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media/image174.jpg" ContentType="image/jpg"/>
  <Override PartName="/ppt/media/image175.jpg" ContentType="image/jpg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2"/>
  </p:notesMasterIdLst>
  <p:handoutMasterIdLst>
    <p:handoutMasterId r:id="rId53"/>
  </p:handoutMasterIdLst>
  <p:sldIdLst>
    <p:sldId id="278" r:id="rId2"/>
    <p:sldId id="435" r:id="rId3"/>
    <p:sldId id="312" r:id="rId4"/>
    <p:sldId id="6249" r:id="rId5"/>
    <p:sldId id="458" r:id="rId6"/>
    <p:sldId id="2427" r:id="rId7"/>
    <p:sldId id="290" r:id="rId8"/>
    <p:sldId id="292" r:id="rId9"/>
    <p:sldId id="798" r:id="rId10"/>
    <p:sldId id="347" r:id="rId11"/>
    <p:sldId id="291" r:id="rId12"/>
    <p:sldId id="6221" r:id="rId13"/>
    <p:sldId id="6250" r:id="rId14"/>
    <p:sldId id="293" r:id="rId15"/>
    <p:sldId id="6239" r:id="rId16"/>
    <p:sldId id="6258" r:id="rId17"/>
    <p:sldId id="6259" r:id="rId18"/>
    <p:sldId id="6260" r:id="rId19"/>
    <p:sldId id="264" r:id="rId20"/>
    <p:sldId id="6261" r:id="rId21"/>
    <p:sldId id="6262" r:id="rId22"/>
    <p:sldId id="796" r:id="rId23"/>
    <p:sldId id="6256" r:id="rId24"/>
    <p:sldId id="357" r:id="rId25"/>
    <p:sldId id="6238" r:id="rId26"/>
    <p:sldId id="2255" r:id="rId27"/>
    <p:sldId id="6236" r:id="rId28"/>
    <p:sldId id="6263" r:id="rId29"/>
    <p:sldId id="1433" r:id="rId30"/>
    <p:sldId id="544" r:id="rId31"/>
    <p:sldId id="2126" r:id="rId32"/>
    <p:sldId id="306" r:id="rId33"/>
    <p:sldId id="6242" r:id="rId34"/>
    <p:sldId id="6243" r:id="rId35"/>
    <p:sldId id="6244" r:id="rId36"/>
    <p:sldId id="6245" r:id="rId37"/>
    <p:sldId id="6264" r:id="rId38"/>
    <p:sldId id="6246" r:id="rId39"/>
    <p:sldId id="6247" r:id="rId40"/>
    <p:sldId id="6248" r:id="rId41"/>
    <p:sldId id="257" r:id="rId42"/>
    <p:sldId id="258" r:id="rId43"/>
    <p:sldId id="2248" r:id="rId44"/>
    <p:sldId id="6265" r:id="rId45"/>
    <p:sldId id="336" r:id="rId46"/>
    <p:sldId id="326" r:id="rId47"/>
    <p:sldId id="6180" r:id="rId48"/>
    <p:sldId id="6189" r:id="rId49"/>
    <p:sldId id="305" r:id="rId50"/>
    <p:sldId id="6156" r:id="rId5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omaz" initials="c" lastIdx="5" clrIdx="0">
    <p:extLst>
      <p:ext uri="{19B8F6BF-5375-455C-9EA6-DF929625EA0E}">
        <p15:presenceInfo xmlns:p15="http://schemas.microsoft.com/office/powerpoint/2012/main" userId="chomaz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  <a:srgbClr val="261F4D"/>
    <a:srgbClr val="60A4B4"/>
    <a:srgbClr val="C95827"/>
    <a:srgbClr val="CACD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84"/>
    <p:restoredTop sz="81947"/>
  </p:normalViewPr>
  <p:slideViewPr>
    <p:cSldViewPr snapToGrid="0" showGuides="1">
      <p:cViewPr varScale="1">
        <p:scale>
          <a:sx n="94" d="100"/>
          <a:sy n="94" d="100"/>
        </p:scale>
        <p:origin x="1128" y="19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97" d="100"/>
          <a:sy n="97" d="100"/>
        </p:scale>
        <p:origin x="3120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Feuille_de_calcul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r-F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099143931191703"/>
          <c:y val="3.2126434191172754E-2"/>
          <c:w val="0.62189917303129549"/>
          <c:h val="0.93574713161765455"/>
        </c:manualLayout>
      </c:layout>
      <c:doughnut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Ventes</c:v>
                </c:pt>
              </c:strCache>
            </c:strRef>
          </c:tx>
          <c:spPr>
            <a:ln w="3175">
              <a:noFill/>
            </a:ln>
          </c:spPr>
          <c:dPt>
            <c:idx val="0"/>
            <c:bubble3D val="0"/>
            <c:spPr>
              <a:solidFill>
                <a:schemeClr val="accent5">
                  <a:lumMod val="60000"/>
                  <a:lumOff val="40000"/>
                </a:schemeClr>
              </a:solidFill>
              <a:ln w="317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AA9-4291-9AD9-410232CCF23A}"/>
              </c:ext>
            </c:extLst>
          </c:dPt>
          <c:dPt>
            <c:idx val="1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 w="317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AA9-4291-9AD9-410232CCF23A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317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9AA9-4291-9AD9-410232CCF23A}"/>
              </c:ext>
            </c:extLst>
          </c:dPt>
          <c:dPt>
            <c:idx val="3"/>
            <c:bubble3D val="0"/>
            <c:spPr>
              <a:solidFill>
                <a:schemeClr val="tx2"/>
              </a:solidFill>
              <a:ln w="317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9AA9-4291-9AD9-410232CCF23A}"/>
              </c:ext>
            </c:extLst>
          </c:dPt>
          <c:cat>
            <c:strRef>
              <c:f>Feuil1!$A$3:$A$6</c:f>
              <c:strCache>
                <c:ptCount val="4"/>
                <c:pt idx="0">
                  <c:v>FR2030</c:v>
                </c:pt>
                <c:pt idx="1">
                  <c:v>Partenaires</c:v>
                </c:pt>
                <c:pt idx="2">
                  <c:v>NORMANDIE ACCELERATEURS</c:v>
                </c:pt>
                <c:pt idx="3">
                  <c:v>Fond propre</c:v>
                </c:pt>
              </c:strCache>
            </c:strRef>
          </c:cat>
          <c:val>
            <c:numRef>
              <c:f>Feuil1!$B$3:$B$6</c:f>
              <c:numCache>
                <c:formatCode>General</c:formatCode>
                <c:ptCount val="4"/>
                <c:pt idx="0">
                  <c:v>19</c:v>
                </c:pt>
                <c:pt idx="1">
                  <c:v>3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AA9-4291-9AD9-410232CCF2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fr-F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42B621ED-5418-3245-3465-427B3A0D3BD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ED675734-EAB5-D7E0-1871-9D38A8961E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43C6D6A-BF13-F9F3-A2A9-B5A5F3683A9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8C7E8-D2B2-ED43-9D08-6ADD78CFDC08}" type="slidenum">
              <a:rPr lang="fr-FR" smtClean="0"/>
              <a:t>‹N°›</a:t>
            </a:fld>
            <a:endParaRPr lang="fr-FR"/>
          </a:p>
        </p:txBody>
      </p:sp>
      <p:sp>
        <p:nvSpPr>
          <p:cNvPr id="6" name="Espace réservé de la date 5">
            <a:extLst>
              <a:ext uri="{FF2B5EF4-FFF2-40B4-BE49-F238E27FC236}">
                <a16:creationId xmlns:a16="http://schemas.microsoft.com/office/drawing/2014/main" id="{2BBC4A8C-D77F-1D53-451A-57D959428EA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FFE2B1-9F4D-1849-B725-F1A2344A2365}" type="datetimeFigureOut">
              <a:rPr lang="fr-FR" smtClean="0"/>
              <a:t>23/04/2026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5529441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69620-070F-D948-B6E5-ABE1BC2E8378}" type="datetimeFigureOut">
              <a:rPr lang="fr-FR" smtClean="0"/>
              <a:t>23/04/2026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FC862-3C35-3D4E-9084-D9ECACF1A1C6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94560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FR" dirty="0"/>
              <a:t>J’ai mis un lien sur la stratégie nationale des infrastructures de recherche, qui comporte 5 organisations internationales, 58 infrastructures de recherches, 22 infrastructures de recherches* et 2 IR en projet.</a:t>
            </a:r>
          </a:p>
          <a:p>
            <a:r>
              <a:rPr lang="en-FR" dirty="0"/>
              <a:t>Le GANIL fait partie de cette feuille de route. La nouvelle installation SPIRAL2 est inscrite au forum stratégique européen des IR. </a:t>
            </a:r>
            <a:br>
              <a:rPr lang="en-FR" dirty="0"/>
            </a:br>
            <a:r>
              <a:rPr lang="en-FR" dirty="0"/>
              <a:t>Le GANIL, en tant qu’IR est donc au service d’une communauté de scientifique, d’environ un millier de personnes. Et chaque année entre 200 et 400 personnes viennent réaliser des expériences.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3619337B-4207-4EA3-BD8B-A8C2892AA0B4}" type="slidenum">
              <a:rPr lang="en-GB" sz="1400" b="0" strike="noStrike" spc="-1" smtClean="0">
                <a:latin typeface="Times New Roman"/>
              </a:rPr>
              <a:t>5</a:t>
            </a:fld>
            <a:endParaRPr lang="en-GB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14993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8125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</a:t>
            </a:r>
            <a:r>
              <a:rPr lang="en-GB" baseline="0" dirty="0"/>
              <a:t> </a:t>
            </a:r>
            <a:r>
              <a:rPr lang="en-GB" baseline="0" dirty="0" err="1"/>
              <a:t>noyau</a:t>
            </a:r>
            <a:r>
              <a:rPr lang="en-GB" baseline="0" dirty="0"/>
              <a:t> </a:t>
            </a:r>
            <a:r>
              <a:rPr lang="en-GB" baseline="0" dirty="0" err="1"/>
              <a:t>est</a:t>
            </a:r>
            <a:r>
              <a:rPr lang="en-GB" baseline="0" dirty="0"/>
              <a:t> un </a:t>
            </a:r>
            <a:r>
              <a:rPr lang="en-GB" baseline="0" dirty="0" err="1"/>
              <a:t>système</a:t>
            </a:r>
            <a:r>
              <a:rPr lang="en-GB" baseline="0" dirty="0"/>
              <a:t> </a:t>
            </a:r>
            <a:r>
              <a:rPr lang="en-GB" baseline="0" dirty="0" err="1"/>
              <a:t>complexe</a:t>
            </a:r>
            <a:r>
              <a:rPr lang="en-GB" baseline="0" dirty="0"/>
              <a:t> ET </a:t>
            </a:r>
            <a:r>
              <a:rPr lang="en-GB" baseline="0" dirty="0" err="1"/>
              <a:t>quantique</a:t>
            </a:r>
            <a:endParaRPr lang="en-GB" baseline="0" dirty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Avec pour </a:t>
            </a:r>
            <a:r>
              <a:rPr lang="en-GB" baseline="0" dirty="0" err="1"/>
              <a:t>objectif</a:t>
            </a:r>
            <a:r>
              <a:rPr lang="en-GB" baseline="0" dirty="0"/>
              <a:t> au long </a:t>
            </a:r>
            <a:r>
              <a:rPr lang="en-GB" baseline="0" dirty="0" err="1"/>
              <a:t>cours</a:t>
            </a:r>
            <a:r>
              <a:rPr lang="en-GB" baseline="0" dirty="0"/>
              <a:t> : </a:t>
            </a:r>
            <a:r>
              <a:rPr lang="en-GB" sz="1200" b="1" i="1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approfondira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</a:t>
            </a:r>
            <a:r>
              <a:rPr lang="en-GB" sz="1200" b="1" i="1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sa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</a:t>
            </a:r>
            <a:r>
              <a:rPr lang="en-GB" sz="1200" b="1" i="1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compréhension</a:t>
            </a:r>
            <a:r>
              <a:rPr lang="en-GB" sz="1200" b="1" i="1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a</a:t>
            </a:r>
            <a:r>
              <a:rPr lang="en-GB" baseline="0" dirty="0"/>
              <a:t>vec par </a:t>
            </a:r>
            <a:r>
              <a:rPr lang="en-GB" baseline="0" dirty="0" err="1"/>
              <a:t>exemple</a:t>
            </a:r>
            <a:r>
              <a:rPr lang="en-GB" baseline="0" dirty="0"/>
              <a:t> </a:t>
            </a:r>
            <a:r>
              <a:rPr lang="en-GB" baseline="0" dirty="0" err="1"/>
              <a:t>l’etude</a:t>
            </a:r>
            <a:r>
              <a:rPr lang="en-GB" baseline="0" dirty="0"/>
              <a:t> de la structure en </a:t>
            </a:r>
            <a:r>
              <a:rPr lang="en-GB" baseline="0" dirty="0" err="1"/>
              <a:t>couche</a:t>
            </a:r>
            <a:r>
              <a:rPr lang="en-GB" baseline="0" dirty="0"/>
              <a:t> qui </a:t>
            </a:r>
            <a:r>
              <a:rPr lang="en-GB" b="1" baseline="0" dirty="0" err="1"/>
              <a:t>est</a:t>
            </a:r>
            <a:r>
              <a:rPr lang="en-GB" b="1" baseline="0" dirty="0"/>
              <a:t> au </a:t>
            </a:r>
            <a:r>
              <a:rPr lang="en-GB" b="1" baseline="0" dirty="0" err="1"/>
              <a:t>fondement</a:t>
            </a:r>
            <a:r>
              <a:rPr lang="en-GB" b="1" baseline="0" dirty="0"/>
              <a:t> de construction du </a:t>
            </a:r>
            <a:r>
              <a:rPr lang="en-GB" b="1" baseline="0" dirty="0" err="1"/>
              <a:t>noyau</a:t>
            </a:r>
            <a:r>
              <a:rPr lang="en-GB" baseline="0" dirty="0"/>
              <a:t>, </a:t>
            </a:r>
            <a:r>
              <a:rPr lang="en-GB" baseline="0" dirty="0" err="1"/>
              <a:t>mais</a:t>
            </a:r>
            <a:r>
              <a:rPr lang="en-GB" baseline="0" dirty="0"/>
              <a:t> qui </a:t>
            </a:r>
            <a:r>
              <a:rPr lang="en-GB" baseline="0" dirty="0" err="1"/>
              <a:t>s’avère</a:t>
            </a:r>
            <a:r>
              <a:rPr lang="en-GB" baseline="0" dirty="0"/>
              <a:t> beaucoup plus riche </a:t>
            </a:r>
            <a:r>
              <a:rPr lang="en-GB" baseline="0" dirty="0" err="1"/>
              <a:t>qu’initialiement</a:t>
            </a:r>
            <a:r>
              <a:rPr lang="en-GB" baseline="0" dirty="0"/>
              <a:t> </a:t>
            </a:r>
            <a:r>
              <a:rPr lang="en-GB" baseline="0" dirty="0" err="1"/>
              <a:t>entrevue</a:t>
            </a:r>
            <a:r>
              <a:rPr lang="en-GB" baseline="0" dirty="0"/>
              <a:t>:</a:t>
            </a:r>
          </a:p>
          <a:p>
            <a:endParaRPr lang="fr-FR" sz="1200" dirty="0">
              <a:latin typeface="Comic Sans MS" pitchFamily="66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1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et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</a:t>
            </a:r>
            <a:r>
              <a:rPr lang="en-GB" baseline="0" dirty="0"/>
              <a:t>aider au </a:t>
            </a:r>
            <a:r>
              <a:rPr lang="en-GB" baseline="0" dirty="0" err="1"/>
              <a:t>développement</a:t>
            </a:r>
            <a:r>
              <a:rPr lang="en-GB" baseline="0" dirty="0"/>
              <a:t> de </a:t>
            </a:r>
            <a:r>
              <a:rPr lang="en-GB" baseline="0" dirty="0" err="1"/>
              <a:t>modèles</a:t>
            </a:r>
            <a:r>
              <a:rPr lang="en-GB" baseline="0" dirty="0"/>
              <a:t> </a:t>
            </a:r>
            <a:r>
              <a:rPr lang="en-GB" baseline="0" dirty="0" err="1"/>
              <a:t>prédictifs</a:t>
            </a:r>
            <a:r>
              <a:rPr lang="en-GB" baseline="0" dirty="0"/>
              <a:t> 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avec </a:t>
            </a:r>
            <a:r>
              <a:rPr lang="en-GB" baseline="0" dirty="0" err="1"/>
              <a:t>deux</a:t>
            </a:r>
            <a:r>
              <a:rPr lang="en-GB" baseline="0" dirty="0"/>
              <a:t> </a:t>
            </a:r>
            <a:r>
              <a:rPr lang="en-GB" baseline="0" dirty="0" err="1"/>
              <a:t>problèmes</a:t>
            </a:r>
            <a:r>
              <a:rPr lang="en-GB" baseline="0" dirty="0"/>
              <a:t> </a:t>
            </a:r>
            <a:r>
              <a:rPr lang="en-GB" baseline="0" dirty="0" err="1"/>
              <a:t>fondamentaux</a:t>
            </a:r>
            <a:r>
              <a:rPr lang="en-GB" baseline="0" dirty="0"/>
              <a:t> qui </a:t>
            </a:r>
            <a:r>
              <a:rPr lang="en-GB" baseline="0" dirty="0" err="1"/>
              <a:t>sont</a:t>
            </a:r>
            <a:r>
              <a:rPr lang="en-GB" baseline="0" dirty="0"/>
              <a:t> </a:t>
            </a:r>
          </a:p>
          <a:p>
            <a:pPr marL="0" indent="0">
              <a:buFontTx/>
              <a:buNone/>
            </a:pPr>
            <a:r>
              <a:rPr lang="en-GB" sz="1200" baseline="0" dirty="0">
                <a:latin typeface="Comic Sans MS" pitchFamily="66" charset="0"/>
              </a:rPr>
              <a:t>- </a:t>
            </a:r>
            <a:r>
              <a:rPr lang="fr-FR" sz="1200" dirty="0">
                <a:latin typeface="Comic Sans MS" pitchFamily="66" charset="0"/>
              </a:rPr>
              <a:t>l’interaction nucléon-nucléon dans le noyau</a:t>
            </a:r>
          </a:p>
          <a:p>
            <a:pPr marL="0" indent="0">
              <a:buFontTx/>
              <a:buNone/>
            </a:pPr>
            <a:r>
              <a:rPr lang="fr-FR" sz="1200" dirty="0">
                <a:latin typeface="Comic Sans MS" pitchFamily="66" charset="0"/>
              </a:rPr>
              <a:t>-</a:t>
            </a:r>
            <a:r>
              <a:rPr lang="fr-FR" sz="1200" baseline="0" dirty="0">
                <a:latin typeface="Comic Sans MS" pitchFamily="66" charset="0"/>
              </a:rPr>
              <a:t> </a:t>
            </a:r>
            <a:r>
              <a:rPr lang="fr-FR" sz="1200" dirty="0">
                <a:latin typeface="Comic Sans MS" pitchFamily="66" charset="0"/>
              </a:rPr>
              <a:t> le traitement du problème à N corps.</a:t>
            </a:r>
          </a:p>
          <a:p>
            <a:endParaRPr lang="fr-FR" sz="1200" dirty="0">
              <a:latin typeface="Comic Sans MS" pitchFamily="66" charset="0"/>
            </a:endParaRPr>
          </a:p>
          <a:p>
            <a:r>
              <a:rPr lang="fr-FR" sz="1200" dirty="0">
                <a:latin typeface="Comic Sans MS" pitchFamily="66" charset="0"/>
              </a:rPr>
              <a:t>L’outil actuel pour progresser</a:t>
            </a:r>
            <a:r>
              <a:rPr lang="fr-FR" sz="1200" baseline="0" dirty="0">
                <a:latin typeface="Comic Sans MS" pitchFamily="66" charset="0"/>
              </a:rPr>
              <a:t> consiste en l’</a:t>
            </a:r>
            <a:r>
              <a:rPr lang="fr-FR" sz="1200" baseline="0" dirty="0" err="1">
                <a:latin typeface="Comic Sans MS" pitchFamily="66" charset="0"/>
              </a:rPr>
              <a:t>etude</a:t>
            </a:r>
            <a:r>
              <a:rPr lang="fr-FR" sz="1200" baseline="0" dirty="0">
                <a:latin typeface="Comic Sans MS" pitchFamily="66" charset="0"/>
              </a:rPr>
              <a:t> d</a:t>
            </a:r>
            <a:r>
              <a:rPr lang="fr-FR" sz="1200" dirty="0">
                <a:latin typeface="Comic Sans MS" pitchFamily="66" charset="0"/>
              </a:rPr>
              <a:t>es comportements aux extrêmes qui révèlent de </a:t>
            </a:r>
            <a:r>
              <a:rPr lang="fr-FR" sz="1200" dirty="0">
                <a:solidFill>
                  <a:srgbClr val="C00000"/>
                </a:solidFill>
                <a:latin typeface="Comic Sans MS" pitchFamily="66" charset="0"/>
              </a:rPr>
              <a:t>nouveaux phénomènes:</a:t>
            </a:r>
          </a:p>
          <a:p>
            <a:r>
              <a:rPr lang="en-GB" baseline="0" dirty="0"/>
              <a:t>Avec par </a:t>
            </a:r>
            <a:r>
              <a:rPr lang="en-GB" baseline="0" dirty="0" err="1"/>
              <a:t>exemple</a:t>
            </a:r>
            <a:r>
              <a:rPr lang="en-GB" baseline="0" dirty="0"/>
              <a:t> </a:t>
            </a:r>
            <a:r>
              <a:rPr lang="en-GB" baseline="0" dirty="0" err="1"/>
              <a:t>l’etude</a:t>
            </a:r>
            <a:r>
              <a:rPr lang="en-GB" baseline="0" dirty="0"/>
              <a:t> de la structure en </a:t>
            </a:r>
            <a:r>
              <a:rPr lang="en-GB" baseline="0" dirty="0" err="1"/>
              <a:t>couche</a:t>
            </a:r>
            <a:r>
              <a:rPr lang="en-GB" baseline="0" dirty="0"/>
              <a:t> qui </a:t>
            </a:r>
            <a:r>
              <a:rPr lang="en-GB" b="1" baseline="0" dirty="0" err="1"/>
              <a:t>est</a:t>
            </a:r>
            <a:r>
              <a:rPr lang="en-GB" b="1" baseline="0" dirty="0"/>
              <a:t> au </a:t>
            </a:r>
            <a:r>
              <a:rPr lang="en-GB" b="1" baseline="0" dirty="0" err="1"/>
              <a:t>fondement</a:t>
            </a:r>
            <a:r>
              <a:rPr lang="en-GB" b="1" baseline="0" dirty="0"/>
              <a:t> de construction du </a:t>
            </a:r>
            <a:r>
              <a:rPr lang="en-GB" b="1" baseline="0" dirty="0" err="1"/>
              <a:t>noyau</a:t>
            </a:r>
            <a:r>
              <a:rPr lang="en-GB" baseline="0" dirty="0"/>
              <a:t>, </a:t>
            </a:r>
            <a:r>
              <a:rPr lang="en-GB" baseline="0" dirty="0" err="1"/>
              <a:t>mais</a:t>
            </a:r>
            <a:r>
              <a:rPr lang="en-GB" baseline="0" dirty="0"/>
              <a:t> qui </a:t>
            </a:r>
            <a:r>
              <a:rPr lang="en-GB" baseline="0" dirty="0" err="1"/>
              <a:t>s’avère</a:t>
            </a:r>
            <a:r>
              <a:rPr lang="en-GB" baseline="0" dirty="0"/>
              <a:t> beaucoup plus riche </a:t>
            </a:r>
            <a:r>
              <a:rPr lang="en-GB" baseline="0" dirty="0" err="1"/>
              <a:t>qu’initialiement</a:t>
            </a:r>
            <a:r>
              <a:rPr lang="en-GB" baseline="0" dirty="0"/>
              <a:t> </a:t>
            </a:r>
            <a:r>
              <a:rPr lang="en-GB" baseline="0" dirty="0" err="1"/>
              <a:t>entrevue</a:t>
            </a:r>
            <a:r>
              <a:rPr lang="en-GB" baseline="0" dirty="0"/>
              <a:t>:</a:t>
            </a:r>
          </a:p>
          <a:p>
            <a:pPr marL="171450" indent="-171450">
              <a:buFontTx/>
              <a:buChar char="-"/>
            </a:pPr>
            <a:r>
              <a:rPr lang="en-GB" baseline="0" dirty="0" err="1"/>
              <a:t>apparation</a:t>
            </a:r>
            <a:r>
              <a:rPr lang="en-GB" baseline="0" dirty="0"/>
              <a:t> et </a:t>
            </a:r>
            <a:r>
              <a:rPr lang="en-GB" baseline="0" dirty="0" err="1"/>
              <a:t>disparition</a:t>
            </a:r>
            <a:r>
              <a:rPr lang="en-GB" baseline="0" dirty="0"/>
              <a:t> des </a:t>
            </a:r>
            <a:r>
              <a:rPr lang="en-GB" baseline="0" dirty="0" err="1"/>
              <a:t>nombres</a:t>
            </a:r>
            <a:r>
              <a:rPr lang="en-GB" baseline="0" dirty="0"/>
              <a:t> </a:t>
            </a:r>
            <a:r>
              <a:rPr lang="en-GB" baseline="0" dirty="0" err="1"/>
              <a:t>magiques</a:t>
            </a:r>
            <a:r>
              <a:rPr lang="en-GB" baseline="0" dirty="0"/>
              <a:t> en </a:t>
            </a:r>
            <a:r>
              <a:rPr lang="en-GB" baseline="0" dirty="0" err="1"/>
              <a:t>fonction</a:t>
            </a:r>
            <a:r>
              <a:rPr lang="en-GB" baseline="0" dirty="0"/>
              <a:t> du </a:t>
            </a:r>
            <a:r>
              <a:rPr lang="en-GB" baseline="0" dirty="0" err="1"/>
              <a:t>nombre</a:t>
            </a:r>
            <a:r>
              <a:rPr lang="en-GB" baseline="0" dirty="0"/>
              <a:t> de neutron/proton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dilution de la notion de “</a:t>
            </a:r>
            <a:r>
              <a:rPr lang="en-GB" baseline="0" dirty="0" err="1"/>
              <a:t>nombre</a:t>
            </a:r>
            <a:r>
              <a:rPr lang="en-GB" baseline="0" dirty="0"/>
              <a:t>” </a:t>
            </a:r>
            <a:r>
              <a:rPr lang="en-GB" baseline="0" dirty="0" err="1"/>
              <a:t>magique</a:t>
            </a:r>
            <a:r>
              <a:rPr lang="en-GB" baseline="0" dirty="0"/>
              <a:t> et apparition d’un </a:t>
            </a:r>
            <a:r>
              <a:rPr lang="en-GB" baseline="0" dirty="0" err="1"/>
              <a:t>îlot</a:t>
            </a:r>
            <a:r>
              <a:rPr lang="en-GB" baseline="0" dirty="0"/>
              <a:t> </a:t>
            </a:r>
            <a:r>
              <a:rPr lang="en-GB" baseline="0" dirty="0" err="1"/>
              <a:t>étendu</a:t>
            </a:r>
            <a:r>
              <a:rPr lang="en-GB" baseline="0" dirty="0"/>
              <a:t> de </a:t>
            </a:r>
            <a:r>
              <a:rPr lang="en-GB" baseline="0" dirty="0" err="1"/>
              <a:t>stabilité</a:t>
            </a:r>
            <a:r>
              <a:rPr lang="en-GB" baseline="0" dirty="0"/>
              <a:t> </a:t>
            </a:r>
            <a:r>
              <a:rPr lang="en-GB" baseline="0" dirty="0" err="1"/>
              <a:t>dans</a:t>
            </a:r>
            <a:r>
              <a:rPr lang="en-GB" baseline="0" dirty="0"/>
              <a:t> les </a:t>
            </a:r>
            <a:r>
              <a:rPr lang="en-GB" baseline="0" dirty="0" err="1"/>
              <a:t>noyaux</a:t>
            </a:r>
            <a:r>
              <a:rPr lang="en-GB" baseline="0" dirty="0"/>
              <a:t> </a:t>
            </a:r>
            <a:r>
              <a:rPr lang="en-GB" baseline="0" dirty="0" err="1"/>
              <a:t>superlourds</a:t>
            </a:r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 err="1"/>
              <a:t>évolution</a:t>
            </a:r>
            <a:r>
              <a:rPr lang="en-GB" baseline="0" dirty="0"/>
              <a:t> de la structure en </a:t>
            </a:r>
            <a:r>
              <a:rPr lang="en-GB" baseline="0" dirty="0" err="1"/>
              <a:t>couche</a:t>
            </a:r>
            <a:r>
              <a:rPr lang="en-GB" baseline="0" dirty="0"/>
              <a:t> avec la </a:t>
            </a:r>
            <a:r>
              <a:rPr lang="en-GB" baseline="0" dirty="0" err="1"/>
              <a:t>déformation</a:t>
            </a:r>
            <a:r>
              <a:rPr lang="en-GB" baseline="0" dirty="0"/>
              <a:t> et apparition de </a:t>
            </a:r>
            <a:r>
              <a:rPr lang="en-GB" baseline="0" dirty="0" err="1"/>
              <a:t>phénomènes</a:t>
            </a:r>
            <a:r>
              <a:rPr lang="en-GB" baseline="0" dirty="0"/>
              <a:t> nouveaux </a:t>
            </a:r>
            <a:r>
              <a:rPr lang="en-GB" baseline="0" dirty="0" err="1"/>
              <a:t>comme</a:t>
            </a:r>
            <a:r>
              <a:rPr lang="en-GB" baseline="0" dirty="0"/>
              <a:t> la coexistence de </a:t>
            </a:r>
            <a:r>
              <a:rPr lang="en-GB" baseline="0" dirty="0" err="1"/>
              <a:t>forme</a:t>
            </a:r>
            <a:endParaRPr lang="en-GB" baseline="0" dirty="0"/>
          </a:p>
          <a:p>
            <a:pPr marL="171450" indent="-171450">
              <a:buFontTx/>
              <a:buChar char="-"/>
            </a:pPr>
            <a:endParaRPr lang="en-GB" baseline="0" dirty="0"/>
          </a:p>
          <a:p>
            <a:pPr marL="0" indent="0">
              <a:buFontTx/>
              <a:buNone/>
            </a:pPr>
            <a:r>
              <a:rPr lang="en-GB" b="1" baseline="0" dirty="0"/>
              <a:t>Pour </a:t>
            </a:r>
            <a:r>
              <a:rPr lang="en-GB" b="1" baseline="0" dirty="0" err="1"/>
              <a:t>progresser</a:t>
            </a:r>
            <a:r>
              <a:rPr lang="en-GB" b="1" baseline="0" dirty="0"/>
              <a:t> </a:t>
            </a:r>
            <a:r>
              <a:rPr lang="en-GB" b="1" baseline="0" dirty="0" err="1"/>
              <a:t>dans</a:t>
            </a:r>
            <a:r>
              <a:rPr lang="en-GB" b="1" baseline="0" dirty="0"/>
              <a:t> </a:t>
            </a:r>
            <a:r>
              <a:rPr lang="en-GB" b="1" baseline="0" dirty="0" err="1"/>
              <a:t>cette</a:t>
            </a:r>
            <a:r>
              <a:rPr lang="en-GB" b="1" baseline="0" dirty="0"/>
              <a:t> </a:t>
            </a:r>
            <a:r>
              <a:rPr lang="en-GB" b="1" baseline="0" dirty="0" err="1"/>
              <a:t>compréhension</a:t>
            </a:r>
            <a:r>
              <a:rPr lang="en-GB" b="1" baseline="0" dirty="0"/>
              <a:t> </a:t>
            </a:r>
            <a:r>
              <a:rPr lang="fr-FR" b="1" baseline="0" dirty="0"/>
              <a:t>du noyau atomique</a:t>
            </a:r>
            <a:r>
              <a:rPr lang="fr-FR" baseline="0" dirty="0"/>
              <a:t>, de sa structure, de ses </a:t>
            </a:r>
            <a:r>
              <a:rPr lang="fr-FR" baseline="0" dirty="0" err="1"/>
              <a:t>propriétes</a:t>
            </a:r>
            <a:r>
              <a:rPr lang="fr-FR" baseline="0" dirty="0"/>
              <a:t> qui sont aussi indispensables à d’autres domaines </a:t>
            </a:r>
            <a:r>
              <a:rPr lang="fr-FR" strike="sngStrike" baseline="0" dirty="0"/>
              <a:t>comme par exemple l’astrophysique nucléaire, les interaction fondamentales,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1200" b="1" i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Un grand nombre de laboratoires de par le monde se sont investis</a:t>
            </a:r>
            <a:r>
              <a:rPr lang="fr-FR" sz="1200" b="1" i="1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</a:t>
            </a:r>
            <a:r>
              <a:rPr lang="fr-FR" sz="1200" b="1" i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pour produire des faisceaux secondaires plus intenses et plus </a:t>
            </a:r>
            <a:r>
              <a:rPr lang="fr-FR" sz="1200" b="1" i="1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variés</a:t>
            </a:r>
            <a:r>
              <a:rPr lang="fr-FR" sz="1200" b="1" i="1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et </a:t>
            </a:r>
            <a:r>
              <a:rPr lang="fr-FR" sz="1200" b="1" i="1" kern="1200" baseline="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nottament</a:t>
            </a:r>
            <a:r>
              <a:rPr lang="fr-FR" sz="1200" b="1" i="1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pour aller explorer cette terra </a:t>
            </a:r>
            <a:r>
              <a:rPr lang="fr-FR" sz="1200" b="1" i="1" kern="1200" baseline="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incognita</a:t>
            </a:r>
            <a:endParaRPr lang="fr-FR" sz="1200" b="1" i="1" kern="1200" baseline="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fr-FR" sz="1200" b="1" i="1" kern="1200" baseline="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Selon les estimations actuelles, 7 000 noyaux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liés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devraient exister sur cette carte, mais seulement 3 000 d’entre eux ont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éte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́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observés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à ce jour</a:t>
            </a:r>
            <a:r>
              <a:rPr lang="fr-FR" sz="1200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. 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De plus, hormis pour les quelque 250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espèces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stables,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très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peu d’informations ont pu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être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 obtenues sur ces noyaux instables.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ＭＳ Ｐゴシック" charset="-128"/>
              </a:rPr>
              <a:t>Seulement pour 2500 d’entres eux la masse a été mesurée.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fr-FR" sz="120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dirty="0">
                <a:effectLst/>
              </a:rPr>
              <a:t>Une nouvelle</a:t>
            </a:r>
            <a:r>
              <a:rPr lang="fr-FR" baseline="0" dirty="0">
                <a:effectLst/>
              </a:rPr>
              <a:t> aire particulièrement </a:t>
            </a:r>
            <a:r>
              <a:rPr lang="fr-FR" baseline="0" dirty="0" err="1">
                <a:effectLst/>
              </a:rPr>
              <a:t>interessante</a:t>
            </a:r>
            <a:r>
              <a:rPr lang="fr-FR" baseline="0" dirty="0">
                <a:effectLst/>
              </a:rPr>
              <a:t> a </a:t>
            </a:r>
            <a:r>
              <a:rPr lang="fr-FR" baseline="0" dirty="0" err="1">
                <a:effectLst/>
              </a:rPr>
              <a:t>debuté</a:t>
            </a:r>
            <a:r>
              <a:rPr lang="fr-FR" baseline="0" dirty="0">
                <a:effectLst/>
              </a:rPr>
              <a:t> il y a quelques années avec la mise en service des premières installations de faisceaux radioactifs avec pour les noyaux </a:t>
            </a:r>
            <a:r>
              <a:rPr lang="fr-FR" baseline="0" dirty="0" err="1">
                <a:effectLst/>
              </a:rPr>
              <a:t>lègers</a:t>
            </a:r>
            <a:r>
              <a:rPr lang="fr-FR" baseline="0" dirty="0">
                <a:effectLst/>
              </a:rPr>
              <a:t>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baseline="0" dirty="0">
                <a:effectLst/>
              </a:rPr>
              <a:t>la possibilité  d’explorer les noyaux à la limite de stabilité et </a:t>
            </a:r>
            <a:r>
              <a:rPr lang="fr-FR" baseline="0" dirty="0" err="1">
                <a:effectLst/>
              </a:rPr>
              <a:t>au-dela</a:t>
            </a:r>
            <a:r>
              <a:rPr lang="fr-FR" baseline="0" dirty="0">
                <a:effectLst/>
              </a:rPr>
              <a:t>. Cette exploration va s’</a:t>
            </a:r>
            <a:r>
              <a:rPr lang="fr-FR" baseline="0" dirty="0" err="1">
                <a:effectLst/>
              </a:rPr>
              <a:t>accelerer</a:t>
            </a:r>
            <a:r>
              <a:rPr lang="fr-FR" baseline="0" dirty="0">
                <a:effectLst/>
              </a:rPr>
              <a:t> dans le futur </a:t>
            </a:r>
            <a:r>
              <a:rPr lang="fr-FR" baseline="0" dirty="0" err="1">
                <a:effectLst/>
              </a:rPr>
              <a:t>avc</a:t>
            </a:r>
            <a:r>
              <a:rPr lang="fr-FR" baseline="0" dirty="0">
                <a:effectLst/>
              </a:rPr>
              <a:t> la mise en </a:t>
            </a:r>
            <a:r>
              <a:rPr lang="fr-FR" baseline="0" dirty="0" err="1">
                <a:effectLst/>
              </a:rPr>
              <a:t>servive</a:t>
            </a:r>
            <a:r>
              <a:rPr lang="fr-FR" baseline="0" dirty="0">
                <a:effectLst/>
              </a:rPr>
              <a:t> de nouvelles installations dont SP2 en fait partie.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fr-FR" baseline="0" dirty="0">
              <a:effectLst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baseline="0" dirty="0">
                <a:effectLst/>
              </a:rPr>
              <a:t>Pour nous physicien, nous vivons un changement de </a:t>
            </a:r>
            <a:r>
              <a:rPr lang="fr-FR" baseline="0" dirty="0" err="1">
                <a:effectLst/>
              </a:rPr>
              <a:t>paradigne</a:t>
            </a:r>
            <a:r>
              <a:rPr lang="fr-FR" baseline="0" dirty="0">
                <a:effectLst/>
              </a:rPr>
              <a:t> car nous avons la possibilité de </a:t>
            </a:r>
            <a:r>
              <a:rPr lang="fr-FR" baseline="0" dirty="0" err="1">
                <a:effectLst/>
              </a:rPr>
              <a:t>customizer</a:t>
            </a:r>
            <a:r>
              <a:rPr lang="fr-FR" baseline="0" dirty="0">
                <a:effectLst/>
              </a:rPr>
              <a:t> le noyaux a </a:t>
            </a:r>
            <a:r>
              <a:rPr lang="fr-FR" baseline="0" dirty="0" err="1">
                <a:effectLst/>
              </a:rPr>
              <a:t>etudier</a:t>
            </a:r>
            <a:r>
              <a:rPr lang="fr-FR" baseline="0" dirty="0">
                <a:effectLst/>
              </a:rPr>
              <a:t> afin d’étudier et d’isoler parfois certains parties de l’interaction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baseline="0" dirty="0" err="1">
                <a:effectLst/>
              </a:rPr>
              <a:t>nucleon-nucleon</a:t>
            </a:r>
            <a:r>
              <a:rPr lang="fr-FR" baseline="0" dirty="0">
                <a:effectLst/>
              </a:rPr>
              <a:t> qui est l’un des </a:t>
            </a:r>
            <a:r>
              <a:rPr lang="fr-FR" baseline="0" dirty="0" err="1">
                <a:effectLst/>
              </a:rPr>
              <a:t>Probèmes</a:t>
            </a:r>
            <a:r>
              <a:rPr lang="fr-FR" baseline="0" dirty="0">
                <a:effectLst/>
              </a:rPr>
              <a:t> fondamentaux de notre  science.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fr-FR" baseline="0" dirty="0">
              <a:effectLst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fr-FR" baseline="0" dirty="0">
                <a:effectLst/>
              </a:rPr>
              <a:t>Ce phénomène va s’</a:t>
            </a:r>
            <a:r>
              <a:rPr lang="fr-FR" baseline="0" dirty="0" err="1">
                <a:effectLst/>
              </a:rPr>
              <a:t>accéler</a:t>
            </a:r>
            <a:r>
              <a:rPr lang="fr-FR" baseline="0" dirty="0">
                <a:effectLst/>
              </a:rPr>
              <a:t> avec les nouvelles générations de faisceaux radioactifs, mais la compétition va </a:t>
            </a:r>
            <a:r>
              <a:rPr lang="fr-FR" baseline="0" dirty="0" err="1">
                <a:effectLst/>
              </a:rPr>
              <a:t>etre</a:t>
            </a:r>
            <a:r>
              <a:rPr lang="fr-FR" baseline="0" dirty="0">
                <a:effectLst/>
              </a:rPr>
              <a:t> dure.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fr-FR" baseline="0" dirty="0">
              <a:effectLst/>
            </a:endParaRPr>
          </a:p>
          <a:p>
            <a:pPr marL="0" indent="0">
              <a:buFontTx/>
              <a:buNone/>
            </a:pPr>
            <a:endParaRPr lang="fr-FR" baseline="0" dirty="0"/>
          </a:p>
          <a:p>
            <a:pPr marL="0" indent="0">
              <a:buFontTx/>
              <a:buNone/>
            </a:pPr>
            <a:endParaRPr lang="fr-FR" baseline="0" dirty="0"/>
          </a:p>
          <a:p>
            <a:pPr marL="0" indent="0">
              <a:buFontTx/>
              <a:buNone/>
            </a:pPr>
            <a:r>
              <a:rPr lang="en-GB" baseline="0" dirty="0" err="1"/>
              <a:t>il</a:t>
            </a:r>
            <a:r>
              <a:rPr lang="en-GB" baseline="0" dirty="0"/>
              <a:t> </a:t>
            </a:r>
            <a:r>
              <a:rPr lang="en-GB" baseline="0" dirty="0" err="1"/>
              <a:t>est</a:t>
            </a:r>
            <a:r>
              <a:rPr lang="en-GB" baseline="0" dirty="0"/>
              <a:t> </a:t>
            </a:r>
            <a:r>
              <a:rPr lang="en-GB" baseline="0" dirty="0" err="1"/>
              <a:t>essentiel</a:t>
            </a:r>
            <a:r>
              <a:rPr lang="en-GB" baseline="0" dirty="0"/>
              <a:t> </a:t>
            </a:r>
            <a:r>
              <a:rPr lang="en-GB" baseline="0" dirty="0" err="1"/>
              <a:t>d’identifier</a:t>
            </a:r>
            <a:r>
              <a:rPr lang="en-GB" baseline="0" dirty="0"/>
              <a:t> la </a:t>
            </a:r>
            <a:r>
              <a:rPr lang="en-GB" baseline="0" dirty="0" err="1"/>
              <a:t>meilleure</a:t>
            </a:r>
            <a:r>
              <a:rPr lang="en-GB" baseline="0" dirty="0"/>
              <a:t> </a:t>
            </a:r>
            <a:r>
              <a:rPr lang="en-GB" baseline="0" dirty="0" err="1"/>
              <a:t>démarche</a:t>
            </a:r>
            <a:r>
              <a:rPr lang="en-GB" baseline="0" dirty="0"/>
              <a:t> </a:t>
            </a:r>
          </a:p>
          <a:p>
            <a:pPr marL="0" indent="0">
              <a:buFontTx/>
              <a:buNone/>
            </a:pPr>
            <a:r>
              <a:rPr lang="en-GB" baseline="0" dirty="0" err="1"/>
              <a:t>Quels</a:t>
            </a:r>
            <a:r>
              <a:rPr lang="en-GB" baseline="0" dirty="0"/>
              <a:t> </a:t>
            </a:r>
            <a:r>
              <a:rPr lang="en-GB" baseline="0" dirty="0" err="1"/>
              <a:t>sont</a:t>
            </a:r>
            <a:r>
              <a:rPr lang="en-GB" baseline="0" dirty="0"/>
              <a:t> le </a:t>
            </a:r>
            <a:r>
              <a:rPr lang="en-GB" baseline="0" dirty="0" err="1"/>
              <a:t>noyaux</a:t>
            </a:r>
            <a:r>
              <a:rPr lang="en-GB" baseline="0" dirty="0"/>
              <a:t> clefs, Comment les </a:t>
            </a:r>
            <a:r>
              <a:rPr lang="en-GB" baseline="0" dirty="0" err="1"/>
              <a:t>produire</a:t>
            </a:r>
            <a:r>
              <a:rPr lang="en-GB" baseline="0" dirty="0"/>
              <a:t> et les </a:t>
            </a:r>
            <a:r>
              <a:rPr lang="en-GB" baseline="0" dirty="0" err="1"/>
              <a:t>etudier</a:t>
            </a:r>
            <a:r>
              <a:rPr lang="en-GB" baseline="0" dirty="0"/>
              <a:t> </a:t>
            </a:r>
          </a:p>
          <a:p>
            <a:pPr marL="0" indent="0">
              <a:buFontTx/>
              <a:buNone/>
            </a:pPr>
            <a:r>
              <a:rPr lang="en-GB" baseline="0" dirty="0"/>
              <a:t>Et je </a:t>
            </a:r>
            <a:r>
              <a:rPr lang="en-GB" baseline="0" dirty="0" err="1"/>
              <a:t>vais</a:t>
            </a:r>
            <a:r>
              <a:rPr lang="en-GB" baseline="0" dirty="0"/>
              <a:t>, </a:t>
            </a:r>
            <a:r>
              <a:rPr lang="en-GB" baseline="0" dirty="0" err="1"/>
              <a:t>j’espère</a:t>
            </a:r>
            <a:r>
              <a:rPr lang="en-GB" baseline="0" dirty="0"/>
              <a:t> </a:t>
            </a:r>
            <a:r>
              <a:rPr lang="en-GB" baseline="0" dirty="0" err="1"/>
              <a:t>vous</a:t>
            </a:r>
            <a:r>
              <a:rPr lang="en-GB" baseline="0" dirty="0"/>
              <a:t> </a:t>
            </a:r>
            <a:r>
              <a:rPr lang="en-GB" baseline="0" dirty="0" err="1"/>
              <a:t>demontrer</a:t>
            </a:r>
            <a:r>
              <a:rPr lang="en-GB" baseline="0" dirty="0"/>
              <a:t> </a:t>
            </a:r>
            <a:r>
              <a:rPr lang="en-GB" baseline="0" dirty="0" err="1"/>
              <a:t>dans</a:t>
            </a:r>
            <a:r>
              <a:rPr lang="en-GB" baseline="0" dirty="0"/>
              <a:t> </a:t>
            </a:r>
            <a:r>
              <a:rPr lang="en-GB" baseline="0" dirty="0" err="1"/>
              <a:t>cet</a:t>
            </a:r>
            <a:r>
              <a:rPr lang="en-GB" baseline="0" dirty="0"/>
              <a:t> exposé, </a:t>
            </a:r>
            <a:r>
              <a:rPr lang="en-GB" baseline="0" dirty="0" err="1"/>
              <a:t>que</a:t>
            </a:r>
            <a:r>
              <a:rPr lang="en-GB" baseline="0" dirty="0"/>
              <a:t> GANIL SPIRAL2 </a:t>
            </a:r>
            <a:r>
              <a:rPr lang="en-GB" baseline="0" dirty="0" err="1"/>
              <a:t>est</a:t>
            </a:r>
            <a:r>
              <a:rPr lang="en-GB" baseline="0" dirty="0"/>
              <a:t> </a:t>
            </a:r>
            <a:r>
              <a:rPr lang="en-GB" baseline="0" dirty="0" err="1"/>
              <a:t>une</a:t>
            </a:r>
            <a:r>
              <a:rPr lang="en-GB" baseline="0" dirty="0"/>
              <a:t> installation majeure </a:t>
            </a:r>
            <a:r>
              <a:rPr lang="en-GB" baseline="0" dirty="0" err="1"/>
              <a:t>dans</a:t>
            </a:r>
            <a:r>
              <a:rPr lang="en-GB" baseline="0" dirty="0"/>
              <a:t> </a:t>
            </a:r>
            <a:r>
              <a:rPr lang="en-GB" baseline="0" dirty="0" err="1"/>
              <a:t>cette</a:t>
            </a:r>
            <a:r>
              <a:rPr lang="en-GB" baseline="0" dirty="0"/>
              <a:t> </a:t>
            </a:r>
            <a:r>
              <a:rPr lang="en-GB" baseline="0" dirty="0" err="1"/>
              <a:t>quete</a:t>
            </a:r>
            <a:r>
              <a:rPr lang="en-GB" baseline="0" dirty="0"/>
              <a:t>.</a:t>
            </a:r>
          </a:p>
          <a:p>
            <a:pPr marL="0" indent="0">
              <a:buFontTx/>
              <a:buNone/>
            </a:pPr>
            <a:r>
              <a:rPr lang="en-GB" baseline="0" dirty="0"/>
              <a:t> </a:t>
            </a:r>
          </a:p>
          <a:p>
            <a:endParaRPr lang="en-GB" baseline="0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CE0B8B-81E8-449E-A33A-28BD0B6264FD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10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69991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90323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2d35a3c8a5c_0_1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2d35a3c8a5c_0_1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093348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The </a:t>
            </a:r>
            <a:r>
              <a:rPr lang="fr-FR" dirty="0" err="1"/>
              <a:t>resonance</a:t>
            </a:r>
            <a:r>
              <a:rPr lang="fr-FR" dirty="0"/>
              <a:t> </a:t>
            </a:r>
            <a:r>
              <a:rPr lang="fr-FR" dirty="0" err="1"/>
              <a:t>strengh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a key </a:t>
            </a:r>
            <a:r>
              <a:rPr lang="fr-FR" dirty="0" err="1"/>
              <a:t>ingredient</a:t>
            </a:r>
            <a:r>
              <a:rPr lang="fr-FR" dirty="0"/>
              <a:t> to </a:t>
            </a:r>
            <a:r>
              <a:rPr lang="fr-FR" dirty="0" err="1"/>
              <a:t>determine</a:t>
            </a:r>
            <a:r>
              <a:rPr lang="fr-FR" dirty="0"/>
              <a:t> the </a:t>
            </a:r>
            <a:r>
              <a:rPr lang="fr-FR" dirty="0" err="1"/>
              <a:t>reaction</a:t>
            </a:r>
            <a:r>
              <a:rPr lang="fr-FR" dirty="0"/>
              <a:t> rate</a:t>
            </a:r>
          </a:p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67801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i="1" dirty="0" err="1"/>
              <a:t>thermodynamic</a:t>
            </a:r>
            <a:r>
              <a:rPr lang="fr-FR" i="1" dirty="0"/>
              <a:t> </a:t>
            </a:r>
            <a:r>
              <a:rPr lang="fr-FR" i="1" dirty="0" err="1"/>
              <a:t>equation</a:t>
            </a:r>
            <a:r>
              <a:rPr lang="fr-FR" i="1" dirty="0"/>
              <a:t> </a:t>
            </a:r>
            <a:r>
              <a:rPr lang="fr-FR" i="1" dirty="0" err="1"/>
              <a:t>describing</a:t>
            </a:r>
            <a:r>
              <a:rPr lang="fr-FR" i="1" dirty="0"/>
              <a:t> the state of </a:t>
            </a:r>
            <a:r>
              <a:rPr lang="fr-FR" i="1" dirty="0" err="1"/>
              <a:t>matter</a:t>
            </a:r>
            <a:endParaRPr lang="fr-FR" i="1" dirty="0"/>
          </a:p>
          <a:p>
            <a:r>
              <a:rPr lang="fr-FR" dirty="0" err="1"/>
              <a:t>Nuclear</a:t>
            </a:r>
            <a:r>
              <a:rPr lang="fr-FR" dirty="0"/>
              <a:t> </a:t>
            </a:r>
            <a:r>
              <a:rPr lang="fr-FR" dirty="0" err="1"/>
              <a:t>symmetry</a:t>
            </a:r>
            <a:r>
              <a:rPr lang="fr-FR" dirty="0"/>
              <a:t> </a:t>
            </a:r>
            <a:r>
              <a:rPr lang="fr-FR" dirty="0" err="1"/>
              <a:t>energy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a </a:t>
            </a:r>
            <a:r>
              <a:rPr lang="fr-FR" dirty="0" err="1"/>
              <a:t>measure</a:t>
            </a:r>
            <a:r>
              <a:rPr lang="fr-FR" dirty="0"/>
              <a:t> of the </a:t>
            </a:r>
            <a:r>
              <a:rPr lang="fr-FR" dirty="0" err="1"/>
              <a:t>energy</a:t>
            </a:r>
            <a:r>
              <a:rPr lang="fr-FR" dirty="0"/>
              <a:t> </a:t>
            </a:r>
            <a:r>
              <a:rPr lang="fr-FR" dirty="0" err="1"/>
              <a:t>cost</a:t>
            </a:r>
            <a:r>
              <a:rPr lang="fr-FR" dirty="0"/>
              <a:t> to </a:t>
            </a:r>
            <a:r>
              <a:rPr lang="fr-FR" dirty="0" err="1"/>
              <a:t>make</a:t>
            </a:r>
            <a:r>
              <a:rPr lang="fr-FR" dirty="0"/>
              <a:t> </a:t>
            </a:r>
            <a:r>
              <a:rPr lang="fr-FR" dirty="0" err="1"/>
              <a:t>nuclear</a:t>
            </a:r>
            <a:r>
              <a:rPr lang="fr-FR" dirty="0"/>
              <a:t> </a:t>
            </a:r>
            <a:r>
              <a:rPr lang="fr-FR" dirty="0" err="1"/>
              <a:t>systems</a:t>
            </a:r>
            <a:r>
              <a:rPr lang="fr-FR" dirty="0"/>
              <a:t> more neutron </a:t>
            </a:r>
            <a:r>
              <a:rPr lang="fr-FR" dirty="0" err="1"/>
              <a:t>rich</a:t>
            </a:r>
            <a:r>
              <a:rPr lang="fr-FR" dirty="0"/>
              <a:t>. It </a:t>
            </a:r>
            <a:r>
              <a:rPr lang="fr-FR" dirty="0" err="1"/>
              <a:t>depends</a:t>
            </a:r>
            <a:r>
              <a:rPr lang="fr-FR" dirty="0"/>
              <a:t> on the </a:t>
            </a:r>
            <a:r>
              <a:rPr lang="fr-FR" dirty="0" err="1"/>
              <a:t>density</a:t>
            </a:r>
            <a:r>
              <a:rPr lang="fr-FR" dirty="0"/>
              <a:t> of the system.</a:t>
            </a:r>
            <a:endParaRPr lang="fr-FR" i="1" dirty="0"/>
          </a:p>
          <a:p>
            <a:r>
              <a:rPr lang="fr-FR" i="1" dirty="0"/>
              <a:t>PREX : </a:t>
            </a:r>
            <a:r>
              <a:rPr lang="fr-FR" i="1" dirty="0" err="1"/>
              <a:t>density</a:t>
            </a:r>
            <a:r>
              <a:rPr lang="fr-FR" i="1" dirty="0"/>
              <a:t> of 208Pb – neutron skin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19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16792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AA3B66-9ECA-8C47-9A4F-260CFFE9A39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866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4655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30293E-6BFE-4AC5-8AEE-0F065DF98C20}" type="slidenum">
              <a:rPr lang="en-GB" smtClean="0"/>
              <a:pPr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3539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30293E-6BFE-4AC5-8AEE-0F065DF98C20}" type="slidenum">
              <a:rPr lang="en-GB" smtClean="0"/>
              <a:pPr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430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3619337B-4207-4EA3-BD8B-A8C2892AA0B4}" type="slidenum">
              <a:rPr lang="en-GB" sz="1400" b="0" strike="noStrike" spc="-1" smtClean="0">
                <a:latin typeface="Times New Roman"/>
              </a:rPr>
              <a:t>30</a:t>
            </a:fld>
            <a:endParaRPr lang="en-GB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768254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Pressurized equipment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35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661330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Beta </a:t>
            </a:r>
            <a:r>
              <a:rPr lang="fr-FR" dirty="0" err="1"/>
              <a:t>decay</a:t>
            </a:r>
            <a:r>
              <a:rPr lang="fr-FR" dirty="0"/>
              <a:t> </a:t>
            </a:r>
            <a:r>
              <a:rPr lang="fr-FR" dirty="0" err="1"/>
              <a:t>played</a:t>
            </a:r>
            <a:r>
              <a:rPr lang="fr-FR" dirty="0"/>
              <a:t> a pivotal </a:t>
            </a:r>
            <a:r>
              <a:rPr lang="fr-FR" dirty="0" err="1"/>
              <a:t>role</a:t>
            </a:r>
            <a:r>
              <a:rPr lang="fr-FR" dirty="0"/>
              <a:t> in </a:t>
            </a:r>
            <a:r>
              <a:rPr lang="fr-FR" dirty="0" err="1"/>
              <a:t>uncovering</a:t>
            </a:r>
            <a:r>
              <a:rPr lang="fr-FR" dirty="0"/>
              <a:t> the nature of </a:t>
            </a:r>
            <a:r>
              <a:rPr lang="fr-FR" dirty="0" err="1"/>
              <a:t>weak</a:t>
            </a:r>
            <a:r>
              <a:rPr lang="fr-FR" dirty="0"/>
              <a:t> interaction, and by extension the </a:t>
            </a:r>
            <a:r>
              <a:rPr lang="fr-FR" dirty="0" err="1"/>
              <a:t>electroweak</a:t>
            </a:r>
            <a:r>
              <a:rPr lang="fr-FR" dirty="0"/>
              <a:t> </a:t>
            </a:r>
            <a:r>
              <a:rPr lang="fr-FR" dirty="0" err="1"/>
              <a:t>sector</a:t>
            </a:r>
            <a:r>
              <a:rPr lang="fr-FR" dirty="0"/>
              <a:t> of the standard model (SM) </a:t>
            </a:r>
          </a:p>
          <a:p>
            <a:r>
              <a:rPr lang="fr-FR" dirty="0"/>
              <a:t>The </a:t>
            </a:r>
            <a:r>
              <a:rPr lang="fr-FR" i="1" dirty="0"/>
              <a:t>D</a:t>
            </a:r>
            <a:r>
              <a:rPr lang="fr-FR" dirty="0"/>
              <a:t> </a:t>
            </a:r>
            <a:r>
              <a:rPr lang="fr-FR" dirty="0" err="1"/>
              <a:t>correlation</a:t>
            </a:r>
            <a:r>
              <a:rPr lang="fr-FR" dirty="0"/>
              <a:t> </a:t>
            </a:r>
            <a:r>
              <a:rPr lang="fr-FR" dirty="0" err="1"/>
              <a:t>offers</a:t>
            </a:r>
            <a:r>
              <a:rPr lang="fr-FR" dirty="0"/>
              <a:t> the </a:t>
            </a:r>
            <a:r>
              <a:rPr lang="fr-FR" dirty="0" err="1"/>
              <a:t>possibility</a:t>
            </a:r>
            <a:r>
              <a:rPr lang="fr-FR" dirty="0"/>
              <a:t> to </a:t>
            </a:r>
            <a:r>
              <a:rPr lang="fr-FR" dirty="0" err="1"/>
              <a:t>search</a:t>
            </a:r>
            <a:r>
              <a:rPr lang="fr-FR" dirty="0"/>
              <a:t> for new CP-</a:t>
            </a:r>
            <a:r>
              <a:rPr lang="fr-FR" dirty="0" err="1"/>
              <a:t>violating</a:t>
            </a:r>
            <a:r>
              <a:rPr lang="fr-FR" dirty="0"/>
              <a:t> interactions in a </a:t>
            </a:r>
            <a:r>
              <a:rPr lang="fr-FR" dirty="0" err="1"/>
              <a:t>region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less</a:t>
            </a:r>
            <a:r>
              <a:rPr lang="fr-FR" dirty="0"/>
              <a:t> accessible by EDM </a:t>
            </a:r>
            <a:r>
              <a:rPr lang="fr-FR" dirty="0" err="1"/>
              <a:t>searches</a:t>
            </a:r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41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272314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>
          <a:xfrm>
            <a:off x="2366963" y="609600"/>
            <a:ext cx="5346700" cy="3006725"/>
          </a:xfrm>
        </p:spPr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3864A8-E5E8-4C6C-89E7-BC8C8B4867BC}" type="slidenum">
              <a:rPr lang="fr-FR" smtClean="0"/>
              <a:t>48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86782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4FC862-3C35-3D4E-9084-D9ECACF1A1C6}" type="slidenum">
              <a:rPr lang="fr-FR" smtClean="0"/>
              <a:t>50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08562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Logo seul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0E2BA01-0E4B-D450-EA29-B3D7944C219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495550" y="2668905"/>
            <a:ext cx="7200900" cy="1520190"/>
          </a:xfrm>
          <a:prstGeom prst="rect">
            <a:avLst/>
          </a:prstGeom>
        </p:spPr>
      </p:pic>
      <p:sp>
        <p:nvSpPr>
          <p:cNvPr id="2" name="ZoneTexte 1"/>
          <p:cNvSpPr txBox="1"/>
          <p:nvPr userDrawn="1"/>
        </p:nvSpPr>
        <p:spPr>
          <a:xfrm>
            <a:off x="11493224" y="6596390"/>
            <a:ext cx="70830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C. </a:t>
            </a:r>
            <a:r>
              <a:rPr lang="fr-FR" sz="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Barué</a:t>
            </a:r>
            <a:endParaRPr lang="fr-FR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0761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ogo seul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0E2BA01-0E4B-D450-EA29-B3D7944C219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2495550" y="2668905"/>
            <a:ext cx="7200900" cy="152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012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Logo seul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0E2BA01-0E4B-D450-EA29-B3D7944C21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495550" y="2668905"/>
            <a:ext cx="7200900" cy="152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599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>
            <a:extLst>
              <a:ext uri="{FF2B5EF4-FFF2-40B4-BE49-F238E27FC236}">
                <a16:creationId xmlns:a16="http://schemas.microsoft.com/office/drawing/2014/main" id="{F84648E8-20C0-A703-5721-F09140286C6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16000"/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BEEA0C97-D4A6-5A81-BBDC-8810F9C79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989137"/>
            <a:ext cx="10801350" cy="1520825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0D27957-9A42-116F-EBAE-1D9AFFD38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3945698"/>
            <a:ext cx="10801350" cy="131210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fr-FR" dirty="0"/>
          </a:p>
        </p:txBody>
      </p:sp>
      <p:pic>
        <p:nvPicPr>
          <p:cNvPr id="7" name="Image 6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2EF189B-E94F-EF08-BB3E-E2B21280D17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500" y="549275"/>
            <a:ext cx="2159000" cy="455789"/>
          </a:xfrm>
          <a:prstGeom prst="rect">
            <a:avLst/>
          </a:prstGeom>
        </p:spPr>
      </p:pic>
      <p:sp>
        <p:nvSpPr>
          <p:cNvPr id="8" name="Espace réservé de la date 3">
            <a:extLst>
              <a:ext uri="{FF2B5EF4-FFF2-40B4-BE49-F238E27FC236}">
                <a16:creationId xmlns:a16="http://schemas.microsoft.com/office/drawing/2014/main" id="{59431C63-0DA8-1E92-8727-E320525F9C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9777"/>
            <a:ext cx="1800225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fld id="{02FAA3A3-5287-4BAD-9FC1-6B0682E047CD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9" name="Espace réservé du pied de page 4">
            <a:extLst>
              <a:ext uri="{FF2B5EF4-FFF2-40B4-BE49-F238E27FC236}">
                <a16:creationId xmlns:a16="http://schemas.microsoft.com/office/drawing/2014/main" id="{5A12C53B-EA7D-B04E-D3C6-15B1178E1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9777"/>
            <a:ext cx="2906816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numéro de diapositive 5">
            <a:extLst>
              <a:ext uri="{FF2B5EF4-FFF2-40B4-BE49-F238E27FC236}">
                <a16:creationId xmlns:a16="http://schemas.microsoft.com/office/drawing/2014/main" id="{53EC3BAB-1845-1E65-BD2F-A254308D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9777"/>
            <a:ext cx="504083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7803133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29FE161-F273-FD72-F1A1-439897F66E30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EEA0C97-D4A6-5A81-BBDC-8810F9C79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989137"/>
            <a:ext cx="10801350" cy="1520825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0D27957-9A42-116F-EBAE-1D9AFFD38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3945698"/>
            <a:ext cx="10801350" cy="131210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fr-FR" dirty="0"/>
          </a:p>
        </p:txBody>
      </p:sp>
      <p:pic>
        <p:nvPicPr>
          <p:cNvPr id="7" name="Image 6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2EF189B-E94F-EF08-BB3E-E2B21280D1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500" y="549275"/>
            <a:ext cx="2159000" cy="455789"/>
          </a:xfrm>
          <a:prstGeom prst="rect">
            <a:avLst/>
          </a:prstGeom>
        </p:spPr>
      </p:pic>
      <p:sp>
        <p:nvSpPr>
          <p:cNvPr id="8" name="Espace réservé de la date 3">
            <a:extLst>
              <a:ext uri="{FF2B5EF4-FFF2-40B4-BE49-F238E27FC236}">
                <a16:creationId xmlns:a16="http://schemas.microsoft.com/office/drawing/2014/main" id="{59431C63-0DA8-1E92-8727-E320525F9C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9777"/>
            <a:ext cx="1800225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81CFD8DC-BC13-4BF7-A1F5-8435D0FAFE1B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9" name="Espace réservé du pied de page 4">
            <a:extLst>
              <a:ext uri="{FF2B5EF4-FFF2-40B4-BE49-F238E27FC236}">
                <a16:creationId xmlns:a16="http://schemas.microsoft.com/office/drawing/2014/main" id="{5A12C53B-EA7D-B04E-D3C6-15B1178E1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9777"/>
            <a:ext cx="2906816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numéro de diapositive 5">
            <a:extLst>
              <a:ext uri="{FF2B5EF4-FFF2-40B4-BE49-F238E27FC236}">
                <a16:creationId xmlns:a16="http://schemas.microsoft.com/office/drawing/2014/main" id="{53EC3BAB-1845-1E65-BD2F-A254308D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9777"/>
            <a:ext cx="504083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ZoneTexte 10"/>
          <p:cNvSpPr txBox="1"/>
          <p:nvPr userDrawn="1"/>
        </p:nvSpPr>
        <p:spPr>
          <a:xfrm rot="16200000">
            <a:off x="11273066" y="5939065"/>
            <a:ext cx="16224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Ph.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800" baseline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Stroppa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/CEA</a:t>
            </a:r>
            <a:endParaRPr lang="fr-FR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8670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02E092-44B4-6B96-043F-72E6A77F24E8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EEA0C97-D4A6-5A81-BBDC-8810F9C79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989137"/>
            <a:ext cx="10801350" cy="1520825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0D27957-9A42-116F-EBAE-1D9AFFD38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3945698"/>
            <a:ext cx="10801350" cy="131210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fr-FR" dirty="0"/>
          </a:p>
        </p:txBody>
      </p:sp>
      <p:pic>
        <p:nvPicPr>
          <p:cNvPr id="7" name="Image 6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2EF189B-E94F-EF08-BB3E-E2B21280D1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500" y="549275"/>
            <a:ext cx="2159000" cy="455789"/>
          </a:xfrm>
          <a:prstGeom prst="rect">
            <a:avLst/>
          </a:prstGeom>
        </p:spPr>
      </p:pic>
      <p:sp>
        <p:nvSpPr>
          <p:cNvPr id="8" name="Espace réservé de la date 3">
            <a:extLst>
              <a:ext uri="{FF2B5EF4-FFF2-40B4-BE49-F238E27FC236}">
                <a16:creationId xmlns:a16="http://schemas.microsoft.com/office/drawing/2014/main" id="{59431C63-0DA8-1E92-8727-E320525F9C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9777"/>
            <a:ext cx="1800225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C915CD7A-AF5E-4A12-B41A-9FC7B4829008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9" name="Espace réservé du pied de page 4">
            <a:extLst>
              <a:ext uri="{FF2B5EF4-FFF2-40B4-BE49-F238E27FC236}">
                <a16:creationId xmlns:a16="http://schemas.microsoft.com/office/drawing/2014/main" id="{5A12C53B-EA7D-B04E-D3C6-15B1178E1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9777"/>
            <a:ext cx="2906816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numéro de diapositive 5">
            <a:extLst>
              <a:ext uri="{FF2B5EF4-FFF2-40B4-BE49-F238E27FC236}">
                <a16:creationId xmlns:a16="http://schemas.microsoft.com/office/drawing/2014/main" id="{53EC3BAB-1845-1E65-BD2F-A254308D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9777"/>
            <a:ext cx="504083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ZoneTexte 10"/>
          <p:cNvSpPr txBox="1"/>
          <p:nvPr userDrawn="1"/>
        </p:nvSpPr>
        <p:spPr>
          <a:xfrm rot="16200000">
            <a:off x="11273066" y="5939065"/>
            <a:ext cx="16224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Ph.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800" baseline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Stroppa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/CEA</a:t>
            </a:r>
            <a:endParaRPr lang="fr-FR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701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Diapositive de tit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78760A5-4195-9E50-D0C2-1CD72DFF81EC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EEA0C97-D4A6-5A81-BBDC-8810F9C79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1989137"/>
            <a:ext cx="10801350" cy="1520825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0D27957-9A42-116F-EBAE-1D9AFFD38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3945698"/>
            <a:ext cx="10801350" cy="131210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fr-FR" dirty="0"/>
          </a:p>
        </p:txBody>
      </p:sp>
      <p:pic>
        <p:nvPicPr>
          <p:cNvPr id="7" name="Image 6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2EF189B-E94F-EF08-BB3E-E2B21280D17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6500" y="549275"/>
            <a:ext cx="2159000" cy="455789"/>
          </a:xfrm>
          <a:prstGeom prst="rect">
            <a:avLst/>
          </a:prstGeom>
        </p:spPr>
      </p:pic>
      <p:sp>
        <p:nvSpPr>
          <p:cNvPr id="8" name="Espace réservé de la date 3">
            <a:extLst>
              <a:ext uri="{FF2B5EF4-FFF2-40B4-BE49-F238E27FC236}">
                <a16:creationId xmlns:a16="http://schemas.microsoft.com/office/drawing/2014/main" id="{59431C63-0DA8-1E92-8727-E320525F9C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9777"/>
            <a:ext cx="1800225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9E8DF99B-CA8E-41EB-AF04-B044E97BCCB9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9" name="Espace réservé du pied de page 4">
            <a:extLst>
              <a:ext uri="{FF2B5EF4-FFF2-40B4-BE49-F238E27FC236}">
                <a16:creationId xmlns:a16="http://schemas.microsoft.com/office/drawing/2014/main" id="{5A12C53B-EA7D-B04E-D3C6-15B1178E1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9777"/>
            <a:ext cx="2906816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numéro de diapositive 5">
            <a:extLst>
              <a:ext uri="{FF2B5EF4-FFF2-40B4-BE49-F238E27FC236}">
                <a16:creationId xmlns:a16="http://schemas.microsoft.com/office/drawing/2014/main" id="{53EC3BAB-1845-1E65-BD2F-A254308D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9777"/>
            <a:ext cx="504083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11" name="ZoneTexte 10"/>
          <p:cNvSpPr txBox="1"/>
          <p:nvPr userDrawn="1"/>
        </p:nvSpPr>
        <p:spPr>
          <a:xfrm rot="16200000">
            <a:off x="11273066" y="5939065"/>
            <a:ext cx="16224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Ph.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800" baseline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Stroppa</a:t>
            </a:r>
            <a:r>
              <a:rPr lang="fr-FR" sz="800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/CEA</a:t>
            </a:r>
            <a:endParaRPr lang="fr-FR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682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re de se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F0DD5AE-D4B6-0BBA-F815-5E6D54184A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EF8D695-BE9D-4BA8-B7B2-2FFA64C0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529444"/>
            <a:ext cx="10801349" cy="1793319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D7CC22-5920-FD0E-443A-D72872EE9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4868863"/>
            <a:ext cx="10801349" cy="1260475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47DF57-188A-5BFF-1735-27730149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F08A7F3-D054-4C53-AC91-8404A33D1966}" type="datetime1">
              <a:rPr lang="fr-FR" smtClean="0"/>
              <a:t>23/04/2026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7754A4-6EC4-C723-9991-66E5B524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8D2423-CF12-50E0-0B14-2C87A9B80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11" name="Image 10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88301A21-9A79-DD79-75FC-B810BD27EAD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9225" y="549275"/>
            <a:ext cx="1187450" cy="250684"/>
          </a:xfrm>
          <a:prstGeom prst="rect">
            <a:avLst/>
          </a:prstGeom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78610D1D-84AD-FFBB-5730-69FC2578F4E0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241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re de section">
    <p:bg>
      <p:bgPr>
        <a:solidFill>
          <a:srgbClr val="261F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F0DD5AE-D4B6-0BBA-F815-5E6D54184A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EF8D695-BE9D-4BA8-B7B2-2FFA64C0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529444"/>
            <a:ext cx="10801349" cy="1793319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D7CC22-5920-FD0E-443A-D72872EE9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4868863"/>
            <a:ext cx="10801349" cy="1260475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47DF57-188A-5BFF-1735-27730149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7544B7F-46E1-4694-AFC5-855635266CAA}" type="datetime1">
              <a:rPr lang="fr-FR" smtClean="0"/>
              <a:t>23/04/2026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7754A4-6EC4-C723-9991-66E5B524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8D2423-CF12-50E0-0B14-2C87A9B80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11" name="Image 10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88301A21-9A79-DD79-75FC-B810BD27EAD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9225" y="549275"/>
            <a:ext cx="1187450" cy="250684"/>
          </a:xfrm>
          <a:prstGeom prst="rect">
            <a:avLst/>
          </a:prstGeom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78610D1D-84AD-FFBB-5730-69FC2578F4E0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77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de section">
    <p:bg>
      <p:bgPr>
        <a:solidFill>
          <a:srgbClr val="C95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F0DD5AE-D4B6-0BBA-F815-5E6D54184A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EF8D695-BE9D-4BA8-B7B2-2FFA64C0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529444"/>
            <a:ext cx="10801349" cy="1793319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D7CC22-5920-FD0E-443A-D72872EE9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4868863"/>
            <a:ext cx="10801349" cy="1260475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47DF57-188A-5BFF-1735-27730149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FC0D220-B259-4805-88FE-4A494B232737}" type="datetime1">
              <a:rPr lang="fr-FR" smtClean="0"/>
              <a:t>23/04/2026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7754A4-6EC4-C723-9991-66E5B524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8D2423-CF12-50E0-0B14-2C87A9B80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11" name="Image 10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88301A21-9A79-DD79-75FC-B810BD27EAD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9225" y="549275"/>
            <a:ext cx="1187450" cy="250684"/>
          </a:xfrm>
          <a:prstGeom prst="rect">
            <a:avLst/>
          </a:prstGeom>
        </p:spPr>
      </p:pic>
      <p:cxnSp>
        <p:nvCxnSpPr>
          <p:cNvPr id="7" name="Connecteur droit 6">
            <a:extLst>
              <a:ext uri="{FF2B5EF4-FFF2-40B4-BE49-F238E27FC236}">
                <a16:creationId xmlns:a16="http://schemas.microsoft.com/office/drawing/2014/main" id="{78610D1D-84AD-FFBB-5730-69FC2578F4E0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77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re de sec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F0DD5AE-D4B6-0BBA-F815-5E6D54184A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EF8D695-BE9D-4BA8-B7B2-2FFA64C0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2529444"/>
            <a:ext cx="10801349" cy="1793319"/>
          </a:xfrm>
        </p:spPr>
        <p:txBody>
          <a:bodyPr anchor="b"/>
          <a:lstStyle>
            <a:lvl1pPr>
              <a:defRPr sz="6000">
                <a:solidFill>
                  <a:schemeClr val="tx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D7CC22-5920-FD0E-443A-D72872EE9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4868863"/>
            <a:ext cx="10801349" cy="12604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47DF57-188A-5BFF-1735-27730149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1CCD9B8-D525-48C1-BED7-648AB9D135AD}" type="datetime1">
              <a:rPr lang="fr-FR" smtClean="0"/>
              <a:t>23/04/2026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7754A4-6EC4-C723-9991-66E5B524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8D2423-CF12-50E0-0B14-2C87A9B80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C19F34A1-9284-4A8D-88FE-89C9697BF95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6927C20D-B4A5-20B7-AB48-75CA86D08432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9506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6F0DD5AE-D4B6-0BBA-F815-5E6D54184A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EF8D695-BE9D-4BA8-B7B2-2FFA64C0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1092478"/>
            <a:ext cx="7129463" cy="1793319"/>
          </a:xfrm>
        </p:spPr>
        <p:txBody>
          <a:bodyPr anchor="b"/>
          <a:lstStyle>
            <a:lvl1pPr>
              <a:defRPr sz="6000">
                <a:solidFill>
                  <a:schemeClr val="tx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3D7CC22-5920-FD0E-443A-D72872EE9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3086101"/>
            <a:ext cx="10801349" cy="304323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47DF57-188A-5BFF-1735-27730149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F8B039-4166-4964-A2B4-2AE4289092D3}" type="datetime1">
              <a:rPr lang="fr-FR" smtClean="0"/>
              <a:t>23/04/2026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7754A4-6EC4-C723-9991-66E5B524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8D2423-CF12-50E0-0B14-2C87A9B80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C19F34A1-9284-4A8D-88FE-89C9697BF95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6927C20D-B4A5-20B7-AB48-75CA86D08432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8872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 descr="Une image contenant Visage humain, capture d’écran, usine, art&#10;&#10;Description générée automatiquement">
            <a:extLst>
              <a:ext uri="{FF2B5EF4-FFF2-40B4-BE49-F238E27FC236}">
                <a16:creationId xmlns:a16="http://schemas.microsoft.com/office/drawing/2014/main" id="{731E69DE-DF1D-85F3-70CF-82C3157B3E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16789" b="75341"/>
          <a:stretch/>
        </p:blipFill>
        <p:spPr>
          <a:xfrm>
            <a:off x="0" y="6317999"/>
            <a:ext cx="12192000" cy="54000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1889C5F-FFF3-528F-720C-6BB462D54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9618D8B-AF28-3F84-AD28-380894198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89550A-673E-B3AC-B998-A91515B3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4EA376-62E0-4FA7-B9A5-CD6AFC8BFA2E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E1EBDE7-38B5-E3FF-F6AB-1FFF3403B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7EF156-289A-392E-A17B-528BE0E9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99401C7-5175-FAF4-0964-F429221B5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954773F5-7BE5-654B-2CD1-E72570F3DD7B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2049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731E69DE-DF1D-85F3-70CF-82C3157B3E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19" t="28724" r="119" b="63410"/>
          <a:stretch/>
        </p:blipFill>
        <p:spPr>
          <a:xfrm>
            <a:off x="-14514" y="6318001"/>
            <a:ext cx="12206514" cy="54064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1889C5F-FFF3-528F-720C-6BB462D54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9618D8B-AF28-3F84-AD28-380894198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89550A-673E-B3AC-B998-A91515B3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1E4D042-AA02-4A14-871B-13D0E53E209D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E1EBDE7-38B5-E3FF-F6AB-1FFF3403B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7EF156-289A-392E-A17B-528BE0E9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99401C7-5175-FAF4-0964-F429221B5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954773F5-7BE5-654B-2CD1-E72570F3DD7B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245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731E69DE-DF1D-85F3-70CF-82C3157B3E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56" t="33966" r="-156" b="58168"/>
          <a:stretch/>
        </p:blipFill>
        <p:spPr>
          <a:xfrm>
            <a:off x="3175" y="6317999"/>
            <a:ext cx="12201525" cy="54000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1889C5F-FFF3-528F-720C-6BB462D54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9618D8B-AF28-3F84-AD28-380894198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89550A-673E-B3AC-B998-A91515B3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AD77D29-B0E7-40E2-A14E-2501DE007B1D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E1EBDE7-38B5-E3FF-F6AB-1FFF3403B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7EF156-289A-392E-A17B-528BE0E9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99401C7-5175-FAF4-0964-F429221B5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954773F5-7BE5-654B-2CD1-E72570F3DD7B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9138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9779C4B-6C33-8A68-E4D7-CC3F7053175D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1889C5F-FFF3-528F-720C-6BB462D54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9618D8B-AF28-3F84-AD28-380894198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C89550A-673E-B3AC-B998-A91515B3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67B2E2E-980D-41DE-A576-6C30746F1AE9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E1EBDE7-38B5-E3FF-F6AB-1FFF3403B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7EF156-289A-392E-A17B-528BE0E9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99401C7-5175-FAF4-0964-F429221B570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9" name="Connecteur droit 8">
            <a:extLst>
              <a:ext uri="{FF2B5EF4-FFF2-40B4-BE49-F238E27FC236}">
                <a16:creationId xmlns:a16="http://schemas.microsoft.com/office/drawing/2014/main" id="{954773F5-7BE5-654B-2CD1-E72570F3DD7B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346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A744807-E470-CFFA-FCC2-F5FE905269DE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56468BE-3B34-3303-2C99-8F14683F2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2E4176C-7890-FCDE-E3BA-7880D154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325" y="1989137"/>
            <a:ext cx="5292725" cy="4140201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63A68C2-03F0-D3C1-1C1F-532C8A016E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89138"/>
            <a:ext cx="5292724" cy="4140200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FB3F207-F8D0-3ACE-24E8-74F554464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8A11A-521C-42AB-90E6-846F58DF2CA5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7E38B8B-5A56-E6EC-1201-BEE19CE4F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0231E8B-B147-2D2A-6016-B2E54149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47ED1F4B-F8AF-6A32-996A-140828E4FD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7A45FD47-8F02-E3D1-8836-A153070B3F16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1668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3 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9090958-F7E7-8AD5-A483-0D1FBFEB2709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56468BE-3B34-3303-2C99-8F14683F2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2E4176C-7890-FCDE-E3BA-7880D154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325" y="1989137"/>
            <a:ext cx="3455989" cy="4140201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63A68C2-03F0-D3C1-1C1F-532C8A016E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67213" y="1989138"/>
            <a:ext cx="3457575" cy="4140200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FB3F207-F8D0-3ACE-24E8-74F554464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D74-0EB4-4E9F-A57F-E4112CAAD45E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7E38B8B-5A56-E6EC-1201-BEE19CE4F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0231E8B-B147-2D2A-6016-B2E54149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sp>
        <p:nvSpPr>
          <p:cNvPr id="9" name="Espace réservé du contenu 3">
            <a:extLst>
              <a:ext uri="{FF2B5EF4-FFF2-40B4-BE49-F238E27FC236}">
                <a16:creationId xmlns:a16="http://schemas.microsoft.com/office/drawing/2014/main" id="{5B376B07-EB61-361A-CDFD-5E75CD9A2FDF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040688" y="1989138"/>
            <a:ext cx="3457575" cy="4140200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2812BC44-B713-09E9-A994-1EBF66495F4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01B42FC7-ECB4-B8DF-817A-1F225C02B422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61507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3A245C0-7608-29FB-E211-F4BD5616FEBD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C96213AF-EDE7-ABD8-3C87-12C13108D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10801349" cy="1141413"/>
          </a:xfrm>
        </p:spPr>
        <p:txBody>
          <a:bodyPr anchor="ctr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B339BCA0-00EB-4C04-FE5D-D57CFB42A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6" y="1989137"/>
            <a:ext cx="5302250" cy="583375"/>
          </a:xfrm>
        </p:spPr>
        <p:txBody>
          <a:bodyPr anchor="ctr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fr-FR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8039CBE-47B6-B221-F597-0A920B6452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5326" y="2731009"/>
            <a:ext cx="5302250" cy="339833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15AB4248-870C-318C-3957-BD4B81DDC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4" y="1989138"/>
            <a:ext cx="5302250" cy="583374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endParaRPr lang="fr-FR" dirty="0"/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28C83028-6471-684E-6541-3C912C1C88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731009"/>
            <a:ext cx="5302250" cy="3398330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5B6BE0A8-167A-EDED-938A-7034D719E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1B7E2-D282-499D-A851-AC7B754C2A11}" type="datetime1">
              <a:rPr lang="fr-FR" smtClean="0"/>
              <a:t>23/04/2026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C76D9B09-35F6-CD02-5B0F-09D34FE8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EAAAD1C-47AE-9FCA-0448-17D1AFD63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4B145831-15F1-C839-875C-ABB8BFD272D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1F0FFB82-6432-211D-DD5B-E79E186C1CFE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2764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5B9310-A98B-02B0-8DFD-5F4E8CAFFA50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1424FF7A-7AC1-B304-B766-865CD6D61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D265603E-9229-B94A-80F8-4FD6A3621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F5A45-4127-45A3-8483-D5E087BFF54F}" type="datetime1">
              <a:rPr lang="fr-FR" smtClean="0"/>
              <a:t>23/04/2026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CC332EF9-A7AF-0E36-B432-A2F119BA7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264E45D-D49D-03B1-DAB7-55D30C0FB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DC24615F-94DA-228D-98B8-8CFF9A1CF9D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ECA7C713-6E9F-9E06-96FE-1CBF92D19B1B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107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C3F002E4-6434-1420-E8D9-7B0AE58D3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228C156-6CA9-4CB3-8B2E-9726E021C1EA}" type="datetime1">
              <a:rPr lang="fr-FR" smtClean="0"/>
              <a:t>23/04/2026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B6450D56-F435-4A27-B920-5376803E8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3F17099-300B-92B2-0055-CA9B48CA8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9B5172B8-E3F5-93A5-63F0-42E8B9ECA0C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09B1BF06-95A7-3FD5-5A3D-E19DB4A323A8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3836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C3F002E4-6434-1420-E8D9-7B0AE58D3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0720BD-DED4-4C58-992A-DA57E63628EE}" type="datetime1">
              <a:rPr lang="fr-FR" smtClean="0"/>
              <a:t>23/04/2026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B6450D56-F435-4A27-B920-5376803E8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3F17099-300B-92B2-0055-CA9B48CA8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D0E8317-6100-4728-184D-31EFF1753D6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6000"/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56500" y="2222500"/>
            <a:ext cx="4635500" cy="46355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B5172B8-E3F5-93A5-63F0-42E8B9ECA0C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09B1BF06-95A7-3FD5-5A3D-E19DB4A323A8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8127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E509CBF-AC4F-6A85-985B-A7A28D9035B6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31C3DA6-1B9F-AE68-9F5A-FD8A36CFB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8E258-0B44-4AA1-B2AE-4F17F198405D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FBE1939-A96A-8869-5F61-1052CDEF9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63CACE9-C05D-2E68-0F2C-D1EA945D9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sp>
        <p:nvSpPr>
          <p:cNvPr id="8" name="Espace réservé du texte 3">
            <a:extLst>
              <a:ext uri="{FF2B5EF4-FFF2-40B4-BE49-F238E27FC236}">
                <a16:creationId xmlns:a16="http://schemas.microsoft.com/office/drawing/2014/main" id="{26178BC9-AFF1-066B-B74E-64F49DDF17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326" y="1989139"/>
            <a:ext cx="3455988" cy="414019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fr-FR" dirty="0"/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A07CDDF1-8217-8011-188E-6C6B607E2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3455988" cy="1141413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contenu 2">
            <a:extLst>
              <a:ext uri="{FF2B5EF4-FFF2-40B4-BE49-F238E27FC236}">
                <a16:creationId xmlns:a16="http://schemas.microsoft.com/office/drawing/2014/main" id="{3E014FF3-6B7D-01A9-4EDB-BCA4CB430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213" y="549275"/>
            <a:ext cx="7129462" cy="5580063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1BCE8E76-9657-A6B5-7E77-FBC3EAE1C08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A54ED51A-2B1B-B7F8-2B0A-F32A5685FC5E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6596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ima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56468BE-3B34-3303-2C99-8F14683F2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10801350" cy="114141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FB3F207-F8D0-3ACE-24E8-74F554464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AB211-5567-4171-9180-5F43A84A8378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7E38B8B-5A56-E6EC-1201-BEE19CE4F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0231E8B-B147-2D2A-6016-B2E54149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sp>
        <p:nvSpPr>
          <p:cNvPr id="9" name="Espace réservé pour une image  8">
            <a:extLst>
              <a:ext uri="{FF2B5EF4-FFF2-40B4-BE49-F238E27FC236}">
                <a16:creationId xmlns:a16="http://schemas.microsoft.com/office/drawing/2014/main" id="{71CAEE75-82CA-0EE9-8A64-25E8B567C7C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989138"/>
            <a:ext cx="12192000" cy="4868862"/>
          </a:xfrm>
          <a:pattFill prst="pct5">
            <a:fgClr>
              <a:schemeClr val="bg1"/>
            </a:fgClr>
            <a:bgClr>
              <a:schemeClr val="bg2"/>
            </a:bgClr>
          </a:pattFill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fr-FR" dirty="0"/>
          </a:p>
        </p:txBody>
      </p:sp>
      <p:pic>
        <p:nvPicPr>
          <p:cNvPr id="4" name="Image 3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B82D3D8F-3630-17C3-D58D-6A3635BC622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9225" y="549275"/>
            <a:ext cx="1187450" cy="250684"/>
          </a:xfrm>
          <a:prstGeom prst="rect">
            <a:avLst/>
          </a:prstGeom>
        </p:spPr>
      </p:pic>
      <p:cxnSp>
        <p:nvCxnSpPr>
          <p:cNvPr id="8" name="Connecteur droit 7">
            <a:extLst>
              <a:ext uri="{FF2B5EF4-FFF2-40B4-BE49-F238E27FC236}">
                <a16:creationId xmlns:a16="http://schemas.microsoft.com/office/drawing/2014/main" id="{CE3B2C7A-E65D-05D7-72D2-8FDF998E7166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39638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re et image">
    <p:bg>
      <p:bgPr>
        <a:solidFill>
          <a:srgbClr val="CACD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nuage, plein air, arbre, ciel&#10;&#10;Description générée automatiquement">
            <a:extLst>
              <a:ext uri="{FF2B5EF4-FFF2-40B4-BE49-F238E27FC236}">
                <a16:creationId xmlns:a16="http://schemas.microsoft.com/office/drawing/2014/main" id="{3B74FEEB-0659-65A4-17DA-8B87A72902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759" t="35139" b="10140"/>
          <a:stretch/>
        </p:blipFill>
        <p:spPr>
          <a:xfrm>
            <a:off x="0" y="1989138"/>
            <a:ext cx="12192000" cy="486886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5E7EC10-206A-72F4-91BB-2E65EF32210F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56468BE-3B34-3303-2C99-8F14683F2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10801350" cy="1141413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FB3F207-F8D0-3ACE-24E8-74F554464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1FB34-26BF-4BF1-B8C2-7EDA001C22CC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7E38B8B-5A56-E6EC-1201-BEE19CE4F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0231E8B-B147-2D2A-6016-B2E54149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pic>
        <p:nvPicPr>
          <p:cNvPr id="8" name="Image 7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E507065-CF76-8E92-00FE-38DBC2ED048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9225" y="549275"/>
            <a:ext cx="1187450" cy="250684"/>
          </a:xfrm>
          <a:prstGeom prst="rect">
            <a:avLst/>
          </a:prstGeom>
        </p:spPr>
      </p:pic>
      <p:cxnSp>
        <p:nvCxnSpPr>
          <p:cNvPr id="10" name="Connecteur droit 9">
            <a:extLst>
              <a:ext uri="{FF2B5EF4-FFF2-40B4-BE49-F238E27FC236}">
                <a16:creationId xmlns:a16="http://schemas.microsoft.com/office/drawing/2014/main" id="{B2946AB7-A2AE-FE87-1FF5-759E09BE9A03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oneTexte 10"/>
          <p:cNvSpPr txBox="1"/>
          <p:nvPr userDrawn="1"/>
        </p:nvSpPr>
        <p:spPr>
          <a:xfrm rot="16200000">
            <a:off x="11273066" y="5939065"/>
            <a:ext cx="16224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O. Naves/</a:t>
            </a:r>
            <a:r>
              <a:rPr lang="fr-FR" sz="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Drakodrone</a:t>
            </a:r>
            <a:endParaRPr lang="fr-FR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7383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 descr="Une image contenant carte, diagramme, Plan&#10;&#10;Description générée automatiquement">
            <a:extLst>
              <a:ext uri="{FF2B5EF4-FFF2-40B4-BE49-F238E27FC236}">
                <a16:creationId xmlns:a16="http://schemas.microsoft.com/office/drawing/2014/main" id="{A1CBB1D1-9CE9-D73F-D21D-A5DAF8E7D9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6427" y="1265572"/>
            <a:ext cx="7870248" cy="486376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941D318-D2A0-774E-EEB5-5F2E5D4207E3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F6341167-FF0D-D71B-6A48-B5C37ACF55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326" y="1989139"/>
            <a:ext cx="3455988" cy="4140199"/>
          </a:xfrm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endParaRPr lang="fr-FR" dirty="0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461AF02-3051-6181-2F34-CA165C73A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CC4F6-87B8-488D-9266-2144230B9BB3}" type="datetime1">
              <a:rPr lang="fr-FR" smtClean="0"/>
              <a:t>23/04/2026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982B163-7A6B-8D00-78F2-898E7BC1B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B554EF3-BE24-DB3A-DB8F-3CA03B630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‹N°›</a:t>
            </a:fld>
            <a:endParaRPr lang="fr-FR"/>
          </a:p>
        </p:txBody>
      </p:sp>
      <p:sp>
        <p:nvSpPr>
          <p:cNvPr id="9" name="Titre 1">
            <a:extLst>
              <a:ext uri="{FF2B5EF4-FFF2-40B4-BE49-F238E27FC236}">
                <a16:creationId xmlns:a16="http://schemas.microsoft.com/office/drawing/2014/main" id="{50AC1D9F-B01A-B9BD-1811-BDADB8805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3455990" cy="1141413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accent2"/>
                </a:solidFill>
              </a:defRPr>
            </a:lvl1pPr>
          </a:lstStyle>
          <a:p>
            <a:endParaRPr lang="fr-FR" dirty="0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1BCE8E76-9657-A6B5-7E77-FBC3EAE1C08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09225" y="549275"/>
            <a:ext cx="1187450" cy="250683"/>
          </a:xfrm>
          <a:prstGeom prst="rect">
            <a:avLst/>
          </a:prstGeom>
        </p:spPr>
      </p:pic>
      <p:cxnSp>
        <p:nvCxnSpPr>
          <p:cNvPr id="11" name="Connecteur droit 10">
            <a:extLst>
              <a:ext uri="{FF2B5EF4-FFF2-40B4-BE49-F238E27FC236}">
                <a16:creationId xmlns:a16="http://schemas.microsoft.com/office/drawing/2014/main" id="{A54ED51A-2B1B-B7F8-2B0A-F32A5685FC5E}"/>
              </a:ext>
            </a:extLst>
          </p:cNvPr>
          <p:cNvCxnSpPr/>
          <p:nvPr userDrawn="1"/>
        </p:nvCxnSpPr>
        <p:spPr>
          <a:xfrm>
            <a:off x="11136674" y="928805"/>
            <a:ext cx="360000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4109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iapositive de tit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02E092-44B4-6B96-043F-72E6A77F24E8}"/>
              </a:ext>
            </a:extLst>
          </p:cNvPr>
          <p:cNvSpPr/>
          <p:nvPr userDrawn="1"/>
        </p:nvSpPr>
        <p:spPr>
          <a:xfrm flipV="1">
            <a:off x="0" y="6318000"/>
            <a:ext cx="12192000" cy="540000"/>
          </a:xfrm>
          <a:prstGeom prst="rect">
            <a:avLst/>
          </a:prstGeom>
          <a:solidFill>
            <a:schemeClr val="accent1">
              <a:alpha val="19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EEA0C97-D4A6-5A81-BBDC-8810F9C79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3429000"/>
            <a:ext cx="10801350" cy="1439863"/>
          </a:xfrm>
        </p:spPr>
        <p:txBody>
          <a:bodyPr anchor="ctr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endParaRPr lang="fr-FR" dirty="0"/>
          </a:p>
        </p:txBody>
      </p:sp>
      <p:pic>
        <p:nvPicPr>
          <p:cNvPr id="7" name="Image 6" descr="Une image contenant logo, Police, Graphique, symbole&#10;&#10;Description générée automatiquement">
            <a:extLst>
              <a:ext uri="{FF2B5EF4-FFF2-40B4-BE49-F238E27FC236}">
                <a16:creationId xmlns:a16="http://schemas.microsoft.com/office/drawing/2014/main" id="{A2EF189B-E94F-EF08-BB3E-E2B21280D1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7213" y="1989138"/>
            <a:ext cx="3457575" cy="729933"/>
          </a:xfrm>
          <a:prstGeom prst="rect">
            <a:avLst/>
          </a:prstGeom>
        </p:spPr>
      </p:pic>
      <p:sp>
        <p:nvSpPr>
          <p:cNvPr id="8" name="Espace réservé de la date 3">
            <a:extLst>
              <a:ext uri="{FF2B5EF4-FFF2-40B4-BE49-F238E27FC236}">
                <a16:creationId xmlns:a16="http://schemas.microsoft.com/office/drawing/2014/main" id="{59431C63-0DA8-1E92-8727-E320525F9C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9777"/>
            <a:ext cx="1800225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fld id="{B804686F-39F5-40D2-ACD8-A5FAEA4897B3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9" name="Espace réservé du pied de page 4">
            <a:extLst>
              <a:ext uri="{FF2B5EF4-FFF2-40B4-BE49-F238E27FC236}">
                <a16:creationId xmlns:a16="http://schemas.microsoft.com/office/drawing/2014/main" id="{5A12C53B-EA7D-B04E-D3C6-15B1178E1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9777"/>
            <a:ext cx="2906816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10" name="Espace réservé du numéro de diapositive 5">
            <a:extLst>
              <a:ext uri="{FF2B5EF4-FFF2-40B4-BE49-F238E27FC236}">
                <a16:creationId xmlns:a16="http://schemas.microsoft.com/office/drawing/2014/main" id="{53EC3BAB-1845-1E65-BD2F-A254308D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9777"/>
            <a:ext cx="504083" cy="5382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26871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F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>
          <a:xfrm>
            <a:off x="8976320" y="6492876"/>
            <a:ext cx="2844800" cy="365125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fld id="{22A146E4-C4DA-4041-BFC4-8C6E22CEE153}" type="slidenum">
              <a:rPr lang="en-US" smtClean="0"/>
              <a:pPr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9345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92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BD8250EB-B0C5-1B57-C3BE-6BA2B94C3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549275"/>
            <a:ext cx="10801350" cy="11414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1290FDB-4BF6-552E-F9DE-E0BE6EB81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5" y="1989138"/>
            <a:ext cx="10801350" cy="414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8DA5BD8-C4D6-207B-4C7D-26B9235883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96450" y="6318001"/>
            <a:ext cx="1800225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fld id="{5B0B9454-3C3D-4E45-A0EE-1BFDCEA2C48D}" type="datetime1">
              <a:rPr lang="fr-FR" smtClean="0"/>
              <a:t>23/04/2026</a:t>
            </a:fld>
            <a:endParaRPr lang="fr-FR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004228E-A1D3-107C-CD03-5E01B1840B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4498" y="6318001"/>
            <a:ext cx="2906816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51C997C-4506-BCCC-5373-325AA0E6A1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5325" y="6318001"/>
            <a:ext cx="504083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fld id="{94B63599-5DA0-BE42-AE37-88D1760620F1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194605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2" r:id="rId2"/>
    <p:sldLayoutId id="2147483665" r:id="rId3"/>
    <p:sldLayoutId id="2147483649" r:id="rId4"/>
    <p:sldLayoutId id="2147483667" r:id="rId5"/>
    <p:sldLayoutId id="2147483669" r:id="rId6"/>
    <p:sldLayoutId id="2147483668" r:id="rId7"/>
    <p:sldLayoutId id="2147483671" r:id="rId8"/>
    <p:sldLayoutId id="2147483672" r:id="rId9"/>
    <p:sldLayoutId id="2147483651" r:id="rId10"/>
    <p:sldLayoutId id="2147483670" r:id="rId11"/>
    <p:sldLayoutId id="2147483678" r:id="rId12"/>
    <p:sldLayoutId id="2147483650" r:id="rId13"/>
    <p:sldLayoutId id="2147483673" r:id="rId14"/>
    <p:sldLayoutId id="2147483674" r:id="rId15"/>
    <p:sldLayoutId id="2147483675" r:id="rId16"/>
    <p:sldLayoutId id="2147483652" r:id="rId17"/>
    <p:sldLayoutId id="2147483664" r:id="rId18"/>
    <p:sldLayoutId id="2147483653" r:id="rId19"/>
    <p:sldLayoutId id="2147483654" r:id="rId20"/>
    <p:sldLayoutId id="2147483655" r:id="rId21"/>
    <p:sldLayoutId id="2147483679" r:id="rId22"/>
    <p:sldLayoutId id="2147483656" r:id="rId23"/>
    <p:sldLayoutId id="2147483660" r:id="rId24"/>
    <p:sldLayoutId id="2147483676" r:id="rId25"/>
    <p:sldLayoutId id="2147483657" r:id="rId26"/>
    <p:sldLayoutId id="2147483677" r:id="rId27"/>
    <p:sldLayoutId id="2147483681" r:id="rId28"/>
    <p:sldLayoutId id="2147483682" r:id="rId29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i="0" kern="1200">
          <a:solidFill>
            <a:schemeClr val="tx2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None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6" userDrawn="1">
          <p15:clr>
            <a:srgbClr val="547EBF"/>
          </p15:clr>
        </p15:guide>
        <p15:guide id="2" orient="horz" pos="3861" userDrawn="1">
          <p15:clr>
            <a:srgbClr val="547EBF"/>
          </p15:clr>
        </p15:guide>
        <p15:guide id="3" pos="7242" userDrawn="1">
          <p15:clr>
            <a:srgbClr val="547EBF"/>
          </p15:clr>
        </p15:guide>
        <p15:guide id="4" pos="438" userDrawn="1">
          <p15:clr>
            <a:srgbClr val="547EBF"/>
          </p15:clr>
        </p15:guide>
        <p15:guide id="5" pos="2751" userDrawn="1">
          <p15:clr>
            <a:srgbClr val="F26B43"/>
          </p15:clr>
        </p15:guide>
        <p15:guide id="6" pos="5065" userDrawn="1">
          <p15:clr>
            <a:srgbClr val="F26B43"/>
          </p15:clr>
        </p15:guide>
        <p15:guide id="7" pos="3840" userDrawn="1">
          <p15:clr>
            <a:srgbClr val="FDE53C"/>
          </p15:clr>
        </p15:guide>
        <p15:guide id="8" orient="horz" pos="2160" userDrawn="1">
          <p15:clr>
            <a:srgbClr val="FDE53C"/>
          </p15:clr>
        </p15:guide>
        <p15:guide id="9" orient="horz" pos="1253" userDrawn="1">
          <p15:clr>
            <a:srgbClr val="F26B43"/>
          </p15:clr>
        </p15:guide>
        <p15:guide id="10" pos="1572" userDrawn="1">
          <p15:clr>
            <a:srgbClr val="9FCC3B"/>
          </p15:clr>
        </p15:guide>
        <p15:guide id="11" pos="6108" userDrawn="1">
          <p15:clr>
            <a:srgbClr val="9FCC3B"/>
          </p15:clr>
        </p15:guide>
        <p15:guide id="12" orient="horz" pos="3067" userDrawn="1">
          <p15:clr>
            <a:srgbClr val="F26B43"/>
          </p15:clr>
        </p15:guide>
        <p15:guide id="13" pos="2615" userDrawn="1">
          <p15:clr>
            <a:srgbClr val="F26B43"/>
          </p15:clr>
        </p15:guide>
        <p15:guide id="14" pos="4929" userDrawn="1">
          <p15:clr>
            <a:srgbClr val="F26B43"/>
          </p15:clr>
        </p15:guide>
        <p15:guide id="15" pos="3772" userDrawn="1">
          <p15:clr>
            <a:srgbClr val="FBAE40"/>
          </p15:clr>
        </p15:guide>
        <p15:guide id="16" pos="3908" userDrawn="1">
          <p15:clr>
            <a:srgbClr val="FBAE4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microsoft.com/office/2007/relationships/hdphoto" Target="../media/hdphoto4.wdp"/><Relationship Id="rId18" Type="http://schemas.openxmlformats.org/officeDocument/2006/relationships/image" Target="../media/image25.jpeg"/><Relationship Id="rId3" Type="http://schemas.openxmlformats.org/officeDocument/2006/relationships/image" Target="../media/image15.png"/><Relationship Id="rId7" Type="http://schemas.microsoft.com/office/2007/relationships/hdphoto" Target="../media/hdphoto1.wdp"/><Relationship Id="rId12" Type="http://schemas.openxmlformats.org/officeDocument/2006/relationships/image" Target="../media/image21.png"/><Relationship Id="rId17" Type="http://schemas.openxmlformats.org/officeDocument/2006/relationships/image" Target="../media/image24.png"/><Relationship Id="rId2" Type="http://schemas.openxmlformats.org/officeDocument/2006/relationships/image" Target="../media/image14.png"/><Relationship Id="rId16" Type="http://schemas.openxmlformats.org/officeDocument/2006/relationships/image" Target="../media/image23.jp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8.png"/><Relationship Id="rId11" Type="http://schemas.microsoft.com/office/2007/relationships/hdphoto" Target="../media/hdphoto3.wdp"/><Relationship Id="rId5" Type="http://schemas.openxmlformats.org/officeDocument/2006/relationships/image" Target="../media/image17.png"/><Relationship Id="rId15" Type="http://schemas.openxmlformats.org/officeDocument/2006/relationships/image" Target="../media/image22.jpeg"/><Relationship Id="rId10" Type="http://schemas.openxmlformats.org/officeDocument/2006/relationships/image" Target="../media/image20.png"/><Relationship Id="rId19" Type="http://schemas.openxmlformats.org/officeDocument/2006/relationships/image" Target="../media/image26.png"/><Relationship Id="rId4" Type="http://schemas.openxmlformats.org/officeDocument/2006/relationships/image" Target="../media/image16.png"/><Relationship Id="rId9" Type="http://schemas.openxmlformats.org/officeDocument/2006/relationships/image" Target="../media/image19.png"/><Relationship Id="rId14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gif"/><Relationship Id="rId10" Type="http://schemas.openxmlformats.org/officeDocument/2006/relationships/image" Target="../media/image38.png"/><Relationship Id="rId4" Type="http://schemas.openxmlformats.org/officeDocument/2006/relationships/hyperlink" Target="https://enseignementsup-recherche.gouv.fr/fr/la-feuille-de-route-nationale-des-infrastructures-de-recherche-2021-84056" TargetMode="External"/><Relationship Id="rId9" Type="http://schemas.openxmlformats.org/officeDocument/2006/relationships/image" Target="../media/image37.png"/><Relationship Id="rId14" Type="http://schemas.openxmlformats.org/officeDocument/2006/relationships/image" Target="../media/image4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12" Type="http://schemas.openxmlformats.org/officeDocument/2006/relationships/image" Target="../media/image5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3" Type="http://schemas.openxmlformats.org/officeDocument/2006/relationships/image" Target="../media/image56.png"/><Relationship Id="rId7" Type="http://schemas.openxmlformats.org/officeDocument/2006/relationships/image" Target="../media/image59.jpeg"/><Relationship Id="rId12" Type="http://schemas.openxmlformats.org/officeDocument/2006/relationships/image" Target="../media/image6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58.jpeg"/><Relationship Id="rId11" Type="http://schemas.openxmlformats.org/officeDocument/2006/relationships/image" Target="../media/image63.png"/><Relationship Id="rId5" Type="http://schemas.microsoft.com/office/2007/relationships/hdphoto" Target="../media/hdphoto6.wdp"/><Relationship Id="rId10" Type="http://schemas.openxmlformats.org/officeDocument/2006/relationships/image" Target="../media/image62.png"/><Relationship Id="rId4" Type="http://schemas.openxmlformats.org/officeDocument/2006/relationships/image" Target="../media/image57.png"/><Relationship Id="rId9" Type="http://schemas.openxmlformats.org/officeDocument/2006/relationships/image" Target="../media/image61.jpeg"/><Relationship Id="rId14" Type="http://schemas.openxmlformats.org/officeDocument/2006/relationships/image" Target="../media/image6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4" Type="http://schemas.openxmlformats.org/officeDocument/2006/relationships/image" Target="../media/image6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4.jpeg"/><Relationship Id="rId18" Type="http://schemas.openxmlformats.org/officeDocument/2006/relationships/image" Target="../media/image89.png"/><Relationship Id="rId3" Type="http://schemas.openxmlformats.org/officeDocument/2006/relationships/image" Target="../media/image74.jpeg"/><Relationship Id="rId7" Type="http://schemas.openxmlformats.org/officeDocument/2006/relationships/image" Target="../media/image78.jpeg"/><Relationship Id="rId12" Type="http://schemas.openxmlformats.org/officeDocument/2006/relationships/image" Target="../media/image83.jpeg"/><Relationship Id="rId17" Type="http://schemas.openxmlformats.org/officeDocument/2006/relationships/image" Target="../media/image8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8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7.jpeg"/><Relationship Id="rId11" Type="http://schemas.openxmlformats.org/officeDocument/2006/relationships/image" Target="../media/image82.jpeg"/><Relationship Id="rId5" Type="http://schemas.openxmlformats.org/officeDocument/2006/relationships/image" Target="../media/image76.jpeg"/><Relationship Id="rId15" Type="http://schemas.openxmlformats.org/officeDocument/2006/relationships/image" Target="../media/image86.png"/><Relationship Id="rId10" Type="http://schemas.openxmlformats.org/officeDocument/2006/relationships/image" Target="../media/image81.jpeg"/><Relationship Id="rId19" Type="http://schemas.openxmlformats.org/officeDocument/2006/relationships/image" Target="../media/image66.png"/><Relationship Id="rId4" Type="http://schemas.openxmlformats.org/officeDocument/2006/relationships/image" Target="../media/image75.png"/><Relationship Id="rId9" Type="http://schemas.openxmlformats.org/officeDocument/2006/relationships/image" Target="../media/image80.jpeg"/><Relationship Id="rId14" Type="http://schemas.openxmlformats.org/officeDocument/2006/relationships/image" Target="../media/image8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microsoft.com/office/2007/relationships/hdphoto" Target="../media/hdphoto7.wdp"/><Relationship Id="rId4" Type="http://schemas.openxmlformats.org/officeDocument/2006/relationships/image" Target="../media/image9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7" Type="http://schemas.openxmlformats.org/officeDocument/2006/relationships/image" Target="../media/image10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gif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dx.doi.org/10.1016/j.nima.2025.170445" TargetMode="External"/><Relationship Id="rId5" Type="http://schemas.openxmlformats.org/officeDocument/2006/relationships/hyperlink" Target="http://dx.doi.org/10.1088/1748-0221/20/08/P08022" TargetMode="External"/><Relationship Id="rId4" Type="http://schemas.openxmlformats.org/officeDocument/2006/relationships/image" Target="../media/image10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tmp"/><Relationship Id="rId3" Type="http://schemas.openxmlformats.org/officeDocument/2006/relationships/image" Target="../media/image109.pn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1.png"/><Relationship Id="rId5" Type="http://schemas.openxmlformats.org/officeDocument/2006/relationships/image" Target="NULL"/><Relationship Id="rId4" Type="http://schemas.openxmlformats.org/officeDocument/2006/relationships/image" Target="../media/image11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g"/><Relationship Id="rId7" Type="http://schemas.openxmlformats.org/officeDocument/2006/relationships/image" Target="../media/image123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22.jpg"/><Relationship Id="rId5" Type="http://schemas.openxmlformats.org/officeDocument/2006/relationships/image" Target="../media/image121.jpg"/><Relationship Id="rId4" Type="http://schemas.openxmlformats.org/officeDocument/2006/relationships/image" Target="../media/image120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7" Type="http://schemas.openxmlformats.org/officeDocument/2006/relationships/image" Target="../media/image1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27.png"/><Relationship Id="rId5" Type="http://schemas.openxmlformats.org/officeDocument/2006/relationships/image" Target="../media/image126.png"/><Relationship Id="rId4" Type="http://schemas.openxmlformats.org/officeDocument/2006/relationships/image" Target="../media/image12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jpg"/><Relationship Id="rId13" Type="http://schemas.openxmlformats.org/officeDocument/2006/relationships/image" Target="../media/image137.png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131.jpg"/><Relationship Id="rId12" Type="http://schemas.openxmlformats.org/officeDocument/2006/relationships/image" Target="../media/image136.GIF"/><Relationship Id="rId2" Type="http://schemas.openxmlformats.org/officeDocument/2006/relationships/video" Target="../media/media1.mp4"/><Relationship Id="rId16" Type="http://schemas.openxmlformats.org/officeDocument/2006/relationships/image" Target="../media/image140.png"/><Relationship Id="rId1" Type="http://schemas.microsoft.com/office/2007/relationships/media" Target="../media/media1.mp4"/><Relationship Id="rId6" Type="http://schemas.openxmlformats.org/officeDocument/2006/relationships/image" Target="../media/image130.jpg"/><Relationship Id="rId11" Type="http://schemas.openxmlformats.org/officeDocument/2006/relationships/image" Target="../media/image135.GIF"/><Relationship Id="rId5" Type="http://schemas.openxmlformats.org/officeDocument/2006/relationships/image" Target="../media/image129.JPG"/><Relationship Id="rId15" Type="http://schemas.openxmlformats.org/officeDocument/2006/relationships/image" Target="../media/image139.png"/><Relationship Id="rId10" Type="http://schemas.openxmlformats.org/officeDocument/2006/relationships/image" Target="../media/image134.GIF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133.GIF"/><Relationship Id="rId14" Type="http://schemas.openxmlformats.org/officeDocument/2006/relationships/image" Target="../media/image1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44.png"/><Relationship Id="rId5" Type="http://schemas.openxmlformats.org/officeDocument/2006/relationships/image" Target="../media/image143.emf"/><Relationship Id="rId4" Type="http://schemas.openxmlformats.org/officeDocument/2006/relationships/image" Target="../media/image14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jpeg"/><Relationship Id="rId3" Type="http://schemas.openxmlformats.org/officeDocument/2006/relationships/image" Target="../media/image146.jpeg"/><Relationship Id="rId7" Type="http://schemas.openxmlformats.org/officeDocument/2006/relationships/image" Target="../media/image149.emf"/><Relationship Id="rId12" Type="http://schemas.openxmlformats.org/officeDocument/2006/relationships/image" Target="../media/image154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8.jpeg"/><Relationship Id="rId11" Type="http://schemas.openxmlformats.org/officeDocument/2006/relationships/image" Target="../media/image153.jpeg"/><Relationship Id="rId5" Type="http://schemas.openxmlformats.org/officeDocument/2006/relationships/image" Target="../media/image147.jpeg"/><Relationship Id="rId10" Type="http://schemas.openxmlformats.org/officeDocument/2006/relationships/image" Target="../media/image152.png"/><Relationship Id="rId4" Type="http://schemas.openxmlformats.org/officeDocument/2006/relationships/image" Target="../media/image70.jpeg"/><Relationship Id="rId9" Type="http://schemas.openxmlformats.org/officeDocument/2006/relationships/image" Target="../media/image151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emf"/><Relationship Id="rId13" Type="http://schemas.openxmlformats.org/officeDocument/2006/relationships/image" Target="../media/image164.jpeg"/><Relationship Id="rId3" Type="http://schemas.openxmlformats.org/officeDocument/2006/relationships/image" Target="../media/image155.png"/><Relationship Id="rId7" Type="http://schemas.openxmlformats.org/officeDocument/2006/relationships/image" Target="../media/image159.png"/><Relationship Id="rId12" Type="http://schemas.openxmlformats.org/officeDocument/2006/relationships/image" Target="../media/image16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58.png"/><Relationship Id="rId11" Type="http://schemas.openxmlformats.org/officeDocument/2006/relationships/image" Target="../media/image162.png"/><Relationship Id="rId5" Type="http://schemas.openxmlformats.org/officeDocument/2006/relationships/image" Target="../media/image157.png"/><Relationship Id="rId10" Type="http://schemas.openxmlformats.org/officeDocument/2006/relationships/image" Target="../media/image161.jpeg"/><Relationship Id="rId4" Type="http://schemas.openxmlformats.org/officeDocument/2006/relationships/image" Target="../media/image156.png"/><Relationship Id="rId9" Type="http://schemas.openxmlformats.org/officeDocument/2006/relationships/image" Target="../media/image10.pn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66.png"/><Relationship Id="rId7" Type="http://schemas.openxmlformats.org/officeDocument/2006/relationships/image" Target="../media/image168.pn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22.xml"/><Relationship Id="rId6" Type="http://schemas.microsoft.com/office/2007/relationships/hdphoto" Target="../media/hdphoto9.wdp"/><Relationship Id="rId11" Type="http://schemas.openxmlformats.org/officeDocument/2006/relationships/image" Target="../media/image171.png"/><Relationship Id="rId5" Type="http://schemas.openxmlformats.org/officeDocument/2006/relationships/image" Target="../media/image167.png"/><Relationship Id="rId10" Type="http://schemas.openxmlformats.org/officeDocument/2006/relationships/image" Target="../media/image170.png"/><Relationship Id="rId4" Type="http://schemas.microsoft.com/office/2007/relationships/hdphoto" Target="../media/hdphoto8.wdp"/><Relationship Id="rId9" Type="http://schemas.openxmlformats.org/officeDocument/2006/relationships/image" Target="../media/image169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7.jpg"/><Relationship Id="rId3" Type="http://schemas.openxmlformats.org/officeDocument/2006/relationships/image" Target="../media/image780.png"/><Relationship Id="rId7" Type="http://schemas.openxmlformats.org/officeDocument/2006/relationships/image" Target="../media/image176.png"/><Relationship Id="rId2" Type="http://schemas.openxmlformats.org/officeDocument/2006/relationships/image" Target="../media/image172.emf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75.jpg"/><Relationship Id="rId11" Type="http://schemas.openxmlformats.org/officeDocument/2006/relationships/image" Target="../media/image179.png"/><Relationship Id="rId5" Type="http://schemas.openxmlformats.org/officeDocument/2006/relationships/image" Target="../media/image174.jpg"/><Relationship Id="rId10" Type="http://schemas.openxmlformats.org/officeDocument/2006/relationships/image" Target="../media/image149.emf"/><Relationship Id="rId4" Type="http://schemas.openxmlformats.org/officeDocument/2006/relationships/image" Target="../media/image173.jpeg"/><Relationship Id="rId9" Type="http://schemas.openxmlformats.org/officeDocument/2006/relationships/image" Target="../media/image17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84.png"/><Relationship Id="rId5" Type="http://schemas.openxmlformats.org/officeDocument/2006/relationships/image" Target="../media/image183.png"/><Relationship Id="rId4" Type="http://schemas.openxmlformats.org/officeDocument/2006/relationships/image" Target="../media/image18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185.png"/><Relationship Id="rId7" Type="http://schemas.openxmlformats.org/officeDocument/2006/relationships/image" Target="../media/image188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87.jpeg"/><Relationship Id="rId11" Type="http://schemas.microsoft.com/office/2007/relationships/hdphoto" Target="../media/hdphoto11.wdp"/><Relationship Id="rId5" Type="http://schemas.openxmlformats.org/officeDocument/2006/relationships/image" Target="../media/image186.jpeg"/><Relationship Id="rId10" Type="http://schemas.openxmlformats.org/officeDocument/2006/relationships/image" Target="../media/image191.png"/><Relationship Id="rId4" Type="http://schemas.openxmlformats.org/officeDocument/2006/relationships/image" Target="../media/image181.jpeg"/><Relationship Id="rId9" Type="http://schemas.openxmlformats.org/officeDocument/2006/relationships/image" Target="../media/image190.png"/></Relationships>
</file>

<file path=ppt/slides/_rels/slide3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02.png"/><Relationship Id="rId18" Type="http://schemas.openxmlformats.org/officeDocument/2006/relationships/image" Target="../media/image207.png"/><Relationship Id="rId26" Type="http://schemas.openxmlformats.org/officeDocument/2006/relationships/image" Target="../media/image213.png"/><Relationship Id="rId3" Type="http://schemas.openxmlformats.org/officeDocument/2006/relationships/image" Target="../media/image192.png"/><Relationship Id="rId21" Type="http://schemas.openxmlformats.org/officeDocument/2006/relationships/image" Target="../media/image210.png"/><Relationship Id="rId34" Type="http://schemas.openxmlformats.org/officeDocument/2006/relationships/image" Target="../media/image219.png"/><Relationship Id="rId7" Type="http://schemas.openxmlformats.org/officeDocument/2006/relationships/image" Target="../media/image196.jpeg"/><Relationship Id="rId12" Type="http://schemas.openxmlformats.org/officeDocument/2006/relationships/image" Target="../media/image201.jpeg"/><Relationship Id="rId17" Type="http://schemas.openxmlformats.org/officeDocument/2006/relationships/image" Target="../media/image206.png"/><Relationship Id="rId25" Type="http://schemas.openxmlformats.org/officeDocument/2006/relationships/image" Target="../media/image212.png"/><Relationship Id="rId33" Type="http://schemas.openxmlformats.org/officeDocument/2006/relationships/image" Target="../media/image218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205.png"/><Relationship Id="rId20" Type="http://schemas.openxmlformats.org/officeDocument/2006/relationships/image" Target="../media/image209.png"/><Relationship Id="rId29" Type="http://schemas.openxmlformats.org/officeDocument/2006/relationships/image" Target="../media/image216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95.png"/><Relationship Id="rId11" Type="http://schemas.openxmlformats.org/officeDocument/2006/relationships/image" Target="../media/image200.jpeg"/><Relationship Id="rId24" Type="http://schemas.openxmlformats.org/officeDocument/2006/relationships/hyperlink" Target="https://www.cea.fr/" TargetMode="External"/><Relationship Id="rId32" Type="http://schemas.openxmlformats.org/officeDocument/2006/relationships/image" Target="../media/image217.png"/><Relationship Id="rId5" Type="http://schemas.openxmlformats.org/officeDocument/2006/relationships/image" Target="../media/image194.png"/><Relationship Id="rId15" Type="http://schemas.openxmlformats.org/officeDocument/2006/relationships/image" Target="../media/image204.png"/><Relationship Id="rId23" Type="http://schemas.openxmlformats.org/officeDocument/2006/relationships/image" Target="../media/image152.png"/><Relationship Id="rId28" Type="http://schemas.openxmlformats.org/officeDocument/2006/relationships/image" Target="../media/image215.png"/><Relationship Id="rId10" Type="http://schemas.openxmlformats.org/officeDocument/2006/relationships/image" Target="../media/image199.png"/><Relationship Id="rId19" Type="http://schemas.openxmlformats.org/officeDocument/2006/relationships/image" Target="../media/image208.png"/><Relationship Id="rId31" Type="http://schemas.openxmlformats.org/officeDocument/2006/relationships/image" Target="../media/image151.jpeg"/><Relationship Id="rId4" Type="http://schemas.openxmlformats.org/officeDocument/2006/relationships/image" Target="../media/image193.png"/><Relationship Id="rId9" Type="http://schemas.openxmlformats.org/officeDocument/2006/relationships/image" Target="../media/image198.png"/><Relationship Id="rId14" Type="http://schemas.openxmlformats.org/officeDocument/2006/relationships/image" Target="../media/image203.png"/><Relationship Id="rId22" Type="http://schemas.openxmlformats.org/officeDocument/2006/relationships/image" Target="../media/image211.jpeg"/><Relationship Id="rId27" Type="http://schemas.openxmlformats.org/officeDocument/2006/relationships/image" Target="../media/image214.png"/><Relationship Id="rId30" Type="http://schemas.openxmlformats.org/officeDocument/2006/relationships/image" Target="../media/image181.jpeg"/><Relationship Id="rId8" Type="http://schemas.openxmlformats.org/officeDocument/2006/relationships/image" Target="../media/image19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6.png"/><Relationship Id="rId13" Type="http://schemas.openxmlformats.org/officeDocument/2006/relationships/hyperlink" Target="https://www.cea.fr/" TargetMode="External"/><Relationship Id="rId3" Type="http://schemas.openxmlformats.org/officeDocument/2006/relationships/image" Target="../media/image221.png"/><Relationship Id="rId7" Type="http://schemas.openxmlformats.org/officeDocument/2006/relationships/image" Target="../media/image225.png"/><Relationship Id="rId12" Type="http://schemas.openxmlformats.org/officeDocument/2006/relationships/image" Target="../media/image230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24.png"/><Relationship Id="rId11" Type="http://schemas.openxmlformats.org/officeDocument/2006/relationships/image" Target="../media/image229.png"/><Relationship Id="rId5" Type="http://schemas.openxmlformats.org/officeDocument/2006/relationships/image" Target="../media/image223.png"/><Relationship Id="rId10" Type="http://schemas.openxmlformats.org/officeDocument/2006/relationships/image" Target="../media/image228.emf"/><Relationship Id="rId4" Type="http://schemas.openxmlformats.org/officeDocument/2006/relationships/image" Target="../media/image222.jpeg"/><Relationship Id="rId9" Type="http://schemas.openxmlformats.org/officeDocument/2006/relationships/image" Target="../media/image227.png"/><Relationship Id="rId14" Type="http://schemas.openxmlformats.org/officeDocument/2006/relationships/image" Target="../media/image21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7" Type="http://schemas.openxmlformats.org/officeDocument/2006/relationships/image" Target="../media/image235.gif"/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4.png"/><Relationship Id="rId5" Type="http://schemas.openxmlformats.org/officeDocument/2006/relationships/image" Target="../media/image233.png"/><Relationship Id="rId4" Type="http://schemas.openxmlformats.org/officeDocument/2006/relationships/image" Target="../media/image232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png"/><Relationship Id="rId3" Type="http://schemas.openxmlformats.org/officeDocument/2006/relationships/image" Target="../media/image237.png"/><Relationship Id="rId7" Type="http://schemas.openxmlformats.org/officeDocument/2006/relationships/hyperlink" Target="https://www.cea.fr/" TargetMode="External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38.png"/><Relationship Id="rId5" Type="http://schemas.openxmlformats.org/officeDocument/2006/relationships/image" Target="../media/image216.png"/><Relationship Id="rId10" Type="http://schemas.openxmlformats.org/officeDocument/2006/relationships/image" Target="../media/image239.png"/><Relationship Id="rId4" Type="http://schemas.openxmlformats.org/officeDocument/2006/relationships/image" Target="../media/image181.jpeg"/><Relationship Id="rId9" Type="http://schemas.openxmlformats.org/officeDocument/2006/relationships/image" Target="../media/image21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4.png"/><Relationship Id="rId13" Type="http://schemas.openxmlformats.org/officeDocument/2006/relationships/image" Target="../media/image248.png"/><Relationship Id="rId3" Type="http://schemas.openxmlformats.org/officeDocument/2006/relationships/image" Target="../media/image240.emf"/><Relationship Id="rId7" Type="http://schemas.openxmlformats.org/officeDocument/2006/relationships/image" Target="../media/image177.jpg"/><Relationship Id="rId12" Type="http://schemas.openxmlformats.org/officeDocument/2006/relationships/image" Target="../media/image247.pn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43.png"/><Relationship Id="rId11" Type="http://schemas.openxmlformats.org/officeDocument/2006/relationships/image" Target="../media/image246.jpg"/><Relationship Id="rId5" Type="http://schemas.openxmlformats.org/officeDocument/2006/relationships/image" Target="../media/image242.jpeg"/><Relationship Id="rId10" Type="http://schemas.openxmlformats.org/officeDocument/2006/relationships/image" Target="../media/image245.png"/><Relationship Id="rId4" Type="http://schemas.openxmlformats.org/officeDocument/2006/relationships/image" Target="../media/image241.jpeg"/><Relationship Id="rId9" Type="http://schemas.openxmlformats.org/officeDocument/2006/relationships/image" Target="../media/image21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image" Target="../media/image249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53.png"/><Relationship Id="rId5" Type="http://schemas.openxmlformats.org/officeDocument/2006/relationships/image" Target="../media/image252.png"/><Relationship Id="rId4" Type="http://schemas.openxmlformats.org/officeDocument/2006/relationships/image" Target="../media/image251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9.jpeg"/><Relationship Id="rId13" Type="http://schemas.openxmlformats.org/officeDocument/2006/relationships/image" Target="../media/image264.png"/><Relationship Id="rId18" Type="http://schemas.openxmlformats.org/officeDocument/2006/relationships/hyperlink" Target="https://mora.ganil-spiral2.eu/" TargetMode="External"/><Relationship Id="rId3" Type="http://schemas.openxmlformats.org/officeDocument/2006/relationships/image" Target="../media/image254.png"/><Relationship Id="rId7" Type="http://schemas.openxmlformats.org/officeDocument/2006/relationships/image" Target="../media/image258.png"/><Relationship Id="rId12" Type="http://schemas.openxmlformats.org/officeDocument/2006/relationships/image" Target="../media/image263.png"/><Relationship Id="rId17" Type="http://schemas.openxmlformats.org/officeDocument/2006/relationships/image" Target="../media/image268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267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57.png"/><Relationship Id="rId11" Type="http://schemas.openxmlformats.org/officeDocument/2006/relationships/image" Target="../media/image262.jpeg"/><Relationship Id="rId5" Type="http://schemas.openxmlformats.org/officeDocument/2006/relationships/image" Target="../media/image256.jpeg"/><Relationship Id="rId15" Type="http://schemas.openxmlformats.org/officeDocument/2006/relationships/image" Target="../media/image266.png"/><Relationship Id="rId10" Type="http://schemas.openxmlformats.org/officeDocument/2006/relationships/image" Target="../media/image261.png"/><Relationship Id="rId19" Type="http://schemas.openxmlformats.org/officeDocument/2006/relationships/image" Target="../media/image269.png"/><Relationship Id="rId4" Type="http://schemas.openxmlformats.org/officeDocument/2006/relationships/image" Target="../media/image255.jpeg"/><Relationship Id="rId9" Type="http://schemas.openxmlformats.org/officeDocument/2006/relationships/image" Target="../media/image260.png"/><Relationship Id="rId14" Type="http://schemas.openxmlformats.org/officeDocument/2006/relationships/image" Target="../media/image26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1.png"/><Relationship Id="rId7" Type="http://schemas.openxmlformats.org/officeDocument/2006/relationships/image" Target="../media/image266.png"/><Relationship Id="rId2" Type="http://schemas.openxmlformats.org/officeDocument/2006/relationships/image" Target="../media/image270.jp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72.png"/><Relationship Id="rId5" Type="http://schemas.openxmlformats.org/officeDocument/2006/relationships/image" Target="../media/image254.png"/><Relationship Id="rId4" Type="http://schemas.openxmlformats.org/officeDocument/2006/relationships/image" Target="../media/image26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png"/><Relationship Id="rId2" Type="http://schemas.openxmlformats.org/officeDocument/2006/relationships/image" Target="../media/image273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46.jpg"/><Relationship Id="rId4" Type="http://schemas.openxmlformats.org/officeDocument/2006/relationships/image" Target="../media/image275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png"/><Relationship Id="rId13" Type="http://schemas.openxmlformats.org/officeDocument/2006/relationships/image" Target="../media/image287.png"/><Relationship Id="rId3" Type="http://schemas.openxmlformats.org/officeDocument/2006/relationships/image" Target="../media/image277.jpg"/><Relationship Id="rId7" Type="http://schemas.openxmlformats.org/officeDocument/2006/relationships/image" Target="../media/image281.png"/><Relationship Id="rId12" Type="http://schemas.openxmlformats.org/officeDocument/2006/relationships/image" Target="../media/image286.png"/><Relationship Id="rId2" Type="http://schemas.openxmlformats.org/officeDocument/2006/relationships/image" Target="../media/image276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80.png"/><Relationship Id="rId11" Type="http://schemas.openxmlformats.org/officeDocument/2006/relationships/image" Target="../media/image285.png"/><Relationship Id="rId5" Type="http://schemas.openxmlformats.org/officeDocument/2006/relationships/image" Target="../media/image279.png"/><Relationship Id="rId10" Type="http://schemas.openxmlformats.org/officeDocument/2006/relationships/image" Target="../media/image284.png"/><Relationship Id="rId4" Type="http://schemas.openxmlformats.org/officeDocument/2006/relationships/image" Target="../media/image278.png"/><Relationship Id="rId9" Type="http://schemas.openxmlformats.org/officeDocument/2006/relationships/image" Target="../media/image283.jpeg"/><Relationship Id="rId14" Type="http://schemas.openxmlformats.org/officeDocument/2006/relationships/image" Target="../media/image288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2.png"/><Relationship Id="rId13" Type="http://schemas.openxmlformats.org/officeDocument/2006/relationships/image" Target="../media/image297.png"/><Relationship Id="rId18" Type="http://schemas.openxmlformats.org/officeDocument/2006/relationships/image" Target="../media/image302.png"/><Relationship Id="rId3" Type="http://schemas.openxmlformats.org/officeDocument/2006/relationships/image" Target="../media/image276.png"/><Relationship Id="rId7" Type="http://schemas.openxmlformats.org/officeDocument/2006/relationships/image" Target="../media/image291.png"/><Relationship Id="rId12" Type="http://schemas.openxmlformats.org/officeDocument/2006/relationships/image" Target="../media/image296.png"/><Relationship Id="rId17" Type="http://schemas.openxmlformats.org/officeDocument/2006/relationships/image" Target="../media/image301.png"/><Relationship Id="rId2" Type="http://schemas.openxmlformats.org/officeDocument/2006/relationships/chart" Target="../charts/chart1.xml"/><Relationship Id="rId16" Type="http://schemas.openxmlformats.org/officeDocument/2006/relationships/image" Target="../media/image300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90.png"/><Relationship Id="rId11" Type="http://schemas.openxmlformats.org/officeDocument/2006/relationships/image" Target="../media/image295.png"/><Relationship Id="rId5" Type="http://schemas.openxmlformats.org/officeDocument/2006/relationships/image" Target="../media/image289.png"/><Relationship Id="rId15" Type="http://schemas.openxmlformats.org/officeDocument/2006/relationships/image" Target="../media/image299.png"/><Relationship Id="rId10" Type="http://schemas.openxmlformats.org/officeDocument/2006/relationships/image" Target="../media/image294.png"/><Relationship Id="rId19" Type="http://schemas.openxmlformats.org/officeDocument/2006/relationships/image" Target="../media/image303.png"/><Relationship Id="rId4" Type="http://schemas.openxmlformats.org/officeDocument/2006/relationships/image" Target="../media/image279.png"/><Relationship Id="rId9" Type="http://schemas.openxmlformats.org/officeDocument/2006/relationships/image" Target="../media/image293.png"/><Relationship Id="rId14" Type="http://schemas.openxmlformats.org/officeDocument/2006/relationships/image" Target="../media/image29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5.png"/><Relationship Id="rId2" Type="http://schemas.openxmlformats.org/officeDocument/2006/relationships/image" Target="../media/image304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30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308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309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/>
          <p:cNvSpPr>
            <a:spLocks noGrp="1"/>
          </p:cNvSpPr>
          <p:nvPr>
            <p:ph type="title"/>
          </p:nvPr>
        </p:nvSpPr>
        <p:spPr>
          <a:xfrm>
            <a:off x="695324" y="2375207"/>
            <a:ext cx="10801349" cy="1793319"/>
          </a:xfrm>
        </p:spPr>
        <p:txBody>
          <a:bodyPr>
            <a:normAutofit fontScale="90000"/>
          </a:bodyPr>
          <a:lstStyle/>
          <a:p>
            <a:pPr algn="ctr"/>
            <a:r>
              <a:rPr lang="fr-FR" sz="7300" dirty="0"/>
              <a:t>GANIL</a:t>
            </a:r>
            <a:br>
              <a:rPr lang="fr-FR" dirty="0"/>
            </a:br>
            <a:r>
              <a:rPr lang="fr-FR" dirty="0"/>
              <a:t> </a:t>
            </a:r>
            <a:br>
              <a:rPr lang="fr-FR" dirty="0"/>
            </a:br>
            <a:r>
              <a:rPr lang="fr-FR" dirty="0" err="1"/>
              <a:t>Status</a:t>
            </a:r>
            <a:r>
              <a:rPr lang="fr-FR" dirty="0"/>
              <a:t> and science program</a:t>
            </a:r>
          </a:p>
        </p:txBody>
      </p:sp>
      <p:sp>
        <p:nvSpPr>
          <p:cNvPr id="9" name="Espace réservé du pied de page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23/04/2026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A726AB6-0195-A01B-54F8-CEF4F8F0B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5324" y="5057526"/>
            <a:ext cx="10801349" cy="1260475"/>
          </a:xfrm>
        </p:spPr>
        <p:txBody>
          <a:bodyPr>
            <a:normAutofit/>
          </a:bodyPr>
          <a:lstStyle/>
          <a:p>
            <a:r>
              <a:rPr lang="en-US" sz="2000" i="1" dirty="0"/>
              <a:t>CNRS-TRIUMF IRL workshop April 23rd in Vancouver</a:t>
            </a:r>
            <a:endParaRPr lang="en-US" sz="100" i="1" dirty="0"/>
          </a:p>
          <a:p>
            <a:r>
              <a:rPr lang="en-US" sz="2000" i="1" dirty="0" err="1"/>
              <a:t>Hervé</a:t>
            </a:r>
            <a:r>
              <a:rPr lang="en-US" sz="2000" i="1" dirty="0"/>
              <a:t> </a:t>
            </a:r>
            <a:r>
              <a:rPr lang="en-US" sz="2000" i="1" dirty="0" err="1"/>
              <a:t>Savajols</a:t>
            </a:r>
            <a:r>
              <a:rPr lang="en-US" sz="2000" i="1" dirty="0"/>
              <a:t> (GANIL/CNRS)</a:t>
            </a:r>
          </a:p>
        </p:txBody>
      </p:sp>
    </p:spTree>
    <p:extLst>
      <p:ext uri="{BB962C8B-B14F-4D97-AF65-F5344CB8AC3E}">
        <p14:creationId xmlns:p14="http://schemas.microsoft.com/office/powerpoint/2010/main" val="4189856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AAC3DA15-03CB-199D-08F1-1ED4E0310DDB}"/>
              </a:ext>
            </a:extLst>
          </p:cNvPr>
          <p:cNvSpPr txBox="1"/>
          <p:nvPr/>
        </p:nvSpPr>
        <p:spPr>
          <a:xfrm>
            <a:off x="2051697" y="5817792"/>
            <a:ext cx="81272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Status</a:t>
            </a:r>
            <a:r>
              <a:rPr lang="fr-FR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science program</a:t>
            </a:r>
            <a:endParaRPr lang="en-US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F642C20-3E98-DAEA-E1DA-BC60C170C382}"/>
              </a:ext>
            </a:extLst>
          </p:cNvPr>
          <p:cNvSpPr txBox="1"/>
          <p:nvPr/>
        </p:nvSpPr>
        <p:spPr>
          <a:xfrm>
            <a:off x="156950" y="193822"/>
            <a:ext cx="61005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Hervé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Savajols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(GANIL/CNRS)</a:t>
            </a:r>
          </a:p>
        </p:txBody>
      </p:sp>
    </p:spTree>
    <p:extLst>
      <p:ext uri="{BB962C8B-B14F-4D97-AF65-F5344CB8AC3E}">
        <p14:creationId xmlns:p14="http://schemas.microsoft.com/office/powerpoint/2010/main" val="1324739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B38F9FE-1C69-A523-F2F5-56D90C868ED0}"/>
              </a:ext>
            </a:extLst>
          </p:cNvPr>
          <p:cNvGrpSpPr/>
          <p:nvPr/>
        </p:nvGrpSpPr>
        <p:grpSpPr>
          <a:xfrm>
            <a:off x="5135507" y="0"/>
            <a:ext cx="6388769" cy="7615989"/>
            <a:chOff x="4700337" y="0"/>
            <a:chExt cx="5911516" cy="6814276"/>
          </a:xfrm>
        </p:grpSpPr>
        <p:pic>
          <p:nvPicPr>
            <p:cNvPr id="1026" name="Picture 2" descr="Régions &amp; Départements français 2024 ⇒ Listes &amp; Cartes ...">
              <a:extLst>
                <a:ext uri="{FF2B5EF4-FFF2-40B4-BE49-F238E27FC236}">
                  <a16:creationId xmlns:a16="http://schemas.microsoft.com/office/drawing/2014/main" id="{102B3EBB-3AE3-024E-162F-9014393C9F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4821" y="22956"/>
              <a:ext cx="5727032" cy="6791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49B215-8DAD-51D2-4590-D9E17E2AF6AB}"/>
                </a:ext>
              </a:extLst>
            </p:cNvPr>
            <p:cNvSpPr/>
            <p:nvPr/>
          </p:nvSpPr>
          <p:spPr>
            <a:xfrm>
              <a:off x="4848726" y="0"/>
              <a:ext cx="1179095" cy="97455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B32246A-910D-6208-79C1-67F5CFDEFCCA}"/>
                </a:ext>
              </a:extLst>
            </p:cNvPr>
            <p:cNvSpPr/>
            <p:nvPr/>
          </p:nvSpPr>
          <p:spPr>
            <a:xfrm>
              <a:off x="4700337" y="2654967"/>
              <a:ext cx="1219200" cy="41188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FR"/>
            </a:p>
          </p:txBody>
        </p:sp>
      </p:grpSp>
      <p:sp>
        <p:nvSpPr>
          <p:cNvPr id="17" name="Bulle ronde 7">
            <a:extLst>
              <a:ext uri="{FF2B5EF4-FFF2-40B4-BE49-F238E27FC236}">
                <a16:creationId xmlns:a16="http://schemas.microsoft.com/office/drawing/2014/main" id="{40C3A41A-6465-78DB-9DC0-9347FCACE347}"/>
              </a:ext>
            </a:extLst>
          </p:cNvPr>
          <p:cNvSpPr>
            <a:spLocks noChangeArrowheads="1"/>
          </p:cNvSpPr>
          <p:nvPr/>
        </p:nvSpPr>
        <p:spPr bwMode="auto">
          <a:xfrm rot="21158014" flipV="1">
            <a:off x="966406" y="1316253"/>
            <a:ext cx="3029440" cy="1676400"/>
          </a:xfrm>
          <a:prstGeom prst="wedgeEllipseCallout">
            <a:avLst>
              <a:gd name="adj1" fmla="val 172887"/>
              <a:gd name="adj2" fmla="val -3086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C2E6A-9587-F10B-9948-E60E74FD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5" y="-86728"/>
            <a:ext cx="10801350" cy="1141413"/>
          </a:xfrm>
        </p:spPr>
        <p:txBody>
          <a:bodyPr>
            <a:normAutofit/>
          </a:bodyPr>
          <a:lstStyle/>
          <a:p>
            <a:r>
              <a:rPr lang="fr-FR" sz="3600" dirty="0"/>
              <a:t>Normandy</a:t>
            </a:r>
            <a:endParaRPr lang="en-FR" sz="3600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274EC2B2-9316-42DC-25EC-5579E84053E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 rot="20820354" flipH="1">
            <a:off x="1212978" y="1306715"/>
            <a:ext cx="2356093" cy="1473200"/>
          </a:xfrm>
          <a:effectLst>
            <a:softEdge rad="175303"/>
          </a:effectLst>
        </p:spPr>
      </p:pic>
      <p:grpSp>
        <p:nvGrpSpPr>
          <p:cNvPr id="8" name="Grouper 11">
            <a:extLst>
              <a:ext uri="{FF2B5EF4-FFF2-40B4-BE49-F238E27FC236}">
                <a16:creationId xmlns:a16="http://schemas.microsoft.com/office/drawing/2014/main" id="{ED7632FA-21CF-50F3-881F-167FC283B4C8}"/>
              </a:ext>
            </a:extLst>
          </p:cNvPr>
          <p:cNvGrpSpPr>
            <a:grpSpLocks/>
          </p:cNvGrpSpPr>
          <p:nvPr/>
        </p:nvGrpSpPr>
        <p:grpSpPr bwMode="auto">
          <a:xfrm flipV="1">
            <a:off x="5267602" y="2251070"/>
            <a:ext cx="1752600" cy="1676400"/>
            <a:chOff x="3200400" y="1146059"/>
            <a:chExt cx="1752601" cy="1371624"/>
          </a:xfrm>
        </p:grpSpPr>
        <p:sp>
          <p:nvSpPr>
            <p:cNvPr id="9" name="Bulle ronde 7">
              <a:extLst>
                <a:ext uri="{FF2B5EF4-FFF2-40B4-BE49-F238E27FC236}">
                  <a16:creationId xmlns:a16="http://schemas.microsoft.com/office/drawing/2014/main" id="{CFE6EE03-1980-A971-4907-4E0A8573B5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0400" y="1146059"/>
              <a:ext cx="1752601" cy="1371624"/>
            </a:xfrm>
            <a:prstGeom prst="wedgeEllipseCallout">
              <a:avLst>
                <a:gd name="adj1" fmla="val 52593"/>
                <a:gd name="adj2" fmla="val 73512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fr-FR"/>
            </a:p>
          </p:txBody>
        </p:sp>
        <p:pic>
          <p:nvPicPr>
            <p:cNvPr id="10" name="Image 8">
              <a:extLst>
                <a:ext uri="{FF2B5EF4-FFF2-40B4-BE49-F238E27FC236}">
                  <a16:creationId xmlns:a16="http://schemas.microsoft.com/office/drawing/2014/main" id="{546D4573-9078-6F67-B4FF-6B038D8835C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3320636" y="1249858"/>
              <a:ext cx="1544040" cy="1131511"/>
            </a:xfrm>
            <a:prstGeom prst="rect">
              <a:avLst/>
            </a:prstGeom>
            <a:noFill/>
            <a:ln>
              <a:noFill/>
            </a:ln>
            <a:effectLst>
              <a:softEdge rad="114607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9496483-008F-D9D1-BD2F-FE8FC44A05F5}"/>
              </a:ext>
            </a:extLst>
          </p:cNvPr>
          <p:cNvGrpSpPr/>
          <p:nvPr/>
        </p:nvGrpSpPr>
        <p:grpSpPr>
          <a:xfrm>
            <a:off x="8060722" y="1317572"/>
            <a:ext cx="1676400" cy="1752600"/>
            <a:chOff x="3433396" y="3967782"/>
            <a:chExt cx="1676400" cy="1752600"/>
          </a:xfrm>
        </p:grpSpPr>
        <p:sp>
          <p:nvSpPr>
            <p:cNvPr id="19" name="Bulle ronde 7">
              <a:extLst>
                <a:ext uri="{FF2B5EF4-FFF2-40B4-BE49-F238E27FC236}">
                  <a16:creationId xmlns:a16="http://schemas.microsoft.com/office/drawing/2014/main" id="{E269DA32-9271-0334-65B8-FC04CF1E133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110209" flipV="1">
              <a:off x="3395296" y="4005882"/>
              <a:ext cx="1752600" cy="1676400"/>
            </a:xfrm>
            <a:prstGeom prst="wedgeEllipseCallout">
              <a:avLst>
                <a:gd name="adj1" fmla="val 56556"/>
                <a:gd name="adj2" fmla="val 50037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fr-FR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A46672A-2FA2-2059-4350-E0D953005E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52177" y="4060555"/>
              <a:ext cx="1386925" cy="1551875"/>
            </a:xfrm>
            <a:prstGeom prst="rect">
              <a:avLst/>
            </a:prstGeom>
            <a:effectLst>
              <a:softEdge rad="168520"/>
            </a:effectLst>
          </p:spPr>
        </p:pic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A5771DF5-75EE-9EE5-B3E2-F64643F12DA9}"/>
              </a:ext>
            </a:extLst>
          </p:cNvPr>
          <p:cNvSpPr txBox="1"/>
          <p:nvPr/>
        </p:nvSpPr>
        <p:spPr>
          <a:xfrm>
            <a:off x="390064" y="4625332"/>
            <a:ext cx="4590937" cy="1477328"/>
          </a:xfrm>
          <a:prstGeom prst="rect">
            <a:avLst/>
          </a:prstGeom>
          <a:noFill/>
          <a:effectLst>
            <a:softEdge rad="333040"/>
          </a:effectLst>
        </p:spPr>
        <p:txBody>
          <a:bodyPr wrap="none" rtlCol="0">
            <a:spAutoFit/>
          </a:bodyPr>
          <a:lstStyle/>
          <a:p>
            <a:r>
              <a:rPr lang="fr-FR" dirty="0"/>
              <a:t>Caen, a city </a:t>
            </a:r>
            <a:r>
              <a:rPr lang="fr-FR" dirty="0" err="1"/>
              <a:t>with</a:t>
            </a:r>
            <a:r>
              <a:rPr lang="fr-FR" dirty="0"/>
              <a:t> a </a:t>
            </a:r>
            <a:r>
              <a:rPr lang="fr-FR" dirty="0" err="1"/>
              <a:t>thousand</a:t>
            </a:r>
            <a:r>
              <a:rPr lang="fr-FR" dirty="0"/>
              <a:t> </a:t>
            </a:r>
            <a:r>
              <a:rPr lang="fr-FR" dirty="0" err="1"/>
              <a:t>years</a:t>
            </a:r>
            <a:r>
              <a:rPr lang="fr-FR" dirty="0"/>
              <a:t> of </a:t>
            </a:r>
            <a:r>
              <a:rPr lang="fr-FR" dirty="0" err="1"/>
              <a:t>history</a:t>
            </a:r>
            <a:endParaRPr lang="fr-FR" dirty="0"/>
          </a:p>
          <a:p>
            <a:r>
              <a:rPr lang="en-FR"/>
              <a:t>Guillaume Le Conquérant</a:t>
            </a:r>
            <a:r>
              <a:rPr lang="fr-FR" dirty="0"/>
              <a:t> (Hasting battle 1066)</a:t>
            </a:r>
            <a:endParaRPr lang="en-FR" dirty="0"/>
          </a:p>
          <a:p>
            <a:r>
              <a:rPr lang="en-FR" dirty="0"/>
              <a:t>Le Mont St Michel</a:t>
            </a:r>
          </a:p>
          <a:p>
            <a:r>
              <a:rPr lang="fr-FR" dirty="0"/>
              <a:t>The D-Day landing </a:t>
            </a:r>
            <a:r>
              <a:rPr lang="fr-FR" dirty="0" err="1"/>
              <a:t>beaches</a:t>
            </a:r>
            <a:r>
              <a:rPr lang="fr-FR" dirty="0"/>
              <a:t> (JUNO </a:t>
            </a:r>
            <a:r>
              <a:rPr lang="fr-FR" dirty="0" err="1"/>
              <a:t>beach</a:t>
            </a:r>
            <a:r>
              <a:rPr lang="fr-FR" dirty="0"/>
              <a:t>)</a:t>
            </a:r>
            <a:endParaRPr lang="en-FR" dirty="0"/>
          </a:p>
          <a:p>
            <a:r>
              <a:rPr lang="fr-FR" dirty="0"/>
              <a:t>One of the </a:t>
            </a:r>
            <a:r>
              <a:rPr lang="fr-FR" dirty="0" err="1"/>
              <a:t>most</a:t>
            </a:r>
            <a:r>
              <a:rPr lang="fr-FR" dirty="0"/>
              <a:t> </a:t>
            </a:r>
            <a:r>
              <a:rPr lang="fr-FR" dirty="0" err="1"/>
              <a:t>nuclear</a:t>
            </a:r>
            <a:r>
              <a:rPr lang="fr-FR" dirty="0"/>
              <a:t>-intensive </a:t>
            </a:r>
            <a:r>
              <a:rPr lang="fr-FR" dirty="0" err="1"/>
              <a:t>regions</a:t>
            </a:r>
            <a:endParaRPr lang="en-FR" dirty="0"/>
          </a:p>
        </p:txBody>
      </p:sp>
      <p:pic>
        <p:nvPicPr>
          <p:cNvPr id="3" name="Picture 2" descr="Centrale nucléaire logo : 3 969 photos libres de droits et ...">
            <a:extLst>
              <a:ext uri="{FF2B5EF4-FFF2-40B4-BE49-F238E27FC236}">
                <a16:creationId xmlns:a16="http://schemas.microsoft.com/office/drawing/2014/main" id="{D15EBC66-A4DA-EF44-6769-0FE7EA717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155" y="284135"/>
            <a:ext cx="961943" cy="905358"/>
          </a:xfrm>
          <a:prstGeom prst="rect">
            <a:avLst/>
          </a:prstGeom>
          <a:noFill/>
          <a:effectLst>
            <a:softEdge rad="33304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entrale nucléaire logo : 3 969 photos libres de droits et ...">
            <a:extLst>
              <a:ext uri="{FF2B5EF4-FFF2-40B4-BE49-F238E27FC236}">
                <a16:creationId xmlns:a16="http://schemas.microsoft.com/office/drawing/2014/main" id="{231217AE-BF4A-5C83-9F3E-4A425CF81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714" y="328048"/>
            <a:ext cx="961943" cy="905358"/>
          </a:xfrm>
          <a:prstGeom prst="rect">
            <a:avLst/>
          </a:prstGeom>
          <a:noFill/>
          <a:effectLst>
            <a:softEdge rad="33304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Bulle ronde 7">
            <a:extLst>
              <a:ext uri="{FF2B5EF4-FFF2-40B4-BE49-F238E27FC236}">
                <a16:creationId xmlns:a16="http://schemas.microsoft.com/office/drawing/2014/main" id="{0A196D14-CA60-B16E-575D-5BB0FE823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0156" y="891082"/>
            <a:ext cx="1752600" cy="1600200"/>
          </a:xfrm>
          <a:prstGeom prst="wedgeEllipseCallout">
            <a:avLst>
              <a:gd name="adj1" fmla="val 119755"/>
              <a:gd name="adj2" fmla="val -31282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F838833B-CBA2-5685-38EE-1E6F796B8E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009" y="1060693"/>
            <a:ext cx="1746142" cy="1129960"/>
          </a:xfrm>
          <a:prstGeom prst="rect">
            <a:avLst/>
          </a:prstGeom>
          <a:noFill/>
          <a:ln>
            <a:noFill/>
          </a:ln>
          <a:effectLst>
            <a:softEdge rad="144837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 descr="Centrale nucléaire logo : 3 969 photos libres de droits et ...">
            <a:extLst>
              <a:ext uri="{FF2B5EF4-FFF2-40B4-BE49-F238E27FC236}">
                <a16:creationId xmlns:a16="http://schemas.microsoft.com/office/drawing/2014/main" id="{C760506E-DA98-84B6-3146-EBAFE298A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100000"/>
                    </a14:imgEffect>
                    <a14:imgEffect>
                      <a14:colorTemperature colorTemp="15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110" y="-170481"/>
            <a:ext cx="961943" cy="905358"/>
          </a:xfrm>
          <a:prstGeom prst="rect">
            <a:avLst/>
          </a:prstGeom>
          <a:blipFill>
            <a:blip r:embed="rId12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  <a:effectLst>
            <a:softEdge rad="333040"/>
          </a:effectLst>
        </p:spPr>
      </p:pic>
      <p:pic>
        <p:nvPicPr>
          <p:cNvPr id="16" name="Picture 15" descr="Centrale nucléaire logo : 3 969 photos libres de droits et ...">
            <a:extLst>
              <a:ext uri="{FF2B5EF4-FFF2-40B4-BE49-F238E27FC236}">
                <a16:creationId xmlns:a16="http://schemas.microsoft.com/office/drawing/2014/main" id="{8CA01F64-AB84-AED3-9D31-F5FE63B20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100000"/>
                    </a14:imgEffect>
                    <a14:imgEffect>
                      <a14:colorTemperature colorTemp="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949" y="-201478"/>
            <a:ext cx="961943" cy="905358"/>
          </a:xfrm>
          <a:prstGeom prst="rect">
            <a:avLst/>
          </a:prstGeom>
          <a:blipFill>
            <a:blip r:embed="rId12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  <a:effectLst>
            <a:softEdge rad="333040"/>
          </a:effectLst>
        </p:spPr>
      </p:pic>
      <p:pic>
        <p:nvPicPr>
          <p:cNvPr id="18" name="Picture 17" descr="Centrale nucléaire logo : 3 969 photos libres de droits et ...">
            <a:extLst>
              <a:ext uri="{FF2B5EF4-FFF2-40B4-BE49-F238E27FC236}">
                <a16:creationId xmlns:a16="http://schemas.microsoft.com/office/drawing/2014/main" id="{0A83BFB7-3847-0912-8AF4-88DEE8682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101" y="467532"/>
            <a:ext cx="961943" cy="905358"/>
          </a:xfrm>
          <a:prstGeom prst="rect">
            <a:avLst/>
          </a:prstGeom>
          <a:noFill/>
          <a:effectLst>
            <a:softEdge rad="33304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entrale nucléaire logo : 3 969 photos libres de droits et ...">
            <a:extLst>
              <a:ext uri="{FF2B5EF4-FFF2-40B4-BE49-F238E27FC236}">
                <a16:creationId xmlns:a16="http://schemas.microsoft.com/office/drawing/2014/main" id="{14502311-3D31-DA80-88DF-957B01BEA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100000"/>
                    </a14:imgEffect>
                    <a14:imgEffect>
                      <a14:colorTemperature colorTemp="15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575" y="353878"/>
            <a:ext cx="961943" cy="905358"/>
          </a:xfrm>
          <a:prstGeom prst="rect">
            <a:avLst/>
          </a:prstGeom>
          <a:blipFill>
            <a:blip r:embed="rId12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  <a:effectLst>
            <a:softEdge rad="333040"/>
          </a:effectLst>
        </p:spPr>
      </p:pic>
      <p:pic>
        <p:nvPicPr>
          <p:cNvPr id="5122" name="Picture 2" descr="Vous Êtes Ici&quot; - Images et vidéos libres de droits | Adobe Stock">
            <a:extLst>
              <a:ext uri="{FF2B5EF4-FFF2-40B4-BE49-F238E27FC236}">
                <a16:creationId xmlns:a16="http://schemas.microsoft.com/office/drawing/2014/main" id="{3E59A626-DBFD-3BEA-E3D7-F23A41F664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042" y="573436"/>
            <a:ext cx="1003515" cy="1003515"/>
          </a:xfrm>
          <a:prstGeom prst="rect">
            <a:avLst/>
          </a:prstGeom>
          <a:noFill/>
          <a:effectLst>
            <a:softEdge rad="177451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age 2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445" y="2907621"/>
            <a:ext cx="2103558" cy="14023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C2671816-55F7-1056-DC8F-DF8EF1961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26" y="147091"/>
            <a:ext cx="1511864" cy="7559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4">
            <a:extLst>
              <a:ext uri="{FF2B5EF4-FFF2-40B4-BE49-F238E27FC236}">
                <a16:creationId xmlns:a16="http://schemas.microsoft.com/office/drawing/2014/main" id="{28AE1524-B484-CDD4-EA82-20E2F1283D0B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86A1FE2E-A161-CFD3-1E3B-33F4A6C3FD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44" y="3303115"/>
            <a:ext cx="2274973" cy="9099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DD514F36-11F3-1A14-314A-4C87C56BB43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709601" y="214572"/>
            <a:ext cx="2139199" cy="1411277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1787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C0A75C-1B79-50C3-2E61-69D25C140E29}"/>
              </a:ext>
            </a:extLst>
          </p:cNvPr>
          <p:cNvSpPr/>
          <p:nvPr/>
        </p:nvSpPr>
        <p:spPr>
          <a:xfrm>
            <a:off x="161033" y="720579"/>
            <a:ext cx="7291639" cy="1785104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1976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 Creation of GANIL	</a:t>
            </a:r>
          </a:p>
          <a:p>
            <a:pPr eaLnBrk="0" hangingPunct="0">
              <a:spcAft>
                <a:spcPts val="1200"/>
              </a:spcAft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1980  	</a:t>
            </a:r>
            <a:r>
              <a:rPr lang="fr-FR" dirty="0" err="1"/>
              <a:t>Ministerial</a:t>
            </a:r>
            <a:r>
              <a:rPr lang="fr-FR" dirty="0"/>
              <a:t> </a:t>
            </a:r>
            <a:r>
              <a:rPr lang="fr-FR" dirty="0" err="1"/>
              <a:t>decree</a:t>
            </a:r>
            <a:r>
              <a:rPr lang="fr-FR" dirty="0"/>
              <a:t> </a:t>
            </a:r>
            <a:r>
              <a:rPr lang="fr-FR" dirty="0" err="1"/>
              <a:t>authorizing</a:t>
            </a:r>
            <a:r>
              <a:rPr lang="fr-FR" dirty="0"/>
              <a:t> the construction of a </a:t>
            </a:r>
            <a:r>
              <a:rPr lang="fr-FR" dirty="0" err="1"/>
              <a:t>particle</a:t>
            </a:r>
            <a:r>
              <a:rPr lang="fr-FR" dirty="0"/>
              <a:t> </a:t>
            </a:r>
            <a:r>
              <a:rPr lang="fr-FR" dirty="0" err="1"/>
              <a:t>accelerator</a:t>
            </a:r>
            <a:r>
              <a:rPr lang="fr-FR" dirty="0"/>
              <a:t> in the Calvados </a:t>
            </a:r>
            <a:r>
              <a:rPr lang="fr-FR" dirty="0" err="1"/>
              <a:t>department</a:t>
            </a:r>
            <a:r>
              <a:rPr lang="fr-FR" dirty="0"/>
              <a:t>; the GANIL </a:t>
            </a:r>
            <a:r>
              <a:rPr lang="fr-FR" dirty="0" err="1"/>
              <a:t>Economic</a:t>
            </a:r>
            <a:r>
              <a:rPr lang="fr-FR" dirty="0"/>
              <a:t> </a:t>
            </a:r>
            <a:r>
              <a:rPr lang="fr-FR" dirty="0" err="1"/>
              <a:t>Interest</a:t>
            </a:r>
            <a:r>
              <a:rPr lang="fr-FR" dirty="0"/>
              <a:t> Group (GIE GANIL) </a:t>
            </a:r>
            <a:r>
              <a:rPr lang="fr-FR" dirty="0" err="1"/>
              <a:t>is</a:t>
            </a:r>
            <a:r>
              <a:rPr lang="fr-FR" dirty="0"/>
              <a:t> the </a:t>
            </a:r>
            <a:r>
              <a:rPr lang="fr-FR" dirty="0" err="1"/>
              <a:t>nuclear</a:t>
            </a:r>
            <a:r>
              <a:rPr lang="fr-FR" dirty="0"/>
              <a:t> </a:t>
            </a:r>
            <a:r>
              <a:rPr lang="fr-FR" dirty="0" err="1"/>
              <a:t>operator</a:t>
            </a:r>
            <a:r>
              <a:rPr lang="fr-FR" dirty="0"/>
              <a:t> (Basic </a:t>
            </a:r>
            <a:r>
              <a:rPr lang="fr-FR" dirty="0" err="1"/>
              <a:t>Nuclear</a:t>
            </a:r>
            <a:r>
              <a:rPr lang="fr-FR" dirty="0"/>
              <a:t> Installation No. 113)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1983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First experiment</a:t>
            </a:r>
          </a:p>
        </p:txBody>
      </p:sp>
      <p:sp>
        <p:nvSpPr>
          <p:cNvPr id="17" name="Titre 16"/>
          <p:cNvSpPr>
            <a:spLocks noGrp="1"/>
          </p:cNvSpPr>
          <p:nvPr>
            <p:ph type="title"/>
          </p:nvPr>
        </p:nvSpPr>
        <p:spPr>
          <a:xfrm>
            <a:off x="85505" y="-157935"/>
            <a:ext cx="10801350" cy="1141413"/>
          </a:xfrm>
        </p:spPr>
        <p:txBody>
          <a:bodyPr>
            <a:normAutofit/>
          </a:bodyPr>
          <a:lstStyle/>
          <a:p>
            <a:r>
              <a:rPr lang="fr-FR" sz="3200" dirty="0"/>
              <a:t>GANIL brief </a:t>
            </a:r>
            <a:r>
              <a:rPr lang="fr-FR" sz="3200" dirty="0" err="1"/>
              <a:t>history</a:t>
            </a:r>
            <a:endParaRPr lang="fr-FR" sz="3200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D635BC3-97D4-247D-A8C3-873DDDCD8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6" name="Image 4" descr="CEA_logotype-300.jpg">
            <a:extLst>
              <a:ext uri="{FF2B5EF4-FFF2-40B4-BE49-F238E27FC236}">
                <a16:creationId xmlns:a16="http://schemas.microsoft.com/office/drawing/2014/main" id="{A16B899A-86F4-4B66-9F74-1C2D9CB6731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825" y="536657"/>
            <a:ext cx="756590" cy="6171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Image 5" descr="CNRSfilaire-grand-300.jpg">
            <a:extLst>
              <a:ext uri="{FF2B5EF4-FFF2-40B4-BE49-F238E27FC236}">
                <a16:creationId xmlns:a16="http://schemas.microsoft.com/office/drawing/2014/main" id="{38E5BFD2-F23C-778F-177C-96F61485C6A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1282" y="489496"/>
            <a:ext cx="615810" cy="615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3CDE1596-0932-DC17-4807-6FCE41CF3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14085" y="457138"/>
            <a:ext cx="3177915" cy="21095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 13">
            <a:extLst>
              <a:ext uri="{FF2B5EF4-FFF2-40B4-BE49-F238E27FC236}">
                <a16:creationId xmlns:a16="http://schemas.microsoft.com/office/drawing/2014/main" id="{E87C853A-FE64-5C67-A0E8-5A6689039A6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752" y="3221499"/>
            <a:ext cx="4643248" cy="30936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Ellipse 2">
            <a:extLst>
              <a:ext uri="{FF2B5EF4-FFF2-40B4-BE49-F238E27FC236}">
                <a16:creationId xmlns:a16="http://schemas.microsoft.com/office/drawing/2014/main" id="{95ED6696-6F40-9762-481A-EE18592B9E85}"/>
              </a:ext>
            </a:extLst>
          </p:cNvPr>
          <p:cNvSpPr/>
          <p:nvPr/>
        </p:nvSpPr>
        <p:spPr>
          <a:xfrm>
            <a:off x="7927092" y="3917127"/>
            <a:ext cx="2800658" cy="1697537"/>
          </a:xfrm>
          <a:prstGeom prst="ellipse">
            <a:avLst/>
          </a:prstGeom>
          <a:noFill/>
          <a:ln w="349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1" name="Image 3">
            <a:extLst>
              <a:ext uri="{FF2B5EF4-FFF2-40B4-BE49-F238E27FC236}">
                <a16:creationId xmlns:a16="http://schemas.microsoft.com/office/drawing/2014/main" id="{35A4583E-946A-E73E-58DB-10A4022E2D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7405" y="1454893"/>
            <a:ext cx="1426876" cy="15540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8C0A75C-1B79-50C3-2E61-69D25C140E29}"/>
              </a:ext>
            </a:extLst>
          </p:cNvPr>
          <p:cNvSpPr/>
          <p:nvPr/>
        </p:nvSpPr>
        <p:spPr>
          <a:xfrm>
            <a:off x="170238" y="2483244"/>
            <a:ext cx="8385084" cy="369332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2001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 dirty="0" err="1"/>
              <a:t>Ministerial</a:t>
            </a:r>
            <a:r>
              <a:rPr lang="fr-FR" dirty="0"/>
              <a:t> </a:t>
            </a:r>
            <a:r>
              <a:rPr lang="fr-FR" dirty="0" err="1"/>
              <a:t>decree</a:t>
            </a:r>
            <a:r>
              <a:rPr lang="fr-FR" dirty="0"/>
              <a:t> for SPIRAL1: radioactive ion </a:t>
            </a:r>
            <a:r>
              <a:rPr lang="fr-FR" dirty="0" err="1"/>
              <a:t>beams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C0A75C-1B79-50C3-2E61-69D25C140E29}"/>
              </a:ext>
            </a:extLst>
          </p:cNvPr>
          <p:cNvSpPr/>
          <p:nvPr/>
        </p:nvSpPr>
        <p:spPr>
          <a:xfrm>
            <a:off x="170238" y="2853800"/>
            <a:ext cx="7367167" cy="3524042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2006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 dirty="0"/>
              <a:t>Signature of the agreement for the construction of SPIRAL2 	SPIRAL2 </a:t>
            </a:r>
            <a:r>
              <a:rPr lang="fr-FR" dirty="0" err="1"/>
              <a:t>included</a:t>
            </a:r>
            <a:r>
              <a:rPr lang="fr-FR" dirty="0"/>
              <a:t> in the ESFRI roadmap</a:t>
            </a:r>
            <a:br>
              <a:rPr lang="fr-FR" dirty="0"/>
            </a:br>
            <a:r>
              <a:rPr lang="fr-FR" dirty="0"/>
              <a:t>	</a:t>
            </a:r>
            <a:r>
              <a:rPr lang="fr-FR" i="1" dirty="0"/>
              <a:t>(</a:t>
            </a:r>
            <a:r>
              <a:rPr lang="fr-FR" i="1" dirty="0" err="1"/>
              <a:t>European</a:t>
            </a:r>
            <a:r>
              <a:rPr lang="fr-FR" i="1" dirty="0"/>
              <a:t> </a:t>
            </a:r>
            <a:r>
              <a:rPr lang="fr-FR" i="1" dirty="0" err="1"/>
              <a:t>Strategy</a:t>
            </a:r>
            <a:r>
              <a:rPr lang="fr-FR" i="1" dirty="0"/>
              <a:t> Forum on </a:t>
            </a:r>
            <a:r>
              <a:rPr lang="fr-FR" i="1" dirty="0" err="1"/>
              <a:t>Research</a:t>
            </a:r>
            <a:r>
              <a:rPr lang="fr-FR" i="1" dirty="0"/>
              <a:t> Infrastructures)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2012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SPIRAL2 decree</a:t>
            </a:r>
          </a:p>
          <a:p>
            <a:pPr marL="0" lvl="1" eaLnBrk="0" hangingPunct="0">
              <a:spcAft>
                <a:spcPts val="1200"/>
              </a:spcAft>
            </a:pPr>
            <a:r>
              <a:rPr lang="fr-FR" b="1" dirty="0">
                <a:latin typeface="Calibri" panose="020F0502020204030204" pitchFamily="34" charset="0"/>
                <a:cs typeface="Calibri" panose="020F0502020204030204" pitchFamily="34" charset="0"/>
              </a:rPr>
              <a:t>2019	</a:t>
            </a:r>
            <a:r>
              <a:rPr lang="fr-FR" dirty="0"/>
              <a:t>Start of SPIRAL2 commissioning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1"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2020	</a:t>
            </a:r>
            <a:r>
              <a:rPr lang="fr-FR" dirty="0"/>
              <a:t>First neutron </a:t>
            </a:r>
            <a:r>
              <a:rPr lang="fr-FR" dirty="0" err="1"/>
              <a:t>beams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1"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2021 </a:t>
            </a:r>
            <a:r>
              <a:rPr lang="fr-FR" dirty="0"/>
              <a:t>	First NFS (Neutrons For Science) </a:t>
            </a:r>
            <a:r>
              <a:rPr lang="fr-FR" dirty="0" err="1"/>
              <a:t>experiments</a:t>
            </a:r>
            <a:endParaRPr lang="fr-FR" dirty="0"/>
          </a:p>
          <a:p>
            <a:pPr marL="0" lvl="1"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2022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 dirty="0"/>
              <a:t>First </a:t>
            </a:r>
            <a:r>
              <a:rPr lang="fr-FR" dirty="0" err="1"/>
              <a:t>heavy</a:t>
            </a:r>
            <a:r>
              <a:rPr lang="fr-FR" dirty="0"/>
              <a:t>-ion </a:t>
            </a:r>
            <a:r>
              <a:rPr lang="fr-FR" dirty="0" err="1"/>
              <a:t>beams</a:t>
            </a:r>
            <a:r>
              <a:rPr lang="fr-FR" dirty="0"/>
              <a:t> at SPIRAL2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1" eaLnBrk="0" hangingPunct="0">
              <a:spcAft>
                <a:spcPts val="1200"/>
              </a:spcAft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2026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fr-FR" dirty="0" err="1"/>
              <a:t>Completion</a:t>
            </a:r>
            <a:r>
              <a:rPr lang="fr-FR" dirty="0"/>
              <a:t> of the construction of the DESIR building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numéro de diapositive 4">
            <a:extLst>
              <a:ext uri="{FF2B5EF4-FFF2-40B4-BE49-F238E27FC236}">
                <a16:creationId xmlns:a16="http://schemas.microsoft.com/office/drawing/2014/main" id="{891CA67A-4FA8-DAC8-AFC5-D157D83CA929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4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203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>
            <a:extLst>
              <a:ext uri="{FF2B5EF4-FFF2-40B4-BE49-F238E27FC236}">
                <a16:creationId xmlns:a16="http://schemas.microsoft.com/office/drawing/2014/main" id="{4A2CACCE-5A55-C391-23B0-F1CBC931B073}"/>
              </a:ext>
            </a:extLst>
          </p:cNvPr>
          <p:cNvSpPr/>
          <p:nvPr/>
        </p:nvSpPr>
        <p:spPr>
          <a:xfrm>
            <a:off x="0" y="10672"/>
            <a:ext cx="11027997" cy="6448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3600" b="1" dirty="0">
                <a:solidFill>
                  <a:schemeClr val="accent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GANIL in the national and European landscape</a:t>
            </a:r>
            <a:endParaRPr lang="fr-FR" sz="3600" b="1" dirty="0">
              <a:solidFill>
                <a:schemeClr val="accent2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469E18-3D9C-7455-6001-2DEA2CFE2B9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05151" y="1014097"/>
            <a:ext cx="1561547" cy="18568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91D948-D27C-65DA-DAAF-F7F46EF2B109}"/>
              </a:ext>
            </a:extLst>
          </p:cNvPr>
          <p:cNvSpPr txBox="1"/>
          <p:nvPr/>
        </p:nvSpPr>
        <p:spPr>
          <a:xfrm>
            <a:off x="6216997" y="686509"/>
            <a:ext cx="4394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7030A0"/>
                </a:solidFill>
              </a:rPr>
              <a:t>Major national </a:t>
            </a:r>
            <a:r>
              <a:rPr lang="fr-FR" dirty="0" err="1">
                <a:solidFill>
                  <a:srgbClr val="7030A0"/>
                </a:solidFill>
              </a:rPr>
              <a:t>research</a:t>
            </a:r>
            <a:r>
              <a:rPr lang="fr-FR" dirty="0">
                <a:solidFill>
                  <a:srgbClr val="7030A0"/>
                </a:solidFill>
              </a:rPr>
              <a:t> infrastructure IR</a:t>
            </a:r>
            <a:r>
              <a:rPr lang="en-FR">
                <a:solidFill>
                  <a:srgbClr val="7030A0"/>
                </a:solidFill>
              </a:rPr>
              <a:t>*</a:t>
            </a:r>
            <a:r>
              <a:rPr lang="fr-FR" dirty="0">
                <a:solidFill>
                  <a:srgbClr val="7030A0"/>
                </a:solidFill>
              </a:rPr>
              <a:t> MESR</a:t>
            </a:r>
            <a:endParaRPr lang="en-FR" dirty="0">
              <a:solidFill>
                <a:srgbClr val="7030A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72CF96-3857-AE18-5479-8B88AD748AB2}"/>
              </a:ext>
            </a:extLst>
          </p:cNvPr>
          <p:cNvSpPr txBox="1"/>
          <p:nvPr/>
        </p:nvSpPr>
        <p:spPr>
          <a:xfrm>
            <a:off x="5962998" y="2870917"/>
            <a:ext cx="46482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  <a:hlinkClick r:id="rId4"/>
              </a:rPr>
              <a:t>https://enseignementsup-recherche.gouv.fr/fr/la-feuille-de-route-nationale-des-infrastructures-de-recherche-2021-84056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FR" dirty="0">
                <a:solidFill>
                  <a:srgbClr val="7030A0"/>
                </a:solidFill>
              </a:rPr>
              <a:t>5 OI, 58 IR, 22 IR*, 2P</a:t>
            </a:r>
          </a:p>
        </p:txBody>
      </p:sp>
      <p:pic>
        <p:nvPicPr>
          <p:cNvPr id="1026" name="Picture 2" descr="Home">
            <a:extLst>
              <a:ext uri="{FF2B5EF4-FFF2-40B4-BE49-F238E27FC236}">
                <a16:creationId xmlns:a16="http://schemas.microsoft.com/office/drawing/2014/main" id="{B333460A-51F6-1AF7-B502-9C8C1F378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89875" y="4069126"/>
            <a:ext cx="1409700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8">
            <a:extLst>
              <a:ext uri="{FF2B5EF4-FFF2-40B4-BE49-F238E27FC236}">
                <a16:creationId xmlns:a16="http://schemas.microsoft.com/office/drawing/2014/main" id="{243ED247-ABAD-687B-E3FF-00C94ED627A9}"/>
              </a:ext>
            </a:extLst>
          </p:cNvPr>
          <p:cNvSpPr txBox="1"/>
          <p:nvPr/>
        </p:nvSpPr>
        <p:spPr>
          <a:xfrm>
            <a:off x="6190974" y="3885816"/>
            <a:ext cx="26978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>
                <a:solidFill>
                  <a:srgbClr val="7030A0"/>
                </a:solidFill>
              </a:rPr>
              <a:t>SPIRAL2 </a:t>
            </a:r>
            <a:r>
              <a:rPr lang="fr-FR" dirty="0" err="1">
                <a:solidFill>
                  <a:srgbClr val="7030A0"/>
                </a:solidFill>
              </a:rPr>
              <a:t>landmark</a:t>
            </a:r>
            <a:r>
              <a:rPr lang="fr-FR" dirty="0">
                <a:solidFill>
                  <a:srgbClr val="7030A0"/>
                </a:solidFill>
              </a:rPr>
              <a:t> du </a:t>
            </a:r>
            <a:r>
              <a:rPr lang="fr-FR" dirty="0" err="1">
                <a:solidFill>
                  <a:srgbClr val="7030A0"/>
                </a:solidFill>
              </a:rPr>
              <a:t>European</a:t>
            </a:r>
            <a:r>
              <a:rPr lang="fr-FR" dirty="0">
                <a:solidFill>
                  <a:srgbClr val="7030A0"/>
                </a:solidFill>
              </a:rPr>
              <a:t> </a:t>
            </a:r>
            <a:r>
              <a:rPr lang="fr-FR" dirty="0" err="1">
                <a:solidFill>
                  <a:srgbClr val="7030A0"/>
                </a:solidFill>
              </a:rPr>
              <a:t>Strategy</a:t>
            </a:r>
            <a:r>
              <a:rPr lang="fr-FR" dirty="0">
                <a:solidFill>
                  <a:srgbClr val="7030A0"/>
                </a:solidFill>
              </a:rPr>
              <a:t> Forum</a:t>
            </a:r>
          </a:p>
          <a:p>
            <a:r>
              <a:rPr lang="fr-FR" dirty="0">
                <a:solidFill>
                  <a:srgbClr val="7030A0"/>
                </a:solidFill>
              </a:rPr>
              <a:t>For </a:t>
            </a:r>
            <a:r>
              <a:rPr lang="fr-FR" dirty="0" err="1">
                <a:solidFill>
                  <a:srgbClr val="7030A0"/>
                </a:solidFill>
              </a:rPr>
              <a:t>Research</a:t>
            </a:r>
            <a:r>
              <a:rPr lang="fr-FR" dirty="0">
                <a:solidFill>
                  <a:srgbClr val="7030A0"/>
                </a:solidFill>
              </a:rPr>
              <a:t> Infrastructures</a:t>
            </a:r>
            <a:endParaRPr lang="en-FR" dirty="0">
              <a:solidFill>
                <a:srgbClr val="7030A0"/>
              </a:solidFill>
            </a:endParaRPr>
          </a:p>
          <a:p>
            <a:endParaRPr lang="fr-FR" dirty="0">
              <a:solidFill>
                <a:srgbClr val="7030A0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EDA2A9BE-9EC2-7427-EAE2-DF5022BF3E8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26589" y="5366770"/>
            <a:ext cx="3780192" cy="1200329"/>
          </a:xfrm>
          <a:prstGeom prst="rect">
            <a:avLst/>
          </a:prstGeom>
        </p:spPr>
      </p:pic>
      <p:cxnSp>
        <p:nvCxnSpPr>
          <p:cNvPr id="12" name="Connecteur droit 11">
            <a:extLst>
              <a:ext uri="{FF2B5EF4-FFF2-40B4-BE49-F238E27FC236}">
                <a16:creationId xmlns:a16="http://schemas.microsoft.com/office/drawing/2014/main" id="{D447EBA7-E939-1839-9367-FB15DFE8DA25}"/>
              </a:ext>
            </a:extLst>
          </p:cNvPr>
          <p:cNvCxnSpPr/>
          <p:nvPr/>
        </p:nvCxnSpPr>
        <p:spPr>
          <a:xfrm>
            <a:off x="5962997" y="686508"/>
            <a:ext cx="0" cy="588059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Connecteur droit 12">
            <a:extLst>
              <a:ext uri="{FF2B5EF4-FFF2-40B4-BE49-F238E27FC236}">
                <a16:creationId xmlns:a16="http://schemas.microsoft.com/office/drawing/2014/main" id="{3D376A19-39FA-2557-F117-E1E7D7624237}"/>
              </a:ext>
            </a:extLst>
          </p:cNvPr>
          <p:cNvCxnSpPr>
            <a:cxnSpLocks/>
          </p:cNvCxnSpPr>
          <p:nvPr/>
        </p:nvCxnSpPr>
        <p:spPr>
          <a:xfrm>
            <a:off x="2305397" y="3747698"/>
            <a:ext cx="71882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8" name="Image 17">
            <a:extLst>
              <a:ext uri="{FF2B5EF4-FFF2-40B4-BE49-F238E27FC236}">
                <a16:creationId xmlns:a16="http://schemas.microsoft.com/office/drawing/2014/main" id="{77EABC2C-F426-F039-CA48-EFB287C9F7F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477930">
            <a:off x="1714288" y="4388760"/>
            <a:ext cx="1092574" cy="15707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34783B8E-41B9-5B67-A4BF-779356D30AC2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8402" y="4289466"/>
            <a:ext cx="1088894" cy="16009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02C6E0FF-CC5E-A2D9-0E17-3ACB13EEB12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21606">
            <a:off x="3576964" y="4303839"/>
            <a:ext cx="1088151" cy="162991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TextBox 8">
            <a:extLst>
              <a:ext uri="{FF2B5EF4-FFF2-40B4-BE49-F238E27FC236}">
                <a16:creationId xmlns:a16="http://schemas.microsoft.com/office/drawing/2014/main" id="{3F2DE7CE-1ECC-D2CF-95B9-F8F450F6C24B}"/>
              </a:ext>
            </a:extLst>
          </p:cNvPr>
          <p:cNvSpPr txBox="1"/>
          <p:nvPr/>
        </p:nvSpPr>
        <p:spPr>
          <a:xfrm>
            <a:off x="1848197" y="3759908"/>
            <a:ext cx="431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7030A0"/>
                </a:solidFill>
              </a:rPr>
              <a:t>Basic </a:t>
            </a:r>
            <a:r>
              <a:rPr lang="fr-FR" dirty="0" err="1">
                <a:solidFill>
                  <a:srgbClr val="7030A0"/>
                </a:solidFill>
              </a:rPr>
              <a:t>Nuclear</a:t>
            </a:r>
            <a:r>
              <a:rPr lang="fr-FR" dirty="0">
                <a:solidFill>
                  <a:srgbClr val="7030A0"/>
                </a:solidFill>
              </a:rPr>
              <a:t> Installation 113</a:t>
            </a:r>
            <a:endParaRPr lang="en-FR" dirty="0">
              <a:solidFill>
                <a:srgbClr val="7030A0"/>
              </a:solidFill>
            </a:endParaRPr>
          </a:p>
        </p:txBody>
      </p:sp>
      <p:sp>
        <p:nvSpPr>
          <p:cNvPr id="24" name="TextBox 8">
            <a:extLst>
              <a:ext uri="{FF2B5EF4-FFF2-40B4-BE49-F238E27FC236}">
                <a16:creationId xmlns:a16="http://schemas.microsoft.com/office/drawing/2014/main" id="{FBDE6578-5CA8-B0CA-5382-C0B3BB7AB312}"/>
              </a:ext>
            </a:extLst>
          </p:cNvPr>
          <p:cNvSpPr txBox="1"/>
          <p:nvPr/>
        </p:nvSpPr>
        <p:spPr>
          <a:xfrm>
            <a:off x="2504886" y="614977"/>
            <a:ext cx="431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>
                <a:solidFill>
                  <a:srgbClr val="7030A0"/>
                </a:solidFill>
              </a:rPr>
              <a:t>Economic</a:t>
            </a:r>
            <a:r>
              <a:rPr lang="fr-FR" dirty="0">
                <a:solidFill>
                  <a:srgbClr val="7030A0"/>
                </a:solidFill>
              </a:rPr>
              <a:t> </a:t>
            </a:r>
            <a:r>
              <a:rPr lang="fr-FR" dirty="0" err="1">
                <a:solidFill>
                  <a:srgbClr val="7030A0"/>
                </a:solidFill>
              </a:rPr>
              <a:t>Interest</a:t>
            </a:r>
            <a:r>
              <a:rPr lang="fr-FR" dirty="0">
                <a:solidFill>
                  <a:srgbClr val="7030A0"/>
                </a:solidFill>
              </a:rPr>
              <a:t> </a:t>
            </a:r>
            <a:r>
              <a:rPr lang="fr-FR" dirty="0" err="1">
                <a:solidFill>
                  <a:srgbClr val="7030A0"/>
                </a:solidFill>
              </a:rPr>
              <a:t>Grouping</a:t>
            </a:r>
            <a:endParaRPr lang="en-FR" dirty="0">
              <a:solidFill>
                <a:srgbClr val="7030A0"/>
              </a:solidFill>
            </a:endParaRPr>
          </a:p>
        </p:txBody>
      </p:sp>
      <p:pic>
        <p:nvPicPr>
          <p:cNvPr id="3" name="Picture 2" descr="Résultat de recherche d'images pour &quot;Ministère de la recherche logo&quot;">
            <a:extLst>
              <a:ext uri="{FF2B5EF4-FFF2-40B4-BE49-F238E27FC236}">
                <a16:creationId xmlns:a16="http://schemas.microsoft.com/office/drawing/2014/main" id="{5B861396-2445-C48D-E6F8-47B220412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81729" y="1369034"/>
            <a:ext cx="2110204" cy="155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3D8FC429-7C7D-0006-E2F9-66F17FCAD2BC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201362">
            <a:off x="2689719" y="1296586"/>
            <a:ext cx="1534065" cy="214503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81CEEEEB-4EF2-C446-4FB3-024830F065AD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808630">
            <a:off x="3917963" y="1263799"/>
            <a:ext cx="1491846" cy="21882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69C77B1D-CC0E-DBEE-8871-711D8767192F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29151">
            <a:off x="4456306" y="4475752"/>
            <a:ext cx="1069014" cy="158399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9" name="Image 28"/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3197" y="1109320"/>
            <a:ext cx="562786" cy="562786"/>
          </a:xfrm>
          <a:prstGeom prst="rect">
            <a:avLst/>
          </a:prstGeom>
        </p:spPr>
      </p:pic>
      <p:pic>
        <p:nvPicPr>
          <p:cNvPr id="30" name="Image 2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829" y="1708414"/>
            <a:ext cx="621521" cy="612997"/>
          </a:xfrm>
          <a:prstGeom prst="rect">
            <a:avLst/>
          </a:prstGeom>
        </p:spPr>
      </p:pic>
      <p:sp>
        <p:nvSpPr>
          <p:cNvPr id="25" name="Espace réservé du numéro de diapositive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pPr/>
              <a:t>5</a:t>
            </a:fld>
            <a:endParaRPr lang="fr-FR"/>
          </a:p>
        </p:txBody>
      </p:sp>
      <p:sp>
        <p:nvSpPr>
          <p:cNvPr id="7" name="Espace réservé du numéro de diapositive 4">
            <a:extLst>
              <a:ext uri="{FF2B5EF4-FFF2-40B4-BE49-F238E27FC236}">
                <a16:creationId xmlns:a16="http://schemas.microsoft.com/office/drawing/2014/main" id="{F52AC45C-1D08-216E-139E-4A8B3DCF7175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5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852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386A90-13E8-617A-A1B8-8E67AA677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0" y="864252"/>
            <a:ext cx="7772400" cy="54892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827FE8-7B37-3677-E375-DA5FA606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35" y="30817"/>
            <a:ext cx="10801350" cy="1141413"/>
          </a:xfrm>
        </p:spPr>
        <p:txBody>
          <a:bodyPr>
            <a:normAutofit/>
          </a:bodyPr>
          <a:lstStyle/>
          <a:p>
            <a:r>
              <a:rPr lang="fr-FR" dirty="0"/>
              <a:t>Key figures</a:t>
            </a:r>
            <a:endParaRPr lang="en-FR" dirty="0"/>
          </a:p>
        </p:txBody>
      </p:sp>
      <p:sp>
        <p:nvSpPr>
          <p:cNvPr id="11" name="Espace réservé du numéro de diapositive 9">
            <a:extLst>
              <a:ext uri="{FF2B5EF4-FFF2-40B4-BE49-F238E27FC236}">
                <a16:creationId xmlns:a16="http://schemas.microsoft.com/office/drawing/2014/main" id="{B2E52085-1ECC-82BE-0D89-3F5293148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599-5DA0-BE42-AE37-88D1760620F1}" type="slidenum">
              <a:rPr lang="fr-FR" smtClean="0"/>
              <a:t>6</a:t>
            </a:fld>
            <a:endParaRPr lang="fr-FR" dirty="0"/>
          </a:p>
        </p:txBody>
      </p:sp>
      <p:sp>
        <p:nvSpPr>
          <p:cNvPr id="7" name="ZoneTexte 3">
            <a:extLst>
              <a:ext uri="{FF2B5EF4-FFF2-40B4-BE49-F238E27FC236}">
                <a16:creationId xmlns:a16="http://schemas.microsoft.com/office/drawing/2014/main" id="{9A074C03-3A88-B435-CE5E-07BA526FF6EA}"/>
              </a:ext>
            </a:extLst>
          </p:cNvPr>
          <p:cNvSpPr txBox="1"/>
          <p:nvPr/>
        </p:nvSpPr>
        <p:spPr>
          <a:xfrm>
            <a:off x="242452" y="1101812"/>
            <a:ext cx="449417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2000" dirty="0"/>
              <a:t>• 242 permanent staff </a:t>
            </a:r>
            <a:r>
              <a:rPr lang="fr-FR" sz="2000" dirty="0" err="1"/>
              <a:t>from</a:t>
            </a:r>
            <a:r>
              <a:rPr lang="fr-FR" sz="2000" dirty="0"/>
              <a:t> CNRS &amp; CEA</a:t>
            </a:r>
          </a:p>
          <a:p>
            <a:pPr algn="l"/>
            <a:r>
              <a:rPr lang="fr-FR" sz="2000" i="1" dirty="0"/>
              <a:t>(</a:t>
            </a:r>
            <a:r>
              <a:rPr lang="fr-FR" sz="2000" i="1" dirty="0" err="1"/>
              <a:t>engineers</a:t>
            </a:r>
            <a:r>
              <a:rPr lang="fr-FR" sz="2000" i="1" dirty="0"/>
              <a:t>, </a:t>
            </a:r>
            <a:r>
              <a:rPr lang="fr-FR" sz="2000" i="1" dirty="0" err="1"/>
              <a:t>technicians</a:t>
            </a:r>
            <a:r>
              <a:rPr lang="fr-FR" sz="2000" i="1" dirty="0"/>
              <a:t>, 30 </a:t>
            </a:r>
            <a:r>
              <a:rPr lang="fr-FR" sz="2000" i="1" dirty="0" err="1"/>
              <a:t>researchers</a:t>
            </a:r>
            <a:r>
              <a:rPr lang="fr-FR" sz="2000" i="1" dirty="0"/>
              <a:t>) </a:t>
            </a:r>
          </a:p>
          <a:p>
            <a:pPr algn="l"/>
            <a:r>
              <a:rPr lang="fr-FR" sz="2000" dirty="0"/>
              <a:t>1 </a:t>
            </a:r>
            <a:r>
              <a:rPr lang="fr-FR" sz="2000" dirty="0" err="1"/>
              <a:t>faculty</a:t>
            </a:r>
            <a:r>
              <a:rPr lang="fr-FR" sz="2000" dirty="0"/>
              <a:t> </a:t>
            </a:r>
            <a:r>
              <a:rPr lang="fr-FR" sz="2000" dirty="0" err="1"/>
              <a:t>member</a:t>
            </a:r>
            <a:r>
              <a:rPr lang="fr-FR" sz="2000" dirty="0"/>
              <a:t> </a:t>
            </a:r>
            <a:r>
              <a:rPr lang="fr-FR" sz="2000" dirty="0" err="1"/>
              <a:t>from</a:t>
            </a:r>
            <a:r>
              <a:rPr lang="fr-FR" sz="2000" dirty="0"/>
              <a:t> </a:t>
            </a:r>
            <a:r>
              <a:rPr lang="fr-FR" sz="2000" dirty="0" err="1"/>
              <a:t>Uninersity</a:t>
            </a:r>
            <a:r>
              <a:rPr lang="fr-FR" sz="2000" dirty="0"/>
              <a:t> of Caen</a:t>
            </a:r>
          </a:p>
          <a:p>
            <a:pPr algn="l"/>
            <a:endParaRPr lang="fr-FR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fr-FR" sz="2000" dirty="0"/>
              <a:t>124 </a:t>
            </a:r>
            <a:r>
              <a:rPr lang="fr-FR" sz="2000" dirty="0" err="1"/>
              <a:t>fixed</a:t>
            </a:r>
            <a:r>
              <a:rPr lang="fr-FR" sz="2000" dirty="0"/>
              <a:t> </a:t>
            </a:r>
            <a:r>
              <a:rPr lang="fr-FR" sz="2000" dirty="0" err="1"/>
              <a:t>term</a:t>
            </a:r>
            <a:r>
              <a:rPr lang="fr-FR" sz="2000" dirty="0"/>
              <a:t> </a:t>
            </a:r>
            <a:r>
              <a:rPr lang="fr-FR" sz="2000" dirty="0" err="1"/>
              <a:t>contracts</a:t>
            </a:r>
            <a:r>
              <a:rPr lang="fr-FR" sz="2000" dirty="0"/>
              <a:t> (CDD)</a:t>
            </a:r>
          </a:p>
          <a:p>
            <a:pPr lvl="1"/>
            <a:r>
              <a:rPr lang="fr-FR" sz="2000" dirty="0"/>
              <a:t>73 </a:t>
            </a:r>
            <a:r>
              <a:rPr lang="fr-FR" sz="2000" dirty="0" err="1"/>
              <a:t>engineers</a:t>
            </a:r>
            <a:r>
              <a:rPr lang="fr-FR" sz="2000" dirty="0"/>
              <a:t> and </a:t>
            </a:r>
            <a:r>
              <a:rPr lang="fr-FR" sz="2000" dirty="0" err="1"/>
              <a:t>technicians</a:t>
            </a:r>
            <a:r>
              <a:rPr lang="fr-FR" sz="2000" dirty="0"/>
              <a:t>  </a:t>
            </a:r>
          </a:p>
          <a:p>
            <a:pPr lvl="1"/>
            <a:r>
              <a:rPr lang="fr-FR" sz="2000" dirty="0"/>
              <a:t>21 PhD </a:t>
            </a:r>
            <a:r>
              <a:rPr lang="fr-FR" sz="2000" dirty="0" err="1"/>
              <a:t>students</a:t>
            </a:r>
            <a:endParaRPr lang="fr-FR" sz="2000" dirty="0"/>
          </a:p>
          <a:p>
            <a:pPr lvl="1"/>
            <a:r>
              <a:rPr lang="fr-FR" sz="2000" dirty="0"/>
              <a:t>14 post-docs</a:t>
            </a:r>
          </a:p>
          <a:p>
            <a:pPr lvl="1"/>
            <a:r>
              <a:rPr lang="fr-FR" sz="2000" dirty="0"/>
              <a:t>16 </a:t>
            </a:r>
            <a:r>
              <a:rPr lang="fr-FR" sz="2000" dirty="0" err="1"/>
              <a:t>apprentices</a:t>
            </a:r>
            <a:endParaRPr lang="fr-FR" sz="2000" dirty="0"/>
          </a:p>
          <a:p>
            <a:pPr algn="l"/>
            <a:endParaRPr lang="fr-FR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fr-FR" sz="2000" dirty="0"/>
              <a:t>More </a:t>
            </a:r>
            <a:r>
              <a:rPr lang="fr-FR" sz="2000" dirty="0" err="1"/>
              <a:t>than</a:t>
            </a:r>
            <a:r>
              <a:rPr lang="fr-FR" sz="2000" dirty="0"/>
              <a:t> 300 </a:t>
            </a:r>
            <a:r>
              <a:rPr lang="fr-FR" sz="2000" dirty="0" err="1"/>
              <a:t>visiting</a:t>
            </a:r>
            <a:r>
              <a:rPr lang="fr-FR" sz="2000" dirty="0"/>
              <a:t> </a:t>
            </a:r>
            <a:r>
              <a:rPr lang="fr-FR" sz="2000" dirty="0" err="1"/>
              <a:t>researchers</a:t>
            </a:r>
            <a:r>
              <a:rPr lang="fr-FR" sz="2000" dirty="0"/>
              <a:t> </a:t>
            </a:r>
            <a:r>
              <a:rPr lang="fr-FR" sz="2000" dirty="0" err="1"/>
              <a:t>each</a:t>
            </a:r>
            <a:r>
              <a:rPr lang="fr-FR" sz="2000" dirty="0"/>
              <a:t> </a:t>
            </a:r>
            <a:r>
              <a:rPr lang="fr-FR" sz="2000" dirty="0" err="1"/>
              <a:t>year</a:t>
            </a:r>
            <a:r>
              <a:rPr lang="fr-FR" sz="2000" dirty="0"/>
              <a:t> to carry out </a:t>
            </a:r>
            <a:r>
              <a:rPr lang="fr-FR" sz="2000" dirty="0" err="1"/>
              <a:t>experiments</a:t>
            </a:r>
            <a:endParaRPr lang="fr-FR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fr-FR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fr-FR" sz="2000" dirty="0"/>
              <a:t>Budget 2025 : 40 M€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56422D-9313-9C8A-C58A-4617D94B0F50}"/>
              </a:ext>
            </a:extLst>
          </p:cNvPr>
          <p:cNvSpPr txBox="1"/>
          <p:nvPr/>
        </p:nvSpPr>
        <p:spPr>
          <a:xfrm>
            <a:off x="4795025" y="1226634"/>
            <a:ext cx="49074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dirty="0">
                <a:solidFill>
                  <a:schemeClr val="bg1"/>
                </a:solidFill>
              </a:rPr>
              <a:t>Seuile IR* en Normandie,</a:t>
            </a:r>
          </a:p>
          <a:p>
            <a:r>
              <a:rPr lang="en-FR" dirty="0">
                <a:solidFill>
                  <a:schemeClr val="bg1"/>
                </a:solidFill>
              </a:rPr>
              <a:t> Seule IR* en physique nucléaire en France</a:t>
            </a:r>
          </a:p>
          <a:p>
            <a:r>
              <a:rPr lang="en-FR" dirty="0">
                <a:solidFill>
                  <a:schemeClr val="bg1"/>
                </a:solidFill>
              </a:rPr>
              <a:t>“Landmark” au forum stratégique européen des IR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4068798C-0D30-518B-287A-889346BBE77A}"/>
              </a:ext>
            </a:extLst>
          </p:cNvPr>
          <p:cNvSpPr txBox="1"/>
          <p:nvPr/>
        </p:nvSpPr>
        <p:spPr>
          <a:xfrm>
            <a:off x="179092" y="5979447"/>
            <a:ext cx="6228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∼ 900 users (50% France), 150 publications/y – 73% open access</a:t>
            </a:r>
          </a:p>
        </p:txBody>
      </p:sp>
      <p:sp>
        <p:nvSpPr>
          <p:cNvPr id="6" name="Espace réservé du numéro de diapositive 4">
            <a:extLst>
              <a:ext uri="{FF2B5EF4-FFF2-40B4-BE49-F238E27FC236}">
                <a16:creationId xmlns:a16="http://schemas.microsoft.com/office/drawing/2014/main" id="{E76C451E-19F1-7127-04E2-5014C0FC79C4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6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22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Scientific programs at GANIL</a:t>
            </a:r>
          </a:p>
        </p:txBody>
      </p:sp>
      <p:sp>
        <p:nvSpPr>
          <p:cNvPr id="11" name="Espace réservé du pied de page 10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073266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27FE8-7B37-3677-E375-DA5FA606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70" y="-201929"/>
            <a:ext cx="10801350" cy="1141413"/>
          </a:xfrm>
        </p:spPr>
        <p:txBody>
          <a:bodyPr>
            <a:normAutofit/>
          </a:bodyPr>
          <a:lstStyle/>
          <a:p>
            <a:r>
              <a:rPr lang="fr-FR" sz="3200" dirty="0"/>
              <a:t>A multi-user </a:t>
            </a:r>
            <a:r>
              <a:rPr lang="fr-FR" sz="3200" dirty="0" err="1"/>
              <a:t>pluridisciplinary</a:t>
            </a:r>
            <a:r>
              <a:rPr lang="fr-FR" sz="3200" dirty="0"/>
              <a:t> </a:t>
            </a:r>
            <a:r>
              <a:rPr lang="fr-FR" sz="3200" dirty="0" err="1"/>
              <a:t>laboratory</a:t>
            </a:r>
            <a:endParaRPr lang="en-FR" sz="3200" dirty="0"/>
          </a:p>
        </p:txBody>
      </p:sp>
      <p:sp>
        <p:nvSpPr>
          <p:cNvPr id="5" name="Bouée 28">
            <a:extLst>
              <a:ext uri="{FF2B5EF4-FFF2-40B4-BE49-F238E27FC236}">
                <a16:creationId xmlns:a16="http://schemas.microsoft.com/office/drawing/2014/main" id="{FF5C8532-4456-AB61-D8BA-48E54D46FC76}"/>
              </a:ext>
            </a:extLst>
          </p:cNvPr>
          <p:cNvSpPr/>
          <p:nvPr/>
        </p:nvSpPr>
        <p:spPr bwMode="auto">
          <a:xfrm>
            <a:off x="1831971" y="1239281"/>
            <a:ext cx="8641618" cy="4653057"/>
          </a:xfrm>
          <a:prstGeom prst="donut">
            <a:avLst>
              <a:gd name="adj" fmla="val 8930"/>
            </a:avLst>
          </a:prstGeom>
          <a:solidFill>
            <a:schemeClr val="accent6">
              <a:lumMod val="20000"/>
              <a:lumOff val="80000"/>
              <a:alpha val="43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bliqueTopLeft"/>
            <a:lightRig rig="threePt" dir="t"/>
          </a:scene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hangingPunct="0"/>
            <a:endParaRPr lang="fr-FR" dirty="0">
              <a:solidFill>
                <a:srgbClr val="000000"/>
              </a:solidFill>
              <a:latin typeface="Bahnschrift Light" panose="020B0502040204020203" pitchFamily="34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781F561C-B7FB-7703-2C74-451EBB36D0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8391" y="5501525"/>
            <a:ext cx="183420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Nanostructuration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24">
            <a:extLst>
              <a:ext uri="{FF2B5EF4-FFF2-40B4-BE49-F238E27FC236}">
                <a16:creationId xmlns:a16="http://schemas.microsoft.com/office/drawing/2014/main" id="{221B457C-CBE3-4831-49AC-8721AC91E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95591" y="2626348"/>
            <a:ext cx="2188310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350" dirty="0">
                <a:latin typeface="Calibri" panose="020F0502020204030204" pitchFamily="34" charset="0"/>
                <a:cs typeface="Calibri" panose="020F0502020204030204" pitchFamily="34" charset="0"/>
              </a:rPr>
              <a:t>Materials under irradiation</a:t>
            </a:r>
          </a:p>
        </p:txBody>
      </p:sp>
      <p:sp>
        <p:nvSpPr>
          <p:cNvPr id="8" name="Rectangle 31">
            <a:extLst>
              <a:ext uri="{FF2B5EF4-FFF2-40B4-BE49-F238E27FC236}">
                <a16:creationId xmlns:a16="http://schemas.microsoft.com/office/drawing/2014/main" id="{ECFB1F46-9C04-DB2E-DD7C-0EF9B51610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0662" y="6097630"/>
            <a:ext cx="311086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Radiobiology, new therapies</a:t>
            </a:r>
          </a:p>
        </p:txBody>
      </p:sp>
      <p:pic>
        <p:nvPicPr>
          <p:cNvPr id="9" name="Picture 12" descr="slide1.jpg">
            <a:extLst>
              <a:ext uri="{FF2B5EF4-FFF2-40B4-BE49-F238E27FC236}">
                <a16:creationId xmlns:a16="http://schemas.microsoft.com/office/drawing/2014/main" id="{CD605297-1088-C620-5CAB-2235B5531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5713" y="5137357"/>
            <a:ext cx="1608298" cy="947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2" descr="Inorganic_materials_under_irradiation">
            <a:extLst>
              <a:ext uri="{FF2B5EF4-FFF2-40B4-BE49-F238E27FC236}">
                <a16:creationId xmlns:a16="http://schemas.microsoft.com/office/drawing/2014/main" id="{44C348A6-3D71-E3E2-58F0-FED5DC492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12995" y="2870493"/>
            <a:ext cx="1639625" cy="942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4" descr="2190-4286-3-97-3">
            <a:extLst>
              <a:ext uri="{FF2B5EF4-FFF2-40B4-BE49-F238E27FC236}">
                <a16:creationId xmlns:a16="http://schemas.microsoft.com/office/drawing/2014/main" id="{333197BF-881C-2515-2AF5-F711C1D60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785405" y="4437433"/>
            <a:ext cx="1555382" cy="1131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Rectangle 26">
            <a:extLst>
              <a:ext uri="{FF2B5EF4-FFF2-40B4-BE49-F238E27FC236}">
                <a16:creationId xmlns:a16="http://schemas.microsoft.com/office/drawing/2014/main" id="{6AE814DE-E552-23AD-9236-1F8453E720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2442" y="1014148"/>
            <a:ext cx="179482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Astrochemistry</a:t>
            </a:r>
          </a:p>
        </p:txBody>
      </p:sp>
      <p:pic>
        <p:nvPicPr>
          <p:cNvPr id="22" name="Image 15">
            <a:extLst>
              <a:ext uri="{FF2B5EF4-FFF2-40B4-BE49-F238E27FC236}">
                <a16:creationId xmlns:a16="http://schemas.microsoft.com/office/drawing/2014/main" id="{861705F9-3034-39FD-BC0D-2834BFA2086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17018" y="1147333"/>
            <a:ext cx="1624325" cy="1001597"/>
          </a:xfrm>
          <a:prstGeom prst="rect">
            <a:avLst/>
          </a:prstGeom>
        </p:spPr>
      </p:pic>
      <p:sp>
        <p:nvSpPr>
          <p:cNvPr id="23" name="Rectangle 24">
            <a:extLst>
              <a:ext uri="{FF2B5EF4-FFF2-40B4-BE49-F238E27FC236}">
                <a16:creationId xmlns:a16="http://schemas.microsoft.com/office/drawing/2014/main" id="{1148D81D-0035-B821-461D-BDEE55D30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6686" y="831672"/>
            <a:ext cx="201719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Nuclear Astrophysics</a:t>
            </a:r>
          </a:p>
        </p:txBody>
      </p:sp>
      <p:sp>
        <p:nvSpPr>
          <p:cNvPr id="24" name="Rectangle 24">
            <a:extLst>
              <a:ext uri="{FF2B5EF4-FFF2-40B4-BE49-F238E27FC236}">
                <a16:creationId xmlns:a16="http://schemas.microsoft.com/office/drawing/2014/main" id="{62B7B38B-C5DD-88F2-55B5-14CCC18F8E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5989" y="1186007"/>
            <a:ext cx="182493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defRPr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Nuclear Physics</a:t>
            </a:r>
          </a:p>
        </p:txBody>
      </p:sp>
      <p:pic>
        <p:nvPicPr>
          <p:cNvPr id="25" name="Image 29">
            <a:extLst>
              <a:ext uri="{FF2B5EF4-FFF2-40B4-BE49-F238E27FC236}">
                <a16:creationId xmlns:a16="http://schemas.microsoft.com/office/drawing/2014/main" id="{08536A06-52D8-49EF-6886-E1EA3B4CCB6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1772" y="2148929"/>
            <a:ext cx="4210074" cy="2512888"/>
          </a:xfrm>
          <a:prstGeom prst="rect">
            <a:avLst/>
          </a:prstGeom>
        </p:spPr>
      </p:pic>
      <p:pic>
        <p:nvPicPr>
          <p:cNvPr id="26" name="Image 41" descr="Screen shot 2012-08-27 at 10.20.08 PM.png">
            <a:extLst>
              <a:ext uri="{FF2B5EF4-FFF2-40B4-BE49-F238E27FC236}">
                <a16:creationId xmlns:a16="http://schemas.microsoft.com/office/drawing/2014/main" id="{22707AE7-77F2-FFE8-178E-3658549C2D53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35989" y="1539712"/>
            <a:ext cx="1723981" cy="980296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E587F08-A0F1-8E78-FAE8-A913BEDB288C}"/>
              </a:ext>
            </a:extLst>
          </p:cNvPr>
          <p:cNvSpPr/>
          <p:nvPr/>
        </p:nvSpPr>
        <p:spPr>
          <a:xfrm>
            <a:off x="1596008" y="2873740"/>
            <a:ext cx="1979712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fr-FR" sz="14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R&amp;D on </a:t>
            </a:r>
            <a:r>
              <a:rPr lang="fr-FR" sz="1400" dirty="0" err="1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accelerators</a:t>
            </a:r>
            <a:r>
              <a:rPr lang="fr-FR" sz="14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 and detectors</a:t>
            </a:r>
          </a:p>
        </p:txBody>
      </p:sp>
      <p:pic>
        <p:nvPicPr>
          <p:cNvPr id="28" name="Image 1" descr="image001">
            <a:extLst>
              <a:ext uri="{FF2B5EF4-FFF2-40B4-BE49-F238E27FC236}">
                <a16:creationId xmlns:a16="http://schemas.microsoft.com/office/drawing/2014/main" id="{D544817E-5F1D-9657-A238-D186D75811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30255" y="3356775"/>
            <a:ext cx="1911219" cy="1578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2A95BC83-AA62-688B-B23B-C53B740997E8}"/>
              </a:ext>
            </a:extLst>
          </p:cNvPr>
          <p:cNvSpPr/>
          <p:nvPr/>
        </p:nvSpPr>
        <p:spPr>
          <a:xfrm>
            <a:off x="2060087" y="6294274"/>
            <a:ext cx="4604312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fr-FR" sz="1400" dirty="0" err="1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Industrial</a:t>
            </a:r>
            <a:r>
              <a:rPr lang="fr-FR" sz="14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 applications: </a:t>
            </a:r>
            <a:r>
              <a:rPr lang="fr-FR" sz="1400" dirty="0" err="1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microporous</a:t>
            </a:r>
            <a:r>
              <a:rPr lang="fr-FR" sz="14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 membranes, tests of </a:t>
            </a:r>
            <a:r>
              <a:rPr lang="fr-FR" sz="1400" dirty="0" err="1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electronic</a:t>
            </a:r>
            <a:r>
              <a:rPr lang="fr-FR" sz="14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rPr>
              <a:t> components</a:t>
            </a:r>
          </a:p>
        </p:txBody>
      </p:sp>
      <p:pic>
        <p:nvPicPr>
          <p:cNvPr id="30" name="Image 1" descr="image001">
            <a:extLst>
              <a:ext uri="{FF2B5EF4-FFF2-40B4-BE49-F238E27FC236}">
                <a16:creationId xmlns:a16="http://schemas.microsoft.com/office/drawing/2014/main" id="{77F4A6D9-9757-CEA5-F996-7F8EBD9A78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69733" y="5137357"/>
            <a:ext cx="1423334" cy="114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Image 1" descr="image001">
            <a:extLst>
              <a:ext uri="{FF2B5EF4-FFF2-40B4-BE49-F238E27FC236}">
                <a16:creationId xmlns:a16="http://schemas.microsoft.com/office/drawing/2014/main" id="{42AD77B2-6663-5935-70A9-27F70BF17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3067" y="5137357"/>
            <a:ext cx="1370286" cy="1131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8" descr="Résultat de recherche d'images pour &quot;glace de comete&quot;">
            <a:extLst>
              <a:ext uri="{FF2B5EF4-FFF2-40B4-BE49-F238E27FC236}">
                <a16:creationId xmlns:a16="http://schemas.microsoft.com/office/drawing/2014/main" id="{72FFBC78-7DA3-2FCD-A80C-FDD5CF48C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38509" y="1299570"/>
            <a:ext cx="1693574" cy="1033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Espace réservé du numéro de diapositive 4">
            <a:extLst>
              <a:ext uri="{FF2B5EF4-FFF2-40B4-BE49-F238E27FC236}">
                <a16:creationId xmlns:a16="http://schemas.microsoft.com/office/drawing/2014/main" id="{3136B9EA-4405-9709-D3B2-080146879B8A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8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819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93442" y="728215"/>
            <a:ext cx="4859022" cy="46166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333399"/>
                </a:solidFill>
              </a:rPr>
              <a:t>Exploring the Limits of Nuclear Chart</a:t>
            </a:r>
          </a:p>
        </p:txBody>
      </p:sp>
      <p:sp>
        <p:nvSpPr>
          <p:cNvPr id="6" name="ZoneTexte 5"/>
          <p:cNvSpPr txBox="1"/>
          <p:nvPr/>
        </p:nvSpPr>
        <p:spPr>
          <a:xfrm>
            <a:off x="7241983" y="998940"/>
            <a:ext cx="28205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333399"/>
                </a:solidFill>
              </a:rPr>
              <a:t>Prediction: about 7000 nuclides</a:t>
            </a:r>
          </a:p>
        </p:txBody>
      </p:sp>
      <p:sp>
        <p:nvSpPr>
          <p:cNvPr id="7" name="ZoneTexte 6"/>
          <p:cNvSpPr txBox="1"/>
          <p:nvPr/>
        </p:nvSpPr>
        <p:spPr>
          <a:xfrm>
            <a:off x="2181538" y="5860207"/>
            <a:ext cx="8143079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333399"/>
                </a:solidFill>
              </a:rPr>
              <a:t>Develop nuclear structure theory from the basic interactions between constituent</a:t>
            </a:r>
            <a:endParaRPr lang="en-US" dirty="0">
              <a:solidFill>
                <a:srgbClr val="333399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6879D54F-BE4A-67DB-87A6-AF0F4C578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42" y="-143880"/>
            <a:ext cx="10801350" cy="1141413"/>
          </a:xfrm>
        </p:spPr>
        <p:txBody>
          <a:bodyPr>
            <a:normAutofit/>
          </a:bodyPr>
          <a:lstStyle/>
          <a:p>
            <a:r>
              <a:rPr lang="en-US" sz="3200" dirty="0"/>
              <a:t>Motivation and introduction to the field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04386DF6-1F2F-187E-2A40-EC7D804C15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154" y="1263172"/>
            <a:ext cx="7219226" cy="4605759"/>
          </a:xfrm>
          <a:prstGeom prst="rect">
            <a:avLst/>
          </a:prstGeom>
        </p:spPr>
      </p:pic>
      <p:sp>
        <p:nvSpPr>
          <p:cNvPr id="3" name="Espace réservé du numéro de diapositive 4">
            <a:extLst>
              <a:ext uri="{FF2B5EF4-FFF2-40B4-BE49-F238E27FC236}">
                <a16:creationId xmlns:a16="http://schemas.microsoft.com/office/drawing/2014/main" id="{1897009C-E708-4F5C-A05A-778FE57AC87E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9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821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Titre 218">
            <a:extLst>
              <a:ext uri="{FF2B5EF4-FFF2-40B4-BE49-F238E27FC236}">
                <a16:creationId xmlns:a16="http://schemas.microsoft.com/office/drawing/2014/main" id="{422F2A92-0FBD-ADF0-98E4-E10E2EEBE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73" y="-65486"/>
            <a:ext cx="10801350" cy="1141413"/>
          </a:xfrm>
        </p:spPr>
        <p:txBody>
          <a:bodyPr>
            <a:normAutofit/>
          </a:bodyPr>
          <a:lstStyle/>
          <a:p>
            <a:r>
              <a:rPr lang="en-US" sz="3600" dirty="0"/>
              <a:t>Physics at the extremes</a:t>
            </a: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fr-FR" dirty="0"/>
          </a:p>
        </p:txBody>
      </p:sp>
      <p:grpSp>
        <p:nvGrpSpPr>
          <p:cNvPr id="3" name="Groupe 2"/>
          <p:cNvGrpSpPr/>
          <p:nvPr/>
        </p:nvGrpSpPr>
        <p:grpSpPr>
          <a:xfrm>
            <a:off x="1640063" y="869082"/>
            <a:ext cx="9056515" cy="5432077"/>
            <a:chOff x="1613090" y="1065884"/>
            <a:chExt cx="9056515" cy="5432077"/>
          </a:xfrm>
        </p:grpSpPr>
        <p:sp>
          <p:nvSpPr>
            <p:cNvPr id="6" name="Espace réservé de la date 3"/>
            <p:cNvSpPr txBox="1">
              <a:spLocks/>
            </p:cNvSpPr>
            <p:nvPr/>
          </p:nvSpPr>
          <p:spPr>
            <a:xfrm>
              <a:off x="5311677" y="5489288"/>
              <a:ext cx="938585" cy="279973"/>
            </a:xfrm>
            <a:prstGeom prst="rect">
              <a:avLst/>
            </a:prstGeom>
          </p:spPr>
          <p:txBody>
            <a:bodyPr vert="horz" lIns="0" tIns="0" rIns="0" bIns="0" rtlCol="0" anchor="ctr"/>
            <a:lstStyle>
              <a:defPPr>
                <a:defRPr lang="fr-FR"/>
              </a:defPPr>
              <a:lvl1pPr marL="0" algn="l" defTabSz="914400" rtl="0" eaLnBrk="1" latinLnBrk="0" hangingPunct="1">
                <a:defRPr sz="1000" kern="1200" cap="all" baseline="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fr-FR"/>
                <a:t>06/11/2012</a:t>
              </a:r>
              <a:endParaRPr lang="fr-FR" dirty="0"/>
            </a:p>
          </p:txBody>
        </p:sp>
        <p:pic>
          <p:nvPicPr>
            <p:cNvPr id="7" name="Picture 4" descr="Table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3090" y="1398252"/>
              <a:ext cx="8083310" cy="41189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Forme libre 7"/>
            <p:cNvSpPr/>
            <p:nvPr/>
          </p:nvSpPr>
          <p:spPr>
            <a:xfrm rot="8944983" flipH="1">
              <a:off x="7549102" y="1577498"/>
              <a:ext cx="2446353" cy="1014143"/>
            </a:xfrm>
            <a:custGeom>
              <a:avLst/>
              <a:gdLst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234026 h 936104"/>
                <a:gd name="connsiteX0" fmla="*/ 0 w 1512168"/>
                <a:gd name="connsiteY0" fmla="*/ 42266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422666 h 93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2168" h="936104">
                  <a:moveTo>
                    <a:pt x="0" y="422666"/>
                  </a:moveTo>
                  <a:lnTo>
                    <a:pt x="1044116" y="234026"/>
                  </a:lnTo>
                  <a:lnTo>
                    <a:pt x="1044116" y="0"/>
                  </a:lnTo>
                  <a:lnTo>
                    <a:pt x="1512168" y="468052"/>
                  </a:lnTo>
                  <a:lnTo>
                    <a:pt x="1044116" y="936104"/>
                  </a:lnTo>
                  <a:lnTo>
                    <a:pt x="1044116" y="702078"/>
                  </a:lnTo>
                  <a:lnTo>
                    <a:pt x="0" y="602686"/>
                  </a:lnTo>
                  <a:lnTo>
                    <a:pt x="0" y="422666"/>
                  </a:lnTo>
                  <a:close/>
                </a:path>
              </a:pathLst>
            </a:custGeom>
            <a:solidFill>
              <a:schemeClr val="accent1"/>
            </a:solidFill>
            <a:scene3d>
              <a:camera prst="perspectiveContrastingLeftFacing" fov="3900000">
                <a:rot lat="951103" lon="3237089" rev="21497384"/>
              </a:camera>
              <a:lightRig rig="threePt" dir="t"/>
            </a:scene3d>
            <a:sp3d>
              <a:bevelT w="12700"/>
              <a:bevelB w="0" h="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9" name="ZoneTexte 32"/>
            <p:cNvSpPr txBox="1">
              <a:spLocks noChangeArrowheads="1"/>
            </p:cNvSpPr>
            <p:nvPr/>
          </p:nvSpPr>
          <p:spPr bwMode="auto">
            <a:xfrm rot="21125187">
              <a:off x="7484566" y="2081539"/>
              <a:ext cx="2413311" cy="46345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square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fr-FR" b="1" dirty="0">
                  <a:ln w="1905"/>
                  <a:solidFill>
                    <a:srgbClr val="7030A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Mass </a:t>
              </a:r>
              <a:r>
                <a:rPr lang="fr-FR" b="1" dirty="0" err="1">
                  <a:ln w="1905"/>
                  <a:solidFill>
                    <a:srgbClr val="7030A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Number</a:t>
              </a:r>
              <a:endParaRPr lang="fr-FR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  <p:pic>
          <p:nvPicPr>
            <p:cNvPr id="10" name="Picture 14" descr="she_sep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65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9465467" y="1594074"/>
              <a:ext cx="1080611" cy="1151054"/>
            </a:xfrm>
            <a:prstGeom prst="rect">
              <a:avLst/>
            </a:prstGeom>
            <a:noFill/>
          </p:spPr>
        </p:pic>
        <p:sp>
          <p:nvSpPr>
            <p:cNvPr id="11" name="Forme libre 10"/>
            <p:cNvSpPr/>
            <p:nvPr/>
          </p:nvSpPr>
          <p:spPr>
            <a:xfrm rot="3271175" flipH="1">
              <a:off x="5202741" y="1798663"/>
              <a:ext cx="2094800" cy="746963"/>
            </a:xfrm>
            <a:custGeom>
              <a:avLst/>
              <a:gdLst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234026 h 936104"/>
                <a:gd name="connsiteX0" fmla="*/ 0 w 1512168"/>
                <a:gd name="connsiteY0" fmla="*/ 42266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422666 h 93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2168" h="936104">
                  <a:moveTo>
                    <a:pt x="0" y="422666"/>
                  </a:moveTo>
                  <a:lnTo>
                    <a:pt x="1044116" y="234026"/>
                  </a:lnTo>
                  <a:lnTo>
                    <a:pt x="1044116" y="0"/>
                  </a:lnTo>
                  <a:lnTo>
                    <a:pt x="1512168" y="468052"/>
                  </a:lnTo>
                  <a:lnTo>
                    <a:pt x="1044116" y="936104"/>
                  </a:lnTo>
                  <a:lnTo>
                    <a:pt x="1044116" y="702078"/>
                  </a:lnTo>
                  <a:lnTo>
                    <a:pt x="0" y="602686"/>
                  </a:lnTo>
                  <a:lnTo>
                    <a:pt x="0" y="422666"/>
                  </a:lnTo>
                  <a:close/>
                </a:path>
              </a:pathLst>
            </a:custGeom>
            <a:solidFill>
              <a:srgbClr val="660066"/>
            </a:solidFill>
            <a:scene3d>
              <a:camera prst="isometricBottomDown"/>
              <a:lightRig rig="threePt" dir="t"/>
            </a:scene3d>
            <a:sp3d>
              <a:bevelT w="12700"/>
              <a:bevelB w="0" h="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grpSp>
          <p:nvGrpSpPr>
            <p:cNvPr id="12" name="Grouper 4"/>
            <p:cNvGrpSpPr/>
            <p:nvPr/>
          </p:nvGrpSpPr>
          <p:grpSpPr>
            <a:xfrm>
              <a:off x="4079776" y="1124745"/>
              <a:ext cx="1849422" cy="1330253"/>
              <a:chOff x="2324283" y="2670101"/>
              <a:chExt cx="1849422" cy="1330253"/>
            </a:xfrm>
          </p:grpSpPr>
          <p:grpSp>
            <p:nvGrpSpPr>
              <p:cNvPr id="13" name="Grouper 73"/>
              <p:cNvGrpSpPr/>
              <p:nvPr/>
            </p:nvGrpSpPr>
            <p:grpSpPr>
              <a:xfrm>
                <a:off x="2324283" y="2830940"/>
                <a:ext cx="1849422" cy="1169414"/>
                <a:chOff x="-1233098" y="1266825"/>
                <a:chExt cx="3455473" cy="2256972"/>
              </a:xfrm>
            </p:grpSpPr>
            <p:sp>
              <p:nvSpPr>
                <p:cNvPr id="16" name="Line 13"/>
                <p:cNvSpPr>
                  <a:spLocks noChangeShapeType="1"/>
                </p:cNvSpPr>
                <p:nvPr/>
              </p:nvSpPr>
              <p:spPr bwMode="auto">
                <a:xfrm flipV="1">
                  <a:off x="-904875" y="1282700"/>
                  <a:ext cx="0" cy="171291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 type="stealth" w="lg" len="lg"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14"/>
                <p:cNvSpPr>
                  <a:spLocks noChangeShapeType="1"/>
                </p:cNvSpPr>
                <p:nvPr/>
              </p:nvSpPr>
              <p:spPr bwMode="auto">
                <a:xfrm>
                  <a:off x="-915988" y="2981325"/>
                  <a:ext cx="1898650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 type="stealth" w="lg" len="lg"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Freeform 15"/>
                <p:cNvSpPr>
                  <a:spLocks/>
                </p:cNvSpPr>
                <p:nvPr/>
              </p:nvSpPr>
              <p:spPr bwMode="auto">
                <a:xfrm>
                  <a:off x="-904875" y="1511300"/>
                  <a:ext cx="593725" cy="1484313"/>
                </a:xfrm>
                <a:custGeom>
                  <a:avLst/>
                  <a:gdLst/>
                  <a:ahLst/>
                  <a:cxnLst>
                    <a:cxn ang="0">
                      <a:pos x="0" y="2340"/>
                    </a:cxn>
                    <a:cxn ang="0">
                      <a:pos x="500" y="1860"/>
                    </a:cxn>
                    <a:cxn ang="0">
                      <a:pos x="936" y="0"/>
                    </a:cxn>
                  </a:cxnLst>
                  <a:rect l="0" t="0" r="r" b="b"/>
                  <a:pathLst>
                    <a:path w="936" h="2340">
                      <a:moveTo>
                        <a:pt x="0" y="2340"/>
                      </a:moveTo>
                      <a:cubicBezTo>
                        <a:pt x="83" y="2260"/>
                        <a:pt x="344" y="2250"/>
                        <a:pt x="500" y="1860"/>
                      </a:cubicBezTo>
                      <a:cubicBezTo>
                        <a:pt x="656" y="1470"/>
                        <a:pt x="845" y="388"/>
                        <a:pt x="936" y="0"/>
                      </a:cubicBezTo>
                    </a:path>
                  </a:pathLst>
                </a:custGeom>
                <a:noFill/>
                <a:ln w="1905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Freeform 16"/>
                <p:cNvSpPr>
                  <a:spLocks/>
                </p:cNvSpPr>
                <p:nvPr/>
              </p:nvSpPr>
              <p:spPr bwMode="auto">
                <a:xfrm>
                  <a:off x="-881063" y="1541463"/>
                  <a:ext cx="1404938" cy="1446213"/>
                </a:xfrm>
                <a:custGeom>
                  <a:avLst/>
                  <a:gdLst/>
                  <a:ahLst/>
                  <a:cxnLst>
                    <a:cxn ang="0">
                      <a:pos x="0" y="2280"/>
                    </a:cxn>
                    <a:cxn ang="0">
                      <a:pos x="414" y="2004"/>
                    </a:cxn>
                    <a:cxn ang="0">
                      <a:pos x="786" y="1368"/>
                    </a:cxn>
                    <a:cxn ang="0">
                      <a:pos x="1374" y="1368"/>
                    </a:cxn>
                    <a:cxn ang="0">
                      <a:pos x="2214" y="0"/>
                    </a:cxn>
                  </a:cxnLst>
                  <a:rect l="0" t="0" r="r" b="b"/>
                  <a:pathLst>
                    <a:path w="2214" h="2280">
                      <a:moveTo>
                        <a:pt x="0" y="2280"/>
                      </a:moveTo>
                      <a:cubicBezTo>
                        <a:pt x="69" y="2234"/>
                        <a:pt x="283" y="2156"/>
                        <a:pt x="414" y="2004"/>
                      </a:cubicBezTo>
                      <a:cubicBezTo>
                        <a:pt x="545" y="1852"/>
                        <a:pt x="626" y="1474"/>
                        <a:pt x="786" y="1368"/>
                      </a:cubicBezTo>
                      <a:cubicBezTo>
                        <a:pt x="946" y="1262"/>
                        <a:pt x="1136" y="1596"/>
                        <a:pt x="1374" y="1368"/>
                      </a:cubicBezTo>
                      <a:cubicBezTo>
                        <a:pt x="1612" y="1140"/>
                        <a:pt x="2039" y="285"/>
                        <a:pt x="2214" y="0"/>
                      </a:cubicBezTo>
                    </a:path>
                  </a:pathLst>
                </a:custGeom>
                <a:noFill/>
                <a:ln w="19050">
                  <a:solidFill>
                    <a:srgbClr val="000000"/>
                  </a:solidFill>
                  <a:prstDash val="dash"/>
                  <a:round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17"/>
                <p:cNvSpPr>
                  <a:spLocks/>
                </p:cNvSpPr>
                <p:nvPr/>
              </p:nvSpPr>
              <p:spPr bwMode="auto">
                <a:xfrm>
                  <a:off x="-838200" y="2562225"/>
                  <a:ext cx="1658938" cy="841375"/>
                </a:xfrm>
                <a:custGeom>
                  <a:avLst/>
                  <a:gdLst/>
                  <a:ahLst/>
                  <a:cxnLst>
                    <a:cxn ang="0">
                      <a:pos x="0" y="636"/>
                    </a:cxn>
                    <a:cxn ang="0">
                      <a:pos x="599" y="552"/>
                    </a:cxn>
                    <a:cxn ang="0">
                      <a:pos x="875" y="612"/>
                    </a:cxn>
                    <a:cxn ang="0">
                      <a:pos x="1751" y="1224"/>
                    </a:cxn>
                    <a:cxn ang="0">
                      <a:pos x="2615" y="0"/>
                    </a:cxn>
                  </a:cxnLst>
                  <a:rect l="0" t="0" r="r" b="b"/>
                  <a:pathLst>
                    <a:path w="2615" h="1326">
                      <a:moveTo>
                        <a:pt x="0" y="636"/>
                      </a:moveTo>
                      <a:cubicBezTo>
                        <a:pt x="100" y="622"/>
                        <a:pt x="453" y="556"/>
                        <a:pt x="599" y="552"/>
                      </a:cubicBezTo>
                      <a:cubicBezTo>
                        <a:pt x="745" y="548"/>
                        <a:pt x="683" y="500"/>
                        <a:pt x="875" y="612"/>
                      </a:cubicBezTo>
                      <a:cubicBezTo>
                        <a:pt x="1067" y="724"/>
                        <a:pt x="1461" y="1326"/>
                        <a:pt x="1751" y="1224"/>
                      </a:cubicBezTo>
                      <a:cubicBezTo>
                        <a:pt x="2041" y="1122"/>
                        <a:pt x="2435" y="255"/>
                        <a:pt x="2615" y="0"/>
                      </a:cubicBezTo>
                    </a:path>
                  </a:pathLst>
                </a:custGeom>
                <a:noFill/>
                <a:ln w="28575">
                  <a:solidFill>
                    <a:srgbClr val="000000"/>
                  </a:solidFill>
                  <a:prstDash val="sysDot"/>
                  <a:round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Freeform 22"/>
                <p:cNvSpPr>
                  <a:spLocks/>
                </p:cNvSpPr>
                <p:nvPr/>
              </p:nvSpPr>
              <p:spPr bwMode="auto">
                <a:xfrm>
                  <a:off x="-787400" y="1852613"/>
                  <a:ext cx="1331913" cy="1131888"/>
                </a:xfrm>
                <a:custGeom>
                  <a:avLst/>
                  <a:gdLst/>
                  <a:ahLst/>
                  <a:cxnLst>
                    <a:cxn ang="0">
                      <a:pos x="0" y="1764"/>
                    </a:cxn>
                    <a:cxn ang="0">
                      <a:pos x="574" y="1560"/>
                    </a:cxn>
                    <a:cxn ang="0">
                      <a:pos x="1450" y="1704"/>
                    </a:cxn>
                    <a:cxn ang="0">
                      <a:pos x="1882" y="1092"/>
                    </a:cxn>
                    <a:cxn ang="0">
                      <a:pos x="2098" y="0"/>
                    </a:cxn>
                  </a:cxnLst>
                  <a:rect l="0" t="0" r="r" b="b"/>
                  <a:pathLst>
                    <a:path w="2098" h="1782">
                      <a:moveTo>
                        <a:pt x="0" y="1764"/>
                      </a:moveTo>
                      <a:cubicBezTo>
                        <a:pt x="96" y="1730"/>
                        <a:pt x="332" y="1570"/>
                        <a:pt x="574" y="1560"/>
                      </a:cubicBezTo>
                      <a:cubicBezTo>
                        <a:pt x="816" y="1550"/>
                        <a:pt x="1232" y="1782"/>
                        <a:pt x="1450" y="1704"/>
                      </a:cubicBezTo>
                      <a:cubicBezTo>
                        <a:pt x="1668" y="1626"/>
                        <a:pt x="1774" y="1376"/>
                        <a:pt x="1882" y="1092"/>
                      </a:cubicBezTo>
                      <a:cubicBezTo>
                        <a:pt x="1990" y="808"/>
                        <a:pt x="2053" y="227"/>
                        <a:pt x="2098" y="0"/>
                      </a:cubicBezTo>
                    </a:path>
                  </a:pathLst>
                </a:custGeom>
                <a:noFill/>
                <a:ln w="19050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" name="Text Box 23"/>
                <p:cNvSpPr txBox="1">
                  <a:spLocks noChangeArrowheads="1"/>
                </p:cNvSpPr>
                <p:nvPr/>
              </p:nvSpPr>
              <p:spPr bwMode="auto">
                <a:xfrm>
                  <a:off x="-1233098" y="1266825"/>
                  <a:ext cx="354013" cy="3587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</a:bodyPr>
                <a:lstStyle/>
                <a:p>
                  <a:pPr algn="l"/>
                  <a:r>
                    <a:rPr lang="en-US" sz="1600" b="1" dirty="0">
                      <a:ea typeface="Times New Roman" charset="0"/>
                      <a:cs typeface="Arial" charset="0"/>
                    </a:rPr>
                    <a:t>E</a:t>
                  </a:r>
                  <a:endParaRPr lang="en-US" sz="1600" dirty="0">
                    <a:ea typeface="Times New Roman" charset="0"/>
                    <a:cs typeface="Arial" charset="0"/>
                  </a:endParaRPr>
                </a:p>
              </p:txBody>
            </p:sp>
            <p:sp>
              <p:nvSpPr>
                <p:cNvPr id="23" name="Text Box 33"/>
                <p:cNvSpPr txBox="1">
                  <a:spLocks noChangeArrowheads="1"/>
                </p:cNvSpPr>
                <p:nvPr/>
              </p:nvSpPr>
              <p:spPr bwMode="auto">
                <a:xfrm>
                  <a:off x="508048" y="2989188"/>
                  <a:ext cx="1714327" cy="53460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>
                  <a:prstTxWarp prst="textNoShape">
                    <a:avLst/>
                  </a:prstTxWarp>
                  <a:spAutoFit/>
                </a:bodyPr>
                <a:lstStyle/>
                <a:p>
                  <a:pPr algn="l">
                    <a:spcBef>
                      <a:spcPct val="50000"/>
                    </a:spcBef>
                  </a:pPr>
                  <a:endParaRPr lang="en-US" sz="1200" b="1" dirty="0">
                    <a:sym typeface="Symbol" charset="2"/>
                  </a:endParaRPr>
                </a:p>
              </p:txBody>
            </p:sp>
          </p:grpSp>
          <p:pic>
            <p:nvPicPr>
              <p:cNvPr id="14" name="Picture 2" descr="ev%20nucl%20struct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 l="41914" t="27348" r="40924" b="49535"/>
              <a:stretch>
                <a:fillRect/>
              </a:stretch>
            </p:blipFill>
            <p:spPr bwMode="auto">
              <a:xfrm>
                <a:off x="3250432" y="2830940"/>
                <a:ext cx="555026" cy="64807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" name="Picture 2" descr="ev%20nucl%20struc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 l="2310" t="17187" r="84508" b="69254"/>
              <a:stretch>
                <a:fillRect/>
              </a:stretch>
            </p:blipFill>
            <p:spPr bwMode="auto">
              <a:xfrm>
                <a:off x="2455216" y="2670101"/>
                <a:ext cx="621902" cy="5545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24" name="Forme libre 23"/>
            <p:cNvSpPr/>
            <p:nvPr/>
          </p:nvSpPr>
          <p:spPr>
            <a:xfrm rot="10800000" flipH="1">
              <a:off x="5155441" y="3966733"/>
              <a:ext cx="1538717" cy="755154"/>
            </a:xfrm>
            <a:custGeom>
              <a:avLst/>
              <a:gdLst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234026 h 936104"/>
                <a:gd name="connsiteX0" fmla="*/ 0 w 1512168"/>
                <a:gd name="connsiteY0" fmla="*/ 42266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422666 h 93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2168" h="936104">
                  <a:moveTo>
                    <a:pt x="0" y="422666"/>
                  </a:moveTo>
                  <a:lnTo>
                    <a:pt x="1044116" y="234026"/>
                  </a:lnTo>
                  <a:lnTo>
                    <a:pt x="1044116" y="0"/>
                  </a:lnTo>
                  <a:lnTo>
                    <a:pt x="1512168" y="468052"/>
                  </a:lnTo>
                  <a:lnTo>
                    <a:pt x="1044116" y="936104"/>
                  </a:lnTo>
                  <a:lnTo>
                    <a:pt x="1044116" y="702078"/>
                  </a:lnTo>
                  <a:lnTo>
                    <a:pt x="0" y="602686"/>
                  </a:lnTo>
                  <a:lnTo>
                    <a:pt x="0" y="422666"/>
                  </a:lnTo>
                  <a:close/>
                </a:path>
              </a:pathLst>
            </a:custGeom>
            <a:solidFill>
              <a:schemeClr val="accent6"/>
            </a:solidFill>
            <a:scene3d>
              <a:camera prst="isometricBottomDown"/>
              <a:lightRig rig="threePt" dir="t"/>
            </a:scene3d>
            <a:sp3d>
              <a:bevelT w="12700"/>
              <a:bevelB w="0" h="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5" name="Forme libre 24"/>
            <p:cNvSpPr/>
            <p:nvPr/>
          </p:nvSpPr>
          <p:spPr>
            <a:xfrm rot="10800000" flipH="1">
              <a:off x="3395263" y="2773629"/>
              <a:ext cx="1306393" cy="780110"/>
            </a:xfrm>
            <a:custGeom>
              <a:avLst/>
              <a:gdLst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702078 h 936104"/>
                <a:gd name="connsiteX7" fmla="*/ 0 w 1512168"/>
                <a:gd name="connsiteY7" fmla="*/ 234026 h 936104"/>
                <a:gd name="connsiteX0" fmla="*/ 0 w 1512168"/>
                <a:gd name="connsiteY0" fmla="*/ 23402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234026 h 936104"/>
                <a:gd name="connsiteX0" fmla="*/ 0 w 1512168"/>
                <a:gd name="connsiteY0" fmla="*/ 422666 h 936104"/>
                <a:gd name="connsiteX1" fmla="*/ 1044116 w 1512168"/>
                <a:gd name="connsiteY1" fmla="*/ 234026 h 936104"/>
                <a:gd name="connsiteX2" fmla="*/ 1044116 w 1512168"/>
                <a:gd name="connsiteY2" fmla="*/ 0 h 936104"/>
                <a:gd name="connsiteX3" fmla="*/ 1512168 w 1512168"/>
                <a:gd name="connsiteY3" fmla="*/ 468052 h 936104"/>
                <a:gd name="connsiteX4" fmla="*/ 1044116 w 1512168"/>
                <a:gd name="connsiteY4" fmla="*/ 936104 h 936104"/>
                <a:gd name="connsiteX5" fmla="*/ 1044116 w 1512168"/>
                <a:gd name="connsiteY5" fmla="*/ 702078 h 936104"/>
                <a:gd name="connsiteX6" fmla="*/ 0 w 1512168"/>
                <a:gd name="connsiteY6" fmla="*/ 602686 h 936104"/>
                <a:gd name="connsiteX7" fmla="*/ 0 w 1512168"/>
                <a:gd name="connsiteY7" fmla="*/ 422666 h 93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12168" h="936104">
                  <a:moveTo>
                    <a:pt x="0" y="422666"/>
                  </a:moveTo>
                  <a:lnTo>
                    <a:pt x="1044116" y="234026"/>
                  </a:lnTo>
                  <a:lnTo>
                    <a:pt x="1044116" y="0"/>
                  </a:lnTo>
                  <a:lnTo>
                    <a:pt x="1512168" y="468052"/>
                  </a:lnTo>
                  <a:lnTo>
                    <a:pt x="1044116" y="936104"/>
                  </a:lnTo>
                  <a:lnTo>
                    <a:pt x="1044116" y="702078"/>
                  </a:lnTo>
                  <a:lnTo>
                    <a:pt x="0" y="602686"/>
                  </a:lnTo>
                  <a:lnTo>
                    <a:pt x="0" y="422666"/>
                  </a:lnTo>
                  <a:close/>
                </a:path>
              </a:pathLst>
            </a:custGeom>
            <a:solidFill>
              <a:schemeClr val="accent6"/>
            </a:solidFill>
            <a:scene3d>
              <a:camera prst="isometricOffAxis2Top">
                <a:rot lat="18610489" lon="2571119" rev="7313877"/>
              </a:camera>
              <a:lightRig rig="threePt" dir="t"/>
            </a:scene3d>
            <a:sp3d>
              <a:bevelT w="12700"/>
              <a:bevelB w="0" h="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26" name="ZoneTexte 32"/>
            <p:cNvSpPr txBox="1">
              <a:spLocks noChangeArrowheads="1"/>
            </p:cNvSpPr>
            <p:nvPr/>
          </p:nvSpPr>
          <p:spPr bwMode="auto">
            <a:xfrm rot="16200000">
              <a:off x="5038160" y="1907702"/>
              <a:ext cx="2147091" cy="46345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square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fr-FR" b="1" dirty="0">
                  <a:ln w="1905"/>
                  <a:solidFill>
                    <a:srgbClr val="7030A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Excitation</a:t>
              </a:r>
            </a:p>
          </p:txBody>
        </p:sp>
        <p:pic>
          <p:nvPicPr>
            <p:cNvPr id="27" name="Picture 6" descr="diproton3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135626" y="2111767"/>
              <a:ext cx="1043732" cy="7842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Rectangle 118"/>
            <p:cNvSpPr>
              <a:spLocks noChangeArrowheads="1"/>
            </p:cNvSpPr>
            <p:nvPr/>
          </p:nvSpPr>
          <p:spPr bwMode="auto">
            <a:xfrm>
              <a:off x="2197422" y="1514484"/>
              <a:ext cx="870751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2800" b="1" baseline="30000" dirty="0">
                  <a:solidFill>
                    <a:srgbClr val="0432FF"/>
                  </a:solidFill>
                  <a:latin typeface="Arial" pitchFamily="34" charset="0"/>
                </a:rPr>
                <a:t>45</a:t>
              </a:r>
              <a:r>
                <a:rPr lang="fr-FR" sz="2800" b="1" dirty="0">
                  <a:solidFill>
                    <a:srgbClr val="0432FF"/>
                  </a:solidFill>
                  <a:latin typeface="Arial" pitchFamily="34" charset="0"/>
                </a:rPr>
                <a:t>Fe</a:t>
              </a:r>
            </a:p>
          </p:txBody>
        </p:sp>
        <p:sp>
          <p:nvSpPr>
            <p:cNvPr id="29" name="Rectangle 321"/>
            <p:cNvSpPr>
              <a:spLocks noChangeArrowheads="1"/>
            </p:cNvSpPr>
            <p:nvPr/>
          </p:nvSpPr>
          <p:spPr bwMode="auto">
            <a:xfrm>
              <a:off x="2052078" y="2892828"/>
              <a:ext cx="1297151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fr-FR" sz="1400" b="1" dirty="0">
                  <a:solidFill>
                    <a:srgbClr val="0432FF"/>
                  </a:solidFill>
                  <a:latin typeface="Arial" pitchFamily="34" charset="0"/>
                </a:rPr>
                <a:t>2 protons </a:t>
              </a:r>
            </a:p>
            <a:p>
              <a:pPr algn="ctr"/>
              <a:r>
                <a:rPr lang="fr-FR" sz="1400" b="1" dirty="0" err="1">
                  <a:solidFill>
                    <a:srgbClr val="0432FF"/>
                  </a:solidFill>
                  <a:latin typeface="Arial" pitchFamily="34" charset="0"/>
                </a:rPr>
                <a:t>Radioactivity</a:t>
              </a:r>
              <a:endParaRPr lang="fr-FR" sz="1400" b="1" dirty="0">
                <a:solidFill>
                  <a:srgbClr val="0432FF"/>
                </a:solidFill>
                <a:latin typeface="Arial" pitchFamily="34" charset="0"/>
              </a:endParaRPr>
            </a:p>
          </p:txBody>
        </p:sp>
        <p:pic>
          <p:nvPicPr>
            <p:cNvPr id="32" name="Picture 38" descr="sphere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168008" y="4869161"/>
              <a:ext cx="1731962" cy="841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" name="Rectangle 118"/>
            <p:cNvSpPr>
              <a:spLocks noChangeArrowheads="1"/>
            </p:cNvSpPr>
            <p:nvPr/>
          </p:nvSpPr>
          <p:spPr bwMode="auto">
            <a:xfrm>
              <a:off x="6599809" y="4292898"/>
              <a:ext cx="788987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2800" b="1" baseline="30000" dirty="0">
                  <a:solidFill>
                    <a:srgbClr val="0000CC"/>
                  </a:solidFill>
                  <a:latin typeface="Arial" pitchFamily="34" charset="0"/>
                </a:rPr>
                <a:t>42</a:t>
              </a:r>
              <a:r>
                <a:rPr lang="fr-FR" sz="2800" b="1" dirty="0">
                  <a:solidFill>
                    <a:srgbClr val="0000CC"/>
                  </a:solidFill>
                  <a:latin typeface="Arial" pitchFamily="34" charset="0"/>
                </a:rPr>
                <a:t>Si</a:t>
              </a:r>
            </a:p>
          </p:txBody>
        </p:sp>
        <p:sp>
          <p:nvSpPr>
            <p:cNvPr id="34" name="Rectangle 331"/>
            <p:cNvSpPr>
              <a:spLocks noChangeArrowheads="1"/>
            </p:cNvSpPr>
            <p:nvPr/>
          </p:nvSpPr>
          <p:spPr bwMode="auto">
            <a:xfrm>
              <a:off x="6096001" y="5661323"/>
              <a:ext cx="2015295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1400" b="1" dirty="0">
                  <a:solidFill>
                    <a:srgbClr val="0432FF"/>
                  </a:solidFill>
                  <a:latin typeface="Arial" pitchFamily="34" charset="0"/>
                </a:rPr>
                <a:t>Déformation/</a:t>
              </a:r>
              <a:r>
                <a:rPr lang="fr-FR" sz="1400" b="1" dirty="0" err="1">
                  <a:solidFill>
                    <a:srgbClr val="0432FF"/>
                  </a:solidFill>
                  <a:latin typeface="Arial" pitchFamily="34" charset="0"/>
                </a:rPr>
                <a:t>magicity</a:t>
              </a:r>
              <a:endParaRPr lang="fr-FR" sz="1400" b="1" dirty="0">
                <a:solidFill>
                  <a:srgbClr val="0432FF"/>
                </a:solidFill>
                <a:latin typeface="Arial" pitchFamily="34" charset="0"/>
              </a:endParaRPr>
            </a:p>
          </p:txBody>
        </p:sp>
        <p:sp>
          <p:nvSpPr>
            <p:cNvPr id="35" name="Rectangle 153"/>
            <p:cNvSpPr>
              <a:spLocks noChangeArrowheads="1"/>
            </p:cNvSpPr>
            <p:nvPr/>
          </p:nvSpPr>
          <p:spPr bwMode="auto">
            <a:xfrm>
              <a:off x="6600676" y="4633765"/>
              <a:ext cx="450764" cy="3795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2800" b="1" baseline="30000" dirty="0">
                  <a:solidFill>
                    <a:srgbClr val="0000CC"/>
                  </a:solidFill>
                  <a:latin typeface="Arial" pitchFamily="34" charset="0"/>
                </a:rPr>
                <a:t>14</a:t>
              </a:r>
              <a:endParaRPr lang="en-US" sz="2800" baseline="30000" dirty="0">
                <a:solidFill>
                  <a:srgbClr val="0000CC"/>
                </a:solidFill>
              </a:endParaRPr>
            </a:p>
          </p:txBody>
        </p:sp>
        <p:sp>
          <p:nvSpPr>
            <p:cNvPr id="36" name="Rectangle 154"/>
            <p:cNvSpPr>
              <a:spLocks noChangeArrowheads="1"/>
            </p:cNvSpPr>
            <p:nvPr/>
          </p:nvSpPr>
          <p:spPr bwMode="auto">
            <a:xfrm>
              <a:off x="7229326" y="4633765"/>
              <a:ext cx="450764" cy="3795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2800" b="1" baseline="30000" dirty="0">
                  <a:solidFill>
                    <a:srgbClr val="0000CC"/>
                  </a:solidFill>
                  <a:latin typeface="Arial" pitchFamily="34" charset="0"/>
                </a:rPr>
                <a:t>28</a:t>
              </a:r>
              <a:endParaRPr lang="en-US" sz="2800" baseline="30000" dirty="0">
                <a:solidFill>
                  <a:srgbClr val="0000CC"/>
                </a:solidFill>
              </a:endParaRPr>
            </a:p>
          </p:txBody>
        </p:sp>
        <p:grpSp>
          <p:nvGrpSpPr>
            <p:cNvPr id="37" name="Groupe 198"/>
            <p:cNvGrpSpPr>
              <a:grpSpLocks/>
            </p:cNvGrpSpPr>
            <p:nvPr/>
          </p:nvGrpSpPr>
          <p:grpSpPr bwMode="auto">
            <a:xfrm>
              <a:off x="2855640" y="4697736"/>
              <a:ext cx="2874962" cy="1800225"/>
              <a:chOff x="2078068" y="836712"/>
              <a:chExt cx="2874018" cy="1801069"/>
            </a:xfrm>
          </p:grpSpPr>
          <p:cxnSp>
            <p:nvCxnSpPr>
              <p:cNvPr id="38" name="Connecteur droit 37"/>
              <p:cNvCxnSpPr/>
              <p:nvPr/>
            </p:nvCxnSpPr>
            <p:spPr>
              <a:xfrm>
                <a:off x="2754121" y="1786482"/>
                <a:ext cx="293591" cy="239824"/>
              </a:xfrm>
              <a:prstGeom prst="line">
                <a:avLst/>
              </a:prstGeom>
              <a:ln w="2540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Connecteur droit 38"/>
              <p:cNvCxnSpPr/>
              <p:nvPr/>
            </p:nvCxnSpPr>
            <p:spPr>
              <a:xfrm flipV="1">
                <a:off x="2903297" y="1862718"/>
                <a:ext cx="284069" cy="338296"/>
              </a:xfrm>
              <a:prstGeom prst="line">
                <a:avLst/>
              </a:prstGeom>
              <a:ln w="2540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Oval 2"/>
              <p:cNvSpPr>
                <a:spLocks noChangeArrowheads="1"/>
              </p:cNvSpPr>
              <p:nvPr/>
            </p:nvSpPr>
            <p:spPr bwMode="auto">
              <a:xfrm>
                <a:off x="2280206" y="1317625"/>
                <a:ext cx="907848" cy="926258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1" name="Oval 4"/>
              <p:cNvSpPr>
                <a:spLocks noChangeArrowheads="1"/>
              </p:cNvSpPr>
              <p:nvPr/>
            </p:nvSpPr>
            <p:spPr bwMode="auto">
              <a:xfrm>
                <a:off x="3116840" y="1814641"/>
                <a:ext cx="125571" cy="112382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6350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2" name="Oval 7"/>
              <p:cNvSpPr>
                <a:spLocks noChangeArrowheads="1"/>
              </p:cNvSpPr>
              <p:nvPr/>
            </p:nvSpPr>
            <p:spPr bwMode="auto">
              <a:xfrm>
                <a:off x="2843886" y="2143749"/>
                <a:ext cx="125296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6350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3" name="Oval 14"/>
              <p:cNvSpPr>
                <a:spLocks noChangeArrowheads="1"/>
              </p:cNvSpPr>
              <p:nvPr/>
            </p:nvSpPr>
            <p:spPr bwMode="auto">
              <a:xfrm>
                <a:off x="2616918" y="1751266"/>
                <a:ext cx="125296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4" name="Oval 15"/>
              <p:cNvSpPr>
                <a:spLocks noChangeArrowheads="1"/>
              </p:cNvSpPr>
              <p:nvPr/>
            </p:nvSpPr>
            <p:spPr bwMode="auto">
              <a:xfrm>
                <a:off x="2668424" y="1767423"/>
                <a:ext cx="125371" cy="11117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5" name="Oval 16"/>
              <p:cNvSpPr>
                <a:spLocks noChangeArrowheads="1"/>
              </p:cNvSpPr>
              <p:nvPr/>
            </p:nvSpPr>
            <p:spPr bwMode="auto">
              <a:xfrm>
                <a:off x="2609774" y="1680924"/>
                <a:ext cx="125571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6" name="Oval 17"/>
              <p:cNvSpPr>
                <a:spLocks noChangeArrowheads="1"/>
              </p:cNvSpPr>
              <p:nvPr/>
            </p:nvSpPr>
            <p:spPr bwMode="auto">
              <a:xfrm>
                <a:off x="2638271" y="1649893"/>
                <a:ext cx="125372" cy="11276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7" name="Oval 18"/>
              <p:cNvSpPr>
                <a:spLocks noChangeArrowheads="1"/>
              </p:cNvSpPr>
              <p:nvPr/>
            </p:nvSpPr>
            <p:spPr bwMode="auto">
              <a:xfrm>
                <a:off x="2687260" y="1720492"/>
                <a:ext cx="125296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8" name="Oval 19"/>
              <p:cNvSpPr>
                <a:spLocks noChangeArrowheads="1"/>
              </p:cNvSpPr>
              <p:nvPr/>
            </p:nvSpPr>
            <p:spPr bwMode="auto">
              <a:xfrm>
                <a:off x="2733971" y="1652348"/>
                <a:ext cx="125571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49" name="Oval 20"/>
              <p:cNvSpPr>
                <a:spLocks noChangeArrowheads="1"/>
              </p:cNvSpPr>
              <p:nvPr/>
            </p:nvSpPr>
            <p:spPr bwMode="auto">
              <a:xfrm>
                <a:off x="2738251" y="1713423"/>
                <a:ext cx="126958" cy="11276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0" name="Oval 21"/>
              <p:cNvSpPr>
                <a:spLocks noChangeArrowheads="1"/>
              </p:cNvSpPr>
              <p:nvPr/>
            </p:nvSpPr>
            <p:spPr bwMode="auto">
              <a:xfrm>
                <a:off x="2668300" y="1625970"/>
                <a:ext cx="125571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1" name="Oval 22"/>
              <p:cNvSpPr>
                <a:spLocks noChangeArrowheads="1"/>
              </p:cNvSpPr>
              <p:nvPr/>
            </p:nvSpPr>
            <p:spPr bwMode="auto">
              <a:xfrm>
                <a:off x="2702137" y="1737133"/>
                <a:ext cx="125296" cy="112107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2" name="ZoneTexte 171"/>
              <p:cNvSpPr txBox="1">
                <a:spLocks noChangeArrowheads="1"/>
              </p:cNvSpPr>
              <p:nvPr/>
            </p:nvSpPr>
            <p:spPr bwMode="auto">
              <a:xfrm>
                <a:off x="2271617" y="2320142"/>
                <a:ext cx="1421224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fr-FR" sz="1400" b="1">
                    <a:solidFill>
                      <a:srgbClr val="0033CC"/>
                    </a:solidFill>
                  </a:rPr>
                  <a:t>T</a:t>
                </a:r>
                <a:r>
                  <a:rPr lang="fr-FR" sz="1400" b="1" baseline="-25000">
                    <a:solidFill>
                      <a:srgbClr val="0033CC"/>
                    </a:solidFill>
                  </a:rPr>
                  <a:t>1/2</a:t>
                </a:r>
                <a:r>
                  <a:rPr lang="fr-FR" sz="1400" b="1">
                    <a:solidFill>
                      <a:srgbClr val="0033CC"/>
                    </a:solidFill>
                  </a:rPr>
                  <a:t> = 8,5 ms</a:t>
                </a:r>
                <a:endParaRPr lang="fr-FR" sz="1400" b="1" baseline="-25000">
                  <a:solidFill>
                    <a:srgbClr val="0033CC"/>
                  </a:solidFill>
                </a:endParaRPr>
              </a:p>
            </p:txBody>
          </p:sp>
          <p:sp>
            <p:nvSpPr>
              <p:cNvPr id="53" name="Oval 14"/>
              <p:cNvSpPr>
                <a:spLocks noChangeArrowheads="1"/>
              </p:cNvSpPr>
              <p:nvPr/>
            </p:nvSpPr>
            <p:spPr bwMode="auto">
              <a:xfrm>
                <a:off x="3986016" y="182477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4" name="Oval 15"/>
              <p:cNvSpPr>
                <a:spLocks noChangeArrowheads="1"/>
              </p:cNvSpPr>
              <p:nvPr/>
            </p:nvSpPr>
            <p:spPr bwMode="auto">
              <a:xfrm>
                <a:off x="4036400" y="183889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5" name="Oval 16"/>
              <p:cNvSpPr>
                <a:spLocks noChangeArrowheads="1"/>
              </p:cNvSpPr>
              <p:nvPr/>
            </p:nvSpPr>
            <p:spPr bwMode="auto">
              <a:xfrm>
                <a:off x="3979145" y="1757119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6" name="Oval 17"/>
              <p:cNvSpPr>
                <a:spLocks noChangeArrowheads="1"/>
              </p:cNvSpPr>
              <p:nvPr/>
            </p:nvSpPr>
            <p:spPr bwMode="auto">
              <a:xfrm>
                <a:off x="4006247" y="1727717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7" name="Oval 18"/>
              <p:cNvSpPr>
                <a:spLocks noChangeArrowheads="1"/>
              </p:cNvSpPr>
              <p:nvPr/>
            </p:nvSpPr>
            <p:spPr bwMode="auto">
              <a:xfrm>
                <a:off x="4053668" y="179517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8" name="Oval 19"/>
              <p:cNvSpPr>
                <a:spLocks noChangeArrowheads="1"/>
              </p:cNvSpPr>
              <p:nvPr/>
            </p:nvSpPr>
            <p:spPr bwMode="auto">
              <a:xfrm>
                <a:off x="4098594" y="172963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59" name="Oval 20"/>
              <p:cNvSpPr>
                <a:spLocks noChangeArrowheads="1"/>
              </p:cNvSpPr>
              <p:nvPr/>
            </p:nvSpPr>
            <p:spPr bwMode="auto">
              <a:xfrm>
                <a:off x="4150662" y="1784893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0" name="Oval 21"/>
              <p:cNvSpPr>
                <a:spLocks noChangeArrowheads="1"/>
              </p:cNvSpPr>
              <p:nvPr/>
            </p:nvSpPr>
            <p:spPr bwMode="auto">
              <a:xfrm>
                <a:off x="4035434" y="170426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1" name="Oval 22"/>
              <p:cNvSpPr>
                <a:spLocks noChangeArrowheads="1"/>
              </p:cNvSpPr>
              <p:nvPr/>
            </p:nvSpPr>
            <p:spPr bwMode="auto">
              <a:xfrm>
                <a:off x="4100972" y="183534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2" name="Oval 14"/>
              <p:cNvSpPr>
                <a:spLocks noChangeArrowheads="1"/>
              </p:cNvSpPr>
              <p:nvPr/>
            </p:nvSpPr>
            <p:spPr bwMode="auto">
              <a:xfrm>
                <a:off x="3755046" y="1485188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3" name="Oval 15"/>
              <p:cNvSpPr>
                <a:spLocks noChangeArrowheads="1"/>
              </p:cNvSpPr>
              <p:nvPr/>
            </p:nvSpPr>
            <p:spPr bwMode="auto">
              <a:xfrm>
                <a:off x="4110987" y="1703893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4" name="Oval 16"/>
              <p:cNvSpPr>
                <a:spLocks noChangeArrowheads="1"/>
              </p:cNvSpPr>
              <p:nvPr/>
            </p:nvSpPr>
            <p:spPr bwMode="auto">
              <a:xfrm>
                <a:off x="4054725" y="162207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5" name="Oval 17"/>
              <p:cNvSpPr>
                <a:spLocks noChangeArrowheads="1"/>
              </p:cNvSpPr>
              <p:nvPr/>
            </p:nvSpPr>
            <p:spPr bwMode="auto">
              <a:xfrm>
                <a:off x="4082422" y="1592716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6" name="Oval 18"/>
              <p:cNvSpPr>
                <a:spLocks noChangeArrowheads="1"/>
              </p:cNvSpPr>
              <p:nvPr/>
            </p:nvSpPr>
            <p:spPr bwMode="auto">
              <a:xfrm>
                <a:off x="4129249" y="166013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7" name="Oval 19"/>
              <p:cNvSpPr>
                <a:spLocks noChangeArrowheads="1"/>
              </p:cNvSpPr>
              <p:nvPr/>
            </p:nvSpPr>
            <p:spPr bwMode="auto">
              <a:xfrm>
                <a:off x="4174174" y="159459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8" name="Oval 20"/>
              <p:cNvSpPr>
                <a:spLocks noChangeArrowheads="1"/>
              </p:cNvSpPr>
              <p:nvPr/>
            </p:nvSpPr>
            <p:spPr bwMode="auto">
              <a:xfrm>
                <a:off x="4210967" y="1665776"/>
                <a:ext cx="120610" cy="10641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69" name="Oval 21"/>
              <p:cNvSpPr>
                <a:spLocks noChangeArrowheads="1"/>
              </p:cNvSpPr>
              <p:nvPr/>
            </p:nvSpPr>
            <p:spPr bwMode="auto">
              <a:xfrm>
                <a:off x="4111015" y="156922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0" name="Oval 22"/>
              <p:cNvSpPr>
                <a:spLocks noChangeArrowheads="1"/>
              </p:cNvSpPr>
              <p:nvPr/>
            </p:nvSpPr>
            <p:spPr bwMode="auto">
              <a:xfrm>
                <a:off x="4198751" y="172514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1" name="Oval 14"/>
              <p:cNvSpPr>
                <a:spLocks noChangeArrowheads="1"/>
              </p:cNvSpPr>
              <p:nvPr/>
            </p:nvSpPr>
            <p:spPr bwMode="auto">
              <a:xfrm>
                <a:off x="4157526" y="194131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2" name="Oval 16"/>
              <p:cNvSpPr>
                <a:spLocks noChangeArrowheads="1"/>
              </p:cNvSpPr>
              <p:nvPr/>
            </p:nvSpPr>
            <p:spPr bwMode="auto">
              <a:xfrm>
                <a:off x="4186595" y="1880797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3" name="Oval 19"/>
              <p:cNvSpPr>
                <a:spLocks noChangeArrowheads="1"/>
              </p:cNvSpPr>
              <p:nvPr/>
            </p:nvSpPr>
            <p:spPr bwMode="auto">
              <a:xfrm>
                <a:off x="4270104" y="1846177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4" name="Oval 20"/>
              <p:cNvSpPr>
                <a:spLocks noChangeArrowheads="1"/>
              </p:cNvSpPr>
              <p:nvPr/>
            </p:nvSpPr>
            <p:spPr bwMode="auto">
              <a:xfrm>
                <a:off x="4274447" y="1905600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5" name="Oval 21"/>
              <p:cNvSpPr>
                <a:spLocks noChangeArrowheads="1"/>
              </p:cNvSpPr>
              <p:nvPr/>
            </p:nvSpPr>
            <p:spPr bwMode="auto">
              <a:xfrm>
                <a:off x="4206944" y="182080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6" name="Oval 22"/>
              <p:cNvSpPr>
                <a:spLocks noChangeArrowheads="1"/>
              </p:cNvSpPr>
              <p:nvPr/>
            </p:nvSpPr>
            <p:spPr bwMode="auto">
              <a:xfrm>
                <a:off x="4272482" y="195188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7" name="Oval 14"/>
              <p:cNvSpPr>
                <a:spLocks noChangeArrowheads="1"/>
              </p:cNvSpPr>
              <p:nvPr/>
            </p:nvSpPr>
            <p:spPr bwMode="auto">
              <a:xfrm>
                <a:off x="3893787" y="196536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8" name="Oval 15"/>
              <p:cNvSpPr>
                <a:spLocks noChangeArrowheads="1"/>
              </p:cNvSpPr>
              <p:nvPr/>
            </p:nvSpPr>
            <p:spPr bwMode="auto">
              <a:xfrm>
                <a:off x="3942768" y="1980248"/>
                <a:ext cx="122198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79" name="Oval 16"/>
              <p:cNvSpPr>
                <a:spLocks noChangeArrowheads="1"/>
              </p:cNvSpPr>
              <p:nvPr/>
            </p:nvSpPr>
            <p:spPr bwMode="auto">
              <a:xfrm>
                <a:off x="3886916" y="1897710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0" name="Oval 17"/>
              <p:cNvSpPr>
                <a:spLocks noChangeArrowheads="1"/>
              </p:cNvSpPr>
              <p:nvPr/>
            </p:nvSpPr>
            <p:spPr bwMode="auto">
              <a:xfrm>
                <a:off x="3914202" y="1867482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1" name="Oval 18"/>
              <p:cNvSpPr>
                <a:spLocks noChangeArrowheads="1"/>
              </p:cNvSpPr>
              <p:nvPr/>
            </p:nvSpPr>
            <p:spPr bwMode="auto">
              <a:xfrm>
                <a:off x="3961439" y="193576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2" name="Oval 19"/>
              <p:cNvSpPr>
                <a:spLocks noChangeArrowheads="1"/>
              </p:cNvSpPr>
              <p:nvPr/>
            </p:nvSpPr>
            <p:spPr bwMode="auto">
              <a:xfrm>
                <a:off x="4006364" y="187022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3" name="Oval 20"/>
              <p:cNvSpPr>
                <a:spLocks noChangeArrowheads="1"/>
              </p:cNvSpPr>
              <p:nvPr/>
            </p:nvSpPr>
            <p:spPr bwMode="auto">
              <a:xfrm>
                <a:off x="4011008" y="192942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4" name="Oval 21"/>
              <p:cNvSpPr>
                <a:spLocks noChangeArrowheads="1"/>
              </p:cNvSpPr>
              <p:nvPr/>
            </p:nvSpPr>
            <p:spPr bwMode="auto">
              <a:xfrm>
                <a:off x="3943204" y="184485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5" name="Oval 22"/>
              <p:cNvSpPr>
                <a:spLocks noChangeArrowheads="1"/>
              </p:cNvSpPr>
              <p:nvPr/>
            </p:nvSpPr>
            <p:spPr bwMode="auto">
              <a:xfrm>
                <a:off x="4008743" y="197593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6" name="Oval 14"/>
              <p:cNvSpPr>
                <a:spLocks noChangeArrowheads="1"/>
              </p:cNvSpPr>
              <p:nvPr/>
            </p:nvSpPr>
            <p:spPr bwMode="auto">
              <a:xfrm>
                <a:off x="3881894" y="1653790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7" name="Oval 15"/>
              <p:cNvSpPr>
                <a:spLocks noChangeArrowheads="1"/>
              </p:cNvSpPr>
              <p:nvPr/>
            </p:nvSpPr>
            <p:spPr bwMode="auto">
              <a:xfrm>
                <a:off x="3931659" y="1668952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8" name="Oval 16"/>
              <p:cNvSpPr>
                <a:spLocks noChangeArrowheads="1"/>
              </p:cNvSpPr>
              <p:nvPr/>
            </p:nvSpPr>
            <p:spPr bwMode="auto">
              <a:xfrm>
                <a:off x="3875024" y="158613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89" name="Oval 17"/>
              <p:cNvSpPr>
                <a:spLocks noChangeArrowheads="1"/>
              </p:cNvSpPr>
              <p:nvPr/>
            </p:nvSpPr>
            <p:spPr bwMode="auto">
              <a:xfrm>
                <a:off x="3903094" y="1556186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0" name="Oval 18"/>
              <p:cNvSpPr>
                <a:spLocks noChangeArrowheads="1"/>
              </p:cNvSpPr>
              <p:nvPr/>
            </p:nvSpPr>
            <p:spPr bwMode="auto">
              <a:xfrm>
                <a:off x="3970953" y="1641106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1" name="Oval 19"/>
              <p:cNvSpPr>
                <a:spLocks noChangeArrowheads="1"/>
              </p:cNvSpPr>
              <p:nvPr/>
            </p:nvSpPr>
            <p:spPr bwMode="auto">
              <a:xfrm>
                <a:off x="3994472" y="155865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2" name="Oval 14"/>
              <p:cNvSpPr>
                <a:spLocks noChangeArrowheads="1"/>
              </p:cNvSpPr>
              <p:nvPr/>
            </p:nvSpPr>
            <p:spPr bwMode="auto">
              <a:xfrm>
                <a:off x="4030941" y="149734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3" name="Oval 15"/>
              <p:cNvSpPr>
                <a:spLocks noChangeArrowheads="1"/>
              </p:cNvSpPr>
              <p:nvPr/>
            </p:nvSpPr>
            <p:spPr bwMode="auto">
              <a:xfrm>
                <a:off x="3874528" y="1484716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4" name="Oval 16"/>
              <p:cNvSpPr>
                <a:spLocks noChangeArrowheads="1"/>
              </p:cNvSpPr>
              <p:nvPr/>
            </p:nvSpPr>
            <p:spPr bwMode="auto">
              <a:xfrm>
                <a:off x="3995001" y="1406172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5" name="Oval 17"/>
              <p:cNvSpPr>
                <a:spLocks noChangeArrowheads="1"/>
              </p:cNvSpPr>
              <p:nvPr/>
            </p:nvSpPr>
            <p:spPr bwMode="auto">
              <a:xfrm>
                <a:off x="4022116" y="1376715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6" name="Oval 18"/>
              <p:cNvSpPr>
                <a:spLocks noChangeArrowheads="1"/>
              </p:cNvSpPr>
              <p:nvPr/>
            </p:nvSpPr>
            <p:spPr bwMode="auto">
              <a:xfrm>
                <a:off x="4069524" y="1444226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7" name="Oval 19"/>
              <p:cNvSpPr>
                <a:spLocks noChangeArrowheads="1"/>
              </p:cNvSpPr>
              <p:nvPr/>
            </p:nvSpPr>
            <p:spPr bwMode="auto">
              <a:xfrm>
                <a:off x="4138762" y="1377367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8" name="Oval 21"/>
              <p:cNvSpPr>
                <a:spLocks noChangeArrowheads="1"/>
              </p:cNvSpPr>
              <p:nvPr/>
            </p:nvSpPr>
            <p:spPr bwMode="auto">
              <a:xfrm>
                <a:off x="4051290" y="135331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99" name="Oval 22"/>
              <p:cNvSpPr>
                <a:spLocks noChangeArrowheads="1"/>
              </p:cNvSpPr>
              <p:nvPr/>
            </p:nvSpPr>
            <p:spPr bwMode="auto">
              <a:xfrm>
                <a:off x="4116828" y="1484395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0" name="Oval 14"/>
              <p:cNvSpPr>
                <a:spLocks noChangeArrowheads="1"/>
              </p:cNvSpPr>
              <p:nvPr/>
            </p:nvSpPr>
            <p:spPr bwMode="auto">
              <a:xfrm>
                <a:off x="3798122" y="182160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1" name="Oval 15"/>
              <p:cNvSpPr>
                <a:spLocks noChangeArrowheads="1"/>
              </p:cNvSpPr>
              <p:nvPr/>
            </p:nvSpPr>
            <p:spPr bwMode="auto">
              <a:xfrm>
                <a:off x="3847549" y="1835717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2" name="Oval 16"/>
              <p:cNvSpPr>
                <a:spLocks noChangeArrowheads="1"/>
              </p:cNvSpPr>
              <p:nvPr/>
            </p:nvSpPr>
            <p:spPr bwMode="auto">
              <a:xfrm>
                <a:off x="3791251" y="175394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3" name="Oval 17"/>
              <p:cNvSpPr>
                <a:spLocks noChangeArrowheads="1"/>
              </p:cNvSpPr>
              <p:nvPr/>
            </p:nvSpPr>
            <p:spPr bwMode="auto">
              <a:xfrm>
                <a:off x="3818983" y="1724540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4" name="Oval 18"/>
              <p:cNvSpPr>
                <a:spLocks noChangeArrowheads="1"/>
              </p:cNvSpPr>
              <p:nvPr/>
            </p:nvSpPr>
            <p:spPr bwMode="auto">
              <a:xfrm>
                <a:off x="3865774" y="179200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5" name="Oval 20"/>
              <p:cNvSpPr>
                <a:spLocks noChangeArrowheads="1"/>
              </p:cNvSpPr>
              <p:nvPr/>
            </p:nvSpPr>
            <p:spPr bwMode="auto">
              <a:xfrm>
                <a:off x="3915789" y="1784893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6" name="Oval 22"/>
              <p:cNvSpPr>
                <a:spLocks noChangeArrowheads="1"/>
              </p:cNvSpPr>
              <p:nvPr/>
            </p:nvSpPr>
            <p:spPr bwMode="auto">
              <a:xfrm>
                <a:off x="3913078" y="183217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7" name="Oval 14"/>
              <p:cNvSpPr>
                <a:spLocks noChangeArrowheads="1"/>
              </p:cNvSpPr>
              <p:nvPr/>
            </p:nvSpPr>
            <p:spPr bwMode="auto">
              <a:xfrm>
                <a:off x="3642204" y="182160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8" name="Oval 15"/>
              <p:cNvSpPr>
                <a:spLocks noChangeArrowheads="1"/>
              </p:cNvSpPr>
              <p:nvPr/>
            </p:nvSpPr>
            <p:spPr bwMode="auto">
              <a:xfrm>
                <a:off x="3695199" y="1797599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09" name="Oval 16"/>
              <p:cNvSpPr>
                <a:spLocks noChangeArrowheads="1"/>
              </p:cNvSpPr>
              <p:nvPr/>
            </p:nvSpPr>
            <p:spPr bwMode="auto">
              <a:xfrm>
                <a:off x="3659381" y="168893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0" name="Oval 17"/>
              <p:cNvSpPr>
                <a:spLocks noChangeArrowheads="1"/>
              </p:cNvSpPr>
              <p:nvPr/>
            </p:nvSpPr>
            <p:spPr bwMode="auto">
              <a:xfrm>
                <a:off x="3663459" y="1724540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1" name="Oval 19"/>
              <p:cNvSpPr>
                <a:spLocks noChangeArrowheads="1"/>
              </p:cNvSpPr>
              <p:nvPr/>
            </p:nvSpPr>
            <p:spPr bwMode="auto">
              <a:xfrm>
                <a:off x="3754782" y="172646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2" name="Oval 20"/>
              <p:cNvSpPr>
                <a:spLocks noChangeArrowheads="1"/>
              </p:cNvSpPr>
              <p:nvPr/>
            </p:nvSpPr>
            <p:spPr bwMode="auto">
              <a:xfrm>
                <a:off x="3760265" y="1784893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3" name="Oval 21"/>
              <p:cNvSpPr>
                <a:spLocks noChangeArrowheads="1"/>
              </p:cNvSpPr>
              <p:nvPr/>
            </p:nvSpPr>
            <p:spPr bwMode="auto">
              <a:xfrm>
                <a:off x="3691621" y="170109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4" name="Oval 22"/>
              <p:cNvSpPr>
                <a:spLocks noChangeArrowheads="1"/>
              </p:cNvSpPr>
              <p:nvPr/>
            </p:nvSpPr>
            <p:spPr bwMode="auto">
              <a:xfrm>
                <a:off x="3757160" y="183217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5" name="Oval 14"/>
              <p:cNvSpPr>
                <a:spLocks noChangeArrowheads="1"/>
              </p:cNvSpPr>
              <p:nvPr/>
            </p:nvSpPr>
            <p:spPr bwMode="auto">
              <a:xfrm>
                <a:off x="3935012" y="149734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6" name="Oval 16"/>
              <p:cNvSpPr>
                <a:spLocks noChangeArrowheads="1"/>
              </p:cNvSpPr>
              <p:nvPr/>
            </p:nvSpPr>
            <p:spPr bwMode="auto">
              <a:xfrm>
                <a:off x="3886916" y="141832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7" name="Oval 17"/>
              <p:cNvSpPr>
                <a:spLocks noChangeArrowheads="1"/>
              </p:cNvSpPr>
              <p:nvPr/>
            </p:nvSpPr>
            <p:spPr bwMode="auto">
              <a:xfrm>
                <a:off x="3934833" y="141324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8" name="Oval 19"/>
              <p:cNvSpPr>
                <a:spLocks noChangeArrowheads="1"/>
              </p:cNvSpPr>
              <p:nvPr/>
            </p:nvSpPr>
            <p:spPr bwMode="auto">
              <a:xfrm>
                <a:off x="4138762" y="142546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19" name="Oval 20"/>
              <p:cNvSpPr>
                <a:spLocks noChangeArrowheads="1"/>
              </p:cNvSpPr>
              <p:nvPr/>
            </p:nvSpPr>
            <p:spPr bwMode="auto">
              <a:xfrm>
                <a:off x="4011008" y="144977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0" name="Oval 21"/>
              <p:cNvSpPr>
                <a:spLocks noChangeArrowheads="1"/>
              </p:cNvSpPr>
              <p:nvPr/>
            </p:nvSpPr>
            <p:spPr bwMode="auto">
              <a:xfrm>
                <a:off x="3943204" y="136547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1" name="Oval 14"/>
              <p:cNvSpPr>
                <a:spLocks noChangeArrowheads="1"/>
              </p:cNvSpPr>
              <p:nvPr/>
            </p:nvSpPr>
            <p:spPr bwMode="auto">
              <a:xfrm>
                <a:off x="3690036" y="162974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2" name="Oval 15"/>
              <p:cNvSpPr>
                <a:spLocks noChangeArrowheads="1"/>
              </p:cNvSpPr>
              <p:nvPr/>
            </p:nvSpPr>
            <p:spPr bwMode="auto">
              <a:xfrm>
                <a:off x="3739634" y="1645128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3" name="Oval 16"/>
              <p:cNvSpPr>
                <a:spLocks noChangeArrowheads="1"/>
              </p:cNvSpPr>
              <p:nvPr/>
            </p:nvSpPr>
            <p:spPr bwMode="auto">
              <a:xfrm>
                <a:off x="3683165" y="1562090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4" name="Oval 17"/>
              <p:cNvSpPr>
                <a:spLocks noChangeArrowheads="1"/>
              </p:cNvSpPr>
              <p:nvPr/>
            </p:nvSpPr>
            <p:spPr bwMode="auto">
              <a:xfrm>
                <a:off x="3711069" y="1532363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5" name="Oval 19"/>
              <p:cNvSpPr>
                <a:spLocks noChangeArrowheads="1"/>
              </p:cNvSpPr>
              <p:nvPr/>
            </p:nvSpPr>
            <p:spPr bwMode="auto">
              <a:xfrm>
                <a:off x="3802614" y="153460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6" name="Oval 22"/>
              <p:cNvSpPr>
                <a:spLocks noChangeArrowheads="1"/>
              </p:cNvSpPr>
              <p:nvPr/>
            </p:nvSpPr>
            <p:spPr bwMode="auto">
              <a:xfrm>
                <a:off x="3886916" y="1712986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7" name="Oval 14"/>
              <p:cNvSpPr>
                <a:spLocks noChangeArrowheads="1"/>
              </p:cNvSpPr>
              <p:nvPr/>
            </p:nvSpPr>
            <p:spPr bwMode="auto">
              <a:xfrm>
                <a:off x="3702193" y="196536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8" name="Oval 15"/>
              <p:cNvSpPr>
                <a:spLocks noChangeArrowheads="1"/>
              </p:cNvSpPr>
              <p:nvPr/>
            </p:nvSpPr>
            <p:spPr bwMode="auto">
              <a:xfrm>
                <a:off x="3752330" y="1980248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29" name="Oval 16"/>
              <p:cNvSpPr>
                <a:spLocks noChangeArrowheads="1"/>
              </p:cNvSpPr>
              <p:nvPr/>
            </p:nvSpPr>
            <p:spPr bwMode="auto">
              <a:xfrm>
                <a:off x="3695321" y="1897710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0" name="Oval 17"/>
              <p:cNvSpPr>
                <a:spLocks noChangeArrowheads="1"/>
              </p:cNvSpPr>
              <p:nvPr/>
            </p:nvSpPr>
            <p:spPr bwMode="auto">
              <a:xfrm>
                <a:off x="3792005" y="1892894"/>
                <a:ext cx="119023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1" name="Oval 22"/>
              <p:cNvSpPr>
                <a:spLocks noChangeArrowheads="1"/>
              </p:cNvSpPr>
              <p:nvPr/>
            </p:nvSpPr>
            <p:spPr bwMode="auto">
              <a:xfrm>
                <a:off x="3817149" y="197593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2" name="Oval 14"/>
              <p:cNvSpPr>
                <a:spLocks noChangeArrowheads="1"/>
              </p:cNvSpPr>
              <p:nvPr/>
            </p:nvSpPr>
            <p:spPr bwMode="auto">
              <a:xfrm>
                <a:off x="3881894" y="213317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3" name="Oval 15"/>
              <p:cNvSpPr>
                <a:spLocks noChangeArrowheads="1"/>
              </p:cNvSpPr>
              <p:nvPr/>
            </p:nvSpPr>
            <p:spPr bwMode="auto">
              <a:xfrm>
                <a:off x="3931659" y="2148602"/>
                <a:ext cx="120610" cy="10641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4" name="Oval 16"/>
              <p:cNvSpPr>
                <a:spLocks noChangeArrowheads="1"/>
              </p:cNvSpPr>
              <p:nvPr/>
            </p:nvSpPr>
            <p:spPr bwMode="auto">
              <a:xfrm>
                <a:off x="3875024" y="2065520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5" name="Oval 17"/>
              <p:cNvSpPr>
                <a:spLocks noChangeArrowheads="1"/>
              </p:cNvSpPr>
              <p:nvPr/>
            </p:nvSpPr>
            <p:spPr bwMode="auto">
              <a:xfrm>
                <a:off x="3903094" y="2035836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6" name="Oval 18"/>
              <p:cNvSpPr>
                <a:spLocks noChangeArrowheads="1"/>
              </p:cNvSpPr>
              <p:nvPr/>
            </p:nvSpPr>
            <p:spPr bwMode="auto">
              <a:xfrm>
                <a:off x="3949547" y="210357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7" name="Oval 19"/>
              <p:cNvSpPr>
                <a:spLocks noChangeArrowheads="1"/>
              </p:cNvSpPr>
              <p:nvPr/>
            </p:nvSpPr>
            <p:spPr bwMode="auto">
              <a:xfrm>
                <a:off x="3994472" y="203803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8" name="Oval 20"/>
              <p:cNvSpPr>
                <a:spLocks noChangeArrowheads="1"/>
              </p:cNvSpPr>
              <p:nvPr/>
            </p:nvSpPr>
            <p:spPr bwMode="auto">
              <a:xfrm>
                <a:off x="4018943" y="2096189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39" name="Oval 22"/>
              <p:cNvSpPr>
                <a:spLocks noChangeArrowheads="1"/>
              </p:cNvSpPr>
              <p:nvPr/>
            </p:nvSpPr>
            <p:spPr bwMode="auto">
              <a:xfrm>
                <a:off x="3996851" y="214374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0" name="Oval 15"/>
              <p:cNvSpPr>
                <a:spLocks noChangeArrowheads="1"/>
              </p:cNvSpPr>
              <p:nvPr/>
            </p:nvSpPr>
            <p:spPr bwMode="auto">
              <a:xfrm>
                <a:off x="4110987" y="2135896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1" name="Oval 16"/>
              <p:cNvSpPr>
                <a:spLocks noChangeArrowheads="1"/>
              </p:cNvSpPr>
              <p:nvPr/>
            </p:nvSpPr>
            <p:spPr bwMode="auto">
              <a:xfrm>
                <a:off x="4078774" y="203671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2" name="Oval 18"/>
              <p:cNvSpPr>
                <a:spLocks noChangeArrowheads="1"/>
              </p:cNvSpPr>
              <p:nvPr/>
            </p:nvSpPr>
            <p:spPr bwMode="auto">
              <a:xfrm>
                <a:off x="4129249" y="209168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3" name="Oval 19"/>
              <p:cNvSpPr>
                <a:spLocks noChangeArrowheads="1"/>
              </p:cNvSpPr>
              <p:nvPr/>
            </p:nvSpPr>
            <p:spPr bwMode="auto">
              <a:xfrm>
                <a:off x="4174174" y="202614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4" name="Oval 20"/>
              <p:cNvSpPr>
                <a:spLocks noChangeArrowheads="1"/>
              </p:cNvSpPr>
              <p:nvPr/>
            </p:nvSpPr>
            <p:spPr bwMode="auto">
              <a:xfrm>
                <a:off x="4179228" y="2085072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5" name="Oval 22"/>
              <p:cNvSpPr>
                <a:spLocks noChangeArrowheads="1"/>
              </p:cNvSpPr>
              <p:nvPr/>
            </p:nvSpPr>
            <p:spPr bwMode="auto">
              <a:xfrm>
                <a:off x="4176553" y="213185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6" name="Oval 14"/>
              <p:cNvSpPr>
                <a:spLocks noChangeArrowheads="1"/>
              </p:cNvSpPr>
              <p:nvPr/>
            </p:nvSpPr>
            <p:spPr bwMode="auto">
              <a:xfrm>
                <a:off x="4301551" y="179755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7" name="Oval 15"/>
              <p:cNvSpPr>
                <a:spLocks noChangeArrowheads="1"/>
              </p:cNvSpPr>
              <p:nvPr/>
            </p:nvSpPr>
            <p:spPr bwMode="auto">
              <a:xfrm>
                <a:off x="4350622" y="181189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8" name="Oval 16"/>
              <p:cNvSpPr>
                <a:spLocks noChangeArrowheads="1"/>
              </p:cNvSpPr>
              <p:nvPr/>
            </p:nvSpPr>
            <p:spPr bwMode="auto">
              <a:xfrm>
                <a:off x="4294680" y="1729899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49" name="Oval 17"/>
              <p:cNvSpPr>
                <a:spLocks noChangeArrowheads="1"/>
              </p:cNvSpPr>
              <p:nvPr/>
            </p:nvSpPr>
            <p:spPr bwMode="auto">
              <a:xfrm>
                <a:off x="4322056" y="1700717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0" name="Oval 18"/>
              <p:cNvSpPr>
                <a:spLocks noChangeArrowheads="1"/>
              </p:cNvSpPr>
              <p:nvPr/>
            </p:nvSpPr>
            <p:spPr bwMode="auto">
              <a:xfrm>
                <a:off x="4369204" y="176795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1" name="Oval 19"/>
              <p:cNvSpPr>
                <a:spLocks noChangeArrowheads="1"/>
              </p:cNvSpPr>
              <p:nvPr/>
            </p:nvSpPr>
            <p:spPr bwMode="auto">
              <a:xfrm>
                <a:off x="4414129" y="170241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2" name="Oval 20"/>
              <p:cNvSpPr>
                <a:spLocks noChangeArrowheads="1"/>
              </p:cNvSpPr>
              <p:nvPr/>
            </p:nvSpPr>
            <p:spPr bwMode="auto">
              <a:xfrm>
                <a:off x="4418861" y="1761070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3" name="Oval 21"/>
              <p:cNvSpPr>
                <a:spLocks noChangeArrowheads="1"/>
              </p:cNvSpPr>
              <p:nvPr/>
            </p:nvSpPr>
            <p:spPr bwMode="auto">
              <a:xfrm>
                <a:off x="4350969" y="1677046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4" name="Oval 22"/>
              <p:cNvSpPr>
                <a:spLocks noChangeArrowheads="1"/>
              </p:cNvSpPr>
              <p:nvPr/>
            </p:nvSpPr>
            <p:spPr bwMode="auto">
              <a:xfrm>
                <a:off x="4416508" y="180812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5" name="Oval 14"/>
              <p:cNvSpPr>
                <a:spLocks noChangeArrowheads="1"/>
              </p:cNvSpPr>
              <p:nvPr/>
            </p:nvSpPr>
            <p:spPr bwMode="auto">
              <a:xfrm>
                <a:off x="4169682" y="153381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6" name="Oval 15"/>
              <p:cNvSpPr>
                <a:spLocks noChangeArrowheads="1"/>
              </p:cNvSpPr>
              <p:nvPr/>
            </p:nvSpPr>
            <p:spPr bwMode="auto">
              <a:xfrm>
                <a:off x="4218902" y="1548245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7" name="Oval 17"/>
              <p:cNvSpPr>
                <a:spLocks noChangeArrowheads="1"/>
              </p:cNvSpPr>
              <p:nvPr/>
            </p:nvSpPr>
            <p:spPr bwMode="auto">
              <a:xfrm>
                <a:off x="4222076" y="1460891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8" name="Oval 19"/>
              <p:cNvSpPr>
                <a:spLocks noChangeArrowheads="1"/>
              </p:cNvSpPr>
              <p:nvPr/>
            </p:nvSpPr>
            <p:spPr bwMode="auto">
              <a:xfrm>
                <a:off x="4282260" y="1438677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59" name="Oval 21"/>
              <p:cNvSpPr>
                <a:spLocks noChangeArrowheads="1"/>
              </p:cNvSpPr>
              <p:nvPr/>
            </p:nvSpPr>
            <p:spPr bwMode="auto">
              <a:xfrm>
                <a:off x="4198751" y="1413307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0" name="Oval 22"/>
              <p:cNvSpPr>
                <a:spLocks noChangeArrowheads="1"/>
              </p:cNvSpPr>
              <p:nvPr/>
            </p:nvSpPr>
            <p:spPr bwMode="auto">
              <a:xfrm>
                <a:off x="4284638" y="1544384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1" name="Oval 15"/>
              <p:cNvSpPr>
                <a:spLocks noChangeArrowheads="1"/>
              </p:cNvSpPr>
              <p:nvPr/>
            </p:nvSpPr>
            <p:spPr bwMode="auto">
              <a:xfrm>
                <a:off x="3823745" y="1548245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2" name="Oval 17"/>
              <p:cNvSpPr>
                <a:spLocks noChangeArrowheads="1"/>
              </p:cNvSpPr>
              <p:nvPr/>
            </p:nvSpPr>
            <p:spPr bwMode="auto">
              <a:xfrm>
                <a:off x="3795179" y="1437068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3" name="Oval 18"/>
              <p:cNvSpPr>
                <a:spLocks noChangeArrowheads="1"/>
              </p:cNvSpPr>
              <p:nvPr/>
            </p:nvSpPr>
            <p:spPr bwMode="auto">
              <a:xfrm>
                <a:off x="3779094" y="1569225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4" name="Oval 20"/>
              <p:cNvSpPr>
                <a:spLocks noChangeArrowheads="1"/>
              </p:cNvSpPr>
              <p:nvPr/>
            </p:nvSpPr>
            <p:spPr bwMode="auto">
              <a:xfrm>
                <a:off x="3826919" y="1653070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5" name="Oval 21"/>
              <p:cNvSpPr>
                <a:spLocks noChangeArrowheads="1"/>
              </p:cNvSpPr>
              <p:nvPr/>
            </p:nvSpPr>
            <p:spPr bwMode="auto">
              <a:xfrm>
                <a:off x="3850975" y="140141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6" name="Oval 14"/>
              <p:cNvSpPr>
                <a:spLocks noChangeArrowheads="1"/>
              </p:cNvSpPr>
              <p:nvPr/>
            </p:nvSpPr>
            <p:spPr bwMode="auto">
              <a:xfrm>
                <a:off x="4181574" y="2025351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7" name="Oval 15"/>
              <p:cNvSpPr>
                <a:spLocks noChangeArrowheads="1"/>
              </p:cNvSpPr>
              <p:nvPr/>
            </p:nvSpPr>
            <p:spPr bwMode="auto">
              <a:xfrm>
                <a:off x="4231598" y="2040601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8" name="Oval 18"/>
              <p:cNvSpPr>
                <a:spLocks noChangeArrowheads="1"/>
              </p:cNvSpPr>
              <p:nvPr/>
            </p:nvSpPr>
            <p:spPr bwMode="auto">
              <a:xfrm>
                <a:off x="4249226" y="199575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69" name="Oval 19"/>
              <p:cNvSpPr>
                <a:spLocks noChangeArrowheads="1"/>
              </p:cNvSpPr>
              <p:nvPr/>
            </p:nvSpPr>
            <p:spPr bwMode="auto">
              <a:xfrm>
                <a:off x="4294152" y="1930215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0" name="Oval 20"/>
              <p:cNvSpPr>
                <a:spLocks noChangeArrowheads="1"/>
              </p:cNvSpPr>
              <p:nvPr/>
            </p:nvSpPr>
            <p:spPr bwMode="auto">
              <a:xfrm>
                <a:off x="4298251" y="1989777"/>
                <a:ext cx="122198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1" name="Oval 22"/>
              <p:cNvSpPr>
                <a:spLocks noChangeArrowheads="1"/>
              </p:cNvSpPr>
              <p:nvPr/>
            </p:nvSpPr>
            <p:spPr bwMode="auto">
              <a:xfrm>
                <a:off x="4296530" y="203592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2" name="Oval 15"/>
              <p:cNvSpPr>
                <a:spLocks noChangeArrowheads="1"/>
              </p:cNvSpPr>
              <p:nvPr/>
            </p:nvSpPr>
            <p:spPr bwMode="auto">
              <a:xfrm>
                <a:off x="4099879" y="195642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3" name="Oval 16"/>
              <p:cNvSpPr>
                <a:spLocks noChangeArrowheads="1"/>
              </p:cNvSpPr>
              <p:nvPr/>
            </p:nvSpPr>
            <p:spPr bwMode="auto">
              <a:xfrm>
                <a:off x="4006893" y="1797024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4" name="Oval 22"/>
              <p:cNvSpPr>
                <a:spLocks noChangeArrowheads="1"/>
              </p:cNvSpPr>
              <p:nvPr/>
            </p:nvSpPr>
            <p:spPr bwMode="auto">
              <a:xfrm>
                <a:off x="4090666" y="189295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5" name="Oval 17"/>
              <p:cNvSpPr>
                <a:spLocks noChangeArrowheads="1"/>
              </p:cNvSpPr>
              <p:nvPr/>
            </p:nvSpPr>
            <p:spPr bwMode="auto">
              <a:xfrm>
                <a:off x="4261751" y="1748364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6" name="Oval 22"/>
              <p:cNvSpPr>
                <a:spLocks noChangeArrowheads="1"/>
              </p:cNvSpPr>
              <p:nvPr/>
            </p:nvSpPr>
            <p:spPr bwMode="auto">
              <a:xfrm>
                <a:off x="4356519" y="1856219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7" name="Oval 14"/>
              <p:cNvSpPr>
                <a:spLocks noChangeArrowheads="1"/>
              </p:cNvSpPr>
              <p:nvPr/>
            </p:nvSpPr>
            <p:spPr bwMode="auto">
              <a:xfrm>
                <a:off x="4282524" y="1617057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8" name="Oval 17"/>
              <p:cNvSpPr>
                <a:spLocks noChangeArrowheads="1"/>
              </p:cNvSpPr>
              <p:nvPr/>
            </p:nvSpPr>
            <p:spPr bwMode="auto">
              <a:xfrm>
                <a:off x="4318882" y="1508539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79" name="Oval 19"/>
              <p:cNvSpPr>
                <a:spLocks noChangeArrowheads="1"/>
              </p:cNvSpPr>
              <p:nvPr/>
            </p:nvSpPr>
            <p:spPr bwMode="auto">
              <a:xfrm>
                <a:off x="4378189" y="1546498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0" name="Oval 20"/>
              <p:cNvSpPr>
                <a:spLocks noChangeArrowheads="1"/>
              </p:cNvSpPr>
              <p:nvPr/>
            </p:nvSpPr>
            <p:spPr bwMode="auto">
              <a:xfrm>
                <a:off x="4382361" y="1605422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1" name="Oval 14"/>
              <p:cNvSpPr>
                <a:spLocks noChangeArrowheads="1"/>
              </p:cNvSpPr>
              <p:nvPr/>
            </p:nvSpPr>
            <p:spPr bwMode="auto">
              <a:xfrm>
                <a:off x="3785965" y="207318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2" name="Oval 15"/>
              <p:cNvSpPr>
                <a:spLocks noChangeArrowheads="1"/>
              </p:cNvSpPr>
              <p:nvPr/>
            </p:nvSpPr>
            <p:spPr bwMode="auto">
              <a:xfrm>
                <a:off x="3836440" y="2088248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3" name="Oval 16"/>
              <p:cNvSpPr>
                <a:spLocks noChangeArrowheads="1"/>
              </p:cNvSpPr>
              <p:nvPr/>
            </p:nvSpPr>
            <p:spPr bwMode="auto">
              <a:xfrm>
                <a:off x="3779094" y="2005531"/>
                <a:ext cx="120770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4" name="Oval 18"/>
              <p:cNvSpPr>
                <a:spLocks noChangeArrowheads="1"/>
              </p:cNvSpPr>
              <p:nvPr/>
            </p:nvSpPr>
            <p:spPr bwMode="auto">
              <a:xfrm>
                <a:off x="3853618" y="2043585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5" name="Oval 20"/>
              <p:cNvSpPr>
                <a:spLocks noChangeArrowheads="1"/>
              </p:cNvSpPr>
              <p:nvPr/>
            </p:nvSpPr>
            <p:spPr bwMode="auto">
              <a:xfrm>
                <a:off x="3903094" y="2037425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6" name="Oval 2"/>
              <p:cNvSpPr>
                <a:spLocks noChangeArrowheads="1"/>
              </p:cNvSpPr>
              <p:nvPr/>
            </p:nvSpPr>
            <p:spPr bwMode="auto">
              <a:xfrm>
                <a:off x="3636000" y="1354113"/>
                <a:ext cx="912111" cy="906067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7" name="Oval 15"/>
              <p:cNvSpPr>
                <a:spLocks noChangeArrowheads="1"/>
              </p:cNvSpPr>
              <p:nvPr/>
            </p:nvSpPr>
            <p:spPr bwMode="auto">
              <a:xfrm>
                <a:off x="4303012" y="1932601"/>
                <a:ext cx="120610" cy="108001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8" name="Oval 18"/>
              <p:cNvSpPr>
                <a:spLocks noChangeArrowheads="1"/>
              </p:cNvSpPr>
              <p:nvPr/>
            </p:nvSpPr>
            <p:spPr bwMode="auto">
              <a:xfrm>
                <a:off x="4321107" y="1887932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89" name="Oval 20"/>
              <p:cNvSpPr>
                <a:spLocks noChangeArrowheads="1"/>
              </p:cNvSpPr>
              <p:nvPr/>
            </p:nvSpPr>
            <p:spPr bwMode="auto">
              <a:xfrm>
                <a:off x="4379187" y="1905600"/>
                <a:ext cx="120610" cy="10641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46275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90" name="Oval 22"/>
              <p:cNvSpPr>
                <a:spLocks noChangeArrowheads="1"/>
              </p:cNvSpPr>
              <p:nvPr/>
            </p:nvSpPr>
            <p:spPr bwMode="auto">
              <a:xfrm>
                <a:off x="4342513" y="1964833"/>
                <a:ext cx="120506" cy="107821"/>
              </a:xfrm>
              <a:prstGeom prst="ellipse">
                <a:avLst/>
              </a:prstGeom>
              <a:gradFill rotWithShape="0">
                <a:gsLst>
                  <a:gs pos="0">
                    <a:srgbClr val="FFFF00"/>
                  </a:gs>
                  <a:gs pos="100000">
                    <a:srgbClr val="767600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fr-FR">
                  <a:solidFill>
                    <a:srgbClr val="0033CC"/>
                  </a:solidFill>
                </a:endParaRPr>
              </a:p>
            </p:txBody>
          </p:sp>
          <p:sp>
            <p:nvSpPr>
              <p:cNvPr id="191" name="ZoneTexte 310"/>
              <p:cNvSpPr txBox="1">
                <a:spLocks noChangeArrowheads="1"/>
              </p:cNvSpPr>
              <p:nvPr/>
            </p:nvSpPr>
            <p:spPr bwMode="auto">
              <a:xfrm>
                <a:off x="3841755" y="2330004"/>
                <a:ext cx="1110331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fr-FR" sz="1400" b="1">
                    <a:solidFill>
                      <a:srgbClr val="0033CC"/>
                    </a:solidFill>
                  </a:rPr>
                  <a:t>Stable</a:t>
                </a:r>
              </a:p>
            </p:txBody>
          </p:sp>
          <p:sp>
            <p:nvSpPr>
              <p:cNvPr id="192" name="Rectangle 191"/>
              <p:cNvSpPr/>
              <p:nvPr/>
            </p:nvSpPr>
            <p:spPr>
              <a:xfrm>
                <a:off x="2915993" y="2081896"/>
                <a:ext cx="309598" cy="3387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fr-FR" sz="1600" b="1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n</a:t>
                </a:r>
                <a:endParaRPr lang="fr-FR" sz="1600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3" name="Rectangle 192"/>
              <p:cNvSpPr/>
              <p:nvPr/>
            </p:nvSpPr>
            <p:spPr>
              <a:xfrm>
                <a:off x="3160388" y="1753128"/>
                <a:ext cx="309598" cy="3387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fr-FR" sz="1600" b="1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n</a:t>
                </a:r>
                <a:endParaRPr lang="fr-FR" sz="1600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4" name="Text Box 32"/>
              <p:cNvSpPr txBox="1">
                <a:spLocks noChangeArrowheads="1"/>
              </p:cNvSpPr>
              <p:nvPr/>
            </p:nvSpPr>
            <p:spPr bwMode="auto">
              <a:xfrm>
                <a:off x="2477987" y="836712"/>
                <a:ext cx="1229908" cy="369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11</a:t>
                </a:r>
                <a:r>
                  <a:rPr lang="fr-FR" b="1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Li</a:t>
                </a:r>
                <a:endParaRPr lang="fr-FR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5" name="Text Box 32"/>
              <p:cNvSpPr txBox="1">
                <a:spLocks noChangeArrowheads="1"/>
              </p:cNvSpPr>
              <p:nvPr/>
            </p:nvSpPr>
            <p:spPr bwMode="auto">
              <a:xfrm>
                <a:off x="2549400" y="1022536"/>
                <a:ext cx="366593" cy="369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3</a:t>
                </a:r>
                <a:endParaRPr lang="fr-FR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6" name="Text Box 32"/>
              <p:cNvSpPr txBox="1">
                <a:spLocks noChangeArrowheads="1"/>
              </p:cNvSpPr>
              <p:nvPr/>
            </p:nvSpPr>
            <p:spPr bwMode="auto">
              <a:xfrm>
                <a:off x="3779309" y="836712"/>
                <a:ext cx="899816" cy="369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208</a:t>
                </a:r>
                <a:r>
                  <a:rPr lang="fr-FR" b="1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Pb</a:t>
                </a:r>
                <a:endParaRPr lang="fr-FR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7" name="Text Box 32"/>
              <p:cNvSpPr txBox="1">
                <a:spLocks noChangeArrowheads="1"/>
              </p:cNvSpPr>
              <p:nvPr/>
            </p:nvSpPr>
            <p:spPr bwMode="auto">
              <a:xfrm>
                <a:off x="3845962" y="1022536"/>
                <a:ext cx="401505" cy="369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82</a:t>
                </a:r>
                <a:endParaRPr lang="fr-FR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8" name="Text Box 32"/>
              <p:cNvSpPr txBox="1">
                <a:spLocks noChangeArrowheads="1"/>
              </p:cNvSpPr>
              <p:nvPr/>
            </p:nvSpPr>
            <p:spPr bwMode="auto">
              <a:xfrm>
                <a:off x="2078068" y="1556186"/>
                <a:ext cx="610986" cy="4002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sz="2000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9</a:t>
                </a:r>
                <a:r>
                  <a:rPr lang="fr-FR" sz="2000" b="1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Li</a:t>
                </a:r>
                <a:endParaRPr lang="fr-FR" sz="2000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  <p:sp>
            <p:nvSpPr>
              <p:cNvPr id="199" name="Text Box 32"/>
              <p:cNvSpPr txBox="1">
                <a:spLocks noChangeArrowheads="1"/>
              </p:cNvSpPr>
              <p:nvPr/>
            </p:nvSpPr>
            <p:spPr bwMode="auto">
              <a:xfrm>
                <a:off x="2078068" y="1700717"/>
                <a:ext cx="395157" cy="4002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/>
                <a:ext uri="{91240B29-F687-4f45-9708-019B960494DF}"/>
                <a:ext uri="{AF507438-7753-43e0-B8FC-AC1667EBCBE1}"/>
              </a:extLst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fr-FR" sz="2000" b="1" baseline="30000" dirty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3</a:t>
                </a:r>
                <a:endParaRPr lang="fr-FR" sz="2000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</p:grpSp>
        <p:sp>
          <p:nvSpPr>
            <p:cNvPr id="200" name="Rectangle 331"/>
            <p:cNvSpPr>
              <a:spLocks noChangeArrowheads="1"/>
            </p:cNvSpPr>
            <p:nvPr/>
          </p:nvSpPr>
          <p:spPr bwMode="auto">
            <a:xfrm>
              <a:off x="8543702" y="1196753"/>
              <a:ext cx="2125903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fr-FR" sz="1400" b="1" dirty="0">
                  <a:solidFill>
                    <a:srgbClr val="0000CC"/>
                  </a:solidFill>
                  <a:latin typeface="Arial" pitchFamily="34" charset="0"/>
                </a:rPr>
                <a:t>Super-</a:t>
              </a:r>
              <a:r>
                <a:rPr lang="fr-FR" sz="1400" b="1" dirty="0" err="1">
                  <a:solidFill>
                    <a:srgbClr val="0000CC"/>
                  </a:solidFill>
                  <a:latin typeface="Arial" pitchFamily="34" charset="0"/>
                </a:rPr>
                <a:t>Heavy</a:t>
              </a:r>
              <a:r>
                <a:rPr lang="fr-FR" sz="1400" b="1" dirty="0">
                  <a:solidFill>
                    <a:srgbClr val="0000CC"/>
                  </a:solidFill>
                  <a:latin typeface="Arial" pitchFamily="34" charset="0"/>
                </a:rPr>
                <a:t> </a:t>
              </a:r>
              <a:r>
                <a:rPr lang="fr-FR" sz="1400" b="1" dirty="0" err="1">
                  <a:solidFill>
                    <a:srgbClr val="0000CC"/>
                  </a:solidFill>
                  <a:latin typeface="Arial" pitchFamily="34" charset="0"/>
                </a:rPr>
                <a:t>Elements</a:t>
              </a:r>
              <a:endParaRPr lang="fr-FR" sz="1400" b="1" dirty="0">
                <a:solidFill>
                  <a:srgbClr val="0000CC"/>
                </a:solidFill>
                <a:latin typeface="Arial" pitchFamily="34" charset="0"/>
              </a:endParaRPr>
            </a:p>
          </p:txBody>
        </p:sp>
        <p:sp>
          <p:nvSpPr>
            <p:cNvPr id="201" name="ZoneTexte 32"/>
            <p:cNvSpPr txBox="1">
              <a:spLocks noChangeArrowheads="1"/>
            </p:cNvSpPr>
            <p:nvPr/>
          </p:nvSpPr>
          <p:spPr bwMode="auto">
            <a:xfrm>
              <a:off x="5159897" y="4509120"/>
              <a:ext cx="2147091" cy="46345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square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fr-FR" sz="2000" b="1" dirty="0">
                  <a:ln w="1905"/>
                  <a:solidFill>
                    <a:srgbClr val="7030A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N/Z </a:t>
              </a:r>
            </a:p>
          </p:txBody>
        </p:sp>
        <p:sp>
          <p:nvSpPr>
            <p:cNvPr id="202" name="Rectangle 321"/>
            <p:cNvSpPr>
              <a:spLocks noChangeArrowheads="1"/>
            </p:cNvSpPr>
            <p:nvPr/>
          </p:nvSpPr>
          <p:spPr bwMode="auto">
            <a:xfrm>
              <a:off x="1617776" y="5805265"/>
              <a:ext cx="1159292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fr-FR" sz="1400" b="1" dirty="0">
                  <a:solidFill>
                    <a:srgbClr val="0000CC"/>
                  </a:solidFill>
                  <a:latin typeface="Arial" pitchFamily="34" charset="0"/>
                </a:rPr>
                <a:t>Halo </a:t>
              </a:r>
              <a:r>
                <a:rPr lang="fr-FR" sz="1400" b="1" dirty="0" err="1">
                  <a:solidFill>
                    <a:srgbClr val="0000CC"/>
                  </a:solidFill>
                  <a:latin typeface="Arial" pitchFamily="34" charset="0"/>
                </a:rPr>
                <a:t>Nuclei</a:t>
              </a:r>
              <a:endParaRPr lang="fr-FR" sz="1400" b="1" dirty="0">
                <a:solidFill>
                  <a:srgbClr val="0000CC"/>
                </a:solidFill>
                <a:latin typeface="Arial" pitchFamily="34" charset="0"/>
              </a:endParaRPr>
            </a:p>
          </p:txBody>
        </p:sp>
        <p:sp>
          <p:nvSpPr>
            <p:cNvPr id="203" name="ZoneTexte 32"/>
            <p:cNvSpPr txBox="1">
              <a:spLocks noChangeArrowheads="1"/>
            </p:cNvSpPr>
            <p:nvPr/>
          </p:nvSpPr>
          <p:spPr bwMode="auto">
            <a:xfrm>
              <a:off x="2724774" y="3068960"/>
              <a:ext cx="2147091" cy="46345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square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fr-FR" sz="2000" b="1" dirty="0">
                  <a:ln w="1905"/>
                  <a:solidFill>
                    <a:srgbClr val="7030A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N/Z </a:t>
              </a:r>
            </a:p>
          </p:txBody>
        </p:sp>
      </p:grpSp>
      <p:pic>
        <p:nvPicPr>
          <p:cNvPr id="205" name="Picture 4">
            <a:extLst>
              <a:ext uri="{FF2B5EF4-FFF2-40B4-BE49-F238E27FC236}">
                <a16:creationId xmlns:a16="http://schemas.microsoft.com/office/drawing/2014/main" id="{131F11C9-A3C5-2579-9DDB-0DEF0A097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0508" y="4823788"/>
            <a:ext cx="714380" cy="566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grpSp>
        <p:nvGrpSpPr>
          <p:cNvPr id="5" name="Groupe 4"/>
          <p:cNvGrpSpPr/>
          <p:nvPr/>
        </p:nvGrpSpPr>
        <p:grpSpPr>
          <a:xfrm>
            <a:off x="8185167" y="3837116"/>
            <a:ext cx="1704275" cy="1493061"/>
            <a:chOff x="6147448" y="3236096"/>
            <a:chExt cx="1704275" cy="1493061"/>
          </a:xfrm>
        </p:grpSpPr>
        <p:pic>
          <p:nvPicPr>
            <p:cNvPr id="207" name="Picture 12">
              <a:extLst>
                <a:ext uri="{FF2B5EF4-FFF2-40B4-BE49-F238E27FC236}">
                  <a16:creationId xmlns:a16="http://schemas.microsoft.com/office/drawing/2014/main" id="{C71BBDC1-4EF6-7BCF-5253-0569E3B55F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7448" y="3236096"/>
              <a:ext cx="1124589" cy="10966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208" name="Text Box 17">
              <a:extLst>
                <a:ext uri="{FF2B5EF4-FFF2-40B4-BE49-F238E27FC236}">
                  <a16:creationId xmlns:a16="http://schemas.microsoft.com/office/drawing/2014/main" id="{1644DEA4-A837-F9E0-A0F1-9CF5014508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47448" y="4444472"/>
              <a:ext cx="1704275" cy="2846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68573" tIns="34286" rIns="68573" bIns="34286">
              <a:spAutoFit/>
            </a:bodyPr>
            <a:lstStyle/>
            <a:p>
              <a:pPr>
                <a:defRPr/>
              </a:pPr>
              <a:r>
                <a:rPr lang="en-US" sz="1400" b="1" dirty="0">
                  <a:solidFill>
                    <a:srgbClr val="0432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Shell Model</a:t>
              </a:r>
            </a:p>
          </p:txBody>
        </p:sp>
      </p:grpSp>
      <p:grpSp>
        <p:nvGrpSpPr>
          <p:cNvPr id="210" name="Groupe 209"/>
          <p:cNvGrpSpPr/>
          <p:nvPr/>
        </p:nvGrpSpPr>
        <p:grpSpPr>
          <a:xfrm>
            <a:off x="9560499" y="2832100"/>
            <a:ext cx="2025103" cy="1279844"/>
            <a:chOff x="7351832" y="3265463"/>
            <a:chExt cx="2025103" cy="1279844"/>
          </a:xfrm>
        </p:grpSpPr>
        <p:pic>
          <p:nvPicPr>
            <p:cNvPr id="206" name="Picture 9" descr="shape_isomer">
              <a:extLst>
                <a:ext uri="{FF2B5EF4-FFF2-40B4-BE49-F238E27FC236}">
                  <a16:creationId xmlns:a16="http://schemas.microsoft.com/office/drawing/2014/main" id="{A0DB2DD3-2523-F23C-474A-617B8B12BD6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35092" y="3265463"/>
              <a:ext cx="998548" cy="854920"/>
            </a:xfrm>
            <a:prstGeom prst="rect">
              <a:avLst/>
            </a:prstGeom>
            <a:noFill/>
            <a:ln w="9525">
              <a:solidFill>
                <a:srgbClr val="003399"/>
              </a:solidFill>
              <a:miter lim="800000"/>
              <a:headEnd/>
              <a:tailEnd/>
            </a:ln>
          </p:spPr>
        </p:pic>
        <p:sp>
          <p:nvSpPr>
            <p:cNvPr id="209" name="Text Box 17">
              <a:extLst>
                <a:ext uri="{FF2B5EF4-FFF2-40B4-BE49-F238E27FC236}">
                  <a16:creationId xmlns:a16="http://schemas.microsoft.com/office/drawing/2014/main" id="{1644DEA4-A837-F9E0-A0F1-9CF5014508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51832" y="4260622"/>
              <a:ext cx="2025103" cy="2846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68573" tIns="34286" rIns="68573" bIns="34286">
              <a:spAutoFit/>
            </a:bodyPr>
            <a:lstStyle/>
            <a:p>
              <a:pPr>
                <a:defRPr/>
              </a:pPr>
              <a:r>
                <a:rPr lang="en-US" sz="1400" b="1" dirty="0">
                  <a:solidFill>
                    <a:srgbClr val="0432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Shape Coexistence</a:t>
              </a:r>
            </a:p>
          </p:txBody>
        </p:sp>
      </p:grpSp>
      <p:grpSp>
        <p:nvGrpSpPr>
          <p:cNvPr id="213" name="Groupe 212"/>
          <p:cNvGrpSpPr/>
          <p:nvPr/>
        </p:nvGrpSpPr>
        <p:grpSpPr>
          <a:xfrm>
            <a:off x="6404161" y="446514"/>
            <a:ext cx="1704275" cy="1274163"/>
            <a:chOff x="5362427" y="608563"/>
            <a:chExt cx="1704275" cy="1274163"/>
          </a:xfrm>
        </p:grpSpPr>
        <p:pic>
          <p:nvPicPr>
            <p:cNvPr id="211" name="Picture 23">
              <a:extLst>
                <a:ext uri="{FF2B5EF4-FFF2-40B4-BE49-F238E27FC236}">
                  <a16:creationId xmlns:a16="http://schemas.microsoft.com/office/drawing/2014/main" id="{C82CFE4C-02CD-16E2-A747-3839068165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6012" y="1017311"/>
              <a:ext cx="879237" cy="865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212" name="Text Box 17">
              <a:extLst>
                <a:ext uri="{FF2B5EF4-FFF2-40B4-BE49-F238E27FC236}">
                  <a16:creationId xmlns:a16="http://schemas.microsoft.com/office/drawing/2014/main" id="{1644DEA4-A837-F9E0-A0F1-9CF5014508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62427" y="608563"/>
              <a:ext cx="1704275" cy="2846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68573" tIns="34286" rIns="68573" bIns="34286">
              <a:spAutoFit/>
            </a:bodyPr>
            <a:lstStyle/>
            <a:p>
              <a:pPr>
                <a:defRPr/>
              </a:pPr>
              <a:r>
                <a:rPr lang="en-US" sz="1400" b="1" dirty="0">
                  <a:solidFill>
                    <a:srgbClr val="0432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Equation of State</a:t>
              </a:r>
            </a:p>
          </p:txBody>
        </p:sp>
      </p:grpSp>
      <p:grpSp>
        <p:nvGrpSpPr>
          <p:cNvPr id="216" name="Groupe 215"/>
          <p:cNvGrpSpPr/>
          <p:nvPr/>
        </p:nvGrpSpPr>
        <p:grpSpPr>
          <a:xfrm>
            <a:off x="790981" y="2591700"/>
            <a:ext cx="1366023" cy="1477825"/>
            <a:chOff x="2260504" y="1821272"/>
            <a:chExt cx="1030358" cy="1081076"/>
          </a:xfrm>
        </p:grpSpPr>
        <p:pic>
          <p:nvPicPr>
            <p:cNvPr id="214" name="Picture 6">
              <a:extLst>
                <a:ext uri="{FF2B5EF4-FFF2-40B4-BE49-F238E27FC236}">
                  <a16:creationId xmlns:a16="http://schemas.microsoft.com/office/drawing/2014/main" id="{7E6EEC6C-1CCB-7D3B-ADFD-1849F080BB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8741" y="1821272"/>
              <a:ext cx="627293" cy="7752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215" name="Text Box 20">
              <a:extLst>
                <a:ext uri="{FF2B5EF4-FFF2-40B4-BE49-F238E27FC236}">
                  <a16:creationId xmlns:a16="http://schemas.microsoft.com/office/drawing/2014/main" id="{A69096BA-8D19-EDAD-12E2-5E087EEA09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60504" y="2694092"/>
              <a:ext cx="1030358" cy="208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 lIns="68573" tIns="34286" rIns="68573" bIns="34286">
              <a:spAutoFit/>
            </a:bodyPr>
            <a:lstStyle/>
            <a:p>
              <a:pPr>
                <a:defRPr/>
              </a:pPr>
              <a:r>
                <a:rPr lang="en-US" sz="1400" b="1" dirty="0">
                  <a:solidFill>
                    <a:srgbClr val="0432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Clusters</a:t>
              </a:r>
            </a:p>
          </p:txBody>
        </p:sp>
      </p:grp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532FD721-A8BF-4138-EEBC-821A543A3E68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10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86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27FE8-7B37-3677-E375-DA5FA606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70241"/>
            <a:ext cx="10801350" cy="1141413"/>
          </a:xfrm>
        </p:spPr>
        <p:txBody>
          <a:bodyPr>
            <a:normAutofit/>
          </a:bodyPr>
          <a:lstStyle/>
          <a:p>
            <a:r>
              <a:rPr lang="fr-FR" sz="3200" dirty="0"/>
              <a:t>Pushing the </a:t>
            </a:r>
            <a:r>
              <a:rPr lang="fr-FR" sz="3200" dirty="0" err="1"/>
              <a:t>boundaries</a:t>
            </a:r>
            <a:r>
              <a:rPr lang="fr-FR" sz="3200" dirty="0"/>
              <a:t> of </a:t>
            </a:r>
            <a:r>
              <a:rPr lang="fr-FR" sz="3200" dirty="0" err="1"/>
              <a:t>knowlede</a:t>
            </a:r>
            <a:endParaRPr lang="en-FR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2AF83-4BC8-C9DA-9BB7-02A2EB413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7BC6E9-08C7-73EC-C955-C8E86109D7C2}"/>
              </a:ext>
            </a:extLst>
          </p:cNvPr>
          <p:cNvSpPr txBox="1"/>
          <p:nvPr/>
        </p:nvSpPr>
        <p:spPr>
          <a:xfrm>
            <a:off x="875906" y="875599"/>
            <a:ext cx="108013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fr-FR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fr-FR" sz="1600" b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exceptional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gravitational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forces and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gigantic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cataclysms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propel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matter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and trigger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nuclear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reactions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fr-FR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burning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of stars…  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supernova explosions…  to the merger of neutron stars.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E1F73A3-30AA-9BFF-F5C1-F21DC8441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9327" y="1596176"/>
            <a:ext cx="2328384" cy="19738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E57F25-BB83-EE2B-CB15-9398812AAC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294" y="1592991"/>
            <a:ext cx="2229651" cy="1954762"/>
          </a:xfrm>
          <a:prstGeom prst="rect">
            <a:avLst/>
          </a:prstGeom>
        </p:spPr>
      </p:pic>
      <p:sp>
        <p:nvSpPr>
          <p:cNvPr id="13" name="TextBox 2">
            <a:extLst>
              <a:ext uri="{FF2B5EF4-FFF2-40B4-BE49-F238E27FC236}">
                <a16:creationId xmlns:a16="http://schemas.microsoft.com/office/drawing/2014/main" id="{A5D150B9-F8FD-667C-9652-9BA30261B294}"/>
              </a:ext>
            </a:extLst>
          </p:cNvPr>
          <p:cNvSpPr txBox="1"/>
          <p:nvPr/>
        </p:nvSpPr>
        <p:spPr>
          <a:xfrm>
            <a:off x="402366" y="3703512"/>
            <a:ext cx="117319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fr-FR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Earth</a:t>
            </a:r>
            <a:r>
              <a:rPr lang="fr-FR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particle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accelerators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possible to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reproduce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these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reactions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and to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the structure of the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atomic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nucleus.</a:t>
            </a:r>
            <a:endParaRPr lang="en-FR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9">
            <a:extLst>
              <a:ext uri="{FF2B5EF4-FFF2-40B4-BE49-F238E27FC236}">
                <a16:creationId xmlns:a16="http://schemas.microsoft.com/office/drawing/2014/main" id="{1DBC95C3-B610-2498-B18C-58FAAF994F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338" y="4186450"/>
            <a:ext cx="3856401" cy="2049500"/>
          </a:xfrm>
          <a:prstGeom prst="rect">
            <a:avLst/>
          </a:prstGeom>
        </p:spPr>
      </p:pic>
      <p:pic>
        <p:nvPicPr>
          <p:cNvPr id="15" name="Image 10">
            <a:extLst>
              <a:ext uri="{FF2B5EF4-FFF2-40B4-BE49-F238E27FC236}">
                <a16:creationId xmlns:a16="http://schemas.microsoft.com/office/drawing/2014/main" id="{20008A9D-05C4-CA00-366C-C8399DA1E6F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5660" y="4180277"/>
            <a:ext cx="3635821" cy="2077916"/>
          </a:xfrm>
          <a:prstGeom prst="rect">
            <a:avLst/>
          </a:prstGeom>
        </p:spPr>
      </p:pic>
      <p:sp>
        <p:nvSpPr>
          <p:cNvPr id="16" name="TextBox 6">
            <a:extLst>
              <a:ext uri="{FF2B5EF4-FFF2-40B4-BE49-F238E27FC236}">
                <a16:creationId xmlns:a16="http://schemas.microsoft.com/office/drawing/2014/main" id="{B95ACAC2-C3F8-D9FE-E5F7-37CFCF420A95}"/>
              </a:ext>
            </a:extLst>
          </p:cNvPr>
          <p:cNvSpPr txBox="1"/>
          <p:nvPr/>
        </p:nvSpPr>
        <p:spPr>
          <a:xfrm>
            <a:off x="1556338" y="4264703"/>
            <a:ext cx="236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dirty="0">
                <a:solidFill>
                  <a:schemeClr val="bg1"/>
                </a:solidFill>
              </a:rPr>
              <a:t>GANIL Cyclotrons</a:t>
            </a:r>
          </a:p>
        </p:txBody>
      </p:sp>
      <p:sp>
        <p:nvSpPr>
          <p:cNvPr id="17" name="TextBox 6">
            <a:extLst>
              <a:ext uri="{FF2B5EF4-FFF2-40B4-BE49-F238E27FC236}">
                <a16:creationId xmlns:a16="http://schemas.microsoft.com/office/drawing/2014/main" id="{DC59B726-244D-C856-1C3B-1C24AE2406AA}"/>
              </a:ext>
            </a:extLst>
          </p:cNvPr>
          <p:cNvSpPr txBox="1"/>
          <p:nvPr/>
        </p:nvSpPr>
        <p:spPr>
          <a:xfrm>
            <a:off x="7699817" y="5750650"/>
            <a:ext cx="3039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dirty="0">
                <a:solidFill>
                  <a:schemeClr val="bg1"/>
                </a:solidFill>
              </a:rPr>
              <a:t>GANIL </a:t>
            </a:r>
            <a:r>
              <a:rPr lang="fr-FR" dirty="0">
                <a:solidFill>
                  <a:schemeClr val="bg1"/>
                </a:solidFill>
              </a:rPr>
              <a:t>SPIRAL2 LINAC</a:t>
            </a:r>
            <a:endParaRPr lang="en-FR" dirty="0">
              <a:solidFill>
                <a:schemeClr val="bg1"/>
              </a:solidFill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2BDB251-6CEB-4843-A04E-EA3434DBB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260" y="1633927"/>
            <a:ext cx="2985904" cy="1952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67931C5F-38B6-6DE6-FEFA-BAB658896F00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11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9018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69414D0E-2194-4700-3FC0-35C6054E7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Titre 218">
            <a:extLst>
              <a:ext uri="{FF2B5EF4-FFF2-40B4-BE49-F238E27FC236}">
                <a16:creationId xmlns:a16="http://schemas.microsoft.com/office/drawing/2014/main" id="{6D329CFF-FE19-B99E-D115-E75147FC7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73" y="-65486"/>
            <a:ext cx="10801350" cy="1141413"/>
          </a:xfrm>
        </p:spPr>
        <p:txBody>
          <a:bodyPr>
            <a:normAutofit/>
          </a:bodyPr>
          <a:lstStyle/>
          <a:p>
            <a:r>
              <a:rPr lang="en-US" sz="3600" dirty="0"/>
              <a:t>Experimental techniques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973369D-1DAE-9D54-3C00-1826597D9CF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287" y="1504777"/>
            <a:ext cx="8275348" cy="4664867"/>
          </a:xfrm>
          <a:prstGeom prst="rect">
            <a:avLst/>
          </a:prstGeom>
        </p:spPr>
      </p:pic>
      <p:grpSp>
        <p:nvGrpSpPr>
          <p:cNvPr id="13" name="Grouper 1">
            <a:extLst>
              <a:ext uri="{FF2B5EF4-FFF2-40B4-BE49-F238E27FC236}">
                <a16:creationId xmlns:a16="http://schemas.microsoft.com/office/drawing/2014/main" id="{46A54C6E-93F5-AB7E-61E6-0F879AD153F4}"/>
              </a:ext>
            </a:extLst>
          </p:cNvPr>
          <p:cNvGrpSpPr/>
          <p:nvPr/>
        </p:nvGrpSpPr>
        <p:grpSpPr>
          <a:xfrm>
            <a:off x="3318144" y="1178062"/>
            <a:ext cx="5112568" cy="504056"/>
            <a:chOff x="2195736" y="5877272"/>
            <a:chExt cx="5112568" cy="504056"/>
          </a:xfrm>
        </p:grpSpPr>
        <p:sp>
          <p:nvSpPr>
            <p:cNvPr id="14" name="Flèche vers la droite 13">
              <a:extLst>
                <a:ext uri="{FF2B5EF4-FFF2-40B4-BE49-F238E27FC236}">
                  <a16:creationId xmlns:a16="http://schemas.microsoft.com/office/drawing/2014/main" id="{2B0A72DD-AB1A-3303-2F21-5D7211CD5A20}"/>
                </a:ext>
              </a:extLst>
            </p:cNvPr>
            <p:cNvSpPr/>
            <p:nvPr/>
          </p:nvSpPr>
          <p:spPr bwMode="auto">
            <a:xfrm>
              <a:off x="2195736" y="5877272"/>
              <a:ext cx="5112568" cy="504056"/>
            </a:xfrm>
            <a:prstGeom prst="rightArrow">
              <a:avLst/>
            </a:prstGeom>
            <a:gradFill flip="none" rotWithShape="1">
              <a:gsLst>
                <a:gs pos="83000">
                  <a:srgbClr val="000000">
                    <a:tint val="50000"/>
                    <a:satMod val="300000"/>
                  </a:srgbClr>
                </a:gs>
                <a:gs pos="51000">
                  <a:srgbClr val="000000">
                    <a:tint val="37000"/>
                    <a:satMod val="300000"/>
                  </a:srgbClr>
                </a:gs>
                <a:gs pos="4000">
                  <a:srgbClr val="000000">
                    <a:tint val="15000"/>
                    <a:satMod val="350000"/>
                  </a:srgbClr>
                </a:gs>
              </a:gsLst>
              <a:lin ang="0" scaled="1"/>
              <a:tileRect/>
            </a:gradFill>
            <a:ln w="9525" cap="flat" cmpd="sng" algn="ctr">
              <a:solidFill>
                <a:srgbClr val="000000">
                  <a:shade val="95000"/>
                  <a:satMod val="105000"/>
                </a:srgbClr>
              </a:solidFill>
              <a:prstDash val="solid"/>
              <a:headEnd type="none" w="med" len="med"/>
              <a:tailEnd type="none" w="med" len="me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B369E3E-6802-4215-255E-B5AB9DAA1580}"/>
                </a:ext>
              </a:extLst>
            </p:cNvPr>
            <p:cNvSpPr/>
            <p:nvPr/>
          </p:nvSpPr>
          <p:spPr>
            <a:xfrm>
              <a:off x="3604067" y="5909210"/>
              <a:ext cx="20569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ＭＳ Ｐゴシック" charset="-128"/>
                </a:rPr>
                <a:t>Better sensitivity</a:t>
              </a:r>
            </a:p>
          </p:txBody>
        </p:sp>
      </p:grpSp>
      <p:grpSp>
        <p:nvGrpSpPr>
          <p:cNvPr id="19" name="Grouper 2">
            <a:extLst>
              <a:ext uri="{FF2B5EF4-FFF2-40B4-BE49-F238E27FC236}">
                <a16:creationId xmlns:a16="http://schemas.microsoft.com/office/drawing/2014/main" id="{1FA46B0E-BE62-205B-C76B-722DD3EA0191}"/>
              </a:ext>
            </a:extLst>
          </p:cNvPr>
          <p:cNvGrpSpPr/>
          <p:nvPr/>
        </p:nvGrpSpPr>
        <p:grpSpPr>
          <a:xfrm>
            <a:off x="3408518" y="5487739"/>
            <a:ext cx="5112568" cy="504056"/>
            <a:chOff x="2123728" y="6165304"/>
            <a:chExt cx="5112568" cy="504056"/>
          </a:xfrm>
        </p:grpSpPr>
        <p:sp>
          <p:nvSpPr>
            <p:cNvPr id="20" name="Flèche vers la droite 19">
              <a:extLst>
                <a:ext uri="{FF2B5EF4-FFF2-40B4-BE49-F238E27FC236}">
                  <a16:creationId xmlns:a16="http://schemas.microsoft.com/office/drawing/2014/main" id="{D6453C11-64BD-EA64-75BB-5A36A2EF4C11}"/>
                </a:ext>
              </a:extLst>
            </p:cNvPr>
            <p:cNvSpPr/>
            <p:nvPr/>
          </p:nvSpPr>
          <p:spPr bwMode="auto">
            <a:xfrm rot="10800000">
              <a:off x="2123728" y="6165304"/>
              <a:ext cx="5112568" cy="504056"/>
            </a:xfrm>
            <a:prstGeom prst="rightArrow">
              <a:avLst/>
            </a:prstGeom>
            <a:gradFill flip="none" rotWithShape="1">
              <a:gsLst>
                <a:gs pos="83000">
                  <a:srgbClr val="000000">
                    <a:tint val="50000"/>
                    <a:satMod val="300000"/>
                  </a:srgbClr>
                </a:gs>
                <a:gs pos="51000">
                  <a:srgbClr val="000000">
                    <a:tint val="37000"/>
                    <a:satMod val="300000"/>
                  </a:srgbClr>
                </a:gs>
                <a:gs pos="4000">
                  <a:srgbClr val="000000">
                    <a:tint val="15000"/>
                    <a:satMod val="350000"/>
                  </a:srgbClr>
                </a:gs>
              </a:gsLst>
              <a:lin ang="0" scaled="1"/>
              <a:tileRect/>
            </a:gradFill>
            <a:ln w="9525" cap="flat" cmpd="sng" algn="ctr">
              <a:solidFill>
                <a:srgbClr val="000000">
                  <a:shade val="95000"/>
                  <a:satMod val="105000"/>
                </a:srgbClr>
              </a:solidFill>
              <a:prstDash val="solid"/>
              <a:headEnd type="none" w="med" len="med"/>
              <a:tailEnd type="none" w="med" len="me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charset="0"/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5C1A337-9590-0674-C140-2152E7A47F6D}"/>
                </a:ext>
              </a:extLst>
            </p:cNvPr>
            <p:cNvSpPr/>
            <p:nvPr/>
          </p:nvSpPr>
          <p:spPr>
            <a:xfrm>
              <a:off x="3635896" y="6197242"/>
              <a:ext cx="196662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ＭＳ Ｐゴシック" charset="-128"/>
                  <a:cs typeface="ＭＳ Ｐゴシック" charset="-128"/>
                </a:rPr>
                <a:t>Better precision</a:t>
              </a:r>
            </a:p>
          </p:txBody>
        </p:sp>
      </p:grp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56EEDAC9-ECF7-64C9-36D2-D7F707A43D9E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12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980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A21395CB-597A-BCAD-FAC3-59F13C4A6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7129991-211E-A3E2-E7B0-54A69F2D24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61" y="992221"/>
            <a:ext cx="10171141" cy="53257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362EA960-03D1-F368-B81D-D7B728E8598F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13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22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95325" y="2668587"/>
            <a:ext cx="10801350" cy="1520825"/>
          </a:xfrm>
        </p:spPr>
        <p:txBody>
          <a:bodyPr>
            <a:normAutofit fontScale="90000"/>
          </a:bodyPr>
          <a:lstStyle/>
          <a:p>
            <a:r>
              <a:rPr lang="en-GB"/>
              <a:t>GANIL Cyclotrons </a:t>
            </a:r>
            <a:br>
              <a:rPr lang="en-GB"/>
            </a:br>
            <a:r>
              <a:rPr lang="en-GB"/>
              <a:t>Installations and projects</a:t>
            </a:r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A74DC512-B5DA-8974-7EBD-3EB5BE03F3ED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14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684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4">
            <a:extLst>
              <a:ext uri="{FF2B5EF4-FFF2-40B4-BE49-F238E27FC236}">
                <a16:creationId xmlns:a16="http://schemas.microsoft.com/office/drawing/2014/main" id="{D6847D27-3A55-229D-3EA5-ECAE86D392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5872" y="1174060"/>
            <a:ext cx="1479417" cy="1050082"/>
          </a:xfrm>
          <a:prstGeom prst="rect">
            <a:avLst/>
          </a:prstGeom>
        </p:spPr>
      </p:pic>
      <p:pic>
        <p:nvPicPr>
          <p:cNvPr id="4" name="Image 5">
            <a:extLst>
              <a:ext uri="{FF2B5EF4-FFF2-40B4-BE49-F238E27FC236}">
                <a16:creationId xmlns:a16="http://schemas.microsoft.com/office/drawing/2014/main" id="{7BA360F5-78BE-CBBD-50F7-6D1CE8C4894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16375" y="2234847"/>
            <a:ext cx="4667142" cy="4338293"/>
          </a:xfrm>
          <a:prstGeom prst="rect">
            <a:avLst/>
          </a:prstGeom>
        </p:spPr>
      </p:pic>
      <p:cxnSp>
        <p:nvCxnSpPr>
          <p:cNvPr id="10" name="Connecteur droit 6">
            <a:extLst>
              <a:ext uri="{FF2B5EF4-FFF2-40B4-BE49-F238E27FC236}">
                <a16:creationId xmlns:a16="http://schemas.microsoft.com/office/drawing/2014/main" id="{39F98AD6-664E-2099-F709-39AA9B720517}"/>
              </a:ext>
            </a:extLst>
          </p:cNvPr>
          <p:cNvCxnSpPr>
            <a:cxnSpLocks/>
            <a:endCxn id="54" idx="3"/>
          </p:cNvCxnSpPr>
          <p:nvPr/>
        </p:nvCxnSpPr>
        <p:spPr bwMode="auto">
          <a:xfrm flipH="1">
            <a:off x="4414591" y="3793861"/>
            <a:ext cx="2067004" cy="402619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11" name="Connecteur droit 7">
            <a:extLst>
              <a:ext uri="{FF2B5EF4-FFF2-40B4-BE49-F238E27FC236}">
                <a16:creationId xmlns:a16="http://schemas.microsoft.com/office/drawing/2014/main" id="{F87170B5-E5A7-FD34-A257-79FF0436FA1C}"/>
              </a:ext>
            </a:extLst>
          </p:cNvPr>
          <p:cNvCxnSpPr>
            <a:cxnSpLocks/>
            <a:endCxn id="17" idx="3"/>
          </p:cNvCxnSpPr>
          <p:nvPr/>
        </p:nvCxnSpPr>
        <p:spPr bwMode="auto">
          <a:xfrm flipH="1" flipV="1">
            <a:off x="3153295" y="3119006"/>
            <a:ext cx="3628149" cy="521289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12" name="Connecteur droit 8">
            <a:extLst>
              <a:ext uri="{FF2B5EF4-FFF2-40B4-BE49-F238E27FC236}">
                <a16:creationId xmlns:a16="http://schemas.microsoft.com/office/drawing/2014/main" id="{7B997770-311F-C852-4527-2F11BEC35F1E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6481595" y="2753618"/>
            <a:ext cx="1362392" cy="350788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13" name="Connecteur droit 9">
            <a:extLst>
              <a:ext uri="{FF2B5EF4-FFF2-40B4-BE49-F238E27FC236}">
                <a16:creationId xmlns:a16="http://schemas.microsoft.com/office/drawing/2014/main" id="{4DC5583F-B514-ECA7-5548-C7EC8A6A8805}"/>
              </a:ext>
            </a:extLst>
          </p:cNvPr>
          <p:cNvCxnSpPr>
            <a:cxnSpLocks/>
          </p:cNvCxnSpPr>
          <p:nvPr/>
        </p:nvCxnSpPr>
        <p:spPr bwMode="auto">
          <a:xfrm>
            <a:off x="7908787" y="3339447"/>
            <a:ext cx="382159" cy="649938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14" name="Connecteur droit 10">
            <a:extLst>
              <a:ext uri="{FF2B5EF4-FFF2-40B4-BE49-F238E27FC236}">
                <a16:creationId xmlns:a16="http://schemas.microsoft.com/office/drawing/2014/main" id="{77744B36-0557-D754-CD72-825FCA682493}"/>
              </a:ext>
            </a:extLst>
          </p:cNvPr>
          <p:cNvCxnSpPr>
            <a:cxnSpLocks/>
            <a:endCxn id="3" idx="1"/>
          </p:cNvCxnSpPr>
          <p:nvPr/>
        </p:nvCxnSpPr>
        <p:spPr bwMode="auto">
          <a:xfrm flipV="1">
            <a:off x="7905533" y="1699101"/>
            <a:ext cx="820339" cy="1304826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15" name="Connecteur droit 11">
            <a:extLst>
              <a:ext uri="{FF2B5EF4-FFF2-40B4-BE49-F238E27FC236}">
                <a16:creationId xmlns:a16="http://schemas.microsoft.com/office/drawing/2014/main" id="{787AE660-99A8-B71B-F756-A9ABA310C050}"/>
              </a:ext>
            </a:extLst>
          </p:cNvPr>
          <p:cNvCxnSpPr>
            <a:cxnSpLocks/>
          </p:cNvCxnSpPr>
          <p:nvPr/>
        </p:nvCxnSpPr>
        <p:spPr bwMode="auto">
          <a:xfrm flipV="1">
            <a:off x="7781400" y="2903160"/>
            <a:ext cx="1044126" cy="270952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pic>
        <p:nvPicPr>
          <p:cNvPr id="16" name="Image 12">
            <a:extLst>
              <a:ext uri="{FF2B5EF4-FFF2-40B4-BE49-F238E27FC236}">
                <a16:creationId xmlns:a16="http://schemas.microsoft.com/office/drawing/2014/main" id="{CF32A6C2-919C-B227-D30C-D6FF51583F6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2775" y="3784086"/>
            <a:ext cx="837432" cy="1190320"/>
          </a:xfrm>
          <a:prstGeom prst="rect">
            <a:avLst/>
          </a:prstGeom>
        </p:spPr>
      </p:pic>
      <p:pic>
        <p:nvPicPr>
          <p:cNvPr id="17" name="Image 13">
            <a:extLst>
              <a:ext uri="{FF2B5EF4-FFF2-40B4-BE49-F238E27FC236}">
                <a16:creationId xmlns:a16="http://schemas.microsoft.com/office/drawing/2014/main" id="{38E94123-17CB-C183-2D03-83DA12C6259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911" y="2561828"/>
            <a:ext cx="912384" cy="1114355"/>
          </a:xfrm>
          <a:prstGeom prst="rect">
            <a:avLst/>
          </a:prstGeom>
        </p:spPr>
      </p:pic>
      <p:sp>
        <p:nvSpPr>
          <p:cNvPr id="18" name="ZoneTexte 14">
            <a:extLst>
              <a:ext uri="{FF2B5EF4-FFF2-40B4-BE49-F238E27FC236}">
                <a16:creationId xmlns:a16="http://schemas.microsoft.com/office/drawing/2014/main" id="{8734DE28-9E7E-5AF9-D408-42DF6C33FF69}"/>
              </a:ext>
            </a:extLst>
          </p:cNvPr>
          <p:cNvSpPr txBox="1"/>
          <p:nvPr/>
        </p:nvSpPr>
        <p:spPr>
          <a:xfrm>
            <a:off x="2178621" y="4987212"/>
            <a:ext cx="658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VAMOS</a:t>
            </a:r>
          </a:p>
        </p:txBody>
      </p:sp>
      <p:sp>
        <p:nvSpPr>
          <p:cNvPr id="33" name="ZoneTexte 15">
            <a:extLst>
              <a:ext uri="{FF2B5EF4-FFF2-40B4-BE49-F238E27FC236}">
                <a16:creationId xmlns:a16="http://schemas.microsoft.com/office/drawing/2014/main" id="{97553B5C-9AF9-1960-BC0D-C4C155C554E1}"/>
              </a:ext>
            </a:extLst>
          </p:cNvPr>
          <p:cNvSpPr txBox="1"/>
          <p:nvPr/>
        </p:nvSpPr>
        <p:spPr>
          <a:xfrm>
            <a:off x="3092790" y="4651240"/>
            <a:ext cx="1130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AGATA </a:t>
            </a:r>
          </a:p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(2015-2021; 2029-2030)</a:t>
            </a:r>
          </a:p>
        </p:txBody>
      </p:sp>
      <p:sp>
        <p:nvSpPr>
          <p:cNvPr id="34" name="ZoneTexte 16">
            <a:extLst>
              <a:ext uri="{FF2B5EF4-FFF2-40B4-BE49-F238E27FC236}">
                <a16:creationId xmlns:a16="http://schemas.microsoft.com/office/drawing/2014/main" id="{BF55CBD6-79A2-83B2-6DA1-18B3B426B98A}"/>
              </a:ext>
            </a:extLst>
          </p:cNvPr>
          <p:cNvSpPr txBox="1"/>
          <p:nvPr/>
        </p:nvSpPr>
        <p:spPr>
          <a:xfrm>
            <a:off x="2142556" y="2315425"/>
            <a:ext cx="10321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EXOGAM</a:t>
            </a:r>
          </a:p>
        </p:txBody>
      </p:sp>
      <p:sp>
        <p:nvSpPr>
          <p:cNvPr id="35" name="ZoneTexte 17">
            <a:extLst>
              <a:ext uri="{FF2B5EF4-FFF2-40B4-BE49-F238E27FC236}">
                <a16:creationId xmlns:a16="http://schemas.microsoft.com/office/drawing/2014/main" id="{7DCA78E9-3145-CC18-EC45-9F360042AB2C}"/>
              </a:ext>
            </a:extLst>
          </p:cNvPr>
          <p:cNvSpPr txBox="1"/>
          <p:nvPr/>
        </p:nvSpPr>
        <p:spPr>
          <a:xfrm>
            <a:off x="5318777" y="1386786"/>
            <a:ext cx="11378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ACTAR TPC</a:t>
            </a:r>
          </a:p>
        </p:txBody>
      </p:sp>
      <p:sp>
        <p:nvSpPr>
          <p:cNvPr id="36" name="ZoneTexte 18">
            <a:extLst>
              <a:ext uri="{FF2B5EF4-FFF2-40B4-BE49-F238E27FC236}">
                <a16:creationId xmlns:a16="http://schemas.microsoft.com/office/drawing/2014/main" id="{F4A20C42-56D2-BD32-93E1-4E2F9AA6E977}"/>
              </a:ext>
            </a:extLst>
          </p:cNvPr>
          <p:cNvSpPr txBox="1"/>
          <p:nvPr/>
        </p:nvSpPr>
        <p:spPr>
          <a:xfrm>
            <a:off x="8687132" y="922029"/>
            <a:ext cx="9791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MUGAST</a:t>
            </a:r>
          </a:p>
        </p:txBody>
      </p:sp>
      <p:sp>
        <p:nvSpPr>
          <p:cNvPr id="37" name="ZoneTexte 19">
            <a:extLst>
              <a:ext uri="{FF2B5EF4-FFF2-40B4-BE49-F238E27FC236}">
                <a16:creationId xmlns:a16="http://schemas.microsoft.com/office/drawing/2014/main" id="{06EC7D3B-E59E-0D1C-C038-5C0F4DA7FDE1}"/>
              </a:ext>
            </a:extLst>
          </p:cNvPr>
          <p:cNvSpPr txBox="1"/>
          <p:nvPr/>
        </p:nvSpPr>
        <p:spPr>
          <a:xfrm>
            <a:off x="8698271" y="2275881"/>
            <a:ext cx="19494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LISE SPECTROMETER</a:t>
            </a:r>
          </a:p>
        </p:txBody>
      </p:sp>
      <p:sp>
        <p:nvSpPr>
          <p:cNvPr id="38" name="ZoneTexte 20">
            <a:extLst>
              <a:ext uri="{FF2B5EF4-FFF2-40B4-BE49-F238E27FC236}">
                <a16:creationId xmlns:a16="http://schemas.microsoft.com/office/drawing/2014/main" id="{CD6DE6A0-E0A2-3E07-B9C8-B106A1901083}"/>
              </a:ext>
            </a:extLst>
          </p:cNvPr>
          <p:cNvSpPr txBox="1"/>
          <p:nvPr/>
        </p:nvSpPr>
        <p:spPr>
          <a:xfrm>
            <a:off x="8245890" y="3644185"/>
            <a:ext cx="1257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INDRA + FAZIA</a:t>
            </a:r>
          </a:p>
        </p:txBody>
      </p:sp>
      <p:cxnSp>
        <p:nvCxnSpPr>
          <p:cNvPr id="39" name="Connecteur droit 21">
            <a:extLst>
              <a:ext uri="{FF2B5EF4-FFF2-40B4-BE49-F238E27FC236}">
                <a16:creationId xmlns:a16="http://schemas.microsoft.com/office/drawing/2014/main" id="{42C652CE-420C-35B9-E6DF-EE4334EC670E}"/>
              </a:ext>
            </a:extLst>
          </p:cNvPr>
          <p:cNvCxnSpPr>
            <a:cxnSpLocks/>
          </p:cNvCxnSpPr>
          <p:nvPr/>
        </p:nvCxnSpPr>
        <p:spPr bwMode="auto">
          <a:xfrm flipV="1">
            <a:off x="7255257" y="2189633"/>
            <a:ext cx="488328" cy="549228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sp>
        <p:nvSpPr>
          <p:cNvPr id="40" name="ZoneTexte 22">
            <a:extLst>
              <a:ext uri="{FF2B5EF4-FFF2-40B4-BE49-F238E27FC236}">
                <a16:creationId xmlns:a16="http://schemas.microsoft.com/office/drawing/2014/main" id="{D10E989C-7B27-03E9-BF07-F7D5F8DFA0A9}"/>
              </a:ext>
            </a:extLst>
          </p:cNvPr>
          <p:cNvSpPr txBox="1"/>
          <p:nvPr/>
        </p:nvSpPr>
        <p:spPr>
          <a:xfrm rot="1616580">
            <a:off x="7081046" y="2558709"/>
            <a:ext cx="147989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0" hangingPunct="0"/>
            <a:r>
              <a:rPr lang="fr-FR" sz="1050" b="1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Experimental</a:t>
            </a:r>
            <a:r>
              <a:rPr lang="fr-FR" sz="105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fr-FR" sz="1050" b="1" dirty="0" err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rooms</a:t>
            </a:r>
            <a:endParaRPr lang="fr-FR" sz="1050" b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</p:txBody>
      </p:sp>
      <p:sp>
        <p:nvSpPr>
          <p:cNvPr id="41" name="ZoneTexte 23">
            <a:extLst>
              <a:ext uri="{FF2B5EF4-FFF2-40B4-BE49-F238E27FC236}">
                <a16:creationId xmlns:a16="http://schemas.microsoft.com/office/drawing/2014/main" id="{AF064048-756B-DA72-C059-D172B255B36F}"/>
              </a:ext>
            </a:extLst>
          </p:cNvPr>
          <p:cNvSpPr txBox="1"/>
          <p:nvPr/>
        </p:nvSpPr>
        <p:spPr>
          <a:xfrm>
            <a:off x="6834599" y="1865284"/>
            <a:ext cx="1659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Porte </a:t>
            </a:r>
            <a:r>
              <a:rPr lang="en-GB" sz="1200" dirty="0" err="1">
                <a:solidFill>
                  <a:schemeClr val="bg1">
                    <a:lumMod val="50000"/>
                  </a:schemeClr>
                </a:solidFill>
              </a:rPr>
              <a:t>échantillon</a:t>
            </a:r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 pour irradiation</a:t>
            </a:r>
          </a:p>
        </p:txBody>
      </p:sp>
      <p:pic>
        <p:nvPicPr>
          <p:cNvPr id="42" name="Image 24">
            <a:extLst>
              <a:ext uri="{FF2B5EF4-FFF2-40B4-BE49-F238E27FC236}">
                <a16:creationId xmlns:a16="http://schemas.microsoft.com/office/drawing/2014/main" id="{EA7EA8DA-D6B4-1EFF-9378-B84B5ABF1C2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3760" y="919740"/>
            <a:ext cx="1385591" cy="982817"/>
          </a:xfrm>
          <a:prstGeom prst="rect">
            <a:avLst/>
          </a:prstGeom>
        </p:spPr>
      </p:pic>
      <p:pic>
        <p:nvPicPr>
          <p:cNvPr id="43" name="Image 25">
            <a:extLst>
              <a:ext uri="{FF2B5EF4-FFF2-40B4-BE49-F238E27FC236}">
                <a16:creationId xmlns:a16="http://schemas.microsoft.com/office/drawing/2014/main" id="{5CC32C37-3FDE-E963-5805-3FD6752CFE7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80710" y="1331575"/>
            <a:ext cx="354229" cy="350250"/>
          </a:xfrm>
          <a:prstGeom prst="rect">
            <a:avLst/>
          </a:prstGeom>
        </p:spPr>
      </p:pic>
      <p:pic>
        <p:nvPicPr>
          <p:cNvPr id="44" name="Image 26">
            <a:extLst>
              <a:ext uri="{FF2B5EF4-FFF2-40B4-BE49-F238E27FC236}">
                <a16:creationId xmlns:a16="http://schemas.microsoft.com/office/drawing/2014/main" id="{ACAD3A33-2F86-8A0B-D207-FCEE717607C3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41308" y="1765873"/>
            <a:ext cx="847458" cy="1203043"/>
          </a:xfrm>
          <a:prstGeom prst="rect">
            <a:avLst/>
          </a:prstGeom>
        </p:spPr>
      </p:pic>
      <p:pic>
        <p:nvPicPr>
          <p:cNvPr id="45" name="Image 27">
            <a:extLst>
              <a:ext uri="{FF2B5EF4-FFF2-40B4-BE49-F238E27FC236}">
                <a16:creationId xmlns:a16="http://schemas.microsoft.com/office/drawing/2014/main" id="{3351F727-CB4D-96CD-2707-AC70790302E3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2706" y="2533594"/>
            <a:ext cx="1560767" cy="983194"/>
          </a:xfrm>
          <a:prstGeom prst="rect">
            <a:avLst/>
          </a:prstGeom>
        </p:spPr>
      </p:pic>
      <p:pic>
        <p:nvPicPr>
          <p:cNvPr id="46" name="Image 28">
            <a:extLst>
              <a:ext uri="{FF2B5EF4-FFF2-40B4-BE49-F238E27FC236}">
                <a16:creationId xmlns:a16="http://schemas.microsoft.com/office/drawing/2014/main" id="{728F757C-32EC-B8D3-01A5-18EC122F6D56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91194" y="3935816"/>
            <a:ext cx="1368955" cy="862363"/>
          </a:xfrm>
          <a:prstGeom prst="rect">
            <a:avLst/>
          </a:prstGeom>
        </p:spPr>
      </p:pic>
      <p:pic>
        <p:nvPicPr>
          <p:cNvPr id="47" name="Image 29">
            <a:extLst>
              <a:ext uri="{FF2B5EF4-FFF2-40B4-BE49-F238E27FC236}">
                <a16:creationId xmlns:a16="http://schemas.microsoft.com/office/drawing/2014/main" id="{E252F791-318D-3EB4-7CD3-2D53571EFCF5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7946" y="5582092"/>
            <a:ext cx="1710337" cy="994814"/>
          </a:xfrm>
          <a:prstGeom prst="rect">
            <a:avLst/>
          </a:prstGeom>
        </p:spPr>
      </p:pic>
      <p:sp>
        <p:nvSpPr>
          <p:cNvPr id="48" name="ZoneTexte 30">
            <a:extLst>
              <a:ext uri="{FF2B5EF4-FFF2-40B4-BE49-F238E27FC236}">
                <a16:creationId xmlns:a16="http://schemas.microsoft.com/office/drawing/2014/main" id="{B00FCA39-9AEA-73BD-B2C1-93699070CE35}"/>
              </a:ext>
            </a:extLst>
          </p:cNvPr>
          <p:cNvSpPr txBox="1"/>
          <p:nvPr/>
        </p:nvSpPr>
        <p:spPr>
          <a:xfrm>
            <a:off x="5120325" y="5339875"/>
            <a:ext cx="14520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CYCLOTRON</a:t>
            </a:r>
          </a:p>
        </p:txBody>
      </p:sp>
      <p:cxnSp>
        <p:nvCxnSpPr>
          <p:cNvPr id="49" name="Connecteur droit 31">
            <a:extLst>
              <a:ext uri="{FF2B5EF4-FFF2-40B4-BE49-F238E27FC236}">
                <a16:creationId xmlns:a16="http://schemas.microsoft.com/office/drawing/2014/main" id="{3409BA0A-C74E-6C5C-69E3-94FCA7231EE1}"/>
              </a:ext>
            </a:extLst>
          </p:cNvPr>
          <p:cNvCxnSpPr>
            <a:cxnSpLocks/>
            <a:endCxn id="47" idx="3"/>
          </p:cNvCxnSpPr>
          <p:nvPr/>
        </p:nvCxnSpPr>
        <p:spPr bwMode="auto">
          <a:xfrm flipH="1">
            <a:off x="6858283" y="5367482"/>
            <a:ext cx="923117" cy="712017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sp>
        <p:nvSpPr>
          <p:cNvPr id="50" name="ZoneTexte 32">
            <a:extLst>
              <a:ext uri="{FF2B5EF4-FFF2-40B4-BE49-F238E27FC236}">
                <a16:creationId xmlns:a16="http://schemas.microsoft.com/office/drawing/2014/main" id="{33E3121D-ACFF-EFC1-EB1C-1DFAB792DBED}"/>
              </a:ext>
            </a:extLst>
          </p:cNvPr>
          <p:cNvSpPr txBox="1"/>
          <p:nvPr/>
        </p:nvSpPr>
        <p:spPr>
          <a:xfrm rot="2134319">
            <a:off x="5068322" y="4995740"/>
            <a:ext cx="299795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0" hangingPunct="0"/>
            <a:r>
              <a:rPr lang="fr-FR" sz="105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SPIRAL1 		GANIL CYCLOTRONS</a:t>
            </a:r>
          </a:p>
        </p:txBody>
      </p:sp>
      <p:pic>
        <p:nvPicPr>
          <p:cNvPr id="51" name="Image 33">
            <a:extLst>
              <a:ext uri="{FF2B5EF4-FFF2-40B4-BE49-F238E27FC236}">
                <a16:creationId xmlns:a16="http://schemas.microsoft.com/office/drawing/2014/main" id="{5B0AF420-A35E-8926-FAAC-9B5F1A7F7D9E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51871" y="5722483"/>
            <a:ext cx="1304055" cy="1012776"/>
          </a:xfrm>
          <a:prstGeom prst="rect">
            <a:avLst/>
          </a:prstGeom>
        </p:spPr>
      </p:pic>
      <p:cxnSp>
        <p:nvCxnSpPr>
          <p:cNvPr id="52" name="Connecteur droit 34">
            <a:extLst>
              <a:ext uri="{FF2B5EF4-FFF2-40B4-BE49-F238E27FC236}">
                <a16:creationId xmlns:a16="http://schemas.microsoft.com/office/drawing/2014/main" id="{7D0C462B-09B2-1C7A-BC0D-3DA6D95FB771}"/>
              </a:ext>
            </a:extLst>
          </p:cNvPr>
          <p:cNvCxnSpPr>
            <a:cxnSpLocks/>
          </p:cNvCxnSpPr>
          <p:nvPr/>
        </p:nvCxnSpPr>
        <p:spPr bwMode="auto">
          <a:xfrm>
            <a:off x="8725871" y="5463649"/>
            <a:ext cx="423836" cy="508148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sp>
        <p:nvSpPr>
          <p:cNvPr id="53" name="ZoneTexte 35">
            <a:extLst>
              <a:ext uri="{FF2B5EF4-FFF2-40B4-BE49-F238E27FC236}">
                <a16:creationId xmlns:a16="http://schemas.microsoft.com/office/drawing/2014/main" id="{D5972305-F921-FF4B-5B57-60E8EBDA1F42}"/>
              </a:ext>
            </a:extLst>
          </p:cNvPr>
          <p:cNvSpPr txBox="1"/>
          <p:nvPr/>
        </p:nvSpPr>
        <p:spPr>
          <a:xfrm>
            <a:off x="9095045" y="5478375"/>
            <a:ext cx="1130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SOURCES</a:t>
            </a:r>
          </a:p>
        </p:txBody>
      </p:sp>
      <p:pic>
        <p:nvPicPr>
          <p:cNvPr id="54" name="Image 36">
            <a:extLst>
              <a:ext uri="{FF2B5EF4-FFF2-40B4-BE49-F238E27FC236}">
                <a16:creationId xmlns:a16="http://schemas.microsoft.com/office/drawing/2014/main" id="{8E9C3AFD-85BF-9A17-C3BD-A6A75E99772B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26281" y="3790699"/>
            <a:ext cx="1288310" cy="811561"/>
          </a:xfrm>
          <a:prstGeom prst="rect">
            <a:avLst/>
          </a:prstGeom>
        </p:spPr>
      </p:pic>
      <p:sp>
        <p:nvSpPr>
          <p:cNvPr id="55" name="ZoneTexte 1">
            <a:extLst>
              <a:ext uri="{FF2B5EF4-FFF2-40B4-BE49-F238E27FC236}">
                <a16:creationId xmlns:a16="http://schemas.microsoft.com/office/drawing/2014/main" id="{E64AF6A5-1A26-53F5-70A3-9F9B53727B18}"/>
              </a:ext>
            </a:extLst>
          </p:cNvPr>
          <p:cNvSpPr txBox="1"/>
          <p:nvPr/>
        </p:nvSpPr>
        <p:spPr>
          <a:xfrm>
            <a:off x="132078" y="786030"/>
            <a:ext cx="42424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5 cyclotrons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Stable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beams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fr-FR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C à 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Energy :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&lt; 1 MeV/u up to 95 MeV/u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SPIRAL1 radioactive ion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beams</a:t>
            </a:r>
            <a:endParaRPr lang="fr-F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Up to 4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experiments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parallel</a:t>
            </a:r>
            <a:endParaRPr lang="fr-F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8000" indent="-108000"/>
            <a:endParaRPr lang="fr-FR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8B3FC0C-34E4-2905-A824-333A96AE2DE8}"/>
              </a:ext>
            </a:extLst>
          </p:cNvPr>
          <p:cNvSpPr txBox="1">
            <a:spLocks/>
          </p:cNvSpPr>
          <p:nvPr/>
        </p:nvSpPr>
        <p:spPr>
          <a:xfrm>
            <a:off x="130843" y="-112432"/>
            <a:ext cx="10801350" cy="9908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accent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3600" dirty="0"/>
              <a:t>GANIL cyclotrons and </a:t>
            </a:r>
            <a:r>
              <a:rPr lang="fr-FR" sz="3600" dirty="0" err="1"/>
              <a:t>experimental</a:t>
            </a:r>
            <a:r>
              <a:rPr lang="fr-FR" sz="3600" dirty="0"/>
              <a:t> </a:t>
            </a:r>
            <a:r>
              <a:rPr lang="fr-FR" sz="3600" dirty="0" err="1"/>
              <a:t>rooms</a:t>
            </a:r>
            <a:endParaRPr lang="en-FR" sz="3600" dirty="0"/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9BC84C35-C109-90DA-A04C-C57B662F829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66968" y="5439942"/>
            <a:ext cx="2135796" cy="1151326"/>
          </a:xfrm>
          <a:prstGeom prst="rect">
            <a:avLst/>
          </a:prstGeom>
          <a:ln w="28575">
            <a:solidFill>
              <a:schemeClr val="accent2"/>
            </a:solidFill>
          </a:ln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512F1858-62F1-3442-0DF4-6D5C20FCD42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199645" y="3950310"/>
            <a:ext cx="1304055" cy="1419888"/>
          </a:xfrm>
          <a:prstGeom prst="rect">
            <a:avLst/>
          </a:prstGeom>
          <a:ln w="28575">
            <a:solidFill>
              <a:srgbClr val="00B0F0"/>
            </a:solidFill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BE09D52E-67D1-04A1-7E07-16623C508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087" y="1825791"/>
            <a:ext cx="1333995" cy="1110806"/>
          </a:xfrm>
          <a:prstGeom prst="rect">
            <a:avLst/>
          </a:prstGeom>
          <a:noFill/>
          <a:ln w="285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F1364416-244D-AD53-24B3-D8713031E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181" y="3224953"/>
            <a:ext cx="1251247" cy="1876871"/>
          </a:xfrm>
          <a:prstGeom prst="rect">
            <a:avLst/>
          </a:prstGeom>
          <a:noFill/>
          <a:ln w="28575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>
            <a:extLst>
              <a:ext uri="{FF2B5EF4-FFF2-40B4-BE49-F238E27FC236}">
                <a16:creationId xmlns:a16="http://schemas.microsoft.com/office/drawing/2014/main" id="{AECFC8A5-B227-8851-2144-9A97EF1AF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06088" y="1674161"/>
            <a:ext cx="1049376" cy="1337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B778929E-BB22-657B-EBB0-475306399618}"/>
              </a:ext>
            </a:extLst>
          </p:cNvPr>
          <p:cNvSpPr txBox="1"/>
          <p:nvPr/>
        </p:nvSpPr>
        <p:spPr>
          <a:xfrm rot="16200000">
            <a:off x="1708207" y="5858853"/>
            <a:ext cx="1168179" cy="30777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FR" sz="1400"/>
              <a:t>Fission</a:t>
            </a:r>
            <a:endParaRPr lang="en-FR" sz="1400" dirty="0"/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7B71D10B-5D9E-EF96-5701-8E5DF2C23977}"/>
              </a:ext>
            </a:extLst>
          </p:cNvPr>
          <p:cNvSpPr txBox="1"/>
          <p:nvPr/>
        </p:nvSpPr>
        <p:spPr>
          <a:xfrm rot="16200000">
            <a:off x="-438145" y="3892418"/>
            <a:ext cx="1895592" cy="523220"/>
          </a:xfrm>
          <a:prstGeom prst="rect">
            <a:avLst/>
          </a:prstGeom>
          <a:noFill/>
          <a:ln w="28575"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FR" sz="1400"/>
              <a:t>Exotic Nuclei Shell structure</a:t>
            </a:r>
            <a:endParaRPr lang="en-FR" sz="1400" dirty="0"/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428C01C9-8AA5-633B-FD42-1289ACD76FF9}"/>
              </a:ext>
            </a:extLst>
          </p:cNvPr>
          <p:cNvSpPr txBox="1"/>
          <p:nvPr/>
        </p:nvSpPr>
        <p:spPr>
          <a:xfrm rot="16200000">
            <a:off x="9999788" y="2194864"/>
            <a:ext cx="1304826" cy="30777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FR" sz="1400"/>
              <a:t>Exotic clusters</a:t>
            </a:r>
            <a:endParaRPr lang="en-FR" sz="1400" dirty="0"/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BE8F65C8-806F-7156-2F6C-40B1D3208FDE}"/>
              </a:ext>
            </a:extLst>
          </p:cNvPr>
          <p:cNvSpPr txBox="1"/>
          <p:nvPr/>
        </p:nvSpPr>
        <p:spPr>
          <a:xfrm rot="16200000">
            <a:off x="9302838" y="4497760"/>
            <a:ext cx="1431666" cy="307777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FR" sz="1400"/>
              <a:t>E</a:t>
            </a:r>
            <a:r>
              <a:rPr lang="fr-FR" sz="1400" dirty="0"/>
              <a:t>OS</a:t>
            </a:r>
            <a:endParaRPr lang="en-FR" sz="1400" dirty="0"/>
          </a:p>
        </p:txBody>
      </p:sp>
      <p:sp>
        <p:nvSpPr>
          <p:cNvPr id="60" name="ZoneTexte 59">
            <a:extLst>
              <a:ext uri="{FF2B5EF4-FFF2-40B4-BE49-F238E27FC236}">
                <a16:creationId xmlns:a16="http://schemas.microsoft.com/office/drawing/2014/main" id="{C8F8042A-D06C-7FFC-7F1C-7F4B9FF61B97}"/>
              </a:ext>
            </a:extLst>
          </p:cNvPr>
          <p:cNvSpPr txBox="1"/>
          <p:nvPr/>
        </p:nvSpPr>
        <p:spPr>
          <a:xfrm rot="16200000">
            <a:off x="3347161" y="2119284"/>
            <a:ext cx="1141416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400"/>
              <a:t>Exotic radioactivit</a:t>
            </a:r>
            <a:r>
              <a:rPr lang="en-US" sz="1400" b="1"/>
              <a:t>y</a:t>
            </a:r>
            <a:endParaRPr lang="en-US" sz="1400"/>
          </a:p>
        </p:txBody>
      </p:sp>
      <p:sp>
        <p:nvSpPr>
          <p:cNvPr id="1024" name="Espace réservé du numéro de diapositive 4">
            <a:extLst>
              <a:ext uri="{FF2B5EF4-FFF2-40B4-BE49-F238E27FC236}">
                <a16:creationId xmlns:a16="http://schemas.microsoft.com/office/drawing/2014/main" id="{11965D37-4564-E908-1D1A-B853B2ABD22C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15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9828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2C8EF-2073-51EC-5E87-1591F4105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956291"/>
            <a:ext cx="7129463" cy="1793319"/>
          </a:xfrm>
        </p:spPr>
        <p:txBody>
          <a:bodyPr>
            <a:normAutofit/>
          </a:bodyPr>
          <a:lstStyle/>
          <a:p>
            <a:r>
              <a:rPr lang="fr-FR" sz="3600" dirty="0" err="1"/>
              <a:t>Nuclear</a:t>
            </a:r>
            <a:r>
              <a:rPr lang="fr-FR" sz="3600" dirty="0"/>
              <a:t> structure</a:t>
            </a:r>
            <a:endParaRPr lang="en-FR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4A7CC3-E2EA-EFDF-2890-3F92C7DDA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398231-B1AA-8B94-576F-4F0262292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8553" y="1876821"/>
            <a:ext cx="4250553" cy="18364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782335-FA6C-66A9-2B9C-3110DA9F1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1" y="1723616"/>
            <a:ext cx="2689770" cy="26897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C6F18A-FF63-63A4-365E-4226165F0F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036" y="1776999"/>
            <a:ext cx="2993875" cy="18356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D337FC-181A-D118-B80A-AAC7FE65253D}"/>
              </a:ext>
            </a:extLst>
          </p:cNvPr>
          <p:cNvSpPr txBox="1"/>
          <p:nvPr/>
        </p:nvSpPr>
        <p:spPr>
          <a:xfrm>
            <a:off x="10042021" y="2064047"/>
            <a:ext cx="21499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New states :</a:t>
            </a:r>
          </a:p>
          <a:p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proton-neutron interaction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a proton in the s₁/₂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orbit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and a neutron in the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fp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-type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orbits</a:t>
            </a:r>
            <a:endParaRPr lang="en-FR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85BE58-4614-FDCA-43AD-1541552CC6EE}"/>
              </a:ext>
            </a:extLst>
          </p:cNvPr>
          <p:cNvSpPr txBox="1"/>
          <p:nvPr/>
        </p:nvSpPr>
        <p:spPr>
          <a:xfrm>
            <a:off x="6374905" y="1686432"/>
            <a:ext cx="33439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J. Paxman et al., Phys. Rev. Lett.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134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162504</a:t>
            </a:r>
            <a:endParaRPr lang="en-FR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1DBB41-73F3-7771-9233-4F57C6420612}"/>
              </a:ext>
            </a:extLst>
          </p:cNvPr>
          <p:cNvSpPr txBox="1"/>
          <p:nvPr/>
        </p:nvSpPr>
        <p:spPr>
          <a:xfrm>
            <a:off x="209782" y="3583316"/>
            <a:ext cx="3351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b="1" dirty="0"/>
              <a:t>SPIRAL1 VAMOS MUGAST AGATA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851865-92E0-B446-1970-E027EAEF7667}"/>
              </a:ext>
            </a:extLst>
          </p:cNvPr>
          <p:cNvSpPr txBox="1"/>
          <p:nvPr/>
        </p:nvSpPr>
        <p:spPr>
          <a:xfrm>
            <a:off x="1200150" y="1727335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baseline="30000" dirty="0">
                <a:effectLst/>
                <a:latin typeface="Helvetica" pitchFamily="2" charset="0"/>
              </a:rPr>
              <a:t>47</a:t>
            </a:r>
            <a:r>
              <a:rPr lang="en-GB" i="1" dirty="0">
                <a:effectLst/>
                <a:latin typeface="Helvetica" pitchFamily="2" charset="0"/>
              </a:rPr>
              <a:t>K(</a:t>
            </a:r>
            <a:r>
              <a:rPr lang="en-GB" i="1" dirty="0" err="1">
                <a:effectLst/>
                <a:latin typeface="Helvetica" pitchFamily="2" charset="0"/>
              </a:rPr>
              <a:t>d,p</a:t>
            </a:r>
            <a:r>
              <a:rPr lang="en-GB" i="1" dirty="0">
                <a:effectLst/>
                <a:latin typeface="Helvetica" pitchFamily="2" charset="0"/>
              </a:rPr>
              <a:t>) </a:t>
            </a:r>
            <a:r>
              <a:rPr lang="en-GB" i="1" baseline="30000" dirty="0">
                <a:effectLst/>
                <a:latin typeface="Helvetica" pitchFamily="2" charset="0"/>
              </a:rPr>
              <a:t>48</a:t>
            </a:r>
            <a:r>
              <a:rPr lang="en-GB" i="1" dirty="0">
                <a:effectLst/>
                <a:latin typeface="Helvetica" pitchFamily="2" charset="0"/>
              </a:rPr>
              <a:t>K</a:t>
            </a:r>
            <a:endParaRPr lang="en-GB" dirty="0">
              <a:effectLst/>
              <a:latin typeface="Helvetica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9871FE-20B7-67B5-1C31-4F783FD12F15}"/>
              </a:ext>
            </a:extLst>
          </p:cNvPr>
          <p:cNvSpPr txBox="1"/>
          <p:nvPr/>
        </p:nvSpPr>
        <p:spPr>
          <a:xfrm>
            <a:off x="198783" y="1175779"/>
            <a:ext cx="7314823" cy="33855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FR" sz="1600" baseline="3000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FR" sz="1600">
                <a:latin typeface="Arial" panose="020B0604020202020204" pitchFamily="34" charset="0"/>
                <a:cs typeface="Arial" panose="020B0604020202020204" pitchFamily="34" charset="0"/>
              </a:rPr>
              <a:t>K 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a key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step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→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evolution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nuclear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structure in the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region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around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N = 28</a:t>
            </a:r>
            <a:endParaRPr lang="en-FR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76CBBF0D-AA4E-A3DA-49DE-787C3C62D21E}"/>
              </a:ext>
            </a:extLst>
          </p:cNvPr>
          <p:cNvSpPr txBox="1"/>
          <p:nvPr/>
        </p:nvSpPr>
        <p:spPr>
          <a:xfrm>
            <a:off x="89528" y="639101"/>
            <a:ext cx="9219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Long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quest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in the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magic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numbers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pillars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atomic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nucleus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modelling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DC8E5F8-4A8A-CFA6-D21E-7A583A7E98B1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0801350" cy="6118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3200">
                <a:solidFill>
                  <a:schemeClr val="accent2"/>
                </a:solidFill>
              </a:rPr>
              <a:t>Nuclear structure</a:t>
            </a:r>
            <a:endParaRPr lang="en-FR" sz="3200" dirty="0">
              <a:solidFill>
                <a:schemeClr val="accent2"/>
              </a:solidFill>
            </a:endParaRP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0FA73725-72A5-FED6-24D4-82A542AC4F4E}"/>
              </a:ext>
            </a:extLst>
          </p:cNvPr>
          <p:cNvSpPr txBox="1"/>
          <p:nvPr/>
        </p:nvSpPr>
        <p:spPr>
          <a:xfrm>
            <a:off x="6223234" y="3585496"/>
            <a:ext cx="58847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dirty="0" err="1"/>
              <a:t>Theoretical</a:t>
            </a:r>
            <a:r>
              <a:rPr lang="fr-FR" sz="1400" dirty="0"/>
              <a:t> </a:t>
            </a:r>
            <a:r>
              <a:rPr lang="fr-FR" sz="1400" dirty="0" err="1"/>
              <a:t>models</a:t>
            </a:r>
            <a:r>
              <a:rPr lang="fr-FR" sz="1400" dirty="0"/>
              <a:t>: SDPF U and SDPF-MU </a:t>
            </a:r>
            <a:r>
              <a:rPr lang="fr-FR" sz="1400" dirty="0" err="1"/>
              <a:t>clearly</a:t>
            </a:r>
            <a:r>
              <a:rPr lang="fr-FR" sz="1400" dirty="0"/>
              <a:t> </a:t>
            </a:r>
            <a:r>
              <a:rPr lang="fr-FR" sz="1400" dirty="0" err="1"/>
              <a:t>deviate</a:t>
            </a:r>
            <a:r>
              <a:rPr lang="fr-FR" sz="1400" dirty="0"/>
              <a:t> and </a:t>
            </a:r>
            <a:r>
              <a:rPr lang="fr-FR" sz="1400" dirty="0" err="1"/>
              <a:t>overestimate</a:t>
            </a:r>
            <a:r>
              <a:rPr lang="fr-FR" sz="1400" dirty="0"/>
              <a:t> the </a:t>
            </a:r>
            <a:r>
              <a:rPr lang="fr-FR" sz="1400" dirty="0" err="1"/>
              <a:t>spectroscopic</a:t>
            </a:r>
            <a:r>
              <a:rPr lang="fr-FR" sz="1400" dirty="0"/>
              <a:t> </a:t>
            </a:r>
            <a:r>
              <a:rPr lang="fr-FR" sz="1400" dirty="0" err="1"/>
              <a:t>factors</a:t>
            </a:r>
            <a:r>
              <a:rPr lang="fr-FR" sz="1400" dirty="0"/>
              <a:t>.</a:t>
            </a:r>
            <a:endParaRPr lang="en-US" sz="1400" dirty="0"/>
          </a:p>
        </p:txBody>
      </p:sp>
      <p:pic>
        <p:nvPicPr>
          <p:cNvPr id="21" name="Picture 9">
            <a:extLst>
              <a:ext uri="{FF2B5EF4-FFF2-40B4-BE49-F238E27FC236}">
                <a16:creationId xmlns:a16="http://schemas.microsoft.com/office/drawing/2014/main" id="{9764F96A-4E13-56C8-94E4-262E6D1675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3672" y="4932384"/>
            <a:ext cx="2007220" cy="1520242"/>
          </a:xfrm>
          <a:prstGeom prst="rect">
            <a:avLst/>
          </a:prstGeom>
        </p:spPr>
      </p:pic>
      <p:sp>
        <p:nvSpPr>
          <p:cNvPr id="22" name="TextBox 11">
            <a:extLst>
              <a:ext uri="{FF2B5EF4-FFF2-40B4-BE49-F238E27FC236}">
                <a16:creationId xmlns:a16="http://schemas.microsoft.com/office/drawing/2014/main" id="{4E996F1E-19C4-4776-03BC-44B33FBD2A57}"/>
              </a:ext>
            </a:extLst>
          </p:cNvPr>
          <p:cNvSpPr txBox="1"/>
          <p:nvPr/>
        </p:nvSpPr>
        <p:spPr>
          <a:xfrm>
            <a:off x="6510687" y="4385748"/>
            <a:ext cx="30724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Physics Letter B867, 139600 (2025)</a:t>
            </a:r>
          </a:p>
        </p:txBody>
      </p:sp>
      <p:pic>
        <p:nvPicPr>
          <p:cNvPr id="23" name="Picture 2" descr="(Color online.) Segré chart showing stable (blue) and neutron-rich exotic (yellow) isotopes up to oxygen. Isotopes with a neutron halo are shown in pink. The element's name and the year of discovery of the drip-line isotope are shown to the right. The numbers labeled along the axes correspond to (sub-)magic numbers.">
            <a:extLst>
              <a:ext uri="{FF2B5EF4-FFF2-40B4-BE49-F238E27FC236}">
                <a16:creationId xmlns:a16="http://schemas.microsoft.com/office/drawing/2014/main" id="{4A460DC3-00C9-4D11-6D96-19E655FB8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31" y="4897596"/>
            <a:ext cx="3268105" cy="166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12">
            <a:extLst>
              <a:ext uri="{FF2B5EF4-FFF2-40B4-BE49-F238E27FC236}">
                <a16:creationId xmlns:a16="http://schemas.microsoft.com/office/drawing/2014/main" id="{7781EA32-702B-C224-2B45-FA08EB35A0BD}"/>
              </a:ext>
            </a:extLst>
          </p:cNvPr>
          <p:cNvSpPr txBox="1"/>
          <p:nvPr/>
        </p:nvSpPr>
        <p:spPr>
          <a:xfrm>
            <a:off x="174131" y="4362337"/>
            <a:ext cx="4339650" cy="33855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The structure of ²²C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revealed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cousin ¹⁷C</a:t>
            </a:r>
            <a:endParaRPr lang="en-FR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id="{018A5B9D-2488-1123-C88F-CE54A8B3CED0}"/>
              </a:ext>
            </a:extLst>
          </p:cNvPr>
          <p:cNvSpPr txBox="1"/>
          <p:nvPr/>
        </p:nvSpPr>
        <p:spPr>
          <a:xfrm>
            <a:off x="3474892" y="5154074"/>
            <a:ext cx="465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baseline="30000" dirty="0"/>
              <a:t>16</a:t>
            </a:r>
            <a:r>
              <a:rPr lang="en-FR" dirty="0"/>
              <a:t>C</a:t>
            </a:r>
          </a:p>
        </p:txBody>
      </p:sp>
      <p:sp>
        <p:nvSpPr>
          <p:cNvPr id="26" name="TextBox 16">
            <a:extLst>
              <a:ext uri="{FF2B5EF4-FFF2-40B4-BE49-F238E27FC236}">
                <a16:creationId xmlns:a16="http://schemas.microsoft.com/office/drawing/2014/main" id="{997293AF-9E4C-C0ED-E88D-6E257406D943}"/>
              </a:ext>
            </a:extLst>
          </p:cNvPr>
          <p:cNvSpPr txBox="1"/>
          <p:nvPr/>
        </p:nvSpPr>
        <p:spPr>
          <a:xfrm>
            <a:off x="9363779" y="4833085"/>
            <a:ext cx="26540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Spectroscopy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unbound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states of ¹⁷C, in the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orbitals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populated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by ²²C.</a:t>
            </a:r>
            <a:b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of the N = 16 gap,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larger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predicted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en-FR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17">
            <a:extLst>
              <a:ext uri="{FF2B5EF4-FFF2-40B4-BE49-F238E27FC236}">
                <a16:creationId xmlns:a16="http://schemas.microsoft.com/office/drawing/2014/main" id="{B0370ADE-EA49-F4A7-8AE8-52F0D3299AFB}"/>
              </a:ext>
            </a:extLst>
          </p:cNvPr>
          <p:cNvSpPr txBox="1"/>
          <p:nvPr/>
        </p:nvSpPr>
        <p:spPr>
          <a:xfrm>
            <a:off x="4960442" y="4965200"/>
            <a:ext cx="141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baseline="30000" dirty="0"/>
              <a:t>16</a:t>
            </a:r>
            <a:r>
              <a:rPr lang="en-FR" dirty="0"/>
              <a:t>C(d,p) </a:t>
            </a:r>
            <a:r>
              <a:rPr lang="en-FR" baseline="30000" dirty="0"/>
              <a:t>17</a:t>
            </a:r>
            <a:r>
              <a:rPr lang="en-FR" dirty="0"/>
              <a:t>C</a:t>
            </a:r>
          </a:p>
        </p:txBody>
      </p:sp>
      <p:pic>
        <p:nvPicPr>
          <p:cNvPr id="28" name="Picture 15">
            <a:extLst>
              <a:ext uri="{FF2B5EF4-FFF2-40B4-BE49-F238E27FC236}">
                <a16:creationId xmlns:a16="http://schemas.microsoft.com/office/drawing/2014/main" id="{A2155B26-9FBB-9254-BE76-25574B2CEF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110" y="4829002"/>
            <a:ext cx="2839175" cy="1578944"/>
          </a:xfrm>
          <a:prstGeom prst="rect">
            <a:avLst/>
          </a:prstGeom>
        </p:spPr>
      </p:pic>
      <p:sp>
        <p:nvSpPr>
          <p:cNvPr id="6" name="Espace réservé du numéro de diapositive 4">
            <a:extLst>
              <a:ext uri="{FF2B5EF4-FFF2-40B4-BE49-F238E27FC236}">
                <a16:creationId xmlns:a16="http://schemas.microsoft.com/office/drawing/2014/main" id="{9230ECF6-478A-0F9F-13CE-594DB09DCE5C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16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E3C93013-3832-6F3D-2477-88A91A095F2E}"/>
              </a:ext>
            </a:extLst>
          </p:cNvPr>
          <p:cNvSpPr txBox="1"/>
          <p:nvPr/>
        </p:nvSpPr>
        <p:spPr>
          <a:xfrm>
            <a:off x="3631655" y="6479395"/>
            <a:ext cx="2129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LISE</a:t>
            </a:r>
            <a:r>
              <a:rPr lang="en-FR" b="1"/>
              <a:t> </a:t>
            </a:r>
            <a:r>
              <a:rPr lang="fr-FR" b="1" dirty="0"/>
              <a:t>EXOGAM TIARA</a:t>
            </a:r>
            <a:endParaRPr lang="en-FR" b="1" dirty="0"/>
          </a:p>
        </p:txBody>
      </p:sp>
    </p:spTree>
    <p:extLst>
      <p:ext uri="{BB962C8B-B14F-4D97-AF65-F5344CB8AC3E}">
        <p14:creationId xmlns:p14="http://schemas.microsoft.com/office/powerpoint/2010/main" val="2215829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2A37170-3EC8-A362-CD9B-DECCCE0A0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801350" cy="647885"/>
          </a:xfrm>
        </p:spPr>
        <p:txBody>
          <a:bodyPr>
            <a:normAutofit/>
          </a:bodyPr>
          <a:lstStyle/>
          <a:p>
            <a:r>
              <a:rPr lang="fr-FR" sz="3600" dirty="0" err="1">
                <a:solidFill>
                  <a:schemeClr val="accent2"/>
                </a:solidFill>
              </a:rPr>
              <a:t>Nuclear</a:t>
            </a:r>
            <a:r>
              <a:rPr lang="fr-FR" sz="3600" dirty="0">
                <a:solidFill>
                  <a:schemeClr val="accent2"/>
                </a:solidFill>
              </a:rPr>
              <a:t> </a:t>
            </a:r>
            <a:r>
              <a:rPr lang="fr-FR" sz="3600" dirty="0" err="1">
                <a:solidFill>
                  <a:schemeClr val="accent2"/>
                </a:solidFill>
              </a:rPr>
              <a:t>astrophysics</a:t>
            </a:r>
            <a:endParaRPr lang="en-FR" sz="3600" dirty="0">
              <a:solidFill>
                <a:schemeClr val="accent2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91DB274-CFF6-3613-AA49-337B129BF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" y="1026068"/>
            <a:ext cx="11292309" cy="5685417"/>
          </a:xfrm>
          <a:prstGeom prst="rect">
            <a:avLst/>
          </a:prstGeom>
        </p:spPr>
      </p:pic>
      <p:grpSp>
        <p:nvGrpSpPr>
          <p:cNvPr id="6" name="Groupe 5">
            <a:extLst>
              <a:ext uri="{FF2B5EF4-FFF2-40B4-BE49-F238E27FC236}">
                <a16:creationId xmlns:a16="http://schemas.microsoft.com/office/drawing/2014/main" id="{773EE66E-FD3D-6B57-7AED-883B26FC2DF4}"/>
              </a:ext>
            </a:extLst>
          </p:cNvPr>
          <p:cNvGrpSpPr/>
          <p:nvPr/>
        </p:nvGrpSpPr>
        <p:grpSpPr>
          <a:xfrm>
            <a:off x="7674015" y="214034"/>
            <a:ext cx="2002184" cy="1580042"/>
            <a:chOff x="7637795" y="4135827"/>
            <a:chExt cx="4525731" cy="2000878"/>
          </a:xfrm>
        </p:grpSpPr>
        <p:pic>
          <p:nvPicPr>
            <p:cNvPr id="15" name="Image 14" descr="Une image contenant étoile, rouge, objet d’extérieur, lumière&#10;&#10;Description générée automatiquement">
              <a:extLst>
                <a:ext uri="{FF2B5EF4-FFF2-40B4-BE49-F238E27FC236}">
                  <a16:creationId xmlns:a16="http://schemas.microsoft.com/office/drawing/2014/main" id="{5DD1CD7C-C264-A808-A76A-A00ED77945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637795" y="4135827"/>
              <a:ext cx="3902282" cy="2000878"/>
            </a:xfrm>
            <a:prstGeom prst="ellipse">
              <a:avLst/>
            </a:prstGeom>
          </p:spPr>
        </p:pic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6475EDE8-841F-FCEB-9163-871DDE3A5E48}"/>
                </a:ext>
              </a:extLst>
            </p:cNvPr>
            <p:cNvSpPr txBox="1"/>
            <p:nvPr/>
          </p:nvSpPr>
          <p:spPr>
            <a:xfrm rot="16200000">
              <a:off x="10996079" y="4856162"/>
              <a:ext cx="1750246" cy="5846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700" dirty="0">
                  <a:latin typeface="Arial Nova Light" panose="020B0304020202020204" pitchFamily="34" charset="0"/>
                </a:rPr>
                <a:t>© M. </a:t>
              </a:r>
              <a:r>
                <a:rPr lang="en-GB" sz="700" dirty="0" err="1">
                  <a:latin typeface="Arial Nova Light" panose="020B0304020202020204" pitchFamily="34" charset="0"/>
                </a:rPr>
                <a:t>Deconinck</a:t>
              </a:r>
              <a:endParaRPr lang="en-GB" sz="700" dirty="0">
                <a:latin typeface="Arial Nova Light" panose="020B0304020202020204" pitchFamily="34" charset="0"/>
              </a:endParaRPr>
            </a:p>
          </p:txBody>
        </p:sp>
      </p:grp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1AAA838F-9271-6D7E-8AA7-74B9A0C6A0B5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17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527033AE-EC45-58C7-D5B5-2AA6F2AE2404}"/>
              </a:ext>
            </a:extLst>
          </p:cNvPr>
          <p:cNvSpPr txBox="1"/>
          <p:nvPr/>
        </p:nvSpPr>
        <p:spPr>
          <a:xfrm>
            <a:off x="302093" y="656736"/>
            <a:ext cx="7141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b="1" dirty="0"/>
              <a:t>CNO cycle </a:t>
            </a:r>
            <a:r>
              <a:rPr lang="fr-FR" b="1" dirty="0" err="1"/>
              <a:t>is</a:t>
            </a:r>
            <a:r>
              <a:rPr lang="fr-FR" b="1" dirty="0"/>
              <a:t> one of the </a:t>
            </a:r>
            <a:r>
              <a:rPr lang="fr-FR" b="1" dirty="0" err="1"/>
              <a:t>most</a:t>
            </a:r>
            <a:r>
              <a:rPr lang="fr-FR" b="1" dirty="0"/>
              <a:t> important </a:t>
            </a:r>
            <a:r>
              <a:rPr lang="fr-FR" b="1" dirty="0" err="1"/>
              <a:t>nuclear</a:t>
            </a:r>
            <a:r>
              <a:rPr lang="fr-FR" b="1" dirty="0"/>
              <a:t> </a:t>
            </a:r>
            <a:r>
              <a:rPr lang="fr-FR" b="1" dirty="0" err="1"/>
              <a:t>energy</a:t>
            </a:r>
            <a:r>
              <a:rPr lang="fr-FR" b="1" dirty="0"/>
              <a:t> sources in stars.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56438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7873264-2037-D52C-6BB9-96E385FF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801350" cy="647885"/>
          </a:xfrm>
        </p:spPr>
        <p:txBody>
          <a:bodyPr>
            <a:normAutofit/>
          </a:bodyPr>
          <a:lstStyle/>
          <a:p>
            <a:r>
              <a:rPr lang="fr-FR" sz="3600" dirty="0" err="1">
                <a:solidFill>
                  <a:schemeClr val="accent2"/>
                </a:solidFill>
              </a:rPr>
              <a:t>Nuclear</a:t>
            </a:r>
            <a:r>
              <a:rPr lang="fr-FR" sz="3600" dirty="0">
                <a:solidFill>
                  <a:schemeClr val="accent2"/>
                </a:solidFill>
              </a:rPr>
              <a:t> </a:t>
            </a:r>
            <a:r>
              <a:rPr lang="fr-FR" sz="3600" dirty="0" err="1">
                <a:solidFill>
                  <a:schemeClr val="accent2"/>
                </a:solidFill>
              </a:rPr>
              <a:t>astrophysics</a:t>
            </a:r>
            <a:endParaRPr lang="en-FR" sz="3600" dirty="0">
              <a:solidFill>
                <a:schemeClr val="accent2"/>
              </a:solidFill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58B2D31F-4939-6844-BFC5-A982B02D7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38" y="1207578"/>
            <a:ext cx="10992124" cy="5518898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5BF09049-7C08-9781-3193-A308EFBE160F}"/>
              </a:ext>
            </a:extLst>
          </p:cNvPr>
          <p:cNvSpPr txBox="1"/>
          <p:nvPr/>
        </p:nvSpPr>
        <p:spPr>
          <a:xfrm>
            <a:off x="3355663" y="745913"/>
            <a:ext cx="49741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2000" b="1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fr-FR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O(𝛼, 𝛾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fr-FR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fr-FR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Ne: hot CNO break-out </a:t>
            </a:r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95E05F7F-9057-8549-838C-7ABF0BB8C11B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18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081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Image 297"/>
          <p:cNvPicPr/>
          <p:nvPr/>
        </p:nvPicPr>
        <p:blipFill>
          <a:blip r:embed="rId3"/>
          <a:stretch/>
        </p:blipFill>
        <p:spPr>
          <a:xfrm>
            <a:off x="398520" y="830761"/>
            <a:ext cx="6115320" cy="21466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299" name="Image 298"/>
          <p:cNvPicPr/>
          <p:nvPr/>
        </p:nvPicPr>
        <p:blipFill>
          <a:blip r:embed="rId4"/>
          <a:stretch/>
        </p:blipFill>
        <p:spPr>
          <a:xfrm>
            <a:off x="7027200" y="1557360"/>
            <a:ext cx="4865040" cy="52290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300" name="Image 299"/>
          <p:cNvPicPr/>
          <p:nvPr/>
        </p:nvPicPr>
        <p:blipFill>
          <a:blip r:embed="rId5"/>
          <a:stretch/>
        </p:blipFill>
        <p:spPr>
          <a:xfrm>
            <a:off x="6982218" y="868680"/>
            <a:ext cx="1092942" cy="6640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01" name="ZoneTexte 300"/>
          <p:cNvSpPr txBox="1"/>
          <p:nvPr/>
        </p:nvSpPr>
        <p:spPr>
          <a:xfrm>
            <a:off x="215640" y="3052744"/>
            <a:ext cx="5784840" cy="3537976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spAutoFit/>
          </a:bodyPr>
          <a:lstStyle/>
          <a:p>
            <a:r>
              <a:rPr lang="en-GB" sz="1600" b="1" u="none" strike="noStrike" dirty="0">
                <a:solidFill>
                  <a:srgbClr val="000000"/>
                </a:solidFill>
                <a:effectLst/>
                <a:uFillTx/>
                <a:latin typeface="Arial"/>
                <a:ea typeface="Noto Sans CJK SC"/>
              </a:rPr>
              <a:t>- definitive </a:t>
            </a:r>
            <a:r>
              <a:rPr lang="en-GB" sz="1600" b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INDRA-FAZIA result on symmetry energy</a:t>
            </a:r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lang="en-GB" sz="1600" b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density dependence S(</a:t>
            </a:r>
            <a:r>
              <a:rPr lang="en-GB" sz="1600" b="1" u="none" strike="noStrike" dirty="0" err="1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ρ</a:t>
            </a:r>
            <a:r>
              <a:rPr lang="en-GB" sz="1600" b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) from experiment E789 </a:t>
            </a:r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- more stringent </a:t>
            </a:r>
            <a:r>
              <a:rPr lang="en-GB" sz="1600" b="0" u="none" strike="noStrike" dirty="0" err="1">
                <a:solidFill>
                  <a:srgbClr val="000000"/>
                </a:solidFill>
                <a:effectLst/>
                <a:uFillTx/>
                <a:latin typeface="Arial"/>
              </a:rPr>
              <a:t>EoS</a:t>
            </a:r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constraint thanks to</a:t>
            </a: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precise determination of density region</a:t>
            </a: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probed by experiment</a:t>
            </a:r>
          </a:p>
        </p:txBody>
      </p:sp>
      <p:sp>
        <p:nvSpPr>
          <p:cNvPr id="302" name="ZoneTexte 301"/>
          <p:cNvSpPr txBox="1"/>
          <p:nvPr/>
        </p:nvSpPr>
        <p:spPr>
          <a:xfrm>
            <a:off x="9838800" y="3567960"/>
            <a:ext cx="1874520" cy="602280"/>
          </a:xfrm>
          <a:prstGeom prst="rect">
            <a:avLst/>
          </a:prstGeom>
          <a:solidFill>
            <a:srgbClr val="FFFFFF"/>
          </a:solidFill>
          <a:ln w="0">
            <a:solidFill>
              <a:srgbClr val="2A6099"/>
            </a:solidFill>
          </a:ln>
        </p:spPr>
        <p:txBody>
          <a:bodyPr wrap="none" lIns="90000" tIns="45000" rIns="90000" bIns="45000" anchor="t">
            <a:spAutoFit/>
          </a:bodyPr>
          <a:lstStyle/>
          <a:p>
            <a:r>
              <a:rPr lang="en-GB" sz="1200" b="0" i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symmetry energy density</a:t>
            </a:r>
          </a:p>
          <a:p>
            <a:r>
              <a:rPr lang="en-GB" sz="1200" b="0" i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dependence probed by</a:t>
            </a:r>
          </a:p>
          <a:p>
            <a:r>
              <a:rPr lang="en-GB" sz="1200" b="0" i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INDRA-FAZIA data</a:t>
            </a:r>
          </a:p>
        </p:txBody>
      </p:sp>
      <p:sp>
        <p:nvSpPr>
          <p:cNvPr id="303" name="Connecteur droit 302"/>
          <p:cNvSpPr/>
          <p:nvPr/>
        </p:nvSpPr>
        <p:spPr>
          <a:xfrm flipH="1" flipV="1">
            <a:off x="10257480" y="3266280"/>
            <a:ext cx="556560" cy="301680"/>
          </a:xfrm>
          <a:prstGeom prst="line">
            <a:avLst/>
          </a:prstGeom>
          <a:ln w="0">
            <a:solidFill>
              <a:srgbClr val="3465A4"/>
            </a:solidFill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4" name="ZoneTexte 303"/>
          <p:cNvSpPr txBox="1"/>
          <p:nvPr/>
        </p:nvSpPr>
        <p:spPr>
          <a:xfrm>
            <a:off x="8075160" y="5584320"/>
            <a:ext cx="1536120" cy="431640"/>
          </a:xfrm>
          <a:prstGeom prst="rect">
            <a:avLst/>
          </a:prstGeom>
          <a:solidFill>
            <a:srgbClr val="FFFFFF"/>
          </a:solidFill>
          <a:ln w="0">
            <a:solidFill>
              <a:srgbClr val="2A6099"/>
            </a:solidFill>
          </a:ln>
        </p:spPr>
        <p:txBody>
          <a:bodyPr wrap="none" lIns="90000" tIns="45000" rIns="90000" bIns="45000" anchor="t">
            <a:spAutoFit/>
          </a:bodyPr>
          <a:lstStyle/>
          <a:p>
            <a:r>
              <a:rPr lang="en-GB" sz="12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previous constraints</a:t>
            </a:r>
          </a:p>
          <a:p>
            <a:r>
              <a:rPr lang="en-GB" sz="12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from literature</a:t>
            </a:r>
          </a:p>
        </p:txBody>
      </p:sp>
      <p:sp>
        <p:nvSpPr>
          <p:cNvPr id="305" name="Connecteur droit 304"/>
          <p:cNvSpPr/>
          <p:nvPr/>
        </p:nvSpPr>
        <p:spPr>
          <a:xfrm flipV="1">
            <a:off x="9611280" y="5198760"/>
            <a:ext cx="267480" cy="385560"/>
          </a:xfrm>
          <a:prstGeom prst="line">
            <a:avLst/>
          </a:prstGeom>
          <a:ln w="0">
            <a:solidFill>
              <a:srgbClr val="3465A4"/>
            </a:solidFill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6" name="ZoneTexte 305"/>
          <p:cNvSpPr txBox="1"/>
          <p:nvPr/>
        </p:nvSpPr>
        <p:spPr>
          <a:xfrm>
            <a:off x="10783440" y="4357440"/>
            <a:ext cx="1170811" cy="27554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 wrap="none" lIns="90000" tIns="45000" rIns="90000" bIns="45000" anchor="t">
            <a:spAutoFit/>
          </a:bodyPr>
          <a:lstStyle/>
          <a:p>
            <a:r>
              <a:rPr lang="en-GB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(</a:t>
            </a:r>
            <a:r>
              <a:rPr lang="en-GB" sz="1200" b="0" i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ab initio</a:t>
            </a:r>
            <a:r>
              <a:rPr lang="en-GB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 calc.)</a:t>
            </a:r>
          </a:p>
        </p:txBody>
      </p:sp>
      <p:sp>
        <p:nvSpPr>
          <p:cNvPr id="307" name="Rectangle 306"/>
          <p:cNvSpPr/>
          <p:nvPr/>
        </p:nvSpPr>
        <p:spPr>
          <a:xfrm>
            <a:off x="9918720" y="4357440"/>
            <a:ext cx="2194920" cy="281160"/>
          </a:xfrm>
          <a:prstGeom prst="rect">
            <a:avLst/>
          </a:prstGeom>
          <a:noFill/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8" name="Forme libre 307"/>
          <p:cNvSpPr/>
          <p:nvPr/>
        </p:nvSpPr>
        <p:spPr>
          <a:xfrm>
            <a:off x="9869040" y="4667040"/>
            <a:ext cx="104760" cy="1257480"/>
          </a:xfrm>
          <a:custGeom>
            <a:avLst/>
            <a:gdLst>
              <a:gd name="textAreaLeft" fmla="*/ 30600 w 104760"/>
              <a:gd name="textAreaRight" fmla="*/ 105120 w 104760"/>
              <a:gd name="textAreaTop" fmla="*/ 52200 h 1257480"/>
              <a:gd name="textAreaBottom" fmla="*/ 1205280 h 1257480"/>
              <a:gd name="GluePoint1X" fmla="*/ 21600 w 21600"/>
              <a:gd name="GluePoint1Y" fmla="*/ 0 h 21600"/>
              <a:gd name="GluePoint2X" fmla="*/ 0 w 21600"/>
              <a:gd name="GluePoint2Y" fmla="*/ 10800 h 21600"/>
              <a:gd name="GluePoint3X" fmla="*/ 21600 w 21600"/>
              <a:gd name="GluePoint3Y" fmla="*/ 21600 h 21600"/>
            </a:gdLst>
            <a:ahLst/>
            <a:cxnLst>
              <a:cxn ang="0">
                <a:pos x="GluePoint1X" y="GluePoint1Y"/>
              </a:cxn>
              <a:cxn ang="0">
                <a:pos x="GluePoint2X" y="GluePoint2Y"/>
              </a:cxn>
              <a:cxn ang="0">
                <a:pos x="GluePoint3X" y="GluePoint3Y"/>
              </a:cxn>
            </a:cxnLst>
            <a:rect l="textAreaLeft" t="textAreaTop" r="textAreaRight" b="textAreaBottom"/>
            <a:pathLst>
              <a:path w="21600" h="21600">
                <a:moveTo>
                  <a:pt x="21600" y="0"/>
                </a:moveTo>
                <a:cubicBezTo>
                  <a:pt x="10800" y="0"/>
                  <a:pt x="0" y="900"/>
                  <a:pt x="0" y="1800"/>
                </a:cubicBezTo>
                <a:lnTo>
                  <a:pt x="0" y="19800"/>
                </a:lnTo>
                <a:cubicBezTo>
                  <a:pt x="0" y="20700"/>
                  <a:pt x="10800" y="21600"/>
                  <a:pt x="21600" y="21600"/>
                </a:cubicBezTo>
              </a:path>
            </a:pathLst>
          </a:custGeom>
          <a:noFill/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9" name="ZoneTexte 308"/>
          <p:cNvSpPr txBox="1"/>
          <p:nvPr/>
        </p:nvSpPr>
        <p:spPr>
          <a:xfrm>
            <a:off x="599400" y="3684904"/>
            <a:ext cx="3402191" cy="2060649"/>
          </a:xfrm>
          <a:prstGeom prst="rect">
            <a:avLst/>
          </a:prstGeom>
          <a:noFill/>
          <a:ln w="0">
            <a:noFill/>
          </a:ln>
        </p:spPr>
        <p:txBody>
          <a:bodyPr wrap="none" lIns="90000" tIns="45000" rIns="90000" bIns="45000" anchor="t">
            <a:spAutoFit/>
          </a:bodyPr>
          <a:lstStyle/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-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impact parameter dependence</a:t>
            </a:r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of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isospin transport ratio </a:t>
            </a:r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R(&lt;N/Z&gt;)</a:t>
            </a: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compared with</a:t>
            </a: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transport model calculations</a:t>
            </a:r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- testing different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state-of-the-art</a:t>
            </a:r>
            <a:endParaRPr lang="en-GB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density functionals</a:t>
            </a:r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respecting</a:t>
            </a:r>
          </a:p>
          <a:p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present constraints from</a:t>
            </a:r>
          </a:p>
          <a:p>
            <a:r>
              <a:rPr lang="en-GB" sz="1600" b="0" i="1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 ab initio</a:t>
            </a:r>
            <a:r>
              <a:rPr lang="en-GB" sz="16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 calculations</a:t>
            </a:r>
          </a:p>
        </p:txBody>
      </p:sp>
      <p:pic>
        <p:nvPicPr>
          <p:cNvPr id="310" name="Image 309"/>
          <p:cNvPicPr/>
          <p:nvPr/>
        </p:nvPicPr>
        <p:blipFill>
          <a:blip r:embed="rId6"/>
          <a:stretch/>
        </p:blipFill>
        <p:spPr>
          <a:xfrm>
            <a:off x="4385880" y="3573304"/>
            <a:ext cx="2857320" cy="27630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11" name="Flèche droite 310"/>
          <p:cNvSpPr/>
          <p:nvPr/>
        </p:nvSpPr>
        <p:spPr>
          <a:xfrm>
            <a:off x="6800231" y="4428748"/>
            <a:ext cx="1371600" cy="295200"/>
          </a:xfrm>
          <a:prstGeom prst="rightArrow">
            <a:avLst>
              <a:gd name="adj1" fmla="val 50000"/>
              <a:gd name="adj2" fmla="val 116159"/>
            </a:avLst>
          </a:prstGeom>
          <a:solidFill>
            <a:srgbClr val="729FC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2" name="Connecteur droit 311"/>
          <p:cNvSpPr/>
          <p:nvPr/>
        </p:nvSpPr>
        <p:spPr>
          <a:xfrm>
            <a:off x="3771720" y="3844384"/>
            <a:ext cx="561960" cy="123840"/>
          </a:xfrm>
          <a:prstGeom prst="line">
            <a:avLst/>
          </a:prstGeom>
          <a:ln w="0">
            <a:solidFill>
              <a:srgbClr val="3465A4"/>
            </a:solidFill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" name="Espace réservé du pied de page 3">
            <a:extLst>
              <a:ext uri="{FF2B5EF4-FFF2-40B4-BE49-F238E27FC236}">
                <a16:creationId xmlns:a16="http://schemas.microsoft.com/office/drawing/2014/main" id="{92726472-31C0-096D-1FB7-5B1303ADB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44498" y="6495425"/>
            <a:ext cx="2906816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l" defTabSz="914400" rtl="0" eaLnBrk="1" latinLnBrk="0" hangingPunct="1">
              <a:defRPr sz="12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/>
              <a:t>     CODIR 08/12/2025</a:t>
            </a:r>
            <a:endParaRPr lang="fr-FR" b="1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225345F-E3E6-66B8-9110-456934CBE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242" y="280834"/>
            <a:ext cx="1962348" cy="1305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laceHolder 1">
            <a:extLst>
              <a:ext uri="{FF2B5EF4-FFF2-40B4-BE49-F238E27FC236}">
                <a16:creationId xmlns:a16="http://schemas.microsoft.com/office/drawing/2014/main" id="{3FA705DE-B5E2-35CA-3085-9250A17A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61" y="-186333"/>
            <a:ext cx="10801350" cy="1141413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rm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FR" sz="2800" b="1" dirty="0">
                <a:solidFill>
                  <a:schemeClr val="accent2"/>
                </a:solidFill>
                <a:latin typeface="Arial"/>
              </a:rPr>
              <a:t>Equation of State : </a:t>
            </a:r>
            <a:r>
              <a:rPr lang="fr-FR" sz="2800" b="1" dirty="0" err="1">
                <a:solidFill>
                  <a:schemeClr val="accent2"/>
                </a:solidFill>
                <a:latin typeface="Arial"/>
              </a:rPr>
              <a:t>Nuclear</a:t>
            </a:r>
            <a:r>
              <a:rPr lang="fr-FR" sz="2800" b="1" dirty="0">
                <a:solidFill>
                  <a:schemeClr val="accent2"/>
                </a:solidFill>
                <a:latin typeface="Arial"/>
              </a:rPr>
              <a:t> </a:t>
            </a:r>
            <a:r>
              <a:rPr lang="fr-FR" sz="2800" b="1" dirty="0" err="1">
                <a:solidFill>
                  <a:schemeClr val="accent2"/>
                </a:solidFill>
                <a:latin typeface="Arial"/>
              </a:rPr>
              <a:t>symmetry</a:t>
            </a:r>
            <a:r>
              <a:rPr lang="fr-FR" sz="2800" b="1" dirty="0">
                <a:solidFill>
                  <a:schemeClr val="accent2"/>
                </a:solidFill>
                <a:latin typeface="Arial"/>
              </a:rPr>
              <a:t> </a:t>
            </a:r>
            <a:r>
              <a:rPr lang="fr-FR" sz="2800" b="1" dirty="0" err="1">
                <a:solidFill>
                  <a:schemeClr val="accent2"/>
                </a:solidFill>
                <a:latin typeface="Arial"/>
              </a:rPr>
              <a:t>energy</a:t>
            </a:r>
            <a:endParaRPr lang="en-GB" sz="2800" b="0" u="none" strike="noStrike" dirty="0">
              <a:solidFill>
                <a:schemeClr val="accent2"/>
              </a:solidFill>
              <a:effectLst/>
              <a:uFillTx/>
              <a:latin typeface="Arial"/>
            </a:endParaRPr>
          </a:p>
        </p:txBody>
      </p:sp>
      <p:sp>
        <p:nvSpPr>
          <p:cNvPr id="4" name="Espace réservé du numéro de diapositive 4">
            <a:extLst>
              <a:ext uri="{FF2B5EF4-FFF2-40B4-BE49-F238E27FC236}">
                <a16:creationId xmlns:a16="http://schemas.microsoft.com/office/drawing/2014/main" id="{2AE7DE68-82C6-0651-6246-D6917CC60C83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19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D9925C9A-93C1-DCA2-EE40-6BA82D86B186}"/>
              </a:ext>
            </a:extLst>
          </p:cNvPr>
          <p:cNvSpPr txBox="1"/>
          <p:nvPr/>
        </p:nvSpPr>
        <p:spPr>
          <a:xfrm>
            <a:off x="174036" y="598205"/>
            <a:ext cx="611419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fr-FR" dirty="0"/>
              <a:t>Energy </a:t>
            </a:r>
            <a:r>
              <a:rPr lang="fr-FR" dirty="0" err="1"/>
              <a:t>cost</a:t>
            </a:r>
            <a:r>
              <a:rPr lang="fr-FR" dirty="0"/>
              <a:t> to </a:t>
            </a:r>
            <a:r>
              <a:rPr lang="fr-FR" dirty="0" err="1"/>
              <a:t>make</a:t>
            </a:r>
            <a:r>
              <a:rPr lang="fr-FR" dirty="0"/>
              <a:t> </a:t>
            </a:r>
            <a:r>
              <a:rPr lang="fr-FR" dirty="0" err="1"/>
              <a:t>nuclear</a:t>
            </a:r>
            <a:r>
              <a:rPr lang="fr-FR" dirty="0"/>
              <a:t> </a:t>
            </a:r>
            <a:r>
              <a:rPr lang="fr-FR" dirty="0" err="1"/>
              <a:t>systems</a:t>
            </a:r>
            <a:r>
              <a:rPr lang="fr-FR" dirty="0"/>
              <a:t> more neutron </a:t>
            </a:r>
            <a:r>
              <a:rPr lang="fr-FR" dirty="0" err="1"/>
              <a:t>rich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87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2C40F32C-49C1-9776-E2C6-061693D2D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D2CC899E-C470-AB99-28D2-265164E54C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85" y="1074445"/>
            <a:ext cx="7970215" cy="5069877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0C7570C2-6E4F-D0BE-582A-D534F385AC54}"/>
              </a:ext>
            </a:extLst>
          </p:cNvPr>
          <p:cNvSpPr txBox="1"/>
          <p:nvPr/>
        </p:nvSpPr>
        <p:spPr>
          <a:xfrm>
            <a:off x="8187543" y="1586013"/>
            <a:ext cx="3657044" cy="1384995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marL="0" marR="0" lvl="0" indent="0" defTabSz="4572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VAMOS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Direct and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complete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isotopic</a:t>
            </a:r>
            <a:r>
              <a:rPr lang="fr-FR" sz="1400" kern="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fission fragments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yields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Y(A,Z)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Precise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center-of-mass fission</a:t>
            </a:r>
            <a:r>
              <a:rPr lang="fr-FR" sz="1400" kern="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fragment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velocities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isotopically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(due to Coulomb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barrier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energies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)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4BB390FC-E721-F66B-0597-6C8B79564A1B}"/>
              </a:ext>
            </a:extLst>
          </p:cNvPr>
          <p:cNvSpPr txBox="1"/>
          <p:nvPr/>
        </p:nvSpPr>
        <p:spPr>
          <a:xfrm>
            <a:off x="5650943" y="5375088"/>
            <a:ext cx="3079022" cy="738664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marL="0" marR="0" lvl="0" indent="0" defTabSz="4572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VAMOS-second arm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Total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kinetic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energies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isotopically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2E-2v 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measurement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3221BFAB-F5A2-7A71-3934-1093C998369B}"/>
              </a:ext>
            </a:extLst>
          </p:cNvPr>
          <p:cNvSpPr txBox="1"/>
          <p:nvPr/>
        </p:nvSpPr>
        <p:spPr>
          <a:xfrm>
            <a:off x="9084629" y="3344577"/>
            <a:ext cx="1862873" cy="95410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marL="0" marR="0" lvl="0" indent="0" defTabSz="4572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SPIDER → PISTA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A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Z</a:t>
            </a:r>
            <a:b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</a:b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✔ (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Elab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,</a:t>
            </a:r>
            <a:r>
              <a:rPr kumimoji="0" lang="el-G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θ</a:t>
            </a:r>
            <a:r>
              <a:rPr kumimoji="0" lang="fr-FR" sz="1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lab</a:t>
            </a:r>
            <a:r>
              <a:rPr kumimoji="0" lang="fr-FR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0"/>
              </a:rPr>
              <a:t>) → E*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pic>
        <p:nvPicPr>
          <p:cNvPr id="14" name="56985482-BCF0-49B5-A6E9-16260F0E0557_1" descr="52A63BFA-33C7-46C5-83AF-C0608ABDFA3F">
            <a:extLst>
              <a:ext uri="{FF2B5EF4-FFF2-40B4-BE49-F238E27FC236}">
                <a16:creationId xmlns:a16="http://schemas.microsoft.com/office/drawing/2014/main" id="{2102F55B-75BA-E52B-596E-DB43E7688B65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9455614" y="5045822"/>
            <a:ext cx="1717907" cy="1067930"/>
          </a:xfrm>
          <a:prstGeom prst="rect">
            <a:avLst/>
          </a:prstGeom>
          <a:ln w="9360">
            <a:noFill/>
          </a:ln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2EEAAE10-C1F3-0AB3-1173-D1A426FF9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801350" cy="647885"/>
          </a:xfrm>
        </p:spPr>
        <p:txBody>
          <a:bodyPr>
            <a:normAutofit/>
          </a:bodyPr>
          <a:lstStyle/>
          <a:p>
            <a:r>
              <a:rPr lang="fr-FR" sz="3600" dirty="0">
                <a:solidFill>
                  <a:schemeClr val="accent2"/>
                </a:solidFill>
              </a:rPr>
              <a:t>Fission </a:t>
            </a:r>
            <a:r>
              <a:rPr lang="fr-FR" sz="3600" dirty="0" err="1">
                <a:solidFill>
                  <a:schemeClr val="accent2"/>
                </a:solidFill>
              </a:rPr>
              <a:t>studies</a:t>
            </a:r>
            <a:r>
              <a:rPr lang="fr-FR" sz="3600" dirty="0">
                <a:solidFill>
                  <a:schemeClr val="accent2"/>
                </a:solidFill>
              </a:rPr>
              <a:t> at VAMOS++</a:t>
            </a:r>
            <a:endParaRPr lang="en-FR" sz="3600" dirty="0">
              <a:solidFill>
                <a:schemeClr val="accent2"/>
              </a:solidFill>
            </a:endParaRPr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7A83D017-62BE-754B-C920-64250A6E7B0C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20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78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2C40F32C-49C1-9776-E2C6-061693D2D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EEAAE10-C1F3-0AB3-1173-D1A426FF9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801350" cy="647885"/>
          </a:xfrm>
        </p:spPr>
        <p:txBody>
          <a:bodyPr>
            <a:normAutofit/>
          </a:bodyPr>
          <a:lstStyle/>
          <a:p>
            <a:r>
              <a:rPr lang="fr-FR" sz="3600" dirty="0">
                <a:solidFill>
                  <a:schemeClr val="accent2"/>
                </a:solidFill>
              </a:rPr>
              <a:t>Fission </a:t>
            </a:r>
            <a:r>
              <a:rPr lang="fr-FR" sz="3600" dirty="0" err="1">
                <a:solidFill>
                  <a:schemeClr val="accent2"/>
                </a:solidFill>
              </a:rPr>
              <a:t>studies</a:t>
            </a:r>
            <a:r>
              <a:rPr lang="fr-FR" sz="3600" dirty="0">
                <a:solidFill>
                  <a:schemeClr val="accent2"/>
                </a:solidFill>
              </a:rPr>
              <a:t> at VAMOS++</a:t>
            </a:r>
            <a:endParaRPr lang="en-FR" sz="3600" dirty="0">
              <a:solidFill>
                <a:schemeClr val="accent2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B7E7703F-695F-3234-BC5E-CEB9F2621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64" y="1436876"/>
            <a:ext cx="6393462" cy="4199328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84731D47-7E91-C9C7-9E21-75EB3C180B9F}"/>
              </a:ext>
            </a:extLst>
          </p:cNvPr>
          <p:cNvSpPr txBox="1"/>
          <p:nvPr/>
        </p:nvSpPr>
        <p:spPr>
          <a:xfrm>
            <a:off x="907230" y="907640"/>
            <a:ext cx="5288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Evolution of the VAMOS detection setups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3651FBA-2646-9A66-3D5A-E55B6122EA15}"/>
              </a:ext>
            </a:extLst>
          </p:cNvPr>
          <p:cNvSpPr txBox="1"/>
          <p:nvPr/>
        </p:nvSpPr>
        <p:spPr>
          <a:xfrm rot="16200000">
            <a:off x="-1080316" y="3171946"/>
            <a:ext cx="2894971" cy="3196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sz="1400" b="1" dirty="0">
                <a:effectLst/>
                <a:latin typeface="+mj-lt"/>
              </a:rPr>
              <a:t>Mass of the fission fragments </a:t>
            </a:r>
            <a:endParaRPr lang="fr-FR" sz="1400" dirty="0">
              <a:effectLst/>
              <a:latin typeface="+mj-lt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F8A101A2-796F-B51C-EBE4-DC0F1843E5DC}"/>
              </a:ext>
            </a:extLst>
          </p:cNvPr>
          <p:cNvSpPr txBox="1"/>
          <p:nvPr/>
        </p:nvSpPr>
        <p:spPr>
          <a:xfrm rot="5400000">
            <a:off x="5454055" y="3461689"/>
            <a:ext cx="3768115" cy="3196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sz="1400" b="1" dirty="0" err="1">
                <a:effectLst/>
                <a:latin typeface="+mj-lt"/>
              </a:rPr>
              <a:t>Selection</a:t>
            </a:r>
            <a:r>
              <a:rPr lang="fr-FR" sz="1400" b="1" dirty="0">
                <a:effectLst/>
                <a:latin typeface="+mj-lt"/>
              </a:rPr>
              <a:t> of the </a:t>
            </a:r>
            <a:r>
              <a:rPr lang="fr-FR" sz="1400" b="1" dirty="0" err="1">
                <a:effectLst/>
                <a:latin typeface="+mj-lt"/>
              </a:rPr>
              <a:t>fissioning</a:t>
            </a:r>
            <a:r>
              <a:rPr lang="fr-FR" sz="1400" b="1" dirty="0">
                <a:effectLst/>
                <a:latin typeface="+mj-lt"/>
              </a:rPr>
              <a:t> system : </a:t>
            </a:r>
            <a:r>
              <a:rPr lang="fr-FR" sz="1400" b="1" baseline="30000" dirty="0">
                <a:effectLst/>
                <a:latin typeface="+mj-lt"/>
              </a:rPr>
              <a:t>240</a:t>
            </a:r>
            <a:r>
              <a:rPr lang="fr-FR" sz="1400" b="1" dirty="0">
                <a:effectLst/>
                <a:latin typeface="+mj-lt"/>
              </a:rPr>
              <a:t>Pu </a:t>
            </a:r>
            <a:endParaRPr lang="fr-FR" sz="1400" dirty="0">
              <a:effectLst/>
              <a:latin typeface="+mj-lt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5ED31529-FF9F-31EC-4851-799CEB550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7834" y="1762183"/>
            <a:ext cx="1893516" cy="189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>
            <a:extLst>
              <a:ext uri="{FF2B5EF4-FFF2-40B4-BE49-F238E27FC236}">
                <a16:creationId xmlns:a16="http://schemas.microsoft.com/office/drawing/2014/main" id="{A3AF7B99-062E-CC35-6669-6F876B5787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4569" y="3814734"/>
            <a:ext cx="3130550" cy="1752600"/>
          </a:xfrm>
          <a:prstGeom prst="rect">
            <a:avLst/>
          </a:prstGeom>
        </p:spPr>
      </p:pic>
      <p:sp>
        <p:nvSpPr>
          <p:cNvPr id="16" name="TextBox 7">
            <a:extLst>
              <a:ext uri="{FF2B5EF4-FFF2-40B4-BE49-F238E27FC236}">
                <a16:creationId xmlns:a16="http://schemas.microsoft.com/office/drawing/2014/main" id="{19D43C94-8DB5-F550-9141-544D0275581A}"/>
              </a:ext>
            </a:extLst>
          </p:cNvPr>
          <p:cNvSpPr txBox="1"/>
          <p:nvPr/>
        </p:nvSpPr>
        <p:spPr>
          <a:xfrm>
            <a:off x="8277863" y="5720489"/>
            <a:ext cx="3108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/>
              <a:t>M. </a:t>
            </a:r>
            <a:r>
              <a:rPr lang="en-GB" sz="1100" i="1" dirty="0" err="1"/>
              <a:t>Rejmund</a:t>
            </a:r>
            <a:r>
              <a:rPr lang="en-GB" sz="1100" i="1" dirty="0"/>
              <a:t>, A. </a:t>
            </a:r>
            <a:r>
              <a:rPr lang="en-GB" sz="1100" i="1" dirty="0" err="1"/>
              <a:t>Lemasson</a:t>
            </a:r>
            <a:endParaRPr lang="en-GB" sz="1100" i="1" dirty="0"/>
          </a:p>
          <a:p>
            <a:r>
              <a:rPr lang="en-GB" sz="1100" i="1" dirty="0">
                <a:hlinkClick r:id="rId5"/>
              </a:rPr>
              <a:t>Journal of Instrumentation 20, P08022 (2025).</a:t>
            </a:r>
            <a:endParaRPr lang="en-GB" sz="1100" i="1" dirty="0"/>
          </a:p>
          <a:p>
            <a:r>
              <a:rPr lang="en-GB" sz="1100" i="1" dirty="0"/>
              <a:t>M. </a:t>
            </a:r>
            <a:r>
              <a:rPr lang="en-GB" sz="1100" i="1" dirty="0" err="1"/>
              <a:t>Rejmund</a:t>
            </a:r>
            <a:r>
              <a:rPr lang="en-GB" sz="1100" i="1" dirty="0"/>
              <a:t>, A. </a:t>
            </a:r>
            <a:r>
              <a:rPr lang="en-GB" sz="1100" i="1" dirty="0" err="1"/>
              <a:t>Lemasson</a:t>
            </a:r>
            <a:endParaRPr lang="en-GB" sz="1100" i="1" dirty="0"/>
          </a:p>
          <a:p>
            <a:r>
              <a:rPr lang="en-GB" sz="1100" i="1" dirty="0">
                <a:hlinkClick r:id="rId6"/>
              </a:rPr>
              <a:t>Nucl. Instr. Meth. Phys. Res. A 1076, 170445 (2025)</a:t>
            </a:r>
            <a:endParaRPr lang="en-FR" sz="1100" i="1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237B1807-3358-3373-3E5D-A721E4C76AE4}"/>
              </a:ext>
            </a:extLst>
          </p:cNvPr>
          <p:cNvSpPr txBox="1"/>
          <p:nvPr/>
        </p:nvSpPr>
        <p:spPr>
          <a:xfrm>
            <a:off x="7410247" y="1092306"/>
            <a:ext cx="484377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600" b="1" dirty="0"/>
              <a:t>2025</a:t>
            </a:r>
          </a:p>
          <a:p>
            <a:pPr algn="ctr"/>
            <a:r>
              <a:rPr lang="fr-FR" sz="1600" b="1" dirty="0"/>
              <a:t>Neural network for </a:t>
            </a:r>
            <a:r>
              <a:rPr lang="fr-FR" sz="1600" b="1" dirty="0" err="1"/>
              <a:t>trajectory</a:t>
            </a:r>
            <a:r>
              <a:rPr lang="fr-FR" sz="1600" b="1" dirty="0"/>
              <a:t> reconstruction</a:t>
            </a:r>
            <a:endParaRPr lang="en-FR" sz="1600" b="1" dirty="0"/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97DBEB69-E305-6B20-511F-E7BE01CACC70}"/>
              </a:ext>
            </a:extLst>
          </p:cNvPr>
          <p:cNvSpPr txBox="1"/>
          <p:nvPr/>
        </p:nvSpPr>
        <p:spPr>
          <a:xfrm>
            <a:off x="805594" y="5833012"/>
            <a:ext cx="4508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Development of new stable beams : Th and W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9D283F-4677-3D66-1B61-3F48DAECA6E2}"/>
              </a:ext>
            </a:extLst>
          </p:cNvPr>
          <p:cNvSpPr/>
          <p:nvPr/>
        </p:nvSpPr>
        <p:spPr>
          <a:xfrm>
            <a:off x="7743217" y="1007203"/>
            <a:ext cx="4241460" cy="5669344"/>
          </a:xfrm>
          <a:prstGeom prst="rect">
            <a:avLst/>
          </a:prstGeom>
          <a:noFill/>
          <a:ln w="38100">
            <a:solidFill>
              <a:srgbClr val="60A4B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9" name="Espace réservé du numéro de diapositive 4">
            <a:extLst>
              <a:ext uri="{FF2B5EF4-FFF2-40B4-BE49-F238E27FC236}">
                <a16:creationId xmlns:a16="http://schemas.microsoft.com/office/drawing/2014/main" id="{545FF15E-1E89-7678-9166-4CC501DC75B1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21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4993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re 1">
            <a:extLst>
              <a:ext uri="{FF2B5EF4-FFF2-40B4-BE49-F238E27FC236}">
                <a16:creationId xmlns:a16="http://schemas.microsoft.com/office/drawing/2014/main" id="{7B55A09B-E333-E4C0-730C-5658706CF66A}"/>
              </a:ext>
            </a:extLst>
          </p:cNvPr>
          <p:cNvSpPr txBox="1">
            <a:spLocks/>
          </p:cNvSpPr>
          <p:nvPr/>
        </p:nvSpPr>
        <p:spPr>
          <a:xfrm>
            <a:off x="1371835" y="0"/>
            <a:ext cx="10515600" cy="7248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The neutron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lifetime</a:t>
            </a: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 puzzle</a:t>
            </a:r>
          </a:p>
        </p:txBody>
      </p:sp>
      <p:pic>
        <p:nvPicPr>
          <p:cNvPr id="25" name="Image 24">
            <a:extLst>
              <a:ext uri="{FF2B5EF4-FFF2-40B4-BE49-F238E27FC236}">
                <a16:creationId xmlns:a16="http://schemas.microsoft.com/office/drawing/2014/main" id="{D0E81441-1E92-BE60-DBCD-935480D2A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370" y="929940"/>
            <a:ext cx="5771722" cy="3356593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AE8263D5-4334-FBD5-6278-2DF5602582B9}"/>
              </a:ext>
            </a:extLst>
          </p:cNvPr>
          <p:cNvSpPr/>
          <p:nvPr/>
        </p:nvSpPr>
        <p:spPr>
          <a:xfrm rot="16200000">
            <a:off x="-1669918" y="1964195"/>
            <a:ext cx="39772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900" dirty="0" err="1"/>
              <a:t>Wietfeldt</a:t>
            </a:r>
            <a:r>
              <a:rPr lang="fr-FR" sz="900" dirty="0"/>
              <a:t>, https://</a:t>
            </a:r>
            <a:r>
              <a:rPr lang="fr-FR" sz="900" dirty="0" err="1"/>
              <a:t>doi.org</a:t>
            </a:r>
            <a:r>
              <a:rPr lang="fr-FR" sz="900" dirty="0"/>
              <a:t>/10.3390/atoms6040070 (2018)</a:t>
            </a:r>
          </a:p>
          <a:p>
            <a:r>
              <a:rPr lang="fr-FR" sz="900" dirty="0"/>
              <a:t>Gonzalez, F. M. </a:t>
            </a:r>
            <a:r>
              <a:rPr lang="fr-FR" sz="900" i="1" dirty="0"/>
              <a:t>et al.</a:t>
            </a:r>
            <a:r>
              <a:rPr lang="fr-FR" sz="900" dirty="0"/>
              <a:t> </a:t>
            </a:r>
            <a:r>
              <a:rPr lang="fr-FR" sz="900" i="1" dirty="0"/>
              <a:t>Phys. </a:t>
            </a:r>
            <a:r>
              <a:rPr lang="fr-FR" sz="900" i="1" dirty="0" err="1"/>
              <a:t>Rev</a:t>
            </a:r>
            <a:r>
              <a:rPr lang="fr-FR" sz="900" i="1" dirty="0"/>
              <a:t>. </a:t>
            </a:r>
            <a:r>
              <a:rPr lang="fr-FR" sz="900" i="1" dirty="0" err="1"/>
              <a:t>Lett</a:t>
            </a:r>
            <a:r>
              <a:rPr lang="fr-FR" sz="900" i="1" dirty="0"/>
              <a:t>.</a:t>
            </a:r>
            <a:r>
              <a:rPr lang="fr-FR" sz="900" dirty="0"/>
              <a:t> </a:t>
            </a:r>
            <a:r>
              <a:rPr lang="fr-FR" sz="900" b="1" dirty="0"/>
              <a:t>127</a:t>
            </a:r>
            <a:r>
              <a:rPr lang="fr-FR" sz="900" dirty="0"/>
              <a:t>, 162501 (2021)</a:t>
            </a:r>
            <a:endParaRPr lang="fr-FR" sz="900" dirty="0">
              <a:solidFill>
                <a:prstClr val="black"/>
              </a:solidFill>
              <a:latin typeface="Helvetica" pitchFamily="2" charset="0"/>
            </a:endParaRPr>
          </a:p>
        </p:txBody>
      </p:sp>
      <p:grpSp>
        <p:nvGrpSpPr>
          <p:cNvPr id="33" name="Groupe 32">
            <a:extLst>
              <a:ext uri="{FF2B5EF4-FFF2-40B4-BE49-F238E27FC236}">
                <a16:creationId xmlns:a16="http://schemas.microsoft.com/office/drawing/2014/main" id="{042DB982-AFEC-7FDF-673B-AB838F1D581A}"/>
              </a:ext>
            </a:extLst>
          </p:cNvPr>
          <p:cNvGrpSpPr/>
          <p:nvPr/>
        </p:nvGrpSpPr>
        <p:grpSpPr>
          <a:xfrm>
            <a:off x="83627" y="-99745"/>
            <a:ext cx="1189433" cy="970111"/>
            <a:chOff x="9477042" y="-232076"/>
            <a:chExt cx="2700369" cy="2234277"/>
          </a:xfrm>
        </p:grpSpPr>
        <p:pic>
          <p:nvPicPr>
            <p:cNvPr id="34" name="Picture 2" descr="https://www.fuw.edu.pl/~standylo/IMAGES/halo.jpg">
              <a:extLst>
                <a:ext uri="{FF2B5EF4-FFF2-40B4-BE49-F238E27FC236}">
                  <a16:creationId xmlns:a16="http://schemas.microsoft.com/office/drawing/2014/main" id="{F4309291-6202-5F41-1A5C-9CF66C7ADF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8637" y="503878"/>
              <a:ext cx="1636823" cy="1498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EA9E06D8-88EC-21C4-ECA2-1824C40F8C17}"/>
                </a:ext>
              </a:extLst>
            </p:cNvPr>
            <p:cNvSpPr/>
            <p:nvPr/>
          </p:nvSpPr>
          <p:spPr>
            <a:xfrm>
              <a:off x="11437906" y="228674"/>
              <a:ext cx="739505" cy="9214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Times New Roman" panose="02020603050405020304" pitchFamily="18" charset="0"/>
                  <a:sym typeface="Symbol" pitchFamily="2" charset="2"/>
                </a:rPr>
                <a:t></a:t>
              </a:r>
              <a:endParaRPr kumimoji="0" lang="fr-FR" sz="2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645EA61-40EE-2E09-CDF6-098378EEB376}"/>
                </a:ext>
              </a:extLst>
            </p:cNvPr>
            <p:cNvSpPr/>
            <p:nvPr/>
          </p:nvSpPr>
          <p:spPr>
            <a:xfrm>
              <a:off x="9477042" y="-232076"/>
              <a:ext cx="743146" cy="9214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sym typeface="Symbol" pitchFamily="2" charset="2"/>
                </a:rPr>
                <a:t>n</a:t>
              </a:r>
              <a:endParaRPr kumimoji="0" lang="fr-FR" sz="2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  <p:cxnSp>
          <p:nvCxnSpPr>
            <p:cNvPr id="37" name="Connecteur droit avec flèche 36">
              <a:extLst>
                <a:ext uri="{FF2B5EF4-FFF2-40B4-BE49-F238E27FC236}">
                  <a16:creationId xmlns:a16="http://schemas.microsoft.com/office/drawing/2014/main" id="{E3CAC5BE-5EF9-6803-16BB-77A9980B2F4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072313" y="823455"/>
              <a:ext cx="518096" cy="264219"/>
            </a:xfrm>
            <a:prstGeom prst="straightConnector1">
              <a:avLst/>
            </a:prstGeom>
            <a:noFill/>
            <a:ln w="38100" cap="flat" cmpd="sng" algn="ctr">
              <a:solidFill>
                <a:srgbClr val="4472C4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8" name="Connecteur droit avec flèche 37">
              <a:extLst>
                <a:ext uri="{FF2B5EF4-FFF2-40B4-BE49-F238E27FC236}">
                  <a16:creationId xmlns:a16="http://schemas.microsoft.com/office/drawing/2014/main" id="{AFBED9F7-E76C-AE2E-10A6-82BBE5046B1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9964648" y="437137"/>
              <a:ext cx="419410" cy="584066"/>
            </a:xfrm>
            <a:prstGeom prst="straightConnector1">
              <a:avLst/>
            </a:prstGeom>
            <a:noFill/>
            <a:ln w="38100" cap="flat" cmpd="sng" algn="ctr">
              <a:solidFill>
                <a:srgbClr val="4472C4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29A20168-1D12-7D09-7999-4AB0C3F4F963}"/>
              </a:ext>
            </a:extLst>
          </p:cNvPr>
          <p:cNvSpPr/>
          <p:nvPr/>
        </p:nvSpPr>
        <p:spPr>
          <a:xfrm>
            <a:off x="7144300" y="1256985"/>
            <a:ext cx="61981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GB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GB" sz="22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dark matter</a:t>
            </a:r>
          </a:p>
          <a:p>
            <a:r>
              <a:rPr lang="en-GB" sz="1400" i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Fornal</a:t>
            </a: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Grinstein, PRL120(2018)191801</a:t>
            </a:r>
          </a:p>
        </p:txBody>
      </p:sp>
      <p:sp>
        <p:nvSpPr>
          <p:cNvPr id="40" name="Espace réservé du numéro de diapositive 4">
            <a:extLst>
              <a:ext uri="{FF2B5EF4-FFF2-40B4-BE49-F238E27FC236}">
                <a16:creationId xmlns:a16="http://schemas.microsoft.com/office/drawing/2014/main" id="{9FD49611-682F-CFC0-041C-733FBB104155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22</a:t>
            </a:fld>
            <a:endParaRPr lang="fr-FR" sz="1400" dirty="0">
              <a:solidFill>
                <a:srgbClr val="0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oneTexte 1">
                <a:extLst>
                  <a:ext uri="{FF2B5EF4-FFF2-40B4-BE49-F238E27FC236}">
                    <a16:creationId xmlns:a16="http://schemas.microsoft.com/office/drawing/2014/main" id="{6B08372E-E17A-06A0-4DBD-90AB892CED7B}"/>
                  </a:ext>
                </a:extLst>
              </p:cNvPr>
              <p:cNvSpPr txBox="1"/>
              <p:nvPr/>
            </p:nvSpPr>
            <p:spPr>
              <a:xfrm>
                <a:off x="5216669" y="878836"/>
                <a:ext cx="1396216" cy="756297"/>
              </a:xfrm>
              <a:prstGeom prst="rect">
                <a:avLst/>
              </a:prstGeom>
              <a:noFill/>
              <a:ln w="3175">
                <a:solidFill>
                  <a:schemeClr val="tx1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i="1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sSub>
                            <m:sSubPr>
                              <m:ctrlPr>
                                <a:rPr lang="en-GB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𝜏</m:t>
                              </m:r>
                            </m:e>
                            <m:sub>
                              <m:r>
                                <a:rPr lang="fr-FR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𝜏</m:t>
                              </m:r>
                            </m:e>
                            <m:sub>
                              <m:r>
                                <a:rPr lang="fr-FR" sz="240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</m:sSub>
                        </m:den>
                      </m:f>
                      <m:r>
                        <a:rPr lang="en-GB" sz="2400" i="1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r>
                        <a:rPr lang="fr-FR" sz="2400" i="1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1%</m:t>
                      </m:r>
                    </m:oMath>
                  </m:oMathPara>
                </a14:m>
                <a:endParaRPr lang="en-GB" sz="2400" dirty="0">
                  <a:solidFill>
                    <a:prstClr val="black"/>
                  </a:solidFill>
                  <a:latin typeface="Calibri" panose="020F0502020204030204"/>
                </a:endParaRPr>
              </a:p>
            </p:txBody>
          </p:sp>
        </mc:Choice>
        <mc:Fallback xmlns="">
          <p:sp>
            <p:nvSpPr>
              <p:cNvPr id="2" name="ZoneTexte 1">
                <a:extLst>
                  <a:ext uri="{FF2B5EF4-FFF2-40B4-BE49-F238E27FC236}">
                    <a16:creationId xmlns:a16="http://schemas.microsoft.com/office/drawing/2014/main" id="{6B08372E-E17A-06A0-4DBD-90AB892CED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669" y="878836"/>
                <a:ext cx="1396216" cy="756297"/>
              </a:xfrm>
              <a:prstGeom prst="rect">
                <a:avLst/>
              </a:prstGeom>
              <a:blipFill>
                <a:blip r:embed="rId5"/>
                <a:stretch>
                  <a:fillRect l="-4464" t="-1639" r="-4464" b="-4918"/>
                </a:stretch>
              </a:blipFill>
              <a:ln w="31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oneTexte 4">
            <a:extLst>
              <a:ext uri="{FF2B5EF4-FFF2-40B4-BE49-F238E27FC236}">
                <a16:creationId xmlns:a16="http://schemas.microsoft.com/office/drawing/2014/main" id="{AD3630AD-2575-4522-9A55-871F728F8B48}"/>
              </a:ext>
            </a:extLst>
          </p:cNvPr>
          <p:cNvSpPr txBox="1"/>
          <p:nvPr/>
        </p:nvSpPr>
        <p:spPr>
          <a:xfrm>
            <a:off x="7143214" y="1946352"/>
            <a:ext cx="67133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there a dark decay of neutrons in </a:t>
            </a:r>
            <a:r>
              <a:rPr lang="en-US" sz="20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?</a:t>
            </a:r>
            <a:r>
              <a:rPr lang="en-US" sz="2000" b="1" dirty="0"/>
              <a:t>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41307D7D-C644-CB0B-FC19-DA56B0234C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20373" y="2339687"/>
            <a:ext cx="4651756" cy="90987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5AD2562-6ED2-E79C-F6FA-1EE10E07BF22}"/>
              </a:ext>
            </a:extLst>
          </p:cNvPr>
          <p:cNvSpPr/>
          <p:nvPr/>
        </p:nvSpPr>
        <p:spPr>
          <a:xfrm>
            <a:off x="7099519" y="3126344"/>
            <a:ext cx="469346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dirty="0">
              <a:ea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Branching ratio estimates of  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B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  <a:sym typeface="Symbol" pitchFamily="2" charset="2"/>
              </a:rPr>
              <a:t>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 = 1.2 × 10</a:t>
            </a:r>
            <a:r>
              <a:rPr lang="en-US" b="1" baseline="30000" dirty="0">
                <a:solidFill>
                  <a:srgbClr val="FF0000"/>
                </a:solidFill>
                <a:ea typeface="Times New Roman" panose="02020603050405020304" pitchFamily="18" charset="0"/>
              </a:rPr>
              <a:t>−5</a:t>
            </a:r>
          </a:p>
          <a:p>
            <a:r>
              <a:rPr lang="en-US" dirty="0">
                <a:ea typeface="Times New Roman" panose="02020603050405020304" pitchFamily="18" charset="0"/>
              </a:rPr>
              <a:t>Allowed energy window :</a:t>
            </a:r>
            <a:r>
              <a:rPr lang="fr-FR" dirty="0">
                <a:ea typeface="Times New Roman" panose="02020603050405020304" pitchFamily="18" charset="0"/>
              </a:rPr>
              <a:t> 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M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  <a:sym typeface="Symbol" pitchFamily="2" charset="2"/>
              </a:rPr>
              <a:t>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 &lt; Mn - 975.45 </a:t>
            </a:r>
            <a:r>
              <a:rPr lang="en-US" b="1" dirty="0" err="1">
                <a:solidFill>
                  <a:srgbClr val="FF0000"/>
                </a:solidFill>
                <a:ea typeface="Times New Roman" panose="02020603050405020304" pitchFamily="18" charset="0"/>
              </a:rPr>
              <a:t>keV</a:t>
            </a:r>
            <a:endParaRPr lang="fr-FR" b="1" dirty="0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 </a:t>
            </a:r>
            <a:endParaRPr lang="fr-FR" dirty="0"/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2F2BB4FE-0787-3B75-2327-1BC2BD0FDE53}"/>
              </a:ext>
            </a:extLst>
          </p:cNvPr>
          <p:cNvSpPr txBox="1"/>
          <p:nvPr/>
        </p:nvSpPr>
        <p:spPr>
          <a:xfrm>
            <a:off x="101118" y="4481621"/>
            <a:ext cx="69158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E819S_20 Experiment @ GANIL/SPIRAL1  </a:t>
            </a:r>
            <a:endParaRPr lang="en-GB" dirty="0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98CBD2A6-1617-02BD-3BD1-5AD888570F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5377" y="4436324"/>
            <a:ext cx="3116030" cy="2107130"/>
          </a:xfrm>
          <a:prstGeom prst="rect">
            <a:avLst/>
          </a:prstGeom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99B68463-4605-C602-7719-FF15A4936901}"/>
              </a:ext>
            </a:extLst>
          </p:cNvPr>
          <p:cNvSpPr txBox="1"/>
          <p:nvPr/>
        </p:nvSpPr>
        <p:spPr>
          <a:xfrm>
            <a:off x="101118" y="4957512"/>
            <a:ext cx="691587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1800" baseline="30000" dirty="0">
                <a:ea typeface="Times New Roman" panose="02020603050405020304" pitchFamily="18" charset="0"/>
              </a:rPr>
              <a:t>6</a:t>
            </a:r>
            <a:r>
              <a:rPr lang="en-US" sz="1800" dirty="0">
                <a:ea typeface="Times New Roman" panose="02020603050405020304" pitchFamily="18" charset="0"/>
              </a:rPr>
              <a:t>He</a:t>
            </a:r>
            <a:r>
              <a:rPr lang="en-US" sz="1800" baseline="30000" dirty="0">
                <a:ea typeface="Times New Roman" panose="02020603050405020304" pitchFamily="18" charset="0"/>
              </a:rPr>
              <a:t>1+</a:t>
            </a:r>
            <a:r>
              <a:rPr lang="en-US" sz="1800" dirty="0">
                <a:ea typeface="Times New Roman" panose="02020603050405020304" pitchFamily="18" charset="0"/>
              </a:rPr>
              <a:t> SPIRAL1 world record beam intensity (2×10</a:t>
            </a:r>
            <a:r>
              <a:rPr lang="en-US" sz="1800" baseline="30000" dirty="0">
                <a:ea typeface="Times New Roman" panose="02020603050405020304" pitchFamily="18" charset="0"/>
              </a:rPr>
              <a:t>8</a:t>
            </a:r>
            <a:r>
              <a:rPr lang="en-US" sz="1800" dirty="0"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a typeface="Times New Roman" panose="02020603050405020304" pitchFamily="18" charset="0"/>
              </a:rPr>
              <a:t>pps</a:t>
            </a:r>
            <a:r>
              <a:rPr lang="en-US" sz="1800" dirty="0">
                <a:ea typeface="Times New Roman" panose="02020603050405020304" pitchFamily="18" charset="0"/>
              </a:rPr>
              <a:t>)</a:t>
            </a:r>
          </a:p>
          <a:p>
            <a:r>
              <a:rPr lang="en-US" sz="1800" dirty="0"/>
              <a:t>Neutron multidetector TETRA with 50% efficiency</a:t>
            </a:r>
          </a:p>
          <a:p>
            <a:pPr>
              <a:spcAft>
                <a:spcPts val="0"/>
              </a:spcAft>
            </a:pPr>
            <a:endParaRPr lang="en-US" sz="1200" dirty="0"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sz="1800" dirty="0">
                <a:ea typeface="Times New Roman" panose="02020603050405020304" pitchFamily="18" charset="0"/>
              </a:rPr>
              <a:t>Search of an excess of neutrons </a:t>
            </a:r>
            <a:r>
              <a:rPr lang="en-US" sz="1800" dirty="0"/>
              <a:t>in the decay of </a:t>
            </a:r>
            <a:r>
              <a:rPr lang="en-US" sz="1800" baseline="30000" dirty="0"/>
              <a:t>6</a:t>
            </a:r>
            <a:r>
              <a:rPr lang="en-US" sz="1800" dirty="0"/>
              <a:t>He</a:t>
            </a:r>
          </a:p>
          <a:p>
            <a:pPr>
              <a:spcAft>
                <a:spcPts val="0"/>
              </a:spcAft>
            </a:pPr>
            <a:r>
              <a:rPr lang="en-US" sz="1800" b="1" dirty="0">
                <a:solidFill>
                  <a:srgbClr val="FF0000"/>
                </a:solidFill>
                <a:ea typeface="Times New Roman" panose="02020603050405020304" pitchFamily="18" charset="0"/>
              </a:rPr>
              <a:t>➔ Stringent upper limit for this decay 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B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  <a:sym typeface="Symbol" pitchFamily="2" charset="2"/>
              </a:rPr>
              <a:t></a:t>
            </a:r>
            <a:r>
              <a:rPr lang="en-US" b="1" dirty="0">
                <a:solidFill>
                  <a:srgbClr val="FF0000"/>
                </a:solidFill>
                <a:ea typeface="Times New Roman" panose="02020603050405020304" pitchFamily="18" charset="0"/>
              </a:rPr>
              <a:t> = </a:t>
            </a:r>
            <a:r>
              <a:rPr lang="fr-FR" sz="1800" b="1" dirty="0">
                <a:solidFill>
                  <a:srgbClr val="FF0000"/>
                </a:solidFill>
                <a:ea typeface="Times New Roman" panose="02020603050405020304" pitchFamily="18" charset="0"/>
              </a:rPr>
              <a:t>4 </a:t>
            </a:r>
            <a:r>
              <a:rPr lang="fr-FR" b="1" dirty="0">
                <a:solidFill>
                  <a:srgbClr val="FF0000"/>
                </a:solidFill>
                <a:effectLst/>
              </a:rPr>
              <a:t>x 10⁻¹⁰</a:t>
            </a:r>
            <a:endParaRPr lang="en-US" sz="1800" b="1" dirty="0">
              <a:solidFill>
                <a:srgbClr val="FF0000"/>
              </a:solidFill>
              <a:ea typeface="Times New Roman" panose="02020603050405020304" pitchFamily="18" charset="0"/>
            </a:endParaRPr>
          </a:p>
        </p:txBody>
      </p:sp>
      <p:pic>
        <p:nvPicPr>
          <p:cNvPr id="3" name="Image 2" descr="Capture d’écran">
            <a:extLst>
              <a:ext uri="{FF2B5EF4-FFF2-40B4-BE49-F238E27FC236}">
                <a16:creationId xmlns:a16="http://schemas.microsoft.com/office/drawing/2014/main" id="{54547B55-44EE-A6ED-8E68-07E0CAB38F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217" y="4400007"/>
            <a:ext cx="3085460" cy="2244488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14834449-A706-84C7-DE8D-9FD631387270}"/>
              </a:ext>
            </a:extLst>
          </p:cNvPr>
          <p:cNvSpPr txBox="1"/>
          <p:nvPr/>
        </p:nvSpPr>
        <p:spPr>
          <a:xfrm>
            <a:off x="7141051" y="796192"/>
            <a:ext cx="35758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i="1" dirty="0">
                <a:effectLst/>
                <a:latin typeface="AdvOT483a8203"/>
              </a:rPr>
              <a:t>Physical </a:t>
            </a:r>
            <a:r>
              <a:rPr lang="fr-FR" sz="1400" i="1" dirty="0" err="1">
                <a:effectLst/>
                <a:latin typeface="AdvOT483a8203"/>
              </a:rPr>
              <a:t>Review</a:t>
            </a:r>
            <a:r>
              <a:rPr lang="fr-FR" sz="1400" i="1" dirty="0">
                <a:effectLst/>
                <a:latin typeface="AdvOT483a8203"/>
              </a:rPr>
              <a:t> </a:t>
            </a:r>
            <a:r>
              <a:rPr lang="fr-FR" sz="1400" i="1" dirty="0" err="1">
                <a:effectLst/>
                <a:latin typeface="AdvOT483a8203"/>
              </a:rPr>
              <a:t>Letter</a:t>
            </a:r>
            <a:r>
              <a:rPr lang="fr-FR" sz="1400" i="1" dirty="0">
                <a:effectLst/>
                <a:latin typeface="AdvOT483a8203"/>
              </a:rPr>
              <a:t> </a:t>
            </a:r>
            <a:r>
              <a:rPr lang="fr-FR" sz="1400" i="1" dirty="0">
                <a:effectLst/>
                <a:latin typeface="AdvOT19ee2aa8.B"/>
              </a:rPr>
              <a:t>132, </a:t>
            </a:r>
            <a:r>
              <a:rPr lang="fr-FR" sz="1400" i="1" dirty="0">
                <a:effectLst/>
                <a:latin typeface="AdvOT483a8203"/>
              </a:rPr>
              <a:t>132501 (2024) </a:t>
            </a:r>
            <a:endParaRPr lang="en-GB" sz="1400" i="1" kern="0" dirty="0">
              <a:ea typeface="+mj-ea"/>
              <a:cs typeface="+mj-cs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3737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7BCDB2D-06B6-9EE6-0CE0-A581791CFA6E}"/>
              </a:ext>
            </a:extLst>
          </p:cNvPr>
          <p:cNvSpPr txBox="1">
            <a:spLocks/>
          </p:cNvSpPr>
          <p:nvPr/>
        </p:nvSpPr>
        <p:spPr>
          <a:xfrm>
            <a:off x="0" y="-60453"/>
            <a:ext cx="10801350" cy="11414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accent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FR" sz="3200" dirty="0"/>
              <a:t>ACTAR @ </a:t>
            </a:r>
            <a:r>
              <a:rPr lang="en-FR" sz="3200"/>
              <a:t>TRIUMF 2025</a:t>
            </a:r>
            <a:r>
              <a:rPr lang="fr-FR" sz="3200" dirty="0"/>
              <a:t> (</a:t>
            </a:r>
            <a:r>
              <a:rPr lang="fr-FR" sz="3200" dirty="0" err="1"/>
              <a:t>twenty</a:t>
            </a:r>
            <a:r>
              <a:rPr lang="fr-FR" sz="3200" dirty="0"/>
              <a:t> </a:t>
            </a:r>
            <a:r>
              <a:rPr lang="fr-FR" sz="3200" dirty="0" err="1"/>
              <a:t>years</a:t>
            </a:r>
            <a:r>
              <a:rPr lang="fr-FR" sz="3200" dirty="0"/>
              <a:t> </a:t>
            </a:r>
            <a:r>
              <a:rPr lang="fr-FR" sz="3200" dirty="0" err="1"/>
              <a:t>after</a:t>
            </a:r>
            <a:r>
              <a:rPr lang="fr-FR" sz="3200" dirty="0"/>
              <a:t> MAYA)</a:t>
            </a:r>
            <a:endParaRPr lang="en-FR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A8509A-1C28-BCC8-E74D-3F080CACB94B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179693" y="1104348"/>
            <a:ext cx="3273626" cy="4237239"/>
          </a:xfrm>
          <a:prstGeom prst="rect">
            <a:avLst/>
          </a:prstGeom>
          <a:ln w="0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0E2627-1CF0-07A0-DF45-3D9183ACB8D9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8757438" y="1104348"/>
            <a:ext cx="2374818" cy="2419917"/>
          </a:xfrm>
          <a:prstGeom prst="rect">
            <a:avLst/>
          </a:prstGeom>
          <a:ln w="0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7DBD5D-341C-5F4D-F119-B4D31F588F09}"/>
              </a:ext>
            </a:extLst>
          </p:cNvPr>
          <p:cNvSpPr txBox="1"/>
          <p:nvPr/>
        </p:nvSpPr>
        <p:spPr>
          <a:xfrm>
            <a:off x="3584642" y="1090080"/>
            <a:ext cx="4572000" cy="2649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US" sz="2000" b="1" strike="noStrike" spc="-1" dirty="0">
                <a:latin typeface="Arial"/>
              </a:rPr>
              <a:t>3-experiments campaign:</a:t>
            </a:r>
          </a:p>
          <a:p>
            <a:endParaRPr lang="en-US" sz="1800" b="0" strike="noStrike" spc="-1" dirty="0">
              <a:latin typeface="Arial"/>
            </a:endParaRPr>
          </a:p>
          <a:p>
            <a:r>
              <a:rPr lang="en-US" sz="1800" b="0" strike="noStrike" spc="-1" dirty="0">
                <a:latin typeface="Arial"/>
              </a:rPr>
              <a:t>- Study of the unbound states in </a:t>
            </a:r>
            <a:r>
              <a:rPr lang="en-US" sz="1800" b="0" strike="noStrike" spc="-1" baseline="33000" dirty="0">
                <a:latin typeface="Arial"/>
              </a:rPr>
              <a:t>21</a:t>
            </a:r>
            <a:r>
              <a:rPr lang="en-US" sz="1800" b="0" strike="noStrike" spc="-1" dirty="0">
                <a:latin typeface="Arial"/>
              </a:rPr>
              <a:t>Al via </a:t>
            </a:r>
            <a:r>
              <a:rPr lang="en-US" sz="1800" b="0" strike="noStrike" spc="-1" baseline="33000" dirty="0">
                <a:latin typeface="Arial"/>
              </a:rPr>
              <a:t>20</a:t>
            </a:r>
            <a:r>
              <a:rPr lang="en-US" sz="1800" b="0" strike="noStrike" spc="-1" dirty="0">
                <a:latin typeface="Arial"/>
              </a:rPr>
              <a:t>Mg+p resonant scattering</a:t>
            </a:r>
          </a:p>
          <a:p>
            <a:endParaRPr lang="en-US" sz="1800" b="0" strike="noStrike" spc="-1" dirty="0">
              <a:latin typeface="Arial"/>
            </a:endParaRPr>
          </a:p>
          <a:p>
            <a:r>
              <a:rPr lang="en-US" sz="1800" b="0" strike="noStrike" spc="-1" dirty="0">
                <a:latin typeface="Arial"/>
              </a:rPr>
              <a:t>- Decay of the 6.15 MeV (1</a:t>
            </a:r>
            <a:r>
              <a:rPr lang="en-US" sz="1800" b="0" strike="noStrike" spc="-1" baseline="33000" dirty="0">
                <a:latin typeface="Arial"/>
              </a:rPr>
              <a:t>-</a:t>
            </a:r>
            <a:r>
              <a:rPr lang="en-US" sz="1800" b="0" strike="noStrike" spc="-1" dirty="0">
                <a:latin typeface="Arial"/>
              </a:rPr>
              <a:t>) resonance in </a:t>
            </a:r>
            <a:r>
              <a:rPr lang="en-US" sz="1800" b="0" strike="noStrike" spc="-1" baseline="33000" dirty="0">
                <a:latin typeface="Arial"/>
              </a:rPr>
              <a:t>18</a:t>
            </a:r>
            <a:r>
              <a:rPr lang="en-US" sz="1800" b="0" strike="noStrike" spc="-1" dirty="0">
                <a:latin typeface="Arial"/>
              </a:rPr>
              <a:t>Ne populated via the </a:t>
            </a:r>
            <a:r>
              <a:rPr lang="en-US" sz="1800" b="0" strike="noStrike" spc="-1" baseline="33000" dirty="0">
                <a:latin typeface="Arial"/>
              </a:rPr>
              <a:t>17</a:t>
            </a:r>
            <a:r>
              <a:rPr lang="en-US" sz="1800" b="0" strike="noStrike" spc="-1" dirty="0">
                <a:latin typeface="Arial"/>
              </a:rPr>
              <a:t>F+p reaction</a:t>
            </a:r>
          </a:p>
          <a:p>
            <a:endParaRPr lang="en-US" sz="1800" b="0" strike="noStrike" spc="-1" dirty="0">
              <a:latin typeface="Arial"/>
            </a:endParaRPr>
          </a:p>
          <a:p>
            <a:r>
              <a:rPr lang="en-US" sz="1800" b="0" strike="noStrike" spc="-1" dirty="0">
                <a:latin typeface="Arial"/>
              </a:rPr>
              <a:t>- Detailed spectroscopy of </a:t>
            </a:r>
            <a:r>
              <a:rPr lang="en-US" sz="1800" b="0" strike="noStrike" spc="-1" baseline="33000" dirty="0">
                <a:latin typeface="Arial"/>
              </a:rPr>
              <a:t>12</a:t>
            </a:r>
            <a:r>
              <a:rPr lang="en-US" sz="1800" b="0" strike="noStrike" spc="-1" dirty="0">
                <a:latin typeface="Arial"/>
              </a:rPr>
              <a:t>Li via the </a:t>
            </a:r>
            <a:r>
              <a:rPr lang="en-US" sz="1800" b="0" strike="noStrike" spc="-1" baseline="33000" dirty="0">
                <a:latin typeface="Arial"/>
              </a:rPr>
              <a:t>11</a:t>
            </a:r>
            <a:r>
              <a:rPr lang="en-US" sz="1800" b="0" strike="noStrike" spc="-1" dirty="0">
                <a:latin typeface="Arial"/>
              </a:rPr>
              <a:t>Li(</a:t>
            </a:r>
            <a:r>
              <a:rPr lang="en-US" sz="1800" b="0" strike="noStrike" spc="-1" dirty="0" err="1">
                <a:latin typeface="Arial"/>
              </a:rPr>
              <a:t>d,p</a:t>
            </a:r>
            <a:r>
              <a:rPr lang="en-US" sz="1800" b="0" strike="noStrike" spc="-1" dirty="0">
                <a:latin typeface="Arial"/>
              </a:rPr>
              <a:t>)</a:t>
            </a:r>
            <a:r>
              <a:rPr lang="en-US" sz="1800" b="0" strike="noStrike" spc="-1" baseline="33000" dirty="0">
                <a:latin typeface="Arial"/>
              </a:rPr>
              <a:t>12</a:t>
            </a:r>
            <a:r>
              <a:rPr lang="en-US" sz="1800" b="0" strike="noStrike" spc="-1" dirty="0">
                <a:latin typeface="Arial"/>
              </a:rPr>
              <a:t>Li reaction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FD70519-ABF6-9F58-CEF5-7036808573BB}"/>
              </a:ext>
            </a:extLst>
          </p:cNvPr>
          <p:cNvGrpSpPr/>
          <p:nvPr/>
        </p:nvGrpSpPr>
        <p:grpSpPr>
          <a:xfrm>
            <a:off x="7372232" y="4025199"/>
            <a:ext cx="3979080" cy="2514240"/>
            <a:chOff x="8931960" y="3415080"/>
            <a:chExt cx="3979080" cy="251424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3734A507-65D9-922A-78FD-9083F569E15B}"/>
                </a:ext>
              </a:extLst>
            </p:cNvPr>
            <p:cNvGrpSpPr/>
            <p:nvPr/>
          </p:nvGrpSpPr>
          <p:grpSpPr>
            <a:xfrm>
              <a:off x="8931960" y="3415080"/>
              <a:ext cx="3979080" cy="2514240"/>
              <a:chOff x="7834680" y="3658920"/>
              <a:chExt cx="3979080" cy="2514240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17246A62-E3D9-9AFC-A2E5-E1A056AD9E46}"/>
                  </a:ext>
                </a:extLst>
              </p:cNvPr>
              <p:cNvGrpSpPr/>
              <p:nvPr/>
            </p:nvGrpSpPr>
            <p:grpSpPr>
              <a:xfrm>
                <a:off x="7834680" y="3658920"/>
                <a:ext cx="3979080" cy="2514240"/>
                <a:chOff x="6051600" y="3674160"/>
                <a:chExt cx="3979080" cy="2514240"/>
              </a:xfrm>
            </p:grpSpPr>
            <p:pic>
              <p:nvPicPr>
                <p:cNvPr id="14" name="Picture 13">
                  <a:extLst>
                    <a:ext uri="{FF2B5EF4-FFF2-40B4-BE49-F238E27FC236}">
                      <a16:creationId xmlns:a16="http://schemas.microsoft.com/office/drawing/2014/main" id="{43247F5F-B866-2D4E-F89B-505A32E89014}"/>
                    </a:ext>
                  </a:extLst>
                </p:cNvPr>
                <p:cNvPicPr/>
                <p:nvPr/>
              </p:nvPicPr>
              <p:blipFill>
                <a:blip r:embed="rId4"/>
                <a:srcRect l="-913" t="9318" b="6062"/>
                <a:stretch/>
              </p:blipFill>
              <p:spPr>
                <a:xfrm>
                  <a:off x="6051600" y="3674160"/>
                  <a:ext cx="3979080" cy="2514240"/>
                </a:xfrm>
                <a:prstGeom prst="rect">
                  <a:avLst/>
                </a:prstGeom>
                <a:ln w="0">
                  <a:noFill/>
                </a:ln>
              </p:spPr>
            </p:pic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29796351-8E28-F16A-8987-0887431F4FF0}"/>
                    </a:ext>
                  </a:extLst>
                </p:cNvPr>
                <p:cNvSpPr txBox="1"/>
                <p:nvPr/>
              </p:nvSpPr>
              <p:spPr>
                <a:xfrm>
                  <a:off x="7014600" y="4976280"/>
                  <a:ext cx="380160" cy="346680"/>
                </a:xfrm>
                <a:prstGeom prst="rect">
                  <a:avLst/>
                </a:prstGeom>
                <a:noFill/>
                <a:ln w="0">
                  <a:noFill/>
                </a:ln>
              </p:spPr>
              <p:txBody>
                <a:bodyPr lIns="90000" tIns="45000" rIns="90000" bIns="45000" anchor="t">
                  <a:noAutofit/>
                </a:bodyPr>
                <a:lstStyle/>
                <a:p>
                  <a:r>
                    <a:rPr lang="en-US" sz="1800" b="0" strike="noStrike" spc="-1">
                      <a:latin typeface="Arial"/>
                    </a:rPr>
                    <a:t>p</a:t>
                  </a:r>
                </a:p>
              </p:txBody>
            </p:sp>
          </p:grpSp>
          <p:sp>
            <p:nvSpPr>
              <p:cNvPr id="13" name="Straight Connector 12">
                <a:extLst>
                  <a:ext uri="{FF2B5EF4-FFF2-40B4-BE49-F238E27FC236}">
                    <a16:creationId xmlns:a16="http://schemas.microsoft.com/office/drawing/2014/main" id="{159AE398-A422-8476-E27F-B05B735E0F35}"/>
                  </a:ext>
                </a:extLst>
              </p:cNvPr>
              <p:cNvSpPr/>
              <p:nvPr/>
            </p:nvSpPr>
            <p:spPr>
              <a:xfrm>
                <a:off x="8610600" y="4709160"/>
                <a:ext cx="457200" cy="0"/>
              </a:xfrm>
              <a:prstGeom prst="line">
                <a:avLst/>
              </a:prstGeom>
              <a:ln w="0">
                <a:solidFill>
                  <a:srgbClr val="3465A4"/>
                </a:solidFill>
                <a:tailEnd type="triangl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>
                  <a:buNone/>
                </a:pPr>
                <a:r>
                  <a:rPr lang="en-US" sz="1800" b="0" strike="noStrike" spc="-1" baseline="33000" dirty="0">
                    <a:latin typeface="Arial"/>
                  </a:rPr>
                  <a:t>11</a:t>
                </a:r>
                <a:r>
                  <a:rPr lang="en-US" sz="1800" b="0" strike="noStrike" spc="-1" dirty="0">
                    <a:latin typeface="Arial"/>
                  </a:rPr>
                  <a:t>Li  </a:t>
                </a:r>
              </a:p>
              <a:p>
                <a:pPr algn="ctr">
                  <a:buNone/>
                </a:pPr>
                <a:endParaRPr lang="en-US" sz="1800" b="0" strike="noStrike" spc="-1" dirty="0">
                  <a:latin typeface="Arial"/>
                </a:endParaRPr>
              </a:p>
            </p:txBody>
          </p:sp>
        </p:grpSp>
        <p:sp>
          <p:nvSpPr>
            <p:cNvPr id="11" name="Straight Connector 10">
              <a:extLst>
                <a:ext uri="{FF2B5EF4-FFF2-40B4-BE49-F238E27FC236}">
                  <a16:creationId xmlns:a16="http://schemas.microsoft.com/office/drawing/2014/main" id="{AC7C4CAD-AACB-8770-94C9-34D191528587}"/>
                </a:ext>
              </a:extLst>
            </p:cNvPr>
            <p:cNvSpPr/>
            <p:nvPr/>
          </p:nvSpPr>
          <p:spPr>
            <a:xfrm flipH="1">
              <a:off x="9865800" y="4735440"/>
              <a:ext cx="228600" cy="228600"/>
            </a:xfrm>
            <a:prstGeom prst="line">
              <a:avLst/>
            </a:prstGeom>
            <a:ln w="0">
              <a:solidFill>
                <a:srgbClr val="3465A4"/>
              </a:solidFill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1B5AB7FE-F44F-8891-7D03-AF631E08828E}"/>
              </a:ext>
            </a:extLst>
          </p:cNvPr>
          <p:cNvPicPr/>
          <p:nvPr/>
        </p:nvPicPr>
        <p:blipFill>
          <a:blip r:embed="rId5"/>
          <a:stretch/>
        </p:blipFill>
        <p:spPr>
          <a:xfrm>
            <a:off x="4053940" y="4025199"/>
            <a:ext cx="3159017" cy="2432880"/>
          </a:xfrm>
          <a:prstGeom prst="rect">
            <a:avLst/>
          </a:prstGeom>
          <a:ln w="0">
            <a:noFill/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63A075F-1CEC-767E-FD7B-8E2A1C462B03}"/>
              </a:ext>
            </a:extLst>
          </p:cNvPr>
          <p:cNvSpPr txBox="1"/>
          <p:nvPr/>
        </p:nvSpPr>
        <p:spPr>
          <a:xfrm>
            <a:off x="315747" y="5611337"/>
            <a:ext cx="3465000" cy="6202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US" sz="1400" b="0" strike="noStrike" spc="-1" baseline="33000" dirty="0">
                <a:latin typeface="Arial"/>
              </a:rPr>
              <a:t>11</a:t>
            </a:r>
            <a:r>
              <a:rPr lang="en-US" sz="1400" b="0" strike="noStrike" spc="-1" dirty="0">
                <a:latin typeface="Arial"/>
              </a:rPr>
              <a:t>Li(</a:t>
            </a:r>
            <a:r>
              <a:rPr lang="en-US" sz="1400" b="0" strike="noStrike" spc="-1" dirty="0" err="1">
                <a:latin typeface="Arial"/>
              </a:rPr>
              <a:t>d,p</a:t>
            </a:r>
            <a:r>
              <a:rPr lang="en-US" sz="1400" b="0" strike="noStrike" spc="-1" dirty="0">
                <a:latin typeface="Arial"/>
              </a:rPr>
              <a:t>) excitation energy spectrum </a:t>
            </a:r>
          </a:p>
          <a:p>
            <a:r>
              <a:rPr lang="en-US" sz="1400" b="0" strike="noStrike" spc="-1" dirty="0">
                <a:latin typeface="Arial"/>
              </a:rPr>
              <a:t>(I. Blanco, U. Santiago de Compostela) </a:t>
            </a:r>
            <a:r>
              <a:rPr lang="en-US" sz="1800" b="0" strike="noStrike" spc="-1" dirty="0">
                <a:latin typeface="Arial"/>
              </a:rPr>
              <a:t>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35314EC-98EA-B2E4-CC97-71CE69FEDF36}"/>
              </a:ext>
            </a:extLst>
          </p:cNvPr>
          <p:cNvSpPr txBox="1">
            <a:spLocks/>
          </p:cNvSpPr>
          <p:nvPr/>
        </p:nvSpPr>
        <p:spPr>
          <a:xfrm>
            <a:off x="1396898" y="6324629"/>
            <a:ext cx="4122632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l" defTabSz="914400" rtl="0" eaLnBrk="1" latinLnBrk="0" hangingPunct="1">
              <a:defRPr sz="10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142eme CODIR GANIL 08/09/2025 Saclay </a:t>
            </a:r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9D7BE95F-09D9-DBA4-E219-02A244E833DC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23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6496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à coins arrondis 26"/>
          <p:cNvSpPr/>
          <p:nvPr/>
        </p:nvSpPr>
        <p:spPr>
          <a:xfrm>
            <a:off x="3491174" y="4230932"/>
            <a:ext cx="8091805" cy="1857265"/>
          </a:xfrm>
          <a:prstGeom prst="roundRect">
            <a:avLst>
              <a:gd name="adj" fmla="val 7378"/>
            </a:avLst>
          </a:prstGeom>
          <a:solidFill>
            <a:schemeClr val="bg1"/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à coins arrondis 28"/>
          <p:cNvSpPr/>
          <p:nvPr/>
        </p:nvSpPr>
        <p:spPr>
          <a:xfrm>
            <a:off x="3491174" y="4230932"/>
            <a:ext cx="2788040" cy="1857265"/>
          </a:xfrm>
          <a:prstGeom prst="roundRect">
            <a:avLst>
              <a:gd name="adj" fmla="val 737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à coins arrondis 29"/>
          <p:cNvSpPr/>
          <p:nvPr/>
        </p:nvSpPr>
        <p:spPr>
          <a:xfrm>
            <a:off x="9152695" y="4230932"/>
            <a:ext cx="2430284" cy="1857265"/>
          </a:xfrm>
          <a:prstGeom prst="roundRect">
            <a:avLst>
              <a:gd name="adj" fmla="val 737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à coins arrondis 30"/>
          <p:cNvSpPr/>
          <p:nvPr/>
        </p:nvSpPr>
        <p:spPr>
          <a:xfrm>
            <a:off x="318575" y="4230932"/>
            <a:ext cx="2788040" cy="1857265"/>
          </a:xfrm>
          <a:prstGeom prst="roundRect">
            <a:avLst>
              <a:gd name="adj" fmla="val 737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32" name="Image 31" descr="Table of elements"/>
          <p:cNvPicPr>
            <a:picLocks noChangeAspect="1"/>
          </p:cNvPicPr>
          <p:nvPr/>
        </p:nvPicPr>
        <p:blipFill rotWithShape="1">
          <a:blip r:embed="rId2" cstate="print"/>
          <a:srcRect r="21057" b="50001"/>
          <a:stretch/>
        </p:blipFill>
        <p:spPr bwMode="auto">
          <a:xfrm>
            <a:off x="6279214" y="1510436"/>
            <a:ext cx="5180265" cy="2039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Image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390" y="4396751"/>
            <a:ext cx="1943153" cy="1198462"/>
          </a:xfrm>
          <a:prstGeom prst="rect">
            <a:avLst/>
          </a:prstGeom>
        </p:spPr>
      </p:pic>
      <p:pic>
        <p:nvPicPr>
          <p:cNvPr id="34" name="Image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9515" y="4339612"/>
            <a:ext cx="1443865" cy="1182351"/>
          </a:xfrm>
          <a:prstGeom prst="rect">
            <a:avLst/>
          </a:prstGeom>
        </p:spPr>
      </p:pic>
      <p:pic>
        <p:nvPicPr>
          <p:cNvPr id="35" name="Image 3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369" y="4346339"/>
            <a:ext cx="1397246" cy="1141393"/>
          </a:xfrm>
          <a:prstGeom prst="rect">
            <a:avLst/>
          </a:prstGeom>
        </p:spPr>
      </p:pic>
      <p:sp>
        <p:nvSpPr>
          <p:cNvPr id="36" name="ZoneTexte 54"/>
          <p:cNvSpPr txBox="1">
            <a:spLocks noChangeArrowheads="1"/>
          </p:cNvSpPr>
          <p:nvPr/>
        </p:nvSpPr>
        <p:spPr bwMode="auto">
          <a:xfrm>
            <a:off x="1303301" y="5566996"/>
            <a:ext cx="84350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fr-FR" alt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Nanogan</a:t>
            </a:r>
            <a:endParaRPr lang="fr-FR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 gaz</a:t>
            </a:r>
          </a:p>
        </p:txBody>
      </p:sp>
      <p:sp>
        <p:nvSpPr>
          <p:cNvPr id="37" name="ZoneTexte 197"/>
          <p:cNvSpPr txBox="1">
            <a:spLocks noChangeArrowheads="1"/>
          </p:cNvSpPr>
          <p:nvPr/>
        </p:nvSpPr>
        <p:spPr bwMode="auto">
          <a:xfrm>
            <a:off x="9892322" y="5566995"/>
            <a:ext cx="98777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fr-FR" alt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MonoNaKe</a:t>
            </a:r>
            <a:endParaRPr lang="fr-FR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fr-FR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alkaline</a:t>
            </a:r>
            <a:endParaRPr lang="fr-FR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ZoneTexte 198"/>
          <p:cNvSpPr txBox="1">
            <a:spLocks noChangeArrowheads="1"/>
          </p:cNvSpPr>
          <p:nvPr/>
        </p:nvSpPr>
        <p:spPr bwMode="auto">
          <a:xfrm>
            <a:off x="6687732" y="5566994"/>
            <a:ext cx="205644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fr-FR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TULIP</a:t>
            </a:r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(-FEBIAD)</a:t>
            </a:r>
          </a:p>
          <a:p>
            <a:pPr algn="ctr"/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 proton-</a:t>
            </a:r>
            <a:r>
              <a:rPr lang="fr-FR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rich</a:t>
            </a:r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isotopes</a:t>
            </a:r>
          </a:p>
        </p:txBody>
      </p:sp>
      <p:pic>
        <p:nvPicPr>
          <p:cNvPr id="39" name="Image 3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8592" y="4284927"/>
            <a:ext cx="1761715" cy="1282067"/>
          </a:xfrm>
          <a:prstGeom prst="rect">
            <a:avLst/>
          </a:prstGeom>
        </p:spPr>
      </p:pic>
      <p:sp>
        <p:nvSpPr>
          <p:cNvPr id="40" name="Ellipse 39"/>
          <p:cNvSpPr/>
          <p:nvPr/>
        </p:nvSpPr>
        <p:spPr>
          <a:xfrm>
            <a:off x="341781" y="3788121"/>
            <a:ext cx="353544" cy="353544"/>
          </a:xfrm>
          <a:prstGeom prst="ellipse">
            <a:avLst/>
          </a:prstGeom>
          <a:noFill/>
          <a:ln w="76200">
            <a:solidFill>
              <a:srgbClr val="3508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1" name="Rectangle à coins arrondis 40"/>
          <p:cNvSpPr/>
          <p:nvPr/>
        </p:nvSpPr>
        <p:spPr>
          <a:xfrm>
            <a:off x="3535413" y="3800770"/>
            <a:ext cx="328246" cy="328246"/>
          </a:xfrm>
          <a:prstGeom prst="round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2" name="Rectangle à coins arrondis 41"/>
          <p:cNvSpPr/>
          <p:nvPr/>
        </p:nvSpPr>
        <p:spPr>
          <a:xfrm>
            <a:off x="9267102" y="3797990"/>
            <a:ext cx="328246" cy="32824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3" name="ZoneTexte 198"/>
          <p:cNvSpPr txBox="1">
            <a:spLocks noChangeArrowheads="1"/>
          </p:cNvSpPr>
          <p:nvPr/>
        </p:nvSpPr>
        <p:spPr bwMode="auto">
          <a:xfrm>
            <a:off x="4160326" y="5566995"/>
            <a:ext cx="13260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fr-FR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FEBIAD</a:t>
            </a:r>
            <a:endParaRPr lang="fr-FR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fr-FR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 condensable</a:t>
            </a:r>
          </a:p>
        </p:txBody>
      </p:sp>
      <p:sp>
        <p:nvSpPr>
          <p:cNvPr id="44" name="ZoneTexte 43"/>
          <p:cNvSpPr txBox="1"/>
          <p:nvPr/>
        </p:nvSpPr>
        <p:spPr>
          <a:xfrm>
            <a:off x="6897575" y="1041660"/>
            <a:ext cx="39885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58 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beams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aseline="30000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C to </a:t>
            </a:r>
            <a:r>
              <a:rPr lang="fr-FR" baseline="30000" dirty="0">
                <a:latin typeface="Arial" panose="020B0604020202020204" pitchFamily="34" charset="0"/>
                <a:cs typeface="Arial" panose="020B0604020202020204" pitchFamily="34" charset="0"/>
              </a:rPr>
              <a:t>238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Graphite 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target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far)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4 ion sources</a:t>
            </a:r>
          </a:p>
        </p:txBody>
      </p:sp>
      <p:sp>
        <p:nvSpPr>
          <p:cNvPr id="45" name="Rectangle 44"/>
          <p:cNvSpPr/>
          <p:nvPr/>
        </p:nvSpPr>
        <p:spPr>
          <a:xfrm>
            <a:off x="1682365" y="1515290"/>
            <a:ext cx="914400" cy="914400"/>
          </a:xfrm>
          <a:prstGeom prst="rect">
            <a:avLst/>
          </a:prstGeom>
          <a:solidFill>
            <a:srgbClr val="66CCFF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>
                <a:solidFill>
                  <a:schemeClr val="tx1"/>
                </a:solidFill>
              </a:rPr>
              <a:t>Target/stopper</a:t>
            </a:r>
          </a:p>
        </p:txBody>
      </p:sp>
      <p:sp>
        <p:nvSpPr>
          <p:cNvPr id="46" name="Flèche droite 45"/>
          <p:cNvSpPr/>
          <p:nvPr/>
        </p:nvSpPr>
        <p:spPr>
          <a:xfrm>
            <a:off x="235039" y="1392074"/>
            <a:ext cx="1253067" cy="1127760"/>
          </a:xfrm>
          <a:prstGeom prst="rightArrow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err="1">
                <a:solidFill>
                  <a:schemeClr val="tx1"/>
                </a:solidFill>
              </a:rPr>
              <a:t>Primary</a:t>
            </a:r>
            <a:r>
              <a:rPr lang="fr-FR" dirty="0">
                <a:solidFill>
                  <a:schemeClr val="tx1"/>
                </a:solidFill>
              </a:rPr>
              <a:t> </a:t>
            </a:r>
            <a:r>
              <a:rPr lang="fr-FR" dirty="0" err="1">
                <a:solidFill>
                  <a:schemeClr val="tx1"/>
                </a:solidFill>
              </a:rPr>
              <a:t>beam</a:t>
            </a:r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2906951" y="1515290"/>
            <a:ext cx="914400" cy="914400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>
                <a:solidFill>
                  <a:schemeClr val="tx1"/>
                </a:solidFill>
              </a:rPr>
              <a:t>Ion source</a:t>
            </a:r>
          </a:p>
        </p:txBody>
      </p:sp>
      <p:sp>
        <p:nvSpPr>
          <p:cNvPr id="48" name="Triangle isocèle 47"/>
          <p:cNvSpPr/>
          <p:nvPr/>
        </p:nvSpPr>
        <p:spPr>
          <a:xfrm rot="13359722">
            <a:off x="3928254" y="1532793"/>
            <a:ext cx="1333509" cy="1323470"/>
          </a:xfrm>
          <a:prstGeom prst="triangle">
            <a:avLst/>
          </a:prstGeom>
          <a:solidFill>
            <a:srgbClr val="CCFFCC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49" name="Flèche droite 48"/>
          <p:cNvSpPr/>
          <p:nvPr/>
        </p:nvSpPr>
        <p:spPr>
          <a:xfrm>
            <a:off x="2671272" y="1859709"/>
            <a:ext cx="185104" cy="245004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0" name="ZoneTexte 49"/>
          <p:cNvSpPr txBox="1"/>
          <p:nvPr/>
        </p:nvSpPr>
        <p:spPr>
          <a:xfrm rot="18804135">
            <a:off x="4148711" y="1905273"/>
            <a:ext cx="1098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/>
              <a:t>Separator</a:t>
            </a:r>
            <a:endParaRPr lang="fr-FR" dirty="0"/>
          </a:p>
        </p:txBody>
      </p:sp>
      <p:sp>
        <p:nvSpPr>
          <p:cNvPr id="51" name="Rectangle 50"/>
          <p:cNvSpPr/>
          <p:nvPr/>
        </p:nvSpPr>
        <p:spPr>
          <a:xfrm>
            <a:off x="1594267" y="1447952"/>
            <a:ext cx="2330027" cy="105891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2" name="ZoneTexte 51"/>
          <p:cNvSpPr txBox="1"/>
          <p:nvPr/>
        </p:nvSpPr>
        <p:spPr>
          <a:xfrm>
            <a:off x="2498844" y="2549293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TISS</a:t>
            </a:r>
          </a:p>
        </p:txBody>
      </p:sp>
      <p:sp>
        <p:nvSpPr>
          <p:cNvPr id="53" name="ZoneTexte 52"/>
          <p:cNvSpPr txBox="1"/>
          <p:nvPr/>
        </p:nvSpPr>
        <p:spPr>
          <a:xfrm>
            <a:off x="1529610" y="1056929"/>
            <a:ext cx="202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The ISOL technique</a:t>
            </a:r>
          </a:p>
        </p:txBody>
      </p:sp>
      <p:sp>
        <p:nvSpPr>
          <p:cNvPr id="54" name="Flèche droite 53"/>
          <p:cNvSpPr/>
          <p:nvPr/>
        </p:nvSpPr>
        <p:spPr>
          <a:xfrm>
            <a:off x="4037753" y="1859709"/>
            <a:ext cx="185104" cy="245004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5" name="Flèche droite 54"/>
          <p:cNvSpPr/>
          <p:nvPr/>
        </p:nvSpPr>
        <p:spPr>
          <a:xfrm rot="5400000">
            <a:off x="4859609" y="2484838"/>
            <a:ext cx="185104" cy="245004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  <p:sp>
        <p:nvSpPr>
          <p:cNvPr id="56" name="ZoneTexte 55"/>
          <p:cNvSpPr txBox="1"/>
          <p:nvPr/>
        </p:nvSpPr>
        <p:spPr>
          <a:xfrm>
            <a:off x="4506140" y="2656882"/>
            <a:ext cx="1331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To user/</a:t>
            </a:r>
          </a:p>
          <a:p>
            <a:r>
              <a:rPr lang="fr-FR" dirty="0" err="1"/>
              <a:t>acceleration</a:t>
            </a:r>
            <a:endParaRPr lang="fr-FR" dirty="0"/>
          </a:p>
        </p:txBody>
      </p:sp>
      <p:sp>
        <p:nvSpPr>
          <p:cNvPr id="57" name="ZoneTexte 56"/>
          <p:cNvSpPr txBox="1"/>
          <p:nvPr/>
        </p:nvSpPr>
        <p:spPr>
          <a:xfrm>
            <a:off x="2666948" y="4230932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N+</a:t>
            </a:r>
          </a:p>
        </p:txBody>
      </p:sp>
      <p:sp>
        <p:nvSpPr>
          <p:cNvPr id="58" name="ZoneTexte 57"/>
          <p:cNvSpPr txBox="1"/>
          <p:nvPr/>
        </p:nvSpPr>
        <p:spPr>
          <a:xfrm>
            <a:off x="5863576" y="4240660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1+</a:t>
            </a:r>
          </a:p>
        </p:txBody>
      </p:sp>
      <p:sp>
        <p:nvSpPr>
          <p:cNvPr id="59" name="ZoneTexte 58"/>
          <p:cNvSpPr txBox="1"/>
          <p:nvPr/>
        </p:nvSpPr>
        <p:spPr>
          <a:xfrm>
            <a:off x="11163836" y="4240660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/>
              <a:t>1+</a:t>
            </a:r>
          </a:p>
        </p:txBody>
      </p:sp>
      <p:sp>
        <p:nvSpPr>
          <p:cNvPr id="2" name="CustomShape 1">
            <a:extLst>
              <a:ext uri="{FF2B5EF4-FFF2-40B4-BE49-F238E27FC236}">
                <a16:creationId xmlns:a16="http://schemas.microsoft.com/office/drawing/2014/main" id="{81C262EB-7D74-7C0F-0DDB-BAC131764DC6}"/>
              </a:ext>
            </a:extLst>
          </p:cNvPr>
          <p:cNvSpPr/>
          <p:nvPr/>
        </p:nvSpPr>
        <p:spPr>
          <a:xfrm>
            <a:off x="194944" y="76227"/>
            <a:ext cx="8669338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1" spc="-1" dirty="0" err="1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Exotic</a:t>
            </a:r>
            <a:r>
              <a:rPr lang="fr-FR" sz="3200" b="1" spc="-1" dirty="0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</a:t>
            </a:r>
            <a:r>
              <a:rPr lang="fr-FR" sz="3200" b="1" spc="-1" dirty="0" err="1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beam</a:t>
            </a:r>
            <a:r>
              <a:rPr lang="fr-FR" sz="3200" b="1" spc="-1" dirty="0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production : SPIRAL1 upgrade</a:t>
            </a:r>
            <a:endParaRPr lang="fr-FR" sz="3200" b="1" spc="-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F2625C80-6A79-25BC-924B-8A0275DAED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981" y="4276131"/>
            <a:ext cx="999386" cy="372241"/>
          </a:xfrm>
          <a:prstGeom prst="rect">
            <a:avLst/>
          </a:prstGeom>
        </p:spPr>
      </p:pic>
      <p:sp>
        <p:nvSpPr>
          <p:cNvPr id="7" name="Espace réservé du numéro de diapositive 4">
            <a:extLst>
              <a:ext uri="{FF2B5EF4-FFF2-40B4-BE49-F238E27FC236}">
                <a16:creationId xmlns:a16="http://schemas.microsoft.com/office/drawing/2014/main" id="{A024FAAD-FAC0-B3C9-94CC-E241646E1884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24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471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g actuel+desir+newgain">
            <a:extLst>
              <a:ext uri="{FF2B5EF4-FFF2-40B4-BE49-F238E27FC236}">
                <a16:creationId xmlns:a16="http://schemas.microsoft.com/office/drawing/2014/main" id="{DD1CAA1A-54AB-ABB4-579D-548C30DDB9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66750" y="1264686"/>
            <a:ext cx="7223807" cy="446627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11BDA86-CFEB-47C8-FFE9-1191774F9A0D}"/>
              </a:ext>
            </a:extLst>
          </p:cNvPr>
          <p:cNvSpPr/>
          <p:nvPr/>
        </p:nvSpPr>
        <p:spPr>
          <a:xfrm rot="19686623">
            <a:off x="3015574" y="2249010"/>
            <a:ext cx="4608708" cy="3087900"/>
          </a:xfrm>
          <a:prstGeom prst="rect">
            <a:avLst/>
          </a:prstGeom>
          <a:solidFill>
            <a:schemeClr val="bg1">
              <a:alpha val="82474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5C5A3B6D-F07E-391A-2813-EF8AC115A76D}"/>
              </a:ext>
            </a:extLst>
          </p:cNvPr>
          <p:cNvSpPr/>
          <p:nvPr/>
        </p:nvSpPr>
        <p:spPr>
          <a:xfrm rot="18531175">
            <a:off x="8571307" y="3138878"/>
            <a:ext cx="713047" cy="1165011"/>
          </a:xfrm>
          <a:prstGeom prst="round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ustomShape 1">
            <a:extLst>
              <a:ext uri="{FF2B5EF4-FFF2-40B4-BE49-F238E27FC236}">
                <a16:creationId xmlns:a16="http://schemas.microsoft.com/office/drawing/2014/main" id="{C5E36812-3A94-A83C-DFF9-0F68A7B75596}"/>
              </a:ext>
            </a:extLst>
          </p:cNvPr>
          <p:cNvSpPr/>
          <p:nvPr/>
        </p:nvSpPr>
        <p:spPr>
          <a:xfrm>
            <a:off x="194944" y="76227"/>
            <a:ext cx="4845279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1" spc="-1" dirty="0" err="1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Exotic</a:t>
            </a:r>
            <a:r>
              <a:rPr lang="fr-FR" sz="3200" b="1" spc="-1" dirty="0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</a:t>
            </a:r>
            <a:r>
              <a:rPr lang="fr-FR" sz="3200" b="1" spc="-1" dirty="0" err="1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beam</a:t>
            </a:r>
            <a:r>
              <a:rPr lang="fr-FR" sz="3200" b="1" spc="-1" dirty="0">
                <a:solidFill>
                  <a:schemeClr val="accent2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production</a:t>
            </a:r>
            <a:endParaRPr lang="fr-FR" sz="3200" b="1" spc="-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43">
            <a:extLst>
              <a:ext uri="{FF2B5EF4-FFF2-40B4-BE49-F238E27FC236}">
                <a16:creationId xmlns:a16="http://schemas.microsoft.com/office/drawing/2014/main" id="{1AB22449-B334-2004-AAAB-97C1D6318230}"/>
              </a:ext>
            </a:extLst>
          </p:cNvPr>
          <p:cNvSpPr txBox="1"/>
          <p:nvPr/>
        </p:nvSpPr>
        <p:spPr>
          <a:xfrm>
            <a:off x="4566315" y="1274450"/>
            <a:ext cx="28234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AU" dirty="0"/>
              <a:t>50 new isomers/isotopes</a:t>
            </a:r>
          </a:p>
          <a:p>
            <a:r>
              <a:rPr lang="en-AU" dirty="0"/>
              <a:t>With intensities suitable </a:t>
            </a:r>
          </a:p>
          <a:p>
            <a:r>
              <a:rPr lang="en-AU" dirty="0"/>
              <a:t>for acceleration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DDBA7714-68B5-436C-E183-4EAF2FFD0A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858" y="803020"/>
            <a:ext cx="3958892" cy="2622123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3" name="Rectangle à coins arrondis 16">
            <a:extLst>
              <a:ext uri="{FF2B5EF4-FFF2-40B4-BE49-F238E27FC236}">
                <a16:creationId xmlns:a16="http://schemas.microsoft.com/office/drawing/2014/main" id="{C3B30F15-D63C-7CA7-3DCB-36518699673C}"/>
              </a:ext>
            </a:extLst>
          </p:cNvPr>
          <p:cNvSpPr/>
          <p:nvPr/>
        </p:nvSpPr>
        <p:spPr>
          <a:xfrm>
            <a:off x="353145" y="3721383"/>
            <a:ext cx="5625695" cy="2532927"/>
          </a:xfrm>
          <a:prstGeom prst="roundRect">
            <a:avLst>
              <a:gd name="adj" fmla="val 2892"/>
            </a:avLst>
          </a:prstGeom>
          <a:solidFill>
            <a:schemeClr val="bg1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b="1" dirty="0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19110939-60F4-1BF0-7089-24BD25E08BC4}"/>
              </a:ext>
            </a:extLst>
          </p:cNvPr>
          <p:cNvSpPr txBox="1"/>
          <p:nvPr/>
        </p:nvSpPr>
        <p:spPr>
          <a:xfrm>
            <a:off x="370422" y="3721383"/>
            <a:ext cx="1478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>
                <a:solidFill>
                  <a:schemeClr val="accent4"/>
                </a:solidFill>
              </a:rPr>
              <a:t>TULIP FEBIAD</a:t>
            </a:r>
          </a:p>
        </p:txBody>
      </p:sp>
      <p:pic>
        <p:nvPicPr>
          <p:cNvPr id="15" name="Picture 5">
            <a:extLst>
              <a:ext uri="{FF2B5EF4-FFF2-40B4-BE49-F238E27FC236}">
                <a16:creationId xmlns:a16="http://schemas.microsoft.com/office/drawing/2014/main" id="{0B7EEF09-BCCF-BE54-BAAC-0C9031C190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6" b="14571"/>
          <a:stretch/>
        </p:blipFill>
        <p:spPr bwMode="auto">
          <a:xfrm>
            <a:off x="382454" y="4030554"/>
            <a:ext cx="2491455" cy="1307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A92B79BD-4ACA-3FC6-6F1E-1B36871A7F1C}"/>
              </a:ext>
            </a:extLst>
          </p:cNvPr>
          <p:cNvSpPr txBox="1"/>
          <p:nvPr/>
        </p:nvSpPr>
        <p:spPr>
          <a:xfrm>
            <a:off x="485702" y="5380479"/>
            <a:ext cx="47986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dirty="0" err="1"/>
              <a:t>Tested</a:t>
            </a:r>
            <a:r>
              <a:rPr lang="fr-FR" sz="1600" b="1" dirty="0"/>
              <a:t> offline in 2024-2025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 err="1"/>
              <a:t>Calibrated</a:t>
            </a:r>
            <a:r>
              <a:rPr lang="fr-FR" sz="1600" dirty="0"/>
              <a:t> Ar </a:t>
            </a:r>
            <a:r>
              <a:rPr lang="fr-FR" sz="1600" dirty="0" err="1"/>
              <a:t>leak</a:t>
            </a:r>
            <a:r>
              <a:rPr lang="fr-FR" sz="1600" dirty="0"/>
              <a:t> : </a:t>
            </a:r>
            <a:r>
              <a:rPr lang="fr-FR" sz="1600" dirty="0" err="1"/>
              <a:t>Eff</a:t>
            </a:r>
            <a:r>
              <a:rPr lang="fr-FR" sz="1600" baseline="-25000" dirty="0" err="1"/>
              <a:t>Ar</a:t>
            </a:r>
            <a:r>
              <a:rPr lang="fr-FR" sz="1600" dirty="0"/>
              <a:t> &gt; 6% (stable) and up to 17%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600" dirty="0"/>
              <a:t>Ag, In, Sn </a:t>
            </a:r>
            <a:r>
              <a:rPr lang="fr-FR" sz="1600" dirty="0" err="1"/>
              <a:t>tracers</a:t>
            </a:r>
            <a:r>
              <a:rPr lang="fr-FR" sz="1600" dirty="0"/>
              <a:t> : </a:t>
            </a:r>
            <a:r>
              <a:rPr lang="fr-FR" sz="1600" dirty="0" err="1"/>
              <a:t>Eff</a:t>
            </a:r>
            <a:r>
              <a:rPr lang="fr-FR" sz="1600" dirty="0"/>
              <a:t> = 9-15%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07DDB355-D2BE-2D44-D869-4287E7189EEA}"/>
              </a:ext>
            </a:extLst>
          </p:cNvPr>
          <p:cNvSpPr txBox="1"/>
          <p:nvPr/>
        </p:nvSpPr>
        <p:spPr>
          <a:xfrm>
            <a:off x="6044560" y="4699624"/>
            <a:ext cx="31826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fr-FR" dirty="0"/>
              <a:t>« Intense » </a:t>
            </a:r>
            <a:r>
              <a:rPr lang="fr-FR" dirty="0" err="1"/>
              <a:t>metalic</a:t>
            </a:r>
            <a:r>
              <a:rPr lang="fr-FR" dirty="0"/>
              <a:t> isotopes </a:t>
            </a:r>
          </a:p>
          <a:p>
            <a:r>
              <a:rPr lang="fr-FR" dirty="0"/>
              <a:t>in the </a:t>
            </a:r>
            <a:r>
              <a:rPr lang="fr-FR" baseline="30000" dirty="0"/>
              <a:t>100</a:t>
            </a:r>
            <a:r>
              <a:rPr lang="fr-FR" dirty="0"/>
              <a:t>Sn </a:t>
            </a:r>
            <a:r>
              <a:rPr lang="fr-FR" dirty="0" err="1"/>
              <a:t>region</a:t>
            </a:r>
            <a:endParaRPr lang="en-US" dirty="0"/>
          </a:p>
        </p:txBody>
      </p:sp>
      <p:pic>
        <p:nvPicPr>
          <p:cNvPr id="20" name="Picture 13">
            <a:extLst>
              <a:ext uri="{FF2B5EF4-FFF2-40B4-BE49-F238E27FC236}">
                <a16:creationId xmlns:a16="http://schemas.microsoft.com/office/drawing/2014/main" id="{8BE87205-7B7B-8886-E1FE-577243E42B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7116" y="1751591"/>
            <a:ext cx="1517021" cy="2022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Box 1">
            <a:extLst>
              <a:ext uri="{FF2B5EF4-FFF2-40B4-BE49-F238E27FC236}">
                <a16:creationId xmlns:a16="http://schemas.microsoft.com/office/drawing/2014/main" id="{34216A71-4571-814C-9CD8-E1D22C12A358}"/>
              </a:ext>
            </a:extLst>
          </p:cNvPr>
          <p:cNvSpPr txBox="1"/>
          <p:nvPr/>
        </p:nvSpPr>
        <p:spPr>
          <a:xfrm>
            <a:off x="9343480" y="1136211"/>
            <a:ext cx="2707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FR" sz="1600" b="1" dirty="0"/>
              <a:t>AGATA </a:t>
            </a:r>
            <a:r>
              <a:rPr lang="en-FR" sz="1600" b="1"/>
              <a:t>campaign @</a:t>
            </a:r>
            <a:r>
              <a:rPr lang="fr-FR" sz="1600" b="1" dirty="0"/>
              <a:t> </a:t>
            </a:r>
            <a:r>
              <a:rPr lang="en-FR" sz="1600" b="1"/>
              <a:t>GANIL</a:t>
            </a:r>
            <a:endParaRPr lang="en-FR" sz="1600" b="1" dirty="0"/>
          </a:p>
          <a:p>
            <a:pPr algn="ctr"/>
            <a:r>
              <a:rPr lang="en-FR" sz="1600" b="1" dirty="0"/>
              <a:t>2029-2030</a:t>
            </a:r>
          </a:p>
        </p:txBody>
      </p:sp>
      <p:sp>
        <p:nvSpPr>
          <p:cNvPr id="22" name="TextBox 1">
            <a:extLst>
              <a:ext uri="{FF2B5EF4-FFF2-40B4-BE49-F238E27FC236}">
                <a16:creationId xmlns:a16="http://schemas.microsoft.com/office/drawing/2014/main" id="{5F67F802-E33C-E970-3FAA-9CF7258FB64E}"/>
              </a:ext>
            </a:extLst>
          </p:cNvPr>
          <p:cNvSpPr txBox="1"/>
          <p:nvPr/>
        </p:nvSpPr>
        <p:spPr>
          <a:xfrm>
            <a:off x="7595886" y="756855"/>
            <a:ext cx="1879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DESIR </a:t>
            </a:r>
            <a:r>
              <a:rPr lang="en-FR" b="1"/>
              <a:t>202</a:t>
            </a:r>
            <a:r>
              <a:rPr lang="fr-FR" b="1" dirty="0"/>
              <a:t>8 -</a:t>
            </a:r>
            <a:endParaRPr lang="en-FR" b="1" dirty="0"/>
          </a:p>
        </p:txBody>
      </p:sp>
      <p:grpSp>
        <p:nvGrpSpPr>
          <p:cNvPr id="24" name="Groupe 23">
            <a:extLst>
              <a:ext uri="{FF2B5EF4-FFF2-40B4-BE49-F238E27FC236}">
                <a16:creationId xmlns:a16="http://schemas.microsoft.com/office/drawing/2014/main" id="{14EDA07C-016B-2548-A7E9-B09D88CE14B9}"/>
              </a:ext>
            </a:extLst>
          </p:cNvPr>
          <p:cNvGrpSpPr/>
          <p:nvPr/>
        </p:nvGrpSpPr>
        <p:grpSpPr>
          <a:xfrm>
            <a:off x="3110950" y="3888319"/>
            <a:ext cx="2711599" cy="1813932"/>
            <a:chOff x="3217303" y="750389"/>
            <a:chExt cx="7327656" cy="5220000"/>
          </a:xfrm>
        </p:grpSpPr>
        <p:pic>
          <p:nvPicPr>
            <p:cNvPr id="25" name="Image 24">
              <a:extLst>
                <a:ext uri="{FF2B5EF4-FFF2-40B4-BE49-F238E27FC236}">
                  <a16:creationId xmlns:a16="http://schemas.microsoft.com/office/drawing/2014/main" id="{C5051D28-453B-2787-4097-1D6ACD84926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217303" y="750389"/>
              <a:ext cx="6982226" cy="5220000"/>
            </a:xfrm>
            <a:prstGeom prst="rect">
              <a:avLst/>
            </a:prstGeom>
          </p:spPr>
        </p:pic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03D7B4AE-BA34-587B-85CC-5131D5D1FF6C}"/>
                </a:ext>
              </a:extLst>
            </p:cNvPr>
            <p:cNvSpPr txBox="1"/>
            <p:nvPr/>
          </p:nvSpPr>
          <p:spPr>
            <a:xfrm>
              <a:off x="3349907" y="4172181"/>
              <a:ext cx="2067161" cy="75284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fr-FR" sz="1050" dirty="0" err="1"/>
                <a:t>Beam</a:t>
              </a:r>
              <a:r>
                <a:rPr lang="fr-FR" sz="1050" dirty="0"/>
                <a:t> OFF</a:t>
              </a:r>
            </a:p>
          </p:txBody>
        </p: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59BE2727-B22C-E21A-6579-82CA1280C11E}"/>
                </a:ext>
              </a:extLst>
            </p:cNvPr>
            <p:cNvSpPr txBox="1"/>
            <p:nvPr/>
          </p:nvSpPr>
          <p:spPr>
            <a:xfrm>
              <a:off x="6708417" y="1861119"/>
              <a:ext cx="1967529" cy="75284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050" dirty="0" err="1"/>
                <a:t>Beam</a:t>
              </a:r>
              <a:r>
                <a:rPr lang="fr-FR" sz="1050" dirty="0"/>
                <a:t> ON</a:t>
              </a:r>
            </a:p>
          </p:txBody>
        </p:sp>
        <p:grpSp>
          <p:nvGrpSpPr>
            <p:cNvPr id="28" name="Groupe 27">
              <a:extLst>
                <a:ext uri="{FF2B5EF4-FFF2-40B4-BE49-F238E27FC236}">
                  <a16:creationId xmlns:a16="http://schemas.microsoft.com/office/drawing/2014/main" id="{25B6BBB1-9F9E-006D-6A8B-442F3AF3FE21}"/>
                </a:ext>
              </a:extLst>
            </p:cNvPr>
            <p:cNvGrpSpPr/>
            <p:nvPr/>
          </p:nvGrpSpPr>
          <p:grpSpPr>
            <a:xfrm>
              <a:off x="4185773" y="1476374"/>
              <a:ext cx="1042168" cy="3418979"/>
              <a:chOff x="3751095" y="1078173"/>
              <a:chExt cx="2554172" cy="1448938"/>
            </a:xfrm>
          </p:grpSpPr>
          <p:cxnSp>
            <p:nvCxnSpPr>
              <p:cNvPr id="35" name="Connecteur droit 34">
                <a:extLst>
                  <a:ext uri="{FF2B5EF4-FFF2-40B4-BE49-F238E27FC236}">
                    <a16:creationId xmlns:a16="http://schemas.microsoft.com/office/drawing/2014/main" id="{AFD3D511-7245-97AA-D7C3-394E47F09AAA}"/>
                  </a:ext>
                </a:extLst>
              </p:cNvPr>
              <p:cNvCxnSpPr/>
              <p:nvPr/>
            </p:nvCxnSpPr>
            <p:spPr>
              <a:xfrm flipV="1">
                <a:off x="4849331" y="1078173"/>
                <a:ext cx="0" cy="1448938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Connecteur droit 35">
                <a:extLst>
                  <a:ext uri="{FF2B5EF4-FFF2-40B4-BE49-F238E27FC236}">
                    <a16:creationId xmlns:a16="http://schemas.microsoft.com/office/drawing/2014/main" id="{717C3C0A-50D3-533D-5DCD-3DBDF1F77E64}"/>
                  </a:ext>
                </a:extLst>
              </p:cNvPr>
              <p:cNvCxnSpPr/>
              <p:nvPr/>
            </p:nvCxnSpPr>
            <p:spPr>
              <a:xfrm flipV="1">
                <a:off x="4942765" y="1078173"/>
                <a:ext cx="0" cy="1448938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Connecteur droit 36">
                <a:extLst>
                  <a:ext uri="{FF2B5EF4-FFF2-40B4-BE49-F238E27FC236}">
                    <a16:creationId xmlns:a16="http://schemas.microsoft.com/office/drawing/2014/main" id="{BFBD0097-563A-06DF-6264-586885CA7380}"/>
                  </a:ext>
                </a:extLst>
              </p:cNvPr>
              <p:cNvCxnSpPr/>
              <p:nvPr/>
            </p:nvCxnSpPr>
            <p:spPr>
              <a:xfrm flipH="1">
                <a:off x="4774444" y="1078173"/>
                <a:ext cx="1530823" cy="0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Connecteur droit 37">
                <a:extLst>
                  <a:ext uri="{FF2B5EF4-FFF2-40B4-BE49-F238E27FC236}">
                    <a16:creationId xmlns:a16="http://schemas.microsoft.com/office/drawing/2014/main" id="{DF27C28B-94E8-C879-7692-0EF8C0F5A755}"/>
                  </a:ext>
                </a:extLst>
              </p:cNvPr>
              <p:cNvCxnSpPr/>
              <p:nvPr/>
            </p:nvCxnSpPr>
            <p:spPr>
              <a:xfrm flipH="1">
                <a:off x="3751095" y="2527110"/>
                <a:ext cx="1375405" cy="0"/>
              </a:xfrm>
              <a:prstGeom prst="line">
                <a:avLst/>
              </a:prstGeom>
              <a:ln w="6350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Groupe 28">
              <a:extLst>
                <a:ext uri="{FF2B5EF4-FFF2-40B4-BE49-F238E27FC236}">
                  <a16:creationId xmlns:a16="http://schemas.microsoft.com/office/drawing/2014/main" id="{7FFA79A1-F8E8-EE91-A79E-4E48CD34F277}"/>
                </a:ext>
              </a:extLst>
            </p:cNvPr>
            <p:cNvGrpSpPr/>
            <p:nvPr/>
          </p:nvGrpSpPr>
          <p:grpSpPr>
            <a:xfrm>
              <a:off x="4472723" y="3249896"/>
              <a:ext cx="1574800" cy="0"/>
              <a:chOff x="1250950" y="3721511"/>
              <a:chExt cx="1574800" cy="0"/>
            </a:xfrm>
          </p:grpSpPr>
          <p:cxnSp>
            <p:nvCxnSpPr>
              <p:cNvPr id="33" name="Connecteur droit avec flèche 32">
                <a:extLst>
                  <a:ext uri="{FF2B5EF4-FFF2-40B4-BE49-F238E27FC236}">
                    <a16:creationId xmlns:a16="http://schemas.microsoft.com/office/drawing/2014/main" id="{B4613C99-0E06-7E86-EA1D-20A3AF640987}"/>
                  </a:ext>
                </a:extLst>
              </p:cNvPr>
              <p:cNvCxnSpPr/>
              <p:nvPr/>
            </p:nvCxnSpPr>
            <p:spPr>
              <a:xfrm>
                <a:off x="1250950" y="3721511"/>
                <a:ext cx="171450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Connecteur droit avec flèche 33">
                <a:extLst>
                  <a:ext uri="{FF2B5EF4-FFF2-40B4-BE49-F238E27FC236}">
                    <a16:creationId xmlns:a16="http://schemas.microsoft.com/office/drawing/2014/main" id="{4A0EE6E6-AC1B-88CD-7E43-B32C2F09F27E}"/>
                  </a:ext>
                </a:extLst>
              </p:cNvPr>
              <p:cNvCxnSpPr/>
              <p:nvPr/>
            </p:nvCxnSpPr>
            <p:spPr>
              <a:xfrm flipH="1">
                <a:off x="1447800" y="3721511"/>
                <a:ext cx="1377950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CD383EB2-EE5F-A290-93AA-0EAA1A760A22}"/>
                </a:ext>
              </a:extLst>
            </p:cNvPr>
            <p:cNvSpPr txBox="1"/>
            <p:nvPr/>
          </p:nvSpPr>
          <p:spPr>
            <a:xfrm>
              <a:off x="5016019" y="2880563"/>
              <a:ext cx="1521348" cy="7085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000" dirty="0"/>
                <a:t>11,2 µs</a:t>
              </a:r>
            </a:p>
          </p:txBody>
        </p:sp>
        <p:sp>
          <p:nvSpPr>
            <p:cNvPr id="31" name="ZoneTexte 30">
              <a:extLst>
                <a:ext uri="{FF2B5EF4-FFF2-40B4-BE49-F238E27FC236}">
                  <a16:creationId xmlns:a16="http://schemas.microsoft.com/office/drawing/2014/main" id="{FC4C253A-04DD-D09E-0DC5-4A372D906B58}"/>
                </a:ext>
              </a:extLst>
            </p:cNvPr>
            <p:cNvSpPr txBox="1"/>
            <p:nvPr/>
          </p:nvSpPr>
          <p:spPr>
            <a:xfrm>
              <a:off x="8461672" y="2726676"/>
              <a:ext cx="1521348" cy="8856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 baseline="30000" dirty="0"/>
                <a:t>74</a:t>
              </a:r>
              <a:r>
                <a:rPr lang="fr-FR" sz="1400" b="1" dirty="0"/>
                <a:t>Rb</a:t>
              </a:r>
              <a:r>
                <a:rPr lang="fr-FR" sz="1400" b="1" baseline="30000" dirty="0"/>
                <a:t>+</a:t>
              </a:r>
            </a:p>
          </p:txBody>
        </p: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52D37F6C-9BE9-3B96-6B0C-9D8060C697B7}"/>
                </a:ext>
              </a:extLst>
            </p:cNvPr>
            <p:cNvSpPr txBox="1"/>
            <p:nvPr/>
          </p:nvSpPr>
          <p:spPr>
            <a:xfrm>
              <a:off x="5428172" y="3667477"/>
              <a:ext cx="5116787" cy="132854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800" dirty="0"/>
                <a:t>I</a:t>
              </a:r>
              <a:r>
                <a:rPr lang="fr-FR" sz="800" baseline="30000" dirty="0"/>
                <a:t>20</a:t>
              </a:r>
              <a:r>
                <a:rPr lang="fr-FR" sz="800" dirty="0"/>
                <a:t>Ne = 2,7 </a:t>
              </a:r>
              <a:r>
                <a:rPr lang="fr-FR" sz="800" dirty="0" err="1"/>
                <a:t>p.µA</a:t>
              </a:r>
              <a:endParaRPr lang="fr-FR" sz="800" dirty="0"/>
            </a:p>
            <a:p>
              <a:r>
                <a:rPr lang="fr-FR" sz="800" baseline="30000" dirty="0"/>
                <a:t>20</a:t>
              </a:r>
              <a:r>
                <a:rPr lang="fr-FR" sz="800" dirty="0"/>
                <a:t>Ne </a:t>
              </a:r>
              <a:r>
                <a:rPr lang="fr-FR" sz="800" dirty="0" err="1"/>
                <a:t>beam</a:t>
              </a:r>
              <a:r>
                <a:rPr lang="fr-FR" sz="800" dirty="0"/>
                <a:t> </a:t>
              </a:r>
              <a:r>
                <a:rPr lang="fr-FR" sz="800" dirty="0" err="1"/>
                <a:t>shopper</a:t>
              </a:r>
              <a:r>
                <a:rPr lang="fr-FR" sz="800" dirty="0"/>
                <a:t> 50 ms ON/10 ms OFF</a:t>
              </a:r>
            </a:p>
            <a:p>
              <a:r>
                <a:rPr lang="fr-FR" sz="800" dirty="0" err="1"/>
                <a:t>Tcavity</a:t>
              </a:r>
              <a:r>
                <a:rPr lang="fr-FR" sz="800" dirty="0"/>
                <a:t> = 1600°C</a:t>
              </a:r>
            </a:p>
          </p:txBody>
        </p:sp>
      </p:grpSp>
      <p:sp>
        <p:nvSpPr>
          <p:cNvPr id="41" name="ZoneTexte 40">
            <a:extLst>
              <a:ext uri="{FF2B5EF4-FFF2-40B4-BE49-F238E27FC236}">
                <a16:creationId xmlns:a16="http://schemas.microsoft.com/office/drawing/2014/main" id="{3AC454DB-44DC-BF6D-4CD7-4CD5DF90DF33}"/>
              </a:ext>
            </a:extLst>
          </p:cNvPr>
          <p:cNvSpPr txBox="1"/>
          <p:nvPr/>
        </p:nvSpPr>
        <p:spPr>
          <a:xfrm>
            <a:off x="6109974" y="579217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600" dirty="0"/>
              <a:t>2025 : Workshop on R&amp;D for new ISOL </a:t>
            </a:r>
            <a:r>
              <a:rPr lang="fr-FR" sz="1600" dirty="0" err="1"/>
              <a:t>beams</a:t>
            </a:r>
            <a:r>
              <a:rPr lang="fr-FR" sz="1600" dirty="0"/>
              <a:t> at SPIRAL1 and ALTO</a:t>
            </a:r>
          </a:p>
          <a:p>
            <a:r>
              <a:rPr lang="en-US" sz="1600" dirty="0"/>
              <a:t>➔ Master project : IONS RADIOACTIS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5C4172-1DA4-9067-E836-6B9726E1CC57}"/>
              </a:ext>
            </a:extLst>
          </p:cNvPr>
          <p:cNvSpPr/>
          <p:nvPr/>
        </p:nvSpPr>
        <p:spPr>
          <a:xfrm>
            <a:off x="10042046" y="3814065"/>
            <a:ext cx="1517021" cy="41984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dirty="0"/>
              <a:t>AGATA-GRIT WS</a:t>
            </a:r>
          </a:p>
          <a:p>
            <a:pPr algn="ctr"/>
            <a:r>
              <a:rPr lang="fr-FR" sz="1600" dirty="0"/>
              <a:t>June 2025</a:t>
            </a:r>
          </a:p>
        </p:txBody>
      </p:sp>
      <p:sp>
        <p:nvSpPr>
          <p:cNvPr id="43" name="Flèche vers la droite 42">
            <a:extLst>
              <a:ext uri="{FF2B5EF4-FFF2-40B4-BE49-F238E27FC236}">
                <a16:creationId xmlns:a16="http://schemas.microsoft.com/office/drawing/2014/main" id="{EBA9F6EF-8B3A-21C5-F486-C52D9FB4B3B2}"/>
              </a:ext>
            </a:extLst>
          </p:cNvPr>
          <p:cNvSpPr/>
          <p:nvPr/>
        </p:nvSpPr>
        <p:spPr>
          <a:xfrm rot="13160687">
            <a:off x="7811935" y="3057583"/>
            <a:ext cx="688207" cy="25046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lèche vers la droite 43">
            <a:extLst>
              <a:ext uri="{FF2B5EF4-FFF2-40B4-BE49-F238E27FC236}">
                <a16:creationId xmlns:a16="http://schemas.microsoft.com/office/drawing/2014/main" id="{C1D3B3BB-F36B-9325-8A11-3C29C6B8CD94}"/>
              </a:ext>
            </a:extLst>
          </p:cNvPr>
          <p:cNvSpPr/>
          <p:nvPr/>
        </p:nvSpPr>
        <p:spPr>
          <a:xfrm rot="18670798">
            <a:off x="9469540" y="3502179"/>
            <a:ext cx="276875" cy="25046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Espace réservé du numéro de diapositive 4">
            <a:extLst>
              <a:ext uri="{FF2B5EF4-FFF2-40B4-BE49-F238E27FC236}">
                <a16:creationId xmlns:a16="http://schemas.microsoft.com/office/drawing/2014/main" id="{ACA565A1-F2FE-6524-78CD-7C530439036C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25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F713FC2E-7336-469F-9152-C28A082DF5FF}"/>
              </a:ext>
            </a:extLst>
          </p:cNvPr>
          <p:cNvSpPr txBox="1"/>
          <p:nvPr/>
        </p:nvSpPr>
        <p:spPr>
          <a:xfrm>
            <a:off x="324434" y="6394171"/>
            <a:ext cx="4325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Last week </a:t>
            </a:r>
            <a:r>
              <a:rPr lang="en-US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50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 + </a:t>
            </a:r>
            <a:r>
              <a:rPr lang="en-US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58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Ni : </a:t>
            </a:r>
            <a:r>
              <a:rPr lang="en-US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98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Ag, </a:t>
            </a:r>
            <a:r>
              <a:rPr lang="en-US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103-104-105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</a:p>
        </p:txBody>
      </p:sp>
    </p:spTree>
    <p:extLst>
      <p:ext uri="{BB962C8B-B14F-4D97-AF65-F5344CB8AC3E}">
        <p14:creationId xmlns:p14="http://schemas.microsoft.com/office/powerpoint/2010/main" val="7624947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re 1"/>
          <p:cNvSpPr txBox="1">
            <a:spLocks/>
          </p:cNvSpPr>
          <p:nvPr/>
        </p:nvSpPr>
        <p:spPr>
          <a:xfrm>
            <a:off x="0" y="230229"/>
            <a:ext cx="9699250" cy="734517"/>
          </a:xfrm>
          <a:prstGeom prst="rect">
            <a:avLst/>
          </a:prstGeom>
          <a:noFill/>
        </p:spPr>
        <p:txBody>
          <a:bodyPr vert="horz" wrap="square" lIns="324000" tIns="45720" rIns="18000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100" b="0" i="0" kern="1200" cap="all" baseline="0">
                <a:solidFill>
                  <a:schemeClr val="accent5"/>
                </a:solidFill>
                <a:latin typeface="+mj-lt"/>
                <a:ea typeface="+mj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CYREN : a </a:t>
            </a:r>
            <a:r>
              <a:rPr lang="fr-FR" sz="3200" b="1" cap="none" spc="-1" dirty="0" err="1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renovation</a:t>
            </a: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 ambition for GANIL </a:t>
            </a:r>
          </a:p>
          <a:p>
            <a:pPr>
              <a:defRPr/>
            </a:pP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to </a:t>
            </a:r>
            <a:r>
              <a:rPr lang="fr-FR" sz="3200" b="1" cap="none" spc="-1" dirty="0" err="1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maintain</a:t>
            </a: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 </a:t>
            </a:r>
            <a:r>
              <a:rPr lang="fr-FR" sz="3200" b="1" cap="none" spc="-1" dirty="0" err="1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scientific</a:t>
            </a: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 objectives at the best </a:t>
            </a:r>
            <a:r>
              <a:rPr lang="fr-FR" sz="3200" b="1" cap="none" spc="-1" dirty="0" err="1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level</a:t>
            </a:r>
            <a:endParaRPr lang="fr-FR" sz="3200" b="1" cap="none" spc="-1" dirty="0">
              <a:solidFill>
                <a:schemeClr val="accent2"/>
              </a:solidFill>
              <a:latin typeface="Calibri" panose="020F0502020204030204" pitchFamily="34" charset="0"/>
              <a:ea typeface="ＭＳ Ｐゴシック"/>
              <a:cs typeface="Calibri" panose="020F0502020204030204" pitchFamily="34" charset="0"/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DC623EC8-AA72-587B-32BC-80180B9097C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2" t="5181" r="4180"/>
          <a:stretch/>
        </p:blipFill>
        <p:spPr>
          <a:xfrm rot="5400000">
            <a:off x="64244" y="4422774"/>
            <a:ext cx="1886317" cy="1506611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758E3680-EF08-C92F-C842-615BA7F8410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6" r="10193"/>
          <a:stretch/>
        </p:blipFill>
        <p:spPr>
          <a:xfrm rot="5400000">
            <a:off x="4719199" y="1538483"/>
            <a:ext cx="2533103" cy="2690567"/>
          </a:xfrm>
          <a:prstGeom prst="rect">
            <a:avLst/>
          </a:prstGeom>
        </p:spPr>
      </p:pic>
      <p:grpSp>
        <p:nvGrpSpPr>
          <p:cNvPr id="10" name="Groupe 9">
            <a:extLst>
              <a:ext uri="{FF2B5EF4-FFF2-40B4-BE49-F238E27FC236}">
                <a16:creationId xmlns:a16="http://schemas.microsoft.com/office/drawing/2014/main" id="{0B3E5B09-3FC4-9154-7B35-0AF8A24DEE82}"/>
              </a:ext>
            </a:extLst>
          </p:cNvPr>
          <p:cNvGrpSpPr/>
          <p:nvPr/>
        </p:nvGrpSpPr>
        <p:grpSpPr>
          <a:xfrm>
            <a:off x="9819975" y="1574832"/>
            <a:ext cx="1050958" cy="1430824"/>
            <a:chOff x="2156604" y="3269406"/>
            <a:chExt cx="1298684" cy="1782986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EB2C63EC-4413-C7DD-2AB5-2DA2B888386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56604" y="3269406"/>
              <a:ext cx="527743" cy="1621030"/>
            </a:xfrm>
            <a:prstGeom prst="rect">
              <a:avLst/>
            </a:prstGeom>
          </p:spPr>
        </p:pic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618E7997-6911-2277-9E9E-4435CD17386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84347" y="3966066"/>
              <a:ext cx="770941" cy="1086326"/>
            </a:xfrm>
            <a:prstGeom prst="rect">
              <a:avLst/>
            </a:prstGeom>
          </p:spPr>
        </p:pic>
      </p:grp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F21C7733-9786-F8DE-479B-E96AF035698C}"/>
              </a:ext>
            </a:extLst>
          </p:cNvPr>
          <p:cNvGrpSpPr/>
          <p:nvPr/>
        </p:nvGrpSpPr>
        <p:grpSpPr>
          <a:xfrm>
            <a:off x="9523615" y="3060327"/>
            <a:ext cx="1859752" cy="1481261"/>
            <a:chOff x="838298" y="3465512"/>
            <a:chExt cx="2128979" cy="1681594"/>
          </a:xfrm>
        </p:grpSpPr>
        <p:pic>
          <p:nvPicPr>
            <p:cNvPr id="14" name="Image 13">
              <a:extLst>
                <a:ext uri="{FF2B5EF4-FFF2-40B4-BE49-F238E27FC236}">
                  <a16:creationId xmlns:a16="http://schemas.microsoft.com/office/drawing/2014/main" id="{1F955684-50C6-EE77-5534-EE629624AFB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298" y="3465512"/>
              <a:ext cx="1025571" cy="813189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68ECE1E5-4A39-5E3D-11FF-A75EF452D03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298" y="4344837"/>
              <a:ext cx="1025571" cy="802268"/>
            </a:xfrm>
            <a:prstGeom prst="rect">
              <a:avLst/>
            </a:prstGeom>
          </p:spPr>
        </p:pic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834EF14A-C220-38C6-9307-7E4B142AE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30976" y="4344838"/>
              <a:ext cx="1028819" cy="802268"/>
            </a:xfrm>
            <a:prstGeom prst="rect">
              <a:avLst/>
            </a:prstGeom>
          </p:spPr>
        </p:pic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44A24469-CF4E-4B89-55CA-FDFAA41463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7424" y="3465514"/>
              <a:ext cx="1039853" cy="813187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C569756-3A9E-5F2B-C99F-1B9BDD11959F}"/>
              </a:ext>
            </a:extLst>
          </p:cNvPr>
          <p:cNvSpPr txBox="1"/>
          <p:nvPr/>
        </p:nvSpPr>
        <p:spPr>
          <a:xfrm>
            <a:off x="5120435" y="1135345"/>
            <a:ext cx="283609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FR" sz="2000" b="1"/>
              <a:t>Infrastructure</a:t>
            </a:r>
            <a:r>
              <a:rPr lang="fr-FR" sz="2000" b="1" dirty="0"/>
              <a:t> &amp; utilities</a:t>
            </a:r>
            <a:endParaRPr lang="en-FR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8A70D7-65A9-FBAD-B66C-BFF3641F36D1}"/>
              </a:ext>
            </a:extLst>
          </p:cNvPr>
          <p:cNvSpPr txBox="1"/>
          <p:nvPr/>
        </p:nvSpPr>
        <p:spPr>
          <a:xfrm>
            <a:off x="1399518" y="1135345"/>
            <a:ext cx="165789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fr-FR" sz="2000" b="1" dirty="0"/>
              <a:t>Beam process</a:t>
            </a:r>
            <a:endParaRPr lang="en-FR" sz="2000" b="1" dirty="0"/>
          </a:p>
        </p:txBody>
      </p:sp>
      <p:pic>
        <p:nvPicPr>
          <p:cNvPr id="5" name="IMG_2297_50BEE53A-F3E6-463B-ACDF-713B045E07BA.mp4">
            <a:hlinkClick r:id="" action="ppaction://media"/>
            <a:extLst>
              <a:ext uri="{FF2B5EF4-FFF2-40B4-BE49-F238E27FC236}">
                <a16:creationId xmlns:a16="http://schemas.microsoft.com/office/drawing/2014/main" id="{35249862-E567-E41D-E64C-3D862EF9A4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01515" y="1624675"/>
            <a:ext cx="4402153" cy="2476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E8396B-2B8E-EE35-FF22-4B706CCD601D}"/>
              </a:ext>
            </a:extLst>
          </p:cNvPr>
          <p:cNvSpPr txBox="1"/>
          <p:nvPr/>
        </p:nvSpPr>
        <p:spPr>
          <a:xfrm>
            <a:off x="9545117" y="1135345"/>
            <a:ext cx="164673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FR" sz="2000" b="1"/>
              <a:t>Safety </a:t>
            </a:r>
            <a:r>
              <a:rPr lang="fr-FR" sz="2000" b="1" dirty="0"/>
              <a:t>system</a:t>
            </a:r>
            <a:endParaRPr lang="en-FR" sz="2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BCF0685-6305-E3AC-B7F3-7E2F4F3C1E9E}"/>
              </a:ext>
            </a:extLst>
          </p:cNvPr>
          <p:cNvSpPr txBox="1"/>
          <p:nvPr/>
        </p:nvSpPr>
        <p:spPr>
          <a:xfrm>
            <a:off x="6680812" y="4371667"/>
            <a:ext cx="544274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Objective n°1:  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Keep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the installation in good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operational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conditions for the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next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20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years</a:t>
            </a:r>
            <a:endParaRPr lang="fr-FR" sz="1600" dirty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  <a:p>
            <a:pPr lvl="1">
              <a:spcBef>
                <a:spcPts val="0"/>
              </a:spcBef>
              <a:spcAft>
                <a:spcPts val="0"/>
              </a:spcAft>
            </a:pPr>
            <a:endParaRPr lang="fr-FR" sz="1600" dirty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  <a:p>
            <a:pPr marL="742950" lvl="1" indent="-28575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Objective n°2: 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Optimise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human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resources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for maintenance and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further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renovation</a:t>
            </a:r>
            <a:endParaRPr lang="fr-FR" sz="1600" dirty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</p:txBody>
      </p:sp>
      <p:pic>
        <p:nvPicPr>
          <p:cNvPr id="20" name="Image 19">
            <a:extLst>
              <a:ext uri="{FF2B5EF4-FFF2-40B4-BE49-F238E27FC236}">
                <a16:creationId xmlns:a16="http://schemas.microsoft.com/office/drawing/2014/main" id="{51D544C0-6743-19EE-ABC0-B8C8723538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451214" y="1636270"/>
            <a:ext cx="1839154" cy="2464615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29F46CA8-D7C4-3894-F301-D15170CFB3D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860472" y="4232922"/>
            <a:ext cx="1664782" cy="1906338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C701FA4B-DD00-DD4B-76FB-D837808E54B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738976" y="4246099"/>
            <a:ext cx="3280570" cy="1879983"/>
          </a:xfrm>
          <a:prstGeom prst="rect">
            <a:avLst/>
          </a:prstGeom>
        </p:spPr>
      </p:pic>
      <p:sp>
        <p:nvSpPr>
          <p:cNvPr id="25" name="Espace réservé du numéro de diapositive 4">
            <a:extLst>
              <a:ext uri="{FF2B5EF4-FFF2-40B4-BE49-F238E27FC236}">
                <a16:creationId xmlns:a16="http://schemas.microsoft.com/office/drawing/2014/main" id="{5E16262A-2F49-C7CE-F5B6-E0F33B2229D6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26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27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re 1"/>
          <p:cNvSpPr txBox="1">
            <a:spLocks/>
          </p:cNvSpPr>
          <p:nvPr/>
        </p:nvSpPr>
        <p:spPr>
          <a:xfrm>
            <a:off x="0" y="230229"/>
            <a:ext cx="9699250" cy="734517"/>
          </a:xfrm>
          <a:prstGeom prst="rect">
            <a:avLst/>
          </a:prstGeom>
          <a:noFill/>
        </p:spPr>
        <p:txBody>
          <a:bodyPr vert="horz" wrap="square" lIns="324000" tIns="45720" rIns="18000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100" b="0" i="0" kern="1200" cap="all" baseline="0">
                <a:solidFill>
                  <a:schemeClr val="accent5"/>
                </a:solidFill>
                <a:latin typeface="+mj-lt"/>
                <a:ea typeface="+mj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r>
              <a:rPr lang="fr-FR" sz="3200" b="1" cap="none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CYREN</a:t>
            </a:r>
          </a:p>
        </p:txBody>
      </p:sp>
      <p:pic>
        <p:nvPicPr>
          <p:cNvPr id="7" name="Picture 6" descr="part1">
            <a:extLst>
              <a:ext uri="{FF2B5EF4-FFF2-40B4-BE49-F238E27FC236}">
                <a16:creationId xmlns:a16="http://schemas.microsoft.com/office/drawing/2014/main" id="{E2CCE4EC-02D2-7DD1-283F-CB410C78B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779" y="3875705"/>
            <a:ext cx="1706149" cy="2111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E58CBCE-920F-32C8-EDA8-92037F8506F1}"/>
              </a:ext>
            </a:extLst>
          </p:cNvPr>
          <p:cNvSpPr txBox="1"/>
          <p:nvPr/>
        </p:nvSpPr>
        <p:spPr>
          <a:xfrm>
            <a:off x="5902238" y="4370401"/>
            <a:ext cx="257474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fr-FR" sz="1800" i="1" u="sng" kern="0" dirty="0" err="1"/>
              <a:t>Minister</a:t>
            </a:r>
            <a:r>
              <a:rPr lang="fr-FR" sz="1800" i="1" u="sng" kern="0" dirty="0"/>
              <a:t> for </a:t>
            </a:r>
            <a:r>
              <a:rPr lang="fr-FR" sz="1800" i="1" u="sng" kern="0" dirty="0" err="1"/>
              <a:t>Research</a:t>
            </a:r>
            <a:r>
              <a:rPr lang="fr-FR" sz="1800" i="1" u="sng" kern="0" dirty="0"/>
              <a:t> </a:t>
            </a:r>
          </a:p>
          <a:p>
            <a:pPr marL="0" indent="0">
              <a:buNone/>
            </a:pPr>
            <a:r>
              <a:rPr lang="fr-FR" sz="1800" i="1" u="sng" kern="0" dirty="0" err="1"/>
              <a:t>confirmed</a:t>
            </a:r>
            <a:r>
              <a:rPr lang="fr-FR" sz="1800" i="1" u="sng" kern="0" dirty="0"/>
              <a:t> an </a:t>
            </a:r>
          </a:p>
          <a:p>
            <a:pPr marL="0" indent="0">
              <a:buNone/>
            </a:pPr>
            <a:r>
              <a:rPr lang="fr-FR" sz="1800" i="1" u="sng" kern="0" dirty="0" err="1"/>
              <a:t>endowment</a:t>
            </a:r>
            <a:r>
              <a:rPr lang="fr-FR" sz="1800" i="1" u="sng" kern="0" dirty="0"/>
              <a:t> of </a:t>
            </a:r>
            <a:r>
              <a:rPr lang="fr-FR" sz="1800" b="1" i="1" kern="0" dirty="0"/>
              <a:t>40 M€ </a:t>
            </a:r>
          </a:p>
          <a:p>
            <a:pPr marL="0" indent="0">
              <a:buNone/>
            </a:pPr>
            <a:r>
              <a:rPr lang="fr-FR" sz="1800" b="1" i="1" kern="0" dirty="0"/>
              <a:t>for GANIL </a:t>
            </a:r>
            <a:r>
              <a:rPr lang="fr-FR" sz="1800" b="1" i="1" kern="0" dirty="0" err="1"/>
              <a:t>projects</a:t>
            </a:r>
            <a:r>
              <a:rPr lang="fr-FR" sz="1800" b="1" i="1" kern="0" dirty="0"/>
              <a:t>:</a:t>
            </a:r>
          </a:p>
          <a:p>
            <a:pPr marL="0" indent="0">
              <a:buNone/>
            </a:pPr>
            <a:r>
              <a:rPr lang="fr-FR" sz="1800" b="1" i="1" kern="0" dirty="0"/>
              <a:t>CYREN, DESIR, NEWGAIN</a:t>
            </a:r>
          </a:p>
          <a:p>
            <a:endParaRPr lang="en-FR" dirty="0"/>
          </a:p>
        </p:txBody>
      </p:sp>
      <p:pic>
        <p:nvPicPr>
          <p:cNvPr id="21" name="Image 20">
            <a:extLst>
              <a:ext uri="{FF2B5EF4-FFF2-40B4-BE49-F238E27FC236}">
                <a16:creationId xmlns:a16="http://schemas.microsoft.com/office/drawing/2014/main" id="{32D3D022-98C9-DFB7-B3E5-3FE6A8C22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48" y="964746"/>
            <a:ext cx="3284483" cy="5069327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E344894A-7923-4F3C-1D65-1E065E141F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3469" y="964746"/>
            <a:ext cx="7893383" cy="3066465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C60F2700-199C-DBA1-E55D-2D04E0993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83059" y="4507881"/>
            <a:ext cx="3284483" cy="1616846"/>
          </a:xfrm>
          <a:prstGeom prst="rect">
            <a:avLst/>
          </a:prstGeom>
        </p:spPr>
      </p:pic>
      <p:sp>
        <p:nvSpPr>
          <p:cNvPr id="26" name="ZoneTexte 25">
            <a:extLst>
              <a:ext uri="{FF2B5EF4-FFF2-40B4-BE49-F238E27FC236}">
                <a16:creationId xmlns:a16="http://schemas.microsoft.com/office/drawing/2014/main" id="{3302B7D3-1847-D63C-8097-ADF2FFF1B202}"/>
              </a:ext>
            </a:extLst>
          </p:cNvPr>
          <p:cNvSpPr txBox="1"/>
          <p:nvPr/>
        </p:nvSpPr>
        <p:spPr>
          <a:xfrm>
            <a:off x="8917537" y="4079317"/>
            <a:ext cx="27213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fr-FR" sz="1800" i="1" u="sng" kern="0" dirty="0"/>
              <a:t>FAIR – GANIL </a:t>
            </a:r>
            <a:r>
              <a:rPr lang="fr-FR" sz="1800" i="1" u="sng" kern="0" dirty="0" err="1"/>
              <a:t>co-operation</a:t>
            </a:r>
            <a:endParaRPr lang="fr-FR" sz="1800" i="1" u="sng" kern="0" dirty="0"/>
          </a:p>
        </p:txBody>
      </p:sp>
      <p:sp>
        <p:nvSpPr>
          <p:cNvPr id="27" name="Espace réservé du numéro de diapositive 4">
            <a:extLst>
              <a:ext uri="{FF2B5EF4-FFF2-40B4-BE49-F238E27FC236}">
                <a16:creationId xmlns:a16="http://schemas.microsoft.com/office/drawing/2014/main" id="{0A29730B-22AC-7E53-88D6-210F1DDCA304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27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2118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95325" y="2668587"/>
            <a:ext cx="10801350" cy="1520825"/>
          </a:xfrm>
        </p:spPr>
        <p:txBody>
          <a:bodyPr>
            <a:normAutofit fontScale="90000"/>
          </a:bodyPr>
          <a:lstStyle/>
          <a:p>
            <a:r>
              <a:rPr lang="fr-FR" dirty="0"/>
              <a:t>GANIL SPIRAL2 </a:t>
            </a:r>
            <a:br>
              <a:rPr lang="fr-FR" dirty="0"/>
            </a:br>
            <a:r>
              <a:rPr lang="fr-FR" dirty="0"/>
              <a:t>Installations and </a:t>
            </a:r>
            <a:r>
              <a:rPr lang="fr-FR" dirty="0" err="1"/>
              <a:t>projects</a:t>
            </a:r>
            <a:endParaRPr lang="fr-FR" dirty="0"/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9FAA12AD-BED4-0EE4-20F1-CBDD74F8C06E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28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4252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 24">
            <a:extLst>
              <a:ext uri="{FF2B5EF4-FFF2-40B4-BE49-F238E27FC236}">
                <a16:creationId xmlns:a16="http://schemas.microsoft.com/office/drawing/2014/main" id="{F1BF2ADA-9535-82E4-A873-9B35FC192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075663">
            <a:off x="1315079" y="1926800"/>
            <a:ext cx="5693712" cy="2891776"/>
          </a:xfrm>
          <a:prstGeom prst="rect">
            <a:avLst/>
          </a:prstGeom>
        </p:spPr>
      </p:pic>
      <p:grpSp>
        <p:nvGrpSpPr>
          <p:cNvPr id="4" name="Groupe 3">
            <a:extLst>
              <a:ext uri="{FF2B5EF4-FFF2-40B4-BE49-F238E27FC236}">
                <a16:creationId xmlns:a16="http://schemas.microsoft.com/office/drawing/2014/main" id="{A3B0A73E-2916-2CBD-C69A-7733A500ACD6}"/>
              </a:ext>
            </a:extLst>
          </p:cNvPr>
          <p:cNvGrpSpPr/>
          <p:nvPr/>
        </p:nvGrpSpPr>
        <p:grpSpPr>
          <a:xfrm>
            <a:off x="192230" y="859990"/>
            <a:ext cx="7992326" cy="5481754"/>
            <a:chOff x="139067" y="84171"/>
            <a:chExt cx="8778306" cy="6816534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305FD623-A2E9-8EF1-DC1B-8E54AF27B9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87651" y="5391024"/>
              <a:ext cx="2267398" cy="1509681"/>
            </a:xfrm>
            <a:prstGeom prst="rect">
              <a:avLst/>
            </a:prstGeom>
          </p:spPr>
        </p:pic>
        <p:cxnSp>
          <p:nvCxnSpPr>
            <p:cNvPr id="7" name="Connecteur droit 6">
              <a:extLst>
                <a:ext uri="{FF2B5EF4-FFF2-40B4-BE49-F238E27FC236}">
                  <a16:creationId xmlns:a16="http://schemas.microsoft.com/office/drawing/2014/main" id="{CAC96EFE-E19C-8138-AF83-67A77497895B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2840343" y="5417479"/>
              <a:ext cx="740276" cy="760610"/>
            </a:xfrm>
            <a:prstGeom prst="line">
              <a:avLst/>
            </a:prstGeom>
            <a:solidFill>
              <a:schemeClr val="accent1"/>
            </a:solidFill>
            <a:ln w="22225" cap="flat" cmpd="sng" algn="ctr">
              <a:solidFill>
                <a:srgbClr val="FFAA00"/>
              </a:solidFill>
              <a:prstDash val="solid"/>
              <a:round/>
              <a:headEnd type="oval" w="med" len="med"/>
              <a:tailEnd type="none" w="med" len="med"/>
            </a:ln>
            <a:effectLst/>
          </p:spPr>
        </p:cxnSp>
        <p:cxnSp>
          <p:nvCxnSpPr>
            <p:cNvPr id="8" name="Connecteur droit 7">
              <a:extLst>
                <a:ext uri="{FF2B5EF4-FFF2-40B4-BE49-F238E27FC236}">
                  <a16:creationId xmlns:a16="http://schemas.microsoft.com/office/drawing/2014/main" id="{C22D119B-D9F0-F49F-7CD5-409F85D300EB}"/>
                </a:ext>
              </a:extLst>
            </p:cNvPr>
            <p:cNvCxnSpPr>
              <a:cxnSpLocks/>
              <a:endCxn id="11" idx="3"/>
            </p:cNvCxnSpPr>
            <p:nvPr/>
          </p:nvCxnSpPr>
          <p:spPr bwMode="auto">
            <a:xfrm flipH="1" flipV="1">
              <a:off x="2766017" y="3503337"/>
              <a:ext cx="1125031" cy="488766"/>
            </a:xfrm>
            <a:prstGeom prst="line">
              <a:avLst/>
            </a:prstGeom>
            <a:solidFill>
              <a:schemeClr val="accent1"/>
            </a:solidFill>
            <a:ln w="22225" cap="flat" cmpd="sng" algn="ctr">
              <a:solidFill>
                <a:srgbClr val="FFAA00"/>
              </a:solidFill>
              <a:prstDash val="solid"/>
              <a:round/>
              <a:headEnd type="oval" w="med" len="med"/>
              <a:tailEnd type="none" w="med" len="med"/>
            </a:ln>
            <a:effectLst/>
          </p:spPr>
        </p:cxnSp>
        <p:cxnSp>
          <p:nvCxnSpPr>
            <p:cNvPr id="9" name="Connecteur droit 8">
              <a:extLst>
                <a:ext uri="{FF2B5EF4-FFF2-40B4-BE49-F238E27FC236}">
                  <a16:creationId xmlns:a16="http://schemas.microsoft.com/office/drawing/2014/main" id="{DC949889-3DAF-F270-2A4A-E228B2822686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1893737" y="2033833"/>
              <a:ext cx="2131455" cy="1285852"/>
            </a:xfrm>
            <a:prstGeom prst="line">
              <a:avLst/>
            </a:prstGeom>
            <a:solidFill>
              <a:schemeClr val="accent1"/>
            </a:solidFill>
            <a:ln w="22225" cap="flat" cmpd="sng" algn="ctr">
              <a:solidFill>
                <a:srgbClr val="FFAA00"/>
              </a:solidFill>
              <a:prstDash val="solid"/>
              <a:round/>
              <a:headEnd type="oval" w="med" len="med"/>
              <a:tailEnd type="none" w="med" len="med"/>
            </a:ln>
            <a:effectLst/>
          </p:spPr>
        </p:cxnSp>
        <p:cxnSp>
          <p:nvCxnSpPr>
            <p:cNvPr id="10" name="Connecteur droit 9">
              <a:extLst>
                <a:ext uri="{FF2B5EF4-FFF2-40B4-BE49-F238E27FC236}">
                  <a16:creationId xmlns:a16="http://schemas.microsoft.com/office/drawing/2014/main" id="{32E7FEAA-C27B-428B-2BF2-8211C8161F11}"/>
                </a:ext>
              </a:extLst>
            </p:cNvPr>
            <p:cNvCxnSpPr>
              <a:cxnSpLocks/>
              <a:endCxn id="24" idx="1"/>
            </p:cNvCxnSpPr>
            <p:nvPr/>
          </p:nvCxnSpPr>
          <p:spPr bwMode="auto">
            <a:xfrm>
              <a:off x="5156724" y="3650027"/>
              <a:ext cx="809968" cy="813721"/>
            </a:xfrm>
            <a:prstGeom prst="line">
              <a:avLst/>
            </a:prstGeom>
            <a:solidFill>
              <a:schemeClr val="accent1"/>
            </a:solidFill>
            <a:ln w="22225" cap="flat" cmpd="sng" algn="ctr">
              <a:solidFill>
                <a:srgbClr val="FFAA00"/>
              </a:solidFill>
              <a:prstDash val="solid"/>
              <a:round/>
              <a:headEnd type="oval" w="med" len="med"/>
              <a:tailEnd type="none" w="med" len="med"/>
            </a:ln>
            <a:effectLst/>
          </p:spPr>
        </p:cxnSp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96AA9FDC-52FA-B8B5-D43D-CDD0582569A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9067" y="2628062"/>
              <a:ext cx="2626950" cy="1750549"/>
            </a:xfrm>
            <a:prstGeom prst="rect">
              <a:avLst/>
            </a:prstGeom>
          </p:spPr>
        </p:pic>
        <p:sp>
          <p:nvSpPr>
            <p:cNvPr id="12" name="ZoneTexte 11">
              <a:extLst>
                <a:ext uri="{FF2B5EF4-FFF2-40B4-BE49-F238E27FC236}">
                  <a16:creationId xmlns:a16="http://schemas.microsoft.com/office/drawing/2014/main" id="{397B20A6-357B-5594-FF6C-1E4B549FE225}"/>
                </a:ext>
              </a:extLst>
            </p:cNvPr>
            <p:cNvSpPr txBox="1"/>
            <p:nvPr/>
          </p:nvSpPr>
          <p:spPr>
            <a:xfrm>
              <a:off x="270000" y="2013009"/>
              <a:ext cx="1688000" cy="344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1">
                      <a:lumMod val="50000"/>
                    </a:schemeClr>
                  </a:solidFill>
                </a:rPr>
                <a:t>Converter room</a:t>
              </a:r>
            </a:p>
          </p:txBody>
        </p:sp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A20C5113-46FF-46BC-A5A7-DB645F268333}"/>
                </a:ext>
              </a:extLst>
            </p:cNvPr>
            <p:cNvSpPr txBox="1"/>
            <p:nvPr/>
          </p:nvSpPr>
          <p:spPr>
            <a:xfrm>
              <a:off x="246312" y="4493486"/>
              <a:ext cx="2154123" cy="344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fr-FR"/>
              </a:defPPr>
              <a:lvl1pPr>
                <a:defRPr sz="1200">
                  <a:solidFill>
                    <a:schemeClr val="bg1">
                      <a:lumMod val="50000"/>
                    </a:schemeClr>
                  </a:solidFill>
                </a:defRPr>
              </a:lvl1pPr>
            </a:lstStyle>
            <a:p>
              <a:r>
                <a:rPr lang="en-GB" dirty="0"/>
                <a:t>SC linear accelerator (LINAC)</a:t>
              </a:r>
            </a:p>
          </p:txBody>
        </p:sp>
        <p:sp>
          <p:nvSpPr>
            <p:cNvPr id="14" name="ZoneTexte 13">
              <a:extLst>
                <a:ext uri="{FF2B5EF4-FFF2-40B4-BE49-F238E27FC236}">
                  <a16:creationId xmlns:a16="http://schemas.microsoft.com/office/drawing/2014/main" id="{D93AC071-05A7-8481-8991-1112FD2FCE36}"/>
                </a:ext>
              </a:extLst>
            </p:cNvPr>
            <p:cNvSpPr txBox="1"/>
            <p:nvPr/>
          </p:nvSpPr>
          <p:spPr>
            <a:xfrm>
              <a:off x="4754214" y="6556258"/>
              <a:ext cx="1559064" cy="344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1">
                      <a:lumMod val="50000"/>
                    </a:schemeClr>
                  </a:solidFill>
                </a:rPr>
                <a:t>ION SOURCE</a:t>
              </a:r>
            </a:p>
          </p:txBody>
        </p:sp>
        <p:sp>
          <p:nvSpPr>
            <p:cNvPr id="15" name="ZoneTexte 14">
              <a:extLst>
                <a:ext uri="{FF2B5EF4-FFF2-40B4-BE49-F238E27FC236}">
                  <a16:creationId xmlns:a16="http://schemas.microsoft.com/office/drawing/2014/main" id="{B550E4D6-52FC-23C3-1FAA-B0925836D07B}"/>
                </a:ext>
              </a:extLst>
            </p:cNvPr>
            <p:cNvSpPr txBox="1"/>
            <p:nvPr/>
          </p:nvSpPr>
          <p:spPr>
            <a:xfrm>
              <a:off x="6744775" y="5041932"/>
              <a:ext cx="2172598" cy="5740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fr-FR"/>
              </a:defPPr>
              <a:lvl1pPr>
                <a:defRPr sz="1200">
                  <a:solidFill>
                    <a:schemeClr val="bg1">
                      <a:lumMod val="50000"/>
                    </a:schemeClr>
                  </a:solidFill>
                </a:defRPr>
              </a:lvl1pPr>
            </a:lstStyle>
            <a:p>
              <a:r>
                <a:rPr lang="fr-FR" dirty="0"/>
                <a:t>S</a:t>
              </a:r>
              <a:r>
                <a:rPr lang="fr-FR" baseline="30000" dirty="0"/>
                <a:t>3</a:t>
              </a:r>
              <a:r>
                <a:rPr lang="fr-FR" dirty="0"/>
                <a:t>  </a:t>
              </a:r>
              <a:r>
                <a:rPr lang="en-GB" dirty="0"/>
                <a:t>(SUPER SEPARATOR SPECTROMETER)</a:t>
              </a:r>
              <a:endParaRPr lang="en-GB" baseline="30000" dirty="0"/>
            </a:p>
          </p:txBody>
        </p:sp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5108CCBD-9DEE-6591-2C63-0048E85B3C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9999" y="659049"/>
              <a:ext cx="2051175" cy="1365313"/>
            </a:xfrm>
            <a:prstGeom prst="rect">
              <a:avLst/>
            </a:prstGeom>
          </p:spPr>
        </p:pic>
        <p:sp>
          <p:nvSpPr>
            <p:cNvPr id="19" name="ZoneTexte 18">
              <a:extLst>
                <a:ext uri="{FF2B5EF4-FFF2-40B4-BE49-F238E27FC236}">
                  <a16:creationId xmlns:a16="http://schemas.microsoft.com/office/drawing/2014/main" id="{012356F5-FE64-9F1F-5D7E-BB82CB778B98}"/>
                </a:ext>
              </a:extLst>
            </p:cNvPr>
            <p:cNvSpPr txBox="1"/>
            <p:nvPr/>
          </p:nvSpPr>
          <p:spPr>
            <a:xfrm>
              <a:off x="912415" y="84171"/>
              <a:ext cx="2964757" cy="344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1">
                      <a:lumMod val="50000"/>
                    </a:schemeClr>
                  </a:solidFill>
                </a:rPr>
                <a:t>NFS (NEUTRONS FOR SCIENCE)</a:t>
              </a:r>
            </a:p>
          </p:txBody>
        </p:sp>
        <p:pic>
          <p:nvPicPr>
            <p:cNvPr id="20" name="Image 19">
              <a:extLst>
                <a:ext uri="{FF2B5EF4-FFF2-40B4-BE49-F238E27FC236}">
                  <a16:creationId xmlns:a16="http://schemas.microsoft.com/office/drawing/2014/main" id="{95E8C957-4150-5D1C-3952-A52AF846FAD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50114" y="646895"/>
              <a:ext cx="2069432" cy="1377465"/>
            </a:xfrm>
            <a:prstGeom prst="rect">
              <a:avLst/>
            </a:prstGeom>
          </p:spPr>
        </p:pic>
        <p:cxnSp>
          <p:nvCxnSpPr>
            <p:cNvPr id="21" name="Connecteur droit 20">
              <a:extLst>
                <a:ext uri="{FF2B5EF4-FFF2-40B4-BE49-F238E27FC236}">
                  <a16:creationId xmlns:a16="http://schemas.microsoft.com/office/drawing/2014/main" id="{089165F3-7301-50D1-0D44-DAA487061A20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2801999" y="2033302"/>
              <a:ext cx="909071" cy="817198"/>
            </a:xfrm>
            <a:prstGeom prst="line">
              <a:avLst/>
            </a:prstGeom>
            <a:solidFill>
              <a:schemeClr val="accent1"/>
            </a:solidFill>
            <a:ln w="22225" cap="flat" cmpd="sng" algn="ctr">
              <a:solidFill>
                <a:srgbClr val="FFAA00"/>
              </a:solidFill>
              <a:prstDash val="solid"/>
              <a:round/>
              <a:headEnd type="oval" w="med" len="med"/>
              <a:tailEnd type="none" w="med" len="med"/>
            </a:ln>
            <a:effectLst/>
          </p:spPr>
        </p:cxnSp>
      </p:grpSp>
      <p:pic>
        <p:nvPicPr>
          <p:cNvPr id="27" name="Image 26">
            <a:extLst>
              <a:ext uri="{FF2B5EF4-FFF2-40B4-BE49-F238E27FC236}">
                <a16:creationId xmlns:a16="http://schemas.microsoft.com/office/drawing/2014/main" id="{218C9766-AB24-1966-E3D8-F8181169CD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70" y="5552800"/>
            <a:ext cx="1753045" cy="821107"/>
          </a:xfrm>
          <a:prstGeom prst="rect">
            <a:avLst/>
          </a:prstGeom>
        </p:spPr>
      </p:pic>
      <p:cxnSp>
        <p:nvCxnSpPr>
          <p:cNvPr id="28" name="Connecteur droit avec flèche 27">
            <a:extLst>
              <a:ext uri="{FF2B5EF4-FFF2-40B4-BE49-F238E27FC236}">
                <a16:creationId xmlns:a16="http://schemas.microsoft.com/office/drawing/2014/main" id="{EB823A0A-0EBE-1074-B780-7FD4A33E4D47}"/>
              </a:ext>
            </a:extLst>
          </p:cNvPr>
          <p:cNvCxnSpPr/>
          <p:nvPr/>
        </p:nvCxnSpPr>
        <p:spPr bwMode="auto">
          <a:xfrm flipV="1">
            <a:off x="1383792" y="5186711"/>
            <a:ext cx="1008112" cy="459432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9" name="Image 28">
            <a:extLst>
              <a:ext uri="{FF2B5EF4-FFF2-40B4-BE49-F238E27FC236}">
                <a16:creationId xmlns:a16="http://schemas.microsoft.com/office/drawing/2014/main" id="{5EC2D10A-82AD-716F-17AF-BD70BCA3509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25766" y="5817151"/>
            <a:ext cx="471775" cy="472552"/>
          </a:xfrm>
          <a:prstGeom prst="rect">
            <a:avLst/>
          </a:prstGeom>
        </p:spPr>
      </p:pic>
      <p:sp>
        <p:nvSpPr>
          <p:cNvPr id="30" name="CustomShape 1">
            <a:extLst>
              <a:ext uri="{FF2B5EF4-FFF2-40B4-BE49-F238E27FC236}">
                <a16:creationId xmlns:a16="http://schemas.microsoft.com/office/drawing/2014/main" id="{53991E3F-EEFC-3EF8-7D07-FCFEB4D64999}"/>
              </a:ext>
            </a:extLst>
          </p:cNvPr>
          <p:cNvSpPr/>
          <p:nvPr/>
        </p:nvSpPr>
        <p:spPr>
          <a:xfrm>
            <a:off x="112499" y="44764"/>
            <a:ext cx="7305054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1" spc="-1" dirty="0">
                <a:solidFill>
                  <a:schemeClr val="accent2"/>
                </a:solidFill>
                <a:ea typeface="ＭＳ Ｐゴシック"/>
                <a:cs typeface="Calibri" panose="020F0502020204030204" pitchFamily="34" charset="0"/>
              </a:rPr>
              <a:t>SPIRAL2 and the new </a:t>
            </a:r>
            <a:r>
              <a:rPr lang="fr-FR" sz="3200" b="1" spc="-1" dirty="0" err="1">
                <a:solidFill>
                  <a:schemeClr val="accent2"/>
                </a:solidFill>
                <a:ea typeface="ＭＳ Ｐゴシック"/>
                <a:cs typeface="Calibri" panose="020F0502020204030204" pitchFamily="34" charset="0"/>
              </a:rPr>
              <a:t>experimental</a:t>
            </a:r>
            <a:r>
              <a:rPr lang="fr-FR" sz="3200" b="1" spc="-1" dirty="0">
                <a:solidFill>
                  <a:schemeClr val="accent2"/>
                </a:solidFill>
                <a:ea typeface="ＭＳ Ｐゴシック"/>
                <a:cs typeface="Calibri" panose="020F0502020204030204" pitchFamily="34" charset="0"/>
              </a:rPr>
              <a:t> </a:t>
            </a:r>
            <a:r>
              <a:rPr lang="fr-FR" sz="3200" b="1" spc="-1" dirty="0" err="1">
                <a:solidFill>
                  <a:schemeClr val="accent2"/>
                </a:solidFill>
                <a:ea typeface="ＭＳ Ｐゴシック"/>
                <a:cs typeface="Calibri" panose="020F0502020204030204" pitchFamily="34" charset="0"/>
              </a:rPr>
              <a:t>rooms</a:t>
            </a:r>
            <a:endParaRPr lang="fr-FR" sz="3200" b="1" spc="-1" dirty="0">
              <a:solidFill>
                <a:schemeClr val="accent2"/>
              </a:solidFill>
              <a:cs typeface="Calibri" panose="020F0502020204030204" pitchFamily="34" charset="0"/>
            </a:endParaRPr>
          </a:p>
        </p:txBody>
      </p:sp>
      <p:sp>
        <p:nvSpPr>
          <p:cNvPr id="34" name="ZoneTexte 33">
            <a:extLst>
              <a:ext uri="{FF2B5EF4-FFF2-40B4-BE49-F238E27FC236}">
                <a16:creationId xmlns:a16="http://schemas.microsoft.com/office/drawing/2014/main" id="{7D754EDE-8DB5-46B3-E497-8A27D47E1950}"/>
              </a:ext>
            </a:extLst>
          </p:cNvPr>
          <p:cNvSpPr txBox="1"/>
          <p:nvPr/>
        </p:nvSpPr>
        <p:spPr>
          <a:xfrm>
            <a:off x="7268697" y="780186"/>
            <a:ext cx="12866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DESIR</a:t>
            </a:r>
            <a:br>
              <a:rPr lang="fr-FR" sz="12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fr-FR" sz="1200" dirty="0" err="1">
                <a:solidFill>
                  <a:schemeClr val="bg1">
                    <a:lumMod val="50000"/>
                  </a:schemeClr>
                </a:solidFill>
              </a:rPr>
              <a:t>Decay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, </a:t>
            </a:r>
          </a:p>
          <a:p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Excitation and</a:t>
            </a:r>
          </a:p>
          <a:p>
            <a:r>
              <a:rPr lang="fr-FR" sz="1200" dirty="0" err="1">
                <a:solidFill>
                  <a:schemeClr val="bg1">
                    <a:lumMod val="50000"/>
                  </a:schemeClr>
                </a:solidFill>
              </a:rPr>
              <a:t>storage</a:t>
            </a:r>
            <a:r>
              <a:rPr lang="fr-FR" sz="1200" dirty="0">
                <a:solidFill>
                  <a:schemeClr val="bg1">
                    <a:lumMod val="50000"/>
                  </a:schemeClr>
                </a:solidFill>
              </a:rPr>
              <a:t> of radioactive ions)</a:t>
            </a:r>
          </a:p>
        </p:txBody>
      </p:sp>
      <p:pic>
        <p:nvPicPr>
          <p:cNvPr id="35" name="Image 34">
            <a:extLst>
              <a:ext uri="{FF2B5EF4-FFF2-40B4-BE49-F238E27FC236}">
                <a16:creationId xmlns:a16="http://schemas.microsoft.com/office/drawing/2014/main" id="{18D30BB7-345A-10A1-C226-C910C1C25124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5355" y="2042543"/>
            <a:ext cx="471775" cy="472552"/>
          </a:xfrm>
          <a:prstGeom prst="rect">
            <a:avLst/>
          </a:prstGeom>
        </p:spPr>
      </p:pic>
      <p:sp>
        <p:nvSpPr>
          <p:cNvPr id="2" name="Ellipse 1">
            <a:extLst>
              <a:ext uri="{FF2B5EF4-FFF2-40B4-BE49-F238E27FC236}">
                <a16:creationId xmlns:a16="http://schemas.microsoft.com/office/drawing/2014/main" id="{D130E867-195A-3669-1360-51FD5ACFF98C}"/>
              </a:ext>
            </a:extLst>
          </p:cNvPr>
          <p:cNvSpPr/>
          <p:nvPr/>
        </p:nvSpPr>
        <p:spPr>
          <a:xfrm rot="20767738">
            <a:off x="5686452" y="770089"/>
            <a:ext cx="1092680" cy="737863"/>
          </a:xfrm>
          <a:prstGeom prst="ellips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400"/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A8B06BD2-1E3E-34B1-F747-C54F87E7F852}"/>
              </a:ext>
            </a:extLst>
          </p:cNvPr>
          <p:cNvSpPr txBox="1"/>
          <p:nvPr/>
        </p:nvSpPr>
        <p:spPr>
          <a:xfrm>
            <a:off x="5486204" y="5269046"/>
            <a:ext cx="21989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Beams</a:t>
            </a:r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:</a:t>
            </a:r>
            <a:endParaRPr lang="fr-FR" sz="1600" baseline="30000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33 MeV protons</a:t>
            </a:r>
          </a:p>
          <a:p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40 MeV deutons</a:t>
            </a:r>
          </a:p>
          <a:p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&lt;14,5 MeV/A </a:t>
            </a:r>
            <a:r>
              <a:rPr lang="fr-FR" sz="16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heavy</a:t>
            </a:r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ions</a:t>
            </a: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0EC2958F-56F2-1EB2-A655-484073FC5579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58563" y="5793833"/>
            <a:ext cx="562920" cy="552431"/>
          </a:xfrm>
          <a:prstGeom prst="rect">
            <a:avLst/>
          </a:prstGeom>
        </p:spPr>
      </p:pic>
      <p:pic>
        <p:nvPicPr>
          <p:cNvPr id="36" name="Image 35">
            <a:extLst>
              <a:ext uri="{FF2B5EF4-FFF2-40B4-BE49-F238E27FC236}">
                <a16:creationId xmlns:a16="http://schemas.microsoft.com/office/drawing/2014/main" id="{F3C634F4-ADC8-256F-7C3D-37EBA93CEF18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9723" y="2028926"/>
            <a:ext cx="562920" cy="552431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4D1AAE18-0B9A-8EF8-D0BF-CA0DFF8D516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98069" y="3738753"/>
            <a:ext cx="2628210" cy="1071301"/>
          </a:xfrm>
          <a:prstGeom prst="rect">
            <a:avLst/>
          </a:prstGeom>
          <a:effectLst>
            <a:outerShdw blurRad="50800" dist="38100" algn="ctr" rotWithShape="0">
              <a:srgbClr val="000000">
                <a:alpha val="40000"/>
              </a:srgbClr>
            </a:outerShdw>
          </a:effectLst>
        </p:spPr>
      </p:pic>
      <p:pic>
        <p:nvPicPr>
          <p:cNvPr id="37" name="Image 36">
            <a:extLst>
              <a:ext uri="{FF2B5EF4-FFF2-40B4-BE49-F238E27FC236}">
                <a16:creationId xmlns:a16="http://schemas.microsoft.com/office/drawing/2014/main" id="{81D818B6-5755-413D-EDDB-3D06093D82A8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6616" y="4313514"/>
            <a:ext cx="557591" cy="547200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F3C2EFAD-4673-EB47-2EA2-39E1D4B5D5DA}"/>
              </a:ext>
            </a:extLst>
          </p:cNvPr>
          <p:cNvSpPr txBox="1"/>
          <p:nvPr/>
        </p:nvSpPr>
        <p:spPr>
          <a:xfrm>
            <a:off x="8304290" y="2278819"/>
            <a:ext cx="3806191" cy="3827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867" b="1" dirty="0"/>
              <a:t>A new </a:t>
            </a:r>
            <a:r>
              <a:rPr lang="fr-FR" sz="1867" b="1" dirty="0" err="1"/>
              <a:t>accelerator</a:t>
            </a:r>
            <a:r>
              <a:rPr lang="fr-FR" sz="1867" b="1" dirty="0"/>
              <a:t> </a:t>
            </a:r>
            <a:r>
              <a:rPr lang="fr-FR" sz="1867" b="1" dirty="0" err="1"/>
              <a:t>ramping</a:t>
            </a:r>
            <a:r>
              <a:rPr lang="fr-FR" sz="1867" b="1" dirty="0"/>
              <a:t> up</a:t>
            </a:r>
            <a:r>
              <a:rPr lang="fr-FR" sz="1867" dirty="0"/>
              <a:t>:</a:t>
            </a:r>
          </a:p>
          <a:p>
            <a:endParaRPr lang="fr-FR" sz="1867" dirty="0"/>
          </a:p>
          <a:p>
            <a:r>
              <a:rPr lang="fr-FR" sz="1867" dirty="0"/>
              <a:t>First </a:t>
            </a:r>
            <a:r>
              <a:rPr lang="fr-FR" sz="1867" dirty="0" err="1"/>
              <a:t>operation</a:t>
            </a:r>
            <a:r>
              <a:rPr lang="fr-FR" sz="1867" dirty="0"/>
              <a:t> </a:t>
            </a:r>
            <a:r>
              <a:rPr lang="fr-FR" sz="1867" dirty="0" err="1"/>
              <a:t>experimental</a:t>
            </a:r>
            <a:r>
              <a:rPr lang="fr-FR" sz="1867" dirty="0"/>
              <a:t> area and the first neutrons at GANIL/SPIRAL2:</a:t>
            </a:r>
          </a:p>
          <a:p>
            <a:r>
              <a:rPr lang="fr-FR" sz="1867" dirty="0"/>
              <a:t>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fr-FR" sz="1867" dirty="0"/>
              <a:t>NFS first </a:t>
            </a:r>
            <a:r>
              <a:rPr lang="fr-FR" sz="1867" dirty="0" err="1"/>
              <a:t>campaigns</a:t>
            </a:r>
            <a:r>
              <a:rPr lang="fr-FR" sz="1867" dirty="0"/>
              <a:t> and </a:t>
            </a:r>
            <a:r>
              <a:rPr lang="fr-FR" sz="1867" dirty="0" err="1"/>
              <a:t>results</a:t>
            </a:r>
            <a:endParaRPr lang="fr-FR" sz="1867" dirty="0"/>
          </a:p>
          <a:p>
            <a:pPr marL="342900" indent="-342900">
              <a:buFont typeface="Wingdings" pitchFamily="2" charset="2"/>
              <a:buChar char="Ø"/>
            </a:pPr>
            <a:endParaRPr lang="fr-FR" sz="1867" dirty="0"/>
          </a:p>
          <a:p>
            <a:pPr marL="342900" indent="-342900">
              <a:buFont typeface="Wingdings" pitchFamily="2" charset="2"/>
              <a:buChar char="Ø"/>
            </a:pPr>
            <a:r>
              <a:rPr lang="fr-FR" sz="1867" dirty="0"/>
              <a:t>Super </a:t>
            </a:r>
            <a:r>
              <a:rPr lang="fr-FR" sz="1867" dirty="0" err="1"/>
              <a:t>Separator</a:t>
            </a:r>
            <a:r>
              <a:rPr lang="fr-FR" sz="1867" dirty="0"/>
              <a:t> </a:t>
            </a:r>
            <a:r>
              <a:rPr lang="fr-FR" sz="1867" dirty="0" err="1"/>
              <a:t>Spectrometer</a:t>
            </a:r>
            <a:endParaRPr lang="fr-FR" sz="1867" dirty="0"/>
          </a:p>
          <a:p>
            <a:pPr marL="342900" indent="-342900">
              <a:buFont typeface="Wingdings" pitchFamily="2" charset="2"/>
              <a:buChar char="Ø"/>
            </a:pPr>
            <a:endParaRPr lang="fr-FR" sz="1867" dirty="0"/>
          </a:p>
          <a:p>
            <a:pPr marL="342900" indent="-342900">
              <a:buFont typeface="Wingdings" pitchFamily="2" charset="2"/>
              <a:buChar char="Ø"/>
            </a:pPr>
            <a:r>
              <a:rPr lang="fr-FR" sz="1867" dirty="0"/>
              <a:t>DESIR</a:t>
            </a:r>
          </a:p>
          <a:p>
            <a:pPr marL="342900" indent="-342900">
              <a:buFont typeface="Wingdings" pitchFamily="2" charset="2"/>
              <a:buChar char="Ø"/>
            </a:pPr>
            <a:endParaRPr lang="fr-FR" sz="1867" dirty="0"/>
          </a:p>
          <a:p>
            <a:pPr marL="342900" indent="-342900">
              <a:buFont typeface="Wingdings" pitchFamily="2" charset="2"/>
              <a:buChar char="Ø"/>
            </a:pPr>
            <a:r>
              <a:rPr lang="fr-FR" sz="1867" dirty="0"/>
              <a:t>Second </a:t>
            </a:r>
            <a:r>
              <a:rPr lang="fr-FR" sz="1867" dirty="0" err="1"/>
              <a:t>injector</a:t>
            </a:r>
            <a:r>
              <a:rPr lang="fr-FR" sz="1867" dirty="0"/>
              <a:t> (NEWGAIN)</a:t>
            </a:r>
          </a:p>
          <a:p>
            <a:endParaRPr lang="fr-FR" sz="1867" dirty="0"/>
          </a:p>
        </p:txBody>
      </p:sp>
      <p:grpSp>
        <p:nvGrpSpPr>
          <p:cNvPr id="33" name="Grouper 15">
            <a:extLst>
              <a:ext uri="{FF2B5EF4-FFF2-40B4-BE49-F238E27FC236}">
                <a16:creationId xmlns:a16="http://schemas.microsoft.com/office/drawing/2014/main" id="{63F20C48-3DEC-7F30-2524-617C055DBE95}"/>
              </a:ext>
            </a:extLst>
          </p:cNvPr>
          <p:cNvGrpSpPr/>
          <p:nvPr/>
        </p:nvGrpSpPr>
        <p:grpSpPr>
          <a:xfrm>
            <a:off x="8699725" y="1136989"/>
            <a:ext cx="3078342" cy="842004"/>
            <a:chOff x="-384398" y="124052"/>
            <a:chExt cx="2706727" cy="2574553"/>
          </a:xfrm>
        </p:grpSpPr>
        <p:sp>
          <p:nvSpPr>
            <p:cNvPr id="38" name="Arrondir un rectangle avec un coin du même côté 16">
              <a:extLst>
                <a:ext uri="{FF2B5EF4-FFF2-40B4-BE49-F238E27FC236}">
                  <a16:creationId xmlns:a16="http://schemas.microsoft.com/office/drawing/2014/main" id="{76C7C3CB-10EB-64EB-C28F-5D6D70BC6BCF}"/>
                </a:ext>
              </a:extLst>
            </p:cNvPr>
            <p:cNvSpPr/>
            <p:nvPr/>
          </p:nvSpPr>
          <p:spPr>
            <a:xfrm>
              <a:off x="-384398" y="124052"/>
              <a:ext cx="2647885" cy="2574553"/>
            </a:xfrm>
            <a:prstGeom prst="round2SameRect">
              <a:avLst>
                <a:gd name="adj1" fmla="val 8000"/>
                <a:gd name="adj2" fmla="val 0"/>
              </a:avLst>
            </a:prstGeom>
            <a:ln w="28575">
              <a:solidFill>
                <a:schemeClr val="accent2"/>
              </a:solidFill>
            </a:ln>
          </p:spPr>
          <p:style>
            <a:lnRef idx="2">
              <a:scrgbClr r="0" g="0" b="0"/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9" name="Arrondir un rectangle avec un coin du même côté 4">
              <a:extLst>
                <a:ext uri="{FF2B5EF4-FFF2-40B4-BE49-F238E27FC236}">
                  <a16:creationId xmlns:a16="http://schemas.microsoft.com/office/drawing/2014/main" id="{B8AC9675-380B-6AF2-A7DA-BB378EDFC1D0}"/>
                </a:ext>
              </a:extLst>
            </p:cNvPr>
            <p:cNvSpPr/>
            <p:nvPr/>
          </p:nvSpPr>
          <p:spPr>
            <a:xfrm>
              <a:off x="-325556" y="186043"/>
              <a:ext cx="2647885" cy="211775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" tIns="34290" rIns="11430" bIns="11430" numCol="1" spcCol="1270" anchor="t" anchorCtr="0">
              <a:noAutofit/>
            </a:bodyPr>
            <a:lstStyle/>
            <a:p>
              <a:pPr lvl="0"/>
              <a:r>
                <a:rPr lang="fr-FR" sz="1500" b="1" dirty="0">
                  <a:solidFill>
                    <a:srgbClr val="7030A0"/>
                  </a:solidFill>
                </a:rPr>
                <a:t>SPIRAL2 </a:t>
              </a:r>
            </a:p>
            <a:p>
              <a:pPr marL="214313" indent="-214313">
                <a:buFont typeface="Wingdings" charset="2"/>
                <a:buChar char="ü"/>
              </a:pPr>
              <a:r>
                <a:rPr lang="en-US" sz="1500" dirty="0">
                  <a:solidFill>
                    <a:srgbClr val="7030A0"/>
                  </a:solidFill>
                </a:rPr>
                <a:t>High intensity stable beams</a:t>
              </a:r>
            </a:p>
            <a:p>
              <a:pPr marL="214313" indent="-214313">
                <a:buFont typeface="Wingdings" charset="2"/>
                <a:buChar char="ü"/>
              </a:pPr>
              <a:r>
                <a:rPr lang="fr-FR" sz="1500" dirty="0">
                  <a:solidFill>
                    <a:srgbClr val="7030A0"/>
                  </a:solidFill>
                </a:rPr>
                <a:t>High </a:t>
              </a:r>
              <a:r>
                <a:rPr lang="fr-FR" sz="1500" dirty="0" err="1">
                  <a:solidFill>
                    <a:srgbClr val="7030A0"/>
                  </a:solidFill>
                </a:rPr>
                <a:t>intensity</a:t>
              </a:r>
              <a:r>
                <a:rPr lang="fr-FR" sz="1500" dirty="0">
                  <a:solidFill>
                    <a:srgbClr val="7030A0"/>
                  </a:solidFill>
                </a:rPr>
                <a:t> neutron </a:t>
              </a:r>
              <a:r>
                <a:rPr lang="fr-FR" sz="1500" dirty="0" err="1">
                  <a:solidFill>
                    <a:srgbClr val="7030A0"/>
                  </a:solidFill>
                </a:rPr>
                <a:t>beams</a:t>
              </a:r>
              <a:endParaRPr lang="fr-FR" sz="1500" dirty="0">
                <a:solidFill>
                  <a:srgbClr val="7030A0"/>
                </a:solidFill>
              </a:endParaRPr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8F9EA787-4411-B2A7-A7BC-B3A84AB3C6BC}"/>
              </a:ext>
            </a:extLst>
          </p:cNvPr>
          <p:cNvSpPr/>
          <p:nvPr/>
        </p:nvSpPr>
        <p:spPr>
          <a:xfrm>
            <a:off x="3064786" y="2425074"/>
            <a:ext cx="366470" cy="2900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ZoneTexte 40">
            <a:extLst>
              <a:ext uri="{FF2B5EF4-FFF2-40B4-BE49-F238E27FC236}">
                <a16:creationId xmlns:a16="http://schemas.microsoft.com/office/drawing/2014/main" id="{1B59460F-0D65-1B1D-B81E-DE6C675E35C9}"/>
              </a:ext>
            </a:extLst>
          </p:cNvPr>
          <p:cNvSpPr txBox="1"/>
          <p:nvPr/>
        </p:nvSpPr>
        <p:spPr>
          <a:xfrm>
            <a:off x="2895954" y="2438143"/>
            <a:ext cx="1639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TOF room</a:t>
            </a:r>
          </a:p>
        </p:txBody>
      </p:sp>
      <p:sp>
        <p:nvSpPr>
          <p:cNvPr id="43" name="Espace réservé du numéro de diapositive 4">
            <a:extLst>
              <a:ext uri="{FF2B5EF4-FFF2-40B4-BE49-F238E27FC236}">
                <a16:creationId xmlns:a16="http://schemas.microsoft.com/office/drawing/2014/main" id="{EF3CA37E-A26B-4AD2-CF94-617A26D1E1C3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29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ACB12F4A-A31E-116A-5D6B-91BF30A96990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6754" y="737380"/>
            <a:ext cx="2557032" cy="1101273"/>
          </a:xfrm>
          <a:prstGeom prst="rect">
            <a:avLst/>
          </a:prstGeom>
        </p:spPr>
      </p:pic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44F788CC-B272-CEF5-508E-E5FA90C30013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5147620" y="1838653"/>
            <a:ext cx="468815" cy="876489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604371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 idx="4294967295"/>
          </p:nvPr>
        </p:nvSpPr>
        <p:spPr>
          <a:xfrm>
            <a:off x="109369" y="98233"/>
            <a:ext cx="8193505" cy="43204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2"/>
                </a:solidFill>
              </a:rPr>
              <a:t>The Neutrons For Science facility</a:t>
            </a: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244255" y="1124785"/>
            <a:ext cx="5414162" cy="1922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Fundamental physics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Astrophysics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New generation of reactor	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Fusion technology 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Radioisotopes production for medical applications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Biology (cells irradiation..)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Development and characterization of new detectors </a:t>
            </a:r>
          </a:p>
          <a:p>
            <a:pPr marL="285750" indent="-285750">
              <a:lnSpc>
                <a:spcPts val="1800"/>
              </a:lnSpc>
              <a:buFont typeface="Wingdings" pitchFamily="2" charset="2"/>
              <a:buChar char="Ø"/>
            </a:pPr>
            <a:r>
              <a:rPr lang="en-US" sz="1400" kern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kern="0" dirty="0">
                <a:latin typeface="Arial" pitchFamily="34" charset="0"/>
                <a:cs typeface="Arial" pitchFamily="34" charset="0"/>
              </a:rPr>
              <a:t>Study of the single-event upsets</a:t>
            </a:r>
            <a:endParaRPr lang="en-US" sz="1400" kern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oneTexte 13"/>
          <p:cNvSpPr txBox="1">
            <a:spLocks noChangeArrowheads="1"/>
          </p:cNvSpPr>
          <p:nvPr/>
        </p:nvSpPr>
        <p:spPr bwMode="auto">
          <a:xfrm>
            <a:off x="115101" y="615938"/>
            <a:ext cx="775206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GB" sz="1600" b="1" i="1" dirty="0">
                <a:solidFill>
                  <a:srgbClr val="7030A0"/>
                </a:solidFill>
              </a:rPr>
              <a:t>NFS is the first operational experimental area of SPIRAL2 at GANIL</a:t>
            </a:r>
          </a:p>
        </p:txBody>
      </p:sp>
      <p:pic>
        <p:nvPicPr>
          <p:cNvPr id="10" name="Imag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92177" y="874403"/>
            <a:ext cx="683752" cy="53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Imag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17365" y="137717"/>
            <a:ext cx="323536" cy="553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Imag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05290" y="145955"/>
            <a:ext cx="734952" cy="536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Imag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00455" y="133083"/>
            <a:ext cx="1050022" cy="405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ZoneTexte 19"/>
          <p:cNvSpPr txBox="1"/>
          <p:nvPr/>
        </p:nvSpPr>
        <p:spPr>
          <a:xfrm>
            <a:off x="6824332" y="1198675"/>
            <a:ext cx="2405338" cy="13006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400"/>
              </a:lnSpc>
            </a:pPr>
            <a:r>
              <a:rPr lang="en-US" sz="1600" dirty="0"/>
              <a:t>International collaboration</a:t>
            </a:r>
          </a:p>
          <a:p>
            <a:pPr>
              <a:lnSpc>
                <a:spcPts val="2400"/>
              </a:lnSpc>
            </a:pPr>
            <a:r>
              <a:rPr lang="en-US" sz="1600" dirty="0"/>
              <a:t>50 physicists</a:t>
            </a:r>
          </a:p>
          <a:p>
            <a:pPr>
              <a:lnSpc>
                <a:spcPts val="2400"/>
              </a:lnSpc>
            </a:pPr>
            <a:r>
              <a:rPr lang="en-US" sz="1600" dirty="0"/>
              <a:t>15 laboratories</a:t>
            </a:r>
          </a:p>
          <a:p>
            <a:pPr>
              <a:lnSpc>
                <a:spcPts val="2400"/>
              </a:lnSpc>
            </a:pPr>
            <a:r>
              <a:rPr lang="en-US" sz="1600" dirty="0"/>
              <a:t>6 partners</a:t>
            </a:r>
          </a:p>
        </p:txBody>
      </p:sp>
      <p:pic>
        <p:nvPicPr>
          <p:cNvPr id="4" name="Picture 10" descr="compa_flux_tof">
            <a:extLst>
              <a:ext uri="{FF2B5EF4-FFF2-40B4-BE49-F238E27FC236}">
                <a16:creationId xmlns:a16="http://schemas.microsoft.com/office/drawing/2014/main" id="{F4077079-B758-C160-9039-34EAC1306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r="7590"/>
          <a:stretch>
            <a:fillRect/>
          </a:stretch>
        </p:blipFill>
        <p:spPr bwMode="auto">
          <a:xfrm>
            <a:off x="7090610" y="2541392"/>
            <a:ext cx="4857135" cy="343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3220F3D-968F-25F2-C5C1-71021233F7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05831" y="98187"/>
            <a:ext cx="1053972" cy="783226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AC489104-1988-F50D-F751-217F5CA28D05}"/>
              </a:ext>
            </a:extLst>
          </p:cNvPr>
          <p:cNvSpPr txBox="1"/>
          <p:nvPr/>
        </p:nvSpPr>
        <p:spPr>
          <a:xfrm>
            <a:off x="6930190" y="5986468"/>
            <a:ext cx="51013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b="1" dirty="0">
                <a:solidFill>
                  <a:schemeClr val="accent2"/>
                </a:solidFill>
              </a:rPr>
              <a:t>High neutron flux and  good </a:t>
            </a:r>
            <a:r>
              <a:rPr lang="fr-FR" sz="1400" b="1" dirty="0" err="1">
                <a:solidFill>
                  <a:schemeClr val="accent2"/>
                </a:solidFill>
              </a:rPr>
              <a:t>complementarity</a:t>
            </a:r>
            <a:r>
              <a:rPr lang="fr-FR" sz="1400" b="1" dirty="0">
                <a:solidFill>
                  <a:schemeClr val="accent2"/>
                </a:solidFill>
              </a:rPr>
              <a:t> </a:t>
            </a:r>
            <a:r>
              <a:rPr lang="fr-FR" sz="1400" b="1" dirty="0" err="1">
                <a:solidFill>
                  <a:schemeClr val="accent2"/>
                </a:solidFill>
              </a:rPr>
              <a:t>with</a:t>
            </a:r>
            <a:r>
              <a:rPr lang="fr-FR" sz="1400" b="1" dirty="0">
                <a:solidFill>
                  <a:schemeClr val="accent2"/>
                </a:solidFill>
              </a:rPr>
              <a:t> </a:t>
            </a:r>
            <a:r>
              <a:rPr lang="fr-FR" sz="1400" b="1" dirty="0" err="1">
                <a:solidFill>
                  <a:schemeClr val="accent2"/>
                </a:solidFill>
              </a:rPr>
              <a:t>other</a:t>
            </a:r>
            <a:r>
              <a:rPr lang="fr-FR" sz="1400" b="1" dirty="0">
                <a:solidFill>
                  <a:schemeClr val="accent2"/>
                </a:solidFill>
              </a:rPr>
              <a:t> </a:t>
            </a:r>
            <a:r>
              <a:rPr lang="fr-FR" sz="1400" b="1" dirty="0" err="1">
                <a:solidFill>
                  <a:schemeClr val="accent2"/>
                </a:solidFill>
              </a:rPr>
              <a:t>facilities</a:t>
            </a:r>
            <a:endParaRPr lang="fr-FR" sz="1400" b="1" dirty="0">
              <a:solidFill>
                <a:schemeClr val="accent2"/>
              </a:solidFill>
            </a:endParaRP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CC72FF4-CC1B-9D38-CFD8-EB49134735B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82204" y="200359"/>
            <a:ext cx="1187450" cy="250683"/>
          </a:xfrm>
          <a:prstGeom prst="rect">
            <a:avLst/>
          </a:prstGeom>
        </p:spPr>
      </p:pic>
      <p:pic>
        <p:nvPicPr>
          <p:cNvPr id="6" name="Image 7">
            <a:extLst>
              <a:ext uri="{FF2B5EF4-FFF2-40B4-BE49-F238E27FC236}">
                <a16:creationId xmlns:a16="http://schemas.microsoft.com/office/drawing/2014/main" id="{A02634D4-ABEB-6506-955C-D94A9D75883D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6069" y="4445959"/>
            <a:ext cx="5672470" cy="23686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7839C8-4038-CFC0-C02B-B69A9186569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44418" y="828839"/>
            <a:ext cx="637457" cy="62871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FD651FF-7355-C22A-DBC6-8ECD0456B9FD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4255" y="3217207"/>
            <a:ext cx="2243635" cy="1483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Image 29">
            <a:extLst>
              <a:ext uri="{FF2B5EF4-FFF2-40B4-BE49-F238E27FC236}">
                <a16:creationId xmlns:a16="http://schemas.microsoft.com/office/drawing/2014/main" id="{828732A9-F1EE-C729-E1D0-D0C86F7C134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968570" y="2470574"/>
            <a:ext cx="1556266" cy="2202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4" name="Connecteur droit 13">
            <a:extLst>
              <a:ext uri="{FF2B5EF4-FFF2-40B4-BE49-F238E27FC236}">
                <a16:creationId xmlns:a16="http://schemas.microsoft.com/office/drawing/2014/main" id="{BFE5B3D0-FBEF-E71C-A8EA-E20079EE43ED}"/>
              </a:ext>
            </a:extLst>
          </p:cNvPr>
          <p:cNvCxnSpPr>
            <a:cxnSpLocks/>
          </p:cNvCxnSpPr>
          <p:nvPr/>
        </p:nvCxnSpPr>
        <p:spPr bwMode="auto">
          <a:xfrm flipV="1">
            <a:off x="3481831" y="3928927"/>
            <a:ext cx="1168740" cy="1649689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cxnSp>
        <p:nvCxnSpPr>
          <p:cNvPr id="21" name="Connecteur droit 20">
            <a:extLst>
              <a:ext uri="{FF2B5EF4-FFF2-40B4-BE49-F238E27FC236}">
                <a16:creationId xmlns:a16="http://schemas.microsoft.com/office/drawing/2014/main" id="{2B1504E5-03D2-D564-F579-E68F50D9E6BA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1258704" y="4702460"/>
            <a:ext cx="506591" cy="1227405"/>
          </a:xfrm>
          <a:prstGeom prst="line">
            <a:avLst/>
          </a:prstGeom>
          <a:solidFill>
            <a:schemeClr val="accent1"/>
          </a:solidFill>
          <a:ln w="22225" cap="flat" cmpd="sng" algn="ctr">
            <a:solidFill>
              <a:srgbClr val="FFAA00"/>
            </a:solidFill>
            <a:prstDash val="solid"/>
            <a:round/>
            <a:headEnd type="oval" w="med" len="med"/>
            <a:tailEnd type="none" w="med" len="med"/>
          </a:ln>
          <a:effectLst/>
        </p:spPr>
      </p:cxnSp>
      <p:sp>
        <p:nvSpPr>
          <p:cNvPr id="24" name="Espace réservé du numéro de diapositive 4">
            <a:extLst>
              <a:ext uri="{FF2B5EF4-FFF2-40B4-BE49-F238E27FC236}">
                <a16:creationId xmlns:a16="http://schemas.microsoft.com/office/drawing/2014/main" id="{23A5BD48-163B-D618-8943-59CF830A8536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30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5786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28;p16">
            <a:extLst>
              <a:ext uri="{FF2B5EF4-FFF2-40B4-BE49-F238E27FC236}">
                <a16:creationId xmlns:a16="http://schemas.microsoft.com/office/drawing/2014/main" id="{2498FAE9-B3CE-B467-CC64-7192AB6D450D}"/>
              </a:ext>
            </a:extLst>
          </p:cNvPr>
          <p:cNvSpPr txBox="1"/>
          <p:nvPr/>
        </p:nvSpPr>
        <p:spPr>
          <a:xfrm>
            <a:off x="117986" y="79774"/>
            <a:ext cx="7788729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buClr>
                <a:srgbClr val="000000"/>
              </a:buClr>
              <a:buSzPts val="2800"/>
            </a:pPr>
            <a:r>
              <a:rPr lang="fr-FR" sz="3200" b="1" dirty="0" err="1">
                <a:solidFill>
                  <a:schemeClr val="accent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Some</a:t>
            </a:r>
            <a:r>
              <a:rPr lang="fr-FR" sz="3200" b="1" dirty="0">
                <a:solidFill>
                  <a:schemeClr val="accent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 NFS </a:t>
            </a:r>
            <a:r>
              <a:rPr lang="fr-FR" sz="3200" b="1" dirty="0" err="1">
                <a:solidFill>
                  <a:schemeClr val="accent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Experiments</a:t>
            </a:r>
            <a:endParaRPr sz="3200" b="1" dirty="0">
              <a:solidFill>
                <a:schemeClr val="accent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0348B45-A8D9-C6BB-4FF6-1B658CCE5393}"/>
              </a:ext>
            </a:extLst>
          </p:cNvPr>
          <p:cNvSpPr txBox="1"/>
          <p:nvPr/>
        </p:nvSpPr>
        <p:spPr>
          <a:xfrm>
            <a:off x="195595" y="943198"/>
            <a:ext cx="318239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fr-FR" sz="1600" dirty="0" err="1"/>
              <a:t>Pygmy</a:t>
            </a:r>
            <a:r>
              <a:rPr lang="fr-FR" sz="1600" dirty="0"/>
              <a:t> </a:t>
            </a:r>
            <a:r>
              <a:rPr lang="fr-FR" sz="1600" dirty="0" err="1"/>
              <a:t>dipole</a:t>
            </a:r>
            <a:r>
              <a:rPr lang="fr-FR" sz="1600" dirty="0"/>
              <a:t> </a:t>
            </a:r>
            <a:r>
              <a:rPr lang="fr-FR" sz="1600" dirty="0" err="1"/>
              <a:t>resonance</a:t>
            </a:r>
            <a:r>
              <a:rPr lang="fr-FR" sz="1600" dirty="0"/>
              <a:t> in </a:t>
            </a:r>
            <a:r>
              <a:rPr lang="fr-FR" sz="1600" baseline="30000" dirty="0"/>
              <a:t>140</a:t>
            </a:r>
            <a:r>
              <a:rPr lang="fr-FR" sz="1600" dirty="0"/>
              <a:t>Ce </a:t>
            </a:r>
            <a:r>
              <a:rPr lang="fr-FR" sz="1600" dirty="0" err="1"/>
              <a:t>using</a:t>
            </a:r>
            <a:r>
              <a:rPr lang="fr-FR" sz="1600" dirty="0"/>
              <a:t> the (</a:t>
            </a:r>
            <a:r>
              <a:rPr lang="fr-FR" sz="1600" dirty="0" err="1"/>
              <a:t>n,n’</a:t>
            </a:r>
            <a:r>
              <a:rPr lang="fr-FR" sz="1600" dirty="0" err="1">
                <a:latin typeface="Symbol" pitchFamily="2" charset="2"/>
              </a:rPr>
              <a:t>g</a:t>
            </a:r>
            <a:r>
              <a:rPr lang="fr-FR" sz="1600" dirty="0"/>
              <a:t>) </a:t>
            </a:r>
            <a:r>
              <a:rPr lang="fr-FR" sz="1600" dirty="0" err="1"/>
              <a:t>reaction</a:t>
            </a:r>
            <a:r>
              <a:rPr lang="fr-FR" sz="1600" dirty="0"/>
              <a:t>, Marine </a:t>
            </a:r>
            <a:r>
              <a:rPr lang="fr-FR" sz="1600" dirty="0" err="1"/>
              <a:t>Vandebrouck</a:t>
            </a:r>
            <a:r>
              <a:rPr lang="fr-FR" sz="1600" dirty="0"/>
              <a:t> et al</a:t>
            </a:r>
          </a:p>
          <a:p>
            <a:r>
              <a:rPr lang="fr-FR" sz="1600" dirty="0"/>
              <a:t>    </a:t>
            </a:r>
          </a:p>
          <a:p>
            <a:pPr marL="285750" indent="-285750">
              <a:buFont typeface="Wingdings" pitchFamily="2" charset="2"/>
              <a:buChar char="Ø"/>
            </a:pPr>
            <a:endParaRPr lang="fr-FR" sz="1600" dirty="0"/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/>
              <a:t>Light ions production </a:t>
            </a:r>
            <a:r>
              <a:rPr lang="fr-FR" sz="1600" dirty="0" err="1"/>
              <a:t>studies</a:t>
            </a:r>
            <a:r>
              <a:rPr lang="fr-FR" sz="1600" dirty="0"/>
              <a:t> </a:t>
            </a:r>
            <a:r>
              <a:rPr lang="fr-FR" sz="1600" dirty="0" err="1"/>
              <a:t>with</a:t>
            </a:r>
            <a:r>
              <a:rPr lang="fr-FR" sz="1600" dirty="0"/>
              <a:t> MEDLEY at the NFS </a:t>
            </a:r>
            <a:r>
              <a:rPr lang="fr-FR" sz="1600" dirty="0" err="1"/>
              <a:t>facility</a:t>
            </a:r>
            <a:r>
              <a:rPr lang="fr-FR" sz="1600" dirty="0"/>
              <a:t>, Diego </a:t>
            </a:r>
            <a:r>
              <a:rPr lang="fr-FR" sz="1600" dirty="0" err="1"/>
              <a:t>Tarrio</a:t>
            </a:r>
            <a:r>
              <a:rPr lang="fr-FR" sz="1600" dirty="0"/>
              <a:t> et al</a:t>
            </a:r>
          </a:p>
          <a:p>
            <a:pPr algn="l"/>
            <a:endParaRPr lang="fr-FR" sz="1600" dirty="0"/>
          </a:p>
          <a:p>
            <a:pPr algn="l"/>
            <a:endParaRPr lang="fr-FR" sz="1600" dirty="0"/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/>
              <a:t>(</a:t>
            </a:r>
            <a:r>
              <a:rPr lang="fr-FR" sz="1600" dirty="0" err="1"/>
              <a:t>n,xn</a:t>
            </a:r>
            <a:r>
              <a:rPr lang="fr-FR" sz="1600" dirty="0"/>
              <a:t> </a:t>
            </a:r>
            <a:r>
              <a:rPr lang="fr-FR" sz="1600" dirty="0">
                <a:latin typeface="Symbol" pitchFamily="2" charset="2"/>
              </a:rPr>
              <a:t>g</a:t>
            </a:r>
            <a:r>
              <a:rPr lang="fr-FR" sz="1600" dirty="0"/>
              <a:t>) </a:t>
            </a:r>
            <a:r>
              <a:rPr lang="fr-FR" sz="1600" dirty="0" err="1"/>
              <a:t>reaction</a:t>
            </a:r>
            <a:r>
              <a:rPr lang="fr-FR" sz="1600" dirty="0"/>
              <a:t> cross section </a:t>
            </a:r>
            <a:r>
              <a:rPr lang="fr-FR" sz="1600" dirty="0" err="1"/>
              <a:t>measurements</a:t>
            </a:r>
            <a:r>
              <a:rPr lang="fr-FR" sz="1600" dirty="0"/>
              <a:t> for </a:t>
            </a:r>
            <a:r>
              <a:rPr lang="fr-FR" sz="1600" dirty="0" err="1"/>
              <a:t>nuclear</a:t>
            </a:r>
            <a:r>
              <a:rPr lang="fr-FR" sz="1600" dirty="0"/>
              <a:t> </a:t>
            </a:r>
            <a:r>
              <a:rPr lang="fr-FR" sz="1600" dirty="0" err="1"/>
              <a:t>energy</a:t>
            </a:r>
            <a:r>
              <a:rPr lang="fr-FR" sz="1600" dirty="0"/>
              <a:t>, M. </a:t>
            </a:r>
            <a:r>
              <a:rPr lang="fr-FR" sz="1600" dirty="0" err="1"/>
              <a:t>Kerveno</a:t>
            </a:r>
            <a:r>
              <a:rPr lang="fr-FR" sz="1600" dirty="0"/>
              <a:t> et al</a:t>
            </a:r>
          </a:p>
          <a:p>
            <a:pPr marL="285750" indent="-285750">
              <a:buFont typeface="Wingdings" pitchFamily="2" charset="2"/>
              <a:buChar char="Ø"/>
            </a:pPr>
            <a:endParaRPr lang="fr-FR" sz="1600" dirty="0"/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/>
              <a:t>REPARE </a:t>
            </a:r>
            <a:r>
              <a:rPr lang="fr-FR" sz="1600" dirty="0" err="1"/>
              <a:t>project</a:t>
            </a:r>
            <a:r>
              <a:rPr lang="fr-FR" sz="1600" dirty="0"/>
              <a:t>: production of </a:t>
            </a:r>
            <a:r>
              <a:rPr lang="fr-FR" sz="1600" baseline="30000" dirty="0"/>
              <a:t>211</a:t>
            </a:r>
            <a:r>
              <a:rPr lang="fr-FR" sz="1600" dirty="0"/>
              <a:t>At for </a:t>
            </a:r>
            <a:r>
              <a:rPr lang="fr-FR" sz="1600" dirty="0" err="1"/>
              <a:t>alphatherapy</a:t>
            </a:r>
            <a:r>
              <a:rPr lang="fr-FR" sz="1600" dirty="0"/>
              <a:t>, Gilles de France et al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A0DFFDC-76F1-DA3F-C56A-C38E925699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166" y="3918923"/>
            <a:ext cx="2314339" cy="1735754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68C56E01-50A3-A31A-50AA-99B36900A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5000"/>
                    </a14:imgEffect>
                    <a14:imgEffect>
                      <a14:brightnessContrast brigh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536" y="847771"/>
            <a:ext cx="3949946" cy="2537720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91E18A38-49DD-50A4-7974-953153A4DE6F}"/>
              </a:ext>
            </a:extLst>
          </p:cNvPr>
          <p:cNvSpPr txBox="1"/>
          <p:nvPr/>
        </p:nvSpPr>
        <p:spPr>
          <a:xfrm>
            <a:off x="6027885" y="5746658"/>
            <a:ext cx="8739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/>
              <a:t>MEDLEY</a:t>
            </a:r>
          </a:p>
        </p:txBody>
      </p:sp>
      <p:pic>
        <p:nvPicPr>
          <p:cNvPr id="2" name="Image 7">
            <a:extLst>
              <a:ext uri="{FF2B5EF4-FFF2-40B4-BE49-F238E27FC236}">
                <a16:creationId xmlns:a16="http://schemas.microsoft.com/office/drawing/2014/main" id="{65B8AB44-DFE4-C2F3-A071-6A053D291E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3876" y="700433"/>
            <a:ext cx="2018351" cy="26911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C806DE-2BD8-27FD-DED3-9D1EC7AAF769}"/>
              </a:ext>
            </a:extLst>
          </p:cNvPr>
          <p:cNvSpPr txBox="1"/>
          <p:nvPr/>
        </p:nvSpPr>
        <p:spPr>
          <a:xfrm>
            <a:off x="9603621" y="1122670"/>
            <a:ext cx="205537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fr-FR" sz="1600" dirty="0" err="1"/>
              <a:t>Shedding</a:t>
            </a:r>
            <a:r>
              <a:rPr lang="fr-FR" sz="1600" dirty="0"/>
              <a:t> new light</a:t>
            </a:r>
          </a:p>
          <a:p>
            <a:r>
              <a:rPr lang="fr-FR" sz="1600" dirty="0"/>
              <a:t> on the structure of </a:t>
            </a:r>
          </a:p>
          <a:p>
            <a:r>
              <a:rPr lang="fr-FR" sz="1600" baseline="30000" dirty="0"/>
              <a:t>56</a:t>
            </a:r>
            <a:r>
              <a:rPr lang="fr-FR" sz="1600" dirty="0"/>
              <a:t>Ni </a:t>
            </a:r>
            <a:r>
              <a:rPr lang="fr-FR" sz="1600" dirty="0" err="1"/>
              <a:t>using</a:t>
            </a:r>
            <a:r>
              <a:rPr lang="fr-FR" sz="1600" dirty="0"/>
              <a:t> (n,3n) </a:t>
            </a:r>
          </a:p>
          <a:p>
            <a:r>
              <a:rPr lang="fr-FR" sz="1600" dirty="0" err="1"/>
              <a:t>reaction</a:t>
            </a:r>
            <a:r>
              <a:rPr lang="fr-FR" sz="1600" dirty="0"/>
              <a:t> at NFS, </a:t>
            </a:r>
          </a:p>
          <a:p>
            <a:r>
              <a:rPr lang="fr-FR" sz="1600" dirty="0"/>
              <a:t>E. </a:t>
            </a:r>
            <a:r>
              <a:rPr lang="fr-FR" sz="1600" dirty="0" err="1"/>
              <a:t>Clement</a:t>
            </a:r>
            <a:r>
              <a:rPr lang="fr-FR" sz="1600" dirty="0"/>
              <a:t> et al</a:t>
            </a:r>
          </a:p>
          <a:p>
            <a:pPr marL="285750" indent="-285750">
              <a:buFont typeface="Wingdings" pitchFamily="2" charset="2"/>
              <a:buChar char="Ø"/>
            </a:pPr>
            <a:endParaRPr lang="fr-FR" sz="1600" dirty="0"/>
          </a:p>
          <a:p>
            <a:endParaRPr lang="en-FR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2D34D8-E8E4-027C-5BEF-C1460A2687A6}"/>
              </a:ext>
            </a:extLst>
          </p:cNvPr>
          <p:cNvSpPr txBox="1"/>
          <p:nvPr/>
        </p:nvSpPr>
        <p:spPr>
          <a:xfrm>
            <a:off x="8835606" y="5776081"/>
            <a:ext cx="316580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fr-FR" sz="1600" baseline="30000" dirty="0"/>
              <a:t>235</a:t>
            </a:r>
            <a:r>
              <a:rPr lang="fr-FR" sz="1600" dirty="0"/>
              <a:t>U fission fragment </a:t>
            </a:r>
            <a:r>
              <a:rPr lang="fr-FR" sz="1600" dirty="0" err="1"/>
              <a:t>study</a:t>
            </a:r>
            <a:r>
              <a:rPr lang="fr-FR" sz="1600" dirty="0"/>
              <a:t> </a:t>
            </a:r>
            <a:r>
              <a:rPr lang="fr-FR" sz="1600" dirty="0" err="1"/>
              <a:t>with</a:t>
            </a:r>
            <a:r>
              <a:rPr lang="fr-FR" sz="1600" dirty="0"/>
              <a:t> </a:t>
            </a:r>
          </a:p>
          <a:p>
            <a:r>
              <a:rPr lang="fr-FR" sz="1600" dirty="0"/>
              <a:t>FALSTAFF at NFS, D. Doré et al.</a:t>
            </a:r>
          </a:p>
          <a:p>
            <a:endParaRPr lang="en-FR" sz="1600" dirty="0"/>
          </a:p>
        </p:txBody>
      </p:sp>
      <p:pic>
        <p:nvPicPr>
          <p:cNvPr id="8" name="Image 3">
            <a:extLst>
              <a:ext uri="{FF2B5EF4-FFF2-40B4-BE49-F238E27FC236}">
                <a16:creationId xmlns:a16="http://schemas.microsoft.com/office/drawing/2014/main" id="{53AE4102-4AD2-7275-1BD9-4638CB7A827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-25000"/>
                    </a14:imgEffect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4384" y="3918181"/>
            <a:ext cx="2348974" cy="1761731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3C218271-8CB3-3EC5-5926-222C2E778FB9}"/>
              </a:ext>
            </a:extLst>
          </p:cNvPr>
          <p:cNvSpPr txBox="1"/>
          <p:nvPr/>
        </p:nvSpPr>
        <p:spPr>
          <a:xfrm>
            <a:off x="3358703" y="5768428"/>
            <a:ext cx="8203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dirty="0"/>
              <a:t>REPARE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D03415-FD63-F2EE-2787-68845B217AD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07543" y="2707104"/>
            <a:ext cx="2293866" cy="3056021"/>
          </a:xfrm>
          <a:prstGeom prst="rect">
            <a:avLst/>
          </a:prstGeom>
        </p:spPr>
      </p:pic>
      <p:pic>
        <p:nvPicPr>
          <p:cNvPr id="14" name="Picture 1">
            <a:extLst>
              <a:ext uri="{FF2B5EF4-FFF2-40B4-BE49-F238E27FC236}">
                <a16:creationId xmlns:a16="http://schemas.microsoft.com/office/drawing/2014/main" id="{D6B8A56D-B58F-7363-254B-3094C50798E9}"/>
              </a:ext>
            </a:extLst>
          </p:cNvPr>
          <p:cNvPicPr/>
          <p:nvPr/>
        </p:nvPicPr>
        <p:blipFill>
          <a:blip r:embed="rId10"/>
          <a:stretch/>
        </p:blipFill>
        <p:spPr>
          <a:xfrm>
            <a:off x="10293175" y="4847504"/>
            <a:ext cx="1526356" cy="823377"/>
          </a:xfrm>
          <a:prstGeom prst="rect">
            <a:avLst/>
          </a:prstGeom>
          <a:ln>
            <a:noFill/>
          </a:ln>
        </p:spPr>
      </p:pic>
      <p:sp>
        <p:nvSpPr>
          <p:cNvPr id="9" name="Espace réservé du numéro de diapositive 4">
            <a:extLst>
              <a:ext uri="{FF2B5EF4-FFF2-40B4-BE49-F238E27FC236}">
                <a16:creationId xmlns:a16="http://schemas.microsoft.com/office/drawing/2014/main" id="{AA77EFEA-5B65-8983-24BC-EE42D2A021C5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31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E7075BB9-2699-9065-98E3-F14FF3BBF0B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048" y="5221292"/>
            <a:ext cx="2755417" cy="1082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6285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90B253F-24EA-5276-6F16-306501C2C6F5}"/>
              </a:ext>
            </a:extLst>
          </p:cNvPr>
          <p:cNvGrpSpPr/>
          <p:nvPr/>
        </p:nvGrpSpPr>
        <p:grpSpPr>
          <a:xfrm>
            <a:off x="212741" y="859248"/>
            <a:ext cx="5543482" cy="3155007"/>
            <a:chOff x="0" y="770021"/>
            <a:chExt cx="9081478" cy="5008064"/>
          </a:xfrm>
        </p:grpSpPr>
        <p:pic>
          <p:nvPicPr>
            <p:cNvPr id="12" name="Picture 23">
              <a:extLst>
                <a:ext uri="{FF2B5EF4-FFF2-40B4-BE49-F238E27FC236}">
                  <a16:creationId xmlns:a16="http://schemas.microsoft.com/office/drawing/2014/main" id="{11502B39-E1F9-41E2-4630-191E8DE66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812043"/>
              <a:ext cx="9081478" cy="4966042"/>
            </a:xfrm>
            <a:prstGeom prst="rect">
              <a:avLst/>
            </a:prstGeom>
          </p:spPr>
        </p:pic>
        <p:sp>
          <p:nvSpPr>
            <p:cNvPr id="13" name="Forme libre 2">
              <a:extLst>
                <a:ext uri="{FF2B5EF4-FFF2-40B4-BE49-F238E27FC236}">
                  <a16:creationId xmlns:a16="http://schemas.microsoft.com/office/drawing/2014/main" id="{1609EB43-16A7-C477-C83A-79EFB4B8B0F2}"/>
                </a:ext>
              </a:extLst>
            </p:cNvPr>
            <p:cNvSpPr/>
            <p:nvPr/>
          </p:nvSpPr>
          <p:spPr>
            <a:xfrm>
              <a:off x="2903621" y="770021"/>
              <a:ext cx="3048000" cy="2362200"/>
            </a:xfrm>
            <a:custGeom>
              <a:avLst/>
              <a:gdLst>
                <a:gd name="connsiteX0" fmla="*/ 0 w 3048000"/>
                <a:gd name="connsiteY0" fmla="*/ 1993232 h 2362200"/>
                <a:gd name="connsiteX1" fmla="*/ 930442 w 3048000"/>
                <a:gd name="connsiteY1" fmla="*/ 1102895 h 2362200"/>
                <a:gd name="connsiteX2" fmla="*/ 1078832 w 3048000"/>
                <a:gd name="connsiteY2" fmla="*/ 1106905 h 2362200"/>
                <a:gd name="connsiteX3" fmla="*/ 2217821 w 3048000"/>
                <a:gd name="connsiteY3" fmla="*/ 0 h 2362200"/>
                <a:gd name="connsiteX4" fmla="*/ 3048000 w 3048000"/>
                <a:gd name="connsiteY4" fmla="*/ 437147 h 2362200"/>
                <a:gd name="connsiteX5" fmla="*/ 1796716 w 3048000"/>
                <a:gd name="connsiteY5" fmla="*/ 1804737 h 2362200"/>
                <a:gd name="connsiteX6" fmla="*/ 1423737 w 3048000"/>
                <a:gd name="connsiteY6" fmla="*/ 1604211 h 2362200"/>
                <a:gd name="connsiteX7" fmla="*/ 1159042 w 3048000"/>
                <a:gd name="connsiteY7" fmla="*/ 1985211 h 2362200"/>
                <a:gd name="connsiteX8" fmla="*/ 910390 w 3048000"/>
                <a:gd name="connsiteY8" fmla="*/ 1800726 h 2362200"/>
                <a:gd name="connsiteX9" fmla="*/ 344905 w 3048000"/>
                <a:gd name="connsiteY9" fmla="*/ 2362200 h 2362200"/>
                <a:gd name="connsiteX10" fmla="*/ 0 w 3048000"/>
                <a:gd name="connsiteY10" fmla="*/ 1993232 h 2362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000" h="2362200">
                  <a:moveTo>
                    <a:pt x="0" y="1993232"/>
                  </a:moveTo>
                  <a:lnTo>
                    <a:pt x="930442" y="1102895"/>
                  </a:lnTo>
                  <a:lnTo>
                    <a:pt x="1078832" y="1106905"/>
                  </a:lnTo>
                  <a:lnTo>
                    <a:pt x="2217821" y="0"/>
                  </a:lnTo>
                  <a:lnTo>
                    <a:pt x="3048000" y="437147"/>
                  </a:lnTo>
                  <a:lnTo>
                    <a:pt x="1796716" y="1804737"/>
                  </a:lnTo>
                  <a:lnTo>
                    <a:pt x="1423737" y="1604211"/>
                  </a:lnTo>
                  <a:lnTo>
                    <a:pt x="1159042" y="1985211"/>
                  </a:lnTo>
                  <a:lnTo>
                    <a:pt x="910390" y="1800726"/>
                  </a:lnTo>
                  <a:lnTo>
                    <a:pt x="344905" y="2362200"/>
                  </a:lnTo>
                  <a:lnTo>
                    <a:pt x="0" y="1993232"/>
                  </a:lnTo>
                  <a:close/>
                </a:path>
              </a:pathLst>
            </a:custGeom>
            <a:noFill/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1F0CD1-6349-827E-10A6-F9B4676CE0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801350" cy="802091"/>
          </a:xfrm>
        </p:spPr>
        <p:txBody>
          <a:bodyPr>
            <a:normAutofit/>
          </a:bodyPr>
          <a:lstStyle/>
          <a:p>
            <a:r>
              <a:rPr lang="en-FR" sz="3200" dirty="0">
                <a:solidFill>
                  <a:schemeClr val="accent2"/>
                </a:solidFill>
              </a:rPr>
              <a:t>NEWGAIN : New GANIL Injector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0B46ED-DE04-13C8-6255-637B3D335855}"/>
              </a:ext>
            </a:extLst>
          </p:cNvPr>
          <p:cNvSpPr/>
          <p:nvPr/>
        </p:nvSpPr>
        <p:spPr>
          <a:xfrm>
            <a:off x="5163763" y="2046331"/>
            <a:ext cx="648119" cy="57768"/>
          </a:xfrm>
          <a:prstGeom prst="rect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D491D6-4EE7-3947-1390-51C4CB41AF89}"/>
              </a:ext>
            </a:extLst>
          </p:cNvPr>
          <p:cNvSpPr/>
          <p:nvPr/>
        </p:nvSpPr>
        <p:spPr>
          <a:xfrm>
            <a:off x="5136571" y="1493036"/>
            <a:ext cx="648119" cy="5776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ZoneTexte 3">
            <a:extLst>
              <a:ext uri="{FF2B5EF4-FFF2-40B4-BE49-F238E27FC236}">
                <a16:creationId xmlns:a16="http://schemas.microsoft.com/office/drawing/2014/main" id="{22D17311-26A8-0EDD-7B41-CDB54DF81ECD}"/>
              </a:ext>
            </a:extLst>
          </p:cNvPr>
          <p:cNvSpPr txBox="1"/>
          <p:nvPr/>
        </p:nvSpPr>
        <p:spPr>
          <a:xfrm>
            <a:off x="5863488" y="1322074"/>
            <a:ext cx="111791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FFFF00"/>
                </a:solidFill>
              </a:rPr>
              <a:t>Existing</a:t>
            </a:r>
          </a:p>
        </p:txBody>
      </p:sp>
      <p:sp>
        <p:nvSpPr>
          <p:cNvPr id="8" name="ZoneTexte 6">
            <a:extLst>
              <a:ext uri="{FF2B5EF4-FFF2-40B4-BE49-F238E27FC236}">
                <a16:creationId xmlns:a16="http://schemas.microsoft.com/office/drawing/2014/main" id="{B5F619B2-C454-02F2-1545-85438AD83FE7}"/>
              </a:ext>
            </a:extLst>
          </p:cNvPr>
          <p:cNvSpPr txBox="1"/>
          <p:nvPr/>
        </p:nvSpPr>
        <p:spPr>
          <a:xfrm>
            <a:off x="5811882" y="1833375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0000FF"/>
                </a:solidFill>
              </a:rPr>
              <a:t>NEWGAIN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C1002E-4DC0-504B-3481-082A873A6453}"/>
              </a:ext>
            </a:extLst>
          </p:cNvPr>
          <p:cNvSpPr/>
          <p:nvPr/>
        </p:nvSpPr>
        <p:spPr>
          <a:xfrm>
            <a:off x="5163763" y="2354734"/>
            <a:ext cx="648119" cy="5776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ZoneTexte 12">
            <a:extLst>
              <a:ext uri="{FF2B5EF4-FFF2-40B4-BE49-F238E27FC236}">
                <a16:creationId xmlns:a16="http://schemas.microsoft.com/office/drawing/2014/main" id="{0176F14C-E845-AE71-24B7-1D3F283C7A26}"/>
              </a:ext>
            </a:extLst>
          </p:cNvPr>
          <p:cNvSpPr txBox="1"/>
          <p:nvPr/>
        </p:nvSpPr>
        <p:spPr>
          <a:xfrm>
            <a:off x="5824425" y="2198733"/>
            <a:ext cx="263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00B050"/>
                </a:solidFill>
              </a:rPr>
              <a:t>Main User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A117CE2-3288-D2C3-DE52-9007B93F0DE2}"/>
                  </a:ext>
                </a:extLst>
              </p:cNvPr>
              <p:cNvSpPr/>
              <p:nvPr/>
            </p:nvSpPr>
            <p:spPr>
              <a:xfrm>
                <a:off x="8637772" y="893356"/>
                <a:ext cx="3361561" cy="669414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none">
                <a:spAutoFit/>
              </a:bodyPr>
              <a:lstStyle/>
              <a:p>
                <a:pPr defTabSz="685800"/>
                <a:r>
                  <a:rPr lang="en-US" sz="1200" i="1" dirty="0">
                    <a:solidFill>
                      <a:srgbClr val="FF0000"/>
                    </a:solidFill>
                    <a:latin typeface="Calibri" panose="020F0502020204030204"/>
                    <a:sym typeface="Symbol" pitchFamily="18" charset="2"/>
                  </a:rPr>
                  <a:t>beam 	    </a:t>
                </a:r>
                <a:r>
                  <a:rPr lang="en-US" sz="1200" i="1" dirty="0">
                    <a:solidFill>
                      <a:prstClr val="black"/>
                    </a:solidFill>
                    <a:latin typeface="Calibri" panose="020F0502020204030204"/>
                    <a:sym typeface="Symbol" pitchFamily="18" charset="2"/>
                  </a:rPr>
                  <a:t>injector1		            (injector2) </a:t>
                </a:r>
                <a:endParaRPr lang="en-US" sz="1200" i="1" dirty="0">
                  <a:solidFill>
                    <a:srgbClr val="FF0000"/>
                  </a:solidFill>
                  <a:latin typeface="Calibri" panose="020F0502020204030204"/>
                  <a:sym typeface="Symbol" pitchFamily="18" charset="2"/>
                </a:endParaRPr>
              </a:p>
              <a:p>
                <a:pPr defTabSz="685800"/>
                <a:r>
                  <a:rPr lang="en-US" sz="1200" i="1" dirty="0">
                    <a:solidFill>
                      <a:srgbClr val="FF0000"/>
                    </a:solidFill>
                    <a:latin typeface="Calibri" panose="020F0502020204030204"/>
                    <a:sym typeface="Symbol" pitchFamily="18" charset="2"/>
                  </a:rPr>
                  <a:t>intensities</a:t>
                </a:r>
                <a:r>
                  <a:rPr lang="en-US" sz="1200" i="1" dirty="0">
                    <a:solidFill>
                      <a:prstClr val="black"/>
                    </a:solidFill>
                    <a:latin typeface="Calibri" panose="020F0502020204030204"/>
                    <a:sym typeface="Symbol" pitchFamily="18" charset="2"/>
                  </a:rPr>
                  <a:t>	    </a:t>
                </a:r>
                <a:r>
                  <a:rPr lang="en-US" sz="1200" i="1" dirty="0">
                    <a:solidFill>
                      <a:srgbClr val="FF0000"/>
                    </a:solidFill>
                    <a:latin typeface="Calibri" panose="020F0502020204030204"/>
                    <a:sym typeface="Symbol" pitchFamily="18" charset="2"/>
                  </a:rPr>
                  <a:t>2023	         2028	        </a:t>
                </a:r>
                <a14:m>
                  <m:oMath xmlns:m="http://schemas.openxmlformats.org/officeDocument/2006/math">
                    <m:r>
                      <a:rPr lang="en-US" sz="12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sym typeface="Symbol" pitchFamily="18" charset="2"/>
                      </a:rPr>
                      <m:t>   ≥</m:t>
                    </m:r>
                  </m:oMath>
                </a14:m>
                <a:r>
                  <a:rPr lang="en-US" sz="1200" i="1" dirty="0">
                    <a:solidFill>
                      <a:srgbClr val="FF0000"/>
                    </a:solidFill>
                    <a:latin typeface="Calibri" panose="020F0502020204030204"/>
                    <a:sym typeface="Symbol" pitchFamily="18" charset="2"/>
                  </a:rPr>
                  <a:t> 2030</a:t>
                </a:r>
                <a:endParaRPr lang="en-US" sz="1200" i="1" dirty="0">
                  <a:solidFill>
                    <a:prstClr val="black"/>
                  </a:solidFill>
                  <a:latin typeface="Calibri" panose="020F0502020204030204"/>
                  <a:sym typeface="Symbol" pitchFamily="18" charset="2"/>
                </a:endParaRPr>
              </a:p>
              <a:p>
                <a:pPr defTabSz="685800"/>
                <a:endParaRPr lang="en-GB" sz="1350" dirty="0">
                  <a:solidFill>
                    <a:prstClr val="black"/>
                  </a:solidFill>
                  <a:latin typeface="Calibri" panose="020F0502020204030204"/>
                </a:endParaRPr>
              </a:p>
            </p:txBody>
          </p:sp>
        </mc:Choice>
        <mc:Fallback xmlns=""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A117CE2-3288-D2C3-DE52-9007B93F0DE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7772" y="893356"/>
                <a:ext cx="3361561" cy="66941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en-FR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0" name="Tableau 17">
            <a:extLst>
              <a:ext uri="{FF2B5EF4-FFF2-40B4-BE49-F238E27FC236}">
                <a16:creationId xmlns:a16="http://schemas.microsoft.com/office/drawing/2014/main" id="{21252AC7-0482-68E7-CC68-02D09F1F40A5}"/>
              </a:ext>
            </a:extLst>
          </p:cNvPr>
          <p:cNvGraphicFramePr>
            <a:graphicFrameLocks noGrp="1"/>
          </p:cNvGraphicFramePr>
          <p:nvPr/>
        </p:nvGraphicFramePr>
        <p:xfrm>
          <a:off x="8289758" y="1371601"/>
          <a:ext cx="3814011" cy="3212434"/>
        </p:xfrm>
        <a:graphic>
          <a:graphicData uri="http://schemas.openxmlformats.org/drawingml/2006/table">
            <a:tbl>
              <a:tblPr/>
              <a:tblGrid>
                <a:gridCol w="750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1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171">
                  <a:extLst>
                    <a:ext uri="{9D8B030D-6E8A-4147-A177-3AD203B41FA5}">
                      <a16:colId xmlns:a16="http://schemas.microsoft.com/office/drawing/2014/main" val="782020392"/>
                    </a:ext>
                  </a:extLst>
                </a:gridCol>
                <a:gridCol w="10533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699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Ions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Intensity (</a:t>
                      </a:r>
                      <a:r>
                        <a:rPr lang="en-US" sz="900" b="1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pµA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)</a:t>
                      </a:r>
                    </a:p>
                    <a:p>
                      <a:pPr algn="ctr" fontAlgn="b"/>
                      <a:r>
                        <a:rPr lang="fr-FR" sz="900" b="1" i="0" u="none" strike="noStrike" noProof="0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Phoenix</a:t>
                      </a:r>
                      <a:r>
                        <a:rPr lang="fr-FR" sz="900" b="1" i="0" u="none" strike="noStrike" baseline="0" noProof="0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 V3 </a:t>
                      </a:r>
                    </a:p>
                    <a:p>
                      <a:pPr algn="ctr" fontAlgn="b"/>
                      <a:r>
                        <a:rPr lang="fr-FR" sz="900" b="1" i="0" u="none" strike="noStrike" baseline="0" noProof="0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 RFQ A/Q</a:t>
                      </a:r>
                      <a:r>
                        <a:rPr lang="en-US" sz="900" dirty="0">
                          <a:solidFill>
                            <a:srgbClr val="C00000"/>
                          </a:solidFill>
                        </a:rPr>
                        <a:t>≤</a:t>
                      </a:r>
                      <a:r>
                        <a:rPr lang="fr-FR" sz="900" b="1" i="0" u="none" strike="noStrike" baseline="0" noProof="0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en-US" sz="900" b="1" i="0" u="none" strike="noStrike" noProof="0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Intensity (</a:t>
                      </a:r>
                      <a:r>
                        <a:rPr lang="en-US" sz="900" b="1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pµA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)</a:t>
                      </a:r>
                    </a:p>
                    <a:p>
                      <a:pPr algn="ctr" fontAlgn="b"/>
                      <a:r>
                        <a:rPr lang="fr-FR" sz="900" b="1" i="0" u="none" strike="noStrike" noProof="0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Phoenix</a:t>
                      </a:r>
                      <a:r>
                        <a:rPr lang="fr-FR" sz="900" b="1" i="0" u="none" strike="noStrike" baseline="0" noProof="0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 V3 </a:t>
                      </a:r>
                    </a:p>
                    <a:p>
                      <a:pPr algn="ctr" fontAlgn="b"/>
                      <a:r>
                        <a:rPr lang="fr-FR" sz="900" b="1" i="0" u="none" strike="noStrike" baseline="0" noProof="0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fr-FR" sz="900" b="1" i="0" u="none" strike="noStrike" baseline="0" noProof="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+mn-lt"/>
                        </a:rPr>
                        <a:t>RFQ A/Q</a:t>
                      </a:r>
                      <a:r>
                        <a:rPr lang="en-US" sz="9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≤</a:t>
                      </a:r>
                      <a:r>
                        <a:rPr lang="fr-FR" sz="900" b="1" i="0" u="none" strike="noStrike" baseline="0" noProof="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en-US" sz="900" b="1" i="0" u="none" strike="noStrike" noProof="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Intensity  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(</a:t>
                      </a:r>
                      <a:r>
                        <a:rPr lang="en-US" sz="900" b="1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pµA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)</a:t>
                      </a:r>
                    </a:p>
                    <a:p>
                      <a:pPr algn="ctr" fontAlgn="b"/>
                      <a:r>
                        <a:rPr lang="fr-FR" sz="900" b="1" i="0" u="none" strike="noStrike" noProof="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+mn-lt"/>
                        </a:rPr>
                        <a:t>SC Ion Source</a:t>
                      </a:r>
                      <a:endParaRPr lang="en-US" sz="900" b="1" i="0" u="none" strike="noStrike" noProof="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fr-FR" sz="900" b="1" i="0" u="none" strike="noStrike" baseline="0" noProof="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+mn-lt"/>
                        </a:rPr>
                        <a:t>RFQ A/Q</a:t>
                      </a:r>
                      <a:r>
                        <a:rPr lang="en-US" sz="9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≤</a:t>
                      </a:r>
                      <a:r>
                        <a:rPr lang="fr-FR" sz="900" b="1" i="0" u="none" strike="noStrike" baseline="0" noProof="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en-US" sz="900" b="1" i="0" u="none" strike="noStrike" noProof="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18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80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fr-FR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*</a:t>
                      </a:r>
                      <a:endParaRPr lang="en-US" sz="9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375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19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&gt;15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&gt;40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&gt;40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36</a:t>
                      </a:r>
                      <a:r>
                        <a:rPr lang="en-US" sz="9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Ar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45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40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Ar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3.6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45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99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36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2.3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fr-FR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*</a:t>
                      </a:r>
                      <a:endParaRPr lang="en-US" sz="900" b="0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*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40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Ca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2.9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9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9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48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Ca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1.2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9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9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58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Ni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1.1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84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Kr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0.1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139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Xe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0.001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fr-FR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en-US" sz="900" b="0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&gt;10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894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900" b="1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238</a:t>
                      </a:r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U</a:t>
                      </a:r>
                    </a:p>
                  </a:txBody>
                  <a:tcPr marL="8200" marR="8200" marT="8197" marB="0"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&lt;&lt;0.001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0.1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8200" marR="8200" marT="8197" marB="0" anchor="b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21" name="ZoneTexte 15">
            <a:extLst>
              <a:ext uri="{FF2B5EF4-FFF2-40B4-BE49-F238E27FC236}">
                <a16:creationId xmlns:a16="http://schemas.microsoft.com/office/drawing/2014/main" id="{C16463BC-2586-1872-60C0-E26C1547844E}"/>
              </a:ext>
            </a:extLst>
          </p:cNvPr>
          <p:cNvSpPr txBox="1"/>
          <p:nvPr/>
        </p:nvSpPr>
        <p:spPr>
          <a:xfrm>
            <a:off x="10948441" y="4622268"/>
            <a:ext cx="137987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fr-FR" sz="1050" dirty="0">
                <a:solidFill>
                  <a:prstClr val="black"/>
                </a:solidFill>
                <a:latin typeface="Calibri" panose="020F0502020204030204"/>
              </a:rPr>
              <a:t>* -&gt; no estimation</a:t>
            </a:r>
            <a:endParaRPr lang="en-US" sz="105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54E7673-FBFD-854F-2104-C3D50349B5D2}"/>
              </a:ext>
            </a:extLst>
          </p:cNvPr>
          <p:cNvSpPr/>
          <p:nvPr/>
        </p:nvSpPr>
        <p:spPr>
          <a:xfrm>
            <a:off x="9190058" y="4655779"/>
            <a:ext cx="746847" cy="2119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fr-FR" sz="900" dirty="0">
                <a:solidFill>
                  <a:prstClr val="black"/>
                </a:solidFill>
                <a:latin typeface="Calibri" panose="020F0502020204030204"/>
              </a:rPr>
              <a:t>Measured</a:t>
            </a:r>
            <a:endParaRPr lang="en-US" sz="9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B0AA5E4-7950-47A8-2201-BD03B90ECCD2}"/>
              </a:ext>
            </a:extLst>
          </p:cNvPr>
          <p:cNvSpPr/>
          <p:nvPr/>
        </p:nvSpPr>
        <p:spPr>
          <a:xfrm>
            <a:off x="10129212" y="4631716"/>
            <a:ext cx="746847" cy="2119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fr-FR" sz="900" dirty="0" err="1">
                <a:solidFill>
                  <a:prstClr val="black"/>
                </a:solidFill>
                <a:latin typeface="Calibri" panose="020F0502020204030204"/>
              </a:rPr>
              <a:t>Estimated</a:t>
            </a:r>
            <a:endParaRPr lang="en-US" sz="9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4" name="Picture 5" descr="venus">
            <a:extLst>
              <a:ext uri="{FF2B5EF4-FFF2-40B4-BE49-F238E27FC236}">
                <a16:creationId xmlns:a16="http://schemas.microsoft.com/office/drawing/2014/main" id="{122CACAA-47FD-073E-72AA-37C33CD5B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2196" y="4202946"/>
            <a:ext cx="1992977" cy="1435277"/>
          </a:xfrm>
          <a:prstGeom prst="rect">
            <a:avLst/>
          </a:prstGeom>
          <a:noFill/>
        </p:spPr>
      </p:pic>
      <p:sp>
        <p:nvSpPr>
          <p:cNvPr id="25" name="object 2">
            <a:extLst>
              <a:ext uri="{FF2B5EF4-FFF2-40B4-BE49-F238E27FC236}">
                <a16:creationId xmlns:a16="http://schemas.microsoft.com/office/drawing/2014/main" id="{BF9A116A-2573-A5C6-15D1-FF8F33D05D5F}"/>
              </a:ext>
            </a:extLst>
          </p:cNvPr>
          <p:cNvSpPr/>
          <p:nvPr/>
        </p:nvSpPr>
        <p:spPr>
          <a:xfrm>
            <a:off x="2251894" y="4218951"/>
            <a:ext cx="1093398" cy="124329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18">
            <a:extLst>
              <a:ext uri="{FF2B5EF4-FFF2-40B4-BE49-F238E27FC236}">
                <a16:creationId xmlns:a16="http://schemas.microsoft.com/office/drawing/2014/main" id="{BB8AADC2-5382-3C45-4F74-7FAA98B9A4C6}"/>
              </a:ext>
            </a:extLst>
          </p:cNvPr>
          <p:cNvSpPr/>
          <p:nvPr/>
        </p:nvSpPr>
        <p:spPr>
          <a:xfrm>
            <a:off x="357575" y="4257205"/>
            <a:ext cx="1890949" cy="12768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9DF8143-BD73-1FDD-31F5-FDBCF4EAFD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1432" y="2625222"/>
            <a:ext cx="2314825" cy="170614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8A9204D-B2D3-BFF1-4E77-C011C70D8ABB}"/>
              </a:ext>
            </a:extLst>
          </p:cNvPr>
          <p:cNvSpPr txBox="1"/>
          <p:nvPr/>
        </p:nvSpPr>
        <p:spPr>
          <a:xfrm>
            <a:off x="329784" y="5816184"/>
            <a:ext cx="3364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dirty="0"/>
              <a:t>Source supraconducting ASTERICS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D8FE049-5766-2234-ECDF-C76B19705B24}"/>
              </a:ext>
            </a:extLst>
          </p:cNvPr>
          <p:cNvSpPr txBox="1"/>
          <p:nvPr/>
        </p:nvSpPr>
        <p:spPr>
          <a:xfrm>
            <a:off x="6096000" y="5472634"/>
            <a:ext cx="1935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dirty="0"/>
              <a:t>RFQ f</a:t>
            </a:r>
            <a:r>
              <a:rPr lang="fr-FR" dirty="0"/>
              <a:t>o</a:t>
            </a:r>
            <a:r>
              <a:rPr lang="en-FR" dirty="0"/>
              <a:t>r heavy ions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D4D1D2C-5D6A-BC46-3948-62DC356840A5}"/>
              </a:ext>
            </a:extLst>
          </p:cNvPr>
          <p:cNvSpPr txBox="1"/>
          <p:nvPr/>
        </p:nvSpPr>
        <p:spPr>
          <a:xfrm>
            <a:off x="9196138" y="5021378"/>
            <a:ext cx="2451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>
                <a:solidFill>
                  <a:schemeClr val="accent2"/>
                </a:solidFill>
              </a:rPr>
              <a:t>World-record </a:t>
            </a:r>
            <a:r>
              <a:rPr lang="fr-FR" dirty="0" err="1">
                <a:solidFill>
                  <a:schemeClr val="accent2"/>
                </a:solidFill>
              </a:rPr>
              <a:t>intensities</a:t>
            </a:r>
            <a:endParaRPr lang="en-FR" dirty="0">
              <a:solidFill>
                <a:schemeClr val="accent2"/>
              </a:solidFill>
            </a:endParaRPr>
          </a:p>
        </p:txBody>
      </p:sp>
      <p:pic>
        <p:nvPicPr>
          <p:cNvPr id="3" name="Image 13">
            <a:extLst>
              <a:ext uri="{FF2B5EF4-FFF2-40B4-BE49-F238E27FC236}">
                <a16:creationId xmlns:a16="http://schemas.microsoft.com/office/drawing/2014/main" id="{B3A50990-AA1C-7503-024C-7032CC882FD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7324" y="211676"/>
            <a:ext cx="497952" cy="488674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A8D4BAA9-E911-07E2-0D23-CAB5A6CC59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98950" y="5815945"/>
            <a:ext cx="6502400" cy="787400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8B005A72-F931-6803-4445-DFE2C8F6C49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66003" y="95624"/>
            <a:ext cx="1753045" cy="821107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1A2B6E19-E538-FA44-5A63-0C3FC4D206FE}"/>
              </a:ext>
            </a:extLst>
          </p:cNvPr>
          <p:cNvSpPr txBox="1"/>
          <p:nvPr/>
        </p:nvSpPr>
        <p:spPr>
          <a:xfrm>
            <a:off x="6024008" y="725121"/>
            <a:ext cx="1849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Budget : 25,3 M€ </a:t>
            </a:r>
          </a:p>
        </p:txBody>
      </p:sp>
      <p:sp>
        <p:nvSpPr>
          <p:cNvPr id="10" name="Espace réservé du numéro de diapositive 4">
            <a:extLst>
              <a:ext uri="{FF2B5EF4-FFF2-40B4-BE49-F238E27FC236}">
                <a16:creationId xmlns:a16="http://schemas.microsoft.com/office/drawing/2014/main" id="{D06EE7D8-79E1-B45E-64FD-3ADCD01DD84D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32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A5C69070-A90A-3CEE-BCB2-054E0B9A9DDB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8826" y="4407991"/>
            <a:ext cx="2324753" cy="104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034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ge11image42515072">
            <a:extLst>
              <a:ext uri="{FF2B5EF4-FFF2-40B4-BE49-F238E27FC236}">
                <a16:creationId xmlns:a16="http://schemas.microsoft.com/office/drawing/2014/main" id="{0495B0F5-1394-3929-E2E8-429EEDE67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94" y="1160320"/>
            <a:ext cx="7753784" cy="582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6" descr="S3-logo3_white.jpg">
            <a:extLst>
              <a:ext uri="{FF2B5EF4-FFF2-40B4-BE49-F238E27FC236}">
                <a16:creationId xmlns:a16="http://schemas.microsoft.com/office/drawing/2014/main" id="{1D0F1E27-0A77-6A9D-FD04-88559BFDC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15" y="32172"/>
            <a:ext cx="644359" cy="805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424C29E8-01FE-538C-FCA2-598427937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9061" y="4693018"/>
            <a:ext cx="7772400" cy="1265009"/>
          </a:xfrm>
          <a:prstGeom prst="rect">
            <a:avLst/>
          </a:prstGeom>
        </p:spPr>
      </p:pic>
      <p:pic>
        <p:nvPicPr>
          <p:cNvPr id="1027" name="Picture 3" descr="page6image42907040">
            <a:extLst>
              <a:ext uri="{FF2B5EF4-FFF2-40B4-BE49-F238E27FC236}">
                <a16:creationId xmlns:a16="http://schemas.microsoft.com/office/drawing/2014/main" id="{3DC81B30-DE39-6183-3295-ECC5A569E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4265" y="434896"/>
            <a:ext cx="2731717" cy="40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ge6image42907456">
            <a:extLst>
              <a:ext uri="{FF2B5EF4-FFF2-40B4-BE49-F238E27FC236}">
                <a16:creationId xmlns:a16="http://schemas.microsoft.com/office/drawing/2014/main" id="{931B0330-3742-6718-1232-61E3AC7AC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278" y="2276816"/>
            <a:ext cx="3120887" cy="249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ABDDB9EC-30A0-863F-A613-DCDEB4AE4877}"/>
              </a:ext>
            </a:extLst>
          </p:cNvPr>
          <p:cNvSpPr txBox="1"/>
          <p:nvPr/>
        </p:nvSpPr>
        <p:spPr>
          <a:xfrm>
            <a:off x="6096000" y="3337353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baseline="30000" dirty="0"/>
              <a:t>48</a:t>
            </a:r>
            <a:r>
              <a:rPr lang="en-US" b="1" dirty="0"/>
              <a:t>Ca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ABE30506-FF04-6813-9119-A11CD69824ED}"/>
              </a:ext>
            </a:extLst>
          </p:cNvPr>
          <p:cNvSpPr txBox="1"/>
          <p:nvPr/>
        </p:nvSpPr>
        <p:spPr>
          <a:xfrm>
            <a:off x="7553291" y="2545535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baseline="30000" dirty="0"/>
              <a:t>209</a:t>
            </a:r>
            <a:r>
              <a:rPr lang="en-US" b="1" dirty="0"/>
              <a:t>Bi</a:t>
            </a:r>
          </a:p>
        </p:txBody>
      </p:sp>
      <p:sp>
        <p:nvSpPr>
          <p:cNvPr id="11" name="Flèche vers la droite 10">
            <a:extLst>
              <a:ext uri="{FF2B5EF4-FFF2-40B4-BE49-F238E27FC236}">
                <a16:creationId xmlns:a16="http://schemas.microsoft.com/office/drawing/2014/main" id="{E8E0031E-7A0F-201B-7607-90B6100723DC}"/>
              </a:ext>
            </a:extLst>
          </p:cNvPr>
          <p:cNvSpPr/>
          <p:nvPr/>
        </p:nvSpPr>
        <p:spPr>
          <a:xfrm rot="20232696">
            <a:off x="7290272" y="3338930"/>
            <a:ext cx="526774" cy="309461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000000"/>
              </a:highlight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5C6D8DEB-C0C3-06F7-DC88-D79940EF2ECD}"/>
              </a:ext>
            </a:extLst>
          </p:cNvPr>
          <p:cNvSpPr txBox="1"/>
          <p:nvPr/>
        </p:nvSpPr>
        <p:spPr>
          <a:xfrm>
            <a:off x="9882361" y="975654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baseline="30000" dirty="0"/>
              <a:t>255</a:t>
            </a:r>
            <a:r>
              <a:rPr lang="en-US" b="1" dirty="0"/>
              <a:t>Lr</a:t>
            </a:r>
          </a:p>
        </p:txBody>
      </p:sp>
      <p:cxnSp>
        <p:nvCxnSpPr>
          <p:cNvPr id="14" name="Connecteur en arc 13">
            <a:extLst>
              <a:ext uri="{FF2B5EF4-FFF2-40B4-BE49-F238E27FC236}">
                <a16:creationId xmlns:a16="http://schemas.microsoft.com/office/drawing/2014/main" id="{E7C21ECD-25D3-00F6-DECD-2BAAB745F22B}"/>
              </a:ext>
            </a:extLst>
          </p:cNvPr>
          <p:cNvCxnSpPr/>
          <p:nvPr/>
        </p:nvCxnSpPr>
        <p:spPr>
          <a:xfrm flipV="1">
            <a:off x="9213574" y="2443096"/>
            <a:ext cx="745435" cy="369678"/>
          </a:xfrm>
          <a:prstGeom prst="curvedConnector3">
            <a:avLst/>
          </a:prstGeom>
          <a:ln w="38100">
            <a:solidFill>
              <a:srgbClr val="261F4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ustomShape 1">
            <a:extLst>
              <a:ext uri="{FF2B5EF4-FFF2-40B4-BE49-F238E27FC236}">
                <a16:creationId xmlns:a16="http://schemas.microsoft.com/office/drawing/2014/main" id="{B59A314C-CE8D-A603-429B-8ADA9E4F8F34}"/>
              </a:ext>
            </a:extLst>
          </p:cNvPr>
          <p:cNvSpPr/>
          <p:nvPr/>
        </p:nvSpPr>
        <p:spPr>
          <a:xfrm>
            <a:off x="763949" y="55716"/>
            <a:ext cx="5878382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-1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ＭＳ Ｐゴシック"/>
                <a:cs typeface="Calibri" panose="020F0502020204030204" pitchFamily="34" charset="0"/>
              </a:rPr>
              <a:t>Heavy and Super-Heavy </a:t>
            </a:r>
            <a:r>
              <a:rPr kumimoji="0" lang="fr-FR" sz="3200" b="1" i="0" u="none" strike="noStrike" kern="1200" cap="none" spc="-1" normalizeH="0" baseline="0" noProof="0" dirty="0" err="1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ＭＳ Ｐゴシック"/>
                <a:cs typeface="Calibri" panose="020F0502020204030204" pitchFamily="34" charset="0"/>
              </a:rPr>
              <a:t>Elements</a:t>
            </a:r>
            <a:endParaRPr kumimoji="0" lang="fr-FR" sz="3200" b="1" i="0" u="none" strike="noStrike" kern="1200" cap="none" spc="-1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Espace réservé du numéro de diapositive 4">
            <a:extLst>
              <a:ext uri="{FF2B5EF4-FFF2-40B4-BE49-F238E27FC236}">
                <a16:creationId xmlns:a16="http://schemas.microsoft.com/office/drawing/2014/main" id="{BDBFF1F4-5B03-97F4-3677-6ECC31526E55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33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F9F59C54-822E-5B83-9223-8A29805C261B}"/>
              </a:ext>
            </a:extLst>
          </p:cNvPr>
          <p:cNvSpPr txBox="1"/>
          <p:nvPr/>
        </p:nvSpPr>
        <p:spPr>
          <a:xfrm>
            <a:off x="656020" y="699910"/>
            <a:ext cx="333296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Synthesis of new elements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Decay spectroscopy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Mass measurement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Laser spectroscopy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Laser resonant </a:t>
            </a:r>
            <a:r>
              <a:rPr lang="en-US" dirty="0" err="1"/>
              <a:t>chromatograpy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7976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">
            <a:extLst>
              <a:ext uri="{FF2B5EF4-FFF2-40B4-BE49-F238E27FC236}">
                <a16:creationId xmlns:a16="http://schemas.microsoft.com/office/drawing/2014/main" id="{592EEE70-193B-A36E-59FB-82B63296A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50164" y="2208400"/>
            <a:ext cx="8083310" cy="4118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Forme libre 17">
            <a:extLst>
              <a:ext uri="{FF2B5EF4-FFF2-40B4-BE49-F238E27FC236}">
                <a16:creationId xmlns:a16="http://schemas.microsoft.com/office/drawing/2014/main" id="{5465346C-466B-D392-FE70-B16DEED6D843}"/>
              </a:ext>
            </a:extLst>
          </p:cNvPr>
          <p:cNvSpPr/>
          <p:nvPr/>
        </p:nvSpPr>
        <p:spPr>
          <a:xfrm rot="10800000" flipH="1">
            <a:off x="6764469" y="3199720"/>
            <a:ext cx="1306393" cy="984673"/>
          </a:xfrm>
          <a:custGeom>
            <a:avLst/>
            <a:gdLst>
              <a:gd name="connsiteX0" fmla="*/ 0 w 1512168"/>
              <a:gd name="connsiteY0" fmla="*/ 234026 h 936104"/>
              <a:gd name="connsiteX1" fmla="*/ 1044116 w 1512168"/>
              <a:gd name="connsiteY1" fmla="*/ 234026 h 936104"/>
              <a:gd name="connsiteX2" fmla="*/ 1044116 w 1512168"/>
              <a:gd name="connsiteY2" fmla="*/ 0 h 936104"/>
              <a:gd name="connsiteX3" fmla="*/ 1512168 w 1512168"/>
              <a:gd name="connsiteY3" fmla="*/ 468052 h 936104"/>
              <a:gd name="connsiteX4" fmla="*/ 1044116 w 1512168"/>
              <a:gd name="connsiteY4" fmla="*/ 936104 h 936104"/>
              <a:gd name="connsiteX5" fmla="*/ 1044116 w 1512168"/>
              <a:gd name="connsiteY5" fmla="*/ 702078 h 936104"/>
              <a:gd name="connsiteX6" fmla="*/ 0 w 1512168"/>
              <a:gd name="connsiteY6" fmla="*/ 702078 h 936104"/>
              <a:gd name="connsiteX7" fmla="*/ 0 w 1512168"/>
              <a:gd name="connsiteY7" fmla="*/ 234026 h 936104"/>
              <a:gd name="connsiteX0" fmla="*/ 0 w 1512168"/>
              <a:gd name="connsiteY0" fmla="*/ 234026 h 936104"/>
              <a:gd name="connsiteX1" fmla="*/ 1044116 w 1512168"/>
              <a:gd name="connsiteY1" fmla="*/ 234026 h 936104"/>
              <a:gd name="connsiteX2" fmla="*/ 1044116 w 1512168"/>
              <a:gd name="connsiteY2" fmla="*/ 0 h 936104"/>
              <a:gd name="connsiteX3" fmla="*/ 1512168 w 1512168"/>
              <a:gd name="connsiteY3" fmla="*/ 468052 h 936104"/>
              <a:gd name="connsiteX4" fmla="*/ 1044116 w 1512168"/>
              <a:gd name="connsiteY4" fmla="*/ 936104 h 936104"/>
              <a:gd name="connsiteX5" fmla="*/ 1044116 w 1512168"/>
              <a:gd name="connsiteY5" fmla="*/ 702078 h 936104"/>
              <a:gd name="connsiteX6" fmla="*/ 0 w 1512168"/>
              <a:gd name="connsiteY6" fmla="*/ 702078 h 936104"/>
              <a:gd name="connsiteX7" fmla="*/ 0 w 1512168"/>
              <a:gd name="connsiteY7" fmla="*/ 234026 h 936104"/>
              <a:gd name="connsiteX0" fmla="*/ 0 w 1512168"/>
              <a:gd name="connsiteY0" fmla="*/ 234026 h 936104"/>
              <a:gd name="connsiteX1" fmla="*/ 1044116 w 1512168"/>
              <a:gd name="connsiteY1" fmla="*/ 234026 h 936104"/>
              <a:gd name="connsiteX2" fmla="*/ 1044116 w 1512168"/>
              <a:gd name="connsiteY2" fmla="*/ 0 h 936104"/>
              <a:gd name="connsiteX3" fmla="*/ 1512168 w 1512168"/>
              <a:gd name="connsiteY3" fmla="*/ 468052 h 936104"/>
              <a:gd name="connsiteX4" fmla="*/ 1044116 w 1512168"/>
              <a:gd name="connsiteY4" fmla="*/ 936104 h 936104"/>
              <a:gd name="connsiteX5" fmla="*/ 1044116 w 1512168"/>
              <a:gd name="connsiteY5" fmla="*/ 702078 h 936104"/>
              <a:gd name="connsiteX6" fmla="*/ 0 w 1512168"/>
              <a:gd name="connsiteY6" fmla="*/ 602686 h 936104"/>
              <a:gd name="connsiteX7" fmla="*/ 0 w 1512168"/>
              <a:gd name="connsiteY7" fmla="*/ 234026 h 936104"/>
              <a:gd name="connsiteX0" fmla="*/ 0 w 1512168"/>
              <a:gd name="connsiteY0" fmla="*/ 422666 h 936104"/>
              <a:gd name="connsiteX1" fmla="*/ 1044116 w 1512168"/>
              <a:gd name="connsiteY1" fmla="*/ 234026 h 936104"/>
              <a:gd name="connsiteX2" fmla="*/ 1044116 w 1512168"/>
              <a:gd name="connsiteY2" fmla="*/ 0 h 936104"/>
              <a:gd name="connsiteX3" fmla="*/ 1512168 w 1512168"/>
              <a:gd name="connsiteY3" fmla="*/ 468052 h 936104"/>
              <a:gd name="connsiteX4" fmla="*/ 1044116 w 1512168"/>
              <a:gd name="connsiteY4" fmla="*/ 936104 h 936104"/>
              <a:gd name="connsiteX5" fmla="*/ 1044116 w 1512168"/>
              <a:gd name="connsiteY5" fmla="*/ 702078 h 936104"/>
              <a:gd name="connsiteX6" fmla="*/ 0 w 1512168"/>
              <a:gd name="connsiteY6" fmla="*/ 602686 h 936104"/>
              <a:gd name="connsiteX7" fmla="*/ 0 w 1512168"/>
              <a:gd name="connsiteY7" fmla="*/ 422666 h 936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12168" h="936104">
                <a:moveTo>
                  <a:pt x="0" y="422666"/>
                </a:moveTo>
                <a:lnTo>
                  <a:pt x="1044116" y="234026"/>
                </a:lnTo>
                <a:lnTo>
                  <a:pt x="1044116" y="0"/>
                </a:lnTo>
                <a:lnTo>
                  <a:pt x="1512168" y="468052"/>
                </a:lnTo>
                <a:lnTo>
                  <a:pt x="1044116" y="936104"/>
                </a:lnTo>
                <a:lnTo>
                  <a:pt x="1044116" y="702078"/>
                </a:lnTo>
                <a:lnTo>
                  <a:pt x="0" y="602686"/>
                </a:lnTo>
                <a:lnTo>
                  <a:pt x="0" y="422666"/>
                </a:lnTo>
                <a:close/>
              </a:path>
            </a:pathLst>
          </a:custGeom>
          <a:solidFill>
            <a:schemeClr val="accent6"/>
          </a:solidFill>
          <a:scene3d>
            <a:camera prst="isometricOffAxis2Top">
              <a:rot lat="18610489" lon="2571119" rev="7313877"/>
            </a:camera>
            <a:lightRig rig="threePt" dir="t"/>
          </a:scene3d>
          <a:sp3d>
            <a:bevelT w="12700"/>
            <a:bevelB w="0" h="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321">
            <a:extLst>
              <a:ext uri="{FF2B5EF4-FFF2-40B4-BE49-F238E27FC236}">
                <a16:creationId xmlns:a16="http://schemas.microsoft.com/office/drawing/2014/main" id="{24399D67-C8A8-AEF7-8BE1-F7ECC05D0A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0272" y="1344637"/>
            <a:ext cx="127791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Exotic</a:t>
            </a:r>
            <a:r>
              <a:rPr lang="fr-FR" sz="1400" b="1" dirty="0">
                <a:solidFill>
                  <a:srgbClr val="7030A0"/>
                </a:solidFill>
                <a:latin typeface="Arial" pitchFamily="34" charset="0"/>
              </a:rPr>
              <a:t> </a:t>
            </a:r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decay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</p:txBody>
      </p:sp>
      <p:sp>
        <p:nvSpPr>
          <p:cNvPr id="22" name="ZoneTexte 32">
            <a:extLst>
              <a:ext uri="{FF2B5EF4-FFF2-40B4-BE49-F238E27FC236}">
                <a16:creationId xmlns:a16="http://schemas.microsoft.com/office/drawing/2014/main" id="{FBA514EE-032D-C247-482F-8C57E86A9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304" y="3612045"/>
            <a:ext cx="2147091" cy="3792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wrap="square">
            <a:prstTxWarp prst="textArchUp">
              <a:avLst/>
            </a:prstTxWarp>
            <a:spAutoFit/>
          </a:bodyPr>
          <a:lstStyle/>
          <a:p>
            <a:pPr algn="ctr"/>
            <a:r>
              <a:rPr lang="fr-FR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N/Z </a:t>
            </a:r>
          </a:p>
        </p:txBody>
      </p:sp>
      <p:sp>
        <p:nvSpPr>
          <p:cNvPr id="26" name="Text Box 7">
            <a:extLst>
              <a:ext uri="{FF2B5EF4-FFF2-40B4-BE49-F238E27FC236}">
                <a16:creationId xmlns:a16="http://schemas.microsoft.com/office/drawing/2014/main" id="{C7711648-D084-B648-45DC-BE97031E9F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189" y="882157"/>
            <a:ext cx="3669826" cy="1844097"/>
          </a:xfrm>
          <a:prstGeom prst="rect">
            <a:avLst/>
          </a:prstGeom>
          <a:solidFill>
            <a:schemeClr val="bg1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blurRad="63500" dist="50800" dir="2700000" algn="ctr" rotWithShape="0">
              <a:schemeClr val="bg2"/>
            </a:outerShdw>
          </a:effectLst>
        </p:spPr>
        <p:txBody>
          <a:bodyPr wrap="square" lIns="90487" tIns="44451" rIns="90487" bIns="44451" anchor="ctr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Tx/>
              <a:buFont typeface="Times" charset="0"/>
              <a:buNone/>
              <a:tabLst/>
              <a:defRPr/>
            </a:pPr>
            <a:r>
              <a:rPr kumimoji="0" lang="fr-F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Proton </a:t>
            </a:r>
            <a:r>
              <a:rPr kumimoji="0" lang="fr-FR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Dripline</a:t>
            </a:r>
            <a:r>
              <a:rPr kumimoji="0" lang="fr-F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 N=Z </a:t>
            </a:r>
            <a:r>
              <a:rPr kumimoji="0" lang="fr-FR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nuclei</a:t>
            </a:r>
            <a:endParaRPr kumimoji="0" lang="fr-FR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Nuclear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structure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Study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role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π-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ν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correlations</a:t>
            </a:r>
            <a:endParaRPr kumimoji="0" lang="fr-FR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Deformation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–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shape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coexistence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Exotic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decay</a:t>
            </a:r>
            <a:endParaRPr kumimoji="0" lang="fr-FR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Astrophysics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rp-process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fr-FR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Fundamental</a:t>
            </a:r>
            <a:r>
              <a:rPr kumimoji="0" lang="fr-FR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interaction</a:t>
            </a:r>
          </a:p>
        </p:txBody>
      </p:sp>
      <p:pic>
        <p:nvPicPr>
          <p:cNvPr id="30" name="Image 29">
            <a:extLst>
              <a:ext uri="{FF2B5EF4-FFF2-40B4-BE49-F238E27FC236}">
                <a16:creationId xmlns:a16="http://schemas.microsoft.com/office/drawing/2014/main" id="{12107DDB-B0D4-016B-6DE4-0B766F9E3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5933" y="3207095"/>
            <a:ext cx="1555146" cy="1175349"/>
          </a:xfrm>
          <a:prstGeom prst="rect">
            <a:avLst/>
          </a:prstGeom>
        </p:spPr>
      </p:pic>
      <p:sp>
        <p:nvSpPr>
          <p:cNvPr id="31" name="Rectangle 321">
            <a:extLst>
              <a:ext uri="{FF2B5EF4-FFF2-40B4-BE49-F238E27FC236}">
                <a16:creationId xmlns:a16="http://schemas.microsoft.com/office/drawing/2014/main" id="{D9CA6679-604A-38D9-8025-518369335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21723" y="1048956"/>
            <a:ext cx="123944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Deformation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</p:txBody>
      </p:sp>
      <p:sp>
        <p:nvSpPr>
          <p:cNvPr id="33" name="Rectangle 321">
            <a:extLst>
              <a:ext uri="{FF2B5EF4-FFF2-40B4-BE49-F238E27FC236}">
                <a16:creationId xmlns:a16="http://schemas.microsoft.com/office/drawing/2014/main" id="{04F8005A-9779-7327-F40C-A421B7D70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8237" y="3352162"/>
            <a:ext cx="131799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Astrophysics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rp</a:t>
            </a:r>
            <a:r>
              <a:rPr lang="fr-FR" sz="1400" b="1" dirty="0">
                <a:solidFill>
                  <a:srgbClr val="7030A0"/>
                </a:solidFill>
                <a:latin typeface="Arial" pitchFamily="34" charset="0"/>
              </a:rPr>
              <a:t> process</a:t>
            </a:r>
          </a:p>
          <a:p>
            <a:pPr algn="ctr"/>
            <a:r>
              <a:rPr lang="fr-FR" sz="1400" b="1" dirty="0">
                <a:solidFill>
                  <a:srgbClr val="7030A0"/>
                </a:solidFill>
                <a:latin typeface="Arial" pitchFamily="34" charset="0"/>
              </a:rPr>
              <a:t>X-ray </a:t>
            </a:r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burst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</p:txBody>
      </p:sp>
      <p:sp>
        <p:nvSpPr>
          <p:cNvPr id="34" name="Rectangle 321">
            <a:extLst>
              <a:ext uri="{FF2B5EF4-FFF2-40B4-BE49-F238E27FC236}">
                <a16:creationId xmlns:a16="http://schemas.microsoft.com/office/drawing/2014/main" id="{1B7A837A-7EED-BEA4-E874-6EC38D756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153" y="5008222"/>
            <a:ext cx="13468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fr-FR" sz="1400" b="1" dirty="0">
                <a:solidFill>
                  <a:srgbClr val="7030A0"/>
                </a:solidFill>
                <a:latin typeface="Arial" pitchFamily="34" charset="0"/>
              </a:rPr>
              <a:t>Fundamental </a:t>
            </a:r>
          </a:p>
          <a:p>
            <a:pPr algn="ctr"/>
            <a:r>
              <a:rPr lang="fr-FR" sz="1400" b="1" dirty="0">
                <a:solidFill>
                  <a:srgbClr val="7030A0"/>
                </a:solidFill>
                <a:latin typeface="Arial" pitchFamily="34" charset="0"/>
              </a:rPr>
              <a:t>interaction</a:t>
            </a:r>
          </a:p>
        </p:txBody>
      </p:sp>
      <p:pic>
        <p:nvPicPr>
          <p:cNvPr id="36" name="Image 6" descr="S3-logo3_white.jpg">
            <a:extLst>
              <a:ext uri="{FF2B5EF4-FFF2-40B4-BE49-F238E27FC236}">
                <a16:creationId xmlns:a16="http://schemas.microsoft.com/office/drawing/2014/main" id="{3E7EECA5-1D27-C535-56D9-60E746703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15" y="32172"/>
            <a:ext cx="644359" cy="805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CustomShape 1">
            <a:extLst>
              <a:ext uri="{FF2B5EF4-FFF2-40B4-BE49-F238E27FC236}">
                <a16:creationId xmlns:a16="http://schemas.microsoft.com/office/drawing/2014/main" id="{437DD1B9-9541-D2C1-4142-7B57C187E6F1}"/>
              </a:ext>
            </a:extLst>
          </p:cNvPr>
          <p:cNvSpPr/>
          <p:nvPr/>
        </p:nvSpPr>
        <p:spPr>
          <a:xfrm>
            <a:off x="763949" y="55716"/>
            <a:ext cx="3802621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-1" normalizeH="0" baseline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ＭＳ Ｐゴシック"/>
                <a:cs typeface="Calibri" panose="020F0502020204030204" pitchFamily="34" charset="0"/>
              </a:rPr>
              <a:t>Physics at the extrem</a:t>
            </a:r>
            <a:endParaRPr kumimoji="0" lang="en-GB" sz="3200" b="1" i="0" u="none" strike="noStrike" kern="1200" cap="none" spc="-1" normalizeH="0" baseline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3074" name="Picture 2" descr="Mirror nuclei graphic">
            <a:extLst>
              <a:ext uri="{FF2B5EF4-FFF2-40B4-BE49-F238E27FC236}">
                <a16:creationId xmlns:a16="http://schemas.microsoft.com/office/drawing/2014/main" id="{DEE9E861-8EEE-E2AA-6071-827D4A2F9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358" y="2004652"/>
            <a:ext cx="1743569" cy="116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21">
            <a:extLst>
              <a:ext uri="{FF2B5EF4-FFF2-40B4-BE49-F238E27FC236}">
                <a16:creationId xmlns:a16="http://schemas.microsoft.com/office/drawing/2014/main" id="{5249552A-5862-6517-8B77-BA680A76E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8683" y="1678565"/>
            <a:ext cx="234230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 b="1" dirty="0">
                <a:solidFill>
                  <a:srgbClr val="7030A0"/>
                </a:solidFill>
                <a:latin typeface="Arial" pitchFamily="34" charset="0"/>
              </a:rPr>
              <a:t>Isospin </a:t>
            </a:r>
            <a:r>
              <a:rPr lang="en-GB" sz="1400" b="1" dirty="0" err="1">
                <a:solidFill>
                  <a:srgbClr val="7030A0"/>
                </a:solidFill>
                <a:latin typeface="Arial" pitchFamily="34" charset="0"/>
              </a:rPr>
              <a:t>symetry</a:t>
            </a:r>
            <a:r>
              <a:rPr lang="en-GB" sz="1400" b="1" dirty="0">
                <a:solidFill>
                  <a:srgbClr val="7030A0"/>
                </a:solidFill>
                <a:latin typeface="Arial" pitchFamily="34" charset="0"/>
              </a:rPr>
              <a:t> breaking</a:t>
            </a:r>
          </a:p>
        </p:txBody>
      </p:sp>
      <p:pic>
        <p:nvPicPr>
          <p:cNvPr id="3076" name="Picture 4" descr="Researchers at MIT and elsewhere have combined the power of a super collider with techniques of laser spectroscopy to precisely measure a short-lived radioactive molecule, radium monofluoride, for the first time. ">
            <a:extLst>
              <a:ext uri="{FF2B5EF4-FFF2-40B4-BE49-F238E27FC236}">
                <a16:creationId xmlns:a16="http://schemas.microsoft.com/office/drawing/2014/main" id="{A63DB2F4-6354-2558-DA31-B866F49D01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6560" y="4873911"/>
            <a:ext cx="1704828" cy="1136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21">
            <a:extLst>
              <a:ext uri="{FF2B5EF4-FFF2-40B4-BE49-F238E27FC236}">
                <a16:creationId xmlns:a16="http://schemas.microsoft.com/office/drawing/2014/main" id="{6F72DE00-7994-74C1-3801-A8EC9E73CB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41125" y="5269832"/>
            <a:ext cx="11977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Rodioactive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  <a:p>
            <a:pPr algn="ctr"/>
            <a:r>
              <a:rPr lang="fr-FR" sz="1400" b="1" dirty="0" err="1">
                <a:solidFill>
                  <a:srgbClr val="7030A0"/>
                </a:solidFill>
                <a:latin typeface="Arial" pitchFamily="34" charset="0"/>
              </a:rPr>
              <a:t>molecules</a:t>
            </a:r>
            <a:endParaRPr lang="fr-FR" sz="1400" b="1" dirty="0">
              <a:solidFill>
                <a:srgbClr val="7030A0"/>
              </a:solidFill>
              <a:latin typeface="Arial" pitchFamily="34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98BA000E-56C7-6594-40BD-CFF5FBEB4669}"/>
              </a:ext>
            </a:extLst>
          </p:cNvPr>
          <p:cNvSpPr txBox="1"/>
          <p:nvPr/>
        </p:nvSpPr>
        <p:spPr>
          <a:xfrm>
            <a:off x="4840239" y="480874"/>
            <a:ext cx="23228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Decay spectroscopy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Laser spectroscopy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Mass measurement</a:t>
            </a:r>
          </a:p>
        </p:txBody>
      </p:sp>
      <p:sp>
        <p:nvSpPr>
          <p:cNvPr id="7" name="Espace réservé du numéro de diapositive 4">
            <a:extLst>
              <a:ext uri="{FF2B5EF4-FFF2-40B4-BE49-F238E27FC236}">
                <a16:creationId xmlns:a16="http://schemas.microsoft.com/office/drawing/2014/main" id="{30B244F6-E040-D6B7-9F42-BD67CB3AE058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34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8" name="Image 7" descr="Capture d’écran 2015-12-03 à 17.28.42.png">
            <a:extLst>
              <a:ext uri="{FF2B5EF4-FFF2-40B4-BE49-F238E27FC236}">
                <a16:creationId xmlns:a16="http://schemas.microsoft.com/office/drawing/2014/main" id="{8C1F1F9D-C413-F9CD-C5C4-9BC22974157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7054" y="1730865"/>
            <a:ext cx="1672814" cy="1152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 52" descr="Screen shot 2012-08-29 at 1.44.29 PM.png">
            <a:extLst>
              <a:ext uri="{FF2B5EF4-FFF2-40B4-BE49-F238E27FC236}">
                <a16:creationId xmlns:a16="http://schemas.microsoft.com/office/drawing/2014/main" id="{07E9729C-8D1C-C234-F1A1-CC8B732444C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48384" y="3220909"/>
            <a:ext cx="1666260" cy="1161535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FC59A7D2-6B14-7155-C186-CFCD6A43A0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43937" y="4585481"/>
            <a:ext cx="1301496" cy="156988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A2E7E417-DCB5-B2AA-AD81-58CC907CFBD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5000"/>
                    </a14:imgEffect>
                    <a14:imgEffect>
                      <a14:brightnessContrast bright="14000" contrast="1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95100" y="1365873"/>
            <a:ext cx="1672814" cy="168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350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CustomShape 1">
            <a:extLst>
              <a:ext uri="{FF2B5EF4-FFF2-40B4-BE49-F238E27FC236}">
                <a16:creationId xmlns:a16="http://schemas.microsoft.com/office/drawing/2014/main" id="{5393185D-D329-0292-A996-1BEDBCCAD49A}"/>
              </a:ext>
            </a:extLst>
          </p:cNvPr>
          <p:cNvSpPr/>
          <p:nvPr/>
        </p:nvSpPr>
        <p:spPr>
          <a:xfrm>
            <a:off x="734950" y="52070"/>
            <a:ext cx="3183285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fr-FR" sz="3200" b="1" spc="-1" dirty="0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Main </a:t>
            </a:r>
            <a:r>
              <a:rPr lang="fr-FR" sz="3200" b="1" spc="-1" dirty="0" err="1">
                <a:solidFill>
                  <a:schemeClr val="accent2"/>
                </a:solidFill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equipments</a:t>
            </a:r>
            <a:endParaRPr lang="fr-FR" sz="3200" b="1" spc="-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CDA2A8-69FB-6301-6326-922AEB90F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25010" y="2761306"/>
            <a:ext cx="3564157" cy="1964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er 4">
            <a:extLst>
              <a:ext uri="{FF2B5EF4-FFF2-40B4-BE49-F238E27FC236}">
                <a16:creationId xmlns:a16="http://schemas.microsoft.com/office/drawing/2014/main" id="{6213FF78-6192-73E5-8D79-CB794A890264}"/>
              </a:ext>
            </a:extLst>
          </p:cNvPr>
          <p:cNvGrpSpPr/>
          <p:nvPr/>
        </p:nvGrpSpPr>
        <p:grpSpPr>
          <a:xfrm>
            <a:off x="1433686" y="1607839"/>
            <a:ext cx="3129725" cy="1653307"/>
            <a:chOff x="90986" y="3410414"/>
            <a:chExt cx="5650427" cy="2448274"/>
          </a:xfrm>
        </p:grpSpPr>
        <p:sp>
          <p:nvSpPr>
            <p:cNvPr id="6" name="Line 18">
              <a:extLst>
                <a:ext uri="{FF2B5EF4-FFF2-40B4-BE49-F238E27FC236}">
                  <a16:creationId xmlns:a16="http://schemas.microsoft.com/office/drawing/2014/main" id="{83206C46-8BA5-CB9B-95BF-6C47C4D57D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37580" y="4364415"/>
              <a:ext cx="2903833" cy="1284907"/>
            </a:xfrm>
            <a:prstGeom prst="line">
              <a:avLst/>
            </a:prstGeom>
            <a:solidFill>
              <a:srgbClr val="660066"/>
            </a:solidFill>
            <a:ln w="571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342891">
                <a:defRPr/>
              </a:pPr>
              <a:endParaRPr lang="en-US" sz="1013">
                <a:solidFill>
                  <a:srgbClr val="FFFFFF"/>
                </a:solidFill>
                <a:latin typeface="Arial"/>
                <a:ea typeface="ＭＳ Ｐゴシック"/>
                <a:cs typeface="ＭＳ Ｐゴシック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C3EAABA-6B77-AFD3-B70A-0065540D9DF3}"/>
                </a:ext>
              </a:extLst>
            </p:cNvPr>
            <p:cNvSpPr/>
            <p:nvPr/>
          </p:nvSpPr>
          <p:spPr bwMode="auto">
            <a:xfrm>
              <a:off x="107504" y="3410416"/>
              <a:ext cx="2730077" cy="2448272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1435" tIns="25719" rIns="51435" bIns="25719" numCol="1" rtlCol="0" anchor="t" anchorCtr="0" compatLnSpc="1">
              <a:prstTxWarp prst="textNoShape">
                <a:avLst/>
              </a:prstTxWarp>
            </a:bodyPr>
            <a:lstStyle/>
            <a:p>
              <a:pPr defTabSz="514338" eaLnBrk="0" hangingPunct="0">
                <a:defRPr/>
              </a:pPr>
              <a:endParaRPr lang="en-US" sz="1351">
                <a:solidFill>
                  <a:srgbClr val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9" name="ZoneTexte 8">
              <a:extLst>
                <a:ext uri="{FF2B5EF4-FFF2-40B4-BE49-F238E27FC236}">
                  <a16:creationId xmlns:a16="http://schemas.microsoft.com/office/drawing/2014/main" id="{AD715FE7-19C9-9CA7-4CB2-7108C14CE0F2}"/>
                </a:ext>
              </a:extLst>
            </p:cNvPr>
            <p:cNvSpPr txBox="1"/>
            <p:nvPr/>
          </p:nvSpPr>
          <p:spPr bwMode="auto">
            <a:xfrm rot="16200000">
              <a:off x="-924777" y="4426177"/>
              <a:ext cx="2448271" cy="41674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 defTabSz="342891">
                <a:defRPr/>
              </a:pPr>
              <a:r>
                <a:rPr lang="en-GB" sz="900" b="1" dirty="0">
                  <a:solidFill>
                    <a:srgbClr val="000000"/>
                  </a:solidFill>
                  <a:latin typeface="Arial"/>
                  <a:ea typeface="ＭＳ Ｐゴシック"/>
                  <a:cs typeface="ＭＳ Ｐゴシック"/>
                </a:rPr>
                <a:t>Target system</a:t>
              </a:r>
              <a:endParaRPr lang="en-GB" sz="788" b="1" i="1" dirty="0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561EBF6-985E-5493-0927-A3D7622B0126}"/>
                </a:ext>
              </a:extLst>
            </p:cNvPr>
            <p:cNvSpPr/>
            <p:nvPr/>
          </p:nvSpPr>
          <p:spPr>
            <a:xfrm>
              <a:off x="403070" y="5492545"/>
              <a:ext cx="2385296" cy="31628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342891">
                <a:defRPr/>
              </a:pPr>
              <a:r>
                <a:rPr lang="en-GB" sz="788" i="1">
                  <a:solidFill>
                    <a:srgbClr val="000000"/>
                  </a:solidFill>
                </a:rPr>
                <a:t>High power rotating targets</a:t>
              </a:r>
            </a:p>
          </p:txBody>
        </p:sp>
      </p:grpSp>
      <p:grpSp>
        <p:nvGrpSpPr>
          <p:cNvPr id="14" name="Grouper 5">
            <a:extLst>
              <a:ext uri="{FF2B5EF4-FFF2-40B4-BE49-F238E27FC236}">
                <a16:creationId xmlns:a16="http://schemas.microsoft.com/office/drawing/2014/main" id="{0DB464F3-B0B4-FEAB-D787-8F67EB441ECE}"/>
              </a:ext>
            </a:extLst>
          </p:cNvPr>
          <p:cNvGrpSpPr/>
          <p:nvPr/>
        </p:nvGrpSpPr>
        <p:grpSpPr>
          <a:xfrm>
            <a:off x="1427327" y="3323559"/>
            <a:ext cx="3670862" cy="1173237"/>
            <a:chOff x="2878800" y="4227599"/>
            <a:chExt cx="6557066" cy="1728195"/>
          </a:xfrm>
        </p:grpSpPr>
        <p:sp>
          <p:nvSpPr>
            <p:cNvPr id="15" name="Line 12">
              <a:extLst>
                <a:ext uri="{FF2B5EF4-FFF2-40B4-BE49-F238E27FC236}">
                  <a16:creationId xmlns:a16="http://schemas.microsoft.com/office/drawing/2014/main" id="{F5F099D5-348B-3143-234A-8266A1B6436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101029" y="4366143"/>
              <a:ext cx="4334837" cy="539445"/>
            </a:xfrm>
            <a:prstGeom prst="line">
              <a:avLst/>
            </a:prstGeom>
            <a:ln w="5715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342891">
                <a:defRPr/>
              </a:pPr>
              <a:endParaRPr lang="en-US" sz="1013" b="1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0495BEF-370C-CE92-335C-F9E76BEB82E5}"/>
                </a:ext>
              </a:extLst>
            </p:cNvPr>
            <p:cNvSpPr/>
            <p:nvPr/>
          </p:nvSpPr>
          <p:spPr bwMode="auto">
            <a:xfrm>
              <a:off x="2915814" y="4227599"/>
              <a:ext cx="2689157" cy="1728195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1435" tIns="25719" rIns="51435" bIns="25719" numCol="1" rtlCol="0" anchor="t" anchorCtr="0" compatLnSpc="1">
              <a:prstTxWarp prst="textNoShape">
                <a:avLst/>
              </a:prstTxWarp>
            </a:bodyPr>
            <a:lstStyle/>
            <a:p>
              <a:pPr defTabSz="514338" eaLnBrk="0" hangingPunct="0">
                <a:defRPr/>
              </a:pPr>
              <a:endParaRPr lang="en-US" sz="1351" b="1">
                <a:solidFill>
                  <a:srgbClr val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17" name="ZoneTexte 28">
              <a:extLst>
                <a:ext uri="{FF2B5EF4-FFF2-40B4-BE49-F238E27FC236}">
                  <a16:creationId xmlns:a16="http://schemas.microsoft.com/office/drawing/2014/main" id="{584F3FB1-23D2-3BB6-E395-7AA7449B45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2236386" y="4870015"/>
              <a:ext cx="1728191" cy="44336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defTabSz="342891" eaLnBrk="1" hangingPunct="1">
                <a:defRPr/>
              </a:pPr>
              <a:r>
                <a:rPr lang="fr-FR" sz="1013" b="1">
                  <a:solidFill>
                    <a:srgbClr val="000000"/>
                  </a:solidFill>
                </a:rPr>
                <a:t>3 × M-</a:t>
              </a:r>
              <a:r>
                <a:rPr lang="fr-FR" sz="1013" b="1" err="1">
                  <a:solidFill>
                    <a:srgbClr val="000000"/>
                  </a:solidFill>
                </a:rPr>
                <a:t>dipoles</a:t>
              </a:r>
              <a:endParaRPr lang="fr-FR" sz="1013" b="1">
                <a:solidFill>
                  <a:srgbClr val="000000"/>
                </a:solidFill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928938B-346B-6449-A4C9-6FE62EF2E097}"/>
                </a:ext>
              </a:extLst>
            </p:cNvPr>
            <p:cNvSpPr/>
            <p:nvPr/>
          </p:nvSpPr>
          <p:spPr>
            <a:xfrm>
              <a:off x="3461056" y="5617749"/>
              <a:ext cx="1584010" cy="31461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342891">
                <a:defRPr/>
              </a:pPr>
              <a:r>
                <a:rPr lang="en-GB" sz="788" i="1">
                  <a:solidFill>
                    <a:srgbClr val="000000"/>
                  </a:solidFill>
                </a:rPr>
                <a:t>Large H &amp; V gaps</a:t>
              </a:r>
            </a:p>
          </p:txBody>
        </p:sp>
      </p:grpSp>
      <p:grpSp>
        <p:nvGrpSpPr>
          <p:cNvPr id="19" name="Grouper 30">
            <a:extLst>
              <a:ext uri="{FF2B5EF4-FFF2-40B4-BE49-F238E27FC236}">
                <a16:creationId xmlns:a16="http://schemas.microsoft.com/office/drawing/2014/main" id="{78E79D8E-A774-442A-C2AF-9F26D38C342A}"/>
              </a:ext>
            </a:extLst>
          </p:cNvPr>
          <p:cNvGrpSpPr/>
          <p:nvPr/>
        </p:nvGrpSpPr>
        <p:grpSpPr>
          <a:xfrm>
            <a:off x="1440761" y="3958779"/>
            <a:ext cx="4016657" cy="1759884"/>
            <a:chOff x="6656548" y="2162612"/>
            <a:chExt cx="7140723" cy="2346508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CF1E266-8BE9-E800-D4FB-4C07B4C59A4E}"/>
                </a:ext>
              </a:extLst>
            </p:cNvPr>
            <p:cNvSpPr/>
            <p:nvPr/>
          </p:nvSpPr>
          <p:spPr bwMode="auto">
            <a:xfrm>
              <a:off x="6660232" y="2948186"/>
              <a:ext cx="2670692" cy="156093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1435" tIns="25719" rIns="51435" bIns="25719" numCol="1" rtlCol="0" anchor="t" anchorCtr="0" compatLnSpc="1">
              <a:prstTxWarp prst="textNoShape">
                <a:avLst/>
              </a:prstTxWarp>
            </a:bodyPr>
            <a:lstStyle/>
            <a:p>
              <a:pPr defTabSz="514338" eaLnBrk="0" hangingPunct="0">
                <a:defRPr/>
              </a:pPr>
              <a:endParaRPr lang="en-US" sz="1351" b="1">
                <a:solidFill>
                  <a:srgbClr val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6041F4D9-240C-8D65-0240-EABFAE3945AD}"/>
                </a:ext>
              </a:extLst>
            </p:cNvPr>
            <p:cNvSpPr txBox="1"/>
            <p:nvPr/>
          </p:nvSpPr>
          <p:spPr bwMode="auto">
            <a:xfrm rot="16200000">
              <a:off x="6081265" y="3523469"/>
              <a:ext cx="1560934" cy="41036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 defTabSz="342891">
                <a:defRPr/>
              </a:pPr>
              <a:r>
                <a:rPr lang="en-GB" sz="900" b="1">
                  <a:solidFill>
                    <a:srgbClr val="000000"/>
                  </a:solidFill>
                  <a:latin typeface="Arial"/>
                  <a:ea typeface="ＭＳ Ｐゴシック"/>
                  <a:cs typeface="ＭＳ Ｐゴシック"/>
                </a:rPr>
                <a:t>E-Dipole</a:t>
              </a:r>
            </a:p>
          </p:txBody>
        </p:sp>
        <p:sp>
          <p:nvSpPr>
            <p:cNvPr id="22" name="Line 12">
              <a:extLst>
                <a:ext uri="{FF2B5EF4-FFF2-40B4-BE49-F238E27FC236}">
                  <a16:creationId xmlns:a16="http://schemas.microsoft.com/office/drawing/2014/main" id="{B6A3BE02-52C4-5577-9B3D-B8E49D0407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369350" y="2162612"/>
              <a:ext cx="4427921" cy="122528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342891">
                <a:defRPr/>
              </a:pPr>
              <a:endParaRPr lang="en-US" sz="1013">
                <a:solidFill>
                  <a:srgbClr val="000000"/>
                </a:solidFill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E5934E9-9323-CAD1-3968-16F833A514A4}"/>
                </a:ext>
              </a:extLst>
            </p:cNvPr>
            <p:cNvSpPr/>
            <p:nvPr/>
          </p:nvSpPr>
          <p:spPr>
            <a:xfrm>
              <a:off x="7066125" y="4050528"/>
              <a:ext cx="2032466" cy="44644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342891">
                <a:defRPr/>
              </a:pPr>
              <a:r>
                <a:rPr lang="en-GB" sz="788" i="1">
                  <a:solidFill>
                    <a:srgbClr val="000000"/>
                  </a:solidFill>
                </a:rPr>
                <a:t>20 cm gap &amp; +/- 300 kV</a:t>
              </a:r>
            </a:p>
            <a:p>
              <a:pPr defTabSz="342891">
                <a:defRPr/>
              </a:pPr>
              <a:r>
                <a:rPr lang="en-GB" sz="788" i="1">
                  <a:solidFill>
                    <a:srgbClr val="000000"/>
                  </a:solidFill>
                </a:rPr>
                <a:t>Open slit in the anode</a:t>
              </a:r>
            </a:p>
          </p:txBody>
        </p:sp>
      </p:grpSp>
      <p:pic>
        <p:nvPicPr>
          <p:cNvPr id="24" name="Image 23" descr="Capture d’écran 2017-03-24 à 15.06.06.png">
            <a:extLst>
              <a:ext uri="{FF2B5EF4-FFF2-40B4-BE49-F238E27FC236}">
                <a16:creationId xmlns:a16="http://schemas.microsoft.com/office/drawing/2014/main" id="{1903F3C5-C9EA-D2DA-BCDC-8567128A39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0182" y="4667193"/>
            <a:ext cx="907199" cy="663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5" name="Grouper 33">
            <a:extLst>
              <a:ext uri="{FF2B5EF4-FFF2-40B4-BE49-F238E27FC236}">
                <a16:creationId xmlns:a16="http://schemas.microsoft.com/office/drawing/2014/main" id="{71F55580-52D7-D2E6-D817-0054AB50083B}"/>
              </a:ext>
            </a:extLst>
          </p:cNvPr>
          <p:cNvGrpSpPr/>
          <p:nvPr/>
        </p:nvGrpSpPr>
        <p:grpSpPr>
          <a:xfrm>
            <a:off x="4572878" y="4060707"/>
            <a:ext cx="2646488" cy="1954129"/>
            <a:chOff x="3605364" y="3934065"/>
            <a:chExt cx="4704867" cy="2810387"/>
          </a:xfrm>
        </p:grpSpPr>
        <p:sp>
          <p:nvSpPr>
            <p:cNvPr id="26" name="Line 12">
              <a:extLst>
                <a:ext uri="{FF2B5EF4-FFF2-40B4-BE49-F238E27FC236}">
                  <a16:creationId xmlns:a16="http://schemas.microsoft.com/office/drawing/2014/main" id="{E8D1E111-702C-DE72-8C61-ADD20C53655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932039" y="3934065"/>
              <a:ext cx="804090" cy="1205907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342891">
                <a:defRPr/>
              </a:pPr>
              <a:endParaRPr lang="en-US" sz="1013">
                <a:solidFill>
                  <a:srgbClr val="000000"/>
                </a:solidFill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B62D48E-6027-640C-E327-0894253DEEBD}"/>
                </a:ext>
              </a:extLst>
            </p:cNvPr>
            <p:cNvSpPr/>
            <p:nvPr/>
          </p:nvSpPr>
          <p:spPr bwMode="auto">
            <a:xfrm>
              <a:off x="3635895" y="4868007"/>
              <a:ext cx="4674336" cy="1876445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1435" tIns="25719" rIns="51435" bIns="25719" numCol="1" rtlCol="0" anchor="t" anchorCtr="0" compatLnSpc="1">
              <a:prstTxWarp prst="textNoShape">
                <a:avLst/>
              </a:prstTxWarp>
            </a:bodyPr>
            <a:lstStyle/>
            <a:p>
              <a:pPr defTabSz="514338" eaLnBrk="0" hangingPunct="0">
                <a:defRPr/>
              </a:pPr>
              <a:endParaRPr lang="en-US" sz="1351">
                <a:solidFill>
                  <a:srgbClr val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B550F64D-6D1A-6AC0-8EE7-60C49EA05433}"/>
                </a:ext>
              </a:extLst>
            </p:cNvPr>
            <p:cNvSpPr txBox="1"/>
            <p:nvPr/>
          </p:nvSpPr>
          <p:spPr bwMode="auto">
            <a:xfrm rot="16200000">
              <a:off x="2872327" y="5601045"/>
              <a:ext cx="1876442" cy="41036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 defTabSz="342891">
                <a:defRPr/>
              </a:pPr>
              <a:r>
                <a:rPr lang="en-GB" sz="900" b="1">
                  <a:solidFill>
                    <a:srgbClr val="000000"/>
                  </a:solidFill>
                  <a:latin typeface="Arial"/>
                  <a:ea typeface="ＭＳ Ｐゴシック"/>
                  <a:cs typeface="ＭＳ Ｐゴシック"/>
                </a:rPr>
                <a:t>SC </a:t>
              </a:r>
              <a:r>
                <a:rPr lang="en-GB" sz="900" b="1" err="1">
                  <a:solidFill>
                    <a:srgbClr val="000000"/>
                  </a:solidFill>
                  <a:latin typeface="Arial"/>
                  <a:ea typeface="ＭＳ Ｐゴシック"/>
                  <a:cs typeface="ＭＳ Ｐゴシック"/>
                </a:rPr>
                <a:t>Multipoles</a:t>
              </a:r>
              <a:endParaRPr lang="en-GB" sz="900" b="1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endParaRPr>
            </a:p>
          </p:txBody>
        </p:sp>
      </p:grpSp>
      <p:grpSp>
        <p:nvGrpSpPr>
          <p:cNvPr id="29" name="Grouper 38">
            <a:extLst>
              <a:ext uri="{FF2B5EF4-FFF2-40B4-BE49-F238E27FC236}">
                <a16:creationId xmlns:a16="http://schemas.microsoft.com/office/drawing/2014/main" id="{28F707B3-6D37-4079-6F50-83942BED916A}"/>
              </a:ext>
            </a:extLst>
          </p:cNvPr>
          <p:cNvGrpSpPr/>
          <p:nvPr/>
        </p:nvGrpSpPr>
        <p:grpSpPr>
          <a:xfrm>
            <a:off x="4440840" y="1523401"/>
            <a:ext cx="2710608" cy="1737742"/>
            <a:chOff x="3573753" y="763076"/>
            <a:chExt cx="4818858" cy="2316988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0BE9FA8-78FF-5B72-4101-DC9EFFE07D92}"/>
                </a:ext>
              </a:extLst>
            </p:cNvPr>
            <p:cNvSpPr/>
            <p:nvPr/>
          </p:nvSpPr>
          <p:spPr bwMode="auto">
            <a:xfrm>
              <a:off x="3963607" y="764704"/>
              <a:ext cx="4429004" cy="157032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1435" tIns="25719" rIns="51435" bIns="25719" numCol="1" rtlCol="0" anchor="t" anchorCtr="0" compatLnSpc="1">
              <a:prstTxWarp prst="textNoShape">
                <a:avLst/>
              </a:prstTxWarp>
            </a:bodyPr>
            <a:lstStyle/>
            <a:p>
              <a:pPr defTabSz="514338" eaLnBrk="0" hangingPunct="0">
                <a:defRPr/>
              </a:pPr>
              <a:endParaRPr lang="en-US" sz="1351">
                <a:solidFill>
                  <a:srgbClr val="000000"/>
                </a:solidFill>
                <a:ea typeface="ＭＳ Ｐゴシック" charset="-128"/>
                <a:cs typeface="ＭＳ Ｐゴシック" charset="-128"/>
              </a:endParaRPr>
            </a:p>
          </p:txBody>
        </p:sp>
        <p:sp>
          <p:nvSpPr>
            <p:cNvPr id="31" name="Line 12">
              <a:extLst>
                <a:ext uri="{FF2B5EF4-FFF2-40B4-BE49-F238E27FC236}">
                  <a16:creationId xmlns:a16="http://schemas.microsoft.com/office/drawing/2014/main" id="{0A667AA1-8BEC-841F-A10D-EC57E7D1F1A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97158" y="2335024"/>
              <a:ext cx="1087742" cy="74504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defTabSz="342891">
                <a:defRPr/>
              </a:pPr>
              <a:endParaRPr lang="en-US" sz="1013">
                <a:solidFill>
                  <a:srgbClr val="000000"/>
                </a:solidFill>
              </a:endParaRPr>
            </a:p>
          </p:txBody>
        </p: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D08A3BCB-1C23-AC1D-8FB1-AF6BF624C475}"/>
                </a:ext>
              </a:extLst>
            </p:cNvPr>
            <p:cNvSpPr txBox="1"/>
            <p:nvPr/>
          </p:nvSpPr>
          <p:spPr bwMode="auto">
            <a:xfrm rot="16200000">
              <a:off x="2997482" y="1339347"/>
              <a:ext cx="1562910" cy="41036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 defTabSz="342891">
                <a:defRPr/>
              </a:pPr>
              <a:r>
                <a:rPr lang="en-GB" sz="900" b="1">
                  <a:solidFill>
                    <a:srgbClr val="000000"/>
                  </a:solidFill>
                  <a:latin typeface="Arial"/>
                  <a:ea typeface="ＭＳ Ｐゴシック"/>
                  <a:cs typeface="ＭＳ Ｐゴシック"/>
                </a:rPr>
                <a:t>Dispersive zone </a:t>
              </a:r>
            </a:p>
          </p:txBody>
        </p:sp>
      </p:grpSp>
      <p:grpSp>
        <p:nvGrpSpPr>
          <p:cNvPr id="33" name="Groupe 6">
            <a:extLst>
              <a:ext uri="{FF2B5EF4-FFF2-40B4-BE49-F238E27FC236}">
                <a16:creationId xmlns:a16="http://schemas.microsoft.com/office/drawing/2014/main" id="{E0CBEF81-704C-BA08-FF6C-2019F5F18D47}"/>
              </a:ext>
            </a:extLst>
          </p:cNvPr>
          <p:cNvGrpSpPr>
            <a:grpSpLocks noChangeAspect="1"/>
          </p:cNvGrpSpPr>
          <p:nvPr/>
        </p:nvGrpSpPr>
        <p:grpSpPr>
          <a:xfrm>
            <a:off x="6752961" y="1727015"/>
            <a:ext cx="274915" cy="910043"/>
            <a:chOff x="6300192" y="764704"/>
            <a:chExt cx="2239853" cy="4567495"/>
          </a:xfrm>
        </p:grpSpPr>
        <p:pic>
          <p:nvPicPr>
            <p:cNvPr id="34" name="Picture 2">
              <a:extLst>
                <a:ext uri="{FF2B5EF4-FFF2-40B4-BE49-F238E27FC236}">
                  <a16:creationId xmlns:a16="http://schemas.microsoft.com/office/drawing/2014/main" id="{B1655BB3-0D59-1F1C-F253-074118BEE6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764705"/>
              <a:ext cx="1055673" cy="4556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5" name="Picture 3">
              <a:extLst>
                <a:ext uri="{FF2B5EF4-FFF2-40B4-BE49-F238E27FC236}">
                  <a16:creationId xmlns:a16="http://schemas.microsoft.com/office/drawing/2014/main" id="{5CCE0FB9-C628-5319-7355-F20B98B424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764704"/>
              <a:ext cx="943709" cy="4567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FA444085-705F-E828-233A-05AD6023538A}"/>
              </a:ext>
            </a:extLst>
          </p:cNvPr>
          <p:cNvSpPr/>
          <p:nvPr/>
        </p:nvSpPr>
        <p:spPr>
          <a:xfrm>
            <a:off x="4674563" y="1504914"/>
            <a:ext cx="2238113" cy="2135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42891">
              <a:defRPr/>
            </a:pPr>
            <a:r>
              <a:rPr lang="en-GB" sz="788" i="1">
                <a:solidFill>
                  <a:srgbClr val="000000"/>
                </a:solidFill>
              </a:rPr>
              <a:t>Open RT magnet &amp; beam dump &amp; Movable fingers</a:t>
            </a:r>
          </a:p>
        </p:txBody>
      </p:sp>
      <p:pic>
        <p:nvPicPr>
          <p:cNvPr id="37" name="Image 36">
            <a:extLst>
              <a:ext uri="{FF2B5EF4-FFF2-40B4-BE49-F238E27FC236}">
                <a16:creationId xmlns:a16="http://schemas.microsoft.com/office/drawing/2014/main" id="{76712016-D962-CE33-2752-10DDACD9A5F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26614" y="5463130"/>
            <a:ext cx="523983" cy="208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Image 38" descr="Capture d’écran 2018-05-23 à 22.00.03.png">
            <a:extLst>
              <a:ext uri="{FF2B5EF4-FFF2-40B4-BE49-F238E27FC236}">
                <a16:creationId xmlns:a16="http://schemas.microsoft.com/office/drawing/2014/main" id="{1963F011-91C1-EBCD-B357-C72F459B131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6632" y="3382780"/>
            <a:ext cx="967507" cy="860508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40" name="Image 39">
            <a:extLst>
              <a:ext uri="{FF2B5EF4-FFF2-40B4-BE49-F238E27FC236}">
                <a16:creationId xmlns:a16="http://schemas.microsoft.com/office/drawing/2014/main" id="{F1B92682-DA77-8350-AF62-CCE15D18BC08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7975" y="1688304"/>
            <a:ext cx="1877141" cy="98041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2" name="Image 41">
            <a:extLst>
              <a:ext uri="{FF2B5EF4-FFF2-40B4-BE49-F238E27FC236}">
                <a16:creationId xmlns:a16="http://schemas.microsoft.com/office/drawing/2014/main" id="{8244DAF2-6C55-0B78-8B3C-2C247CF41BF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6008" y="1689448"/>
            <a:ext cx="1122275" cy="126762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CFE695EA-0B5A-69F3-92BE-14C3A778AD67}"/>
              </a:ext>
            </a:extLst>
          </p:cNvPr>
          <p:cNvSpPr/>
          <p:nvPr/>
        </p:nvSpPr>
        <p:spPr bwMode="auto">
          <a:xfrm>
            <a:off x="8814500" y="1566646"/>
            <a:ext cx="1957035" cy="117774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51435" tIns="25719" rIns="51435" bIns="25719" numCol="1" rtlCol="0" anchor="t" anchorCtr="0" compatLnSpc="1">
            <a:prstTxWarp prst="textNoShape">
              <a:avLst/>
            </a:prstTxWarp>
          </a:bodyPr>
          <a:lstStyle/>
          <a:p>
            <a:pPr defTabSz="514338" eaLnBrk="0" hangingPunct="0">
              <a:defRPr/>
            </a:pPr>
            <a:endParaRPr lang="en-US" sz="1351">
              <a:solidFill>
                <a:srgbClr val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5" name="ZoneTexte 44">
            <a:extLst>
              <a:ext uri="{FF2B5EF4-FFF2-40B4-BE49-F238E27FC236}">
                <a16:creationId xmlns:a16="http://schemas.microsoft.com/office/drawing/2014/main" id="{7304D66F-9F10-B64D-43D9-464CB460F829}"/>
              </a:ext>
            </a:extLst>
          </p:cNvPr>
          <p:cNvSpPr txBox="1"/>
          <p:nvPr/>
        </p:nvSpPr>
        <p:spPr bwMode="auto">
          <a:xfrm rot="16200000">
            <a:off x="8124534" y="2036101"/>
            <a:ext cx="1172183" cy="230832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pPr algn="ctr" defTabSz="342891">
              <a:defRPr/>
            </a:pPr>
            <a:r>
              <a:rPr lang="en-GB" sz="900" b="1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rPr>
              <a:t>Infra / Interface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63B9E31-7DB3-9F49-C19D-A0892D8EFF1D}"/>
              </a:ext>
            </a:extLst>
          </p:cNvPr>
          <p:cNvSpPr/>
          <p:nvPr/>
        </p:nvSpPr>
        <p:spPr bwMode="auto">
          <a:xfrm>
            <a:off x="8832707" y="2877978"/>
            <a:ext cx="1957035" cy="1485623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51435" tIns="25719" rIns="51435" bIns="25719" numCol="1" rtlCol="0" anchor="t" anchorCtr="0" compatLnSpc="1">
            <a:prstTxWarp prst="textNoShape">
              <a:avLst/>
            </a:prstTxWarp>
          </a:bodyPr>
          <a:lstStyle/>
          <a:p>
            <a:pPr defTabSz="514338" eaLnBrk="0" hangingPunct="0">
              <a:defRPr/>
            </a:pPr>
            <a:endParaRPr lang="en-US" sz="1351">
              <a:solidFill>
                <a:srgbClr val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7" name="ZoneTexte 46">
            <a:extLst>
              <a:ext uri="{FF2B5EF4-FFF2-40B4-BE49-F238E27FC236}">
                <a16:creationId xmlns:a16="http://schemas.microsoft.com/office/drawing/2014/main" id="{88E76C91-9318-F972-39DB-5C2BED5140EF}"/>
              </a:ext>
            </a:extLst>
          </p:cNvPr>
          <p:cNvSpPr txBox="1"/>
          <p:nvPr/>
        </p:nvSpPr>
        <p:spPr bwMode="auto">
          <a:xfrm rot="16200000">
            <a:off x="7989526" y="3500648"/>
            <a:ext cx="1478613" cy="230832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pPr algn="ctr" defTabSz="342891">
              <a:defRPr/>
            </a:pPr>
            <a:r>
              <a:rPr lang="en-GB" sz="900" b="1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rPr>
              <a:t>LEB 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C084A90-BC40-0D14-5778-9719FA9BDEFE}"/>
              </a:ext>
            </a:extLst>
          </p:cNvPr>
          <p:cNvSpPr/>
          <p:nvPr/>
        </p:nvSpPr>
        <p:spPr bwMode="auto">
          <a:xfrm>
            <a:off x="8817183" y="4487745"/>
            <a:ext cx="1972559" cy="1485623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wrap="square" lIns="51435" tIns="25719" rIns="51435" bIns="25719" numCol="1" rtlCol="0" anchor="t" anchorCtr="0" compatLnSpc="1">
            <a:prstTxWarp prst="textNoShape">
              <a:avLst/>
            </a:prstTxWarp>
          </a:bodyPr>
          <a:lstStyle/>
          <a:p>
            <a:pPr defTabSz="514338" eaLnBrk="0" hangingPunct="0">
              <a:defRPr/>
            </a:pPr>
            <a:endParaRPr lang="en-US" sz="1351">
              <a:solidFill>
                <a:srgbClr val="00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9" name="ZoneTexte 48">
            <a:extLst>
              <a:ext uri="{FF2B5EF4-FFF2-40B4-BE49-F238E27FC236}">
                <a16:creationId xmlns:a16="http://schemas.microsoft.com/office/drawing/2014/main" id="{AC8638C0-A7D4-CA7D-DE86-00D72F0C159F}"/>
              </a:ext>
            </a:extLst>
          </p:cNvPr>
          <p:cNvSpPr txBox="1"/>
          <p:nvPr/>
        </p:nvSpPr>
        <p:spPr bwMode="auto">
          <a:xfrm rot="16200000">
            <a:off x="7969889" y="5114530"/>
            <a:ext cx="1486841" cy="230832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prstTxWarp prst="textNoShape">
              <a:avLst/>
            </a:prstTxWarp>
            <a:spAutoFit/>
          </a:bodyPr>
          <a:lstStyle/>
          <a:p>
            <a:pPr algn="ctr" defTabSz="342891">
              <a:defRPr/>
            </a:pPr>
            <a:r>
              <a:rPr lang="en-GB" sz="900" b="1">
                <a:solidFill>
                  <a:srgbClr val="000000"/>
                </a:solidFill>
                <a:latin typeface="Arial"/>
                <a:ea typeface="ＭＳ Ｐゴシック"/>
                <a:cs typeface="ＭＳ Ｐゴシック"/>
              </a:rPr>
              <a:t>SIRIUS </a:t>
            </a:r>
          </a:p>
        </p:txBody>
      </p:sp>
      <p:pic>
        <p:nvPicPr>
          <p:cNvPr id="50" name="Image 7">
            <a:extLst>
              <a:ext uri="{FF2B5EF4-FFF2-40B4-BE49-F238E27FC236}">
                <a16:creationId xmlns:a16="http://schemas.microsoft.com/office/drawing/2014/main" id="{7704AF1F-4D0B-33BC-9821-916364A45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29566" y="4684071"/>
            <a:ext cx="938335" cy="1251113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Image 50">
            <a:extLst>
              <a:ext uri="{FF2B5EF4-FFF2-40B4-BE49-F238E27FC236}">
                <a16:creationId xmlns:a16="http://schemas.microsoft.com/office/drawing/2014/main" id="{5769811E-3528-8CD1-627A-7A08F853844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99045" y="4680750"/>
            <a:ext cx="697355" cy="123974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2" name="Image 51">
            <a:extLst>
              <a:ext uri="{FF2B5EF4-FFF2-40B4-BE49-F238E27FC236}">
                <a16:creationId xmlns:a16="http://schemas.microsoft.com/office/drawing/2014/main" id="{BF53F82E-79D0-AF61-0DA4-BC2C394210E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1344" y="3076138"/>
            <a:ext cx="1664931" cy="712179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3" name="Image 52">
            <a:extLst>
              <a:ext uri="{FF2B5EF4-FFF2-40B4-BE49-F238E27FC236}">
                <a16:creationId xmlns:a16="http://schemas.microsoft.com/office/drawing/2014/main" id="{24ABF771-CEE4-95EC-5EE8-01022DA7D2E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1343" y="3817064"/>
            <a:ext cx="1679763" cy="514076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4" name="Image 53">
            <a:extLst>
              <a:ext uri="{FF2B5EF4-FFF2-40B4-BE49-F238E27FC236}">
                <a16:creationId xmlns:a16="http://schemas.microsoft.com/office/drawing/2014/main" id="{8AD3843C-0B9D-052B-A9BC-D7709719281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2908" y="5251002"/>
            <a:ext cx="401571" cy="326123"/>
          </a:xfrm>
          <a:prstGeom prst="rect">
            <a:avLst/>
          </a:prstGeom>
        </p:spPr>
      </p:pic>
      <p:grpSp>
        <p:nvGrpSpPr>
          <p:cNvPr id="55" name="Groupe 461">
            <a:extLst>
              <a:ext uri="{FF2B5EF4-FFF2-40B4-BE49-F238E27FC236}">
                <a16:creationId xmlns:a16="http://schemas.microsoft.com/office/drawing/2014/main" id="{7FC5717E-AA8F-7495-ED98-9138920F0C93}"/>
              </a:ext>
            </a:extLst>
          </p:cNvPr>
          <p:cNvGrpSpPr/>
          <p:nvPr/>
        </p:nvGrpSpPr>
        <p:grpSpPr>
          <a:xfrm>
            <a:off x="7951798" y="3146852"/>
            <a:ext cx="564663" cy="379836"/>
            <a:chOff x="1532844" y="2116965"/>
            <a:chExt cx="1675438" cy="1102803"/>
          </a:xfrm>
        </p:grpSpPr>
        <p:pic>
          <p:nvPicPr>
            <p:cNvPr id="56" name="Image 673" descr="KULEUVEN_CMYK_LOGO.png">
              <a:extLst>
                <a:ext uri="{FF2B5EF4-FFF2-40B4-BE49-F238E27FC236}">
                  <a16:creationId xmlns:a16="http://schemas.microsoft.com/office/drawing/2014/main" id="{F2AD20AD-9FF9-0680-BD98-26378B35F2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32844" y="2116965"/>
              <a:ext cx="1675438" cy="597737"/>
            </a:xfrm>
            <a:prstGeom prst="rect">
              <a:avLst/>
            </a:prstGeom>
          </p:spPr>
        </p:pic>
        <p:sp>
          <p:nvSpPr>
            <p:cNvPr id="57" name="ZoneTexte 677">
              <a:extLst>
                <a:ext uri="{FF2B5EF4-FFF2-40B4-BE49-F238E27FC236}">
                  <a16:creationId xmlns:a16="http://schemas.microsoft.com/office/drawing/2014/main" id="{96C4A998-D5D8-5F2E-4203-F9E4256FF3A2}"/>
                </a:ext>
              </a:extLst>
            </p:cNvPr>
            <p:cNvSpPr txBox="1"/>
            <p:nvPr/>
          </p:nvSpPr>
          <p:spPr>
            <a:xfrm>
              <a:off x="2179816" y="2616225"/>
              <a:ext cx="548121" cy="6035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defTabSz="685783">
                <a:defRPr/>
              </a:pPr>
              <a:endParaRPr lang="en-GB" sz="751" b="1">
                <a:solidFill>
                  <a:prstClr val="black"/>
                </a:solidFill>
                <a:latin typeface="Calibri"/>
                <a:ea typeface="ＭＳ Ｐゴシック"/>
              </a:endParaRPr>
            </a:p>
          </p:txBody>
        </p:sp>
      </p:grpSp>
      <p:pic>
        <p:nvPicPr>
          <p:cNvPr id="58" name="Image 674">
            <a:extLst>
              <a:ext uri="{FF2B5EF4-FFF2-40B4-BE49-F238E27FC236}">
                <a16:creationId xmlns:a16="http://schemas.microsoft.com/office/drawing/2014/main" id="{C39522ED-89A8-2939-07D3-FC5244092363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9407" y="3735501"/>
            <a:ext cx="430371" cy="195436"/>
          </a:xfrm>
          <a:prstGeom prst="rect">
            <a:avLst/>
          </a:prstGeom>
        </p:spPr>
      </p:pic>
      <p:pic>
        <p:nvPicPr>
          <p:cNvPr id="59" name="Picture 17" descr="http://diglin.eu/wp-content/uploads/2013/01/jy_text_500.png">
            <a:extLst>
              <a:ext uri="{FF2B5EF4-FFF2-40B4-BE49-F238E27FC236}">
                <a16:creationId xmlns:a16="http://schemas.microsoft.com/office/drawing/2014/main" id="{C9BB1638-9610-0960-0106-1DC3A5662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69183" y="3947459"/>
            <a:ext cx="406091" cy="231472"/>
          </a:xfrm>
          <a:prstGeom prst="rect">
            <a:avLst/>
          </a:prstGeom>
          <a:noFill/>
        </p:spPr>
      </p:pic>
      <p:pic>
        <p:nvPicPr>
          <p:cNvPr id="60" name="Picture 7">
            <a:extLst>
              <a:ext uri="{FF2B5EF4-FFF2-40B4-BE49-F238E27FC236}">
                <a16:creationId xmlns:a16="http://schemas.microsoft.com/office/drawing/2014/main" id="{C02DC27A-60A6-909A-0651-1F6270E5C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07462" y="4207457"/>
            <a:ext cx="393388" cy="219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1">
            <a:extLst>
              <a:ext uri="{FF2B5EF4-FFF2-40B4-BE49-F238E27FC236}">
                <a16:creationId xmlns:a16="http://schemas.microsoft.com/office/drawing/2014/main" id="{B422684E-A080-17EB-9164-2C2FC0C82F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01116" y="4233890"/>
            <a:ext cx="433565" cy="129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" name="Line 12">
            <a:extLst>
              <a:ext uri="{FF2B5EF4-FFF2-40B4-BE49-F238E27FC236}">
                <a16:creationId xmlns:a16="http://schemas.microsoft.com/office/drawing/2014/main" id="{B72C78AA-D64A-A705-DA6D-9DCBCF4DB02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39911" y="2225132"/>
            <a:ext cx="2113540" cy="1849319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defTabSz="342891">
              <a:defRPr/>
            </a:pPr>
            <a:endParaRPr lang="en-US" sz="1013">
              <a:solidFill>
                <a:srgbClr val="000000"/>
              </a:solidFill>
            </a:endParaRPr>
          </a:p>
        </p:txBody>
      </p:sp>
      <p:sp>
        <p:nvSpPr>
          <p:cNvPr id="63" name="Line 12">
            <a:extLst>
              <a:ext uri="{FF2B5EF4-FFF2-40B4-BE49-F238E27FC236}">
                <a16:creationId xmlns:a16="http://schemas.microsoft.com/office/drawing/2014/main" id="{E46697A1-6FC5-A1D5-6BC5-F3F351E975E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50755" y="4188152"/>
            <a:ext cx="1440744" cy="349881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defTabSz="342891">
              <a:defRPr/>
            </a:pPr>
            <a:endParaRPr lang="en-US" sz="1013">
              <a:solidFill>
                <a:srgbClr val="000000"/>
              </a:solidFill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5C86615-235F-4FE1-9B21-ECDC1350CBE3}"/>
              </a:ext>
            </a:extLst>
          </p:cNvPr>
          <p:cNvSpPr/>
          <p:nvPr/>
        </p:nvSpPr>
        <p:spPr>
          <a:xfrm>
            <a:off x="5251805" y="4689960"/>
            <a:ext cx="1192955" cy="2135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42891">
              <a:defRPr/>
            </a:pPr>
            <a:r>
              <a:rPr lang="en-GB" sz="788" i="1">
                <a:solidFill>
                  <a:srgbClr val="000000"/>
                </a:solidFill>
              </a:rPr>
              <a:t>SMT, PSS, </a:t>
            </a:r>
            <a:r>
              <a:rPr lang="en-GB" sz="788" i="1" err="1">
                <a:solidFill>
                  <a:srgbClr val="000000"/>
                </a:solidFill>
              </a:rPr>
              <a:t>Coldbox</a:t>
            </a:r>
            <a:r>
              <a:rPr lang="en-GB" sz="788" i="1">
                <a:solidFill>
                  <a:srgbClr val="000000"/>
                </a:solidFill>
              </a:rPr>
              <a:t> &amp; LTC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E87BCA4-07D2-444F-0C5A-35FC50C5D71E}"/>
              </a:ext>
            </a:extLst>
          </p:cNvPr>
          <p:cNvSpPr/>
          <p:nvPr/>
        </p:nvSpPr>
        <p:spPr>
          <a:xfrm>
            <a:off x="8807567" y="2877474"/>
            <a:ext cx="1991791" cy="213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42891">
              <a:defRPr/>
            </a:pPr>
            <a:r>
              <a:rPr lang="en-GB" sz="788" i="1">
                <a:solidFill>
                  <a:srgbClr val="000000"/>
                </a:solidFill>
              </a:rPr>
              <a:t>LEB @ LPC &amp; GISELE Laser Lab</a:t>
            </a:r>
          </a:p>
        </p:txBody>
      </p:sp>
      <p:pic>
        <p:nvPicPr>
          <p:cNvPr id="66" name="Image 65">
            <a:extLst>
              <a:ext uri="{FF2B5EF4-FFF2-40B4-BE49-F238E27FC236}">
                <a16:creationId xmlns:a16="http://schemas.microsoft.com/office/drawing/2014/main" id="{6561481E-3E95-30D4-6D63-A51CF5447770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84907" y="1746610"/>
            <a:ext cx="994895" cy="973371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B93EE3A8-546F-6146-E86E-E04B92F054A4}"/>
              </a:ext>
            </a:extLst>
          </p:cNvPr>
          <p:cNvSpPr/>
          <p:nvPr/>
        </p:nvSpPr>
        <p:spPr>
          <a:xfrm>
            <a:off x="8788027" y="1546485"/>
            <a:ext cx="1991791" cy="213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342891">
              <a:defRPr/>
            </a:pPr>
            <a:r>
              <a:rPr lang="en-GB" sz="788" i="1">
                <a:solidFill>
                  <a:srgbClr val="000000"/>
                </a:solidFill>
              </a:rPr>
              <a:t>Lot C68, Cooling system, Laser room …</a:t>
            </a:r>
          </a:p>
        </p:txBody>
      </p:sp>
      <p:pic>
        <p:nvPicPr>
          <p:cNvPr id="68" name="Image 67">
            <a:extLst>
              <a:ext uri="{FF2B5EF4-FFF2-40B4-BE49-F238E27FC236}">
                <a16:creationId xmlns:a16="http://schemas.microsoft.com/office/drawing/2014/main" id="{B18EE057-7F88-5E05-9F2E-5F25771852BC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50209" y="1745940"/>
            <a:ext cx="725737" cy="967649"/>
          </a:xfrm>
          <a:prstGeom prst="rect">
            <a:avLst/>
          </a:prstGeom>
        </p:spPr>
      </p:pic>
      <p:sp>
        <p:nvSpPr>
          <p:cNvPr id="69" name="ZoneTexte 68">
            <a:extLst>
              <a:ext uri="{FF2B5EF4-FFF2-40B4-BE49-F238E27FC236}">
                <a16:creationId xmlns:a16="http://schemas.microsoft.com/office/drawing/2014/main" id="{ACDFE778-A8CB-7B9C-D000-0AD2E4FF67BF}"/>
              </a:ext>
            </a:extLst>
          </p:cNvPr>
          <p:cNvSpPr txBox="1"/>
          <p:nvPr/>
        </p:nvSpPr>
        <p:spPr>
          <a:xfrm>
            <a:off x="1469870" y="781969"/>
            <a:ext cx="6764259" cy="523220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solidFill>
              <a:srgbClr val="000000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285744" indent="-285744" defTabSz="914377" eaLnBrk="0" hangingPunct="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ea typeface="ＭＳ Ｐゴシック" charset="-128"/>
                <a:cs typeface="ＭＳ Ｐゴシック"/>
              </a:rPr>
              <a:t>High selectivity &gt; 10</a:t>
            </a:r>
            <a:r>
              <a:rPr lang="en-US" sz="1400" baseline="30000" dirty="0">
                <a:solidFill>
                  <a:srgbClr val="000000"/>
                </a:solidFill>
                <a:ea typeface="ＭＳ Ｐゴシック" charset="-128"/>
                <a:cs typeface="ＭＳ Ｐゴシック"/>
              </a:rPr>
              <a:t>13 </a:t>
            </a:r>
            <a:r>
              <a:rPr lang="en-US" sz="1400" dirty="0">
                <a:solidFill>
                  <a:srgbClr val="000000"/>
                </a:solidFill>
                <a:ea typeface="ＭＳ Ｐゴシック" charset="-128"/>
                <a:cs typeface="ＭＳ Ｐゴシック"/>
              </a:rPr>
              <a:t> - High efficiency 50 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ＭＳ Ｐゴシック" charset="-128"/>
                <a:cs typeface="Arial"/>
              </a:rPr>
              <a:t>% </a:t>
            </a:r>
            <a:r>
              <a:rPr lang="en-US" sz="1400" dirty="0">
                <a:solidFill>
                  <a:srgbClr val="000000"/>
                </a:solidFill>
                <a:ea typeface="ＭＳ Ｐゴシック" charset="-128"/>
                <a:cs typeface="Arial"/>
              </a:rPr>
              <a:t>- In flight m</a:t>
            </a:r>
            <a:r>
              <a:rPr lang="en-US" sz="1400" dirty="0">
                <a:solidFill>
                  <a:srgbClr val="000000"/>
                </a:solidFill>
                <a:ea typeface="ＭＳ Ｐゴシック" charset="-128"/>
                <a:cs typeface="ＭＳ Ｐゴシック"/>
              </a:rPr>
              <a:t>ass separation = 500</a:t>
            </a:r>
          </a:p>
          <a:p>
            <a:pPr marL="285744" indent="-285744" defTabSz="914377" eaLnBrk="0" hangingPunct="0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cs typeface="ＭＳ Ｐゴシック"/>
              </a:rPr>
              <a:t>V</a:t>
            </a:r>
            <a:r>
              <a:rPr lang="en-US" sz="1400" dirty="0">
                <a:solidFill>
                  <a:srgbClr val="000000"/>
                </a:solidFill>
                <a:ea typeface="ＭＳ Ｐゴシック" charset="-128"/>
                <a:cs typeface="ＭＳ Ｐゴシック"/>
              </a:rPr>
              <a:t>ersatility &amp; unique instrumentation (SIRIUS – LEB)</a:t>
            </a:r>
          </a:p>
        </p:txBody>
      </p:sp>
      <p:pic>
        <p:nvPicPr>
          <p:cNvPr id="70" name="Image 69">
            <a:extLst>
              <a:ext uri="{FF2B5EF4-FFF2-40B4-BE49-F238E27FC236}">
                <a16:creationId xmlns:a16="http://schemas.microsoft.com/office/drawing/2014/main" id="{CDEC0A52-B694-4069-991F-7BDF9B024603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4781" y="4979667"/>
            <a:ext cx="2232047" cy="909819"/>
          </a:xfrm>
          <a:prstGeom prst="rect">
            <a:avLst/>
          </a:prstGeom>
          <a:effectLst>
            <a:outerShdw blurRad="50800" dist="38100" algn="ctr" rotWithShape="0">
              <a:srgbClr val="000000">
                <a:alpha val="40000"/>
              </a:srgbClr>
            </a:outerShdw>
          </a:effectLst>
        </p:spPr>
      </p:pic>
      <p:pic>
        <p:nvPicPr>
          <p:cNvPr id="71" name="logo" descr="Site du CEA">
            <a:hlinkClick r:id="rId24" tgtFrame="&quot;_blank&quot;"/>
            <a:extLst>
              <a:ext uri="{FF2B5EF4-FFF2-40B4-BE49-F238E27FC236}">
                <a16:creationId xmlns:a16="http://schemas.microsoft.com/office/drawing/2014/main" id="{B6E7258E-A6C0-5BEF-E456-77D6D98F63B8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2309" y="1558592"/>
            <a:ext cx="645295" cy="308443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pic>
        <p:nvPicPr>
          <p:cNvPr id="72" name="logo" descr="Site du CEA">
            <a:hlinkClick r:id="rId24" tgtFrame="&quot;_blank&quot;"/>
            <a:extLst>
              <a:ext uri="{FF2B5EF4-FFF2-40B4-BE49-F238E27FC236}">
                <a16:creationId xmlns:a16="http://schemas.microsoft.com/office/drawing/2014/main" id="{C838117B-FB2A-8D48-A800-82EB3EE3228F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71422" y="1855211"/>
            <a:ext cx="645295" cy="308443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pic>
        <p:nvPicPr>
          <p:cNvPr id="73" name="logo" descr="Site du CEA">
            <a:hlinkClick r:id="rId24" tgtFrame="&quot;_blank&quot;"/>
            <a:extLst>
              <a:ext uri="{FF2B5EF4-FFF2-40B4-BE49-F238E27FC236}">
                <a16:creationId xmlns:a16="http://schemas.microsoft.com/office/drawing/2014/main" id="{9381675B-D5FE-B8D2-3E3A-422E4728C22D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54754" y="4955913"/>
            <a:ext cx="517431" cy="247325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pic>
        <p:nvPicPr>
          <p:cNvPr id="74" name="logo" descr="Site du CEA">
            <a:hlinkClick r:id="rId24" tgtFrame="&quot;_blank&quot;"/>
            <a:extLst>
              <a:ext uri="{FF2B5EF4-FFF2-40B4-BE49-F238E27FC236}">
                <a16:creationId xmlns:a16="http://schemas.microsoft.com/office/drawing/2014/main" id="{5A8DAB40-4DF9-ECD7-2A33-EE3894C781D4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9086" y="5160269"/>
            <a:ext cx="517431" cy="247325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pic>
        <p:nvPicPr>
          <p:cNvPr id="75" name="Image 74">
            <a:extLst>
              <a:ext uri="{FF2B5EF4-FFF2-40B4-BE49-F238E27FC236}">
                <a16:creationId xmlns:a16="http://schemas.microsoft.com/office/drawing/2014/main" id="{376FD8B9-02DF-10E9-8884-FCE926AD14FD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4904" y="5067899"/>
            <a:ext cx="579883" cy="301539"/>
          </a:xfrm>
          <a:prstGeom prst="rect">
            <a:avLst/>
          </a:prstGeom>
        </p:spPr>
      </p:pic>
      <p:pic>
        <p:nvPicPr>
          <p:cNvPr id="76" name="Image 75">
            <a:extLst>
              <a:ext uri="{FF2B5EF4-FFF2-40B4-BE49-F238E27FC236}">
                <a16:creationId xmlns:a16="http://schemas.microsoft.com/office/drawing/2014/main" id="{6DC593FA-878B-A3B0-1A91-141E00CB4F58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4754" y="5584839"/>
            <a:ext cx="517431" cy="269064"/>
          </a:xfrm>
          <a:prstGeom prst="rect">
            <a:avLst/>
          </a:prstGeom>
        </p:spPr>
      </p:pic>
      <p:pic>
        <p:nvPicPr>
          <p:cNvPr id="77" name="Image 76">
            <a:extLst>
              <a:ext uri="{FF2B5EF4-FFF2-40B4-BE49-F238E27FC236}">
                <a16:creationId xmlns:a16="http://schemas.microsoft.com/office/drawing/2014/main" id="{9CB9B7CC-18AD-D504-00CF-1EE9891332E3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42093" y="3376100"/>
            <a:ext cx="517431" cy="269064"/>
          </a:xfrm>
          <a:prstGeom prst="rect">
            <a:avLst/>
          </a:prstGeom>
        </p:spPr>
      </p:pic>
      <p:pic>
        <p:nvPicPr>
          <p:cNvPr id="79" name="Picture 2" descr="GANIL">
            <a:extLst>
              <a:ext uri="{FF2B5EF4-FFF2-40B4-BE49-F238E27FC236}">
                <a16:creationId xmlns:a16="http://schemas.microsoft.com/office/drawing/2014/main" id="{6C529FB7-A2A5-1AFD-AAB4-DD0FF8155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493" y="2007202"/>
            <a:ext cx="709669" cy="15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GANIL">
            <a:extLst>
              <a:ext uri="{FF2B5EF4-FFF2-40B4-BE49-F238E27FC236}">
                <a16:creationId xmlns:a16="http://schemas.microsoft.com/office/drawing/2014/main" id="{A8757E0D-38B8-7E07-E31D-FF7AD4E5A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894" y="3996225"/>
            <a:ext cx="709669" cy="15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GANIL">
            <a:extLst>
              <a:ext uri="{FF2B5EF4-FFF2-40B4-BE49-F238E27FC236}">
                <a16:creationId xmlns:a16="http://schemas.microsoft.com/office/drawing/2014/main" id="{6B2BDAED-0340-57F5-8432-13C29DB4E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975" y="4857708"/>
            <a:ext cx="709669" cy="15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GANIL">
            <a:extLst>
              <a:ext uri="{FF2B5EF4-FFF2-40B4-BE49-F238E27FC236}">
                <a16:creationId xmlns:a16="http://schemas.microsoft.com/office/drawing/2014/main" id="{D9A8608D-2899-3235-9278-E07C7BCE1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792" y="1575387"/>
            <a:ext cx="709669" cy="15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GANIL">
            <a:extLst>
              <a:ext uri="{FF2B5EF4-FFF2-40B4-BE49-F238E27FC236}">
                <a16:creationId xmlns:a16="http://schemas.microsoft.com/office/drawing/2014/main" id="{4F322067-A5FD-B228-244C-CA9AE9DAD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277" y="2928016"/>
            <a:ext cx="631740" cy="13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GANIL">
            <a:extLst>
              <a:ext uri="{FF2B5EF4-FFF2-40B4-BE49-F238E27FC236}">
                <a16:creationId xmlns:a16="http://schemas.microsoft.com/office/drawing/2014/main" id="{79B657BD-0182-E1CB-1D1E-FEA9BA2C3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592" y="4725814"/>
            <a:ext cx="631740" cy="13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Espace réservé du numéro de diapositive 4">
            <a:extLst>
              <a:ext uri="{FF2B5EF4-FFF2-40B4-BE49-F238E27FC236}">
                <a16:creationId xmlns:a16="http://schemas.microsoft.com/office/drawing/2014/main" id="{2904989F-1930-31DD-9FA0-1ADF04C71692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35</a:t>
            </a:fld>
            <a:endParaRPr lang="fr-FR" sz="1400" dirty="0">
              <a:solidFill>
                <a:srgbClr val="000000"/>
              </a:solidFill>
            </a:endParaRPr>
          </a:p>
        </p:txBody>
      </p:sp>
      <p:pic>
        <p:nvPicPr>
          <p:cNvPr id="5" name="Image 6" descr="S3-logo3_white.jpg">
            <a:extLst>
              <a:ext uri="{FF2B5EF4-FFF2-40B4-BE49-F238E27FC236}">
                <a16:creationId xmlns:a16="http://schemas.microsoft.com/office/drawing/2014/main" id="{3A06E881-2C24-6B34-D220-E4F4EC73E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15" y="32172"/>
            <a:ext cx="644359" cy="805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E2C2B1C0-878E-1230-9A83-88F7EBC189BB}"/>
              </a:ext>
            </a:extLst>
          </p:cNvPr>
          <p:cNvPicPr>
            <a:picLocks noChangeAspect="1"/>
          </p:cNvPicPr>
          <p:nvPr/>
        </p:nvPicPr>
        <p:blipFill>
          <a:blip r:embed="rId3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98733" y="288756"/>
            <a:ext cx="756066" cy="741978"/>
          </a:xfrm>
          <a:prstGeom prst="rect">
            <a:avLst/>
          </a:prstGeom>
        </p:spPr>
      </p:pic>
      <p:pic>
        <p:nvPicPr>
          <p:cNvPr id="7" name="Image 6" descr="Capture d’écran 2015-10-11 à 15.10.08.png">
            <a:extLst>
              <a:ext uri="{FF2B5EF4-FFF2-40B4-BE49-F238E27FC236}">
                <a16:creationId xmlns:a16="http://schemas.microsoft.com/office/drawing/2014/main" id="{AD4D249E-726E-57CB-DF5E-02229DBAD201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738" y="6196631"/>
            <a:ext cx="4684247" cy="559711"/>
          </a:xfrm>
          <a:prstGeom prst="rect">
            <a:avLst/>
          </a:prstGeom>
        </p:spPr>
      </p:pic>
      <p:grpSp>
        <p:nvGrpSpPr>
          <p:cNvPr id="10" name="Groupe 9">
            <a:extLst>
              <a:ext uri="{FF2B5EF4-FFF2-40B4-BE49-F238E27FC236}">
                <a16:creationId xmlns:a16="http://schemas.microsoft.com/office/drawing/2014/main" id="{4F210177-95EF-B13F-A89B-7F7C1FAE1565}"/>
              </a:ext>
            </a:extLst>
          </p:cNvPr>
          <p:cNvGrpSpPr/>
          <p:nvPr/>
        </p:nvGrpSpPr>
        <p:grpSpPr>
          <a:xfrm>
            <a:off x="4727156" y="6183655"/>
            <a:ext cx="4424257" cy="673385"/>
            <a:chOff x="4719743" y="6064804"/>
            <a:chExt cx="4424257" cy="673385"/>
          </a:xfrm>
        </p:grpSpPr>
        <p:pic>
          <p:nvPicPr>
            <p:cNvPr id="12" name="Image 11" descr="Capture d’écran 2015-10-11 à 15.10.16.png">
              <a:extLst>
                <a:ext uri="{FF2B5EF4-FFF2-40B4-BE49-F238E27FC236}">
                  <a16:creationId xmlns:a16="http://schemas.microsoft.com/office/drawing/2014/main" id="{DE0010C3-FF26-6C82-C710-8FAB926E6C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19743" y="6064804"/>
              <a:ext cx="4424257" cy="673385"/>
            </a:xfrm>
            <a:prstGeom prst="rect">
              <a:avLst/>
            </a:prstGeom>
          </p:spPr>
        </p:pic>
        <p:pic>
          <p:nvPicPr>
            <p:cNvPr id="13" name="Image 12" descr="Capture d’écran 2016-05-10 à 16.04.03.png">
              <a:extLst>
                <a:ext uri="{FF2B5EF4-FFF2-40B4-BE49-F238E27FC236}">
                  <a16:creationId xmlns:a16="http://schemas.microsoft.com/office/drawing/2014/main" id="{4C8B6F2B-4701-FD8D-0E67-1294B9BA63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638660" y="6203125"/>
              <a:ext cx="543984" cy="396741"/>
            </a:xfrm>
            <a:prstGeom prst="rect">
              <a:avLst/>
            </a:prstGeom>
          </p:spPr>
        </p:pic>
      </p:grpSp>
      <p:sp>
        <p:nvSpPr>
          <p:cNvPr id="41" name="Espace réservé du numéro de diapositive 4">
            <a:extLst>
              <a:ext uri="{FF2B5EF4-FFF2-40B4-BE49-F238E27FC236}">
                <a16:creationId xmlns:a16="http://schemas.microsoft.com/office/drawing/2014/main" id="{8F315CC5-E2A9-DD28-1D87-E41D0C757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80987" y="6372642"/>
            <a:ext cx="2133600" cy="365125"/>
          </a:xfrm>
        </p:spPr>
        <p:txBody>
          <a:bodyPr/>
          <a:lstStyle/>
          <a:p>
            <a:fld id="{3988A1F8-06BA-4CB7-B4F7-C07C14CF58B7}" type="slidenum">
              <a:rPr lang="fr-FR">
                <a:latin typeface="Calibri"/>
              </a:rPr>
              <a:pPr/>
              <a:t>35</a:t>
            </a:fld>
            <a:endParaRPr lang="fr-FR" dirty="0">
              <a:latin typeface="Calibri"/>
            </a:endParaRPr>
          </a:p>
        </p:txBody>
      </p:sp>
      <p:pic>
        <p:nvPicPr>
          <p:cNvPr id="43" name="Picture 2" descr="GANIL">
            <a:extLst>
              <a:ext uri="{FF2B5EF4-FFF2-40B4-BE49-F238E27FC236}">
                <a16:creationId xmlns:a16="http://schemas.microsoft.com/office/drawing/2014/main" id="{C2403A1D-5769-59A8-9D8D-5BC2A01DE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091" y="6392486"/>
            <a:ext cx="1097190" cy="24188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8" name="ZoneTexte 77">
            <a:extLst>
              <a:ext uri="{FF2B5EF4-FFF2-40B4-BE49-F238E27FC236}">
                <a16:creationId xmlns:a16="http://schemas.microsoft.com/office/drawing/2014/main" id="{C5BDA2FF-20A9-D793-719C-B839F0B42219}"/>
              </a:ext>
            </a:extLst>
          </p:cNvPr>
          <p:cNvSpPr txBox="1"/>
          <p:nvPr/>
        </p:nvSpPr>
        <p:spPr>
          <a:xfrm>
            <a:off x="8858989" y="1078715"/>
            <a:ext cx="1866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Budget : 24,3 M€ </a:t>
            </a:r>
          </a:p>
        </p:txBody>
      </p:sp>
    </p:spTree>
    <p:extLst>
      <p:ext uri="{BB962C8B-B14F-4D97-AF65-F5344CB8AC3E}">
        <p14:creationId xmlns:p14="http://schemas.microsoft.com/office/powerpoint/2010/main" val="6798199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Image 70">
            <a:extLst>
              <a:ext uri="{FF2B5EF4-FFF2-40B4-BE49-F238E27FC236}">
                <a16:creationId xmlns:a16="http://schemas.microsoft.com/office/drawing/2014/main" id="{F70EDE71-0EEA-DD93-58FA-8BBD5C291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243" y="2373728"/>
            <a:ext cx="6303671" cy="3331036"/>
          </a:xfrm>
          <a:prstGeom prst="rect">
            <a:avLst/>
          </a:prstGeo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9577A3FB-3E44-712E-9321-3FC5708C1D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243" y="948839"/>
            <a:ext cx="5558171" cy="400110"/>
          </a:xfrm>
          <a:prstGeom prst="rect">
            <a:avLst/>
          </a:prstGeom>
          <a:noFill/>
          <a:effectLst>
            <a:outerShdw sx="1000" sy="1000" algn="tl" rotWithShape="0">
              <a:prstClr val="black"/>
            </a:outerShdw>
          </a:effectLst>
        </p:spPr>
        <p:txBody>
          <a:bodyPr wrap="square">
            <a:spAutoFit/>
          </a:bodyPr>
          <a:lstStyle>
            <a:defPPr>
              <a:defRPr lang="de-DE"/>
            </a:defPPr>
            <a:lvl1pPr>
              <a:defRPr sz="1000" i="1" u="none"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1pPr>
            <a:lvl2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2pPr>
            <a:lvl3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3pPr>
            <a:lvl4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4pPr>
            <a:lvl5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5pPr>
            <a:lvl6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6pPr>
            <a:lvl7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7pPr>
            <a:lvl8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8pPr>
            <a:lvl9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itchFamily="34" charset="0"/>
                <a:ea typeface="+mn-ea"/>
                <a:cs typeface="Arial" pitchFamily="34" charset="0"/>
              </a:rPr>
              <a:t>Laser, decay spectroscopy and mass measurement</a:t>
            </a:r>
            <a:endParaRPr kumimoji="0" lang="fr-FR" sz="2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n-ea"/>
              <a:cs typeface="Arial" pitchFamily="34" charset="0"/>
            </a:endParaRPr>
          </a:p>
        </p:txBody>
      </p:sp>
      <p:sp>
        <p:nvSpPr>
          <p:cNvPr id="18" name="Espace réservé du numéro de diapositive 4">
            <a:extLst>
              <a:ext uri="{FF2B5EF4-FFF2-40B4-BE49-F238E27FC236}">
                <a16:creationId xmlns:a16="http://schemas.microsoft.com/office/drawing/2014/main" id="{73829BF6-A92D-C9D2-2BCB-8CF760404BF7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1C504838-B96D-5423-58E6-2B4A2BDA10A0}"/>
              </a:ext>
            </a:extLst>
          </p:cNvPr>
          <p:cNvSpPr txBox="1"/>
          <p:nvPr/>
        </p:nvSpPr>
        <p:spPr>
          <a:xfrm>
            <a:off x="226684" y="1290881"/>
            <a:ext cx="609797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First high resolution laser spectroscopy and mass measurement of stable Er isotopes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594" marR="0" lvl="0" indent="-228594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Laser spectroscopy : 200 MHz resolution (FWHM)</a:t>
            </a:r>
          </a:p>
          <a:p>
            <a:pPr marL="228594" marR="0" lvl="0" indent="-228594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Transmission : S-RFQ-PILGRIM &gt; 80 %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594" marR="0" lvl="0" indent="-228594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Mass resolution : 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Math"/>
                <a:ea typeface="+mn-ea"/>
                <a:cs typeface="+mn-cs"/>
              </a:rPr>
              <a:t> ~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</a:rPr>
              <a:t>200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.000 </a:t>
            </a:r>
          </a:p>
        </p:txBody>
      </p:sp>
      <p:sp>
        <p:nvSpPr>
          <p:cNvPr id="14" name="CustomShape 1">
            <a:extLst>
              <a:ext uri="{FF2B5EF4-FFF2-40B4-BE49-F238E27FC236}">
                <a16:creationId xmlns:a16="http://schemas.microsoft.com/office/drawing/2014/main" id="{FB0604BB-C266-C120-AB54-62FD6091B094}"/>
              </a:ext>
            </a:extLst>
          </p:cNvPr>
          <p:cNvSpPr/>
          <p:nvPr/>
        </p:nvSpPr>
        <p:spPr>
          <a:xfrm>
            <a:off x="907359" y="264121"/>
            <a:ext cx="4354375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-1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Low Energy Branch (LEB)</a:t>
            </a:r>
            <a:endParaRPr kumimoji="0" lang="fr-FR" sz="3200" b="1" i="0" u="none" strike="noStrike" kern="1200" cap="none" spc="-1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8722F925-B5BF-441E-5AF3-4F0E67B39E57}"/>
              </a:ext>
            </a:extLst>
          </p:cNvPr>
          <p:cNvSpPr txBox="1"/>
          <p:nvPr/>
        </p:nvSpPr>
        <p:spPr>
          <a:xfrm>
            <a:off x="308427" y="5808022"/>
            <a:ext cx="63286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+mn-ea"/>
              </a:rPr>
              <a:t>J. Romans, et al., Atoms 10, 21 (2022)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a-DK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A. </a:t>
            </a:r>
            <a:r>
              <a:rPr kumimoji="0" lang="da-DK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Ajayakumar</a:t>
            </a:r>
            <a:r>
              <a:rPr kumimoji="0" lang="da-DK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et al., NIMB 539, 102-107 (2023)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826CDD24-E937-5C66-A815-F0AB433AD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258" y="2680741"/>
            <a:ext cx="4384255" cy="31736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Image 18" descr="S3-logo3_white.jpg">
            <a:extLst>
              <a:ext uri="{FF2B5EF4-FFF2-40B4-BE49-F238E27FC236}">
                <a16:creationId xmlns:a16="http://schemas.microsoft.com/office/drawing/2014/main" id="{23FA899C-B7BC-5EC9-42F2-B40AF251C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9801" y="264121"/>
            <a:ext cx="483269" cy="60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" descr="page8image27140848">
            <a:extLst>
              <a:ext uri="{FF2B5EF4-FFF2-40B4-BE49-F238E27FC236}">
                <a16:creationId xmlns:a16="http://schemas.microsoft.com/office/drawing/2014/main" id="{37167114-3C06-5CF1-FACB-272F5ECBC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037" y="1044381"/>
            <a:ext cx="3901780" cy="144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AA427142-5B93-3533-C353-36E23FBF45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61000" y="1015019"/>
            <a:ext cx="1015575" cy="1469171"/>
          </a:xfrm>
          <a:prstGeom prst="rect">
            <a:avLst/>
          </a:prstGeom>
        </p:spPr>
      </p:pic>
      <p:grpSp>
        <p:nvGrpSpPr>
          <p:cNvPr id="11" name="Groupe 10">
            <a:extLst>
              <a:ext uri="{FF2B5EF4-FFF2-40B4-BE49-F238E27FC236}">
                <a16:creationId xmlns:a16="http://schemas.microsoft.com/office/drawing/2014/main" id="{C77CEA55-B31C-2623-D973-FA788B0DB50A}"/>
              </a:ext>
            </a:extLst>
          </p:cNvPr>
          <p:cNvGrpSpPr/>
          <p:nvPr/>
        </p:nvGrpSpPr>
        <p:grpSpPr>
          <a:xfrm>
            <a:off x="6505361" y="6103659"/>
            <a:ext cx="4592415" cy="478463"/>
            <a:chOff x="4772400" y="5772311"/>
            <a:chExt cx="4807188" cy="478463"/>
          </a:xfrm>
        </p:grpSpPr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C113BF21-A524-8A56-801F-64E08662A21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56644" y="5772311"/>
              <a:ext cx="633672" cy="478463"/>
            </a:xfrm>
            <a:prstGeom prst="rect">
              <a:avLst/>
            </a:prstGeom>
          </p:spPr>
        </p:pic>
        <p:pic>
          <p:nvPicPr>
            <p:cNvPr id="13" name="Image 673" descr="KULEUVEN_CMYK_LOGO.png">
              <a:extLst>
                <a:ext uri="{FF2B5EF4-FFF2-40B4-BE49-F238E27FC236}">
                  <a16:creationId xmlns:a16="http://schemas.microsoft.com/office/drawing/2014/main" id="{A2CCD38F-55E1-FCBB-BD4E-A5666FB05BE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72400" y="5859761"/>
              <a:ext cx="763100" cy="303562"/>
            </a:xfrm>
            <a:prstGeom prst="rect">
              <a:avLst/>
            </a:prstGeom>
          </p:spPr>
        </p:pic>
        <p:pic>
          <p:nvPicPr>
            <p:cNvPr id="15" name="Image 674">
              <a:extLst>
                <a:ext uri="{FF2B5EF4-FFF2-40B4-BE49-F238E27FC236}">
                  <a16:creationId xmlns:a16="http://schemas.microsoft.com/office/drawing/2014/main" id="{0F110AD4-2676-280C-9E47-84A76DCF608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411460" y="5856296"/>
              <a:ext cx="683734" cy="310492"/>
            </a:xfrm>
            <a:prstGeom prst="rect">
              <a:avLst/>
            </a:prstGeom>
          </p:spPr>
        </p:pic>
        <p:pic>
          <p:nvPicPr>
            <p:cNvPr id="16" name="Image 15">
              <a:extLst>
                <a:ext uri="{FF2B5EF4-FFF2-40B4-BE49-F238E27FC236}">
                  <a16:creationId xmlns:a16="http://schemas.microsoft.com/office/drawing/2014/main" id="{C1723CD5-BEF6-2A3B-EE57-4258015F97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216338" y="5911338"/>
              <a:ext cx="932936" cy="200408"/>
            </a:xfrm>
            <a:prstGeom prst="rect">
              <a:avLst/>
            </a:prstGeom>
          </p:spPr>
        </p:pic>
        <p:pic>
          <p:nvPicPr>
            <p:cNvPr id="17" name="Picture 4" descr="Uni Mainz – Applications sur Google Play">
              <a:extLst>
                <a:ext uri="{FF2B5EF4-FFF2-40B4-BE49-F238E27FC236}">
                  <a16:creationId xmlns:a16="http://schemas.microsoft.com/office/drawing/2014/main" id="{E2B1EAD2-A56F-DA0F-8077-406B49B2C0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20549" y="5826540"/>
              <a:ext cx="370005" cy="37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6" descr="University of Jyväskylä">
              <a:extLst>
                <a:ext uri="{FF2B5EF4-FFF2-40B4-BE49-F238E27FC236}">
                  <a16:creationId xmlns:a16="http://schemas.microsoft.com/office/drawing/2014/main" id="{67E46EBC-F52A-86C1-C7EE-251FA6CCF4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11698" y="5796599"/>
              <a:ext cx="767890" cy="4298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1" name="logo" descr="Site du CEA">
            <a:hlinkClick r:id="rId13" tgtFrame="&quot;_blank&quot;"/>
            <a:extLst>
              <a:ext uri="{FF2B5EF4-FFF2-40B4-BE49-F238E27FC236}">
                <a16:creationId xmlns:a16="http://schemas.microsoft.com/office/drawing/2014/main" id="{EA4D177D-E630-068E-9FA2-4FCEFC77AFF2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097776" y="6147562"/>
            <a:ext cx="763880" cy="365125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298132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6" descr="S3-logo3_white.jpg">
            <a:extLst>
              <a:ext uri="{FF2B5EF4-FFF2-40B4-BE49-F238E27FC236}">
                <a16:creationId xmlns:a16="http://schemas.microsoft.com/office/drawing/2014/main" id="{F166CE8B-0C4A-3E71-E2E7-ABCBDDCFF6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545" y="12002"/>
            <a:ext cx="644359" cy="805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re 1">
            <a:extLst>
              <a:ext uri="{FF2B5EF4-FFF2-40B4-BE49-F238E27FC236}">
                <a16:creationId xmlns:a16="http://schemas.microsoft.com/office/drawing/2014/main" id="{212F45BC-1A44-04E5-77B0-5424FEE7A39A}"/>
              </a:ext>
            </a:extLst>
          </p:cNvPr>
          <p:cNvSpPr txBox="1">
            <a:spLocks/>
          </p:cNvSpPr>
          <p:nvPr/>
        </p:nvSpPr>
        <p:spPr>
          <a:xfrm>
            <a:off x="728006" y="-109657"/>
            <a:ext cx="10801350" cy="11414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2"/>
                </a:solidFill>
                <a:latin typeface="+mn-lt"/>
              </a:rPr>
              <a:t>Laser Resonance Chromatography @ LEB</a:t>
            </a:r>
          </a:p>
        </p:txBody>
      </p:sp>
      <p:pic>
        <p:nvPicPr>
          <p:cNvPr id="1025" name="Picture 1" descr="page4image15181568">
            <a:extLst>
              <a:ext uri="{FF2B5EF4-FFF2-40B4-BE49-F238E27FC236}">
                <a16:creationId xmlns:a16="http://schemas.microsoft.com/office/drawing/2014/main" id="{39D41941-7702-D985-0EBF-C2503DB36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099" y="2315411"/>
            <a:ext cx="4145062" cy="2426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D8C61C27-E133-A492-50CF-666445B10B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728" y="1590523"/>
            <a:ext cx="5837174" cy="35741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E74F7D4A-F9B0-8208-DB00-D140B1966DB3}"/>
              </a:ext>
            </a:extLst>
          </p:cNvPr>
          <p:cNvSpPr txBox="1"/>
          <p:nvPr/>
        </p:nvSpPr>
        <p:spPr>
          <a:xfrm>
            <a:off x="6937218" y="1472401"/>
            <a:ext cx="450682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fr-FR" sz="1600" dirty="0">
                <a:effectLst/>
                <a:latin typeface="ArialMT"/>
              </a:rPr>
              <a:t>Optical </a:t>
            </a:r>
            <a:r>
              <a:rPr lang="fr-FR" sz="1600" dirty="0" err="1">
                <a:effectLst/>
                <a:latin typeface="ArialMT"/>
              </a:rPr>
              <a:t>pumping</a:t>
            </a:r>
            <a:endParaRPr lang="fr-FR" sz="1600" dirty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fr-FR" sz="1600" dirty="0">
                <a:effectLst/>
                <a:latin typeface="ArialMT"/>
              </a:rPr>
              <a:t>Monitoring drift time changes for </a:t>
            </a:r>
            <a:r>
              <a:rPr lang="fr-FR" sz="1600" dirty="0" err="1">
                <a:effectLst/>
                <a:latin typeface="ArialMT"/>
              </a:rPr>
              <a:t>resonance</a:t>
            </a:r>
            <a:r>
              <a:rPr lang="fr-FR" sz="1600" dirty="0">
                <a:effectLst/>
                <a:latin typeface="ArialMT"/>
              </a:rPr>
              <a:t> identification </a:t>
            </a:r>
            <a:endParaRPr lang="fr-FR" sz="1600" dirty="0">
              <a:effectLst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3489A198-CDD4-DABD-71C7-4E53DEE8BD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802" y="5378361"/>
            <a:ext cx="3548497" cy="1082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A54B7E91-104B-72BE-FD1D-29E68BA0A7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5670" y="5378361"/>
            <a:ext cx="2795267" cy="10896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Espace réservé du numéro de diapositive 4">
            <a:extLst>
              <a:ext uri="{FF2B5EF4-FFF2-40B4-BE49-F238E27FC236}">
                <a16:creationId xmlns:a16="http://schemas.microsoft.com/office/drawing/2014/main" id="{3BEECA43-9791-3BE8-09F5-719EDD8B6163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37</a:t>
            </a:fld>
            <a:endParaRPr lang="fr-FR" sz="1400" dirty="0">
              <a:solidFill>
                <a:srgbClr val="000000"/>
              </a:solidFill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C629437C-BC84-3128-DA86-88813F513413}"/>
              </a:ext>
            </a:extLst>
          </p:cNvPr>
          <p:cNvSpPr txBox="1"/>
          <p:nvPr/>
        </p:nvSpPr>
        <p:spPr>
          <a:xfrm>
            <a:off x="395724" y="1010736"/>
            <a:ext cx="69085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kern="0" dirty="0"/>
              <a:t>Laser spectroscopy with ion mobility spectrometry</a:t>
            </a:r>
            <a:endParaRPr lang="fr-FR" sz="2800" b="1" i="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8E07335-A8E9-041C-5093-CF6A9CDA8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3991" y="775836"/>
            <a:ext cx="1001894" cy="90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76B9C8C5-EA0B-9F83-C2C5-5F3DE484AEAE}"/>
              </a:ext>
            </a:extLst>
          </p:cNvPr>
          <p:cNvSpPr txBox="1"/>
          <p:nvPr/>
        </p:nvSpPr>
        <p:spPr>
          <a:xfrm>
            <a:off x="9767493" y="825686"/>
            <a:ext cx="13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M. </a:t>
            </a:r>
            <a:r>
              <a:rPr lang="en-US" dirty="0" err="1"/>
              <a:t>laatiaoui</a:t>
            </a:r>
            <a:endParaRPr lang="en-US" dirty="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B742446-7BA7-FBD6-5971-AFD8DFE76DFB}"/>
              </a:ext>
            </a:extLst>
          </p:cNvPr>
          <p:cNvSpPr txBox="1"/>
          <p:nvPr/>
        </p:nvSpPr>
        <p:spPr>
          <a:xfrm>
            <a:off x="7038345" y="4729606"/>
            <a:ext cx="4750132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Optical spectroscopy</a:t>
            </a:r>
            <a:r>
              <a:rPr lang="en-US" dirty="0"/>
              <a:t>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dirty="0"/>
              <a:t>electronic structure characterization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dirty="0"/>
              <a:t>element fingerprinting (e.g. observational astronomy)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dirty="0"/>
              <a:t>nuclear properties through </a:t>
            </a:r>
            <a:r>
              <a:rPr lang="en-US" b="1" dirty="0"/>
              <a:t>hyperfine spectroscopy</a:t>
            </a:r>
          </a:p>
        </p:txBody>
      </p:sp>
    </p:spTree>
    <p:extLst>
      <p:ext uri="{BB962C8B-B14F-4D97-AF65-F5344CB8AC3E}">
        <p14:creationId xmlns:p14="http://schemas.microsoft.com/office/powerpoint/2010/main" val="36037033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345D77B8-A10C-4CBF-DE05-1BA20A563F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14780" y="1841054"/>
            <a:ext cx="4303729" cy="322779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8E8E382-ED3D-258C-7FB8-DE484550C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846" y="1939360"/>
            <a:ext cx="5970834" cy="3045467"/>
          </a:xfrm>
          <a:prstGeom prst="rect">
            <a:avLst/>
          </a:prstGeom>
        </p:spPr>
      </p:pic>
      <p:sp>
        <p:nvSpPr>
          <p:cNvPr id="6" name="Υ-ray efficiency of…">
            <a:extLst>
              <a:ext uri="{FF2B5EF4-FFF2-40B4-BE49-F238E27FC236}">
                <a16:creationId xmlns:a16="http://schemas.microsoft.com/office/drawing/2014/main" id="{FF98E3F7-C659-4F0A-D2D5-4C30D8D070B8}"/>
              </a:ext>
            </a:extLst>
          </p:cNvPr>
          <p:cNvSpPr txBox="1"/>
          <p:nvPr/>
        </p:nvSpPr>
        <p:spPr>
          <a:xfrm>
            <a:off x="5403086" y="2785526"/>
            <a:ext cx="1184282" cy="423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6789" tIns="26789" rIns="26789" bIns="26789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b="0"/>
            </a:pPr>
            <a:r>
              <a:rPr kumimoji="0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Υ</a:t>
            </a:r>
            <a:r>
              <a:rPr kumimoji="0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-ray efficiency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b="0"/>
            </a:pPr>
            <a:r>
              <a:rPr kumimoji="0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40% at 121 </a:t>
            </a:r>
            <a:r>
              <a:rPr kumimoji="0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keV</a:t>
            </a:r>
            <a:endParaRPr kumimoji="0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Alpha &amp; Electron resolution…">
            <a:extLst>
              <a:ext uri="{FF2B5EF4-FFF2-40B4-BE49-F238E27FC236}">
                <a16:creationId xmlns:a16="http://schemas.microsoft.com/office/drawing/2014/main" id="{8B2D81A2-08C8-A960-C78C-2105A919343D}"/>
              </a:ext>
            </a:extLst>
          </p:cNvPr>
          <p:cNvSpPr txBox="1"/>
          <p:nvPr/>
        </p:nvSpPr>
        <p:spPr>
          <a:xfrm>
            <a:off x="5403086" y="2257078"/>
            <a:ext cx="1319576" cy="2387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6789" tIns="26789" rIns="26789" bIns="26789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b="0"/>
            </a:pPr>
            <a:r>
              <a:rPr kumimoji="0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Alpha</a:t>
            </a:r>
            <a:r>
              <a:rPr kumimoji="0" lang="fr-F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Electron</a:t>
            </a:r>
            <a:r>
              <a:rPr kumimoji="0" lang="fr-F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 SF</a:t>
            </a:r>
            <a:endParaRPr kumimoji="0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Mass Identification…">
            <a:extLst>
              <a:ext uri="{FF2B5EF4-FFF2-40B4-BE49-F238E27FC236}">
                <a16:creationId xmlns:a16="http://schemas.microsoft.com/office/drawing/2014/main" id="{AE2D9AF2-74DD-F33C-B480-053366C92E5E}"/>
              </a:ext>
            </a:extLst>
          </p:cNvPr>
          <p:cNvSpPr txBox="1"/>
          <p:nvPr/>
        </p:nvSpPr>
        <p:spPr>
          <a:xfrm>
            <a:off x="591337" y="2397286"/>
            <a:ext cx="504546" cy="3926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6789" tIns="26789" rIns="26789" bIns="26789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b="0"/>
            </a:pPr>
            <a:r>
              <a:rPr kumimoji="0" lang="fr-FR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TOF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b="0"/>
            </a:pPr>
            <a:r>
              <a:rPr kumimoji="0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Mass </a:t>
            </a:r>
            <a:r>
              <a:rPr kumimoji="0" lang="fr-FR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</a:t>
            </a:r>
            <a:endParaRPr kumimoji="0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ustomShape 1">
            <a:extLst>
              <a:ext uri="{FF2B5EF4-FFF2-40B4-BE49-F238E27FC236}">
                <a16:creationId xmlns:a16="http://schemas.microsoft.com/office/drawing/2014/main" id="{D3F00A11-3D00-4DA5-0812-C351D3ED0DFA}"/>
              </a:ext>
            </a:extLst>
          </p:cNvPr>
          <p:cNvSpPr/>
          <p:nvPr/>
        </p:nvSpPr>
        <p:spPr>
          <a:xfrm>
            <a:off x="887903" y="66525"/>
            <a:ext cx="4284099" cy="58332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-1" normalizeH="0" baseline="0" noProof="0" dirty="0" err="1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Detection</a:t>
            </a:r>
            <a:r>
              <a:rPr kumimoji="0" lang="fr-FR" sz="3200" b="1" i="0" u="none" strike="noStrike" kern="1200" cap="none" spc="-1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 setup : SIRIUS</a:t>
            </a:r>
            <a:endParaRPr kumimoji="0" lang="fr-FR" sz="3200" b="1" i="0" u="none" strike="noStrike" kern="1200" cap="none" spc="-1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11" name="Image 6" descr="S3-logo3_white.jpg">
            <a:extLst>
              <a:ext uri="{FF2B5EF4-FFF2-40B4-BE49-F238E27FC236}">
                <a16:creationId xmlns:a16="http://schemas.microsoft.com/office/drawing/2014/main" id="{D85EABEA-481B-9484-C5E3-EB2F5C43C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545" y="12002"/>
            <a:ext cx="644359" cy="805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113E01A6-85C4-0A13-991D-E29AAD974042}"/>
              </a:ext>
            </a:extLst>
          </p:cNvPr>
          <p:cNvSpPr txBox="1"/>
          <p:nvPr/>
        </p:nvSpPr>
        <p:spPr>
          <a:xfrm>
            <a:off x="293846" y="5196277"/>
            <a:ext cx="64847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Tracker : 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Temps de vol (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Math"/>
                <a:ea typeface="+mn-ea"/>
                <a:cs typeface="+mn-cs"/>
              </a:rPr>
              <a:t>𝛔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(</a:t>
            </a:r>
            <a:r>
              <a:rPr kumimoji="0" lang="fr-F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) &lt; 1ns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),Position (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Math"/>
                <a:ea typeface="+mn-ea"/>
                <a:cs typeface="+mn-cs"/>
              </a:rPr>
              <a:t>𝛔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(x) &lt;0.5mm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) </a:t>
            </a:r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DSSD-Tunnel : </a:t>
            </a:r>
            <a:r>
              <a:rPr kumimoji="0" lang="fr-FR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Corrélation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implantation </a:t>
            </a:r>
            <a:r>
              <a:rPr kumimoji="0" lang="fr-FR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décroissance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(10x10cm</a:t>
            </a:r>
            <a:r>
              <a:rPr kumimoji="0" lang="fr-FR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2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, 128x128ch DSSD) </a:t>
            </a:r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FEE : 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Commutation bas gain/haut gain pour grande dynamique 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Math"/>
                <a:ea typeface="+mn-ea"/>
                <a:cs typeface="+mn-cs"/>
              </a:rPr>
              <a:t>𝛔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(</a:t>
            </a:r>
            <a:r>
              <a:rPr kumimoji="0" lang="fr-FR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E</a:t>
            </a:r>
            <a:r>
              <a:rPr kumimoji="0" lang="fr-FR" sz="9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alpha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) &lt;20keV </a:t>
            </a:r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BEE : </a:t>
            </a:r>
            <a:r>
              <a:rPr kumimoji="0" lang="fr-F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Electronique digitale (NUMEXO2) </a:t>
            </a:r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9922BCE1-CA92-3254-693B-A955357A7A11}"/>
              </a:ext>
            </a:extLst>
          </p:cNvPr>
          <p:cNvSpPr txBox="1"/>
          <p:nvPr/>
        </p:nvSpPr>
        <p:spPr>
          <a:xfrm>
            <a:off x="73545" y="846936"/>
            <a:ext cx="6818295" cy="994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Decay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spectyroscopy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of </a:t>
            </a: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heavy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and </a:t>
            </a: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very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heavy</a:t>
            </a:r>
            <a:r>
              <a:rPr kumimoji="0" lang="fr-FR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fr-FR" sz="18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elements</a:t>
            </a:r>
            <a:endParaRPr kumimoji="0" lang="fr-FR" sz="1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Alpha, electron, gamma &amp; fission fragment decay spectroscopy</a:t>
            </a:r>
          </a:p>
        </p:txBody>
      </p:sp>
      <p:pic>
        <p:nvPicPr>
          <p:cNvPr id="18" name="Picture 2" descr="GANIL">
            <a:extLst>
              <a:ext uri="{FF2B5EF4-FFF2-40B4-BE49-F238E27FC236}">
                <a16:creationId xmlns:a16="http://schemas.microsoft.com/office/drawing/2014/main" id="{BC56E9B1-189A-41CB-1182-966C19478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321" y="5586936"/>
            <a:ext cx="792087" cy="17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Image 22">
            <a:extLst>
              <a:ext uri="{FF2B5EF4-FFF2-40B4-BE49-F238E27FC236}">
                <a16:creationId xmlns:a16="http://schemas.microsoft.com/office/drawing/2014/main" id="{8EDAD2D7-6A72-F6C3-FEF8-3FBA30EFD506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14555" y="5421752"/>
            <a:ext cx="792088" cy="643271"/>
          </a:xfrm>
          <a:prstGeom prst="rect">
            <a:avLst/>
          </a:prstGeom>
        </p:spPr>
      </p:pic>
      <p:pic>
        <p:nvPicPr>
          <p:cNvPr id="20" name="logo" descr="Site du CEA">
            <a:hlinkClick r:id="rId7" tgtFrame="&quot;_blank&quot;"/>
            <a:extLst>
              <a:ext uri="{FF2B5EF4-FFF2-40B4-BE49-F238E27FC236}">
                <a16:creationId xmlns:a16="http://schemas.microsoft.com/office/drawing/2014/main" id="{929136DA-8802-BF73-40E0-92D2A4BF005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9998" y="5538447"/>
            <a:ext cx="763880" cy="365125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053E878B-5110-790A-B530-152F7F11EB8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7233" y="5538446"/>
            <a:ext cx="763880" cy="397217"/>
          </a:xfrm>
          <a:prstGeom prst="rect">
            <a:avLst/>
          </a:prstGeom>
        </p:spPr>
      </p:pic>
      <p:sp>
        <p:nvSpPr>
          <p:cNvPr id="22" name="Espace réservé du numéro de diapositive 4">
            <a:extLst>
              <a:ext uri="{FF2B5EF4-FFF2-40B4-BE49-F238E27FC236}">
                <a16:creationId xmlns:a16="http://schemas.microsoft.com/office/drawing/2014/main" id="{FF6F8664-F7D6-1363-31C3-A623EB1C2ECB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C5D07E47-40F9-A4D1-0C7B-955CB9CBBB1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89287" y="1197711"/>
            <a:ext cx="1998928" cy="19237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4417300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27FE8-7B37-3677-E375-DA5FA60669F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68263"/>
            <a:ext cx="10801350" cy="1141413"/>
          </a:xfrm>
        </p:spPr>
        <p:txBody>
          <a:bodyPr>
            <a:normAutofit/>
          </a:bodyPr>
          <a:lstStyle/>
          <a:p>
            <a:r>
              <a:rPr lang="en-FR" sz="2800">
                <a:solidFill>
                  <a:schemeClr val="accent2"/>
                </a:solidFill>
              </a:rPr>
              <a:t>DESIR </a:t>
            </a:r>
            <a:br>
              <a:rPr lang="en-FR" sz="2800">
                <a:solidFill>
                  <a:schemeClr val="accent2"/>
                </a:solidFill>
              </a:rPr>
            </a:br>
            <a:r>
              <a:rPr lang="fr-FR" sz="2800" dirty="0" err="1">
                <a:solidFill>
                  <a:schemeClr val="accent2"/>
                </a:solidFill>
              </a:rPr>
              <a:t>Decay</a:t>
            </a:r>
            <a:r>
              <a:rPr lang="en-FR" sz="2800">
                <a:solidFill>
                  <a:schemeClr val="accent2"/>
                </a:solidFill>
              </a:rPr>
              <a:t>, Excitation, </a:t>
            </a:r>
            <a:r>
              <a:rPr lang="fr-FR" sz="2800" dirty="0">
                <a:solidFill>
                  <a:schemeClr val="accent2"/>
                </a:solidFill>
              </a:rPr>
              <a:t>Storage of</a:t>
            </a:r>
            <a:r>
              <a:rPr lang="en-FR" sz="2800">
                <a:solidFill>
                  <a:schemeClr val="accent2"/>
                </a:solidFill>
              </a:rPr>
              <a:t> Radioacti</a:t>
            </a:r>
            <a:r>
              <a:rPr lang="fr-FR" sz="2800" dirty="0" err="1">
                <a:solidFill>
                  <a:schemeClr val="accent2"/>
                </a:solidFill>
              </a:rPr>
              <a:t>ve</a:t>
            </a:r>
            <a:r>
              <a:rPr lang="fr-FR" sz="2800" dirty="0">
                <a:solidFill>
                  <a:schemeClr val="accent2"/>
                </a:solidFill>
              </a:rPr>
              <a:t> Ions</a:t>
            </a:r>
            <a:endParaRPr lang="en-FR" sz="2800" dirty="0">
              <a:solidFill>
                <a:schemeClr val="accent2"/>
              </a:solidFill>
            </a:endParaRPr>
          </a:p>
        </p:txBody>
      </p:sp>
      <p:sp>
        <p:nvSpPr>
          <p:cNvPr id="5" name="ZoneTexte 6">
            <a:extLst>
              <a:ext uri="{FF2B5EF4-FFF2-40B4-BE49-F238E27FC236}">
                <a16:creationId xmlns:a16="http://schemas.microsoft.com/office/drawing/2014/main" id="{B2B1B628-8FAF-BDBD-1CCD-3C48F6C3DC73}"/>
              </a:ext>
            </a:extLst>
          </p:cNvPr>
          <p:cNvSpPr txBox="1"/>
          <p:nvPr/>
        </p:nvSpPr>
        <p:spPr>
          <a:xfrm>
            <a:off x="7033188" y="1145519"/>
            <a:ext cx="46111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Site inauguration Novembre 2023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Building construction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2025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First stable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beams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2027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First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experiments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2028</a:t>
            </a:r>
          </a:p>
        </p:txBody>
      </p:sp>
      <p:grpSp>
        <p:nvGrpSpPr>
          <p:cNvPr id="11" name="Groupe 17">
            <a:extLst>
              <a:ext uri="{FF2B5EF4-FFF2-40B4-BE49-F238E27FC236}">
                <a16:creationId xmlns:a16="http://schemas.microsoft.com/office/drawing/2014/main" id="{A90B9F3E-B08E-F1E0-4AA8-CBEFDD2DA5A6}"/>
              </a:ext>
            </a:extLst>
          </p:cNvPr>
          <p:cNvGrpSpPr/>
          <p:nvPr/>
        </p:nvGrpSpPr>
        <p:grpSpPr>
          <a:xfrm>
            <a:off x="419243" y="1134652"/>
            <a:ext cx="4239729" cy="472552"/>
            <a:chOff x="181315" y="849238"/>
            <a:chExt cx="4239729" cy="472552"/>
          </a:xfrm>
        </p:grpSpPr>
        <p:pic>
          <p:nvPicPr>
            <p:cNvPr id="12" name="Image 2">
              <a:extLst>
                <a:ext uri="{FF2B5EF4-FFF2-40B4-BE49-F238E27FC236}">
                  <a16:creationId xmlns:a16="http://schemas.microsoft.com/office/drawing/2014/main" id="{2ACD3DD8-3ECB-E0DB-1246-800D8C580CF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1315" y="849238"/>
              <a:ext cx="471775" cy="472552"/>
            </a:xfrm>
            <a:prstGeom prst="rect">
              <a:avLst/>
            </a:prstGeom>
          </p:spPr>
        </p:pic>
        <p:pic>
          <p:nvPicPr>
            <p:cNvPr id="13" name="Image 7">
              <a:extLst>
                <a:ext uri="{FF2B5EF4-FFF2-40B4-BE49-F238E27FC236}">
                  <a16:creationId xmlns:a16="http://schemas.microsoft.com/office/drawing/2014/main" id="{DE5883C5-2AC3-CF2E-D2A4-215573D0B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61802" y="963010"/>
              <a:ext cx="1082169" cy="259003"/>
            </a:xfrm>
            <a:prstGeom prst="rect">
              <a:avLst/>
            </a:prstGeom>
          </p:spPr>
        </p:pic>
        <p:pic>
          <p:nvPicPr>
            <p:cNvPr id="18" name="Picture 2" descr="IJCLab">
              <a:extLst>
                <a:ext uri="{FF2B5EF4-FFF2-40B4-BE49-F238E27FC236}">
                  <a16:creationId xmlns:a16="http://schemas.microsoft.com/office/drawing/2014/main" id="{1C497E53-76A8-84F4-1A60-2FFE040F50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2176" y="963010"/>
              <a:ext cx="405865" cy="2873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8" descr="IPHC Strasbourg (@IPHC_Strasbourg) | Twitter">
              <a:extLst>
                <a:ext uri="{FF2B5EF4-FFF2-40B4-BE49-F238E27FC236}">
                  <a16:creationId xmlns:a16="http://schemas.microsoft.com/office/drawing/2014/main" id="{9FF490F4-B9AA-B246-23D6-4430124DD31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3268041" y="880052"/>
              <a:ext cx="476862" cy="387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Image 674">
              <a:extLst>
                <a:ext uri="{FF2B5EF4-FFF2-40B4-BE49-F238E27FC236}">
                  <a16:creationId xmlns:a16="http://schemas.microsoft.com/office/drawing/2014/main" id="{CBF164A6-EF78-3595-B6B6-69269E38C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51266" y="963139"/>
              <a:ext cx="569778" cy="258744"/>
            </a:xfrm>
            <a:prstGeom prst="rect">
              <a:avLst/>
            </a:prstGeom>
          </p:spPr>
        </p:pic>
      </p:grpSp>
      <p:pic>
        <p:nvPicPr>
          <p:cNvPr id="21" name="Image 13">
            <a:extLst>
              <a:ext uri="{FF2B5EF4-FFF2-40B4-BE49-F238E27FC236}">
                <a16:creationId xmlns:a16="http://schemas.microsoft.com/office/drawing/2014/main" id="{7E6103F7-38E4-B03E-8B62-45FB6EDAA9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43" y="1133588"/>
            <a:ext cx="497952" cy="488674"/>
          </a:xfrm>
          <a:prstGeom prst="rect">
            <a:avLst/>
          </a:prstGeom>
        </p:spPr>
      </p:pic>
      <p:grpSp>
        <p:nvGrpSpPr>
          <p:cNvPr id="23" name="Groupe 60">
            <a:extLst>
              <a:ext uri="{FF2B5EF4-FFF2-40B4-BE49-F238E27FC236}">
                <a16:creationId xmlns:a16="http://schemas.microsoft.com/office/drawing/2014/main" id="{CA7ABC55-E169-26E4-E6E4-34165BCB2E41}"/>
              </a:ext>
            </a:extLst>
          </p:cNvPr>
          <p:cNvGrpSpPr/>
          <p:nvPr/>
        </p:nvGrpSpPr>
        <p:grpSpPr>
          <a:xfrm>
            <a:off x="6857128" y="1737651"/>
            <a:ext cx="5684239" cy="3624892"/>
            <a:chOff x="1825902" y="1988841"/>
            <a:chExt cx="7554090" cy="4536504"/>
          </a:xfrm>
        </p:grpSpPr>
        <p:pic>
          <p:nvPicPr>
            <p:cNvPr id="27" name="Picture 2" descr="C:\Documents and Settings\thomasjc\Bureau\DESIR\Meetings\2011\Symposium_Fr_Jp\Screen shot 2011-01-03 at 13.29.34.png">
              <a:extLst>
                <a:ext uri="{FF2B5EF4-FFF2-40B4-BE49-F238E27FC236}">
                  <a16:creationId xmlns:a16="http://schemas.microsoft.com/office/drawing/2014/main" id="{50434514-3AA8-4307-9FD0-B132F30F02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10" t="912" r="1544" b="456"/>
            <a:stretch>
              <a:fillRect/>
            </a:stretch>
          </p:blipFill>
          <p:spPr bwMode="auto">
            <a:xfrm>
              <a:off x="1835695" y="1988841"/>
              <a:ext cx="6737383" cy="45365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Ellipse 62">
              <a:extLst>
                <a:ext uri="{FF2B5EF4-FFF2-40B4-BE49-F238E27FC236}">
                  <a16:creationId xmlns:a16="http://schemas.microsoft.com/office/drawing/2014/main" id="{97252138-D859-D8F5-7CDB-72A5A038A149}"/>
                </a:ext>
              </a:extLst>
            </p:cNvPr>
            <p:cNvSpPr/>
            <p:nvPr/>
          </p:nvSpPr>
          <p:spPr bwMode="auto">
            <a:xfrm rot="19631431">
              <a:off x="7152190" y="2200707"/>
              <a:ext cx="1714868" cy="460212"/>
            </a:xfrm>
            <a:prstGeom prst="ellipse">
              <a:avLst/>
            </a:prstGeom>
            <a:solidFill>
              <a:srgbClr val="FF0000">
                <a:alpha val="24000"/>
              </a:srgbClr>
            </a:solidFill>
            <a:ln w="3810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000"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endParaRPr>
            </a:p>
          </p:txBody>
        </p:sp>
        <p:sp>
          <p:nvSpPr>
            <p:cNvPr id="29" name="Ellipse 63">
              <a:extLst>
                <a:ext uri="{FF2B5EF4-FFF2-40B4-BE49-F238E27FC236}">
                  <a16:creationId xmlns:a16="http://schemas.microsoft.com/office/drawing/2014/main" id="{ED8FA14D-B110-0321-A2D1-5F976A7CD18D}"/>
                </a:ext>
              </a:extLst>
            </p:cNvPr>
            <p:cNvSpPr/>
            <p:nvPr/>
          </p:nvSpPr>
          <p:spPr bwMode="auto">
            <a:xfrm rot="19552545">
              <a:off x="3179838" y="4093378"/>
              <a:ext cx="2263155" cy="329982"/>
            </a:xfrm>
            <a:prstGeom prst="ellipse">
              <a:avLst/>
            </a:prstGeom>
            <a:solidFill>
              <a:srgbClr val="FF0000">
                <a:alpha val="24000"/>
              </a:srgbClr>
            </a:solidFill>
            <a:ln w="3810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000"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endParaRPr>
            </a:p>
          </p:txBody>
        </p:sp>
        <p:sp>
          <p:nvSpPr>
            <p:cNvPr id="30" name="ZoneTexte 64">
              <a:extLst>
                <a:ext uri="{FF2B5EF4-FFF2-40B4-BE49-F238E27FC236}">
                  <a16:creationId xmlns:a16="http://schemas.microsoft.com/office/drawing/2014/main" id="{18FBFBAD-BC10-62DA-AC57-EBA8096C3D48}"/>
                </a:ext>
              </a:extLst>
            </p:cNvPr>
            <p:cNvSpPr txBox="1"/>
            <p:nvPr/>
          </p:nvSpPr>
          <p:spPr>
            <a:xfrm>
              <a:off x="7632928" y="2906059"/>
              <a:ext cx="1002492" cy="409666"/>
            </a:xfrm>
            <a:prstGeom prst="rect">
              <a:avLst/>
            </a:prstGeom>
            <a:solidFill>
              <a:srgbClr val="FF0000">
                <a:alpha val="27000"/>
              </a:srgbClr>
            </a:solidFill>
            <a:ln w="38100" cmpd="sng">
              <a:solidFill>
                <a:srgbClr val="FF0000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  <a:r>
                <a:rPr lang="en-US" sz="7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-LEB, SIRIUS</a:t>
              </a:r>
            </a:p>
          </p:txBody>
        </p:sp>
        <p:sp>
          <p:nvSpPr>
            <p:cNvPr id="32" name="Ellipse 65">
              <a:extLst>
                <a:ext uri="{FF2B5EF4-FFF2-40B4-BE49-F238E27FC236}">
                  <a16:creationId xmlns:a16="http://schemas.microsoft.com/office/drawing/2014/main" id="{55ADE87F-3FF9-FCC8-CAA3-C0DD9B9AA5EC}"/>
                </a:ext>
              </a:extLst>
            </p:cNvPr>
            <p:cNvSpPr/>
            <p:nvPr/>
          </p:nvSpPr>
          <p:spPr bwMode="auto">
            <a:xfrm rot="19380000">
              <a:off x="1825902" y="5494877"/>
              <a:ext cx="1982235" cy="330142"/>
            </a:xfrm>
            <a:prstGeom prst="ellipse">
              <a:avLst/>
            </a:prstGeom>
            <a:solidFill>
              <a:srgbClr val="00FFFF">
                <a:alpha val="27000"/>
              </a:srgbClr>
            </a:solidFill>
            <a:ln w="38100" cap="flat" cmpd="sng" algn="ctr">
              <a:solidFill>
                <a:srgbClr val="00FFFF"/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000" dirty="0">
                <a:solidFill>
                  <a:srgbClr val="002060"/>
                </a:solidFill>
                <a:latin typeface="Calibri" panose="020F0502020204030204" pitchFamily="34" charset="0"/>
                <a:ea typeface="ＭＳ Ｐゴシック" charset="-128"/>
                <a:cs typeface="Calibri" panose="020F0502020204030204" pitchFamily="34" charset="0"/>
              </a:endParaRPr>
            </a:p>
          </p:txBody>
        </p:sp>
        <p:sp>
          <p:nvSpPr>
            <p:cNvPr id="34" name="ZoneTexte 66">
              <a:extLst>
                <a:ext uri="{FF2B5EF4-FFF2-40B4-BE49-F238E27FC236}">
                  <a16:creationId xmlns:a16="http://schemas.microsoft.com/office/drawing/2014/main" id="{498B0054-044A-7BD0-5F7E-44DFA76005B2}"/>
                </a:ext>
              </a:extLst>
            </p:cNvPr>
            <p:cNvSpPr txBox="1"/>
            <p:nvPr/>
          </p:nvSpPr>
          <p:spPr>
            <a:xfrm>
              <a:off x="3145055" y="5608277"/>
              <a:ext cx="2280458" cy="365656"/>
            </a:xfrm>
            <a:prstGeom prst="rect">
              <a:avLst/>
            </a:prstGeom>
            <a:solidFill>
              <a:srgbClr val="00FFFF">
                <a:alpha val="27000"/>
              </a:srgbClr>
            </a:solidFill>
            <a:ln w="38100" cmpd="sng">
              <a:solidFill>
                <a:srgbClr val="3366FF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r>
                <a:rPr lang="en-US" sz="700" b="1" dirty="0">
                  <a:solidFill>
                    <a:srgbClr val="3366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SPIRAL 1 Upgrade</a:t>
              </a:r>
            </a:p>
          </p:txBody>
        </p:sp>
        <p:cxnSp>
          <p:nvCxnSpPr>
            <p:cNvPr id="35" name="Connecteur droit avec flèche 67">
              <a:extLst>
                <a:ext uri="{FF2B5EF4-FFF2-40B4-BE49-F238E27FC236}">
                  <a16:creationId xmlns:a16="http://schemas.microsoft.com/office/drawing/2014/main" id="{66DAEB13-FA8F-1C7B-7482-6020562A6F3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7704" y="4325815"/>
              <a:ext cx="2113311" cy="2055513"/>
            </a:xfrm>
            <a:prstGeom prst="straightConnector1">
              <a:avLst/>
            </a:prstGeom>
            <a:ln w="28575">
              <a:solidFill>
                <a:schemeClr val="tx1"/>
              </a:solidFill>
              <a:prstDash val="sysDas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3DD7DD35-0B01-91DF-93F2-BB5FDBAF6C1A}"/>
                </a:ext>
              </a:extLst>
            </p:cNvPr>
            <p:cNvSpPr/>
            <p:nvPr/>
          </p:nvSpPr>
          <p:spPr>
            <a:xfrm>
              <a:off x="7108274" y="3334245"/>
              <a:ext cx="2271718" cy="75943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66700" lvl="1" indent="-266700"/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ea typeface="Verdana" pitchFamily="34" charset="0"/>
                  <a:cs typeface="Calibri" panose="020F0502020204030204" pitchFamily="34" charset="0"/>
                </a:rPr>
                <a:t>Fusion-evaporation</a:t>
              </a:r>
            </a:p>
            <a:p>
              <a:pPr marL="266700" lvl="1" indent="-266700"/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ea typeface="Verdana" pitchFamily="34" charset="0"/>
                  <a:cs typeface="Calibri" panose="020F0502020204030204" pitchFamily="34" charset="0"/>
                </a:rPr>
                <a:t>(Multi-)nucleon Transfer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5B45FFD9-383E-54CA-E03D-857B3DB80EFF}"/>
                </a:ext>
              </a:extLst>
            </p:cNvPr>
            <p:cNvSpPr/>
            <p:nvPr/>
          </p:nvSpPr>
          <p:spPr>
            <a:xfrm>
              <a:off x="3315266" y="5969632"/>
              <a:ext cx="3888433" cy="365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66700" lvl="1" indent="-266700"/>
              <a:r>
                <a:rPr lang="en-US" sz="700" b="1" dirty="0">
                  <a:solidFill>
                    <a:srgbClr val="00B0F0"/>
                  </a:solidFill>
                  <a:latin typeface="Calibri" panose="020F0502020204030204" pitchFamily="34" charset="0"/>
                  <a:ea typeface="Verdana" pitchFamily="34" charset="0"/>
                  <a:cs typeface="Calibri" panose="020F0502020204030204" pitchFamily="34" charset="0"/>
                </a:rPr>
                <a:t>Beam &amp; target fragmentation</a:t>
              </a:r>
            </a:p>
          </p:txBody>
        </p:sp>
        <p:sp>
          <p:nvSpPr>
            <p:cNvPr id="38" name="ZoneTexte 70">
              <a:extLst>
                <a:ext uri="{FF2B5EF4-FFF2-40B4-BE49-F238E27FC236}">
                  <a16:creationId xmlns:a16="http://schemas.microsoft.com/office/drawing/2014/main" id="{DE10AC6D-6EDC-9317-2ECE-C62846D65A24}"/>
                </a:ext>
              </a:extLst>
            </p:cNvPr>
            <p:cNvSpPr txBox="1"/>
            <p:nvPr/>
          </p:nvSpPr>
          <p:spPr>
            <a:xfrm>
              <a:off x="3267794" y="3594750"/>
              <a:ext cx="963308" cy="365656"/>
            </a:xfrm>
            <a:prstGeom prst="rect">
              <a:avLst/>
            </a:prstGeom>
            <a:solidFill>
              <a:srgbClr val="FF0000">
                <a:alpha val="27000"/>
              </a:srgbClr>
            </a:solidFill>
            <a:ln w="38100" cmpd="sng">
              <a:solidFill>
                <a:srgbClr val="FF0000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  <a:r>
                <a:rPr lang="en-US" sz="7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US" sz="7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-LEB</a:t>
              </a:r>
            </a:p>
          </p:txBody>
        </p:sp>
      </p:grpSp>
      <p:pic>
        <p:nvPicPr>
          <p:cNvPr id="41" name="Picture 2" descr="GANIL">
            <a:extLst>
              <a:ext uri="{FF2B5EF4-FFF2-40B4-BE49-F238E27FC236}">
                <a16:creationId xmlns:a16="http://schemas.microsoft.com/office/drawing/2014/main" id="{8F438219-1A46-EC68-F61E-B0AA52B6B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58" y="1225901"/>
            <a:ext cx="1256257" cy="26793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0" name="TextBox 79">
            <a:extLst>
              <a:ext uri="{FF2B5EF4-FFF2-40B4-BE49-F238E27FC236}">
                <a16:creationId xmlns:a16="http://schemas.microsoft.com/office/drawing/2014/main" id="{AACADD45-C72F-4C41-6B0C-D63F1E762069}"/>
              </a:ext>
            </a:extLst>
          </p:cNvPr>
          <p:cNvSpPr txBox="1"/>
          <p:nvPr/>
        </p:nvSpPr>
        <p:spPr>
          <a:xfrm>
            <a:off x="68875" y="4559753"/>
            <a:ext cx="712333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Beams from SPIRAL1 and S</a:t>
            </a:r>
            <a:r>
              <a:rPr lang="en-US" sz="1600" baseline="300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3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Important beam preparation and purification capabilities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High resolution and high precision experiments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Studies of fundamental properties of nuclei: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	masses, lifetimes, decay modes, spin, quadrupolar moments…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Nucleosynthesis, Fundamental interactions, study of weak interaction</a:t>
            </a:r>
          </a:p>
          <a:p>
            <a:endParaRPr lang="en-FR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D1C2F6-2985-3B1E-DB94-6595EE103BE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26826" y="5341841"/>
            <a:ext cx="1778907" cy="9346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5F031-E8A6-1EC3-6510-82409F3AAD22}"/>
              </a:ext>
            </a:extLst>
          </p:cNvPr>
          <p:cNvSpPr txBox="1"/>
          <p:nvPr/>
        </p:nvSpPr>
        <p:spPr>
          <a:xfrm>
            <a:off x="7975600" y="5571067"/>
            <a:ext cx="22795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800" dirty="0"/>
              <a:t>Scientific </a:t>
            </a:r>
            <a:r>
              <a:rPr lang="fr-FR" dirty="0"/>
              <a:t>a</a:t>
            </a:r>
            <a:r>
              <a:rPr lang="fr-FR" sz="1800" dirty="0"/>
              <a:t>perture</a:t>
            </a:r>
          </a:p>
          <a:p>
            <a:r>
              <a:rPr lang="fr-FR" dirty="0"/>
              <a:t>Contribution to ESPPU</a:t>
            </a:r>
            <a:endParaRPr lang="en-FR" sz="1800" dirty="0"/>
          </a:p>
          <a:p>
            <a:endParaRPr lang="en-FR" dirty="0"/>
          </a:p>
        </p:txBody>
      </p:sp>
      <p:sp>
        <p:nvSpPr>
          <p:cNvPr id="8" name="Espace réservé du numéro de diapositive 4">
            <a:extLst>
              <a:ext uri="{FF2B5EF4-FFF2-40B4-BE49-F238E27FC236}">
                <a16:creationId xmlns:a16="http://schemas.microsoft.com/office/drawing/2014/main" id="{6A2A6B19-0E90-0E7E-B676-B5A0E6F01816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79CDCD99-55C3-7C4A-C15B-69C93C2A7ACD}"/>
              </a:ext>
            </a:extLst>
          </p:cNvPr>
          <p:cNvSpPr txBox="1"/>
          <p:nvPr/>
        </p:nvSpPr>
        <p:spPr>
          <a:xfrm>
            <a:off x="4762539" y="1216885"/>
            <a:ext cx="1866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Budget : 39,5 M€ 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36F3CB6B-2425-E9A4-8F3C-44E7060AB1B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98619" y="1172854"/>
            <a:ext cx="675855" cy="380518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754881F3-A557-39EC-D11F-117FBB8A6BC6}"/>
              </a:ext>
            </a:extLst>
          </p:cNvPr>
          <p:cNvSpPr txBox="1"/>
          <p:nvPr/>
        </p:nvSpPr>
        <p:spPr>
          <a:xfrm>
            <a:off x="215627" y="6283376"/>
            <a:ext cx="4917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DESIR workshop March 2026 : 52 Letter of Intents</a:t>
            </a:r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EE3CC7BC-C2D6-BC60-EE08-270788BCDDC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875" y="2443954"/>
            <a:ext cx="2280531" cy="1773746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DE85ACF3-7B2C-9425-E293-D57223D7407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52256" y="2106858"/>
            <a:ext cx="5020541" cy="2279949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cxnSp>
        <p:nvCxnSpPr>
          <p:cNvPr id="22" name="Connecteur droit 21">
            <a:extLst>
              <a:ext uri="{FF2B5EF4-FFF2-40B4-BE49-F238E27FC236}">
                <a16:creationId xmlns:a16="http://schemas.microsoft.com/office/drawing/2014/main" id="{5CF936D6-B879-BAEF-24F3-E376E686DFC5}"/>
              </a:ext>
            </a:extLst>
          </p:cNvPr>
          <p:cNvCxnSpPr>
            <a:cxnSpLocks/>
          </p:cNvCxnSpPr>
          <p:nvPr/>
        </p:nvCxnSpPr>
        <p:spPr>
          <a:xfrm flipH="1">
            <a:off x="1013458" y="2060913"/>
            <a:ext cx="945260" cy="925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eur droit 23">
            <a:extLst>
              <a:ext uri="{FF2B5EF4-FFF2-40B4-BE49-F238E27FC236}">
                <a16:creationId xmlns:a16="http://schemas.microsoft.com/office/drawing/2014/main" id="{CEDEAEBF-3200-56D8-A84C-3DA483D81932}"/>
              </a:ext>
            </a:extLst>
          </p:cNvPr>
          <p:cNvCxnSpPr>
            <a:cxnSpLocks/>
          </p:cNvCxnSpPr>
          <p:nvPr/>
        </p:nvCxnSpPr>
        <p:spPr>
          <a:xfrm flipH="1" flipV="1">
            <a:off x="1043654" y="3628612"/>
            <a:ext cx="915064" cy="7581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65369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27FE8-7B37-3677-E375-DA5FA60669F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12700"/>
            <a:ext cx="10801350" cy="1141413"/>
          </a:xfrm>
        </p:spPr>
        <p:txBody>
          <a:bodyPr>
            <a:normAutofit/>
          </a:bodyPr>
          <a:lstStyle/>
          <a:p>
            <a:r>
              <a:rPr lang="en-FR" sz="2800" dirty="0">
                <a:solidFill>
                  <a:schemeClr val="accent2"/>
                </a:solidFill>
              </a:rPr>
              <a:t>DESIR </a:t>
            </a:r>
            <a:br>
              <a:rPr lang="en-FR" sz="2800">
                <a:solidFill>
                  <a:schemeClr val="accent2"/>
                </a:solidFill>
              </a:rPr>
            </a:br>
            <a:r>
              <a:rPr lang="fr-FR" sz="2800" dirty="0" err="1">
                <a:solidFill>
                  <a:schemeClr val="accent2"/>
                </a:solidFill>
              </a:rPr>
              <a:t>Decay</a:t>
            </a:r>
            <a:r>
              <a:rPr lang="en-FR" sz="2800">
                <a:solidFill>
                  <a:schemeClr val="accent2"/>
                </a:solidFill>
              </a:rPr>
              <a:t>, </a:t>
            </a:r>
            <a:r>
              <a:rPr lang="en-FR" sz="2800" dirty="0">
                <a:solidFill>
                  <a:schemeClr val="accent2"/>
                </a:solidFill>
              </a:rPr>
              <a:t>Excitation</a:t>
            </a:r>
            <a:r>
              <a:rPr lang="en-FR" sz="2800">
                <a:solidFill>
                  <a:schemeClr val="accent2"/>
                </a:solidFill>
              </a:rPr>
              <a:t>, </a:t>
            </a:r>
            <a:r>
              <a:rPr lang="fr-FR" sz="2800" dirty="0">
                <a:solidFill>
                  <a:schemeClr val="accent2"/>
                </a:solidFill>
              </a:rPr>
              <a:t>Storage of</a:t>
            </a:r>
            <a:r>
              <a:rPr lang="en-FR" sz="2800">
                <a:solidFill>
                  <a:schemeClr val="accent2"/>
                </a:solidFill>
              </a:rPr>
              <a:t> Radioacti</a:t>
            </a:r>
            <a:r>
              <a:rPr lang="fr-FR" sz="2800" dirty="0" err="1">
                <a:solidFill>
                  <a:schemeClr val="accent2"/>
                </a:solidFill>
              </a:rPr>
              <a:t>ve</a:t>
            </a:r>
            <a:r>
              <a:rPr lang="fr-FR" sz="2800" dirty="0">
                <a:solidFill>
                  <a:schemeClr val="accent2"/>
                </a:solidFill>
              </a:rPr>
              <a:t> Ions</a:t>
            </a:r>
            <a:endParaRPr lang="en-FR" sz="2800" dirty="0">
              <a:solidFill>
                <a:schemeClr val="accent2"/>
              </a:solidFill>
            </a:endParaRP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6F793853-3578-253E-B8CB-D7933FDCF5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853" y="4486164"/>
            <a:ext cx="2760092" cy="1556730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5CD62628-8D53-2617-C761-464EFDEA9D0D}"/>
              </a:ext>
            </a:extLst>
          </p:cNvPr>
          <p:cNvSpPr txBox="1"/>
          <p:nvPr/>
        </p:nvSpPr>
        <p:spPr>
          <a:xfrm>
            <a:off x="2947981" y="6018322"/>
            <a:ext cx="27600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High </a:t>
            </a:r>
            <a:r>
              <a:rPr lang="fr-FR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resolution</a:t>
            </a:r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spectrometer</a:t>
            </a:r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 room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B075DF7E-D5FE-0439-2410-BCD91F28F5EE}"/>
              </a:ext>
            </a:extLst>
          </p:cNvPr>
          <p:cNvSpPr txBox="1"/>
          <p:nvPr/>
        </p:nvSpPr>
        <p:spPr>
          <a:xfrm>
            <a:off x="650484" y="6084481"/>
            <a:ext cx="17009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Spiral1 </a:t>
            </a:r>
            <a:r>
              <a:rPr lang="fr-FR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beam</a:t>
            </a:r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 line</a:t>
            </a:r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E5E8CF86-BB55-CAD1-71A8-B3B2E0394BA3}"/>
              </a:ext>
            </a:extLst>
          </p:cNvPr>
          <p:cNvSpPr txBox="1"/>
          <p:nvPr/>
        </p:nvSpPr>
        <p:spPr>
          <a:xfrm>
            <a:off x="2306237" y="4198653"/>
            <a:ext cx="17009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Experimental</a:t>
            </a:r>
            <a:r>
              <a:rPr lang="fr-FR" sz="1100" i="1" dirty="0">
                <a:latin typeface="Arial" panose="020B0604020202020204" pitchFamily="34" charset="0"/>
                <a:cs typeface="Arial" panose="020B0604020202020204" pitchFamily="34" charset="0"/>
              </a:rPr>
              <a:t> hall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1F39C69-8EC2-B3C1-2046-66487F992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5968" y="4256023"/>
            <a:ext cx="5838831" cy="1936060"/>
          </a:xfrm>
          <a:prstGeom prst="rect">
            <a:avLst/>
          </a:prstGeom>
        </p:spPr>
      </p:pic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85D68B4B-8116-EB17-90C0-1AF571F9AAF0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D1471323-DA3B-9632-5BB7-CAD2545E8E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5135" y="1214084"/>
            <a:ext cx="5440495" cy="2553885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AFAAAE2-1B3C-693C-38BA-DCC666745C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0824" y="1089332"/>
            <a:ext cx="4409405" cy="3015606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31CC14B3-0F41-BA42-E69D-386F0EF24E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0416" y="4471946"/>
            <a:ext cx="2573617" cy="1612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2260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space réservé du contenu 2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6449" y="123618"/>
            <a:ext cx="903287" cy="614362"/>
          </a:xfrm>
          <a:solidFill>
            <a:schemeClr val="bg1"/>
          </a:solidFill>
        </p:spPr>
      </p:pic>
      <p:sp>
        <p:nvSpPr>
          <p:cNvPr id="7" name="ZoneTexte 6"/>
          <p:cNvSpPr txBox="1"/>
          <p:nvPr/>
        </p:nvSpPr>
        <p:spPr>
          <a:xfrm>
            <a:off x="3727871" y="2356042"/>
            <a:ext cx="44136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b="1" dirty="0"/>
              <a:t>State of the art techniques from ISOL </a:t>
            </a:r>
            <a:r>
              <a:rPr lang="fr-FR" sz="1600" b="1" dirty="0" err="1"/>
              <a:t>facilities</a:t>
            </a:r>
            <a:endParaRPr lang="fr-FR" sz="1200" dirty="0"/>
          </a:p>
        </p:txBody>
      </p:sp>
      <p:pic>
        <p:nvPicPr>
          <p:cNvPr id="9" name="Image 8" descr="../../../../Downloads/logo_r.normandie-paysage-cmjn-2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15347" y="198159"/>
            <a:ext cx="1611413" cy="444089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grpSp>
        <p:nvGrpSpPr>
          <p:cNvPr id="10" name="Groupe 9"/>
          <p:cNvGrpSpPr/>
          <p:nvPr/>
        </p:nvGrpSpPr>
        <p:grpSpPr>
          <a:xfrm>
            <a:off x="216815" y="2733544"/>
            <a:ext cx="4586169" cy="3604303"/>
            <a:chOff x="110844" y="2831368"/>
            <a:chExt cx="4586169" cy="3604303"/>
          </a:xfrm>
        </p:grpSpPr>
        <p:sp>
          <p:nvSpPr>
            <p:cNvPr id="11" name="Rectangle 10"/>
            <p:cNvSpPr/>
            <p:nvPr/>
          </p:nvSpPr>
          <p:spPr>
            <a:xfrm>
              <a:off x="110844" y="2831368"/>
              <a:ext cx="4468331" cy="3604303"/>
            </a:xfrm>
            <a:prstGeom prst="rect">
              <a:avLst/>
            </a:prstGeom>
            <a:solidFill>
              <a:schemeClr val="accent4">
                <a:lumMod val="60000"/>
                <a:lumOff val="40000"/>
                <a:alpha val="2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2" name="ZoneTexte 11"/>
            <p:cNvSpPr txBox="1"/>
            <p:nvPr/>
          </p:nvSpPr>
          <p:spPr>
            <a:xfrm>
              <a:off x="131970" y="5797021"/>
              <a:ext cx="3876958" cy="5155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400" b="1" dirty="0"/>
                <a:t>- </a:t>
              </a:r>
              <a:r>
                <a:rPr lang="fr-FR" sz="1400" b="1" dirty="0" err="1"/>
                <a:t>Theoretical</a:t>
              </a:r>
              <a:r>
                <a:rPr lang="fr-FR" sz="1400" b="1" dirty="0"/>
                <a:t> </a:t>
              </a:r>
              <a:r>
                <a:rPr lang="fr-FR" sz="1400" b="1" dirty="0" err="1"/>
                <a:t>studies</a:t>
              </a:r>
              <a:r>
                <a:rPr lang="fr-FR" sz="1400" b="1" dirty="0"/>
                <a:t> </a:t>
              </a:r>
              <a:r>
                <a:rPr lang="fr-FR" sz="1400" b="1" dirty="0" err="1"/>
                <a:t>with</a:t>
              </a:r>
              <a:r>
                <a:rPr lang="fr-FR" sz="1400" b="1" dirty="0"/>
                <a:t> state-of-the-art </a:t>
              </a:r>
              <a:r>
                <a:rPr lang="fr-FR" sz="1400" b="1" dirty="0" err="1"/>
                <a:t>EFTs</a:t>
              </a:r>
              <a:endParaRPr lang="fr-FR" sz="1400" b="1" dirty="0"/>
            </a:p>
            <a:p>
              <a:endParaRPr lang="fr-FR" sz="1350" dirty="0"/>
            </a:p>
          </p:txBody>
        </p:sp>
        <p:pic>
          <p:nvPicPr>
            <p:cNvPr id="13" name="Image 1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20588" y="5627719"/>
              <a:ext cx="700743" cy="700743"/>
            </a:xfrm>
            <a:prstGeom prst="rect">
              <a:avLst/>
            </a:prstGeom>
          </p:spPr>
        </p:pic>
        <p:grpSp>
          <p:nvGrpSpPr>
            <p:cNvPr id="14" name="Groupe 13"/>
            <p:cNvGrpSpPr/>
            <p:nvPr/>
          </p:nvGrpSpPr>
          <p:grpSpPr>
            <a:xfrm>
              <a:off x="140894" y="2885608"/>
              <a:ext cx="4556119" cy="2959262"/>
              <a:chOff x="140894" y="2716268"/>
              <a:chExt cx="4556119" cy="2959262"/>
            </a:xfrm>
          </p:grpSpPr>
          <p:sp>
            <p:nvSpPr>
              <p:cNvPr id="16" name="ZoneTexte 15"/>
              <p:cNvSpPr txBox="1"/>
              <p:nvPr/>
            </p:nvSpPr>
            <p:spPr>
              <a:xfrm>
                <a:off x="140894" y="2716268"/>
                <a:ext cx="455611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fr-FR" sz="1600" dirty="0"/>
                  <a:t>- </a:t>
                </a:r>
                <a:r>
                  <a:rPr lang="fr-FR" sz="1600" b="1" dirty="0"/>
                  <a:t>Ion </a:t>
                </a:r>
                <a:r>
                  <a:rPr lang="fr-FR" sz="1600" b="1" dirty="0" err="1"/>
                  <a:t>cooling</a:t>
                </a:r>
                <a:r>
                  <a:rPr lang="fr-FR" sz="1600" b="1" dirty="0"/>
                  <a:t> and </a:t>
                </a:r>
                <a:r>
                  <a:rPr lang="fr-FR" sz="1600" b="1" dirty="0" err="1"/>
                  <a:t>trapping</a:t>
                </a:r>
                <a:r>
                  <a:rPr lang="fr-FR" sz="1600" b="1" dirty="0"/>
                  <a:t> </a:t>
                </a:r>
                <a:r>
                  <a:rPr lang="fr-FR" sz="1600" b="1" dirty="0" err="1"/>
                  <a:t>originally</a:t>
                </a:r>
                <a:r>
                  <a:rPr lang="fr-FR" sz="1600" b="1" dirty="0"/>
                  <a:t> </a:t>
                </a:r>
                <a:r>
                  <a:rPr lang="fr-FR" sz="1600" b="1" dirty="0" err="1"/>
                  <a:t>developped</a:t>
                </a:r>
                <a:r>
                  <a:rPr lang="fr-FR" sz="1600" b="1" dirty="0"/>
                  <a:t> for</a:t>
                </a:r>
              </a:p>
              <a:p>
                <a:endParaRPr lang="fr-FR" sz="1600" dirty="0"/>
              </a:p>
            </p:txBody>
          </p:sp>
          <p:sp>
            <p:nvSpPr>
              <p:cNvPr id="19" name="ZoneTexte 18"/>
              <p:cNvSpPr txBox="1"/>
              <p:nvPr/>
            </p:nvSpPr>
            <p:spPr>
              <a:xfrm>
                <a:off x="290994" y="4702254"/>
                <a:ext cx="324396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600" dirty="0"/>
                  <a:t>New </a:t>
                </a:r>
                <a:r>
                  <a:rPr lang="fr-FR" sz="1600" dirty="0" err="1"/>
                  <a:t>trap</a:t>
                </a:r>
                <a:r>
                  <a:rPr lang="fr-FR" sz="1600" dirty="0"/>
                  <a:t> and new </a:t>
                </a:r>
                <a:r>
                  <a:rPr lang="fr-FR" sz="1600" dirty="0" err="1"/>
                  <a:t>detection</a:t>
                </a:r>
                <a:r>
                  <a:rPr lang="fr-FR" sz="1600" dirty="0"/>
                  <a:t> setup:</a:t>
                </a:r>
              </a:p>
              <a:p>
                <a:r>
                  <a:rPr lang="fr-FR" sz="1600" dirty="0" err="1"/>
                  <a:t>off-line</a:t>
                </a:r>
                <a:r>
                  <a:rPr lang="fr-FR" sz="1600" dirty="0"/>
                  <a:t> </a:t>
                </a:r>
                <a:r>
                  <a:rPr lang="fr-FR" sz="1600" dirty="0" err="1"/>
                  <a:t>commissioning</a:t>
                </a:r>
                <a:r>
                  <a:rPr lang="fr-FR" sz="1600" dirty="0"/>
                  <a:t> at             and </a:t>
                </a:r>
              </a:p>
            </p:txBody>
          </p:sp>
          <p:sp>
            <p:nvSpPr>
              <p:cNvPr id="20" name="ZoneTexte 19"/>
              <p:cNvSpPr txBox="1"/>
              <p:nvPr/>
            </p:nvSpPr>
            <p:spPr>
              <a:xfrm>
                <a:off x="1140074" y="5367753"/>
                <a:ext cx="22073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400" b="1" dirty="0" err="1">
                    <a:solidFill>
                      <a:srgbClr val="FF0000"/>
                    </a:solidFill>
                  </a:rPr>
                  <a:t>Completed</a:t>
                </a:r>
                <a:r>
                  <a:rPr lang="fr-FR" sz="1400" b="1" dirty="0">
                    <a:solidFill>
                      <a:srgbClr val="FF0000"/>
                    </a:solidFill>
                  </a:rPr>
                  <a:t> in </a:t>
                </a:r>
                <a:r>
                  <a:rPr lang="fr-FR" sz="1400" b="1" dirty="0" err="1">
                    <a:solidFill>
                      <a:srgbClr val="FF0000"/>
                    </a:solidFill>
                  </a:rPr>
                  <a:t>automn</a:t>
                </a:r>
                <a:r>
                  <a:rPr lang="fr-FR" sz="1400" b="1" dirty="0">
                    <a:solidFill>
                      <a:srgbClr val="FF0000"/>
                    </a:solidFill>
                  </a:rPr>
                  <a:t> 2021</a:t>
                </a:r>
              </a:p>
            </p:txBody>
          </p:sp>
          <p:grpSp>
            <p:nvGrpSpPr>
              <p:cNvPr id="21" name="Groupe 20"/>
              <p:cNvGrpSpPr/>
              <p:nvPr/>
            </p:nvGrpSpPr>
            <p:grpSpPr>
              <a:xfrm>
                <a:off x="1280859" y="3106543"/>
                <a:ext cx="2228772" cy="1574146"/>
                <a:chOff x="1420703" y="1900079"/>
                <a:chExt cx="2971695" cy="2098862"/>
              </a:xfrm>
            </p:grpSpPr>
            <p:grpSp>
              <p:nvGrpSpPr>
                <p:cNvPr id="22" name="Groupe 21"/>
                <p:cNvGrpSpPr/>
                <p:nvPr/>
              </p:nvGrpSpPr>
              <p:grpSpPr>
                <a:xfrm>
                  <a:off x="1420703" y="1911124"/>
                  <a:ext cx="2971695" cy="2087817"/>
                  <a:chOff x="7316607" y="2849586"/>
                  <a:chExt cx="2411760" cy="1879481"/>
                </a:xfrm>
              </p:grpSpPr>
              <p:pic>
                <p:nvPicPr>
                  <p:cNvPr id="24" name="Image 23"/>
                  <p:cNvPicPr/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316607" y="2849586"/>
                    <a:ext cx="2402048" cy="187948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7" name="Image 26" descr="logo LPCTrap1.png"/>
                  <p:cNvPicPr>
                    <a:picLocks noChangeAspect="1"/>
                  </p:cNvPicPr>
                  <p:nvPr/>
                </p:nvPicPr>
                <p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/>
                      </a:ext>
                    </a:extLst>
                  </a:blip>
                  <a:srcRect/>
                  <a:stretch>
                    <a:fillRect/>
                  </a:stretch>
                </p:blipFill>
                <p:spPr>
                  <a:xfrm>
                    <a:off x="8865629" y="2849586"/>
                    <a:ext cx="862738" cy="632777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23" name="ZoneTexte 22"/>
                <p:cNvSpPr txBox="1"/>
                <p:nvPr/>
              </p:nvSpPr>
              <p:spPr>
                <a:xfrm>
                  <a:off x="1420704" y="1900079"/>
                  <a:ext cx="995657" cy="400109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fr-FR" sz="1350" b="1" dirty="0" err="1">
                      <a:solidFill>
                        <a:srgbClr val="0000FF"/>
                      </a:solidFill>
                    </a:rPr>
                    <a:t>LPCTrap</a:t>
                  </a:r>
                  <a:endParaRPr lang="fr-FR" sz="1350" b="1" dirty="0">
                    <a:solidFill>
                      <a:srgbClr val="0000FF"/>
                    </a:solidFill>
                  </a:endParaRPr>
                </a:p>
              </p:txBody>
            </p:sp>
          </p:grpSp>
        </p:grpSp>
      </p:grpSp>
      <p:grpSp>
        <p:nvGrpSpPr>
          <p:cNvPr id="28" name="Groupe 27"/>
          <p:cNvGrpSpPr/>
          <p:nvPr/>
        </p:nvGrpSpPr>
        <p:grpSpPr>
          <a:xfrm>
            <a:off x="7408556" y="2774658"/>
            <a:ext cx="4573043" cy="3621959"/>
            <a:chOff x="7237321" y="2921380"/>
            <a:chExt cx="4573043" cy="3572936"/>
          </a:xfrm>
        </p:grpSpPr>
        <p:sp>
          <p:nvSpPr>
            <p:cNvPr id="29" name="Rectangle 28"/>
            <p:cNvSpPr/>
            <p:nvPr/>
          </p:nvSpPr>
          <p:spPr>
            <a:xfrm>
              <a:off x="7267373" y="2921380"/>
              <a:ext cx="4542991" cy="3572936"/>
            </a:xfrm>
            <a:prstGeom prst="rect">
              <a:avLst/>
            </a:prstGeom>
            <a:solidFill>
              <a:schemeClr val="accent4">
                <a:lumMod val="60000"/>
                <a:lumOff val="40000"/>
                <a:alpha val="2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30" name="ZoneTexte 29"/>
            <p:cNvSpPr txBox="1"/>
            <p:nvPr/>
          </p:nvSpPr>
          <p:spPr>
            <a:xfrm>
              <a:off x="8742735" y="5476640"/>
              <a:ext cx="1620828" cy="303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 dirty="0" err="1">
                  <a:solidFill>
                    <a:srgbClr val="FF0000"/>
                  </a:solidFill>
                </a:rPr>
                <a:t>Started</a:t>
              </a:r>
              <a:r>
                <a:rPr lang="fr-FR" sz="1400" b="1" dirty="0">
                  <a:solidFill>
                    <a:srgbClr val="FF0000"/>
                  </a:solidFill>
                </a:rPr>
                <a:t> in </a:t>
              </a:r>
              <a:r>
                <a:rPr lang="fr-FR" sz="1400" b="1" dirty="0" err="1">
                  <a:solidFill>
                    <a:srgbClr val="FF0000"/>
                  </a:solidFill>
                </a:rPr>
                <a:t>Feb</a:t>
              </a:r>
              <a:r>
                <a:rPr lang="fr-FR" sz="1400" b="1" dirty="0">
                  <a:solidFill>
                    <a:srgbClr val="FF0000"/>
                  </a:solidFill>
                </a:rPr>
                <a:t> 2022</a:t>
              </a:r>
            </a:p>
          </p:txBody>
        </p:sp>
        <p:sp>
          <p:nvSpPr>
            <p:cNvPr id="31" name="ZoneTexte 30"/>
            <p:cNvSpPr txBox="1"/>
            <p:nvPr/>
          </p:nvSpPr>
          <p:spPr>
            <a:xfrm>
              <a:off x="7237321" y="3068552"/>
              <a:ext cx="3947243" cy="5768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600" dirty="0"/>
                <a:t>-  </a:t>
              </a:r>
              <a:r>
                <a:rPr lang="fr-FR" sz="1600" b="1" dirty="0" err="1"/>
                <a:t>Innovative</a:t>
              </a:r>
              <a:r>
                <a:rPr lang="fr-FR" sz="1600" b="1" dirty="0"/>
                <a:t> laser polarisation techniques at </a:t>
              </a:r>
            </a:p>
            <a:p>
              <a:endParaRPr lang="fr-FR" sz="1600" dirty="0"/>
            </a:p>
          </p:txBody>
        </p:sp>
        <p:sp>
          <p:nvSpPr>
            <p:cNvPr id="32" name="ZoneTexte 31"/>
            <p:cNvSpPr txBox="1"/>
            <p:nvPr/>
          </p:nvSpPr>
          <p:spPr>
            <a:xfrm>
              <a:off x="8006744" y="4980656"/>
              <a:ext cx="2802230" cy="7210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400" dirty="0"/>
                <a:t>Proof of </a:t>
              </a:r>
              <a:r>
                <a:rPr lang="fr-FR" sz="1400" dirty="0" err="1"/>
                <a:t>principle</a:t>
              </a:r>
              <a:r>
                <a:rPr lang="fr-FR" sz="1400" dirty="0"/>
                <a:t> of </a:t>
              </a:r>
              <a:r>
                <a:rPr lang="fr-FR" sz="1400" dirty="0" err="1"/>
                <a:t>polarization</a:t>
              </a:r>
              <a:endParaRPr lang="fr-FR" sz="1400" dirty="0"/>
            </a:p>
            <a:p>
              <a:pPr algn="ctr"/>
              <a:r>
                <a:rPr lang="fr-FR" sz="1400" dirty="0"/>
                <a:t>First </a:t>
              </a:r>
              <a:r>
                <a:rPr lang="fr-FR" sz="1400" i="1" dirty="0"/>
                <a:t>D</a:t>
              </a:r>
              <a:r>
                <a:rPr lang="fr-FR" sz="1400" dirty="0"/>
                <a:t> </a:t>
              </a:r>
              <a:r>
                <a:rPr lang="fr-FR" sz="1400" dirty="0" err="1"/>
                <a:t>measurement</a:t>
              </a:r>
              <a:r>
                <a:rPr lang="fr-FR" sz="1400" dirty="0"/>
                <a:t> ~10</a:t>
              </a:r>
              <a:r>
                <a:rPr lang="fr-FR" sz="1400" baseline="30000" dirty="0"/>
                <a:t>-4</a:t>
              </a:r>
            </a:p>
            <a:p>
              <a:pPr algn="ctr"/>
              <a:endParaRPr lang="fr-FR" sz="1350" dirty="0"/>
            </a:p>
          </p:txBody>
        </p:sp>
        <p:pic>
          <p:nvPicPr>
            <p:cNvPr id="33" name="Picture 2" descr="Home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6503" y="6058193"/>
              <a:ext cx="936232" cy="209602"/>
            </a:xfrm>
            <a:prstGeom prst="rect">
              <a:avLst/>
            </a:prstGeom>
            <a:noFill/>
          </p:spPr>
        </p:pic>
        <p:pic>
          <p:nvPicPr>
            <p:cNvPr id="34" name="Picture 8" descr="Nuclear and Radiation Physics Section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43952" y="5938218"/>
              <a:ext cx="955836" cy="477918"/>
            </a:xfrm>
            <a:prstGeom prst="rect">
              <a:avLst/>
            </a:prstGeom>
            <a:noFill/>
          </p:spPr>
        </p:pic>
        <p:pic>
          <p:nvPicPr>
            <p:cNvPr id="35" name="Picture 2" descr="The University of Manchester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01005" y="5985938"/>
              <a:ext cx="883559" cy="368864"/>
            </a:xfrm>
            <a:prstGeom prst="rect">
              <a:avLst/>
            </a:prstGeom>
            <a:noFill/>
          </p:spPr>
        </p:pic>
        <p:sp>
          <p:nvSpPr>
            <p:cNvPr id="36" name="ZoneTexte 35"/>
            <p:cNvSpPr txBox="1"/>
            <p:nvPr/>
          </p:nvSpPr>
          <p:spPr>
            <a:xfrm>
              <a:off x="8767464" y="5682721"/>
              <a:ext cx="1562777" cy="30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350" dirty="0" err="1"/>
                <a:t>With</a:t>
              </a:r>
              <a:r>
                <a:rPr lang="fr-FR" sz="1350" dirty="0"/>
                <a:t> experts from:</a:t>
              </a:r>
            </a:p>
          </p:txBody>
        </p:sp>
        <p:pic>
          <p:nvPicPr>
            <p:cNvPr id="37" name="Image 36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589449" y="3444928"/>
              <a:ext cx="2658197" cy="1477598"/>
            </a:xfrm>
            <a:prstGeom prst="rect">
              <a:avLst/>
            </a:prstGeom>
          </p:spPr>
        </p:pic>
        <p:cxnSp>
          <p:nvCxnSpPr>
            <p:cNvPr id="38" name="Connecteur droit avec flèche 37"/>
            <p:cNvCxnSpPr/>
            <p:nvPr/>
          </p:nvCxnSpPr>
          <p:spPr>
            <a:xfrm flipH="1">
              <a:off x="9598631" y="4070123"/>
              <a:ext cx="731610" cy="43939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ZoneTexte 38"/>
          <p:cNvSpPr txBox="1"/>
          <p:nvPr/>
        </p:nvSpPr>
        <p:spPr>
          <a:xfrm>
            <a:off x="110296" y="971711"/>
            <a:ext cx="115168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i="1" dirty="0">
                <a:solidFill>
                  <a:srgbClr val="0000FF"/>
                </a:solidFill>
              </a:rPr>
              <a:t>D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correlation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measurement</a:t>
            </a:r>
            <a:r>
              <a:rPr lang="fr-FR" sz="2000" b="1" dirty="0">
                <a:solidFill>
                  <a:srgbClr val="0000FF"/>
                </a:solidFill>
              </a:rPr>
              <a:t> in</a:t>
            </a:r>
            <a:r>
              <a:rPr lang="fr-FR" sz="2000" b="1" baseline="30000" dirty="0">
                <a:solidFill>
                  <a:srgbClr val="0000FF"/>
                </a:solidFill>
              </a:rPr>
              <a:t> 23</a:t>
            </a:r>
            <a:r>
              <a:rPr lang="fr-FR" sz="2000" b="1" dirty="0">
                <a:solidFill>
                  <a:srgbClr val="0000FF"/>
                </a:solidFill>
              </a:rPr>
              <a:t>Mg, </a:t>
            </a:r>
            <a:r>
              <a:rPr lang="fr-FR" sz="2000" b="1" baseline="30000" dirty="0">
                <a:solidFill>
                  <a:srgbClr val="0000FF"/>
                </a:solidFill>
              </a:rPr>
              <a:t>39</a:t>
            </a:r>
            <a:r>
              <a:rPr lang="fr-FR" sz="2000" b="1" dirty="0">
                <a:solidFill>
                  <a:srgbClr val="0000FF"/>
                </a:solidFill>
              </a:rPr>
              <a:t>Ca </a:t>
            </a:r>
            <a:r>
              <a:rPr lang="fr-FR" sz="2000" b="1" dirty="0" err="1">
                <a:solidFill>
                  <a:srgbClr val="0000FF"/>
                </a:solidFill>
              </a:rPr>
              <a:t>decays</a:t>
            </a:r>
            <a:r>
              <a:rPr lang="fr-FR" sz="2000" b="1" dirty="0">
                <a:solidFill>
                  <a:srgbClr val="0000FF"/>
                </a:solidFill>
              </a:rPr>
              <a:t> to the 10</a:t>
            </a:r>
            <a:r>
              <a:rPr lang="fr-FR" sz="2000" b="1" baseline="30000" dirty="0">
                <a:solidFill>
                  <a:srgbClr val="0000FF"/>
                </a:solidFill>
              </a:rPr>
              <a:t>-5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level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with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some</a:t>
            </a:r>
            <a:r>
              <a:rPr lang="fr-FR" sz="2000" b="1" dirty="0">
                <a:solidFill>
                  <a:srgbClr val="0000FF"/>
                </a:solidFill>
              </a:rPr>
              <a:t> </a:t>
            </a:r>
            <a:r>
              <a:rPr lang="fr-FR" sz="2000" b="1" dirty="0" err="1">
                <a:solidFill>
                  <a:srgbClr val="0000FF"/>
                </a:solidFill>
              </a:rPr>
              <a:t>beam</a:t>
            </a:r>
            <a:r>
              <a:rPr lang="fr-FR" sz="2000" b="1" dirty="0">
                <a:solidFill>
                  <a:srgbClr val="0000FF"/>
                </a:solidFill>
              </a:rPr>
              <a:t>, laser and </a:t>
            </a:r>
            <a:r>
              <a:rPr lang="fr-FR" sz="2000" b="1" dirty="0" err="1">
                <a:solidFill>
                  <a:srgbClr val="0000FF"/>
                </a:solidFill>
              </a:rPr>
              <a:t>trapping</a:t>
            </a:r>
            <a:r>
              <a:rPr lang="fr-FR" sz="2000" b="1" dirty="0">
                <a:solidFill>
                  <a:srgbClr val="0000FF"/>
                </a:solidFill>
              </a:rPr>
              <a:t> R&amp;D</a:t>
            </a:r>
          </a:p>
        </p:txBody>
      </p:sp>
      <p:sp>
        <p:nvSpPr>
          <p:cNvPr id="40" name="Rectangle 39"/>
          <p:cNvSpPr/>
          <p:nvPr/>
        </p:nvSpPr>
        <p:spPr>
          <a:xfrm>
            <a:off x="3826559" y="2337933"/>
            <a:ext cx="4530491" cy="344049"/>
          </a:xfrm>
          <a:prstGeom prst="rect">
            <a:avLst/>
          </a:prstGeom>
          <a:solidFill>
            <a:schemeClr val="accent6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4" name="ZoneTexte 43"/>
          <p:cNvSpPr txBox="1"/>
          <p:nvPr/>
        </p:nvSpPr>
        <p:spPr>
          <a:xfrm>
            <a:off x="5515347" y="5264286"/>
            <a:ext cx="131028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 err="1">
                <a:solidFill>
                  <a:schemeClr val="bg1"/>
                </a:solidFill>
              </a:rPr>
              <a:t>Trap</a:t>
            </a:r>
            <a:r>
              <a:rPr lang="fr-FR" sz="1400" dirty="0">
                <a:solidFill>
                  <a:schemeClr val="bg1"/>
                </a:solidFill>
              </a:rPr>
              <a:t> + </a:t>
            </a:r>
            <a:r>
              <a:rPr lang="fr-FR" sz="1400" dirty="0" err="1">
                <a:solidFill>
                  <a:schemeClr val="bg1"/>
                </a:solidFill>
              </a:rPr>
              <a:t>detection</a:t>
            </a:r>
            <a:r>
              <a:rPr lang="fr-FR" sz="1400" dirty="0">
                <a:solidFill>
                  <a:schemeClr val="bg1"/>
                </a:solidFill>
              </a:rPr>
              <a:t> setup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806388" y="2833985"/>
            <a:ext cx="2541292" cy="3449485"/>
          </a:xfrm>
          <a:prstGeom prst="rect">
            <a:avLst/>
          </a:prstGeom>
          <a:solidFill>
            <a:schemeClr val="accent2">
              <a:lumMod val="40000"/>
              <a:lumOff val="60000"/>
              <a:alpha val="2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6" name="Image 45" descr="setups winningmotions.png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65649" y="2868358"/>
            <a:ext cx="2482031" cy="3399092"/>
          </a:xfrm>
          <a:prstGeom prst="rect">
            <a:avLst/>
          </a:prstGeom>
          <a:noFill/>
        </p:spPr>
      </p:pic>
      <p:sp>
        <p:nvSpPr>
          <p:cNvPr id="47" name="ZoneTexte 46"/>
          <p:cNvSpPr txBox="1"/>
          <p:nvPr/>
        </p:nvSpPr>
        <p:spPr>
          <a:xfrm>
            <a:off x="10546008" y="3481683"/>
            <a:ext cx="13740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dirty="0">
                <a:solidFill>
                  <a:srgbClr val="FF0000"/>
                </a:solidFill>
              </a:rPr>
              <a:t>MORA installation at JYU/IGISOL</a:t>
            </a:r>
          </a:p>
          <a:p>
            <a:r>
              <a:rPr lang="fr-FR" sz="1600" dirty="0">
                <a:solidFill>
                  <a:srgbClr val="FF0000"/>
                </a:solidFill>
              </a:rPr>
              <a:t>(</a:t>
            </a:r>
            <a:r>
              <a:rPr lang="fr-FR" sz="1600" dirty="0" err="1">
                <a:solidFill>
                  <a:srgbClr val="FF0000"/>
                </a:solidFill>
              </a:rPr>
              <a:t>completed</a:t>
            </a:r>
            <a:r>
              <a:rPr lang="fr-FR" sz="1600" dirty="0">
                <a:solidFill>
                  <a:srgbClr val="FF0000"/>
                </a:solidFill>
              </a:rPr>
              <a:t>)</a:t>
            </a:r>
          </a:p>
        </p:txBody>
      </p:sp>
      <p:pic>
        <p:nvPicPr>
          <p:cNvPr id="48" name="Image 4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5964" y="248933"/>
            <a:ext cx="1523924" cy="468900"/>
          </a:xfrm>
          <a:prstGeom prst="rect">
            <a:avLst/>
          </a:prstGeom>
        </p:spPr>
      </p:pic>
      <p:sp>
        <p:nvSpPr>
          <p:cNvPr id="52" name="ZoneTexte 51"/>
          <p:cNvSpPr txBox="1"/>
          <p:nvPr/>
        </p:nvSpPr>
        <p:spPr>
          <a:xfrm>
            <a:off x="1105686" y="6446228"/>
            <a:ext cx="1074877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Back to                     /DESIR, </a:t>
            </a:r>
            <a:r>
              <a:rPr lang="fr-FR" dirty="0" err="1"/>
              <a:t>making</a:t>
            </a:r>
            <a:r>
              <a:rPr lang="fr-FR" dirty="0"/>
              <a:t> use of the  intense and </a:t>
            </a:r>
            <a:r>
              <a:rPr lang="fr-FR" dirty="0" err="1"/>
              <a:t>purified</a:t>
            </a:r>
            <a:r>
              <a:rPr lang="fr-FR" dirty="0"/>
              <a:t> ISOL </a:t>
            </a:r>
            <a:r>
              <a:rPr lang="fr-FR" dirty="0" err="1"/>
              <a:t>beams</a:t>
            </a:r>
            <a:r>
              <a:rPr lang="fr-FR" dirty="0"/>
              <a:t> from SPIRAL 1/ S3-LEB: 2029</a:t>
            </a:r>
          </a:p>
        </p:txBody>
      </p:sp>
      <p:sp>
        <p:nvSpPr>
          <p:cNvPr id="53" name="Rectangle 52"/>
          <p:cNvSpPr/>
          <p:nvPr/>
        </p:nvSpPr>
        <p:spPr>
          <a:xfrm>
            <a:off x="944943" y="6421372"/>
            <a:ext cx="10410856" cy="396088"/>
          </a:xfrm>
          <a:prstGeom prst="rect">
            <a:avLst/>
          </a:prstGeom>
          <a:solidFill>
            <a:schemeClr val="accent6">
              <a:lumMod val="40000"/>
              <a:lumOff val="60000"/>
              <a:alpha val="2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2000"/>
          </a:p>
        </p:txBody>
      </p:sp>
      <p:pic>
        <p:nvPicPr>
          <p:cNvPr id="54" name="Image 5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97099" y="2796651"/>
            <a:ext cx="626104" cy="626104"/>
          </a:xfrm>
          <a:prstGeom prst="rect">
            <a:avLst/>
          </a:prstGeom>
        </p:spPr>
      </p:pic>
      <p:pic>
        <p:nvPicPr>
          <p:cNvPr id="55" name="Image 5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7736" y="6536711"/>
            <a:ext cx="884000" cy="188587"/>
          </a:xfrm>
          <a:prstGeom prst="rect">
            <a:avLst/>
          </a:prstGeom>
        </p:spPr>
      </p:pic>
      <p:pic>
        <p:nvPicPr>
          <p:cNvPr id="59" name="Image 5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317" y="5009161"/>
            <a:ext cx="433080" cy="433080"/>
          </a:xfrm>
          <a:prstGeom prst="rect">
            <a:avLst/>
          </a:prstGeom>
        </p:spPr>
      </p:pic>
      <p:pic>
        <p:nvPicPr>
          <p:cNvPr id="60" name="Image 5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2445" y="5092604"/>
            <a:ext cx="882053" cy="18817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61" name="Picture 9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87260" y="1536164"/>
            <a:ext cx="1456684" cy="5899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62" name="ZoneTexte 61"/>
          <p:cNvSpPr txBox="1"/>
          <p:nvPr/>
        </p:nvSpPr>
        <p:spPr>
          <a:xfrm>
            <a:off x="4663771" y="1705308"/>
            <a:ext cx="2797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T reversal </a:t>
            </a:r>
            <a:r>
              <a:rPr lang="fr-FR" dirty="0" err="1"/>
              <a:t>odd</a:t>
            </a:r>
            <a:r>
              <a:rPr lang="fr-FR" dirty="0"/>
              <a:t> / CP </a:t>
            </a:r>
            <a:r>
              <a:rPr lang="fr-FR" dirty="0" err="1"/>
              <a:t>violating</a:t>
            </a:r>
            <a:endParaRPr lang="fr-FR" dirty="0"/>
          </a:p>
        </p:txBody>
      </p:sp>
      <p:sp>
        <p:nvSpPr>
          <p:cNvPr id="50" name="Titre 16"/>
          <p:cNvSpPr txBox="1">
            <a:spLocks/>
          </p:cNvSpPr>
          <p:nvPr/>
        </p:nvSpPr>
        <p:spPr>
          <a:xfrm>
            <a:off x="138235" y="75594"/>
            <a:ext cx="10801350" cy="612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MORA in a </a:t>
            </a:r>
            <a:r>
              <a:rPr kumimoji="0" lang="fr-FR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nutshell</a:t>
            </a:r>
            <a:endParaRPr kumimoji="0" lang="fr-FR" sz="3200" b="1" i="0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789036" y="1650623"/>
            <a:ext cx="30314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dirty="0">
                <a:hlinkClick r:id="rId18"/>
              </a:rPr>
              <a:t>https://mora.ganil-spiral2.eu/</a:t>
            </a:r>
            <a:r>
              <a:rPr lang="fr-FR" dirty="0"/>
              <a:t> 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7745F041-93E0-5604-D9B9-436F7A89C90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26547" y="1527474"/>
            <a:ext cx="1599235" cy="1122867"/>
          </a:xfrm>
          <a:prstGeom prst="rect">
            <a:avLst/>
          </a:prstGeom>
        </p:spPr>
      </p:pic>
      <p:sp>
        <p:nvSpPr>
          <p:cNvPr id="4" name="Espace réservé du numéro de diapositive 4">
            <a:extLst>
              <a:ext uri="{FF2B5EF4-FFF2-40B4-BE49-F238E27FC236}">
                <a16:creationId xmlns:a16="http://schemas.microsoft.com/office/drawing/2014/main" id="{735EFDB5-1E9D-A5FF-4779-7C392F63680B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97866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/>
          <p:cNvSpPr txBox="1"/>
          <p:nvPr/>
        </p:nvSpPr>
        <p:spPr>
          <a:xfrm>
            <a:off x="156841" y="959464"/>
            <a:ext cx="1038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 err="1"/>
              <a:t>Recent</a:t>
            </a:r>
            <a:r>
              <a:rPr lang="fr-FR" sz="2400" b="1" dirty="0"/>
              <a:t> </a:t>
            </a:r>
            <a:r>
              <a:rPr lang="fr-FR" sz="2400" b="1" dirty="0" err="1"/>
              <a:t>breakthrough</a:t>
            </a:r>
            <a:r>
              <a:rPr lang="fr-FR" sz="2400" b="1" dirty="0"/>
              <a:t> - </a:t>
            </a:r>
            <a:r>
              <a:rPr lang="fr-FR" sz="2400" b="1" dirty="0">
                <a:solidFill>
                  <a:srgbClr val="C00000"/>
                </a:solidFill>
              </a:rPr>
              <a:t>IN2P3 </a:t>
            </a:r>
            <a:r>
              <a:rPr lang="fr-FR" sz="2400" b="1" dirty="0" err="1">
                <a:solidFill>
                  <a:srgbClr val="C00000"/>
                </a:solidFill>
              </a:rPr>
              <a:t>highlight</a:t>
            </a:r>
            <a:r>
              <a:rPr lang="fr-FR" sz="2400" b="1" dirty="0"/>
              <a:t>: </a:t>
            </a:r>
            <a:r>
              <a:rPr lang="fr-FR" sz="2400" b="1" dirty="0" err="1"/>
              <a:t>demonstration</a:t>
            </a:r>
            <a:r>
              <a:rPr lang="fr-FR" sz="2400" b="1" dirty="0"/>
              <a:t> of the in-</a:t>
            </a:r>
            <a:r>
              <a:rPr lang="fr-FR" sz="2400" b="1" dirty="0" err="1"/>
              <a:t>trap</a:t>
            </a:r>
            <a:r>
              <a:rPr lang="fr-FR" sz="2400" b="1" dirty="0"/>
              <a:t> polarisation</a:t>
            </a: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26" y="1661444"/>
            <a:ext cx="3881083" cy="2031100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941242" y="3736763"/>
            <a:ext cx="105075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Goyal et al., “Performance of the MORA apparatus for testing time-reversal invariance in nuclear beta decay,” Eur. Phys. J. A 61 (10), 221 (2025) </a:t>
            </a:r>
          </a:p>
        </p:txBody>
      </p:sp>
      <p:pic>
        <p:nvPicPr>
          <p:cNvPr id="9" name="Imag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599" y="2052299"/>
            <a:ext cx="6676653" cy="1522548"/>
          </a:xfrm>
          <a:prstGeom prst="rect">
            <a:avLst/>
          </a:prstGeom>
        </p:spPr>
      </p:pic>
      <p:sp>
        <p:nvSpPr>
          <p:cNvPr id="10" name="ZoneTexte 9"/>
          <p:cNvSpPr txBox="1"/>
          <p:nvPr/>
        </p:nvSpPr>
        <p:spPr>
          <a:xfrm>
            <a:off x="5393975" y="1602190"/>
            <a:ext cx="58340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14350"/>
            <a:r>
              <a:rPr lang="fr-FR" sz="1600" b="1" dirty="0" err="1">
                <a:solidFill>
                  <a:prstClr val="black"/>
                </a:solidFill>
                <a:latin typeface="Calibri" panose="020F0502020204030204"/>
              </a:rPr>
              <a:t>Asymmetry</a:t>
            </a:r>
            <a:r>
              <a:rPr lang="fr-FR" sz="1600" b="1" dirty="0">
                <a:solidFill>
                  <a:prstClr val="black"/>
                </a:solidFill>
                <a:latin typeface="Calibri" panose="020F0502020204030204"/>
              </a:rPr>
              <a:t> compatible </a:t>
            </a:r>
            <a:r>
              <a:rPr lang="fr-FR" sz="1600" b="1" dirty="0" err="1">
                <a:solidFill>
                  <a:prstClr val="black"/>
                </a:solidFill>
                <a:latin typeface="Calibri" panose="020F0502020204030204"/>
              </a:rPr>
              <a:t>with</a:t>
            </a:r>
            <a:r>
              <a:rPr lang="fr-FR" sz="1600" b="1" dirty="0">
                <a:solidFill>
                  <a:prstClr val="black"/>
                </a:solidFill>
                <a:latin typeface="Calibri" panose="020F0502020204030204"/>
              </a:rPr>
              <a:t> 55%&lt;P&lt;100%  (90% C. L.) – March 25 </a:t>
            </a:r>
          </a:p>
        </p:txBody>
      </p:sp>
      <p:sp>
        <p:nvSpPr>
          <p:cNvPr id="11" name="ZoneTexte 10"/>
          <p:cNvSpPr txBox="1"/>
          <p:nvPr/>
        </p:nvSpPr>
        <p:spPr>
          <a:xfrm>
            <a:off x="156841" y="4156760"/>
            <a:ext cx="116498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 err="1"/>
              <a:t>Purity</a:t>
            </a:r>
            <a:r>
              <a:rPr lang="fr-FR" b="1" dirty="0"/>
              <a:t> of </a:t>
            </a:r>
            <a:r>
              <a:rPr lang="fr-FR" b="1" baseline="30000" dirty="0"/>
              <a:t>23</a:t>
            </a:r>
            <a:r>
              <a:rPr lang="fr-FR" b="1" dirty="0"/>
              <a:t>Mg</a:t>
            </a:r>
            <a:r>
              <a:rPr lang="fr-FR" b="1" baseline="30000" dirty="0"/>
              <a:t>+</a:t>
            </a:r>
            <a:r>
              <a:rPr lang="fr-FR" b="1" dirty="0"/>
              <a:t> </a:t>
            </a:r>
            <a:r>
              <a:rPr lang="fr-FR" b="1" dirty="0" err="1"/>
              <a:t>beam</a:t>
            </a:r>
            <a:r>
              <a:rPr lang="fr-FR" b="1" dirty="0"/>
              <a:t> has </a:t>
            </a:r>
            <a:r>
              <a:rPr lang="fr-FR" b="1" dirty="0" err="1"/>
              <a:t>significantly</a:t>
            </a:r>
            <a:r>
              <a:rPr lang="fr-FR" b="1" dirty="0"/>
              <a:t> been </a:t>
            </a:r>
            <a:r>
              <a:rPr lang="fr-FR" b="1" dirty="0" err="1"/>
              <a:t>improved</a:t>
            </a:r>
            <a:r>
              <a:rPr lang="fr-FR" b="1" dirty="0"/>
              <a:t>: </a:t>
            </a:r>
            <a:r>
              <a:rPr lang="fr-FR" b="1" baseline="30000" dirty="0"/>
              <a:t>23</a:t>
            </a:r>
            <a:r>
              <a:rPr lang="fr-FR" b="1" dirty="0"/>
              <a:t>Na:</a:t>
            </a:r>
            <a:r>
              <a:rPr lang="fr-FR" b="1" baseline="30000" dirty="0"/>
              <a:t>23</a:t>
            </a:r>
            <a:r>
              <a:rPr lang="fr-FR" b="1" dirty="0"/>
              <a:t>Mg ~2 at the end of the </a:t>
            </a:r>
            <a:r>
              <a:rPr lang="fr-FR" b="1" dirty="0" err="1"/>
              <a:t>beamtime</a:t>
            </a:r>
            <a:r>
              <a:rPr lang="fr-FR" b="1" dirty="0"/>
              <a:t> – July 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 err="1"/>
              <a:t>Ready</a:t>
            </a:r>
            <a:r>
              <a:rPr lang="fr-FR" dirty="0"/>
              <a:t> to </a:t>
            </a:r>
            <a:r>
              <a:rPr lang="fr-FR" dirty="0" err="1"/>
              <a:t>measure</a:t>
            </a:r>
            <a:r>
              <a:rPr lang="fr-FR" dirty="0"/>
              <a:t> </a:t>
            </a:r>
            <a:r>
              <a:rPr lang="fr-FR" i="1" dirty="0"/>
              <a:t>D</a:t>
            </a:r>
            <a:r>
              <a:rPr lang="fr-FR" dirty="0"/>
              <a:t> </a:t>
            </a:r>
            <a:r>
              <a:rPr lang="fr-FR" dirty="0" err="1"/>
              <a:t>correlation</a:t>
            </a:r>
            <a:r>
              <a:rPr lang="fr-FR" dirty="0"/>
              <a:t> in the </a:t>
            </a:r>
            <a:r>
              <a:rPr lang="fr-FR" dirty="0" err="1"/>
              <a:t>decay</a:t>
            </a:r>
            <a:r>
              <a:rPr lang="fr-FR" dirty="0"/>
              <a:t> of </a:t>
            </a:r>
            <a:r>
              <a:rPr lang="fr-FR" baseline="30000" dirty="0"/>
              <a:t>23</a:t>
            </a:r>
            <a:r>
              <a:rPr lang="fr-FR" dirty="0"/>
              <a:t>Mg</a:t>
            </a:r>
          </a:p>
          <a:p>
            <a:r>
              <a:rPr lang="fr-FR" b="1" dirty="0"/>
              <a:t>New </a:t>
            </a:r>
            <a:r>
              <a:rPr lang="fr-FR" b="1" dirty="0" err="1"/>
              <a:t>project</a:t>
            </a:r>
            <a:r>
              <a:rPr lang="fr-FR" b="1" dirty="0"/>
              <a:t> </a:t>
            </a:r>
            <a:r>
              <a:rPr lang="fr-FR" b="1" dirty="0" err="1"/>
              <a:t>funded</a:t>
            </a:r>
            <a:r>
              <a:rPr lang="fr-FR" b="1" dirty="0"/>
              <a:t> by ANR « ACCLAIM MORA »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 err="1"/>
              <a:t>Consolidating</a:t>
            </a:r>
            <a:r>
              <a:rPr lang="fr-FR" dirty="0"/>
              <a:t> </a:t>
            </a:r>
            <a:r>
              <a:rPr lang="fr-FR" b="1" baseline="30000" dirty="0"/>
              <a:t>39</a:t>
            </a:r>
            <a:r>
              <a:rPr lang="fr-FR" b="1" dirty="0"/>
              <a:t>Ca</a:t>
            </a:r>
            <a:r>
              <a:rPr lang="fr-FR" b="1" baseline="30000" dirty="0"/>
              <a:t>+</a:t>
            </a:r>
            <a:r>
              <a:rPr lang="fr-FR" b="1" dirty="0"/>
              <a:t> as </a:t>
            </a:r>
            <a:r>
              <a:rPr lang="fr-FR" b="1" dirty="0" err="1"/>
              <a:t>promising</a:t>
            </a:r>
            <a:r>
              <a:rPr lang="fr-FR" b="1" dirty="0"/>
              <a:t> candidate </a:t>
            </a:r>
            <a:r>
              <a:rPr lang="fr-FR" dirty="0"/>
              <a:t>for </a:t>
            </a:r>
            <a:r>
              <a:rPr lang="fr-FR" i="1" dirty="0"/>
              <a:t>D</a:t>
            </a:r>
            <a:r>
              <a:rPr lang="fr-FR" dirty="0"/>
              <a:t> </a:t>
            </a:r>
            <a:r>
              <a:rPr lang="fr-FR" dirty="0" err="1"/>
              <a:t>correlation</a:t>
            </a:r>
            <a:r>
              <a:rPr lang="fr-FR" dirty="0"/>
              <a:t> </a:t>
            </a:r>
            <a:r>
              <a:rPr lang="fr-FR" dirty="0" err="1"/>
              <a:t>measurement</a:t>
            </a:r>
            <a:r>
              <a:rPr lang="fr-FR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fr-FR" dirty="0"/>
              <a:t>A production test in Oct. 25 shows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yield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ok!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 err="1"/>
              <a:t>Other</a:t>
            </a:r>
            <a:r>
              <a:rPr lang="fr-FR" dirty="0"/>
              <a:t> objectives: </a:t>
            </a:r>
            <a:r>
              <a:rPr lang="fr-FR" b="1" dirty="0" err="1"/>
              <a:t>stacking</a:t>
            </a:r>
            <a:r>
              <a:rPr lang="fr-FR" b="1" dirty="0"/>
              <a:t> </a:t>
            </a:r>
            <a:r>
              <a:rPr lang="fr-FR" b="1" dirty="0" err="1"/>
              <a:t>trap</a:t>
            </a:r>
            <a:r>
              <a:rPr lang="fr-FR" b="1" dirty="0"/>
              <a:t> </a:t>
            </a:r>
            <a:r>
              <a:rPr lang="fr-FR" dirty="0"/>
              <a:t>for </a:t>
            </a:r>
            <a:r>
              <a:rPr lang="fr-FR" dirty="0" err="1"/>
              <a:t>beam</a:t>
            </a:r>
            <a:r>
              <a:rPr lang="fr-FR" dirty="0"/>
              <a:t> purification </a:t>
            </a:r>
            <a:r>
              <a:rPr lang="fr-FR" dirty="0" err="1"/>
              <a:t>with</a:t>
            </a:r>
            <a:r>
              <a:rPr lang="fr-FR" dirty="0"/>
              <a:t> MR-</a:t>
            </a:r>
            <a:r>
              <a:rPr lang="fr-FR" dirty="0" err="1"/>
              <a:t>ToF</a:t>
            </a:r>
            <a:r>
              <a:rPr lang="fr-FR" dirty="0"/>
              <a:t>-MS; </a:t>
            </a:r>
            <a:r>
              <a:rPr lang="fr-FR" b="1" dirty="0"/>
              <a:t>polarisation control</a:t>
            </a:r>
            <a:r>
              <a:rPr lang="fr-FR" dirty="0"/>
              <a:t>; </a:t>
            </a:r>
            <a:r>
              <a:rPr lang="fr-FR" b="1" dirty="0" err="1"/>
              <a:t>analysis</a:t>
            </a:r>
            <a:r>
              <a:rPr lang="fr-FR" b="1" dirty="0"/>
              <a:t> of data </a:t>
            </a:r>
            <a:r>
              <a:rPr lang="fr-FR" dirty="0"/>
              <a:t>2025-2028</a:t>
            </a:r>
          </a:p>
        </p:txBody>
      </p:sp>
      <p:sp>
        <p:nvSpPr>
          <p:cNvPr id="3" name="ZoneTexte 2"/>
          <p:cNvSpPr txBox="1"/>
          <p:nvPr/>
        </p:nvSpPr>
        <p:spPr>
          <a:xfrm>
            <a:off x="1310001" y="5958605"/>
            <a:ext cx="92139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dirty="0" err="1">
                <a:solidFill>
                  <a:srgbClr val="C00000"/>
                </a:solidFill>
              </a:rPr>
              <a:t>Acquiring</a:t>
            </a:r>
            <a:r>
              <a:rPr lang="fr-FR" sz="2000" b="1" dirty="0">
                <a:solidFill>
                  <a:srgbClr val="C00000"/>
                </a:solidFill>
              </a:rPr>
              <a:t> data for </a:t>
            </a:r>
            <a:r>
              <a:rPr lang="fr-FR" sz="2000" b="1" i="1" dirty="0">
                <a:solidFill>
                  <a:srgbClr val="C00000"/>
                </a:solidFill>
              </a:rPr>
              <a:t>D</a:t>
            </a:r>
            <a:r>
              <a:rPr lang="fr-FR" sz="2000" b="1" dirty="0">
                <a:solidFill>
                  <a:srgbClr val="C00000"/>
                </a:solidFill>
              </a:rPr>
              <a:t> </a:t>
            </a:r>
            <a:r>
              <a:rPr lang="fr-FR" sz="2000" b="1" dirty="0" err="1">
                <a:solidFill>
                  <a:srgbClr val="C00000"/>
                </a:solidFill>
              </a:rPr>
              <a:t>correlation</a:t>
            </a:r>
            <a:r>
              <a:rPr lang="fr-FR" sz="2000" b="1" dirty="0">
                <a:solidFill>
                  <a:srgbClr val="C00000"/>
                </a:solidFill>
              </a:rPr>
              <a:t> </a:t>
            </a:r>
            <a:r>
              <a:rPr lang="fr-FR" sz="2000" b="1" dirty="0" err="1">
                <a:solidFill>
                  <a:srgbClr val="C00000"/>
                </a:solidFill>
              </a:rPr>
              <a:t>measurement</a:t>
            </a:r>
            <a:r>
              <a:rPr lang="fr-FR" sz="2000" b="1" dirty="0">
                <a:solidFill>
                  <a:srgbClr val="C00000"/>
                </a:solidFill>
              </a:rPr>
              <a:t> in the 10</a:t>
            </a:r>
            <a:r>
              <a:rPr lang="fr-FR" sz="2000" b="1" baseline="30000" dirty="0">
                <a:solidFill>
                  <a:srgbClr val="C00000"/>
                </a:solidFill>
              </a:rPr>
              <a:t>-4</a:t>
            </a:r>
            <a:r>
              <a:rPr lang="fr-FR" sz="2000" b="1" dirty="0">
                <a:solidFill>
                  <a:srgbClr val="C00000"/>
                </a:solidFill>
              </a:rPr>
              <a:t> </a:t>
            </a:r>
            <a:r>
              <a:rPr lang="fr-FR" sz="2000" b="1" dirty="0" err="1">
                <a:solidFill>
                  <a:srgbClr val="C00000"/>
                </a:solidFill>
              </a:rPr>
              <a:t>ballpark</a:t>
            </a:r>
            <a:r>
              <a:rPr lang="fr-FR" sz="2000" b="1" dirty="0">
                <a:solidFill>
                  <a:srgbClr val="C00000"/>
                </a:solidFill>
              </a:rPr>
              <a:t> </a:t>
            </a:r>
            <a:r>
              <a:rPr lang="fr-FR" sz="2000" b="1" dirty="0" err="1">
                <a:solidFill>
                  <a:srgbClr val="C00000"/>
                </a:solidFill>
              </a:rPr>
              <a:t>before</a:t>
            </a:r>
            <a:r>
              <a:rPr lang="fr-FR" sz="2000" b="1" dirty="0">
                <a:solidFill>
                  <a:srgbClr val="C00000"/>
                </a:solidFill>
              </a:rPr>
              <a:t> end of 2028</a:t>
            </a:r>
          </a:p>
        </p:txBody>
      </p:sp>
      <p:pic>
        <p:nvPicPr>
          <p:cNvPr id="19" name="Imag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2171" y="151639"/>
            <a:ext cx="626104" cy="626104"/>
          </a:xfrm>
          <a:prstGeom prst="rect">
            <a:avLst/>
          </a:prstGeom>
        </p:spPr>
      </p:pic>
      <p:pic>
        <p:nvPicPr>
          <p:cNvPr id="20" name="Espace réservé du contenu 2"/>
          <p:cNvPicPr>
            <a:picLocks noGrp="1" noChangeAspect="1"/>
          </p:cNvPicPr>
          <p:nvPr>
            <p:ph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7581" y="170240"/>
            <a:ext cx="967065" cy="658090"/>
          </a:xfrm>
          <a:solidFill>
            <a:schemeClr val="bg1"/>
          </a:solidFill>
        </p:spPr>
      </p:pic>
      <p:sp>
        <p:nvSpPr>
          <p:cNvPr id="2" name="ZoneTexte 1"/>
          <p:cNvSpPr txBox="1"/>
          <p:nvPr/>
        </p:nvSpPr>
        <p:spPr>
          <a:xfrm>
            <a:off x="782426" y="6363986"/>
            <a:ext cx="104455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/>
              <a:t>Back to                     </a:t>
            </a:r>
            <a:r>
              <a:rPr lang="fr-FR" sz="2000" b="1" dirty="0" err="1"/>
              <a:t>to</a:t>
            </a:r>
            <a:r>
              <a:rPr lang="fr-FR" sz="2000" b="1" dirty="0"/>
              <a:t> </a:t>
            </a:r>
            <a:r>
              <a:rPr lang="fr-FR" sz="2000" b="1" dirty="0" err="1"/>
              <a:t>perform</a:t>
            </a:r>
            <a:r>
              <a:rPr lang="fr-FR" sz="2000" b="1" dirty="0"/>
              <a:t> a 10</a:t>
            </a:r>
            <a:r>
              <a:rPr lang="fr-FR" sz="2000" b="1" baseline="30000" dirty="0"/>
              <a:t>-5</a:t>
            </a:r>
            <a:r>
              <a:rPr lang="fr-FR" sz="2000" b="1" dirty="0"/>
              <a:t> </a:t>
            </a:r>
            <a:r>
              <a:rPr lang="fr-FR" sz="2000" b="1" dirty="0" err="1"/>
              <a:t>measurement</a:t>
            </a:r>
            <a:r>
              <a:rPr lang="fr-FR" sz="2000" b="1" dirty="0"/>
              <a:t> </a:t>
            </a:r>
            <a:r>
              <a:rPr lang="fr-FR" sz="2000" b="1" dirty="0" err="1"/>
              <a:t>with</a:t>
            </a:r>
            <a:r>
              <a:rPr lang="fr-FR" sz="2000" b="1" dirty="0"/>
              <a:t> first data </a:t>
            </a:r>
            <a:r>
              <a:rPr lang="fr-FR" sz="2000" b="1" dirty="0" err="1"/>
              <a:t>taking</a:t>
            </a:r>
            <a:r>
              <a:rPr lang="fr-FR" sz="2000" b="1" dirty="0"/>
              <a:t> at                             in 2029</a:t>
            </a:r>
          </a:p>
        </p:txBody>
      </p:sp>
      <p:pic>
        <p:nvPicPr>
          <p:cNvPr id="15" name="Imag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3208" y="6374528"/>
            <a:ext cx="1368291" cy="407431"/>
          </a:xfrm>
          <a:prstGeom prst="rect">
            <a:avLst/>
          </a:prstGeom>
        </p:spPr>
      </p:pic>
      <p:pic>
        <p:nvPicPr>
          <p:cNvPr id="16" name="Image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53061" y="6476043"/>
            <a:ext cx="985681" cy="210279"/>
          </a:xfrm>
          <a:prstGeom prst="rect">
            <a:avLst/>
          </a:prstGeom>
        </p:spPr>
      </p:pic>
      <p:sp>
        <p:nvSpPr>
          <p:cNvPr id="23" name="Titre 16"/>
          <p:cNvSpPr txBox="1">
            <a:spLocks/>
          </p:cNvSpPr>
          <p:nvPr/>
        </p:nvSpPr>
        <p:spPr>
          <a:xfrm>
            <a:off x="75926" y="83756"/>
            <a:ext cx="10801350" cy="612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accent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MORA: </a:t>
            </a:r>
            <a:r>
              <a:rPr kumimoji="0" lang="fr-FR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status</a:t>
            </a: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in Jyväskylä</a:t>
            </a:r>
          </a:p>
        </p:txBody>
      </p:sp>
      <p:sp>
        <p:nvSpPr>
          <p:cNvPr id="4" name="Espace réservé du numéro de diapositive 4">
            <a:extLst>
              <a:ext uri="{FF2B5EF4-FFF2-40B4-BE49-F238E27FC236}">
                <a16:creationId xmlns:a16="http://schemas.microsoft.com/office/drawing/2014/main" id="{6B1AB785-6FAC-B8EF-C944-95F50D8F0B0A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6243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0A2A838A-21EC-BC5F-845C-77F454A447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117" y="31"/>
            <a:ext cx="2149625" cy="66422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7" tIns="44451" rIns="90487" bIns="44451" anchor="ctr">
            <a:prstTxWarp prst="textNoShape">
              <a:avLst/>
            </a:prstTxWarp>
            <a:spAutoFit/>
          </a:bodyPr>
          <a:lstStyle/>
          <a:p>
            <a:pPr algn="ctr"/>
            <a:r>
              <a:rPr lang="fr-FR" sz="3733" b="1" dirty="0">
                <a:solidFill>
                  <a:schemeClr val="accent2"/>
                </a:solidFill>
              </a:rPr>
              <a:t>PIPERADE</a:t>
            </a:r>
            <a:endParaRPr lang="fr-FR" sz="6400" b="1" dirty="0">
              <a:solidFill>
                <a:schemeClr val="accent2"/>
              </a:solidFill>
            </a:endParaRPr>
          </a:p>
        </p:txBody>
      </p:sp>
      <p:sp>
        <p:nvSpPr>
          <p:cNvPr id="14" name="Espace réservé du numéro de diapositive 7">
            <a:extLst>
              <a:ext uri="{FF2B5EF4-FFF2-40B4-BE49-F238E27FC236}">
                <a16:creationId xmlns:a16="http://schemas.microsoft.com/office/drawing/2014/main" id="{C6F63129-660A-9DA2-DE4D-C167D63E1A1A}"/>
              </a:ext>
            </a:extLst>
          </p:cNvPr>
          <p:cNvSpPr txBox="1">
            <a:spLocks/>
          </p:cNvSpPr>
          <p:nvPr/>
        </p:nvSpPr>
        <p:spPr>
          <a:xfrm>
            <a:off x="10065828" y="6515515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/>
            <a:fld id="{64D272E9-6C58-4C0D-94B6-65E77E8EC60D}" type="slidenum">
              <a:rPr lang="fr-FR" sz="1400"/>
              <a:pPr algn="r"/>
              <a:t>43</a:t>
            </a:fld>
            <a:endParaRPr lang="fr-FR" sz="1400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B35C9782-5213-AB29-702D-79D305F66D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7609"/>
            <a:ext cx="8745893" cy="2795817"/>
          </a:xfrm>
          <a:prstGeom prst="rect">
            <a:avLst/>
          </a:prstGeom>
        </p:spPr>
      </p:pic>
      <p:sp>
        <p:nvSpPr>
          <p:cNvPr id="9" name="ZoneTexte 1">
            <a:extLst>
              <a:ext uri="{FF2B5EF4-FFF2-40B4-BE49-F238E27FC236}">
                <a16:creationId xmlns:a16="http://schemas.microsoft.com/office/drawing/2014/main" id="{9ED8ACFC-7EDA-0827-01F5-F5E0414D94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72048" y="824380"/>
            <a:ext cx="6718811" cy="461665"/>
          </a:xfrm>
          <a:prstGeom prst="rect">
            <a:avLst/>
          </a:prstGeom>
          <a:noFill/>
          <a:effectLst>
            <a:outerShdw sx="1000" sy="1000" algn="tl" rotWithShape="0">
              <a:prstClr val="black"/>
            </a:outerShdw>
          </a:effectLst>
        </p:spPr>
        <p:txBody>
          <a:bodyPr wrap="square">
            <a:spAutoFit/>
          </a:bodyPr>
          <a:lstStyle>
            <a:defPPr>
              <a:defRPr lang="de-DE"/>
            </a:defPPr>
            <a:lvl1pPr>
              <a:defRPr sz="1000" i="1" u="none"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1pPr>
            <a:lvl2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2pPr>
            <a:lvl3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3pPr>
            <a:lvl4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4pPr>
            <a:lvl5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5pPr>
            <a:lvl6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6pPr>
            <a:lvl7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7pPr>
            <a:lvl8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8pPr>
            <a:lvl9pPr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9pPr>
          </a:lstStyle>
          <a:p>
            <a:pPr algn="ctr"/>
            <a:r>
              <a:rPr lang="en-GB" sz="2400" b="1" i="0" kern="0" dirty="0">
                <a:latin typeface="Arial" panose="020B0604020202020204" pitchFamily="34" charset="0"/>
              </a:rPr>
              <a:t>Purification and mass measurements</a:t>
            </a:r>
            <a:endParaRPr lang="fr-FR" sz="2400" b="1" i="0" dirty="0">
              <a:latin typeface="Arial" panose="020B0604020202020204" pitchFamily="34" charset="0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E75D3B91-4C16-6939-200A-E5611B593777}"/>
              </a:ext>
            </a:extLst>
          </p:cNvPr>
          <p:cNvSpPr txBox="1"/>
          <p:nvPr/>
        </p:nvSpPr>
        <p:spPr>
          <a:xfrm>
            <a:off x="137626" y="4494213"/>
            <a:ext cx="6558911" cy="103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Double penning trap 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GB" sz="1867" dirty="0"/>
              <a:t>Purification : 10</a:t>
            </a:r>
            <a:r>
              <a:rPr lang="en-GB" sz="1867" baseline="30000" dirty="0"/>
              <a:t>5</a:t>
            </a:r>
            <a:r>
              <a:rPr lang="en-GB" sz="1867" dirty="0"/>
              <a:t> ions/bunch, 2-20 Hz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GB" sz="1867" dirty="0"/>
              <a:t>Mass measurements TOF-ICR and PI-ICR (10</a:t>
            </a:r>
            <a:r>
              <a:rPr lang="en-GB" sz="1867" baseline="30000" dirty="0"/>
              <a:t>-8</a:t>
            </a:r>
            <a:r>
              <a:rPr lang="en-GB" sz="1867" dirty="0"/>
              <a:t> – 10</a:t>
            </a:r>
            <a:r>
              <a:rPr lang="en-GB" sz="1867" baseline="30000" dirty="0"/>
              <a:t>-9</a:t>
            </a:r>
            <a:r>
              <a:rPr lang="en-GB" sz="1867" dirty="0"/>
              <a:t> precision)</a:t>
            </a:r>
            <a:endParaRPr lang="en-GB" sz="2400" dirty="0"/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766BE526-7CFC-61F7-B16B-032D3BFB27E4}"/>
              </a:ext>
            </a:extLst>
          </p:cNvPr>
          <p:cNvSpPr txBox="1"/>
          <p:nvPr/>
        </p:nvSpPr>
        <p:spPr>
          <a:xfrm>
            <a:off x="9296340" y="5893886"/>
            <a:ext cx="2188804" cy="42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33" baseline="30000" dirty="0"/>
              <a:t>41</a:t>
            </a:r>
            <a:r>
              <a:rPr lang="en-GB" sz="2133" dirty="0"/>
              <a:t>K vs </a:t>
            </a:r>
            <a:r>
              <a:rPr lang="en-GB" sz="2133" baseline="30000" dirty="0"/>
              <a:t>39</a:t>
            </a:r>
            <a:r>
              <a:rPr lang="en-GB" sz="2133" dirty="0"/>
              <a:t>K </a:t>
            </a:r>
            <a:r>
              <a:rPr lang="fr-FR" sz="2133" dirty="0">
                <a:latin typeface="Arial" panose="020B0604020202020204" pitchFamily="34" charset="0"/>
              </a:rPr>
              <a:t>~ 3.10</a:t>
            </a:r>
            <a:r>
              <a:rPr lang="fr-FR" sz="2133" baseline="30000" dirty="0">
                <a:latin typeface="Arial" panose="020B0604020202020204" pitchFamily="34" charset="0"/>
              </a:rPr>
              <a:t>-9</a:t>
            </a:r>
            <a:endParaRPr lang="en-GB" sz="2133" baseline="30000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50118F35-ADA2-8344-453C-8E13552A5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893" y="1140872"/>
            <a:ext cx="3289699" cy="2112178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2252F4B0-15FC-4DA2-9954-779779BA5B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4218" y="3449793"/>
            <a:ext cx="2533048" cy="2475804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B895E077-4907-1911-CC98-D7744AD6D3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4218" y="442361"/>
            <a:ext cx="870385" cy="49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6660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95325" y="2668587"/>
            <a:ext cx="10801350" cy="1520825"/>
          </a:xfrm>
        </p:spPr>
        <p:txBody>
          <a:bodyPr>
            <a:normAutofit fontScale="90000"/>
          </a:bodyPr>
          <a:lstStyle/>
          <a:p>
            <a:r>
              <a:rPr lang="fr-FR" dirty="0" err="1"/>
              <a:t>Space</a:t>
            </a:r>
            <a:r>
              <a:rPr lang="fr-FR" dirty="0"/>
              <a:t> Applications at GANIL </a:t>
            </a:r>
            <a:r>
              <a:rPr lang="fr-FR" dirty="0" err="1"/>
              <a:t>Accelerators</a:t>
            </a:r>
            <a:endParaRPr lang="fr-FR" dirty="0"/>
          </a:p>
        </p:txBody>
      </p: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CA68E36C-B374-27AD-2A7B-F4088D97DEEF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algn="r" defTabSz="609585"/>
            <a:fld id="{64D272E9-6C58-4C0D-94B6-65E77E8EC60D}" type="slidenum">
              <a:rPr lang="fr-FR" sz="1400">
                <a:solidFill>
                  <a:srgbClr val="000000"/>
                </a:solidFill>
              </a:rPr>
              <a:pPr algn="r" defTabSz="609585"/>
              <a:t>44</a:t>
            </a:fld>
            <a:endParaRPr lang="fr-FR" sz="1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318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re 12">
            <a:extLst>
              <a:ext uri="{FF2B5EF4-FFF2-40B4-BE49-F238E27FC236}">
                <a16:creationId xmlns:a16="http://schemas.microsoft.com/office/drawing/2014/main" id="{5BFFD36A-2080-9134-ED0B-5D5426697E8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20623"/>
            <a:ext cx="10801350" cy="82033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/>
                </a:solidFill>
              </a:rPr>
              <a:t>SAGA objectives</a:t>
            </a:r>
          </a:p>
        </p:txBody>
      </p:sp>
      <p:sp>
        <p:nvSpPr>
          <p:cNvPr id="5" name="Ellipse 4"/>
          <p:cNvSpPr/>
          <p:nvPr/>
        </p:nvSpPr>
        <p:spPr bwMode="auto">
          <a:xfrm>
            <a:off x="5049598" y="2979649"/>
            <a:ext cx="2217420" cy="2210807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gradFill>
              <a:gsLst>
                <a:gs pos="0">
                  <a:schemeClr val="bg1"/>
                </a:gs>
                <a:gs pos="100000">
                  <a:schemeClr val="tx1"/>
                </a:gs>
              </a:gsLst>
              <a:lin ang="10200000" scaled="0"/>
            </a:gra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244" y="3997216"/>
            <a:ext cx="924127" cy="984635"/>
          </a:xfrm>
          <a:prstGeom prst="rect">
            <a:avLst/>
          </a:prstGeom>
          <a:ln>
            <a:noFill/>
            <a:prstDash val="sysDash"/>
          </a:ln>
        </p:spPr>
      </p:pic>
      <p:sp>
        <p:nvSpPr>
          <p:cNvPr id="7" name="Bouée 6"/>
          <p:cNvSpPr/>
          <p:nvPr/>
        </p:nvSpPr>
        <p:spPr bwMode="auto">
          <a:xfrm>
            <a:off x="4032327" y="1965542"/>
            <a:ext cx="4251960" cy="4226445"/>
          </a:xfrm>
          <a:prstGeom prst="donut">
            <a:avLst>
              <a:gd name="adj" fmla="val 3495"/>
            </a:avLst>
          </a:prstGeom>
          <a:gradFill>
            <a:gsLst>
              <a:gs pos="0">
                <a:schemeClr val="tx1"/>
              </a:gs>
              <a:gs pos="100000">
                <a:schemeClr val="bg1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sp>
        <p:nvSpPr>
          <p:cNvPr id="8" name="Ellipse 7"/>
          <p:cNvSpPr/>
          <p:nvPr/>
        </p:nvSpPr>
        <p:spPr bwMode="auto">
          <a:xfrm>
            <a:off x="3820844" y="1818034"/>
            <a:ext cx="4614813" cy="4511395"/>
          </a:xfrm>
          <a:prstGeom prst="ellipse">
            <a:avLst/>
          </a:prstGeom>
          <a:noFill/>
          <a:ln>
            <a:gradFill>
              <a:gsLst>
                <a:gs pos="0">
                  <a:schemeClr val="tx1"/>
                </a:gs>
                <a:gs pos="100000">
                  <a:schemeClr val="bg1"/>
                </a:gs>
              </a:gsLst>
              <a:lin ang="21594000" scaled="0"/>
            </a:gra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1" name="Imag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6" b="12621"/>
          <a:stretch/>
        </p:blipFill>
        <p:spPr>
          <a:xfrm>
            <a:off x="7004067" y="4608825"/>
            <a:ext cx="1686854" cy="1681050"/>
          </a:xfrm>
          <a:prstGeom prst="ellipse">
            <a:avLst/>
          </a:prstGeom>
          <a:ln w="12700" cap="rnd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tx1"/>
                </a:gs>
              </a:gsLst>
              <a:lin ang="13800000" scaled="0"/>
            </a:gra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Imag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242" y="4110363"/>
            <a:ext cx="1852493" cy="1111496"/>
          </a:xfrm>
          <a:prstGeom prst="rect">
            <a:avLst/>
          </a:prstGeom>
        </p:spPr>
      </p:pic>
      <p:grpSp>
        <p:nvGrpSpPr>
          <p:cNvPr id="19" name="Groupe 18"/>
          <p:cNvGrpSpPr/>
          <p:nvPr/>
        </p:nvGrpSpPr>
        <p:grpSpPr>
          <a:xfrm>
            <a:off x="4359995" y="5415803"/>
            <a:ext cx="1101586" cy="880021"/>
            <a:chOff x="5056339" y="5354173"/>
            <a:chExt cx="1101586" cy="880021"/>
          </a:xfrm>
        </p:grpSpPr>
        <p:pic>
          <p:nvPicPr>
            <p:cNvPr id="21" name="Image 2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6339" y="5354173"/>
              <a:ext cx="639685" cy="625596"/>
            </a:xfrm>
            <a:prstGeom prst="rect">
              <a:avLst/>
            </a:prstGeom>
          </p:spPr>
        </p:pic>
        <p:pic>
          <p:nvPicPr>
            <p:cNvPr id="22" name="Image 2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16285" y="5780985"/>
              <a:ext cx="541640" cy="453209"/>
            </a:xfrm>
            <a:prstGeom prst="rect">
              <a:avLst/>
            </a:prstGeom>
          </p:spPr>
        </p:pic>
      </p:grpSp>
      <p:grpSp>
        <p:nvGrpSpPr>
          <p:cNvPr id="24" name="Groupe 23"/>
          <p:cNvGrpSpPr/>
          <p:nvPr/>
        </p:nvGrpSpPr>
        <p:grpSpPr>
          <a:xfrm>
            <a:off x="1296790" y="1886495"/>
            <a:ext cx="3904556" cy="1846231"/>
            <a:chOff x="2005819" y="1853998"/>
            <a:chExt cx="3904556" cy="1846231"/>
          </a:xfrm>
        </p:grpSpPr>
        <p:pic>
          <p:nvPicPr>
            <p:cNvPr id="25" name="Image 2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10375" y="1853998"/>
              <a:ext cx="1800000" cy="1805255"/>
            </a:xfrm>
            <a:prstGeom prst="ellipse">
              <a:avLst/>
            </a:prstGeom>
            <a:ln w="12700" cap="rnd">
              <a:gradFill>
                <a:gsLst>
                  <a:gs pos="0">
                    <a:schemeClr val="bg1"/>
                  </a:gs>
                  <a:gs pos="100000">
                    <a:schemeClr val="tx1"/>
                  </a:gs>
                </a:gsLst>
                <a:lin ang="20400000" scaled="0"/>
              </a:gra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27" name="Groupe 26"/>
            <p:cNvGrpSpPr/>
            <p:nvPr/>
          </p:nvGrpSpPr>
          <p:grpSpPr>
            <a:xfrm>
              <a:off x="2005819" y="2397879"/>
              <a:ext cx="1530112" cy="1302350"/>
              <a:chOff x="9060393" y="2221579"/>
              <a:chExt cx="1530112" cy="1302350"/>
            </a:xfrm>
          </p:grpSpPr>
          <p:pic>
            <p:nvPicPr>
              <p:cNvPr id="31" name="Image 30"/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060393" y="2221579"/>
                <a:ext cx="1302350" cy="1302350"/>
              </a:xfrm>
              <a:prstGeom prst="rect">
                <a:avLst/>
              </a:prstGeom>
            </p:spPr>
          </p:pic>
          <p:pic>
            <p:nvPicPr>
              <p:cNvPr id="32" name="Image 31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48642" y="3022802"/>
                <a:ext cx="341863" cy="227495"/>
              </a:xfrm>
              <a:prstGeom prst="rect">
                <a:avLst/>
              </a:prstGeom>
            </p:spPr>
          </p:pic>
        </p:grpSp>
      </p:grpSp>
      <p:grpSp>
        <p:nvGrpSpPr>
          <p:cNvPr id="35" name="Groupe 34"/>
          <p:cNvGrpSpPr/>
          <p:nvPr/>
        </p:nvGrpSpPr>
        <p:grpSpPr>
          <a:xfrm>
            <a:off x="7063793" y="1982529"/>
            <a:ext cx="739485" cy="730488"/>
            <a:chOff x="3529702" y="3198212"/>
            <a:chExt cx="739485" cy="730488"/>
          </a:xfrm>
        </p:grpSpPr>
        <p:pic>
          <p:nvPicPr>
            <p:cNvPr id="37" name="Image 36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29702" y="3198212"/>
              <a:ext cx="739485" cy="718154"/>
            </a:xfrm>
            <a:prstGeom prst="rect">
              <a:avLst/>
            </a:prstGeom>
          </p:spPr>
        </p:pic>
        <p:sp>
          <p:nvSpPr>
            <p:cNvPr id="38" name="ZoneTexte 37"/>
            <p:cNvSpPr txBox="1"/>
            <p:nvPr/>
          </p:nvSpPr>
          <p:spPr>
            <a:xfrm>
              <a:off x="3618067" y="3713256"/>
              <a:ext cx="24237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800" dirty="0"/>
                <a:t>€</a:t>
              </a:r>
            </a:p>
          </p:txBody>
        </p:sp>
      </p:grpSp>
      <p:pic>
        <p:nvPicPr>
          <p:cNvPr id="39" name="Image 3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720" y="3481027"/>
            <a:ext cx="1773797" cy="378747"/>
          </a:xfrm>
          <a:prstGeom prst="rect">
            <a:avLst/>
          </a:prstGeom>
        </p:spPr>
      </p:pic>
      <p:pic>
        <p:nvPicPr>
          <p:cNvPr id="40" name="Image 3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3035" y="2658613"/>
            <a:ext cx="673464" cy="143800"/>
          </a:xfrm>
          <a:prstGeom prst="rect">
            <a:avLst/>
          </a:prstGeom>
        </p:spPr>
      </p:pic>
      <p:grpSp>
        <p:nvGrpSpPr>
          <p:cNvPr id="41" name="Groupe 40"/>
          <p:cNvGrpSpPr/>
          <p:nvPr/>
        </p:nvGrpSpPr>
        <p:grpSpPr>
          <a:xfrm>
            <a:off x="7480091" y="2814036"/>
            <a:ext cx="1220305" cy="1391018"/>
            <a:chOff x="7538706" y="2474069"/>
            <a:chExt cx="1220305" cy="1391018"/>
          </a:xfrm>
        </p:grpSpPr>
        <p:grpSp>
          <p:nvGrpSpPr>
            <p:cNvPr id="44" name="Groupe 43"/>
            <p:cNvGrpSpPr/>
            <p:nvPr/>
          </p:nvGrpSpPr>
          <p:grpSpPr>
            <a:xfrm>
              <a:off x="7538706" y="2679770"/>
              <a:ext cx="1220305" cy="1185317"/>
              <a:chOff x="3434400" y="1984516"/>
              <a:chExt cx="1220305" cy="1185317"/>
            </a:xfrm>
          </p:grpSpPr>
          <p:sp>
            <p:nvSpPr>
              <p:cNvPr id="48" name="Ellipse 47"/>
              <p:cNvSpPr/>
              <p:nvPr/>
            </p:nvSpPr>
            <p:spPr bwMode="auto">
              <a:xfrm>
                <a:off x="3434400" y="1984516"/>
                <a:ext cx="1220305" cy="1185317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pic>
            <p:nvPicPr>
              <p:cNvPr id="49" name="Image 48"/>
              <p:cNvPicPr>
                <a:picLocks noChangeAspect="1"/>
              </p:cNvPicPr>
              <p:nvPr/>
            </p:nvPicPr>
            <p:blipFill rotWithShape="1"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3328"/>
              <a:stretch/>
            </p:blipFill>
            <p:spPr>
              <a:xfrm>
                <a:off x="3503276" y="2473830"/>
                <a:ext cx="1136517" cy="575735"/>
              </a:xfrm>
              <a:prstGeom prst="rect">
                <a:avLst/>
              </a:prstGeom>
            </p:spPr>
          </p:pic>
        </p:grpSp>
        <p:pic>
          <p:nvPicPr>
            <p:cNvPr id="43" name="Image 42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7566639" y="2474069"/>
              <a:ext cx="1164437" cy="1170533"/>
            </a:xfrm>
            <a:prstGeom prst="rect">
              <a:avLst/>
            </a:prstGeom>
          </p:spPr>
        </p:pic>
      </p:grpSp>
      <p:sp>
        <p:nvSpPr>
          <p:cNvPr id="2" name="Espace réservé du numéro de diapositive 4">
            <a:extLst>
              <a:ext uri="{FF2B5EF4-FFF2-40B4-BE49-F238E27FC236}">
                <a16:creationId xmlns:a16="http://schemas.microsoft.com/office/drawing/2014/main" id="{35B5CE3B-79BF-13A0-7489-600B0C61C926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B39D979A-61E6-2F74-DD74-66F66FF2A2F6}"/>
              </a:ext>
            </a:extLst>
          </p:cNvPr>
          <p:cNvSpPr txBox="1"/>
          <p:nvPr/>
        </p:nvSpPr>
        <p:spPr>
          <a:xfrm>
            <a:off x="206122" y="730645"/>
            <a:ext cx="10944099" cy="872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Strengthen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existing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capabilities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Component irradiation, for the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industrial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academic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users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primarily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fr-F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b="1" dirty="0" err="1"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ZoneTexte 52">
            <a:extLst>
              <a:ext uri="{FF2B5EF4-FFF2-40B4-BE49-F238E27FC236}">
                <a16:creationId xmlns:a16="http://schemas.microsoft.com/office/drawing/2014/main" id="{530F4FF9-1773-1618-F263-9ED101402CCE}"/>
              </a:ext>
            </a:extLst>
          </p:cNvPr>
          <p:cNvSpPr txBox="1"/>
          <p:nvPr/>
        </p:nvSpPr>
        <p:spPr>
          <a:xfrm>
            <a:off x="734920" y="1781207"/>
            <a:ext cx="27322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Upgrade and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adapt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GANIL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address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industrial</a:t>
            </a:r>
            <a:endParaRPr lang="fr-F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radiation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testing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in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ZoneTexte 54">
            <a:extLst>
              <a:ext uri="{FF2B5EF4-FFF2-40B4-BE49-F238E27FC236}">
                <a16:creationId xmlns:a16="http://schemas.microsoft.com/office/drawing/2014/main" id="{EA421B20-8498-4909-9D7D-6B65805CF906}"/>
              </a:ext>
            </a:extLst>
          </p:cNvPr>
          <p:cNvSpPr txBox="1"/>
          <p:nvPr/>
        </p:nvSpPr>
        <p:spPr>
          <a:xfrm>
            <a:off x="7867773" y="1885513"/>
            <a:ext cx="2793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Increase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the commercial value 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platform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ZoneTexte 56">
            <a:extLst>
              <a:ext uri="{FF2B5EF4-FFF2-40B4-BE49-F238E27FC236}">
                <a16:creationId xmlns:a16="http://schemas.microsoft.com/office/drawing/2014/main" id="{6D64706A-72C9-1CE3-123C-CA1CB2AAFB90}"/>
              </a:ext>
            </a:extLst>
          </p:cNvPr>
          <p:cNvSpPr txBox="1"/>
          <p:nvPr/>
        </p:nvSpPr>
        <p:spPr>
          <a:xfrm>
            <a:off x="8789374" y="3158846"/>
            <a:ext cx="61916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strong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long-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term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partnership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ZoneTexte 58">
            <a:extLst>
              <a:ext uri="{FF2B5EF4-FFF2-40B4-BE49-F238E27FC236}">
                <a16:creationId xmlns:a16="http://schemas.microsoft.com/office/drawing/2014/main" id="{C2F99589-4B33-5F6A-DD78-10E0AD88FD9A}"/>
              </a:ext>
            </a:extLst>
          </p:cNvPr>
          <p:cNvSpPr txBox="1"/>
          <p:nvPr/>
        </p:nvSpPr>
        <p:spPr>
          <a:xfrm>
            <a:off x="8819353" y="5145201"/>
            <a:ext cx="281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Strengthen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France’s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scientific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increasing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the operating time of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ZoneTexte 60">
            <a:extLst>
              <a:ext uri="{FF2B5EF4-FFF2-40B4-BE49-F238E27FC236}">
                <a16:creationId xmlns:a16="http://schemas.microsoft.com/office/drawing/2014/main" id="{CEF65932-71F0-0B23-1877-7785BD694F29}"/>
              </a:ext>
            </a:extLst>
          </p:cNvPr>
          <p:cNvSpPr txBox="1"/>
          <p:nvPr/>
        </p:nvSpPr>
        <p:spPr>
          <a:xfrm>
            <a:off x="1928461" y="5758923"/>
            <a:ext cx="216679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Anchor GANIL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within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</a:p>
          <a:p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socio-economic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ZoneTexte 62">
            <a:extLst>
              <a:ext uri="{FF2B5EF4-FFF2-40B4-BE49-F238E27FC236}">
                <a16:creationId xmlns:a16="http://schemas.microsoft.com/office/drawing/2014/main" id="{4A3AECB8-DA32-FDD7-CC3C-4A06D32EADAF}"/>
              </a:ext>
            </a:extLst>
          </p:cNvPr>
          <p:cNvSpPr txBox="1"/>
          <p:nvPr/>
        </p:nvSpPr>
        <p:spPr>
          <a:xfrm>
            <a:off x="1188090" y="4310922"/>
            <a:ext cx="25043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Position a national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infrastructure in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competitiveness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sovereignty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8289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aphique 7"/>
          <p:cNvGraphicFramePr/>
          <p:nvPr/>
        </p:nvGraphicFramePr>
        <p:xfrm>
          <a:off x="3048102" y="1590178"/>
          <a:ext cx="6542932" cy="43484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Rectangle à coins arrondis 8"/>
          <p:cNvSpPr/>
          <p:nvPr/>
        </p:nvSpPr>
        <p:spPr>
          <a:xfrm>
            <a:off x="2044298" y="1184019"/>
            <a:ext cx="3600000" cy="1172183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à coins arrondis 13"/>
          <p:cNvSpPr/>
          <p:nvPr/>
        </p:nvSpPr>
        <p:spPr>
          <a:xfrm>
            <a:off x="8183010" y="3138255"/>
            <a:ext cx="3600000" cy="125228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Titre 2"/>
          <p:cNvSpPr txBox="1">
            <a:spLocks/>
          </p:cNvSpPr>
          <p:nvPr/>
        </p:nvSpPr>
        <p:spPr>
          <a:xfrm>
            <a:off x="8545748" y="3360261"/>
            <a:ext cx="3487367" cy="95852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050" dirty="0"/>
              <a:t>Volet Spatial </a:t>
            </a:r>
          </a:p>
          <a:p>
            <a:r>
              <a:rPr lang="fr-FR" sz="1050" dirty="0"/>
              <a:t>Ligne « moyens d’essai recherche » </a:t>
            </a:r>
            <a:br>
              <a:rPr lang="fr-FR" sz="1050" dirty="0"/>
            </a:br>
            <a:r>
              <a:rPr lang="fr-FR" sz="900" dirty="0"/>
              <a:t>Contrat de prestation (opérateur : CNES) </a:t>
            </a:r>
            <a:br>
              <a:rPr lang="fr-FR" sz="900" dirty="0"/>
            </a:br>
            <a:endParaRPr lang="fr-FR" sz="900" dirty="0"/>
          </a:p>
          <a:p>
            <a:r>
              <a:rPr lang="fr-FR" sz="900" dirty="0"/>
              <a:t>RH CDD à vocation de pérennisation</a:t>
            </a:r>
          </a:p>
          <a:p>
            <a:r>
              <a:rPr lang="fr-FR" sz="900" dirty="0"/>
              <a:t>Lignes de faisceaux supplémentaires</a:t>
            </a:r>
          </a:p>
          <a:p>
            <a:r>
              <a:rPr lang="fr-FR" sz="900" dirty="0"/>
              <a:t>Equipements d’alignement faisceau</a:t>
            </a:r>
          </a:p>
          <a:p>
            <a:r>
              <a:rPr lang="fr-FR" sz="900" dirty="0"/>
              <a:t>Etude protons/neutrons</a:t>
            </a:r>
          </a:p>
          <a:p>
            <a:endParaRPr lang="fr-FR" sz="900" dirty="0"/>
          </a:p>
        </p:txBody>
      </p:sp>
      <p:pic>
        <p:nvPicPr>
          <p:cNvPr id="16" name="Image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7009" y="3437380"/>
            <a:ext cx="636501" cy="678176"/>
          </a:xfrm>
          <a:prstGeom prst="rect">
            <a:avLst/>
          </a:prstGeom>
          <a:ln>
            <a:noFill/>
            <a:prstDash val="sysDash"/>
          </a:ln>
        </p:spPr>
      </p:pic>
      <p:pic>
        <p:nvPicPr>
          <p:cNvPr id="17" name="Image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564" y="3324281"/>
            <a:ext cx="552184" cy="540022"/>
          </a:xfrm>
          <a:prstGeom prst="rect">
            <a:avLst/>
          </a:prstGeom>
        </p:spPr>
      </p:pic>
      <p:sp>
        <p:nvSpPr>
          <p:cNvPr id="18" name="ZoneTexte 17"/>
          <p:cNvSpPr txBox="1"/>
          <p:nvPr/>
        </p:nvSpPr>
        <p:spPr>
          <a:xfrm>
            <a:off x="7938748" y="3919054"/>
            <a:ext cx="868334" cy="42880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fr-FR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1050" b="1" i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19M€</a:t>
            </a:r>
          </a:p>
        </p:txBody>
      </p:sp>
      <p:sp>
        <p:nvSpPr>
          <p:cNvPr id="25" name="Titre 2"/>
          <p:cNvSpPr txBox="1">
            <a:spLocks/>
          </p:cNvSpPr>
          <p:nvPr/>
        </p:nvSpPr>
        <p:spPr>
          <a:xfrm>
            <a:off x="2910370" y="1315168"/>
            <a:ext cx="2424985" cy="95852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400" dirty="0">
                <a:solidFill>
                  <a:schemeClr val="bg1"/>
                </a:solidFill>
              </a:rPr>
              <a:t>Fond propres</a:t>
            </a:r>
          </a:p>
          <a:p>
            <a:endParaRPr lang="fr-FR" sz="1050" dirty="0">
              <a:solidFill>
                <a:schemeClr val="bg1"/>
              </a:solidFill>
            </a:endParaRPr>
          </a:p>
          <a:p>
            <a:r>
              <a:rPr lang="fr-FR" sz="900" dirty="0">
                <a:solidFill>
                  <a:schemeClr val="bg1"/>
                </a:solidFill>
              </a:rPr>
              <a:t>RH pérennes</a:t>
            </a:r>
          </a:p>
          <a:p>
            <a:r>
              <a:rPr lang="fr-FR" sz="900" dirty="0">
                <a:solidFill>
                  <a:schemeClr val="bg1"/>
                </a:solidFill>
              </a:rPr>
              <a:t>Temps faisceau de développement</a:t>
            </a:r>
          </a:p>
          <a:p>
            <a:r>
              <a:rPr lang="fr-FR" sz="900" dirty="0">
                <a:solidFill>
                  <a:schemeClr val="bg1"/>
                </a:solidFill>
              </a:rPr>
              <a:t>Extension des bâtiments (bureaux)</a:t>
            </a:r>
            <a:endParaRPr lang="fr-FR" sz="700" dirty="0">
              <a:solidFill>
                <a:schemeClr val="bg1"/>
              </a:solidFill>
            </a:endParaRPr>
          </a:p>
        </p:txBody>
      </p:sp>
      <p:pic>
        <p:nvPicPr>
          <p:cNvPr id="26" name="Image 2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" b="31743"/>
          <a:stretch/>
        </p:blipFill>
        <p:spPr>
          <a:xfrm>
            <a:off x="5147688" y="1927395"/>
            <a:ext cx="758436" cy="207326"/>
          </a:xfrm>
          <a:prstGeom prst="rect">
            <a:avLst/>
          </a:prstGeom>
        </p:spPr>
      </p:pic>
      <p:pic>
        <p:nvPicPr>
          <p:cNvPr id="28" name="Image 27"/>
          <p:cNvPicPr>
            <a:picLocks noChangeAspect="1"/>
          </p:cNvPicPr>
          <p:nvPr/>
        </p:nvPicPr>
        <p:blipFill rotWithShape="1">
          <a:blip r:embed="rId6"/>
          <a:srcRect l="2869" t="2373" r="2424" b="2919"/>
          <a:stretch/>
        </p:blipFill>
        <p:spPr>
          <a:xfrm>
            <a:off x="2290266" y="1610163"/>
            <a:ext cx="315912" cy="315913"/>
          </a:xfrm>
          <a:prstGeom prst="rect">
            <a:avLst/>
          </a:prstGeom>
        </p:spPr>
      </p:pic>
      <p:pic>
        <p:nvPicPr>
          <p:cNvPr id="29" name="Image 2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90266" y="1954075"/>
            <a:ext cx="312217" cy="309570"/>
          </a:xfrm>
          <a:prstGeom prst="rect">
            <a:avLst/>
          </a:prstGeom>
        </p:spPr>
      </p:pic>
      <p:sp>
        <p:nvSpPr>
          <p:cNvPr id="30" name="ZoneTexte 29"/>
          <p:cNvSpPr txBox="1"/>
          <p:nvPr/>
        </p:nvSpPr>
        <p:spPr>
          <a:xfrm>
            <a:off x="4919204" y="2226141"/>
            <a:ext cx="868334" cy="42880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fr-FR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1050" b="1" i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3,5M€</a:t>
            </a:r>
          </a:p>
        </p:txBody>
      </p:sp>
      <p:pic>
        <p:nvPicPr>
          <p:cNvPr id="31" name="Image 3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013" y="1257616"/>
            <a:ext cx="442873" cy="324548"/>
          </a:xfrm>
          <a:prstGeom prst="rect">
            <a:avLst/>
          </a:prstGeom>
        </p:spPr>
      </p:pic>
      <p:sp>
        <p:nvSpPr>
          <p:cNvPr id="32" name="Rectangle avec coins arrondis du même côté 31"/>
          <p:cNvSpPr/>
          <p:nvPr/>
        </p:nvSpPr>
        <p:spPr>
          <a:xfrm>
            <a:off x="850765" y="2894762"/>
            <a:ext cx="3292639" cy="1066274"/>
          </a:xfrm>
          <a:prstGeom prst="round2Same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3" name="Rectangle avec coins arrondis du même côté 32"/>
          <p:cNvSpPr/>
          <p:nvPr/>
        </p:nvSpPr>
        <p:spPr>
          <a:xfrm rot="10800000">
            <a:off x="850764" y="3956667"/>
            <a:ext cx="3605359" cy="444703"/>
          </a:xfrm>
          <a:prstGeom prst="round2Same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ZoneTexte 35"/>
          <p:cNvSpPr txBox="1"/>
          <p:nvPr/>
        </p:nvSpPr>
        <p:spPr>
          <a:xfrm>
            <a:off x="4454433" y="4431773"/>
            <a:ext cx="868334" cy="42880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fr-FR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1050" b="1" i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4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3M€</a:t>
            </a:r>
          </a:p>
        </p:txBody>
      </p:sp>
      <p:pic>
        <p:nvPicPr>
          <p:cNvPr id="37" name="Image 36">
            <a:extLst>
              <a:ext uri="{FF2B5EF4-FFF2-40B4-BE49-F238E27FC236}">
                <a16:creationId xmlns:a16="http://schemas.microsoft.com/office/drawing/2014/main" id="{00000000-0008-0000-0200-00004D000000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0" t="23200" r="15930" b="29224"/>
          <a:stretch/>
        </p:blipFill>
        <p:spPr>
          <a:xfrm>
            <a:off x="1608357" y="4087564"/>
            <a:ext cx="574755" cy="225984"/>
          </a:xfrm>
          <a:prstGeom prst="rect">
            <a:avLst/>
          </a:prstGeom>
        </p:spPr>
      </p:pic>
      <p:pic>
        <p:nvPicPr>
          <p:cNvPr id="38" name="Image 37">
            <a:extLst>
              <a:ext uri="{FF2B5EF4-FFF2-40B4-BE49-F238E27FC236}">
                <a16:creationId xmlns:a16="http://schemas.microsoft.com/office/drawing/2014/main" id="{00000000-0008-0000-0200-00004E00000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86" b="32640"/>
          <a:stretch/>
        </p:blipFill>
        <p:spPr>
          <a:xfrm>
            <a:off x="2119835" y="4053194"/>
            <a:ext cx="739682" cy="270391"/>
          </a:xfrm>
          <a:prstGeom prst="rect">
            <a:avLst/>
          </a:prstGeom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DFD650C1-CDC4-48CB-8A54-DB41D88EA61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375" y="3947053"/>
            <a:ext cx="439011" cy="442279"/>
          </a:xfrm>
          <a:prstGeom prst="rect">
            <a:avLst/>
          </a:prstGeom>
        </p:spPr>
      </p:pic>
      <p:pic>
        <p:nvPicPr>
          <p:cNvPr id="40" name="Image 39">
            <a:extLst>
              <a:ext uri="{FF2B5EF4-FFF2-40B4-BE49-F238E27FC236}">
                <a16:creationId xmlns:a16="http://schemas.microsoft.com/office/drawing/2014/main" id="{59DD744C-36A6-4BDE-90A8-B76CEEC4CD8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35883" y="4003477"/>
            <a:ext cx="297360" cy="361751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00000000-0008-0000-0200-00004A00000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833" y="4118782"/>
            <a:ext cx="546281" cy="149303"/>
          </a:xfrm>
          <a:prstGeom prst="rect">
            <a:avLst/>
          </a:prstGeom>
        </p:spPr>
      </p:pic>
      <p:pic>
        <p:nvPicPr>
          <p:cNvPr id="42" name="Image 4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237" y="3953967"/>
            <a:ext cx="491912" cy="388050"/>
          </a:xfrm>
          <a:prstGeom prst="rect">
            <a:avLst/>
          </a:prstGeom>
        </p:spPr>
      </p:pic>
      <p:pic>
        <p:nvPicPr>
          <p:cNvPr id="43" name="Image 42">
            <a:extLst>
              <a:ext uri="{FF2B5EF4-FFF2-40B4-BE49-F238E27FC236}">
                <a16:creationId xmlns:a16="http://schemas.microsoft.com/office/drawing/2014/main" id="{00000000-0008-0000-0200-000040000000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530" y="4066917"/>
            <a:ext cx="395389" cy="213825"/>
          </a:xfrm>
          <a:prstGeom prst="rect">
            <a:avLst/>
          </a:prstGeom>
        </p:spPr>
      </p:pic>
      <p:sp>
        <p:nvSpPr>
          <p:cNvPr id="54" name="Rectangle avec coins arrondis du même côté 53"/>
          <p:cNvSpPr/>
          <p:nvPr/>
        </p:nvSpPr>
        <p:spPr>
          <a:xfrm rot="5400000">
            <a:off x="3589725" y="2903627"/>
            <a:ext cx="1066272" cy="1048545"/>
          </a:xfrm>
          <a:prstGeom prst="round2Same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44" name="Image 43">
            <a:extLst>
              <a:ext uri="{FF2B5EF4-FFF2-40B4-BE49-F238E27FC236}">
                <a16:creationId xmlns:a16="http://schemas.microsoft.com/office/drawing/2014/main" id="{800BAA01-F50E-4D88-B3B7-7C83869A1FC0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97" y="3131527"/>
            <a:ext cx="924021" cy="564209"/>
          </a:xfrm>
          <a:prstGeom prst="rect">
            <a:avLst/>
          </a:prstGeom>
        </p:spPr>
      </p:pic>
      <p:pic>
        <p:nvPicPr>
          <p:cNvPr id="45" name="Image 44">
            <a:extLst>
              <a:ext uri="{FF2B5EF4-FFF2-40B4-BE49-F238E27FC236}">
                <a16:creationId xmlns:a16="http://schemas.microsoft.com/office/drawing/2014/main" id="{00000000-0008-0000-0200-000049000000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671" y="4016683"/>
            <a:ext cx="636884" cy="324671"/>
          </a:xfrm>
          <a:prstGeom prst="rect">
            <a:avLst/>
          </a:prstGeom>
        </p:spPr>
      </p:pic>
      <p:sp>
        <p:nvSpPr>
          <p:cNvPr id="46" name="Titre 2"/>
          <p:cNvSpPr txBox="1">
            <a:spLocks/>
          </p:cNvSpPr>
          <p:nvPr/>
        </p:nvSpPr>
        <p:spPr>
          <a:xfrm>
            <a:off x="1434304" y="2952999"/>
            <a:ext cx="2674331" cy="95852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200" dirty="0">
                <a:solidFill>
                  <a:schemeClr val="accent2">
                    <a:lumMod val="50000"/>
                  </a:schemeClr>
                </a:solidFill>
              </a:rPr>
              <a:t>Plateforme </a:t>
            </a:r>
          </a:p>
          <a:p>
            <a:r>
              <a:rPr lang="fr-FR" sz="1200" dirty="0">
                <a:solidFill>
                  <a:schemeClr val="accent2">
                    <a:lumMod val="50000"/>
                  </a:schemeClr>
                </a:solidFill>
              </a:rPr>
              <a:t>NORMANDIE ACCELERATEURS</a:t>
            </a:r>
          </a:p>
          <a:p>
            <a:endParaRPr lang="fr-FR" sz="105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fr-FR" sz="900" dirty="0">
                <a:solidFill>
                  <a:schemeClr val="accent2">
                    <a:lumMod val="50000"/>
                  </a:schemeClr>
                </a:solidFill>
              </a:rPr>
              <a:t>RH CDD </a:t>
            </a:r>
          </a:p>
          <a:p>
            <a:r>
              <a:rPr lang="fr-FR" sz="900" dirty="0">
                <a:solidFill>
                  <a:schemeClr val="accent2">
                    <a:lumMod val="50000"/>
                  </a:schemeClr>
                </a:solidFill>
              </a:rPr>
              <a:t>Lignes de faisceaux supplémentaires</a:t>
            </a:r>
          </a:p>
          <a:p>
            <a:r>
              <a:rPr lang="fr-FR" sz="900" dirty="0">
                <a:solidFill>
                  <a:schemeClr val="accent2">
                    <a:lumMod val="50000"/>
                  </a:schemeClr>
                </a:solidFill>
              </a:rPr>
              <a:t>Dosimétrie/</a:t>
            </a:r>
            <a:r>
              <a:rPr lang="fr-FR" sz="900" dirty="0" err="1">
                <a:solidFill>
                  <a:schemeClr val="accent2">
                    <a:lumMod val="50000"/>
                  </a:schemeClr>
                </a:solidFill>
              </a:rPr>
              <a:t>Faisceaulogie</a:t>
            </a:r>
            <a:r>
              <a:rPr lang="fr-FR" sz="900" dirty="0">
                <a:solidFill>
                  <a:schemeClr val="accent2">
                    <a:lumMod val="50000"/>
                  </a:schemeClr>
                </a:solidFill>
              </a:rPr>
              <a:t> adaptées</a:t>
            </a:r>
          </a:p>
          <a:p>
            <a:r>
              <a:rPr lang="fr-FR" sz="900" dirty="0">
                <a:solidFill>
                  <a:schemeClr val="accent2">
                    <a:lumMod val="50000"/>
                  </a:schemeClr>
                </a:solidFill>
              </a:rPr>
              <a:t>Valorisation de la plateforme</a:t>
            </a:r>
            <a:endParaRPr lang="fr-FR" sz="7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4" name="Espace réservé du contenu 10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404" y="3310606"/>
            <a:ext cx="617679" cy="516833"/>
          </a:xfrm>
          <a:prstGeom prst="rect">
            <a:avLst/>
          </a:prstGeom>
        </p:spPr>
      </p:pic>
      <p:sp>
        <p:nvSpPr>
          <p:cNvPr id="35" name="ZoneTexte 34"/>
          <p:cNvSpPr txBox="1"/>
          <p:nvPr/>
        </p:nvSpPr>
        <p:spPr>
          <a:xfrm>
            <a:off x="4235717" y="2976706"/>
            <a:ext cx="822833" cy="42771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fr-FR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1050" b="1" i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14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3,3M€</a:t>
            </a:r>
          </a:p>
        </p:txBody>
      </p:sp>
      <p:sp>
        <p:nvSpPr>
          <p:cNvPr id="55" name="Titre 16"/>
          <p:cNvSpPr txBox="1">
            <a:spLocks/>
          </p:cNvSpPr>
          <p:nvPr/>
        </p:nvSpPr>
        <p:spPr>
          <a:xfrm>
            <a:off x="126231" y="75006"/>
            <a:ext cx="10801350" cy="114141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fr-FR" sz="3600" dirty="0">
                <a:solidFill>
                  <a:schemeClr val="accent2"/>
                </a:solidFill>
              </a:rPr>
              <a:t>SAGA </a:t>
            </a:r>
            <a:r>
              <a:rPr lang="fr-FR" sz="3600" dirty="0" err="1">
                <a:solidFill>
                  <a:schemeClr val="accent2"/>
                </a:solidFill>
              </a:rPr>
              <a:t>Funding</a:t>
            </a:r>
            <a:endParaRPr lang="fr-FR" sz="3600" dirty="0">
              <a:solidFill>
                <a:schemeClr val="accent2"/>
              </a:solidFill>
            </a:endParaRPr>
          </a:p>
        </p:txBody>
      </p:sp>
      <p:pic>
        <p:nvPicPr>
          <p:cNvPr id="56" name="Image 5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6854" y="3260903"/>
            <a:ext cx="2542037" cy="1018034"/>
          </a:xfrm>
          <a:prstGeom prst="rect">
            <a:avLst/>
          </a:prstGeom>
        </p:spPr>
      </p:pic>
      <p:sp>
        <p:nvSpPr>
          <p:cNvPr id="57" name="Rectangle à coins arrondis 56"/>
          <p:cNvSpPr/>
          <p:nvPr/>
        </p:nvSpPr>
        <p:spPr>
          <a:xfrm>
            <a:off x="2209306" y="5537379"/>
            <a:ext cx="8387256" cy="6559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8" name="Rectangle 57"/>
          <p:cNvSpPr/>
          <p:nvPr/>
        </p:nvSpPr>
        <p:spPr>
          <a:xfrm>
            <a:off x="2385411" y="5536167"/>
            <a:ext cx="80350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FR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+80% de recettes externes </a:t>
            </a:r>
          </a:p>
          <a:p>
            <a:pPr algn="ctr"/>
            <a:r>
              <a:rPr lang="fr-FR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 outils de valorisation au service de notre Infrastructure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4BC4597-1599-748F-925E-42DB37BFA2F3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24B15F19-21D0-9FE0-B200-14C947377FB0}"/>
              </a:ext>
            </a:extLst>
          </p:cNvPr>
          <p:cNvSpPr txBox="1"/>
          <p:nvPr/>
        </p:nvSpPr>
        <p:spPr>
          <a:xfrm>
            <a:off x="8382179" y="2566053"/>
            <a:ext cx="30799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French </a:t>
            </a:r>
            <a:r>
              <a:rPr lang="fr-FR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Agency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24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5" grpId="0"/>
      <p:bldP spid="30" grpId="0"/>
      <p:bldP spid="57" grpId="0" animBg="1"/>
      <p:bldP spid="5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12">
            <a:extLst>
              <a:ext uri="{FF2B5EF4-FFF2-40B4-BE49-F238E27FC236}">
                <a16:creationId xmlns:a16="http://schemas.microsoft.com/office/drawing/2014/main" id="{95AD3423-F1CE-6054-FE12-CF9C3509A02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74613"/>
            <a:ext cx="10801350" cy="1141413"/>
          </a:xfrm>
        </p:spPr>
        <p:txBody>
          <a:bodyPr>
            <a:normAutofit/>
          </a:bodyPr>
          <a:lstStyle/>
          <a:p>
            <a:r>
              <a:rPr lang="fr-FR" sz="3600" dirty="0">
                <a:solidFill>
                  <a:schemeClr val="accent2"/>
                </a:solidFill>
              </a:rPr>
              <a:t>SAGA </a:t>
            </a:r>
            <a:r>
              <a:rPr lang="fr-FR" sz="3600" dirty="0" err="1">
                <a:solidFill>
                  <a:schemeClr val="accent2"/>
                </a:solidFill>
              </a:rPr>
              <a:t>project</a:t>
            </a:r>
            <a:endParaRPr lang="fr-FR" sz="3600" dirty="0">
              <a:solidFill>
                <a:schemeClr val="accent2"/>
              </a:solidFill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B3B9AB0E-B9CD-F8F1-CB21-42C10BB45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73" y="1808073"/>
            <a:ext cx="3761772" cy="3108319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B321FDEB-A50F-90A6-A831-8138BC4C97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6364" y="1629907"/>
            <a:ext cx="3293560" cy="3464654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466C0E8D-A5AE-BD2F-7BCF-E2E1338E526A}"/>
              </a:ext>
            </a:extLst>
          </p:cNvPr>
          <p:cNvSpPr txBox="1"/>
          <p:nvPr/>
        </p:nvSpPr>
        <p:spPr>
          <a:xfrm>
            <a:off x="119521" y="4970865"/>
            <a:ext cx="1904689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CIME 0° beam line</a:t>
            </a:r>
          </a:p>
          <a:p>
            <a:r>
              <a:rPr lang="en-US" dirty="0"/>
              <a:t>Cocktail beam</a:t>
            </a:r>
          </a:p>
          <a:p>
            <a:r>
              <a:rPr lang="en-US" dirty="0"/>
              <a:t>E = 16.5 MeV/u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BFCBA169-C43D-7747-BD1F-EAF851ADFED7}"/>
              </a:ext>
            </a:extLst>
          </p:cNvPr>
          <p:cNvSpPr txBox="1"/>
          <p:nvPr/>
        </p:nvSpPr>
        <p:spPr>
          <a:xfrm>
            <a:off x="832700" y="1120620"/>
            <a:ext cx="211993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/>
              <a:t>New G4X beam lines</a:t>
            </a:r>
          </a:p>
          <a:p>
            <a:r>
              <a:rPr lang="en-US" dirty="0"/>
              <a:t>E = 50 - 100 MeV/u</a:t>
            </a:r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3CCEA201-BB2F-A4CB-8381-E04646887097}"/>
              </a:ext>
            </a:extLst>
          </p:cNvPr>
          <p:cNvSpPr txBox="1"/>
          <p:nvPr/>
        </p:nvSpPr>
        <p:spPr>
          <a:xfrm>
            <a:off x="2216173" y="5109364"/>
            <a:ext cx="170437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D1 upgrade</a:t>
            </a:r>
          </a:p>
          <a:p>
            <a:r>
              <a:rPr lang="en-US" dirty="0"/>
              <a:t>E : 5-14 MeV/u</a:t>
            </a: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E00992C5-21CC-44CA-0337-9941F455B9F3}"/>
              </a:ext>
            </a:extLst>
          </p:cNvPr>
          <p:cNvSpPr txBox="1"/>
          <p:nvPr/>
        </p:nvSpPr>
        <p:spPr>
          <a:xfrm>
            <a:off x="4806234" y="1123869"/>
            <a:ext cx="142792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NFS upgrade</a:t>
            </a:r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6B38396B-AD06-CC11-71CE-AB07F0CA7B83}"/>
              </a:ext>
            </a:extLst>
          </p:cNvPr>
          <p:cNvSpPr txBox="1"/>
          <p:nvPr/>
        </p:nvSpPr>
        <p:spPr>
          <a:xfrm>
            <a:off x="4228478" y="5308474"/>
            <a:ext cx="32935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Multipurpose irradiation station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1EB0AC84-37D0-1E77-52AB-D5FD2BCA5D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743" y="2341326"/>
            <a:ext cx="4467170" cy="2753235"/>
          </a:xfrm>
          <a:prstGeom prst="rect">
            <a:avLst/>
          </a:prstGeom>
        </p:spPr>
      </p:pic>
      <p:sp>
        <p:nvSpPr>
          <p:cNvPr id="3" name="Espace réservé du numéro de diapositive 4">
            <a:extLst>
              <a:ext uri="{FF2B5EF4-FFF2-40B4-BE49-F238E27FC236}">
                <a16:creationId xmlns:a16="http://schemas.microsoft.com/office/drawing/2014/main" id="{2788F39F-1E09-9031-B254-1BB1878170D4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67A6545F-3C50-41C1-91E4-0C03F2B031EA}"/>
              </a:ext>
            </a:extLst>
          </p:cNvPr>
          <p:cNvSpPr txBox="1"/>
          <p:nvPr/>
        </p:nvSpPr>
        <p:spPr>
          <a:xfrm>
            <a:off x="7678518" y="1629907"/>
            <a:ext cx="3597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10000 hours/year beam delivery</a:t>
            </a:r>
          </a:p>
          <a:p>
            <a:r>
              <a:rPr lang="en-US" dirty="0"/>
              <a:t>2000 hours/year : irradiation studies</a:t>
            </a:r>
          </a:p>
        </p:txBody>
      </p:sp>
    </p:spTree>
    <p:extLst>
      <p:ext uri="{BB962C8B-B14F-4D97-AF65-F5344CB8AC3E}">
        <p14:creationId xmlns:p14="http://schemas.microsoft.com/office/powerpoint/2010/main" val="17094686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 16">
            <a:extLst>
              <a:ext uri="{FF2B5EF4-FFF2-40B4-BE49-F238E27FC236}">
                <a16:creationId xmlns:a16="http://schemas.microsoft.com/office/drawing/2014/main" id="{A930B14C-CE04-65AE-EE28-8586F0B9EB6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1505" y="1140318"/>
            <a:ext cx="8044957" cy="471417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3205102-B802-690A-3D0F-DE3E65C1A256}"/>
              </a:ext>
            </a:extLst>
          </p:cNvPr>
          <p:cNvSpPr/>
          <p:nvPr/>
        </p:nvSpPr>
        <p:spPr>
          <a:xfrm>
            <a:off x="1876920" y="1169496"/>
            <a:ext cx="3144466" cy="12525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4D381D-CBD7-2F66-3AA6-A71FFCCFDDA4}"/>
              </a:ext>
            </a:extLst>
          </p:cNvPr>
          <p:cNvSpPr/>
          <p:nvPr/>
        </p:nvSpPr>
        <p:spPr>
          <a:xfrm>
            <a:off x="7125611" y="1205850"/>
            <a:ext cx="3144466" cy="10965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F10918A-3EDC-25FF-DB8B-20585DEF4E13}"/>
              </a:ext>
            </a:extLst>
          </p:cNvPr>
          <p:cNvSpPr txBox="1"/>
          <p:nvPr/>
        </p:nvSpPr>
        <p:spPr>
          <a:xfrm>
            <a:off x="3731758" y="5067362"/>
            <a:ext cx="1007390" cy="30008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350" b="1" dirty="0"/>
              <a:t>LINAC 2019 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D0F63FE9-12A9-CADE-98D0-97328FEB1265}"/>
              </a:ext>
            </a:extLst>
          </p:cNvPr>
          <p:cNvSpPr txBox="1"/>
          <p:nvPr/>
        </p:nvSpPr>
        <p:spPr>
          <a:xfrm>
            <a:off x="8022329" y="4068730"/>
            <a:ext cx="1707582" cy="3000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1350" b="1" dirty="0">
                <a:solidFill>
                  <a:schemeClr val="bg1"/>
                </a:solidFill>
              </a:rPr>
              <a:t>CYREN – 2025-2031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6B11E03-BAFB-F1EA-7406-4FBE1996764E}"/>
              </a:ext>
            </a:extLst>
          </p:cNvPr>
          <p:cNvSpPr txBox="1"/>
          <p:nvPr/>
        </p:nvSpPr>
        <p:spPr>
          <a:xfrm>
            <a:off x="393760" y="5138220"/>
            <a:ext cx="1841805" cy="71558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fr-FR" sz="1350" b="1" dirty="0">
                <a:solidFill>
                  <a:srgbClr val="7030A0"/>
                </a:solidFill>
              </a:rPr>
              <a:t>NEWGAIN, injecteur</a:t>
            </a:r>
          </a:p>
          <a:p>
            <a:r>
              <a:rPr lang="fr-FR" sz="1350" b="1" dirty="0">
                <a:solidFill>
                  <a:srgbClr val="7030A0"/>
                </a:solidFill>
              </a:rPr>
              <a:t>2028 PHOENIX</a:t>
            </a:r>
          </a:p>
          <a:p>
            <a:r>
              <a:rPr lang="fr-FR" sz="1350" b="1" dirty="0">
                <a:solidFill>
                  <a:srgbClr val="7030A0"/>
                </a:solidFill>
              </a:rPr>
              <a:t>2032 ASTERICS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D9F87E05-53F3-6C40-B3E8-20B2F7F79284}"/>
              </a:ext>
            </a:extLst>
          </p:cNvPr>
          <p:cNvSpPr txBox="1"/>
          <p:nvPr/>
        </p:nvSpPr>
        <p:spPr>
          <a:xfrm>
            <a:off x="6225807" y="1431096"/>
            <a:ext cx="1676423" cy="5078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350" b="1" dirty="0">
                <a:solidFill>
                  <a:srgbClr val="7030A0"/>
                </a:solidFill>
              </a:rPr>
              <a:t>DESIR </a:t>
            </a:r>
            <a:r>
              <a:rPr lang="en-US" sz="1350" b="1" dirty="0"/>
              <a:t> 2028-2029</a:t>
            </a:r>
          </a:p>
          <a:p>
            <a:r>
              <a:rPr lang="en-US" sz="1350" b="1" dirty="0" err="1"/>
              <a:t>Décret</a:t>
            </a:r>
            <a:r>
              <a:rPr lang="en-US" sz="1350" b="1" dirty="0"/>
              <a:t> 2025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06A4FF6-9D9B-FD3A-9468-F97A92118485}"/>
              </a:ext>
            </a:extLst>
          </p:cNvPr>
          <p:cNvSpPr/>
          <p:nvPr/>
        </p:nvSpPr>
        <p:spPr>
          <a:xfrm>
            <a:off x="2163085" y="2227635"/>
            <a:ext cx="2330496" cy="2192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35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285C1F27-938F-3D49-9BAC-369AC3BA2F20}"/>
              </a:ext>
            </a:extLst>
          </p:cNvPr>
          <p:cNvSpPr txBox="1"/>
          <p:nvPr/>
        </p:nvSpPr>
        <p:spPr>
          <a:xfrm>
            <a:off x="1077600" y="3161714"/>
            <a:ext cx="1691592" cy="5078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350" b="1" dirty="0">
                <a:solidFill>
                  <a:srgbClr val="7030A0"/>
                </a:solidFill>
              </a:rPr>
              <a:t>Neutrons for Science (NFS) </a:t>
            </a:r>
            <a:r>
              <a:rPr lang="en-US" sz="1350" b="1" dirty="0"/>
              <a:t>2021</a:t>
            </a:r>
            <a:endParaRPr lang="en-US" sz="1050" b="1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088B74D8-0B89-0A40-BF4D-6163B733BEEF}"/>
              </a:ext>
            </a:extLst>
          </p:cNvPr>
          <p:cNvSpPr txBox="1"/>
          <p:nvPr/>
        </p:nvSpPr>
        <p:spPr>
          <a:xfrm>
            <a:off x="2649704" y="1712606"/>
            <a:ext cx="1980773" cy="715581"/>
          </a:xfrm>
          <a:prstGeom prst="rect">
            <a:avLst/>
          </a:prstGeom>
          <a:solidFill>
            <a:srgbClr val="F9E600"/>
          </a:solidFill>
        </p:spPr>
        <p:txBody>
          <a:bodyPr wrap="square" rtlCol="0">
            <a:spAutoFit/>
          </a:bodyPr>
          <a:lstStyle/>
          <a:p>
            <a:r>
              <a:rPr lang="en-US" sz="1350" b="1" dirty="0"/>
              <a:t>Mise </a:t>
            </a:r>
            <a:r>
              <a:rPr lang="en-US" sz="1350" b="1" dirty="0" err="1"/>
              <a:t>en</a:t>
            </a:r>
            <a:r>
              <a:rPr lang="en-US" sz="1350" b="1" dirty="0"/>
              <a:t> service du </a:t>
            </a:r>
            <a:r>
              <a:rPr lang="en-US" sz="1350" b="1" dirty="0">
                <a:solidFill>
                  <a:srgbClr val="7030A0"/>
                </a:solidFill>
              </a:rPr>
              <a:t>Super </a:t>
            </a:r>
          </a:p>
          <a:p>
            <a:r>
              <a:rPr lang="en-US" sz="1350" b="1" dirty="0">
                <a:solidFill>
                  <a:srgbClr val="7030A0"/>
                </a:solidFill>
              </a:rPr>
              <a:t>Separator Spectrometer (S3) </a:t>
            </a:r>
            <a:r>
              <a:rPr lang="en-US" sz="1350" b="1" dirty="0"/>
              <a:t>2024</a:t>
            </a:r>
            <a:r>
              <a:rPr lang="fr-FR" sz="1350" b="1" dirty="0"/>
              <a:t>-2027</a:t>
            </a:r>
            <a:endParaRPr lang="en-US" sz="1050" b="1" dirty="0"/>
          </a:p>
        </p:txBody>
      </p:sp>
      <p:pic>
        <p:nvPicPr>
          <p:cNvPr id="1026" name="Picture 2" descr="Charte graphique France 2030 et marque Etat | info.gouv.fr">
            <a:extLst>
              <a:ext uri="{FF2B5EF4-FFF2-40B4-BE49-F238E27FC236}">
                <a16:creationId xmlns:a16="http://schemas.microsoft.com/office/drawing/2014/main" id="{2342F621-3459-324D-141D-FD4612C78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7618" y="5469029"/>
            <a:ext cx="551557" cy="5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harte graphique France 2030 et marque Etat | info.gouv.fr">
            <a:extLst>
              <a:ext uri="{FF2B5EF4-FFF2-40B4-BE49-F238E27FC236}">
                <a16:creationId xmlns:a16="http://schemas.microsoft.com/office/drawing/2014/main" id="{8F97F2D9-3B6C-3BB8-DF72-820D4E70B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4465" y="1638739"/>
            <a:ext cx="551557" cy="5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harte graphique France 2030 et marque Etat | info.gouv.fr">
            <a:extLst>
              <a:ext uri="{FF2B5EF4-FFF2-40B4-BE49-F238E27FC236}">
                <a16:creationId xmlns:a16="http://schemas.microsoft.com/office/drawing/2014/main" id="{E67E884A-A260-6028-2683-42EF4BFCF9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2036" y="1362860"/>
            <a:ext cx="551557" cy="5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CA46FE8D-FAD4-AB81-1732-D843E77676D9}"/>
              </a:ext>
            </a:extLst>
          </p:cNvPr>
          <p:cNvSpPr txBox="1"/>
          <p:nvPr/>
        </p:nvSpPr>
        <p:spPr>
          <a:xfrm>
            <a:off x="8876120" y="1971040"/>
            <a:ext cx="1613075" cy="3000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1350" b="1" dirty="0">
                <a:solidFill>
                  <a:schemeClr val="bg1"/>
                </a:solidFill>
              </a:rPr>
              <a:t>SAGA – 2025-2031</a:t>
            </a:r>
          </a:p>
        </p:txBody>
      </p:sp>
      <p:pic>
        <p:nvPicPr>
          <p:cNvPr id="3" name="Picture 2" descr="Charte graphique France 2030 et marque Etat | info.gouv.fr">
            <a:extLst>
              <a:ext uri="{FF2B5EF4-FFF2-40B4-BE49-F238E27FC236}">
                <a16:creationId xmlns:a16="http://schemas.microsoft.com/office/drawing/2014/main" id="{C895C70C-7272-30AB-B7C0-3B3999314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32764" y="2221061"/>
            <a:ext cx="551557" cy="5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Espace réservé du numéro de diapositive 4">
            <a:extLst>
              <a:ext uri="{FF2B5EF4-FFF2-40B4-BE49-F238E27FC236}">
                <a16:creationId xmlns:a16="http://schemas.microsoft.com/office/drawing/2014/main" id="{01DCD481-AB91-AA0B-60F6-5079A9CCEAFB}"/>
              </a:ext>
            </a:extLst>
          </p:cNvPr>
          <p:cNvSpPr txBox="1">
            <a:spLocks/>
          </p:cNvSpPr>
          <p:nvPr/>
        </p:nvSpPr>
        <p:spPr>
          <a:xfrm>
            <a:off x="10475685" y="6468042"/>
            <a:ext cx="1600200" cy="273844"/>
          </a:xfrm>
          <a:prstGeom prst="rect">
            <a:avLst/>
          </a:prstGeom>
        </p:spPr>
        <p:txBody>
          <a:bodyPr/>
          <a:lstStyle>
            <a:defPPr>
              <a:defRPr lang="fr-FR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22860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6pPr>
            <a:lvl7pPr marL="27432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7pPr>
            <a:lvl8pPr marL="32004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8pPr>
            <a:lvl9pPr marL="3657600" algn="l" defTabSz="4572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9pPr>
          </a:lstStyle>
          <a:p>
            <a:pPr marL="0" marR="0" lvl="0" indent="0" algn="r" defTabSz="60958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4D272E9-6C58-4C0D-94B6-65E77E8EC60D}" type="slidenum">
              <a:rPr kumimoji="0" lang="fr-FR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60958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fr-FR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9F514B53-CE62-CACD-F7CC-AF098F037EB1}"/>
              </a:ext>
            </a:extLst>
          </p:cNvPr>
          <p:cNvSpPr txBox="1">
            <a:spLocks/>
          </p:cNvSpPr>
          <p:nvPr/>
        </p:nvSpPr>
        <p:spPr>
          <a:xfrm>
            <a:off x="-12956" y="42440"/>
            <a:ext cx="4352081" cy="78881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fr-FR" sz="3200">
                <a:solidFill>
                  <a:schemeClr val="accent2"/>
                </a:solidFill>
              </a:rPr>
              <a:t>GANIL Horizon 2030</a:t>
            </a:r>
            <a:endParaRPr lang="fr-FR" sz="3200" dirty="0">
              <a:solidFill>
                <a:schemeClr val="accent2"/>
              </a:solidFill>
            </a:endParaRPr>
          </a:p>
        </p:txBody>
      </p:sp>
      <p:sp>
        <p:nvSpPr>
          <p:cNvPr id="2" name="ZoneTexte 11">
            <a:extLst>
              <a:ext uri="{FF2B5EF4-FFF2-40B4-BE49-F238E27FC236}">
                <a16:creationId xmlns:a16="http://schemas.microsoft.com/office/drawing/2014/main" id="{A3D8A6AF-6D6E-3744-AE06-231285D9D98E}"/>
              </a:ext>
            </a:extLst>
          </p:cNvPr>
          <p:cNvSpPr txBox="1"/>
          <p:nvPr/>
        </p:nvSpPr>
        <p:spPr>
          <a:xfrm>
            <a:off x="5356436" y="5621235"/>
            <a:ext cx="1707582" cy="3000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fr-FR" sz="1350" b="1" dirty="0">
                <a:solidFill>
                  <a:schemeClr val="bg1"/>
                </a:solidFill>
              </a:rPr>
              <a:t>AGATA – 2029-2030</a:t>
            </a:r>
          </a:p>
        </p:txBody>
      </p:sp>
    </p:spTree>
    <p:extLst>
      <p:ext uri="{BB962C8B-B14F-4D97-AF65-F5344CB8AC3E}">
        <p14:creationId xmlns:p14="http://schemas.microsoft.com/office/powerpoint/2010/main" val="28986883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>
                <a:solidFill>
                  <a:srgbClr val="002060"/>
                </a:solidFill>
              </a:rPr>
              <a:t>Thank</a:t>
            </a:r>
            <a:r>
              <a:rPr lang="fr-FR" dirty="0">
                <a:solidFill>
                  <a:srgbClr val="002060"/>
                </a:solidFill>
              </a:rPr>
              <a:t> </a:t>
            </a:r>
            <a:r>
              <a:rPr lang="fr-FR" dirty="0" err="1">
                <a:solidFill>
                  <a:srgbClr val="002060"/>
                </a:solidFill>
              </a:rPr>
              <a:t>you</a:t>
            </a:r>
            <a:r>
              <a:rPr lang="fr-FR" dirty="0">
                <a:solidFill>
                  <a:srgbClr val="002060"/>
                </a:solidFill>
              </a:rPr>
              <a:t> for </a:t>
            </a:r>
            <a:r>
              <a:rPr lang="fr-FR" dirty="0" err="1">
                <a:solidFill>
                  <a:srgbClr val="002060"/>
                </a:solidFill>
              </a:rPr>
              <a:t>your</a:t>
            </a:r>
            <a:r>
              <a:rPr lang="fr-FR" dirty="0">
                <a:solidFill>
                  <a:srgbClr val="002060"/>
                </a:solidFill>
              </a:rPr>
              <a:t> attention</a:t>
            </a:r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3909724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re 16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77529" y="-273121"/>
            <a:ext cx="10801350" cy="1141413"/>
          </a:xfrm>
        </p:spPr>
        <p:txBody>
          <a:bodyPr/>
          <a:lstStyle/>
          <a:p>
            <a:r>
              <a:rPr lang="fr-FR" dirty="0"/>
              <a:t>Plannings prévus 2027-2035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D4E5E8E-EAA7-A9C5-132E-EB5B4E35446E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286859" y="808004"/>
            <a:ext cx="11307358" cy="147732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fr-FR" dirty="0"/>
              <a:t>Planning réalisé en intégrant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La montée en puissance du fonctionnement parallèle cyclos/</a:t>
            </a:r>
            <a:r>
              <a:rPr lang="fr-FR" dirty="0" err="1"/>
              <a:t>linac</a:t>
            </a:r>
            <a:r>
              <a:rPr lang="fr-FR" dirty="0"/>
              <a:t> (+ un mois chaque année à partir de 2026)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La mise en service de S3, DESIR et </a:t>
            </a:r>
            <a:r>
              <a:rPr lang="fr-FR" dirty="0" err="1"/>
              <a:t>NewGAIN</a:t>
            </a:r>
            <a:endParaRPr lang="fr-F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Le projet SAGA – et l’évolution qui vas avec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Le projet CYREN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Le plan de sobriété, les réexamens de sûreté.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/>
              <a:t>Les projets scientifiques de développements détecteurs en collaborations.</a:t>
            </a:r>
          </a:p>
        </p:txBody>
      </p:sp>
      <p:pic>
        <p:nvPicPr>
          <p:cNvPr id="6" name="Image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3866" y="2285332"/>
            <a:ext cx="9219316" cy="3740033"/>
          </a:xfrm>
          <a:prstGeom prst="rect">
            <a:avLst/>
          </a:prstGeom>
          <a:noFill/>
        </p:spPr>
      </p:pic>
      <p:sp>
        <p:nvSpPr>
          <p:cNvPr id="2" name="Espace réservé du pied de page 3">
            <a:extLst>
              <a:ext uri="{FF2B5EF4-FFF2-40B4-BE49-F238E27FC236}">
                <a16:creationId xmlns:a16="http://schemas.microsoft.com/office/drawing/2014/main" id="{921919A1-7694-5255-A295-97618D24C551}"/>
              </a:ext>
            </a:extLst>
          </p:cNvPr>
          <p:cNvSpPr txBox="1">
            <a:spLocks/>
          </p:cNvSpPr>
          <p:nvPr/>
        </p:nvSpPr>
        <p:spPr>
          <a:xfrm>
            <a:off x="695325" y="6318001"/>
            <a:ext cx="7349217" cy="540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l" defTabSz="914400" rtl="0" eaLnBrk="1" latinLnBrk="0" hangingPunct="1">
              <a:defRPr sz="1200" b="0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dirty="0"/>
              <a:t>					</a:t>
            </a:r>
            <a:r>
              <a:rPr lang="fr-FR" b="1" dirty="0"/>
              <a:t> CODIR 08/09/2025</a:t>
            </a:r>
          </a:p>
        </p:txBody>
      </p:sp>
    </p:spTree>
    <p:extLst>
      <p:ext uri="{BB962C8B-B14F-4D97-AF65-F5344CB8AC3E}">
        <p14:creationId xmlns:p14="http://schemas.microsoft.com/office/powerpoint/2010/main" val="147902457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4"/>
</p:tagLst>
</file>

<file path=ppt/theme/theme1.xml><?xml version="1.0" encoding="utf-8"?>
<a:theme xmlns:a="http://schemas.openxmlformats.org/drawingml/2006/main" name="Thème Office">
  <a:themeElements>
    <a:clrScheme name="GANIL">
      <a:dk1>
        <a:srgbClr val="000000"/>
      </a:dk1>
      <a:lt1>
        <a:srgbClr val="FFFFFF"/>
      </a:lt1>
      <a:dk2>
        <a:srgbClr val="261F4D"/>
      </a:dk2>
      <a:lt2>
        <a:srgbClr val="CACDDE"/>
      </a:lt2>
      <a:accent1>
        <a:srgbClr val="60A3B3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60A3B3"/>
      </a:hlink>
      <a:folHlink>
        <a:srgbClr val="C95827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ele_Powerpoint_GANIL-4" id="{F9A35543-14D9-5542-84B9-64B5CEF9D848}" vid="{7F7D01AE-B7AA-DD48-94FC-84759EBBCDE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75741</TotalTime>
  <Words>3962</Words>
  <Application>Microsoft Macintosh PowerPoint</Application>
  <PresentationFormat>Grand écran</PresentationFormat>
  <Paragraphs>754</Paragraphs>
  <Slides>50</Slides>
  <Notes>17</Notes>
  <HiddenSlides>2</HiddenSlides>
  <MMClips>1</MMClips>
  <ScaleCrop>false</ScaleCrop>
  <HeadingPairs>
    <vt:vector size="6" baseType="variant">
      <vt:variant>
        <vt:lpstr>Polices utilisées</vt:lpstr>
      </vt:variant>
      <vt:variant>
        <vt:i4>16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50</vt:i4>
      </vt:variant>
    </vt:vector>
  </HeadingPairs>
  <TitlesOfParts>
    <vt:vector size="67" baseType="lpstr">
      <vt:lpstr>AdvOT19ee2aa8.B</vt:lpstr>
      <vt:lpstr>AdvOT483a8203</vt:lpstr>
      <vt:lpstr>Arial</vt:lpstr>
      <vt:lpstr>Arial Nova Light</vt:lpstr>
      <vt:lpstr>ArialMT</vt:lpstr>
      <vt:lpstr>Bahnschrift Light</vt:lpstr>
      <vt:lpstr>Calibri</vt:lpstr>
      <vt:lpstr>Calibri Light</vt:lpstr>
      <vt:lpstr>Cambria Math</vt:lpstr>
      <vt:lpstr>CambriaMath</vt:lpstr>
      <vt:lpstr>Comic Sans MS</vt:lpstr>
      <vt:lpstr>Helvetica</vt:lpstr>
      <vt:lpstr>Symbol</vt:lpstr>
      <vt:lpstr>Times</vt:lpstr>
      <vt:lpstr>Times New Roman</vt:lpstr>
      <vt:lpstr>Wingdings</vt:lpstr>
      <vt:lpstr>Thème Office</vt:lpstr>
      <vt:lpstr>GANIL   Status and science program</vt:lpstr>
      <vt:lpstr>Présentation PowerPoint</vt:lpstr>
      <vt:lpstr>Normandy</vt:lpstr>
      <vt:lpstr>GANIL brief history</vt:lpstr>
      <vt:lpstr>Présentation PowerPoint</vt:lpstr>
      <vt:lpstr>Key figures</vt:lpstr>
      <vt:lpstr>Scientific programs at GANIL</vt:lpstr>
      <vt:lpstr>A multi-user pluridisciplinary laboratory</vt:lpstr>
      <vt:lpstr>Motivation and introduction to the field</vt:lpstr>
      <vt:lpstr>Physics at the extremes</vt:lpstr>
      <vt:lpstr>Pushing the boundaries of knowlede</vt:lpstr>
      <vt:lpstr>Experimental techniques</vt:lpstr>
      <vt:lpstr>Présentation PowerPoint</vt:lpstr>
      <vt:lpstr>GANIL Cyclotrons  Installations and projects</vt:lpstr>
      <vt:lpstr>Présentation PowerPoint</vt:lpstr>
      <vt:lpstr>Nuclear structure</vt:lpstr>
      <vt:lpstr>Nuclear astrophysics</vt:lpstr>
      <vt:lpstr>Nuclear astrophysics</vt:lpstr>
      <vt:lpstr>Equation of State : Nuclear symmetry energy</vt:lpstr>
      <vt:lpstr>Fission studies at VAMOS++</vt:lpstr>
      <vt:lpstr>Fission studies at VAMOS++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GANIL SPIRAL2  Installations and projects</vt:lpstr>
      <vt:lpstr>Présentation PowerPoint</vt:lpstr>
      <vt:lpstr>The Neutrons For Science facility</vt:lpstr>
      <vt:lpstr>Présentation PowerPoint</vt:lpstr>
      <vt:lpstr>NEWGAIN : New GANIL Injector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DESIR  Decay, Excitation, Storage of Radioactive Ions</vt:lpstr>
      <vt:lpstr>DESIR  Decay, Excitation, Storage of Radioactive Ions</vt:lpstr>
      <vt:lpstr>Présentation PowerPoint</vt:lpstr>
      <vt:lpstr>Présentation PowerPoint</vt:lpstr>
      <vt:lpstr>Présentation PowerPoint</vt:lpstr>
      <vt:lpstr>Space Applications at GANIL Accelerators</vt:lpstr>
      <vt:lpstr>SAGA objectives</vt:lpstr>
      <vt:lpstr>Présentation PowerPoint</vt:lpstr>
      <vt:lpstr>SAGA project</vt:lpstr>
      <vt:lpstr>Présentation PowerPoint</vt:lpstr>
      <vt:lpstr>Thank you for your attention</vt:lpstr>
      <vt:lpstr>Plannings prévus 2027-2035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Camille Robinet</dc:creator>
  <cp:lastModifiedBy>Herve Savajols</cp:lastModifiedBy>
  <cp:revision>316</cp:revision>
  <cp:lastPrinted>2025-05-22T16:55:07Z</cp:lastPrinted>
  <dcterms:created xsi:type="dcterms:W3CDTF">2024-02-01T13:48:29Z</dcterms:created>
  <dcterms:modified xsi:type="dcterms:W3CDTF">2026-04-22T23:44:26Z</dcterms:modified>
</cp:coreProperties>
</file>