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91" r:id="rId5"/>
    <p:sldId id="2110" r:id="rId6"/>
    <p:sldId id="1467" r:id="rId7"/>
    <p:sldId id="1481" r:id="rId8"/>
    <p:sldId id="2106" r:id="rId9"/>
    <p:sldId id="2112" r:id="rId10"/>
    <p:sldId id="568" r:id="rId11"/>
    <p:sldId id="2125" r:id="rId12"/>
    <p:sldId id="10028" r:id="rId13"/>
    <p:sldId id="10199" r:id="rId14"/>
    <p:sldId id="2124" r:id="rId15"/>
    <p:sldId id="627" r:id="rId16"/>
    <p:sldId id="317" r:id="rId17"/>
    <p:sldId id="10197" r:id="rId18"/>
    <p:sldId id="2260" r:id="rId19"/>
    <p:sldId id="10195" r:id="rId20"/>
    <p:sldId id="10196" r:id="rId21"/>
    <p:sldId id="2116" r:id="rId22"/>
    <p:sldId id="5488" r:id="rId23"/>
    <p:sldId id="1145" r:id="rId24"/>
    <p:sldId id="2126" r:id="rId25"/>
    <p:sldId id="1985" r:id="rId26"/>
    <p:sldId id="676" r:id="rId27"/>
    <p:sldId id="2259" r:id="rId28"/>
    <p:sldId id="2263" r:id="rId29"/>
    <p:sldId id="314" r:id="rId30"/>
    <p:sldId id="2103" r:id="rId31"/>
    <p:sldId id="414" r:id="rId32"/>
    <p:sldId id="257" r:id="rId33"/>
    <p:sldId id="467" r:id="rId34"/>
    <p:sldId id="2250" r:id="rId35"/>
    <p:sldId id="1731" r:id="rId36"/>
    <p:sldId id="2123" r:id="rId37"/>
    <p:sldId id="210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52CC17-F78A-A852-B911-953B52C193EF}" name="Suresh Saminathan" initials="SS" userId="S::suresh@triumf.ca::bc9eb9b7-c400-4c67-8405-0784916e500a" providerId="AD"/>
  <p188:author id="{A3D6F053-56F1-0303-E2BA-60C1C8001C58}" name="Thomas Planche" initials="TP" userId="S::tplanche@triumf.ca::bcf3ad47-b50c-4b50-ba0d-4fac97d91923" providerId="AD"/>
  <p188:author id="{8A555FE8-6AC6-FF69-2786-77FD433DDC2A}" name="Bob Laxdal" initials="BL" userId="S::lax@triumf.ca::64c737b3-87cf-410d-aa6b-4807a52003f7" providerId="AD"/>
  <p188:author id="{7AD025F0-35F1-2AFF-0A70-9AB6B91CC98F}" name="Oliver Kester" initials="OK" userId="S::okester@triumf.ca::b69a5804-67a3-46bb-93da-bc22b030f8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A4FF"/>
    <a:srgbClr val="2803FC"/>
    <a:srgbClr val="00AAFF"/>
    <a:srgbClr val="009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3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A28B2-28B8-364D-9670-4B162B54CA37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15AF5-5D84-804C-BA78-8F8C31435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20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487CE-4BC8-F744-A3DE-180CA8258505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76310-DAD6-EE4F-ABB6-4124C82A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4CE9B93D-7DC6-E717-5B5D-AE75C354DB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DD684855-EA85-50A7-0FD6-416811A7B9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FA598-FD33-222B-EC99-CF1DA8070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D78D81-B1D0-46CA-AC28-572042AEAA47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270E2-02D5-8025-7953-BE4C46068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6D40B4-93A1-4E7D-6E77-754A221D4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CBC922-D5CB-9714-FAD2-DEB49A09D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XPS=</a:t>
            </a:r>
            <a:r>
              <a:rPr lang="en-CA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X-ray photo-emission spectroscopy, TOF-SIMS=time of flight secondary ion mass spectroscopy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D25AE-D2B0-156A-0ADB-7AF4E326A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96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08EE0-F671-5A48-AE26-ED94D7DF6D58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0C053-166A-D04F-3B57-9D45BCB8602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04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764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04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92020D0-FFB1-4BB8-89D8-2E5665C8E89B}" type="slidenum">
              <a:rPr lang="de-DE" altLang="de-DE" smtClean="0"/>
              <a:pPr/>
              <a:t>30</a:t>
            </a:fld>
            <a:endParaRPr lang="de-DE" altLang="de-DE"/>
          </a:p>
        </p:txBody>
      </p:sp>
      <p:sp>
        <p:nvSpPr>
          <p:cNvPr id="2765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39738"/>
            <a:endParaRPr lang="en-CA" altLang="de-DE"/>
          </a:p>
        </p:txBody>
      </p:sp>
    </p:spTree>
    <p:extLst>
      <p:ext uri="{BB962C8B-B14F-4D97-AF65-F5344CB8AC3E}">
        <p14:creationId xmlns:p14="http://schemas.microsoft.com/office/powerpoint/2010/main" val="3305428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70000" y="634696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b="0" i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07/05/2017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270000" y="4906619"/>
            <a:ext cx="1008380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1270000" y="1641818"/>
            <a:ext cx="10083800" cy="30100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 marL="9144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 marL="13716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18288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n-US"/>
              <a:t>Presentation Title. Arial Regular 32pt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1270000" y="5110646"/>
            <a:ext cx="10083800" cy="74246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Presentation Subtitle-Arial Regular 16-Title Case</a:t>
            </a:r>
          </a:p>
          <a:p>
            <a:pPr lvl="0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-11408"/>
            <a:ext cx="12192000" cy="1034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8" y="313154"/>
            <a:ext cx="1783444" cy="3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2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431437" y="1036321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rgbClr val="0096FF"/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rgbClr val="0096FF"/>
              </a:solidFill>
              <a:latin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094807" y="698270"/>
            <a:ext cx="9258993" cy="67610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973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0717073" y="6319111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rgbClr val="0096FF"/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rgbClr val="0096FF"/>
              </a:solidFill>
              <a:latin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345254" y="554401"/>
            <a:ext cx="9258993" cy="67610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2037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B4D2E5-A324-F852-36EF-ACD6884538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73536F6-C69F-F016-0379-7F2EF02212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9193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B1B79-5956-4E84-9500-79CB1C04FC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655AC9-1413-4E49-84D6-EC822D5472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9433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2139F4-C0CC-4118-AFB3-10BD27C035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18537B-0C8A-BC46-E1BD-59F5414FB8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85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8B4F74-F133-4C16-A161-A65AE2E97D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6ADC31-D798-ED5B-F6D9-0045386DDF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41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937360-E6AB-4ECA-857C-1B8BA246A4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766B2-F5D9-4736-BA6A-F28D8CF8CA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77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rol Room 1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B1B79-5956-4E84-9500-79CB1C04FC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655AC9-1413-4E49-84D6-EC822D5472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3633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71436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9787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1794183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58698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83727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36350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20397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90715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31781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1565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47446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78122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27260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22325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Bulleted List-Arial Bold 20-Cyan Blue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Bulleted List-Arial Bold 20-Cyan Blue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22325" y="2570162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570161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3586923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392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357580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1302539"/>
            <a:ext cx="8953827" cy="466963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Arial" panose="020B0604020202020204" pitchFamily="34" charset="0"/>
              <a:buChar char="•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4226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237773" y="1381583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rgbClr val="0096FF"/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rgbClr val="0096FF"/>
              </a:solidFill>
              <a:latin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97143" y="456731"/>
            <a:ext cx="9258993" cy="67610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4995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4255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4B888-7DDC-91F1-DE3C-010C5175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Myriad Pro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20.09.2016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F696A-73B4-BCAF-9F0E-7ABACC783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Myriad Pro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Accelerator Division All Hands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97D42-BA43-32A3-237A-BAA6DBEEA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Myriad Pro" charset="0"/>
              </a:defRPr>
            </a:lvl1pPr>
          </a:lstStyle>
          <a:p>
            <a:fld id="{483010A6-9CF1-4BBA-8B4D-31E0C526D8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171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583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87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7C3A44A-8559-4B32-B711-21293809323D}"/>
              </a:ext>
            </a:extLst>
          </p:cNvPr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90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t>2023-08-02</a:t>
            </a:r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2010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9ADBE0-CCD2-8E57-0F97-04D1338C97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E5356C6-52CB-1796-827B-8F71F69F4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5784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8EB01-F273-D4E3-2A5F-EA1409BDA4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85061B2-6D6C-682B-33E4-BE57E2AE6F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9630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AC-I IH cavity">
    <p:bg>
      <p:bgPr>
        <a:blipFill dpi="0" rotWithShape="1">
          <a:blip r:embed="rId2">
            <a:lum/>
          </a:blip>
          <a:srcRect/>
          <a:stretch>
            <a:fillRect l="52000" t="15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580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B1B79-5956-4E84-9500-79CB1C04FC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618716-85DE-9A14-3D23-1D5044F2EC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5D4FF6F-13F7-1DFF-1644-328F87BC4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682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2864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2" name="Picture 1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C3B7DD6D-4BF9-784A-0FE3-7A64571710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8" r="15537"/>
          <a:stretch/>
        </p:blipFill>
        <p:spPr>
          <a:xfrm>
            <a:off x="4949687" y="0"/>
            <a:ext cx="6605086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1231781-6C3A-F46B-3525-B9C1EAD777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D4E25E-1D88-1BAC-B93C-42390E572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093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6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5" r:id="rId4"/>
    <p:sldLayoutId id="2147483656" r:id="rId5"/>
    <p:sldLayoutId id="2147483679" r:id="rId6"/>
    <p:sldLayoutId id="2147483680" r:id="rId7"/>
    <p:sldLayoutId id="2147483677" r:id="rId8"/>
    <p:sldLayoutId id="2147483678" r:id="rId9"/>
    <p:sldLayoutId id="2147483672" r:id="rId10"/>
    <p:sldLayoutId id="2147483683" r:id="rId11"/>
    <p:sldLayoutId id="2147483698" r:id="rId12"/>
    <p:sldLayoutId id="2147483664" r:id="rId13"/>
    <p:sldLayoutId id="2147483668" r:id="rId14"/>
    <p:sldLayoutId id="2147483669" r:id="rId15"/>
    <p:sldLayoutId id="2147483682" r:id="rId16"/>
    <p:sldLayoutId id="2147483681" r:id="rId17"/>
    <p:sldLayoutId id="2147483666" r:id="rId18"/>
    <p:sldLayoutId id="214748367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76" r:id="rId30"/>
    <p:sldLayoutId id="2147483694" r:id="rId31"/>
    <p:sldLayoutId id="2147483700" r:id="rId32"/>
    <p:sldLayoutId id="2147483701" r:id="rId33"/>
    <p:sldLayoutId id="2147483703" r:id="rId34"/>
    <p:sldLayoutId id="2147483704" r:id="rId35"/>
    <p:sldLayoutId id="2147483705" r:id="rId3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s41598-024-71724-5" TargetMode="External"/><Relationship Id="rId3" Type="http://schemas.openxmlformats.org/officeDocument/2006/relationships/image" Target="../media/image47.png"/><Relationship Id="rId7" Type="http://schemas.openxmlformats.org/officeDocument/2006/relationships/hyperlink" Target="https://doi.org/10.1063/5.0137368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77.png"/><Relationship Id="rId4" Type="http://schemas.openxmlformats.org/officeDocument/2006/relationships/image" Target="../media/image48.jpe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7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11" Type="http://schemas.openxmlformats.org/officeDocument/2006/relationships/image" Target="../media/image71.png"/><Relationship Id="rId5" Type="http://schemas.openxmlformats.org/officeDocument/2006/relationships/image" Target="../media/image54.png"/><Relationship Id="rId10" Type="http://schemas.openxmlformats.org/officeDocument/2006/relationships/image" Target="../media/image70.png"/><Relationship Id="rId4" Type="http://schemas.openxmlformats.org/officeDocument/2006/relationships/image" Target="../media/image53.jpeg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beamphys.triumf.ca/~tplanche/20-year-vision-acc.pdf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4326" y="1526809"/>
            <a:ext cx="3700716" cy="2082023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3600">
                <a:latin typeface="Arial"/>
                <a:cs typeface="Arial"/>
              </a:rPr>
              <a:t>Accelerator technology R&amp;D at TRIUMF </a:t>
            </a:r>
            <a:br>
              <a:rPr lang="en-US" sz="3600"/>
            </a:br>
            <a:endParaRPr lang="en-US" sz="36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4326" y="4387442"/>
            <a:ext cx="3938833" cy="1507985"/>
          </a:xfrm>
        </p:spPr>
        <p:txBody>
          <a:bodyPr>
            <a:normAutofit/>
          </a:bodyPr>
          <a:lstStyle/>
          <a:p>
            <a:r>
              <a:rPr lang="en-US" sz="2000"/>
              <a:t>Oliver Kester</a:t>
            </a:r>
          </a:p>
          <a:p>
            <a:r>
              <a:rPr lang="en-US" sz="1600"/>
              <a:t>Director, Accelerator Division</a:t>
            </a:r>
          </a:p>
          <a:p>
            <a:r>
              <a:rPr lang="en-US" sz="1600"/>
              <a:t>TRIUMF-CNRS IRL workshop</a:t>
            </a:r>
            <a:br>
              <a:rPr lang="en-US" sz="1600"/>
            </a:br>
            <a:r>
              <a:rPr lang="en-US" sz="1600"/>
              <a:t>April 23, 2026</a:t>
            </a:r>
          </a:p>
        </p:txBody>
      </p:sp>
    </p:spTree>
    <p:extLst>
      <p:ext uri="{BB962C8B-B14F-4D97-AF65-F5344CB8AC3E}">
        <p14:creationId xmlns:p14="http://schemas.microsoft.com/office/powerpoint/2010/main" val="24270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55D0-40F6-4296-A03C-0519375EC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8B19A-31EB-8B5F-CCED-230E0695E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362" y="369143"/>
            <a:ext cx="9384333" cy="676102"/>
          </a:xfrm>
        </p:spPr>
        <p:txBody>
          <a:bodyPr/>
          <a:lstStyle/>
          <a:p>
            <a:r>
              <a:rPr lang="en-CA"/>
              <a:t>Targets and Ion Sources Research Examples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5A3F1-D90E-2599-E7AE-9C5542AC0A29}"/>
              </a:ext>
            </a:extLst>
          </p:cNvPr>
          <p:cNvSpPr txBox="1"/>
          <p:nvPr/>
        </p:nvSpPr>
        <p:spPr>
          <a:xfrm>
            <a:off x="325098" y="903997"/>
            <a:ext cx="2359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Converter targets</a:t>
            </a:r>
            <a:endParaRPr lang="en-CA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EB4859-B9C0-042D-A481-DBEB855B8A46}"/>
              </a:ext>
            </a:extLst>
          </p:cNvPr>
          <p:cNvSpPr txBox="1"/>
          <p:nvPr/>
        </p:nvSpPr>
        <p:spPr>
          <a:xfrm>
            <a:off x="3902850" y="1018223"/>
            <a:ext cx="2121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1600">
                <a:latin typeface="+mn-lt"/>
              </a:rPr>
              <a:t>R&amp;D on high power electron convertor target for ARIEL</a:t>
            </a:r>
            <a:endParaRPr lang="en-CA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C67F64-87F5-E91C-9BDC-B6E179CE7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46" y="1526301"/>
            <a:ext cx="3123393" cy="21163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7C98B55-832C-80D9-FD1B-688D24E2E3FD}"/>
              </a:ext>
            </a:extLst>
          </p:cNvPr>
          <p:cNvGrpSpPr/>
          <p:nvPr/>
        </p:nvGrpSpPr>
        <p:grpSpPr>
          <a:xfrm>
            <a:off x="3775559" y="2212060"/>
            <a:ext cx="2810613" cy="1675190"/>
            <a:chOff x="492784" y="555721"/>
            <a:chExt cx="2590900" cy="1605257"/>
          </a:xfrm>
        </p:grpSpPr>
        <p:sp>
          <p:nvSpPr>
            <p:cNvPr id="5" name="object 42">
              <a:extLst>
                <a:ext uri="{FF2B5EF4-FFF2-40B4-BE49-F238E27FC236}">
                  <a16:creationId xmlns:a16="http://schemas.microsoft.com/office/drawing/2014/main" id="{389F42BC-9513-2AF0-474F-8DD34322D83B}"/>
                </a:ext>
              </a:extLst>
            </p:cNvPr>
            <p:cNvSpPr/>
            <p:nvPr/>
          </p:nvSpPr>
          <p:spPr>
            <a:xfrm>
              <a:off x="1648901" y="816916"/>
              <a:ext cx="581025" cy="1274445"/>
            </a:xfrm>
            <a:custGeom>
              <a:avLst/>
              <a:gdLst/>
              <a:ahLst/>
              <a:cxnLst/>
              <a:rect l="l" t="t" r="r" b="b"/>
              <a:pathLst>
                <a:path w="581025" h="1274445">
                  <a:moveTo>
                    <a:pt x="12654" y="0"/>
                  </a:moveTo>
                  <a:lnTo>
                    <a:pt x="0" y="1266893"/>
                  </a:lnTo>
                  <a:lnTo>
                    <a:pt x="568029" y="1274285"/>
                  </a:lnTo>
                  <a:lnTo>
                    <a:pt x="580683" y="7392"/>
                  </a:lnTo>
                  <a:lnTo>
                    <a:pt x="12654" y="0"/>
                  </a:lnTo>
                  <a:close/>
                </a:path>
              </a:pathLst>
            </a:custGeom>
            <a:solidFill>
              <a:srgbClr val="59595C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3" name="object 43">
              <a:extLst>
                <a:ext uri="{FF2B5EF4-FFF2-40B4-BE49-F238E27FC236}">
                  <a16:creationId xmlns:a16="http://schemas.microsoft.com/office/drawing/2014/main" id="{BFE4957C-3724-D30B-D2B2-32EBBBE5C665}"/>
                </a:ext>
              </a:extLst>
            </p:cNvPr>
            <p:cNvSpPr/>
            <p:nvPr/>
          </p:nvSpPr>
          <p:spPr>
            <a:xfrm>
              <a:off x="1648901" y="816916"/>
              <a:ext cx="581025" cy="1274445"/>
            </a:xfrm>
            <a:custGeom>
              <a:avLst/>
              <a:gdLst/>
              <a:ahLst/>
              <a:cxnLst/>
              <a:rect l="l" t="t" r="r" b="b"/>
              <a:pathLst>
                <a:path w="581025" h="1274445">
                  <a:moveTo>
                    <a:pt x="0" y="1266893"/>
                  </a:moveTo>
                  <a:lnTo>
                    <a:pt x="12654" y="0"/>
                  </a:lnTo>
                  <a:lnTo>
                    <a:pt x="580683" y="7392"/>
                  </a:lnTo>
                  <a:lnTo>
                    <a:pt x="568029" y="1274285"/>
                  </a:lnTo>
                  <a:lnTo>
                    <a:pt x="0" y="1266893"/>
                  </a:lnTo>
                  <a:close/>
                </a:path>
              </a:pathLst>
            </a:custGeom>
            <a:ln w="5966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4" name="object 44">
              <a:extLst>
                <a:ext uri="{FF2B5EF4-FFF2-40B4-BE49-F238E27FC236}">
                  <a16:creationId xmlns:a16="http://schemas.microsoft.com/office/drawing/2014/main" id="{9FD25122-6A29-ED52-2A56-5287F4DE90D9}"/>
                </a:ext>
              </a:extLst>
            </p:cNvPr>
            <p:cNvSpPr/>
            <p:nvPr/>
          </p:nvSpPr>
          <p:spPr>
            <a:xfrm>
              <a:off x="2178167" y="1361890"/>
              <a:ext cx="184335" cy="18434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5" name="object 45">
              <a:extLst>
                <a:ext uri="{FF2B5EF4-FFF2-40B4-BE49-F238E27FC236}">
                  <a16:creationId xmlns:a16="http://schemas.microsoft.com/office/drawing/2014/main" id="{8BE73A60-E73B-183A-BF81-A8A38AAF9E65}"/>
                </a:ext>
              </a:extLst>
            </p:cNvPr>
            <p:cNvSpPr/>
            <p:nvPr/>
          </p:nvSpPr>
          <p:spPr>
            <a:xfrm>
              <a:off x="1461641" y="589988"/>
              <a:ext cx="467995" cy="1570990"/>
            </a:xfrm>
            <a:custGeom>
              <a:avLst/>
              <a:gdLst/>
              <a:ahLst/>
              <a:cxnLst/>
              <a:rect l="l" t="t" r="r" b="b"/>
              <a:pathLst>
                <a:path w="467995" h="1570989">
                  <a:moveTo>
                    <a:pt x="467675" y="0"/>
                  </a:moveTo>
                  <a:lnTo>
                    <a:pt x="0" y="377548"/>
                  </a:lnTo>
                  <a:lnTo>
                    <a:pt x="0" y="1193048"/>
                  </a:lnTo>
                  <a:lnTo>
                    <a:pt x="467669" y="1570596"/>
                  </a:lnTo>
                  <a:lnTo>
                    <a:pt x="467675" y="0"/>
                  </a:lnTo>
                  <a:close/>
                </a:path>
              </a:pathLst>
            </a:custGeom>
            <a:solidFill>
              <a:srgbClr val="0DB25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6" name="object 46">
              <a:extLst>
                <a:ext uri="{FF2B5EF4-FFF2-40B4-BE49-F238E27FC236}">
                  <a16:creationId xmlns:a16="http://schemas.microsoft.com/office/drawing/2014/main" id="{417B06C2-CB57-ACA6-F783-D7D875659E5E}"/>
                </a:ext>
              </a:extLst>
            </p:cNvPr>
            <p:cNvSpPr/>
            <p:nvPr/>
          </p:nvSpPr>
          <p:spPr>
            <a:xfrm>
              <a:off x="1253345" y="950493"/>
              <a:ext cx="0" cy="983615"/>
            </a:xfrm>
            <a:custGeom>
              <a:avLst/>
              <a:gdLst/>
              <a:ahLst/>
              <a:cxnLst/>
              <a:rect l="l" t="t" r="r" b="b"/>
              <a:pathLst>
                <a:path h="983614">
                  <a:moveTo>
                    <a:pt x="0" y="0"/>
                  </a:moveTo>
                  <a:lnTo>
                    <a:pt x="0" y="983248"/>
                  </a:lnTo>
                </a:path>
              </a:pathLst>
            </a:custGeom>
            <a:ln w="31185">
              <a:solidFill>
                <a:srgbClr val="59595C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7" name="object 47">
              <a:extLst>
                <a:ext uri="{FF2B5EF4-FFF2-40B4-BE49-F238E27FC236}">
                  <a16:creationId xmlns:a16="http://schemas.microsoft.com/office/drawing/2014/main" id="{FA076D9D-13B1-9627-12EF-A2A52AA0361B}"/>
                </a:ext>
              </a:extLst>
            </p:cNvPr>
            <p:cNvSpPr/>
            <p:nvPr/>
          </p:nvSpPr>
          <p:spPr>
            <a:xfrm>
              <a:off x="1268931" y="950493"/>
              <a:ext cx="185420" cy="983615"/>
            </a:xfrm>
            <a:custGeom>
              <a:avLst/>
              <a:gdLst/>
              <a:ahLst/>
              <a:cxnLst/>
              <a:rect l="l" t="t" r="r" b="b"/>
              <a:pathLst>
                <a:path w="185420" h="983614">
                  <a:moveTo>
                    <a:pt x="0" y="0"/>
                  </a:moveTo>
                  <a:lnTo>
                    <a:pt x="185206" y="0"/>
                  </a:lnTo>
                  <a:lnTo>
                    <a:pt x="185206" y="983248"/>
                  </a:lnTo>
                  <a:lnTo>
                    <a:pt x="0" y="983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>
                <a:alpha val="41998"/>
              </a:srgbClr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8" name="object 48">
              <a:extLst>
                <a:ext uri="{FF2B5EF4-FFF2-40B4-BE49-F238E27FC236}">
                  <a16:creationId xmlns:a16="http://schemas.microsoft.com/office/drawing/2014/main" id="{8A9580D2-EF1E-54F2-F226-A9E723B117D0}"/>
                </a:ext>
              </a:extLst>
            </p:cNvPr>
            <p:cNvSpPr txBox="1"/>
            <p:nvPr/>
          </p:nvSpPr>
          <p:spPr>
            <a:xfrm>
              <a:off x="649642" y="1080074"/>
              <a:ext cx="211454" cy="246141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2100" spc="75" baseline="-23809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e</a:t>
              </a:r>
              <a:r>
                <a:rPr sz="1900" spc="5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-</a:t>
              </a:r>
              <a:endParaRPr sz="190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19" name="object 49">
              <a:extLst>
                <a:ext uri="{FF2B5EF4-FFF2-40B4-BE49-F238E27FC236}">
                  <a16:creationId xmlns:a16="http://schemas.microsoft.com/office/drawing/2014/main" id="{C69F225B-1738-C67A-757A-1BA63B1E1D7A}"/>
                </a:ext>
              </a:extLst>
            </p:cNvPr>
            <p:cNvSpPr/>
            <p:nvPr/>
          </p:nvSpPr>
          <p:spPr>
            <a:xfrm>
              <a:off x="503111" y="1323461"/>
              <a:ext cx="129815" cy="1298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" name="object 50">
              <a:extLst>
                <a:ext uri="{FF2B5EF4-FFF2-40B4-BE49-F238E27FC236}">
                  <a16:creationId xmlns:a16="http://schemas.microsoft.com/office/drawing/2014/main" id="{EA85E3F2-BEB2-3677-B775-EC53C9F39216}"/>
                </a:ext>
              </a:extLst>
            </p:cNvPr>
            <p:cNvSpPr/>
            <p:nvPr/>
          </p:nvSpPr>
          <p:spPr>
            <a:xfrm>
              <a:off x="509026" y="1466878"/>
              <a:ext cx="791845" cy="0"/>
            </a:xfrm>
            <a:custGeom>
              <a:avLst/>
              <a:gdLst/>
              <a:ahLst/>
              <a:cxnLst/>
              <a:rect l="l" t="t" r="r" b="b"/>
              <a:pathLst>
                <a:path w="791845">
                  <a:moveTo>
                    <a:pt x="0" y="0"/>
                  </a:moveTo>
                  <a:lnTo>
                    <a:pt x="79164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7" name="object 51">
              <a:extLst>
                <a:ext uri="{FF2B5EF4-FFF2-40B4-BE49-F238E27FC236}">
                  <a16:creationId xmlns:a16="http://schemas.microsoft.com/office/drawing/2014/main" id="{AD837382-F1F5-90D7-79EA-08E18E21C1E5}"/>
                </a:ext>
              </a:extLst>
            </p:cNvPr>
            <p:cNvSpPr/>
            <p:nvPr/>
          </p:nvSpPr>
          <p:spPr>
            <a:xfrm>
              <a:off x="509030" y="1466878"/>
              <a:ext cx="709930" cy="0"/>
            </a:xfrm>
            <a:custGeom>
              <a:avLst/>
              <a:gdLst/>
              <a:ahLst/>
              <a:cxnLst/>
              <a:rect l="l" t="t" r="r" b="b"/>
              <a:pathLst>
                <a:path w="709929">
                  <a:moveTo>
                    <a:pt x="709430" y="0"/>
                  </a:moveTo>
                  <a:lnTo>
                    <a:pt x="0" y="0"/>
                  </a:lnTo>
                </a:path>
              </a:pathLst>
            </a:custGeom>
            <a:ln w="35797">
              <a:solidFill>
                <a:srgbClr val="0C679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8" name="object 52">
              <a:extLst>
                <a:ext uri="{FF2B5EF4-FFF2-40B4-BE49-F238E27FC236}">
                  <a16:creationId xmlns:a16="http://schemas.microsoft.com/office/drawing/2014/main" id="{4491E1DA-1B72-F3F8-54EE-ADC791983D02}"/>
                </a:ext>
              </a:extLst>
            </p:cNvPr>
            <p:cNvSpPr/>
            <p:nvPr/>
          </p:nvSpPr>
          <p:spPr>
            <a:xfrm>
              <a:off x="1201747" y="1409759"/>
              <a:ext cx="99060" cy="114300"/>
            </a:xfrm>
            <a:custGeom>
              <a:avLst/>
              <a:gdLst/>
              <a:ahLst/>
              <a:cxnLst/>
              <a:rect l="l" t="t" r="r" b="b"/>
              <a:pathLst>
                <a:path w="99060" h="114300">
                  <a:moveTo>
                    <a:pt x="0" y="0"/>
                  </a:moveTo>
                  <a:lnTo>
                    <a:pt x="0" y="114237"/>
                  </a:lnTo>
                  <a:lnTo>
                    <a:pt x="98921" y="57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679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9" name="object 53">
              <a:extLst>
                <a:ext uri="{FF2B5EF4-FFF2-40B4-BE49-F238E27FC236}">
                  <a16:creationId xmlns:a16="http://schemas.microsoft.com/office/drawing/2014/main" id="{845F6761-5770-FAA7-6118-514F2466D51C}"/>
                </a:ext>
              </a:extLst>
            </p:cNvPr>
            <p:cNvSpPr txBox="1"/>
            <p:nvPr/>
          </p:nvSpPr>
          <p:spPr>
            <a:xfrm>
              <a:off x="1992002" y="555721"/>
              <a:ext cx="530225" cy="18244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10"/>
                </a:spcBef>
              </a:pPr>
              <a:r>
                <a:rPr sz="140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Target</a:t>
              </a:r>
            </a:p>
          </p:txBody>
        </p:sp>
        <p:sp>
          <p:nvSpPr>
            <p:cNvPr id="30" name="object 54">
              <a:extLst>
                <a:ext uri="{FF2B5EF4-FFF2-40B4-BE49-F238E27FC236}">
                  <a16:creationId xmlns:a16="http://schemas.microsoft.com/office/drawing/2014/main" id="{E14E3354-AF30-5C8A-9E08-4B5417C07AEC}"/>
                </a:ext>
              </a:extLst>
            </p:cNvPr>
            <p:cNvSpPr txBox="1"/>
            <p:nvPr/>
          </p:nvSpPr>
          <p:spPr>
            <a:xfrm>
              <a:off x="492784" y="724396"/>
              <a:ext cx="798830" cy="18244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10"/>
                </a:spcBef>
              </a:pPr>
              <a:r>
                <a:rPr sz="1400" spc="-5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Converter</a:t>
              </a:r>
              <a:endParaRPr sz="140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  <p:sp>
          <p:nvSpPr>
            <p:cNvPr id="31" name="object 55">
              <a:extLst>
                <a:ext uri="{FF2B5EF4-FFF2-40B4-BE49-F238E27FC236}">
                  <a16:creationId xmlns:a16="http://schemas.microsoft.com/office/drawing/2014/main" id="{82ACBBB8-4973-7A37-B41B-29318A8698F8}"/>
                </a:ext>
              </a:extLst>
            </p:cNvPr>
            <p:cNvSpPr txBox="1"/>
            <p:nvPr/>
          </p:nvSpPr>
          <p:spPr>
            <a:xfrm>
              <a:off x="1592170" y="1199330"/>
              <a:ext cx="128905" cy="250218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14"/>
                </a:spcBef>
              </a:pPr>
              <a:r>
                <a:rPr sz="1950" spc="35">
                  <a:solidFill>
                    <a:schemeClr val="bg2">
                      <a:lumMod val="25000"/>
                    </a:schemeClr>
                  </a:solidFill>
                  <a:cs typeface="Calibri"/>
                </a:rPr>
                <a:t>γ</a:t>
              </a:r>
              <a:endParaRPr sz="1950">
                <a:solidFill>
                  <a:schemeClr val="bg2">
                    <a:lumMod val="25000"/>
                  </a:schemeClr>
                </a:solidFill>
                <a:cs typeface="Calibri"/>
              </a:endParaRPr>
            </a:p>
          </p:txBody>
        </p:sp>
        <p:sp>
          <p:nvSpPr>
            <p:cNvPr id="32" name="object 53">
              <a:extLst>
                <a:ext uri="{FF2B5EF4-FFF2-40B4-BE49-F238E27FC236}">
                  <a16:creationId xmlns:a16="http://schemas.microsoft.com/office/drawing/2014/main" id="{784EB27D-35AC-4CBF-DE54-A592C3668CAD}"/>
                </a:ext>
              </a:extLst>
            </p:cNvPr>
            <p:cNvSpPr txBox="1"/>
            <p:nvPr/>
          </p:nvSpPr>
          <p:spPr>
            <a:xfrm>
              <a:off x="2448163" y="1215476"/>
              <a:ext cx="635521" cy="18244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10"/>
                </a:spcBef>
              </a:pPr>
              <a:r>
                <a:rPr lang="en-US" sz="1400">
                  <a:solidFill>
                    <a:schemeClr val="bg2">
                      <a:lumMod val="25000"/>
                    </a:schemeClr>
                  </a:solidFill>
                  <a:cs typeface="Arial"/>
                </a:rPr>
                <a:t>Ion source</a:t>
              </a:r>
              <a:endParaRPr sz="1400">
                <a:solidFill>
                  <a:schemeClr val="bg2">
                    <a:lumMod val="25000"/>
                  </a:schemeClr>
                </a:solidFill>
                <a:cs typeface="Arial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B981C94-1814-CB24-5392-8B5ECC268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761" y="973101"/>
            <a:ext cx="3183085" cy="18253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762C80E-DFB0-E14B-412E-6F5DF64BB5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54" t="1466" r="2494" b="4518"/>
          <a:stretch/>
        </p:blipFill>
        <p:spPr>
          <a:xfrm rot="5400000">
            <a:off x="9751263" y="1053532"/>
            <a:ext cx="1894168" cy="166450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CF4A26D-DB4E-0E4B-D447-31DDA80796A8}"/>
              </a:ext>
            </a:extLst>
          </p:cNvPr>
          <p:cNvSpPr txBox="1"/>
          <p:nvPr/>
        </p:nvSpPr>
        <p:spPr>
          <a:xfrm>
            <a:off x="5880681" y="6115080"/>
            <a:ext cx="63672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→ ISAC isotope extraction efficiencies not directly applicable to ARIEL AETE, but best assumption …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F11228-03B1-EAE8-5354-C3753A6EC8D9}"/>
              </a:ext>
            </a:extLst>
          </p:cNvPr>
          <p:cNvSpPr txBox="1"/>
          <p:nvPr/>
        </p:nvSpPr>
        <p:spPr>
          <a:xfrm>
            <a:off x="6785341" y="5602606"/>
            <a:ext cx="2616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indent="-233363"/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→ Thin target or change of orientation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C9F683B-9546-ACE3-514F-2B5C1DC532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737"/>
          <a:stretch/>
        </p:blipFill>
        <p:spPr>
          <a:xfrm>
            <a:off x="9474005" y="2802375"/>
            <a:ext cx="2396265" cy="285487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805DE24-1017-ED17-7C56-F040B4276D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0143"/>
          <a:stretch/>
        </p:blipFill>
        <p:spPr>
          <a:xfrm>
            <a:off x="6626311" y="2869235"/>
            <a:ext cx="2531367" cy="285487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0D991F3-2ED6-6CC0-1AB2-5B75F2C3B446}"/>
              </a:ext>
            </a:extLst>
          </p:cNvPr>
          <p:cNvSpPr txBox="1"/>
          <p:nvPr/>
        </p:nvSpPr>
        <p:spPr>
          <a:xfrm>
            <a:off x="9474003" y="5613351"/>
            <a:ext cx="25012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indent="-233363"/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→ ISAC target geometry not viable for AETE.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B79B4A-5B48-0B22-EC80-B11B5FDC4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7" t="34374" r="17076" b="917"/>
          <a:stretch>
            <a:fillRect/>
          </a:stretch>
        </p:blipFill>
        <p:spPr bwMode="auto">
          <a:xfrm>
            <a:off x="2898545" y="4755609"/>
            <a:ext cx="2616867" cy="1906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EA0D29-C58D-7A1D-2F67-B9C6462581EA}"/>
              </a:ext>
            </a:extLst>
          </p:cNvPr>
          <p:cNvSpPr txBox="1"/>
          <p:nvPr/>
        </p:nvSpPr>
        <p:spPr>
          <a:xfrm>
            <a:off x="424152" y="5165418"/>
            <a:ext cx="23086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</a:pPr>
            <a:r>
              <a:rPr lang="en-US" sz="1600">
                <a:cs typeface="Arial"/>
              </a:rPr>
              <a:t>ARIEL proton &amp; electron targets and target assemblies have been prototyped, optimized and built.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CA700B-B07D-5673-C5CF-50A3BB9A69C3}"/>
              </a:ext>
            </a:extLst>
          </p:cNvPr>
          <p:cNvCxnSpPr>
            <a:cxnSpLocks/>
          </p:cNvCxnSpPr>
          <p:nvPr/>
        </p:nvCxnSpPr>
        <p:spPr>
          <a:xfrm flipH="1">
            <a:off x="4796804" y="3893650"/>
            <a:ext cx="1494067" cy="10582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66DB03E-AD38-F126-23ED-C77D66D68FF3}"/>
              </a:ext>
            </a:extLst>
          </p:cNvPr>
          <p:cNvSpPr txBox="1"/>
          <p:nvPr/>
        </p:nvSpPr>
        <p:spPr>
          <a:xfrm>
            <a:off x="410697" y="3705195"/>
            <a:ext cx="26932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Proton-to-neutron convertor to explore fission fragment production</a:t>
            </a:r>
            <a:endParaRPr lang="en-CA" sz="1600"/>
          </a:p>
        </p:txBody>
      </p:sp>
    </p:spTree>
    <p:extLst>
      <p:ext uri="{BB962C8B-B14F-4D97-AF65-F5344CB8AC3E}">
        <p14:creationId xmlns:p14="http://schemas.microsoft.com/office/powerpoint/2010/main" val="159410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9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2082-CC79-CA21-9841-775086E68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580" y="121590"/>
            <a:ext cx="9384333" cy="676102"/>
          </a:xfrm>
        </p:spPr>
        <p:txBody>
          <a:bodyPr lIns="91440" tIns="45720" rIns="91440" bIns="45720" anchor="t"/>
          <a:lstStyle/>
          <a:p>
            <a:r>
              <a:rPr lang="en-CA" sz="2800"/>
              <a:t>Targets &amp; Ion Sources research examples</a:t>
            </a:r>
            <a:r>
              <a:rPr lang="en-CA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3ECC81-9849-844A-322B-B0B291A20757}"/>
              </a:ext>
            </a:extLst>
          </p:cNvPr>
          <p:cNvSpPr txBox="1"/>
          <p:nvPr/>
        </p:nvSpPr>
        <p:spPr>
          <a:xfrm>
            <a:off x="6283354" y="3982578"/>
            <a:ext cx="58498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Irradiation damage studies – example: PEEK </a:t>
            </a:r>
            <a:br>
              <a:rPr lang="en-US" sz="1600" b="1" dirty="0"/>
            </a:br>
            <a:r>
              <a:rPr lang="en-US" sz="1600" b="1" dirty="0">
                <a:sym typeface="Wingdings" panose="05000000000000000000" pitchFamily="2" charset="2"/>
              </a:rPr>
              <a:t> </a:t>
            </a:r>
            <a:r>
              <a:rPr lang="en-US" sz="1600" b="1" dirty="0"/>
              <a:t>tensile and fracture properties</a:t>
            </a:r>
            <a:endParaRPr lang="en-CA" sz="1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134EC2-D6B5-7D19-C2CA-AC4679BD51D7}"/>
              </a:ext>
            </a:extLst>
          </p:cNvPr>
          <p:cNvSpPr txBox="1"/>
          <p:nvPr/>
        </p:nvSpPr>
        <p:spPr>
          <a:xfrm>
            <a:off x="284375" y="942035"/>
            <a:ext cx="9693364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Clr>
                <a:srgbClr val="00B0F0"/>
              </a:buClr>
            </a:pPr>
            <a:r>
              <a:rPr lang="en-CA" sz="2400" noProof="0" dirty="0">
                <a:cs typeface="Arial"/>
              </a:rPr>
              <a:t>Student-led research &amp; development projects continue in the fields of</a:t>
            </a:r>
          </a:p>
          <a:p>
            <a:pPr marL="285750" lvl="1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noProof="0" dirty="0">
                <a:cs typeface="Arial"/>
              </a:rPr>
              <a:t>Novel target materials for intense radioisotope release </a:t>
            </a:r>
            <a:r>
              <a:rPr lang="en-CA" noProof="0" dirty="0">
                <a:cs typeface="Arial"/>
                <a:sym typeface="Wingdings" panose="05000000000000000000" pitchFamily="2" charset="2"/>
              </a:rPr>
              <a:t> </a:t>
            </a:r>
            <a:r>
              <a:rPr lang="en-CA" noProof="0" dirty="0">
                <a:cs typeface="Arial"/>
              </a:rPr>
              <a:t>synthesis of highly porous microstructures, post-irradiation examinations and target material thermal conductivity</a:t>
            </a:r>
            <a:br>
              <a:rPr lang="en-CA" dirty="0">
                <a:cs typeface="Arial"/>
              </a:rPr>
            </a:br>
            <a:r>
              <a:rPr lang="en-CA" dirty="0">
                <a:cs typeface="Arial"/>
                <a:sym typeface="Wingdings" panose="05000000000000000000" pitchFamily="2" charset="2"/>
              </a:rPr>
              <a:t> </a:t>
            </a:r>
            <a:r>
              <a:rPr lang="en-CA" dirty="0">
                <a:cs typeface="Arial"/>
              </a:rPr>
              <a:t>Development of </a:t>
            </a:r>
            <a:r>
              <a:rPr lang="en-CA" dirty="0" err="1">
                <a:cs typeface="Arial"/>
              </a:rPr>
              <a:t>TiC</a:t>
            </a:r>
            <a:r>
              <a:rPr lang="en-CA" dirty="0">
                <a:cs typeface="Arial"/>
              </a:rPr>
              <a:t> material ongoing</a:t>
            </a:r>
            <a:endParaRPr lang="en-CA" noProof="0" dirty="0">
              <a:cs typeface="Arial"/>
            </a:endParaRPr>
          </a:p>
          <a:p>
            <a:pPr marL="285750" lvl="1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Material irradiation damage for accelerator and nuclear applications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CA" dirty="0"/>
              <a:t>Radiation</a:t>
            </a:r>
            <a:br>
              <a:rPr lang="en-CA" dirty="0"/>
            </a:br>
            <a:r>
              <a:rPr lang="en-CA" dirty="0"/>
              <a:t>damage studies</a:t>
            </a:r>
          </a:p>
          <a:p>
            <a:pPr marL="285750" lvl="1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/>
              <a:t>Example: Canadian Nuclear Labs (CNL) collaboration: Temp. control stage, material</a:t>
            </a:r>
            <a:br>
              <a:rPr lang="en-CA" dirty="0"/>
            </a:br>
            <a:r>
              <a:rPr lang="en-CA" dirty="0"/>
              <a:t>irradiation and characterization </a:t>
            </a:r>
            <a:r>
              <a:rPr lang="en-CA" dirty="0">
                <a:sym typeface="Wingdings" panose="05000000000000000000" pitchFamily="2" charset="2"/>
              </a:rPr>
              <a:t> o</a:t>
            </a:r>
            <a:r>
              <a:rPr lang="en-CA" dirty="0"/>
              <a:t>ngoing studies on Al and Cu alloys for beam</a:t>
            </a:r>
            <a:br>
              <a:rPr lang="en-CA" dirty="0"/>
            </a:br>
            <a:r>
              <a:rPr lang="en-CA" dirty="0"/>
              <a:t>intercepting  elements,</a:t>
            </a:r>
            <a:br>
              <a:rPr lang="en-CA" dirty="0"/>
            </a:br>
            <a:r>
              <a:rPr lang="en-CA" dirty="0"/>
              <a:t> and PEEK seals for ARIEL targets</a:t>
            </a:r>
            <a:endParaRPr lang="en-CA" noProof="0" dirty="0"/>
          </a:p>
          <a:p>
            <a:pPr marL="285750" lvl="1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noProof="0" dirty="0"/>
              <a:t>Applications of accelerators and high-power targets </a:t>
            </a:r>
            <a:br>
              <a:rPr lang="en-US" noProof="0" dirty="0"/>
            </a:br>
            <a:r>
              <a:rPr lang="en-US" noProof="0" dirty="0"/>
              <a:t>for neutron and medical isotopes production</a:t>
            </a:r>
          </a:p>
          <a:p>
            <a:pPr marL="285750" lvl="1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Ionization schemes and laser ionization efficiency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at the ARIEL laser ion source systems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1B33ED-CB16-64DE-2D2C-F2AD980A83F0}"/>
              </a:ext>
            </a:extLst>
          </p:cNvPr>
          <p:cNvGrpSpPr/>
          <p:nvPr/>
        </p:nvGrpSpPr>
        <p:grpSpPr>
          <a:xfrm>
            <a:off x="9977739" y="1674252"/>
            <a:ext cx="2155488" cy="1995168"/>
            <a:chOff x="9894446" y="4910891"/>
            <a:chExt cx="1514217" cy="1452339"/>
          </a:xfrm>
        </p:grpSpPr>
        <p:pic>
          <p:nvPicPr>
            <p:cNvPr id="18" name="Picture 17" descr="A close-up of a microscope&#10;&#10;AI-generated content may be incorrect.">
              <a:extLst>
                <a:ext uri="{FF2B5EF4-FFF2-40B4-BE49-F238E27FC236}">
                  <a16:creationId xmlns:a16="http://schemas.microsoft.com/office/drawing/2014/main" id="{49BEF04E-1EA2-227F-A715-5ACBE3BBA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446" y="4910891"/>
              <a:ext cx="1452339" cy="145233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4D06AB-488B-1DCB-5949-36A80440F7BC}"/>
                </a:ext>
              </a:extLst>
            </p:cNvPr>
            <p:cNvSpPr txBox="1"/>
            <p:nvPr/>
          </p:nvSpPr>
          <p:spPr>
            <a:xfrm>
              <a:off x="10228005" y="6029325"/>
              <a:ext cx="1180658" cy="33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100">
                  <a:solidFill>
                    <a:schemeClr val="bg1"/>
                  </a:solidFill>
                </a:rPr>
                <a:t>Helium bubbles, ISAC irradiated Al6061</a:t>
              </a:r>
              <a:endParaRPr lang="es-ES" sz="1100">
                <a:solidFill>
                  <a:schemeClr val="bg1"/>
                </a:solidFill>
              </a:endParaRP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F7A596-2840-26AD-561F-2F0BCE6D19C9}"/>
              </a:ext>
            </a:extLst>
          </p:cNvPr>
          <p:cNvCxnSpPr>
            <a:cxnSpLocks/>
          </p:cNvCxnSpPr>
          <p:nvPr/>
        </p:nvCxnSpPr>
        <p:spPr>
          <a:xfrm flipV="1">
            <a:off x="9085811" y="2583789"/>
            <a:ext cx="1334175" cy="157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F9453D0-3EC0-1217-1A09-19B72AAA5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566" y="4574571"/>
            <a:ext cx="5626588" cy="213539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2BC9A20-852F-94F1-CBC9-13DA9B2D52D7}"/>
              </a:ext>
            </a:extLst>
          </p:cNvPr>
          <p:cNvCxnSpPr>
            <a:cxnSpLocks/>
          </p:cNvCxnSpPr>
          <p:nvPr/>
        </p:nvCxnSpPr>
        <p:spPr>
          <a:xfrm>
            <a:off x="4370664" y="3892492"/>
            <a:ext cx="1800902" cy="2244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732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RF09-mindy-SCC1">
            <a:extLst>
              <a:ext uri="{FF2B5EF4-FFF2-40B4-BE49-F238E27FC236}">
                <a16:creationId xmlns:a16="http://schemas.microsoft.com/office/drawing/2014/main" id="{5CFB5064-AF39-47BF-8B73-F5672CA1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7761" y="0"/>
            <a:ext cx="85742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0C928E-D6FB-4811-8ECC-54A95986F931}"/>
              </a:ext>
            </a:extLst>
          </p:cNvPr>
          <p:cNvSpPr/>
          <p:nvPr/>
        </p:nvSpPr>
        <p:spPr>
          <a:xfrm>
            <a:off x="0" y="0"/>
            <a:ext cx="3647761" cy="6825454"/>
          </a:xfrm>
          <a:prstGeom prst="rect">
            <a:avLst/>
          </a:prstGeom>
          <a:solidFill>
            <a:srgbClr val="00B0F0">
              <a:alpha val="9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en-US" sz="2400" b="1"/>
              <a:t>SRF science and technology</a:t>
            </a:r>
            <a:br>
              <a:rPr lang="en-US" sz="2400" b="1"/>
            </a:br>
            <a:r>
              <a:rPr lang="en-US" sz="2400" b="1"/>
              <a:t>(2001-present)</a:t>
            </a:r>
          </a:p>
          <a:p>
            <a:pPr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Development towards the ISAC-II Superconducting linac motivated SRF development and infrastructure at TRIUMF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Cavity design, cryomodule design and assembly, fundamental SRF studies are now core competencies at TRIUMF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>
                <a:cs typeface="Arial"/>
              </a:rPr>
              <a:t>SRF activities focus on operation of the SRF linacs, external collaborations (HI-Lumi) and student led research in fundamental science and technology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A77D17-9CE9-4F40-973E-8483CE3281FB}"/>
              </a:ext>
            </a:extLst>
          </p:cNvPr>
          <p:cNvSpPr/>
          <p:nvPr/>
        </p:nvSpPr>
        <p:spPr>
          <a:xfrm>
            <a:off x="6396718" y="6362404"/>
            <a:ext cx="3082413" cy="4630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ISAC-II Cryomodule</a:t>
            </a:r>
          </a:p>
        </p:txBody>
      </p:sp>
    </p:spTree>
    <p:extLst>
      <p:ext uri="{BB962C8B-B14F-4D97-AF65-F5344CB8AC3E}">
        <p14:creationId xmlns:p14="http://schemas.microsoft.com/office/powerpoint/2010/main" val="1240511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93F1A5-1940-1F29-0314-8A6B0EBC0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767" y="167833"/>
            <a:ext cx="9258993" cy="676102"/>
          </a:xfrm>
        </p:spPr>
        <p:txBody>
          <a:bodyPr/>
          <a:lstStyle/>
          <a:p>
            <a:r>
              <a:rPr lang="en-CA"/>
              <a:t>SRF Accelerators at TRIUMF</a:t>
            </a:r>
          </a:p>
        </p:txBody>
      </p:sp>
      <p:pic>
        <p:nvPicPr>
          <p:cNvPr id="24579" name="Picture 4" descr="SRF09-mindy-SCC1">
            <a:extLst>
              <a:ext uri="{FF2B5EF4-FFF2-40B4-BE49-F238E27FC236}">
                <a16:creationId xmlns:a16="http://schemas.microsoft.com/office/drawing/2014/main" id="{AA98DEB4-A285-4A9B-9714-5C8B22F45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6800" y="1046481"/>
            <a:ext cx="3287184" cy="240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>
            <a:extLst>
              <a:ext uri="{FF2B5EF4-FFF2-40B4-BE49-F238E27FC236}">
                <a16:creationId xmlns:a16="http://schemas.microsoft.com/office/drawing/2014/main" id="{7E3BCCB8-D0A3-D56C-66D9-A6E04081A8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300" y="4200315"/>
            <a:ext cx="3490384" cy="195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0">
            <a:extLst>
              <a:ext uri="{FF2B5EF4-FFF2-40B4-BE49-F238E27FC236}">
                <a16:creationId xmlns:a16="http://schemas.microsoft.com/office/drawing/2014/main" id="{75DAFF09-E616-250C-03AE-66ECF95CA6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1152" y="3980181"/>
            <a:ext cx="2686049" cy="245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 descr="phaseII-linac">
            <a:extLst>
              <a:ext uri="{FF2B5EF4-FFF2-40B4-BE49-F238E27FC236}">
                <a16:creationId xmlns:a16="http://schemas.microsoft.com/office/drawing/2014/main" id="{80A19F1A-2742-BE5D-6560-DF78785B0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4533" y="1046481"/>
            <a:ext cx="3591984" cy="240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">
            <a:extLst>
              <a:ext uri="{FF2B5EF4-FFF2-40B4-BE49-F238E27FC236}">
                <a16:creationId xmlns:a16="http://schemas.microsoft.com/office/drawing/2014/main" id="{5D5D5EAB-9656-264B-E7A7-443F47FB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167" y="4001348"/>
            <a:ext cx="2933700" cy="246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4" name="Object 13">
            <a:extLst>
              <a:ext uri="{FF2B5EF4-FFF2-40B4-BE49-F238E27FC236}">
                <a16:creationId xmlns:a16="http://schemas.microsoft.com/office/drawing/2014/main" id="{CB6E3AEC-2B8E-2ED5-77D8-71C6581C59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164805"/>
              </p:ext>
            </p:extLst>
          </p:nvPr>
        </p:nvGraphicFramePr>
        <p:xfrm>
          <a:off x="2563284" y="1046481"/>
          <a:ext cx="2275416" cy="2404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1590897" imgH="1657581" progId="PBrush">
                  <p:embed/>
                </p:oleObj>
              </mc:Choice>
              <mc:Fallback>
                <p:oleObj name="Bitmap Image" r:id="rId8" imgW="1590897" imgH="1657581" progId="PBrush">
                  <p:embed/>
                  <p:pic>
                    <p:nvPicPr>
                      <p:cNvPr id="24584" name="Object 13">
                        <a:extLst>
                          <a:ext uri="{FF2B5EF4-FFF2-40B4-BE49-F238E27FC236}">
                            <a16:creationId xmlns:a16="http://schemas.microsoft.com/office/drawing/2014/main" id="{CB6E3AEC-2B8E-2ED5-77D8-71C6581C59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284" y="1046481"/>
                        <a:ext cx="2275416" cy="240453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5" name="TextBox 14">
            <a:extLst>
              <a:ext uri="{FF2B5EF4-FFF2-40B4-BE49-F238E27FC236}">
                <a16:creationId xmlns:a16="http://schemas.microsoft.com/office/drawing/2014/main" id="{6E28FD0A-B32E-5515-8B76-B79636552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84" y="1046481"/>
            <a:ext cx="229446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yriad Pro" charset="0"/>
                <a:cs typeface="Myriad Pro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Myriad Pro" charset="0"/>
                <a:cs typeface="Myriad Pro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yriad Pro" charset="0"/>
                <a:cs typeface="Myriad Pro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Myriad Pro" charset="0"/>
                <a:cs typeface="Myriad Pro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 charset="0"/>
                <a:cs typeface="Myriad Pro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 charset="0"/>
                <a:cs typeface="Myriad Pro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 charset="0"/>
                <a:cs typeface="Myriad Pro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 charset="0"/>
                <a:cs typeface="Myriad Pro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 charset="0"/>
                <a:cs typeface="Myriad Pro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latin typeface="Calibri" panose="020F0502020204030204" pitchFamily="34" charset="0"/>
                <a:cs typeface="Arial" panose="020B0604020202020204" pitchFamily="34" charset="0"/>
              </a:rPr>
              <a:t>40MV ISAC-II SRF heavy ion linac @ 106MHz - operational since 2006</a:t>
            </a:r>
          </a:p>
        </p:txBody>
      </p:sp>
      <p:sp>
        <p:nvSpPr>
          <p:cNvPr id="24586" name="TextBox 16">
            <a:extLst>
              <a:ext uri="{FF2B5EF4-FFF2-40B4-BE49-F238E27FC236}">
                <a16:creationId xmlns:a16="http://schemas.microsoft.com/office/drawing/2014/main" id="{398B4812-1F99-B2E3-2C82-F99E61311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18" y="4113532"/>
            <a:ext cx="229234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yriad Pro" charset="0"/>
                <a:cs typeface="Myriad Pro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Myriad Pro" charset="0"/>
                <a:cs typeface="Myriad Pro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yriad Pro" charset="0"/>
                <a:cs typeface="Myriad Pro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Myriad Pro" charset="0"/>
                <a:cs typeface="Myriad Pro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 charset="0"/>
                <a:cs typeface="Myriad Pro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 charset="0"/>
                <a:cs typeface="Myriad Pro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 charset="0"/>
                <a:cs typeface="Myriad Pro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 charset="0"/>
                <a:cs typeface="Myriad Pro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 charset="0"/>
                <a:cs typeface="Myriad Pro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latin typeface="Calibri" panose="020F0502020204030204" pitchFamily="34" charset="0"/>
                <a:cs typeface="Arial" panose="020B0604020202020204" pitchFamily="34" charset="0"/>
              </a:rPr>
              <a:t>30MV ARIEL SRF 10mA electron linac  @ 1.3GHz – first beam 2014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9B57D1-0F11-2DF7-152F-8675DECF2B29}"/>
              </a:ext>
            </a:extLst>
          </p:cNvPr>
          <p:cNvSpPr/>
          <p:nvPr/>
        </p:nvSpPr>
        <p:spPr>
          <a:xfrm>
            <a:off x="71968" y="944881"/>
            <a:ext cx="12003617" cy="2601384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07CAE2-3A50-04B9-9250-BB10F8E199BB}"/>
              </a:ext>
            </a:extLst>
          </p:cNvPr>
          <p:cNvSpPr/>
          <p:nvPr/>
        </p:nvSpPr>
        <p:spPr>
          <a:xfrm>
            <a:off x="86784" y="3910332"/>
            <a:ext cx="12003616" cy="2601383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E9081-66A3-0A07-0376-68BF230FD1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EC14E2BA-1D40-BB5B-0E10-5F25FEEDF9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3870" y="-89529"/>
                <a:ext cx="11034602" cy="1016107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i="0" kern="1200">
                    <a:solidFill>
                      <a:srgbClr val="00B0F0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r>
                  <a:rPr lang="en-US" sz="2800"/>
                  <a:t>`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2800"/>
                  <a:t>-SRF’ Facility for SRF material characterization</a:t>
                </a: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EC14E2BA-1D40-BB5B-0E10-5F25FEEDF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70" y="-89529"/>
                <a:ext cx="11034602" cy="1016107"/>
              </a:xfrm>
              <a:prstGeom prst="rect">
                <a:avLst/>
              </a:prstGeom>
              <a:blipFill>
                <a:blip r:embed="rId2"/>
                <a:stretch>
                  <a:fillRect l="-1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AAA38BE-B503-4A69-401E-2F7432333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42" t="43600" r="31979" b="6679"/>
          <a:stretch/>
        </p:blipFill>
        <p:spPr>
          <a:xfrm>
            <a:off x="3848428" y="4494426"/>
            <a:ext cx="4659023" cy="21409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0FE0087-6F0E-C264-A874-57E7FF525E79}"/>
              </a:ext>
            </a:extLst>
          </p:cNvPr>
          <p:cNvGrpSpPr/>
          <p:nvPr/>
        </p:nvGrpSpPr>
        <p:grpSpPr>
          <a:xfrm>
            <a:off x="250383" y="4124540"/>
            <a:ext cx="3434168" cy="2685895"/>
            <a:chOff x="723901" y="3773837"/>
            <a:chExt cx="3434168" cy="26858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6B98FF-11E5-04CF-5CB3-F6743E14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3901" y="4135632"/>
              <a:ext cx="3434168" cy="232410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397A872-EAF5-366F-273C-CBF3BF944616}"/>
                </a:ext>
              </a:extLst>
            </p:cNvPr>
            <p:cNvGrpSpPr/>
            <p:nvPr/>
          </p:nvGrpSpPr>
          <p:grpSpPr>
            <a:xfrm>
              <a:off x="723901" y="3773837"/>
              <a:ext cx="914400" cy="452638"/>
              <a:chOff x="723901" y="3752087"/>
              <a:chExt cx="914400" cy="47438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154B4B9-7CD5-3AC7-7B83-7C96E59E08BC}"/>
                  </a:ext>
                </a:extLst>
              </p:cNvPr>
              <p:cNvSpPr/>
              <p:nvPr/>
            </p:nvSpPr>
            <p:spPr>
              <a:xfrm>
                <a:off x="723901" y="3752087"/>
                <a:ext cx="914400" cy="474388"/>
              </a:xfrm>
              <a:prstGeom prst="roundRect">
                <a:avLst/>
              </a:prstGeom>
              <a:solidFill>
                <a:srgbClr val="02EEE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30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9363F9D-B499-84B0-FDD0-27E1A5A012E2}"/>
                  </a:ext>
                </a:extLst>
              </p:cNvPr>
              <p:cNvSpPr txBox="1"/>
              <p:nvPr/>
            </p:nvSpPr>
            <p:spPr>
              <a:xfrm>
                <a:off x="723901" y="3773837"/>
                <a:ext cx="897228" cy="451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100">
                    <a:latin typeface="Century" panose="02040604050505020304" pitchFamily="18" charset="0"/>
                    <a:cs typeface="Times New Roman" panose="02020603050405020304" pitchFamily="18" charset="0"/>
                  </a:rPr>
                  <a:t>Helmholtz coil</a:t>
                </a:r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B471463-2232-CF8F-701C-7BB4B9A5198A}"/>
                </a:ext>
              </a:extLst>
            </p:cNvPr>
            <p:cNvCxnSpPr>
              <a:stCxn id="10" idx="2"/>
            </p:cNvCxnSpPr>
            <p:nvPr/>
          </p:nvCxnSpPr>
          <p:spPr>
            <a:xfrm flipH="1">
              <a:off x="1058779" y="4226475"/>
              <a:ext cx="122322" cy="524280"/>
            </a:xfrm>
            <a:prstGeom prst="straightConnector1">
              <a:avLst/>
            </a:prstGeom>
            <a:ln w="28575">
              <a:solidFill>
                <a:srgbClr val="02EE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F30F9A6-3AD5-9AB0-6B58-2F516C5447CD}"/>
                  </a:ext>
                </a:extLst>
              </p:cNvPr>
              <p:cNvSpPr txBox="1"/>
              <p:nvPr/>
            </p:nvSpPr>
            <p:spPr>
              <a:xfrm>
                <a:off x="229880" y="694915"/>
                <a:ext cx="4494519" cy="370870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342900" indent="-342900">
                  <a:spcBef>
                    <a:spcPts val="600"/>
                  </a:spcBef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US" sz="2000">
                    <a:cs typeface="Arial"/>
                  </a:rPr>
                  <a:t>New beamline extension installed at </a:t>
                </a:r>
                <a:r>
                  <a:rPr lang="en-US" sz="2000">
                    <a:cs typeface="Arial"/>
                    <a:sym typeface="Symbol" panose="05050102010706020507" pitchFamily="18" charset="2"/>
                  </a:rPr>
                  <a:t></a:t>
                </a:r>
                <a:r>
                  <a:rPr lang="en-US" sz="2000">
                    <a:cs typeface="Arial"/>
                  </a:rPr>
                  <a:t>-NMR facility for SRF materials characterization</a:t>
                </a:r>
              </a:p>
              <a:p>
                <a:pPr marL="342900" indent="-342900">
                  <a:spcBef>
                    <a:spcPts val="600"/>
                  </a:spcBef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US" sz="2000"/>
                  <a:t>`</a:t>
                </a:r>
                <a14:m>
                  <m:oMath xmlns:m="http://schemas.openxmlformats.org/officeDocument/2006/math">
                    <m:r>
                      <a:rPr lang="en-CA" sz="2000" i="1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2000"/>
                  <a:t>-SRF’ - </a:t>
                </a:r>
                <a:r>
                  <a:rPr lang="en-US" sz="2000">
                    <a:cs typeface="Arial"/>
                  </a:rPr>
                  <a:t>Unique facility in the world for depth profiling materials in parallel magnetic fields up to 200mT – SRF regime – critical field of Nb</a:t>
                </a:r>
              </a:p>
              <a:p>
                <a:pPr marL="342900" indent="-342900">
                  <a:spcBef>
                    <a:spcPts val="600"/>
                  </a:spcBef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endParaRPr lang="en-US" sz="2000">
                  <a:cs typeface="Arial"/>
                </a:endParaRPr>
              </a:p>
              <a:p>
                <a:pPr marL="342900" indent="-342900">
                  <a:spcBef>
                    <a:spcPts val="600"/>
                  </a:spcBef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endParaRPr lang="en-US" sz="2000">
                  <a:cs typeface="Arial"/>
                </a:endParaRPr>
              </a:p>
              <a:p>
                <a:endParaRPr lang="en-US" sz="2000">
                  <a:cs typeface="Arial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F30F9A6-3AD5-9AB0-6B58-2F516C544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80" y="694915"/>
                <a:ext cx="4494519" cy="3708708"/>
              </a:xfrm>
              <a:prstGeom prst="rect">
                <a:avLst/>
              </a:prstGeom>
              <a:blipFill>
                <a:blip r:embed="rId5"/>
                <a:stretch>
                  <a:fillRect l="-1221" t="-822" r="-2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1B68EEA-E9EB-FB19-F2C0-61C0DE220844}"/>
              </a:ext>
            </a:extLst>
          </p:cNvPr>
          <p:cNvSpPr txBox="1"/>
          <p:nvPr/>
        </p:nvSpPr>
        <p:spPr>
          <a:xfrm>
            <a:off x="5101987" y="702231"/>
            <a:ext cx="673708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>
                <a:cs typeface="Helvetica" panose="020B0604020202020204" pitchFamily="34" charset="0"/>
              </a:rPr>
              <a:t>First results published in Nature Scientific Reports show Meissner screening in two samples as a function of applied field: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>
                <a:cs typeface="Helvetica" panose="020B0604020202020204" pitchFamily="34" charset="0"/>
              </a:rPr>
              <a:t>Clear difference in screening profile between the two samples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>
                <a:cs typeface="Helvetica" panose="020B0604020202020204" pitchFamily="34" charset="0"/>
              </a:rPr>
              <a:t>Clear breakdown of Meissner screening with applied field</a:t>
            </a:r>
            <a:endParaRPr lang="en-CA">
              <a:cs typeface="Helvetica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4706B8-7E3D-A180-688C-9AF2201498DB}"/>
              </a:ext>
            </a:extLst>
          </p:cNvPr>
          <p:cNvGrpSpPr/>
          <p:nvPr/>
        </p:nvGrpSpPr>
        <p:grpSpPr>
          <a:xfrm>
            <a:off x="4958440" y="2062303"/>
            <a:ext cx="6983177" cy="2238882"/>
            <a:chOff x="4978942" y="2226281"/>
            <a:chExt cx="6983177" cy="22388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E079A9-E726-933A-FCC2-D35BDF0EB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78942" y="2226281"/>
              <a:ext cx="6983177" cy="223888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4FDE9C-FC7E-A323-BF32-E54758FC0F33}"/>
                </a:ext>
              </a:extLst>
            </p:cNvPr>
            <p:cNvSpPr txBox="1"/>
            <p:nvPr/>
          </p:nvSpPr>
          <p:spPr>
            <a:xfrm>
              <a:off x="5218537" y="3597470"/>
              <a:ext cx="20391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Baseline</a:t>
              </a:r>
              <a:endParaRPr lang="en-CA" sz="20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1FB741-3090-B732-7DEA-9F14B2764ECD}"/>
                </a:ext>
              </a:extLst>
            </p:cNvPr>
            <p:cNvSpPr txBox="1"/>
            <p:nvPr/>
          </p:nvSpPr>
          <p:spPr>
            <a:xfrm>
              <a:off x="8625259" y="3597470"/>
              <a:ext cx="20391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Doped</a:t>
              </a:r>
              <a:endParaRPr lang="en-CA" sz="2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2BB5A69-CD50-FD5E-068D-07BA29FD77AA}"/>
              </a:ext>
            </a:extLst>
          </p:cNvPr>
          <p:cNvSpPr txBox="1"/>
          <p:nvPr/>
        </p:nvSpPr>
        <p:spPr>
          <a:xfrm>
            <a:off x="278959" y="3347158"/>
            <a:ext cx="50850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>
                <a:hlinkClick r:id="rId7"/>
              </a:rPr>
              <a:t>https://doi.org/10.1063/5.0137368</a:t>
            </a:r>
            <a:endParaRPr lang="en-CA" sz="1600"/>
          </a:p>
          <a:p>
            <a:r>
              <a:rPr lang="en-CA" sz="1600">
                <a:hlinkClick r:id="rId8"/>
              </a:rPr>
              <a:t>https://www.nature.com/articles/s41598-024-71724-5</a:t>
            </a:r>
            <a:endParaRPr lang="en-CA" sz="1600"/>
          </a:p>
          <a:p>
            <a:r>
              <a:rPr lang="en-CA" sz="1600"/>
              <a:t> </a:t>
            </a:r>
          </a:p>
          <a:p>
            <a:endParaRPr lang="en-CA" sz="16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684298-F0BE-36C2-EB2D-BDD3C7D899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4765" t="20377" r="53985" b="19946"/>
          <a:stretch/>
        </p:blipFill>
        <p:spPr>
          <a:xfrm>
            <a:off x="8936194" y="4284901"/>
            <a:ext cx="2331378" cy="24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08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E3B7B-EBEE-2241-D437-96EF31E83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B28961-D32A-5085-1448-993F115D4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Areas of accelerator  and associated technologies</a:t>
            </a:r>
            <a:br>
              <a:rPr lang="en-US" dirty="0"/>
            </a:br>
            <a:r>
              <a:rPr lang="en-US" dirty="0"/>
              <a:t>in the IRL</a:t>
            </a:r>
          </a:p>
        </p:txBody>
      </p:sp>
    </p:spTree>
    <p:extLst>
      <p:ext uri="{BB962C8B-B14F-4D97-AF65-F5344CB8AC3E}">
        <p14:creationId xmlns:p14="http://schemas.microsoft.com/office/powerpoint/2010/main" val="1888534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036D6-B464-5C20-FFED-9AB923CB3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4" y="44258"/>
            <a:ext cx="9258993" cy="676102"/>
          </a:xfrm>
          <a:solidFill>
            <a:schemeClr val="bg1"/>
          </a:solidFill>
        </p:spPr>
        <p:txBody>
          <a:bodyPr/>
          <a:lstStyle/>
          <a:p>
            <a:r>
              <a:rPr lang="en-CA"/>
              <a:t>Plasma Processing</a:t>
            </a:r>
          </a:p>
        </p:txBody>
      </p:sp>
      <p:pic>
        <p:nvPicPr>
          <p:cNvPr id="5" name="Picture 4" descr="A machine with copper tubes and wires&#10;&#10;AI-generated content may be incorrect.">
            <a:extLst>
              <a:ext uri="{FF2B5EF4-FFF2-40B4-BE49-F238E27FC236}">
                <a16:creationId xmlns:a16="http://schemas.microsoft.com/office/drawing/2014/main" id="{C212E630-2714-620F-A541-DED770D9DF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28" t="24750" r="10740" b="6953"/>
          <a:stretch>
            <a:fillRect/>
          </a:stretch>
        </p:blipFill>
        <p:spPr>
          <a:xfrm>
            <a:off x="6725150" y="107009"/>
            <a:ext cx="1528706" cy="1859851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AAF3E28-F6D9-A832-4527-4CEBE95369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96312" y="96948"/>
            <a:ext cx="3484375" cy="18914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8FAA05-102E-8B41-FFBE-0290F854F7A8}"/>
              </a:ext>
            </a:extLst>
          </p:cNvPr>
          <p:cNvSpPr txBox="1"/>
          <p:nvPr/>
        </p:nvSpPr>
        <p:spPr>
          <a:xfrm>
            <a:off x="6650728" y="1965912"/>
            <a:ext cx="2036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/>
              <a:t>ARIEL clone cavity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1610EB-9CC5-EC87-FB21-179156C6FB1B}"/>
              </a:ext>
            </a:extLst>
          </p:cNvPr>
          <p:cNvSpPr txBox="1"/>
          <p:nvPr/>
        </p:nvSpPr>
        <p:spPr>
          <a:xfrm>
            <a:off x="8612373" y="1960064"/>
            <a:ext cx="3333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/>
              <a:t>Moving He plasma from cell to cell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EB1D4D-A9E0-AE81-1F5B-B244FEEE636D}"/>
              </a:ext>
            </a:extLst>
          </p:cNvPr>
          <p:cNvSpPr txBox="1"/>
          <p:nvPr/>
        </p:nvSpPr>
        <p:spPr>
          <a:xfrm>
            <a:off x="152158" y="977446"/>
            <a:ext cx="5960223" cy="52844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08000"/>
              </a:lnSpc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 sz="2000" b="1" dirty="0">
                <a:cs typeface="Arial"/>
              </a:rPr>
              <a:t>Plasma processing </a:t>
            </a:r>
            <a:r>
              <a:rPr lang="en-GB" sz="2000" dirty="0">
                <a:cs typeface="Arial"/>
              </a:rPr>
              <a:t>is a surface cleaning method used in SRF to reduce the negative impact of field emission that lowers the useful accelerating gradient</a:t>
            </a:r>
          </a:p>
          <a:p>
            <a:pPr marL="742950" lvl="1" indent="-285750">
              <a:lnSpc>
                <a:spcPct val="108000"/>
              </a:lnSpc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cs typeface="Arial"/>
              </a:rPr>
              <a:t>The cleaning method can be deployed with the cavity installed in the linac</a:t>
            </a:r>
          </a:p>
          <a:p>
            <a:pPr marL="285750" indent="-285750">
              <a:lnSpc>
                <a:spcPct val="108000"/>
              </a:lnSpc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 sz="2000" b="1" dirty="0">
                <a:cs typeface="Arial"/>
              </a:rPr>
              <a:t>Development for ARIEL </a:t>
            </a:r>
            <a:r>
              <a:rPr lang="en-GB" sz="2000" dirty="0">
                <a:cs typeface="Arial"/>
              </a:rPr>
              <a:t>– Off-line studies demonstrating readiness for electron linac deployment (Will Stokes – UVic MSc) </a:t>
            </a:r>
          </a:p>
          <a:p>
            <a:pPr marL="285750" indent="-285750">
              <a:lnSpc>
                <a:spcPct val="108000"/>
              </a:lnSpc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 sz="2000" b="1" dirty="0">
                <a:cs typeface="Arial"/>
              </a:rPr>
              <a:t>Development for ISAC-II </a:t>
            </a:r>
            <a:r>
              <a:rPr lang="en-GB" sz="2000" dirty="0">
                <a:cs typeface="Arial"/>
              </a:rPr>
              <a:t>– test cavity prepared for collaborative study at </a:t>
            </a:r>
            <a:r>
              <a:rPr lang="en-GB" sz="2000" dirty="0" err="1">
                <a:cs typeface="Arial"/>
              </a:rPr>
              <a:t>IJCLab</a:t>
            </a:r>
            <a:r>
              <a:rPr lang="en-GB" sz="2000" dirty="0">
                <a:cs typeface="Arial"/>
              </a:rPr>
              <a:t> – </a:t>
            </a:r>
            <a:br>
              <a:rPr lang="en-GB" sz="2000" dirty="0">
                <a:cs typeface="Arial"/>
              </a:rPr>
            </a:br>
            <a:r>
              <a:rPr lang="en-GB" sz="2000" dirty="0">
                <a:cs typeface="Arial"/>
              </a:rPr>
              <a:t>Will Stokes to travel to </a:t>
            </a:r>
            <a:r>
              <a:rPr lang="en-GB" sz="2000" dirty="0" err="1">
                <a:cs typeface="Arial"/>
              </a:rPr>
              <a:t>IJCLab</a:t>
            </a:r>
            <a:r>
              <a:rPr lang="en-GB" sz="2000" dirty="0">
                <a:cs typeface="Arial"/>
              </a:rPr>
              <a:t> in July to work with Camille Cheney (PhD </a:t>
            </a:r>
            <a:r>
              <a:rPr lang="en-GB" sz="2000" dirty="0" err="1">
                <a:cs typeface="Arial"/>
              </a:rPr>
              <a:t>IJCLab</a:t>
            </a:r>
            <a:r>
              <a:rPr lang="en-GB" sz="2000" dirty="0">
                <a:cs typeface="Arial"/>
              </a:rPr>
              <a:t>) to optimize processing of an ISAC-II quarter wave resonator based on Spiral2 QWR processing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1CF983-7899-AADE-FB70-9881E0BEDFD0}"/>
              </a:ext>
            </a:extLst>
          </p:cNvPr>
          <p:cNvGrpSpPr/>
          <p:nvPr/>
        </p:nvGrpSpPr>
        <p:grpSpPr>
          <a:xfrm>
            <a:off x="8282544" y="4655858"/>
            <a:ext cx="3779738" cy="1972495"/>
            <a:chOff x="7674631" y="2537221"/>
            <a:chExt cx="4366123" cy="28560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524A8D-ED00-1A12-C996-C41035C2D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9781013" y="2974987"/>
              <a:ext cx="2582561" cy="1936920"/>
            </a:xfrm>
            <a:prstGeom prst="rect">
              <a:avLst/>
            </a:prstGeom>
          </p:spPr>
        </p:pic>
        <p:pic>
          <p:nvPicPr>
            <p:cNvPr id="11" name="Content Placeholder 4" descr="A diagram of a rectangular object&#10;&#10;AI-generated content may be incorrect.">
              <a:extLst>
                <a:ext uri="{FF2B5EF4-FFF2-40B4-BE49-F238E27FC236}">
                  <a16:creationId xmlns:a16="http://schemas.microsoft.com/office/drawing/2014/main" id="{A1EF0183-7FD6-06E1-CDD8-04CC19044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540478" y="2588232"/>
              <a:ext cx="1064458" cy="2768504"/>
            </a:xfrm>
            <a:prstGeom prst="rect">
              <a:avLst/>
            </a:prstGeom>
          </p:spPr>
        </p:pic>
        <p:pic>
          <p:nvPicPr>
            <p:cNvPr id="12" name="Content Placeholder 4" descr="A diagram of a rectangular object&#10;&#10;AI-generated content may be incorrect.">
              <a:extLst>
                <a:ext uri="{FF2B5EF4-FFF2-40B4-BE49-F238E27FC236}">
                  <a16:creationId xmlns:a16="http://schemas.microsoft.com/office/drawing/2014/main" id="{67008BD7-9EEE-D653-1964-D34BB1D71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674631" y="2537221"/>
              <a:ext cx="832349" cy="285605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8DA48B4-758E-3753-EE81-1A4E0FCCF8AD}"/>
              </a:ext>
            </a:extLst>
          </p:cNvPr>
          <p:cNvGrpSpPr/>
          <p:nvPr/>
        </p:nvGrpSpPr>
        <p:grpSpPr>
          <a:xfrm>
            <a:off x="6917652" y="2375401"/>
            <a:ext cx="4723051" cy="1962334"/>
            <a:chOff x="5559340" y="2362300"/>
            <a:chExt cx="6632660" cy="2957780"/>
          </a:xfrm>
        </p:grpSpPr>
        <p:pic>
          <p:nvPicPr>
            <p:cNvPr id="15" name="Content Placeholder 7" descr="A graph of a graph&#10;&#10;AI-generated content may be incorrect.">
              <a:extLst>
                <a:ext uri="{FF2B5EF4-FFF2-40B4-BE49-F238E27FC236}">
                  <a16:creationId xmlns:a16="http://schemas.microsoft.com/office/drawing/2014/main" id="{2903FD8F-D750-D0DB-635E-789B7BDC9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45344"/>
            <a:stretch>
              <a:fillRect/>
            </a:stretch>
          </p:blipFill>
          <p:spPr>
            <a:xfrm>
              <a:off x="5559340" y="2687588"/>
              <a:ext cx="6632660" cy="2632492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185023A-C821-CE20-91EE-0123BE4BA8A7}"/>
                </a:ext>
              </a:extLst>
            </p:cNvPr>
            <p:cNvSpPr/>
            <p:nvPr/>
          </p:nvSpPr>
          <p:spPr>
            <a:xfrm>
              <a:off x="6311788" y="2378932"/>
              <a:ext cx="5557978" cy="1200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A7A2D4-A31E-43AA-FB8D-B45AF6CEF139}"/>
                </a:ext>
              </a:extLst>
            </p:cNvPr>
            <p:cNvGrpSpPr/>
            <p:nvPr/>
          </p:nvGrpSpPr>
          <p:grpSpPr>
            <a:xfrm>
              <a:off x="6334741" y="2466260"/>
              <a:ext cx="5231735" cy="955065"/>
              <a:chOff x="6235189" y="2413355"/>
              <a:chExt cx="5231735" cy="955065"/>
            </a:xfrm>
            <a:noFill/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8E36BF-C878-9AA1-0CD8-E8EB00753640}"/>
                  </a:ext>
                </a:extLst>
              </p:cNvPr>
              <p:cNvSpPr txBox="1"/>
              <p:nvPr/>
            </p:nvSpPr>
            <p:spPr>
              <a:xfrm>
                <a:off x="6235189" y="2416719"/>
                <a:ext cx="972936" cy="43231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Cell: 7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B385F8-F492-706A-D7A3-0247E34D2DA3}"/>
                  </a:ext>
                </a:extLst>
              </p:cNvPr>
              <p:cNvSpPr txBox="1"/>
              <p:nvPr/>
            </p:nvSpPr>
            <p:spPr>
              <a:xfrm>
                <a:off x="7418261" y="2416719"/>
                <a:ext cx="398899" cy="43231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6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9B87C5-A79B-6220-6C2D-1E9F42E1CFD5}"/>
                  </a:ext>
                </a:extLst>
              </p:cNvPr>
              <p:cNvSpPr txBox="1"/>
              <p:nvPr/>
            </p:nvSpPr>
            <p:spPr>
              <a:xfrm>
                <a:off x="8122399" y="2413355"/>
                <a:ext cx="398899" cy="43231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5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DF7EF93-E550-4692-E8E4-EB36CE1595C3}"/>
                  </a:ext>
                </a:extLst>
              </p:cNvPr>
              <p:cNvSpPr txBox="1"/>
              <p:nvPr/>
            </p:nvSpPr>
            <p:spPr>
              <a:xfrm>
                <a:off x="8832608" y="2424721"/>
                <a:ext cx="398899" cy="43231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4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5E3DDD-B4CE-8D74-A16C-8C3833368DEA}"/>
                  </a:ext>
                </a:extLst>
              </p:cNvPr>
              <p:cNvSpPr txBox="1"/>
              <p:nvPr/>
            </p:nvSpPr>
            <p:spPr>
              <a:xfrm>
                <a:off x="9582944" y="2424721"/>
                <a:ext cx="398899" cy="43231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AA04399-CFDD-B261-9AB3-BDF52A8CCB70}"/>
                  </a:ext>
                </a:extLst>
              </p:cNvPr>
              <p:cNvSpPr txBox="1"/>
              <p:nvPr/>
            </p:nvSpPr>
            <p:spPr>
              <a:xfrm>
                <a:off x="10334149" y="2428085"/>
                <a:ext cx="398899" cy="43231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2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4BBE297-53A2-5E2D-7482-6CD422A4C1C5}"/>
                  </a:ext>
                </a:extLst>
              </p:cNvPr>
              <p:cNvSpPr txBox="1"/>
              <p:nvPr/>
            </p:nvSpPr>
            <p:spPr>
              <a:xfrm>
                <a:off x="11068025" y="2424721"/>
                <a:ext cx="398899" cy="43231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45E85BF6-7AB5-CA2A-94BD-80AE574FD891}"/>
                      </a:ext>
                    </a:extLst>
                  </p:cNvPr>
                  <p:cNvSpPr txBox="1"/>
                  <p:nvPr/>
                </p:nvSpPr>
                <p:spPr>
                  <a:xfrm>
                    <a:off x="6650992" y="2835867"/>
                    <a:ext cx="474041" cy="52803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a14:m>
                    <a:r>
                      <a:rPr lang="en-US" sz="2000">
                        <a:solidFill>
                          <a:schemeClr val="tx1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45E85BF6-7AB5-CA2A-94BD-80AE574FD8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50992" y="2835867"/>
                    <a:ext cx="474041" cy="52803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9091" b="-543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AEAEC035-FDB5-1AA4-ED63-D27AD1399110}"/>
                      </a:ext>
                    </a:extLst>
                  </p:cNvPr>
                  <p:cNvSpPr txBox="1"/>
                  <p:nvPr/>
                </p:nvSpPr>
                <p:spPr>
                  <a:xfrm>
                    <a:off x="7328182" y="2840390"/>
                    <a:ext cx="474041" cy="52803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a14:m>
                    <a:r>
                      <a:rPr lang="en-US" sz="2000">
                        <a:solidFill>
                          <a:schemeClr val="tx1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AEAEC035-FDB5-1AA4-ED63-D27AD13991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8182" y="2840390"/>
                    <a:ext cx="474041" cy="52803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9091" b="-534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83CFA25E-8DA2-1583-DE3D-BFA8788CDB4F}"/>
                      </a:ext>
                    </a:extLst>
                  </p:cNvPr>
                  <p:cNvSpPr txBox="1"/>
                  <p:nvPr/>
                </p:nvSpPr>
                <p:spPr>
                  <a:xfrm>
                    <a:off x="8032567" y="2835867"/>
                    <a:ext cx="474041" cy="526747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a14:m>
                    <a:r>
                      <a:rPr lang="en-US" sz="2000">
                        <a:solidFill>
                          <a:schemeClr val="tx1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83CFA25E-8DA2-1583-DE3D-BFA8788CDB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32567" y="2835867"/>
                    <a:ext cx="474041" cy="52674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7143" b="-543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BBA40F3-7A1A-BC76-C6E6-9DAEE98A20D6}"/>
                      </a:ext>
                    </a:extLst>
                  </p:cNvPr>
                  <p:cNvSpPr txBox="1"/>
                  <p:nvPr/>
                </p:nvSpPr>
                <p:spPr>
                  <a:xfrm>
                    <a:off x="8753409" y="2835867"/>
                    <a:ext cx="474041" cy="532453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a14:m>
                    <a:r>
                      <a:rPr lang="en-US" sz="2000">
                        <a:solidFill>
                          <a:schemeClr val="tx1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BBA40F3-7A1A-BC76-C6E6-9DAEE98A20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53409" y="2835867"/>
                    <a:ext cx="474041" cy="53245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3620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E7235974-7E78-B816-972B-5FBB424FDEF0}"/>
                      </a:ext>
                    </a:extLst>
                  </p:cNvPr>
                  <p:cNvSpPr txBox="1"/>
                  <p:nvPr/>
                </p:nvSpPr>
                <p:spPr>
                  <a:xfrm>
                    <a:off x="9499931" y="2835867"/>
                    <a:ext cx="474041" cy="526747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a14:m>
                    <a:r>
                      <a:rPr lang="en-US" sz="2000">
                        <a:solidFill>
                          <a:schemeClr val="tx1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E7235974-7E78-B816-972B-5FBB424FDEF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99931" y="2835867"/>
                    <a:ext cx="474041" cy="52674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9091" b="-543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7FDBD6B-10E0-FE00-92F5-423920D92E92}"/>
                      </a:ext>
                    </a:extLst>
                  </p:cNvPr>
                  <p:cNvSpPr txBox="1"/>
                  <p:nvPr/>
                </p:nvSpPr>
                <p:spPr>
                  <a:xfrm>
                    <a:off x="10257521" y="2835867"/>
                    <a:ext cx="474041" cy="52803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a14:m>
                    <a:r>
                      <a:rPr lang="en-US" sz="2000">
                        <a:solidFill>
                          <a:schemeClr val="tx1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7FDBD6B-10E0-FE00-92F5-423920D92E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57521" y="2835867"/>
                    <a:ext cx="474041" cy="52803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7143" b="-543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D7D0FA99-79AC-0775-84C2-95CDB11D1FDC}"/>
                      </a:ext>
                    </a:extLst>
                  </p:cNvPr>
                  <p:cNvSpPr txBox="1"/>
                  <p:nvPr/>
                </p:nvSpPr>
                <p:spPr>
                  <a:xfrm>
                    <a:off x="10992578" y="2832658"/>
                    <a:ext cx="474041" cy="52803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CA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a14:m>
                    <a:r>
                      <a:rPr lang="en-US" sz="2000">
                        <a:solidFill>
                          <a:schemeClr val="tx1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D7D0FA99-79AC-0775-84C2-95CDB11D1F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92578" y="2832658"/>
                    <a:ext cx="474041" cy="52803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9091" b="-543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2" name="Content Placeholder 7" descr="A graph of a graph&#10;&#10;AI-generated content may be incorrect.">
              <a:extLst>
                <a:ext uri="{FF2B5EF4-FFF2-40B4-BE49-F238E27FC236}">
                  <a16:creationId xmlns:a16="http://schemas.microsoft.com/office/drawing/2014/main" id="{04C03099-5B6F-F270-6EC7-307119904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27711" r="95530" b="26656"/>
            <a:stretch>
              <a:fillRect/>
            </a:stretch>
          </p:blipFill>
          <p:spPr>
            <a:xfrm>
              <a:off x="5578100" y="2565684"/>
              <a:ext cx="296453" cy="2197881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A51358B-1441-104B-0A56-A1C8F48F22C9}"/>
                </a:ext>
              </a:extLst>
            </p:cNvPr>
            <p:cNvSpPr/>
            <p:nvPr/>
          </p:nvSpPr>
          <p:spPr>
            <a:xfrm>
              <a:off x="6238218" y="2362300"/>
              <a:ext cx="5878850" cy="24504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AE76F6A-C05B-BB3C-2540-32FB4BE2027E}"/>
              </a:ext>
            </a:extLst>
          </p:cNvPr>
          <p:cNvSpPr txBox="1"/>
          <p:nvPr/>
        </p:nvSpPr>
        <p:spPr>
          <a:xfrm>
            <a:off x="7429760" y="4319251"/>
            <a:ext cx="4354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/>
              <a:t>Gas evolution cell by cell during processing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5A46C27-E710-E6B5-A6C8-67B1A9CDEA68}"/>
              </a:ext>
            </a:extLst>
          </p:cNvPr>
          <p:cNvSpPr txBox="1"/>
          <p:nvPr/>
        </p:nvSpPr>
        <p:spPr>
          <a:xfrm>
            <a:off x="7816216" y="6536514"/>
            <a:ext cx="4354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/>
              <a:t>ISAC-II Cavity copper model</a:t>
            </a:r>
          </a:p>
        </p:txBody>
      </p:sp>
      <p:pic>
        <p:nvPicPr>
          <p:cNvPr id="37" name="Image 159">
            <a:extLst>
              <a:ext uri="{FF2B5EF4-FFF2-40B4-BE49-F238E27FC236}">
                <a16:creationId xmlns:a16="http://schemas.microsoft.com/office/drawing/2014/main" id="{DA7745EA-E740-6A6C-A9EA-8782806F464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325" t="16597" r="44423" b="22693"/>
          <a:stretch>
            <a:fillRect/>
          </a:stretch>
        </p:blipFill>
        <p:spPr>
          <a:xfrm flipH="1">
            <a:off x="6946568" y="4668689"/>
            <a:ext cx="1046477" cy="1802236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770C905-C632-1CA9-B53F-1B6C14A5C9BA}"/>
              </a:ext>
            </a:extLst>
          </p:cNvPr>
          <p:cNvSpPr txBox="1"/>
          <p:nvPr/>
        </p:nvSpPr>
        <p:spPr>
          <a:xfrm>
            <a:off x="6408369" y="6518993"/>
            <a:ext cx="2090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/>
              <a:t>Spiral2 QWR</a:t>
            </a:r>
          </a:p>
        </p:txBody>
      </p:sp>
    </p:spTree>
    <p:extLst>
      <p:ext uri="{BB962C8B-B14F-4D97-AF65-F5344CB8AC3E}">
        <p14:creationId xmlns:p14="http://schemas.microsoft.com/office/powerpoint/2010/main" val="3875694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52E9B-3716-8FC2-5222-D6814F439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7809D-E082-F522-BD89-CC9375493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358" y="79184"/>
            <a:ext cx="9283331" cy="626622"/>
          </a:xfrm>
          <a:solidFill>
            <a:schemeClr val="bg1"/>
          </a:solidFill>
        </p:spPr>
        <p:txBody>
          <a:bodyPr/>
          <a:lstStyle/>
          <a:p>
            <a:r>
              <a:rPr lang="en-CA" sz="2800"/>
              <a:t>SRF heat treatment study (TRIUMF/</a:t>
            </a:r>
            <a:r>
              <a:rPr lang="en-CA" sz="2800" err="1"/>
              <a:t>IJCLab</a:t>
            </a:r>
            <a:r>
              <a:rPr lang="en-CA" sz="280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15C34-BEC9-9108-A689-7640C8A8DB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3" t="1267" r="5570" b="-1"/>
          <a:stretch>
            <a:fillRect/>
          </a:stretch>
        </p:blipFill>
        <p:spPr>
          <a:xfrm>
            <a:off x="7732559" y="3441762"/>
            <a:ext cx="4088763" cy="3094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721B8C-258C-3165-CB4F-D6356B4C5933}"/>
              </a:ext>
            </a:extLst>
          </p:cNvPr>
          <p:cNvSpPr txBox="1"/>
          <p:nvPr/>
        </p:nvSpPr>
        <p:spPr>
          <a:xfrm>
            <a:off x="18041" y="872962"/>
            <a:ext cx="4789338" cy="55399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>
                <a:cs typeface="Arial"/>
              </a:rPr>
              <a:t>TRIUMF’s coaxial cavity program has revealed reduced BCS resistance for high frequency mode after mid-T heat treatment but with higher residual resistance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>
                <a:cs typeface="Arial"/>
              </a:rPr>
              <a:t>Concerned about growth of lossy carbides during heat treatment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>
                <a:cs typeface="Arial"/>
              </a:rPr>
              <a:t>Sample heat treatment study with </a:t>
            </a:r>
            <a:r>
              <a:rPr lang="en-GB" err="1">
                <a:cs typeface="Arial"/>
              </a:rPr>
              <a:t>IJCLab</a:t>
            </a:r>
            <a:r>
              <a:rPr lang="en-GB">
                <a:cs typeface="Arial"/>
              </a:rPr>
              <a:t> 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>
                <a:cs typeface="Arial"/>
              </a:rPr>
              <a:t>Student visit - </a:t>
            </a:r>
            <a:r>
              <a:rPr lang="en-GB" err="1">
                <a:cs typeface="Arial"/>
              </a:rPr>
              <a:t>Chahinez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Boutilaa</a:t>
            </a:r>
            <a:r>
              <a:rPr lang="en-GB">
                <a:cs typeface="Arial"/>
              </a:rPr>
              <a:t> (</a:t>
            </a:r>
            <a:r>
              <a:rPr lang="en-GB" err="1">
                <a:cs typeface="Arial"/>
              </a:rPr>
              <a:t>IJCLab</a:t>
            </a:r>
            <a:r>
              <a:rPr lang="en-GB">
                <a:cs typeface="Arial"/>
              </a:rPr>
              <a:t>) - </a:t>
            </a:r>
            <a:r>
              <a:rPr lang="en-GB" b="1">
                <a:cs typeface="Arial"/>
              </a:rPr>
              <a:t>paper/talk SRF2025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 err="1">
                <a:cs typeface="Arial"/>
              </a:rPr>
              <a:t>IJCLab</a:t>
            </a:r>
            <a:r>
              <a:rPr lang="en-GB">
                <a:cs typeface="Arial"/>
              </a:rPr>
              <a:t>/TRIUMF collaborative investigation of carbide formation as a function of temperature on niobium samples 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>
                <a:cs typeface="Arial"/>
              </a:rPr>
              <a:t> X-ray Photoelectron Spectroscopy (</a:t>
            </a:r>
            <a:r>
              <a:rPr lang="en-GB" err="1">
                <a:cs typeface="Arial"/>
              </a:rPr>
              <a:t>IJCLab</a:t>
            </a:r>
            <a:r>
              <a:rPr lang="en-GB">
                <a:cs typeface="Arial"/>
              </a:rPr>
              <a:t>) and TOF-SIMS (Western U.)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GB">
                <a:cs typeface="Arial"/>
              </a:rPr>
              <a:t>Study determined the temperature regime for carbide growth </a:t>
            </a:r>
          </a:p>
        </p:txBody>
      </p:sp>
      <p:sp>
        <p:nvSpPr>
          <p:cNvPr id="5" name="AutoShape 2" descr="Design and NMR conformational study of a beta-sheet peptide based on Betanova and WW domains ...">
            <a:extLst>
              <a:ext uri="{FF2B5EF4-FFF2-40B4-BE49-F238E27FC236}">
                <a16:creationId xmlns:a16="http://schemas.microsoft.com/office/drawing/2014/main" id="{15AE68AD-A44E-13C8-1EBC-DC1A8CF011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638360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F9CA65A1-E6A9-E7AC-D83C-7809E22BB9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39" b="12380"/>
          <a:stretch>
            <a:fillRect/>
          </a:stretch>
        </p:blipFill>
        <p:spPr bwMode="auto">
          <a:xfrm>
            <a:off x="5387573" y="3645404"/>
            <a:ext cx="2174096" cy="268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31FE20-6BB5-F0D2-DD62-065E4832D88F}"/>
              </a:ext>
            </a:extLst>
          </p:cNvPr>
          <p:cNvSpPr txBox="1"/>
          <p:nvPr/>
        </p:nvSpPr>
        <p:spPr>
          <a:xfrm>
            <a:off x="5175374" y="6394900"/>
            <a:ext cx="2600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/>
              <a:t>TRIUMF Rf induction oven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C337F5-A82C-F481-7B43-4BDBD8FD4091}"/>
              </a:ext>
            </a:extLst>
          </p:cNvPr>
          <p:cNvSpPr txBox="1"/>
          <p:nvPr/>
        </p:nvSpPr>
        <p:spPr>
          <a:xfrm>
            <a:off x="8376997" y="6416531"/>
            <a:ext cx="3374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/>
              <a:t>Carbide formation vs temperature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D12184-F34C-7738-AACF-1AE610C39002}"/>
              </a:ext>
            </a:extLst>
          </p:cNvPr>
          <p:cNvSpPr txBox="1"/>
          <p:nvPr/>
        </p:nvSpPr>
        <p:spPr>
          <a:xfrm>
            <a:off x="8398663" y="4313591"/>
            <a:ext cx="958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>
                <a:solidFill>
                  <a:srgbClr val="FF0000"/>
                </a:solidFill>
              </a:rPr>
              <a:t>No carbide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E70FBE-1710-8CF5-8660-7B37B874807D}"/>
              </a:ext>
            </a:extLst>
          </p:cNvPr>
          <p:cNvSpPr txBox="1"/>
          <p:nvPr/>
        </p:nvSpPr>
        <p:spPr>
          <a:xfrm>
            <a:off x="9357080" y="4313590"/>
            <a:ext cx="958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>
                <a:solidFill>
                  <a:srgbClr val="FF0000"/>
                </a:solidFill>
              </a:rPr>
              <a:t>Carbide growth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F50280-C4BE-D302-3514-5232F23873C5}"/>
              </a:ext>
            </a:extLst>
          </p:cNvPr>
          <p:cNvSpPr txBox="1"/>
          <p:nvPr/>
        </p:nvSpPr>
        <p:spPr>
          <a:xfrm>
            <a:off x="10578368" y="4313592"/>
            <a:ext cx="107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>
                <a:solidFill>
                  <a:srgbClr val="FF0000"/>
                </a:solidFill>
              </a:rPr>
              <a:t>Carbide diffusion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C09F903-A53E-C99C-98F6-6BC0DA3F84CB}"/>
              </a:ext>
            </a:extLst>
          </p:cNvPr>
          <p:cNvGrpSpPr/>
          <p:nvPr/>
        </p:nvGrpSpPr>
        <p:grpSpPr>
          <a:xfrm>
            <a:off x="7609413" y="369170"/>
            <a:ext cx="4142394" cy="2875129"/>
            <a:chOff x="3857626" y="1534451"/>
            <a:chExt cx="3587356" cy="259121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C6E0F04-1864-94AE-EA6A-AFD012E23ACC}"/>
                </a:ext>
              </a:extLst>
            </p:cNvPr>
            <p:cNvGrpSpPr/>
            <p:nvPr/>
          </p:nvGrpSpPr>
          <p:grpSpPr>
            <a:xfrm>
              <a:off x="3857626" y="1558147"/>
              <a:ext cx="3587356" cy="2567521"/>
              <a:chOff x="3939318" y="1571017"/>
              <a:chExt cx="3505663" cy="2554118"/>
            </a:xfrm>
          </p:grpSpPr>
          <p:pic>
            <p:nvPicPr>
              <p:cNvPr id="27" name="Content Placeholder 7">
                <a:extLst>
                  <a:ext uri="{FF2B5EF4-FFF2-40B4-BE49-F238E27FC236}">
                    <a16:creationId xmlns:a16="http://schemas.microsoft.com/office/drawing/2014/main" id="{74A3DB77-F6A0-F8F0-D44D-1F73217A8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3492" b="-362"/>
              <a:stretch>
                <a:fillRect/>
              </a:stretch>
            </p:blipFill>
            <p:spPr>
              <a:xfrm>
                <a:off x="3939318" y="1571017"/>
                <a:ext cx="3505663" cy="255411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8FCCEE3-946B-6F7A-1705-4AA05C187512}"/>
                  </a:ext>
                </a:extLst>
              </p:cNvPr>
              <p:cNvSpPr/>
              <p:nvPr/>
            </p:nvSpPr>
            <p:spPr>
              <a:xfrm>
                <a:off x="5534025" y="1577427"/>
                <a:ext cx="561975" cy="959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88A9E1-49F6-A697-D698-1949E5C4D523}"/>
                  </a:ext>
                </a:extLst>
              </p:cNvPr>
              <p:cNvSpPr/>
              <p:nvPr/>
            </p:nvSpPr>
            <p:spPr>
              <a:xfrm>
                <a:off x="4174696" y="3913031"/>
                <a:ext cx="561975" cy="959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086EC52-1090-6D9A-C823-ACB6FC9DC50B}"/>
                </a:ext>
              </a:extLst>
            </p:cNvPr>
            <p:cNvSpPr/>
            <p:nvPr/>
          </p:nvSpPr>
          <p:spPr>
            <a:xfrm>
              <a:off x="3925024" y="1564591"/>
              <a:ext cx="197278" cy="152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F18869-600D-4B1E-5AC0-BA43698A3B5B}"/>
                </a:ext>
              </a:extLst>
            </p:cNvPr>
            <p:cNvSpPr txBox="1"/>
            <p:nvPr/>
          </p:nvSpPr>
          <p:spPr>
            <a:xfrm>
              <a:off x="4508561" y="1534451"/>
              <a:ext cx="2929512" cy="365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/>
                <a:t>2K – mid-T bake – 1166MHz</a:t>
              </a:r>
            </a:p>
          </p:txBody>
        </p:sp>
      </p:grpSp>
      <p:pic>
        <p:nvPicPr>
          <p:cNvPr id="30" name="Content Placeholder 7">
            <a:extLst>
              <a:ext uri="{FF2B5EF4-FFF2-40B4-BE49-F238E27FC236}">
                <a16:creationId xmlns:a16="http://schemas.microsoft.com/office/drawing/2014/main" id="{31D6626E-5379-F22B-4521-9E859C4AD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32171" y="755459"/>
            <a:ext cx="2127658" cy="245713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6F9EADD-2361-FFB1-9280-8477FC67A915}"/>
              </a:ext>
            </a:extLst>
          </p:cNvPr>
          <p:cNvSpPr txBox="1"/>
          <p:nvPr/>
        </p:nvSpPr>
        <p:spPr>
          <a:xfrm>
            <a:off x="4784075" y="3203235"/>
            <a:ext cx="2600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/>
              <a:t>TRIUMF coaxial cavities</a:t>
            </a:r>
          </a:p>
        </p:txBody>
      </p:sp>
    </p:spTree>
    <p:extLst>
      <p:ext uri="{BB962C8B-B14F-4D97-AF65-F5344CB8AC3E}">
        <p14:creationId xmlns:p14="http://schemas.microsoft.com/office/powerpoint/2010/main" val="1936633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3E198-0839-0B64-69D8-A5B6B05C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383" y="454436"/>
            <a:ext cx="9258993" cy="676102"/>
          </a:xfrm>
        </p:spPr>
        <p:txBody>
          <a:bodyPr/>
          <a:lstStyle/>
          <a:p>
            <a:r>
              <a:rPr lang="en-CA" dirty="0"/>
              <a:t>ARIEL Electron Target station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2539B5-E694-9D19-6017-BA65DC305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0" y="1189646"/>
            <a:ext cx="4675034" cy="5394270"/>
          </a:xfrm>
          <a:prstGeom prst="rect">
            <a:avLst/>
          </a:prstGeom>
        </p:spPr>
      </p:pic>
      <p:sp>
        <p:nvSpPr>
          <p:cNvPr id="5" name="object 177">
            <a:extLst>
              <a:ext uri="{FF2B5EF4-FFF2-40B4-BE49-F238E27FC236}">
                <a16:creationId xmlns:a16="http://schemas.microsoft.com/office/drawing/2014/main" id="{843C8DC1-2995-7517-4D68-2CCDF3CDD518}"/>
              </a:ext>
            </a:extLst>
          </p:cNvPr>
          <p:cNvSpPr/>
          <p:nvPr/>
        </p:nvSpPr>
        <p:spPr>
          <a:xfrm>
            <a:off x="2839549" y="539915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865" y="23865"/>
                </a:moveTo>
                <a:lnTo>
                  <a:pt x="0" y="23865"/>
                </a:lnTo>
                <a:lnTo>
                  <a:pt x="0" y="0"/>
                </a:lnTo>
              </a:path>
            </a:pathLst>
          </a:custGeom>
          <a:ln w="11932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1E9401B8-E93E-117E-7754-4096E560C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74" y="3981103"/>
            <a:ext cx="5147698" cy="28897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337CC9-C5E2-20EB-7263-E65924203A18}"/>
              </a:ext>
            </a:extLst>
          </p:cNvPr>
          <p:cNvSpPr/>
          <p:nvPr/>
        </p:nvSpPr>
        <p:spPr>
          <a:xfrm>
            <a:off x="453200" y="1359637"/>
            <a:ext cx="7085138" cy="250324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Aft>
                <a:spcPts val="100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/>
                <a:ea typeface="Gill Sans MT" panose="020B0502020104020203" pitchFamily="34" charset="0"/>
                <a:cs typeface="Arial"/>
              </a:rPr>
              <a:t>Photofission production from electron beam like  at ALTO </a:t>
            </a:r>
            <a:r>
              <a:rPr lang="en-US" sz="2000" dirty="0">
                <a:latin typeface="Arial"/>
                <a:ea typeface="Gill Sans MT" panose="020B0502020104020203" pitchFamily="34" charset="0"/>
                <a:cs typeface="Arial"/>
                <a:sym typeface="Wingdings" panose="05000000000000000000" pitchFamily="2" charset="2"/>
              </a:rPr>
              <a:t> we are using </a:t>
            </a:r>
            <a:r>
              <a:rPr lang="en-US" sz="2000" dirty="0">
                <a:latin typeface="Arial"/>
                <a:ea typeface="Gill Sans MT" panose="020B0502020104020203" pitchFamily="34" charset="0"/>
                <a:cs typeface="Arial"/>
              </a:rPr>
              <a:t>30 MeV electrons</a:t>
            </a:r>
            <a:r>
              <a:rPr lang="en-US" sz="2000" dirty="0">
                <a:ea typeface="Gill Sans MT" panose="020B0502020104020203" pitchFamily="34" charset="0"/>
                <a:cs typeface="Arial"/>
              </a:rPr>
              <a:t> but e-linac will be build out to its design energy of 50 MeV</a:t>
            </a:r>
          </a:p>
          <a:p>
            <a:pPr marL="285750" indent="-285750">
              <a:spcAft>
                <a:spcPts val="100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/>
                <a:ea typeface="Gill Sans MT" panose="020B0502020104020203" pitchFamily="34" charset="0"/>
                <a:cs typeface="Arial"/>
              </a:rPr>
              <a:t>Can provide competitive yield of many neutron rich species with relatively low isobaric contamination with respect to proton induced spallation.</a:t>
            </a:r>
          </a:p>
          <a:p>
            <a:pPr marL="285750" indent="-285750">
              <a:spcAft>
                <a:spcPts val="100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/>
                <a:ea typeface="Gill Sans MT" panose="020B0502020104020203" pitchFamily="34" charset="0"/>
                <a:cs typeface="Arial"/>
              </a:rPr>
              <a:t>High beam power requires converter technology</a:t>
            </a:r>
          </a:p>
        </p:txBody>
      </p:sp>
      <p:pic>
        <p:nvPicPr>
          <p:cNvPr id="129" name="Picture 44">
            <a:extLst>
              <a:ext uri="{FF2B5EF4-FFF2-40B4-BE49-F238E27FC236}">
                <a16:creationId xmlns:a16="http://schemas.microsoft.com/office/drawing/2014/main" id="{E220C9E5-C537-2B18-54D5-39967EDE1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06" y="3981103"/>
            <a:ext cx="3893015" cy="92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737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C1507-A9B0-257B-0B65-66C19478F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5A5EED7-6630-95CB-7C44-0C1CC3F4E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229"/>
          <a:stretch>
            <a:fillRect/>
          </a:stretch>
        </p:blipFill>
        <p:spPr>
          <a:xfrm>
            <a:off x="9840825" y="3429000"/>
            <a:ext cx="2315764" cy="3463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44D5-50AD-01EE-9A07-0DF03F43D6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697" b="22446"/>
          <a:stretch>
            <a:fillRect/>
          </a:stretch>
        </p:blipFill>
        <p:spPr>
          <a:xfrm>
            <a:off x="9850541" y="869443"/>
            <a:ext cx="2171758" cy="319794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4F20E7F-02C8-3342-0181-C9EA25231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534" y="253239"/>
            <a:ext cx="9444528" cy="676102"/>
          </a:xfrm>
        </p:spPr>
        <p:txBody>
          <a:bodyPr/>
          <a:lstStyle/>
          <a:p>
            <a:r>
              <a:rPr lang="en-US" sz="3200" dirty="0"/>
              <a:t>Technical solution for high electron Beam Power</a:t>
            </a:r>
            <a:br>
              <a:rPr lang="en-CA" sz="3200" dirty="0"/>
            </a:br>
            <a:endParaRPr lang="en-CA" sz="32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34D03F6-E410-BB59-83D7-F12C8E3D8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628" y="2451341"/>
            <a:ext cx="3944691" cy="436449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AA74A-C846-5E3D-6114-C2F185B71F1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91938" y="1028874"/>
            <a:ext cx="9548887" cy="328453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The current world-record for e-induced RIB production is 500 W (ALTO). </a:t>
            </a:r>
            <a:br>
              <a:rPr lang="en-US" sz="2000" dirty="0"/>
            </a:br>
            <a:r>
              <a:rPr lang="en-US" sz="2000" dirty="0"/>
              <a:t>We will go towards 100 kW.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At 1 kW and for the small target, the power temperature homogeneity manageable</a:t>
            </a:r>
            <a:br>
              <a:rPr lang="en-US" sz="2000" dirty="0"/>
            </a:br>
            <a:r>
              <a:rPr lang="en-US" sz="2000" dirty="0">
                <a:sym typeface="Wingdings" panose="05000000000000000000" pitchFamily="2" charset="2"/>
              </a:rPr>
              <a:t> t</a:t>
            </a:r>
            <a:r>
              <a:rPr lang="en-US" sz="2000" dirty="0"/>
              <a:t>he more we increase beam power, the steeper</a:t>
            </a:r>
            <a:br>
              <a:rPr lang="en-US" sz="2000" dirty="0"/>
            </a:br>
            <a:r>
              <a:rPr lang="en-US" sz="2000" dirty="0"/>
              <a:t>temperature gradients are across the target, </a:t>
            </a:r>
            <a:br>
              <a:rPr lang="en-US" sz="2000" dirty="0"/>
            </a:br>
            <a:r>
              <a:rPr lang="en-US" sz="2000" dirty="0"/>
              <a:t>mostly in the beam direction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UC</a:t>
            </a:r>
            <a:r>
              <a:rPr lang="en-US" sz="2000" baseline="-25000" dirty="0"/>
              <a:t>x</a:t>
            </a:r>
            <a:r>
              <a:rPr lang="en-US" sz="2000" dirty="0"/>
              <a:t> material properties are not well known, </a:t>
            </a:r>
            <a:br>
              <a:rPr lang="en-US" sz="2000" dirty="0"/>
            </a:br>
            <a:r>
              <a:rPr lang="en-US" sz="2000" dirty="0"/>
              <a:t>and this uncertainty makes the simulation </a:t>
            </a:r>
            <a:br>
              <a:rPr lang="en-US" sz="2000" dirty="0"/>
            </a:br>
            <a:r>
              <a:rPr lang="en-US" sz="2000" dirty="0"/>
              <a:t>more uncertain </a:t>
            </a:r>
            <a:r>
              <a:rPr lang="en-US" sz="2000" dirty="0">
                <a:sym typeface="Wingdings" panose="05000000000000000000" pitchFamily="2" charset="2"/>
              </a:rPr>
              <a:t> online tests required</a:t>
            </a:r>
            <a:br>
              <a:rPr lang="en-US" sz="2000" dirty="0">
                <a:sym typeface="Wingdings" panose="05000000000000000000" pitchFamily="2" charset="2"/>
              </a:rPr>
            </a:br>
            <a:endParaRPr lang="en-US" sz="2000" dirty="0"/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ISOLDE-style, high-power target vessel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Convertor integrated in the beam window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4146D8B-3804-9043-4D6A-B021E72E9C0C}"/>
              </a:ext>
            </a:extLst>
          </p:cNvPr>
          <p:cNvCxnSpPr>
            <a:cxnSpLocks/>
          </p:cNvCxnSpPr>
          <p:nvPr/>
        </p:nvCxnSpPr>
        <p:spPr>
          <a:xfrm>
            <a:off x="5268286" y="4633587"/>
            <a:ext cx="1208015" cy="642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84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8312E5-C0F9-E148-F210-1525847BD736}"/>
              </a:ext>
            </a:extLst>
          </p:cNvPr>
          <p:cNvSpPr/>
          <p:nvPr/>
        </p:nvSpPr>
        <p:spPr>
          <a:xfrm>
            <a:off x="820696" y="1196201"/>
            <a:ext cx="6544838" cy="463203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lvl="1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 dirty="0">
                <a:sym typeface="Wingdings" panose="05000000000000000000" pitchFamily="2" charset="2"/>
              </a:rPr>
              <a:t>The TRIUMF accelerator complex and the future - ARIEL</a:t>
            </a:r>
          </a:p>
          <a:p>
            <a:pPr marL="342900" lvl="1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 dirty="0">
                <a:sym typeface="Wingdings" panose="05000000000000000000" pitchFamily="2" charset="2"/>
              </a:rPr>
              <a:t>Accelerator science at TRIUMF</a:t>
            </a:r>
          </a:p>
          <a:p>
            <a:pPr marL="457200" lvl="2">
              <a:spcBef>
                <a:spcPts val="600"/>
              </a:spcBef>
              <a:buClr>
                <a:srgbClr val="00B0F0"/>
              </a:buClr>
            </a:pPr>
            <a:r>
              <a:rPr lang="en-CA" sz="2000" dirty="0">
                <a:sym typeface="Wingdings" panose="05000000000000000000" pitchFamily="2" charset="2"/>
              </a:rPr>
              <a:t>Beam physics, secondary particle production and SRF/RF</a:t>
            </a:r>
          </a:p>
          <a:p>
            <a:pPr marL="342900" lvl="1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ym typeface="Wingdings" panose="05000000000000000000" pitchFamily="2" charset="2"/>
              </a:rPr>
              <a:t>Areas of accelerator  and associated technologies in the IRL</a:t>
            </a:r>
            <a:endParaRPr lang="en-CA" sz="2400" dirty="0">
              <a:sym typeface="Wingdings" panose="05000000000000000000" pitchFamily="2" charset="2"/>
            </a:endParaRPr>
          </a:p>
          <a:p>
            <a:pPr marL="800100" lvl="2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sym typeface="Wingdings" panose="05000000000000000000" pitchFamily="2" charset="2"/>
              </a:rPr>
              <a:t>Superconducting RF</a:t>
            </a:r>
          </a:p>
          <a:p>
            <a:pPr marL="800100" lvl="2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sym typeface="Wingdings" panose="05000000000000000000" pitchFamily="2" charset="2"/>
              </a:rPr>
              <a:t>ISOL: Rare isotope production with electron beams and laser ionisation</a:t>
            </a:r>
          </a:p>
          <a:p>
            <a:pPr marL="800100" lvl="2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sym typeface="Wingdings" panose="05000000000000000000" pitchFamily="2" charset="2"/>
              </a:rPr>
              <a:t>ECR Ion Sources</a:t>
            </a:r>
          </a:p>
          <a:p>
            <a:pPr marL="800100" lvl="2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sym typeface="Wingdings" panose="05000000000000000000" pitchFamily="2" charset="2"/>
              </a:rPr>
              <a:t>MRTOF and Penning trap (TITAN)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6AA4D2-1A20-A32A-C3A9-81C3DD968380}"/>
              </a:ext>
            </a:extLst>
          </p:cNvPr>
          <p:cNvSpPr txBox="1">
            <a:spLocks/>
          </p:cNvSpPr>
          <p:nvPr/>
        </p:nvSpPr>
        <p:spPr>
          <a:xfrm>
            <a:off x="559902" y="337264"/>
            <a:ext cx="6629794" cy="1061232"/>
          </a:xfrm>
          <a:prstGeom prst="rect">
            <a:avLst/>
          </a:prstGeom>
        </p:spPr>
        <p:txBody>
          <a:bodyPr anchor="t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20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259705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7F1087-1712-B5D4-9BC5-B4A69A93BA11}"/>
              </a:ext>
            </a:extLst>
          </p:cNvPr>
          <p:cNvGrpSpPr>
            <a:grpSpLocks noChangeAspect="1"/>
          </p:cNvGrpSpPr>
          <p:nvPr/>
        </p:nvGrpSpPr>
        <p:grpSpPr>
          <a:xfrm>
            <a:off x="-132811" y="886471"/>
            <a:ext cx="12935884" cy="6004642"/>
            <a:chOff x="-10736" y="432810"/>
            <a:chExt cx="8854484" cy="4110119"/>
          </a:xfrm>
        </p:grpSpPr>
        <p:sp>
          <p:nvSpPr>
            <p:cNvPr id="3" name="Rectangle: Rounded Corners 54">
              <a:extLst>
                <a:ext uri="{FF2B5EF4-FFF2-40B4-BE49-F238E27FC236}">
                  <a16:creationId xmlns:a16="http://schemas.microsoft.com/office/drawing/2014/main" id="{17B28099-024F-E180-7272-88024D34EB0B}"/>
                </a:ext>
              </a:extLst>
            </p:cNvPr>
            <p:cNvSpPr/>
            <p:nvPr/>
          </p:nvSpPr>
          <p:spPr>
            <a:xfrm>
              <a:off x="4192353" y="3415993"/>
              <a:ext cx="1613153" cy="95478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en-CA" sz="1588">
                <a:solidFill>
                  <a:srgbClr val="002060"/>
                </a:solidFill>
              </a:endParaRPr>
            </a:p>
          </p:txBody>
        </p:sp>
        <p:sp>
          <p:nvSpPr>
            <p:cNvPr id="4" name="Rectangle: Rounded Corners 53">
              <a:extLst>
                <a:ext uri="{FF2B5EF4-FFF2-40B4-BE49-F238E27FC236}">
                  <a16:creationId xmlns:a16="http://schemas.microsoft.com/office/drawing/2014/main" id="{902186AB-67DE-6F82-B751-F15507F92252}"/>
                </a:ext>
              </a:extLst>
            </p:cNvPr>
            <p:cNvSpPr/>
            <p:nvPr/>
          </p:nvSpPr>
          <p:spPr>
            <a:xfrm>
              <a:off x="674232" y="772727"/>
              <a:ext cx="1568435" cy="3594554"/>
            </a:xfrm>
            <a:prstGeom prst="roundRect">
              <a:avLst>
                <a:gd name="adj" fmla="val 6373"/>
              </a:avLst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012" indent="-252012">
                <a:buFont typeface="Arial" panose="020B0604020202020204" pitchFamily="34" charset="0"/>
                <a:buChar char="•"/>
              </a:pPr>
              <a:endParaRPr lang="en-US" sz="2469">
                <a:solidFill>
                  <a:srgbClr val="002060"/>
                </a:solidFill>
              </a:endParaRPr>
            </a:p>
            <a:p>
              <a:endParaRPr lang="en-CA" sz="1588">
                <a:solidFill>
                  <a:srgbClr val="002060"/>
                </a:solidFill>
              </a:endParaRPr>
            </a:p>
          </p:txBody>
        </p:sp>
        <p:sp>
          <p:nvSpPr>
            <p:cNvPr id="5" name="Rectangle: Rounded Corners 54">
              <a:extLst>
                <a:ext uri="{FF2B5EF4-FFF2-40B4-BE49-F238E27FC236}">
                  <a16:creationId xmlns:a16="http://schemas.microsoft.com/office/drawing/2014/main" id="{92EE7335-7354-BC0C-D5F8-C746B30F4656}"/>
                </a:ext>
              </a:extLst>
            </p:cNvPr>
            <p:cNvSpPr/>
            <p:nvPr/>
          </p:nvSpPr>
          <p:spPr>
            <a:xfrm>
              <a:off x="362024" y="551901"/>
              <a:ext cx="990429" cy="417614"/>
            </a:xfrm>
            <a:prstGeom prst="roundRect">
              <a:avLst/>
            </a:prstGeom>
            <a:solidFill>
              <a:schemeClr val="accent2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en-CA" sz="1588">
                <a:solidFill>
                  <a:srgbClr val="002060"/>
                </a:solidFill>
              </a:endParaRPr>
            </a:p>
          </p:txBody>
        </p:sp>
        <p:sp>
          <p:nvSpPr>
            <p:cNvPr id="6" name="Rectangle: Rounded Corners 54">
              <a:extLst>
                <a:ext uri="{FF2B5EF4-FFF2-40B4-BE49-F238E27FC236}">
                  <a16:creationId xmlns:a16="http://schemas.microsoft.com/office/drawing/2014/main" id="{3C384451-5F88-D5CE-56A3-24645618ACB7}"/>
                </a:ext>
              </a:extLst>
            </p:cNvPr>
            <p:cNvSpPr/>
            <p:nvPr/>
          </p:nvSpPr>
          <p:spPr>
            <a:xfrm>
              <a:off x="467094" y="902932"/>
              <a:ext cx="990429" cy="436212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en-CA" sz="1588">
                <a:solidFill>
                  <a:schemeClr val="accent2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B4B929-3674-F856-3DF0-D62A186DB4CD}"/>
                </a:ext>
              </a:extLst>
            </p:cNvPr>
            <p:cNvSpPr txBox="1"/>
            <p:nvPr/>
          </p:nvSpPr>
          <p:spPr>
            <a:xfrm>
              <a:off x="-10736" y="535642"/>
              <a:ext cx="1371498" cy="37214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b="1" dirty="0">
                  <a:solidFill>
                    <a:schemeClr val="bg1"/>
                  </a:solidFill>
                </a:rPr>
                <a:t>A</a:t>
              </a:r>
              <a:r>
                <a:rPr lang="en-US" sz="1200" dirty="0">
                  <a:solidFill>
                    <a:schemeClr val="bg1"/>
                  </a:solidFill>
                </a:rPr>
                <a:t>RIEL RI</a:t>
              </a:r>
              <a:r>
                <a:rPr lang="en-US" sz="1600" b="1" dirty="0">
                  <a:solidFill>
                    <a:schemeClr val="bg1"/>
                  </a:solidFill>
                </a:rPr>
                <a:t>LIS</a:t>
              </a:r>
              <a:r>
                <a:rPr lang="en-US" sz="1600" dirty="0">
                  <a:solidFill>
                    <a:schemeClr val="bg1"/>
                  </a:solidFill>
                </a:rPr>
                <a:t> p</a:t>
              </a:r>
              <a:r>
                <a:rPr lang="en-US" sz="1300" b="1" baseline="30000" dirty="0">
                  <a:solidFill>
                    <a:schemeClr val="bg1"/>
                  </a:solidFill>
                </a:rPr>
                <a:t>+  </a:t>
              </a:r>
            </a:p>
            <a:p>
              <a:pPr algn="r"/>
              <a:r>
                <a:rPr lang="en-US" sz="1333" b="1" baseline="30000" dirty="0">
                  <a:solidFill>
                    <a:schemeClr val="bg1"/>
                  </a:solidFill>
                </a:rPr>
                <a:t> </a:t>
              </a:r>
              <a:r>
                <a:rPr lang="en-US" sz="1333" dirty="0">
                  <a:solidFill>
                    <a:schemeClr val="bg1"/>
                  </a:solidFill>
                </a:rPr>
                <a:t>~2031</a:t>
              </a:r>
              <a:r>
                <a:rPr lang="en-US" sz="1333" b="1" baseline="30000" dirty="0">
                  <a:solidFill>
                    <a:schemeClr val="bg1"/>
                  </a:solidFill>
                </a:rPr>
                <a:t> </a:t>
              </a:r>
              <a:endParaRPr lang="en-CA" sz="1333" b="1" baseline="30000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AAB3F5-2E35-80D3-5930-098BAD466029}"/>
                </a:ext>
              </a:extLst>
            </p:cNvPr>
            <p:cNvGrpSpPr/>
            <p:nvPr/>
          </p:nvGrpSpPr>
          <p:grpSpPr>
            <a:xfrm>
              <a:off x="4234218" y="3430782"/>
              <a:ext cx="4609530" cy="895488"/>
              <a:chOff x="4234218" y="3430782"/>
              <a:chExt cx="4609530" cy="895488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B574899-15DA-6FF1-EC18-127FDDE0F409}"/>
                  </a:ext>
                </a:extLst>
              </p:cNvPr>
              <p:cNvSpPr txBox="1"/>
              <p:nvPr/>
            </p:nvSpPr>
            <p:spPr>
              <a:xfrm>
                <a:off x="4351618" y="3504657"/>
                <a:ext cx="1821556" cy="8216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52012" indent="-252012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bg1"/>
                  </a:solidFill>
                </a:endParaRPr>
              </a:p>
              <a:p>
                <a:pPr marL="252012" indent="-252012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muon spin rotation</a:t>
                </a:r>
              </a:p>
              <a:p>
                <a:pPr marL="252012" indent="-252012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Irradiation  p</a:t>
                </a:r>
                <a:r>
                  <a:rPr lang="en-US" sz="1400" b="1" baseline="30000" dirty="0">
                    <a:solidFill>
                      <a:schemeClr val="bg1"/>
                    </a:solidFill>
                  </a:rPr>
                  <a:t>+</a:t>
                </a:r>
                <a:r>
                  <a:rPr lang="en-US" sz="1400" dirty="0">
                    <a:solidFill>
                      <a:schemeClr val="bg1"/>
                    </a:solidFill>
                  </a:rPr>
                  <a:t>, n</a:t>
                </a:r>
              </a:p>
              <a:p>
                <a:pPr marL="252012" indent="-252012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isotope production</a:t>
                </a:r>
              </a:p>
              <a:p>
                <a:pPr marL="252012" indent="-252012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ultra cold neutrons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01656C0-B73F-6241-3B39-C951764E0EE7}"/>
                  </a:ext>
                </a:extLst>
              </p:cNvPr>
              <p:cNvSpPr txBox="1"/>
              <p:nvPr/>
            </p:nvSpPr>
            <p:spPr>
              <a:xfrm>
                <a:off x="4234218" y="3430782"/>
                <a:ext cx="4609530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>
                    <a:solidFill>
                      <a:schemeClr val="bg1"/>
                    </a:solidFill>
                  </a:rPr>
                  <a:t>meson hall </a:t>
                </a:r>
              </a:p>
            </p:txBody>
          </p:sp>
        </p:grpSp>
        <p:pic>
          <p:nvPicPr>
            <p:cNvPr id="10" name="Picture 9" descr="A blue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532C3B9F-8E2A-8C47-319C-66157F20C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0459"/>
            <a:stretch/>
          </p:blipFill>
          <p:spPr>
            <a:xfrm>
              <a:off x="2464353" y="3281422"/>
              <a:ext cx="1098755" cy="1015514"/>
            </a:xfrm>
            <a:prstGeom prst="rect">
              <a:avLst/>
            </a:prstGeom>
          </p:spPr>
        </p:pic>
        <p:sp>
          <p:nvSpPr>
            <p:cNvPr id="11" name="Content Placeholder 4">
              <a:extLst>
                <a:ext uri="{FF2B5EF4-FFF2-40B4-BE49-F238E27FC236}">
                  <a16:creationId xmlns:a16="http://schemas.microsoft.com/office/drawing/2014/main" id="{690610EE-A8BC-B660-A9A0-2BBA9B345EBD}"/>
                </a:ext>
              </a:extLst>
            </p:cNvPr>
            <p:cNvSpPr txBox="1">
              <a:spLocks/>
            </p:cNvSpPr>
            <p:nvPr/>
          </p:nvSpPr>
          <p:spPr>
            <a:xfrm>
              <a:off x="2291255" y="4318565"/>
              <a:ext cx="2444518" cy="224364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CA" sz="1600" dirty="0">
                  <a:solidFill>
                    <a:srgbClr val="009FE0"/>
                  </a:solidFill>
                </a:rPr>
                <a:t>480 MeV,  100 </a:t>
              </a:r>
              <a:r>
                <a:rPr lang="el-GR" sz="1600" dirty="0">
                  <a:solidFill>
                    <a:srgbClr val="009FE0"/>
                  </a:solidFill>
                </a:rPr>
                <a:t>μ</a:t>
              </a:r>
              <a:r>
                <a:rPr lang="en-US" sz="1600" dirty="0">
                  <a:solidFill>
                    <a:srgbClr val="009FE0"/>
                  </a:solidFill>
                </a:rPr>
                <a:t>A</a:t>
              </a:r>
              <a:r>
                <a:rPr lang="en-CA" sz="1600" dirty="0">
                  <a:solidFill>
                    <a:srgbClr val="009FE0"/>
                  </a:solidFill>
                </a:rPr>
                <a:t>  p</a:t>
              </a:r>
              <a:r>
                <a:rPr lang="en-CA" sz="1600" baseline="30000" dirty="0">
                  <a:solidFill>
                    <a:srgbClr val="009FE0"/>
                  </a:solidFill>
                </a:rPr>
                <a:t>+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A9A2785-DCD7-A3E8-9B6E-1839171896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9019" y="4259610"/>
              <a:ext cx="1148614" cy="9227"/>
            </a:xfrm>
            <a:prstGeom prst="straightConnector1">
              <a:avLst/>
            </a:prstGeom>
            <a:ln w="28575">
              <a:solidFill>
                <a:srgbClr val="009F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DA32A07-E6BE-BA1C-30BC-4E74B056E5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1339" y="2675835"/>
              <a:ext cx="255803" cy="294204"/>
            </a:xfrm>
            <a:prstGeom prst="straightConnector1">
              <a:avLst/>
            </a:prstGeom>
            <a:ln w="28575">
              <a:solidFill>
                <a:srgbClr val="009F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B9FB27-74B8-6794-781B-5D41E7D880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42477" y="2569225"/>
              <a:ext cx="3127" cy="103913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F9650FB-D11F-2564-B18A-D24D66CD4B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18631" y="2693525"/>
              <a:ext cx="288599" cy="269138"/>
            </a:xfrm>
            <a:prstGeom prst="straightConnector1">
              <a:avLst/>
            </a:prstGeom>
            <a:ln w="28575">
              <a:solidFill>
                <a:srgbClr val="009F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A7E6899-8A3C-FAF9-3CBB-F54791D488BE}"/>
                </a:ext>
              </a:extLst>
            </p:cNvPr>
            <p:cNvCxnSpPr>
              <a:cxnSpLocks/>
            </p:cNvCxnSpPr>
            <p:nvPr/>
          </p:nvCxnSpPr>
          <p:spPr>
            <a:xfrm>
              <a:off x="3962332" y="3736462"/>
              <a:ext cx="179393" cy="188366"/>
            </a:xfrm>
            <a:prstGeom prst="straightConnector1">
              <a:avLst/>
            </a:prstGeom>
            <a:ln w="28575">
              <a:solidFill>
                <a:srgbClr val="009F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9AD62E1-6DAF-3746-F52C-BBC737DDCBF5}"/>
                </a:ext>
              </a:extLst>
            </p:cNvPr>
            <p:cNvCxnSpPr>
              <a:cxnSpLocks/>
            </p:cNvCxnSpPr>
            <p:nvPr/>
          </p:nvCxnSpPr>
          <p:spPr>
            <a:xfrm>
              <a:off x="3418294" y="3750610"/>
              <a:ext cx="516398" cy="0"/>
            </a:xfrm>
            <a:prstGeom prst="line">
              <a:avLst/>
            </a:prstGeom>
            <a:ln w="28575">
              <a:solidFill>
                <a:srgbClr val="009F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5622B04-18D7-CF0A-34AB-5B46F8853737}"/>
                </a:ext>
              </a:extLst>
            </p:cNvPr>
            <p:cNvCxnSpPr>
              <a:cxnSpLocks/>
            </p:cNvCxnSpPr>
            <p:nvPr/>
          </p:nvCxnSpPr>
          <p:spPr>
            <a:xfrm>
              <a:off x="2294518" y="1186883"/>
              <a:ext cx="786746" cy="0"/>
            </a:xfrm>
            <a:prstGeom prst="straightConnector1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ontent Placeholder 4">
              <a:extLst>
                <a:ext uri="{FF2B5EF4-FFF2-40B4-BE49-F238E27FC236}">
                  <a16:creationId xmlns:a16="http://schemas.microsoft.com/office/drawing/2014/main" id="{49C6639F-D15E-B3B4-0F1D-223AA22B4810}"/>
                </a:ext>
              </a:extLst>
            </p:cNvPr>
            <p:cNvSpPr txBox="1">
              <a:spLocks/>
            </p:cNvSpPr>
            <p:nvPr/>
          </p:nvSpPr>
          <p:spPr>
            <a:xfrm>
              <a:off x="674232" y="3840514"/>
              <a:ext cx="1429981" cy="530259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CA" sz="1600">
                  <a:solidFill>
                    <a:srgbClr val="002060"/>
                  </a:solidFill>
                </a:rPr>
                <a:t>e- LINAC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CA" sz="1600">
                  <a:solidFill>
                    <a:srgbClr val="002060"/>
                  </a:solidFill>
                </a:rPr>
                <a:t>30 MeV, 10 mA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05C8E9D-B0B9-BC67-6E4D-027E27E694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0840" y="1807221"/>
              <a:ext cx="355101" cy="394313"/>
            </a:xfrm>
            <a:prstGeom prst="straightConnector1">
              <a:avLst/>
            </a:prstGeom>
            <a:ln w="28575">
              <a:solidFill>
                <a:srgbClr val="00206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795BFF7-6CFE-DFD4-CDF2-C463FC3B6C24}"/>
                </a:ext>
              </a:extLst>
            </p:cNvPr>
            <p:cNvSpPr/>
            <p:nvPr/>
          </p:nvSpPr>
          <p:spPr>
            <a:xfrm rot="2760550">
              <a:off x="1421283" y="3767885"/>
              <a:ext cx="375697" cy="22517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CA" sz="1588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A90F475-CFBF-F39B-B35D-7DF4BFC968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43221" y="3602776"/>
              <a:ext cx="156617" cy="16384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86E5AC7-3670-B5CF-5C03-199BCC9541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2349" y="2948677"/>
              <a:ext cx="0" cy="536537"/>
            </a:xfrm>
            <a:prstGeom prst="line">
              <a:avLst/>
            </a:prstGeom>
            <a:ln w="28575">
              <a:solidFill>
                <a:srgbClr val="009F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5">
              <a:extLst>
                <a:ext uri="{FF2B5EF4-FFF2-40B4-BE49-F238E27FC236}">
                  <a16:creationId xmlns:a16="http://schemas.microsoft.com/office/drawing/2014/main" id="{8E31F78E-5671-3709-2C75-01FA0D8CB95F}"/>
                </a:ext>
              </a:extLst>
            </p:cNvPr>
            <p:cNvSpPr/>
            <p:nvPr/>
          </p:nvSpPr>
          <p:spPr>
            <a:xfrm rot="18766280">
              <a:off x="2845867" y="2442316"/>
              <a:ext cx="486745" cy="228764"/>
            </a:xfrm>
            <a:prstGeom prst="roundRect">
              <a:avLst/>
            </a:prstGeom>
            <a:solidFill>
              <a:schemeClr val="accent3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11"/>
                <a:t>ITW</a:t>
              </a:r>
              <a:endParaRPr lang="en-CA" sz="2116"/>
            </a:p>
          </p:txBody>
        </p:sp>
        <p:sp>
          <p:nvSpPr>
            <p:cNvPr id="25" name="Rectangle: Rounded Corners 26">
              <a:extLst>
                <a:ext uri="{FF2B5EF4-FFF2-40B4-BE49-F238E27FC236}">
                  <a16:creationId xmlns:a16="http://schemas.microsoft.com/office/drawing/2014/main" id="{4FB10A75-E943-C52B-8E70-D9B1570FBD19}"/>
                </a:ext>
              </a:extLst>
            </p:cNvPr>
            <p:cNvSpPr/>
            <p:nvPr/>
          </p:nvSpPr>
          <p:spPr>
            <a:xfrm rot="2634991">
              <a:off x="3466145" y="2449279"/>
              <a:ext cx="525150" cy="239891"/>
            </a:xfrm>
            <a:prstGeom prst="roundRect">
              <a:avLst/>
            </a:prstGeom>
            <a:solidFill>
              <a:schemeClr val="accent3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11"/>
                <a:t>ITE</a:t>
              </a:r>
              <a:endParaRPr lang="en-CA" sz="1235"/>
            </a:p>
          </p:txBody>
        </p:sp>
        <p:sp>
          <p:nvSpPr>
            <p:cNvPr id="26" name="Rectangle: Rounded Corners 38">
              <a:extLst>
                <a:ext uri="{FF2B5EF4-FFF2-40B4-BE49-F238E27FC236}">
                  <a16:creationId xmlns:a16="http://schemas.microsoft.com/office/drawing/2014/main" id="{C5B25E98-7FB4-2CA4-C01E-80A6F5756640}"/>
                </a:ext>
              </a:extLst>
            </p:cNvPr>
            <p:cNvSpPr/>
            <p:nvPr/>
          </p:nvSpPr>
          <p:spPr>
            <a:xfrm rot="18766280">
              <a:off x="1616865" y="1503169"/>
              <a:ext cx="546904" cy="228764"/>
            </a:xfrm>
            <a:prstGeom prst="roundRect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11"/>
                <a:t>AETE</a:t>
              </a:r>
              <a:endParaRPr lang="en-CA" sz="2116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5100CC3-A3A1-B214-178B-279D5980109A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 flipV="1">
              <a:off x="2076011" y="1186883"/>
              <a:ext cx="223269" cy="229935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9E28B4B-0F5E-BDB8-A511-0C71B988AD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7023" y="1825381"/>
              <a:ext cx="0" cy="416091"/>
            </a:xfrm>
            <a:prstGeom prst="straightConnector1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28F44E0-51C7-8094-7484-0277AA8C9D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90324" y="2229795"/>
              <a:ext cx="157496" cy="1514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AE49D6C-5DC1-EC98-E134-B8E770F4A1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0039" y="2229794"/>
              <a:ext cx="144488" cy="1514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C48E804-AA12-3D22-3B29-79E899405094}"/>
                </a:ext>
              </a:extLst>
            </p:cNvPr>
            <p:cNvSpPr txBox="1"/>
            <p:nvPr/>
          </p:nvSpPr>
          <p:spPr>
            <a:xfrm>
              <a:off x="660065" y="1666839"/>
              <a:ext cx="89628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>
                  <a:solidFill>
                    <a:srgbClr val="002060"/>
                  </a:solidFill>
                </a:rPr>
                <a:t>ISOL</a:t>
              </a:r>
            </a:p>
            <a:p>
              <a:r>
                <a:rPr lang="en-US" sz="1600">
                  <a:solidFill>
                    <a:srgbClr val="002060"/>
                  </a:solidFill>
                </a:rPr>
                <a:t>(ARIEL)</a:t>
              </a:r>
              <a:endParaRPr lang="en-CA" sz="1600">
                <a:solidFill>
                  <a:srgbClr val="002060"/>
                </a:solidFill>
              </a:endParaRPr>
            </a:p>
          </p:txBody>
        </p:sp>
        <p:sp>
          <p:nvSpPr>
            <p:cNvPr id="32" name="Rectangle: Rounded Corners 54">
              <a:extLst>
                <a:ext uri="{FF2B5EF4-FFF2-40B4-BE49-F238E27FC236}">
                  <a16:creationId xmlns:a16="http://schemas.microsoft.com/office/drawing/2014/main" id="{5817E597-5887-3E23-8FB1-C16F02BF76D9}"/>
                </a:ext>
              </a:extLst>
            </p:cNvPr>
            <p:cNvSpPr/>
            <p:nvPr/>
          </p:nvSpPr>
          <p:spPr>
            <a:xfrm>
              <a:off x="2577784" y="2069549"/>
              <a:ext cx="1486906" cy="829400"/>
            </a:xfrm>
            <a:prstGeom prst="roundRect">
              <a:avLst/>
            </a:prstGeom>
            <a:noFill/>
            <a:ln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en-CA" sz="1588">
                <a:solidFill>
                  <a:srgbClr val="00206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8BF7841-61D3-D8A3-CA1F-2397BC72080C}"/>
                </a:ext>
              </a:extLst>
            </p:cNvPr>
            <p:cNvSpPr txBox="1"/>
            <p:nvPr/>
          </p:nvSpPr>
          <p:spPr>
            <a:xfrm>
              <a:off x="2556000" y="2052013"/>
              <a:ext cx="89628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>
                  <a:solidFill>
                    <a:srgbClr val="002060"/>
                  </a:solidFill>
                </a:rPr>
                <a:t>ISOL  </a:t>
              </a:r>
            </a:p>
            <a:p>
              <a:r>
                <a:rPr lang="en-US" sz="1600">
                  <a:solidFill>
                    <a:srgbClr val="002060"/>
                  </a:solidFill>
                </a:rPr>
                <a:t>(ISAC)</a:t>
              </a:r>
              <a:endParaRPr lang="en-CA" sz="1600">
                <a:solidFill>
                  <a:srgbClr val="002060"/>
                </a:solidFill>
              </a:endParaRPr>
            </a:p>
          </p:txBody>
        </p:sp>
        <p:sp>
          <p:nvSpPr>
            <p:cNvPr id="34" name="Rectangle: Rounded Corners 56">
              <a:extLst>
                <a:ext uri="{FF2B5EF4-FFF2-40B4-BE49-F238E27FC236}">
                  <a16:creationId xmlns:a16="http://schemas.microsoft.com/office/drawing/2014/main" id="{F0F313FA-AE63-1197-0BB9-7B710840ABBB}"/>
                </a:ext>
              </a:extLst>
            </p:cNvPr>
            <p:cNvSpPr/>
            <p:nvPr/>
          </p:nvSpPr>
          <p:spPr>
            <a:xfrm>
              <a:off x="6163668" y="3908716"/>
              <a:ext cx="116712" cy="126545"/>
            </a:xfrm>
            <a:prstGeom prst="roundRect">
              <a:avLst/>
            </a:prstGeom>
            <a:solidFill>
              <a:srgbClr val="00B05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588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FF898A5-A545-D292-130B-C4B7A18B6440}"/>
                </a:ext>
              </a:extLst>
            </p:cNvPr>
            <p:cNvSpPr txBox="1"/>
            <p:nvPr/>
          </p:nvSpPr>
          <p:spPr>
            <a:xfrm>
              <a:off x="6292032" y="3849832"/>
              <a:ext cx="1518740" cy="255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3"/>
                <a:t>user facilities</a:t>
              </a:r>
            </a:p>
          </p:txBody>
        </p:sp>
        <p:sp>
          <p:nvSpPr>
            <p:cNvPr id="36" name="Rectangle: Rounded Corners 58">
              <a:extLst>
                <a:ext uri="{FF2B5EF4-FFF2-40B4-BE49-F238E27FC236}">
                  <a16:creationId xmlns:a16="http://schemas.microsoft.com/office/drawing/2014/main" id="{F86E30CE-F80B-A605-4C86-9935E3AAC245}"/>
                </a:ext>
              </a:extLst>
            </p:cNvPr>
            <p:cNvSpPr/>
            <p:nvPr/>
          </p:nvSpPr>
          <p:spPr>
            <a:xfrm>
              <a:off x="6163668" y="4108169"/>
              <a:ext cx="116712" cy="126545"/>
            </a:xfrm>
            <a:prstGeom prst="roundRect">
              <a:avLst/>
            </a:prstGeom>
            <a:solidFill>
              <a:schemeClr val="accent3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588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8BDC769-2EB6-C9B7-8C7C-C2C731A31C40}"/>
                </a:ext>
              </a:extLst>
            </p:cNvPr>
            <p:cNvSpPr txBox="1"/>
            <p:nvPr/>
          </p:nvSpPr>
          <p:spPr>
            <a:xfrm>
              <a:off x="6300518" y="4045528"/>
              <a:ext cx="2158916" cy="255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3"/>
                <a:t>ISAC ISOL targets (since ~ 2000)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4FAF544-4849-6055-6247-56F8E0F0A1C4}"/>
                </a:ext>
              </a:extLst>
            </p:cNvPr>
            <p:cNvSpPr txBox="1"/>
            <p:nvPr/>
          </p:nvSpPr>
          <p:spPr>
            <a:xfrm>
              <a:off x="6300518" y="4256517"/>
              <a:ext cx="2158916" cy="2247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3"/>
                <a:t>ARIEL ISOL targets (from ~2026)</a:t>
              </a:r>
            </a:p>
          </p:txBody>
        </p:sp>
        <p:sp>
          <p:nvSpPr>
            <p:cNvPr id="39" name="Rectangle: Rounded Corners 62">
              <a:extLst>
                <a:ext uri="{FF2B5EF4-FFF2-40B4-BE49-F238E27FC236}">
                  <a16:creationId xmlns:a16="http://schemas.microsoft.com/office/drawing/2014/main" id="{670F84E6-E600-3163-DCA3-AFC741A1CBF7}"/>
                </a:ext>
              </a:extLst>
            </p:cNvPr>
            <p:cNvSpPr/>
            <p:nvPr/>
          </p:nvSpPr>
          <p:spPr>
            <a:xfrm>
              <a:off x="6163668" y="4315069"/>
              <a:ext cx="116712" cy="126545"/>
            </a:xfrm>
            <a:prstGeom prst="roundRect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588"/>
            </a:p>
          </p:txBody>
        </p:sp>
        <p:sp>
          <p:nvSpPr>
            <p:cNvPr id="40" name="Rectangle: Rounded Corners 63">
              <a:extLst>
                <a:ext uri="{FF2B5EF4-FFF2-40B4-BE49-F238E27FC236}">
                  <a16:creationId xmlns:a16="http://schemas.microsoft.com/office/drawing/2014/main" id="{520CE2A7-1A8F-E85C-A630-5991CF5C00D8}"/>
                </a:ext>
              </a:extLst>
            </p:cNvPr>
            <p:cNvSpPr/>
            <p:nvPr/>
          </p:nvSpPr>
          <p:spPr>
            <a:xfrm>
              <a:off x="6163670" y="3161155"/>
              <a:ext cx="128365" cy="126545"/>
            </a:xfrm>
            <a:prstGeom prst="roundRect">
              <a:avLst/>
            </a:prstGeom>
            <a:solidFill>
              <a:srgbClr val="009FE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588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4A8604-53D6-FCE3-E887-5025985E9256}"/>
                </a:ext>
              </a:extLst>
            </p:cNvPr>
            <p:cNvSpPr txBox="1"/>
            <p:nvPr/>
          </p:nvSpPr>
          <p:spPr>
            <a:xfrm>
              <a:off x="6292034" y="3102271"/>
              <a:ext cx="2435971" cy="255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3" dirty="0"/>
                <a:t>cyclotron &amp; beamlines (since ~1975)</a:t>
              </a:r>
            </a:p>
          </p:txBody>
        </p:sp>
        <p:sp>
          <p:nvSpPr>
            <p:cNvPr id="42" name="Rectangle: Rounded Corners 65">
              <a:extLst>
                <a:ext uri="{FF2B5EF4-FFF2-40B4-BE49-F238E27FC236}">
                  <a16:creationId xmlns:a16="http://schemas.microsoft.com/office/drawing/2014/main" id="{D36AD574-C68A-4A18-D289-C77AEAFB5F13}"/>
                </a:ext>
              </a:extLst>
            </p:cNvPr>
            <p:cNvSpPr/>
            <p:nvPr/>
          </p:nvSpPr>
          <p:spPr>
            <a:xfrm>
              <a:off x="6164232" y="3571742"/>
              <a:ext cx="128365" cy="126545"/>
            </a:xfrm>
            <a:prstGeom prst="roundRect">
              <a:avLst/>
            </a:prstGeom>
            <a:solidFill>
              <a:srgbClr val="00206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588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C88140E-9996-4B5A-A1A3-D790AC747D01}"/>
                </a:ext>
              </a:extLst>
            </p:cNvPr>
            <p:cNvSpPr txBox="1"/>
            <p:nvPr/>
          </p:nvSpPr>
          <p:spPr>
            <a:xfrm>
              <a:off x="6292596" y="3515240"/>
              <a:ext cx="2316350" cy="2247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3" dirty="0"/>
                <a:t>e-linac and beamline (since ~2014) </a:t>
              </a:r>
            </a:p>
          </p:txBody>
        </p:sp>
        <p:sp>
          <p:nvSpPr>
            <p:cNvPr id="44" name="Rectangle: Rounded Corners 67">
              <a:extLst>
                <a:ext uri="{FF2B5EF4-FFF2-40B4-BE49-F238E27FC236}">
                  <a16:creationId xmlns:a16="http://schemas.microsoft.com/office/drawing/2014/main" id="{54152EF9-9926-6B47-B4A5-381B4784DF23}"/>
                </a:ext>
              </a:extLst>
            </p:cNvPr>
            <p:cNvSpPr/>
            <p:nvPr/>
          </p:nvSpPr>
          <p:spPr>
            <a:xfrm>
              <a:off x="6163667" y="3357917"/>
              <a:ext cx="128365" cy="12654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588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ADF6E88-7F8C-9B59-F7C8-4343B80557D5}"/>
                </a:ext>
              </a:extLst>
            </p:cNvPr>
            <p:cNvSpPr txBox="1"/>
            <p:nvPr/>
          </p:nvSpPr>
          <p:spPr>
            <a:xfrm>
              <a:off x="6292032" y="3305704"/>
              <a:ext cx="2010260" cy="255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3"/>
                <a:t>RIB lines</a:t>
              </a:r>
            </a:p>
          </p:txBody>
        </p:sp>
        <p:sp>
          <p:nvSpPr>
            <p:cNvPr id="46" name="Rectangle: Rounded Corners 69">
              <a:extLst>
                <a:ext uri="{FF2B5EF4-FFF2-40B4-BE49-F238E27FC236}">
                  <a16:creationId xmlns:a16="http://schemas.microsoft.com/office/drawing/2014/main" id="{78E1FCFB-65CC-FCC7-03C9-2D0EE5F35448}"/>
                </a:ext>
              </a:extLst>
            </p:cNvPr>
            <p:cNvSpPr/>
            <p:nvPr/>
          </p:nvSpPr>
          <p:spPr>
            <a:xfrm rot="18766280">
              <a:off x="1346833" y="1221552"/>
              <a:ext cx="610070" cy="228764"/>
            </a:xfrm>
            <a:prstGeom prst="roundRect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11"/>
                <a:t>APTW</a:t>
              </a:r>
              <a:endParaRPr lang="en-CA" sz="2116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0D6CFCD-005C-5006-7110-F056D2705D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8067" y="859884"/>
              <a:ext cx="225962" cy="265733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DFA2BDD-931A-86E2-8E09-B9C488D891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4028" y="859399"/>
              <a:ext cx="987236" cy="6335"/>
            </a:xfrm>
            <a:prstGeom prst="straightConnector1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E70C6E4-23F1-8B7B-5CF6-4DE329ED5A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7725" y="1555088"/>
              <a:ext cx="217003" cy="229135"/>
            </a:xfrm>
            <a:prstGeom prst="straightConnector1">
              <a:avLst/>
            </a:prstGeom>
            <a:ln w="28575">
              <a:solidFill>
                <a:srgbClr val="009FE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10B693E-8E58-9142-6D8A-6EF2148372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8449" y="1803449"/>
              <a:ext cx="654698" cy="1513025"/>
            </a:xfrm>
            <a:prstGeom prst="line">
              <a:avLst/>
            </a:prstGeom>
            <a:ln w="28575">
              <a:solidFill>
                <a:srgbClr val="009FE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EB475C4-D950-5243-C282-4BBDD221A87F}"/>
                </a:ext>
              </a:extLst>
            </p:cNvPr>
            <p:cNvSpPr txBox="1"/>
            <p:nvPr/>
          </p:nvSpPr>
          <p:spPr>
            <a:xfrm>
              <a:off x="3512928" y="4004359"/>
              <a:ext cx="62978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>
                  <a:solidFill>
                    <a:srgbClr val="009FE0"/>
                  </a:solidFill>
                </a:rPr>
                <a:t>BL1A</a:t>
              </a:r>
              <a:endParaRPr lang="en-CA" sz="16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2A3D06F-482D-BE9B-F941-204A77742C80}"/>
                </a:ext>
              </a:extLst>
            </p:cNvPr>
            <p:cNvSpPr txBox="1"/>
            <p:nvPr/>
          </p:nvSpPr>
          <p:spPr>
            <a:xfrm>
              <a:off x="2963770" y="2966306"/>
              <a:ext cx="142398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>
                  <a:solidFill>
                    <a:srgbClr val="009FE0"/>
                  </a:solidFill>
                </a:rPr>
                <a:t>BL2A, 100 </a:t>
              </a:r>
              <a:r>
                <a:rPr lang="el-GR" sz="1600">
                  <a:solidFill>
                    <a:srgbClr val="009FE0"/>
                  </a:solidFill>
                </a:rPr>
                <a:t>μ</a:t>
              </a:r>
              <a:r>
                <a:rPr lang="en-US" sz="1600">
                  <a:solidFill>
                    <a:srgbClr val="009FE0"/>
                  </a:solidFill>
                </a:rPr>
                <a:t>A  p</a:t>
              </a:r>
              <a:r>
                <a:rPr lang="en-US" sz="1600" b="1" baseline="30000">
                  <a:solidFill>
                    <a:srgbClr val="009FE0"/>
                  </a:solidFill>
                </a:rPr>
                <a:t>+</a:t>
              </a:r>
              <a:endParaRPr lang="en-CA" sz="1600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ED185D9-2458-53FA-07BB-5B8DBCFCB4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9449" y="2420572"/>
              <a:ext cx="339104" cy="183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2293195-A7D7-095B-A951-138F8E4BD8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4567" y="2417001"/>
              <a:ext cx="161481" cy="161031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2689CA1-0DC2-9F55-959A-C690FAE8936A}"/>
                </a:ext>
              </a:extLst>
            </p:cNvPr>
            <p:cNvSpPr/>
            <p:nvPr/>
          </p:nvSpPr>
          <p:spPr>
            <a:xfrm>
              <a:off x="755736" y="2374174"/>
              <a:ext cx="92005" cy="8733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CA" sz="1588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AC58058-0240-76F6-A516-9FDFB42A4B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9722" y="2195002"/>
              <a:ext cx="1004" cy="374222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9EF1951-5188-02E2-DEEE-96B93D81F8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68067" y="3316474"/>
              <a:ext cx="1038891" cy="814"/>
            </a:xfrm>
            <a:prstGeom prst="straightConnector1">
              <a:avLst/>
            </a:prstGeom>
            <a:ln w="28575">
              <a:solidFill>
                <a:srgbClr val="009F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1721D21B-CD85-F648-621A-F774DB0421E1}"/>
                </a:ext>
              </a:extLst>
            </p:cNvPr>
            <p:cNvCxnSpPr>
              <a:cxnSpLocks/>
            </p:cNvCxnSpPr>
            <p:nvPr/>
          </p:nvCxnSpPr>
          <p:spPr>
            <a:xfrm>
              <a:off x="3933392" y="3748229"/>
              <a:ext cx="268997" cy="440"/>
            </a:xfrm>
            <a:prstGeom prst="straightConnector1">
              <a:avLst/>
            </a:prstGeom>
            <a:ln w="28575">
              <a:solidFill>
                <a:srgbClr val="009F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914C284-71D2-D45B-9596-FC85FC17B649}"/>
                </a:ext>
              </a:extLst>
            </p:cNvPr>
            <p:cNvSpPr txBox="1"/>
            <p:nvPr/>
          </p:nvSpPr>
          <p:spPr>
            <a:xfrm>
              <a:off x="3495447" y="3725884"/>
              <a:ext cx="62978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>
                  <a:solidFill>
                    <a:srgbClr val="009FE0"/>
                  </a:solidFill>
                </a:rPr>
                <a:t>BL2C</a:t>
              </a:r>
              <a:endParaRPr lang="en-CA" sz="16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131754E-D59E-B097-300C-F6BEF11F3CD7}"/>
                </a:ext>
              </a:extLst>
            </p:cNvPr>
            <p:cNvSpPr txBox="1"/>
            <p:nvPr/>
          </p:nvSpPr>
          <p:spPr>
            <a:xfrm>
              <a:off x="1813482" y="3052027"/>
              <a:ext cx="122326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600">
                  <a:solidFill>
                    <a:srgbClr val="009FE0"/>
                  </a:solidFill>
                </a:rPr>
                <a:t>BL4N, 100 </a:t>
              </a:r>
              <a:r>
                <a:rPr lang="el-GR" sz="1600">
                  <a:solidFill>
                    <a:srgbClr val="009FE0"/>
                  </a:solidFill>
                </a:rPr>
                <a:t>μ</a:t>
              </a:r>
              <a:r>
                <a:rPr lang="en-US" sz="1600">
                  <a:solidFill>
                    <a:srgbClr val="009FE0"/>
                  </a:solidFill>
                </a:rPr>
                <a:t>A  p</a:t>
              </a:r>
              <a:r>
                <a:rPr lang="en-US" sz="1600" b="1" baseline="30000">
                  <a:solidFill>
                    <a:srgbClr val="009FE0"/>
                  </a:solidFill>
                </a:rPr>
                <a:t>+</a:t>
              </a:r>
              <a:endParaRPr lang="en-CA" sz="1600" b="1" baseline="300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78A35CB-5537-3D85-C582-9D019C2E8E20}"/>
                </a:ext>
              </a:extLst>
            </p:cNvPr>
            <p:cNvSpPr/>
            <p:nvPr/>
          </p:nvSpPr>
          <p:spPr>
            <a:xfrm>
              <a:off x="1288869" y="3121233"/>
              <a:ext cx="101314" cy="363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CA" sz="1588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F5FE87B-AEDD-0518-7522-2BA8EFB808E7}"/>
                </a:ext>
              </a:extLst>
            </p:cNvPr>
            <p:cNvSpPr/>
            <p:nvPr/>
          </p:nvSpPr>
          <p:spPr>
            <a:xfrm>
              <a:off x="1288869" y="2700797"/>
              <a:ext cx="101314" cy="3639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CA" sz="1588"/>
            </a:p>
          </p:txBody>
        </p:sp>
        <p:sp>
          <p:nvSpPr>
            <p:cNvPr id="63" name="Rectangle: Rounded Corners 51">
              <a:extLst>
                <a:ext uri="{FF2B5EF4-FFF2-40B4-BE49-F238E27FC236}">
                  <a16:creationId xmlns:a16="http://schemas.microsoft.com/office/drawing/2014/main" id="{8FE03EA4-EAF7-1458-9997-52CC5C38F5BB}"/>
                </a:ext>
              </a:extLst>
            </p:cNvPr>
            <p:cNvSpPr/>
            <p:nvPr/>
          </p:nvSpPr>
          <p:spPr>
            <a:xfrm>
              <a:off x="3081264" y="728072"/>
              <a:ext cx="2249745" cy="1109906"/>
            </a:xfrm>
            <a:prstGeom prst="roundRect">
              <a:avLst>
                <a:gd name="adj" fmla="val 6373"/>
              </a:avLst>
            </a:prstGeom>
            <a:solidFill>
              <a:srgbClr val="00B050"/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</a:rPr>
                <a:t>experimental hall (ISAC I)</a:t>
              </a:r>
            </a:p>
            <a:p>
              <a:endParaRPr lang="en-US" sz="1400">
                <a:solidFill>
                  <a:schemeClr val="bg1"/>
                </a:solidFill>
              </a:endParaRPr>
            </a:p>
            <a:p>
              <a:pPr marL="252012" indent="-252012">
                <a:buFont typeface="Arial" panose="020B0604020202020204" pitchFamily="34" charset="0"/>
                <a:buChar char="•"/>
              </a:pPr>
              <a:r>
                <a:rPr lang="en-US" sz="1400" b="1">
                  <a:solidFill>
                    <a:schemeClr val="bg1"/>
                  </a:solidFill>
                </a:rPr>
                <a:t>r</a:t>
              </a:r>
              <a:r>
                <a:rPr lang="en-US" sz="1400">
                  <a:solidFill>
                    <a:schemeClr val="bg1"/>
                  </a:solidFill>
                </a:rPr>
                <a:t>adioactive </a:t>
              </a:r>
              <a:r>
                <a:rPr lang="en-US" sz="1400" b="1">
                  <a:solidFill>
                    <a:schemeClr val="bg1"/>
                  </a:solidFill>
                </a:rPr>
                <a:t>i</a:t>
              </a:r>
              <a:r>
                <a:rPr lang="en-US" sz="1400">
                  <a:solidFill>
                    <a:schemeClr val="bg1"/>
                  </a:solidFill>
                </a:rPr>
                <a:t>on </a:t>
              </a:r>
              <a:r>
                <a:rPr lang="en-US" sz="1400" b="1">
                  <a:solidFill>
                    <a:schemeClr val="bg1"/>
                  </a:solidFill>
                </a:rPr>
                <a:t>b</a:t>
              </a:r>
              <a:r>
                <a:rPr lang="en-US" sz="1400">
                  <a:solidFill>
                    <a:schemeClr val="bg1"/>
                  </a:solidFill>
                </a:rPr>
                <a:t>eams (RIB)</a:t>
              </a:r>
            </a:p>
            <a:p>
              <a:pPr marL="252012" indent="-252012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bg1"/>
                  </a:solidFill>
                </a:rPr>
                <a:t>~10 user facilities</a:t>
              </a:r>
            </a:p>
            <a:p>
              <a:pPr marL="252012" indent="-252012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bg1"/>
                  </a:solidFill>
                </a:rPr>
                <a:t>nuclear &amp; atomic physics</a:t>
              </a:r>
            </a:p>
            <a:p>
              <a:pPr marL="252012" indent="-252012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bg1"/>
                  </a:solidFill>
                </a:rPr>
                <a:t>material sciences</a:t>
              </a:r>
            </a:p>
            <a:p>
              <a:endParaRPr lang="en-CA" sz="1588">
                <a:solidFill>
                  <a:srgbClr val="002060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BD94C71-2E05-C1CD-07F4-162BAD3013EE}"/>
                </a:ext>
              </a:extLst>
            </p:cNvPr>
            <p:cNvSpPr txBox="1"/>
            <p:nvPr/>
          </p:nvSpPr>
          <p:spPr>
            <a:xfrm>
              <a:off x="3552289" y="432810"/>
              <a:ext cx="4609530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</a:rPr>
                <a:t>experimental hall (ISAC I)</a:t>
              </a:r>
            </a:p>
          </p:txBody>
        </p:sp>
        <p:sp>
          <p:nvSpPr>
            <p:cNvPr id="65" name="Rectangle: Rounded Corners 54">
              <a:extLst>
                <a:ext uri="{FF2B5EF4-FFF2-40B4-BE49-F238E27FC236}">
                  <a16:creationId xmlns:a16="http://schemas.microsoft.com/office/drawing/2014/main" id="{41D22917-F3DC-CDBE-518D-0F731C0A516C}"/>
                </a:ext>
              </a:extLst>
            </p:cNvPr>
            <p:cNvSpPr/>
            <p:nvPr/>
          </p:nvSpPr>
          <p:spPr>
            <a:xfrm>
              <a:off x="3813990" y="1982592"/>
              <a:ext cx="1017318" cy="399638"/>
            </a:xfrm>
            <a:prstGeom prst="roundRect">
              <a:avLst/>
            </a:prstGeom>
            <a:solidFill>
              <a:schemeClr val="accent2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en-CA" sz="1588">
                <a:solidFill>
                  <a:schemeClr val="accent2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9BF45E5-0781-53F5-93C1-727B6A98A9A8}"/>
                </a:ext>
              </a:extLst>
            </p:cNvPr>
            <p:cNvSpPr txBox="1"/>
            <p:nvPr/>
          </p:nvSpPr>
          <p:spPr>
            <a:xfrm>
              <a:off x="3778389" y="2024667"/>
              <a:ext cx="2069873" cy="23173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>
                  <a:solidFill>
                    <a:schemeClr val="accent2"/>
                  </a:solidFill>
                </a:rPr>
                <a:t> </a:t>
              </a:r>
              <a:r>
                <a:rPr lang="en-US" sz="1600" b="1">
                  <a:solidFill>
                    <a:schemeClr val="bg1"/>
                  </a:solidFill>
                </a:rPr>
                <a:t>T</a:t>
              </a:r>
              <a:r>
                <a:rPr lang="en-US" sz="1200">
                  <a:solidFill>
                    <a:schemeClr val="bg1"/>
                  </a:solidFill>
                </a:rPr>
                <a:t>RIUMF </a:t>
              </a:r>
              <a:r>
                <a:rPr lang="en-US" sz="1600" b="1">
                  <a:solidFill>
                    <a:schemeClr val="bg1"/>
                  </a:solidFill>
                </a:rPr>
                <a:t>RILIS</a:t>
              </a:r>
              <a:endParaRPr lang="en-CA" sz="16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71A53B6-6EA4-5589-9095-5F52F74859CE}"/>
                </a:ext>
              </a:extLst>
            </p:cNvPr>
            <p:cNvSpPr txBox="1"/>
            <p:nvPr/>
          </p:nvSpPr>
          <p:spPr>
            <a:xfrm>
              <a:off x="374804" y="933129"/>
              <a:ext cx="1082720" cy="372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b="1" dirty="0">
                  <a:solidFill>
                    <a:schemeClr val="bg1"/>
                  </a:solidFill>
                </a:rPr>
                <a:t>A</a:t>
              </a:r>
              <a:r>
                <a:rPr lang="en-US" sz="1200" dirty="0">
                  <a:solidFill>
                    <a:schemeClr val="bg1"/>
                  </a:solidFill>
                </a:rPr>
                <a:t>RIEL RI</a:t>
              </a:r>
              <a:r>
                <a:rPr lang="en-US" sz="1600" b="1" dirty="0">
                  <a:solidFill>
                    <a:schemeClr val="bg1"/>
                  </a:solidFill>
                </a:rPr>
                <a:t>LIS</a:t>
              </a:r>
              <a:r>
                <a:rPr lang="en-US" sz="1600" dirty="0">
                  <a:solidFill>
                    <a:schemeClr val="bg1"/>
                  </a:solidFill>
                </a:rPr>
                <a:t> e</a:t>
              </a:r>
              <a:r>
                <a:rPr lang="en-US" sz="1600" b="1" baseline="30000" dirty="0">
                  <a:solidFill>
                    <a:schemeClr val="bg1"/>
                  </a:solidFill>
                </a:rPr>
                <a:t>- 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</a:p>
            <a:p>
              <a:pPr algn="r"/>
              <a:r>
                <a:rPr lang="en-US" sz="1333" dirty="0">
                  <a:solidFill>
                    <a:schemeClr val="bg1"/>
                  </a:solidFill>
                </a:rPr>
                <a:t>~2027</a:t>
              </a:r>
              <a:endParaRPr lang="en-CA" sz="1333" b="1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4174A2A7-D210-769D-00DD-68BB98704694}"/>
              </a:ext>
            </a:extLst>
          </p:cNvPr>
          <p:cNvSpPr txBox="1"/>
          <p:nvPr/>
        </p:nvSpPr>
        <p:spPr>
          <a:xfrm>
            <a:off x="6754862" y="542907"/>
            <a:ext cx="180495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33">
                <a:solidFill>
                  <a:schemeClr val="bg1"/>
                </a:solidFill>
              </a:rPr>
              <a:t>2   accelerated beam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EAD2DCA-58E9-0377-3461-6B553377557F}"/>
              </a:ext>
            </a:extLst>
          </p:cNvPr>
          <p:cNvSpPr txBox="1"/>
          <p:nvPr/>
        </p:nvSpPr>
        <p:spPr>
          <a:xfrm>
            <a:off x="3418743" y="138"/>
            <a:ext cx="859775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accent5"/>
                </a:solidFill>
                <a:latin typeface="Arial"/>
                <a:cs typeface="Arial"/>
              </a:rPr>
              <a:t>3 laser ion source systems in the ARIEL era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575F3B10-4302-A8DF-8C1D-C724F9F35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292" y="929611"/>
            <a:ext cx="4136366" cy="338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94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F9DE2F-CFC6-FE5C-4E9E-EEA59CCE40B1}"/>
              </a:ext>
            </a:extLst>
          </p:cNvPr>
          <p:cNvSpPr txBox="1"/>
          <p:nvPr/>
        </p:nvSpPr>
        <p:spPr>
          <a:xfrm>
            <a:off x="4645377" y="28016"/>
            <a:ext cx="7417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laser ion source systems – ARIEL era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665DF0-FF8F-B043-14EA-EBC86827B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646082"/>
            <a:ext cx="5771839" cy="3437697"/>
          </a:xfrm>
          <a:prstGeom prst="rect">
            <a:avLst/>
          </a:prstGeom>
        </p:spPr>
      </p:pic>
      <p:pic>
        <p:nvPicPr>
          <p:cNvPr id="6" name="Picture 5" descr="A close up of a machine&#10;&#10;AI-generated content may be incorrect.">
            <a:extLst>
              <a:ext uri="{FF2B5EF4-FFF2-40B4-BE49-F238E27FC236}">
                <a16:creationId xmlns:a16="http://schemas.microsoft.com/office/drawing/2014/main" id="{0D821BDF-8A30-69A4-9CD2-DDD763D34C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938"/>
          <a:stretch>
            <a:fillRect/>
          </a:stretch>
        </p:blipFill>
        <p:spPr>
          <a:xfrm>
            <a:off x="6338169" y="4212256"/>
            <a:ext cx="5313025" cy="24280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698F0C-928C-E475-1CAD-2BF7B4CFC6D4}"/>
              </a:ext>
            </a:extLst>
          </p:cNvPr>
          <p:cNvSpPr txBox="1"/>
          <p:nvPr/>
        </p:nvSpPr>
        <p:spPr>
          <a:xfrm>
            <a:off x="215157" y="889896"/>
            <a:ext cx="577183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8" indent="-280988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schemes for 45 elements used online (2026)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schemes for 9 elements ready to go online (2026)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CA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6ea ALIS p</a:t>
            </a:r>
            <a:r>
              <a:rPr lang="en-CA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station tuneable lasers under construction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6ea ALIS e</a:t>
            </a:r>
            <a:r>
              <a:rPr lang="en-CA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station tuneable lasers (FY2031)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ALIS p</a:t>
            </a:r>
            <a:r>
              <a:rPr lang="en-CA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and e</a:t>
            </a:r>
            <a:r>
              <a:rPr lang="en-CA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laser beam transport under construction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ALIS laser cleanroom commissioning Q3 2026 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most complex component “4-plate birefringent filters” developed (BSc/MSc student), build of 12ea in Q2/Q3 2026 </a:t>
            </a:r>
            <a:r>
              <a:rPr lang="en-CA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A31377-4C44-30F8-FD11-19D5A3086355}"/>
              </a:ext>
            </a:extLst>
          </p:cNvPr>
          <p:cNvSpPr txBox="1"/>
          <p:nvPr/>
        </p:nvSpPr>
        <p:spPr>
          <a:xfrm>
            <a:off x="6338169" y="4533782"/>
            <a:ext cx="38460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TRIUMF </a:t>
            </a:r>
            <a:r>
              <a:rPr lang="en-US" sz="1600" b="1" dirty="0" err="1">
                <a:solidFill>
                  <a:schemeClr val="bg1"/>
                </a:solidFill>
              </a:rPr>
              <a:t>TiSa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 err="1">
                <a:solidFill>
                  <a:schemeClr val="bg1"/>
                </a:solidFill>
              </a:rPr>
              <a:t>laserintra</a:t>
            </a:r>
            <a:r>
              <a:rPr lang="en-US" sz="1600" b="1" dirty="0">
                <a:solidFill>
                  <a:schemeClr val="bg1"/>
                </a:solidFill>
              </a:rPr>
              <a:t>-cavity,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birefringent filter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assembly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characterization (2026)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students (Alexia Landry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/ Lucie Savajols)</a:t>
            </a:r>
          </a:p>
        </p:txBody>
      </p:sp>
    </p:spTree>
    <p:extLst>
      <p:ext uri="{BB962C8B-B14F-4D97-AF65-F5344CB8AC3E}">
        <p14:creationId xmlns:p14="http://schemas.microsoft.com/office/powerpoint/2010/main" val="1178148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371" name="Rectangle 259"/>
          <p:cNvSpPr>
            <a:spLocks noGrp="1" noChangeArrowheads="1"/>
          </p:cNvSpPr>
          <p:nvPr>
            <p:ph type="title"/>
          </p:nvPr>
        </p:nvSpPr>
        <p:spPr>
          <a:xfrm>
            <a:off x="2491530" y="109338"/>
            <a:ext cx="9618397" cy="676102"/>
          </a:xfrm>
        </p:spPr>
        <p:txBody>
          <a:bodyPr/>
          <a:lstStyle/>
          <a:p>
            <a:r>
              <a:rPr lang="en-US" altLang="de-DE" sz="3600" dirty="0"/>
              <a:t>TRIUMF Charge State breeders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CAF36C-7CA8-1B92-6FBA-16A1838C4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311" y="704945"/>
            <a:ext cx="7021228" cy="21157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BDE3B23-065E-ADC3-EBDE-13BBEBF39DAD}"/>
              </a:ext>
            </a:extLst>
          </p:cNvPr>
          <p:cNvGrpSpPr/>
          <p:nvPr/>
        </p:nvGrpSpPr>
        <p:grpSpPr>
          <a:xfrm>
            <a:off x="82073" y="702801"/>
            <a:ext cx="5150356" cy="2728250"/>
            <a:chOff x="324429" y="1840429"/>
            <a:chExt cx="5214079" cy="2720261"/>
          </a:xfrm>
        </p:grpSpPr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46C2618E-2B6B-1C2C-C74B-16BC40DC6F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429" y="2008970"/>
              <a:ext cx="5214079" cy="2421402"/>
              <a:chOff x="233" y="2332"/>
              <a:chExt cx="3015" cy="1247"/>
            </a:xfrm>
          </p:grpSpPr>
          <p:grpSp>
            <p:nvGrpSpPr>
              <p:cNvPr id="16" name="Group 3">
                <a:extLst>
                  <a:ext uri="{FF2B5EF4-FFF2-40B4-BE49-F238E27FC236}">
                    <a16:creationId xmlns:a16="http://schemas.microsoft.com/office/drawing/2014/main" id="{C47A3276-9572-4FB2-9B78-DCC484D047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53" y="2332"/>
                <a:ext cx="495" cy="1247"/>
                <a:chOff x="11543" y="3842"/>
                <a:chExt cx="495" cy="1247"/>
              </a:xfrm>
            </p:grpSpPr>
            <p:sp>
              <p:nvSpPr>
                <p:cNvPr id="858497" name="Freeform 4">
                  <a:extLst>
                    <a:ext uri="{FF2B5EF4-FFF2-40B4-BE49-F238E27FC236}">
                      <a16:creationId xmlns:a16="http://schemas.microsoft.com/office/drawing/2014/main" id="{0125C45D-3CC1-D1B4-4399-AE324D7D61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21" y="4043"/>
                  <a:ext cx="95" cy="112"/>
                </a:xfrm>
                <a:custGeom>
                  <a:avLst/>
                  <a:gdLst>
                    <a:gd name="T0" fmla="*/ 18 w 95"/>
                    <a:gd name="T1" fmla="*/ 0 h 112"/>
                    <a:gd name="T2" fmla="*/ 18 w 95"/>
                    <a:gd name="T3" fmla="*/ 17 h 112"/>
                    <a:gd name="T4" fmla="*/ 19 w 95"/>
                    <a:gd name="T5" fmla="*/ 17 h 112"/>
                    <a:gd name="T6" fmla="*/ 19 w 95"/>
                    <a:gd name="T7" fmla="*/ 30 h 112"/>
                    <a:gd name="T8" fmla="*/ 18 w 95"/>
                    <a:gd name="T9" fmla="*/ 30 h 112"/>
                    <a:gd name="T10" fmla="*/ 18 w 95"/>
                    <a:gd name="T11" fmla="*/ 54 h 112"/>
                    <a:gd name="T12" fmla="*/ 16 w 95"/>
                    <a:gd name="T13" fmla="*/ 54 h 112"/>
                    <a:gd name="T14" fmla="*/ 16 w 95"/>
                    <a:gd name="T15" fmla="*/ 65 h 112"/>
                    <a:gd name="T16" fmla="*/ 14 w 95"/>
                    <a:gd name="T17" fmla="*/ 65 h 112"/>
                    <a:gd name="T18" fmla="*/ 14 w 95"/>
                    <a:gd name="T19" fmla="*/ 75 h 112"/>
                    <a:gd name="T20" fmla="*/ 12 w 95"/>
                    <a:gd name="T21" fmla="*/ 75 h 112"/>
                    <a:gd name="T22" fmla="*/ 10 w 95"/>
                    <a:gd name="T23" fmla="*/ 88 h 112"/>
                    <a:gd name="T24" fmla="*/ 9 w 95"/>
                    <a:gd name="T25" fmla="*/ 88 h 112"/>
                    <a:gd name="T26" fmla="*/ 7 w 95"/>
                    <a:gd name="T27" fmla="*/ 100 h 112"/>
                    <a:gd name="T28" fmla="*/ 3 w 95"/>
                    <a:gd name="T29" fmla="*/ 102 h 112"/>
                    <a:gd name="T30" fmla="*/ 3 w 95"/>
                    <a:gd name="T31" fmla="*/ 109 h 112"/>
                    <a:gd name="T32" fmla="*/ 0 w 95"/>
                    <a:gd name="T33" fmla="*/ 112 h 112"/>
                    <a:gd name="T34" fmla="*/ 7 w 95"/>
                    <a:gd name="T35" fmla="*/ 107 h 112"/>
                    <a:gd name="T36" fmla="*/ 7 w 95"/>
                    <a:gd name="T37" fmla="*/ 104 h 112"/>
                    <a:gd name="T38" fmla="*/ 16 w 95"/>
                    <a:gd name="T39" fmla="*/ 97 h 112"/>
                    <a:gd name="T40" fmla="*/ 16 w 95"/>
                    <a:gd name="T41" fmla="*/ 93 h 112"/>
                    <a:gd name="T42" fmla="*/ 25 w 95"/>
                    <a:gd name="T43" fmla="*/ 86 h 112"/>
                    <a:gd name="T44" fmla="*/ 25 w 95"/>
                    <a:gd name="T45" fmla="*/ 82 h 112"/>
                    <a:gd name="T46" fmla="*/ 33 w 95"/>
                    <a:gd name="T47" fmla="*/ 75 h 112"/>
                    <a:gd name="T48" fmla="*/ 33 w 95"/>
                    <a:gd name="T49" fmla="*/ 72 h 112"/>
                    <a:gd name="T50" fmla="*/ 42 w 95"/>
                    <a:gd name="T51" fmla="*/ 65 h 112"/>
                    <a:gd name="T52" fmla="*/ 42 w 95"/>
                    <a:gd name="T53" fmla="*/ 61 h 112"/>
                    <a:gd name="T54" fmla="*/ 51 w 95"/>
                    <a:gd name="T55" fmla="*/ 54 h 112"/>
                    <a:gd name="T56" fmla="*/ 51 w 95"/>
                    <a:gd name="T57" fmla="*/ 51 h 112"/>
                    <a:gd name="T58" fmla="*/ 60 w 95"/>
                    <a:gd name="T59" fmla="*/ 44 h 112"/>
                    <a:gd name="T60" fmla="*/ 60 w 95"/>
                    <a:gd name="T61" fmla="*/ 40 h 112"/>
                    <a:gd name="T62" fmla="*/ 69 w 95"/>
                    <a:gd name="T63" fmla="*/ 33 h 112"/>
                    <a:gd name="T64" fmla="*/ 69 w 95"/>
                    <a:gd name="T65" fmla="*/ 30 h 112"/>
                    <a:gd name="T66" fmla="*/ 77 w 95"/>
                    <a:gd name="T67" fmla="*/ 23 h 112"/>
                    <a:gd name="T68" fmla="*/ 77 w 95"/>
                    <a:gd name="T69" fmla="*/ 19 h 112"/>
                    <a:gd name="T70" fmla="*/ 86 w 95"/>
                    <a:gd name="T71" fmla="*/ 12 h 112"/>
                    <a:gd name="T72" fmla="*/ 86 w 95"/>
                    <a:gd name="T73" fmla="*/ 9 h 112"/>
                    <a:gd name="T74" fmla="*/ 95 w 95"/>
                    <a:gd name="T75" fmla="*/ 0 h 112"/>
                    <a:gd name="T76" fmla="*/ 18 w 95"/>
                    <a:gd name="T77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95" h="112">
                      <a:moveTo>
                        <a:pt x="18" y="0"/>
                      </a:moveTo>
                      <a:lnTo>
                        <a:pt x="18" y="17"/>
                      </a:lnTo>
                      <a:lnTo>
                        <a:pt x="19" y="17"/>
                      </a:lnTo>
                      <a:lnTo>
                        <a:pt x="19" y="30"/>
                      </a:lnTo>
                      <a:lnTo>
                        <a:pt x="18" y="30"/>
                      </a:lnTo>
                      <a:lnTo>
                        <a:pt x="18" y="54"/>
                      </a:lnTo>
                      <a:lnTo>
                        <a:pt x="16" y="54"/>
                      </a:lnTo>
                      <a:lnTo>
                        <a:pt x="16" y="65"/>
                      </a:lnTo>
                      <a:lnTo>
                        <a:pt x="14" y="65"/>
                      </a:lnTo>
                      <a:lnTo>
                        <a:pt x="14" y="75"/>
                      </a:lnTo>
                      <a:lnTo>
                        <a:pt x="12" y="75"/>
                      </a:lnTo>
                      <a:lnTo>
                        <a:pt x="10" y="88"/>
                      </a:lnTo>
                      <a:lnTo>
                        <a:pt x="9" y="88"/>
                      </a:lnTo>
                      <a:lnTo>
                        <a:pt x="7" y="100"/>
                      </a:lnTo>
                      <a:lnTo>
                        <a:pt x="3" y="102"/>
                      </a:lnTo>
                      <a:lnTo>
                        <a:pt x="3" y="109"/>
                      </a:lnTo>
                      <a:lnTo>
                        <a:pt x="0" y="112"/>
                      </a:lnTo>
                      <a:lnTo>
                        <a:pt x="7" y="107"/>
                      </a:lnTo>
                      <a:lnTo>
                        <a:pt x="7" y="104"/>
                      </a:lnTo>
                      <a:lnTo>
                        <a:pt x="16" y="97"/>
                      </a:lnTo>
                      <a:lnTo>
                        <a:pt x="16" y="93"/>
                      </a:lnTo>
                      <a:lnTo>
                        <a:pt x="25" y="86"/>
                      </a:lnTo>
                      <a:lnTo>
                        <a:pt x="25" y="82"/>
                      </a:lnTo>
                      <a:lnTo>
                        <a:pt x="33" y="75"/>
                      </a:lnTo>
                      <a:lnTo>
                        <a:pt x="33" y="72"/>
                      </a:lnTo>
                      <a:lnTo>
                        <a:pt x="42" y="65"/>
                      </a:lnTo>
                      <a:lnTo>
                        <a:pt x="42" y="61"/>
                      </a:lnTo>
                      <a:lnTo>
                        <a:pt x="51" y="54"/>
                      </a:lnTo>
                      <a:lnTo>
                        <a:pt x="51" y="51"/>
                      </a:lnTo>
                      <a:lnTo>
                        <a:pt x="60" y="44"/>
                      </a:lnTo>
                      <a:lnTo>
                        <a:pt x="60" y="40"/>
                      </a:lnTo>
                      <a:lnTo>
                        <a:pt x="69" y="33"/>
                      </a:lnTo>
                      <a:lnTo>
                        <a:pt x="69" y="30"/>
                      </a:lnTo>
                      <a:lnTo>
                        <a:pt x="77" y="23"/>
                      </a:lnTo>
                      <a:lnTo>
                        <a:pt x="77" y="19"/>
                      </a:lnTo>
                      <a:lnTo>
                        <a:pt x="86" y="12"/>
                      </a:lnTo>
                      <a:lnTo>
                        <a:pt x="86" y="9"/>
                      </a:lnTo>
                      <a:lnTo>
                        <a:pt x="95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98" name="Freeform 5">
                  <a:extLst>
                    <a:ext uri="{FF2B5EF4-FFF2-40B4-BE49-F238E27FC236}">
                      <a16:creationId xmlns:a16="http://schemas.microsoft.com/office/drawing/2014/main" id="{76F6F615-A231-A932-DB0D-85EEEE6278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48" y="4221"/>
                  <a:ext cx="120" cy="121"/>
                </a:xfrm>
                <a:custGeom>
                  <a:avLst/>
                  <a:gdLst>
                    <a:gd name="T0" fmla="*/ 118 w 120"/>
                    <a:gd name="T1" fmla="*/ 1 h 121"/>
                    <a:gd name="T2" fmla="*/ 111 w 120"/>
                    <a:gd name="T3" fmla="*/ 7 h 121"/>
                    <a:gd name="T4" fmla="*/ 104 w 120"/>
                    <a:gd name="T5" fmla="*/ 10 h 121"/>
                    <a:gd name="T6" fmla="*/ 94 w 120"/>
                    <a:gd name="T7" fmla="*/ 17 h 121"/>
                    <a:gd name="T8" fmla="*/ 87 w 120"/>
                    <a:gd name="T9" fmla="*/ 21 h 121"/>
                    <a:gd name="T10" fmla="*/ 80 w 120"/>
                    <a:gd name="T11" fmla="*/ 24 h 121"/>
                    <a:gd name="T12" fmla="*/ 73 w 120"/>
                    <a:gd name="T13" fmla="*/ 28 h 121"/>
                    <a:gd name="T14" fmla="*/ 66 w 120"/>
                    <a:gd name="T15" fmla="*/ 31 h 121"/>
                    <a:gd name="T16" fmla="*/ 58 w 120"/>
                    <a:gd name="T17" fmla="*/ 35 h 121"/>
                    <a:gd name="T18" fmla="*/ 48 w 120"/>
                    <a:gd name="T19" fmla="*/ 38 h 121"/>
                    <a:gd name="T20" fmla="*/ 44 w 120"/>
                    <a:gd name="T21" fmla="*/ 40 h 121"/>
                    <a:gd name="T22" fmla="*/ 36 w 120"/>
                    <a:gd name="T23" fmla="*/ 42 h 121"/>
                    <a:gd name="T24" fmla="*/ 32 w 120"/>
                    <a:gd name="T25" fmla="*/ 44 h 121"/>
                    <a:gd name="T26" fmla="*/ 22 w 120"/>
                    <a:gd name="T27" fmla="*/ 47 h 121"/>
                    <a:gd name="T28" fmla="*/ 11 w 120"/>
                    <a:gd name="T29" fmla="*/ 49 h 121"/>
                    <a:gd name="T30" fmla="*/ 7 w 120"/>
                    <a:gd name="T31" fmla="*/ 51 h 121"/>
                    <a:gd name="T32" fmla="*/ 0 w 120"/>
                    <a:gd name="T33" fmla="*/ 56 h 121"/>
                    <a:gd name="T34" fmla="*/ 2 w 120"/>
                    <a:gd name="T35" fmla="*/ 63 h 121"/>
                    <a:gd name="T36" fmla="*/ 4 w 120"/>
                    <a:gd name="T37" fmla="*/ 68 h 121"/>
                    <a:gd name="T38" fmla="*/ 7 w 120"/>
                    <a:gd name="T39" fmla="*/ 82 h 121"/>
                    <a:gd name="T40" fmla="*/ 9 w 120"/>
                    <a:gd name="T41" fmla="*/ 88 h 121"/>
                    <a:gd name="T42" fmla="*/ 13 w 120"/>
                    <a:gd name="T43" fmla="*/ 102 h 121"/>
                    <a:gd name="T44" fmla="*/ 14 w 120"/>
                    <a:gd name="T45" fmla="*/ 107 h 121"/>
                    <a:gd name="T46" fmla="*/ 18 w 120"/>
                    <a:gd name="T47" fmla="*/ 121 h 121"/>
                    <a:gd name="T48" fmla="*/ 23 w 120"/>
                    <a:gd name="T49" fmla="*/ 114 h 121"/>
                    <a:gd name="T50" fmla="*/ 32 w 120"/>
                    <a:gd name="T51" fmla="*/ 103 h 121"/>
                    <a:gd name="T52" fmla="*/ 41 w 120"/>
                    <a:gd name="T53" fmla="*/ 93 h 121"/>
                    <a:gd name="T54" fmla="*/ 50 w 120"/>
                    <a:gd name="T55" fmla="*/ 82 h 121"/>
                    <a:gd name="T56" fmla="*/ 58 w 120"/>
                    <a:gd name="T57" fmla="*/ 72 h 121"/>
                    <a:gd name="T58" fmla="*/ 67 w 120"/>
                    <a:gd name="T59" fmla="*/ 61 h 121"/>
                    <a:gd name="T60" fmla="*/ 76 w 120"/>
                    <a:gd name="T61" fmla="*/ 51 h 121"/>
                    <a:gd name="T62" fmla="*/ 85 w 120"/>
                    <a:gd name="T63" fmla="*/ 40 h 121"/>
                    <a:gd name="T64" fmla="*/ 94 w 120"/>
                    <a:gd name="T65" fmla="*/ 29 h 121"/>
                    <a:gd name="T66" fmla="*/ 102 w 120"/>
                    <a:gd name="T67" fmla="*/ 19 h 121"/>
                    <a:gd name="T68" fmla="*/ 111 w 120"/>
                    <a:gd name="T69" fmla="*/ 8 h 121"/>
                    <a:gd name="T70" fmla="*/ 118 w 120"/>
                    <a:gd name="T71" fmla="*/ 0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20" h="121">
                      <a:moveTo>
                        <a:pt x="118" y="0"/>
                      </a:moveTo>
                      <a:lnTo>
                        <a:pt x="118" y="1"/>
                      </a:lnTo>
                      <a:lnTo>
                        <a:pt x="111" y="5"/>
                      </a:lnTo>
                      <a:lnTo>
                        <a:pt x="111" y="7"/>
                      </a:lnTo>
                      <a:lnTo>
                        <a:pt x="104" y="8"/>
                      </a:lnTo>
                      <a:lnTo>
                        <a:pt x="104" y="10"/>
                      </a:lnTo>
                      <a:lnTo>
                        <a:pt x="94" y="15"/>
                      </a:lnTo>
                      <a:lnTo>
                        <a:pt x="94" y="17"/>
                      </a:lnTo>
                      <a:lnTo>
                        <a:pt x="87" y="19"/>
                      </a:lnTo>
                      <a:lnTo>
                        <a:pt x="87" y="21"/>
                      </a:lnTo>
                      <a:lnTo>
                        <a:pt x="80" y="22"/>
                      </a:lnTo>
                      <a:lnTo>
                        <a:pt x="80" y="24"/>
                      </a:lnTo>
                      <a:lnTo>
                        <a:pt x="73" y="26"/>
                      </a:lnTo>
                      <a:lnTo>
                        <a:pt x="73" y="28"/>
                      </a:lnTo>
                      <a:lnTo>
                        <a:pt x="66" y="29"/>
                      </a:lnTo>
                      <a:lnTo>
                        <a:pt x="66" y="31"/>
                      </a:lnTo>
                      <a:lnTo>
                        <a:pt x="58" y="33"/>
                      </a:lnTo>
                      <a:lnTo>
                        <a:pt x="58" y="35"/>
                      </a:lnTo>
                      <a:lnTo>
                        <a:pt x="48" y="37"/>
                      </a:lnTo>
                      <a:lnTo>
                        <a:pt x="48" y="38"/>
                      </a:lnTo>
                      <a:lnTo>
                        <a:pt x="44" y="38"/>
                      </a:lnTo>
                      <a:lnTo>
                        <a:pt x="44" y="40"/>
                      </a:lnTo>
                      <a:lnTo>
                        <a:pt x="36" y="40"/>
                      </a:lnTo>
                      <a:lnTo>
                        <a:pt x="36" y="42"/>
                      </a:lnTo>
                      <a:lnTo>
                        <a:pt x="32" y="42"/>
                      </a:lnTo>
                      <a:lnTo>
                        <a:pt x="32" y="44"/>
                      </a:lnTo>
                      <a:lnTo>
                        <a:pt x="22" y="45"/>
                      </a:lnTo>
                      <a:lnTo>
                        <a:pt x="22" y="47"/>
                      </a:lnTo>
                      <a:lnTo>
                        <a:pt x="11" y="47"/>
                      </a:lnTo>
                      <a:lnTo>
                        <a:pt x="11" y="49"/>
                      </a:lnTo>
                      <a:lnTo>
                        <a:pt x="7" y="49"/>
                      </a:lnTo>
                      <a:lnTo>
                        <a:pt x="7" y="51"/>
                      </a:lnTo>
                      <a:lnTo>
                        <a:pt x="0" y="51"/>
                      </a:lnTo>
                      <a:lnTo>
                        <a:pt x="0" y="56"/>
                      </a:lnTo>
                      <a:lnTo>
                        <a:pt x="2" y="56"/>
                      </a:lnTo>
                      <a:lnTo>
                        <a:pt x="2" y="63"/>
                      </a:lnTo>
                      <a:lnTo>
                        <a:pt x="4" y="63"/>
                      </a:lnTo>
                      <a:lnTo>
                        <a:pt x="4" y="68"/>
                      </a:lnTo>
                      <a:lnTo>
                        <a:pt x="6" y="68"/>
                      </a:lnTo>
                      <a:lnTo>
                        <a:pt x="7" y="82"/>
                      </a:lnTo>
                      <a:lnTo>
                        <a:pt x="9" y="82"/>
                      </a:lnTo>
                      <a:lnTo>
                        <a:pt x="9" y="88"/>
                      </a:lnTo>
                      <a:lnTo>
                        <a:pt x="11" y="88"/>
                      </a:lnTo>
                      <a:lnTo>
                        <a:pt x="13" y="102"/>
                      </a:lnTo>
                      <a:lnTo>
                        <a:pt x="14" y="102"/>
                      </a:lnTo>
                      <a:lnTo>
                        <a:pt x="14" y="107"/>
                      </a:lnTo>
                      <a:lnTo>
                        <a:pt x="16" y="107"/>
                      </a:lnTo>
                      <a:lnTo>
                        <a:pt x="18" y="121"/>
                      </a:lnTo>
                      <a:lnTo>
                        <a:pt x="23" y="118"/>
                      </a:lnTo>
                      <a:lnTo>
                        <a:pt x="23" y="114"/>
                      </a:lnTo>
                      <a:lnTo>
                        <a:pt x="32" y="107"/>
                      </a:lnTo>
                      <a:lnTo>
                        <a:pt x="32" y="103"/>
                      </a:lnTo>
                      <a:lnTo>
                        <a:pt x="41" y="96"/>
                      </a:lnTo>
                      <a:lnTo>
                        <a:pt x="41" y="93"/>
                      </a:lnTo>
                      <a:lnTo>
                        <a:pt x="50" y="86"/>
                      </a:lnTo>
                      <a:lnTo>
                        <a:pt x="50" y="82"/>
                      </a:lnTo>
                      <a:lnTo>
                        <a:pt x="58" y="75"/>
                      </a:lnTo>
                      <a:lnTo>
                        <a:pt x="58" y="72"/>
                      </a:lnTo>
                      <a:lnTo>
                        <a:pt x="67" y="65"/>
                      </a:lnTo>
                      <a:lnTo>
                        <a:pt x="67" y="61"/>
                      </a:lnTo>
                      <a:lnTo>
                        <a:pt x="76" y="54"/>
                      </a:lnTo>
                      <a:lnTo>
                        <a:pt x="76" y="51"/>
                      </a:lnTo>
                      <a:lnTo>
                        <a:pt x="85" y="44"/>
                      </a:lnTo>
                      <a:lnTo>
                        <a:pt x="85" y="40"/>
                      </a:lnTo>
                      <a:lnTo>
                        <a:pt x="94" y="33"/>
                      </a:lnTo>
                      <a:lnTo>
                        <a:pt x="94" y="29"/>
                      </a:lnTo>
                      <a:lnTo>
                        <a:pt x="102" y="22"/>
                      </a:lnTo>
                      <a:lnTo>
                        <a:pt x="102" y="19"/>
                      </a:lnTo>
                      <a:lnTo>
                        <a:pt x="111" y="12"/>
                      </a:lnTo>
                      <a:lnTo>
                        <a:pt x="111" y="8"/>
                      </a:lnTo>
                      <a:lnTo>
                        <a:pt x="120" y="0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99" name="Freeform 6">
                  <a:extLst>
                    <a:ext uri="{FF2B5EF4-FFF2-40B4-BE49-F238E27FC236}">
                      <a16:creationId xmlns:a16="http://schemas.microsoft.com/office/drawing/2014/main" id="{BE9CE76D-0755-4B0A-C907-D643550C0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66" y="4043"/>
                  <a:ext cx="324" cy="366"/>
                </a:xfrm>
                <a:custGeom>
                  <a:avLst/>
                  <a:gdLst>
                    <a:gd name="T0" fmla="*/ 239 w 324"/>
                    <a:gd name="T1" fmla="*/ 9 h 366"/>
                    <a:gd name="T2" fmla="*/ 231 w 324"/>
                    <a:gd name="T3" fmla="*/ 23 h 366"/>
                    <a:gd name="T4" fmla="*/ 213 w 324"/>
                    <a:gd name="T5" fmla="*/ 40 h 366"/>
                    <a:gd name="T6" fmla="*/ 204 w 324"/>
                    <a:gd name="T7" fmla="*/ 54 h 366"/>
                    <a:gd name="T8" fmla="*/ 187 w 324"/>
                    <a:gd name="T9" fmla="*/ 72 h 366"/>
                    <a:gd name="T10" fmla="*/ 178 w 324"/>
                    <a:gd name="T11" fmla="*/ 86 h 366"/>
                    <a:gd name="T12" fmla="*/ 160 w 324"/>
                    <a:gd name="T13" fmla="*/ 104 h 366"/>
                    <a:gd name="T14" fmla="*/ 155 w 324"/>
                    <a:gd name="T15" fmla="*/ 114 h 366"/>
                    <a:gd name="T16" fmla="*/ 148 w 324"/>
                    <a:gd name="T17" fmla="*/ 125 h 366"/>
                    <a:gd name="T18" fmla="*/ 144 w 324"/>
                    <a:gd name="T19" fmla="*/ 134 h 366"/>
                    <a:gd name="T20" fmla="*/ 137 w 324"/>
                    <a:gd name="T21" fmla="*/ 141 h 366"/>
                    <a:gd name="T22" fmla="*/ 130 w 324"/>
                    <a:gd name="T23" fmla="*/ 153 h 366"/>
                    <a:gd name="T24" fmla="*/ 120 w 324"/>
                    <a:gd name="T25" fmla="*/ 163 h 366"/>
                    <a:gd name="T26" fmla="*/ 99 w 324"/>
                    <a:gd name="T27" fmla="*/ 179 h 366"/>
                    <a:gd name="T28" fmla="*/ 92 w 324"/>
                    <a:gd name="T29" fmla="*/ 190 h 366"/>
                    <a:gd name="T30" fmla="*/ 74 w 324"/>
                    <a:gd name="T31" fmla="*/ 207 h 366"/>
                    <a:gd name="T32" fmla="*/ 65 w 324"/>
                    <a:gd name="T33" fmla="*/ 222 h 366"/>
                    <a:gd name="T34" fmla="*/ 48 w 324"/>
                    <a:gd name="T35" fmla="*/ 239 h 366"/>
                    <a:gd name="T36" fmla="*/ 39 w 324"/>
                    <a:gd name="T37" fmla="*/ 253 h 366"/>
                    <a:gd name="T38" fmla="*/ 21 w 324"/>
                    <a:gd name="T39" fmla="*/ 271 h 366"/>
                    <a:gd name="T40" fmla="*/ 12 w 324"/>
                    <a:gd name="T41" fmla="*/ 285 h 366"/>
                    <a:gd name="T42" fmla="*/ 0 w 324"/>
                    <a:gd name="T43" fmla="*/ 297 h 366"/>
                    <a:gd name="T44" fmla="*/ 4 w 324"/>
                    <a:gd name="T45" fmla="*/ 311 h 366"/>
                    <a:gd name="T46" fmla="*/ 7 w 324"/>
                    <a:gd name="T47" fmla="*/ 317 h 366"/>
                    <a:gd name="T48" fmla="*/ 11 w 324"/>
                    <a:gd name="T49" fmla="*/ 336 h 366"/>
                    <a:gd name="T50" fmla="*/ 16 w 324"/>
                    <a:gd name="T51" fmla="*/ 350 h 366"/>
                    <a:gd name="T52" fmla="*/ 18 w 324"/>
                    <a:gd name="T53" fmla="*/ 362 h 366"/>
                    <a:gd name="T54" fmla="*/ 23 w 324"/>
                    <a:gd name="T55" fmla="*/ 364 h 366"/>
                    <a:gd name="T56" fmla="*/ 32 w 324"/>
                    <a:gd name="T57" fmla="*/ 350 h 366"/>
                    <a:gd name="T58" fmla="*/ 49 w 324"/>
                    <a:gd name="T59" fmla="*/ 333 h 366"/>
                    <a:gd name="T60" fmla="*/ 58 w 324"/>
                    <a:gd name="T61" fmla="*/ 318 h 366"/>
                    <a:gd name="T62" fmla="*/ 76 w 324"/>
                    <a:gd name="T63" fmla="*/ 301 h 366"/>
                    <a:gd name="T64" fmla="*/ 84 w 324"/>
                    <a:gd name="T65" fmla="*/ 287 h 366"/>
                    <a:gd name="T66" fmla="*/ 102 w 324"/>
                    <a:gd name="T67" fmla="*/ 269 h 366"/>
                    <a:gd name="T68" fmla="*/ 111 w 324"/>
                    <a:gd name="T69" fmla="*/ 255 h 366"/>
                    <a:gd name="T70" fmla="*/ 129 w 324"/>
                    <a:gd name="T71" fmla="*/ 237 h 366"/>
                    <a:gd name="T72" fmla="*/ 137 w 324"/>
                    <a:gd name="T73" fmla="*/ 223 h 366"/>
                    <a:gd name="T74" fmla="*/ 155 w 324"/>
                    <a:gd name="T75" fmla="*/ 206 h 366"/>
                    <a:gd name="T76" fmla="*/ 164 w 324"/>
                    <a:gd name="T77" fmla="*/ 192 h 366"/>
                    <a:gd name="T78" fmla="*/ 180 w 324"/>
                    <a:gd name="T79" fmla="*/ 176 h 366"/>
                    <a:gd name="T80" fmla="*/ 188 w 324"/>
                    <a:gd name="T81" fmla="*/ 162 h 366"/>
                    <a:gd name="T82" fmla="*/ 206 w 324"/>
                    <a:gd name="T83" fmla="*/ 144 h 366"/>
                    <a:gd name="T84" fmla="*/ 215 w 324"/>
                    <a:gd name="T85" fmla="*/ 130 h 366"/>
                    <a:gd name="T86" fmla="*/ 232 w 324"/>
                    <a:gd name="T87" fmla="*/ 112 h 366"/>
                    <a:gd name="T88" fmla="*/ 241 w 324"/>
                    <a:gd name="T89" fmla="*/ 98 h 366"/>
                    <a:gd name="T90" fmla="*/ 259 w 324"/>
                    <a:gd name="T91" fmla="*/ 81 h 366"/>
                    <a:gd name="T92" fmla="*/ 268 w 324"/>
                    <a:gd name="T93" fmla="*/ 67 h 366"/>
                    <a:gd name="T94" fmla="*/ 285 w 324"/>
                    <a:gd name="T95" fmla="*/ 49 h 366"/>
                    <a:gd name="T96" fmla="*/ 294 w 324"/>
                    <a:gd name="T97" fmla="*/ 35 h 366"/>
                    <a:gd name="T98" fmla="*/ 312 w 324"/>
                    <a:gd name="T99" fmla="*/ 17 h 366"/>
                    <a:gd name="T100" fmla="*/ 320 w 324"/>
                    <a:gd name="T101" fmla="*/ 3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24" h="366">
                      <a:moveTo>
                        <a:pt x="248" y="0"/>
                      </a:moveTo>
                      <a:lnTo>
                        <a:pt x="248" y="1"/>
                      </a:lnTo>
                      <a:lnTo>
                        <a:pt x="239" y="9"/>
                      </a:lnTo>
                      <a:lnTo>
                        <a:pt x="239" y="12"/>
                      </a:lnTo>
                      <a:lnTo>
                        <a:pt x="231" y="19"/>
                      </a:lnTo>
                      <a:lnTo>
                        <a:pt x="231" y="23"/>
                      </a:lnTo>
                      <a:lnTo>
                        <a:pt x="222" y="30"/>
                      </a:lnTo>
                      <a:lnTo>
                        <a:pt x="222" y="33"/>
                      </a:lnTo>
                      <a:lnTo>
                        <a:pt x="213" y="40"/>
                      </a:lnTo>
                      <a:lnTo>
                        <a:pt x="213" y="44"/>
                      </a:lnTo>
                      <a:lnTo>
                        <a:pt x="204" y="51"/>
                      </a:lnTo>
                      <a:lnTo>
                        <a:pt x="204" y="54"/>
                      </a:lnTo>
                      <a:lnTo>
                        <a:pt x="195" y="61"/>
                      </a:lnTo>
                      <a:lnTo>
                        <a:pt x="195" y="65"/>
                      </a:lnTo>
                      <a:lnTo>
                        <a:pt x="187" y="72"/>
                      </a:lnTo>
                      <a:lnTo>
                        <a:pt x="187" y="75"/>
                      </a:lnTo>
                      <a:lnTo>
                        <a:pt x="178" y="82"/>
                      </a:lnTo>
                      <a:lnTo>
                        <a:pt x="178" y="86"/>
                      </a:lnTo>
                      <a:lnTo>
                        <a:pt x="169" y="93"/>
                      </a:lnTo>
                      <a:lnTo>
                        <a:pt x="169" y="97"/>
                      </a:lnTo>
                      <a:lnTo>
                        <a:pt x="160" y="104"/>
                      </a:lnTo>
                      <a:lnTo>
                        <a:pt x="160" y="107"/>
                      </a:lnTo>
                      <a:lnTo>
                        <a:pt x="155" y="111"/>
                      </a:lnTo>
                      <a:lnTo>
                        <a:pt x="155" y="114"/>
                      </a:lnTo>
                      <a:lnTo>
                        <a:pt x="153" y="114"/>
                      </a:lnTo>
                      <a:lnTo>
                        <a:pt x="151" y="123"/>
                      </a:lnTo>
                      <a:lnTo>
                        <a:pt x="148" y="125"/>
                      </a:lnTo>
                      <a:lnTo>
                        <a:pt x="148" y="128"/>
                      </a:lnTo>
                      <a:lnTo>
                        <a:pt x="144" y="130"/>
                      </a:lnTo>
                      <a:lnTo>
                        <a:pt x="144" y="134"/>
                      </a:lnTo>
                      <a:lnTo>
                        <a:pt x="141" y="135"/>
                      </a:lnTo>
                      <a:lnTo>
                        <a:pt x="141" y="139"/>
                      </a:lnTo>
                      <a:lnTo>
                        <a:pt x="137" y="141"/>
                      </a:lnTo>
                      <a:lnTo>
                        <a:pt x="137" y="144"/>
                      </a:lnTo>
                      <a:lnTo>
                        <a:pt x="130" y="149"/>
                      </a:lnTo>
                      <a:lnTo>
                        <a:pt x="130" y="153"/>
                      </a:lnTo>
                      <a:lnTo>
                        <a:pt x="123" y="156"/>
                      </a:lnTo>
                      <a:lnTo>
                        <a:pt x="123" y="160"/>
                      </a:lnTo>
                      <a:lnTo>
                        <a:pt x="120" y="163"/>
                      </a:lnTo>
                      <a:lnTo>
                        <a:pt x="116" y="163"/>
                      </a:lnTo>
                      <a:lnTo>
                        <a:pt x="116" y="167"/>
                      </a:lnTo>
                      <a:lnTo>
                        <a:pt x="99" y="179"/>
                      </a:lnTo>
                      <a:lnTo>
                        <a:pt x="99" y="181"/>
                      </a:lnTo>
                      <a:lnTo>
                        <a:pt x="92" y="186"/>
                      </a:lnTo>
                      <a:lnTo>
                        <a:pt x="92" y="190"/>
                      </a:lnTo>
                      <a:lnTo>
                        <a:pt x="83" y="197"/>
                      </a:lnTo>
                      <a:lnTo>
                        <a:pt x="83" y="200"/>
                      </a:lnTo>
                      <a:lnTo>
                        <a:pt x="74" y="207"/>
                      </a:lnTo>
                      <a:lnTo>
                        <a:pt x="74" y="211"/>
                      </a:lnTo>
                      <a:lnTo>
                        <a:pt x="65" y="218"/>
                      </a:lnTo>
                      <a:lnTo>
                        <a:pt x="65" y="222"/>
                      </a:lnTo>
                      <a:lnTo>
                        <a:pt x="56" y="229"/>
                      </a:lnTo>
                      <a:lnTo>
                        <a:pt x="56" y="232"/>
                      </a:lnTo>
                      <a:lnTo>
                        <a:pt x="48" y="239"/>
                      </a:lnTo>
                      <a:lnTo>
                        <a:pt x="48" y="243"/>
                      </a:lnTo>
                      <a:lnTo>
                        <a:pt x="39" y="250"/>
                      </a:lnTo>
                      <a:lnTo>
                        <a:pt x="39" y="253"/>
                      </a:lnTo>
                      <a:lnTo>
                        <a:pt x="30" y="260"/>
                      </a:lnTo>
                      <a:lnTo>
                        <a:pt x="30" y="264"/>
                      </a:lnTo>
                      <a:lnTo>
                        <a:pt x="21" y="271"/>
                      </a:lnTo>
                      <a:lnTo>
                        <a:pt x="21" y="274"/>
                      </a:lnTo>
                      <a:lnTo>
                        <a:pt x="12" y="281"/>
                      </a:lnTo>
                      <a:lnTo>
                        <a:pt x="12" y="285"/>
                      </a:lnTo>
                      <a:lnTo>
                        <a:pt x="4" y="292"/>
                      </a:lnTo>
                      <a:lnTo>
                        <a:pt x="4" y="296"/>
                      </a:lnTo>
                      <a:lnTo>
                        <a:pt x="0" y="297"/>
                      </a:lnTo>
                      <a:lnTo>
                        <a:pt x="2" y="304"/>
                      </a:lnTo>
                      <a:lnTo>
                        <a:pt x="4" y="304"/>
                      </a:lnTo>
                      <a:lnTo>
                        <a:pt x="4" y="311"/>
                      </a:lnTo>
                      <a:lnTo>
                        <a:pt x="5" y="311"/>
                      </a:lnTo>
                      <a:lnTo>
                        <a:pt x="5" y="317"/>
                      </a:lnTo>
                      <a:lnTo>
                        <a:pt x="7" y="317"/>
                      </a:lnTo>
                      <a:lnTo>
                        <a:pt x="9" y="331"/>
                      </a:lnTo>
                      <a:lnTo>
                        <a:pt x="11" y="331"/>
                      </a:lnTo>
                      <a:lnTo>
                        <a:pt x="11" y="336"/>
                      </a:lnTo>
                      <a:lnTo>
                        <a:pt x="12" y="336"/>
                      </a:lnTo>
                      <a:lnTo>
                        <a:pt x="14" y="350"/>
                      </a:lnTo>
                      <a:lnTo>
                        <a:pt x="16" y="350"/>
                      </a:lnTo>
                      <a:lnTo>
                        <a:pt x="16" y="355"/>
                      </a:lnTo>
                      <a:lnTo>
                        <a:pt x="18" y="355"/>
                      </a:lnTo>
                      <a:lnTo>
                        <a:pt x="18" y="362"/>
                      </a:lnTo>
                      <a:lnTo>
                        <a:pt x="19" y="362"/>
                      </a:lnTo>
                      <a:lnTo>
                        <a:pt x="19" y="366"/>
                      </a:lnTo>
                      <a:lnTo>
                        <a:pt x="23" y="364"/>
                      </a:lnTo>
                      <a:lnTo>
                        <a:pt x="23" y="361"/>
                      </a:lnTo>
                      <a:lnTo>
                        <a:pt x="32" y="354"/>
                      </a:lnTo>
                      <a:lnTo>
                        <a:pt x="32" y="350"/>
                      </a:lnTo>
                      <a:lnTo>
                        <a:pt x="40" y="343"/>
                      </a:lnTo>
                      <a:lnTo>
                        <a:pt x="40" y="340"/>
                      </a:lnTo>
                      <a:lnTo>
                        <a:pt x="49" y="333"/>
                      </a:lnTo>
                      <a:lnTo>
                        <a:pt x="49" y="329"/>
                      </a:lnTo>
                      <a:lnTo>
                        <a:pt x="58" y="322"/>
                      </a:lnTo>
                      <a:lnTo>
                        <a:pt x="58" y="318"/>
                      </a:lnTo>
                      <a:lnTo>
                        <a:pt x="67" y="311"/>
                      </a:lnTo>
                      <a:lnTo>
                        <a:pt x="67" y="308"/>
                      </a:lnTo>
                      <a:lnTo>
                        <a:pt x="76" y="301"/>
                      </a:lnTo>
                      <a:lnTo>
                        <a:pt x="76" y="297"/>
                      </a:lnTo>
                      <a:lnTo>
                        <a:pt x="84" y="290"/>
                      </a:lnTo>
                      <a:lnTo>
                        <a:pt x="84" y="287"/>
                      </a:lnTo>
                      <a:lnTo>
                        <a:pt x="93" y="280"/>
                      </a:lnTo>
                      <a:lnTo>
                        <a:pt x="93" y="276"/>
                      </a:lnTo>
                      <a:lnTo>
                        <a:pt x="102" y="269"/>
                      </a:lnTo>
                      <a:lnTo>
                        <a:pt x="102" y="266"/>
                      </a:lnTo>
                      <a:lnTo>
                        <a:pt x="111" y="259"/>
                      </a:lnTo>
                      <a:lnTo>
                        <a:pt x="111" y="255"/>
                      </a:lnTo>
                      <a:lnTo>
                        <a:pt x="120" y="248"/>
                      </a:lnTo>
                      <a:lnTo>
                        <a:pt x="120" y="244"/>
                      </a:lnTo>
                      <a:lnTo>
                        <a:pt x="129" y="237"/>
                      </a:lnTo>
                      <a:lnTo>
                        <a:pt x="129" y="234"/>
                      </a:lnTo>
                      <a:lnTo>
                        <a:pt x="137" y="227"/>
                      </a:lnTo>
                      <a:lnTo>
                        <a:pt x="137" y="223"/>
                      </a:lnTo>
                      <a:lnTo>
                        <a:pt x="146" y="216"/>
                      </a:lnTo>
                      <a:lnTo>
                        <a:pt x="146" y="213"/>
                      </a:lnTo>
                      <a:lnTo>
                        <a:pt x="155" y="206"/>
                      </a:lnTo>
                      <a:lnTo>
                        <a:pt x="155" y="202"/>
                      </a:lnTo>
                      <a:lnTo>
                        <a:pt x="164" y="195"/>
                      </a:lnTo>
                      <a:lnTo>
                        <a:pt x="164" y="192"/>
                      </a:lnTo>
                      <a:lnTo>
                        <a:pt x="171" y="186"/>
                      </a:lnTo>
                      <a:lnTo>
                        <a:pt x="171" y="183"/>
                      </a:lnTo>
                      <a:lnTo>
                        <a:pt x="180" y="176"/>
                      </a:lnTo>
                      <a:lnTo>
                        <a:pt x="180" y="172"/>
                      </a:lnTo>
                      <a:lnTo>
                        <a:pt x="188" y="165"/>
                      </a:lnTo>
                      <a:lnTo>
                        <a:pt x="188" y="162"/>
                      </a:lnTo>
                      <a:lnTo>
                        <a:pt x="197" y="155"/>
                      </a:lnTo>
                      <a:lnTo>
                        <a:pt x="197" y="151"/>
                      </a:lnTo>
                      <a:lnTo>
                        <a:pt x="206" y="144"/>
                      </a:lnTo>
                      <a:lnTo>
                        <a:pt x="206" y="141"/>
                      </a:lnTo>
                      <a:lnTo>
                        <a:pt x="215" y="134"/>
                      </a:lnTo>
                      <a:lnTo>
                        <a:pt x="215" y="130"/>
                      </a:lnTo>
                      <a:lnTo>
                        <a:pt x="224" y="123"/>
                      </a:lnTo>
                      <a:lnTo>
                        <a:pt x="224" y="119"/>
                      </a:lnTo>
                      <a:lnTo>
                        <a:pt x="232" y="112"/>
                      </a:lnTo>
                      <a:lnTo>
                        <a:pt x="232" y="109"/>
                      </a:lnTo>
                      <a:lnTo>
                        <a:pt x="241" y="102"/>
                      </a:lnTo>
                      <a:lnTo>
                        <a:pt x="241" y="98"/>
                      </a:lnTo>
                      <a:lnTo>
                        <a:pt x="250" y="91"/>
                      </a:lnTo>
                      <a:lnTo>
                        <a:pt x="250" y="88"/>
                      </a:lnTo>
                      <a:lnTo>
                        <a:pt x="259" y="81"/>
                      </a:lnTo>
                      <a:lnTo>
                        <a:pt x="259" y="77"/>
                      </a:lnTo>
                      <a:lnTo>
                        <a:pt x="268" y="70"/>
                      </a:lnTo>
                      <a:lnTo>
                        <a:pt x="268" y="67"/>
                      </a:lnTo>
                      <a:lnTo>
                        <a:pt x="276" y="60"/>
                      </a:lnTo>
                      <a:lnTo>
                        <a:pt x="276" y="56"/>
                      </a:lnTo>
                      <a:lnTo>
                        <a:pt x="285" y="49"/>
                      </a:lnTo>
                      <a:lnTo>
                        <a:pt x="285" y="45"/>
                      </a:lnTo>
                      <a:lnTo>
                        <a:pt x="294" y="38"/>
                      </a:lnTo>
                      <a:lnTo>
                        <a:pt x="294" y="35"/>
                      </a:lnTo>
                      <a:lnTo>
                        <a:pt x="303" y="28"/>
                      </a:lnTo>
                      <a:lnTo>
                        <a:pt x="303" y="24"/>
                      </a:lnTo>
                      <a:lnTo>
                        <a:pt x="312" y="17"/>
                      </a:lnTo>
                      <a:lnTo>
                        <a:pt x="312" y="14"/>
                      </a:lnTo>
                      <a:lnTo>
                        <a:pt x="320" y="7"/>
                      </a:lnTo>
                      <a:lnTo>
                        <a:pt x="320" y="3"/>
                      </a:lnTo>
                      <a:lnTo>
                        <a:pt x="324" y="0"/>
                      </a:lnTo>
                      <a:lnTo>
                        <a:pt x="248" y="0"/>
                      </a:lnTo>
                      <a:close/>
                    </a:path>
                  </a:pathLst>
                </a:custGeom>
                <a:solidFill>
                  <a:srgbClr val="FFD5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00" name="Freeform 7">
                  <a:extLst>
                    <a:ext uri="{FF2B5EF4-FFF2-40B4-BE49-F238E27FC236}">
                      <a16:creationId xmlns:a16="http://schemas.microsoft.com/office/drawing/2014/main" id="{988B5F82-9F02-E49D-8BB7-3488B35149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85" y="4043"/>
                  <a:ext cx="330" cy="389"/>
                </a:xfrm>
                <a:custGeom>
                  <a:avLst/>
                  <a:gdLst>
                    <a:gd name="T0" fmla="*/ 300 w 330"/>
                    <a:gd name="T1" fmla="*/ 3 h 389"/>
                    <a:gd name="T2" fmla="*/ 291 w 330"/>
                    <a:gd name="T3" fmla="*/ 17 h 389"/>
                    <a:gd name="T4" fmla="*/ 273 w 330"/>
                    <a:gd name="T5" fmla="*/ 35 h 389"/>
                    <a:gd name="T6" fmla="*/ 264 w 330"/>
                    <a:gd name="T7" fmla="*/ 49 h 389"/>
                    <a:gd name="T8" fmla="*/ 247 w 330"/>
                    <a:gd name="T9" fmla="*/ 67 h 389"/>
                    <a:gd name="T10" fmla="*/ 238 w 330"/>
                    <a:gd name="T11" fmla="*/ 81 h 389"/>
                    <a:gd name="T12" fmla="*/ 220 w 330"/>
                    <a:gd name="T13" fmla="*/ 98 h 389"/>
                    <a:gd name="T14" fmla="*/ 212 w 330"/>
                    <a:gd name="T15" fmla="*/ 112 h 389"/>
                    <a:gd name="T16" fmla="*/ 194 w 330"/>
                    <a:gd name="T17" fmla="*/ 130 h 389"/>
                    <a:gd name="T18" fmla="*/ 185 w 330"/>
                    <a:gd name="T19" fmla="*/ 144 h 389"/>
                    <a:gd name="T20" fmla="*/ 168 w 330"/>
                    <a:gd name="T21" fmla="*/ 162 h 389"/>
                    <a:gd name="T22" fmla="*/ 159 w 330"/>
                    <a:gd name="T23" fmla="*/ 176 h 389"/>
                    <a:gd name="T24" fmla="*/ 143 w 330"/>
                    <a:gd name="T25" fmla="*/ 192 h 389"/>
                    <a:gd name="T26" fmla="*/ 134 w 330"/>
                    <a:gd name="T27" fmla="*/ 206 h 389"/>
                    <a:gd name="T28" fmla="*/ 117 w 330"/>
                    <a:gd name="T29" fmla="*/ 223 h 389"/>
                    <a:gd name="T30" fmla="*/ 108 w 330"/>
                    <a:gd name="T31" fmla="*/ 237 h 389"/>
                    <a:gd name="T32" fmla="*/ 90 w 330"/>
                    <a:gd name="T33" fmla="*/ 255 h 389"/>
                    <a:gd name="T34" fmla="*/ 81 w 330"/>
                    <a:gd name="T35" fmla="*/ 269 h 389"/>
                    <a:gd name="T36" fmla="*/ 64 w 330"/>
                    <a:gd name="T37" fmla="*/ 287 h 389"/>
                    <a:gd name="T38" fmla="*/ 55 w 330"/>
                    <a:gd name="T39" fmla="*/ 301 h 389"/>
                    <a:gd name="T40" fmla="*/ 37 w 330"/>
                    <a:gd name="T41" fmla="*/ 318 h 389"/>
                    <a:gd name="T42" fmla="*/ 29 w 330"/>
                    <a:gd name="T43" fmla="*/ 333 h 389"/>
                    <a:gd name="T44" fmla="*/ 11 w 330"/>
                    <a:gd name="T45" fmla="*/ 350 h 389"/>
                    <a:gd name="T46" fmla="*/ 0 w 330"/>
                    <a:gd name="T47" fmla="*/ 369 h 389"/>
                    <a:gd name="T48" fmla="*/ 4 w 330"/>
                    <a:gd name="T49" fmla="*/ 375 h 389"/>
                    <a:gd name="T50" fmla="*/ 16 w 330"/>
                    <a:gd name="T51" fmla="*/ 385 h 389"/>
                    <a:gd name="T52" fmla="*/ 30 w 330"/>
                    <a:gd name="T53" fmla="*/ 382 h 389"/>
                    <a:gd name="T54" fmla="*/ 36 w 330"/>
                    <a:gd name="T55" fmla="*/ 378 h 389"/>
                    <a:gd name="T56" fmla="*/ 51 w 330"/>
                    <a:gd name="T57" fmla="*/ 375 h 389"/>
                    <a:gd name="T58" fmla="*/ 55 w 330"/>
                    <a:gd name="T59" fmla="*/ 371 h 389"/>
                    <a:gd name="T60" fmla="*/ 65 w 330"/>
                    <a:gd name="T61" fmla="*/ 369 h 389"/>
                    <a:gd name="T62" fmla="*/ 71 w 330"/>
                    <a:gd name="T63" fmla="*/ 366 h 389"/>
                    <a:gd name="T64" fmla="*/ 85 w 330"/>
                    <a:gd name="T65" fmla="*/ 355 h 389"/>
                    <a:gd name="T66" fmla="*/ 94 w 330"/>
                    <a:gd name="T67" fmla="*/ 341 h 389"/>
                    <a:gd name="T68" fmla="*/ 111 w 330"/>
                    <a:gd name="T69" fmla="*/ 324 h 389"/>
                    <a:gd name="T70" fmla="*/ 120 w 330"/>
                    <a:gd name="T71" fmla="*/ 310 h 389"/>
                    <a:gd name="T72" fmla="*/ 138 w 330"/>
                    <a:gd name="T73" fmla="*/ 292 h 389"/>
                    <a:gd name="T74" fmla="*/ 148 w 330"/>
                    <a:gd name="T75" fmla="*/ 276 h 389"/>
                    <a:gd name="T76" fmla="*/ 166 w 330"/>
                    <a:gd name="T77" fmla="*/ 259 h 389"/>
                    <a:gd name="T78" fmla="*/ 175 w 330"/>
                    <a:gd name="T79" fmla="*/ 244 h 389"/>
                    <a:gd name="T80" fmla="*/ 192 w 330"/>
                    <a:gd name="T81" fmla="*/ 227 h 389"/>
                    <a:gd name="T82" fmla="*/ 201 w 330"/>
                    <a:gd name="T83" fmla="*/ 213 h 389"/>
                    <a:gd name="T84" fmla="*/ 219 w 330"/>
                    <a:gd name="T85" fmla="*/ 195 h 389"/>
                    <a:gd name="T86" fmla="*/ 227 w 330"/>
                    <a:gd name="T87" fmla="*/ 181 h 389"/>
                    <a:gd name="T88" fmla="*/ 245 w 330"/>
                    <a:gd name="T89" fmla="*/ 163 h 389"/>
                    <a:gd name="T90" fmla="*/ 256 w 330"/>
                    <a:gd name="T91" fmla="*/ 148 h 389"/>
                    <a:gd name="T92" fmla="*/ 273 w 330"/>
                    <a:gd name="T93" fmla="*/ 130 h 389"/>
                    <a:gd name="T94" fmla="*/ 282 w 330"/>
                    <a:gd name="T95" fmla="*/ 116 h 389"/>
                    <a:gd name="T96" fmla="*/ 300 w 330"/>
                    <a:gd name="T97" fmla="*/ 98 h 389"/>
                    <a:gd name="T98" fmla="*/ 308 w 330"/>
                    <a:gd name="T99" fmla="*/ 84 h 389"/>
                    <a:gd name="T100" fmla="*/ 324 w 330"/>
                    <a:gd name="T101" fmla="*/ 68 h 389"/>
                    <a:gd name="T102" fmla="*/ 326 w 330"/>
                    <a:gd name="T103" fmla="*/ 44 h 389"/>
                    <a:gd name="T104" fmla="*/ 330 w 330"/>
                    <a:gd name="T105" fmla="*/ 26 h 3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330" h="389">
                      <a:moveTo>
                        <a:pt x="303" y="0"/>
                      </a:moveTo>
                      <a:lnTo>
                        <a:pt x="303" y="1"/>
                      </a:lnTo>
                      <a:lnTo>
                        <a:pt x="300" y="3"/>
                      </a:lnTo>
                      <a:lnTo>
                        <a:pt x="300" y="7"/>
                      </a:lnTo>
                      <a:lnTo>
                        <a:pt x="291" y="14"/>
                      </a:lnTo>
                      <a:lnTo>
                        <a:pt x="291" y="17"/>
                      </a:lnTo>
                      <a:lnTo>
                        <a:pt x="282" y="24"/>
                      </a:lnTo>
                      <a:lnTo>
                        <a:pt x="282" y="28"/>
                      </a:lnTo>
                      <a:lnTo>
                        <a:pt x="273" y="35"/>
                      </a:lnTo>
                      <a:lnTo>
                        <a:pt x="273" y="38"/>
                      </a:lnTo>
                      <a:lnTo>
                        <a:pt x="264" y="45"/>
                      </a:lnTo>
                      <a:lnTo>
                        <a:pt x="264" y="49"/>
                      </a:lnTo>
                      <a:lnTo>
                        <a:pt x="256" y="56"/>
                      </a:lnTo>
                      <a:lnTo>
                        <a:pt x="256" y="60"/>
                      </a:lnTo>
                      <a:lnTo>
                        <a:pt x="247" y="67"/>
                      </a:lnTo>
                      <a:lnTo>
                        <a:pt x="247" y="70"/>
                      </a:lnTo>
                      <a:lnTo>
                        <a:pt x="238" y="77"/>
                      </a:lnTo>
                      <a:lnTo>
                        <a:pt x="238" y="81"/>
                      </a:lnTo>
                      <a:lnTo>
                        <a:pt x="229" y="88"/>
                      </a:lnTo>
                      <a:lnTo>
                        <a:pt x="229" y="91"/>
                      </a:lnTo>
                      <a:lnTo>
                        <a:pt x="220" y="98"/>
                      </a:lnTo>
                      <a:lnTo>
                        <a:pt x="220" y="102"/>
                      </a:lnTo>
                      <a:lnTo>
                        <a:pt x="212" y="109"/>
                      </a:lnTo>
                      <a:lnTo>
                        <a:pt x="212" y="112"/>
                      </a:lnTo>
                      <a:lnTo>
                        <a:pt x="203" y="119"/>
                      </a:lnTo>
                      <a:lnTo>
                        <a:pt x="203" y="123"/>
                      </a:lnTo>
                      <a:lnTo>
                        <a:pt x="194" y="130"/>
                      </a:lnTo>
                      <a:lnTo>
                        <a:pt x="194" y="134"/>
                      </a:lnTo>
                      <a:lnTo>
                        <a:pt x="185" y="141"/>
                      </a:lnTo>
                      <a:lnTo>
                        <a:pt x="185" y="144"/>
                      </a:lnTo>
                      <a:lnTo>
                        <a:pt x="176" y="151"/>
                      </a:lnTo>
                      <a:lnTo>
                        <a:pt x="176" y="155"/>
                      </a:lnTo>
                      <a:lnTo>
                        <a:pt x="168" y="162"/>
                      </a:lnTo>
                      <a:lnTo>
                        <a:pt x="168" y="165"/>
                      </a:lnTo>
                      <a:lnTo>
                        <a:pt x="159" y="172"/>
                      </a:lnTo>
                      <a:lnTo>
                        <a:pt x="159" y="176"/>
                      </a:lnTo>
                      <a:lnTo>
                        <a:pt x="150" y="183"/>
                      </a:lnTo>
                      <a:lnTo>
                        <a:pt x="150" y="186"/>
                      </a:lnTo>
                      <a:lnTo>
                        <a:pt x="143" y="192"/>
                      </a:lnTo>
                      <a:lnTo>
                        <a:pt x="143" y="195"/>
                      </a:lnTo>
                      <a:lnTo>
                        <a:pt x="134" y="202"/>
                      </a:lnTo>
                      <a:lnTo>
                        <a:pt x="134" y="206"/>
                      </a:lnTo>
                      <a:lnTo>
                        <a:pt x="125" y="213"/>
                      </a:lnTo>
                      <a:lnTo>
                        <a:pt x="125" y="216"/>
                      </a:lnTo>
                      <a:lnTo>
                        <a:pt x="117" y="223"/>
                      </a:lnTo>
                      <a:lnTo>
                        <a:pt x="117" y="227"/>
                      </a:lnTo>
                      <a:lnTo>
                        <a:pt x="108" y="234"/>
                      </a:lnTo>
                      <a:lnTo>
                        <a:pt x="108" y="237"/>
                      </a:lnTo>
                      <a:lnTo>
                        <a:pt x="99" y="244"/>
                      </a:lnTo>
                      <a:lnTo>
                        <a:pt x="99" y="248"/>
                      </a:lnTo>
                      <a:lnTo>
                        <a:pt x="90" y="255"/>
                      </a:lnTo>
                      <a:lnTo>
                        <a:pt x="90" y="259"/>
                      </a:lnTo>
                      <a:lnTo>
                        <a:pt x="81" y="266"/>
                      </a:lnTo>
                      <a:lnTo>
                        <a:pt x="81" y="269"/>
                      </a:lnTo>
                      <a:lnTo>
                        <a:pt x="73" y="276"/>
                      </a:lnTo>
                      <a:lnTo>
                        <a:pt x="73" y="280"/>
                      </a:lnTo>
                      <a:lnTo>
                        <a:pt x="64" y="287"/>
                      </a:lnTo>
                      <a:lnTo>
                        <a:pt x="64" y="290"/>
                      </a:lnTo>
                      <a:lnTo>
                        <a:pt x="55" y="297"/>
                      </a:lnTo>
                      <a:lnTo>
                        <a:pt x="55" y="301"/>
                      </a:lnTo>
                      <a:lnTo>
                        <a:pt x="46" y="308"/>
                      </a:lnTo>
                      <a:lnTo>
                        <a:pt x="46" y="311"/>
                      </a:lnTo>
                      <a:lnTo>
                        <a:pt x="37" y="318"/>
                      </a:lnTo>
                      <a:lnTo>
                        <a:pt x="37" y="322"/>
                      </a:lnTo>
                      <a:lnTo>
                        <a:pt x="29" y="329"/>
                      </a:lnTo>
                      <a:lnTo>
                        <a:pt x="29" y="333"/>
                      </a:lnTo>
                      <a:lnTo>
                        <a:pt x="20" y="340"/>
                      </a:lnTo>
                      <a:lnTo>
                        <a:pt x="20" y="343"/>
                      </a:lnTo>
                      <a:lnTo>
                        <a:pt x="11" y="350"/>
                      </a:lnTo>
                      <a:lnTo>
                        <a:pt x="11" y="354"/>
                      </a:lnTo>
                      <a:lnTo>
                        <a:pt x="2" y="361"/>
                      </a:lnTo>
                      <a:lnTo>
                        <a:pt x="0" y="369"/>
                      </a:lnTo>
                      <a:lnTo>
                        <a:pt x="2" y="369"/>
                      </a:lnTo>
                      <a:lnTo>
                        <a:pt x="2" y="375"/>
                      </a:lnTo>
                      <a:lnTo>
                        <a:pt x="4" y="375"/>
                      </a:lnTo>
                      <a:lnTo>
                        <a:pt x="6" y="389"/>
                      </a:lnTo>
                      <a:lnTo>
                        <a:pt x="16" y="387"/>
                      </a:lnTo>
                      <a:lnTo>
                        <a:pt x="16" y="385"/>
                      </a:lnTo>
                      <a:lnTo>
                        <a:pt x="23" y="385"/>
                      </a:lnTo>
                      <a:lnTo>
                        <a:pt x="23" y="384"/>
                      </a:lnTo>
                      <a:lnTo>
                        <a:pt x="30" y="382"/>
                      </a:lnTo>
                      <a:lnTo>
                        <a:pt x="30" y="380"/>
                      </a:lnTo>
                      <a:lnTo>
                        <a:pt x="36" y="380"/>
                      </a:lnTo>
                      <a:lnTo>
                        <a:pt x="36" y="378"/>
                      </a:lnTo>
                      <a:lnTo>
                        <a:pt x="44" y="378"/>
                      </a:lnTo>
                      <a:lnTo>
                        <a:pt x="44" y="377"/>
                      </a:lnTo>
                      <a:lnTo>
                        <a:pt x="51" y="375"/>
                      </a:lnTo>
                      <a:lnTo>
                        <a:pt x="51" y="373"/>
                      </a:lnTo>
                      <a:lnTo>
                        <a:pt x="55" y="373"/>
                      </a:lnTo>
                      <a:lnTo>
                        <a:pt x="55" y="371"/>
                      </a:lnTo>
                      <a:lnTo>
                        <a:pt x="62" y="371"/>
                      </a:lnTo>
                      <a:lnTo>
                        <a:pt x="62" y="369"/>
                      </a:lnTo>
                      <a:lnTo>
                        <a:pt x="65" y="369"/>
                      </a:lnTo>
                      <a:lnTo>
                        <a:pt x="65" y="368"/>
                      </a:lnTo>
                      <a:lnTo>
                        <a:pt x="71" y="368"/>
                      </a:lnTo>
                      <a:lnTo>
                        <a:pt x="71" y="366"/>
                      </a:lnTo>
                      <a:lnTo>
                        <a:pt x="81" y="359"/>
                      </a:lnTo>
                      <a:lnTo>
                        <a:pt x="81" y="357"/>
                      </a:lnTo>
                      <a:lnTo>
                        <a:pt x="85" y="355"/>
                      </a:lnTo>
                      <a:lnTo>
                        <a:pt x="85" y="352"/>
                      </a:lnTo>
                      <a:lnTo>
                        <a:pt x="94" y="345"/>
                      </a:lnTo>
                      <a:lnTo>
                        <a:pt x="94" y="341"/>
                      </a:lnTo>
                      <a:lnTo>
                        <a:pt x="102" y="334"/>
                      </a:lnTo>
                      <a:lnTo>
                        <a:pt x="102" y="331"/>
                      </a:lnTo>
                      <a:lnTo>
                        <a:pt x="111" y="324"/>
                      </a:lnTo>
                      <a:lnTo>
                        <a:pt x="111" y="320"/>
                      </a:lnTo>
                      <a:lnTo>
                        <a:pt x="120" y="313"/>
                      </a:lnTo>
                      <a:lnTo>
                        <a:pt x="120" y="310"/>
                      </a:lnTo>
                      <a:lnTo>
                        <a:pt x="129" y="303"/>
                      </a:lnTo>
                      <a:lnTo>
                        <a:pt x="129" y="299"/>
                      </a:lnTo>
                      <a:lnTo>
                        <a:pt x="138" y="292"/>
                      </a:lnTo>
                      <a:lnTo>
                        <a:pt x="138" y="288"/>
                      </a:lnTo>
                      <a:lnTo>
                        <a:pt x="148" y="280"/>
                      </a:lnTo>
                      <a:lnTo>
                        <a:pt x="148" y="276"/>
                      </a:lnTo>
                      <a:lnTo>
                        <a:pt x="157" y="269"/>
                      </a:lnTo>
                      <a:lnTo>
                        <a:pt x="157" y="266"/>
                      </a:lnTo>
                      <a:lnTo>
                        <a:pt x="166" y="259"/>
                      </a:lnTo>
                      <a:lnTo>
                        <a:pt x="166" y="255"/>
                      </a:lnTo>
                      <a:lnTo>
                        <a:pt x="175" y="248"/>
                      </a:lnTo>
                      <a:lnTo>
                        <a:pt x="175" y="244"/>
                      </a:lnTo>
                      <a:lnTo>
                        <a:pt x="183" y="237"/>
                      </a:lnTo>
                      <a:lnTo>
                        <a:pt x="183" y="234"/>
                      </a:lnTo>
                      <a:lnTo>
                        <a:pt x="192" y="227"/>
                      </a:lnTo>
                      <a:lnTo>
                        <a:pt x="192" y="223"/>
                      </a:lnTo>
                      <a:lnTo>
                        <a:pt x="201" y="216"/>
                      </a:lnTo>
                      <a:lnTo>
                        <a:pt x="201" y="213"/>
                      </a:lnTo>
                      <a:lnTo>
                        <a:pt x="210" y="206"/>
                      </a:lnTo>
                      <a:lnTo>
                        <a:pt x="210" y="202"/>
                      </a:lnTo>
                      <a:lnTo>
                        <a:pt x="219" y="195"/>
                      </a:lnTo>
                      <a:lnTo>
                        <a:pt x="219" y="192"/>
                      </a:lnTo>
                      <a:lnTo>
                        <a:pt x="227" y="185"/>
                      </a:lnTo>
                      <a:lnTo>
                        <a:pt x="227" y="181"/>
                      </a:lnTo>
                      <a:lnTo>
                        <a:pt x="236" y="174"/>
                      </a:lnTo>
                      <a:lnTo>
                        <a:pt x="236" y="171"/>
                      </a:lnTo>
                      <a:lnTo>
                        <a:pt x="245" y="163"/>
                      </a:lnTo>
                      <a:lnTo>
                        <a:pt x="245" y="160"/>
                      </a:lnTo>
                      <a:lnTo>
                        <a:pt x="256" y="151"/>
                      </a:lnTo>
                      <a:lnTo>
                        <a:pt x="256" y="148"/>
                      </a:lnTo>
                      <a:lnTo>
                        <a:pt x="264" y="141"/>
                      </a:lnTo>
                      <a:lnTo>
                        <a:pt x="264" y="137"/>
                      </a:lnTo>
                      <a:lnTo>
                        <a:pt x="273" y="130"/>
                      </a:lnTo>
                      <a:lnTo>
                        <a:pt x="273" y="126"/>
                      </a:lnTo>
                      <a:lnTo>
                        <a:pt x="282" y="119"/>
                      </a:lnTo>
                      <a:lnTo>
                        <a:pt x="282" y="116"/>
                      </a:lnTo>
                      <a:lnTo>
                        <a:pt x="291" y="109"/>
                      </a:lnTo>
                      <a:lnTo>
                        <a:pt x="291" y="105"/>
                      </a:lnTo>
                      <a:lnTo>
                        <a:pt x="300" y="98"/>
                      </a:lnTo>
                      <a:lnTo>
                        <a:pt x="300" y="95"/>
                      </a:lnTo>
                      <a:lnTo>
                        <a:pt x="308" y="88"/>
                      </a:lnTo>
                      <a:lnTo>
                        <a:pt x="308" y="84"/>
                      </a:lnTo>
                      <a:lnTo>
                        <a:pt x="317" y="77"/>
                      </a:lnTo>
                      <a:lnTo>
                        <a:pt x="317" y="74"/>
                      </a:lnTo>
                      <a:lnTo>
                        <a:pt x="324" y="68"/>
                      </a:lnTo>
                      <a:lnTo>
                        <a:pt x="324" y="61"/>
                      </a:lnTo>
                      <a:lnTo>
                        <a:pt x="326" y="61"/>
                      </a:lnTo>
                      <a:lnTo>
                        <a:pt x="326" y="44"/>
                      </a:lnTo>
                      <a:lnTo>
                        <a:pt x="328" y="44"/>
                      </a:lnTo>
                      <a:lnTo>
                        <a:pt x="328" y="26"/>
                      </a:lnTo>
                      <a:lnTo>
                        <a:pt x="330" y="26"/>
                      </a:lnTo>
                      <a:lnTo>
                        <a:pt x="330" y="0"/>
                      </a:lnTo>
                      <a:lnTo>
                        <a:pt x="303" y="0"/>
                      </a:lnTo>
                      <a:close/>
                    </a:path>
                  </a:pathLst>
                </a:custGeom>
                <a:solidFill>
                  <a:srgbClr val="FFAB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01" name="Freeform 8">
                  <a:extLst>
                    <a:ext uri="{FF2B5EF4-FFF2-40B4-BE49-F238E27FC236}">
                      <a16:creationId xmlns:a16="http://schemas.microsoft.com/office/drawing/2014/main" id="{732A4C62-4FC4-D5C6-C944-1FA19CEB69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59" y="4110"/>
                  <a:ext cx="250" cy="297"/>
                </a:xfrm>
                <a:custGeom>
                  <a:avLst/>
                  <a:gdLst>
                    <a:gd name="T0" fmla="*/ 241 w 250"/>
                    <a:gd name="T1" fmla="*/ 7 h 297"/>
                    <a:gd name="T2" fmla="*/ 233 w 250"/>
                    <a:gd name="T3" fmla="*/ 21 h 297"/>
                    <a:gd name="T4" fmla="*/ 215 w 250"/>
                    <a:gd name="T5" fmla="*/ 38 h 297"/>
                    <a:gd name="T6" fmla="*/ 206 w 250"/>
                    <a:gd name="T7" fmla="*/ 52 h 297"/>
                    <a:gd name="T8" fmla="*/ 189 w 250"/>
                    <a:gd name="T9" fmla="*/ 70 h 297"/>
                    <a:gd name="T10" fmla="*/ 180 w 250"/>
                    <a:gd name="T11" fmla="*/ 84 h 297"/>
                    <a:gd name="T12" fmla="*/ 161 w 250"/>
                    <a:gd name="T13" fmla="*/ 104 h 297"/>
                    <a:gd name="T14" fmla="*/ 152 w 250"/>
                    <a:gd name="T15" fmla="*/ 118 h 297"/>
                    <a:gd name="T16" fmla="*/ 134 w 250"/>
                    <a:gd name="T17" fmla="*/ 135 h 297"/>
                    <a:gd name="T18" fmla="*/ 125 w 250"/>
                    <a:gd name="T19" fmla="*/ 149 h 297"/>
                    <a:gd name="T20" fmla="*/ 108 w 250"/>
                    <a:gd name="T21" fmla="*/ 167 h 297"/>
                    <a:gd name="T22" fmla="*/ 99 w 250"/>
                    <a:gd name="T23" fmla="*/ 181 h 297"/>
                    <a:gd name="T24" fmla="*/ 81 w 250"/>
                    <a:gd name="T25" fmla="*/ 199 h 297"/>
                    <a:gd name="T26" fmla="*/ 72 w 250"/>
                    <a:gd name="T27" fmla="*/ 213 h 297"/>
                    <a:gd name="T28" fmla="*/ 53 w 250"/>
                    <a:gd name="T29" fmla="*/ 232 h 297"/>
                    <a:gd name="T30" fmla="*/ 44 w 250"/>
                    <a:gd name="T31" fmla="*/ 246 h 297"/>
                    <a:gd name="T32" fmla="*/ 27 w 250"/>
                    <a:gd name="T33" fmla="*/ 264 h 297"/>
                    <a:gd name="T34" fmla="*/ 18 w 250"/>
                    <a:gd name="T35" fmla="*/ 278 h 297"/>
                    <a:gd name="T36" fmla="*/ 0 w 250"/>
                    <a:gd name="T37" fmla="*/ 297 h 297"/>
                    <a:gd name="T38" fmla="*/ 9 w 250"/>
                    <a:gd name="T39" fmla="*/ 295 h 297"/>
                    <a:gd name="T40" fmla="*/ 18 w 250"/>
                    <a:gd name="T41" fmla="*/ 292 h 297"/>
                    <a:gd name="T42" fmla="*/ 25 w 250"/>
                    <a:gd name="T43" fmla="*/ 287 h 297"/>
                    <a:gd name="T44" fmla="*/ 36 w 250"/>
                    <a:gd name="T45" fmla="*/ 281 h 297"/>
                    <a:gd name="T46" fmla="*/ 48 w 250"/>
                    <a:gd name="T47" fmla="*/ 276 h 297"/>
                    <a:gd name="T48" fmla="*/ 55 w 250"/>
                    <a:gd name="T49" fmla="*/ 271 h 297"/>
                    <a:gd name="T50" fmla="*/ 65 w 250"/>
                    <a:gd name="T51" fmla="*/ 264 h 297"/>
                    <a:gd name="T52" fmla="*/ 72 w 250"/>
                    <a:gd name="T53" fmla="*/ 260 h 297"/>
                    <a:gd name="T54" fmla="*/ 85 w 250"/>
                    <a:gd name="T55" fmla="*/ 255 h 297"/>
                    <a:gd name="T56" fmla="*/ 88 w 250"/>
                    <a:gd name="T57" fmla="*/ 251 h 297"/>
                    <a:gd name="T58" fmla="*/ 106 w 250"/>
                    <a:gd name="T59" fmla="*/ 241 h 297"/>
                    <a:gd name="T60" fmla="*/ 116 w 250"/>
                    <a:gd name="T61" fmla="*/ 234 h 297"/>
                    <a:gd name="T62" fmla="*/ 127 w 250"/>
                    <a:gd name="T63" fmla="*/ 225 h 297"/>
                    <a:gd name="T64" fmla="*/ 132 w 250"/>
                    <a:gd name="T65" fmla="*/ 216 h 297"/>
                    <a:gd name="T66" fmla="*/ 171 w 250"/>
                    <a:gd name="T67" fmla="*/ 181 h 297"/>
                    <a:gd name="T68" fmla="*/ 180 w 250"/>
                    <a:gd name="T69" fmla="*/ 167 h 297"/>
                    <a:gd name="T70" fmla="*/ 189 w 250"/>
                    <a:gd name="T71" fmla="*/ 158 h 297"/>
                    <a:gd name="T72" fmla="*/ 192 w 250"/>
                    <a:gd name="T73" fmla="*/ 149 h 297"/>
                    <a:gd name="T74" fmla="*/ 197 w 250"/>
                    <a:gd name="T75" fmla="*/ 144 h 297"/>
                    <a:gd name="T76" fmla="*/ 205 w 250"/>
                    <a:gd name="T77" fmla="*/ 130 h 297"/>
                    <a:gd name="T78" fmla="*/ 210 w 250"/>
                    <a:gd name="T79" fmla="*/ 125 h 297"/>
                    <a:gd name="T80" fmla="*/ 213 w 250"/>
                    <a:gd name="T81" fmla="*/ 112 h 297"/>
                    <a:gd name="T82" fmla="*/ 219 w 250"/>
                    <a:gd name="T83" fmla="*/ 107 h 297"/>
                    <a:gd name="T84" fmla="*/ 224 w 250"/>
                    <a:gd name="T85" fmla="*/ 91 h 297"/>
                    <a:gd name="T86" fmla="*/ 229 w 250"/>
                    <a:gd name="T87" fmla="*/ 82 h 297"/>
                    <a:gd name="T88" fmla="*/ 231 w 250"/>
                    <a:gd name="T89" fmla="*/ 72 h 297"/>
                    <a:gd name="T90" fmla="*/ 234 w 250"/>
                    <a:gd name="T91" fmla="*/ 68 h 297"/>
                    <a:gd name="T92" fmla="*/ 236 w 250"/>
                    <a:gd name="T93" fmla="*/ 58 h 297"/>
                    <a:gd name="T94" fmla="*/ 240 w 250"/>
                    <a:gd name="T95" fmla="*/ 51 h 297"/>
                    <a:gd name="T96" fmla="*/ 241 w 250"/>
                    <a:gd name="T97" fmla="*/ 40 h 297"/>
                    <a:gd name="T98" fmla="*/ 245 w 250"/>
                    <a:gd name="T99" fmla="*/ 28 h 297"/>
                    <a:gd name="T100" fmla="*/ 247 w 250"/>
                    <a:gd name="T101" fmla="*/ 17 h 297"/>
                    <a:gd name="T102" fmla="*/ 250 w 250"/>
                    <a:gd name="T103" fmla="*/ 7 h 2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50" h="297">
                      <a:moveTo>
                        <a:pt x="249" y="0"/>
                      </a:moveTo>
                      <a:lnTo>
                        <a:pt x="249" y="1"/>
                      </a:lnTo>
                      <a:lnTo>
                        <a:pt x="241" y="7"/>
                      </a:lnTo>
                      <a:lnTo>
                        <a:pt x="241" y="10"/>
                      </a:lnTo>
                      <a:lnTo>
                        <a:pt x="233" y="17"/>
                      </a:lnTo>
                      <a:lnTo>
                        <a:pt x="233" y="21"/>
                      </a:lnTo>
                      <a:lnTo>
                        <a:pt x="224" y="28"/>
                      </a:lnTo>
                      <a:lnTo>
                        <a:pt x="224" y="31"/>
                      </a:lnTo>
                      <a:lnTo>
                        <a:pt x="215" y="38"/>
                      </a:lnTo>
                      <a:lnTo>
                        <a:pt x="215" y="42"/>
                      </a:lnTo>
                      <a:lnTo>
                        <a:pt x="206" y="49"/>
                      </a:lnTo>
                      <a:lnTo>
                        <a:pt x="206" y="52"/>
                      </a:lnTo>
                      <a:lnTo>
                        <a:pt x="197" y="59"/>
                      </a:lnTo>
                      <a:lnTo>
                        <a:pt x="197" y="63"/>
                      </a:lnTo>
                      <a:lnTo>
                        <a:pt x="189" y="70"/>
                      </a:lnTo>
                      <a:lnTo>
                        <a:pt x="189" y="74"/>
                      </a:lnTo>
                      <a:lnTo>
                        <a:pt x="180" y="81"/>
                      </a:lnTo>
                      <a:lnTo>
                        <a:pt x="180" y="84"/>
                      </a:lnTo>
                      <a:lnTo>
                        <a:pt x="169" y="93"/>
                      </a:lnTo>
                      <a:lnTo>
                        <a:pt x="169" y="96"/>
                      </a:lnTo>
                      <a:lnTo>
                        <a:pt x="161" y="104"/>
                      </a:lnTo>
                      <a:lnTo>
                        <a:pt x="161" y="107"/>
                      </a:lnTo>
                      <a:lnTo>
                        <a:pt x="152" y="114"/>
                      </a:lnTo>
                      <a:lnTo>
                        <a:pt x="152" y="118"/>
                      </a:lnTo>
                      <a:lnTo>
                        <a:pt x="143" y="125"/>
                      </a:lnTo>
                      <a:lnTo>
                        <a:pt x="143" y="128"/>
                      </a:lnTo>
                      <a:lnTo>
                        <a:pt x="134" y="135"/>
                      </a:lnTo>
                      <a:lnTo>
                        <a:pt x="134" y="139"/>
                      </a:lnTo>
                      <a:lnTo>
                        <a:pt x="125" y="146"/>
                      </a:lnTo>
                      <a:lnTo>
                        <a:pt x="125" y="149"/>
                      </a:lnTo>
                      <a:lnTo>
                        <a:pt x="116" y="156"/>
                      </a:lnTo>
                      <a:lnTo>
                        <a:pt x="116" y="160"/>
                      </a:lnTo>
                      <a:lnTo>
                        <a:pt x="108" y="167"/>
                      </a:lnTo>
                      <a:lnTo>
                        <a:pt x="108" y="170"/>
                      </a:lnTo>
                      <a:lnTo>
                        <a:pt x="99" y="177"/>
                      </a:lnTo>
                      <a:lnTo>
                        <a:pt x="99" y="181"/>
                      </a:lnTo>
                      <a:lnTo>
                        <a:pt x="90" y="188"/>
                      </a:lnTo>
                      <a:lnTo>
                        <a:pt x="90" y="192"/>
                      </a:lnTo>
                      <a:lnTo>
                        <a:pt x="81" y="199"/>
                      </a:lnTo>
                      <a:lnTo>
                        <a:pt x="81" y="202"/>
                      </a:lnTo>
                      <a:lnTo>
                        <a:pt x="72" y="209"/>
                      </a:lnTo>
                      <a:lnTo>
                        <a:pt x="72" y="213"/>
                      </a:lnTo>
                      <a:lnTo>
                        <a:pt x="62" y="221"/>
                      </a:lnTo>
                      <a:lnTo>
                        <a:pt x="62" y="225"/>
                      </a:lnTo>
                      <a:lnTo>
                        <a:pt x="53" y="232"/>
                      </a:lnTo>
                      <a:lnTo>
                        <a:pt x="53" y="236"/>
                      </a:lnTo>
                      <a:lnTo>
                        <a:pt x="44" y="243"/>
                      </a:lnTo>
                      <a:lnTo>
                        <a:pt x="44" y="246"/>
                      </a:lnTo>
                      <a:lnTo>
                        <a:pt x="36" y="253"/>
                      </a:lnTo>
                      <a:lnTo>
                        <a:pt x="36" y="257"/>
                      </a:lnTo>
                      <a:lnTo>
                        <a:pt x="27" y="264"/>
                      </a:lnTo>
                      <a:lnTo>
                        <a:pt x="27" y="267"/>
                      </a:lnTo>
                      <a:lnTo>
                        <a:pt x="18" y="274"/>
                      </a:lnTo>
                      <a:lnTo>
                        <a:pt x="18" y="278"/>
                      </a:lnTo>
                      <a:lnTo>
                        <a:pt x="9" y="285"/>
                      </a:lnTo>
                      <a:lnTo>
                        <a:pt x="9" y="288"/>
                      </a:lnTo>
                      <a:lnTo>
                        <a:pt x="0" y="297"/>
                      </a:lnTo>
                      <a:lnTo>
                        <a:pt x="4" y="297"/>
                      </a:lnTo>
                      <a:lnTo>
                        <a:pt x="4" y="295"/>
                      </a:lnTo>
                      <a:lnTo>
                        <a:pt x="9" y="295"/>
                      </a:lnTo>
                      <a:lnTo>
                        <a:pt x="9" y="294"/>
                      </a:lnTo>
                      <a:lnTo>
                        <a:pt x="13" y="292"/>
                      </a:lnTo>
                      <a:lnTo>
                        <a:pt x="18" y="292"/>
                      </a:lnTo>
                      <a:lnTo>
                        <a:pt x="18" y="290"/>
                      </a:lnTo>
                      <a:lnTo>
                        <a:pt x="25" y="288"/>
                      </a:lnTo>
                      <a:lnTo>
                        <a:pt x="25" y="287"/>
                      </a:lnTo>
                      <a:lnTo>
                        <a:pt x="32" y="285"/>
                      </a:lnTo>
                      <a:lnTo>
                        <a:pt x="32" y="283"/>
                      </a:lnTo>
                      <a:lnTo>
                        <a:pt x="36" y="281"/>
                      </a:lnTo>
                      <a:lnTo>
                        <a:pt x="41" y="281"/>
                      </a:lnTo>
                      <a:lnTo>
                        <a:pt x="41" y="280"/>
                      </a:lnTo>
                      <a:lnTo>
                        <a:pt x="48" y="276"/>
                      </a:lnTo>
                      <a:lnTo>
                        <a:pt x="48" y="274"/>
                      </a:lnTo>
                      <a:lnTo>
                        <a:pt x="55" y="273"/>
                      </a:lnTo>
                      <a:lnTo>
                        <a:pt x="55" y="271"/>
                      </a:lnTo>
                      <a:lnTo>
                        <a:pt x="62" y="269"/>
                      </a:lnTo>
                      <a:lnTo>
                        <a:pt x="62" y="267"/>
                      </a:lnTo>
                      <a:lnTo>
                        <a:pt x="65" y="264"/>
                      </a:lnTo>
                      <a:lnTo>
                        <a:pt x="69" y="264"/>
                      </a:lnTo>
                      <a:lnTo>
                        <a:pt x="69" y="262"/>
                      </a:lnTo>
                      <a:lnTo>
                        <a:pt x="72" y="260"/>
                      </a:lnTo>
                      <a:lnTo>
                        <a:pt x="78" y="260"/>
                      </a:lnTo>
                      <a:lnTo>
                        <a:pt x="78" y="258"/>
                      </a:lnTo>
                      <a:lnTo>
                        <a:pt x="85" y="255"/>
                      </a:lnTo>
                      <a:lnTo>
                        <a:pt x="85" y="253"/>
                      </a:lnTo>
                      <a:lnTo>
                        <a:pt x="88" y="253"/>
                      </a:lnTo>
                      <a:lnTo>
                        <a:pt x="88" y="251"/>
                      </a:lnTo>
                      <a:lnTo>
                        <a:pt x="99" y="244"/>
                      </a:lnTo>
                      <a:lnTo>
                        <a:pt x="99" y="243"/>
                      </a:lnTo>
                      <a:lnTo>
                        <a:pt x="106" y="241"/>
                      </a:lnTo>
                      <a:lnTo>
                        <a:pt x="106" y="239"/>
                      </a:lnTo>
                      <a:lnTo>
                        <a:pt x="109" y="236"/>
                      </a:lnTo>
                      <a:lnTo>
                        <a:pt x="116" y="234"/>
                      </a:lnTo>
                      <a:lnTo>
                        <a:pt x="116" y="232"/>
                      </a:lnTo>
                      <a:lnTo>
                        <a:pt x="124" y="225"/>
                      </a:lnTo>
                      <a:lnTo>
                        <a:pt x="127" y="225"/>
                      </a:lnTo>
                      <a:lnTo>
                        <a:pt x="127" y="223"/>
                      </a:lnTo>
                      <a:lnTo>
                        <a:pt x="132" y="220"/>
                      </a:lnTo>
                      <a:lnTo>
                        <a:pt x="132" y="216"/>
                      </a:lnTo>
                      <a:lnTo>
                        <a:pt x="143" y="209"/>
                      </a:lnTo>
                      <a:lnTo>
                        <a:pt x="143" y="207"/>
                      </a:lnTo>
                      <a:lnTo>
                        <a:pt x="171" y="181"/>
                      </a:lnTo>
                      <a:lnTo>
                        <a:pt x="171" y="177"/>
                      </a:lnTo>
                      <a:lnTo>
                        <a:pt x="180" y="170"/>
                      </a:lnTo>
                      <a:lnTo>
                        <a:pt x="180" y="167"/>
                      </a:lnTo>
                      <a:lnTo>
                        <a:pt x="187" y="162"/>
                      </a:lnTo>
                      <a:lnTo>
                        <a:pt x="187" y="158"/>
                      </a:lnTo>
                      <a:lnTo>
                        <a:pt x="189" y="158"/>
                      </a:lnTo>
                      <a:lnTo>
                        <a:pt x="189" y="155"/>
                      </a:lnTo>
                      <a:lnTo>
                        <a:pt x="192" y="153"/>
                      </a:lnTo>
                      <a:lnTo>
                        <a:pt x="192" y="149"/>
                      </a:lnTo>
                      <a:lnTo>
                        <a:pt x="196" y="148"/>
                      </a:lnTo>
                      <a:lnTo>
                        <a:pt x="196" y="144"/>
                      </a:lnTo>
                      <a:lnTo>
                        <a:pt x="197" y="144"/>
                      </a:lnTo>
                      <a:lnTo>
                        <a:pt x="197" y="140"/>
                      </a:lnTo>
                      <a:lnTo>
                        <a:pt x="205" y="135"/>
                      </a:lnTo>
                      <a:lnTo>
                        <a:pt x="205" y="130"/>
                      </a:lnTo>
                      <a:lnTo>
                        <a:pt x="206" y="130"/>
                      </a:lnTo>
                      <a:lnTo>
                        <a:pt x="206" y="126"/>
                      </a:lnTo>
                      <a:lnTo>
                        <a:pt x="210" y="125"/>
                      </a:lnTo>
                      <a:lnTo>
                        <a:pt x="210" y="121"/>
                      </a:lnTo>
                      <a:lnTo>
                        <a:pt x="212" y="121"/>
                      </a:lnTo>
                      <a:lnTo>
                        <a:pt x="213" y="112"/>
                      </a:lnTo>
                      <a:lnTo>
                        <a:pt x="217" y="111"/>
                      </a:lnTo>
                      <a:lnTo>
                        <a:pt x="217" y="107"/>
                      </a:lnTo>
                      <a:lnTo>
                        <a:pt x="219" y="107"/>
                      </a:lnTo>
                      <a:lnTo>
                        <a:pt x="220" y="98"/>
                      </a:lnTo>
                      <a:lnTo>
                        <a:pt x="224" y="96"/>
                      </a:lnTo>
                      <a:lnTo>
                        <a:pt x="224" y="91"/>
                      </a:lnTo>
                      <a:lnTo>
                        <a:pt x="226" y="91"/>
                      </a:lnTo>
                      <a:lnTo>
                        <a:pt x="227" y="82"/>
                      </a:lnTo>
                      <a:lnTo>
                        <a:pt x="229" y="82"/>
                      </a:lnTo>
                      <a:lnTo>
                        <a:pt x="229" y="79"/>
                      </a:lnTo>
                      <a:lnTo>
                        <a:pt x="231" y="79"/>
                      </a:lnTo>
                      <a:lnTo>
                        <a:pt x="231" y="72"/>
                      </a:lnTo>
                      <a:lnTo>
                        <a:pt x="233" y="72"/>
                      </a:lnTo>
                      <a:lnTo>
                        <a:pt x="233" y="68"/>
                      </a:lnTo>
                      <a:lnTo>
                        <a:pt x="234" y="68"/>
                      </a:lnTo>
                      <a:lnTo>
                        <a:pt x="234" y="61"/>
                      </a:lnTo>
                      <a:lnTo>
                        <a:pt x="236" y="61"/>
                      </a:lnTo>
                      <a:lnTo>
                        <a:pt x="236" y="58"/>
                      </a:lnTo>
                      <a:lnTo>
                        <a:pt x="238" y="58"/>
                      </a:lnTo>
                      <a:lnTo>
                        <a:pt x="238" y="51"/>
                      </a:lnTo>
                      <a:lnTo>
                        <a:pt x="240" y="51"/>
                      </a:lnTo>
                      <a:lnTo>
                        <a:pt x="240" y="47"/>
                      </a:lnTo>
                      <a:lnTo>
                        <a:pt x="241" y="47"/>
                      </a:lnTo>
                      <a:lnTo>
                        <a:pt x="241" y="40"/>
                      </a:lnTo>
                      <a:lnTo>
                        <a:pt x="243" y="40"/>
                      </a:lnTo>
                      <a:lnTo>
                        <a:pt x="243" y="28"/>
                      </a:lnTo>
                      <a:lnTo>
                        <a:pt x="245" y="28"/>
                      </a:lnTo>
                      <a:lnTo>
                        <a:pt x="245" y="24"/>
                      </a:lnTo>
                      <a:lnTo>
                        <a:pt x="247" y="24"/>
                      </a:lnTo>
                      <a:lnTo>
                        <a:pt x="247" y="17"/>
                      </a:lnTo>
                      <a:lnTo>
                        <a:pt x="249" y="17"/>
                      </a:lnTo>
                      <a:lnTo>
                        <a:pt x="249" y="7"/>
                      </a:lnTo>
                      <a:lnTo>
                        <a:pt x="250" y="7"/>
                      </a:lnTo>
                      <a:lnTo>
                        <a:pt x="250" y="0"/>
                      </a:lnTo>
                      <a:lnTo>
                        <a:pt x="249" y="0"/>
                      </a:lnTo>
                      <a:close/>
                    </a:path>
                  </a:pathLst>
                </a:custGeom>
                <a:solidFill>
                  <a:srgbClr val="FF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02" name="Freeform 9">
                  <a:extLst>
                    <a:ext uri="{FF2B5EF4-FFF2-40B4-BE49-F238E27FC236}">
                      <a16:creationId xmlns:a16="http://schemas.microsoft.com/office/drawing/2014/main" id="{C3F63675-ABC5-3812-9D23-E1790D308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47" y="4041"/>
                  <a:ext cx="368" cy="391"/>
                </a:xfrm>
                <a:custGeom>
                  <a:avLst/>
                  <a:gdLst>
                    <a:gd name="T0" fmla="*/ 91 w 368"/>
                    <a:gd name="T1" fmla="*/ 375 h 391"/>
                    <a:gd name="T2" fmla="*/ 121 w 368"/>
                    <a:gd name="T3" fmla="*/ 363 h 391"/>
                    <a:gd name="T4" fmla="*/ 144 w 368"/>
                    <a:gd name="T5" fmla="*/ 352 h 391"/>
                    <a:gd name="T6" fmla="*/ 181 w 368"/>
                    <a:gd name="T7" fmla="*/ 331 h 391"/>
                    <a:gd name="T8" fmla="*/ 218 w 368"/>
                    <a:gd name="T9" fmla="*/ 310 h 391"/>
                    <a:gd name="T10" fmla="*/ 248 w 368"/>
                    <a:gd name="T11" fmla="*/ 283 h 391"/>
                    <a:gd name="T12" fmla="*/ 295 w 368"/>
                    <a:gd name="T13" fmla="*/ 234 h 391"/>
                    <a:gd name="T14" fmla="*/ 308 w 368"/>
                    <a:gd name="T15" fmla="*/ 217 h 391"/>
                    <a:gd name="T16" fmla="*/ 318 w 368"/>
                    <a:gd name="T17" fmla="*/ 197 h 391"/>
                    <a:gd name="T18" fmla="*/ 332 w 368"/>
                    <a:gd name="T19" fmla="*/ 169 h 391"/>
                    <a:gd name="T20" fmla="*/ 361 w 368"/>
                    <a:gd name="T21" fmla="*/ 83 h 391"/>
                    <a:gd name="T22" fmla="*/ 366 w 368"/>
                    <a:gd name="T23" fmla="*/ 42 h 391"/>
                    <a:gd name="T24" fmla="*/ 192 w 368"/>
                    <a:gd name="T25" fmla="*/ 21 h 391"/>
                    <a:gd name="T26" fmla="*/ 186 w 368"/>
                    <a:gd name="T27" fmla="*/ 67 h 391"/>
                    <a:gd name="T28" fmla="*/ 181 w 368"/>
                    <a:gd name="T29" fmla="*/ 90 h 391"/>
                    <a:gd name="T30" fmla="*/ 177 w 368"/>
                    <a:gd name="T31" fmla="*/ 100 h 391"/>
                    <a:gd name="T32" fmla="*/ 169 w 368"/>
                    <a:gd name="T33" fmla="*/ 120 h 391"/>
                    <a:gd name="T34" fmla="*/ 163 w 368"/>
                    <a:gd name="T35" fmla="*/ 128 h 391"/>
                    <a:gd name="T36" fmla="*/ 156 w 368"/>
                    <a:gd name="T37" fmla="*/ 139 h 391"/>
                    <a:gd name="T38" fmla="*/ 148 w 368"/>
                    <a:gd name="T39" fmla="*/ 153 h 391"/>
                    <a:gd name="T40" fmla="*/ 139 w 368"/>
                    <a:gd name="T41" fmla="*/ 162 h 391"/>
                    <a:gd name="T42" fmla="*/ 126 w 368"/>
                    <a:gd name="T43" fmla="*/ 173 h 391"/>
                    <a:gd name="T44" fmla="*/ 112 w 368"/>
                    <a:gd name="T45" fmla="*/ 183 h 391"/>
                    <a:gd name="T46" fmla="*/ 95 w 368"/>
                    <a:gd name="T47" fmla="*/ 194 h 391"/>
                    <a:gd name="T48" fmla="*/ 30 w 368"/>
                    <a:gd name="T49" fmla="*/ 222 h 391"/>
                    <a:gd name="T50" fmla="*/ 3 w 368"/>
                    <a:gd name="T51" fmla="*/ 229 h 391"/>
                    <a:gd name="T52" fmla="*/ 3 w 368"/>
                    <a:gd name="T53" fmla="*/ 232 h 391"/>
                    <a:gd name="T54" fmla="*/ 30 w 368"/>
                    <a:gd name="T55" fmla="*/ 225 h 391"/>
                    <a:gd name="T56" fmla="*/ 96 w 368"/>
                    <a:gd name="T57" fmla="*/ 197 h 391"/>
                    <a:gd name="T58" fmla="*/ 114 w 368"/>
                    <a:gd name="T59" fmla="*/ 187 h 391"/>
                    <a:gd name="T60" fmla="*/ 128 w 368"/>
                    <a:gd name="T61" fmla="*/ 176 h 391"/>
                    <a:gd name="T62" fmla="*/ 140 w 368"/>
                    <a:gd name="T63" fmla="*/ 165 h 391"/>
                    <a:gd name="T64" fmla="*/ 149 w 368"/>
                    <a:gd name="T65" fmla="*/ 157 h 391"/>
                    <a:gd name="T66" fmla="*/ 160 w 368"/>
                    <a:gd name="T67" fmla="*/ 143 h 391"/>
                    <a:gd name="T68" fmla="*/ 167 w 368"/>
                    <a:gd name="T69" fmla="*/ 132 h 391"/>
                    <a:gd name="T70" fmla="*/ 176 w 368"/>
                    <a:gd name="T71" fmla="*/ 113 h 391"/>
                    <a:gd name="T72" fmla="*/ 181 w 368"/>
                    <a:gd name="T73" fmla="*/ 104 h 391"/>
                    <a:gd name="T74" fmla="*/ 186 w 368"/>
                    <a:gd name="T75" fmla="*/ 86 h 391"/>
                    <a:gd name="T76" fmla="*/ 192 w 368"/>
                    <a:gd name="T77" fmla="*/ 63 h 391"/>
                    <a:gd name="T78" fmla="*/ 193 w 368"/>
                    <a:gd name="T79" fmla="*/ 18 h 391"/>
                    <a:gd name="T80" fmla="*/ 362 w 368"/>
                    <a:gd name="T81" fmla="*/ 30 h 391"/>
                    <a:gd name="T82" fmla="*/ 357 w 368"/>
                    <a:gd name="T83" fmla="*/ 77 h 391"/>
                    <a:gd name="T84" fmla="*/ 332 w 368"/>
                    <a:gd name="T85" fmla="*/ 162 h 391"/>
                    <a:gd name="T86" fmla="*/ 318 w 368"/>
                    <a:gd name="T87" fmla="*/ 192 h 391"/>
                    <a:gd name="T88" fmla="*/ 306 w 368"/>
                    <a:gd name="T89" fmla="*/ 208 h 391"/>
                    <a:gd name="T90" fmla="*/ 295 w 368"/>
                    <a:gd name="T91" fmla="*/ 227 h 391"/>
                    <a:gd name="T92" fmla="*/ 276 w 368"/>
                    <a:gd name="T93" fmla="*/ 250 h 391"/>
                    <a:gd name="T94" fmla="*/ 228 w 368"/>
                    <a:gd name="T95" fmla="*/ 296 h 391"/>
                    <a:gd name="T96" fmla="*/ 200 w 368"/>
                    <a:gd name="T97" fmla="*/ 315 h 391"/>
                    <a:gd name="T98" fmla="*/ 160 w 368"/>
                    <a:gd name="T99" fmla="*/ 340 h 391"/>
                    <a:gd name="T100" fmla="*/ 132 w 368"/>
                    <a:gd name="T101" fmla="*/ 354 h 391"/>
                    <a:gd name="T102" fmla="*/ 102 w 368"/>
                    <a:gd name="T103" fmla="*/ 368 h 391"/>
                    <a:gd name="T104" fmla="*/ 56 w 368"/>
                    <a:gd name="T105" fmla="*/ 384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368" h="391">
                      <a:moveTo>
                        <a:pt x="42" y="391"/>
                      </a:moveTo>
                      <a:lnTo>
                        <a:pt x="58" y="387"/>
                      </a:lnTo>
                      <a:lnTo>
                        <a:pt x="65" y="384"/>
                      </a:lnTo>
                      <a:lnTo>
                        <a:pt x="63" y="384"/>
                      </a:lnTo>
                      <a:lnTo>
                        <a:pt x="84" y="379"/>
                      </a:lnTo>
                      <a:lnTo>
                        <a:pt x="91" y="375"/>
                      </a:lnTo>
                      <a:lnTo>
                        <a:pt x="89" y="375"/>
                      </a:lnTo>
                      <a:lnTo>
                        <a:pt x="96" y="373"/>
                      </a:lnTo>
                      <a:lnTo>
                        <a:pt x="102" y="371"/>
                      </a:lnTo>
                      <a:lnTo>
                        <a:pt x="109" y="368"/>
                      </a:lnTo>
                      <a:lnTo>
                        <a:pt x="114" y="366"/>
                      </a:lnTo>
                      <a:lnTo>
                        <a:pt x="121" y="363"/>
                      </a:lnTo>
                      <a:lnTo>
                        <a:pt x="126" y="361"/>
                      </a:lnTo>
                      <a:lnTo>
                        <a:pt x="133" y="357"/>
                      </a:lnTo>
                      <a:lnTo>
                        <a:pt x="132" y="357"/>
                      </a:lnTo>
                      <a:lnTo>
                        <a:pt x="139" y="356"/>
                      </a:lnTo>
                      <a:lnTo>
                        <a:pt x="146" y="352"/>
                      </a:lnTo>
                      <a:lnTo>
                        <a:pt x="144" y="352"/>
                      </a:lnTo>
                      <a:lnTo>
                        <a:pt x="149" y="350"/>
                      </a:lnTo>
                      <a:lnTo>
                        <a:pt x="162" y="343"/>
                      </a:lnTo>
                      <a:lnTo>
                        <a:pt x="160" y="343"/>
                      </a:lnTo>
                      <a:lnTo>
                        <a:pt x="165" y="342"/>
                      </a:lnTo>
                      <a:lnTo>
                        <a:pt x="183" y="331"/>
                      </a:lnTo>
                      <a:lnTo>
                        <a:pt x="181" y="331"/>
                      </a:lnTo>
                      <a:lnTo>
                        <a:pt x="186" y="329"/>
                      </a:lnTo>
                      <a:lnTo>
                        <a:pt x="204" y="319"/>
                      </a:lnTo>
                      <a:lnTo>
                        <a:pt x="207" y="315"/>
                      </a:lnTo>
                      <a:lnTo>
                        <a:pt x="213" y="312"/>
                      </a:lnTo>
                      <a:lnTo>
                        <a:pt x="211" y="312"/>
                      </a:lnTo>
                      <a:lnTo>
                        <a:pt x="218" y="310"/>
                      </a:lnTo>
                      <a:lnTo>
                        <a:pt x="221" y="306"/>
                      </a:lnTo>
                      <a:lnTo>
                        <a:pt x="232" y="299"/>
                      </a:lnTo>
                      <a:lnTo>
                        <a:pt x="236" y="296"/>
                      </a:lnTo>
                      <a:lnTo>
                        <a:pt x="241" y="292"/>
                      </a:lnTo>
                      <a:lnTo>
                        <a:pt x="244" y="287"/>
                      </a:lnTo>
                      <a:lnTo>
                        <a:pt x="248" y="283"/>
                      </a:lnTo>
                      <a:lnTo>
                        <a:pt x="253" y="280"/>
                      </a:lnTo>
                      <a:lnTo>
                        <a:pt x="280" y="254"/>
                      </a:lnTo>
                      <a:lnTo>
                        <a:pt x="283" y="248"/>
                      </a:lnTo>
                      <a:lnTo>
                        <a:pt x="288" y="243"/>
                      </a:lnTo>
                      <a:lnTo>
                        <a:pt x="292" y="238"/>
                      </a:lnTo>
                      <a:lnTo>
                        <a:pt x="295" y="234"/>
                      </a:lnTo>
                      <a:lnTo>
                        <a:pt x="299" y="229"/>
                      </a:lnTo>
                      <a:lnTo>
                        <a:pt x="299" y="227"/>
                      </a:lnTo>
                      <a:lnTo>
                        <a:pt x="301" y="224"/>
                      </a:lnTo>
                      <a:lnTo>
                        <a:pt x="301" y="225"/>
                      </a:lnTo>
                      <a:lnTo>
                        <a:pt x="304" y="220"/>
                      </a:lnTo>
                      <a:lnTo>
                        <a:pt x="308" y="217"/>
                      </a:lnTo>
                      <a:lnTo>
                        <a:pt x="309" y="209"/>
                      </a:lnTo>
                      <a:lnTo>
                        <a:pt x="309" y="211"/>
                      </a:lnTo>
                      <a:lnTo>
                        <a:pt x="313" y="208"/>
                      </a:lnTo>
                      <a:lnTo>
                        <a:pt x="317" y="201"/>
                      </a:lnTo>
                      <a:lnTo>
                        <a:pt x="318" y="195"/>
                      </a:lnTo>
                      <a:lnTo>
                        <a:pt x="318" y="197"/>
                      </a:lnTo>
                      <a:lnTo>
                        <a:pt x="322" y="194"/>
                      </a:lnTo>
                      <a:lnTo>
                        <a:pt x="325" y="181"/>
                      </a:lnTo>
                      <a:lnTo>
                        <a:pt x="325" y="183"/>
                      </a:lnTo>
                      <a:lnTo>
                        <a:pt x="329" y="180"/>
                      </a:lnTo>
                      <a:lnTo>
                        <a:pt x="332" y="167"/>
                      </a:lnTo>
                      <a:lnTo>
                        <a:pt x="332" y="169"/>
                      </a:lnTo>
                      <a:lnTo>
                        <a:pt x="336" y="162"/>
                      </a:lnTo>
                      <a:lnTo>
                        <a:pt x="338" y="157"/>
                      </a:lnTo>
                      <a:lnTo>
                        <a:pt x="339" y="153"/>
                      </a:lnTo>
                      <a:lnTo>
                        <a:pt x="355" y="106"/>
                      </a:lnTo>
                      <a:lnTo>
                        <a:pt x="355" y="99"/>
                      </a:lnTo>
                      <a:lnTo>
                        <a:pt x="361" y="83"/>
                      </a:lnTo>
                      <a:lnTo>
                        <a:pt x="361" y="77"/>
                      </a:lnTo>
                      <a:lnTo>
                        <a:pt x="362" y="70"/>
                      </a:lnTo>
                      <a:lnTo>
                        <a:pt x="362" y="65"/>
                      </a:lnTo>
                      <a:lnTo>
                        <a:pt x="364" y="60"/>
                      </a:lnTo>
                      <a:lnTo>
                        <a:pt x="364" y="47"/>
                      </a:lnTo>
                      <a:lnTo>
                        <a:pt x="366" y="42"/>
                      </a:lnTo>
                      <a:lnTo>
                        <a:pt x="366" y="30"/>
                      </a:lnTo>
                      <a:lnTo>
                        <a:pt x="368" y="23"/>
                      </a:lnTo>
                      <a:lnTo>
                        <a:pt x="368" y="0"/>
                      </a:lnTo>
                      <a:lnTo>
                        <a:pt x="190" y="0"/>
                      </a:lnTo>
                      <a:lnTo>
                        <a:pt x="190" y="18"/>
                      </a:lnTo>
                      <a:lnTo>
                        <a:pt x="192" y="21"/>
                      </a:lnTo>
                      <a:lnTo>
                        <a:pt x="192" y="28"/>
                      </a:lnTo>
                      <a:lnTo>
                        <a:pt x="190" y="32"/>
                      </a:lnTo>
                      <a:lnTo>
                        <a:pt x="190" y="53"/>
                      </a:lnTo>
                      <a:lnTo>
                        <a:pt x="188" y="56"/>
                      </a:lnTo>
                      <a:lnTo>
                        <a:pt x="188" y="63"/>
                      </a:lnTo>
                      <a:lnTo>
                        <a:pt x="186" y="67"/>
                      </a:lnTo>
                      <a:lnTo>
                        <a:pt x="186" y="74"/>
                      </a:lnTo>
                      <a:lnTo>
                        <a:pt x="184" y="77"/>
                      </a:lnTo>
                      <a:lnTo>
                        <a:pt x="184" y="79"/>
                      </a:lnTo>
                      <a:lnTo>
                        <a:pt x="183" y="83"/>
                      </a:lnTo>
                      <a:lnTo>
                        <a:pt x="183" y="86"/>
                      </a:lnTo>
                      <a:lnTo>
                        <a:pt x="181" y="90"/>
                      </a:lnTo>
                      <a:lnTo>
                        <a:pt x="181" y="93"/>
                      </a:lnTo>
                      <a:lnTo>
                        <a:pt x="181" y="92"/>
                      </a:lnTo>
                      <a:lnTo>
                        <a:pt x="179" y="95"/>
                      </a:lnTo>
                      <a:lnTo>
                        <a:pt x="179" y="99"/>
                      </a:lnTo>
                      <a:lnTo>
                        <a:pt x="177" y="102"/>
                      </a:lnTo>
                      <a:lnTo>
                        <a:pt x="177" y="100"/>
                      </a:lnTo>
                      <a:lnTo>
                        <a:pt x="176" y="104"/>
                      </a:lnTo>
                      <a:lnTo>
                        <a:pt x="176" y="107"/>
                      </a:lnTo>
                      <a:lnTo>
                        <a:pt x="174" y="111"/>
                      </a:lnTo>
                      <a:lnTo>
                        <a:pt x="174" y="109"/>
                      </a:lnTo>
                      <a:lnTo>
                        <a:pt x="172" y="111"/>
                      </a:lnTo>
                      <a:lnTo>
                        <a:pt x="169" y="120"/>
                      </a:lnTo>
                      <a:lnTo>
                        <a:pt x="169" y="121"/>
                      </a:lnTo>
                      <a:lnTo>
                        <a:pt x="167" y="125"/>
                      </a:lnTo>
                      <a:lnTo>
                        <a:pt x="167" y="123"/>
                      </a:lnTo>
                      <a:lnTo>
                        <a:pt x="165" y="125"/>
                      </a:lnTo>
                      <a:lnTo>
                        <a:pt x="163" y="130"/>
                      </a:lnTo>
                      <a:lnTo>
                        <a:pt x="163" y="128"/>
                      </a:lnTo>
                      <a:lnTo>
                        <a:pt x="162" y="130"/>
                      </a:lnTo>
                      <a:lnTo>
                        <a:pt x="160" y="136"/>
                      </a:lnTo>
                      <a:lnTo>
                        <a:pt x="160" y="134"/>
                      </a:lnTo>
                      <a:lnTo>
                        <a:pt x="158" y="136"/>
                      </a:lnTo>
                      <a:lnTo>
                        <a:pt x="156" y="141"/>
                      </a:lnTo>
                      <a:lnTo>
                        <a:pt x="156" y="139"/>
                      </a:lnTo>
                      <a:lnTo>
                        <a:pt x="155" y="141"/>
                      </a:lnTo>
                      <a:lnTo>
                        <a:pt x="153" y="146"/>
                      </a:lnTo>
                      <a:lnTo>
                        <a:pt x="153" y="144"/>
                      </a:lnTo>
                      <a:lnTo>
                        <a:pt x="148" y="150"/>
                      </a:lnTo>
                      <a:lnTo>
                        <a:pt x="146" y="155"/>
                      </a:lnTo>
                      <a:lnTo>
                        <a:pt x="148" y="153"/>
                      </a:lnTo>
                      <a:lnTo>
                        <a:pt x="142" y="155"/>
                      </a:lnTo>
                      <a:lnTo>
                        <a:pt x="140" y="157"/>
                      </a:lnTo>
                      <a:lnTo>
                        <a:pt x="139" y="162"/>
                      </a:lnTo>
                      <a:lnTo>
                        <a:pt x="139" y="160"/>
                      </a:lnTo>
                      <a:lnTo>
                        <a:pt x="137" y="162"/>
                      </a:lnTo>
                      <a:lnTo>
                        <a:pt x="139" y="162"/>
                      </a:lnTo>
                      <a:lnTo>
                        <a:pt x="133" y="164"/>
                      </a:lnTo>
                      <a:lnTo>
                        <a:pt x="132" y="169"/>
                      </a:lnTo>
                      <a:lnTo>
                        <a:pt x="133" y="167"/>
                      </a:lnTo>
                      <a:lnTo>
                        <a:pt x="128" y="169"/>
                      </a:lnTo>
                      <a:lnTo>
                        <a:pt x="125" y="173"/>
                      </a:lnTo>
                      <a:lnTo>
                        <a:pt x="126" y="173"/>
                      </a:lnTo>
                      <a:lnTo>
                        <a:pt x="121" y="174"/>
                      </a:lnTo>
                      <a:lnTo>
                        <a:pt x="116" y="180"/>
                      </a:lnTo>
                      <a:lnTo>
                        <a:pt x="118" y="180"/>
                      </a:lnTo>
                      <a:lnTo>
                        <a:pt x="112" y="181"/>
                      </a:lnTo>
                      <a:lnTo>
                        <a:pt x="111" y="183"/>
                      </a:lnTo>
                      <a:lnTo>
                        <a:pt x="112" y="183"/>
                      </a:lnTo>
                      <a:lnTo>
                        <a:pt x="103" y="187"/>
                      </a:lnTo>
                      <a:lnTo>
                        <a:pt x="102" y="188"/>
                      </a:lnTo>
                      <a:lnTo>
                        <a:pt x="103" y="188"/>
                      </a:lnTo>
                      <a:lnTo>
                        <a:pt x="95" y="192"/>
                      </a:lnTo>
                      <a:lnTo>
                        <a:pt x="93" y="194"/>
                      </a:lnTo>
                      <a:lnTo>
                        <a:pt x="95" y="194"/>
                      </a:lnTo>
                      <a:lnTo>
                        <a:pt x="56" y="213"/>
                      </a:lnTo>
                      <a:lnTo>
                        <a:pt x="52" y="213"/>
                      </a:lnTo>
                      <a:lnTo>
                        <a:pt x="45" y="217"/>
                      </a:lnTo>
                      <a:lnTo>
                        <a:pt x="40" y="218"/>
                      </a:lnTo>
                      <a:lnTo>
                        <a:pt x="37" y="218"/>
                      </a:lnTo>
                      <a:lnTo>
                        <a:pt x="30" y="222"/>
                      </a:lnTo>
                      <a:lnTo>
                        <a:pt x="24" y="224"/>
                      </a:lnTo>
                      <a:lnTo>
                        <a:pt x="21" y="224"/>
                      </a:lnTo>
                      <a:lnTo>
                        <a:pt x="17" y="225"/>
                      </a:lnTo>
                      <a:lnTo>
                        <a:pt x="12" y="225"/>
                      </a:lnTo>
                      <a:lnTo>
                        <a:pt x="8" y="227"/>
                      </a:lnTo>
                      <a:lnTo>
                        <a:pt x="3" y="229"/>
                      </a:lnTo>
                      <a:lnTo>
                        <a:pt x="0" y="229"/>
                      </a:lnTo>
                      <a:lnTo>
                        <a:pt x="42" y="391"/>
                      </a:lnTo>
                      <a:lnTo>
                        <a:pt x="45" y="389"/>
                      </a:lnTo>
                      <a:lnTo>
                        <a:pt x="3" y="231"/>
                      </a:lnTo>
                      <a:lnTo>
                        <a:pt x="1" y="232"/>
                      </a:lnTo>
                      <a:lnTo>
                        <a:pt x="3" y="232"/>
                      </a:lnTo>
                      <a:lnTo>
                        <a:pt x="8" y="231"/>
                      </a:lnTo>
                      <a:lnTo>
                        <a:pt x="12" y="229"/>
                      </a:lnTo>
                      <a:lnTo>
                        <a:pt x="17" y="229"/>
                      </a:lnTo>
                      <a:lnTo>
                        <a:pt x="21" y="227"/>
                      </a:lnTo>
                      <a:lnTo>
                        <a:pt x="24" y="227"/>
                      </a:lnTo>
                      <a:lnTo>
                        <a:pt x="30" y="225"/>
                      </a:lnTo>
                      <a:lnTo>
                        <a:pt x="37" y="222"/>
                      </a:lnTo>
                      <a:lnTo>
                        <a:pt x="40" y="222"/>
                      </a:lnTo>
                      <a:lnTo>
                        <a:pt x="45" y="220"/>
                      </a:lnTo>
                      <a:lnTo>
                        <a:pt x="52" y="217"/>
                      </a:lnTo>
                      <a:lnTo>
                        <a:pt x="56" y="217"/>
                      </a:lnTo>
                      <a:lnTo>
                        <a:pt x="96" y="197"/>
                      </a:lnTo>
                      <a:lnTo>
                        <a:pt x="98" y="195"/>
                      </a:lnTo>
                      <a:lnTo>
                        <a:pt x="96" y="195"/>
                      </a:lnTo>
                      <a:lnTo>
                        <a:pt x="105" y="192"/>
                      </a:lnTo>
                      <a:lnTo>
                        <a:pt x="107" y="190"/>
                      </a:lnTo>
                      <a:lnTo>
                        <a:pt x="105" y="190"/>
                      </a:lnTo>
                      <a:lnTo>
                        <a:pt x="114" y="187"/>
                      </a:lnTo>
                      <a:lnTo>
                        <a:pt x="116" y="185"/>
                      </a:lnTo>
                      <a:lnTo>
                        <a:pt x="114" y="185"/>
                      </a:lnTo>
                      <a:lnTo>
                        <a:pt x="119" y="183"/>
                      </a:lnTo>
                      <a:lnTo>
                        <a:pt x="125" y="178"/>
                      </a:lnTo>
                      <a:lnTo>
                        <a:pt x="123" y="178"/>
                      </a:lnTo>
                      <a:lnTo>
                        <a:pt x="128" y="176"/>
                      </a:lnTo>
                      <a:lnTo>
                        <a:pt x="132" y="173"/>
                      </a:lnTo>
                      <a:lnTo>
                        <a:pt x="130" y="173"/>
                      </a:lnTo>
                      <a:lnTo>
                        <a:pt x="135" y="171"/>
                      </a:lnTo>
                      <a:lnTo>
                        <a:pt x="137" y="165"/>
                      </a:lnTo>
                      <a:lnTo>
                        <a:pt x="135" y="167"/>
                      </a:lnTo>
                      <a:lnTo>
                        <a:pt x="140" y="165"/>
                      </a:lnTo>
                      <a:lnTo>
                        <a:pt x="142" y="164"/>
                      </a:lnTo>
                      <a:lnTo>
                        <a:pt x="144" y="158"/>
                      </a:lnTo>
                      <a:lnTo>
                        <a:pt x="144" y="160"/>
                      </a:lnTo>
                      <a:lnTo>
                        <a:pt x="146" y="158"/>
                      </a:lnTo>
                      <a:lnTo>
                        <a:pt x="144" y="158"/>
                      </a:lnTo>
                      <a:lnTo>
                        <a:pt x="149" y="157"/>
                      </a:lnTo>
                      <a:lnTo>
                        <a:pt x="151" y="151"/>
                      </a:lnTo>
                      <a:lnTo>
                        <a:pt x="151" y="153"/>
                      </a:lnTo>
                      <a:lnTo>
                        <a:pt x="156" y="148"/>
                      </a:lnTo>
                      <a:lnTo>
                        <a:pt x="158" y="143"/>
                      </a:lnTo>
                      <a:lnTo>
                        <a:pt x="158" y="144"/>
                      </a:lnTo>
                      <a:lnTo>
                        <a:pt x="160" y="143"/>
                      </a:lnTo>
                      <a:lnTo>
                        <a:pt x="162" y="137"/>
                      </a:lnTo>
                      <a:lnTo>
                        <a:pt x="162" y="139"/>
                      </a:lnTo>
                      <a:lnTo>
                        <a:pt x="163" y="137"/>
                      </a:lnTo>
                      <a:lnTo>
                        <a:pt x="165" y="132"/>
                      </a:lnTo>
                      <a:lnTo>
                        <a:pt x="165" y="134"/>
                      </a:lnTo>
                      <a:lnTo>
                        <a:pt x="167" y="132"/>
                      </a:lnTo>
                      <a:lnTo>
                        <a:pt x="169" y="127"/>
                      </a:lnTo>
                      <a:lnTo>
                        <a:pt x="169" y="128"/>
                      </a:lnTo>
                      <a:lnTo>
                        <a:pt x="170" y="127"/>
                      </a:lnTo>
                      <a:lnTo>
                        <a:pt x="172" y="121"/>
                      </a:lnTo>
                      <a:lnTo>
                        <a:pt x="172" y="120"/>
                      </a:lnTo>
                      <a:lnTo>
                        <a:pt x="176" y="113"/>
                      </a:lnTo>
                      <a:lnTo>
                        <a:pt x="176" y="114"/>
                      </a:lnTo>
                      <a:lnTo>
                        <a:pt x="177" y="113"/>
                      </a:lnTo>
                      <a:lnTo>
                        <a:pt x="179" y="107"/>
                      </a:lnTo>
                      <a:lnTo>
                        <a:pt x="179" y="104"/>
                      </a:lnTo>
                      <a:lnTo>
                        <a:pt x="179" y="106"/>
                      </a:lnTo>
                      <a:lnTo>
                        <a:pt x="181" y="104"/>
                      </a:lnTo>
                      <a:lnTo>
                        <a:pt x="183" y="99"/>
                      </a:lnTo>
                      <a:lnTo>
                        <a:pt x="183" y="95"/>
                      </a:lnTo>
                      <a:lnTo>
                        <a:pt x="183" y="97"/>
                      </a:lnTo>
                      <a:lnTo>
                        <a:pt x="184" y="93"/>
                      </a:lnTo>
                      <a:lnTo>
                        <a:pt x="184" y="90"/>
                      </a:lnTo>
                      <a:lnTo>
                        <a:pt x="186" y="86"/>
                      </a:lnTo>
                      <a:lnTo>
                        <a:pt x="186" y="83"/>
                      </a:lnTo>
                      <a:lnTo>
                        <a:pt x="188" y="79"/>
                      </a:lnTo>
                      <a:lnTo>
                        <a:pt x="188" y="77"/>
                      </a:lnTo>
                      <a:lnTo>
                        <a:pt x="190" y="74"/>
                      </a:lnTo>
                      <a:lnTo>
                        <a:pt x="190" y="67"/>
                      </a:lnTo>
                      <a:lnTo>
                        <a:pt x="192" y="63"/>
                      </a:lnTo>
                      <a:lnTo>
                        <a:pt x="192" y="56"/>
                      </a:lnTo>
                      <a:lnTo>
                        <a:pt x="193" y="53"/>
                      </a:lnTo>
                      <a:lnTo>
                        <a:pt x="193" y="32"/>
                      </a:lnTo>
                      <a:lnTo>
                        <a:pt x="195" y="28"/>
                      </a:lnTo>
                      <a:lnTo>
                        <a:pt x="195" y="21"/>
                      </a:lnTo>
                      <a:lnTo>
                        <a:pt x="193" y="18"/>
                      </a:lnTo>
                      <a:lnTo>
                        <a:pt x="193" y="2"/>
                      </a:lnTo>
                      <a:lnTo>
                        <a:pt x="192" y="3"/>
                      </a:lnTo>
                      <a:lnTo>
                        <a:pt x="366" y="3"/>
                      </a:lnTo>
                      <a:lnTo>
                        <a:pt x="364" y="2"/>
                      </a:lnTo>
                      <a:lnTo>
                        <a:pt x="364" y="23"/>
                      </a:lnTo>
                      <a:lnTo>
                        <a:pt x="362" y="30"/>
                      </a:lnTo>
                      <a:lnTo>
                        <a:pt x="362" y="42"/>
                      </a:lnTo>
                      <a:lnTo>
                        <a:pt x="361" y="47"/>
                      </a:lnTo>
                      <a:lnTo>
                        <a:pt x="361" y="60"/>
                      </a:lnTo>
                      <a:lnTo>
                        <a:pt x="359" y="65"/>
                      </a:lnTo>
                      <a:lnTo>
                        <a:pt x="359" y="70"/>
                      </a:lnTo>
                      <a:lnTo>
                        <a:pt x="357" y="77"/>
                      </a:lnTo>
                      <a:lnTo>
                        <a:pt x="357" y="83"/>
                      </a:lnTo>
                      <a:lnTo>
                        <a:pt x="352" y="99"/>
                      </a:lnTo>
                      <a:lnTo>
                        <a:pt x="352" y="106"/>
                      </a:lnTo>
                      <a:lnTo>
                        <a:pt x="336" y="153"/>
                      </a:lnTo>
                      <a:lnTo>
                        <a:pt x="334" y="157"/>
                      </a:lnTo>
                      <a:lnTo>
                        <a:pt x="332" y="162"/>
                      </a:lnTo>
                      <a:lnTo>
                        <a:pt x="332" y="160"/>
                      </a:lnTo>
                      <a:lnTo>
                        <a:pt x="329" y="167"/>
                      </a:lnTo>
                      <a:lnTo>
                        <a:pt x="325" y="178"/>
                      </a:lnTo>
                      <a:lnTo>
                        <a:pt x="325" y="176"/>
                      </a:lnTo>
                      <a:lnTo>
                        <a:pt x="322" y="180"/>
                      </a:lnTo>
                      <a:lnTo>
                        <a:pt x="318" y="192"/>
                      </a:lnTo>
                      <a:lnTo>
                        <a:pt x="318" y="190"/>
                      </a:lnTo>
                      <a:lnTo>
                        <a:pt x="315" y="194"/>
                      </a:lnTo>
                      <a:lnTo>
                        <a:pt x="313" y="201"/>
                      </a:lnTo>
                      <a:lnTo>
                        <a:pt x="313" y="199"/>
                      </a:lnTo>
                      <a:lnTo>
                        <a:pt x="309" y="204"/>
                      </a:lnTo>
                      <a:lnTo>
                        <a:pt x="306" y="208"/>
                      </a:lnTo>
                      <a:lnTo>
                        <a:pt x="304" y="215"/>
                      </a:lnTo>
                      <a:lnTo>
                        <a:pt x="304" y="213"/>
                      </a:lnTo>
                      <a:lnTo>
                        <a:pt x="301" y="217"/>
                      </a:lnTo>
                      <a:lnTo>
                        <a:pt x="297" y="222"/>
                      </a:lnTo>
                      <a:lnTo>
                        <a:pt x="297" y="224"/>
                      </a:lnTo>
                      <a:lnTo>
                        <a:pt x="295" y="227"/>
                      </a:lnTo>
                      <a:lnTo>
                        <a:pt x="295" y="225"/>
                      </a:lnTo>
                      <a:lnTo>
                        <a:pt x="292" y="231"/>
                      </a:lnTo>
                      <a:lnTo>
                        <a:pt x="288" y="234"/>
                      </a:lnTo>
                      <a:lnTo>
                        <a:pt x="285" y="239"/>
                      </a:lnTo>
                      <a:lnTo>
                        <a:pt x="280" y="245"/>
                      </a:lnTo>
                      <a:lnTo>
                        <a:pt x="276" y="250"/>
                      </a:lnTo>
                      <a:lnTo>
                        <a:pt x="250" y="276"/>
                      </a:lnTo>
                      <a:lnTo>
                        <a:pt x="244" y="280"/>
                      </a:lnTo>
                      <a:lnTo>
                        <a:pt x="241" y="283"/>
                      </a:lnTo>
                      <a:lnTo>
                        <a:pt x="237" y="289"/>
                      </a:lnTo>
                      <a:lnTo>
                        <a:pt x="232" y="292"/>
                      </a:lnTo>
                      <a:lnTo>
                        <a:pt x="228" y="296"/>
                      </a:lnTo>
                      <a:lnTo>
                        <a:pt x="218" y="303"/>
                      </a:lnTo>
                      <a:lnTo>
                        <a:pt x="214" y="306"/>
                      </a:lnTo>
                      <a:lnTo>
                        <a:pt x="216" y="306"/>
                      </a:lnTo>
                      <a:lnTo>
                        <a:pt x="211" y="308"/>
                      </a:lnTo>
                      <a:lnTo>
                        <a:pt x="204" y="312"/>
                      </a:lnTo>
                      <a:lnTo>
                        <a:pt x="200" y="315"/>
                      </a:lnTo>
                      <a:lnTo>
                        <a:pt x="184" y="326"/>
                      </a:lnTo>
                      <a:lnTo>
                        <a:pt x="186" y="326"/>
                      </a:lnTo>
                      <a:lnTo>
                        <a:pt x="181" y="327"/>
                      </a:lnTo>
                      <a:lnTo>
                        <a:pt x="163" y="338"/>
                      </a:lnTo>
                      <a:lnTo>
                        <a:pt x="165" y="338"/>
                      </a:lnTo>
                      <a:lnTo>
                        <a:pt x="160" y="340"/>
                      </a:lnTo>
                      <a:lnTo>
                        <a:pt x="148" y="347"/>
                      </a:lnTo>
                      <a:lnTo>
                        <a:pt x="149" y="347"/>
                      </a:lnTo>
                      <a:lnTo>
                        <a:pt x="144" y="349"/>
                      </a:lnTo>
                      <a:lnTo>
                        <a:pt x="137" y="352"/>
                      </a:lnTo>
                      <a:lnTo>
                        <a:pt x="139" y="352"/>
                      </a:lnTo>
                      <a:lnTo>
                        <a:pt x="132" y="354"/>
                      </a:lnTo>
                      <a:lnTo>
                        <a:pt x="125" y="357"/>
                      </a:lnTo>
                      <a:lnTo>
                        <a:pt x="126" y="357"/>
                      </a:lnTo>
                      <a:lnTo>
                        <a:pt x="121" y="359"/>
                      </a:lnTo>
                      <a:lnTo>
                        <a:pt x="114" y="363"/>
                      </a:lnTo>
                      <a:lnTo>
                        <a:pt x="109" y="364"/>
                      </a:lnTo>
                      <a:lnTo>
                        <a:pt x="102" y="368"/>
                      </a:lnTo>
                      <a:lnTo>
                        <a:pt x="96" y="370"/>
                      </a:lnTo>
                      <a:lnTo>
                        <a:pt x="89" y="371"/>
                      </a:lnTo>
                      <a:lnTo>
                        <a:pt x="82" y="375"/>
                      </a:lnTo>
                      <a:lnTo>
                        <a:pt x="84" y="375"/>
                      </a:lnTo>
                      <a:lnTo>
                        <a:pt x="63" y="380"/>
                      </a:lnTo>
                      <a:lnTo>
                        <a:pt x="56" y="384"/>
                      </a:lnTo>
                      <a:lnTo>
                        <a:pt x="58" y="384"/>
                      </a:lnTo>
                      <a:lnTo>
                        <a:pt x="44" y="387"/>
                      </a:lnTo>
                      <a:lnTo>
                        <a:pt x="45" y="389"/>
                      </a:lnTo>
                      <a:lnTo>
                        <a:pt x="42" y="3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03" name="Freeform 10">
                  <a:extLst>
                    <a:ext uri="{FF2B5EF4-FFF2-40B4-BE49-F238E27FC236}">
                      <a16:creationId xmlns:a16="http://schemas.microsoft.com/office/drawing/2014/main" id="{1A22C920-AA62-4D2C-4047-099011D566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04" y="4048"/>
                  <a:ext cx="42" cy="74"/>
                </a:xfrm>
                <a:custGeom>
                  <a:avLst/>
                  <a:gdLst>
                    <a:gd name="T0" fmla="*/ 5 w 42"/>
                    <a:gd name="T1" fmla="*/ 0 h 74"/>
                    <a:gd name="T2" fmla="*/ 5 w 42"/>
                    <a:gd name="T3" fmla="*/ 39 h 74"/>
                    <a:gd name="T4" fmla="*/ 4 w 42"/>
                    <a:gd name="T5" fmla="*/ 39 h 74"/>
                    <a:gd name="T6" fmla="*/ 4 w 42"/>
                    <a:gd name="T7" fmla="*/ 56 h 74"/>
                    <a:gd name="T8" fmla="*/ 2 w 42"/>
                    <a:gd name="T9" fmla="*/ 56 h 74"/>
                    <a:gd name="T10" fmla="*/ 2 w 42"/>
                    <a:gd name="T11" fmla="*/ 72 h 74"/>
                    <a:gd name="T12" fmla="*/ 0 w 42"/>
                    <a:gd name="T13" fmla="*/ 72 h 74"/>
                    <a:gd name="T14" fmla="*/ 0 w 42"/>
                    <a:gd name="T15" fmla="*/ 74 h 74"/>
                    <a:gd name="T16" fmla="*/ 28 w 42"/>
                    <a:gd name="T17" fmla="*/ 55 h 74"/>
                    <a:gd name="T18" fmla="*/ 28 w 42"/>
                    <a:gd name="T19" fmla="*/ 53 h 74"/>
                    <a:gd name="T20" fmla="*/ 42 w 42"/>
                    <a:gd name="T21" fmla="*/ 44 h 74"/>
                    <a:gd name="T22" fmla="*/ 32 w 42"/>
                    <a:gd name="T23" fmla="*/ 30 h 74"/>
                    <a:gd name="T24" fmla="*/ 30 w 42"/>
                    <a:gd name="T25" fmla="*/ 30 h 74"/>
                    <a:gd name="T26" fmla="*/ 30 w 42"/>
                    <a:gd name="T27" fmla="*/ 26 h 74"/>
                    <a:gd name="T28" fmla="*/ 28 w 42"/>
                    <a:gd name="T29" fmla="*/ 26 h 74"/>
                    <a:gd name="T30" fmla="*/ 21 w 42"/>
                    <a:gd name="T31" fmla="*/ 19 h 74"/>
                    <a:gd name="T32" fmla="*/ 21 w 42"/>
                    <a:gd name="T33" fmla="*/ 16 h 74"/>
                    <a:gd name="T34" fmla="*/ 19 w 42"/>
                    <a:gd name="T35" fmla="*/ 16 h 74"/>
                    <a:gd name="T36" fmla="*/ 7 w 42"/>
                    <a:gd name="T37" fmla="*/ 0 h 74"/>
                    <a:gd name="T38" fmla="*/ 5 w 42"/>
                    <a:gd name="T3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2" h="74">
                      <a:moveTo>
                        <a:pt x="5" y="0"/>
                      </a:moveTo>
                      <a:lnTo>
                        <a:pt x="5" y="39"/>
                      </a:lnTo>
                      <a:lnTo>
                        <a:pt x="4" y="39"/>
                      </a:lnTo>
                      <a:lnTo>
                        <a:pt x="4" y="56"/>
                      </a:lnTo>
                      <a:lnTo>
                        <a:pt x="2" y="56"/>
                      </a:lnTo>
                      <a:lnTo>
                        <a:pt x="2" y="72"/>
                      </a:lnTo>
                      <a:lnTo>
                        <a:pt x="0" y="72"/>
                      </a:lnTo>
                      <a:lnTo>
                        <a:pt x="0" y="74"/>
                      </a:lnTo>
                      <a:lnTo>
                        <a:pt x="28" y="55"/>
                      </a:lnTo>
                      <a:lnTo>
                        <a:pt x="28" y="53"/>
                      </a:lnTo>
                      <a:lnTo>
                        <a:pt x="42" y="44"/>
                      </a:lnTo>
                      <a:lnTo>
                        <a:pt x="32" y="30"/>
                      </a:lnTo>
                      <a:lnTo>
                        <a:pt x="30" y="30"/>
                      </a:lnTo>
                      <a:lnTo>
                        <a:pt x="30" y="26"/>
                      </a:lnTo>
                      <a:lnTo>
                        <a:pt x="28" y="26"/>
                      </a:lnTo>
                      <a:lnTo>
                        <a:pt x="21" y="19"/>
                      </a:lnTo>
                      <a:lnTo>
                        <a:pt x="21" y="16"/>
                      </a:lnTo>
                      <a:lnTo>
                        <a:pt x="19" y="16"/>
                      </a:lnTo>
                      <a:lnTo>
                        <a:pt x="7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04" name="Freeform 11">
                  <a:extLst>
                    <a:ext uri="{FF2B5EF4-FFF2-40B4-BE49-F238E27FC236}">
                      <a16:creationId xmlns:a16="http://schemas.microsoft.com/office/drawing/2014/main" id="{87555DE3-E43D-EF88-E241-DCD4659611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78" y="4090"/>
                  <a:ext cx="86" cy="122"/>
                </a:xfrm>
                <a:custGeom>
                  <a:avLst/>
                  <a:gdLst>
                    <a:gd name="T0" fmla="*/ 67 w 86"/>
                    <a:gd name="T1" fmla="*/ 0 h 122"/>
                    <a:gd name="T2" fmla="*/ 67 w 86"/>
                    <a:gd name="T3" fmla="*/ 2 h 122"/>
                    <a:gd name="T4" fmla="*/ 63 w 86"/>
                    <a:gd name="T5" fmla="*/ 2 h 122"/>
                    <a:gd name="T6" fmla="*/ 63 w 86"/>
                    <a:gd name="T7" fmla="*/ 4 h 122"/>
                    <a:gd name="T8" fmla="*/ 59 w 86"/>
                    <a:gd name="T9" fmla="*/ 7 h 122"/>
                    <a:gd name="T10" fmla="*/ 56 w 86"/>
                    <a:gd name="T11" fmla="*/ 7 h 122"/>
                    <a:gd name="T12" fmla="*/ 56 w 86"/>
                    <a:gd name="T13" fmla="*/ 9 h 122"/>
                    <a:gd name="T14" fmla="*/ 52 w 86"/>
                    <a:gd name="T15" fmla="*/ 13 h 122"/>
                    <a:gd name="T16" fmla="*/ 49 w 86"/>
                    <a:gd name="T17" fmla="*/ 13 h 122"/>
                    <a:gd name="T18" fmla="*/ 49 w 86"/>
                    <a:gd name="T19" fmla="*/ 14 h 122"/>
                    <a:gd name="T20" fmla="*/ 45 w 86"/>
                    <a:gd name="T21" fmla="*/ 18 h 122"/>
                    <a:gd name="T22" fmla="*/ 42 w 86"/>
                    <a:gd name="T23" fmla="*/ 18 h 122"/>
                    <a:gd name="T24" fmla="*/ 42 w 86"/>
                    <a:gd name="T25" fmla="*/ 20 h 122"/>
                    <a:gd name="T26" fmla="*/ 38 w 86"/>
                    <a:gd name="T27" fmla="*/ 23 h 122"/>
                    <a:gd name="T28" fmla="*/ 35 w 86"/>
                    <a:gd name="T29" fmla="*/ 23 h 122"/>
                    <a:gd name="T30" fmla="*/ 35 w 86"/>
                    <a:gd name="T31" fmla="*/ 25 h 122"/>
                    <a:gd name="T32" fmla="*/ 31 w 86"/>
                    <a:gd name="T33" fmla="*/ 28 h 122"/>
                    <a:gd name="T34" fmla="*/ 28 w 86"/>
                    <a:gd name="T35" fmla="*/ 28 h 122"/>
                    <a:gd name="T36" fmla="*/ 28 w 86"/>
                    <a:gd name="T37" fmla="*/ 30 h 122"/>
                    <a:gd name="T38" fmla="*/ 26 w 86"/>
                    <a:gd name="T39" fmla="*/ 30 h 122"/>
                    <a:gd name="T40" fmla="*/ 26 w 86"/>
                    <a:gd name="T41" fmla="*/ 43 h 122"/>
                    <a:gd name="T42" fmla="*/ 24 w 86"/>
                    <a:gd name="T43" fmla="*/ 43 h 122"/>
                    <a:gd name="T44" fmla="*/ 24 w 86"/>
                    <a:gd name="T45" fmla="*/ 46 h 122"/>
                    <a:gd name="T46" fmla="*/ 22 w 86"/>
                    <a:gd name="T47" fmla="*/ 46 h 122"/>
                    <a:gd name="T48" fmla="*/ 22 w 86"/>
                    <a:gd name="T49" fmla="*/ 58 h 122"/>
                    <a:gd name="T50" fmla="*/ 21 w 86"/>
                    <a:gd name="T51" fmla="*/ 58 h 122"/>
                    <a:gd name="T52" fmla="*/ 19 w 86"/>
                    <a:gd name="T53" fmla="*/ 67 h 122"/>
                    <a:gd name="T54" fmla="*/ 17 w 86"/>
                    <a:gd name="T55" fmla="*/ 67 h 122"/>
                    <a:gd name="T56" fmla="*/ 17 w 86"/>
                    <a:gd name="T57" fmla="*/ 79 h 122"/>
                    <a:gd name="T58" fmla="*/ 15 w 86"/>
                    <a:gd name="T59" fmla="*/ 79 h 122"/>
                    <a:gd name="T60" fmla="*/ 15 w 86"/>
                    <a:gd name="T61" fmla="*/ 83 h 122"/>
                    <a:gd name="T62" fmla="*/ 14 w 86"/>
                    <a:gd name="T63" fmla="*/ 83 h 122"/>
                    <a:gd name="T64" fmla="*/ 14 w 86"/>
                    <a:gd name="T65" fmla="*/ 90 h 122"/>
                    <a:gd name="T66" fmla="*/ 12 w 86"/>
                    <a:gd name="T67" fmla="*/ 90 h 122"/>
                    <a:gd name="T68" fmla="*/ 10 w 86"/>
                    <a:gd name="T69" fmla="*/ 99 h 122"/>
                    <a:gd name="T70" fmla="*/ 8 w 86"/>
                    <a:gd name="T71" fmla="*/ 99 h 122"/>
                    <a:gd name="T72" fmla="*/ 8 w 86"/>
                    <a:gd name="T73" fmla="*/ 104 h 122"/>
                    <a:gd name="T74" fmla="*/ 7 w 86"/>
                    <a:gd name="T75" fmla="*/ 104 h 122"/>
                    <a:gd name="T76" fmla="*/ 5 w 86"/>
                    <a:gd name="T77" fmla="*/ 113 h 122"/>
                    <a:gd name="T78" fmla="*/ 3 w 86"/>
                    <a:gd name="T79" fmla="*/ 113 h 122"/>
                    <a:gd name="T80" fmla="*/ 3 w 86"/>
                    <a:gd name="T81" fmla="*/ 116 h 122"/>
                    <a:gd name="T82" fmla="*/ 0 w 86"/>
                    <a:gd name="T83" fmla="*/ 118 h 122"/>
                    <a:gd name="T84" fmla="*/ 0 w 86"/>
                    <a:gd name="T85" fmla="*/ 122 h 122"/>
                    <a:gd name="T86" fmla="*/ 84 w 86"/>
                    <a:gd name="T87" fmla="*/ 58 h 122"/>
                    <a:gd name="T88" fmla="*/ 86 w 86"/>
                    <a:gd name="T89" fmla="*/ 58 h 122"/>
                    <a:gd name="T90" fmla="*/ 86 w 86"/>
                    <a:gd name="T91" fmla="*/ 21 h 122"/>
                    <a:gd name="T92" fmla="*/ 84 w 86"/>
                    <a:gd name="T93" fmla="*/ 21 h 122"/>
                    <a:gd name="T94" fmla="*/ 74 w 86"/>
                    <a:gd name="T95" fmla="*/ 7 h 122"/>
                    <a:gd name="T96" fmla="*/ 72 w 86"/>
                    <a:gd name="T97" fmla="*/ 7 h 122"/>
                    <a:gd name="T98" fmla="*/ 72 w 86"/>
                    <a:gd name="T99" fmla="*/ 4 h 122"/>
                    <a:gd name="T100" fmla="*/ 70 w 86"/>
                    <a:gd name="T101" fmla="*/ 4 h 122"/>
                    <a:gd name="T102" fmla="*/ 68 w 86"/>
                    <a:gd name="T103" fmla="*/ 0 h 122"/>
                    <a:gd name="T104" fmla="*/ 67 w 86"/>
                    <a:gd name="T105" fmla="*/ 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86" h="122">
                      <a:moveTo>
                        <a:pt x="67" y="0"/>
                      </a:moveTo>
                      <a:lnTo>
                        <a:pt x="67" y="2"/>
                      </a:lnTo>
                      <a:lnTo>
                        <a:pt x="63" y="2"/>
                      </a:lnTo>
                      <a:lnTo>
                        <a:pt x="63" y="4"/>
                      </a:lnTo>
                      <a:lnTo>
                        <a:pt x="59" y="7"/>
                      </a:lnTo>
                      <a:lnTo>
                        <a:pt x="56" y="7"/>
                      </a:lnTo>
                      <a:lnTo>
                        <a:pt x="56" y="9"/>
                      </a:lnTo>
                      <a:lnTo>
                        <a:pt x="52" y="13"/>
                      </a:lnTo>
                      <a:lnTo>
                        <a:pt x="49" y="13"/>
                      </a:lnTo>
                      <a:lnTo>
                        <a:pt x="49" y="14"/>
                      </a:lnTo>
                      <a:lnTo>
                        <a:pt x="45" y="18"/>
                      </a:lnTo>
                      <a:lnTo>
                        <a:pt x="42" y="18"/>
                      </a:lnTo>
                      <a:lnTo>
                        <a:pt x="42" y="20"/>
                      </a:lnTo>
                      <a:lnTo>
                        <a:pt x="38" y="23"/>
                      </a:lnTo>
                      <a:lnTo>
                        <a:pt x="35" y="23"/>
                      </a:lnTo>
                      <a:lnTo>
                        <a:pt x="35" y="25"/>
                      </a:lnTo>
                      <a:lnTo>
                        <a:pt x="31" y="28"/>
                      </a:lnTo>
                      <a:lnTo>
                        <a:pt x="28" y="28"/>
                      </a:lnTo>
                      <a:lnTo>
                        <a:pt x="28" y="30"/>
                      </a:lnTo>
                      <a:lnTo>
                        <a:pt x="26" y="30"/>
                      </a:lnTo>
                      <a:lnTo>
                        <a:pt x="26" y="43"/>
                      </a:lnTo>
                      <a:lnTo>
                        <a:pt x="24" y="43"/>
                      </a:lnTo>
                      <a:lnTo>
                        <a:pt x="24" y="46"/>
                      </a:lnTo>
                      <a:lnTo>
                        <a:pt x="22" y="46"/>
                      </a:lnTo>
                      <a:lnTo>
                        <a:pt x="22" y="58"/>
                      </a:lnTo>
                      <a:lnTo>
                        <a:pt x="21" y="58"/>
                      </a:lnTo>
                      <a:lnTo>
                        <a:pt x="19" y="67"/>
                      </a:lnTo>
                      <a:lnTo>
                        <a:pt x="17" y="67"/>
                      </a:lnTo>
                      <a:lnTo>
                        <a:pt x="17" y="79"/>
                      </a:lnTo>
                      <a:lnTo>
                        <a:pt x="15" y="79"/>
                      </a:lnTo>
                      <a:lnTo>
                        <a:pt x="15" y="83"/>
                      </a:lnTo>
                      <a:lnTo>
                        <a:pt x="14" y="83"/>
                      </a:lnTo>
                      <a:lnTo>
                        <a:pt x="14" y="90"/>
                      </a:lnTo>
                      <a:lnTo>
                        <a:pt x="12" y="90"/>
                      </a:lnTo>
                      <a:lnTo>
                        <a:pt x="10" y="99"/>
                      </a:lnTo>
                      <a:lnTo>
                        <a:pt x="8" y="99"/>
                      </a:lnTo>
                      <a:lnTo>
                        <a:pt x="8" y="104"/>
                      </a:lnTo>
                      <a:lnTo>
                        <a:pt x="7" y="104"/>
                      </a:lnTo>
                      <a:lnTo>
                        <a:pt x="5" y="113"/>
                      </a:lnTo>
                      <a:lnTo>
                        <a:pt x="3" y="113"/>
                      </a:lnTo>
                      <a:lnTo>
                        <a:pt x="3" y="116"/>
                      </a:lnTo>
                      <a:lnTo>
                        <a:pt x="0" y="118"/>
                      </a:lnTo>
                      <a:lnTo>
                        <a:pt x="0" y="122"/>
                      </a:lnTo>
                      <a:lnTo>
                        <a:pt x="84" y="58"/>
                      </a:lnTo>
                      <a:lnTo>
                        <a:pt x="86" y="58"/>
                      </a:lnTo>
                      <a:lnTo>
                        <a:pt x="86" y="21"/>
                      </a:lnTo>
                      <a:lnTo>
                        <a:pt x="84" y="21"/>
                      </a:lnTo>
                      <a:lnTo>
                        <a:pt x="74" y="7"/>
                      </a:lnTo>
                      <a:lnTo>
                        <a:pt x="72" y="7"/>
                      </a:lnTo>
                      <a:lnTo>
                        <a:pt x="72" y="4"/>
                      </a:lnTo>
                      <a:lnTo>
                        <a:pt x="70" y="4"/>
                      </a:lnTo>
                      <a:lnTo>
                        <a:pt x="68" y="0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FFD5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05" name="Freeform 12">
                  <a:extLst>
                    <a:ext uri="{FF2B5EF4-FFF2-40B4-BE49-F238E27FC236}">
                      <a16:creationId xmlns:a16="http://schemas.microsoft.com/office/drawing/2014/main" id="{A3FE0717-4C1B-F2FF-7D35-16089D8839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1" y="4147"/>
                  <a:ext cx="373" cy="318"/>
                </a:xfrm>
                <a:custGeom>
                  <a:avLst/>
                  <a:gdLst>
                    <a:gd name="T0" fmla="*/ 362 w 373"/>
                    <a:gd name="T1" fmla="*/ 5 h 318"/>
                    <a:gd name="T2" fmla="*/ 355 w 373"/>
                    <a:gd name="T3" fmla="*/ 12 h 318"/>
                    <a:gd name="T4" fmla="*/ 345 w 373"/>
                    <a:gd name="T5" fmla="*/ 21 h 318"/>
                    <a:gd name="T6" fmla="*/ 334 w 373"/>
                    <a:gd name="T7" fmla="*/ 26 h 318"/>
                    <a:gd name="T8" fmla="*/ 327 w 373"/>
                    <a:gd name="T9" fmla="*/ 33 h 318"/>
                    <a:gd name="T10" fmla="*/ 317 w 373"/>
                    <a:gd name="T11" fmla="*/ 42 h 318"/>
                    <a:gd name="T12" fmla="*/ 306 w 373"/>
                    <a:gd name="T13" fmla="*/ 47 h 318"/>
                    <a:gd name="T14" fmla="*/ 299 w 373"/>
                    <a:gd name="T15" fmla="*/ 54 h 318"/>
                    <a:gd name="T16" fmla="*/ 287 w 373"/>
                    <a:gd name="T17" fmla="*/ 63 h 318"/>
                    <a:gd name="T18" fmla="*/ 283 w 373"/>
                    <a:gd name="T19" fmla="*/ 70 h 318"/>
                    <a:gd name="T20" fmla="*/ 278 w 373"/>
                    <a:gd name="T21" fmla="*/ 81 h 318"/>
                    <a:gd name="T22" fmla="*/ 273 w 373"/>
                    <a:gd name="T23" fmla="*/ 89 h 318"/>
                    <a:gd name="T24" fmla="*/ 267 w 373"/>
                    <a:gd name="T25" fmla="*/ 98 h 318"/>
                    <a:gd name="T26" fmla="*/ 262 w 373"/>
                    <a:gd name="T27" fmla="*/ 107 h 318"/>
                    <a:gd name="T28" fmla="*/ 253 w 373"/>
                    <a:gd name="T29" fmla="*/ 119 h 318"/>
                    <a:gd name="T30" fmla="*/ 237 w 373"/>
                    <a:gd name="T31" fmla="*/ 139 h 318"/>
                    <a:gd name="T32" fmla="*/ 206 w 373"/>
                    <a:gd name="T33" fmla="*/ 172 h 318"/>
                    <a:gd name="T34" fmla="*/ 192 w 373"/>
                    <a:gd name="T35" fmla="*/ 184 h 318"/>
                    <a:gd name="T36" fmla="*/ 170 w 373"/>
                    <a:gd name="T37" fmla="*/ 200 h 318"/>
                    <a:gd name="T38" fmla="*/ 156 w 373"/>
                    <a:gd name="T39" fmla="*/ 211 h 318"/>
                    <a:gd name="T40" fmla="*/ 148 w 373"/>
                    <a:gd name="T41" fmla="*/ 214 h 318"/>
                    <a:gd name="T42" fmla="*/ 137 w 373"/>
                    <a:gd name="T43" fmla="*/ 221 h 318"/>
                    <a:gd name="T44" fmla="*/ 126 w 373"/>
                    <a:gd name="T45" fmla="*/ 229 h 318"/>
                    <a:gd name="T46" fmla="*/ 114 w 373"/>
                    <a:gd name="T47" fmla="*/ 236 h 318"/>
                    <a:gd name="T48" fmla="*/ 96 w 373"/>
                    <a:gd name="T49" fmla="*/ 244 h 318"/>
                    <a:gd name="T50" fmla="*/ 86 w 373"/>
                    <a:gd name="T51" fmla="*/ 250 h 318"/>
                    <a:gd name="T52" fmla="*/ 72 w 373"/>
                    <a:gd name="T53" fmla="*/ 257 h 318"/>
                    <a:gd name="T54" fmla="*/ 63 w 373"/>
                    <a:gd name="T55" fmla="*/ 260 h 318"/>
                    <a:gd name="T56" fmla="*/ 54 w 373"/>
                    <a:gd name="T57" fmla="*/ 264 h 318"/>
                    <a:gd name="T58" fmla="*/ 44 w 373"/>
                    <a:gd name="T59" fmla="*/ 267 h 318"/>
                    <a:gd name="T60" fmla="*/ 30 w 373"/>
                    <a:gd name="T61" fmla="*/ 273 h 318"/>
                    <a:gd name="T62" fmla="*/ 21 w 373"/>
                    <a:gd name="T63" fmla="*/ 276 h 318"/>
                    <a:gd name="T64" fmla="*/ 3 w 373"/>
                    <a:gd name="T65" fmla="*/ 281 h 318"/>
                    <a:gd name="T66" fmla="*/ 19 w 373"/>
                    <a:gd name="T67" fmla="*/ 301 h 318"/>
                    <a:gd name="T68" fmla="*/ 40 w 373"/>
                    <a:gd name="T69" fmla="*/ 318 h 318"/>
                    <a:gd name="T70" fmla="*/ 51 w 373"/>
                    <a:gd name="T71" fmla="*/ 313 h 318"/>
                    <a:gd name="T72" fmla="*/ 58 w 373"/>
                    <a:gd name="T73" fmla="*/ 306 h 318"/>
                    <a:gd name="T74" fmla="*/ 68 w 373"/>
                    <a:gd name="T75" fmla="*/ 297 h 318"/>
                    <a:gd name="T76" fmla="*/ 79 w 373"/>
                    <a:gd name="T77" fmla="*/ 292 h 318"/>
                    <a:gd name="T78" fmla="*/ 86 w 373"/>
                    <a:gd name="T79" fmla="*/ 285 h 318"/>
                    <a:gd name="T80" fmla="*/ 96 w 373"/>
                    <a:gd name="T81" fmla="*/ 276 h 318"/>
                    <a:gd name="T82" fmla="*/ 107 w 373"/>
                    <a:gd name="T83" fmla="*/ 271 h 318"/>
                    <a:gd name="T84" fmla="*/ 114 w 373"/>
                    <a:gd name="T85" fmla="*/ 264 h 318"/>
                    <a:gd name="T86" fmla="*/ 125 w 373"/>
                    <a:gd name="T87" fmla="*/ 255 h 318"/>
                    <a:gd name="T88" fmla="*/ 135 w 373"/>
                    <a:gd name="T89" fmla="*/ 250 h 318"/>
                    <a:gd name="T90" fmla="*/ 142 w 373"/>
                    <a:gd name="T91" fmla="*/ 243 h 318"/>
                    <a:gd name="T92" fmla="*/ 153 w 373"/>
                    <a:gd name="T93" fmla="*/ 234 h 318"/>
                    <a:gd name="T94" fmla="*/ 297 w 373"/>
                    <a:gd name="T95" fmla="*/ 125 h 318"/>
                    <a:gd name="T96" fmla="*/ 308 w 373"/>
                    <a:gd name="T97" fmla="*/ 119 h 318"/>
                    <a:gd name="T98" fmla="*/ 315 w 373"/>
                    <a:gd name="T99" fmla="*/ 112 h 318"/>
                    <a:gd name="T100" fmla="*/ 325 w 373"/>
                    <a:gd name="T101" fmla="*/ 103 h 318"/>
                    <a:gd name="T102" fmla="*/ 336 w 373"/>
                    <a:gd name="T103" fmla="*/ 98 h 318"/>
                    <a:gd name="T104" fmla="*/ 343 w 373"/>
                    <a:gd name="T105" fmla="*/ 91 h 318"/>
                    <a:gd name="T106" fmla="*/ 354 w 373"/>
                    <a:gd name="T107" fmla="*/ 82 h 318"/>
                    <a:gd name="T108" fmla="*/ 362 w 373"/>
                    <a:gd name="T109" fmla="*/ 70 h 318"/>
                    <a:gd name="T110" fmla="*/ 366 w 373"/>
                    <a:gd name="T111" fmla="*/ 58 h 318"/>
                    <a:gd name="T112" fmla="*/ 369 w 373"/>
                    <a:gd name="T113" fmla="*/ 38 h 318"/>
                    <a:gd name="T114" fmla="*/ 373 w 373"/>
                    <a:gd name="T115" fmla="*/ 0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73" h="318">
                      <a:moveTo>
                        <a:pt x="369" y="0"/>
                      </a:moveTo>
                      <a:lnTo>
                        <a:pt x="369" y="1"/>
                      </a:lnTo>
                      <a:lnTo>
                        <a:pt x="366" y="5"/>
                      </a:lnTo>
                      <a:lnTo>
                        <a:pt x="362" y="5"/>
                      </a:lnTo>
                      <a:lnTo>
                        <a:pt x="362" y="7"/>
                      </a:lnTo>
                      <a:lnTo>
                        <a:pt x="359" y="10"/>
                      </a:lnTo>
                      <a:lnTo>
                        <a:pt x="355" y="10"/>
                      </a:lnTo>
                      <a:lnTo>
                        <a:pt x="355" y="12"/>
                      </a:lnTo>
                      <a:lnTo>
                        <a:pt x="352" y="15"/>
                      </a:lnTo>
                      <a:lnTo>
                        <a:pt x="348" y="15"/>
                      </a:lnTo>
                      <a:lnTo>
                        <a:pt x="348" y="17"/>
                      </a:lnTo>
                      <a:lnTo>
                        <a:pt x="345" y="21"/>
                      </a:lnTo>
                      <a:lnTo>
                        <a:pt x="341" y="21"/>
                      </a:lnTo>
                      <a:lnTo>
                        <a:pt x="341" y="22"/>
                      </a:lnTo>
                      <a:lnTo>
                        <a:pt x="338" y="26"/>
                      </a:lnTo>
                      <a:lnTo>
                        <a:pt x="334" y="26"/>
                      </a:lnTo>
                      <a:lnTo>
                        <a:pt x="334" y="28"/>
                      </a:lnTo>
                      <a:lnTo>
                        <a:pt x="331" y="31"/>
                      </a:lnTo>
                      <a:lnTo>
                        <a:pt x="327" y="31"/>
                      </a:lnTo>
                      <a:lnTo>
                        <a:pt x="327" y="33"/>
                      </a:lnTo>
                      <a:lnTo>
                        <a:pt x="324" y="37"/>
                      </a:lnTo>
                      <a:lnTo>
                        <a:pt x="320" y="37"/>
                      </a:lnTo>
                      <a:lnTo>
                        <a:pt x="320" y="38"/>
                      </a:lnTo>
                      <a:lnTo>
                        <a:pt x="317" y="42"/>
                      </a:lnTo>
                      <a:lnTo>
                        <a:pt x="313" y="42"/>
                      </a:lnTo>
                      <a:lnTo>
                        <a:pt x="313" y="44"/>
                      </a:lnTo>
                      <a:lnTo>
                        <a:pt x="309" y="47"/>
                      </a:lnTo>
                      <a:lnTo>
                        <a:pt x="306" y="47"/>
                      </a:lnTo>
                      <a:lnTo>
                        <a:pt x="306" y="49"/>
                      </a:lnTo>
                      <a:lnTo>
                        <a:pt x="302" y="52"/>
                      </a:lnTo>
                      <a:lnTo>
                        <a:pt x="299" y="52"/>
                      </a:lnTo>
                      <a:lnTo>
                        <a:pt x="299" y="54"/>
                      </a:lnTo>
                      <a:lnTo>
                        <a:pt x="295" y="58"/>
                      </a:lnTo>
                      <a:lnTo>
                        <a:pt x="292" y="58"/>
                      </a:lnTo>
                      <a:lnTo>
                        <a:pt x="292" y="59"/>
                      </a:lnTo>
                      <a:lnTo>
                        <a:pt x="287" y="63"/>
                      </a:lnTo>
                      <a:lnTo>
                        <a:pt x="287" y="67"/>
                      </a:lnTo>
                      <a:lnTo>
                        <a:pt x="285" y="67"/>
                      </a:lnTo>
                      <a:lnTo>
                        <a:pt x="285" y="70"/>
                      </a:lnTo>
                      <a:lnTo>
                        <a:pt x="283" y="70"/>
                      </a:lnTo>
                      <a:lnTo>
                        <a:pt x="283" y="74"/>
                      </a:lnTo>
                      <a:lnTo>
                        <a:pt x="280" y="75"/>
                      </a:lnTo>
                      <a:lnTo>
                        <a:pt x="280" y="81"/>
                      </a:lnTo>
                      <a:lnTo>
                        <a:pt x="278" y="81"/>
                      </a:lnTo>
                      <a:lnTo>
                        <a:pt x="278" y="84"/>
                      </a:lnTo>
                      <a:lnTo>
                        <a:pt x="276" y="84"/>
                      </a:lnTo>
                      <a:lnTo>
                        <a:pt x="276" y="88"/>
                      </a:lnTo>
                      <a:lnTo>
                        <a:pt x="273" y="89"/>
                      </a:lnTo>
                      <a:lnTo>
                        <a:pt x="273" y="93"/>
                      </a:lnTo>
                      <a:lnTo>
                        <a:pt x="271" y="93"/>
                      </a:lnTo>
                      <a:lnTo>
                        <a:pt x="271" y="96"/>
                      </a:lnTo>
                      <a:lnTo>
                        <a:pt x="267" y="98"/>
                      </a:lnTo>
                      <a:lnTo>
                        <a:pt x="267" y="102"/>
                      </a:lnTo>
                      <a:lnTo>
                        <a:pt x="264" y="103"/>
                      </a:lnTo>
                      <a:lnTo>
                        <a:pt x="264" y="107"/>
                      </a:lnTo>
                      <a:lnTo>
                        <a:pt x="262" y="107"/>
                      </a:lnTo>
                      <a:lnTo>
                        <a:pt x="262" y="111"/>
                      </a:lnTo>
                      <a:lnTo>
                        <a:pt x="255" y="116"/>
                      </a:lnTo>
                      <a:lnTo>
                        <a:pt x="255" y="119"/>
                      </a:lnTo>
                      <a:lnTo>
                        <a:pt x="253" y="119"/>
                      </a:lnTo>
                      <a:lnTo>
                        <a:pt x="253" y="123"/>
                      </a:lnTo>
                      <a:lnTo>
                        <a:pt x="246" y="128"/>
                      </a:lnTo>
                      <a:lnTo>
                        <a:pt x="246" y="132"/>
                      </a:lnTo>
                      <a:lnTo>
                        <a:pt x="237" y="139"/>
                      </a:lnTo>
                      <a:lnTo>
                        <a:pt x="237" y="142"/>
                      </a:lnTo>
                      <a:lnTo>
                        <a:pt x="223" y="155"/>
                      </a:lnTo>
                      <a:lnTo>
                        <a:pt x="223" y="158"/>
                      </a:lnTo>
                      <a:lnTo>
                        <a:pt x="206" y="172"/>
                      </a:lnTo>
                      <a:lnTo>
                        <a:pt x="206" y="174"/>
                      </a:lnTo>
                      <a:lnTo>
                        <a:pt x="202" y="174"/>
                      </a:lnTo>
                      <a:lnTo>
                        <a:pt x="202" y="176"/>
                      </a:lnTo>
                      <a:lnTo>
                        <a:pt x="192" y="184"/>
                      </a:lnTo>
                      <a:lnTo>
                        <a:pt x="184" y="192"/>
                      </a:lnTo>
                      <a:lnTo>
                        <a:pt x="181" y="192"/>
                      </a:lnTo>
                      <a:lnTo>
                        <a:pt x="181" y="193"/>
                      </a:lnTo>
                      <a:lnTo>
                        <a:pt x="170" y="200"/>
                      </a:lnTo>
                      <a:lnTo>
                        <a:pt x="170" y="202"/>
                      </a:lnTo>
                      <a:lnTo>
                        <a:pt x="167" y="202"/>
                      </a:lnTo>
                      <a:lnTo>
                        <a:pt x="167" y="204"/>
                      </a:lnTo>
                      <a:lnTo>
                        <a:pt x="156" y="211"/>
                      </a:lnTo>
                      <a:lnTo>
                        <a:pt x="156" y="213"/>
                      </a:lnTo>
                      <a:lnTo>
                        <a:pt x="151" y="213"/>
                      </a:lnTo>
                      <a:lnTo>
                        <a:pt x="151" y="214"/>
                      </a:lnTo>
                      <a:lnTo>
                        <a:pt x="148" y="214"/>
                      </a:lnTo>
                      <a:lnTo>
                        <a:pt x="148" y="216"/>
                      </a:lnTo>
                      <a:lnTo>
                        <a:pt x="140" y="220"/>
                      </a:lnTo>
                      <a:lnTo>
                        <a:pt x="140" y="221"/>
                      </a:lnTo>
                      <a:lnTo>
                        <a:pt x="137" y="221"/>
                      </a:lnTo>
                      <a:lnTo>
                        <a:pt x="137" y="223"/>
                      </a:lnTo>
                      <a:lnTo>
                        <a:pt x="130" y="227"/>
                      </a:lnTo>
                      <a:lnTo>
                        <a:pt x="130" y="229"/>
                      </a:lnTo>
                      <a:lnTo>
                        <a:pt x="126" y="229"/>
                      </a:lnTo>
                      <a:lnTo>
                        <a:pt x="126" y="230"/>
                      </a:lnTo>
                      <a:lnTo>
                        <a:pt x="121" y="230"/>
                      </a:lnTo>
                      <a:lnTo>
                        <a:pt x="121" y="232"/>
                      </a:lnTo>
                      <a:lnTo>
                        <a:pt x="114" y="236"/>
                      </a:lnTo>
                      <a:lnTo>
                        <a:pt x="114" y="237"/>
                      </a:lnTo>
                      <a:lnTo>
                        <a:pt x="104" y="239"/>
                      </a:lnTo>
                      <a:lnTo>
                        <a:pt x="104" y="241"/>
                      </a:lnTo>
                      <a:lnTo>
                        <a:pt x="96" y="244"/>
                      </a:lnTo>
                      <a:lnTo>
                        <a:pt x="89" y="246"/>
                      </a:lnTo>
                      <a:lnTo>
                        <a:pt x="89" y="248"/>
                      </a:lnTo>
                      <a:lnTo>
                        <a:pt x="86" y="248"/>
                      </a:lnTo>
                      <a:lnTo>
                        <a:pt x="86" y="250"/>
                      </a:lnTo>
                      <a:lnTo>
                        <a:pt x="79" y="251"/>
                      </a:lnTo>
                      <a:lnTo>
                        <a:pt x="79" y="253"/>
                      </a:lnTo>
                      <a:lnTo>
                        <a:pt x="72" y="255"/>
                      </a:lnTo>
                      <a:lnTo>
                        <a:pt x="72" y="257"/>
                      </a:lnTo>
                      <a:lnTo>
                        <a:pt x="68" y="257"/>
                      </a:lnTo>
                      <a:lnTo>
                        <a:pt x="68" y="258"/>
                      </a:lnTo>
                      <a:lnTo>
                        <a:pt x="63" y="258"/>
                      </a:lnTo>
                      <a:lnTo>
                        <a:pt x="63" y="260"/>
                      </a:lnTo>
                      <a:lnTo>
                        <a:pt x="59" y="260"/>
                      </a:lnTo>
                      <a:lnTo>
                        <a:pt x="59" y="262"/>
                      </a:lnTo>
                      <a:lnTo>
                        <a:pt x="54" y="262"/>
                      </a:lnTo>
                      <a:lnTo>
                        <a:pt x="54" y="264"/>
                      </a:lnTo>
                      <a:lnTo>
                        <a:pt x="51" y="264"/>
                      </a:lnTo>
                      <a:lnTo>
                        <a:pt x="51" y="265"/>
                      </a:lnTo>
                      <a:lnTo>
                        <a:pt x="44" y="265"/>
                      </a:lnTo>
                      <a:lnTo>
                        <a:pt x="44" y="267"/>
                      </a:lnTo>
                      <a:lnTo>
                        <a:pt x="40" y="267"/>
                      </a:lnTo>
                      <a:lnTo>
                        <a:pt x="40" y="269"/>
                      </a:lnTo>
                      <a:lnTo>
                        <a:pt x="30" y="271"/>
                      </a:lnTo>
                      <a:lnTo>
                        <a:pt x="30" y="273"/>
                      </a:lnTo>
                      <a:lnTo>
                        <a:pt x="24" y="273"/>
                      </a:lnTo>
                      <a:lnTo>
                        <a:pt x="24" y="274"/>
                      </a:lnTo>
                      <a:lnTo>
                        <a:pt x="21" y="274"/>
                      </a:lnTo>
                      <a:lnTo>
                        <a:pt x="21" y="276"/>
                      </a:lnTo>
                      <a:lnTo>
                        <a:pt x="14" y="276"/>
                      </a:lnTo>
                      <a:lnTo>
                        <a:pt x="14" y="278"/>
                      </a:lnTo>
                      <a:lnTo>
                        <a:pt x="3" y="280"/>
                      </a:lnTo>
                      <a:lnTo>
                        <a:pt x="3" y="281"/>
                      </a:lnTo>
                      <a:lnTo>
                        <a:pt x="0" y="281"/>
                      </a:lnTo>
                      <a:lnTo>
                        <a:pt x="8" y="292"/>
                      </a:lnTo>
                      <a:lnTo>
                        <a:pt x="12" y="292"/>
                      </a:lnTo>
                      <a:lnTo>
                        <a:pt x="19" y="301"/>
                      </a:lnTo>
                      <a:lnTo>
                        <a:pt x="23" y="301"/>
                      </a:lnTo>
                      <a:lnTo>
                        <a:pt x="31" y="311"/>
                      </a:lnTo>
                      <a:lnTo>
                        <a:pt x="35" y="311"/>
                      </a:lnTo>
                      <a:lnTo>
                        <a:pt x="40" y="318"/>
                      </a:lnTo>
                      <a:lnTo>
                        <a:pt x="44" y="318"/>
                      </a:lnTo>
                      <a:lnTo>
                        <a:pt x="44" y="317"/>
                      </a:lnTo>
                      <a:lnTo>
                        <a:pt x="47" y="313"/>
                      </a:lnTo>
                      <a:lnTo>
                        <a:pt x="51" y="313"/>
                      </a:lnTo>
                      <a:lnTo>
                        <a:pt x="51" y="311"/>
                      </a:lnTo>
                      <a:lnTo>
                        <a:pt x="54" y="308"/>
                      </a:lnTo>
                      <a:lnTo>
                        <a:pt x="58" y="308"/>
                      </a:lnTo>
                      <a:lnTo>
                        <a:pt x="58" y="306"/>
                      </a:lnTo>
                      <a:lnTo>
                        <a:pt x="61" y="302"/>
                      </a:lnTo>
                      <a:lnTo>
                        <a:pt x="65" y="302"/>
                      </a:lnTo>
                      <a:lnTo>
                        <a:pt x="65" y="301"/>
                      </a:lnTo>
                      <a:lnTo>
                        <a:pt x="68" y="297"/>
                      </a:lnTo>
                      <a:lnTo>
                        <a:pt x="72" y="297"/>
                      </a:lnTo>
                      <a:lnTo>
                        <a:pt x="72" y="295"/>
                      </a:lnTo>
                      <a:lnTo>
                        <a:pt x="75" y="292"/>
                      </a:lnTo>
                      <a:lnTo>
                        <a:pt x="79" y="292"/>
                      </a:lnTo>
                      <a:lnTo>
                        <a:pt x="79" y="290"/>
                      </a:lnTo>
                      <a:lnTo>
                        <a:pt x="82" y="287"/>
                      </a:lnTo>
                      <a:lnTo>
                        <a:pt x="86" y="287"/>
                      </a:lnTo>
                      <a:lnTo>
                        <a:pt x="86" y="285"/>
                      </a:lnTo>
                      <a:lnTo>
                        <a:pt x="89" y="281"/>
                      </a:lnTo>
                      <a:lnTo>
                        <a:pt x="93" y="281"/>
                      </a:lnTo>
                      <a:lnTo>
                        <a:pt x="93" y="280"/>
                      </a:lnTo>
                      <a:lnTo>
                        <a:pt x="96" y="276"/>
                      </a:lnTo>
                      <a:lnTo>
                        <a:pt x="100" y="276"/>
                      </a:lnTo>
                      <a:lnTo>
                        <a:pt x="100" y="274"/>
                      </a:lnTo>
                      <a:lnTo>
                        <a:pt x="104" y="271"/>
                      </a:lnTo>
                      <a:lnTo>
                        <a:pt x="107" y="271"/>
                      </a:lnTo>
                      <a:lnTo>
                        <a:pt x="107" y="269"/>
                      </a:lnTo>
                      <a:lnTo>
                        <a:pt x="111" y="265"/>
                      </a:lnTo>
                      <a:lnTo>
                        <a:pt x="114" y="265"/>
                      </a:lnTo>
                      <a:lnTo>
                        <a:pt x="114" y="264"/>
                      </a:lnTo>
                      <a:lnTo>
                        <a:pt x="118" y="260"/>
                      </a:lnTo>
                      <a:lnTo>
                        <a:pt x="121" y="260"/>
                      </a:lnTo>
                      <a:lnTo>
                        <a:pt x="121" y="258"/>
                      </a:lnTo>
                      <a:lnTo>
                        <a:pt x="125" y="255"/>
                      </a:lnTo>
                      <a:lnTo>
                        <a:pt x="128" y="255"/>
                      </a:lnTo>
                      <a:lnTo>
                        <a:pt x="128" y="253"/>
                      </a:lnTo>
                      <a:lnTo>
                        <a:pt x="132" y="250"/>
                      </a:lnTo>
                      <a:lnTo>
                        <a:pt x="135" y="250"/>
                      </a:lnTo>
                      <a:lnTo>
                        <a:pt x="135" y="248"/>
                      </a:lnTo>
                      <a:lnTo>
                        <a:pt x="139" y="244"/>
                      </a:lnTo>
                      <a:lnTo>
                        <a:pt x="142" y="244"/>
                      </a:lnTo>
                      <a:lnTo>
                        <a:pt x="142" y="243"/>
                      </a:lnTo>
                      <a:lnTo>
                        <a:pt x="146" y="239"/>
                      </a:lnTo>
                      <a:lnTo>
                        <a:pt x="149" y="239"/>
                      </a:lnTo>
                      <a:lnTo>
                        <a:pt x="149" y="237"/>
                      </a:lnTo>
                      <a:lnTo>
                        <a:pt x="153" y="234"/>
                      </a:lnTo>
                      <a:lnTo>
                        <a:pt x="156" y="234"/>
                      </a:lnTo>
                      <a:lnTo>
                        <a:pt x="156" y="232"/>
                      </a:lnTo>
                      <a:lnTo>
                        <a:pt x="297" y="126"/>
                      </a:lnTo>
                      <a:lnTo>
                        <a:pt x="297" y="125"/>
                      </a:lnTo>
                      <a:lnTo>
                        <a:pt x="301" y="125"/>
                      </a:lnTo>
                      <a:lnTo>
                        <a:pt x="301" y="123"/>
                      </a:lnTo>
                      <a:lnTo>
                        <a:pt x="304" y="119"/>
                      </a:lnTo>
                      <a:lnTo>
                        <a:pt x="308" y="119"/>
                      </a:lnTo>
                      <a:lnTo>
                        <a:pt x="308" y="118"/>
                      </a:lnTo>
                      <a:lnTo>
                        <a:pt x="311" y="114"/>
                      </a:lnTo>
                      <a:lnTo>
                        <a:pt x="315" y="114"/>
                      </a:lnTo>
                      <a:lnTo>
                        <a:pt x="315" y="112"/>
                      </a:lnTo>
                      <a:lnTo>
                        <a:pt x="318" y="109"/>
                      </a:lnTo>
                      <a:lnTo>
                        <a:pt x="322" y="109"/>
                      </a:lnTo>
                      <a:lnTo>
                        <a:pt x="322" y="107"/>
                      </a:lnTo>
                      <a:lnTo>
                        <a:pt x="325" y="103"/>
                      </a:lnTo>
                      <a:lnTo>
                        <a:pt x="329" y="103"/>
                      </a:lnTo>
                      <a:lnTo>
                        <a:pt x="329" y="102"/>
                      </a:lnTo>
                      <a:lnTo>
                        <a:pt x="332" y="98"/>
                      </a:lnTo>
                      <a:lnTo>
                        <a:pt x="336" y="98"/>
                      </a:lnTo>
                      <a:lnTo>
                        <a:pt x="336" y="96"/>
                      </a:lnTo>
                      <a:lnTo>
                        <a:pt x="339" y="93"/>
                      </a:lnTo>
                      <a:lnTo>
                        <a:pt x="343" y="93"/>
                      </a:lnTo>
                      <a:lnTo>
                        <a:pt x="343" y="91"/>
                      </a:lnTo>
                      <a:lnTo>
                        <a:pt x="346" y="88"/>
                      </a:lnTo>
                      <a:lnTo>
                        <a:pt x="350" y="88"/>
                      </a:lnTo>
                      <a:lnTo>
                        <a:pt x="350" y="86"/>
                      </a:lnTo>
                      <a:lnTo>
                        <a:pt x="354" y="82"/>
                      </a:lnTo>
                      <a:lnTo>
                        <a:pt x="357" y="82"/>
                      </a:lnTo>
                      <a:lnTo>
                        <a:pt x="357" y="81"/>
                      </a:lnTo>
                      <a:lnTo>
                        <a:pt x="361" y="79"/>
                      </a:lnTo>
                      <a:lnTo>
                        <a:pt x="362" y="70"/>
                      </a:lnTo>
                      <a:lnTo>
                        <a:pt x="364" y="70"/>
                      </a:lnTo>
                      <a:lnTo>
                        <a:pt x="364" y="61"/>
                      </a:lnTo>
                      <a:lnTo>
                        <a:pt x="366" y="61"/>
                      </a:lnTo>
                      <a:lnTo>
                        <a:pt x="366" y="58"/>
                      </a:lnTo>
                      <a:lnTo>
                        <a:pt x="368" y="58"/>
                      </a:lnTo>
                      <a:lnTo>
                        <a:pt x="368" y="47"/>
                      </a:lnTo>
                      <a:lnTo>
                        <a:pt x="369" y="47"/>
                      </a:lnTo>
                      <a:lnTo>
                        <a:pt x="369" y="38"/>
                      </a:lnTo>
                      <a:lnTo>
                        <a:pt x="371" y="38"/>
                      </a:lnTo>
                      <a:lnTo>
                        <a:pt x="371" y="22"/>
                      </a:lnTo>
                      <a:lnTo>
                        <a:pt x="373" y="22"/>
                      </a:lnTo>
                      <a:lnTo>
                        <a:pt x="373" y="0"/>
                      </a:lnTo>
                      <a:lnTo>
                        <a:pt x="369" y="0"/>
                      </a:lnTo>
                      <a:close/>
                    </a:path>
                  </a:pathLst>
                </a:custGeom>
                <a:solidFill>
                  <a:srgbClr val="FFAB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06" name="Freeform 13">
                  <a:extLst>
                    <a:ext uri="{FF2B5EF4-FFF2-40B4-BE49-F238E27FC236}">
                      <a16:creationId xmlns:a16="http://schemas.microsoft.com/office/drawing/2014/main" id="{2BFC99A7-B312-C07F-38EB-0FE1817ECC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31" y="4224"/>
                  <a:ext cx="321" cy="252"/>
                </a:xfrm>
                <a:custGeom>
                  <a:avLst/>
                  <a:gdLst>
                    <a:gd name="T0" fmla="*/ 291 w 321"/>
                    <a:gd name="T1" fmla="*/ 21 h 252"/>
                    <a:gd name="T2" fmla="*/ 262 w 321"/>
                    <a:gd name="T3" fmla="*/ 44 h 252"/>
                    <a:gd name="T4" fmla="*/ 248 w 321"/>
                    <a:gd name="T5" fmla="*/ 53 h 252"/>
                    <a:gd name="T6" fmla="*/ 241 w 321"/>
                    <a:gd name="T7" fmla="*/ 58 h 252"/>
                    <a:gd name="T8" fmla="*/ 234 w 321"/>
                    <a:gd name="T9" fmla="*/ 63 h 252"/>
                    <a:gd name="T10" fmla="*/ 227 w 321"/>
                    <a:gd name="T11" fmla="*/ 69 h 252"/>
                    <a:gd name="T12" fmla="*/ 220 w 321"/>
                    <a:gd name="T13" fmla="*/ 74 h 252"/>
                    <a:gd name="T14" fmla="*/ 213 w 321"/>
                    <a:gd name="T15" fmla="*/ 79 h 252"/>
                    <a:gd name="T16" fmla="*/ 206 w 321"/>
                    <a:gd name="T17" fmla="*/ 85 h 252"/>
                    <a:gd name="T18" fmla="*/ 199 w 321"/>
                    <a:gd name="T19" fmla="*/ 90 h 252"/>
                    <a:gd name="T20" fmla="*/ 192 w 321"/>
                    <a:gd name="T21" fmla="*/ 95 h 252"/>
                    <a:gd name="T22" fmla="*/ 185 w 321"/>
                    <a:gd name="T23" fmla="*/ 100 h 252"/>
                    <a:gd name="T24" fmla="*/ 178 w 321"/>
                    <a:gd name="T25" fmla="*/ 106 h 252"/>
                    <a:gd name="T26" fmla="*/ 171 w 321"/>
                    <a:gd name="T27" fmla="*/ 111 h 252"/>
                    <a:gd name="T28" fmla="*/ 164 w 321"/>
                    <a:gd name="T29" fmla="*/ 116 h 252"/>
                    <a:gd name="T30" fmla="*/ 157 w 321"/>
                    <a:gd name="T31" fmla="*/ 122 h 252"/>
                    <a:gd name="T32" fmla="*/ 150 w 321"/>
                    <a:gd name="T33" fmla="*/ 127 h 252"/>
                    <a:gd name="T34" fmla="*/ 143 w 321"/>
                    <a:gd name="T35" fmla="*/ 132 h 252"/>
                    <a:gd name="T36" fmla="*/ 136 w 321"/>
                    <a:gd name="T37" fmla="*/ 137 h 252"/>
                    <a:gd name="T38" fmla="*/ 129 w 321"/>
                    <a:gd name="T39" fmla="*/ 143 h 252"/>
                    <a:gd name="T40" fmla="*/ 122 w 321"/>
                    <a:gd name="T41" fmla="*/ 148 h 252"/>
                    <a:gd name="T42" fmla="*/ 0 w 321"/>
                    <a:gd name="T43" fmla="*/ 240 h 252"/>
                    <a:gd name="T44" fmla="*/ 12 w 321"/>
                    <a:gd name="T45" fmla="*/ 252 h 252"/>
                    <a:gd name="T46" fmla="*/ 25 w 321"/>
                    <a:gd name="T47" fmla="*/ 250 h 252"/>
                    <a:gd name="T48" fmla="*/ 28 w 321"/>
                    <a:gd name="T49" fmla="*/ 247 h 252"/>
                    <a:gd name="T50" fmla="*/ 37 w 321"/>
                    <a:gd name="T51" fmla="*/ 245 h 252"/>
                    <a:gd name="T52" fmla="*/ 42 w 321"/>
                    <a:gd name="T53" fmla="*/ 241 h 252"/>
                    <a:gd name="T54" fmla="*/ 53 w 321"/>
                    <a:gd name="T55" fmla="*/ 240 h 252"/>
                    <a:gd name="T56" fmla="*/ 60 w 321"/>
                    <a:gd name="T57" fmla="*/ 234 h 252"/>
                    <a:gd name="T58" fmla="*/ 71 w 321"/>
                    <a:gd name="T59" fmla="*/ 231 h 252"/>
                    <a:gd name="T60" fmla="*/ 76 w 321"/>
                    <a:gd name="T61" fmla="*/ 227 h 252"/>
                    <a:gd name="T62" fmla="*/ 86 w 321"/>
                    <a:gd name="T63" fmla="*/ 225 h 252"/>
                    <a:gd name="T64" fmla="*/ 108 w 321"/>
                    <a:gd name="T65" fmla="*/ 215 h 252"/>
                    <a:gd name="T66" fmla="*/ 115 w 321"/>
                    <a:gd name="T67" fmla="*/ 208 h 252"/>
                    <a:gd name="T68" fmla="*/ 129 w 321"/>
                    <a:gd name="T69" fmla="*/ 204 h 252"/>
                    <a:gd name="T70" fmla="*/ 143 w 321"/>
                    <a:gd name="T71" fmla="*/ 194 h 252"/>
                    <a:gd name="T72" fmla="*/ 162 w 321"/>
                    <a:gd name="T73" fmla="*/ 183 h 252"/>
                    <a:gd name="T74" fmla="*/ 178 w 321"/>
                    <a:gd name="T75" fmla="*/ 174 h 252"/>
                    <a:gd name="T76" fmla="*/ 181 w 321"/>
                    <a:gd name="T77" fmla="*/ 171 h 252"/>
                    <a:gd name="T78" fmla="*/ 192 w 321"/>
                    <a:gd name="T79" fmla="*/ 166 h 252"/>
                    <a:gd name="T80" fmla="*/ 203 w 321"/>
                    <a:gd name="T81" fmla="*/ 155 h 252"/>
                    <a:gd name="T82" fmla="*/ 224 w 321"/>
                    <a:gd name="T83" fmla="*/ 139 h 252"/>
                    <a:gd name="T84" fmla="*/ 227 w 321"/>
                    <a:gd name="T85" fmla="*/ 136 h 252"/>
                    <a:gd name="T86" fmla="*/ 257 w 321"/>
                    <a:gd name="T87" fmla="*/ 106 h 252"/>
                    <a:gd name="T88" fmla="*/ 275 w 321"/>
                    <a:gd name="T89" fmla="*/ 88 h 252"/>
                    <a:gd name="T90" fmla="*/ 282 w 321"/>
                    <a:gd name="T91" fmla="*/ 76 h 252"/>
                    <a:gd name="T92" fmla="*/ 291 w 321"/>
                    <a:gd name="T93" fmla="*/ 67 h 252"/>
                    <a:gd name="T94" fmla="*/ 292 w 321"/>
                    <a:gd name="T95" fmla="*/ 60 h 252"/>
                    <a:gd name="T96" fmla="*/ 298 w 321"/>
                    <a:gd name="T97" fmla="*/ 55 h 252"/>
                    <a:gd name="T98" fmla="*/ 299 w 321"/>
                    <a:gd name="T99" fmla="*/ 48 h 252"/>
                    <a:gd name="T100" fmla="*/ 305 w 321"/>
                    <a:gd name="T101" fmla="*/ 42 h 252"/>
                    <a:gd name="T102" fmla="*/ 310 w 321"/>
                    <a:gd name="T103" fmla="*/ 25 h 252"/>
                    <a:gd name="T104" fmla="*/ 315 w 321"/>
                    <a:gd name="T105" fmla="*/ 16 h 252"/>
                    <a:gd name="T106" fmla="*/ 319 w 321"/>
                    <a:gd name="T107" fmla="*/ 4 h 252"/>
                    <a:gd name="T108" fmla="*/ 319 w 321"/>
                    <a:gd name="T109" fmla="*/ 0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21" h="252">
                      <a:moveTo>
                        <a:pt x="319" y="0"/>
                      </a:moveTo>
                      <a:lnTo>
                        <a:pt x="319" y="2"/>
                      </a:lnTo>
                      <a:lnTo>
                        <a:pt x="291" y="21"/>
                      </a:lnTo>
                      <a:lnTo>
                        <a:pt x="291" y="23"/>
                      </a:lnTo>
                      <a:lnTo>
                        <a:pt x="262" y="42"/>
                      </a:lnTo>
                      <a:lnTo>
                        <a:pt x="262" y="44"/>
                      </a:lnTo>
                      <a:lnTo>
                        <a:pt x="252" y="51"/>
                      </a:lnTo>
                      <a:lnTo>
                        <a:pt x="252" y="53"/>
                      </a:lnTo>
                      <a:lnTo>
                        <a:pt x="248" y="53"/>
                      </a:lnTo>
                      <a:lnTo>
                        <a:pt x="248" y="55"/>
                      </a:lnTo>
                      <a:lnTo>
                        <a:pt x="245" y="58"/>
                      </a:lnTo>
                      <a:lnTo>
                        <a:pt x="241" y="58"/>
                      </a:lnTo>
                      <a:lnTo>
                        <a:pt x="241" y="60"/>
                      </a:lnTo>
                      <a:lnTo>
                        <a:pt x="238" y="63"/>
                      </a:lnTo>
                      <a:lnTo>
                        <a:pt x="234" y="63"/>
                      </a:lnTo>
                      <a:lnTo>
                        <a:pt x="234" y="65"/>
                      </a:lnTo>
                      <a:lnTo>
                        <a:pt x="231" y="69"/>
                      </a:lnTo>
                      <a:lnTo>
                        <a:pt x="227" y="69"/>
                      </a:lnTo>
                      <a:lnTo>
                        <a:pt x="227" y="71"/>
                      </a:lnTo>
                      <a:lnTo>
                        <a:pt x="224" y="74"/>
                      </a:lnTo>
                      <a:lnTo>
                        <a:pt x="220" y="74"/>
                      </a:lnTo>
                      <a:lnTo>
                        <a:pt x="220" y="76"/>
                      </a:lnTo>
                      <a:lnTo>
                        <a:pt x="217" y="79"/>
                      </a:lnTo>
                      <a:lnTo>
                        <a:pt x="213" y="79"/>
                      </a:lnTo>
                      <a:lnTo>
                        <a:pt x="213" y="81"/>
                      </a:lnTo>
                      <a:lnTo>
                        <a:pt x="210" y="85"/>
                      </a:lnTo>
                      <a:lnTo>
                        <a:pt x="206" y="85"/>
                      </a:lnTo>
                      <a:lnTo>
                        <a:pt x="206" y="86"/>
                      </a:lnTo>
                      <a:lnTo>
                        <a:pt x="203" y="90"/>
                      </a:lnTo>
                      <a:lnTo>
                        <a:pt x="199" y="90"/>
                      </a:lnTo>
                      <a:lnTo>
                        <a:pt x="199" y="92"/>
                      </a:lnTo>
                      <a:lnTo>
                        <a:pt x="196" y="95"/>
                      </a:lnTo>
                      <a:lnTo>
                        <a:pt x="192" y="95"/>
                      </a:lnTo>
                      <a:lnTo>
                        <a:pt x="192" y="97"/>
                      </a:lnTo>
                      <a:lnTo>
                        <a:pt x="189" y="100"/>
                      </a:lnTo>
                      <a:lnTo>
                        <a:pt x="185" y="100"/>
                      </a:lnTo>
                      <a:lnTo>
                        <a:pt x="185" y="102"/>
                      </a:lnTo>
                      <a:lnTo>
                        <a:pt x="181" y="106"/>
                      </a:lnTo>
                      <a:lnTo>
                        <a:pt x="178" y="106"/>
                      </a:lnTo>
                      <a:lnTo>
                        <a:pt x="178" y="107"/>
                      </a:lnTo>
                      <a:lnTo>
                        <a:pt x="174" y="111"/>
                      </a:lnTo>
                      <a:lnTo>
                        <a:pt x="171" y="111"/>
                      </a:lnTo>
                      <a:lnTo>
                        <a:pt x="171" y="113"/>
                      </a:lnTo>
                      <a:lnTo>
                        <a:pt x="167" y="116"/>
                      </a:lnTo>
                      <a:lnTo>
                        <a:pt x="164" y="116"/>
                      </a:lnTo>
                      <a:lnTo>
                        <a:pt x="164" y="118"/>
                      </a:lnTo>
                      <a:lnTo>
                        <a:pt x="160" y="122"/>
                      </a:lnTo>
                      <a:lnTo>
                        <a:pt x="157" y="122"/>
                      </a:lnTo>
                      <a:lnTo>
                        <a:pt x="157" y="123"/>
                      </a:lnTo>
                      <a:lnTo>
                        <a:pt x="153" y="127"/>
                      </a:lnTo>
                      <a:lnTo>
                        <a:pt x="150" y="127"/>
                      </a:lnTo>
                      <a:lnTo>
                        <a:pt x="150" y="129"/>
                      </a:lnTo>
                      <a:lnTo>
                        <a:pt x="146" y="132"/>
                      </a:lnTo>
                      <a:lnTo>
                        <a:pt x="143" y="132"/>
                      </a:lnTo>
                      <a:lnTo>
                        <a:pt x="143" y="134"/>
                      </a:lnTo>
                      <a:lnTo>
                        <a:pt x="139" y="137"/>
                      </a:lnTo>
                      <a:lnTo>
                        <a:pt x="136" y="137"/>
                      </a:lnTo>
                      <a:lnTo>
                        <a:pt x="136" y="139"/>
                      </a:lnTo>
                      <a:lnTo>
                        <a:pt x="132" y="143"/>
                      </a:lnTo>
                      <a:lnTo>
                        <a:pt x="129" y="143"/>
                      </a:lnTo>
                      <a:lnTo>
                        <a:pt x="129" y="144"/>
                      </a:lnTo>
                      <a:lnTo>
                        <a:pt x="125" y="148"/>
                      </a:lnTo>
                      <a:lnTo>
                        <a:pt x="122" y="148"/>
                      </a:lnTo>
                      <a:lnTo>
                        <a:pt x="122" y="150"/>
                      </a:lnTo>
                      <a:lnTo>
                        <a:pt x="2" y="240"/>
                      </a:lnTo>
                      <a:lnTo>
                        <a:pt x="0" y="240"/>
                      </a:lnTo>
                      <a:lnTo>
                        <a:pt x="2" y="243"/>
                      </a:lnTo>
                      <a:lnTo>
                        <a:pt x="5" y="243"/>
                      </a:lnTo>
                      <a:lnTo>
                        <a:pt x="12" y="252"/>
                      </a:lnTo>
                      <a:lnTo>
                        <a:pt x="19" y="252"/>
                      </a:lnTo>
                      <a:lnTo>
                        <a:pt x="19" y="250"/>
                      </a:lnTo>
                      <a:lnTo>
                        <a:pt x="25" y="250"/>
                      </a:lnTo>
                      <a:lnTo>
                        <a:pt x="25" y="248"/>
                      </a:lnTo>
                      <a:lnTo>
                        <a:pt x="28" y="248"/>
                      </a:lnTo>
                      <a:lnTo>
                        <a:pt x="28" y="247"/>
                      </a:lnTo>
                      <a:lnTo>
                        <a:pt x="34" y="247"/>
                      </a:lnTo>
                      <a:lnTo>
                        <a:pt x="34" y="245"/>
                      </a:lnTo>
                      <a:lnTo>
                        <a:pt x="37" y="245"/>
                      </a:lnTo>
                      <a:lnTo>
                        <a:pt x="37" y="243"/>
                      </a:lnTo>
                      <a:lnTo>
                        <a:pt x="42" y="243"/>
                      </a:lnTo>
                      <a:lnTo>
                        <a:pt x="42" y="241"/>
                      </a:lnTo>
                      <a:lnTo>
                        <a:pt x="46" y="241"/>
                      </a:lnTo>
                      <a:lnTo>
                        <a:pt x="46" y="240"/>
                      </a:lnTo>
                      <a:lnTo>
                        <a:pt x="53" y="240"/>
                      </a:lnTo>
                      <a:lnTo>
                        <a:pt x="53" y="238"/>
                      </a:lnTo>
                      <a:lnTo>
                        <a:pt x="60" y="236"/>
                      </a:lnTo>
                      <a:lnTo>
                        <a:pt x="60" y="234"/>
                      </a:lnTo>
                      <a:lnTo>
                        <a:pt x="67" y="233"/>
                      </a:lnTo>
                      <a:lnTo>
                        <a:pt x="67" y="231"/>
                      </a:lnTo>
                      <a:lnTo>
                        <a:pt x="71" y="231"/>
                      </a:lnTo>
                      <a:lnTo>
                        <a:pt x="71" y="229"/>
                      </a:lnTo>
                      <a:lnTo>
                        <a:pt x="76" y="229"/>
                      </a:lnTo>
                      <a:lnTo>
                        <a:pt x="76" y="227"/>
                      </a:lnTo>
                      <a:lnTo>
                        <a:pt x="79" y="227"/>
                      </a:lnTo>
                      <a:lnTo>
                        <a:pt x="79" y="225"/>
                      </a:lnTo>
                      <a:lnTo>
                        <a:pt x="86" y="225"/>
                      </a:lnTo>
                      <a:lnTo>
                        <a:pt x="86" y="224"/>
                      </a:lnTo>
                      <a:lnTo>
                        <a:pt x="104" y="215"/>
                      </a:lnTo>
                      <a:lnTo>
                        <a:pt x="108" y="215"/>
                      </a:lnTo>
                      <a:lnTo>
                        <a:pt x="108" y="213"/>
                      </a:lnTo>
                      <a:lnTo>
                        <a:pt x="115" y="210"/>
                      </a:lnTo>
                      <a:lnTo>
                        <a:pt x="115" y="208"/>
                      </a:lnTo>
                      <a:lnTo>
                        <a:pt x="122" y="208"/>
                      </a:lnTo>
                      <a:lnTo>
                        <a:pt x="122" y="206"/>
                      </a:lnTo>
                      <a:lnTo>
                        <a:pt x="129" y="204"/>
                      </a:lnTo>
                      <a:lnTo>
                        <a:pt x="129" y="203"/>
                      </a:lnTo>
                      <a:lnTo>
                        <a:pt x="143" y="196"/>
                      </a:lnTo>
                      <a:lnTo>
                        <a:pt x="143" y="194"/>
                      </a:lnTo>
                      <a:lnTo>
                        <a:pt x="148" y="194"/>
                      </a:lnTo>
                      <a:lnTo>
                        <a:pt x="148" y="192"/>
                      </a:lnTo>
                      <a:lnTo>
                        <a:pt x="162" y="183"/>
                      </a:lnTo>
                      <a:lnTo>
                        <a:pt x="167" y="183"/>
                      </a:lnTo>
                      <a:lnTo>
                        <a:pt x="167" y="181"/>
                      </a:lnTo>
                      <a:lnTo>
                        <a:pt x="178" y="174"/>
                      </a:lnTo>
                      <a:lnTo>
                        <a:pt x="178" y="173"/>
                      </a:lnTo>
                      <a:lnTo>
                        <a:pt x="181" y="173"/>
                      </a:lnTo>
                      <a:lnTo>
                        <a:pt x="181" y="171"/>
                      </a:lnTo>
                      <a:lnTo>
                        <a:pt x="189" y="167"/>
                      </a:lnTo>
                      <a:lnTo>
                        <a:pt x="189" y="166"/>
                      </a:lnTo>
                      <a:lnTo>
                        <a:pt x="192" y="166"/>
                      </a:lnTo>
                      <a:lnTo>
                        <a:pt x="192" y="164"/>
                      </a:lnTo>
                      <a:lnTo>
                        <a:pt x="203" y="157"/>
                      </a:lnTo>
                      <a:lnTo>
                        <a:pt x="203" y="155"/>
                      </a:lnTo>
                      <a:lnTo>
                        <a:pt x="206" y="155"/>
                      </a:lnTo>
                      <a:lnTo>
                        <a:pt x="206" y="153"/>
                      </a:lnTo>
                      <a:lnTo>
                        <a:pt x="224" y="139"/>
                      </a:lnTo>
                      <a:lnTo>
                        <a:pt x="224" y="137"/>
                      </a:lnTo>
                      <a:lnTo>
                        <a:pt x="227" y="137"/>
                      </a:lnTo>
                      <a:lnTo>
                        <a:pt x="227" y="136"/>
                      </a:lnTo>
                      <a:lnTo>
                        <a:pt x="238" y="127"/>
                      </a:lnTo>
                      <a:lnTo>
                        <a:pt x="257" y="109"/>
                      </a:lnTo>
                      <a:lnTo>
                        <a:pt x="257" y="106"/>
                      </a:lnTo>
                      <a:lnTo>
                        <a:pt x="273" y="92"/>
                      </a:lnTo>
                      <a:lnTo>
                        <a:pt x="273" y="88"/>
                      </a:lnTo>
                      <a:lnTo>
                        <a:pt x="275" y="88"/>
                      </a:lnTo>
                      <a:lnTo>
                        <a:pt x="275" y="85"/>
                      </a:lnTo>
                      <a:lnTo>
                        <a:pt x="282" y="79"/>
                      </a:lnTo>
                      <a:lnTo>
                        <a:pt x="282" y="76"/>
                      </a:lnTo>
                      <a:lnTo>
                        <a:pt x="284" y="76"/>
                      </a:lnTo>
                      <a:lnTo>
                        <a:pt x="284" y="72"/>
                      </a:lnTo>
                      <a:lnTo>
                        <a:pt x="291" y="67"/>
                      </a:lnTo>
                      <a:lnTo>
                        <a:pt x="291" y="63"/>
                      </a:lnTo>
                      <a:lnTo>
                        <a:pt x="292" y="63"/>
                      </a:lnTo>
                      <a:lnTo>
                        <a:pt x="292" y="60"/>
                      </a:lnTo>
                      <a:lnTo>
                        <a:pt x="294" y="60"/>
                      </a:lnTo>
                      <a:lnTo>
                        <a:pt x="294" y="56"/>
                      </a:lnTo>
                      <a:lnTo>
                        <a:pt x="298" y="55"/>
                      </a:lnTo>
                      <a:lnTo>
                        <a:pt x="298" y="51"/>
                      </a:lnTo>
                      <a:lnTo>
                        <a:pt x="299" y="51"/>
                      </a:lnTo>
                      <a:lnTo>
                        <a:pt x="299" y="48"/>
                      </a:lnTo>
                      <a:lnTo>
                        <a:pt x="303" y="46"/>
                      </a:lnTo>
                      <a:lnTo>
                        <a:pt x="303" y="42"/>
                      </a:lnTo>
                      <a:lnTo>
                        <a:pt x="305" y="42"/>
                      </a:lnTo>
                      <a:lnTo>
                        <a:pt x="306" y="34"/>
                      </a:lnTo>
                      <a:lnTo>
                        <a:pt x="308" y="34"/>
                      </a:lnTo>
                      <a:lnTo>
                        <a:pt x="310" y="25"/>
                      </a:lnTo>
                      <a:lnTo>
                        <a:pt x="312" y="25"/>
                      </a:lnTo>
                      <a:lnTo>
                        <a:pt x="314" y="16"/>
                      </a:lnTo>
                      <a:lnTo>
                        <a:pt x="315" y="16"/>
                      </a:lnTo>
                      <a:lnTo>
                        <a:pt x="317" y="7"/>
                      </a:lnTo>
                      <a:lnTo>
                        <a:pt x="319" y="7"/>
                      </a:lnTo>
                      <a:lnTo>
                        <a:pt x="319" y="4"/>
                      </a:lnTo>
                      <a:lnTo>
                        <a:pt x="321" y="4"/>
                      </a:lnTo>
                      <a:lnTo>
                        <a:pt x="321" y="0"/>
                      </a:lnTo>
                      <a:lnTo>
                        <a:pt x="319" y="0"/>
                      </a:lnTo>
                      <a:close/>
                    </a:path>
                  </a:pathLst>
                </a:custGeom>
                <a:solidFill>
                  <a:srgbClr val="FF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07" name="Freeform 14">
                  <a:extLst>
                    <a:ext uri="{FF2B5EF4-FFF2-40B4-BE49-F238E27FC236}">
                      <a16:creationId xmlns:a16="http://schemas.microsoft.com/office/drawing/2014/main" id="{74CC6090-CCBC-AFFF-B890-5A6995C7F9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89" y="4044"/>
                  <a:ext cx="375" cy="432"/>
                </a:xfrm>
                <a:custGeom>
                  <a:avLst/>
                  <a:gdLst>
                    <a:gd name="T0" fmla="*/ 84 w 375"/>
                    <a:gd name="T1" fmla="*/ 421 h 432"/>
                    <a:gd name="T2" fmla="*/ 111 w 375"/>
                    <a:gd name="T3" fmla="*/ 411 h 432"/>
                    <a:gd name="T4" fmla="*/ 142 w 375"/>
                    <a:gd name="T5" fmla="*/ 397 h 432"/>
                    <a:gd name="T6" fmla="*/ 167 w 375"/>
                    <a:gd name="T7" fmla="*/ 384 h 432"/>
                    <a:gd name="T8" fmla="*/ 183 w 375"/>
                    <a:gd name="T9" fmla="*/ 376 h 432"/>
                    <a:gd name="T10" fmla="*/ 218 w 375"/>
                    <a:gd name="T11" fmla="*/ 356 h 432"/>
                    <a:gd name="T12" fmla="*/ 260 w 375"/>
                    <a:gd name="T13" fmla="*/ 324 h 432"/>
                    <a:gd name="T14" fmla="*/ 299 w 375"/>
                    <a:gd name="T15" fmla="*/ 287 h 432"/>
                    <a:gd name="T16" fmla="*/ 320 w 375"/>
                    <a:gd name="T17" fmla="*/ 263 h 432"/>
                    <a:gd name="T18" fmla="*/ 334 w 375"/>
                    <a:gd name="T19" fmla="*/ 240 h 432"/>
                    <a:gd name="T20" fmla="*/ 341 w 375"/>
                    <a:gd name="T21" fmla="*/ 229 h 432"/>
                    <a:gd name="T22" fmla="*/ 354 w 375"/>
                    <a:gd name="T23" fmla="*/ 201 h 432"/>
                    <a:gd name="T24" fmla="*/ 366 w 375"/>
                    <a:gd name="T25" fmla="*/ 170 h 432"/>
                    <a:gd name="T26" fmla="*/ 373 w 375"/>
                    <a:gd name="T27" fmla="*/ 138 h 432"/>
                    <a:gd name="T28" fmla="*/ 317 w 375"/>
                    <a:gd name="T29" fmla="*/ 44 h 432"/>
                    <a:gd name="T30" fmla="*/ 310 w 375"/>
                    <a:gd name="T31" fmla="*/ 94 h 432"/>
                    <a:gd name="T32" fmla="*/ 290 w 375"/>
                    <a:gd name="T33" fmla="*/ 161 h 432"/>
                    <a:gd name="T34" fmla="*/ 276 w 375"/>
                    <a:gd name="T35" fmla="*/ 189 h 432"/>
                    <a:gd name="T36" fmla="*/ 264 w 375"/>
                    <a:gd name="T37" fmla="*/ 205 h 432"/>
                    <a:gd name="T38" fmla="*/ 253 w 375"/>
                    <a:gd name="T39" fmla="*/ 224 h 432"/>
                    <a:gd name="T40" fmla="*/ 223 w 375"/>
                    <a:gd name="T41" fmla="*/ 256 h 432"/>
                    <a:gd name="T42" fmla="*/ 190 w 375"/>
                    <a:gd name="T43" fmla="*/ 286 h 432"/>
                    <a:gd name="T44" fmla="*/ 153 w 375"/>
                    <a:gd name="T45" fmla="*/ 314 h 432"/>
                    <a:gd name="T46" fmla="*/ 111 w 375"/>
                    <a:gd name="T47" fmla="*/ 339 h 432"/>
                    <a:gd name="T48" fmla="*/ 88 w 375"/>
                    <a:gd name="T49" fmla="*/ 349 h 432"/>
                    <a:gd name="T50" fmla="*/ 65 w 375"/>
                    <a:gd name="T51" fmla="*/ 360 h 432"/>
                    <a:gd name="T52" fmla="*/ 26 w 375"/>
                    <a:gd name="T53" fmla="*/ 374 h 432"/>
                    <a:gd name="T54" fmla="*/ 19 w 375"/>
                    <a:gd name="T55" fmla="*/ 381 h 432"/>
                    <a:gd name="T56" fmla="*/ 58 w 375"/>
                    <a:gd name="T57" fmla="*/ 367 h 432"/>
                    <a:gd name="T58" fmla="*/ 88 w 375"/>
                    <a:gd name="T59" fmla="*/ 353 h 432"/>
                    <a:gd name="T60" fmla="*/ 125 w 375"/>
                    <a:gd name="T61" fmla="*/ 335 h 432"/>
                    <a:gd name="T62" fmla="*/ 162 w 375"/>
                    <a:gd name="T63" fmla="*/ 314 h 432"/>
                    <a:gd name="T64" fmla="*/ 199 w 375"/>
                    <a:gd name="T65" fmla="*/ 286 h 432"/>
                    <a:gd name="T66" fmla="*/ 238 w 375"/>
                    <a:gd name="T67" fmla="*/ 249 h 432"/>
                    <a:gd name="T68" fmla="*/ 259 w 375"/>
                    <a:gd name="T69" fmla="*/ 221 h 432"/>
                    <a:gd name="T70" fmla="*/ 271 w 375"/>
                    <a:gd name="T71" fmla="*/ 203 h 432"/>
                    <a:gd name="T72" fmla="*/ 283 w 375"/>
                    <a:gd name="T73" fmla="*/ 180 h 432"/>
                    <a:gd name="T74" fmla="*/ 301 w 375"/>
                    <a:gd name="T75" fmla="*/ 141 h 432"/>
                    <a:gd name="T76" fmla="*/ 317 w 375"/>
                    <a:gd name="T77" fmla="*/ 78 h 432"/>
                    <a:gd name="T78" fmla="*/ 322 w 375"/>
                    <a:gd name="T79" fmla="*/ 4 h 432"/>
                    <a:gd name="T80" fmla="*/ 370 w 375"/>
                    <a:gd name="T81" fmla="*/ 138 h 432"/>
                    <a:gd name="T82" fmla="*/ 363 w 375"/>
                    <a:gd name="T83" fmla="*/ 170 h 432"/>
                    <a:gd name="T84" fmla="*/ 350 w 375"/>
                    <a:gd name="T85" fmla="*/ 201 h 432"/>
                    <a:gd name="T86" fmla="*/ 341 w 375"/>
                    <a:gd name="T87" fmla="*/ 222 h 432"/>
                    <a:gd name="T88" fmla="*/ 331 w 375"/>
                    <a:gd name="T89" fmla="*/ 240 h 432"/>
                    <a:gd name="T90" fmla="*/ 317 w 375"/>
                    <a:gd name="T91" fmla="*/ 259 h 432"/>
                    <a:gd name="T92" fmla="*/ 292 w 375"/>
                    <a:gd name="T93" fmla="*/ 289 h 432"/>
                    <a:gd name="T94" fmla="*/ 252 w 375"/>
                    <a:gd name="T95" fmla="*/ 324 h 432"/>
                    <a:gd name="T96" fmla="*/ 204 w 375"/>
                    <a:gd name="T97" fmla="*/ 360 h 432"/>
                    <a:gd name="T98" fmla="*/ 181 w 375"/>
                    <a:gd name="T99" fmla="*/ 372 h 432"/>
                    <a:gd name="T100" fmla="*/ 160 w 375"/>
                    <a:gd name="T101" fmla="*/ 384 h 432"/>
                    <a:gd name="T102" fmla="*/ 130 w 375"/>
                    <a:gd name="T103" fmla="*/ 398 h 432"/>
                    <a:gd name="T104" fmla="*/ 104 w 375"/>
                    <a:gd name="T105" fmla="*/ 409 h 432"/>
                    <a:gd name="T106" fmla="*/ 70 w 375"/>
                    <a:gd name="T107" fmla="*/ 423 h 432"/>
                    <a:gd name="T108" fmla="*/ 0 w 375"/>
                    <a:gd name="T109" fmla="*/ 38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75" h="432">
                      <a:moveTo>
                        <a:pt x="0" y="384"/>
                      </a:moveTo>
                      <a:lnTo>
                        <a:pt x="56" y="432"/>
                      </a:lnTo>
                      <a:lnTo>
                        <a:pt x="63" y="430"/>
                      </a:lnTo>
                      <a:lnTo>
                        <a:pt x="70" y="427"/>
                      </a:lnTo>
                      <a:lnTo>
                        <a:pt x="77" y="425"/>
                      </a:lnTo>
                      <a:lnTo>
                        <a:pt x="84" y="421"/>
                      </a:lnTo>
                      <a:lnTo>
                        <a:pt x="91" y="420"/>
                      </a:lnTo>
                      <a:lnTo>
                        <a:pt x="98" y="416"/>
                      </a:lnTo>
                      <a:lnTo>
                        <a:pt x="100" y="416"/>
                      </a:lnTo>
                      <a:lnTo>
                        <a:pt x="106" y="413"/>
                      </a:lnTo>
                      <a:lnTo>
                        <a:pt x="104" y="413"/>
                      </a:lnTo>
                      <a:lnTo>
                        <a:pt x="111" y="411"/>
                      </a:lnTo>
                      <a:lnTo>
                        <a:pt x="118" y="407"/>
                      </a:lnTo>
                      <a:lnTo>
                        <a:pt x="125" y="405"/>
                      </a:lnTo>
                      <a:lnTo>
                        <a:pt x="132" y="402"/>
                      </a:lnTo>
                      <a:lnTo>
                        <a:pt x="130" y="402"/>
                      </a:lnTo>
                      <a:lnTo>
                        <a:pt x="137" y="398"/>
                      </a:lnTo>
                      <a:lnTo>
                        <a:pt x="142" y="397"/>
                      </a:lnTo>
                      <a:lnTo>
                        <a:pt x="150" y="393"/>
                      </a:lnTo>
                      <a:lnTo>
                        <a:pt x="151" y="393"/>
                      </a:lnTo>
                      <a:lnTo>
                        <a:pt x="157" y="390"/>
                      </a:lnTo>
                      <a:lnTo>
                        <a:pt x="155" y="390"/>
                      </a:lnTo>
                      <a:lnTo>
                        <a:pt x="160" y="388"/>
                      </a:lnTo>
                      <a:lnTo>
                        <a:pt x="167" y="384"/>
                      </a:lnTo>
                      <a:lnTo>
                        <a:pt x="169" y="384"/>
                      </a:lnTo>
                      <a:lnTo>
                        <a:pt x="174" y="381"/>
                      </a:lnTo>
                      <a:lnTo>
                        <a:pt x="172" y="381"/>
                      </a:lnTo>
                      <a:lnTo>
                        <a:pt x="178" y="379"/>
                      </a:lnTo>
                      <a:lnTo>
                        <a:pt x="185" y="376"/>
                      </a:lnTo>
                      <a:lnTo>
                        <a:pt x="183" y="376"/>
                      </a:lnTo>
                      <a:lnTo>
                        <a:pt x="190" y="372"/>
                      </a:lnTo>
                      <a:lnTo>
                        <a:pt x="192" y="372"/>
                      </a:lnTo>
                      <a:lnTo>
                        <a:pt x="202" y="365"/>
                      </a:lnTo>
                      <a:lnTo>
                        <a:pt x="201" y="365"/>
                      </a:lnTo>
                      <a:lnTo>
                        <a:pt x="206" y="363"/>
                      </a:lnTo>
                      <a:lnTo>
                        <a:pt x="218" y="356"/>
                      </a:lnTo>
                      <a:lnTo>
                        <a:pt x="222" y="353"/>
                      </a:lnTo>
                      <a:lnTo>
                        <a:pt x="238" y="342"/>
                      </a:lnTo>
                      <a:lnTo>
                        <a:pt x="241" y="339"/>
                      </a:lnTo>
                      <a:lnTo>
                        <a:pt x="252" y="332"/>
                      </a:lnTo>
                      <a:lnTo>
                        <a:pt x="255" y="328"/>
                      </a:lnTo>
                      <a:lnTo>
                        <a:pt x="260" y="324"/>
                      </a:lnTo>
                      <a:lnTo>
                        <a:pt x="267" y="317"/>
                      </a:lnTo>
                      <a:lnTo>
                        <a:pt x="273" y="314"/>
                      </a:lnTo>
                      <a:lnTo>
                        <a:pt x="280" y="307"/>
                      </a:lnTo>
                      <a:lnTo>
                        <a:pt x="285" y="303"/>
                      </a:lnTo>
                      <a:lnTo>
                        <a:pt x="296" y="293"/>
                      </a:lnTo>
                      <a:lnTo>
                        <a:pt x="299" y="287"/>
                      </a:lnTo>
                      <a:lnTo>
                        <a:pt x="311" y="275"/>
                      </a:lnTo>
                      <a:lnTo>
                        <a:pt x="315" y="270"/>
                      </a:lnTo>
                      <a:lnTo>
                        <a:pt x="315" y="268"/>
                      </a:lnTo>
                      <a:lnTo>
                        <a:pt x="317" y="265"/>
                      </a:lnTo>
                      <a:lnTo>
                        <a:pt x="317" y="266"/>
                      </a:lnTo>
                      <a:lnTo>
                        <a:pt x="320" y="263"/>
                      </a:lnTo>
                      <a:lnTo>
                        <a:pt x="324" y="258"/>
                      </a:lnTo>
                      <a:lnTo>
                        <a:pt x="324" y="256"/>
                      </a:lnTo>
                      <a:lnTo>
                        <a:pt x="326" y="252"/>
                      </a:lnTo>
                      <a:lnTo>
                        <a:pt x="326" y="254"/>
                      </a:lnTo>
                      <a:lnTo>
                        <a:pt x="333" y="247"/>
                      </a:lnTo>
                      <a:lnTo>
                        <a:pt x="334" y="240"/>
                      </a:lnTo>
                      <a:lnTo>
                        <a:pt x="336" y="236"/>
                      </a:lnTo>
                      <a:lnTo>
                        <a:pt x="336" y="238"/>
                      </a:lnTo>
                      <a:lnTo>
                        <a:pt x="340" y="233"/>
                      </a:lnTo>
                      <a:lnTo>
                        <a:pt x="340" y="231"/>
                      </a:lnTo>
                      <a:lnTo>
                        <a:pt x="341" y="228"/>
                      </a:lnTo>
                      <a:lnTo>
                        <a:pt x="341" y="229"/>
                      </a:lnTo>
                      <a:lnTo>
                        <a:pt x="345" y="226"/>
                      </a:lnTo>
                      <a:lnTo>
                        <a:pt x="347" y="219"/>
                      </a:lnTo>
                      <a:lnTo>
                        <a:pt x="348" y="215"/>
                      </a:lnTo>
                      <a:lnTo>
                        <a:pt x="350" y="210"/>
                      </a:lnTo>
                      <a:lnTo>
                        <a:pt x="352" y="206"/>
                      </a:lnTo>
                      <a:lnTo>
                        <a:pt x="354" y="201"/>
                      </a:lnTo>
                      <a:lnTo>
                        <a:pt x="356" y="198"/>
                      </a:lnTo>
                      <a:lnTo>
                        <a:pt x="357" y="192"/>
                      </a:lnTo>
                      <a:lnTo>
                        <a:pt x="359" y="189"/>
                      </a:lnTo>
                      <a:lnTo>
                        <a:pt x="363" y="178"/>
                      </a:lnTo>
                      <a:lnTo>
                        <a:pt x="364" y="175"/>
                      </a:lnTo>
                      <a:lnTo>
                        <a:pt x="366" y="170"/>
                      </a:lnTo>
                      <a:lnTo>
                        <a:pt x="366" y="166"/>
                      </a:lnTo>
                      <a:lnTo>
                        <a:pt x="370" y="155"/>
                      </a:lnTo>
                      <a:lnTo>
                        <a:pt x="370" y="152"/>
                      </a:lnTo>
                      <a:lnTo>
                        <a:pt x="371" y="147"/>
                      </a:lnTo>
                      <a:lnTo>
                        <a:pt x="371" y="141"/>
                      </a:lnTo>
                      <a:lnTo>
                        <a:pt x="373" y="138"/>
                      </a:lnTo>
                      <a:lnTo>
                        <a:pt x="373" y="127"/>
                      </a:lnTo>
                      <a:lnTo>
                        <a:pt x="375" y="122"/>
                      </a:lnTo>
                      <a:lnTo>
                        <a:pt x="375" y="69"/>
                      </a:lnTo>
                      <a:lnTo>
                        <a:pt x="319" y="0"/>
                      </a:lnTo>
                      <a:lnTo>
                        <a:pt x="319" y="39"/>
                      </a:lnTo>
                      <a:lnTo>
                        <a:pt x="317" y="44"/>
                      </a:lnTo>
                      <a:lnTo>
                        <a:pt x="317" y="57"/>
                      </a:lnTo>
                      <a:lnTo>
                        <a:pt x="315" y="62"/>
                      </a:lnTo>
                      <a:lnTo>
                        <a:pt x="315" y="73"/>
                      </a:lnTo>
                      <a:lnTo>
                        <a:pt x="313" y="78"/>
                      </a:lnTo>
                      <a:lnTo>
                        <a:pt x="313" y="83"/>
                      </a:lnTo>
                      <a:lnTo>
                        <a:pt x="310" y="94"/>
                      </a:lnTo>
                      <a:lnTo>
                        <a:pt x="310" y="99"/>
                      </a:lnTo>
                      <a:lnTo>
                        <a:pt x="304" y="115"/>
                      </a:lnTo>
                      <a:lnTo>
                        <a:pt x="304" y="120"/>
                      </a:lnTo>
                      <a:lnTo>
                        <a:pt x="297" y="141"/>
                      </a:lnTo>
                      <a:lnTo>
                        <a:pt x="296" y="145"/>
                      </a:lnTo>
                      <a:lnTo>
                        <a:pt x="290" y="161"/>
                      </a:lnTo>
                      <a:lnTo>
                        <a:pt x="290" y="159"/>
                      </a:lnTo>
                      <a:lnTo>
                        <a:pt x="287" y="162"/>
                      </a:lnTo>
                      <a:lnTo>
                        <a:pt x="283" y="175"/>
                      </a:lnTo>
                      <a:lnTo>
                        <a:pt x="283" y="173"/>
                      </a:lnTo>
                      <a:lnTo>
                        <a:pt x="280" y="177"/>
                      </a:lnTo>
                      <a:lnTo>
                        <a:pt x="276" y="189"/>
                      </a:lnTo>
                      <a:lnTo>
                        <a:pt x="276" y="187"/>
                      </a:lnTo>
                      <a:lnTo>
                        <a:pt x="273" y="191"/>
                      </a:lnTo>
                      <a:lnTo>
                        <a:pt x="271" y="198"/>
                      </a:lnTo>
                      <a:lnTo>
                        <a:pt x="271" y="196"/>
                      </a:lnTo>
                      <a:lnTo>
                        <a:pt x="267" y="199"/>
                      </a:lnTo>
                      <a:lnTo>
                        <a:pt x="264" y="205"/>
                      </a:lnTo>
                      <a:lnTo>
                        <a:pt x="264" y="206"/>
                      </a:lnTo>
                      <a:lnTo>
                        <a:pt x="262" y="210"/>
                      </a:lnTo>
                      <a:lnTo>
                        <a:pt x="262" y="208"/>
                      </a:lnTo>
                      <a:lnTo>
                        <a:pt x="259" y="214"/>
                      </a:lnTo>
                      <a:lnTo>
                        <a:pt x="255" y="217"/>
                      </a:lnTo>
                      <a:lnTo>
                        <a:pt x="253" y="224"/>
                      </a:lnTo>
                      <a:lnTo>
                        <a:pt x="253" y="222"/>
                      </a:lnTo>
                      <a:lnTo>
                        <a:pt x="246" y="229"/>
                      </a:lnTo>
                      <a:lnTo>
                        <a:pt x="243" y="235"/>
                      </a:lnTo>
                      <a:lnTo>
                        <a:pt x="238" y="240"/>
                      </a:lnTo>
                      <a:lnTo>
                        <a:pt x="234" y="245"/>
                      </a:lnTo>
                      <a:lnTo>
                        <a:pt x="223" y="256"/>
                      </a:lnTo>
                      <a:lnTo>
                        <a:pt x="220" y="261"/>
                      </a:lnTo>
                      <a:lnTo>
                        <a:pt x="215" y="265"/>
                      </a:lnTo>
                      <a:lnTo>
                        <a:pt x="208" y="272"/>
                      </a:lnTo>
                      <a:lnTo>
                        <a:pt x="202" y="275"/>
                      </a:lnTo>
                      <a:lnTo>
                        <a:pt x="195" y="282"/>
                      </a:lnTo>
                      <a:lnTo>
                        <a:pt x="190" y="286"/>
                      </a:lnTo>
                      <a:lnTo>
                        <a:pt x="186" y="289"/>
                      </a:lnTo>
                      <a:lnTo>
                        <a:pt x="176" y="296"/>
                      </a:lnTo>
                      <a:lnTo>
                        <a:pt x="172" y="300"/>
                      </a:lnTo>
                      <a:lnTo>
                        <a:pt x="162" y="307"/>
                      </a:lnTo>
                      <a:lnTo>
                        <a:pt x="158" y="310"/>
                      </a:lnTo>
                      <a:lnTo>
                        <a:pt x="153" y="314"/>
                      </a:lnTo>
                      <a:lnTo>
                        <a:pt x="155" y="314"/>
                      </a:lnTo>
                      <a:lnTo>
                        <a:pt x="150" y="316"/>
                      </a:lnTo>
                      <a:lnTo>
                        <a:pt x="127" y="330"/>
                      </a:lnTo>
                      <a:lnTo>
                        <a:pt x="128" y="330"/>
                      </a:lnTo>
                      <a:lnTo>
                        <a:pt x="123" y="332"/>
                      </a:lnTo>
                      <a:lnTo>
                        <a:pt x="111" y="339"/>
                      </a:lnTo>
                      <a:lnTo>
                        <a:pt x="113" y="339"/>
                      </a:lnTo>
                      <a:lnTo>
                        <a:pt x="106" y="340"/>
                      </a:lnTo>
                      <a:lnTo>
                        <a:pt x="98" y="344"/>
                      </a:lnTo>
                      <a:lnTo>
                        <a:pt x="100" y="344"/>
                      </a:lnTo>
                      <a:lnTo>
                        <a:pt x="95" y="346"/>
                      </a:lnTo>
                      <a:lnTo>
                        <a:pt x="88" y="349"/>
                      </a:lnTo>
                      <a:lnTo>
                        <a:pt x="86" y="349"/>
                      </a:lnTo>
                      <a:lnTo>
                        <a:pt x="81" y="353"/>
                      </a:lnTo>
                      <a:lnTo>
                        <a:pt x="83" y="353"/>
                      </a:lnTo>
                      <a:lnTo>
                        <a:pt x="77" y="354"/>
                      </a:lnTo>
                      <a:lnTo>
                        <a:pt x="70" y="358"/>
                      </a:lnTo>
                      <a:lnTo>
                        <a:pt x="65" y="360"/>
                      </a:lnTo>
                      <a:lnTo>
                        <a:pt x="58" y="363"/>
                      </a:lnTo>
                      <a:lnTo>
                        <a:pt x="53" y="365"/>
                      </a:lnTo>
                      <a:lnTo>
                        <a:pt x="46" y="367"/>
                      </a:lnTo>
                      <a:lnTo>
                        <a:pt x="39" y="370"/>
                      </a:lnTo>
                      <a:lnTo>
                        <a:pt x="32" y="372"/>
                      </a:lnTo>
                      <a:lnTo>
                        <a:pt x="26" y="374"/>
                      </a:lnTo>
                      <a:lnTo>
                        <a:pt x="19" y="377"/>
                      </a:lnTo>
                      <a:lnTo>
                        <a:pt x="5" y="381"/>
                      </a:lnTo>
                      <a:lnTo>
                        <a:pt x="0" y="384"/>
                      </a:lnTo>
                      <a:lnTo>
                        <a:pt x="2" y="386"/>
                      </a:lnTo>
                      <a:lnTo>
                        <a:pt x="5" y="384"/>
                      </a:lnTo>
                      <a:lnTo>
                        <a:pt x="19" y="381"/>
                      </a:lnTo>
                      <a:lnTo>
                        <a:pt x="26" y="377"/>
                      </a:lnTo>
                      <a:lnTo>
                        <a:pt x="32" y="376"/>
                      </a:lnTo>
                      <a:lnTo>
                        <a:pt x="39" y="374"/>
                      </a:lnTo>
                      <a:lnTo>
                        <a:pt x="46" y="370"/>
                      </a:lnTo>
                      <a:lnTo>
                        <a:pt x="53" y="368"/>
                      </a:lnTo>
                      <a:lnTo>
                        <a:pt x="58" y="367"/>
                      </a:lnTo>
                      <a:lnTo>
                        <a:pt x="65" y="363"/>
                      </a:lnTo>
                      <a:lnTo>
                        <a:pt x="70" y="361"/>
                      </a:lnTo>
                      <a:lnTo>
                        <a:pt x="77" y="358"/>
                      </a:lnTo>
                      <a:lnTo>
                        <a:pt x="83" y="356"/>
                      </a:lnTo>
                      <a:lnTo>
                        <a:pt x="90" y="353"/>
                      </a:lnTo>
                      <a:lnTo>
                        <a:pt x="88" y="353"/>
                      </a:lnTo>
                      <a:lnTo>
                        <a:pt x="95" y="349"/>
                      </a:lnTo>
                      <a:lnTo>
                        <a:pt x="100" y="347"/>
                      </a:lnTo>
                      <a:lnTo>
                        <a:pt x="107" y="344"/>
                      </a:lnTo>
                      <a:lnTo>
                        <a:pt x="106" y="344"/>
                      </a:lnTo>
                      <a:lnTo>
                        <a:pt x="113" y="342"/>
                      </a:lnTo>
                      <a:lnTo>
                        <a:pt x="125" y="335"/>
                      </a:lnTo>
                      <a:lnTo>
                        <a:pt x="123" y="335"/>
                      </a:lnTo>
                      <a:lnTo>
                        <a:pt x="128" y="333"/>
                      </a:lnTo>
                      <a:lnTo>
                        <a:pt x="151" y="319"/>
                      </a:lnTo>
                      <a:lnTo>
                        <a:pt x="150" y="319"/>
                      </a:lnTo>
                      <a:lnTo>
                        <a:pt x="155" y="317"/>
                      </a:lnTo>
                      <a:lnTo>
                        <a:pt x="162" y="314"/>
                      </a:lnTo>
                      <a:lnTo>
                        <a:pt x="165" y="310"/>
                      </a:lnTo>
                      <a:lnTo>
                        <a:pt x="176" y="303"/>
                      </a:lnTo>
                      <a:lnTo>
                        <a:pt x="179" y="300"/>
                      </a:lnTo>
                      <a:lnTo>
                        <a:pt x="190" y="293"/>
                      </a:lnTo>
                      <a:lnTo>
                        <a:pt x="194" y="289"/>
                      </a:lnTo>
                      <a:lnTo>
                        <a:pt x="199" y="286"/>
                      </a:lnTo>
                      <a:lnTo>
                        <a:pt x="206" y="279"/>
                      </a:lnTo>
                      <a:lnTo>
                        <a:pt x="211" y="275"/>
                      </a:lnTo>
                      <a:lnTo>
                        <a:pt x="218" y="268"/>
                      </a:lnTo>
                      <a:lnTo>
                        <a:pt x="223" y="265"/>
                      </a:lnTo>
                      <a:lnTo>
                        <a:pt x="227" y="259"/>
                      </a:lnTo>
                      <a:lnTo>
                        <a:pt x="238" y="249"/>
                      </a:lnTo>
                      <a:lnTo>
                        <a:pt x="241" y="243"/>
                      </a:lnTo>
                      <a:lnTo>
                        <a:pt x="246" y="238"/>
                      </a:lnTo>
                      <a:lnTo>
                        <a:pt x="250" y="233"/>
                      </a:lnTo>
                      <a:lnTo>
                        <a:pt x="257" y="226"/>
                      </a:lnTo>
                      <a:lnTo>
                        <a:pt x="259" y="219"/>
                      </a:lnTo>
                      <a:lnTo>
                        <a:pt x="259" y="221"/>
                      </a:lnTo>
                      <a:lnTo>
                        <a:pt x="262" y="217"/>
                      </a:lnTo>
                      <a:lnTo>
                        <a:pt x="266" y="212"/>
                      </a:lnTo>
                      <a:lnTo>
                        <a:pt x="266" y="210"/>
                      </a:lnTo>
                      <a:lnTo>
                        <a:pt x="267" y="206"/>
                      </a:lnTo>
                      <a:lnTo>
                        <a:pt x="267" y="208"/>
                      </a:lnTo>
                      <a:lnTo>
                        <a:pt x="271" y="203"/>
                      </a:lnTo>
                      <a:lnTo>
                        <a:pt x="275" y="199"/>
                      </a:lnTo>
                      <a:lnTo>
                        <a:pt x="276" y="192"/>
                      </a:lnTo>
                      <a:lnTo>
                        <a:pt x="276" y="194"/>
                      </a:lnTo>
                      <a:lnTo>
                        <a:pt x="280" y="191"/>
                      </a:lnTo>
                      <a:lnTo>
                        <a:pt x="283" y="178"/>
                      </a:lnTo>
                      <a:lnTo>
                        <a:pt x="283" y="180"/>
                      </a:lnTo>
                      <a:lnTo>
                        <a:pt x="287" y="177"/>
                      </a:lnTo>
                      <a:lnTo>
                        <a:pt x="290" y="164"/>
                      </a:lnTo>
                      <a:lnTo>
                        <a:pt x="290" y="166"/>
                      </a:lnTo>
                      <a:lnTo>
                        <a:pt x="294" y="162"/>
                      </a:lnTo>
                      <a:lnTo>
                        <a:pt x="299" y="145"/>
                      </a:lnTo>
                      <a:lnTo>
                        <a:pt x="301" y="141"/>
                      </a:lnTo>
                      <a:lnTo>
                        <a:pt x="308" y="120"/>
                      </a:lnTo>
                      <a:lnTo>
                        <a:pt x="308" y="115"/>
                      </a:lnTo>
                      <a:lnTo>
                        <a:pt x="313" y="99"/>
                      </a:lnTo>
                      <a:lnTo>
                        <a:pt x="313" y="94"/>
                      </a:lnTo>
                      <a:lnTo>
                        <a:pt x="317" y="83"/>
                      </a:lnTo>
                      <a:lnTo>
                        <a:pt x="317" y="78"/>
                      </a:lnTo>
                      <a:lnTo>
                        <a:pt x="319" y="73"/>
                      </a:lnTo>
                      <a:lnTo>
                        <a:pt x="319" y="62"/>
                      </a:lnTo>
                      <a:lnTo>
                        <a:pt x="320" y="57"/>
                      </a:lnTo>
                      <a:lnTo>
                        <a:pt x="320" y="44"/>
                      </a:lnTo>
                      <a:lnTo>
                        <a:pt x="322" y="39"/>
                      </a:lnTo>
                      <a:lnTo>
                        <a:pt x="322" y="4"/>
                      </a:lnTo>
                      <a:lnTo>
                        <a:pt x="319" y="6"/>
                      </a:lnTo>
                      <a:lnTo>
                        <a:pt x="371" y="71"/>
                      </a:lnTo>
                      <a:lnTo>
                        <a:pt x="371" y="69"/>
                      </a:lnTo>
                      <a:lnTo>
                        <a:pt x="371" y="122"/>
                      </a:lnTo>
                      <a:lnTo>
                        <a:pt x="370" y="127"/>
                      </a:lnTo>
                      <a:lnTo>
                        <a:pt x="370" y="138"/>
                      </a:lnTo>
                      <a:lnTo>
                        <a:pt x="368" y="141"/>
                      </a:lnTo>
                      <a:lnTo>
                        <a:pt x="368" y="147"/>
                      </a:lnTo>
                      <a:lnTo>
                        <a:pt x="366" y="152"/>
                      </a:lnTo>
                      <a:lnTo>
                        <a:pt x="366" y="155"/>
                      </a:lnTo>
                      <a:lnTo>
                        <a:pt x="363" y="166"/>
                      </a:lnTo>
                      <a:lnTo>
                        <a:pt x="363" y="170"/>
                      </a:lnTo>
                      <a:lnTo>
                        <a:pt x="361" y="175"/>
                      </a:lnTo>
                      <a:lnTo>
                        <a:pt x="359" y="178"/>
                      </a:lnTo>
                      <a:lnTo>
                        <a:pt x="356" y="189"/>
                      </a:lnTo>
                      <a:lnTo>
                        <a:pt x="354" y="192"/>
                      </a:lnTo>
                      <a:lnTo>
                        <a:pt x="352" y="198"/>
                      </a:lnTo>
                      <a:lnTo>
                        <a:pt x="350" y="201"/>
                      </a:lnTo>
                      <a:lnTo>
                        <a:pt x="348" y="206"/>
                      </a:lnTo>
                      <a:lnTo>
                        <a:pt x="347" y="210"/>
                      </a:lnTo>
                      <a:lnTo>
                        <a:pt x="345" y="215"/>
                      </a:lnTo>
                      <a:lnTo>
                        <a:pt x="343" y="219"/>
                      </a:lnTo>
                      <a:lnTo>
                        <a:pt x="341" y="224"/>
                      </a:lnTo>
                      <a:lnTo>
                        <a:pt x="341" y="222"/>
                      </a:lnTo>
                      <a:lnTo>
                        <a:pt x="338" y="226"/>
                      </a:lnTo>
                      <a:lnTo>
                        <a:pt x="336" y="231"/>
                      </a:lnTo>
                      <a:lnTo>
                        <a:pt x="336" y="229"/>
                      </a:lnTo>
                      <a:lnTo>
                        <a:pt x="333" y="235"/>
                      </a:lnTo>
                      <a:lnTo>
                        <a:pt x="333" y="236"/>
                      </a:lnTo>
                      <a:lnTo>
                        <a:pt x="331" y="240"/>
                      </a:lnTo>
                      <a:lnTo>
                        <a:pt x="329" y="245"/>
                      </a:lnTo>
                      <a:lnTo>
                        <a:pt x="329" y="243"/>
                      </a:lnTo>
                      <a:lnTo>
                        <a:pt x="322" y="251"/>
                      </a:lnTo>
                      <a:lnTo>
                        <a:pt x="320" y="256"/>
                      </a:lnTo>
                      <a:lnTo>
                        <a:pt x="320" y="254"/>
                      </a:lnTo>
                      <a:lnTo>
                        <a:pt x="317" y="259"/>
                      </a:lnTo>
                      <a:lnTo>
                        <a:pt x="313" y="263"/>
                      </a:lnTo>
                      <a:lnTo>
                        <a:pt x="311" y="268"/>
                      </a:lnTo>
                      <a:lnTo>
                        <a:pt x="311" y="266"/>
                      </a:lnTo>
                      <a:lnTo>
                        <a:pt x="308" y="272"/>
                      </a:lnTo>
                      <a:lnTo>
                        <a:pt x="296" y="284"/>
                      </a:lnTo>
                      <a:lnTo>
                        <a:pt x="292" y="289"/>
                      </a:lnTo>
                      <a:lnTo>
                        <a:pt x="282" y="300"/>
                      </a:lnTo>
                      <a:lnTo>
                        <a:pt x="276" y="303"/>
                      </a:lnTo>
                      <a:lnTo>
                        <a:pt x="269" y="310"/>
                      </a:lnTo>
                      <a:lnTo>
                        <a:pt x="264" y="314"/>
                      </a:lnTo>
                      <a:lnTo>
                        <a:pt x="257" y="321"/>
                      </a:lnTo>
                      <a:lnTo>
                        <a:pt x="252" y="324"/>
                      </a:lnTo>
                      <a:lnTo>
                        <a:pt x="248" y="328"/>
                      </a:lnTo>
                      <a:lnTo>
                        <a:pt x="238" y="335"/>
                      </a:lnTo>
                      <a:lnTo>
                        <a:pt x="234" y="339"/>
                      </a:lnTo>
                      <a:lnTo>
                        <a:pt x="218" y="349"/>
                      </a:lnTo>
                      <a:lnTo>
                        <a:pt x="215" y="353"/>
                      </a:lnTo>
                      <a:lnTo>
                        <a:pt x="204" y="360"/>
                      </a:lnTo>
                      <a:lnTo>
                        <a:pt x="206" y="360"/>
                      </a:lnTo>
                      <a:lnTo>
                        <a:pt x="201" y="361"/>
                      </a:lnTo>
                      <a:lnTo>
                        <a:pt x="188" y="368"/>
                      </a:lnTo>
                      <a:lnTo>
                        <a:pt x="190" y="368"/>
                      </a:lnTo>
                      <a:lnTo>
                        <a:pt x="183" y="372"/>
                      </a:lnTo>
                      <a:lnTo>
                        <a:pt x="181" y="372"/>
                      </a:lnTo>
                      <a:lnTo>
                        <a:pt x="176" y="376"/>
                      </a:lnTo>
                      <a:lnTo>
                        <a:pt x="178" y="376"/>
                      </a:lnTo>
                      <a:lnTo>
                        <a:pt x="172" y="377"/>
                      </a:lnTo>
                      <a:lnTo>
                        <a:pt x="165" y="381"/>
                      </a:lnTo>
                      <a:lnTo>
                        <a:pt x="167" y="381"/>
                      </a:lnTo>
                      <a:lnTo>
                        <a:pt x="160" y="384"/>
                      </a:lnTo>
                      <a:lnTo>
                        <a:pt x="155" y="386"/>
                      </a:lnTo>
                      <a:lnTo>
                        <a:pt x="148" y="390"/>
                      </a:lnTo>
                      <a:lnTo>
                        <a:pt x="150" y="390"/>
                      </a:lnTo>
                      <a:lnTo>
                        <a:pt x="142" y="393"/>
                      </a:lnTo>
                      <a:lnTo>
                        <a:pt x="137" y="395"/>
                      </a:lnTo>
                      <a:lnTo>
                        <a:pt x="130" y="398"/>
                      </a:lnTo>
                      <a:lnTo>
                        <a:pt x="128" y="398"/>
                      </a:lnTo>
                      <a:lnTo>
                        <a:pt x="123" y="402"/>
                      </a:lnTo>
                      <a:lnTo>
                        <a:pt x="125" y="402"/>
                      </a:lnTo>
                      <a:lnTo>
                        <a:pt x="118" y="404"/>
                      </a:lnTo>
                      <a:lnTo>
                        <a:pt x="111" y="407"/>
                      </a:lnTo>
                      <a:lnTo>
                        <a:pt x="104" y="409"/>
                      </a:lnTo>
                      <a:lnTo>
                        <a:pt x="97" y="413"/>
                      </a:lnTo>
                      <a:lnTo>
                        <a:pt x="98" y="413"/>
                      </a:lnTo>
                      <a:lnTo>
                        <a:pt x="91" y="416"/>
                      </a:lnTo>
                      <a:lnTo>
                        <a:pt x="84" y="418"/>
                      </a:lnTo>
                      <a:lnTo>
                        <a:pt x="77" y="421"/>
                      </a:lnTo>
                      <a:lnTo>
                        <a:pt x="70" y="423"/>
                      </a:lnTo>
                      <a:lnTo>
                        <a:pt x="63" y="427"/>
                      </a:lnTo>
                      <a:lnTo>
                        <a:pt x="56" y="428"/>
                      </a:lnTo>
                      <a:lnTo>
                        <a:pt x="58" y="428"/>
                      </a:lnTo>
                      <a:lnTo>
                        <a:pt x="3" y="383"/>
                      </a:lnTo>
                      <a:lnTo>
                        <a:pt x="2" y="386"/>
                      </a:lnTo>
                      <a:lnTo>
                        <a:pt x="0" y="3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08" name="Freeform 15">
                  <a:extLst>
                    <a:ext uri="{FF2B5EF4-FFF2-40B4-BE49-F238E27FC236}">
                      <a16:creationId xmlns:a16="http://schemas.microsoft.com/office/drawing/2014/main" id="{F4AA7BE8-1FF9-85BF-10A1-DA0030AB9F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6" y="4589"/>
                  <a:ext cx="127" cy="107"/>
                </a:xfrm>
                <a:custGeom>
                  <a:avLst/>
                  <a:gdLst>
                    <a:gd name="T0" fmla="*/ 5 w 127"/>
                    <a:gd name="T1" fmla="*/ 0 h 107"/>
                    <a:gd name="T2" fmla="*/ 5 w 127"/>
                    <a:gd name="T3" fmla="*/ 10 h 107"/>
                    <a:gd name="T4" fmla="*/ 3 w 127"/>
                    <a:gd name="T5" fmla="*/ 10 h 107"/>
                    <a:gd name="T6" fmla="*/ 2 w 127"/>
                    <a:gd name="T7" fmla="*/ 58 h 107"/>
                    <a:gd name="T8" fmla="*/ 0 w 127"/>
                    <a:gd name="T9" fmla="*/ 58 h 107"/>
                    <a:gd name="T10" fmla="*/ 0 w 127"/>
                    <a:gd name="T11" fmla="*/ 81 h 107"/>
                    <a:gd name="T12" fmla="*/ 33 w 127"/>
                    <a:gd name="T13" fmla="*/ 81 h 107"/>
                    <a:gd name="T14" fmla="*/ 33 w 127"/>
                    <a:gd name="T15" fmla="*/ 82 h 107"/>
                    <a:gd name="T16" fmla="*/ 49 w 127"/>
                    <a:gd name="T17" fmla="*/ 82 h 107"/>
                    <a:gd name="T18" fmla="*/ 49 w 127"/>
                    <a:gd name="T19" fmla="*/ 84 h 107"/>
                    <a:gd name="T20" fmla="*/ 62 w 127"/>
                    <a:gd name="T21" fmla="*/ 84 h 107"/>
                    <a:gd name="T22" fmla="*/ 62 w 127"/>
                    <a:gd name="T23" fmla="*/ 86 h 107"/>
                    <a:gd name="T24" fmla="*/ 72 w 127"/>
                    <a:gd name="T25" fmla="*/ 86 h 107"/>
                    <a:gd name="T26" fmla="*/ 72 w 127"/>
                    <a:gd name="T27" fmla="*/ 88 h 107"/>
                    <a:gd name="T28" fmla="*/ 81 w 127"/>
                    <a:gd name="T29" fmla="*/ 88 h 107"/>
                    <a:gd name="T30" fmla="*/ 81 w 127"/>
                    <a:gd name="T31" fmla="*/ 89 h 107"/>
                    <a:gd name="T32" fmla="*/ 88 w 127"/>
                    <a:gd name="T33" fmla="*/ 89 h 107"/>
                    <a:gd name="T34" fmla="*/ 88 w 127"/>
                    <a:gd name="T35" fmla="*/ 91 h 107"/>
                    <a:gd name="T36" fmla="*/ 91 w 127"/>
                    <a:gd name="T37" fmla="*/ 91 h 107"/>
                    <a:gd name="T38" fmla="*/ 91 w 127"/>
                    <a:gd name="T39" fmla="*/ 93 h 107"/>
                    <a:gd name="T40" fmla="*/ 99 w 127"/>
                    <a:gd name="T41" fmla="*/ 93 h 107"/>
                    <a:gd name="T42" fmla="*/ 99 w 127"/>
                    <a:gd name="T43" fmla="*/ 95 h 107"/>
                    <a:gd name="T44" fmla="*/ 102 w 127"/>
                    <a:gd name="T45" fmla="*/ 95 h 107"/>
                    <a:gd name="T46" fmla="*/ 102 w 127"/>
                    <a:gd name="T47" fmla="*/ 96 h 107"/>
                    <a:gd name="T48" fmla="*/ 109 w 127"/>
                    <a:gd name="T49" fmla="*/ 96 h 107"/>
                    <a:gd name="T50" fmla="*/ 109 w 127"/>
                    <a:gd name="T51" fmla="*/ 98 h 107"/>
                    <a:gd name="T52" fmla="*/ 113 w 127"/>
                    <a:gd name="T53" fmla="*/ 98 h 107"/>
                    <a:gd name="T54" fmla="*/ 113 w 127"/>
                    <a:gd name="T55" fmla="*/ 100 h 107"/>
                    <a:gd name="T56" fmla="*/ 116 w 127"/>
                    <a:gd name="T57" fmla="*/ 100 h 107"/>
                    <a:gd name="T58" fmla="*/ 116 w 127"/>
                    <a:gd name="T59" fmla="*/ 102 h 107"/>
                    <a:gd name="T60" fmla="*/ 120 w 127"/>
                    <a:gd name="T61" fmla="*/ 102 h 107"/>
                    <a:gd name="T62" fmla="*/ 120 w 127"/>
                    <a:gd name="T63" fmla="*/ 103 h 107"/>
                    <a:gd name="T64" fmla="*/ 123 w 127"/>
                    <a:gd name="T65" fmla="*/ 103 h 107"/>
                    <a:gd name="T66" fmla="*/ 127 w 127"/>
                    <a:gd name="T67" fmla="*/ 107 h 107"/>
                    <a:gd name="T68" fmla="*/ 116 w 127"/>
                    <a:gd name="T69" fmla="*/ 95 h 107"/>
                    <a:gd name="T70" fmla="*/ 113 w 127"/>
                    <a:gd name="T71" fmla="*/ 95 h 107"/>
                    <a:gd name="T72" fmla="*/ 102 w 127"/>
                    <a:gd name="T73" fmla="*/ 82 h 107"/>
                    <a:gd name="T74" fmla="*/ 99 w 127"/>
                    <a:gd name="T75" fmla="*/ 82 h 107"/>
                    <a:gd name="T76" fmla="*/ 86 w 127"/>
                    <a:gd name="T77" fmla="*/ 68 h 107"/>
                    <a:gd name="T78" fmla="*/ 83 w 127"/>
                    <a:gd name="T79" fmla="*/ 68 h 107"/>
                    <a:gd name="T80" fmla="*/ 72 w 127"/>
                    <a:gd name="T81" fmla="*/ 56 h 107"/>
                    <a:gd name="T82" fmla="*/ 69 w 127"/>
                    <a:gd name="T83" fmla="*/ 56 h 107"/>
                    <a:gd name="T84" fmla="*/ 56 w 127"/>
                    <a:gd name="T85" fmla="*/ 42 h 107"/>
                    <a:gd name="T86" fmla="*/ 53 w 127"/>
                    <a:gd name="T87" fmla="*/ 42 h 107"/>
                    <a:gd name="T88" fmla="*/ 42 w 127"/>
                    <a:gd name="T89" fmla="*/ 30 h 107"/>
                    <a:gd name="T90" fmla="*/ 39 w 127"/>
                    <a:gd name="T91" fmla="*/ 30 h 107"/>
                    <a:gd name="T92" fmla="*/ 26 w 127"/>
                    <a:gd name="T93" fmla="*/ 15 h 107"/>
                    <a:gd name="T94" fmla="*/ 23 w 127"/>
                    <a:gd name="T95" fmla="*/ 15 h 107"/>
                    <a:gd name="T96" fmla="*/ 12 w 127"/>
                    <a:gd name="T97" fmla="*/ 3 h 107"/>
                    <a:gd name="T98" fmla="*/ 9 w 127"/>
                    <a:gd name="T99" fmla="*/ 3 h 107"/>
                    <a:gd name="T100" fmla="*/ 7 w 127"/>
                    <a:gd name="T101" fmla="*/ 0 h 107"/>
                    <a:gd name="T102" fmla="*/ 5 w 127"/>
                    <a:gd name="T103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27" h="107">
                      <a:moveTo>
                        <a:pt x="5" y="0"/>
                      </a:moveTo>
                      <a:lnTo>
                        <a:pt x="5" y="10"/>
                      </a:lnTo>
                      <a:lnTo>
                        <a:pt x="3" y="10"/>
                      </a:lnTo>
                      <a:lnTo>
                        <a:pt x="2" y="58"/>
                      </a:lnTo>
                      <a:lnTo>
                        <a:pt x="0" y="58"/>
                      </a:lnTo>
                      <a:lnTo>
                        <a:pt x="0" y="81"/>
                      </a:lnTo>
                      <a:lnTo>
                        <a:pt x="33" y="81"/>
                      </a:lnTo>
                      <a:lnTo>
                        <a:pt x="33" y="82"/>
                      </a:lnTo>
                      <a:lnTo>
                        <a:pt x="49" y="82"/>
                      </a:lnTo>
                      <a:lnTo>
                        <a:pt x="49" y="84"/>
                      </a:lnTo>
                      <a:lnTo>
                        <a:pt x="62" y="84"/>
                      </a:lnTo>
                      <a:lnTo>
                        <a:pt x="62" y="86"/>
                      </a:lnTo>
                      <a:lnTo>
                        <a:pt x="72" y="86"/>
                      </a:lnTo>
                      <a:lnTo>
                        <a:pt x="72" y="88"/>
                      </a:lnTo>
                      <a:lnTo>
                        <a:pt x="81" y="88"/>
                      </a:lnTo>
                      <a:lnTo>
                        <a:pt x="81" y="89"/>
                      </a:lnTo>
                      <a:lnTo>
                        <a:pt x="88" y="89"/>
                      </a:lnTo>
                      <a:lnTo>
                        <a:pt x="88" y="91"/>
                      </a:lnTo>
                      <a:lnTo>
                        <a:pt x="91" y="91"/>
                      </a:lnTo>
                      <a:lnTo>
                        <a:pt x="91" y="93"/>
                      </a:lnTo>
                      <a:lnTo>
                        <a:pt x="99" y="93"/>
                      </a:lnTo>
                      <a:lnTo>
                        <a:pt x="99" y="95"/>
                      </a:lnTo>
                      <a:lnTo>
                        <a:pt x="102" y="95"/>
                      </a:lnTo>
                      <a:lnTo>
                        <a:pt x="102" y="96"/>
                      </a:lnTo>
                      <a:lnTo>
                        <a:pt x="109" y="96"/>
                      </a:lnTo>
                      <a:lnTo>
                        <a:pt x="109" y="98"/>
                      </a:lnTo>
                      <a:lnTo>
                        <a:pt x="113" y="98"/>
                      </a:lnTo>
                      <a:lnTo>
                        <a:pt x="113" y="100"/>
                      </a:lnTo>
                      <a:lnTo>
                        <a:pt x="116" y="100"/>
                      </a:lnTo>
                      <a:lnTo>
                        <a:pt x="116" y="102"/>
                      </a:lnTo>
                      <a:lnTo>
                        <a:pt x="120" y="102"/>
                      </a:lnTo>
                      <a:lnTo>
                        <a:pt x="120" y="103"/>
                      </a:lnTo>
                      <a:lnTo>
                        <a:pt x="123" y="103"/>
                      </a:lnTo>
                      <a:lnTo>
                        <a:pt x="127" y="107"/>
                      </a:lnTo>
                      <a:lnTo>
                        <a:pt x="116" y="95"/>
                      </a:lnTo>
                      <a:lnTo>
                        <a:pt x="113" y="95"/>
                      </a:lnTo>
                      <a:lnTo>
                        <a:pt x="102" y="82"/>
                      </a:lnTo>
                      <a:lnTo>
                        <a:pt x="99" y="82"/>
                      </a:lnTo>
                      <a:lnTo>
                        <a:pt x="86" y="68"/>
                      </a:lnTo>
                      <a:lnTo>
                        <a:pt x="83" y="68"/>
                      </a:lnTo>
                      <a:lnTo>
                        <a:pt x="72" y="56"/>
                      </a:lnTo>
                      <a:lnTo>
                        <a:pt x="69" y="56"/>
                      </a:lnTo>
                      <a:lnTo>
                        <a:pt x="56" y="42"/>
                      </a:lnTo>
                      <a:lnTo>
                        <a:pt x="53" y="42"/>
                      </a:lnTo>
                      <a:lnTo>
                        <a:pt x="42" y="30"/>
                      </a:lnTo>
                      <a:lnTo>
                        <a:pt x="39" y="30"/>
                      </a:lnTo>
                      <a:lnTo>
                        <a:pt x="26" y="15"/>
                      </a:lnTo>
                      <a:lnTo>
                        <a:pt x="23" y="15"/>
                      </a:lnTo>
                      <a:lnTo>
                        <a:pt x="12" y="3"/>
                      </a:lnTo>
                      <a:lnTo>
                        <a:pt x="9" y="3"/>
                      </a:lnTo>
                      <a:lnTo>
                        <a:pt x="7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09" name="Freeform 16">
                  <a:extLst>
                    <a:ext uri="{FF2B5EF4-FFF2-40B4-BE49-F238E27FC236}">
                      <a16:creationId xmlns:a16="http://schemas.microsoft.com/office/drawing/2014/main" id="{2076D3AE-4B93-B6FE-E902-A50F125894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98" y="4763"/>
                  <a:ext cx="129" cy="127"/>
                </a:xfrm>
                <a:custGeom>
                  <a:avLst/>
                  <a:gdLst>
                    <a:gd name="T0" fmla="*/ 2 w 129"/>
                    <a:gd name="T1" fmla="*/ 3 h 127"/>
                    <a:gd name="T2" fmla="*/ 7 w 129"/>
                    <a:gd name="T3" fmla="*/ 10 h 127"/>
                    <a:gd name="T4" fmla="*/ 11 w 129"/>
                    <a:gd name="T5" fmla="*/ 18 h 127"/>
                    <a:gd name="T6" fmla="*/ 14 w 129"/>
                    <a:gd name="T7" fmla="*/ 25 h 127"/>
                    <a:gd name="T8" fmla="*/ 18 w 129"/>
                    <a:gd name="T9" fmla="*/ 32 h 127"/>
                    <a:gd name="T10" fmla="*/ 22 w 129"/>
                    <a:gd name="T11" fmla="*/ 39 h 127"/>
                    <a:gd name="T12" fmla="*/ 23 w 129"/>
                    <a:gd name="T13" fmla="*/ 42 h 127"/>
                    <a:gd name="T14" fmla="*/ 25 w 129"/>
                    <a:gd name="T15" fmla="*/ 47 h 127"/>
                    <a:gd name="T16" fmla="*/ 29 w 129"/>
                    <a:gd name="T17" fmla="*/ 54 h 127"/>
                    <a:gd name="T18" fmla="*/ 30 w 129"/>
                    <a:gd name="T19" fmla="*/ 63 h 127"/>
                    <a:gd name="T20" fmla="*/ 34 w 129"/>
                    <a:gd name="T21" fmla="*/ 70 h 127"/>
                    <a:gd name="T22" fmla="*/ 36 w 129"/>
                    <a:gd name="T23" fmla="*/ 76 h 127"/>
                    <a:gd name="T24" fmla="*/ 37 w 129"/>
                    <a:gd name="T25" fmla="*/ 84 h 127"/>
                    <a:gd name="T26" fmla="*/ 39 w 129"/>
                    <a:gd name="T27" fmla="*/ 88 h 127"/>
                    <a:gd name="T28" fmla="*/ 41 w 129"/>
                    <a:gd name="T29" fmla="*/ 97 h 127"/>
                    <a:gd name="T30" fmla="*/ 43 w 129"/>
                    <a:gd name="T31" fmla="*/ 102 h 127"/>
                    <a:gd name="T32" fmla="*/ 44 w 129"/>
                    <a:gd name="T33" fmla="*/ 111 h 127"/>
                    <a:gd name="T34" fmla="*/ 46 w 129"/>
                    <a:gd name="T35" fmla="*/ 121 h 127"/>
                    <a:gd name="T36" fmla="*/ 48 w 129"/>
                    <a:gd name="T37" fmla="*/ 127 h 127"/>
                    <a:gd name="T38" fmla="*/ 58 w 129"/>
                    <a:gd name="T39" fmla="*/ 125 h 127"/>
                    <a:gd name="T40" fmla="*/ 76 w 129"/>
                    <a:gd name="T41" fmla="*/ 121 h 127"/>
                    <a:gd name="T42" fmla="*/ 94 w 129"/>
                    <a:gd name="T43" fmla="*/ 118 h 127"/>
                    <a:gd name="T44" fmla="*/ 111 w 129"/>
                    <a:gd name="T45" fmla="*/ 114 h 127"/>
                    <a:gd name="T46" fmla="*/ 124 w 129"/>
                    <a:gd name="T47" fmla="*/ 106 h 127"/>
                    <a:gd name="T48" fmla="*/ 110 w 129"/>
                    <a:gd name="T49" fmla="*/ 93 h 127"/>
                    <a:gd name="T50" fmla="*/ 94 w 129"/>
                    <a:gd name="T51" fmla="*/ 79 h 127"/>
                    <a:gd name="T52" fmla="*/ 80 w 129"/>
                    <a:gd name="T53" fmla="*/ 67 h 127"/>
                    <a:gd name="T54" fmla="*/ 64 w 129"/>
                    <a:gd name="T55" fmla="*/ 53 h 127"/>
                    <a:gd name="T56" fmla="*/ 50 w 129"/>
                    <a:gd name="T57" fmla="*/ 40 h 127"/>
                    <a:gd name="T58" fmla="*/ 34 w 129"/>
                    <a:gd name="T59" fmla="*/ 26 h 127"/>
                    <a:gd name="T60" fmla="*/ 20 w 129"/>
                    <a:gd name="T61" fmla="*/ 14 h 127"/>
                    <a:gd name="T62" fmla="*/ 4 w 129"/>
                    <a:gd name="T63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29" h="127">
                      <a:moveTo>
                        <a:pt x="0" y="0"/>
                      </a:moveTo>
                      <a:lnTo>
                        <a:pt x="2" y="3"/>
                      </a:lnTo>
                      <a:lnTo>
                        <a:pt x="6" y="3"/>
                      </a:lnTo>
                      <a:lnTo>
                        <a:pt x="7" y="10"/>
                      </a:lnTo>
                      <a:lnTo>
                        <a:pt x="9" y="10"/>
                      </a:lnTo>
                      <a:lnTo>
                        <a:pt x="11" y="18"/>
                      </a:lnTo>
                      <a:lnTo>
                        <a:pt x="13" y="18"/>
                      </a:lnTo>
                      <a:lnTo>
                        <a:pt x="14" y="25"/>
                      </a:lnTo>
                      <a:lnTo>
                        <a:pt x="16" y="25"/>
                      </a:lnTo>
                      <a:lnTo>
                        <a:pt x="18" y="32"/>
                      </a:lnTo>
                      <a:lnTo>
                        <a:pt x="20" y="32"/>
                      </a:lnTo>
                      <a:lnTo>
                        <a:pt x="22" y="39"/>
                      </a:lnTo>
                      <a:lnTo>
                        <a:pt x="23" y="39"/>
                      </a:lnTo>
                      <a:lnTo>
                        <a:pt x="23" y="42"/>
                      </a:lnTo>
                      <a:lnTo>
                        <a:pt x="25" y="42"/>
                      </a:lnTo>
                      <a:lnTo>
                        <a:pt x="25" y="47"/>
                      </a:lnTo>
                      <a:lnTo>
                        <a:pt x="27" y="47"/>
                      </a:lnTo>
                      <a:lnTo>
                        <a:pt x="29" y="54"/>
                      </a:lnTo>
                      <a:lnTo>
                        <a:pt x="30" y="54"/>
                      </a:lnTo>
                      <a:lnTo>
                        <a:pt x="30" y="63"/>
                      </a:lnTo>
                      <a:lnTo>
                        <a:pt x="32" y="63"/>
                      </a:lnTo>
                      <a:lnTo>
                        <a:pt x="34" y="70"/>
                      </a:lnTo>
                      <a:lnTo>
                        <a:pt x="36" y="70"/>
                      </a:lnTo>
                      <a:lnTo>
                        <a:pt x="36" y="76"/>
                      </a:lnTo>
                      <a:lnTo>
                        <a:pt x="37" y="76"/>
                      </a:lnTo>
                      <a:lnTo>
                        <a:pt x="37" y="84"/>
                      </a:lnTo>
                      <a:lnTo>
                        <a:pt x="39" y="84"/>
                      </a:lnTo>
                      <a:lnTo>
                        <a:pt x="39" y="88"/>
                      </a:lnTo>
                      <a:lnTo>
                        <a:pt x="41" y="88"/>
                      </a:lnTo>
                      <a:lnTo>
                        <a:pt x="41" y="97"/>
                      </a:lnTo>
                      <a:lnTo>
                        <a:pt x="43" y="97"/>
                      </a:lnTo>
                      <a:lnTo>
                        <a:pt x="43" y="102"/>
                      </a:lnTo>
                      <a:lnTo>
                        <a:pt x="44" y="102"/>
                      </a:lnTo>
                      <a:lnTo>
                        <a:pt x="44" y="111"/>
                      </a:lnTo>
                      <a:lnTo>
                        <a:pt x="46" y="111"/>
                      </a:lnTo>
                      <a:lnTo>
                        <a:pt x="46" y="121"/>
                      </a:lnTo>
                      <a:lnTo>
                        <a:pt x="48" y="121"/>
                      </a:lnTo>
                      <a:lnTo>
                        <a:pt x="48" y="127"/>
                      </a:lnTo>
                      <a:lnTo>
                        <a:pt x="58" y="127"/>
                      </a:lnTo>
                      <a:lnTo>
                        <a:pt x="58" y="125"/>
                      </a:lnTo>
                      <a:lnTo>
                        <a:pt x="76" y="123"/>
                      </a:lnTo>
                      <a:lnTo>
                        <a:pt x="76" y="121"/>
                      </a:lnTo>
                      <a:lnTo>
                        <a:pt x="94" y="120"/>
                      </a:lnTo>
                      <a:lnTo>
                        <a:pt x="94" y="118"/>
                      </a:lnTo>
                      <a:lnTo>
                        <a:pt x="111" y="116"/>
                      </a:lnTo>
                      <a:lnTo>
                        <a:pt x="111" y="114"/>
                      </a:lnTo>
                      <a:lnTo>
                        <a:pt x="129" y="113"/>
                      </a:lnTo>
                      <a:lnTo>
                        <a:pt x="124" y="106"/>
                      </a:lnTo>
                      <a:lnTo>
                        <a:pt x="120" y="106"/>
                      </a:lnTo>
                      <a:lnTo>
                        <a:pt x="110" y="93"/>
                      </a:lnTo>
                      <a:lnTo>
                        <a:pt x="106" y="93"/>
                      </a:lnTo>
                      <a:lnTo>
                        <a:pt x="94" y="79"/>
                      </a:lnTo>
                      <a:lnTo>
                        <a:pt x="90" y="79"/>
                      </a:lnTo>
                      <a:lnTo>
                        <a:pt x="80" y="67"/>
                      </a:lnTo>
                      <a:lnTo>
                        <a:pt x="76" y="67"/>
                      </a:lnTo>
                      <a:lnTo>
                        <a:pt x="64" y="53"/>
                      </a:lnTo>
                      <a:lnTo>
                        <a:pt x="60" y="53"/>
                      </a:lnTo>
                      <a:lnTo>
                        <a:pt x="50" y="40"/>
                      </a:lnTo>
                      <a:lnTo>
                        <a:pt x="46" y="40"/>
                      </a:lnTo>
                      <a:lnTo>
                        <a:pt x="34" y="26"/>
                      </a:lnTo>
                      <a:lnTo>
                        <a:pt x="30" y="26"/>
                      </a:lnTo>
                      <a:lnTo>
                        <a:pt x="20" y="14"/>
                      </a:lnTo>
                      <a:lnTo>
                        <a:pt x="16" y="14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10" name="Freeform 17">
                  <a:extLst>
                    <a:ext uri="{FF2B5EF4-FFF2-40B4-BE49-F238E27FC236}">
                      <a16:creationId xmlns:a16="http://schemas.microsoft.com/office/drawing/2014/main" id="{B285113F-CEAD-E85F-58B1-B1751B3AFF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01" y="4506"/>
                  <a:ext cx="403" cy="370"/>
                </a:xfrm>
                <a:custGeom>
                  <a:avLst/>
                  <a:gdLst>
                    <a:gd name="T0" fmla="*/ 2 w 403"/>
                    <a:gd name="T1" fmla="*/ 44 h 370"/>
                    <a:gd name="T2" fmla="*/ 0 w 403"/>
                    <a:gd name="T3" fmla="*/ 84 h 370"/>
                    <a:gd name="T4" fmla="*/ 7 w 403"/>
                    <a:gd name="T5" fmla="*/ 88 h 370"/>
                    <a:gd name="T6" fmla="*/ 34 w 403"/>
                    <a:gd name="T7" fmla="*/ 114 h 370"/>
                    <a:gd name="T8" fmla="*/ 51 w 403"/>
                    <a:gd name="T9" fmla="*/ 127 h 370"/>
                    <a:gd name="T10" fmla="*/ 78 w 403"/>
                    <a:gd name="T11" fmla="*/ 153 h 370"/>
                    <a:gd name="T12" fmla="*/ 97 w 403"/>
                    <a:gd name="T13" fmla="*/ 167 h 370"/>
                    <a:gd name="T14" fmla="*/ 120 w 403"/>
                    <a:gd name="T15" fmla="*/ 190 h 370"/>
                    <a:gd name="T16" fmla="*/ 130 w 403"/>
                    <a:gd name="T17" fmla="*/ 192 h 370"/>
                    <a:gd name="T18" fmla="*/ 139 w 403"/>
                    <a:gd name="T19" fmla="*/ 201 h 370"/>
                    <a:gd name="T20" fmla="*/ 146 w 403"/>
                    <a:gd name="T21" fmla="*/ 202 h 370"/>
                    <a:gd name="T22" fmla="*/ 157 w 403"/>
                    <a:gd name="T23" fmla="*/ 213 h 370"/>
                    <a:gd name="T24" fmla="*/ 167 w 403"/>
                    <a:gd name="T25" fmla="*/ 218 h 370"/>
                    <a:gd name="T26" fmla="*/ 182 w 403"/>
                    <a:gd name="T27" fmla="*/ 236 h 370"/>
                    <a:gd name="T28" fmla="*/ 189 w 403"/>
                    <a:gd name="T29" fmla="*/ 246 h 370"/>
                    <a:gd name="T30" fmla="*/ 197 w 403"/>
                    <a:gd name="T31" fmla="*/ 255 h 370"/>
                    <a:gd name="T32" fmla="*/ 213 w 403"/>
                    <a:gd name="T33" fmla="*/ 273 h 370"/>
                    <a:gd name="T34" fmla="*/ 231 w 403"/>
                    <a:gd name="T35" fmla="*/ 285 h 370"/>
                    <a:gd name="T36" fmla="*/ 257 w 403"/>
                    <a:gd name="T37" fmla="*/ 311 h 370"/>
                    <a:gd name="T38" fmla="*/ 277 w 403"/>
                    <a:gd name="T39" fmla="*/ 326 h 370"/>
                    <a:gd name="T40" fmla="*/ 303 w 403"/>
                    <a:gd name="T41" fmla="*/ 352 h 370"/>
                    <a:gd name="T42" fmla="*/ 321 w 403"/>
                    <a:gd name="T43" fmla="*/ 364 h 370"/>
                    <a:gd name="T44" fmla="*/ 335 w 403"/>
                    <a:gd name="T45" fmla="*/ 368 h 370"/>
                    <a:gd name="T46" fmla="*/ 345 w 403"/>
                    <a:gd name="T47" fmla="*/ 364 h 370"/>
                    <a:gd name="T48" fmla="*/ 380 w 403"/>
                    <a:gd name="T49" fmla="*/ 359 h 370"/>
                    <a:gd name="T50" fmla="*/ 398 w 403"/>
                    <a:gd name="T51" fmla="*/ 354 h 370"/>
                    <a:gd name="T52" fmla="*/ 389 w 403"/>
                    <a:gd name="T53" fmla="*/ 341 h 370"/>
                    <a:gd name="T54" fmla="*/ 361 w 403"/>
                    <a:gd name="T55" fmla="*/ 313 h 370"/>
                    <a:gd name="T56" fmla="*/ 342 w 403"/>
                    <a:gd name="T57" fmla="*/ 299 h 370"/>
                    <a:gd name="T58" fmla="*/ 315 w 403"/>
                    <a:gd name="T59" fmla="*/ 273 h 370"/>
                    <a:gd name="T60" fmla="*/ 296 w 403"/>
                    <a:gd name="T61" fmla="*/ 259 h 370"/>
                    <a:gd name="T62" fmla="*/ 268 w 403"/>
                    <a:gd name="T63" fmla="*/ 230 h 370"/>
                    <a:gd name="T64" fmla="*/ 248 w 403"/>
                    <a:gd name="T65" fmla="*/ 216 h 370"/>
                    <a:gd name="T66" fmla="*/ 222 w 403"/>
                    <a:gd name="T67" fmla="*/ 190 h 370"/>
                    <a:gd name="T68" fmla="*/ 203 w 403"/>
                    <a:gd name="T69" fmla="*/ 176 h 370"/>
                    <a:gd name="T70" fmla="*/ 174 w 403"/>
                    <a:gd name="T71" fmla="*/ 148 h 370"/>
                    <a:gd name="T72" fmla="*/ 157 w 403"/>
                    <a:gd name="T73" fmla="*/ 135 h 370"/>
                    <a:gd name="T74" fmla="*/ 129 w 403"/>
                    <a:gd name="T75" fmla="*/ 107 h 370"/>
                    <a:gd name="T76" fmla="*/ 109 w 403"/>
                    <a:gd name="T77" fmla="*/ 93 h 370"/>
                    <a:gd name="T78" fmla="*/ 81 w 403"/>
                    <a:gd name="T79" fmla="*/ 65 h 370"/>
                    <a:gd name="T80" fmla="*/ 64 w 403"/>
                    <a:gd name="T81" fmla="*/ 53 h 370"/>
                    <a:gd name="T82" fmla="*/ 35 w 403"/>
                    <a:gd name="T83" fmla="*/ 24 h 370"/>
                    <a:gd name="T84" fmla="*/ 16 w 403"/>
                    <a:gd name="T85" fmla="*/ 10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03" h="370">
                      <a:moveTo>
                        <a:pt x="5" y="0"/>
                      </a:moveTo>
                      <a:lnTo>
                        <a:pt x="4" y="44"/>
                      </a:lnTo>
                      <a:lnTo>
                        <a:pt x="2" y="44"/>
                      </a:lnTo>
                      <a:lnTo>
                        <a:pt x="2" y="68"/>
                      </a:lnTo>
                      <a:lnTo>
                        <a:pt x="0" y="68"/>
                      </a:lnTo>
                      <a:lnTo>
                        <a:pt x="0" y="84"/>
                      </a:lnTo>
                      <a:lnTo>
                        <a:pt x="2" y="84"/>
                      </a:lnTo>
                      <a:lnTo>
                        <a:pt x="4" y="88"/>
                      </a:lnTo>
                      <a:lnTo>
                        <a:pt x="7" y="88"/>
                      </a:lnTo>
                      <a:lnTo>
                        <a:pt x="18" y="100"/>
                      </a:lnTo>
                      <a:lnTo>
                        <a:pt x="21" y="100"/>
                      </a:lnTo>
                      <a:lnTo>
                        <a:pt x="34" y="114"/>
                      </a:lnTo>
                      <a:lnTo>
                        <a:pt x="37" y="114"/>
                      </a:lnTo>
                      <a:lnTo>
                        <a:pt x="48" y="127"/>
                      </a:lnTo>
                      <a:lnTo>
                        <a:pt x="51" y="127"/>
                      </a:lnTo>
                      <a:lnTo>
                        <a:pt x="64" y="141"/>
                      </a:lnTo>
                      <a:lnTo>
                        <a:pt x="67" y="141"/>
                      </a:lnTo>
                      <a:lnTo>
                        <a:pt x="78" y="153"/>
                      </a:lnTo>
                      <a:lnTo>
                        <a:pt x="81" y="153"/>
                      </a:lnTo>
                      <a:lnTo>
                        <a:pt x="94" y="167"/>
                      </a:lnTo>
                      <a:lnTo>
                        <a:pt x="97" y="167"/>
                      </a:lnTo>
                      <a:lnTo>
                        <a:pt x="108" y="179"/>
                      </a:lnTo>
                      <a:lnTo>
                        <a:pt x="111" y="179"/>
                      </a:lnTo>
                      <a:lnTo>
                        <a:pt x="120" y="190"/>
                      </a:lnTo>
                      <a:lnTo>
                        <a:pt x="123" y="190"/>
                      </a:lnTo>
                      <a:lnTo>
                        <a:pt x="123" y="192"/>
                      </a:lnTo>
                      <a:lnTo>
                        <a:pt x="130" y="192"/>
                      </a:lnTo>
                      <a:lnTo>
                        <a:pt x="136" y="199"/>
                      </a:lnTo>
                      <a:lnTo>
                        <a:pt x="139" y="199"/>
                      </a:lnTo>
                      <a:lnTo>
                        <a:pt x="139" y="201"/>
                      </a:lnTo>
                      <a:lnTo>
                        <a:pt x="143" y="201"/>
                      </a:lnTo>
                      <a:lnTo>
                        <a:pt x="143" y="202"/>
                      </a:lnTo>
                      <a:lnTo>
                        <a:pt x="146" y="202"/>
                      </a:lnTo>
                      <a:lnTo>
                        <a:pt x="148" y="206"/>
                      </a:lnTo>
                      <a:lnTo>
                        <a:pt x="152" y="206"/>
                      </a:lnTo>
                      <a:lnTo>
                        <a:pt x="157" y="213"/>
                      </a:lnTo>
                      <a:lnTo>
                        <a:pt x="160" y="213"/>
                      </a:lnTo>
                      <a:lnTo>
                        <a:pt x="164" y="218"/>
                      </a:lnTo>
                      <a:lnTo>
                        <a:pt x="167" y="218"/>
                      </a:lnTo>
                      <a:lnTo>
                        <a:pt x="167" y="222"/>
                      </a:lnTo>
                      <a:lnTo>
                        <a:pt x="169" y="222"/>
                      </a:lnTo>
                      <a:lnTo>
                        <a:pt x="182" y="236"/>
                      </a:lnTo>
                      <a:lnTo>
                        <a:pt x="183" y="239"/>
                      </a:lnTo>
                      <a:lnTo>
                        <a:pt x="187" y="239"/>
                      </a:lnTo>
                      <a:lnTo>
                        <a:pt x="189" y="246"/>
                      </a:lnTo>
                      <a:lnTo>
                        <a:pt x="194" y="248"/>
                      </a:lnTo>
                      <a:lnTo>
                        <a:pt x="196" y="255"/>
                      </a:lnTo>
                      <a:lnTo>
                        <a:pt x="197" y="255"/>
                      </a:lnTo>
                      <a:lnTo>
                        <a:pt x="197" y="259"/>
                      </a:lnTo>
                      <a:lnTo>
                        <a:pt x="201" y="259"/>
                      </a:lnTo>
                      <a:lnTo>
                        <a:pt x="213" y="273"/>
                      </a:lnTo>
                      <a:lnTo>
                        <a:pt x="217" y="273"/>
                      </a:lnTo>
                      <a:lnTo>
                        <a:pt x="227" y="285"/>
                      </a:lnTo>
                      <a:lnTo>
                        <a:pt x="231" y="285"/>
                      </a:lnTo>
                      <a:lnTo>
                        <a:pt x="243" y="299"/>
                      </a:lnTo>
                      <a:lnTo>
                        <a:pt x="247" y="299"/>
                      </a:lnTo>
                      <a:lnTo>
                        <a:pt x="257" y="311"/>
                      </a:lnTo>
                      <a:lnTo>
                        <a:pt x="261" y="311"/>
                      </a:lnTo>
                      <a:lnTo>
                        <a:pt x="273" y="326"/>
                      </a:lnTo>
                      <a:lnTo>
                        <a:pt x="277" y="326"/>
                      </a:lnTo>
                      <a:lnTo>
                        <a:pt x="287" y="338"/>
                      </a:lnTo>
                      <a:lnTo>
                        <a:pt x="291" y="338"/>
                      </a:lnTo>
                      <a:lnTo>
                        <a:pt x="303" y="352"/>
                      </a:lnTo>
                      <a:lnTo>
                        <a:pt x="307" y="352"/>
                      </a:lnTo>
                      <a:lnTo>
                        <a:pt x="317" y="364"/>
                      </a:lnTo>
                      <a:lnTo>
                        <a:pt x="321" y="364"/>
                      </a:lnTo>
                      <a:lnTo>
                        <a:pt x="324" y="370"/>
                      </a:lnTo>
                      <a:lnTo>
                        <a:pt x="328" y="368"/>
                      </a:lnTo>
                      <a:lnTo>
                        <a:pt x="335" y="368"/>
                      </a:lnTo>
                      <a:lnTo>
                        <a:pt x="335" y="366"/>
                      </a:lnTo>
                      <a:lnTo>
                        <a:pt x="345" y="366"/>
                      </a:lnTo>
                      <a:lnTo>
                        <a:pt x="345" y="364"/>
                      </a:lnTo>
                      <a:lnTo>
                        <a:pt x="363" y="363"/>
                      </a:lnTo>
                      <a:lnTo>
                        <a:pt x="363" y="361"/>
                      </a:lnTo>
                      <a:lnTo>
                        <a:pt x="380" y="359"/>
                      </a:lnTo>
                      <a:lnTo>
                        <a:pt x="380" y="357"/>
                      </a:lnTo>
                      <a:lnTo>
                        <a:pt x="398" y="356"/>
                      </a:lnTo>
                      <a:lnTo>
                        <a:pt x="398" y="354"/>
                      </a:lnTo>
                      <a:lnTo>
                        <a:pt x="403" y="354"/>
                      </a:lnTo>
                      <a:lnTo>
                        <a:pt x="393" y="341"/>
                      </a:lnTo>
                      <a:lnTo>
                        <a:pt x="389" y="341"/>
                      </a:lnTo>
                      <a:lnTo>
                        <a:pt x="377" y="327"/>
                      </a:lnTo>
                      <a:lnTo>
                        <a:pt x="373" y="327"/>
                      </a:lnTo>
                      <a:lnTo>
                        <a:pt x="361" y="313"/>
                      </a:lnTo>
                      <a:lnTo>
                        <a:pt x="358" y="313"/>
                      </a:lnTo>
                      <a:lnTo>
                        <a:pt x="345" y="299"/>
                      </a:lnTo>
                      <a:lnTo>
                        <a:pt x="342" y="299"/>
                      </a:lnTo>
                      <a:lnTo>
                        <a:pt x="331" y="287"/>
                      </a:lnTo>
                      <a:lnTo>
                        <a:pt x="328" y="287"/>
                      </a:lnTo>
                      <a:lnTo>
                        <a:pt x="315" y="273"/>
                      </a:lnTo>
                      <a:lnTo>
                        <a:pt x="312" y="273"/>
                      </a:lnTo>
                      <a:lnTo>
                        <a:pt x="299" y="259"/>
                      </a:lnTo>
                      <a:lnTo>
                        <a:pt x="296" y="259"/>
                      </a:lnTo>
                      <a:lnTo>
                        <a:pt x="284" y="245"/>
                      </a:lnTo>
                      <a:lnTo>
                        <a:pt x="280" y="245"/>
                      </a:lnTo>
                      <a:lnTo>
                        <a:pt x="268" y="230"/>
                      </a:lnTo>
                      <a:lnTo>
                        <a:pt x="264" y="230"/>
                      </a:lnTo>
                      <a:lnTo>
                        <a:pt x="252" y="216"/>
                      </a:lnTo>
                      <a:lnTo>
                        <a:pt x="248" y="216"/>
                      </a:lnTo>
                      <a:lnTo>
                        <a:pt x="238" y="204"/>
                      </a:lnTo>
                      <a:lnTo>
                        <a:pt x="234" y="204"/>
                      </a:lnTo>
                      <a:lnTo>
                        <a:pt x="222" y="190"/>
                      </a:lnTo>
                      <a:lnTo>
                        <a:pt x="219" y="190"/>
                      </a:lnTo>
                      <a:lnTo>
                        <a:pt x="206" y="176"/>
                      </a:lnTo>
                      <a:lnTo>
                        <a:pt x="203" y="176"/>
                      </a:lnTo>
                      <a:lnTo>
                        <a:pt x="190" y="162"/>
                      </a:lnTo>
                      <a:lnTo>
                        <a:pt x="187" y="162"/>
                      </a:lnTo>
                      <a:lnTo>
                        <a:pt x="174" y="148"/>
                      </a:lnTo>
                      <a:lnTo>
                        <a:pt x="171" y="148"/>
                      </a:lnTo>
                      <a:lnTo>
                        <a:pt x="160" y="135"/>
                      </a:lnTo>
                      <a:lnTo>
                        <a:pt x="157" y="135"/>
                      </a:lnTo>
                      <a:lnTo>
                        <a:pt x="145" y="121"/>
                      </a:lnTo>
                      <a:lnTo>
                        <a:pt x="141" y="121"/>
                      </a:lnTo>
                      <a:lnTo>
                        <a:pt x="129" y="107"/>
                      </a:lnTo>
                      <a:lnTo>
                        <a:pt x="125" y="107"/>
                      </a:lnTo>
                      <a:lnTo>
                        <a:pt x="113" y="93"/>
                      </a:lnTo>
                      <a:lnTo>
                        <a:pt x="109" y="93"/>
                      </a:lnTo>
                      <a:lnTo>
                        <a:pt x="97" y="79"/>
                      </a:lnTo>
                      <a:lnTo>
                        <a:pt x="94" y="79"/>
                      </a:lnTo>
                      <a:lnTo>
                        <a:pt x="81" y="65"/>
                      </a:lnTo>
                      <a:lnTo>
                        <a:pt x="78" y="65"/>
                      </a:lnTo>
                      <a:lnTo>
                        <a:pt x="67" y="53"/>
                      </a:lnTo>
                      <a:lnTo>
                        <a:pt x="64" y="53"/>
                      </a:lnTo>
                      <a:lnTo>
                        <a:pt x="51" y="39"/>
                      </a:lnTo>
                      <a:lnTo>
                        <a:pt x="48" y="39"/>
                      </a:lnTo>
                      <a:lnTo>
                        <a:pt x="35" y="24"/>
                      </a:lnTo>
                      <a:lnTo>
                        <a:pt x="32" y="24"/>
                      </a:lnTo>
                      <a:lnTo>
                        <a:pt x="20" y="10"/>
                      </a:lnTo>
                      <a:lnTo>
                        <a:pt x="16" y="10"/>
                      </a:lnTo>
                      <a:lnTo>
                        <a:pt x="7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FD5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11" name="Freeform 18">
                  <a:extLst>
                    <a:ext uri="{FF2B5EF4-FFF2-40B4-BE49-F238E27FC236}">
                      <a16:creationId xmlns:a16="http://schemas.microsoft.com/office/drawing/2014/main" id="{CCF52D58-F3F5-23B7-621A-289BABFA7B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06" y="4478"/>
                  <a:ext cx="428" cy="382"/>
                </a:xfrm>
                <a:custGeom>
                  <a:avLst/>
                  <a:gdLst>
                    <a:gd name="T0" fmla="*/ 0 w 428"/>
                    <a:gd name="T1" fmla="*/ 24 h 382"/>
                    <a:gd name="T2" fmla="*/ 11 w 428"/>
                    <a:gd name="T3" fmla="*/ 40 h 382"/>
                    <a:gd name="T4" fmla="*/ 30 w 428"/>
                    <a:gd name="T5" fmla="*/ 54 h 382"/>
                    <a:gd name="T6" fmla="*/ 59 w 428"/>
                    <a:gd name="T7" fmla="*/ 82 h 382"/>
                    <a:gd name="T8" fmla="*/ 76 w 428"/>
                    <a:gd name="T9" fmla="*/ 95 h 382"/>
                    <a:gd name="T10" fmla="*/ 104 w 428"/>
                    <a:gd name="T11" fmla="*/ 123 h 382"/>
                    <a:gd name="T12" fmla="*/ 124 w 428"/>
                    <a:gd name="T13" fmla="*/ 137 h 382"/>
                    <a:gd name="T14" fmla="*/ 152 w 428"/>
                    <a:gd name="T15" fmla="*/ 165 h 382"/>
                    <a:gd name="T16" fmla="*/ 169 w 428"/>
                    <a:gd name="T17" fmla="*/ 177 h 382"/>
                    <a:gd name="T18" fmla="*/ 198 w 428"/>
                    <a:gd name="T19" fmla="*/ 206 h 382"/>
                    <a:gd name="T20" fmla="*/ 217 w 428"/>
                    <a:gd name="T21" fmla="*/ 220 h 382"/>
                    <a:gd name="T22" fmla="*/ 243 w 428"/>
                    <a:gd name="T23" fmla="*/ 246 h 382"/>
                    <a:gd name="T24" fmla="*/ 263 w 428"/>
                    <a:gd name="T25" fmla="*/ 260 h 382"/>
                    <a:gd name="T26" fmla="*/ 291 w 428"/>
                    <a:gd name="T27" fmla="*/ 288 h 382"/>
                    <a:gd name="T28" fmla="*/ 310 w 428"/>
                    <a:gd name="T29" fmla="*/ 303 h 382"/>
                    <a:gd name="T30" fmla="*/ 337 w 428"/>
                    <a:gd name="T31" fmla="*/ 329 h 382"/>
                    <a:gd name="T32" fmla="*/ 356 w 428"/>
                    <a:gd name="T33" fmla="*/ 343 h 382"/>
                    <a:gd name="T34" fmla="*/ 384 w 428"/>
                    <a:gd name="T35" fmla="*/ 371 h 382"/>
                    <a:gd name="T36" fmla="*/ 402 w 428"/>
                    <a:gd name="T37" fmla="*/ 382 h 382"/>
                    <a:gd name="T38" fmla="*/ 419 w 428"/>
                    <a:gd name="T39" fmla="*/ 376 h 382"/>
                    <a:gd name="T40" fmla="*/ 427 w 428"/>
                    <a:gd name="T41" fmla="*/ 371 h 382"/>
                    <a:gd name="T42" fmla="*/ 425 w 428"/>
                    <a:gd name="T43" fmla="*/ 355 h 382"/>
                    <a:gd name="T44" fmla="*/ 421 w 428"/>
                    <a:gd name="T45" fmla="*/ 350 h 382"/>
                    <a:gd name="T46" fmla="*/ 418 w 428"/>
                    <a:gd name="T47" fmla="*/ 336 h 382"/>
                    <a:gd name="T48" fmla="*/ 414 w 428"/>
                    <a:gd name="T49" fmla="*/ 329 h 382"/>
                    <a:gd name="T50" fmla="*/ 411 w 428"/>
                    <a:gd name="T51" fmla="*/ 315 h 382"/>
                    <a:gd name="T52" fmla="*/ 407 w 428"/>
                    <a:gd name="T53" fmla="*/ 308 h 382"/>
                    <a:gd name="T54" fmla="*/ 398 w 428"/>
                    <a:gd name="T55" fmla="*/ 294 h 382"/>
                    <a:gd name="T56" fmla="*/ 379 w 428"/>
                    <a:gd name="T57" fmla="*/ 280 h 382"/>
                    <a:gd name="T58" fmla="*/ 353 w 428"/>
                    <a:gd name="T59" fmla="*/ 253 h 382"/>
                    <a:gd name="T60" fmla="*/ 333 w 428"/>
                    <a:gd name="T61" fmla="*/ 239 h 382"/>
                    <a:gd name="T62" fmla="*/ 305 w 428"/>
                    <a:gd name="T63" fmla="*/ 211 h 382"/>
                    <a:gd name="T64" fmla="*/ 286 w 428"/>
                    <a:gd name="T65" fmla="*/ 197 h 382"/>
                    <a:gd name="T66" fmla="*/ 259 w 428"/>
                    <a:gd name="T67" fmla="*/ 170 h 382"/>
                    <a:gd name="T68" fmla="*/ 240 w 428"/>
                    <a:gd name="T69" fmla="*/ 156 h 382"/>
                    <a:gd name="T70" fmla="*/ 212 w 428"/>
                    <a:gd name="T71" fmla="*/ 128 h 382"/>
                    <a:gd name="T72" fmla="*/ 194 w 428"/>
                    <a:gd name="T73" fmla="*/ 116 h 382"/>
                    <a:gd name="T74" fmla="*/ 166 w 428"/>
                    <a:gd name="T75" fmla="*/ 88 h 382"/>
                    <a:gd name="T76" fmla="*/ 147 w 428"/>
                    <a:gd name="T77" fmla="*/ 74 h 382"/>
                    <a:gd name="T78" fmla="*/ 118 w 428"/>
                    <a:gd name="T79" fmla="*/ 45 h 382"/>
                    <a:gd name="T80" fmla="*/ 101 w 428"/>
                    <a:gd name="T81" fmla="*/ 33 h 382"/>
                    <a:gd name="T82" fmla="*/ 76 w 428"/>
                    <a:gd name="T83" fmla="*/ 8 h 382"/>
                    <a:gd name="T84" fmla="*/ 44 w 428"/>
                    <a:gd name="T85" fmla="*/ 5 h 382"/>
                    <a:gd name="T86" fmla="*/ 30 w 428"/>
                    <a:gd name="T87" fmla="*/ 1 h 382"/>
                    <a:gd name="T88" fmla="*/ 2 w 428"/>
                    <a:gd name="T89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28" h="382">
                      <a:moveTo>
                        <a:pt x="2" y="0"/>
                      </a:moveTo>
                      <a:lnTo>
                        <a:pt x="2" y="24"/>
                      </a:lnTo>
                      <a:lnTo>
                        <a:pt x="0" y="24"/>
                      </a:lnTo>
                      <a:lnTo>
                        <a:pt x="0" y="30"/>
                      </a:lnTo>
                      <a:lnTo>
                        <a:pt x="2" y="30"/>
                      </a:lnTo>
                      <a:lnTo>
                        <a:pt x="11" y="40"/>
                      </a:lnTo>
                      <a:lnTo>
                        <a:pt x="15" y="40"/>
                      </a:lnTo>
                      <a:lnTo>
                        <a:pt x="27" y="54"/>
                      </a:lnTo>
                      <a:lnTo>
                        <a:pt x="30" y="54"/>
                      </a:lnTo>
                      <a:lnTo>
                        <a:pt x="43" y="68"/>
                      </a:lnTo>
                      <a:lnTo>
                        <a:pt x="46" y="68"/>
                      </a:lnTo>
                      <a:lnTo>
                        <a:pt x="59" y="82"/>
                      </a:lnTo>
                      <a:lnTo>
                        <a:pt x="62" y="82"/>
                      </a:lnTo>
                      <a:lnTo>
                        <a:pt x="73" y="95"/>
                      </a:lnTo>
                      <a:lnTo>
                        <a:pt x="76" y="95"/>
                      </a:lnTo>
                      <a:lnTo>
                        <a:pt x="89" y="109"/>
                      </a:lnTo>
                      <a:lnTo>
                        <a:pt x="92" y="109"/>
                      </a:lnTo>
                      <a:lnTo>
                        <a:pt x="104" y="123"/>
                      </a:lnTo>
                      <a:lnTo>
                        <a:pt x="108" y="123"/>
                      </a:lnTo>
                      <a:lnTo>
                        <a:pt x="120" y="137"/>
                      </a:lnTo>
                      <a:lnTo>
                        <a:pt x="124" y="137"/>
                      </a:lnTo>
                      <a:lnTo>
                        <a:pt x="136" y="151"/>
                      </a:lnTo>
                      <a:lnTo>
                        <a:pt x="140" y="151"/>
                      </a:lnTo>
                      <a:lnTo>
                        <a:pt x="152" y="165"/>
                      </a:lnTo>
                      <a:lnTo>
                        <a:pt x="155" y="165"/>
                      </a:lnTo>
                      <a:lnTo>
                        <a:pt x="166" y="177"/>
                      </a:lnTo>
                      <a:lnTo>
                        <a:pt x="169" y="177"/>
                      </a:lnTo>
                      <a:lnTo>
                        <a:pt x="182" y="192"/>
                      </a:lnTo>
                      <a:lnTo>
                        <a:pt x="185" y="192"/>
                      </a:lnTo>
                      <a:lnTo>
                        <a:pt x="198" y="206"/>
                      </a:lnTo>
                      <a:lnTo>
                        <a:pt x="201" y="206"/>
                      </a:lnTo>
                      <a:lnTo>
                        <a:pt x="214" y="220"/>
                      </a:lnTo>
                      <a:lnTo>
                        <a:pt x="217" y="220"/>
                      </a:lnTo>
                      <a:lnTo>
                        <a:pt x="229" y="234"/>
                      </a:lnTo>
                      <a:lnTo>
                        <a:pt x="233" y="234"/>
                      </a:lnTo>
                      <a:lnTo>
                        <a:pt x="243" y="246"/>
                      </a:lnTo>
                      <a:lnTo>
                        <a:pt x="247" y="246"/>
                      </a:lnTo>
                      <a:lnTo>
                        <a:pt x="259" y="260"/>
                      </a:lnTo>
                      <a:lnTo>
                        <a:pt x="263" y="260"/>
                      </a:lnTo>
                      <a:lnTo>
                        <a:pt x="275" y="274"/>
                      </a:lnTo>
                      <a:lnTo>
                        <a:pt x="279" y="274"/>
                      </a:lnTo>
                      <a:lnTo>
                        <a:pt x="291" y="288"/>
                      </a:lnTo>
                      <a:lnTo>
                        <a:pt x="294" y="288"/>
                      </a:lnTo>
                      <a:lnTo>
                        <a:pt x="307" y="303"/>
                      </a:lnTo>
                      <a:lnTo>
                        <a:pt x="310" y="303"/>
                      </a:lnTo>
                      <a:lnTo>
                        <a:pt x="323" y="317"/>
                      </a:lnTo>
                      <a:lnTo>
                        <a:pt x="326" y="317"/>
                      </a:lnTo>
                      <a:lnTo>
                        <a:pt x="337" y="329"/>
                      </a:lnTo>
                      <a:lnTo>
                        <a:pt x="340" y="329"/>
                      </a:lnTo>
                      <a:lnTo>
                        <a:pt x="353" y="343"/>
                      </a:lnTo>
                      <a:lnTo>
                        <a:pt x="356" y="343"/>
                      </a:lnTo>
                      <a:lnTo>
                        <a:pt x="368" y="357"/>
                      </a:lnTo>
                      <a:lnTo>
                        <a:pt x="372" y="357"/>
                      </a:lnTo>
                      <a:lnTo>
                        <a:pt x="384" y="371"/>
                      </a:lnTo>
                      <a:lnTo>
                        <a:pt x="388" y="371"/>
                      </a:lnTo>
                      <a:lnTo>
                        <a:pt x="397" y="382"/>
                      </a:lnTo>
                      <a:lnTo>
                        <a:pt x="402" y="382"/>
                      </a:lnTo>
                      <a:lnTo>
                        <a:pt x="402" y="380"/>
                      </a:lnTo>
                      <a:lnTo>
                        <a:pt x="419" y="378"/>
                      </a:lnTo>
                      <a:lnTo>
                        <a:pt x="419" y="376"/>
                      </a:lnTo>
                      <a:lnTo>
                        <a:pt x="428" y="376"/>
                      </a:lnTo>
                      <a:lnTo>
                        <a:pt x="428" y="371"/>
                      </a:lnTo>
                      <a:lnTo>
                        <a:pt x="427" y="371"/>
                      </a:lnTo>
                      <a:lnTo>
                        <a:pt x="427" y="364"/>
                      </a:lnTo>
                      <a:lnTo>
                        <a:pt x="425" y="364"/>
                      </a:lnTo>
                      <a:lnTo>
                        <a:pt x="425" y="355"/>
                      </a:lnTo>
                      <a:lnTo>
                        <a:pt x="423" y="355"/>
                      </a:lnTo>
                      <a:lnTo>
                        <a:pt x="423" y="350"/>
                      </a:lnTo>
                      <a:lnTo>
                        <a:pt x="421" y="350"/>
                      </a:lnTo>
                      <a:lnTo>
                        <a:pt x="421" y="347"/>
                      </a:lnTo>
                      <a:lnTo>
                        <a:pt x="419" y="347"/>
                      </a:lnTo>
                      <a:lnTo>
                        <a:pt x="418" y="336"/>
                      </a:lnTo>
                      <a:lnTo>
                        <a:pt x="416" y="336"/>
                      </a:lnTo>
                      <a:lnTo>
                        <a:pt x="416" y="329"/>
                      </a:lnTo>
                      <a:lnTo>
                        <a:pt x="414" y="329"/>
                      </a:lnTo>
                      <a:lnTo>
                        <a:pt x="414" y="325"/>
                      </a:lnTo>
                      <a:lnTo>
                        <a:pt x="412" y="325"/>
                      </a:lnTo>
                      <a:lnTo>
                        <a:pt x="411" y="315"/>
                      </a:lnTo>
                      <a:lnTo>
                        <a:pt x="409" y="315"/>
                      </a:lnTo>
                      <a:lnTo>
                        <a:pt x="409" y="308"/>
                      </a:lnTo>
                      <a:lnTo>
                        <a:pt x="407" y="308"/>
                      </a:lnTo>
                      <a:lnTo>
                        <a:pt x="405" y="301"/>
                      </a:lnTo>
                      <a:lnTo>
                        <a:pt x="404" y="301"/>
                      </a:lnTo>
                      <a:lnTo>
                        <a:pt x="398" y="294"/>
                      </a:lnTo>
                      <a:lnTo>
                        <a:pt x="395" y="294"/>
                      </a:lnTo>
                      <a:lnTo>
                        <a:pt x="383" y="280"/>
                      </a:lnTo>
                      <a:lnTo>
                        <a:pt x="379" y="280"/>
                      </a:lnTo>
                      <a:lnTo>
                        <a:pt x="368" y="267"/>
                      </a:lnTo>
                      <a:lnTo>
                        <a:pt x="365" y="267"/>
                      </a:lnTo>
                      <a:lnTo>
                        <a:pt x="353" y="253"/>
                      </a:lnTo>
                      <a:lnTo>
                        <a:pt x="349" y="253"/>
                      </a:lnTo>
                      <a:lnTo>
                        <a:pt x="337" y="239"/>
                      </a:lnTo>
                      <a:lnTo>
                        <a:pt x="333" y="239"/>
                      </a:lnTo>
                      <a:lnTo>
                        <a:pt x="321" y="225"/>
                      </a:lnTo>
                      <a:lnTo>
                        <a:pt x="317" y="225"/>
                      </a:lnTo>
                      <a:lnTo>
                        <a:pt x="305" y="211"/>
                      </a:lnTo>
                      <a:lnTo>
                        <a:pt x="302" y="211"/>
                      </a:lnTo>
                      <a:lnTo>
                        <a:pt x="289" y="197"/>
                      </a:lnTo>
                      <a:lnTo>
                        <a:pt x="286" y="197"/>
                      </a:lnTo>
                      <a:lnTo>
                        <a:pt x="275" y="185"/>
                      </a:lnTo>
                      <a:lnTo>
                        <a:pt x="272" y="185"/>
                      </a:lnTo>
                      <a:lnTo>
                        <a:pt x="259" y="170"/>
                      </a:lnTo>
                      <a:lnTo>
                        <a:pt x="256" y="170"/>
                      </a:lnTo>
                      <a:lnTo>
                        <a:pt x="243" y="156"/>
                      </a:lnTo>
                      <a:lnTo>
                        <a:pt x="240" y="156"/>
                      </a:lnTo>
                      <a:lnTo>
                        <a:pt x="228" y="142"/>
                      </a:lnTo>
                      <a:lnTo>
                        <a:pt x="224" y="142"/>
                      </a:lnTo>
                      <a:lnTo>
                        <a:pt x="212" y="128"/>
                      </a:lnTo>
                      <a:lnTo>
                        <a:pt x="208" y="128"/>
                      </a:lnTo>
                      <a:lnTo>
                        <a:pt x="198" y="116"/>
                      </a:lnTo>
                      <a:lnTo>
                        <a:pt x="194" y="116"/>
                      </a:lnTo>
                      <a:lnTo>
                        <a:pt x="182" y="102"/>
                      </a:lnTo>
                      <a:lnTo>
                        <a:pt x="178" y="102"/>
                      </a:lnTo>
                      <a:lnTo>
                        <a:pt x="166" y="88"/>
                      </a:lnTo>
                      <a:lnTo>
                        <a:pt x="162" y="88"/>
                      </a:lnTo>
                      <a:lnTo>
                        <a:pt x="150" y="74"/>
                      </a:lnTo>
                      <a:lnTo>
                        <a:pt x="147" y="74"/>
                      </a:lnTo>
                      <a:lnTo>
                        <a:pt x="134" y="60"/>
                      </a:lnTo>
                      <a:lnTo>
                        <a:pt x="131" y="60"/>
                      </a:lnTo>
                      <a:lnTo>
                        <a:pt x="118" y="45"/>
                      </a:lnTo>
                      <a:lnTo>
                        <a:pt x="115" y="45"/>
                      </a:lnTo>
                      <a:lnTo>
                        <a:pt x="104" y="33"/>
                      </a:lnTo>
                      <a:lnTo>
                        <a:pt x="101" y="33"/>
                      </a:lnTo>
                      <a:lnTo>
                        <a:pt x="89" y="19"/>
                      </a:lnTo>
                      <a:lnTo>
                        <a:pt x="85" y="19"/>
                      </a:lnTo>
                      <a:lnTo>
                        <a:pt x="76" y="8"/>
                      </a:lnTo>
                      <a:lnTo>
                        <a:pt x="71" y="8"/>
                      </a:lnTo>
                      <a:lnTo>
                        <a:pt x="71" y="7"/>
                      </a:lnTo>
                      <a:lnTo>
                        <a:pt x="44" y="5"/>
                      </a:lnTo>
                      <a:lnTo>
                        <a:pt x="44" y="3"/>
                      </a:lnTo>
                      <a:lnTo>
                        <a:pt x="30" y="3"/>
                      </a:lnTo>
                      <a:lnTo>
                        <a:pt x="30" y="1"/>
                      </a:lnTo>
                      <a:lnTo>
                        <a:pt x="16" y="1"/>
                      </a:lnTo>
                      <a:lnTo>
                        <a:pt x="16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FAB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12" name="Freeform 19">
                  <a:extLst>
                    <a:ext uri="{FF2B5EF4-FFF2-40B4-BE49-F238E27FC236}">
                      <a16:creationId xmlns:a16="http://schemas.microsoft.com/office/drawing/2014/main" id="{8DA93711-7372-2690-0EA2-CB11D148AA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80" y="4486"/>
                  <a:ext cx="331" cy="295"/>
                </a:xfrm>
                <a:custGeom>
                  <a:avLst/>
                  <a:gdLst>
                    <a:gd name="T0" fmla="*/ 15 w 331"/>
                    <a:gd name="T1" fmla="*/ 13 h 295"/>
                    <a:gd name="T2" fmla="*/ 41 w 331"/>
                    <a:gd name="T3" fmla="*/ 39 h 295"/>
                    <a:gd name="T4" fmla="*/ 60 w 331"/>
                    <a:gd name="T5" fmla="*/ 53 h 295"/>
                    <a:gd name="T6" fmla="*/ 88 w 331"/>
                    <a:gd name="T7" fmla="*/ 81 h 295"/>
                    <a:gd name="T8" fmla="*/ 108 w 331"/>
                    <a:gd name="T9" fmla="*/ 96 h 295"/>
                    <a:gd name="T10" fmla="*/ 134 w 331"/>
                    <a:gd name="T11" fmla="*/ 122 h 295"/>
                    <a:gd name="T12" fmla="*/ 154 w 331"/>
                    <a:gd name="T13" fmla="*/ 136 h 295"/>
                    <a:gd name="T14" fmla="*/ 182 w 331"/>
                    <a:gd name="T15" fmla="*/ 164 h 295"/>
                    <a:gd name="T16" fmla="*/ 201 w 331"/>
                    <a:gd name="T17" fmla="*/ 178 h 295"/>
                    <a:gd name="T18" fmla="*/ 228 w 331"/>
                    <a:gd name="T19" fmla="*/ 205 h 295"/>
                    <a:gd name="T20" fmla="*/ 247 w 331"/>
                    <a:gd name="T21" fmla="*/ 219 h 295"/>
                    <a:gd name="T22" fmla="*/ 275 w 331"/>
                    <a:gd name="T23" fmla="*/ 247 h 295"/>
                    <a:gd name="T24" fmla="*/ 294 w 331"/>
                    <a:gd name="T25" fmla="*/ 261 h 295"/>
                    <a:gd name="T26" fmla="*/ 321 w 331"/>
                    <a:gd name="T27" fmla="*/ 287 h 295"/>
                    <a:gd name="T28" fmla="*/ 331 w 331"/>
                    <a:gd name="T29" fmla="*/ 291 h 295"/>
                    <a:gd name="T30" fmla="*/ 328 w 331"/>
                    <a:gd name="T31" fmla="*/ 286 h 295"/>
                    <a:gd name="T32" fmla="*/ 324 w 331"/>
                    <a:gd name="T33" fmla="*/ 272 h 295"/>
                    <a:gd name="T34" fmla="*/ 319 w 331"/>
                    <a:gd name="T35" fmla="*/ 265 h 295"/>
                    <a:gd name="T36" fmla="*/ 316 w 331"/>
                    <a:gd name="T37" fmla="*/ 252 h 295"/>
                    <a:gd name="T38" fmla="*/ 312 w 331"/>
                    <a:gd name="T39" fmla="*/ 247 h 295"/>
                    <a:gd name="T40" fmla="*/ 301 w 331"/>
                    <a:gd name="T41" fmla="*/ 226 h 295"/>
                    <a:gd name="T42" fmla="*/ 298 w 331"/>
                    <a:gd name="T43" fmla="*/ 215 h 295"/>
                    <a:gd name="T44" fmla="*/ 291 w 331"/>
                    <a:gd name="T45" fmla="*/ 208 h 295"/>
                    <a:gd name="T46" fmla="*/ 287 w 331"/>
                    <a:gd name="T47" fmla="*/ 198 h 295"/>
                    <a:gd name="T48" fmla="*/ 282 w 331"/>
                    <a:gd name="T49" fmla="*/ 187 h 295"/>
                    <a:gd name="T50" fmla="*/ 272 w 331"/>
                    <a:gd name="T51" fmla="*/ 177 h 295"/>
                    <a:gd name="T52" fmla="*/ 266 w 331"/>
                    <a:gd name="T53" fmla="*/ 166 h 295"/>
                    <a:gd name="T54" fmla="*/ 259 w 331"/>
                    <a:gd name="T55" fmla="*/ 159 h 295"/>
                    <a:gd name="T56" fmla="*/ 250 w 331"/>
                    <a:gd name="T57" fmla="*/ 145 h 295"/>
                    <a:gd name="T58" fmla="*/ 233 w 331"/>
                    <a:gd name="T59" fmla="*/ 127 h 295"/>
                    <a:gd name="T60" fmla="*/ 219 w 331"/>
                    <a:gd name="T61" fmla="*/ 110 h 295"/>
                    <a:gd name="T62" fmla="*/ 199 w 331"/>
                    <a:gd name="T63" fmla="*/ 96 h 295"/>
                    <a:gd name="T64" fmla="*/ 180 w 331"/>
                    <a:gd name="T65" fmla="*/ 76 h 295"/>
                    <a:gd name="T66" fmla="*/ 171 w 331"/>
                    <a:gd name="T67" fmla="*/ 73 h 295"/>
                    <a:gd name="T68" fmla="*/ 164 w 331"/>
                    <a:gd name="T69" fmla="*/ 66 h 295"/>
                    <a:gd name="T70" fmla="*/ 152 w 331"/>
                    <a:gd name="T71" fmla="*/ 59 h 295"/>
                    <a:gd name="T72" fmla="*/ 140 w 331"/>
                    <a:gd name="T73" fmla="*/ 50 h 295"/>
                    <a:gd name="T74" fmla="*/ 125 w 331"/>
                    <a:gd name="T75" fmla="*/ 44 h 295"/>
                    <a:gd name="T76" fmla="*/ 120 w 331"/>
                    <a:gd name="T77" fmla="*/ 39 h 295"/>
                    <a:gd name="T78" fmla="*/ 108 w 331"/>
                    <a:gd name="T79" fmla="*/ 36 h 295"/>
                    <a:gd name="T80" fmla="*/ 101 w 331"/>
                    <a:gd name="T81" fmla="*/ 30 h 295"/>
                    <a:gd name="T82" fmla="*/ 83 w 331"/>
                    <a:gd name="T83" fmla="*/ 25 h 295"/>
                    <a:gd name="T84" fmla="*/ 74 w 331"/>
                    <a:gd name="T85" fmla="*/ 20 h 295"/>
                    <a:gd name="T86" fmla="*/ 67 w 331"/>
                    <a:gd name="T87" fmla="*/ 18 h 295"/>
                    <a:gd name="T88" fmla="*/ 60 w 331"/>
                    <a:gd name="T89" fmla="*/ 15 h 295"/>
                    <a:gd name="T90" fmla="*/ 50 w 331"/>
                    <a:gd name="T91" fmla="*/ 13 h 295"/>
                    <a:gd name="T92" fmla="*/ 43 w 331"/>
                    <a:gd name="T93" fmla="*/ 9 h 295"/>
                    <a:gd name="T94" fmla="*/ 23 w 331"/>
                    <a:gd name="T95" fmla="*/ 6 h 295"/>
                    <a:gd name="T96" fmla="*/ 11 w 331"/>
                    <a:gd name="T97" fmla="*/ 2 h 295"/>
                    <a:gd name="T98" fmla="*/ 0 w 331"/>
                    <a:gd name="T99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31" h="295">
                      <a:moveTo>
                        <a:pt x="0" y="0"/>
                      </a:moveTo>
                      <a:lnTo>
                        <a:pt x="11" y="13"/>
                      </a:lnTo>
                      <a:lnTo>
                        <a:pt x="15" y="13"/>
                      </a:lnTo>
                      <a:lnTo>
                        <a:pt x="27" y="27"/>
                      </a:lnTo>
                      <a:lnTo>
                        <a:pt x="30" y="27"/>
                      </a:lnTo>
                      <a:lnTo>
                        <a:pt x="41" y="39"/>
                      </a:lnTo>
                      <a:lnTo>
                        <a:pt x="44" y="39"/>
                      </a:lnTo>
                      <a:lnTo>
                        <a:pt x="57" y="53"/>
                      </a:lnTo>
                      <a:lnTo>
                        <a:pt x="60" y="53"/>
                      </a:lnTo>
                      <a:lnTo>
                        <a:pt x="73" y="67"/>
                      </a:lnTo>
                      <a:lnTo>
                        <a:pt x="76" y="67"/>
                      </a:lnTo>
                      <a:lnTo>
                        <a:pt x="88" y="81"/>
                      </a:lnTo>
                      <a:lnTo>
                        <a:pt x="92" y="81"/>
                      </a:lnTo>
                      <a:lnTo>
                        <a:pt x="104" y="96"/>
                      </a:lnTo>
                      <a:lnTo>
                        <a:pt x="108" y="96"/>
                      </a:lnTo>
                      <a:lnTo>
                        <a:pt x="120" y="110"/>
                      </a:lnTo>
                      <a:lnTo>
                        <a:pt x="124" y="110"/>
                      </a:lnTo>
                      <a:lnTo>
                        <a:pt x="134" y="122"/>
                      </a:lnTo>
                      <a:lnTo>
                        <a:pt x="138" y="122"/>
                      </a:lnTo>
                      <a:lnTo>
                        <a:pt x="150" y="136"/>
                      </a:lnTo>
                      <a:lnTo>
                        <a:pt x="154" y="136"/>
                      </a:lnTo>
                      <a:lnTo>
                        <a:pt x="166" y="150"/>
                      </a:lnTo>
                      <a:lnTo>
                        <a:pt x="169" y="150"/>
                      </a:lnTo>
                      <a:lnTo>
                        <a:pt x="182" y="164"/>
                      </a:lnTo>
                      <a:lnTo>
                        <a:pt x="185" y="164"/>
                      </a:lnTo>
                      <a:lnTo>
                        <a:pt x="198" y="178"/>
                      </a:lnTo>
                      <a:lnTo>
                        <a:pt x="201" y="178"/>
                      </a:lnTo>
                      <a:lnTo>
                        <a:pt x="212" y="191"/>
                      </a:lnTo>
                      <a:lnTo>
                        <a:pt x="215" y="191"/>
                      </a:lnTo>
                      <a:lnTo>
                        <a:pt x="228" y="205"/>
                      </a:lnTo>
                      <a:lnTo>
                        <a:pt x="231" y="205"/>
                      </a:lnTo>
                      <a:lnTo>
                        <a:pt x="243" y="219"/>
                      </a:lnTo>
                      <a:lnTo>
                        <a:pt x="247" y="219"/>
                      </a:lnTo>
                      <a:lnTo>
                        <a:pt x="259" y="233"/>
                      </a:lnTo>
                      <a:lnTo>
                        <a:pt x="263" y="233"/>
                      </a:lnTo>
                      <a:lnTo>
                        <a:pt x="275" y="247"/>
                      </a:lnTo>
                      <a:lnTo>
                        <a:pt x="279" y="247"/>
                      </a:lnTo>
                      <a:lnTo>
                        <a:pt x="291" y="261"/>
                      </a:lnTo>
                      <a:lnTo>
                        <a:pt x="294" y="261"/>
                      </a:lnTo>
                      <a:lnTo>
                        <a:pt x="305" y="273"/>
                      </a:lnTo>
                      <a:lnTo>
                        <a:pt x="309" y="273"/>
                      </a:lnTo>
                      <a:lnTo>
                        <a:pt x="321" y="287"/>
                      </a:lnTo>
                      <a:lnTo>
                        <a:pt x="324" y="287"/>
                      </a:lnTo>
                      <a:lnTo>
                        <a:pt x="331" y="295"/>
                      </a:lnTo>
                      <a:lnTo>
                        <a:pt x="331" y="291"/>
                      </a:lnTo>
                      <a:lnTo>
                        <a:pt x="330" y="291"/>
                      </a:lnTo>
                      <a:lnTo>
                        <a:pt x="330" y="286"/>
                      </a:lnTo>
                      <a:lnTo>
                        <a:pt x="328" y="286"/>
                      </a:lnTo>
                      <a:lnTo>
                        <a:pt x="328" y="282"/>
                      </a:lnTo>
                      <a:lnTo>
                        <a:pt x="326" y="282"/>
                      </a:lnTo>
                      <a:lnTo>
                        <a:pt x="324" y="272"/>
                      </a:lnTo>
                      <a:lnTo>
                        <a:pt x="323" y="272"/>
                      </a:lnTo>
                      <a:lnTo>
                        <a:pt x="321" y="265"/>
                      </a:lnTo>
                      <a:lnTo>
                        <a:pt x="319" y="265"/>
                      </a:lnTo>
                      <a:lnTo>
                        <a:pt x="319" y="259"/>
                      </a:lnTo>
                      <a:lnTo>
                        <a:pt x="317" y="259"/>
                      </a:lnTo>
                      <a:lnTo>
                        <a:pt x="316" y="252"/>
                      </a:lnTo>
                      <a:lnTo>
                        <a:pt x="314" y="252"/>
                      </a:lnTo>
                      <a:lnTo>
                        <a:pt x="314" y="247"/>
                      </a:lnTo>
                      <a:lnTo>
                        <a:pt x="312" y="247"/>
                      </a:lnTo>
                      <a:lnTo>
                        <a:pt x="310" y="240"/>
                      </a:lnTo>
                      <a:lnTo>
                        <a:pt x="309" y="240"/>
                      </a:lnTo>
                      <a:lnTo>
                        <a:pt x="301" y="226"/>
                      </a:lnTo>
                      <a:lnTo>
                        <a:pt x="300" y="219"/>
                      </a:lnTo>
                      <a:lnTo>
                        <a:pt x="298" y="219"/>
                      </a:lnTo>
                      <a:lnTo>
                        <a:pt x="298" y="215"/>
                      </a:lnTo>
                      <a:lnTo>
                        <a:pt x="296" y="215"/>
                      </a:lnTo>
                      <a:lnTo>
                        <a:pt x="293" y="208"/>
                      </a:lnTo>
                      <a:lnTo>
                        <a:pt x="291" y="208"/>
                      </a:lnTo>
                      <a:lnTo>
                        <a:pt x="289" y="201"/>
                      </a:lnTo>
                      <a:lnTo>
                        <a:pt x="287" y="201"/>
                      </a:lnTo>
                      <a:lnTo>
                        <a:pt x="287" y="198"/>
                      </a:lnTo>
                      <a:lnTo>
                        <a:pt x="286" y="198"/>
                      </a:lnTo>
                      <a:lnTo>
                        <a:pt x="282" y="191"/>
                      </a:lnTo>
                      <a:lnTo>
                        <a:pt x="282" y="187"/>
                      </a:lnTo>
                      <a:lnTo>
                        <a:pt x="280" y="187"/>
                      </a:lnTo>
                      <a:lnTo>
                        <a:pt x="273" y="177"/>
                      </a:lnTo>
                      <a:lnTo>
                        <a:pt x="272" y="177"/>
                      </a:lnTo>
                      <a:lnTo>
                        <a:pt x="268" y="169"/>
                      </a:lnTo>
                      <a:lnTo>
                        <a:pt x="266" y="169"/>
                      </a:lnTo>
                      <a:lnTo>
                        <a:pt x="266" y="166"/>
                      </a:lnTo>
                      <a:lnTo>
                        <a:pt x="265" y="166"/>
                      </a:lnTo>
                      <a:lnTo>
                        <a:pt x="261" y="159"/>
                      </a:lnTo>
                      <a:lnTo>
                        <a:pt x="259" y="159"/>
                      </a:lnTo>
                      <a:lnTo>
                        <a:pt x="259" y="155"/>
                      </a:lnTo>
                      <a:lnTo>
                        <a:pt x="257" y="155"/>
                      </a:lnTo>
                      <a:lnTo>
                        <a:pt x="250" y="145"/>
                      </a:lnTo>
                      <a:lnTo>
                        <a:pt x="249" y="145"/>
                      </a:lnTo>
                      <a:lnTo>
                        <a:pt x="235" y="127"/>
                      </a:lnTo>
                      <a:lnTo>
                        <a:pt x="233" y="127"/>
                      </a:lnTo>
                      <a:lnTo>
                        <a:pt x="228" y="118"/>
                      </a:lnTo>
                      <a:lnTo>
                        <a:pt x="224" y="118"/>
                      </a:lnTo>
                      <a:lnTo>
                        <a:pt x="219" y="110"/>
                      </a:lnTo>
                      <a:lnTo>
                        <a:pt x="215" y="110"/>
                      </a:lnTo>
                      <a:lnTo>
                        <a:pt x="203" y="96"/>
                      </a:lnTo>
                      <a:lnTo>
                        <a:pt x="199" y="96"/>
                      </a:lnTo>
                      <a:lnTo>
                        <a:pt x="189" y="83"/>
                      </a:lnTo>
                      <a:lnTo>
                        <a:pt x="185" y="83"/>
                      </a:lnTo>
                      <a:lnTo>
                        <a:pt x="180" y="76"/>
                      </a:lnTo>
                      <a:lnTo>
                        <a:pt x="176" y="76"/>
                      </a:lnTo>
                      <a:lnTo>
                        <a:pt x="175" y="73"/>
                      </a:lnTo>
                      <a:lnTo>
                        <a:pt x="171" y="73"/>
                      </a:lnTo>
                      <a:lnTo>
                        <a:pt x="169" y="69"/>
                      </a:lnTo>
                      <a:lnTo>
                        <a:pt x="166" y="69"/>
                      </a:lnTo>
                      <a:lnTo>
                        <a:pt x="164" y="66"/>
                      </a:lnTo>
                      <a:lnTo>
                        <a:pt x="161" y="66"/>
                      </a:lnTo>
                      <a:lnTo>
                        <a:pt x="155" y="59"/>
                      </a:lnTo>
                      <a:lnTo>
                        <a:pt x="152" y="59"/>
                      </a:lnTo>
                      <a:lnTo>
                        <a:pt x="150" y="55"/>
                      </a:lnTo>
                      <a:lnTo>
                        <a:pt x="141" y="53"/>
                      </a:lnTo>
                      <a:lnTo>
                        <a:pt x="140" y="50"/>
                      </a:lnTo>
                      <a:lnTo>
                        <a:pt x="136" y="50"/>
                      </a:lnTo>
                      <a:lnTo>
                        <a:pt x="134" y="46"/>
                      </a:lnTo>
                      <a:lnTo>
                        <a:pt x="125" y="44"/>
                      </a:lnTo>
                      <a:lnTo>
                        <a:pt x="124" y="41"/>
                      </a:lnTo>
                      <a:lnTo>
                        <a:pt x="120" y="41"/>
                      </a:lnTo>
                      <a:lnTo>
                        <a:pt x="120" y="39"/>
                      </a:lnTo>
                      <a:lnTo>
                        <a:pt x="117" y="39"/>
                      </a:lnTo>
                      <a:lnTo>
                        <a:pt x="117" y="37"/>
                      </a:lnTo>
                      <a:lnTo>
                        <a:pt x="108" y="36"/>
                      </a:lnTo>
                      <a:lnTo>
                        <a:pt x="106" y="32"/>
                      </a:lnTo>
                      <a:lnTo>
                        <a:pt x="101" y="32"/>
                      </a:lnTo>
                      <a:lnTo>
                        <a:pt x="101" y="30"/>
                      </a:lnTo>
                      <a:lnTo>
                        <a:pt x="92" y="29"/>
                      </a:lnTo>
                      <a:lnTo>
                        <a:pt x="92" y="27"/>
                      </a:lnTo>
                      <a:lnTo>
                        <a:pt x="83" y="25"/>
                      </a:lnTo>
                      <a:lnTo>
                        <a:pt x="83" y="23"/>
                      </a:lnTo>
                      <a:lnTo>
                        <a:pt x="74" y="22"/>
                      </a:lnTo>
                      <a:lnTo>
                        <a:pt x="74" y="20"/>
                      </a:lnTo>
                      <a:lnTo>
                        <a:pt x="71" y="20"/>
                      </a:lnTo>
                      <a:lnTo>
                        <a:pt x="71" y="18"/>
                      </a:lnTo>
                      <a:lnTo>
                        <a:pt x="67" y="18"/>
                      </a:lnTo>
                      <a:lnTo>
                        <a:pt x="67" y="16"/>
                      </a:lnTo>
                      <a:lnTo>
                        <a:pt x="60" y="16"/>
                      </a:lnTo>
                      <a:lnTo>
                        <a:pt x="60" y="15"/>
                      </a:lnTo>
                      <a:lnTo>
                        <a:pt x="53" y="15"/>
                      </a:lnTo>
                      <a:lnTo>
                        <a:pt x="53" y="13"/>
                      </a:lnTo>
                      <a:lnTo>
                        <a:pt x="50" y="13"/>
                      </a:lnTo>
                      <a:lnTo>
                        <a:pt x="50" y="11"/>
                      </a:lnTo>
                      <a:lnTo>
                        <a:pt x="43" y="11"/>
                      </a:lnTo>
                      <a:lnTo>
                        <a:pt x="43" y="9"/>
                      </a:lnTo>
                      <a:lnTo>
                        <a:pt x="30" y="7"/>
                      </a:lnTo>
                      <a:lnTo>
                        <a:pt x="30" y="6"/>
                      </a:lnTo>
                      <a:lnTo>
                        <a:pt x="23" y="6"/>
                      </a:lnTo>
                      <a:lnTo>
                        <a:pt x="23" y="4"/>
                      </a:lnTo>
                      <a:lnTo>
                        <a:pt x="11" y="4"/>
                      </a:lnTo>
                      <a:lnTo>
                        <a:pt x="11" y="2"/>
                      </a:lnTo>
                      <a:lnTo>
                        <a:pt x="6" y="2"/>
                      </a:lnTo>
                      <a:lnTo>
                        <a:pt x="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13" name="Freeform 20">
                  <a:extLst>
                    <a:ext uri="{FF2B5EF4-FFF2-40B4-BE49-F238E27FC236}">
                      <a16:creationId xmlns:a16="http://schemas.microsoft.com/office/drawing/2014/main" id="{197A8F98-33AD-93CE-AACF-F8481758DF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4" y="4476"/>
                  <a:ext cx="440" cy="414"/>
                </a:xfrm>
                <a:custGeom>
                  <a:avLst/>
                  <a:gdLst>
                    <a:gd name="T0" fmla="*/ 428 w 440"/>
                    <a:gd name="T1" fmla="*/ 333 h 414"/>
                    <a:gd name="T2" fmla="*/ 412 w 440"/>
                    <a:gd name="T3" fmla="*/ 290 h 414"/>
                    <a:gd name="T4" fmla="*/ 402 w 440"/>
                    <a:gd name="T5" fmla="*/ 264 h 414"/>
                    <a:gd name="T6" fmla="*/ 393 w 440"/>
                    <a:gd name="T7" fmla="*/ 246 h 414"/>
                    <a:gd name="T8" fmla="*/ 377 w 440"/>
                    <a:gd name="T9" fmla="*/ 215 h 414"/>
                    <a:gd name="T10" fmla="*/ 370 w 440"/>
                    <a:gd name="T11" fmla="*/ 204 h 414"/>
                    <a:gd name="T12" fmla="*/ 329 w 440"/>
                    <a:gd name="T13" fmla="*/ 146 h 414"/>
                    <a:gd name="T14" fmla="*/ 305 w 440"/>
                    <a:gd name="T15" fmla="*/ 118 h 414"/>
                    <a:gd name="T16" fmla="*/ 270 w 440"/>
                    <a:gd name="T17" fmla="*/ 88 h 414"/>
                    <a:gd name="T18" fmla="*/ 229 w 440"/>
                    <a:gd name="T19" fmla="*/ 62 h 414"/>
                    <a:gd name="T20" fmla="*/ 210 w 440"/>
                    <a:gd name="T21" fmla="*/ 49 h 414"/>
                    <a:gd name="T22" fmla="*/ 190 w 440"/>
                    <a:gd name="T23" fmla="*/ 40 h 414"/>
                    <a:gd name="T24" fmla="*/ 150 w 440"/>
                    <a:gd name="T25" fmla="*/ 25 h 414"/>
                    <a:gd name="T26" fmla="*/ 106 w 440"/>
                    <a:gd name="T27" fmla="*/ 12 h 414"/>
                    <a:gd name="T28" fmla="*/ 60 w 440"/>
                    <a:gd name="T29" fmla="*/ 5 h 414"/>
                    <a:gd name="T30" fmla="*/ 25 w 440"/>
                    <a:gd name="T31" fmla="*/ 0 h 414"/>
                    <a:gd name="T32" fmla="*/ 49 w 440"/>
                    <a:gd name="T33" fmla="*/ 195 h 414"/>
                    <a:gd name="T34" fmla="*/ 76 w 440"/>
                    <a:gd name="T35" fmla="*/ 201 h 414"/>
                    <a:gd name="T36" fmla="*/ 99 w 440"/>
                    <a:gd name="T37" fmla="*/ 206 h 414"/>
                    <a:gd name="T38" fmla="*/ 123 w 440"/>
                    <a:gd name="T39" fmla="*/ 218 h 414"/>
                    <a:gd name="T40" fmla="*/ 152 w 440"/>
                    <a:gd name="T41" fmla="*/ 232 h 414"/>
                    <a:gd name="T42" fmla="*/ 160 w 440"/>
                    <a:gd name="T43" fmla="*/ 241 h 414"/>
                    <a:gd name="T44" fmla="*/ 171 w 440"/>
                    <a:gd name="T45" fmla="*/ 246 h 414"/>
                    <a:gd name="T46" fmla="*/ 192 w 440"/>
                    <a:gd name="T47" fmla="*/ 269 h 414"/>
                    <a:gd name="T48" fmla="*/ 203 w 440"/>
                    <a:gd name="T49" fmla="*/ 289 h 414"/>
                    <a:gd name="T50" fmla="*/ 233 w 440"/>
                    <a:gd name="T51" fmla="*/ 343 h 414"/>
                    <a:gd name="T52" fmla="*/ 240 w 440"/>
                    <a:gd name="T53" fmla="*/ 368 h 414"/>
                    <a:gd name="T54" fmla="*/ 247 w 440"/>
                    <a:gd name="T55" fmla="*/ 391 h 414"/>
                    <a:gd name="T56" fmla="*/ 250 w 440"/>
                    <a:gd name="T57" fmla="*/ 414 h 414"/>
                    <a:gd name="T58" fmla="*/ 254 w 440"/>
                    <a:gd name="T59" fmla="*/ 410 h 414"/>
                    <a:gd name="T60" fmla="*/ 248 w 440"/>
                    <a:gd name="T61" fmla="*/ 386 h 414"/>
                    <a:gd name="T62" fmla="*/ 243 w 440"/>
                    <a:gd name="T63" fmla="*/ 364 h 414"/>
                    <a:gd name="T64" fmla="*/ 233 w 440"/>
                    <a:gd name="T65" fmla="*/ 336 h 414"/>
                    <a:gd name="T66" fmla="*/ 201 w 440"/>
                    <a:gd name="T67" fmla="*/ 275 h 414"/>
                    <a:gd name="T68" fmla="*/ 190 w 440"/>
                    <a:gd name="T69" fmla="*/ 266 h 414"/>
                    <a:gd name="T70" fmla="*/ 169 w 440"/>
                    <a:gd name="T71" fmla="*/ 243 h 414"/>
                    <a:gd name="T72" fmla="*/ 159 w 440"/>
                    <a:gd name="T73" fmla="*/ 232 h 414"/>
                    <a:gd name="T74" fmla="*/ 143 w 440"/>
                    <a:gd name="T75" fmla="*/ 224 h 414"/>
                    <a:gd name="T76" fmla="*/ 125 w 440"/>
                    <a:gd name="T77" fmla="*/ 213 h 414"/>
                    <a:gd name="T78" fmla="*/ 88 w 440"/>
                    <a:gd name="T79" fmla="*/ 199 h 414"/>
                    <a:gd name="T80" fmla="*/ 65 w 440"/>
                    <a:gd name="T81" fmla="*/ 195 h 414"/>
                    <a:gd name="T82" fmla="*/ 32 w 440"/>
                    <a:gd name="T83" fmla="*/ 190 h 414"/>
                    <a:gd name="T84" fmla="*/ 25 w 440"/>
                    <a:gd name="T85" fmla="*/ 3 h 414"/>
                    <a:gd name="T86" fmla="*/ 60 w 440"/>
                    <a:gd name="T87" fmla="*/ 9 h 414"/>
                    <a:gd name="T88" fmla="*/ 106 w 440"/>
                    <a:gd name="T89" fmla="*/ 16 h 414"/>
                    <a:gd name="T90" fmla="*/ 150 w 440"/>
                    <a:gd name="T91" fmla="*/ 28 h 414"/>
                    <a:gd name="T92" fmla="*/ 190 w 440"/>
                    <a:gd name="T93" fmla="*/ 44 h 414"/>
                    <a:gd name="T94" fmla="*/ 206 w 440"/>
                    <a:gd name="T95" fmla="*/ 53 h 414"/>
                    <a:gd name="T96" fmla="*/ 234 w 440"/>
                    <a:gd name="T97" fmla="*/ 67 h 414"/>
                    <a:gd name="T98" fmla="*/ 266 w 440"/>
                    <a:gd name="T99" fmla="*/ 91 h 414"/>
                    <a:gd name="T100" fmla="*/ 301 w 440"/>
                    <a:gd name="T101" fmla="*/ 121 h 414"/>
                    <a:gd name="T102" fmla="*/ 326 w 440"/>
                    <a:gd name="T103" fmla="*/ 150 h 414"/>
                    <a:gd name="T104" fmla="*/ 365 w 440"/>
                    <a:gd name="T105" fmla="*/ 199 h 414"/>
                    <a:gd name="T106" fmla="*/ 373 w 440"/>
                    <a:gd name="T107" fmla="*/ 218 h 414"/>
                    <a:gd name="T108" fmla="*/ 389 w 440"/>
                    <a:gd name="T109" fmla="*/ 246 h 414"/>
                    <a:gd name="T110" fmla="*/ 398 w 440"/>
                    <a:gd name="T111" fmla="*/ 264 h 414"/>
                    <a:gd name="T112" fmla="*/ 409 w 440"/>
                    <a:gd name="T113" fmla="*/ 290 h 414"/>
                    <a:gd name="T114" fmla="*/ 424 w 440"/>
                    <a:gd name="T115" fmla="*/ 333 h 414"/>
                    <a:gd name="T116" fmla="*/ 437 w 440"/>
                    <a:gd name="T117" fmla="*/ 377 h 4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40" h="414">
                      <a:moveTo>
                        <a:pt x="440" y="378"/>
                      </a:moveTo>
                      <a:lnTo>
                        <a:pt x="437" y="361"/>
                      </a:lnTo>
                      <a:lnTo>
                        <a:pt x="435" y="354"/>
                      </a:lnTo>
                      <a:lnTo>
                        <a:pt x="431" y="347"/>
                      </a:lnTo>
                      <a:lnTo>
                        <a:pt x="428" y="333"/>
                      </a:lnTo>
                      <a:lnTo>
                        <a:pt x="424" y="326"/>
                      </a:lnTo>
                      <a:lnTo>
                        <a:pt x="421" y="312"/>
                      </a:lnTo>
                      <a:lnTo>
                        <a:pt x="417" y="305"/>
                      </a:lnTo>
                      <a:lnTo>
                        <a:pt x="416" y="297"/>
                      </a:lnTo>
                      <a:lnTo>
                        <a:pt x="412" y="290"/>
                      </a:lnTo>
                      <a:lnTo>
                        <a:pt x="410" y="283"/>
                      </a:lnTo>
                      <a:lnTo>
                        <a:pt x="407" y="276"/>
                      </a:lnTo>
                      <a:lnTo>
                        <a:pt x="407" y="278"/>
                      </a:lnTo>
                      <a:lnTo>
                        <a:pt x="405" y="271"/>
                      </a:lnTo>
                      <a:lnTo>
                        <a:pt x="402" y="264"/>
                      </a:lnTo>
                      <a:lnTo>
                        <a:pt x="400" y="259"/>
                      </a:lnTo>
                      <a:lnTo>
                        <a:pt x="396" y="252"/>
                      </a:lnTo>
                      <a:lnTo>
                        <a:pt x="396" y="250"/>
                      </a:lnTo>
                      <a:lnTo>
                        <a:pt x="393" y="245"/>
                      </a:lnTo>
                      <a:lnTo>
                        <a:pt x="393" y="246"/>
                      </a:lnTo>
                      <a:lnTo>
                        <a:pt x="389" y="239"/>
                      </a:lnTo>
                      <a:lnTo>
                        <a:pt x="387" y="234"/>
                      </a:lnTo>
                      <a:lnTo>
                        <a:pt x="384" y="227"/>
                      </a:lnTo>
                      <a:lnTo>
                        <a:pt x="384" y="225"/>
                      </a:lnTo>
                      <a:lnTo>
                        <a:pt x="377" y="215"/>
                      </a:lnTo>
                      <a:lnTo>
                        <a:pt x="377" y="216"/>
                      </a:lnTo>
                      <a:lnTo>
                        <a:pt x="373" y="209"/>
                      </a:lnTo>
                      <a:lnTo>
                        <a:pt x="373" y="208"/>
                      </a:lnTo>
                      <a:lnTo>
                        <a:pt x="370" y="202"/>
                      </a:lnTo>
                      <a:lnTo>
                        <a:pt x="370" y="204"/>
                      </a:lnTo>
                      <a:lnTo>
                        <a:pt x="368" y="199"/>
                      </a:lnTo>
                      <a:lnTo>
                        <a:pt x="361" y="187"/>
                      </a:lnTo>
                      <a:lnTo>
                        <a:pt x="356" y="181"/>
                      </a:lnTo>
                      <a:lnTo>
                        <a:pt x="338" y="155"/>
                      </a:lnTo>
                      <a:lnTo>
                        <a:pt x="329" y="146"/>
                      </a:lnTo>
                      <a:lnTo>
                        <a:pt x="326" y="141"/>
                      </a:lnTo>
                      <a:lnTo>
                        <a:pt x="317" y="132"/>
                      </a:lnTo>
                      <a:lnTo>
                        <a:pt x="314" y="127"/>
                      </a:lnTo>
                      <a:lnTo>
                        <a:pt x="308" y="123"/>
                      </a:lnTo>
                      <a:lnTo>
                        <a:pt x="305" y="118"/>
                      </a:lnTo>
                      <a:lnTo>
                        <a:pt x="299" y="114"/>
                      </a:lnTo>
                      <a:lnTo>
                        <a:pt x="289" y="104"/>
                      </a:lnTo>
                      <a:lnTo>
                        <a:pt x="284" y="100"/>
                      </a:lnTo>
                      <a:lnTo>
                        <a:pt x="275" y="91"/>
                      </a:lnTo>
                      <a:lnTo>
                        <a:pt x="270" y="88"/>
                      </a:lnTo>
                      <a:lnTo>
                        <a:pt x="266" y="84"/>
                      </a:lnTo>
                      <a:lnTo>
                        <a:pt x="245" y="70"/>
                      </a:lnTo>
                      <a:lnTo>
                        <a:pt x="241" y="67"/>
                      </a:lnTo>
                      <a:lnTo>
                        <a:pt x="234" y="63"/>
                      </a:lnTo>
                      <a:lnTo>
                        <a:pt x="229" y="62"/>
                      </a:lnTo>
                      <a:lnTo>
                        <a:pt x="231" y="62"/>
                      </a:lnTo>
                      <a:lnTo>
                        <a:pt x="218" y="54"/>
                      </a:lnTo>
                      <a:lnTo>
                        <a:pt x="213" y="53"/>
                      </a:lnTo>
                      <a:lnTo>
                        <a:pt x="215" y="53"/>
                      </a:lnTo>
                      <a:lnTo>
                        <a:pt x="210" y="49"/>
                      </a:lnTo>
                      <a:lnTo>
                        <a:pt x="208" y="49"/>
                      </a:lnTo>
                      <a:lnTo>
                        <a:pt x="201" y="46"/>
                      </a:lnTo>
                      <a:lnTo>
                        <a:pt x="196" y="44"/>
                      </a:lnTo>
                      <a:lnTo>
                        <a:pt x="197" y="44"/>
                      </a:lnTo>
                      <a:lnTo>
                        <a:pt x="190" y="40"/>
                      </a:lnTo>
                      <a:lnTo>
                        <a:pt x="180" y="37"/>
                      </a:lnTo>
                      <a:lnTo>
                        <a:pt x="173" y="33"/>
                      </a:lnTo>
                      <a:lnTo>
                        <a:pt x="162" y="30"/>
                      </a:lnTo>
                      <a:lnTo>
                        <a:pt x="155" y="26"/>
                      </a:lnTo>
                      <a:lnTo>
                        <a:pt x="150" y="25"/>
                      </a:lnTo>
                      <a:lnTo>
                        <a:pt x="143" y="23"/>
                      </a:lnTo>
                      <a:lnTo>
                        <a:pt x="132" y="19"/>
                      </a:lnTo>
                      <a:lnTo>
                        <a:pt x="118" y="16"/>
                      </a:lnTo>
                      <a:lnTo>
                        <a:pt x="113" y="14"/>
                      </a:lnTo>
                      <a:lnTo>
                        <a:pt x="106" y="12"/>
                      </a:lnTo>
                      <a:lnTo>
                        <a:pt x="101" y="12"/>
                      </a:lnTo>
                      <a:lnTo>
                        <a:pt x="79" y="7"/>
                      </a:lnTo>
                      <a:lnTo>
                        <a:pt x="74" y="7"/>
                      </a:lnTo>
                      <a:lnTo>
                        <a:pt x="67" y="5"/>
                      </a:lnTo>
                      <a:lnTo>
                        <a:pt x="60" y="5"/>
                      </a:lnTo>
                      <a:lnTo>
                        <a:pt x="53" y="3"/>
                      </a:lnTo>
                      <a:lnTo>
                        <a:pt x="46" y="3"/>
                      </a:lnTo>
                      <a:lnTo>
                        <a:pt x="39" y="2"/>
                      </a:lnTo>
                      <a:lnTo>
                        <a:pt x="32" y="2"/>
                      </a:lnTo>
                      <a:lnTo>
                        <a:pt x="25" y="0"/>
                      </a:lnTo>
                      <a:lnTo>
                        <a:pt x="12" y="0"/>
                      </a:lnTo>
                      <a:lnTo>
                        <a:pt x="0" y="194"/>
                      </a:lnTo>
                      <a:lnTo>
                        <a:pt x="32" y="194"/>
                      </a:lnTo>
                      <a:lnTo>
                        <a:pt x="37" y="195"/>
                      </a:lnTo>
                      <a:lnTo>
                        <a:pt x="49" y="195"/>
                      </a:lnTo>
                      <a:lnTo>
                        <a:pt x="53" y="197"/>
                      </a:lnTo>
                      <a:lnTo>
                        <a:pt x="62" y="197"/>
                      </a:lnTo>
                      <a:lnTo>
                        <a:pt x="65" y="199"/>
                      </a:lnTo>
                      <a:lnTo>
                        <a:pt x="72" y="199"/>
                      </a:lnTo>
                      <a:lnTo>
                        <a:pt x="76" y="201"/>
                      </a:lnTo>
                      <a:lnTo>
                        <a:pt x="81" y="201"/>
                      </a:lnTo>
                      <a:lnTo>
                        <a:pt x="85" y="202"/>
                      </a:lnTo>
                      <a:lnTo>
                        <a:pt x="88" y="202"/>
                      </a:lnTo>
                      <a:lnTo>
                        <a:pt x="95" y="206"/>
                      </a:lnTo>
                      <a:lnTo>
                        <a:pt x="99" y="206"/>
                      </a:lnTo>
                      <a:lnTo>
                        <a:pt x="106" y="209"/>
                      </a:lnTo>
                      <a:lnTo>
                        <a:pt x="109" y="209"/>
                      </a:lnTo>
                      <a:lnTo>
                        <a:pt x="123" y="216"/>
                      </a:lnTo>
                      <a:lnTo>
                        <a:pt x="122" y="216"/>
                      </a:lnTo>
                      <a:lnTo>
                        <a:pt x="123" y="218"/>
                      </a:lnTo>
                      <a:lnTo>
                        <a:pt x="132" y="222"/>
                      </a:lnTo>
                      <a:lnTo>
                        <a:pt x="136" y="222"/>
                      </a:lnTo>
                      <a:lnTo>
                        <a:pt x="134" y="222"/>
                      </a:lnTo>
                      <a:lnTo>
                        <a:pt x="139" y="227"/>
                      </a:lnTo>
                      <a:lnTo>
                        <a:pt x="152" y="232"/>
                      </a:lnTo>
                      <a:lnTo>
                        <a:pt x="150" y="232"/>
                      </a:lnTo>
                      <a:lnTo>
                        <a:pt x="152" y="234"/>
                      </a:lnTo>
                      <a:lnTo>
                        <a:pt x="157" y="236"/>
                      </a:lnTo>
                      <a:lnTo>
                        <a:pt x="155" y="236"/>
                      </a:lnTo>
                      <a:lnTo>
                        <a:pt x="160" y="241"/>
                      </a:lnTo>
                      <a:lnTo>
                        <a:pt x="166" y="243"/>
                      </a:lnTo>
                      <a:lnTo>
                        <a:pt x="164" y="243"/>
                      </a:lnTo>
                      <a:lnTo>
                        <a:pt x="167" y="246"/>
                      </a:lnTo>
                      <a:lnTo>
                        <a:pt x="173" y="248"/>
                      </a:lnTo>
                      <a:lnTo>
                        <a:pt x="171" y="246"/>
                      </a:lnTo>
                      <a:lnTo>
                        <a:pt x="173" y="252"/>
                      </a:lnTo>
                      <a:lnTo>
                        <a:pt x="185" y="264"/>
                      </a:lnTo>
                      <a:lnTo>
                        <a:pt x="185" y="262"/>
                      </a:lnTo>
                      <a:lnTo>
                        <a:pt x="187" y="268"/>
                      </a:lnTo>
                      <a:lnTo>
                        <a:pt x="192" y="269"/>
                      </a:lnTo>
                      <a:lnTo>
                        <a:pt x="190" y="268"/>
                      </a:lnTo>
                      <a:lnTo>
                        <a:pt x="194" y="276"/>
                      </a:lnTo>
                      <a:lnTo>
                        <a:pt x="199" y="278"/>
                      </a:lnTo>
                      <a:lnTo>
                        <a:pt x="197" y="276"/>
                      </a:lnTo>
                      <a:lnTo>
                        <a:pt x="203" y="289"/>
                      </a:lnTo>
                      <a:lnTo>
                        <a:pt x="208" y="290"/>
                      </a:lnTo>
                      <a:lnTo>
                        <a:pt x="206" y="289"/>
                      </a:lnTo>
                      <a:lnTo>
                        <a:pt x="227" y="331"/>
                      </a:lnTo>
                      <a:lnTo>
                        <a:pt x="229" y="336"/>
                      </a:lnTo>
                      <a:lnTo>
                        <a:pt x="233" y="343"/>
                      </a:lnTo>
                      <a:lnTo>
                        <a:pt x="233" y="347"/>
                      </a:lnTo>
                      <a:lnTo>
                        <a:pt x="234" y="352"/>
                      </a:lnTo>
                      <a:lnTo>
                        <a:pt x="238" y="359"/>
                      </a:lnTo>
                      <a:lnTo>
                        <a:pt x="240" y="364"/>
                      </a:lnTo>
                      <a:lnTo>
                        <a:pt x="240" y="368"/>
                      </a:lnTo>
                      <a:lnTo>
                        <a:pt x="241" y="373"/>
                      </a:lnTo>
                      <a:lnTo>
                        <a:pt x="243" y="377"/>
                      </a:lnTo>
                      <a:lnTo>
                        <a:pt x="243" y="382"/>
                      </a:lnTo>
                      <a:lnTo>
                        <a:pt x="245" y="386"/>
                      </a:lnTo>
                      <a:lnTo>
                        <a:pt x="247" y="391"/>
                      </a:lnTo>
                      <a:lnTo>
                        <a:pt x="247" y="394"/>
                      </a:lnTo>
                      <a:lnTo>
                        <a:pt x="248" y="400"/>
                      </a:lnTo>
                      <a:lnTo>
                        <a:pt x="248" y="405"/>
                      </a:lnTo>
                      <a:lnTo>
                        <a:pt x="250" y="410"/>
                      </a:lnTo>
                      <a:lnTo>
                        <a:pt x="250" y="414"/>
                      </a:lnTo>
                      <a:lnTo>
                        <a:pt x="440" y="378"/>
                      </a:lnTo>
                      <a:lnTo>
                        <a:pt x="439" y="375"/>
                      </a:lnTo>
                      <a:lnTo>
                        <a:pt x="252" y="410"/>
                      </a:lnTo>
                      <a:lnTo>
                        <a:pt x="254" y="412"/>
                      </a:lnTo>
                      <a:lnTo>
                        <a:pt x="254" y="410"/>
                      </a:lnTo>
                      <a:lnTo>
                        <a:pt x="252" y="405"/>
                      </a:lnTo>
                      <a:lnTo>
                        <a:pt x="252" y="400"/>
                      </a:lnTo>
                      <a:lnTo>
                        <a:pt x="250" y="394"/>
                      </a:lnTo>
                      <a:lnTo>
                        <a:pt x="250" y="391"/>
                      </a:lnTo>
                      <a:lnTo>
                        <a:pt x="248" y="386"/>
                      </a:lnTo>
                      <a:lnTo>
                        <a:pt x="247" y="382"/>
                      </a:lnTo>
                      <a:lnTo>
                        <a:pt x="247" y="377"/>
                      </a:lnTo>
                      <a:lnTo>
                        <a:pt x="245" y="373"/>
                      </a:lnTo>
                      <a:lnTo>
                        <a:pt x="243" y="368"/>
                      </a:lnTo>
                      <a:lnTo>
                        <a:pt x="243" y="364"/>
                      </a:lnTo>
                      <a:lnTo>
                        <a:pt x="241" y="359"/>
                      </a:lnTo>
                      <a:lnTo>
                        <a:pt x="238" y="352"/>
                      </a:lnTo>
                      <a:lnTo>
                        <a:pt x="236" y="347"/>
                      </a:lnTo>
                      <a:lnTo>
                        <a:pt x="236" y="343"/>
                      </a:lnTo>
                      <a:lnTo>
                        <a:pt x="233" y="336"/>
                      </a:lnTo>
                      <a:lnTo>
                        <a:pt x="231" y="331"/>
                      </a:lnTo>
                      <a:lnTo>
                        <a:pt x="210" y="287"/>
                      </a:lnTo>
                      <a:lnTo>
                        <a:pt x="204" y="285"/>
                      </a:lnTo>
                      <a:lnTo>
                        <a:pt x="206" y="287"/>
                      </a:lnTo>
                      <a:lnTo>
                        <a:pt x="201" y="275"/>
                      </a:lnTo>
                      <a:lnTo>
                        <a:pt x="196" y="273"/>
                      </a:lnTo>
                      <a:lnTo>
                        <a:pt x="197" y="275"/>
                      </a:lnTo>
                      <a:lnTo>
                        <a:pt x="194" y="266"/>
                      </a:lnTo>
                      <a:lnTo>
                        <a:pt x="189" y="264"/>
                      </a:lnTo>
                      <a:lnTo>
                        <a:pt x="190" y="266"/>
                      </a:lnTo>
                      <a:lnTo>
                        <a:pt x="189" y="260"/>
                      </a:lnTo>
                      <a:lnTo>
                        <a:pt x="176" y="248"/>
                      </a:lnTo>
                      <a:lnTo>
                        <a:pt x="176" y="250"/>
                      </a:lnTo>
                      <a:lnTo>
                        <a:pt x="174" y="245"/>
                      </a:lnTo>
                      <a:lnTo>
                        <a:pt x="169" y="243"/>
                      </a:lnTo>
                      <a:lnTo>
                        <a:pt x="171" y="243"/>
                      </a:lnTo>
                      <a:lnTo>
                        <a:pt x="167" y="239"/>
                      </a:lnTo>
                      <a:lnTo>
                        <a:pt x="162" y="238"/>
                      </a:lnTo>
                      <a:lnTo>
                        <a:pt x="164" y="238"/>
                      </a:lnTo>
                      <a:lnTo>
                        <a:pt x="159" y="232"/>
                      </a:lnTo>
                      <a:lnTo>
                        <a:pt x="153" y="231"/>
                      </a:lnTo>
                      <a:lnTo>
                        <a:pt x="155" y="231"/>
                      </a:lnTo>
                      <a:lnTo>
                        <a:pt x="153" y="229"/>
                      </a:lnTo>
                      <a:lnTo>
                        <a:pt x="141" y="224"/>
                      </a:lnTo>
                      <a:lnTo>
                        <a:pt x="143" y="224"/>
                      </a:lnTo>
                      <a:lnTo>
                        <a:pt x="136" y="218"/>
                      </a:lnTo>
                      <a:lnTo>
                        <a:pt x="132" y="218"/>
                      </a:lnTo>
                      <a:lnTo>
                        <a:pt x="125" y="215"/>
                      </a:lnTo>
                      <a:lnTo>
                        <a:pt x="127" y="215"/>
                      </a:lnTo>
                      <a:lnTo>
                        <a:pt x="125" y="213"/>
                      </a:lnTo>
                      <a:lnTo>
                        <a:pt x="109" y="206"/>
                      </a:lnTo>
                      <a:lnTo>
                        <a:pt x="106" y="206"/>
                      </a:lnTo>
                      <a:lnTo>
                        <a:pt x="99" y="202"/>
                      </a:lnTo>
                      <a:lnTo>
                        <a:pt x="95" y="202"/>
                      </a:lnTo>
                      <a:lnTo>
                        <a:pt x="88" y="199"/>
                      </a:lnTo>
                      <a:lnTo>
                        <a:pt x="85" y="199"/>
                      </a:lnTo>
                      <a:lnTo>
                        <a:pt x="81" y="197"/>
                      </a:lnTo>
                      <a:lnTo>
                        <a:pt x="76" y="197"/>
                      </a:lnTo>
                      <a:lnTo>
                        <a:pt x="72" y="195"/>
                      </a:lnTo>
                      <a:lnTo>
                        <a:pt x="65" y="195"/>
                      </a:lnTo>
                      <a:lnTo>
                        <a:pt x="62" y="194"/>
                      </a:lnTo>
                      <a:lnTo>
                        <a:pt x="53" y="194"/>
                      </a:lnTo>
                      <a:lnTo>
                        <a:pt x="49" y="192"/>
                      </a:lnTo>
                      <a:lnTo>
                        <a:pt x="37" y="192"/>
                      </a:lnTo>
                      <a:lnTo>
                        <a:pt x="32" y="190"/>
                      </a:lnTo>
                      <a:lnTo>
                        <a:pt x="2" y="190"/>
                      </a:lnTo>
                      <a:lnTo>
                        <a:pt x="4" y="192"/>
                      </a:lnTo>
                      <a:lnTo>
                        <a:pt x="16" y="2"/>
                      </a:lnTo>
                      <a:lnTo>
                        <a:pt x="14" y="3"/>
                      </a:lnTo>
                      <a:lnTo>
                        <a:pt x="25" y="3"/>
                      </a:lnTo>
                      <a:lnTo>
                        <a:pt x="32" y="5"/>
                      </a:lnTo>
                      <a:lnTo>
                        <a:pt x="39" y="5"/>
                      </a:lnTo>
                      <a:lnTo>
                        <a:pt x="46" y="7"/>
                      </a:lnTo>
                      <a:lnTo>
                        <a:pt x="53" y="7"/>
                      </a:lnTo>
                      <a:lnTo>
                        <a:pt x="60" y="9"/>
                      </a:lnTo>
                      <a:lnTo>
                        <a:pt x="67" y="9"/>
                      </a:lnTo>
                      <a:lnTo>
                        <a:pt x="74" y="10"/>
                      </a:lnTo>
                      <a:lnTo>
                        <a:pt x="79" y="10"/>
                      </a:lnTo>
                      <a:lnTo>
                        <a:pt x="101" y="16"/>
                      </a:lnTo>
                      <a:lnTo>
                        <a:pt x="106" y="16"/>
                      </a:lnTo>
                      <a:lnTo>
                        <a:pt x="113" y="17"/>
                      </a:lnTo>
                      <a:lnTo>
                        <a:pt x="118" y="19"/>
                      </a:lnTo>
                      <a:lnTo>
                        <a:pt x="132" y="23"/>
                      </a:lnTo>
                      <a:lnTo>
                        <a:pt x="143" y="26"/>
                      </a:lnTo>
                      <a:lnTo>
                        <a:pt x="150" y="28"/>
                      </a:lnTo>
                      <a:lnTo>
                        <a:pt x="155" y="30"/>
                      </a:lnTo>
                      <a:lnTo>
                        <a:pt x="162" y="33"/>
                      </a:lnTo>
                      <a:lnTo>
                        <a:pt x="173" y="37"/>
                      </a:lnTo>
                      <a:lnTo>
                        <a:pt x="180" y="40"/>
                      </a:lnTo>
                      <a:lnTo>
                        <a:pt x="190" y="44"/>
                      </a:lnTo>
                      <a:lnTo>
                        <a:pt x="189" y="44"/>
                      </a:lnTo>
                      <a:lnTo>
                        <a:pt x="196" y="47"/>
                      </a:lnTo>
                      <a:lnTo>
                        <a:pt x="201" y="49"/>
                      </a:lnTo>
                      <a:lnTo>
                        <a:pt x="208" y="53"/>
                      </a:lnTo>
                      <a:lnTo>
                        <a:pt x="206" y="53"/>
                      </a:lnTo>
                      <a:lnTo>
                        <a:pt x="213" y="56"/>
                      </a:lnTo>
                      <a:lnTo>
                        <a:pt x="218" y="58"/>
                      </a:lnTo>
                      <a:lnTo>
                        <a:pt x="217" y="58"/>
                      </a:lnTo>
                      <a:lnTo>
                        <a:pt x="229" y="65"/>
                      </a:lnTo>
                      <a:lnTo>
                        <a:pt x="234" y="67"/>
                      </a:lnTo>
                      <a:lnTo>
                        <a:pt x="233" y="67"/>
                      </a:lnTo>
                      <a:lnTo>
                        <a:pt x="238" y="70"/>
                      </a:lnTo>
                      <a:lnTo>
                        <a:pt x="241" y="74"/>
                      </a:lnTo>
                      <a:lnTo>
                        <a:pt x="262" y="88"/>
                      </a:lnTo>
                      <a:lnTo>
                        <a:pt x="266" y="91"/>
                      </a:lnTo>
                      <a:lnTo>
                        <a:pt x="271" y="95"/>
                      </a:lnTo>
                      <a:lnTo>
                        <a:pt x="280" y="104"/>
                      </a:lnTo>
                      <a:lnTo>
                        <a:pt x="285" y="107"/>
                      </a:lnTo>
                      <a:lnTo>
                        <a:pt x="296" y="118"/>
                      </a:lnTo>
                      <a:lnTo>
                        <a:pt x="301" y="121"/>
                      </a:lnTo>
                      <a:lnTo>
                        <a:pt x="305" y="127"/>
                      </a:lnTo>
                      <a:lnTo>
                        <a:pt x="310" y="130"/>
                      </a:lnTo>
                      <a:lnTo>
                        <a:pt x="314" y="135"/>
                      </a:lnTo>
                      <a:lnTo>
                        <a:pt x="322" y="144"/>
                      </a:lnTo>
                      <a:lnTo>
                        <a:pt x="326" y="150"/>
                      </a:lnTo>
                      <a:lnTo>
                        <a:pt x="335" y="158"/>
                      </a:lnTo>
                      <a:lnTo>
                        <a:pt x="352" y="185"/>
                      </a:lnTo>
                      <a:lnTo>
                        <a:pt x="358" y="190"/>
                      </a:lnTo>
                      <a:lnTo>
                        <a:pt x="365" y="201"/>
                      </a:lnTo>
                      <a:lnTo>
                        <a:pt x="365" y="199"/>
                      </a:lnTo>
                      <a:lnTo>
                        <a:pt x="366" y="204"/>
                      </a:lnTo>
                      <a:lnTo>
                        <a:pt x="370" y="211"/>
                      </a:lnTo>
                      <a:lnTo>
                        <a:pt x="370" y="209"/>
                      </a:lnTo>
                      <a:lnTo>
                        <a:pt x="373" y="216"/>
                      </a:lnTo>
                      <a:lnTo>
                        <a:pt x="373" y="218"/>
                      </a:lnTo>
                      <a:lnTo>
                        <a:pt x="380" y="229"/>
                      </a:lnTo>
                      <a:lnTo>
                        <a:pt x="380" y="227"/>
                      </a:lnTo>
                      <a:lnTo>
                        <a:pt x="384" y="234"/>
                      </a:lnTo>
                      <a:lnTo>
                        <a:pt x="386" y="239"/>
                      </a:lnTo>
                      <a:lnTo>
                        <a:pt x="389" y="246"/>
                      </a:lnTo>
                      <a:lnTo>
                        <a:pt x="389" y="248"/>
                      </a:lnTo>
                      <a:lnTo>
                        <a:pt x="393" y="253"/>
                      </a:lnTo>
                      <a:lnTo>
                        <a:pt x="393" y="252"/>
                      </a:lnTo>
                      <a:lnTo>
                        <a:pt x="396" y="259"/>
                      </a:lnTo>
                      <a:lnTo>
                        <a:pt x="398" y="264"/>
                      </a:lnTo>
                      <a:lnTo>
                        <a:pt x="402" y="271"/>
                      </a:lnTo>
                      <a:lnTo>
                        <a:pt x="403" y="278"/>
                      </a:lnTo>
                      <a:lnTo>
                        <a:pt x="407" y="285"/>
                      </a:lnTo>
                      <a:lnTo>
                        <a:pt x="407" y="283"/>
                      </a:lnTo>
                      <a:lnTo>
                        <a:pt x="409" y="290"/>
                      </a:lnTo>
                      <a:lnTo>
                        <a:pt x="412" y="297"/>
                      </a:lnTo>
                      <a:lnTo>
                        <a:pt x="414" y="305"/>
                      </a:lnTo>
                      <a:lnTo>
                        <a:pt x="417" y="312"/>
                      </a:lnTo>
                      <a:lnTo>
                        <a:pt x="421" y="326"/>
                      </a:lnTo>
                      <a:lnTo>
                        <a:pt x="424" y="333"/>
                      </a:lnTo>
                      <a:lnTo>
                        <a:pt x="428" y="347"/>
                      </a:lnTo>
                      <a:lnTo>
                        <a:pt x="431" y="354"/>
                      </a:lnTo>
                      <a:lnTo>
                        <a:pt x="433" y="361"/>
                      </a:lnTo>
                      <a:lnTo>
                        <a:pt x="435" y="370"/>
                      </a:lnTo>
                      <a:lnTo>
                        <a:pt x="437" y="377"/>
                      </a:lnTo>
                      <a:lnTo>
                        <a:pt x="439" y="375"/>
                      </a:lnTo>
                      <a:lnTo>
                        <a:pt x="440" y="37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14" name="Freeform 21">
                  <a:extLst>
                    <a:ext uri="{FF2B5EF4-FFF2-40B4-BE49-F238E27FC236}">
                      <a16:creationId xmlns:a16="http://schemas.microsoft.com/office/drawing/2014/main" id="{E2200DC8-A78D-26C4-6659-EC5C48DD3B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64" y="4476"/>
                  <a:ext cx="46" cy="95"/>
                </a:xfrm>
                <a:custGeom>
                  <a:avLst/>
                  <a:gdLst>
                    <a:gd name="T0" fmla="*/ 44 w 46"/>
                    <a:gd name="T1" fmla="*/ 0 h 95"/>
                    <a:gd name="T2" fmla="*/ 44 w 46"/>
                    <a:gd name="T3" fmla="*/ 2 h 95"/>
                    <a:gd name="T4" fmla="*/ 37 w 46"/>
                    <a:gd name="T5" fmla="*/ 5 h 95"/>
                    <a:gd name="T6" fmla="*/ 37 w 46"/>
                    <a:gd name="T7" fmla="*/ 7 h 95"/>
                    <a:gd name="T8" fmla="*/ 34 w 46"/>
                    <a:gd name="T9" fmla="*/ 7 h 95"/>
                    <a:gd name="T10" fmla="*/ 34 w 46"/>
                    <a:gd name="T11" fmla="*/ 9 h 95"/>
                    <a:gd name="T12" fmla="*/ 27 w 46"/>
                    <a:gd name="T13" fmla="*/ 12 h 95"/>
                    <a:gd name="T14" fmla="*/ 27 w 46"/>
                    <a:gd name="T15" fmla="*/ 14 h 95"/>
                    <a:gd name="T16" fmla="*/ 23 w 46"/>
                    <a:gd name="T17" fmla="*/ 14 h 95"/>
                    <a:gd name="T18" fmla="*/ 23 w 46"/>
                    <a:gd name="T19" fmla="*/ 16 h 95"/>
                    <a:gd name="T20" fmla="*/ 20 w 46"/>
                    <a:gd name="T21" fmla="*/ 19 h 95"/>
                    <a:gd name="T22" fmla="*/ 16 w 46"/>
                    <a:gd name="T23" fmla="*/ 19 h 95"/>
                    <a:gd name="T24" fmla="*/ 16 w 46"/>
                    <a:gd name="T25" fmla="*/ 21 h 95"/>
                    <a:gd name="T26" fmla="*/ 9 w 46"/>
                    <a:gd name="T27" fmla="*/ 25 h 95"/>
                    <a:gd name="T28" fmla="*/ 9 w 46"/>
                    <a:gd name="T29" fmla="*/ 26 h 95"/>
                    <a:gd name="T30" fmla="*/ 6 w 46"/>
                    <a:gd name="T31" fmla="*/ 26 h 95"/>
                    <a:gd name="T32" fmla="*/ 6 w 46"/>
                    <a:gd name="T33" fmla="*/ 28 h 95"/>
                    <a:gd name="T34" fmla="*/ 0 w 46"/>
                    <a:gd name="T35" fmla="*/ 30 h 95"/>
                    <a:gd name="T36" fmla="*/ 0 w 46"/>
                    <a:gd name="T37" fmla="*/ 42 h 95"/>
                    <a:gd name="T38" fmla="*/ 2 w 46"/>
                    <a:gd name="T39" fmla="*/ 42 h 95"/>
                    <a:gd name="T40" fmla="*/ 11 w 46"/>
                    <a:gd name="T41" fmla="*/ 56 h 95"/>
                    <a:gd name="T42" fmla="*/ 13 w 46"/>
                    <a:gd name="T43" fmla="*/ 56 h 95"/>
                    <a:gd name="T44" fmla="*/ 13 w 46"/>
                    <a:gd name="T45" fmla="*/ 60 h 95"/>
                    <a:gd name="T46" fmla="*/ 14 w 46"/>
                    <a:gd name="T47" fmla="*/ 60 h 95"/>
                    <a:gd name="T48" fmla="*/ 18 w 46"/>
                    <a:gd name="T49" fmla="*/ 63 h 95"/>
                    <a:gd name="T50" fmla="*/ 18 w 46"/>
                    <a:gd name="T51" fmla="*/ 67 h 95"/>
                    <a:gd name="T52" fmla="*/ 20 w 46"/>
                    <a:gd name="T53" fmla="*/ 67 h 95"/>
                    <a:gd name="T54" fmla="*/ 34 w 46"/>
                    <a:gd name="T55" fmla="*/ 88 h 95"/>
                    <a:gd name="T56" fmla="*/ 35 w 46"/>
                    <a:gd name="T57" fmla="*/ 88 h 95"/>
                    <a:gd name="T58" fmla="*/ 35 w 46"/>
                    <a:gd name="T59" fmla="*/ 91 h 95"/>
                    <a:gd name="T60" fmla="*/ 37 w 46"/>
                    <a:gd name="T61" fmla="*/ 91 h 95"/>
                    <a:gd name="T62" fmla="*/ 41 w 46"/>
                    <a:gd name="T63" fmla="*/ 95 h 95"/>
                    <a:gd name="T64" fmla="*/ 41 w 46"/>
                    <a:gd name="T65" fmla="*/ 72 h 95"/>
                    <a:gd name="T66" fmla="*/ 42 w 46"/>
                    <a:gd name="T67" fmla="*/ 72 h 95"/>
                    <a:gd name="T68" fmla="*/ 44 w 46"/>
                    <a:gd name="T69" fmla="*/ 25 h 95"/>
                    <a:gd name="T70" fmla="*/ 46 w 46"/>
                    <a:gd name="T71" fmla="*/ 25 h 95"/>
                    <a:gd name="T72" fmla="*/ 46 w 46"/>
                    <a:gd name="T73" fmla="*/ 0 h 95"/>
                    <a:gd name="T74" fmla="*/ 44 w 46"/>
                    <a:gd name="T75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46" h="95">
                      <a:moveTo>
                        <a:pt x="44" y="0"/>
                      </a:moveTo>
                      <a:lnTo>
                        <a:pt x="44" y="2"/>
                      </a:lnTo>
                      <a:lnTo>
                        <a:pt x="37" y="5"/>
                      </a:lnTo>
                      <a:lnTo>
                        <a:pt x="37" y="7"/>
                      </a:lnTo>
                      <a:lnTo>
                        <a:pt x="34" y="7"/>
                      </a:lnTo>
                      <a:lnTo>
                        <a:pt x="34" y="9"/>
                      </a:lnTo>
                      <a:lnTo>
                        <a:pt x="27" y="12"/>
                      </a:lnTo>
                      <a:lnTo>
                        <a:pt x="27" y="14"/>
                      </a:lnTo>
                      <a:lnTo>
                        <a:pt x="23" y="14"/>
                      </a:lnTo>
                      <a:lnTo>
                        <a:pt x="23" y="16"/>
                      </a:lnTo>
                      <a:lnTo>
                        <a:pt x="20" y="19"/>
                      </a:lnTo>
                      <a:lnTo>
                        <a:pt x="16" y="19"/>
                      </a:lnTo>
                      <a:lnTo>
                        <a:pt x="16" y="21"/>
                      </a:lnTo>
                      <a:lnTo>
                        <a:pt x="9" y="25"/>
                      </a:lnTo>
                      <a:lnTo>
                        <a:pt x="9" y="26"/>
                      </a:lnTo>
                      <a:lnTo>
                        <a:pt x="6" y="26"/>
                      </a:lnTo>
                      <a:lnTo>
                        <a:pt x="6" y="28"/>
                      </a:lnTo>
                      <a:lnTo>
                        <a:pt x="0" y="30"/>
                      </a:lnTo>
                      <a:lnTo>
                        <a:pt x="0" y="42"/>
                      </a:lnTo>
                      <a:lnTo>
                        <a:pt x="2" y="42"/>
                      </a:lnTo>
                      <a:lnTo>
                        <a:pt x="11" y="56"/>
                      </a:lnTo>
                      <a:lnTo>
                        <a:pt x="13" y="56"/>
                      </a:lnTo>
                      <a:lnTo>
                        <a:pt x="13" y="60"/>
                      </a:lnTo>
                      <a:lnTo>
                        <a:pt x="14" y="60"/>
                      </a:lnTo>
                      <a:lnTo>
                        <a:pt x="18" y="63"/>
                      </a:lnTo>
                      <a:lnTo>
                        <a:pt x="18" y="67"/>
                      </a:lnTo>
                      <a:lnTo>
                        <a:pt x="20" y="67"/>
                      </a:lnTo>
                      <a:lnTo>
                        <a:pt x="34" y="88"/>
                      </a:lnTo>
                      <a:lnTo>
                        <a:pt x="35" y="88"/>
                      </a:lnTo>
                      <a:lnTo>
                        <a:pt x="35" y="91"/>
                      </a:lnTo>
                      <a:lnTo>
                        <a:pt x="37" y="91"/>
                      </a:lnTo>
                      <a:lnTo>
                        <a:pt x="41" y="95"/>
                      </a:lnTo>
                      <a:lnTo>
                        <a:pt x="41" y="72"/>
                      </a:lnTo>
                      <a:lnTo>
                        <a:pt x="42" y="72"/>
                      </a:lnTo>
                      <a:lnTo>
                        <a:pt x="44" y="25"/>
                      </a:lnTo>
                      <a:lnTo>
                        <a:pt x="46" y="25"/>
                      </a:lnTo>
                      <a:lnTo>
                        <a:pt x="46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15" name="Freeform 22">
                  <a:extLst>
                    <a:ext uri="{FF2B5EF4-FFF2-40B4-BE49-F238E27FC236}">
                      <a16:creationId xmlns:a16="http://schemas.microsoft.com/office/drawing/2014/main" id="{91AEA8FD-A64D-F3D3-7BE7-F0A85A203B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5" y="4515"/>
                  <a:ext cx="50" cy="151"/>
                </a:xfrm>
                <a:custGeom>
                  <a:avLst/>
                  <a:gdLst>
                    <a:gd name="T0" fmla="*/ 9 w 50"/>
                    <a:gd name="T1" fmla="*/ 0 h 151"/>
                    <a:gd name="T2" fmla="*/ 9 w 50"/>
                    <a:gd name="T3" fmla="*/ 10 h 151"/>
                    <a:gd name="T4" fmla="*/ 7 w 50"/>
                    <a:gd name="T5" fmla="*/ 10 h 151"/>
                    <a:gd name="T6" fmla="*/ 7 w 50"/>
                    <a:gd name="T7" fmla="*/ 30 h 151"/>
                    <a:gd name="T8" fmla="*/ 6 w 50"/>
                    <a:gd name="T9" fmla="*/ 30 h 151"/>
                    <a:gd name="T10" fmla="*/ 6 w 50"/>
                    <a:gd name="T11" fmla="*/ 49 h 151"/>
                    <a:gd name="T12" fmla="*/ 4 w 50"/>
                    <a:gd name="T13" fmla="*/ 49 h 151"/>
                    <a:gd name="T14" fmla="*/ 4 w 50"/>
                    <a:gd name="T15" fmla="*/ 68 h 151"/>
                    <a:gd name="T16" fmla="*/ 2 w 50"/>
                    <a:gd name="T17" fmla="*/ 68 h 151"/>
                    <a:gd name="T18" fmla="*/ 2 w 50"/>
                    <a:gd name="T19" fmla="*/ 88 h 151"/>
                    <a:gd name="T20" fmla="*/ 0 w 50"/>
                    <a:gd name="T21" fmla="*/ 88 h 151"/>
                    <a:gd name="T22" fmla="*/ 0 w 50"/>
                    <a:gd name="T23" fmla="*/ 93 h 151"/>
                    <a:gd name="T24" fmla="*/ 2 w 50"/>
                    <a:gd name="T25" fmla="*/ 93 h 151"/>
                    <a:gd name="T26" fmla="*/ 2 w 50"/>
                    <a:gd name="T27" fmla="*/ 96 h 151"/>
                    <a:gd name="T28" fmla="*/ 4 w 50"/>
                    <a:gd name="T29" fmla="*/ 96 h 151"/>
                    <a:gd name="T30" fmla="*/ 13 w 50"/>
                    <a:gd name="T31" fmla="*/ 111 h 151"/>
                    <a:gd name="T32" fmla="*/ 15 w 50"/>
                    <a:gd name="T33" fmla="*/ 111 h 151"/>
                    <a:gd name="T34" fmla="*/ 15 w 50"/>
                    <a:gd name="T35" fmla="*/ 114 h 151"/>
                    <a:gd name="T36" fmla="*/ 16 w 50"/>
                    <a:gd name="T37" fmla="*/ 114 h 151"/>
                    <a:gd name="T38" fmla="*/ 20 w 50"/>
                    <a:gd name="T39" fmla="*/ 118 h 151"/>
                    <a:gd name="T40" fmla="*/ 20 w 50"/>
                    <a:gd name="T41" fmla="*/ 121 h 151"/>
                    <a:gd name="T42" fmla="*/ 22 w 50"/>
                    <a:gd name="T43" fmla="*/ 121 h 151"/>
                    <a:gd name="T44" fmla="*/ 30 w 50"/>
                    <a:gd name="T45" fmla="*/ 135 h 151"/>
                    <a:gd name="T46" fmla="*/ 32 w 50"/>
                    <a:gd name="T47" fmla="*/ 135 h 151"/>
                    <a:gd name="T48" fmla="*/ 32 w 50"/>
                    <a:gd name="T49" fmla="*/ 139 h 151"/>
                    <a:gd name="T50" fmla="*/ 34 w 50"/>
                    <a:gd name="T51" fmla="*/ 139 h 151"/>
                    <a:gd name="T52" fmla="*/ 37 w 50"/>
                    <a:gd name="T53" fmla="*/ 142 h 151"/>
                    <a:gd name="T54" fmla="*/ 37 w 50"/>
                    <a:gd name="T55" fmla="*/ 146 h 151"/>
                    <a:gd name="T56" fmla="*/ 39 w 50"/>
                    <a:gd name="T57" fmla="*/ 146 h 151"/>
                    <a:gd name="T58" fmla="*/ 41 w 50"/>
                    <a:gd name="T59" fmla="*/ 151 h 151"/>
                    <a:gd name="T60" fmla="*/ 43 w 50"/>
                    <a:gd name="T61" fmla="*/ 151 h 151"/>
                    <a:gd name="T62" fmla="*/ 43 w 50"/>
                    <a:gd name="T63" fmla="*/ 130 h 151"/>
                    <a:gd name="T64" fmla="*/ 44 w 50"/>
                    <a:gd name="T65" fmla="*/ 130 h 151"/>
                    <a:gd name="T66" fmla="*/ 44 w 50"/>
                    <a:gd name="T67" fmla="*/ 105 h 151"/>
                    <a:gd name="T68" fmla="*/ 46 w 50"/>
                    <a:gd name="T69" fmla="*/ 105 h 151"/>
                    <a:gd name="T70" fmla="*/ 48 w 50"/>
                    <a:gd name="T71" fmla="*/ 58 h 151"/>
                    <a:gd name="T72" fmla="*/ 50 w 50"/>
                    <a:gd name="T73" fmla="*/ 58 h 151"/>
                    <a:gd name="T74" fmla="*/ 50 w 50"/>
                    <a:gd name="T75" fmla="*/ 54 h 151"/>
                    <a:gd name="T76" fmla="*/ 48 w 50"/>
                    <a:gd name="T77" fmla="*/ 54 h 151"/>
                    <a:gd name="T78" fmla="*/ 44 w 50"/>
                    <a:gd name="T79" fmla="*/ 47 h 151"/>
                    <a:gd name="T80" fmla="*/ 43 w 50"/>
                    <a:gd name="T81" fmla="*/ 47 h 151"/>
                    <a:gd name="T82" fmla="*/ 43 w 50"/>
                    <a:gd name="T83" fmla="*/ 44 h 151"/>
                    <a:gd name="T84" fmla="*/ 41 w 50"/>
                    <a:gd name="T85" fmla="*/ 44 h 151"/>
                    <a:gd name="T86" fmla="*/ 37 w 50"/>
                    <a:gd name="T87" fmla="*/ 40 h 151"/>
                    <a:gd name="T88" fmla="*/ 37 w 50"/>
                    <a:gd name="T89" fmla="*/ 37 h 151"/>
                    <a:gd name="T90" fmla="*/ 36 w 50"/>
                    <a:gd name="T91" fmla="*/ 37 h 151"/>
                    <a:gd name="T92" fmla="*/ 32 w 50"/>
                    <a:gd name="T93" fmla="*/ 33 h 151"/>
                    <a:gd name="T94" fmla="*/ 32 w 50"/>
                    <a:gd name="T95" fmla="*/ 30 h 151"/>
                    <a:gd name="T96" fmla="*/ 30 w 50"/>
                    <a:gd name="T97" fmla="*/ 30 h 151"/>
                    <a:gd name="T98" fmla="*/ 22 w 50"/>
                    <a:gd name="T99" fmla="*/ 15 h 151"/>
                    <a:gd name="T100" fmla="*/ 20 w 50"/>
                    <a:gd name="T101" fmla="*/ 15 h 151"/>
                    <a:gd name="T102" fmla="*/ 20 w 50"/>
                    <a:gd name="T103" fmla="*/ 12 h 151"/>
                    <a:gd name="T104" fmla="*/ 18 w 50"/>
                    <a:gd name="T105" fmla="*/ 12 h 151"/>
                    <a:gd name="T106" fmla="*/ 15 w 50"/>
                    <a:gd name="T107" fmla="*/ 8 h 151"/>
                    <a:gd name="T108" fmla="*/ 15 w 50"/>
                    <a:gd name="T109" fmla="*/ 5 h 151"/>
                    <a:gd name="T110" fmla="*/ 13 w 50"/>
                    <a:gd name="T111" fmla="*/ 5 h 151"/>
                    <a:gd name="T112" fmla="*/ 11 w 50"/>
                    <a:gd name="T113" fmla="*/ 0 h 151"/>
                    <a:gd name="T114" fmla="*/ 9 w 50"/>
                    <a:gd name="T115" fmla="*/ 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50" h="151">
                      <a:moveTo>
                        <a:pt x="9" y="0"/>
                      </a:moveTo>
                      <a:lnTo>
                        <a:pt x="9" y="10"/>
                      </a:lnTo>
                      <a:lnTo>
                        <a:pt x="7" y="10"/>
                      </a:lnTo>
                      <a:lnTo>
                        <a:pt x="7" y="30"/>
                      </a:lnTo>
                      <a:lnTo>
                        <a:pt x="6" y="30"/>
                      </a:lnTo>
                      <a:lnTo>
                        <a:pt x="6" y="49"/>
                      </a:lnTo>
                      <a:lnTo>
                        <a:pt x="4" y="49"/>
                      </a:lnTo>
                      <a:lnTo>
                        <a:pt x="4" y="68"/>
                      </a:lnTo>
                      <a:lnTo>
                        <a:pt x="2" y="68"/>
                      </a:lnTo>
                      <a:lnTo>
                        <a:pt x="2" y="88"/>
                      </a:lnTo>
                      <a:lnTo>
                        <a:pt x="0" y="88"/>
                      </a:lnTo>
                      <a:lnTo>
                        <a:pt x="0" y="93"/>
                      </a:lnTo>
                      <a:lnTo>
                        <a:pt x="2" y="93"/>
                      </a:lnTo>
                      <a:lnTo>
                        <a:pt x="2" y="96"/>
                      </a:lnTo>
                      <a:lnTo>
                        <a:pt x="4" y="96"/>
                      </a:lnTo>
                      <a:lnTo>
                        <a:pt x="13" y="111"/>
                      </a:lnTo>
                      <a:lnTo>
                        <a:pt x="15" y="111"/>
                      </a:lnTo>
                      <a:lnTo>
                        <a:pt x="15" y="114"/>
                      </a:lnTo>
                      <a:lnTo>
                        <a:pt x="16" y="114"/>
                      </a:lnTo>
                      <a:lnTo>
                        <a:pt x="20" y="118"/>
                      </a:lnTo>
                      <a:lnTo>
                        <a:pt x="20" y="121"/>
                      </a:lnTo>
                      <a:lnTo>
                        <a:pt x="22" y="121"/>
                      </a:lnTo>
                      <a:lnTo>
                        <a:pt x="30" y="135"/>
                      </a:lnTo>
                      <a:lnTo>
                        <a:pt x="32" y="135"/>
                      </a:lnTo>
                      <a:lnTo>
                        <a:pt x="32" y="139"/>
                      </a:lnTo>
                      <a:lnTo>
                        <a:pt x="34" y="139"/>
                      </a:lnTo>
                      <a:lnTo>
                        <a:pt x="37" y="142"/>
                      </a:lnTo>
                      <a:lnTo>
                        <a:pt x="37" y="146"/>
                      </a:lnTo>
                      <a:lnTo>
                        <a:pt x="39" y="146"/>
                      </a:lnTo>
                      <a:lnTo>
                        <a:pt x="41" y="151"/>
                      </a:lnTo>
                      <a:lnTo>
                        <a:pt x="43" y="151"/>
                      </a:lnTo>
                      <a:lnTo>
                        <a:pt x="43" y="130"/>
                      </a:lnTo>
                      <a:lnTo>
                        <a:pt x="44" y="130"/>
                      </a:lnTo>
                      <a:lnTo>
                        <a:pt x="44" y="105"/>
                      </a:lnTo>
                      <a:lnTo>
                        <a:pt x="46" y="105"/>
                      </a:lnTo>
                      <a:lnTo>
                        <a:pt x="48" y="58"/>
                      </a:lnTo>
                      <a:lnTo>
                        <a:pt x="50" y="58"/>
                      </a:lnTo>
                      <a:lnTo>
                        <a:pt x="50" y="54"/>
                      </a:lnTo>
                      <a:lnTo>
                        <a:pt x="48" y="54"/>
                      </a:lnTo>
                      <a:lnTo>
                        <a:pt x="44" y="47"/>
                      </a:lnTo>
                      <a:lnTo>
                        <a:pt x="43" y="47"/>
                      </a:lnTo>
                      <a:lnTo>
                        <a:pt x="43" y="44"/>
                      </a:lnTo>
                      <a:lnTo>
                        <a:pt x="41" y="44"/>
                      </a:lnTo>
                      <a:lnTo>
                        <a:pt x="37" y="40"/>
                      </a:lnTo>
                      <a:lnTo>
                        <a:pt x="37" y="37"/>
                      </a:lnTo>
                      <a:lnTo>
                        <a:pt x="36" y="37"/>
                      </a:lnTo>
                      <a:lnTo>
                        <a:pt x="32" y="33"/>
                      </a:lnTo>
                      <a:lnTo>
                        <a:pt x="32" y="30"/>
                      </a:lnTo>
                      <a:lnTo>
                        <a:pt x="30" y="30"/>
                      </a:lnTo>
                      <a:lnTo>
                        <a:pt x="22" y="15"/>
                      </a:lnTo>
                      <a:lnTo>
                        <a:pt x="20" y="15"/>
                      </a:lnTo>
                      <a:lnTo>
                        <a:pt x="20" y="12"/>
                      </a:lnTo>
                      <a:lnTo>
                        <a:pt x="18" y="12"/>
                      </a:lnTo>
                      <a:lnTo>
                        <a:pt x="15" y="8"/>
                      </a:lnTo>
                      <a:lnTo>
                        <a:pt x="15" y="5"/>
                      </a:lnTo>
                      <a:lnTo>
                        <a:pt x="13" y="5"/>
                      </a:lnTo>
                      <a:lnTo>
                        <a:pt x="11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FC0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16" name="Freeform 23">
                  <a:extLst>
                    <a:ext uri="{FF2B5EF4-FFF2-40B4-BE49-F238E27FC236}">
                      <a16:creationId xmlns:a16="http://schemas.microsoft.com/office/drawing/2014/main" id="{E1D44A28-1B10-50F3-AE8E-79FB3D9BCC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48" y="4606"/>
                  <a:ext cx="50" cy="94"/>
                </a:xfrm>
                <a:custGeom>
                  <a:avLst/>
                  <a:gdLst>
                    <a:gd name="T0" fmla="*/ 7 w 50"/>
                    <a:gd name="T1" fmla="*/ 0 h 94"/>
                    <a:gd name="T2" fmla="*/ 7 w 50"/>
                    <a:gd name="T3" fmla="*/ 16 h 94"/>
                    <a:gd name="T4" fmla="*/ 6 w 50"/>
                    <a:gd name="T5" fmla="*/ 16 h 94"/>
                    <a:gd name="T6" fmla="*/ 6 w 50"/>
                    <a:gd name="T7" fmla="*/ 35 h 94"/>
                    <a:gd name="T8" fmla="*/ 4 w 50"/>
                    <a:gd name="T9" fmla="*/ 35 h 94"/>
                    <a:gd name="T10" fmla="*/ 4 w 50"/>
                    <a:gd name="T11" fmla="*/ 55 h 94"/>
                    <a:gd name="T12" fmla="*/ 2 w 50"/>
                    <a:gd name="T13" fmla="*/ 55 h 94"/>
                    <a:gd name="T14" fmla="*/ 2 w 50"/>
                    <a:gd name="T15" fmla="*/ 74 h 94"/>
                    <a:gd name="T16" fmla="*/ 0 w 50"/>
                    <a:gd name="T17" fmla="*/ 74 h 94"/>
                    <a:gd name="T18" fmla="*/ 0 w 50"/>
                    <a:gd name="T19" fmla="*/ 94 h 94"/>
                    <a:gd name="T20" fmla="*/ 4 w 50"/>
                    <a:gd name="T21" fmla="*/ 94 h 94"/>
                    <a:gd name="T22" fmla="*/ 4 w 50"/>
                    <a:gd name="T23" fmla="*/ 92 h 94"/>
                    <a:gd name="T24" fmla="*/ 11 w 50"/>
                    <a:gd name="T25" fmla="*/ 88 h 94"/>
                    <a:gd name="T26" fmla="*/ 11 w 50"/>
                    <a:gd name="T27" fmla="*/ 86 h 94"/>
                    <a:gd name="T28" fmla="*/ 14 w 50"/>
                    <a:gd name="T29" fmla="*/ 86 h 94"/>
                    <a:gd name="T30" fmla="*/ 14 w 50"/>
                    <a:gd name="T31" fmla="*/ 85 h 94"/>
                    <a:gd name="T32" fmla="*/ 22 w 50"/>
                    <a:gd name="T33" fmla="*/ 81 h 94"/>
                    <a:gd name="T34" fmla="*/ 22 w 50"/>
                    <a:gd name="T35" fmla="*/ 79 h 94"/>
                    <a:gd name="T36" fmla="*/ 25 w 50"/>
                    <a:gd name="T37" fmla="*/ 79 h 94"/>
                    <a:gd name="T38" fmla="*/ 25 w 50"/>
                    <a:gd name="T39" fmla="*/ 78 h 94"/>
                    <a:gd name="T40" fmla="*/ 32 w 50"/>
                    <a:gd name="T41" fmla="*/ 74 h 94"/>
                    <a:gd name="T42" fmla="*/ 32 w 50"/>
                    <a:gd name="T43" fmla="*/ 72 h 94"/>
                    <a:gd name="T44" fmla="*/ 36 w 50"/>
                    <a:gd name="T45" fmla="*/ 72 h 94"/>
                    <a:gd name="T46" fmla="*/ 36 w 50"/>
                    <a:gd name="T47" fmla="*/ 71 h 94"/>
                    <a:gd name="T48" fmla="*/ 43 w 50"/>
                    <a:gd name="T49" fmla="*/ 67 h 94"/>
                    <a:gd name="T50" fmla="*/ 43 w 50"/>
                    <a:gd name="T51" fmla="*/ 65 h 94"/>
                    <a:gd name="T52" fmla="*/ 46 w 50"/>
                    <a:gd name="T53" fmla="*/ 65 h 94"/>
                    <a:gd name="T54" fmla="*/ 46 w 50"/>
                    <a:gd name="T55" fmla="*/ 64 h 94"/>
                    <a:gd name="T56" fmla="*/ 50 w 50"/>
                    <a:gd name="T57" fmla="*/ 62 h 94"/>
                    <a:gd name="T58" fmla="*/ 50 w 50"/>
                    <a:gd name="T59" fmla="*/ 57 h 94"/>
                    <a:gd name="T60" fmla="*/ 48 w 50"/>
                    <a:gd name="T61" fmla="*/ 57 h 94"/>
                    <a:gd name="T62" fmla="*/ 39 w 50"/>
                    <a:gd name="T63" fmla="*/ 42 h 94"/>
                    <a:gd name="T64" fmla="*/ 37 w 50"/>
                    <a:gd name="T65" fmla="*/ 42 h 94"/>
                    <a:gd name="T66" fmla="*/ 37 w 50"/>
                    <a:gd name="T67" fmla="*/ 39 h 94"/>
                    <a:gd name="T68" fmla="*/ 36 w 50"/>
                    <a:gd name="T69" fmla="*/ 39 h 94"/>
                    <a:gd name="T70" fmla="*/ 32 w 50"/>
                    <a:gd name="T71" fmla="*/ 35 h 94"/>
                    <a:gd name="T72" fmla="*/ 32 w 50"/>
                    <a:gd name="T73" fmla="*/ 32 h 94"/>
                    <a:gd name="T74" fmla="*/ 30 w 50"/>
                    <a:gd name="T75" fmla="*/ 32 h 94"/>
                    <a:gd name="T76" fmla="*/ 22 w 50"/>
                    <a:gd name="T77" fmla="*/ 18 h 94"/>
                    <a:gd name="T78" fmla="*/ 20 w 50"/>
                    <a:gd name="T79" fmla="*/ 18 h 94"/>
                    <a:gd name="T80" fmla="*/ 20 w 50"/>
                    <a:gd name="T81" fmla="*/ 14 h 94"/>
                    <a:gd name="T82" fmla="*/ 18 w 50"/>
                    <a:gd name="T83" fmla="*/ 14 h 94"/>
                    <a:gd name="T84" fmla="*/ 14 w 50"/>
                    <a:gd name="T85" fmla="*/ 11 h 94"/>
                    <a:gd name="T86" fmla="*/ 14 w 50"/>
                    <a:gd name="T87" fmla="*/ 7 h 94"/>
                    <a:gd name="T88" fmla="*/ 13 w 50"/>
                    <a:gd name="T89" fmla="*/ 7 h 94"/>
                    <a:gd name="T90" fmla="*/ 9 w 50"/>
                    <a:gd name="T91" fmla="*/ 0 h 94"/>
                    <a:gd name="T92" fmla="*/ 7 w 50"/>
                    <a:gd name="T93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0" h="94">
                      <a:moveTo>
                        <a:pt x="7" y="0"/>
                      </a:moveTo>
                      <a:lnTo>
                        <a:pt x="7" y="16"/>
                      </a:lnTo>
                      <a:lnTo>
                        <a:pt x="6" y="16"/>
                      </a:lnTo>
                      <a:lnTo>
                        <a:pt x="6" y="35"/>
                      </a:lnTo>
                      <a:lnTo>
                        <a:pt x="4" y="35"/>
                      </a:lnTo>
                      <a:lnTo>
                        <a:pt x="4" y="55"/>
                      </a:lnTo>
                      <a:lnTo>
                        <a:pt x="2" y="55"/>
                      </a:lnTo>
                      <a:lnTo>
                        <a:pt x="2" y="74"/>
                      </a:lnTo>
                      <a:lnTo>
                        <a:pt x="0" y="74"/>
                      </a:lnTo>
                      <a:lnTo>
                        <a:pt x="0" y="94"/>
                      </a:lnTo>
                      <a:lnTo>
                        <a:pt x="4" y="94"/>
                      </a:lnTo>
                      <a:lnTo>
                        <a:pt x="4" y="92"/>
                      </a:lnTo>
                      <a:lnTo>
                        <a:pt x="11" y="88"/>
                      </a:lnTo>
                      <a:lnTo>
                        <a:pt x="11" y="86"/>
                      </a:lnTo>
                      <a:lnTo>
                        <a:pt x="14" y="86"/>
                      </a:lnTo>
                      <a:lnTo>
                        <a:pt x="14" y="85"/>
                      </a:lnTo>
                      <a:lnTo>
                        <a:pt x="22" y="81"/>
                      </a:lnTo>
                      <a:lnTo>
                        <a:pt x="22" y="79"/>
                      </a:lnTo>
                      <a:lnTo>
                        <a:pt x="25" y="79"/>
                      </a:lnTo>
                      <a:lnTo>
                        <a:pt x="25" y="78"/>
                      </a:lnTo>
                      <a:lnTo>
                        <a:pt x="32" y="74"/>
                      </a:lnTo>
                      <a:lnTo>
                        <a:pt x="32" y="72"/>
                      </a:lnTo>
                      <a:lnTo>
                        <a:pt x="36" y="72"/>
                      </a:lnTo>
                      <a:lnTo>
                        <a:pt x="36" y="71"/>
                      </a:lnTo>
                      <a:lnTo>
                        <a:pt x="43" y="67"/>
                      </a:lnTo>
                      <a:lnTo>
                        <a:pt x="43" y="65"/>
                      </a:lnTo>
                      <a:lnTo>
                        <a:pt x="46" y="65"/>
                      </a:lnTo>
                      <a:lnTo>
                        <a:pt x="46" y="64"/>
                      </a:lnTo>
                      <a:lnTo>
                        <a:pt x="50" y="62"/>
                      </a:lnTo>
                      <a:lnTo>
                        <a:pt x="50" y="57"/>
                      </a:lnTo>
                      <a:lnTo>
                        <a:pt x="48" y="57"/>
                      </a:lnTo>
                      <a:lnTo>
                        <a:pt x="39" y="42"/>
                      </a:lnTo>
                      <a:lnTo>
                        <a:pt x="37" y="42"/>
                      </a:lnTo>
                      <a:lnTo>
                        <a:pt x="37" y="39"/>
                      </a:lnTo>
                      <a:lnTo>
                        <a:pt x="36" y="39"/>
                      </a:lnTo>
                      <a:lnTo>
                        <a:pt x="32" y="35"/>
                      </a:lnTo>
                      <a:lnTo>
                        <a:pt x="32" y="32"/>
                      </a:lnTo>
                      <a:lnTo>
                        <a:pt x="30" y="32"/>
                      </a:lnTo>
                      <a:lnTo>
                        <a:pt x="22" y="18"/>
                      </a:lnTo>
                      <a:lnTo>
                        <a:pt x="20" y="18"/>
                      </a:lnTo>
                      <a:lnTo>
                        <a:pt x="20" y="14"/>
                      </a:lnTo>
                      <a:lnTo>
                        <a:pt x="18" y="14"/>
                      </a:lnTo>
                      <a:lnTo>
                        <a:pt x="14" y="11"/>
                      </a:lnTo>
                      <a:lnTo>
                        <a:pt x="14" y="7"/>
                      </a:lnTo>
                      <a:lnTo>
                        <a:pt x="13" y="7"/>
                      </a:lnTo>
                      <a:lnTo>
                        <a:pt x="9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FF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17" name="Freeform 24">
                  <a:extLst>
                    <a:ext uri="{FF2B5EF4-FFF2-40B4-BE49-F238E27FC236}">
                      <a16:creationId xmlns:a16="http://schemas.microsoft.com/office/drawing/2014/main" id="{D8EE237C-0163-A189-F7C7-AB02E07C42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47" y="4472"/>
                  <a:ext cx="63" cy="229"/>
                </a:xfrm>
                <a:custGeom>
                  <a:avLst/>
                  <a:gdLst>
                    <a:gd name="T0" fmla="*/ 63 w 63"/>
                    <a:gd name="T1" fmla="*/ 0 h 229"/>
                    <a:gd name="T2" fmla="*/ 15 w 63"/>
                    <a:gd name="T3" fmla="*/ 32 h 229"/>
                    <a:gd name="T4" fmla="*/ 0 w 63"/>
                    <a:gd name="T5" fmla="*/ 229 h 229"/>
                    <a:gd name="T6" fmla="*/ 51 w 63"/>
                    <a:gd name="T7" fmla="*/ 196 h 229"/>
                    <a:gd name="T8" fmla="*/ 63 w 63"/>
                    <a:gd name="T9" fmla="*/ 0 h 229"/>
                    <a:gd name="T10" fmla="*/ 59 w 63"/>
                    <a:gd name="T11" fmla="*/ 4 h 229"/>
                    <a:gd name="T12" fmla="*/ 47 w 63"/>
                    <a:gd name="T13" fmla="*/ 194 h 229"/>
                    <a:gd name="T14" fmla="*/ 47 w 63"/>
                    <a:gd name="T15" fmla="*/ 192 h 229"/>
                    <a:gd name="T16" fmla="*/ 0 w 63"/>
                    <a:gd name="T17" fmla="*/ 224 h 229"/>
                    <a:gd name="T18" fmla="*/ 3 w 63"/>
                    <a:gd name="T19" fmla="*/ 226 h 229"/>
                    <a:gd name="T20" fmla="*/ 19 w 63"/>
                    <a:gd name="T21" fmla="*/ 34 h 229"/>
                    <a:gd name="T22" fmla="*/ 19 w 63"/>
                    <a:gd name="T23" fmla="*/ 36 h 229"/>
                    <a:gd name="T24" fmla="*/ 63 w 63"/>
                    <a:gd name="T25" fmla="*/ 6 h 229"/>
                    <a:gd name="T26" fmla="*/ 59 w 63"/>
                    <a:gd name="T27" fmla="*/ 4 h 229"/>
                    <a:gd name="T28" fmla="*/ 63 w 63"/>
                    <a:gd name="T29" fmla="*/ 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3" h="229">
                      <a:moveTo>
                        <a:pt x="63" y="0"/>
                      </a:moveTo>
                      <a:lnTo>
                        <a:pt x="15" y="32"/>
                      </a:lnTo>
                      <a:lnTo>
                        <a:pt x="0" y="229"/>
                      </a:lnTo>
                      <a:lnTo>
                        <a:pt x="51" y="196"/>
                      </a:lnTo>
                      <a:lnTo>
                        <a:pt x="63" y="0"/>
                      </a:lnTo>
                      <a:lnTo>
                        <a:pt x="59" y="4"/>
                      </a:lnTo>
                      <a:lnTo>
                        <a:pt x="47" y="194"/>
                      </a:lnTo>
                      <a:lnTo>
                        <a:pt x="47" y="192"/>
                      </a:lnTo>
                      <a:lnTo>
                        <a:pt x="0" y="224"/>
                      </a:lnTo>
                      <a:lnTo>
                        <a:pt x="3" y="226"/>
                      </a:lnTo>
                      <a:lnTo>
                        <a:pt x="19" y="34"/>
                      </a:lnTo>
                      <a:lnTo>
                        <a:pt x="19" y="36"/>
                      </a:lnTo>
                      <a:lnTo>
                        <a:pt x="63" y="6"/>
                      </a:lnTo>
                      <a:lnTo>
                        <a:pt x="59" y="4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18" name="Freeform 25">
                  <a:extLst>
                    <a:ext uri="{FF2B5EF4-FFF2-40B4-BE49-F238E27FC236}">
                      <a16:creationId xmlns:a16="http://schemas.microsoft.com/office/drawing/2014/main" id="{E395129E-2A84-F294-7392-3A2A9892B5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69" y="4854"/>
                  <a:ext cx="64" cy="34"/>
                </a:xfrm>
                <a:custGeom>
                  <a:avLst/>
                  <a:gdLst>
                    <a:gd name="T0" fmla="*/ 55 w 64"/>
                    <a:gd name="T1" fmla="*/ 0 h 34"/>
                    <a:gd name="T2" fmla="*/ 55 w 64"/>
                    <a:gd name="T3" fmla="*/ 2 h 34"/>
                    <a:gd name="T4" fmla="*/ 37 w 64"/>
                    <a:gd name="T5" fmla="*/ 4 h 34"/>
                    <a:gd name="T6" fmla="*/ 37 w 64"/>
                    <a:gd name="T7" fmla="*/ 6 h 34"/>
                    <a:gd name="T8" fmla="*/ 27 w 64"/>
                    <a:gd name="T9" fmla="*/ 6 h 34"/>
                    <a:gd name="T10" fmla="*/ 27 w 64"/>
                    <a:gd name="T11" fmla="*/ 8 h 34"/>
                    <a:gd name="T12" fmla="*/ 9 w 64"/>
                    <a:gd name="T13" fmla="*/ 9 h 34"/>
                    <a:gd name="T14" fmla="*/ 9 w 64"/>
                    <a:gd name="T15" fmla="*/ 11 h 34"/>
                    <a:gd name="T16" fmla="*/ 0 w 64"/>
                    <a:gd name="T17" fmla="*/ 11 h 34"/>
                    <a:gd name="T18" fmla="*/ 4 w 64"/>
                    <a:gd name="T19" fmla="*/ 15 h 34"/>
                    <a:gd name="T20" fmla="*/ 4 w 64"/>
                    <a:gd name="T21" fmla="*/ 18 h 34"/>
                    <a:gd name="T22" fmla="*/ 5 w 64"/>
                    <a:gd name="T23" fmla="*/ 18 h 34"/>
                    <a:gd name="T24" fmla="*/ 9 w 64"/>
                    <a:gd name="T25" fmla="*/ 25 h 34"/>
                    <a:gd name="T26" fmla="*/ 11 w 64"/>
                    <a:gd name="T27" fmla="*/ 25 h 34"/>
                    <a:gd name="T28" fmla="*/ 11 w 64"/>
                    <a:gd name="T29" fmla="*/ 29 h 34"/>
                    <a:gd name="T30" fmla="*/ 12 w 64"/>
                    <a:gd name="T31" fmla="*/ 29 h 34"/>
                    <a:gd name="T32" fmla="*/ 14 w 64"/>
                    <a:gd name="T33" fmla="*/ 34 h 34"/>
                    <a:gd name="T34" fmla="*/ 25 w 64"/>
                    <a:gd name="T35" fmla="*/ 29 h 34"/>
                    <a:gd name="T36" fmla="*/ 25 w 64"/>
                    <a:gd name="T37" fmla="*/ 27 h 34"/>
                    <a:gd name="T38" fmla="*/ 28 w 64"/>
                    <a:gd name="T39" fmla="*/ 27 h 34"/>
                    <a:gd name="T40" fmla="*/ 28 w 64"/>
                    <a:gd name="T41" fmla="*/ 25 h 34"/>
                    <a:gd name="T42" fmla="*/ 35 w 64"/>
                    <a:gd name="T43" fmla="*/ 22 h 34"/>
                    <a:gd name="T44" fmla="*/ 35 w 64"/>
                    <a:gd name="T45" fmla="*/ 20 h 34"/>
                    <a:gd name="T46" fmla="*/ 39 w 64"/>
                    <a:gd name="T47" fmla="*/ 20 h 34"/>
                    <a:gd name="T48" fmla="*/ 39 w 64"/>
                    <a:gd name="T49" fmla="*/ 18 h 34"/>
                    <a:gd name="T50" fmla="*/ 46 w 64"/>
                    <a:gd name="T51" fmla="*/ 15 h 34"/>
                    <a:gd name="T52" fmla="*/ 46 w 64"/>
                    <a:gd name="T53" fmla="*/ 13 h 34"/>
                    <a:gd name="T54" fmla="*/ 49 w 64"/>
                    <a:gd name="T55" fmla="*/ 13 h 34"/>
                    <a:gd name="T56" fmla="*/ 49 w 64"/>
                    <a:gd name="T57" fmla="*/ 11 h 34"/>
                    <a:gd name="T58" fmla="*/ 56 w 64"/>
                    <a:gd name="T59" fmla="*/ 8 h 34"/>
                    <a:gd name="T60" fmla="*/ 56 w 64"/>
                    <a:gd name="T61" fmla="*/ 6 h 34"/>
                    <a:gd name="T62" fmla="*/ 60 w 64"/>
                    <a:gd name="T63" fmla="*/ 6 h 34"/>
                    <a:gd name="T64" fmla="*/ 60 w 64"/>
                    <a:gd name="T65" fmla="*/ 4 h 34"/>
                    <a:gd name="T66" fmla="*/ 64 w 64"/>
                    <a:gd name="T67" fmla="*/ 0 h 34"/>
                    <a:gd name="T68" fmla="*/ 55 w 64"/>
                    <a:gd name="T6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4" h="34">
                      <a:moveTo>
                        <a:pt x="55" y="0"/>
                      </a:moveTo>
                      <a:lnTo>
                        <a:pt x="55" y="2"/>
                      </a:lnTo>
                      <a:lnTo>
                        <a:pt x="37" y="4"/>
                      </a:lnTo>
                      <a:lnTo>
                        <a:pt x="37" y="6"/>
                      </a:lnTo>
                      <a:lnTo>
                        <a:pt x="27" y="6"/>
                      </a:lnTo>
                      <a:lnTo>
                        <a:pt x="27" y="8"/>
                      </a:lnTo>
                      <a:lnTo>
                        <a:pt x="9" y="9"/>
                      </a:lnTo>
                      <a:lnTo>
                        <a:pt x="9" y="11"/>
                      </a:lnTo>
                      <a:lnTo>
                        <a:pt x="0" y="11"/>
                      </a:lnTo>
                      <a:lnTo>
                        <a:pt x="4" y="15"/>
                      </a:lnTo>
                      <a:lnTo>
                        <a:pt x="4" y="18"/>
                      </a:lnTo>
                      <a:lnTo>
                        <a:pt x="5" y="18"/>
                      </a:lnTo>
                      <a:lnTo>
                        <a:pt x="9" y="25"/>
                      </a:lnTo>
                      <a:lnTo>
                        <a:pt x="11" y="25"/>
                      </a:lnTo>
                      <a:lnTo>
                        <a:pt x="11" y="29"/>
                      </a:lnTo>
                      <a:lnTo>
                        <a:pt x="12" y="29"/>
                      </a:lnTo>
                      <a:lnTo>
                        <a:pt x="14" y="34"/>
                      </a:lnTo>
                      <a:lnTo>
                        <a:pt x="25" y="29"/>
                      </a:lnTo>
                      <a:lnTo>
                        <a:pt x="25" y="27"/>
                      </a:lnTo>
                      <a:lnTo>
                        <a:pt x="28" y="27"/>
                      </a:lnTo>
                      <a:lnTo>
                        <a:pt x="28" y="25"/>
                      </a:lnTo>
                      <a:lnTo>
                        <a:pt x="35" y="22"/>
                      </a:lnTo>
                      <a:lnTo>
                        <a:pt x="35" y="20"/>
                      </a:lnTo>
                      <a:lnTo>
                        <a:pt x="39" y="20"/>
                      </a:lnTo>
                      <a:lnTo>
                        <a:pt x="39" y="18"/>
                      </a:lnTo>
                      <a:lnTo>
                        <a:pt x="46" y="15"/>
                      </a:lnTo>
                      <a:lnTo>
                        <a:pt x="46" y="13"/>
                      </a:lnTo>
                      <a:lnTo>
                        <a:pt x="49" y="13"/>
                      </a:lnTo>
                      <a:lnTo>
                        <a:pt x="49" y="11"/>
                      </a:lnTo>
                      <a:lnTo>
                        <a:pt x="56" y="8"/>
                      </a:lnTo>
                      <a:lnTo>
                        <a:pt x="56" y="6"/>
                      </a:lnTo>
                      <a:lnTo>
                        <a:pt x="60" y="6"/>
                      </a:lnTo>
                      <a:lnTo>
                        <a:pt x="60" y="4"/>
                      </a:lnTo>
                      <a:lnTo>
                        <a:pt x="64" y="0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FF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19" name="Freeform 26">
                  <a:extLst>
                    <a:ext uri="{FF2B5EF4-FFF2-40B4-BE49-F238E27FC236}">
                      <a16:creationId xmlns:a16="http://schemas.microsoft.com/office/drawing/2014/main" id="{E8AAE262-AB7C-A9E2-3D77-B24FB31FA9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08" y="4865"/>
                  <a:ext cx="77" cy="33"/>
                </a:xfrm>
                <a:custGeom>
                  <a:avLst/>
                  <a:gdLst>
                    <a:gd name="T0" fmla="*/ 59 w 77"/>
                    <a:gd name="T1" fmla="*/ 0 h 33"/>
                    <a:gd name="T2" fmla="*/ 59 w 77"/>
                    <a:gd name="T3" fmla="*/ 2 h 33"/>
                    <a:gd name="T4" fmla="*/ 42 w 77"/>
                    <a:gd name="T5" fmla="*/ 4 h 33"/>
                    <a:gd name="T6" fmla="*/ 42 w 77"/>
                    <a:gd name="T7" fmla="*/ 5 h 33"/>
                    <a:gd name="T8" fmla="*/ 31 w 77"/>
                    <a:gd name="T9" fmla="*/ 5 h 33"/>
                    <a:gd name="T10" fmla="*/ 31 w 77"/>
                    <a:gd name="T11" fmla="*/ 7 h 33"/>
                    <a:gd name="T12" fmla="*/ 14 w 77"/>
                    <a:gd name="T13" fmla="*/ 9 h 33"/>
                    <a:gd name="T14" fmla="*/ 14 w 77"/>
                    <a:gd name="T15" fmla="*/ 11 h 33"/>
                    <a:gd name="T16" fmla="*/ 5 w 77"/>
                    <a:gd name="T17" fmla="*/ 11 h 33"/>
                    <a:gd name="T18" fmla="*/ 5 w 77"/>
                    <a:gd name="T19" fmla="*/ 12 h 33"/>
                    <a:gd name="T20" fmla="*/ 0 w 77"/>
                    <a:gd name="T21" fmla="*/ 12 h 33"/>
                    <a:gd name="T22" fmla="*/ 3 w 77"/>
                    <a:gd name="T23" fmla="*/ 16 h 33"/>
                    <a:gd name="T24" fmla="*/ 3 w 77"/>
                    <a:gd name="T25" fmla="*/ 19 h 33"/>
                    <a:gd name="T26" fmla="*/ 5 w 77"/>
                    <a:gd name="T27" fmla="*/ 19 h 33"/>
                    <a:gd name="T28" fmla="*/ 8 w 77"/>
                    <a:gd name="T29" fmla="*/ 23 h 33"/>
                    <a:gd name="T30" fmla="*/ 8 w 77"/>
                    <a:gd name="T31" fmla="*/ 26 h 33"/>
                    <a:gd name="T32" fmla="*/ 10 w 77"/>
                    <a:gd name="T33" fmla="*/ 26 h 33"/>
                    <a:gd name="T34" fmla="*/ 14 w 77"/>
                    <a:gd name="T35" fmla="*/ 30 h 33"/>
                    <a:gd name="T36" fmla="*/ 14 w 77"/>
                    <a:gd name="T37" fmla="*/ 33 h 33"/>
                    <a:gd name="T38" fmla="*/ 21 w 77"/>
                    <a:gd name="T39" fmla="*/ 33 h 33"/>
                    <a:gd name="T40" fmla="*/ 21 w 77"/>
                    <a:gd name="T41" fmla="*/ 32 h 33"/>
                    <a:gd name="T42" fmla="*/ 29 w 77"/>
                    <a:gd name="T43" fmla="*/ 32 h 33"/>
                    <a:gd name="T44" fmla="*/ 29 w 77"/>
                    <a:gd name="T45" fmla="*/ 30 h 33"/>
                    <a:gd name="T46" fmla="*/ 40 w 77"/>
                    <a:gd name="T47" fmla="*/ 30 h 33"/>
                    <a:gd name="T48" fmla="*/ 40 w 77"/>
                    <a:gd name="T49" fmla="*/ 28 h 33"/>
                    <a:gd name="T50" fmla="*/ 49 w 77"/>
                    <a:gd name="T51" fmla="*/ 28 h 33"/>
                    <a:gd name="T52" fmla="*/ 49 w 77"/>
                    <a:gd name="T53" fmla="*/ 26 h 33"/>
                    <a:gd name="T54" fmla="*/ 59 w 77"/>
                    <a:gd name="T55" fmla="*/ 26 h 33"/>
                    <a:gd name="T56" fmla="*/ 59 w 77"/>
                    <a:gd name="T57" fmla="*/ 25 h 33"/>
                    <a:gd name="T58" fmla="*/ 77 w 77"/>
                    <a:gd name="T59" fmla="*/ 23 h 33"/>
                    <a:gd name="T60" fmla="*/ 77 w 77"/>
                    <a:gd name="T61" fmla="*/ 19 h 33"/>
                    <a:gd name="T62" fmla="*/ 75 w 77"/>
                    <a:gd name="T63" fmla="*/ 19 h 33"/>
                    <a:gd name="T64" fmla="*/ 72 w 77"/>
                    <a:gd name="T65" fmla="*/ 12 h 33"/>
                    <a:gd name="T66" fmla="*/ 70 w 77"/>
                    <a:gd name="T67" fmla="*/ 12 h 33"/>
                    <a:gd name="T68" fmla="*/ 70 w 77"/>
                    <a:gd name="T69" fmla="*/ 9 h 33"/>
                    <a:gd name="T70" fmla="*/ 68 w 77"/>
                    <a:gd name="T71" fmla="*/ 9 h 33"/>
                    <a:gd name="T72" fmla="*/ 63 w 77"/>
                    <a:gd name="T73" fmla="*/ 0 h 33"/>
                    <a:gd name="T74" fmla="*/ 59 w 77"/>
                    <a:gd name="T7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77" h="33">
                      <a:moveTo>
                        <a:pt x="59" y="0"/>
                      </a:moveTo>
                      <a:lnTo>
                        <a:pt x="59" y="2"/>
                      </a:lnTo>
                      <a:lnTo>
                        <a:pt x="42" y="4"/>
                      </a:lnTo>
                      <a:lnTo>
                        <a:pt x="42" y="5"/>
                      </a:lnTo>
                      <a:lnTo>
                        <a:pt x="31" y="5"/>
                      </a:lnTo>
                      <a:lnTo>
                        <a:pt x="31" y="7"/>
                      </a:lnTo>
                      <a:lnTo>
                        <a:pt x="14" y="9"/>
                      </a:lnTo>
                      <a:lnTo>
                        <a:pt x="14" y="11"/>
                      </a:lnTo>
                      <a:lnTo>
                        <a:pt x="5" y="11"/>
                      </a:lnTo>
                      <a:lnTo>
                        <a:pt x="5" y="12"/>
                      </a:lnTo>
                      <a:lnTo>
                        <a:pt x="0" y="12"/>
                      </a:lnTo>
                      <a:lnTo>
                        <a:pt x="3" y="16"/>
                      </a:lnTo>
                      <a:lnTo>
                        <a:pt x="3" y="19"/>
                      </a:lnTo>
                      <a:lnTo>
                        <a:pt x="5" y="19"/>
                      </a:lnTo>
                      <a:lnTo>
                        <a:pt x="8" y="23"/>
                      </a:lnTo>
                      <a:lnTo>
                        <a:pt x="8" y="26"/>
                      </a:lnTo>
                      <a:lnTo>
                        <a:pt x="10" y="26"/>
                      </a:lnTo>
                      <a:lnTo>
                        <a:pt x="14" y="30"/>
                      </a:lnTo>
                      <a:lnTo>
                        <a:pt x="14" y="33"/>
                      </a:lnTo>
                      <a:lnTo>
                        <a:pt x="21" y="33"/>
                      </a:lnTo>
                      <a:lnTo>
                        <a:pt x="21" y="32"/>
                      </a:lnTo>
                      <a:lnTo>
                        <a:pt x="29" y="32"/>
                      </a:lnTo>
                      <a:lnTo>
                        <a:pt x="29" y="30"/>
                      </a:lnTo>
                      <a:lnTo>
                        <a:pt x="40" y="30"/>
                      </a:lnTo>
                      <a:lnTo>
                        <a:pt x="40" y="28"/>
                      </a:lnTo>
                      <a:lnTo>
                        <a:pt x="49" y="28"/>
                      </a:lnTo>
                      <a:lnTo>
                        <a:pt x="49" y="26"/>
                      </a:lnTo>
                      <a:lnTo>
                        <a:pt x="59" y="26"/>
                      </a:lnTo>
                      <a:lnTo>
                        <a:pt x="59" y="25"/>
                      </a:lnTo>
                      <a:lnTo>
                        <a:pt x="77" y="23"/>
                      </a:lnTo>
                      <a:lnTo>
                        <a:pt x="77" y="19"/>
                      </a:lnTo>
                      <a:lnTo>
                        <a:pt x="75" y="19"/>
                      </a:lnTo>
                      <a:lnTo>
                        <a:pt x="72" y="12"/>
                      </a:lnTo>
                      <a:lnTo>
                        <a:pt x="70" y="12"/>
                      </a:lnTo>
                      <a:lnTo>
                        <a:pt x="70" y="9"/>
                      </a:lnTo>
                      <a:lnTo>
                        <a:pt x="68" y="9"/>
                      </a:lnTo>
                      <a:lnTo>
                        <a:pt x="63" y="0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FFAB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20" name="Freeform 27">
                  <a:extLst>
                    <a:ext uri="{FF2B5EF4-FFF2-40B4-BE49-F238E27FC236}">
                      <a16:creationId xmlns:a16="http://schemas.microsoft.com/office/drawing/2014/main" id="{3BAC5E8A-6F48-A996-5A91-8EC5122D4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46" y="4877"/>
                  <a:ext cx="77" cy="32"/>
                </a:xfrm>
                <a:custGeom>
                  <a:avLst/>
                  <a:gdLst>
                    <a:gd name="T0" fmla="*/ 56 w 77"/>
                    <a:gd name="T1" fmla="*/ 0 h 32"/>
                    <a:gd name="T2" fmla="*/ 56 w 77"/>
                    <a:gd name="T3" fmla="*/ 2 h 32"/>
                    <a:gd name="T4" fmla="*/ 39 w 77"/>
                    <a:gd name="T5" fmla="*/ 4 h 32"/>
                    <a:gd name="T6" fmla="*/ 39 w 77"/>
                    <a:gd name="T7" fmla="*/ 6 h 32"/>
                    <a:gd name="T8" fmla="*/ 28 w 77"/>
                    <a:gd name="T9" fmla="*/ 6 h 32"/>
                    <a:gd name="T10" fmla="*/ 28 w 77"/>
                    <a:gd name="T11" fmla="*/ 7 h 32"/>
                    <a:gd name="T12" fmla="*/ 10 w 77"/>
                    <a:gd name="T13" fmla="*/ 9 h 32"/>
                    <a:gd name="T14" fmla="*/ 10 w 77"/>
                    <a:gd name="T15" fmla="*/ 11 h 32"/>
                    <a:gd name="T16" fmla="*/ 0 w 77"/>
                    <a:gd name="T17" fmla="*/ 11 h 32"/>
                    <a:gd name="T18" fmla="*/ 9 w 77"/>
                    <a:gd name="T19" fmla="*/ 25 h 32"/>
                    <a:gd name="T20" fmla="*/ 10 w 77"/>
                    <a:gd name="T21" fmla="*/ 25 h 32"/>
                    <a:gd name="T22" fmla="*/ 10 w 77"/>
                    <a:gd name="T23" fmla="*/ 29 h 32"/>
                    <a:gd name="T24" fmla="*/ 12 w 77"/>
                    <a:gd name="T25" fmla="*/ 29 h 32"/>
                    <a:gd name="T26" fmla="*/ 14 w 77"/>
                    <a:gd name="T27" fmla="*/ 32 h 32"/>
                    <a:gd name="T28" fmla="*/ 25 w 77"/>
                    <a:gd name="T29" fmla="*/ 32 h 32"/>
                    <a:gd name="T30" fmla="*/ 25 w 77"/>
                    <a:gd name="T31" fmla="*/ 30 h 32"/>
                    <a:gd name="T32" fmla="*/ 33 w 77"/>
                    <a:gd name="T33" fmla="*/ 30 h 32"/>
                    <a:gd name="T34" fmla="*/ 33 w 77"/>
                    <a:gd name="T35" fmla="*/ 29 h 32"/>
                    <a:gd name="T36" fmla="*/ 44 w 77"/>
                    <a:gd name="T37" fmla="*/ 29 h 32"/>
                    <a:gd name="T38" fmla="*/ 44 w 77"/>
                    <a:gd name="T39" fmla="*/ 27 h 32"/>
                    <a:gd name="T40" fmla="*/ 53 w 77"/>
                    <a:gd name="T41" fmla="*/ 27 h 32"/>
                    <a:gd name="T42" fmla="*/ 53 w 77"/>
                    <a:gd name="T43" fmla="*/ 25 h 32"/>
                    <a:gd name="T44" fmla="*/ 63 w 77"/>
                    <a:gd name="T45" fmla="*/ 25 h 32"/>
                    <a:gd name="T46" fmla="*/ 63 w 77"/>
                    <a:gd name="T47" fmla="*/ 23 h 32"/>
                    <a:gd name="T48" fmla="*/ 72 w 77"/>
                    <a:gd name="T49" fmla="*/ 23 h 32"/>
                    <a:gd name="T50" fmla="*/ 72 w 77"/>
                    <a:gd name="T51" fmla="*/ 21 h 32"/>
                    <a:gd name="T52" fmla="*/ 77 w 77"/>
                    <a:gd name="T53" fmla="*/ 21 h 32"/>
                    <a:gd name="T54" fmla="*/ 77 w 77"/>
                    <a:gd name="T55" fmla="*/ 18 h 32"/>
                    <a:gd name="T56" fmla="*/ 76 w 77"/>
                    <a:gd name="T57" fmla="*/ 18 h 32"/>
                    <a:gd name="T58" fmla="*/ 72 w 77"/>
                    <a:gd name="T59" fmla="*/ 14 h 32"/>
                    <a:gd name="T60" fmla="*/ 72 w 77"/>
                    <a:gd name="T61" fmla="*/ 11 h 32"/>
                    <a:gd name="T62" fmla="*/ 70 w 77"/>
                    <a:gd name="T63" fmla="*/ 11 h 32"/>
                    <a:gd name="T64" fmla="*/ 67 w 77"/>
                    <a:gd name="T65" fmla="*/ 7 h 32"/>
                    <a:gd name="T66" fmla="*/ 67 w 77"/>
                    <a:gd name="T67" fmla="*/ 4 h 32"/>
                    <a:gd name="T68" fmla="*/ 65 w 77"/>
                    <a:gd name="T69" fmla="*/ 4 h 32"/>
                    <a:gd name="T70" fmla="*/ 63 w 77"/>
                    <a:gd name="T71" fmla="*/ 0 h 32"/>
                    <a:gd name="T72" fmla="*/ 56 w 77"/>
                    <a:gd name="T73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7" h="32">
                      <a:moveTo>
                        <a:pt x="56" y="0"/>
                      </a:moveTo>
                      <a:lnTo>
                        <a:pt x="56" y="2"/>
                      </a:lnTo>
                      <a:lnTo>
                        <a:pt x="39" y="4"/>
                      </a:lnTo>
                      <a:lnTo>
                        <a:pt x="39" y="6"/>
                      </a:lnTo>
                      <a:lnTo>
                        <a:pt x="28" y="6"/>
                      </a:lnTo>
                      <a:lnTo>
                        <a:pt x="28" y="7"/>
                      </a:lnTo>
                      <a:lnTo>
                        <a:pt x="10" y="9"/>
                      </a:lnTo>
                      <a:lnTo>
                        <a:pt x="10" y="11"/>
                      </a:lnTo>
                      <a:lnTo>
                        <a:pt x="0" y="11"/>
                      </a:lnTo>
                      <a:lnTo>
                        <a:pt x="9" y="25"/>
                      </a:lnTo>
                      <a:lnTo>
                        <a:pt x="10" y="25"/>
                      </a:lnTo>
                      <a:lnTo>
                        <a:pt x="10" y="29"/>
                      </a:lnTo>
                      <a:lnTo>
                        <a:pt x="12" y="29"/>
                      </a:lnTo>
                      <a:lnTo>
                        <a:pt x="14" y="32"/>
                      </a:lnTo>
                      <a:lnTo>
                        <a:pt x="25" y="32"/>
                      </a:lnTo>
                      <a:lnTo>
                        <a:pt x="25" y="30"/>
                      </a:lnTo>
                      <a:lnTo>
                        <a:pt x="33" y="30"/>
                      </a:lnTo>
                      <a:lnTo>
                        <a:pt x="33" y="29"/>
                      </a:lnTo>
                      <a:lnTo>
                        <a:pt x="44" y="29"/>
                      </a:lnTo>
                      <a:lnTo>
                        <a:pt x="44" y="27"/>
                      </a:lnTo>
                      <a:lnTo>
                        <a:pt x="53" y="27"/>
                      </a:lnTo>
                      <a:lnTo>
                        <a:pt x="53" y="25"/>
                      </a:lnTo>
                      <a:lnTo>
                        <a:pt x="63" y="25"/>
                      </a:lnTo>
                      <a:lnTo>
                        <a:pt x="63" y="23"/>
                      </a:lnTo>
                      <a:lnTo>
                        <a:pt x="72" y="23"/>
                      </a:lnTo>
                      <a:lnTo>
                        <a:pt x="72" y="21"/>
                      </a:lnTo>
                      <a:lnTo>
                        <a:pt x="77" y="21"/>
                      </a:lnTo>
                      <a:lnTo>
                        <a:pt x="77" y="18"/>
                      </a:lnTo>
                      <a:lnTo>
                        <a:pt x="76" y="18"/>
                      </a:lnTo>
                      <a:lnTo>
                        <a:pt x="72" y="14"/>
                      </a:lnTo>
                      <a:lnTo>
                        <a:pt x="72" y="11"/>
                      </a:lnTo>
                      <a:lnTo>
                        <a:pt x="70" y="11"/>
                      </a:lnTo>
                      <a:lnTo>
                        <a:pt x="67" y="7"/>
                      </a:lnTo>
                      <a:lnTo>
                        <a:pt x="67" y="4"/>
                      </a:lnTo>
                      <a:lnTo>
                        <a:pt x="65" y="4"/>
                      </a:lnTo>
                      <a:lnTo>
                        <a:pt x="63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D5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21" name="Freeform 28">
                  <a:extLst>
                    <a:ext uri="{FF2B5EF4-FFF2-40B4-BE49-F238E27FC236}">
                      <a16:creationId xmlns:a16="http://schemas.microsoft.com/office/drawing/2014/main" id="{BF33684B-3A71-0216-AE97-B96717B53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02" y="4888"/>
                  <a:ext cx="60" cy="32"/>
                </a:xfrm>
                <a:custGeom>
                  <a:avLst/>
                  <a:gdLst>
                    <a:gd name="T0" fmla="*/ 44 w 60"/>
                    <a:gd name="T1" fmla="*/ 0 h 32"/>
                    <a:gd name="T2" fmla="*/ 44 w 60"/>
                    <a:gd name="T3" fmla="*/ 2 h 32"/>
                    <a:gd name="T4" fmla="*/ 37 w 60"/>
                    <a:gd name="T5" fmla="*/ 5 h 32"/>
                    <a:gd name="T6" fmla="*/ 37 w 60"/>
                    <a:gd name="T7" fmla="*/ 7 h 32"/>
                    <a:gd name="T8" fmla="*/ 33 w 60"/>
                    <a:gd name="T9" fmla="*/ 7 h 32"/>
                    <a:gd name="T10" fmla="*/ 33 w 60"/>
                    <a:gd name="T11" fmla="*/ 9 h 32"/>
                    <a:gd name="T12" fmla="*/ 26 w 60"/>
                    <a:gd name="T13" fmla="*/ 12 h 32"/>
                    <a:gd name="T14" fmla="*/ 26 w 60"/>
                    <a:gd name="T15" fmla="*/ 14 h 32"/>
                    <a:gd name="T16" fmla="*/ 23 w 60"/>
                    <a:gd name="T17" fmla="*/ 14 h 32"/>
                    <a:gd name="T18" fmla="*/ 23 w 60"/>
                    <a:gd name="T19" fmla="*/ 16 h 32"/>
                    <a:gd name="T20" fmla="*/ 19 w 60"/>
                    <a:gd name="T21" fmla="*/ 19 h 32"/>
                    <a:gd name="T22" fmla="*/ 16 w 60"/>
                    <a:gd name="T23" fmla="*/ 19 h 32"/>
                    <a:gd name="T24" fmla="*/ 16 w 60"/>
                    <a:gd name="T25" fmla="*/ 21 h 32"/>
                    <a:gd name="T26" fmla="*/ 9 w 60"/>
                    <a:gd name="T27" fmla="*/ 25 h 32"/>
                    <a:gd name="T28" fmla="*/ 9 w 60"/>
                    <a:gd name="T29" fmla="*/ 26 h 32"/>
                    <a:gd name="T30" fmla="*/ 5 w 60"/>
                    <a:gd name="T31" fmla="*/ 26 h 32"/>
                    <a:gd name="T32" fmla="*/ 5 w 60"/>
                    <a:gd name="T33" fmla="*/ 28 h 32"/>
                    <a:gd name="T34" fmla="*/ 0 w 60"/>
                    <a:gd name="T35" fmla="*/ 30 h 32"/>
                    <a:gd name="T36" fmla="*/ 0 w 60"/>
                    <a:gd name="T37" fmla="*/ 32 h 32"/>
                    <a:gd name="T38" fmla="*/ 10 w 60"/>
                    <a:gd name="T39" fmla="*/ 32 h 32"/>
                    <a:gd name="T40" fmla="*/ 10 w 60"/>
                    <a:gd name="T41" fmla="*/ 30 h 32"/>
                    <a:gd name="T42" fmla="*/ 19 w 60"/>
                    <a:gd name="T43" fmla="*/ 30 h 32"/>
                    <a:gd name="T44" fmla="*/ 19 w 60"/>
                    <a:gd name="T45" fmla="*/ 28 h 32"/>
                    <a:gd name="T46" fmla="*/ 30 w 60"/>
                    <a:gd name="T47" fmla="*/ 28 h 32"/>
                    <a:gd name="T48" fmla="*/ 30 w 60"/>
                    <a:gd name="T49" fmla="*/ 26 h 32"/>
                    <a:gd name="T50" fmla="*/ 39 w 60"/>
                    <a:gd name="T51" fmla="*/ 26 h 32"/>
                    <a:gd name="T52" fmla="*/ 39 w 60"/>
                    <a:gd name="T53" fmla="*/ 25 h 32"/>
                    <a:gd name="T54" fmla="*/ 49 w 60"/>
                    <a:gd name="T55" fmla="*/ 25 h 32"/>
                    <a:gd name="T56" fmla="*/ 49 w 60"/>
                    <a:gd name="T57" fmla="*/ 23 h 32"/>
                    <a:gd name="T58" fmla="*/ 58 w 60"/>
                    <a:gd name="T59" fmla="*/ 23 h 32"/>
                    <a:gd name="T60" fmla="*/ 58 w 60"/>
                    <a:gd name="T61" fmla="*/ 21 h 32"/>
                    <a:gd name="T62" fmla="*/ 60 w 60"/>
                    <a:gd name="T63" fmla="*/ 21 h 32"/>
                    <a:gd name="T64" fmla="*/ 56 w 60"/>
                    <a:gd name="T65" fmla="*/ 18 h 32"/>
                    <a:gd name="T66" fmla="*/ 56 w 60"/>
                    <a:gd name="T67" fmla="*/ 14 h 32"/>
                    <a:gd name="T68" fmla="*/ 54 w 60"/>
                    <a:gd name="T69" fmla="*/ 14 h 32"/>
                    <a:gd name="T70" fmla="*/ 46 w 60"/>
                    <a:gd name="T71" fmla="*/ 0 h 32"/>
                    <a:gd name="T72" fmla="*/ 44 w 60"/>
                    <a:gd name="T73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60" h="32">
                      <a:moveTo>
                        <a:pt x="44" y="0"/>
                      </a:moveTo>
                      <a:lnTo>
                        <a:pt x="44" y="2"/>
                      </a:lnTo>
                      <a:lnTo>
                        <a:pt x="37" y="5"/>
                      </a:lnTo>
                      <a:lnTo>
                        <a:pt x="37" y="7"/>
                      </a:lnTo>
                      <a:lnTo>
                        <a:pt x="33" y="7"/>
                      </a:lnTo>
                      <a:lnTo>
                        <a:pt x="33" y="9"/>
                      </a:lnTo>
                      <a:lnTo>
                        <a:pt x="26" y="12"/>
                      </a:lnTo>
                      <a:lnTo>
                        <a:pt x="26" y="14"/>
                      </a:lnTo>
                      <a:lnTo>
                        <a:pt x="23" y="14"/>
                      </a:lnTo>
                      <a:lnTo>
                        <a:pt x="23" y="16"/>
                      </a:lnTo>
                      <a:lnTo>
                        <a:pt x="19" y="19"/>
                      </a:lnTo>
                      <a:lnTo>
                        <a:pt x="16" y="19"/>
                      </a:lnTo>
                      <a:lnTo>
                        <a:pt x="16" y="21"/>
                      </a:lnTo>
                      <a:lnTo>
                        <a:pt x="9" y="25"/>
                      </a:lnTo>
                      <a:lnTo>
                        <a:pt x="9" y="26"/>
                      </a:lnTo>
                      <a:lnTo>
                        <a:pt x="5" y="26"/>
                      </a:lnTo>
                      <a:lnTo>
                        <a:pt x="5" y="28"/>
                      </a:lnTo>
                      <a:lnTo>
                        <a:pt x="0" y="30"/>
                      </a:lnTo>
                      <a:lnTo>
                        <a:pt x="0" y="32"/>
                      </a:lnTo>
                      <a:lnTo>
                        <a:pt x="10" y="32"/>
                      </a:lnTo>
                      <a:lnTo>
                        <a:pt x="10" y="30"/>
                      </a:lnTo>
                      <a:lnTo>
                        <a:pt x="19" y="30"/>
                      </a:lnTo>
                      <a:lnTo>
                        <a:pt x="19" y="28"/>
                      </a:lnTo>
                      <a:lnTo>
                        <a:pt x="30" y="28"/>
                      </a:lnTo>
                      <a:lnTo>
                        <a:pt x="30" y="26"/>
                      </a:lnTo>
                      <a:lnTo>
                        <a:pt x="39" y="26"/>
                      </a:lnTo>
                      <a:lnTo>
                        <a:pt x="39" y="25"/>
                      </a:lnTo>
                      <a:lnTo>
                        <a:pt x="49" y="25"/>
                      </a:lnTo>
                      <a:lnTo>
                        <a:pt x="49" y="23"/>
                      </a:lnTo>
                      <a:lnTo>
                        <a:pt x="58" y="23"/>
                      </a:lnTo>
                      <a:lnTo>
                        <a:pt x="58" y="21"/>
                      </a:lnTo>
                      <a:lnTo>
                        <a:pt x="60" y="21"/>
                      </a:lnTo>
                      <a:lnTo>
                        <a:pt x="56" y="18"/>
                      </a:lnTo>
                      <a:lnTo>
                        <a:pt x="56" y="14"/>
                      </a:lnTo>
                      <a:lnTo>
                        <a:pt x="54" y="14"/>
                      </a:lnTo>
                      <a:lnTo>
                        <a:pt x="46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22" name="Freeform 29">
                  <a:extLst>
                    <a:ext uri="{FF2B5EF4-FFF2-40B4-BE49-F238E27FC236}">
                      <a16:creationId xmlns:a16="http://schemas.microsoft.com/office/drawing/2014/main" id="{6B88C5AF-B574-29BF-7306-B50A89D62F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95" y="4853"/>
                  <a:ext cx="243" cy="67"/>
                </a:xfrm>
                <a:custGeom>
                  <a:avLst/>
                  <a:gdLst>
                    <a:gd name="T0" fmla="*/ 51 w 243"/>
                    <a:gd name="T1" fmla="*/ 33 h 67"/>
                    <a:gd name="T2" fmla="*/ 0 w 243"/>
                    <a:gd name="T3" fmla="*/ 67 h 67"/>
                    <a:gd name="T4" fmla="*/ 188 w 243"/>
                    <a:gd name="T5" fmla="*/ 35 h 67"/>
                    <a:gd name="T6" fmla="*/ 243 w 243"/>
                    <a:gd name="T7" fmla="*/ 0 h 67"/>
                    <a:gd name="T8" fmla="*/ 51 w 243"/>
                    <a:gd name="T9" fmla="*/ 33 h 67"/>
                    <a:gd name="T10" fmla="*/ 51 w 243"/>
                    <a:gd name="T11" fmla="*/ 37 h 67"/>
                    <a:gd name="T12" fmla="*/ 236 w 243"/>
                    <a:gd name="T13" fmla="*/ 3 h 67"/>
                    <a:gd name="T14" fmla="*/ 234 w 243"/>
                    <a:gd name="T15" fmla="*/ 0 h 67"/>
                    <a:gd name="T16" fmla="*/ 186 w 243"/>
                    <a:gd name="T17" fmla="*/ 31 h 67"/>
                    <a:gd name="T18" fmla="*/ 188 w 243"/>
                    <a:gd name="T19" fmla="*/ 31 h 67"/>
                    <a:gd name="T20" fmla="*/ 7 w 243"/>
                    <a:gd name="T21" fmla="*/ 63 h 67"/>
                    <a:gd name="T22" fmla="*/ 9 w 243"/>
                    <a:gd name="T23" fmla="*/ 67 h 67"/>
                    <a:gd name="T24" fmla="*/ 53 w 243"/>
                    <a:gd name="T25" fmla="*/ 37 h 67"/>
                    <a:gd name="T26" fmla="*/ 51 w 243"/>
                    <a:gd name="T27" fmla="*/ 37 h 67"/>
                    <a:gd name="T28" fmla="*/ 51 w 243"/>
                    <a:gd name="T29" fmla="*/ 3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3" h="67">
                      <a:moveTo>
                        <a:pt x="51" y="33"/>
                      </a:moveTo>
                      <a:lnTo>
                        <a:pt x="0" y="67"/>
                      </a:lnTo>
                      <a:lnTo>
                        <a:pt x="188" y="35"/>
                      </a:lnTo>
                      <a:lnTo>
                        <a:pt x="243" y="0"/>
                      </a:lnTo>
                      <a:lnTo>
                        <a:pt x="51" y="33"/>
                      </a:lnTo>
                      <a:lnTo>
                        <a:pt x="51" y="37"/>
                      </a:lnTo>
                      <a:lnTo>
                        <a:pt x="236" y="3"/>
                      </a:lnTo>
                      <a:lnTo>
                        <a:pt x="234" y="0"/>
                      </a:lnTo>
                      <a:lnTo>
                        <a:pt x="186" y="31"/>
                      </a:lnTo>
                      <a:lnTo>
                        <a:pt x="188" y="31"/>
                      </a:lnTo>
                      <a:lnTo>
                        <a:pt x="7" y="63"/>
                      </a:lnTo>
                      <a:lnTo>
                        <a:pt x="9" y="67"/>
                      </a:lnTo>
                      <a:lnTo>
                        <a:pt x="53" y="37"/>
                      </a:lnTo>
                      <a:lnTo>
                        <a:pt x="51" y="37"/>
                      </a:lnTo>
                      <a:lnTo>
                        <a:pt x="51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23" name="Freeform 30">
                  <a:extLst>
                    <a:ext uri="{FF2B5EF4-FFF2-40B4-BE49-F238E27FC236}">
                      <a16:creationId xmlns:a16="http://schemas.microsoft.com/office/drawing/2014/main" id="{4662E7A9-48F6-D6F7-C147-23FF8D23D6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" y="4673"/>
                  <a:ext cx="181" cy="227"/>
                </a:xfrm>
                <a:custGeom>
                  <a:avLst/>
                  <a:gdLst>
                    <a:gd name="T0" fmla="*/ 2 w 181"/>
                    <a:gd name="T1" fmla="*/ 4 h 227"/>
                    <a:gd name="T2" fmla="*/ 12 w 181"/>
                    <a:gd name="T3" fmla="*/ 21 h 227"/>
                    <a:gd name="T4" fmla="*/ 17 w 181"/>
                    <a:gd name="T5" fmla="*/ 28 h 227"/>
                    <a:gd name="T6" fmla="*/ 30 w 181"/>
                    <a:gd name="T7" fmla="*/ 42 h 227"/>
                    <a:gd name="T8" fmla="*/ 40 w 181"/>
                    <a:gd name="T9" fmla="*/ 60 h 227"/>
                    <a:gd name="T10" fmla="*/ 44 w 181"/>
                    <a:gd name="T11" fmla="*/ 63 h 227"/>
                    <a:gd name="T12" fmla="*/ 49 w 181"/>
                    <a:gd name="T13" fmla="*/ 71 h 227"/>
                    <a:gd name="T14" fmla="*/ 79 w 181"/>
                    <a:gd name="T15" fmla="*/ 102 h 227"/>
                    <a:gd name="T16" fmla="*/ 88 w 181"/>
                    <a:gd name="T17" fmla="*/ 113 h 227"/>
                    <a:gd name="T18" fmla="*/ 98 w 181"/>
                    <a:gd name="T19" fmla="*/ 134 h 227"/>
                    <a:gd name="T20" fmla="*/ 104 w 181"/>
                    <a:gd name="T21" fmla="*/ 141 h 227"/>
                    <a:gd name="T22" fmla="*/ 107 w 181"/>
                    <a:gd name="T23" fmla="*/ 155 h 227"/>
                    <a:gd name="T24" fmla="*/ 120 w 181"/>
                    <a:gd name="T25" fmla="*/ 169 h 227"/>
                    <a:gd name="T26" fmla="*/ 125 w 181"/>
                    <a:gd name="T27" fmla="*/ 176 h 227"/>
                    <a:gd name="T28" fmla="*/ 130 w 181"/>
                    <a:gd name="T29" fmla="*/ 187 h 227"/>
                    <a:gd name="T30" fmla="*/ 134 w 181"/>
                    <a:gd name="T31" fmla="*/ 190 h 227"/>
                    <a:gd name="T32" fmla="*/ 139 w 181"/>
                    <a:gd name="T33" fmla="*/ 197 h 227"/>
                    <a:gd name="T34" fmla="*/ 150 w 181"/>
                    <a:gd name="T35" fmla="*/ 215 h 227"/>
                    <a:gd name="T36" fmla="*/ 155 w 181"/>
                    <a:gd name="T37" fmla="*/ 222 h 227"/>
                    <a:gd name="T38" fmla="*/ 169 w 181"/>
                    <a:gd name="T39" fmla="*/ 222 h 227"/>
                    <a:gd name="T40" fmla="*/ 176 w 181"/>
                    <a:gd name="T41" fmla="*/ 217 h 227"/>
                    <a:gd name="T42" fmla="*/ 179 w 181"/>
                    <a:gd name="T43" fmla="*/ 211 h 227"/>
                    <a:gd name="T44" fmla="*/ 178 w 181"/>
                    <a:gd name="T45" fmla="*/ 197 h 227"/>
                    <a:gd name="T46" fmla="*/ 174 w 181"/>
                    <a:gd name="T47" fmla="*/ 189 h 227"/>
                    <a:gd name="T48" fmla="*/ 172 w 181"/>
                    <a:gd name="T49" fmla="*/ 174 h 227"/>
                    <a:gd name="T50" fmla="*/ 169 w 181"/>
                    <a:gd name="T51" fmla="*/ 171 h 227"/>
                    <a:gd name="T52" fmla="*/ 167 w 181"/>
                    <a:gd name="T53" fmla="*/ 162 h 227"/>
                    <a:gd name="T54" fmla="*/ 164 w 181"/>
                    <a:gd name="T55" fmla="*/ 157 h 227"/>
                    <a:gd name="T56" fmla="*/ 162 w 181"/>
                    <a:gd name="T57" fmla="*/ 144 h 227"/>
                    <a:gd name="T58" fmla="*/ 157 w 181"/>
                    <a:gd name="T59" fmla="*/ 137 h 227"/>
                    <a:gd name="T60" fmla="*/ 155 w 181"/>
                    <a:gd name="T61" fmla="*/ 129 h 227"/>
                    <a:gd name="T62" fmla="*/ 150 w 181"/>
                    <a:gd name="T63" fmla="*/ 122 h 227"/>
                    <a:gd name="T64" fmla="*/ 146 w 181"/>
                    <a:gd name="T65" fmla="*/ 111 h 227"/>
                    <a:gd name="T66" fmla="*/ 139 w 181"/>
                    <a:gd name="T67" fmla="*/ 100 h 227"/>
                    <a:gd name="T68" fmla="*/ 134 w 181"/>
                    <a:gd name="T69" fmla="*/ 93 h 227"/>
                    <a:gd name="T70" fmla="*/ 127 w 181"/>
                    <a:gd name="T71" fmla="*/ 81 h 227"/>
                    <a:gd name="T72" fmla="*/ 114 w 181"/>
                    <a:gd name="T73" fmla="*/ 71 h 227"/>
                    <a:gd name="T74" fmla="*/ 107 w 181"/>
                    <a:gd name="T75" fmla="*/ 58 h 227"/>
                    <a:gd name="T76" fmla="*/ 90 w 181"/>
                    <a:gd name="T77" fmla="*/ 46 h 227"/>
                    <a:gd name="T78" fmla="*/ 83 w 181"/>
                    <a:gd name="T79" fmla="*/ 37 h 227"/>
                    <a:gd name="T80" fmla="*/ 70 w 181"/>
                    <a:gd name="T81" fmla="*/ 30 h 227"/>
                    <a:gd name="T82" fmla="*/ 65 w 181"/>
                    <a:gd name="T83" fmla="*/ 25 h 227"/>
                    <a:gd name="T84" fmla="*/ 58 w 181"/>
                    <a:gd name="T85" fmla="*/ 23 h 227"/>
                    <a:gd name="T86" fmla="*/ 54 w 181"/>
                    <a:gd name="T87" fmla="*/ 19 h 227"/>
                    <a:gd name="T88" fmla="*/ 46 w 181"/>
                    <a:gd name="T89" fmla="*/ 16 h 227"/>
                    <a:gd name="T90" fmla="*/ 39 w 181"/>
                    <a:gd name="T91" fmla="*/ 12 h 227"/>
                    <a:gd name="T92" fmla="*/ 32 w 181"/>
                    <a:gd name="T93" fmla="*/ 11 h 227"/>
                    <a:gd name="T94" fmla="*/ 28 w 181"/>
                    <a:gd name="T95" fmla="*/ 7 h 227"/>
                    <a:gd name="T96" fmla="*/ 17 w 181"/>
                    <a:gd name="T97" fmla="*/ 5 h 227"/>
                    <a:gd name="T98" fmla="*/ 10 w 181"/>
                    <a:gd name="T99" fmla="*/ 2 h 227"/>
                    <a:gd name="T100" fmla="*/ 0 w 181"/>
                    <a:gd name="T101" fmla="*/ 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81" h="227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10" y="18"/>
                      </a:lnTo>
                      <a:lnTo>
                        <a:pt x="12" y="18"/>
                      </a:lnTo>
                      <a:lnTo>
                        <a:pt x="12" y="21"/>
                      </a:lnTo>
                      <a:lnTo>
                        <a:pt x="14" y="21"/>
                      </a:lnTo>
                      <a:lnTo>
                        <a:pt x="17" y="25"/>
                      </a:lnTo>
                      <a:lnTo>
                        <a:pt x="17" y="28"/>
                      </a:lnTo>
                      <a:lnTo>
                        <a:pt x="19" y="28"/>
                      </a:lnTo>
                      <a:lnTo>
                        <a:pt x="28" y="42"/>
                      </a:lnTo>
                      <a:lnTo>
                        <a:pt x="30" y="42"/>
                      </a:lnTo>
                      <a:lnTo>
                        <a:pt x="30" y="46"/>
                      </a:lnTo>
                      <a:lnTo>
                        <a:pt x="32" y="46"/>
                      </a:lnTo>
                      <a:lnTo>
                        <a:pt x="40" y="60"/>
                      </a:lnTo>
                      <a:lnTo>
                        <a:pt x="42" y="60"/>
                      </a:lnTo>
                      <a:lnTo>
                        <a:pt x="42" y="63"/>
                      </a:lnTo>
                      <a:lnTo>
                        <a:pt x="44" y="63"/>
                      </a:lnTo>
                      <a:lnTo>
                        <a:pt x="47" y="67"/>
                      </a:lnTo>
                      <a:lnTo>
                        <a:pt x="47" y="71"/>
                      </a:lnTo>
                      <a:lnTo>
                        <a:pt x="49" y="71"/>
                      </a:lnTo>
                      <a:lnTo>
                        <a:pt x="56" y="81"/>
                      </a:lnTo>
                      <a:lnTo>
                        <a:pt x="58" y="81"/>
                      </a:lnTo>
                      <a:lnTo>
                        <a:pt x="79" y="102"/>
                      </a:lnTo>
                      <a:lnTo>
                        <a:pt x="79" y="106"/>
                      </a:lnTo>
                      <a:lnTo>
                        <a:pt x="81" y="106"/>
                      </a:lnTo>
                      <a:lnTo>
                        <a:pt x="88" y="113"/>
                      </a:lnTo>
                      <a:lnTo>
                        <a:pt x="90" y="120"/>
                      </a:lnTo>
                      <a:lnTo>
                        <a:pt x="91" y="120"/>
                      </a:lnTo>
                      <a:lnTo>
                        <a:pt x="98" y="134"/>
                      </a:lnTo>
                      <a:lnTo>
                        <a:pt x="100" y="134"/>
                      </a:lnTo>
                      <a:lnTo>
                        <a:pt x="102" y="141"/>
                      </a:lnTo>
                      <a:lnTo>
                        <a:pt x="104" y="141"/>
                      </a:lnTo>
                      <a:lnTo>
                        <a:pt x="105" y="148"/>
                      </a:lnTo>
                      <a:lnTo>
                        <a:pt x="107" y="148"/>
                      </a:lnTo>
                      <a:lnTo>
                        <a:pt x="107" y="155"/>
                      </a:lnTo>
                      <a:lnTo>
                        <a:pt x="109" y="155"/>
                      </a:lnTo>
                      <a:lnTo>
                        <a:pt x="118" y="169"/>
                      </a:lnTo>
                      <a:lnTo>
                        <a:pt x="120" y="169"/>
                      </a:lnTo>
                      <a:lnTo>
                        <a:pt x="120" y="173"/>
                      </a:lnTo>
                      <a:lnTo>
                        <a:pt x="121" y="173"/>
                      </a:lnTo>
                      <a:lnTo>
                        <a:pt x="125" y="176"/>
                      </a:lnTo>
                      <a:lnTo>
                        <a:pt x="125" y="180"/>
                      </a:lnTo>
                      <a:lnTo>
                        <a:pt x="127" y="180"/>
                      </a:lnTo>
                      <a:lnTo>
                        <a:pt x="130" y="187"/>
                      </a:lnTo>
                      <a:lnTo>
                        <a:pt x="132" y="187"/>
                      </a:lnTo>
                      <a:lnTo>
                        <a:pt x="132" y="190"/>
                      </a:lnTo>
                      <a:lnTo>
                        <a:pt x="134" y="190"/>
                      </a:lnTo>
                      <a:lnTo>
                        <a:pt x="137" y="194"/>
                      </a:lnTo>
                      <a:lnTo>
                        <a:pt x="137" y="197"/>
                      </a:lnTo>
                      <a:lnTo>
                        <a:pt x="139" y="197"/>
                      </a:lnTo>
                      <a:lnTo>
                        <a:pt x="148" y="211"/>
                      </a:lnTo>
                      <a:lnTo>
                        <a:pt x="150" y="211"/>
                      </a:lnTo>
                      <a:lnTo>
                        <a:pt x="150" y="215"/>
                      </a:lnTo>
                      <a:lnTo>
                        <a:pt x="151" y="215"/>
                      </a:lnTo>
                      <a:lnTo>
                        <a:pt x="155" y="218"/>
                      </a:lnTo>
                      <a:lnTo>
                        <a:pt x="155" y="222"/>
                      </a:lnTo>
                      <a:lnTo>
                        <a:pt x="157" y="222"/>
                      </a:lnTo>
                      <a:lnTo>
                        <a:pt x="158" y="227"/>
                      </a:lnTo>
                      <a:lnTo>
                        <a:pt x="169" y="222"/>
                      </a:lnTo>
                      <a:lnTo>
                        <a:pt x="169" y="220"/>
                      </a:lnTo>
                      <a:lnTo>
                        <a:pt x="176" y="218"/>
                      </a:lnTo>
                      <a:lnTo>
                        <a:pt x="176" y="217"/>
                      </a:lnTo>
                      <a:lnTo>
                        <a:pt x="179" y="217"/>
                      </a:lnTo>
                      <a:lnTo>
                        <a:pt x="181" y="211"/>
                      </a:lnTo>
                      <a:lnTo>
                        <a:pt x="179" y="211"/>
                      </a:lnTo>
                      <a:lnTo>
                        <a:pt x="179" y="201"/>
                      </a:lnTo>
                      <a:lnTo>
                        <a:pt x="178" y="201"/>
                      </a:lnTo>
                      <a:lnTo>
                        <a:pt x="178" y="197"/>
                      </a:lnTo>
                      <a:lnTo>
                        <a:pt x="176" y="197"/>
                      </a:lnTo>
                      <a:lnTo>
                        <a:pt x="176" y="189"/>
                      </a:lnTo>
                      <a:lnTo>
                        <a:pt x="174" y="189"/>
                      </a:lnTo>
                      <a:lnTo>
                        <a:pt x="174" y="183"/>
                      </a:lnTo>
                      <a:lnTo>
                        <a:pt x="172" y="183"/>
                      </a:lnTo>
                      <a:lnTo>
                        <a:pt x="172" y="174"/>
                      </a:lnTo>
                      <a:lnTo>
                        <a:pt x="171" y="174"/>
                      </a:lnTo>
                      <a:lnTo>
                        <a:pt x="171" y="171"/>
                      </a:lnTo>
                      <a:lnTo>
                        <a:pt x="169" y="171"/>
                      </a:lnTo>
                      <a:lnTo>
                        <a:pt x="169" y="166"/>
                      </a:lnTo>
                      <a:lnTo>
                        <a:pt x="167" y="166"/>
                      </a:lnTo>
                      <a:lnTo>
                        <a:pt x="167" y="162"/>
                      </a:lnTo>
                      <a:lnTo>
                        <a:pt x="165" y="162"/>
                      </a:lnTo>
                      <a:lnTo>
                        <a:pt x="165" y="157"/>
                      </a:lnTo>
                      <a:lnTo>
                        <a:pt x="164" y="157"/>
                      </a:lnTo>
                      <a:lnTo>
                        <a:pt x="164" y="150"/>
                      </a:lnTo>
                      <a:lnTo>
                        <a:pt x="162" y="150"/>
                      </a:lnTo>
                      <a:lnTo>
                        <a:pt x="162" y="144"/>
                      </a:lnTo>
                      <a:lnTo>
                        <a:pt x="160" y="144"/>
                      </a:lnTo>
                      <a:lnTo>
                        <a:pt x="158" y="137"/>
                      </a:lnTo>
                      <a:lnTo>
                        <a:pt x="157" y="137"/>
                      </a:lnTo>
                      <a:lnTo>
                        <a:pt x="157" y="134"/>
                      </a:lnTo>
                      <a:lnTo>
                        <a:pt x="155" y="134"/>
                      </a:lnTo>
                      <a:lnTo>
                        <a:pt x="155" y="129"/>
                      </a:lnTo>
                      <a:lnTo>
                        <a:pt x="153" y="129"/>
                      </a:lnTo>
                      <a:lnTo>
                        <a:pt x="151" y="122"/>
                      </a:lnTo>
                      <a:lnTo>
                        <a:pt x="150" y="122"/>
                      </a:lnTo>
                      <a:lnTo>
                        <a:pt x="148" y="115"/>
                      </a:lnTo>
                      <a:lnTo>
                        <a:pt x="146" y="115"/>
                      </a:lnTo>
                      <a:lnTo>
                        <a:pt x="146" y="111"/>
                      </a:lnTo>
                      <a:lnTo>
                        <a:pt x="144" y="111"/>
                      </a:lnTo>
                      <a:lnTo>
                        <a:pt x="141" y="108"/>
                      </a:lnTo>
                      <a:lnTo>
                        <a:pt x="139" y="100"/>
                      </a:lnTo>
                      <a:lnTo>
                        <a:pt x="137" y="100"/>
                      </a:lnTo>
                      <a:lnTo>
                        <a:pt x="135" y="93"/>
                      </a:lnTo>
                      <a:lnTo>
                        <a:pt x="134" y="93"/>
                      </a:lnTo>
                      <a:lnTo>
                        <a:pt x="134" y="90"/>
                      </a:lnTo>
                      <a:lnTo>
                        <a:pt x="128" y="88"/>
                      </a:lnTo>
                      <a:lnTo>
                        <a:pt x="127" y="81"/>
                      </a:lnTo>
                      <a:lnTo>
                        <a:pt x="125" y="81"/>
                      </a:lnTo>
                      <a:lnTo>
                        <a:pt x="118" y="71"/>
                      </a:lnTo>
                      <a:lnTo>
                        <a:pt x="114" y="71"/>
                      </a:lnTo>
                      <a:lnTo>
                        <a:pt x="113" y="63"/>
                      </a:lnTo>
                      <a:lnTo>
                        <a:pt x="107" y="62"/>
                      </a:lnTo>
                      <a:lnTo>
                        <a:pt x="107" y="58"/>
                      </a:lnTo>
                      <a:lnTo>
                        <a:pt x="102" y="56"/>
                      </a:lnTo>
                      <a:lnTo>
                        <a:pt x="93" y="46"/>
                      </a:lnTo>
                      <a:lnTo>
                        <a:pt x="90" y="46"/>
                      </a:lnTo>
                      <a:lnTo>
                        <a:pt x="90" y="42"/>
                      </a:lnTo>
                      <a:lnTo>
                        <a:pt x="84" y="41"/>
                      </a:lnTo>
                      <a:lnTo>
                        <a:pt x="83" y="37"/>
                      </a:lnTo>
                      <a:lnTo>
                        <a:pt x="79" y="37"/>
                      </a:lnTo>
                      <a:lnTo>
                        <a:pt x="74" y="30"/>
                      </a:lnTo>
                      <a:lnTo>
                        <a:pt x="70" y="30"/>
                      </a:lnTo>
                      <a:lnTo>
                        <a:pt x="70" y="28"/>
                      </a:lnTo>
                      <a:lnTo>
                        <a:pt x="67" y="28"/>
                      </a:lnTo>
                      <a:lnTo>
                        <a:pt x="65" y="25"/>
                      </a:lnTo>
                      <a:lnTo>
                        <a:pt x="61" y="25"/>
                      </a:lnTo>
                      <a:lnTo>
                        <a:pt x="61" y="23"/>
                      </a:lnTo>
                      <a:lnTo>
                        <a:pt x="58" y="23"/>
                      </a:lnTo>
                      <a:lnTo>
                        <a:pt x="58" y="21"/>
                      </a:lnTo>
                      <a:lnTo>
                        <a:pt x="54" y="21"/>
                      </a:lnTo>
                      <a:lnTo>
                        <a:pt x="54" y="19"/>
                      </a:lnTo>
                      <a:lnTo>
                        <a:pt x="51" y="19"/>
                      </a:lnTo>
                      <a:lnTo>
                        <a:pt x="49" y="16"/>
                      </a:lnTo>
                      <a:lnTo>
                        <a:pt x="46" y="16"/>
                      </a:lnTo>
                      <a:lnTo>
                        <a:pt x="46" y="14"/>
                      </a:lnTo>
                      <a:lnTo>
                        <a:pt x="39" y="14"/>
                      </a:lnTo>
                      <a:lnTo>
                        <a:pt x="39" y="12"/>
                      </a:lnTo>
                      <a:lnTo>
                        <a:pt x="35" y="12"/>
                      </a:lnTo>
                      <a:lnTo>
                        <a:pt x="35" y="11"/>
                      </a:lnTo>
                      <a:lnTo>
                        <a:pt x="32" y="11"/>
                      </a:lnTo>
                      <a:lnTo>
                        <a:pt x="32" y="9"/>
                      </a:lnTo>
                      <a:lnTo>
                        <a:pt x="28" y="9"/>
                      </a:lnTo>
                      <a:lnTo>
                        <a:pt x="28" y="7"/>
                      </a:lnTo>
                      <a:lnTo>
                        <a:pt x="21" y="7"/>
                      </a:lnTo>
                      <a:lnTo>
                        <a:pt x="21" y="5"/>
                      </a:lnTo>
                      <a:lnTo>
                        <a:pt x="17" y="5"/>
                      </a:lnTo>
                      <a:lnTo>
                        <a:pt x="17" y="4"/>
                      </a:lnTo>
                      <a:lnTo>
                        <a:pt x="10" y="4"/>
                      </a:lnTo>
                      <a:lnTo>
                        <a:pt x="10" y="2"/>
                      </a:lnTo>
                      <a:lnTo>
                        <a:pt x="3" y="2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24" name="Freeform 31">
                  <a:extLst>
                    <a:ext uri="{FF2B5EF4-FFF2-40B4-BE49-F238E27FC236}">
                      <a16:creationId xmlns:a16="http://schemas.microsoft.com/office/drawing/2014/main" id="{8FCDAA79-D940-D454-BAEC-FC049CE331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4" y="4666"/>
                  <a:ext cx="134" cy="88"/>
                </a:xfrm>
                <a:custGeom>
                  <a:avLst/>
                  <a:gdLst>
                    <a:gd name="T0" fmla="*/ 2 w 134"/>
                    <a:gd name="T1" fmla="*/ 2 h 88"/>
                    <a:gd name="T2" fmla="*/ 9 w 134"/>
                    <a:gd name="T3" fmla="*/ 16 h 88"/>
                    <a:gd name="T4" fmla="*/ 11 w 134"/>
                    <a:gd name="T5" fmla="*/ 19 h 88"/>
                    <a:gd name="T6" fmla="*/ 16 w 134"/>
                    <a:gd name="T7" fmla="*/ 23 h 88"/>
                    <a:gd name="T8" fmla="*/ 18 w 134"/>
                    <a:gd name="T9" fmla="*/ 26 h 88"/>
                    <a:gd name="T10" fmla="*/ 37 w 134"/>
                    <a:gd name="T11" fmla="*/ 42 h 88"/>
                    <a:gd name="T12" fmla="*/ 44 w 134"/>
                    <a:gd name="T13" fmla="*/ 44 h 88"/>
                    <a:gd name="T14" fmla="*/ 56 w 134"/>
                    <a:gd name="T15" fmla="*/ 48 h 88"/>
                    <a:gd name="T16" fmla="*/ 65 w 134"/>
                    <a:gd name="T17" fmla="*/ 51 h 88"/>
                    <a:gd name="T18" fmla="*/ 72 w 134"/>
                    <a:gd name="T19" fmla="*/ 53 h 88"/>
                    <a:gd name="T20" fmla="*/ 76 w 134"/>
                    <a:gd name="T21" fmla="*/ 55 h 88"/>
                    <a:gd name="T22" fmla="*/ 79 w 134"/>
                    <a:gd name="T23" fmla="*/ 56 h 88"/>
                    <a:gd name="T24" fmla="*/ 83 w 134"/>
                    <a:gd name="T25" fmla="*/ 58 h 88"/>
                    <a:gd name="T26" fmla="*/ 86 w 134"/>
                    <a:gd name="T27" fmla="*/ 60 h 88"/>
                    <a:gd name="T28" fmla="*/ 93 w 134"/>
                    <a:gd name="T29" fmla="*/ 62 h 88"/>
                    <a:gd name="T30" fmla="*/ 97 w 134"/>
                    <a:gd name="T31" fmla="*/ 63 h 88"/>
                    <a:gd name="T32" fmla="*/ 101 w 134"/>
                    <a:gd name="T33" fmla="*/ 65 h 88"/>
                    <a:gd name="T34" fmla="*/ 104 w 134"/>
                    <a:gd name="T35" fmla="*/ 67 h 88"/>
                    <a:gd name="T36" fmla="*/ 113 w 134"/>
                    <a:gd name="T37" fmla="*/ 74 h 88"/>
                    <a:gd name="T38" fmla="*/ 116 w 134"/>
                    <a:gd name="T39" fmla="*/ 76 h 88"/>
                    <a:gd name="T40" fmla="*/ 120 w 134"/>
                    <a:gd name="T41" fmla="*/ 78 h 88"/>
                    <a:gd name="T42" fmla="*/ 125 w 134"/>
                    <a:gd name="T43" fmla="*/ 81 h 88"/>
                    <a:gd name="T44" fmla="*/ 134 w 134"/>
                    <a:gd name="T45" fmla="*/ 88 h 88"/>
                    <a:gd name="T46" fmla="*/ 125 w 134"/>
                    <a:gd name="T47" fmla="*/ 78 h 88"/>
                    <a:gd name="T48" fmla="*/ 123 w 134"/>
                    <a:gd name="T49" fmla="*/ 74 h 88"/>
                    <a:gd name="T50" fmla="*/ 120 w 134"/>
                    <a:gd name="T51" fmla="*/ 67 h 88"/>
                    <a:gd name="T52" fmla="*/ 109 w 134"/>
                    <a:gd name="T53" fmla="*/ 53 h 88"/>
                    <a:gd name="T54" fmla="*/ 108 w 134"/>
                    <a:gd name="T55" fmla="*/ 49 h 88"/>
                    <a:gd name="T56" fmla="*/ 97 w 134"/>
                    <a:gd name="T57" fmla="*/ 35 h 88"/>
                    <a:gd name="T58" fmla="*/ 95 w 134"/>
                    <a:gd name="T59" fmla="*/ 32 h 88"/>
                    <a:gd name="T60" fmla="*/ 90 w 134"/>
                    <a:gd name="T61" fmla="*/ 28 h 88"/>
                    <a:gd name="T62" fmla="*/ 88 w 134"/>
                    <a:gd name="T63" fmla="*/ 25 h 88"/>
                    <a:gd name="T64" fmla="*/ 78 w 134"/>
                    <a:gd name="T65" fmla="*/ 11 h 88"/>
                    <a:gd name="T66" fmla="*/ 72 w 134"/>
                    <a:gd name="T67" fmla="*/ 7 h 88"/>
                    <a:gd name="T68" fmla="*/ 53 w 134"/>
                    <a:gd name="T69" fmla="*/ 4 h 88"/>
                    <a:gd name="T70" fmla="*/ 37 w 134"/>
                    <a:gd name="T71" fmla="*/ 2 h 88"/>
                    <a:gd name="T72" fmla="*/ 2 w 134"/>
                    <a:gd name="T73" fmla="*/ 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34" h="88">
                      <a:moveTo>
                        <a:pt x="2" y="0"/>
                      </a:move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9" y="16"/>
                      </a:lnTo>
                      <a:lnTo>
                        <a:pt x="11" y="16"/>
                      </a:lnTo>
                      <a:lnTo>
                        <a:pt x="11" y="19"/>
                      </a:lnTo>
                      <a:lnTo>
                        <a:pt x="12" y="19"/>
                      </a:lnTo>
                      <a:lnTo>
                        <a:pt x="16" y="23"/>
                      </a:lnTo>
                      <a:lnTo>
                        <a:pt x="16" y="26"/>
                      </a:lnTo>
                      <a:lnTo>
                        <a:pt x="18" y="26"/>
                      </a:lnTo>
                      <a:lnTo>
                        <a:pt x="28" y="42"/>
                      </a:lnTo>
                      <a:lnTo>
                        <a:pt x="37" y="42"/>
                      </a:lnTo>
                      <a:lnTo>
                        <a:pt x="37" y="44"/>
                      </a:lnTo>
                      <a:lnTo>
                        <a:pt x="44" y="44"/>
                      </a:lnTo>
                      <a:lnTo>
                        <a:pt x="44" y="46"/>
                      </a:lnTo>
                      <a:lnTo>
                        <a:pt x="56" y="48"/>
                      </a:lnTo>
                      <a:lnTo>
                        <a:pt x="56" y="49"/>
                      </a:lnTo>
                      <a:lnTo>
                        <a:pt x="65" y="51"/>
                      </a:lnTo>
                      <a:lnTo>
                        <a:pt x="65" y="53"/>
                      </a:lnTo>
                      <a:lnTo>
                        <a:pt x="72" y="53"/>
                      </a:lnTo>
                      <a:lnTo>
                        <a:pt x="72" y="55"/>
                      </a:lnTo>
                      <a:lnTo>
                        <a:pt x="76" y="55"/>
                      </a:lnTo>
                      <a:lnTo>
                        <a:pt x="76" y="56"/>
                      </a:lnTo>
                      <a:lnTo>
                        <a:pt x="79" y="56"/>
                      </a:lnTo>
                      <a:lnTo>
                        <a:pt x="79" y="58"/>
                      </a:lnTo>
                      <a:lnTo>
                        <a:pt x="83" y="58"/>
                      </a:lnTo>
                      <a:lnTo>
                        <a:pt x="83" y="60"/>
                      </a:lnTo>
                      <a:lnTo>
                        <a:pt x="86" y="60"/>
                      </a:lnTo>
                      <a:lnTo>
                        <a:pt x="86" y="62"/>
                      </a:lnTo>
                      <a:lnTo>
                        <a:pt x="93" y="62"/>
                      </a:lnTo>
                      <a:lnTo>
                        <a:pt x="93" y="63"/>
                      </a:lnTo>
                      <a:lnTo>
                        <a:pt x="97" y="63"/>
                      </a:lnTo>
                      <a:lnTo>
                        <a:pt x="97" y="65"/>
                      </a:lnTo>
                      <a:lnTo>
                        <a:pt x="101" y="65"/>
                      </a:lnTo>
                      <a:lnTo>
                        <a:pt x="101" y="67"/>
                      </a:lnTo>
                      <a:lnTo>
                        <a:pt x="104" y="67"/>
                      </a:lnTo>
                      <a:lnTo>
                        <a:pt x="109" y="74"/>
                      </a:lnTo>
                      <a:lnTo>
                        <a:pt x="113" y="74"/>
                      </a:lnTo>
                      <a:lnTo>
                        <a:pt x="113" y="76"/>
                      </a:lnTo>
                      <a:lnTo>
                        <a:pt x="116" y="76"/>
                      </a:lnTo>
                      <a:lnTo>
                        <a:pt x="116" y="78"/>
                      </a:lnTo>
                      <a:lnTo>
                        <a:pt x="120" y="78"/>
                      </a:lnTo>
                      <a:lnTo>
                        <a:pt x="122" y="81"/>
                      </a:lnTo>
                      <a:lnTo>
                        <a:pt x="125" y="81"/>
                      </a:lnTo>
                      <a:lnTo>
                        <a:pt x="130" y="88"/>
                      </a:lnTo>
                      <a:lnTo>
                        <a:pt x="134" y="88"/>
                      </a:lnTo>
                      <a:lnTo>
                        <a:pt x="127" y="78"/>
                      </a:lnTo>
                      <a:lnTo>
                        <a:pt x="125" y="78"/>
                      </a:lnTo>
                      <a:lnTo>
                        <a:pt x="125" y="74"/>
                      </a:lnTo>
                      <a:lnTo>
                        <a:pt x="123" y="74"/>
                      </a:lnTo>
                      <a:lnTo>
                        <a:pt x="120" y="70"/>
                      </a:lnTo>
                      <a:lnTo>
                        <a:pt x="120" y="67"/>
                      </a:lnTo>
                      <a:lnTo>
                        <a:pt x="118" y="67"/>
                      </a:lnTo>
                      <a:lnTo>
                        <a:pt x="109" y="53"/>
                      </a:lnTo>
                      <a:lnTo>
                        <a:pt x="108" y="53"/>
                      </a:lnTo>
                      <a:lnTo>
                        <a:pt x="108" y="49"/>
                      </a:lnTo>
                      <a:lnTo>
                        <a:pt x="106" y="49"/>
                      </a:lnTo>
                      <a:lnTo>
                        <a:pt x="97" y="35"/>
                      </a:lnTo>
                      <a:lnTo>
                        <a:pt x="95" y="35"/>
                      </a:lnTo>
                      <a:lnTo>
                        <a:pt x="95" y="32"/>
                      </a:lnTo>
                      <a:lnTo>
                        <a:pt x="93" y="32"/>
                      </a:lnTo>
                      <a:lnTo>
                        <a:pt x="90" y="28"/>
                      </a:lnTo>
                      <a:lnTo>
                        <a:pt x="90" y="25"/>
                      </a:lnTo>
                      <a:lnTo>
                        <a:pt x="88" y="25"/>
                      </a:lnTo>
                      <a:lnTo>
                        <a:pt x="79" y="11"/>
                      </a:lnTo>
                      <a:lnTo>
                        <a:pt x="78" y="11"/>
                      </a:lnTo>
                      <a:lnTo>
                        <a:pt x="78" y="7"/>
                      </a:lnTo>
                      <a:lnTo>
                        <a:pt x="72" y="7"/>
                      </a:lnTo>
                      <a:lnTo>
                        <a:pt x="72" y="5"/>
                      </a:lnTo>
                      <a:lnTo>
                        <a:pt x="53" y="4"/>
                      </a:lnTo>
                      <a:lnTo>
                        <a:pt x="53" y="2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FC0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25" name="Freeform 32">
                  <a:extLst>
                    <a:ext uri="{FF2B5EF4-FFF2-40B4-BE49-F238E27FC236}">
                      <a16:creationId xmlns:a16="http://schemas.microsoft.com/office/drawing/2014/main" id="{5B5E55A7-7F64-EC94-E44A-52885FF3AE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77" y="4825"/>
                  <a:ext cx="53" cy="93"/>
                </a:xfrm>
                <a:custGeom>
                  <a:avLst/>
                  <a:gdLst>
                    <a:gd name="T0" fmla="*/ 0 w 53"/>
                    <a:gd name="T1" fmla="*/ 0 h 93"/>
                    <a:gd name="T2" fmla="*/ 2 w 53"/>
                    <a:gd name="T3" fmla="*/ 7 h 93"/>
                    <a:gd name="T4" fmla="*/ 4 w 53"/>
                    <a:gd name="T5" fmla="*/ 7 h 93"/>
                    <a:gd name="T6" fmla="*/ 4 w 53"/>
                    <a:gd name="T7" fmla="*/ 14 h 93"/>
                    <a:gd name="T8" fmla="*/ 6 w 53"/>
                    <a:gd name="T9" fmla="*/ 14 h 93"/>
                    <a:gd name="T10" fmla="*/ 6 w 53"/>
                    <a:gd name="T11" fmla="*/ 17 h 93"/>
                    <a:gd name="T12" fmla="*/ 7 w 53"/>
                    <a:gd name="T13" fmla="*/ 17 h 93"/>
                    <a:gd name="T14" fmla="*/ 7 w 53"/>
                    <a:gd name="T15" fmla="*/ 24 h 93"/>
                    <a:gd name="T16" fmla="*/ 9 w 53"/>
                    <a:gd name="T17" fmla="*/ 24 h 93"/>
                    <a:gd name="T18" fmla="*/ 9 w 53"/>
                    <a:gd name="T19" fmla="*/ 28 h 93"/>
                    <a:gd name="T20" fmla="*/ 11 w 53"/>
                    <a:gd name="T21" fmla="*/ 28 h 93"/>
                    <a:gd name="T22" fmla="*/ 11 w 53"/>
                    <a:gd name="T23" fmla="*/ 37 h 93"/>
                    <a:gd name="T24" fmla="*/ 13 w 53"/>
                    <a:gd name="T25" fmla="*/ 37 h 93"/>
                    <a:gd name="T26" fmla="*/ 14 w 53"/>
                    <a:gd name="T27" fmla="*/ 61 h 93"/>
                    <a:gd name="T28" fmla="*/ 16 w 53"/>
                    <a:gd name="T29" fmla="*/ 61 h 93"/>
                    <a:gd name="T30" fmla="*/ 16 w 53"/>
                    <a:gd name="T31" fmla="*/ 73 h 93"/>
                    <a:gd name="T32" fmla="*/ 18 w 53"/>
                    <a:gd name="T33" fmla="*/ 73 h 93"/>
                    <a:gd name="T34" fmla="*/ 18 w 53"/>
                    <a:gd name="T35" fmla="*/ 93 h 93"/>
                    <a:gd name="T36" fmla="*/ 25 w 53"/>
                    <a:gd name="T37" fmla="*/ 91 h 93"/>
                    <a:gd name="T38" fmla="*/ 25 w 53"/>
                    <a:gd name="T39" fmla="*/ 89 h 93"/>
                    <a:gd name="T40" fmla="*/ 32 w 53"/>
                    <a:gd name="T41" fmla="*/ 88 h 93"/>
                    <a:gd name="T42" fmla="*/ 32 w 53"/>
                    <a:gd name="T43" fmla="*/ 86 h 93"/>
                    <a:gd name="T44" fmla="*/ 46 w 53"/>
                    <a:gd name="T45" fmla="*/ 79 h 93"/>
                    <a:gd name="T46" fmla="*/ 46 w 53"/>
                    <a:gd name="T47" fmla="*/ 77 h 93"/>
                    <a:gd name="T48" fmla="*/ 53 w 53"/>
                    <a:gd name="T49" fmla="*/ 75 h 93"/>
                    <a:gd name="T50" fmla="*/ 53 w 53"/>
                    <a:gd name="T51" fmla="*/ 72 h 93"/>
                    <a:gd name="T52" fmla="*/ 51 w 53"/>
                    <a:gd name="T53" fmla="*/ 72 h 93"/>
                    <a:gd name="T54" fmla="*/ 43 w 53"/>
                    <a:gd name="T55" fmla="*/ 58 h 93"/>
                    <a:gd name="T56" fmla="*/ 41 w 53"/>
                    <a:gd name="T57" fmla="*/ 58 h 93"/>
                    <a:gd name="T58" fmla="*/ 41 w 53"/>
                    <a:gd name="T59" fmla="*/ 54 h 93"/>
                    <a:gd name="T60" fmla="*/ 39 w 53"/>
                    <a:gd name="T61" fmla="*/ 54 h 93"/>
                    <a:gd name="T62" fmla="*/ 35 w 53"/>
                    <a:gd name="T63" fmla="*/ 51 h 93"/>
                    <a:gd name="T64" fmla="*/ 35 w 53"/>
                    <a:gd name="T65" fmla="*/ 47 h 93"/>
                    <a:gd name="T66" fmla="*/ 34 w 53"/>
                    <a:gd name="T67" fmla="*/ 47 h 93"/>
                    <a:gd name="T68" fmla="*/ 25 w 53"/>
                    <a:gd name="T69" fmla="*/ 33 h 93"/>
                    <a:gd name="T70" fmla="*/ 23 w 53"/>
                    <a:gd name="T71" fmla="*/ 33 h 93"/>
                    <a:gd name="T72" fmla="*/ 23 w 53"/>
                    <a:gd name="T73" fmla="*/ 29 h 93"/>
                    <a:gd name="T74" fmla="*/ 21 w 53"/>
                    <a:gd name="T75" fmla="*/ 29 h 93"/>
                    <a:gd name="T76" fmla="*/ 13 w 53"/>
                    <a:gd name="T77" fmla="*/ 15 h 93"/>
                    <a:gd name="T78" fmla="*/ 11 w 53"/>
                    <a:gd name="T79" fmla="*/ 15 h 93"/>
                    <a:gd name="T80" fmla="*/ 11 w 53"/>
                    <a:gd name="T81" fmla="*/ 12 h 93"/>
                    <a:gd name="T82" fmla="*/ 9 w 53"/>
                    <a:gd name="T83" fmla="*/ 12 h 93"/>
                    <a:gd name="T84" fmla="*/ 6 w 53"/>
                    <a:gd name="T85" fmla="*/ 8 h 93"/>
                    <a:gd name="T86" fmla="*/ 6 w 53"/>
                    <a:gd name="T87" fmla="*/ 5 h 93"/>
                    <a:gd name="T88" fmla="*/ 4 w 53"/>
                    <a:gd name="T89" fmla="*/ 5 h 93"/>
                    <a:gd name="T90" fmla="*/ 2 w 53"/>
                    <a:gd name="T91" fmla="*/ 0 h 93"/>
                    <a:gd name="T92" fmla="*/ 0 w 53"/>
                    <a:gd name="T93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3" h="93">
                      <a:moveTo>
                        <a:pt x="0" y="0"/>
                      </a:moveTo>
                      <a:lnTo>
                        <a:pt x="2" y="7"/>
                      </a:lnTo>
                      <a:lnTo>
                        <a:pt x="4" y="7"/>
                      </a:lnTo>
                      <a:lnTo>
                        <a:pt x="4" y="14"/>
                      </a:lnTo>
                      <a:lnTo>
                        <a:pt x="6" y="14"/>
                      </a:lnTo>
                      <a:lnTo>
                        <a:pt x="6" y="17"/>
                      </a:lnTo>
                      <a:lnTo>
                        <a:pt x="7" y="17"/>
                      </a:lnTo>
                      <a:lnTo>
                        <a:pt x="7" y="24"/>
                      </a:lnTo>
                      <a:lnTo>
                        <a:pt x="9" y="24"/>
                      </a:lnTo>
                      <a:lnTo>
                        <a:pt x="9" y="28"/>
                      </a:lnTo>
                      <a:lnTo>
                        <a:pt x="11" y="28"/>
                      </a:lnTo>
                      <a:lnTo>
                        <a:pt x="11" y="37"/>
                      </a:lnTo>
                      <a:lnTo>
                        <a:pt x="13" y="37"/>
                      </a:lnTo>
                      <a:lnTo>
                        <a:pt x="14" y="61"/>
                      </a:lnTo>
                      <a:lnTo>
                        <a:pt x="16" y="61"/>
                      </a:lnTo>
                      <a:lnTo>
                        <a:pt x="16" y="73"/>
                      </a:lnTo>
                      <a:lnTo>
                        <a:pt x="18" y="73"/>
                      </a:lnTo>
                      <a:lnTo>
                        <a:pt x="18" y="93"/>
                      </a:lnTo>
                      <a:lnTo>
                        <a:pt x="25" y="91"/>
                      </a:lnTo>
                      <a:lnTo>
                        <a:pt x="25" y="89"/>
                      </a:lnTo>
                      <a:lnTo>
                        <a:pt x="32" y="88"/>
                      </a:lnTo>
                      <a:lnTo>
                        <a:pt x="32" y="86"/>
                      </a:lnTo>
                      <a:lnTo>
                        <a:pt x="46" y="79"/>
                      </a:lnTo>
                      <a:lnTo>
                        <a:pt x="46" y="77"/>
                      </a:lnTo>
                      <a:lnTo>
                        <a:pt x="53" y="75"/>
                      </a:lnTo>
                      <a:lnTo>
                        <a:pt x="53" y="72"/>
                      </a:lnTo>
                      <a:lnTo>
                        <a:pt x="51" y="72"/>
                      </a:lnTo>
                      <a:lnTo>
                        <a:pt x="43" y="58"/>
                      </a:lnTo>
                      <a:lnTo>
                        <a:pt x="41" y="58"/>
                      </a:lnTo>
                      <a:lnTo>
                        <a:pt x="41" y="54"/>
                      </a:lnTo>
                      <a:lnTo>
                        <a:pt x="39" y="54"/>
                      </a:lnTo>
                      <a:lnTo>
                        <a:pt x="35" y="51"/>
                      </a:lnTo>
                      <a:lnTo>
                        <a:pt x="35" y="47"/>
                      </a:lnTo>
                      <a:lnTo>
                        <a:pt x="34" y="47"/>
                      </a:lnTo>
                      <a:lnTo>
                        <a:pt x="25" y="33"/>
                      </a:lnTo>
                      <a:lnTo>
                        <a:pt x="23" y="33"/>
                      </a:lnTo>
                      <a:lnTo>
                        <a:pt x="23" y="29"/>
                      </a:lnTo>
                      <a:lnTo>
                        <a:pt x="21" y="29"/>
                      </a:lnTo>
                      <a:lnTo>
                        <a:pt x="13" y="15"/>
                      </a:lnTo>
                      <a:lnTo>
                        <a:pt x="11" y="15"/>
                      </a:lnTo>
                      <a:lnTo>
                        <a:pt x="11" y="12"/>
                      </a:lnTo>
                      <a:lnTo>
                        <a:pt x="9" y="12"/>
                      </a:lnTo>
                      <a:lnTo>
                        <a:pt x="6" y="8"/>
                      </a:lnTo>
                      <a:lnTo>
                        <a:pt x="6" y="5"/>
                      </a:lnTo>
                      <a:lnTo>
                        <a:pt x="4" y="5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0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26" name="Freeform 33">
                  <a:extLst>
                    <a:ext uri="{FF2B5EF4-FFF2-40B4-BE49-F238E27FC236}">
                      <a16:creationId xmlns:a16="http://schemas.microsoft.com/office/drawing/2014/main" id="{060CD5E8-F390-F29E-21B6-33C1922639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48" y="4668"/>
                  <a:ext cx="76" cy="40"/>
                </a:xfrm>
                <a:custGeom>
                  <a:avLst/>
                  <a:gdLst>
                    <a:gd name="T0" fmla="*/ 46 w 76"/>
                    <a:gd name="T1" fmla="*/ 0 h 40"/>
                    <a:gd name="T2" fmla="*/ 46 w 76"/>
                    <a:gd name="T3" fmla="*/ 2 h 40"/>
                    <a:gd name="T4" fmla="*/ 43 w 76"/>
                    <a:gd name="T5" fmla="*/ 2 h 40"/>
                    <a:gd name="T6" fmla="*/ 43 w 76"/>
                    <a:gd name="T7" fmla="*/ 3 h 40"/>
                    <a:gd name="T8" fmla="*/ 36 w 76"/>
                    <a:gd name="T9" fmla="*/ 7 h 40"/>
                    <a:gd name="T10" fmla="*/ 36 w 76"/>
                    <a:gd name="T11" fmla="*/ 9 h 40"/>
                    <a:gd name="T12" fmla="*/ 32 w 76"/>
                    <a:gd name="T13" fmla="*/ 9 h 40"/>
                    <a:gd name="T14" fmla="*/ 32 w 76"/>
                    <a:gd name="T15" fmla="*/ 10 h 40"/>
                    <a:gd name="T16" fmla="*/ 25 w 76"/>
                    <a:gd name="T17" fmla="*/ 14 h 40"/>
                    <a:gd name="T18" fmla="*/ 25 w 76"/>
                    <a:gd name="T19" fmla="*/ 16 h 40"/>
                    <a:gd name="T20" fmla="*/ 22 w 76"/>
                    <a:gd name="T21" fmla="*/ 16 h 40"/>
                    <a:gd name="T22" fmla="*/ 22 w 76"/>
                    <a:gd name="T23" fmla="*/ 17 h 40"/>
                    <a:gd name="T24" fmla="*/ 14 w 76"/>
                    <a:gd name="T25" fmla="*/ 21 h 40"/>
                    <a:gd name="T26" fmla="*/ 14 w 76"/>
                    <a:gd name="T27" fmla="*/ 23 h 40"/>
                    <a:gd name="T28" fmla="*/ 11 w 76"/>
                    <a:gd name="T29" fmla="*/ 23 h 40"/>
                    <a:gd name="T30" fmla="*/ 11 w 76"/>
                    <a:gd name="T31" fmla="*/ 24 h 40"/>
                    <a:gd name="T32" fmla="*/ 4 w 76"/>
                    <a:gd name="T33" fmla="*/ 28 h 40"/>
                    <a:gd name="T34" fmla="*/ 4 w 76"/>
                    <a:gd name="T35" fmla="*/ 30 h 40"/>
                    <a:gd name="T36" fmla="*/ 0 w 76"/>
                    <a:gd name="T37" fmla="*/ 30 h 40"/>
                    <a:gd name="T38" fmla="*/ 0 w 76"/>
                    <a:gd name="T39" fmla="*/ 32 h 40"/>
                    <a:gd name="T40" fmla="*/ 37 w 76"/>
                    <a:gd name="T41" fmla="*/ 33 h 40"/>
                    <a:gd name="T42" fmla="*/ 37 w 76"/>
                    <a:gd name="T43" fmla="*/ 35 h 40"/>
                    <a:gd name="T44" fmla="*/ 51 w 76"/>
                    <a:gd name="T45" fmla="*/ 35 h 40"/>
                    <a:gd name="T46" fmla="*/ 51 w 76"/>
                    <a:gd name="T47" fmla="*/ 37 h 40"/>
                    <a:gd name="T48" fmla="*/ 66 w 76"/>
                    <a:gd name="T49" fmla="*/ 37 h 40"/>
                    <a:gd name="T50" fmla="*/ 66 w 76"/>
                    <a:gd name="T51" fmla="*/ 39 h 40"/>
                    <a:gd name="T52" fmla="*/ 74 w 76"/>
                    <a:gd name="T53" fmla="*/ 39 h 40"/>
                    <a:gd name="T54" fmla="*/ 74 w 76"/>
                    <a:gd name="T55" fmla="*/ 40 h 40"/>
                    <a:gd name="T56" fmla="*/ 76 w 76"/>
                    <a:gd name="T57" fmla="*/ 40 h 40"/>
                    <a:gd name="T58" fmla="*/ 73 w 76"/>
                    <a:gd name="T59" fmla="*/ 37 h 40"/>
                    <a:gd name="T60" fmla="*/ 73 w 76"/>
                    <a:gd name="T61" fmla="*/ 33 h 40"/>
                    <a:gd name="T62" fmla="*/ 71 w 76"/>
                    <a:gd name="T63" fmla="*/ 33 h 40"/>
                    <a:gd name="T64" fmla="*/ 67 w 76"/>
                    <a:gd name="T65" fmla="*/ 30 h 40"/>
                    <a:gd name="T66" fmla="*/ 67 w 76"/>
                    <a:gd name="T67" fmla="*/ 26 h 40"/>
                    <a:gd name="T68" fmla="*/ 66 w 76"/>
                    <a:gd name="T69" fmla="*/ 26 h 40"/>
                    <a:gd name="T70" fmla="*/ 57 w 76"/>
                    <a:gd name="T71" fmla="*/ 12 h 40"/>
                    <a:gd name="T72" fmla="*/ 55 w 76"/>
                    <a:gd name="T73" fmla="*/ 12 h 40"/>
                    <a:gd name="T74" fmla="*/ 55 w 76"/>
                    <a:gd name="T75" fmla="*/ 9 h 40"/>
                    <a:gd name="T76" fmla="*/ 53 w 76"/>
                    <a:gd name="T77" fmla="*/ 9 h 40"/>
                    <a:gd name="T78" fmla="*/ 50 w 76"/>
                    <a:gd name="T79" fmla="*/ 5 h 40"/>
                    <a:gd name="T80" fmla="*/ 50 w 76"/>
                    <a:gd name="T81" fmla="*/ 2 h 40"/>
                    <a:gd name="T82" fmla="*/ 48 w 76"/>
                    <a:gd name="T83" fmla="*/ 2 h 40"/>
                    <a:gd name="T84" fmla="*/ 48 w 76"/>
                    <a:gd name="T85" fmla="*/ 0 h 40"/>
                    <a:gd name="T86" fmla="*/ 46 w 76"/>
                    <a:gd name="T87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6" h="40">
                      <a:moveTo>
                        <a:pt x="46" y="0"/>
                      </a:moveTo>
                      <a:lnTo>
                        <a:pt x="46" y="2"/>
                      </a:lnTo>
                      <a:lnTo>
                        <a:pt x="43" y="2"/>
                      </a:lnTo>
                      <a:lnTo>
                        <a:pt x="43" y="3"/>
                      </a:lnTo>
                      <a:lnTo>
                        <a:pt x="36" y="7"/>
                      </a:lnTo>
                      <a:lnTo>
                        <a:pt x="36" y="9"/>
                      </a:lnTo>
                      <a:lnTo>
                        <a:pt x="32" y="9"/>
                      </a:lnTo>
                      <a:lnTo>
                        <a:pt x="32" y="10"/>
                      </a:lnTo>
                      <a:lnTo>
                        <a:pt x="25" y="14"/>
                      </a:lnTo>
                      <a:lnTo>
                        <a:pt x="25" y="16"/>
                      </a:lnTo>
                      <a:lnTo>
                        <a:pt x="22" y="16"/>
                      </a:lnTo>
                      <a:lnTo>
                        <a:pt x="22" y="17"/>
                      </a:lnTo>
                      <a:lnTo>
                        <a:pt x="14" y="21"/>
                      </a:lnTo>
                      <a:lnTo>
                        <a:pt x="14" y="23"/>
                      </a:lnTo>
                      <a:lnTo>
                        <a:pt x="11" y="23"/>
                      </a:lnTo>
                      <a:lnTo>
                        <a:pt x="11" y="24"/>
                      </a:lnTo>
                      <a:lnTo>
                        <a:pt x="4" y="28"/>
                      </a:lnTo>
                      <a:lnTo>
                        <a:pt x="4" y="30"/>
                      </a:lnTo>
                      <a:lnTo>
                        <a:pt x="0" y="30"/>
                      </a:lnTo>
                      <a:lnTo>
                        <a:pt x="0" y="32"/>
                      </a:lnTo>
                      <a:lnTo>
                        <a:pt x="37" y="33"/>
                      </a:lnTo>
                      <a:lnTo>
                        <a:pt x="37" y="35"/>
                      </a:lnTo>
                      <a:lnTo>
                        <a:pt x="51" y="35"/>
                      </a:lnTo>
                      <a:lnTo>
                        <a:pt x="51" y="37"/>
                      </a:lnTo>
                      <a:lnTo>
                        <a:pt x="66" y="37"/>
                      </a:lnTo>
                      <a:lnTo>
                        <a:pt x="66" y="39"/>
                      </a:lnTo>
                      <a:lnTo>
                        <a:pt x="74" y="39"/>
                      </a:lnTo>
                      <a:lnTo>
                        <a:pt x="74" y="40"/>
                      </a:lnTo>
                      <a:lnTo>
                        <a:pt x="76" y="40"/>
                      </a:lnTo>
                      <a:lnTo>
                        <a:pt x="73" y="37"/>
                      </a:lnTo>
                      <a:lnTo>
                        <a:pt x="73" y="33"/>
                      </a:lnTo>
                      <a:lnTo>
                        <a:pt x="71" y="33"/>
                      </a:lnTo>
                      <a:lnTo>
                        <a:pt x="67" y="30"/>
                      </a:lnTo>
                      <a:lnTo>
                        <a:pt x="67" y="26"/>
                      </a:lnTo>
                      <a:lnTo>
                        <a:pt x="66" y="26"/>
                      </a:lnTo>
                      <a:lnTo>
                        <a:pt x="57" y="12"/>
                      </a:lnTo>
                      <a:lnTo>
                        <a:pt x="55" y="12"/>
                      </a:lnTo>
                      <a:lnTo>
                        <a:pt x="55" y="9"/>
                      </a:lnTo>
                      <a:lnTo>
                        <a:pt x="53" y="9"/>
                      </a:lnTo>
                      <a:lnTo>
                        <a:pt x="50" y="5"/>
                      </a:lnTo>
                      <a:lnTo>
                        <a:pt x="50" y="2"/>
                      </a:lnTo>
                      <a:lnTo>
                        <a:pt x="48" y="2"/>
                      </a:lnTo>
                      <a:lnTo>
                        <a:pt x="48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FF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27" name="Freeform 34">
                  <a:extLst>
                    <a:ext uri="{FF2B5EF4-FFF2-40B4-BE49-F238E27FC236}">
                      <a16:creationId xmlns:a16="http://schemas.microsoft.com/office/drawing/2014/main" id="{F9B85234-B133-F286-DAF6-24897FDE0E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43" y="4664"/>
                  <a:ext cx="308" cy="254"/>
                </a:xfrm>
                <a:custGeom>
                  <a:avLst/>
                  <a:gdLst>
                    <a:gd name="T0" fmla="*/ 44 w 308"/>
                    <a:gd name="T1" fmla="*/ 39 h 254"/>
                    <a:gd name="T2" fmla="*/ 76 w 308"/>
                    <a:gd name="T3" fmla="*/ 43 h 254"/>
                    <a:gd name="T4" fmla="*/ 97 w 308"/>
                    <a:gd name="T5" fmla="*/ 48 h 254"/>
                    <a:gd name="T6" fmla="*/ 122 w 308"/>
                    <a:gd name="T7" fmla="*/ 55 h 254"/>
                    <a:gd name="T8" fmla="*/ 157 w 308"/>
                    <a:gd name="T9" fmla="*/ 74 h 254"/>
                    <a:gd name="T10" fmla="*/ 173 w 308"/>
                    <a:gd name="T11" fmla="*/ 83 h 254"/>
                    <a:gd name="T12" fmla="*/ 203 w 308"/>
                    <a:gd name="T13" fmla="*/ 109 h 254"/>
                    <a:gd name="T14" fmla="*/ 217 w 308"/>
                    <a:gd name="T15" fmla="*/ 131 h 254"/>
                    <a:gd name="T16" fmla="*/ 232 w 308"/>
                    <a:gd name="T17" fmla="*/ 159 h 254"/>
                    <a:gd name="T18" fmla="*/ 240 w 308"/>
                    <a:gd name="T19" fmla="*/ 183 h 254"/>
                    <a:gd name="T20" fmla="*/ 247 w 308"/>
                    <a:gd name="T21" fmla="*/ 212 h 254"/>
                    <a:gd name="T22" fmla="*/ 250 w 308"/>
                    <a:gd name="T23" fmla="*/ 254 h 254"/>
                    <a:gd name="T24" fmla="*/ 303 w 308"/>
                    <a:gd name="T25" fmla="*/ 199 h 254"/>
                    <a:gd name="T26" fmla="*/ 296 w 308"/>
                    <a:gd name="T27" fmla="*/ 176 h 254"/>
                    <a:gd name="T28" fmla="*/ 289 w 308"/>
                    <a:gd name="T29" fmla="*/ 155 h 254"/>
                    <a:gd name="T30" fmla="*/ 268 w 308"/>
                    <a:gd name="T31" fmla="*/ 115 h 254"/>
                    <a:gd name="T32" fmla="*/ 247 w 308"/>
                    <a:gd name="T33" fmla="*/ 81 h 254"/>
                    <a:gd name="T34" fmla="*/ 238 w 308"/>
                    <a:gd name="T35" fmla="*/ 69 h 254"/>
                    <a:gd name="T36" fmla="*/ 229 w 308"/>
                    <a:gd name="T37" fmla="*/ 62 h 254"/>
                    <a:gd name="T38" fmla="*/ 210 w 308"/>
                    <a:gd name="T39" fmla="*/ 46 h 254"/>
                    <a:gd name="T40" fmla="*/ 201 w 308"/>
                    <a:gd name="T41" fmla="*/ 37 h 254"/>
                    <a:gd name="T42" fmla="*/ 178 w 308"/>
                    <a:gd name="T43" fmla="*/ 25 h 254"/>
                    <a:gd name="T44" fmla="*/ 150 w 308"/>
                    <a:gd name="T45" fmla="*/ 14 h 254"/>
                    <a:gd name="T46" fmla="*/ 129 w 308"/>
                    <a:gd name="T47" fmla="*/ 7 h 254"/>
                    <a:gd name="T48" fmla="*/ 106 w 308"/>
                    <a:gd name="T49" fmla="*/ 4 h 254"/>
                    <a:gd name="T50" fmla="*/ 0 w 308"/>
                    <a:gd name="T51" fmla="*/ 36 h 254"/>
                    <a:gd name="T52" fmla="*/ 90 w 308"/>
                    <a:gd name="T53" fmla="*/ 6 h 254"/>
                    <a:gd name="T54" fmla="*/ 120 w 308"/>
                    <a:gd name="T55" fmla="*/ 9 h 254"/>
                    <a:gd name="T56" fmla="*/ 139 w 308"/>
                    <a:gd name="T57" fmla="*/ 14 h 254"/>
                    <a:gd name="T58" fmla="*/ 171 w 308"/>
                    <a:gd name="T59" fmla="*/ 25 h 254"/>
                    <a:gd name="T60" fmla="*/ 188 w 308"/>
                    <a:gd name="T61" fmla="*/ 36 h 254"/>
                    <a:gd name="T62" fmla="*/ 208 w 308"/>
                    <a:gd name="T63" fmla="*/ 48 h 254"/>
                    <a:gd name="T64" fmla="*/ 213 w 308"/>
                    <a:gd name="T65" fmla="*/ 55 h 254"/>
                    <a:gd name="T66" fmla="*/ 229 w 308"/>
                    <a:gd name="T67" fmla="*/ 65 h 254"/>
                    <a:gd name="T68" fmla="*/ 243 w 308"/>
                    <a:gd name="T69" fmla="*/ 81 h 254"/>
                    <a:gd name="T70" fmla="*/ 252 w 308"/>
                    <a:gd name="T71" fmla="*/ 97 h 254"/>
                    <a:gd name="T72" fmla="*/ 268 w 308"/>
                    <a:gd name="T73" fmla="*/ 118 h 254"/>
                    <a:gd name="T74" fmla="*/ 287 w 308"/>
                    <a:gd name="T75" fmla="*/ 164 h 254"/>
                    <a:gd name="T76" fmla="*/ 296 w 308"/>
                    <a:gd name="T77" fmla="*/ 185 h 254"/>
                    <a:gd name="T78" fmla="*/ 303 w 308"/>
                    <a:gd name="T79" fmla="*/ 213 h 254"/>
                    <a:gd name="T80" fmla="*/ 254 w 308"/>
                    <a:gd name="T81" fmla="*/ 252 h 254"/>
                    <a:gd name="T82" fmla="*/ 250 w 308"/>
                    <a:gd name="T83" fmla="*/ 212 h 254"/>
                    <a:gd name="T84" fmla="*/ 243 w 308"/>
                    <a:gd name="T85" fmla="*/ 183 h 254"/>
                    <a:gd name="T86" fmla="*/ 236 w 308"/>
                    <a:gd name="T87" fmla="*/ 159 h 254"/>
                    <a:gd name="T88" fmla="*/ 218 w 308"/>
                    <a:gd name="T89" fmla="*/ 125 h 254"/>
                    <a:gd name="T90" fmla="*/ 206 w 308"/>
                    <a:gd name="T91" fmla="*/ 108 h 254"/>
                    <a:gd name="T92" fmla="*/ 171 w 308"/>
                    <a:gd name="T93" fmla="*/ 78 h 254"/>
                    <a:gd name="T94" fmla="*/ 155 w 308"/>
                    <a:gd name="T95" fmla="*/ 65 h 254"/>
                    <a:gd name="T96" fmla="*/ 113 w 308"/>
                    <a:gd name="T97" fmla="*/ 50 h 254"/>
                    <a:gd name="T98" fmla="*/ 90 w 308"/>
                    <a:gd name="T99" fmla="*/ 43 h 254"/>
                    <a:gd name="T100" fmla="*/ 67 w 308"/>
                    <a:gd name="T101" fmla="*/ 37 h 254"/>
                    <a:gd name="T102" fmla="*/ 25 w 308"/>
                    <a:gd name="T103" fmla="*/ 34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08" h="254">
                      <a:moveTo>
                        <a:pt x="0" y="36"/>
                      </a:moveTo>
                      <a:lnTo>
                        <a:pt x="21" y="36"/>
                      </a:lnTo>
                      <a:lnTo>
                        <a:pt x="25" y="37"/>
                      </a:lnTo>
                      <a:lnTo>
                        <a:pt x="41" y="37"/>
                      </a:lnTo>
                      <a:lnTo>
                        <a:pt x="44" y="39"/>
                      </a:lnTo>
                      <a:lnTo>
                        <a:pt x="55" y="39"/>
                      </a:lnTo>
                      <a:lnTo>
                        <a:pt x="58" y="41"/>
                      </a:lnTo>
                      <a:lnTo>
                        <a:pt x="67" y="41"/>
                      </a:lnTo>
                      <a:lnTo>
                        <a:pt x="72" y="43"/>
                      </a:lnTo>
                      <a:lnTo>
                        <a:pt x="76" y="43"/>
                      </a:lnTo>
                      <a:lnTo>
                        <a:pt x="81" y="44"/>
                      </a:lnTo>
                      <a:lnTo>
                        <a:pt x="85" y="44"/>
                      </a:lnTo>
                      <a:lnTo>
                        <a:pt x="90" y="46"/>
                      </a:lnTo>
                      <a:lnTo>
                        <a:pt x="93" y="46"/>
                      </a:lnTo>
                      <a:lnTo>
                        <a:pt x="97" y="48"/>
                      </a:lnTo>
                      <a:lnTo>
                        <a:pt x="102" y="50"/>
                      </a:lnTo>
                      <a:lnTo>
                        <a:pt x="106" y="50"/>
                      </a:lnTo>
                      <a:lnTo>
                        <a:pt x="113" y="53"/>
                      </a:lnTo>
                      <a:lnTo>
                        <a:pt x="118" y="55"/>
                      </a:lnTo>
                      <a:lnTo>
                        <a:pt x="122" y="55"/>
                      </a:lnTo>
                      <a:lnTo>
                        <a:pt x="139" y="64"/>
                      </a:lnTo>
                      <a:lnTo>
                        <a:pt x="143" y="64"/>
                      </a:lnTo>
                      <a:lnTo>
                        <a:pt x="153" y="69"/>
                      </a:lnTo>
                      <a:lnTo>
                        <a:pt x="152" y="69"/>
                      </a:lnTo>
                      <a:lnTo>
                        <a:pt x="157" y="74"/>
                      </a:lnTo>
                      <a:lnTo>
                        <a:pt x="169" y="80"/>
                      </a:lnTo>
                      <a:lnTo>
                        <a:pt x="167" y="80"/>
                      </a:lnTo>
                      <a:lnTo>
                        <a:pt x="169" y="81"/>
                      </a:lnTo>
                      <a:lnTo>
                        <a:pt x="174" y="83"/>
                      </a:lnTo>
                      <a:lnTo>
                        <a:pt x="173" y="83"/>
                      </a:lnTo>
                      <a:lnTo>
                        <a:pt x="178" y="88"/>
                      </a:lnTo>
                      <a:lnTo>
                        <a:pt x="183" y="90"/>
                      </a:lnTo>
                      <a:lnTo>
                        <a:pt x="181" y="90"/>
                      </a:lnTo>
                      <a:lnTo>
                        <a:pt x="203" y="111"/>
                      </a:lnTo>
                      <a:lnTo>
                        <a:pt x="203" y="109"/>
                      </a:lnTo>
                      <a:lnTo>
                        <a:pt x="204" y="115"/>
                      </a:lnTo>
                      <a:lnTo>
                        <a:pt x="211" y="122"/>
                      </a:lnTo>
                      <a:lnTo>
                        <a:pt x="211" y="120"/>
                      </a:lnTo>
                      <a:lnTo>
                        <a:pt x="215" y="129"/>
                      </a:lnTo>
                      <a:lnTo>
                        <a:pt x="217" y="131"/>
                      </a:lnTo>
                      <a:lnTo>
                        <a:pt x="217" y="129"/>
                      </a:lnTo>
                      <a:lnTo>
                        <a:pt x="222" y="141"/>
                      </a:lnTo>
                      <a:lnTo>
                        <a:pt x="224" y="143"/>
                      </a:lnTo>
                      <a:lnTo>
                        <a:pt x="224" y="141"/>
                      </a:lnTo>
                      <a:lnTo>
                        <a:pt x="232" y="159"/>
                      </a:lnTo>
                      <a:lnTo>
                        <a:pt x="232" y="162"/>
                      </a:lnTo>
                      <a:lnTo>
                        <a:pt x="236" y="169"/>
                      </a:lnTo>
                      <a:lnTo>
                        <a:pt x="236" y="173"/>
                      </a:lnTo>
                      <a:lnTo>
                        <a:pt x="240" y="180"/>
                      </a:lnTo>
                      <a:lnTo>
                        <a:pt x="240" y="183"/>
                      </a:lnTo>
                      <a:lnTo>
                        <a:pt x="243" y="190"/>
                      </a:lnTo>
                      <a:lnTo>
                        <a:pt x="243" y="196"/>
                      </a:lnTo>
                      <a:lnTo>
                        <a:pt x="245" y="199"/>
                      </a:lnTo>
                      <a:lnTo>
                        <a:pt x="245" y="206"/>
                      </a:lnTo>
                      <a:lnTo>
                        <a:pt x="247" y="212"/>
                      </a:lnTo>
                      <a:lnTo>
                        <a:pt x="247" y="219"/>
                      </a:lnTo>
                      <a:lnTo>
                        <a:pt x="248" y="224"/>
                      </a:lnTo>
                      <a:lnTo>
                        <a:pt x="248" y="233"/>
                      </a:lnTo>
                      <a:lnTo>
                        <a:pt x="250" y="236"/>
                      </a:lnTo>
                      <a:lnTo>
                        <a:pt x="250" y="254"/>
                      </a:lnTo>
                      <a:lnTo>
                        <a:pt x="308" y="222"/>
                      </a:lnTo>
                      <a:lnTo>
                        <a:pt x="306" y="217"/>
                      </a:lnTo>
                      <a:lnTo>
                        <a:pt x="306" y="213"/>
                      </a:lnTo>
                      <a:lnTo>
                        <a:pt x="303" y="203"/>
                      </a:lnTo>
                      <a:lnTo>
                        <a:pt x="303" y="199"/>
                      </a:lnTo>
                      <a:lnTo>
                        <a:pt x="301" y="194"/>
                      </a:lnTo>
                      <a:lnTo>
                        <a:pt x="299" y="190"/>
                      </a:lnTo>
                      <a:lnTo>
                        <a:pt x="299" y="185"/>
                      </a:lnTo>
                      <a:lnTo>
                        <a:pt x="298" y="182"/>
                      </a:lnTo>
                      <a:lnTo>
                        <a:pt x="296" y="176"/>
                      </a:lnTo>
                      <a:lnTo>
                        <a:pt x="294" y="173"/>
                      </a:lnTo>
                      <a:lnTo>
                        <a:pt x="292" y="168"/>
                      </a:lnTo>
                      <a:lnTo>
                        <a:pt x="291" y="164"/>
                      </a:lnTo>
                      <a:lnTo>
                        <a:pt x="291" y="161"/>
                      </a:lnTo>
                      <a:lnTo>
                        <a:pt x="289" y="155"/>
                      </a:lnTo>
                      <a:lnTo>
                        <a:pt x="284" y="145"/>
                      </a:lnTo>
                      <a:lnTo>
                        <a:pt x="282" y="139"/>
                      </a:lnTo>
                      <a:lnTo>
                        <a:pt x="271" y="117"/>
                      </a:lnTo>
                      <a:lnTo>
                        <a:pt x="268" y="113"/>
                      </a:lnTo>
                      <a:lnTo>
                        <a:pt x="268" y="115"/>
                      </a:lnTo>
                      <a:lnTo>
                        <a:pt x="259" y="95"/>
                      </a:lnTo>
                      <a:lnTo>
                        <a:pt x="254" y="94"/>
                      </a:lnTo>
                      <a:lnTo>
                        <a:pt x="255" y="95"/>
                      </a:lnTo>
                      <a:lnTo>
                        <a:pt x="252" y="87"/>
                      </a:lnTo>
                      <a:lnTo>
                        <a:pt x="247" y="81"/>
                      </a:lnTo>
                      <a:lnTo>
                        <a:pt x="247" y="83"/>
                      </a:lnTo>
                      <a:lnTo>
                        <a:pt x="245" y="78"/>
                      </a:lnTo>
                      <a:lnTo>
                        <a:pt x="240" y="76"/>
                      </a:lnTo>
                      <a:lnTo>
                        <a:pt x="241" y="78"/>
                      </a:lnTo>
                      <a:lnTo>
                        <a:pt x="238" y="69"/>
                      </a:lnTo>
                      <a:lnTo>
                        <a:pt x="232" y="67"/>
                      </a:lnTo>
                      <a:lnTo>
                        <a:pt x="234" y="69"/>
                      </a:lnTo>
                      <a:lnTo>
                        <a:pt x="232" y="64"/>
                      </a:lnTo>
                      <a:lnTo>
                        <a:pt x="227" y="62"/>
                      </a:lnTo>
                      <a:lnTo>
                        <a:pt x="229" y="62"/>
                      </a:lnTo>
                      <a:lnTo>
                        <a:pt x="220" y="53"/>
                      </a:lnTo>
                      <a:lnTo>
                        <a:pt x="215" y="51"/>
                      </a:lnTo>
                      <a:lnTo>
                        <a:pt x="217" y="53"/>
                      </a:lnTo>
                      <a:lnTo>
                        <a:pt x="215" y="48"/>
                      </a:lnTo>
                      <a:lnTo>
                        <a:pt x="210" y="46"/>
                      </a:lnTo>
                      <a:lnTo>
                        <a:pt x="211" y="46"/>
                      </a:lnTo>
                      <a:lnTo>
                        <a:pt x="210" y="44"/>
                      </a:lnTo>
                      <a:lnTo>
                        <a:pt x="204" y="43"/>
                      </a:lnTo>
                      <a:lnTo>
                        <a:pt x="206" y="43"/>
                      </a:lnTo>
                      <a:lnTo>
                        <a:pt x="201" y="37"/>
                      </a:lnTo>
                      <a:lnTo>
                        <a:pt x="192" y="34"/>
                      </a:lnTo>
                      <a:lnTo>
                        <a:pt x="194" y="34"/>
                      </a:lnTo>
                      <a:lnTo>
                        <a:pt x="192" y="32"/>
                      </a:lnTo>
                      <a:lnTo>
                        <a:pt x="176" y="25"/>
                      </a:lnTo>
                      <a:lnTo>
                        <a:pt x="178" y="25"/>
                      </a:lnTo>
                      <a:lnTo>
                        <a:pt x="176" y="23"/>
                      </a:lnTo>
                      <a:lnTo>
                        <a:pt x="171" y="21"/>
                      </a:lnTo>
                      <a:lnTo>
                        <a:pt x="167" y="21"/>
                      </a:lnTo>
                      <a:lnTo>
                        <a:pt x="153" y="14"/>
                      </a:lnTo>
                      <a:lnTo>
                        <a:pt x="150" y="14"/>
                      </a:lnTo>
                      <a:lnTo>
                        <a:pt x="143" y="11"/>
                      </a:lnTo>
                      <a:lnTo>
                        <a:pt x="139" y="11"/>
                      </a:lnTo>
                      <a:lnTo>
                        <a:pt x="136" y="9"/>
                      </a:lnTo>
                      <a:lnTo>
                        <a:pt x="132" y="9"/>
                      </a:lnTo>
                      <a:lnTo>
                        <a:pt x="129" y="7"/>
                      </a:lnTo>
                      <a:lnTo>
                        <a:pt x="125" y="7"/>
                      </a:lnTo>
                      <a:lnTo>
                        <a:pt x="120" y="6"/>
                      </a:lnTo>
                      <a:lnTo>
                        <a:pt x="116" y="6"/>
                      </a:lnTo>
                      <a:lnTo>
                        <a:pt x="113" y="4"/>
                      </a:lnTo>
                      <a:lnTo>
                        <a:pt x="106" y="4"/>
                      </a:lnTo>
                      <a:lnTo>
                        <a:pt x="100" y="2"/>
                      </a:lnTo>
                      <a:lnTo>
                        <a:pt x="90" y="2"/>
                      </a:lnTo>
                      <a:lnTo>
                        <a:pt x="85" y="0"/>
                      </a:lnTo>
                      <a:lnTo>
                        <a:pt x="53" y="0"/>
                      </a:lnTo>
                      <a:lnTo>
                        <a:pt x="0" y="36"/>
                      </a:lnTo>
                      <a:lnTo>
                        <a:pt x="7" y="36"/>
                      </a:lnTo>
                      <a:lnTo>
                        <a:pt x="55" y="4"/>
                      </a:lnTo>
                      <a:lnTo>
                        <a:pt x="53" y="4"/>
                      </a:lnTo>
                      <a:lnTo>
                        <a:pt x="85" y="4"/>
                      </a:lnTo>
                      <a:lnTo>
                        <a:pt x="90" y="6"/>
                      </a:lnTo>
                      <a:lnTo>
                        <a:pt x="100" y="6"/>
                      </a:lnTo>
                      <a:lnTo>
                        <a:pt x="106" y="7"/>
                      </a:lnTo>
                      <a:lnTo>
                        <a:pt x="113" y="7"/>
                      </a:lnTo>
                      <a:lnTo>
                        <a:pt x="116" y="9"/>
                      </a:lnTo>
                      <a:lnTo>
                        <a:pt x="120" y="9"/>
                      </a:lnTo>
                      <a:lnTo>
                        <a:pt x="125" y="11"/>
                      </a:lnTo>
                      <a:lnTo>
                        <a:pt x="129" y="11"/>
                      </a:lnTo>
                      <a:lnTo>
                        <a:pt x="132" y="13"/>
                      </a:lnTo>
                      <a:lnTo>
                        <a:pt x="136" y="13"/>
                      </a:lnTo>
                      <a:lnTo>
                        <a:pt x="139" y="14"/>
                      </a:lnTo>
                      <a:lnTo>
                        <a:pt x="143" y="14"/>
                      </a:lnTo>
                      <a:lnTo>
                        <a:pt x="150" y="18"/>
                      </a:lnTo>
                      <a:lnTo>
                        <a:pt x="153" y="18"/>
                      </a:lnTo>
                      <a:lnTo>
                        <a:pt x="167" y="25"/>
                      </a:lnTo>
                      <a:lnTo>
                        <a:pt x="171" y="25"/>
                      </a:lnTo>
                      <a:lnTo>
                        <a:pt x="174" y="27"/>
                      </a:lnTo>
                      <a:lnTo>
                        <a:pt x="173" y="27"/>
                      </a:lnTo>
                      <a:lnTo>
                        <a:pt x="174" y="28"/>
                      </a:lnTo>
                      <a:lnTo>
                        <a:pt x="190" y="36"/>
                      </a:lnTo>
                      <a:lnTo>
                        <a:pt x="188" y="36"/>
                      </a:lnTo>
                      <a:lnTo>
                        <a:pt x="190" y="37"/>
                      </a:lnTo>
                      <a:lnTo>
                        <a:pt x="199" y="41"/>
                      </a:lnTo>
                      <a:lnTo>
                        <a:pt x="197" y="41"/>
                      </a:lnTo>
                      <a:lnTo>
                        <a:pt x="203" y="46"/>
                      </a:lnTo>
                      <a:lnTo>
                        <a:pt x="208" y="48"/>
                      </a:lnTo>
                      <a:lnTo>
                        <a:pt x="206" y="48"/>
                      </a:lnTo>
                      <a:lnTo>
                        <a:pt x="208" y="50"/>
                      </a:lnTo>
                      <a:lnTo>
                        <a:pt x="213" y="51"/>
                      </a:lnTo>
                      <a:lnTo>
                        <a:pt x="211" y="50"/>
                      </a:lnTo>
                      <a:lnTo>
                        <a:pt x="213" y="55"/>
                      </a:lnTo>
                      <a:lnTo>
                        <a:pt x="218" y="57"/>
                      </a:lnTo>
                      <a:lnTo>
                        <a:pt x="217" y="57"/>
                      </a:lnTo>
                      <a:lnTo>
                        <a:pt x="225" y="65"/>
                      </a:lnTo>
                      <a:lnTo>
                        <a:pt x="231" y="67"/>
                      </a:lnTo>
                      <a:lnTo>
                        <a:pt x="229" y="65"/>
                      </a:lnTo>
                      <a:lnTo>
                        <a:pt x="231" y="71"/>
                      </a:lnTo>
                      <a:lnTo>
                        <a:pt x="236" y="72"/>
                      </a:lnTo>
                      <a:lnTo>
                        <a:pt x="234" y="71"/>
                      </a:lnTo>
                      <a:lnTo>
                        <a:pt x="238" y="80"/>
                      </a:lnTo>
                      <a:lnTo>
                        <a:pt x="243" y="81"/>
                      </a:lnTo>
                      <a:lnTo>
                        <a:pt x="241" y="80"/>
                      </a:lnTo>
                      <a:lnTo>
                        <a:pt x="243" y="85"/>
                      </a:lnTo>
                      <a:lnTo>
                        <a:pt x="248" y="90"/>
                      </a:lnTo>
                      <a:lnTo>
                        <a:pt x="248" y="88"/>
                      </a:lnTo>
                      <a:lnTo>
                        <a:pt x="252" y="97"/>
                      </a:lnTo>
                      <a:lnTo>
                        <a:pt x="257" y="99"/>
                      </a:lnTo>
                      <a:lnTo>
                        <a:pt x="255" y="97"/>
                      </a:lnTo>
                      <a:lnTo>
                        <a:pt x="264" y="117"/>
                      </a:lnTo>
                      <a:lnTo>
                        <a:pt x="268" y="120"/>
                      </a:lnTo>
                      <a:lnTo>
                        <a:pt x="268" y="118"/>
                      </a:lnTo>
                      <a:lnTo>
                        <a:pt x="278" y="139"/>
                      </a:lnTo>
                      <a:lnTo>
                        <a:pt x="280" y="145"/>
                      </a:lnTo>
                      <a:lnTo>
                        <a:pt x="285" y="155"/>
                      </a:lnTo>
                      <a:lnTo>
                        <a:pt x="287" y="161"/>
                      </a:lnTo>
                      <a:lnTo>
                        <a:pt x="287" y="164"/>
                      </a:lnTo>
                      <a:lnTo>
                        <a:pt x="289" y="168"/>
                      </a:lnTo>
                      <a:lnTo>
                        <a:pt x="291" y="173"/>
                      </a:lnTo>
                      <a:lnTo>
                        <a:pt x="292" y="176"/>
                      </a:lnTo>
                      <a:lnTo>
                        <a:pt x="294" y="182"/>
                      </a:lnTo>
                      <a:lnTo>
                        <a:pt x="296" y="185"/>
                      </a:lnTo>
                      <a:lnTo>
                        <a:pt x="296" y="190"/>
                      </a:lnTo>
                      <a:lnTo>
                        <a:pt x="298" y="194"/>
                      </a:lnTo>
                      <a:lnTo>
                        <a:pt x="299" y="199"/>
                      </a:lnTo>
                      <a:lnTo>
                        <a:pt x="299" y="203"/>
                      </a:lnTo>
                      <a:lnTo>
                        <a:pt x="303" y="213"/>
                      </a:lnTo>
                      <a:lnTo>
                        <a:pt x="303" y="217"/>
                      </a:lnTo>
                      <a:lnTo>
                        <a:pt x="305" y="222"/>
                      </a:lnTo>
                      <a:lnTo>
                        <a:pt x="306" y="220"/>
                      </a:lnTo>
                      <a:lnTo>
                        <a:pt x="252" y="250"/>
                      </a:lnTo>
                      <a:lnTo>
                        <a:pt x="254" y="252"/>
                      </a:lnTo>
                      <a:lnTo>
                        <a:pt x="254" y="236"/>
                      </a:lnTo>
                      <a:lnTo>
                        <a:pt x="252" y="233"/>
                      </a:lnTo>
                      <a:lnTo>
                        <a:pt x="252" y="224"/>
                      </a:lnTo>
                      <a:lnTo>
                        <a:pt x="250" y="219"/>
                      </a:lnTo>
                      <a:lnTo>
                        <a:pt x="250" y="212"/>
                      </a:lnTo>
                      <a:lnTo>
                        <a:pt x="248" y="206"/>
                      </a:lnTo>
                      <a:lnTo>
                        <a:pt x="248" y="199"/>
                      </a:lnTo>
                      <a:lnTo>
                        <a:pt x="247" y="196"/>
                      </a:lnTo>
                      <a:lnTo>
                        <a:pt x="247" y="190"/>
                      </a:lnTo>
                      <a:lnTo>
                        <a:pt x="243" y="183"/>
                      </a:lnTo>
                      <a:lnTo>
                        <a:pt x="243" y="180"/>
                      </a:lnTo>
                      <a:lnTo>
                        <a:pt x="240" y="173"/>
                      </a:lnTo>
                      <a:lnTo>
                        <a:pt x="240" y="169"/>
                      </a:lnTo>
                      <a:lnTo>
                        <a:pt x="236" y="162"/>
                      </a:lnTo>
                      <a:lnTo>
                        <a:pt x="236" y="159"/>
                      </a:lnTo>
                      <a:lnTo>
                        <a:pt x="227" y="139"/>
                      </a:lnTo>
                      <a:lnTo>
                        <a:pt x="225" y="138"/>
                      </a:lnTo>
                      <a:lnTo>
                        <a:pt x="225" y="139"/>
                      </a:lnTo>
                      <a:lnTo>
                        <a:pt x="220" y="127"/>
                      </a:lnTo>
                      <a:lnTo>
                        <a:pt x="218" y="125"/>
                      </a:lnTo>
                      <a:lnTo>
                        <a:pt x="218" y="127"/>
                      </a:lnTo>
                      <a:lnTo>
                        <a:pt x="215" y="118"/>
                      </a:lnTo>
                      <a:lnTo>
                        <a:pt x="208" y="111"/>
                      </a:lnTo>
                      <a:lnTo>
                        <a:pt x="208" y="113"/>
                      </a:lnTo>
                      <a:lnTo>
                        <a:pt x="206" y="108"/>
                      </a:lnTo>
                      <a:lnTo>
                        <a:pt x="185" y="87"/>
                      </a:lnTo>
                      <a:lnTo>
                        <a:pt x="180" y="85"/>
                      </a:lnTo>
                      <a:lnTo>
                        <a:pt x="181" y="85"/>
                      </a:lnTo>
                      <a:lnTo>
                        <a:pt x="176" y="80"/>
                      </a:lnTo>
                      <a:lnTo>
                        <a:pt x="171" y="78"/>
                      </a:lnTo>
                      <a:lnTo>
                        <a:pt x="173" y="78"/>
                      </a:lnTo>
                      <a:lnTo>
                        <a:pt x="171" y="76"/>
                      </a:lnTo>
                      <a:lnTo>
                        <a:pt x="159" y="71"/>
                      </a:lnTo>
                      <a:lnTo>
                        <a:pt x="160" y="71"/>
                      </a:lnTo>
                      <a:lnTo>
                        <a:pt x="155" y="65"/>
                      </a:lnTo>
                      <a:lnTo>
                        <a:pt x="143" y="60"/>
                      </a:lnTo>
                      <a:lnTo>
                        <a:pt x="139" y="60"/>
                      </a:lnTo>
                      <a:lnTo>
                        <a:pt x="122" y="51"/>
                      </a:lnTo>
                      <a:lnTo>
                        <a:pt x="118" y="51"/>
                      </a:lnTo>
                      <a:lnTo>
                        <a:pt x="113" y="50"/>
                      </a:lnTo>
                      <a:lnTo>
                        <a:pt x="106" y="46"/>
                      </a:lnTo>
                      <a:lnTo>
                        <a:pt x="102" y="46"/>
                      </a:lnTo>
                      <a:lnTo>
                        <a:pt x="97" y="44"/>
                      </a:lnTo>
                      <a:lnTo>
                        <a:pt x="93" y="43"/>
                      </a:lnTo>
                      <a:lnTo>
                        <a:pt x="90" y="43"/>
                      </a:lnTo>
                      <a:lnTo>
                        <a:pt x="85" y="41"/>
                      </a:lnTo>
                      <a:lnTo>
                        <a:pt x="81" y="41"/>
                      </a:lnTo>
                      <a:lnTo>
                        <a:pt x="76" y="39"/>
                      </a:lnTo>
                      <a:lnTo>
                        <a:pt x="72" y="39"/>
                      </a:lnTo>
                      <a:lnTo>
                        <a:pt x="67" y="37"/>
                      </a:lnTo>
                      <a:lnTo>
                        <a:pt x="58" y="37"/>
                      </a:lnTo>
                      <a:lnTo>
                        <a:pt x="55" y="36"/>
                      </a:lnTo>
                      <a:lnTo>
                        <a:pt x="44" y="36"/>
                      </a:lnTo>
                      <a:lnTo>
                        <a:pt x="41" y="34"/>
                      </a:lnTo>
                      <a:lnTo>
                        <a:pt x="25" y="34"/>
                      </a:lnTo>
                      <a:lnTo>
                        <a:pt x="21" y="32"/>
                      </a:lnTo>
                      <a:lnTo>
                        <a:pt x="5" y="32"/>
                      </a:lnTo>
                      <a:lnTo>
                        <a:pt x="7" y="3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28" name="Freeform 35">
                  <a:extLst>
                    <a:ext uri="{FF2B5EF4-FFF2-40B4-BE49-F238E27FC236}">
                      <a16:creationId xmlns:a16="http://schemas.microsoft.com/office/drawing/2014/main" id="{8721BE87-7994-7BEF-346D-715B2EBC52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34" y="4891"/>
                  <a:ext cx="14" cy="191"/>
                </a:xfrm>
                <a:custGeom>
                  <a:avLst/>
                  <a:gdLst>
                    <a:gd name="T0" fmla="*/ 14 w 14"/>
                    <a:gd name="T1" fmla="*/ 7 h 191"/>
                    <a:gd name="T2" fmla="*/ 14 w 14"/>
                    <a:gd name="T3" fmla="*/ 6 h 191"/>
                    <a:gd name="T4" fmla="*/ 12 w 14"/>
                    <a:gd name="T5" fmla="*/ 4 h 191"/>
                    <a:gd name="T6" fmla="*/ 12 w 14"/>
                    <a:gd name="T7" fmla="*/ 2 h 191"/>
                    <a:gd name="T8" fmla="*/ 11 w 14"/>
                    <a:gd name="T9" fmla="*/ 2 h 191"/>
                    <a:gd name="T10" fmla="*/ 9 w 14"/>
                    <a:gd name="T11" fmla="*/ 0 h 191"/>
                    <a:gd name="T12" fmla="*/ 5 w 14"/>
                    <a:gd name="T13" fmla="*/ 0 h 191"/>
                    <a:gd name="T14" fmla="*/ 3 w 14"/>
                    <a:gd name="T15" fmla="*/ 2 h 191"/>
                    <a:gd name="T16" fmla="*/ 2 w 14"/>
                    <a:gd name="T17" fmla="*/ 2 h 191"/>
                    <a:gd name="T18" fmla="*/ 2 w 14"/>
                    <a:gd name="T19" fmla="*/ 4 h 191"/>
                    <a:gd name="T20" fmla="*/ 0 w 14"/>
                    <a:gd name="T21" fmla="*/ 6 h 191"/>
                    <a:gd name="T22" fmla="*/ 0 w 14"/>
                    <a:gd name="T23" fmla="*/ 185 h 191"/>
                    <a:gd name="T24" fmla="*/ 2 w 14"/>
                    <a:gd name="T25" fmla="*/ 187 h 191"/>
                    <a:gd name="T26" fmla="*/ 2 w 14"/>
                    <a:gd name="T27" fmla="*/ 189 h 191"/>
                    <a:gd name="T28" fmla="*/ 3 w 14"/>
                    <a:gd name="T29" fmla="*/ 189 h 191"/>
                    <a:gd name="T30" fmla="*/ 5 w 14"/>
                    <a:gd name="T31" fmla="*/ 191 h 191"/>
                    <a:gd name="T32" fmla="*/ 9 w 14"/>
                    <a:gd name="T33" fmla="*/ 191 h 191"/>
                    <a:gd name="T34" fmla="*/ 11 w 14"/>
                    <a:gd name="T35" fmla="*/ 189 h 191"/>
                    <a:gd name="T36" fmla="*/ 12 w 14"/>
                    <a:gd name="T37" fmla="*/ 189 h 191"/>
                    <a:gd name="T38" fmla="*/ 12 w 14"/>
                    <a:gd name="T39" fmla="*/ 187 h 191"/>
                    <a:gd name="T40" fmla="*/ 14 w 14"/>
                    <a:gd name="T41" fmla="*/ 185 h 191"/>
                    <a:gd name="T42" fmla="*/ 14 w 14"/>
                    <a:gd name="T43" fmla="*/ 184 h 191"/>
                    <a:gd name="T44" fmla="*/ 14 w 14"/>
                    <a:gd name="T45" fmla="*/ 7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" h="191">
                      <a:moveTo>
                        <a:pt x="14" y="7"/>
                      </a:moveTo>
                      <a:lnTo>
                        <a:pt x="14" y="6"/>
                      </a:lnTo>
                      <a:lnTo>
                        <a:pt x="12" y="4"/>
                      </a:lnTo>
                      <a:lnTo>
                        <a:pt x="12" y="2"/>
                      </a:lnTo>
                      <a:lnTo>
                        <a:pt x="11" y="2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0" y="6"/>
                      </a:lnTo>
                      <a:lnTo>
                        <a:pt x="0" y="185"/>
                      </a:lnTo>
                      <a:lnTo>
                        <a:pt x="2" y="187"/>
                      </a:lnTo>
                      <a:lnTo>
                        <a:pt x="2" y="189"/>
                      </a:lnTo>
                      <a:lnTo>
                        <a:pt x="3" y="189"/>
                      </a:lnTo>
                      <a:lnTo>
                        <a:pt x="5" y="191"/>
                      </a:lnTo>
                      <a:lnTo>
                        <a:pt x="9" y="191"/>
                      </a:lnTo>
                      <a:lnTo>
                        <a:pt x="11" y="189"/>
                      </a:lnTo>
                      <a:lnTo>
                        <a:pt x="12" y="189"/>
                      </a:lnTo>
                      <a:lnTo>
                        <a:pt x="12" y="187"/>
                      </a:lnTo>
                      <a:lnTo>
                        <a:pt x="14" y="185"/>
                      </a:lnTo>
                      <a:lnTo>
                        <a:pt x="14" y="184"/>
                      </a:lnTo>
                      <a:lnTo>
                        <a:pt x="14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29" name="Freeform 36">
                  <a:extLst>
                    <a:ext uri="{FF2B5EF4-FFF2-40B4-BE49-F238E27FC236}">
                      <a16:creationId xmlns:a16="http://schemas.microsoft.com/office/drawing/2014/main" id="{4A9725A9-ADB9-DF6A-070D-31F40CCDD0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90" y="4974"/>
                  <a:ext cx="100" cy="101"/>
                </a:xfrm>
                <a:custGeom>
                  <a:avLst/>
                  <a:gdLst>
                    <a:gd name="T0" fmla="*/ 100 w 100"/>
                    <a:gd name="T1" fmla="*/ 0 h 101"/>
                    <a:gd name="T2" fmla="*/ 51 w 100"/>
                    <a:gd name="T3" fmla="*/ 101 h 101"/>
                    <a:gd name="T4" fmla="*/ 0 w 100"/>
                    <a:gd name="T5" fmla="*/ 0 h 101"/>
                    <a:gd name="T6" fmla="*/ 51 w 100"/>
                    <a:gd name="T7" fmla="*/ 50 h 101"/>
                    <a:gd name="T8" fmla="*/ 100 w 100"/>
                    <a:gd name="T9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101">
                      <a:moveTo>
                        <a:pt x="100" y="0"/>
                      </a:moveTo>
                      <a:lnTo>
                        <a:pt x="51" y="101"/>
                      </a:lnTo>
                      <a:lnTo>
                        <a:pt x="0" y="0"/>
                      </a:lnTo>
                      <a:lnTo>
                        <a:pt x="51" y="50"/>
                      </a:ln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30" name="Freeform 37">
                  <a:extLst>
                    <a:ext uri="{FF2B5EF4-FFF2-40B4-BE49-F238E27FC236}">
                      <a16:creationId xmlns:a16="http://schemas.microsoft.com/office/drawing/2014/main" id="{749D6382-315B-0A3B-9AB6-D4A6CCFCC8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65" y="4939"/>
                  <a:ext cx="150" cy="150"/>
                </a:xfrm>
                <a:custGeom>
                  <a:avLst/>
                  <a:gdLst>
                    <a:gd name="T0" fmla="*/ 131 w 150"/>
                    <a:gd name="T1" fmla="*/ 40 h 150"/>
                    <a:gd name="T2" fmla="*/ 118 w 150"/>
                    <a:gd name="T3" fmla="*/ 32 h 150"/>
                    <a:gd name="T4" fmla="*/ 69 w 150"/>
                    <a:gd name="T5" fmla="*/ 132 h 150"/>
                    <a:gd name="T6" fmla="*/ 83 w 150"/>
                    <a:gd name="T7" fmla="*/ 132 h 150"/>
                    <a:gd name="T8" fmla="*/ 32 w 150"/>
                    <a:gd name="T9" fmla="*/ 32 h 150"/>
                    <a:gd name="T10" fmla="*/ 20 w 150"/>
                    <a:gd name="T11" fmla="*/ 40 h 150"/>
                    <a:gd name="T12" fmla="*/ 76 w 150"/>
                    <a:gd name="T13" fmla="*/ 93 h 150"/>
                    <a:gd name="T14" fmla="*/ 131 w 150"/>
                    <a:gd name="T15" fmla="*/ 40 h 150"/>
                    <a:gd name="T16" fmla="*/ 150 w 150"/>
                    <a:gd name="T17" fmla="*/ 0 h 150"/>
                    <a:gd name="T18" fmla="*/ 71 w 150"/>
                    <a:gd name="T19" fmla="*/ 79 h 150"/>
                    <a:gd name="T20" fmla="*/ 81 w 150"/>
                    <a:gd name="T21" fmla="*/ 79 h 150"/>
                    <a:gd name="T22" fmla="*/ 0 w 150"/>
                    <a:gd name="T23" fmla="*/ 2 h 150"/>
                    <a:gd name="T24" fmla="*/ 76 w 150"/>
                    <a:gd name="T25" fmla="*/ 150 h 150"/>
                    <a:gd name="T26" fmla="*/ 150 w 150"/>
                    <a:gd name="T27" fmla="*/ 0 h 150"/>
                    <a:gd name="T28" fmla="*/ 131 w 150"/>
                    <a:gd name="T29" fmla="*/ 4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0" h="150">
                      <a:moveTo>
                        <a:pt x="131" y="40"/>
                      </a:moveTo>
                      <a:lnTo>
                        <a:pt x="118" y="32"/>
                      </a:lnTo>
                      <a:lnTo>
                        <a:pt x="69" y="132"/>
                      </a:lnTo>
                      <a:lnTo>
                        <a:pt x="83" y="132"/>
                      </a:lnTo>
                      <a:lnTo>
                        <a:pt x="32" y="32"/>
                      </a:lnTo>
                      <a:lnTo>
                        <a:pt x="20" y="40"/>
                      </a:lnTo>
                      <a:lnTo>
                        <a:pt x="76" y="93"/>
                      </a:lnTo>
                      <a:lnTo>
                        <a:pt x="131" y="40"/>
                      </a:lnTo>
                      <a:lnTo>
                        <a:pt x="150" y="0"/>
                      </a:lnTo>
                      <a:lnTo>
                        <a:pt x="71" y="79"/>
                      </a:lnTo>
                      <a:lnTo>
                        <a:pt x="81" y="79"/>
                      </a:lnTo>
                      <a:lnTo>
                        <a:pt x="0" y="2"/>
                      </a:lnTo>
                      <a:lnTo>
                        <a:pt x="76" y="150"/>
                      </a:lnTo>
                      <a:lnTo>
                        <a:pt x="150" y="0"/>
                      </a:lnTo>
                      <a:lnTo>
                        <a:pt x="131" y="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31" name="Freeform 41">
                  <a:extLst>
                    <a:ext uri="{FF2B5EF4-FFF2-40B4-BE49-F238E27FC236}">
                      <a16:creationId xmlns:a16="http://schemas.microsoft.com/office/drawing/2014/main" id="{5F537F82-643A-5F61-5187-1AE0DA9F39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41" y="3842"/>
                  <a:ext cx="14" cy="188"/>
                </a:xfrm>
                <a:custGeom>
                  <a:avLst/>
                  <a:gdLst>
                    <a:gd name="T0" fmla="*/ 14 w 14"/>
                    <a:gd name="T1" fmla="*/ 7 h 188"/>
                    <a:gd name="T2" fmla="*/ 14 w 14"/>
                    <a:gd name="T3" fmla="*/ 5 h 188"/>
                    <a:gd name="T4" fmla="*/ 12 w 14"/>
                    <a:gd name="T5" fmla="*/ 3 h 188"/>
                    <a:gd name="T6" fmla="*/ 12 w 14"/>
                    <a:gd name="T7" fmla="*/ 2 h 188"/>
                    <a:gd name="T8" fmla="*/ 10 w 14"/>
                    <a:gd name="T9" fmla="*/ 2 h 188"/>
                    <a:gd name="T10" fmla="*/ 8 w 14"/>
                    <a:gd name="T11" fmla="*/ 0 h 188"/>
                    <a:gd name="T12" fmla="*/ 5 w 14"/>
                    <a:gd name="T13" fmla="*/ 0 h 188"/>
                    <a:gd name="T14" fmla="*/ 3 w 14"/>
                    <a:gd name="T15" fmla="*/ 2 h 188"/>
                    <a:gd name="T16" fmla="*/ 1 w 14"/>
                    <a:gd name="T17" fmla="*/ 2 h 188"/>
                    <a:gd name="T18" fmla="*/ 1 w 14"/>
                    <a:gd name="T19" fmla="*/ 3 h 188"/>
                    <a:gd name="T20" fmla="*/ 0 w 14"/>
                    <a:gd name="T21" fmla="*/ 5 h 188"/>
                    <a:gd name="T22" fmla="*/ 0 w 14"/>
                    <a:gd name="T23" fmla="*/ 183 h 188"/>
                    <a:gd name="T24" fmla="*/ 1 w 14"/>
                    <a:gd name="T25" fmla="*/ 185 h 188"/>
                    <a:gd name="T26" fmla="*/ 1 w 14"/>
                    <a:gd name="T27" fmla="*/ 187 h 188"/>
                    <a:gd name="T28" fmla="*/ 3 w 14"/>
                    <a:gd name="T29" fmla="*/ 187 h 188"/>
                    <a:gd name="T30" fmla="*/ 5 w 14"/>
                    <a:gd name="T31" fmla="*/ 188 h 188"/>
                    <a:gd name="T32" fmla="*/ 8 w 14"/>
                    <a:gd name="T33" fmla="*/ 188 h 188"/>
                    <a:gd name="T34" fmla="*/ 10 w 14"/>
                    <a:gd name="T35" fmla="*/ 187 h 188"/>
                    <a:gd name="T36" fmla="*/ 12 w 14"/>
                    <a:gd name="T37" fmla="*/ 187 h 188"/>
                    <a:gd name="T38" fmla="*/ 12 w 14"/>
                    <a:gd name="T39" fmla="*/ 185 h 188"/>
                    <a:gd name="T40" fmla="*/ 14 w 14"/>
                    <a:gd name="T41" fmla="*/ 183 h 188"/>
                    <a:gd name="T42" fmla="*/ 14 w 14"/>
                    <a:gd name="T43" fmla="*/ 181 h 188"/>
                    <a:gd name="T44" fmla="*/ 14 w 14"/>
                    <a:gd name="T45" fmla="*/ 7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" h="188">
                      <a:moveTo>
                        <a:pt x="14" y="7"/>
                      </a:moveTo>
                      <a:lnTo>
                        <a:pt x="14" y="5"/>
                      </a:lnTo>
                      <a:lnTo>
                        <a:pt x="12" y="3"/>
                      </a:lnTo>
                      <a:lnTo>
                        <a:pt x="12" y="2"/>
                      </a:lnTo>
                      <a:lnTo>
                        <a:pt x="10" y="2"/>
                      </a:lnTo>
                      <a:lnTo>
                        <a:pt x="8" y="0"/>
                      </a:lnTo>
                      <a:lnTo>
                        <a:pt x="5" y="0"/>
                      </a:lnTo>
                      <a:lnTo>
                        <a:pt x="3" y="2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183"/>
                      </a:lnTo>
                      <a:lnTo>
                        <a:pt x="1" y="185"/>
                      </a:lnTo>
                      <a:lnTo>
                        <a:pt x="1" y="187"/>
                      </a:lnTo>
                      <a:lnTo>
                        <a:pt x="3" y="187"/>
                      </a:lnTo>
                      <a:lnTo>
                        <a:pt x="5" y="188"/>
                      </a:lnTo>
                      <a:lnTo>
                        <a:pt x="8" y="188"/>
                      </a:lnTo>
                      <a:lnTo>
                        <a:pt x="10" y="187"/>
                      </a:lnTo>
                      <a:lnTo>
                        <a:pt x="12" y="187"/>
                      </a:lnTo>
                      <a:lnTo>
                        <a:pt x="12" y="185"/>
                      </a:lnTo>
                      <a:lnTo>
                        <a:pt x="14" y="183"/>
                      </a:lnTo>
                      <a:lnTo>
                        <a:pt x="14" y="181"/>
                      </a:lnTo>
                      <a:lnTo>
                        <a:pt x="14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32" name="Freeform 42">
                  <a:extLst>
                    <a:ext uri="{FF2B5EF4-FFF2-40B4-BE49-F238E27FC236}">
                      <a16:creationId xmlns:a16="http://schemas.microsoft.com/office/drawing/2014/main" id="{09FFCDB8-019B-8123-6E45-2A7BE9A88B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98" y="3923"/>
                  <a:ext cx="101" cy="100"/>
                </a:xfrm>
                <a:custGeom>
                  <a:avLst/>
                  <a:gdLst>
                    <a:gd name="T0" fmla="*/ 101 w 101"/>
                    <a:gd name="T1" fmla="*/ 0 h 100"/>
                    <a:gd name="T2" fmla="*/ 50 w 101"/>
                    <a:gd name="T3" fmla="*/ 100 h 100"/>
                    <a:gd name="T4" fmla="*/ 0 w 101"/>
                    <a:gd name="T5" fmla="*/ 0 h 100"/>
                    <a:gd name="T6" fmla="*/ 50 w 101"/>
                    <a:gd name="T7" fmla="*/ 51 h 100"/>
                    <a:gd name="T8" fmla="*/ 101 w 101"/>
                    <a:gd name="T9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0">
                      <a:moveTo>
                        <a:pt x="101" y="0"/>
                      </a:moveTo>
                      <a:lnTo>
                        <a:pt x="50" y="100"/>
                      </a:lnTo>
                      <a:lnTo>
                        <a:pt x="0" y="0"/>
                      </a:lnTo>
                      <a:lnTo>
                        <a:pt x="50" y="51"/>
                      </a:ln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533" name="Freeform 43">
                  <a:extLst>
                    <a:ext uri="{FF2B5EF4-FFF2-40B4-BE49-F238E27FC236}">
                      <a16:creationId xmlns:a16="http://schemas.microsoft.com/office/drawing/2014/main" id="{098EA100-F157-1F52-03A9-95F3BF614B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74" y="3888"/>
                  <a:ext cx="151" cy="149"/>
                </a:xfrm>
                <a:custGeom>
                  <a:avLst/>
                  <a:gdLst>
                    <a:gd name="T0" fmla="*/ 130 w 151"/>
                    <a:gd name="T1" fmla="*/ 40 h 149"/>
                    <a:gd name="T2" fmla="*/ 118 w 151"/>
                    <a:gd name="T3" fmla="*/ 31 h 149"/>
                    <a:gd name="T4" fmla="*/ 67 w 151"/>
                    <a:gd name="T5" fmla="*/ 132 h 149"/>
                    <a:gd name="T6" fmla="*/ 81 w 151"/>
                    <a:gd name="T7" fmla="*/ 132 h 149"/>
                    <a:gd name="T8" fmla="*/ 31 w 151"/>
                    <a:gd name="T9" fmla="*/ 31 h 149"/>
                    <a:gd name="T10" fmla="*/ 19 w 151"/>
                    <a:gd name="T11" fmla="*/ 40 h 149"/>
                    <a:gd name="T12" fmla="*/ 74 w 151"/>
                    <a:gd name="T13" fmla="*/ 95 h 149"/>
                    <a:gd name="T14" fmla="*/ 130 w 151"/>
                    <a:gd name="T15" fmla="*/ 40 h 149"/>
                    <a:gd name="T16" fmla="*/ 151 w 151"/>
                    <a:gd name="T17" fmla="*/ 0 h 149"/>
                    <a:gd name="T18" fmla="*/ 68 w 151"/>
                    <a:gd name="T19" fmla="*/ 81 h 149"/>
                    <a:gd name="T20" fmla="*/ 79 w 151"/>
                    <a:gd name="T21" fmla="*/ 81 h 149"/>
                    <a:gd name="T22" fmla="*/ 0 w 151"/>
                    <a:gd name="T23" fmla="*/ 0 h 149"/>
                    <a:gd name="T24" fmla="*/ 74 w 151"/>
                    <a:gd name="T25" fmla="*/ 149 h 149"/>
                    <a:gd name="T26" fmla="*/ 151 w 151"/>
                    <a:gd name="T27" fmla="*/ 0 h 149"/>
                    <a:gd name="T28" fmla="*/ 130 w 151"/>
                    <a:gd name="T29" fmla="*/ 40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1" h="149">
                      <a:moveTo>
                        <a:pt x="130" y="40"/>
                      </a:moveTo>
                      <a:lnTo>
                        <a:pt x="118" y="31"/>
                      </a:lnTo>
                      <a:lnTo>
                        <a:pt x="67" y="132"/>
                      </a:lnTo>
                      <a:lnTo>
                        <a:pt x="81" y="132"/>
                      </a:lnTo>
                      <a:lnTo>
                        <a:pt x="31" y="31"/>
                      </a:lnTo>
                      <a:lnTo>
                        <a:pt x="19" y="40"/>
                      </a:lnTo>
                      <a:lnTo>
                        <a:pt x="74" y="95"/>
                      </a:lnTo>
                      <a:lnTo>
                        <a:pt x="130" y="40"/>
                      </a:lnTo>
                      <a:lnTo>
                        <a:pt x="151" y="0"/>
                      </a:lnTo>
                      <a:lnTo>
                        <a:pt x="68" y="81"/>
                      </a:lnTo>
                      <a:lnTo>
                        <a:pt x="79" y="81"/>
                      </a:lnTo>
                      <a:lnTo>
                        <a:pt x="0" y="0"/>
                      </a:lnTo>
                      <a:lnTo>
                        <a:pt x="74" y="149"/>
                      </a:lnTo>
                      <a:lnTo>
                        <a:pt x="151" y="0"/>
                      </a:lnTo>
                      <a:lnTo>
                        <a:pt x="130" y="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</p:grpSp>
          <p:sp>
            <p:nvSpPr>
              <p:cNvPr id="24" name="Rectangle 54" descr="Diagonal hell nach unten">
                <a:extLst>
                  <a:ext uri="{FF2B5EF4-FFF2-40B4-BE49-F238E27FC236}">
                    <a16:creationId xmlns:a16="http://schemas.microsoft.com/office/drawing/2014/main" id="{BD7CB890-81A2-0453-8281-4EB9FF098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2983"/>
                <a:ext cx="92" cy="394"/>
              </a:xfrm>
              <a:prstGeom prst="rect">
                <a:avLst/>
              </a:prstGeom>
              <a:pattFill prst="ltDnDiag">
                <a:fgClr>
                  <a:srgbClr val="80808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25" name="AutoShape 55" descr="Diagonal hell nach unten">
                <a:extLst>
                  <a:ext uri="{FF2B5EF4-FFF2-40B4-BE49-F238E27FC236}">
                    <a16:creationId xmlns:a16="http://schemas.microsoft.com/office/drawing/2014/main" id="{83329914-B8C7-7A14-CF98-6D1887CA6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20" y="3037"/>
                <a:ext cx="103" cy="340"/>
              </a:xfrm>
              <a:prstGeom prst="flowChartManualInput">
                <a:avLst/>
              </a:prstGeom>
              <a:pattFill prst="ltDnDiag">
                <a:fgClr>
                  <a:srgbClr val="80808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26" name="AutoShape 56" descr="Diagonal hell nach unten">
                <a:extLst>
                  <a:ext uri="{FF2B5EF4-FFF2-40B4-BE49-F238E27FC236}">
                    <a16:creationId xmlns:a16="http://schemas.microsoft.com/office/drawing/2014/main" id="{5B264453-A9F8-6A16-026F-B6FE532E4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5" y="3062"/>
                <a:ext cx="407" cy="130"/>
              </a:xfrm>
              <a:prstGeom prst="rtTriangle">
                <a:avLst/>
              </a:prstGeom>
              <a:pattFill prst="ltDnDiag">
                <a:fgClr>
                  <a:srgbClr val="80808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27" name="Freeform 57">
                <a:extLst>
                  <a:ext uri="{FF2B5EF4-FFF2-40B4-BE49-F238E27FC236}">
                    <a16:creationId xmlns:a16="http://schemas.microsoft.com/office/drawing/2014/main" id="{0E500EF8-B0A4-20AB-FB7D-8D591211E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4" y="2922"/>
                <a:ext cx="203" cy="257"/>
              </a:xfrm>
              <a:custGeom>
                <a:avLst/>
                <a:gdLst>
                  <a:gd name="T0" fmla="*/ 615 w 615"/>
                  <a:gd name="T1" fmla="*/ 563 h 563"/>
                  <a:gd name="T2" fmla="*/ 444 w 615"/>
                  <a:gd name="T3" fmla="*/ 204 h 563"/>
                  <a:gd name="T4" fmla="*/ 0 w 615"/>
                  <a:gd name="T5" fmla="*/ 0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5" h="563">
                    <a:moveTo>
                      <a:pt x="615" y="563"/>
                    </a:moveTo>
                    <a:cubicBezTo>
                      <a:pt x="586" y="503"/>
                      <a:pt x="546" y="298"/>
                      <a:pt x="444" y="204"/>
                    </a:cubicBezTo>
                    <a:cubicBezTo>
                      <a:pt x="342" y="110"/>
                      <a:pt x="92" y="42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28" name="Freeform 58">
                <a:extLst>
                  <a:ext uri="{FF2B5EF4-FFF2-40B4-BE49-F238E27FC236}">
                    <a16:creationId xmlns:a16="http://schemas.microsoft.com/office/drawing/2014/main" id="{1BE84548-B00C-1CD3-A940-AA5912432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9" y="2957"/>
                <a:ext cx="162" cy="145"/>
              </a:xfrm>
              <a:custGeom>
                <a:avLst/>
                <a:gdLst>
                  <a:gd name="T0" fmla="*/ 0 w 489"/>
                  <a:gd name="T1" fmla="*/ 0 h 295"/>
                  <a:gd name="T2" fmla="*/ 321 w 489"/>
                  <a:gd name="T3" fmla="*/ 67 h 295"/>
                  <a:gd name="T4" fmla="*/ 489 w 489"/>
                  <a:gd name="T5" fmla="*/ 295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9" h="295">
                    <a:moveTo>
                      <a:pt x="0" y="0"/>
                    </a:moveTo>
                    <a:cubicBezTo>
                      <a:pt x="54" y="11"/>
                      <a:pt x="240" y="18"/>
                      <a:pt x="321" y="67"/>
                    </a:cubicBezTo>
                    <a:cubicBezTo>
                      <a:pt x="402" y="116"/>
                      <a:pt x="452" y="257"/>
                      <a:pt x="489" y="295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29" name="Freeform 59">
                <a:extLst>
                  <a:ext uri="{FF2B5EF4-FFF2-40B4-BE49-F238E27FC236}">
                    <a16:creationId xmlns:a16="http://schemas.microsoft.com/office/drawing/2014/main" id="{82C38B1C-5F45-AD40-AE9B-D6AAB03A9F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8" y="2666"/>
                <a:ext cx="199" cy="252"/>
              </a:xfrm>
              <a:custGeom>
                <a:avLst/>
                <a:gdLst>
                  <a:gd name="T0" fmla="*/ 603 w 603"/>
                  <a:gd name="T1" fmla="*/ 0 h 551"/>
                  <a:gd name="T2" fmla="*/ 480 w 603"/>
                  <a:gd name="T3" fmla="*/ 275 h 551"/>
                  <a:gd name="T4" fmla="*/ 0 w 603"/>
                  <a:gd name="T5" fmla="*/ 551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03" h="551">
                    <a:moveTo>
                      <a:pt x="603" y="0"/>
                    </a:moveTo>
                    <a:cubicBezTo>
                      <a:pt x="583" y="46"/>
                      <a:pt x="580" y="183"/>
                      <a:pt x="480" y="275"/>
                    </a:cubicBezTo>
                    <a:cubicBezTo>
                      <a:pt x="380" y="367"/>
                      <a:pt x="100" y="494"/>
                      <a:pt x="0" y="551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30" name="Freeform 60">
                <a:extLst>
                  <a:ext uri="{FF2B5EF4-FFF2-40B4-BE49-F238E27FC236}">
                    <a16:creationId xmlns:a16="http://schemas.microsoft.com/office/drawing/2014/main" id="{6F0758DB-EC77-9FBC-747D-7A50914D012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989" y="2729"/>
                <a:ext cx="162" cy="151"/>
              </a:xfrm>
              <a:custGeom>
                <a:avLst/>
                <a:gdLst>
                  <a:gd name="T0" fmla="*/ 0 w 489"/>
                  <a:gd name="T1" fmla="*/ 0 h 295"/>
                  <a:gd name="T2" fmla="*/ 321 w 489"/>
                  <a:gd name="T3" fmla="*/ 67 h 295"/>
                  <a:gd name="T4" fmla="*/ 489 w 489"/>
                  <a:gd name="T5" fmla="*/ 295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9" h="295">
                    <a:moveTo>
                      <a:pt x="0" y="0"/>
                    </a:moveTo>
                    <a:cubicBezTo>
                      <a:pt x="54" y="11"/>
                      <a:pt x="240" y="18"/>
                      <a:pt x="321" y="67"/>
                    </a:cubicBezTo>
                    <a:cubicBezTo>
                      <a:pt x="402" y="116"/>
                      <a:pt x="452" y="257"/>
                      <a:pt x="489" y="295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31" name="AutoShape 61" descr="Kleines Gitternetz">
                <a:extLst>
                  <a:ext uri="{FF2B5EF4-FFF2-40B4-BE49-F238E27FC236}">
                    <a16:creationId xmlns:a16="http://schemas.microsoft.com/office/drawing/2014/main" id="{ECD54E64-9FE8-8819-6BED-2097A8391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" y="2827"/>
                <a:ext cx="103" cy="185"/>
              </a:xfrm>
              <a:prstGeom prst="flowChartOnlineStorage">
                <a:avLst/>
              </a:prstGeom>
              <a:pattFill prst="smGrid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858150" name="Freeform 62">
                <a:extLst>
                  <a:ext uri="{FF2B5EF4-FFF2-40B4-BE49-F238E27FC236}">
                    <a16:creationId xmlns:a16="http://schemas.microsoft.com/office/drawing/2014/main" id="{652A704A-A071-BB27-9130-5DB49C2D5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" y="2956"/>
                <a:ext cx="415" cy="59"/>
              </a:xfrm>
              <a:custGeom>
                <a:avLst/>
                <a:gdLst>
                  <a:gd name="T0" fmla="*/ 0 w 1257"/>
                  <a:gd name="T1" fmla="*/ 129 h 129"/>
                  <a:gd name="T2" fmla="*/ 360 w 1257"/>
                  <a:gd name="T3" fmla="*/ 33 h 129"/>
                  <a:gd name="T4" fmla="*/ 641 w 1257"/>
                  <a:gd name="T5" fmla="*/ 5 h 129"/>
                  <a:gd name="T6" fmla="*/ 1257 w 1257"/>
                  <a:gd name="T7" fmla="*/ 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7" h="129">
                    <a:moveTo>
                      <a:pt x="0" y="129"/>
                    </a:moveTo>
                    <a:cubicBezTo>
                      <a:pt x="60" y="113"/>
                      <a:pt x="253" y="54"/>
                      <a:pt x="360" y="33"/>
                    </a:cubicBezTo>
                    <a:cubicBezTo>
                      <a:pt x="467" y="12"/>
                      <a:pt x="492" y="10"/>
                      <a:pt x="641" y="5"/>
                    </a:cubicBezTo>
                    <a:cubicBezTo>
                      <a:pt x="790" y="0"/>
                      <a:pt x="1154" y="5"/>
                      <a:pt x="1257" y="5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858151" name="Freeform 63">
                <a:extLst>
                  <a:ext uri="{FF2B5EF4-FFF2-40B4-BE49-F238E27FC236}">
                    <a16:creationId xmlns:a16="http://schemas.microsoft.com/office/drawing/2014/main" id="{70CC0810-CA58-A0E4-5A26-DABAAA0EC88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18" y="2827"/>
                <a:ext cx="414" cy="60"/>
              </a:xfrm>
              <a:custGeom>
                <a:avLst/>
                <a:gdLst>
                  <a:gd name="T0" fmla="*/ 0 w 1257"/>
                  <a:gd name="T1" fmla="*/ 129 h 129"/>
                  <a:gd name="T2" fmla="*/ 360 w 1257"/>
                  <a:gd name="T3" fmla="*/ 33 h 129"/>
                  <a:gd name="T4" fmla="*/ 641 w 1257"/>
                  <a:gd name="T5" fmla="*/ 5 h 129"/>
                  <a:gd name="T6" fmla="*/ 1257 w 1257"/>
                  <a:gd name="T7" fmla="*/ 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7" h="129">
                    <a:moveTo>
                      <a:pt x="0" y="129"/>
                    </a:moveTo>
                    <a:cubicBezTo>
                      <a:pt x="60" y="113"/>
                      <a:pt x="253" y="54"/>
                      <a:pt x="360" y="33"/>
                    </a:cubicBezTo>
                    <a:cubicBezTo>
                      <a:pt x="467" y="12"/>
                      <a:pt x="492" y="10"/>
                      <a:pt x="641" y="5"/>
                    </a:cubicBezTo>
                    <a:cubicBezTo>
                      <a:pt x="790" y="0"/>
                      <a:pt x="1154" y="5"/>
                      <a:pt x="1257" y="5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858152" name="Rectangle 64" descr="Diagonal hell nach unten">
                <a:extLst>
                  <a:ext uri="{FF2B5EF4-FFF2-40B4-BE49-F238E27FC236}">
                    <a16:creationId xmlns:a16="http://schemas.microsoft.com/office/drawing/2014/main" id="{69029CF9-1033-6E00-B906-DA57004942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2487" y="2460"/>
                <a:ext cx="92" cy="392"/>
              </a:xfrm>
              <a:prstGeom prst="rect">
                <a:avLst/>
              </a:prstGeom>
              <a:pattFill prst="ltDnDiag">
                <a:fgClr>
                  <a:srgbClr val="80808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858156" name="AutoShape 65" descr="Diagonal hell nach unten">
                <a:extLst>
                  <a:ext uri="{FF2B5EF4-FFF2-40B4-BE49-F238E27FC236}">
                    <a16:creationId xmlns:a16="http://schemas.microsoft.com/office/drawing/2014/main" id="{CDB85957-D2EC-D81A-73AC-D20C79CB6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20" y="2461"/>
                <a:ext cx="103" cy="340"/>
              </a:xfrm>
              <a:prstGeom prst="flowChartManualInput">
                <a:avLst/>
              </a:prstGeom>
              <a:pattFill prst="ltDnDiag">
                <a:fgClr>
                  <a:srgbClr val="80808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858157" name="AutoShape 66" descr="Diagonal hell nach unten">
                <a:extLst>
                  <a:ext uri="{FF2B5EF4-FFF2-40B4-BE49-F238E27FC236}">
                    <a16:creationId xmlns:a16="http://schemas.microsoft.com/office/drawing/2014/main" id="{9129CFFA-737E-9E11-6D7A-61061E8C2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2015" y="2643"/>
                <a:ext cx="407" cy="131"/>
              </a:xfrm>
              <a:prstGeom prst="rtTriangle">
                <a:avLst/>
              </a:prstGeom>
              <a:pattFill prst="ltDnDiag">
                <a:fgClr>
                  <a:srgbClr val="80808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858158" name="AutoShape 67" descr="Kleines Konfetti">
                <a:extLst>
                  <a:ext uri="{FF2B5EF4-FFF2-40B4-BE49-F238E27FC236}">
                    <a16:creationId xmlns:a16="http://schemas.microsoft.com/office/drawing/2014/main" id="{B95D85ED-3479-EAFE-0208-D8EDDF9BE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2884"/>
                <a:ext cx="1669" cy="64"/>
              </a:xfrm>
              <a:custGeom>
                <a:avLst/>
                <a:gdLst>
                  <a:gd name="G0" fmla="+- 17658 0 0"/>
                  <a:gd name="G1" fmla="+- 6326 0 0"/>
                  <a:gd name="G2" fmla="+- 21600 0 6326"/>
                  <a:gd name="G3" fmla="+- 10800 0 6326"/>
                  <a:gd name="G4" fmla="+- 21600 0 17658"/>
                  <a:gd name="G5" fmla="*/ G4 G3 10800"/>
                  <a:gd name="G6" fmla="+- 21600 0 G5"/>
                  <a:gd name="T0" fmla="*/ 17658 w 21600"/>
                  <a:gd name="T1" fmla="*/ 0 h 21600"/>
                  <a:gd name="T2" fmla="*/ 0 w 21600"/>
                  <a:gd name="T3" fmla="*/ 10800 h 21600"/>
                  <a:gd name="T4" fmla="*/ 17658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7658" y="0"/>
                    </a:moveTo>
                    <a:lnTo>
                      <a:pt x="17658" y="6326"/>
                    </a:lnTo>
                    <a:lnTo>
                      <a:pt x="3375" y="6326"/>
                    </a:lnTo>
                    <a:lnTo>
                      <a:pt x="3375" y="15274"/>
                    </a:lnTo>
                    <a:lnTo>
                      <a:pt x="17658" y="15274"/>
                    </a:lnTo>
                    <a:lnTo>
                      <a:pt x="17658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6326"/>
                    </a:moveTo>
                    <a:lnTo>
                      <a:pt x="1350" y="15274"/>
                    </a:lnTo>
                    <a:lnTo>
                      <a:pt x="2700" y="15274"/>
                    </a:lnTo>
                    <a:lnTo>
                      <a:pt x="2700" y="6326"/>
                    </a:lnTo>
                    <a:close/>
                  </a:path>
                  <a:path w="21600" h="21600">
                    <a:moveTo>
                      <a:pt x="0" y="6326"/>
                    </a:moveTo>
                    <a:lnTo>
                      <a:pt x="0" y="15274"/>
                    </a:lnTo>
                    <a:lnTo>
                      <a:pt x="675" y="15274"/>
                    </a:lnTo>
                    <a:lnTo>
                      <a:pt x="675" y="6326"/>
                    </a:lnTo>
                    <a:close/>
                  </a:path>
                </a:pathLst>
              </a:custGeom>
              <a:pattFill prst="smConfetti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grpSp>
            <p:nvGrpSpPr>
              <p:cNvPr id="858369" name="Group 68">
                <a:extLst>
                  <a:ext uri="{FF2B5EF4-FFF2-40B4-BE49-F238E27FC236}">
                    <a16:creationId xmlns:a16="http://schemas.microsoft.com/office/drawing/2014/main" id="{3401263A-F7E7-A4AD-6251-0A08B00E10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0" y="2518"/>
                <a:ext cx="1303" cy="109"/>
                <a:chOff x="3101" y="7809"/>
                <a:chExt cx="5992" cy="504"/>
              </a:xfrm>
            </p:grpSpPr>
            <p:sp>
              <p:nvSpPr>
                <p:cNvPr id="858417" name="Oval 69">
                  <a:extLst>
                    <a:ext uri="{FF2B5EF4-FFF2-40B4-BE49-F238E27FC236}">
                      <a16:creationId xmlns:a16="http://schemas.microsoft.com/office/drawing/2014/main" id="{83060416-BADA-365F-BCA8-2604BE2509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1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18" name="Oval 70">
                  <a:extLst>
                    <a:ext uri="{FF2B5EF4-FFF2-40B4-BE49-F238E27FC236}">
                      <a16:creationId xmlns:a16="http://schemas.microsoft.com/office/drawing/2014/main" id="{3DDF4EC5-399B-2717-45A5-001248DD00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3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19" name="Oval 71">
                  <a:extLst>
                    <a:ext uri="{FF2B5EF4-FFF2-40B4-BE49-F238E27FC236}">
                      <a16:creationId xmlns:a16="http://schemas.microsoft.com/office/drawing/2014/main" id="{C203CDCC-931C-9FE3-CD2A-ACC9FB63AD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5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20" name="Oval 72">
                  <a:extLst>
                    <a:ext uri="{FF2B5EF4-FFF2-40B4-BE49-F238E27FC236}">
                      <a16:creationId xmlns:a16="http://schemas.microsoft.com/office/drawing/2014/main" id="{F40FDB0F-07A8-7408-789F-CDD13EF47A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7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21" name="Oval 73">
                  <a:extLst>
                    <a:ext uri="{FF2B5EF4-FFF2-40B4-BE49-F238E27FC236}">
                      <a16:creationId xmlns:a16="http://schemas.microsoft.com/office/drawing/2014/main" id="{40062CC1-8A40-8B34-D446-CFF07FBD80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9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22" name="Oval 74">
                  <a:extLst>
                    <a:ext uri="{FF2B5EF4-FFF2-40B4-BE49-F238E27FC236}">
                      <a16:creationId xmlns:a16="http://schemas.microsoft.com/office/drawing/2014/main" id="{75D7D144-438B-C6B5-982A-B63ECFF418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61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23" name="Oval 75">
                  <a:extLst>
                    <a:ext uri="{FF2B5EF4-FFF2-40B4-BE49-F238E27FC236}">
                      <a16:creationId xmlns:a16="http://schemas.microsoft.com/office/drawing/2014/main" id="{0864BC29-31A3-03F8-33B6-B8EF6981E1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73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24" name="Oval 76">
                  <a:extLst>
                    <a:ext uri="{FF2B5EF4-FFF2-40B4-BE49-F238E27FC236}">
                      <a16:creationId xmlns:a16="http://schemas.microsoft.com/office/drawing/2014/main" id="{5948DE8D-7041-8F33-D133-562F1D1959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5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25" name="Oval 77">
                  <a:extLst>
                    <a:ext uri="{FF2B5EF4-FFF2-40B4-BE49-F238E27FC236}">
                      <a16:creationId xmlns:a16="http://schemas.microsoft.com/office/drawing/2014/main" id="{AA6CC977-6ECB-87EE-C150-3032F0119B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97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26" name="Oval 78">
                  <a:extLst>
                    <a:ext uri="{FF2B5EF4-FFF2-40B4-BE49-F238E27FC236}">
                      <a16:creationId xmlns:a16="http://schemas.microsoft.com/office/drawing/2014/main" id="{E91BFA61-45DF-13E8-B899-EA6C1CDADE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09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27" name="Oval 79">
                  <a:extLst>
                    <a:ext uri="{FF2B5EF4-FFF2-40B4-BE49-F238E27FC236}">
                      <a16:creationId xmlns:a16="http://schemas.microsoft.com/office/drawing/2014/main" id="{DC7B0CE2-C501-F95C-3E51-3C551758BD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1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28" name="Oval 80">
                  <a:extLst>
                    <a:ext uri="{FF2B5EF4-FFF2-40B4-BE49-F238E27FC236}">
                      <a16:creationId xmlns:a16="http://schemas.microsoft.com/office/drawing/2014/main" id="{86A38E1F-7B05-BB2A-4F6E-FE4F1537AF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3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29" name="Oval 81">
                  <a:extLst>
                    <a:ext uri="{FF2B5EF4-FFF2-40B4-BE49-F238E27FC236}">
                      <a16:creationId xmlns:a16="http://schemas.microsoft.com/office/drawing/2014/main" id="{9FEC9522-929B-E7DD-D02A-BC920DE38B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5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30" name="Oval 82">
                  <a:extLst>
                    <a:ext uri="{FF2B5EF4-FFF2-40B4-BE49-F238E27FC236}">
                      <a16:creationId xmlns:a16="http://schemas.microsoft.com/office/drawing/2014/main" id="{F5D9EC50-EB64-F7FA-A035-67EE2B62B5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57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31" name="Oval 83">
                  <a:extLst>
                    <a:ext uri="{FF2B5EF4-FFF2-40B4-BE49-F238E27FC236}">
                      <a16:creationId xmlns:a16="http://schemas.microsoft.com/office/drawing/2014/main" id="{91C4CF6F-8324-2D9B-8E2D-95A9B1A867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9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32" name="Oval 84">
                  <a:extLst>
                    <a:ext uri="{FF2B5EF4-FFF2-40B4-BE49-F238E27FC236}">
                      <a16:creationId xmlns:a16="http://schemas.microsoft.com/office/drawing/2014/main" id="{8903B0B3-EF5F-4FD7-B07A-236D3B6F89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81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33" name="Oval 85">
                  <a:extLst>
                    <a:ext uri="{FF2B5EF4-FFF2-40B4-BE49-F238E27FC236}">
                      <a16:creationId xmlns:a16="http://schemas.microsoft.com/office/drawing/2014/main" id="{0988BCBA-E3B6-89D4-0222-4CB004AF0C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93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34" name="Oval 86">
                  <a:extLst>
                    <a:ext uri="{FF2B5EF4-FFF2-40B4-BE49-F238E27FC236}">
                      <a16:creationId xmlns:a16="http://schemas.microsoft.com/office/drawing/2014/main" id="{F5B9DAB4-101E-D99F-B619-846396AAA9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05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35" name="Oval 87">
                  <a:extLst>
                    <a:ext uri="{FF2B5EF4-FFF2-40B4-BE49-F238E27FC236}">
                      <a16:creationId xmlns:a16="http://schemas.microsoft.com/office/drawing/2014/main" id="{0E78B03D-BBF1-5779-D405-B0B7FA2DF7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17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36" name="Oval 88">
                  <a:extLst>
                    <a:ext uri="{FF2B5EF4-FFF2-40B4-BE49-F238E27FC236}">
                      <a16:creationId xmlns:a16="http://schemas.microsoft.com/office/drawing/2014/main" id="{8A08A299-641F-A61A-205C-9D6060B83D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29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37" name="Oval 89">
                  <a:extLst>
                    <a:ext uri="{FF2B5EF4-FFF2-40B4-BE49-F238E27FC236}">
                      <a16:creationId xmlns:a16="http://schemas.microsoft.com/office/drawing/2014/main" id="{59D20771-AC70-AA19-FDF9-131DE1A3FF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41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38" name="Oval 90">
                  <a:extLst>
                    <a:ext uri="{FF2B5EF4-FFF2-40B4-BE49-F238E27FC236}">
                      <a16:creationId xmlns:a16="http://schemas.microsoft.com/office/drawing/2014/main" id="{47662196-41FA-EB4A-696F-16FAE6E61F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53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39" name="Oval 91">
                  <a:extLst>
                    <a:ext uri="{FF2B5EF4-FFF2-40B4-BE49-F238E27FC236}">
                      <a16:creationId xmlns:a16="http://schemas.microsoft.com/office/drawing/2014/main" id="{0EC80316-B5B0-88A3-7461-F87B1B46E5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65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40" name="Oval 92">
                  <a:extLst>
                    <a:ext uri="{FF2B5EF4-FFF2-40B4-BE49-F238E27FC236}">
                      <a16:creationId xmlns:a16="http://schemas.microsoft.com/office/drawing/2014/main" id="{9E670824-C06E-649F-3099-3FCE725624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7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41" name="Oval 93">
                  <a:extLst>
                    <a:ext uri="{FF2B5EF4-FFF2-40B4-BE49-F238E27FC236}">
                      <a16:creationId xmlns:a16="http://schemas.microsoft.com/office/drawing/2014/main" id="{93753311-9BD8-EE01-A03E-C022548DA1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89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42" name="Oval 94">
                  <a:extLst>
                    <a:ext uri="{FF2B5EF4-FFF2-40B4-BE49-F238E27FC236}">
                      <a16:creationId xmlns:a16="http://schemas.microsoft.com/office/drawing/2014/main" id="{5EA5553F-3754-7DCC-9CEF-4603C8EC60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1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43" name="Oval 95">
                  <a:extLst>
                    <a:ext uri="{FF2B5EF4-FFF2-40B4-BE49-F238E27FC236}">
                      <a16:creationId xmlns:a16="http://schemas.microsoft.com/office/drawing/2014/main" id="{03C827D4-8B9E-8B86-92E0-962FA5E477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13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44" name="Oval 96">
                  <a:extLst>
                    <a:ext uri="{FF2B5EF4-FFF2-40B4-BE49-F238E27FC236}">
                      <a16:creationId xmlns:a16="http://schemas.microsoft.com/office/drawing/2014/main" id="{310FEB8F-009E-FB05-2FE3-A62BE5B970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25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45" name="Oval 97">
                  <a:extLst>
                    <a:ext uri="{FF2B5EF4-FFF2-40B4-BE49-F238E27FC236}">
                      <a16:creationId xmlns:a16="http://schemas.microsoft.com/office/drawing/2014/main" id="{CA200BD5-0208-0251-CFF7-A947B290DA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37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46" name="Oval 98">
                  <a:extLst>
                    <a:ext uri="{FF2B5EF4-FFF2-40B4-BE49-F238E27FC236}">
                      <a16:creationId xmlns:a16="http://schemas.microsoft.com/office/drawing/2014/main" id="{D9A358C7-80B9-2046-D7AA-6881FADFA8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49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47" name="Oval 99">
                  <a:extLst>
                    <a:ext uri="{FF2B5EF4-FFF2-40B4-BE49-F238E27FC236}">
                      <a16:creationId xmlns:a16="http://schemas.microsoft.com/office/drawing/2014/main" id="{84F19B6F-3044-7DAC-64C7-C39397E186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61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48" name="Oval 100">
                  <a:extLst>
                    <a:ext uri="{FF2B5EF4-FFF2-40B4-BE49-F238E27FC236}">
                      <a16:creationId xmlns:a16="http://schemas.microsoft.com/office/drawing/2014/main" id="{8AC90EEC-7347-7D75-7E64-A5EB5920DC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73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49" name="Oval 101">
                  <a:extLst>
                    <a:ext uri="{FF2B5EF4-FFF2-40B4-BE49-F238E27FC236}">
                      <a16:creationId xmlns:a16="http://schemas.microsoft.com/office/drawing/2014/main" id="{1A6551BE-DBCD-3796-AEDB-E8723C84C2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85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50" name="Oval 102">
                  <a:extLst>
                    <a:ext uri="{FF2B5EF4-FFF2-40B4-BE49-F238E27FC236}">
                      <a16:creationId xmlns:a16="http://schemas.microsoft.com/office/drawing/2014/main" id="{A74DF4FE-A31A-A308-F310-19D9B2E639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97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51" name="Oval 103">
                  <a:extLst>
                    <a:ext uri="{FF2B5EF4-FFF2-40B4-BE49-F238E27FC236}">
                      <a16:creationId xmlns:a16="http://schemas.microsoft.com/office/drawing/2014/main" id="{218DBE13-1EDC-97BA-1BA0-7E1B5AA603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9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52" name="Oval 104">
                  <a:extLst>
                    <a:ext uri="{FF2B5EF4-FFF2-40B4-BE49-F238E27FC236}">
                      <a16:creationId xmlns:a16="http://schemas.microsoft.com/office/drawing/2014/main" id="{6DCF8B10-7EE6-E529-5C1F-8B34889A8F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21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53" name="Oval 105">
                  <a:extLst>
                    <a:ext uri="{FF2B5EF4-FFF2-40B4-BE49-F238E27FC236}">
                      <a16:creationId xmlns:a16="http://schemas.microsoft.com/office/drawing/2014/main" id="{4884B273-72E7-F787-E371-DCDDB31792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33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54" name="Oval 106">
                  <a:extLst>
                    <a:ext uri="{FF2B5EF4-FFF2-40B4-BE49-F238E27FC236}">
                      <a16:creationId xmlns:a16="http://schemas.microsoft.com/office/drawing/2014/main" id="{CDF3FC11-1F87-0FC2-3BE6-8FD04D88BF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45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55" name="Oval 107">
                  <a:extLst>
                    <a:ext uri="{FF2B5EF4-FFF2-40B4-BE49-F238E27FC236}">
                      <a16:creationId xmlns:a16="http://schemas.microsoft.com/office/drawing/2014/main" id="{AD0EA305-27A5-3F79-EB07-2E077276D4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57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56" name="Oval 108">
                  <a:extLst>
                    <a:ext uri="{FF2B5EF4-FFF2-40B4-BE49-F238E27FC236}">
                      <a16:creationId xmlns:a16="http://schemas.microsoft.com/office/drawing/2014/main" id="{95121DB4-3E62-908E-D55C-FF567FFA1D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69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57" name="Oval 109">
                  <a:extLst>
                    <a:ext uri="{FF2B5EF4-FFF2-40B4-BE49-F238E27FC236}">
                      <a16:creationId xmlns:a16="http://schemas.microsoft.com/office/drawing/2014/main" id="{BA1B205A-17DA-838C-93AA-5438568126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81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58" name="Oval 110">
                  <a:extLst>
                    <a:ext uri="{FF2B5EF4-FFF2-40B4-BE49-F238E27FC236}">
                      <a16:creationId xmlns:a16="http://schemas.microsoft.com/office/drawing/2014/main" id="{C75DBE4F-78DD-4C01-BEC4-8840561A49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93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59" name="Oval 111">
                  <a:extLst>
                    <a:ext uri="{FF2B5EF4-FFF2-40B4-BE49-F238E27FC236}">
                      <a16:creationId xmlns:a16="http://schemas.microsoft.com/office/drawing/2014/main" id="{5C1422C8-A1E6-14D0-269D-B02E99A756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5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60" name="Oval 112">
                  <a:extLst>
                    <a:ext uri="{FF2B5EF4-FFF2-40B4-BE49-F238E27FC236}">
                      <a16:creationId xmlns:a16="http://schemas.microsoft.com/office/drawing/2014/main" id="{BE6D3206-EE48-6673-16C5-B9AB539A98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17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61" name="Oval 113">
                  <a:extLst>
                    <a:ext uri="{FF2B5EF4-FFF2-40B4-BE49-F238E27FC236}">
                      <a16:creationId xmlns:a16="http://schemas.microsoft.com/office/drawing/2014/main" id="{3EC13897-D867-0039-37BD-7B29B0AD68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9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62" name="Oval 114">
                  <a:extLst>
                    <a:ext uri="{FF2B5EF4-FFF2-40B4-BE49-F238E27FC236}">
                      <a16:creationId xmlns:a16="http://schemas.microsoft.com/office/drawing/2014/main" id="{FD4CE3B1-BBC2-3718-6FEF-000DCE6DFF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1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63" name="Oval 115">
                  <a:extLst>
                    <a:ext uri="{FF2B5EF4-FFF2-40B4-BE49-F238E27FC236}">
                      <a16:creationId xmlns:a16="http://schemas.microsoft.com/office/drawing/2014/main" id="{1F60B934-FF4D-E055-A42D-AEE0C4957C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64" name="Oval 116">
                  <a:extLst>
                    <a:ext uri="{FF2B5EF4-FFF2-40B4-BE49-F238E27FC236}">
                      <a16:creationId xmlns:a16="http://schemas.microsoft.com/office/drawing/2014/main" id="{A9E6624F-5C28-177A-0F38-C46747B166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65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65" name="Oval 117">
                  <a:extLst>
                    <a:ext uri="{FF2B5EF4-FFF2-40B4-BE49-F238E27FC236}">
                      <a16:creationId xmlns:a16="http://schemas.microsoft.com/office/drawing/2014/main" id="{2532E35A-0B5E-A4A1-8CEE-EC5DFD2207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77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66" name="Oval 118">
                  <a:extLst>
                    <a:ext uri="{FF2B5EF4-FFF2-40B4-BE49-F238E27FC236}">
                      <a16:creationId xmlns:a16="http://schemas.microsoft.com/office/drawing/2014/main" id="{5A4F9442-E17E-640F-CB88-5401685EA4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9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67" name="Oval 119">
                  <a:extLst>
                    <a:ext uri="{FF2B5EF4-FFF2-40B4-BE49-F238E27FC236}">
                      <a16:creationId xmlns:a16="http://schemas.microsoft.com/office/drawing/2014/main" id="{1C04DD5A-ABD1-F18D-DE69-4A53DA7038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01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68" name="Oval 120">
                  <a:extLst>
                    <a:ext uri="{FF2B5EF4-FFF2-40B4-BE49-F238E27FC236}">
                      <a16:creationId xmlns:a16="http://schemas.microsoft.com/office/drawing/2014/main" id="{532856DF-A531-C4F0-A43B-32BFA7BD1A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13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69" name="Oval 121">
                  <a:extLst>
                    <a:ext uri="{FF2B5EF4-FFF2-40B4-BE49-F238E27FC236}">
                      <a16:creationId xmlns:a16="http://schemas.microsoft.com/office/drawing/2014/main" id="{300D9F7B-7F45-2370-8C3E-C7182F229F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5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70" name="Oval 122">
                  <a:extLst>
                    <a:ext uri="{FF2B5EF4-FFF2-40B4-BE49-F238E27FC236}">
                      <a16:creationId xmlns:a16="http://schemas.microsoft.com/office/drawing/2014/main" id="{B17DA99E-DCEB-9104-2248-1AD736BACC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1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71" name="Oval 123">
                  <a:extLst>
                    <a:ext uri="{FF2B5EF4-FFF2-40B4-BE49-F238E27FC236}">
                      <a16:creationId xmlns:a16="http://schemas.microsoft.com/office/drawing/2014/main" id="{D5E26602-4EAD-1F97-75F5-EBD46A410D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5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72" name="Oval 124">
                  <a:extLst>
                    <a:ext uri="{FF2B5EF4-FFF2-40B4-BE49-F238E27FC236}">
                      <a16:creationId xmlns:a16="http://schemas.microsoft.com/office/drawing/2014/main" id="{AFAB6105-5E08-B100-6D91-1EC1679F23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9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73" name="Oval 125">
                  <a:extLst>
                    <a:ext uri="{FF2B5EF4-FFF2-40B4-BE49-F238E27FC236}">
                      <a16:creationId xmlns:a16="http://schemas.microsoft.com/office/drawing/2014/main" id="{F18FC4E3-F414-FDD9-77B3-E74C83C4D3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73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74" name="Oval 126">
                  <a:extLst>
                    <a:ext uri="{FF2B5EF4-FFF2-40B4-BE49-F238E27FC236}">
                      <a16:creationId xmlns:a16="http://schemas.microsoft.com/office/drawing/2014/main" id="{8C071248-4FC3-E504-A95D-BF4E38E5F7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97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75" name="Oval 127">
                  <a:extLst>
                    <a:ext uri="{FF2B5EF4-FFF2-40B4-BE49-F238E27FC236}">
                      <a16:creationId xmlns:a16="http://schemas.microsoft.com/office/drawing/2014/main" id="{752E9652-385D-D997-A629-DE3AF4FD2D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1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76" name="Oval 128">
                  <a:extLst>
                    <a:ext uri="{FF2B5EF4-FFF2-40B4-BE49-F238E27FC236}">
                      <a16:creationId xmlns:a16="http://schemas.microsoft.com/office/drawing/2014/main" id="{7D5A4721-4AFD-9E9E-8B91-ECC44012E6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5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77" name="Oval 129">
                  <a:extLst>
                    <a:ext uri="{FF2B5EF4-FFF2-40B4-BE49-F238E27FC236}">
                      <a16:creationId xmlns:a16="http://schemas.microsoft.com/office/drawing/2014/main" id="{509DDDF4-291F-3BC0-08F6-0227106179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9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78" name="Oval 130">
                  <a:extLst>
                    <a:ext uri="{FF2B5EF4-FFF2-40B4-BE49-F238E27FC236}">
                      <a16:creationId xmlns:a16="http://schemas.microsoft.com/office/drawing/2014/main" id="{5886CA5D-8F99-DBA6-4A6D-F44C17FB81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93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79" name="Oval 131">
                  <a:extLst>
                    <a:ext uri="{FF2B5EF4-FFF2-40B4-BE49-F238E27FC236}">
                      <a16:creationId xmlns:a16="http://schemas.microsoft.com/office/drawing/2014/main" id="{AB03CB4D-105D-C7CA-E540-FE33EEF04F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17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80" name="Oval 132">
                  <a:extLst>
                    <a:ext uri="{FF2B5EF4-FFF2-40B4-BE49-F238E27FC236}">
                      <a16:creationId xmlns:a16="http://schemas.microsoft.com/office/drawing/2014/main" id="{14591948-5397-C0D5-83D5-8531D4FDA3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41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81" name="Oval 133">
                  <a:extLst>
                    <a:ext uri="{FF2B5EF4-FFF2-40B4-BE49-F238E27FC236}">
                      <a16:creationId xmlns:a16="http://schemas.microsoft.com/office/drawing/2014/main" id="{DA545555-9A9E-54D9-3E80-B513D35CBF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65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82" name="Oval 134">
                  <a:extLst>
                    <a:ext uri="{FF2B5EF4-FFF2-40B4-BE49-F238E27FC236}">
                      <a16:creationId xmlns:a16="http://schemas.microsoft.com/office/drawing/2014/main" id="{C9323612-68EB-C9F8-E1A5-66B523CC12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89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83" name="Oval 135">
                  <a:extLst>
                    <a:ext uri="{FF2B5EF4-FFF2-40B4-BE49-F238E27FC236}">
                      <a16:creationId xmlns:a16="http://schemas.microsoft.com/office/drawing/2014/main" id="{7347196F-CAE7-E96C-EBE3-35C0F75BC5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13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84" name="Oval 136">
                  <a:extLst>
                    <a:ext uri="{FF2B5EF4-FFF2-40B4-BE49-F238E27FC236}">
                      <a16:creationId xmlns:a16="http://schemas.microsoft.com/office/drawing/2014/main" id="{53F3639C-FDC0-A058-D71F-194C7DD720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37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85" name="Oval 137">
                  <a:extLst>
                    <a:ext uri="{FF2B5EF4-FFF2-40B4-BE49-F238E27FC236}">
                      <a16:creationId xmlns:a16="http://schemas.microsoft.com/office/drawing/2014/main" id="{F27495EF-97A8-1489-EDF0-B6DCDACA08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61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86" name="Oval 138">
                  <a:extLst>
                    <a:ext uri="{FF2B5EF4-FFF2-40B4-BE49-F238E27FC236}">
                      <a16:creationId xmlns:a16="http://schemas.microsoft.com/office/drawing/2014/main" id="{84EC7F39-235F-3AF6-078D-1B0DCC31CE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85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87" name="Oval 139">
                  <a:extLst>
                    <a:ext uri="{FF2B5EF4-FFF2-40B4-BE49-F238E27FC236}">
                      <a16:creationId xmlns:a16="http://schemas.microsoft.com/office/drawing/2014/main" id="{33875E6A-6BF4-5821-B0AF-0526FB9468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9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88" name="Oval 140">
                  <a:extLst>
                    <a:ext uri="{FF2B5EF4-FFF2-40B4-BE49-F238E27FC236}">
                      <a16:creationId xmlns:a16="http://schemas.microsoft.com/office/drawing/2014/main" id="{7DB16873-26E9-B612-245D-6EA9645802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33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89" name="Oval 141">
                  <a:extLst>
                    <a:ext uri="{FF2B5EF4-FFF2-40B4-BE49-F238E27FC236}">
                      <a16:creationId xmlns:a16="http://schemas.microsoft.com/office/drawing/2014/main" id="{9C967932-8590-3D23-DE71-2ED4C95904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57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90" name="Oval 142">
                  <a:extLst>
                    <a:ext uri="{FF2B5EF4-FFF2-40B4-BE49-F238E27FC236}">
                      <a16:creationId xmlns:a16="http://schemas.microsoft.com/office/drawing/2014/main" id="{2BC96DB5-D2ED-FD76-5AD5-BE060C4A61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81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91" name="Oval 143">
                  <a:extLst>
                    <a:ext uri="{FF2B5EF4-FFF2-40B4-BE49-F238E27FC236}">
                      <a16:creationId xmlns:a16="http://schemas.microsoft.com/office/drawing/2014/main" id="{09815C5F-7113-CA91-5642-CA2479DDEA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5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92" name="Oval 144">
                  <a:extLst>
                    <a:ext uri="{FF2B5EF4-FFF2-40B4-BE49-F238E27FC236}">
                      <a16:creationId xmlns:a16="http://schemas.microsoft.com/office/drawing/2014/main" id="{D56D999D-B6CE-591B-D0B5-965CC52BE2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9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93" name="Oval 145">
                  <a:extLst>
                    <a:ext uri="{FF2B5EF4-FFF2-40B4-BE49-F238E27FC236}">
                      <a16:creationId xmlns:a16="http://schemas.microsoft.com/office/drawing/2014/main" id="{5EB9BD99-0E74-AC67-9071-17D36849E3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94" name="Oval 146">
                  <a:extLst>
                    <a:ext uri="{FF2B5EF4-FFF2-40B4-BE49-F238E27FC236}">
                      <a16:creationId xmlns:a16="http://schemas.microsoft.com/office/drawing/2014/main" id="{8F93663A-87B2-3CCA-1D85-0E9533EA8D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77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95" name="Oval 147">
                  <a:extLst>
                    <a:ext uri="{FF2B5EF4-FFF2-40B4-BE49-F238E27FC236}">
                      <a16:creationId xmlns:a16="http://schemas.microsoft.com/office/drawing/2014/main" id="{9AE5E3E8-1EA0-5B41-B0C6-59C9E51343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01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96" name="Oval 148">
                  <a:extLst>
                    <a:ext uri="{FF2B5EF4-FFF2-40B4-BE49-F238E27FC236}">
                      <a16:creationId xmlns:a16="http://schemas.microsoft.com/office/drawing/2014/main" id="{03A53BEC-B207-CA60-787A-96556E608C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5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</p:grpSp>
          <p:grpSp>
            <p:nvGrpSpPr>
              <p:cNvPr id="858370" name="Group 149">
                <a:extLst>
                  <a:ext uri="{FF2B5EF4-FFF2-40B4-BE49-F238E27FC236}">
                    <a16:creationId xmlns:a16="http://schemas.microsoft.com/office/drawing/2014/main" id="{5D9ACCE0-3963-2A2B-1440-BAAA3F0D4B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0" y="3210"/>
                <a:ext cx="1303" cy="107"/>
                <a:chOff x="3101" y="7809"/>
                <a:chExt cx="5992" cy="504"/>
              </a:xfrm>
            </p:grpSpPr>
            <p:sp>
              <p:nvSpPr>
                <p:cNvPr id="257" name="Oval 150">
                  <a:extLst>
                    <a:ext uri="{FF2B5EF4-FFF2-40B4-BE49-F238E27FC236}">
                      <a16:creationId xmlns:a16="http://schemas.microsoft.com/office/drawing/2014/main" id="{5FDF6794-1268-8957-8207-7FD4D87EEF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1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58" name="Oval 151">
                  <a:extLst>
                    <a:ext uri="{FF2B5EF4-FFF2-40B4-BE49-F238E27FC236}">
                      <a16:creationId xmlns:a16="http://schemas.microsoft.com/office/drawing/2014/main" id="{CC1207BB-733F-B465-17BE-36A330E5D3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3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59" name="Oval 152">
                  <a:extLst>
                    <a:ext uri="{FF2B5EF4-FFF2-40B4-BE49-F238E27FC236}">
                      <a16:creationId xmlns:a16="http://schemas.microsoft.com/office/drawing/2014/main" id="{113AE546-78C4-9463-3E84-B1618CE5E6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5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60" name="Oval 153">
                  <a:extLst>
                    <a:ext uri="{FF2B5EF4-FFF2-40B4-BE49-F238E27FC236}">
                      <a16:creationId xmlns:a16="http://schemas.microsoft.com/office/drawing/2014/main" id="{BC268958-9FD0-F61A-AB9E-3241BED9E3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7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61" name="Oval 154">
                  <a:extLst>
                    <a:ext uri="{FF2B5EF4-FFF2-40B4-BE49-F238E27FC236}">
                      <a16:creationId xmlns:a16="http://schemas.microsoft.com/office/drawing/2014/main" id="{3C3805EF-6531-0D71-7320-0A7AC17336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9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63" name="Oval 155">
                  <a:extLst>
                    <a:ext uri="{FF2B5EF4-FFF2-40B4-BE49-F238E27FC236}">
                      <a16:creationId xmlns:a16="http://schemas.microsoft.com/office/drawing/2014/main" id="{C9EE552D-3609-15D2-C645-D16CB54A40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61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64" name="Oval 156">
                  <a:extLst>
                    <a:ext uri="{FF2B5EF4-FFF2-40B4-BE49-F238E27FC236}">
                      <a16:creationId xmlns:a16="http://schemas.microsoft.com/office/drawing/2014/main" id="{7D2E6F98-4073-7BF5-0069-AF11DC3543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73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65" name="Oval 157">
                  <a:extLst>
                    <a:ext uri="{FF2B5EF4-FFF2-40B4-BE49-F238E27FC236}">
                      <a16:creationId xmlns:a16="http://schemas.microsoft.com/office/drawing/2014/main" id="{325BE392-9C8C-B547-E917-7DA40CF706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5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66" name="Oval 158">
                  <a:extLst>
                    <a:ext uri="{FF2B5EF4-FFF2-40B4-BE49-F238E27FC236}">
                      <a16:creationId xmlns:a16="http://schemas.microsoft.com/office/drawing/2014/main" id="{419810BA-0E70-FFB4-90C5-EC58D7944F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97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67" name="Oval 159">
                  <a:extLst>
                    <a:ext uri="{FF2B5EF4-FFF2-40B4-BE49-F238E27FC236}">
                      <a16:creationId xmlns:a16="http://schemas.microsoft.com/office/drawing/2014/main" id="{B8313D0D-3D9E-5BB5-E531-CA11580D2F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09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68" name="Oval 160">
                  <a:extLst>
                    <a:ext uri="{FF2B5EF4-FFF2-40B4-BE49-F238E27FC236}">
                      <a16:creationId xmlns:a16="http://schemas.microsoft.com/office/drawing/2014/main" id="{733FC1D8-18CE-77F4-6AD8-FEEE0FE3F7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1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69" name="Oval 161">
                  <a:extLst>
                    <a:ext uri="{FF2B5EF4-FFF2-40B4-BE49-F238E27FC236}">
                      <a16:creationId xmlns:a16="http://schemas.microsoft.com/office/drawing/2014/main" id="{9752F8E7-89C5-BF36-9204-DBA94E154C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3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70" name="Oval 162">
                  <a:extLst>
                    <a:ext uri="{FF2B5EF4-FFF2-40B4-BE49-F238E27FC236}">
                      <a16:creationId xmlns:a16="http://schemas.microsoft.com/office/drawing/2014/main" id="{8D512321-1261-3893-B0A6-634147EE3A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5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71" name="Oval 163">
                  <a:extLst>
                    <a:ext uri="{FF2B5EF4-FFF2-40B4-BE49-F238E27FC236}">
                      <a16:creationId xmlns:a16="http://schemas.microsoft.com/office/drawing/2014/main" id="{CCF61C0D-1119-49FA-495A-D47DDCFE18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57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72" name="Oval 164">
                  <a:extLst>
                    <a:ext uri="{FF2B5EF4-FFF2-40B4-BE49-F238E27FC236}">
                      <a16:creationId xmlns:a16="http://schemas.microsoft.com/office/drawing/2014/main" id="{AE826667-3BDF-6BFE-D62E-7C8D6EA10B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9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73" name="Oval 165">
                  <a:extLst>
                    <a:ext uri="{FF2B5EF4-FFF2-40B4-BE49-F238E27FC236}">
                      <a16:creationId xmlns:a16="http://schemas.microsoft.com/office/drawing/2014/main" id="{AF059B25-4C71-72BC-19D7-AE8C4DB266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81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74" name="Oval 166">
                  <a:extLst>
                    <a:ext uri="{FF2B5EF4-FFF2-40B4-BE49-F238E27FC236}">
                      <a16:creationId xmlns:a16="http://schemas.microsoft.com/office/drawing/2014/main" id="{D680C4F5-F05F-19DE-C6AE-F82B271490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93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75" name="Oval 167">
                  <a:extLst>
                    <a:ext uri="{FF2B5EF4-FFF2-40B4-BE49-F238E27FC236}">
                      <a16:creationId xmlns:a16="http://schemas.microsoft.com/office/drawing/2014/main" id="{1A4337C1-EC83-D989-2D20-CEF7361BC7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05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76" name="Oval 168">
                  <a:extLst>
                    <a:ext uri="{FF2B5EF4-FFF2-40B4-BE49-F238E27FC236}">
                      <a16:creationId xmlns:a16="http://schemas.microsoft.com/office/drawing/2014/main" id="{B3AA8BC7-F4FC-0D21-35C4-2F6690571A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17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77" name="Oval 169">
                  <a:extLst>
                    <a:ext uri="{FF2B5EF4-FFF2-40B4-BE49-F238E27FC236}">
                      <a16:creationId xmlns:a16="http://schemas.microsoft.com/office/drawing/2014/main" id="{4CB3E3D8-13A1-9D3A-836B-F911905FC2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29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78" name="Oval 170">
                  <a:extLst>
                    <a:ext uri="{FF2B5EF4-FFF2-40B4-BE49-F238E27FC236}">
                      <a16:creationId xmlns:a16="http://schemas.microsoft.com/office/drawing/2014/main" id="{E2736040-1593-6446-1628-E20A3B95DB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41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79" name="Oval 171">
                  <a:extLst>
                    <a:ext uri="{FF2B5EF4-FFF2-40B4-BE49-F238E27FC236}">
                      <a16:creationId xmlns:a16="http://schemas.microsoft.com/office/drawing/2014/main" id="{AFE40407-175F-91B5-589C-0A13C61368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53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80" name="Oval 172">
                  <a:extLst>
                    <a:ext uri="{FF2B5EF4-FFF2-40B4-BE49-F238E27FC236}">
                      <a16:creationId xmlns:a16="http://schemas.microsoft.com/office/drawing/2014/main" id="{D91216ED-75BA-AB92-CF49-8E4F1DFCD5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65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81" name="Oval 173">
                  <a:extLst>
                    <a:ext uri="{FF2B5EF4-FFF2-40B4-BE49-F238E27FC236}">
                      <a16:creationId xmlns:a16="http://schemas.microsoft.com/office/drawing/2014/main" id="{F334E349-5EA1-7CF8-1C1E-22A3760786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7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82" name="Oval 174">
                  <a:extLst>
                    <a:ext uri="{FF2B5EF4-FFF2-40B4-BE49-F238E27FC236}">
                      <a16:creationId xmlns:a16="http://schemas.microsoft.com/office/drawing/2014/main" id="{4CBE7328-0BCC-A262-21ED-FA33616AED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89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83" name="Oval 175">
                  <a:extLst>
                    <a:ext uri="{FF2B5EF4-FFF2-40B4-BE49-F238E27FC236}">
                      <a16:creationId xmlns:a16="http://schemas.microsoft.com/office/drawing/2014/main" id="{C06DCBB8-A5C9-64EC-967F-296991CFB6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1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84" name="Oval 176">
                  <a:extLst>
                    <a:ext uri="{FF2B5EF4-FFF2-40B4-BE49-F238E27FC236}">
                      <a16:creationId xmlns:a16="http://schemas.microsoft.com/office/drawing/2014/main" id="{7BF6AF74-86E0-F84F-5C2C-0093C7A684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13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85" name="Oval 177">
                  <a:extLst>
                    <a:ext uri="{FF2B5EF4-FFF2-40B4-BE49-F238E27FC236}">
                      <a16:creationId xmlns:a16="http://schemas.microsoft.com/office/drawing/2014/main" id="{E00EE68B-2988-F106-8C7E-61A7CD45C1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25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86" name="Oval 178">
                  <a:extLst>
                    <a:ext uri="{FF2B5EF4-FFF2-40B4-BE49-F238E27FC236}">
                      <a16:creationId xmlns:a16="http://schemas.microsoft.com/office/drawing/2014/main" id="{DE07C502-9080-7281-C2D5-1BC7EA9519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37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87" name="Oval 179">
                  <a:extLst>
                    <a:ext uri="{FF2B5EF4-FFF2-40B4-BE49-F238E27FC236}">
                      <a16:creationId xmlns:a16="http://schemas.microsoft.com/office/drawing/2014/main" id="{CD9E6536-6B29-4962-97C9-4375593E0E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49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112" name="Oval 180">
                  <a:extLst>
                    <a:ext uri="{FF2B5EF4-FFF2-40B4-BE49-F238E27FC236}">
                      <a16:creationId xmlns:a16="http://schemas.microsoft.com/office/drawing/2014/main" id="{BA9CC625-D306-3DBE-F1A1-53AE54036F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61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113" name="Oval 181">
                  <a:extLst>
                    <a:ext uri="{FF2B5EF4-FFF2-40B4-BE49-F238E27FC236}">
                      <a16:creationId xmlns:a16="http://schemas.microsoft.com/office/drawing/2014/main" id="{2F257045-EBED-E33F-EB70-9D0589F7A9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73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20" name="Oval 182">
                  <a:extLst>
                    <a:ext uri="{FF2B5EF4-FFF2-40B4-BE49-F238E27FC236}">
                      <a16:creationId xmlns:a16="http://schemas.microsoft.com/office/drawing/2014/main" id="{171AE6A3-F7BC-A96C-FB61-B9E7518883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85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21" name="Oval 183">
                  <a:extLst>
                    <a:ext uri="{FF2B5EF4-FFF2-40B4-BE49-F238E27FC236}">
                      <a16:creationId xmlns:a16="http://schemas.microsoft.com/office/drawing/2014/main" id="{CB7CDE4D-8841-000A-D24D-35E599B51A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97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23" name="Oval 184">
                  <a:extLst>
                    <a:ext uri="{FF2B5EF4-FFF2-40B4-BE49-F238E27FC236}">
                      <a16:creationId xmlns:a16="http://schemas.microsoft.com/office/drawing/2014/main" id="{6885AAA8-E540-838A-8B97-6DA3A8EC00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9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24" name="Oval 185">
                  <a:extLst>
                    <a:ext uri="{FF2B5EF4-FFF2-40B4-BE49-F238E27FC236}">
                      <a16:creationId xmlns:a16="http://schemas.microsoft.com/office/drawing/2014/main" id="{60BED001-F4D6-F4E8-EAF5-6CB3AD5C59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21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25" name="Oval 186">
                  <a:extLst>
                    <a:ext uri="{FF2B5EF4-FFF2-40B4-BE49-F238E27FC236}">
                      <a16:creationId xmlns:a16="http://schemas.microsoft.com/office/drawing/2014/main" id="{2D6572A3-0ED3-4399-596F-86ADA9CBAB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33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26" name="Oval 187">
                  <a:extLst>
                    <a:ext uri="{FF2B5EF4-FFF2-40B4-BE49-F238E27FC236}">
                      <a16:creationId xmlns:a16="http://schemas.microsoft.com/office/drawing/2014/main" id="{6C4E23BD-807F-9F1C-836E-C718216367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45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27" name="Oval 188">
                  <a:extLst>
                    <a:ext uri="{FF2B5EF4-FFF2-40B4-BE49-F238E27FC236}">
                      <a16:creationId xmlns:a16="http://schemas.microsoft.com/office/drawing/2014/main" id="{C25F96C0-53A4-F2CD-0421-D0D5FB05C6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57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28" name="Oval 189">
                  <a:extLst>
                    <a:ext uri="{FF2B5EF4-FFF2-40B4-BE49-F238E27FC236}">
                      <a16:creationId xmlns:a16="http://schemas.microsoft.com/office/drawing/2014/main" id="{D18C25F8-D35B-073F-1EFC-5CAF1313B9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69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29" name="Oval 190">
                  <a:extLst>
                    <a:ext uri="{FF2B5EF4-FFF2-40B4-BE49-F238E27FC236}">
                      <a16:creationId xmlns:a16="http://schemas.microsoft.com/office/drawing/2014/main" id="{A0BF5542-5A24-69EA-726A-BB19A33DDE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81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30" name="Oval 191">
                  <a:extLst>
                    <a:ext uri="{FF2B5EF4-FFF2-40B4-BE49-F238E27FC236}">
                      <a16:creationId xmlns:a16="http://schemas.microsoft.com/office/drawing/2014/main" id="{B0D68F65-F369-A2E1-77E0-82C4AF683F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93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31" name="Oval 192">
                  <a:extLst>
                    <a:ext uri="{FF2B5EF4-FFF2-40B4-BE49-F238E27FC236}">
                      <a16:creationId xmlns:a16="http://schemas.microsoft.com/office/drawing/2014/main" id="{72B72543-14BA-EE1C-D123-2781C8D86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5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32" name="Oval 193">
                  <a:extLst>
                    <a:ext uri="{FF2B5EF4-FFF2-40B4-BE49-F238E27FC236}">
                      <a16:creationId xmlns:a16="http://schemas.microsoft.com/office/drawing/2014/main" id="{F9540E34-DFF1-A350-918C-B5245CF9AA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17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33" name="Oval 194">
                  <a:extLst>
                    <a:ext uri="{FF2B5EF4-FFF2-40B4-BE49-F238E27FC236}">
                      <a16:creationId xmlns:a16="http://schemas.microsoft.com/office/drawing/2014/main" id="{7507F35A-E513-65F0-2669-B7C5183700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9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34" name="Oval 195">
                  <a:extLst>
                    <a:ext uri="{FF2B5EF4-FFF2-40B4-BE49-F238E27FC236}">
                      <a16:creationId xmlns:a16="http://schemas.microsoft.com/office/drawing/2014/main" id="{CA650B67-85BC-7BA1-C8D4-25ECA918F2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1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35" name="Oval 196">
                  <a:extLst>
                    <a:ext uri="{FF2B5EF4-FFF2-40B4-BE49-F238E27FC236}">
                      <a16:creationId xmlns:a16="http://schemas.microsoft.com/office/drawing/2014/main" id="{98BDD3D1-28F5-883E-363F-579F5F6136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36" name="Oval 197">
                  <a:extLst>
                    <a:ext uri="{FF2B5EF4-FFF2-40B4-BE49-F238E27FC236}">
                      <a16:creationId xmlns:a16="http://schemas.microsoft.com/office/drawing/2014/main" id="{E1EBC479-4930-263B-0C0D-C3E9784F17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65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37" name="Oval 198">
                  <a:extLst>
                    <a:ext uri="{FF2B5EF4-FFF2-40B4-BE49-F238E27FC236}">
                      <a16:creationId xmlns:a16="http://schemas.microsoft.com/office/drawing/2014/main" id="{B48C72A9-89E6-9DAC-F231-E330F4A088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77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38" name="Oval 199">
                  <a:extLst>
                    <a:ext uri="{FF2B5EF4-FFF2-40B4-BE49-F238E27FC236}">
                      <a16:creationId xmlns:a16="http://schemas.microsoft.com/office/drawing/2014/main" id="{BA0F883D-0F53-3DF5-8385-04E3FC8D15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89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39" name="Oval 200">
                  <a:extLst>
                    <a:ext uri="{FF2B5EF4-FFF2-40B4-BE49-F238E27FC236}">
                      <a16:creationId xmlns:a16="http://schemas.microsoft.com/office/drawing/2014/main" id="{9939396E-5BB5-2A1B-9E7D-6AE91F24E8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01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40" name="Oval 201">
                  <a:extLst>
                    <a:ext uri="{FF2B5EF4-FFF2-40B4-BE49-F238E27FC236}">
                      <a16:creationId xmlns:a16="http://schemas.microsoft.com/office/drawing/2014/main" id="{901985BC-9EEA-516C-FF1A-70A131DF0B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13" y="7977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41" name="Oval 202">
                  <a:extLst>
                    <a:ext uri="{FF2B5EF4-FFF2-40B4-BE49-F238E27FC236}">
                      <a16:creationId xmlns:a16="http://schemas.microsoft.com/office/drawing/2014/main" id="{79B53071-C006-8B6F-A4F3-7DE48CE973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5" y="7809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42" name="Oval 203">
                  <a:extLst>
                    <a:ext uri="{FF2B5EF4-FFF2-40B4-BE49-F238E27FC236}">
                      <a16:creationId xmlns:a16="http://schemas.microsoft.com/office/drawing/2014/main" id="{9849CEA9-693B-95EE-8715-C50E866BD5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1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43" name="Oval 204">
                  <a:extLst>
                    <a:ext uri="{FF2B5EF4-FFF2-40B4-BE49-F238E27FC236}">
                      <a16:creationId xmlns:a16="http://schemas.microsoft.com/office/drawing/2014/main" id="{67682A11-B201-D866-412F-DFEAEAD12C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5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44" name="Oval 205">
                  <a:extLst>
                    <a:ext uri="{FF2B5EF4-FFF2-40B4-BE49-F238E27FC236}">
                      <a16:creationId xmlns:a16="http://schemas.microsoft.com/office/drawing/2014/main" id="{03338DFF-BFE3-21AA-86AC-D02535A369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9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45" name="Oval 206">
                  <a:extLst>
                    <a:ext uri="{FF2B5EF4-FFF2-40B4-BE49-F238E27FC236}">
                      <a16:creationId xmlns:a16="http://schemas.microsoft.com/office/drawing/2014/main" id="{CE21B948-9450-1DF1-9E49-62D8F119B1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73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46" name="Oval 207">
                  <a:extLst>
                    <a:ext uri="{FF2B5EF4-FFF2-40B4-BE49-F238E27FC236}">
                      <a16:creationId xmlns:a16="http://schemas.microsoft.com/office/drawing/2014/main" id="{69616366-7FA8-EAF4-1F1C-D0DE188C32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97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47" name="Oval 208">
                  <a:extLst>
                    <a:ext uri="{FF2B5EF4-FFF2-40B4-BE49-F238E27FC236}">
                      <a16:creationId xmlns:a16="http://schemas.microsoft.com/office/drawing/2014/main" id="{E9522F2F-C057-5E72-B3AE-976BA3AC01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1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48" name="Oval 209">
                  <a:extLst>
                    <a:ext uri="{FF2B5EF4-FFF2-40B4-BE49-F238E27FC236}">
                      <a16:creationId xmlns:a16="http://schemas.microsoft.com/office/drawing/2014/main" id="{2612A5C2-BFBD-04F5-65FD-68282F1936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5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49" name="Oval 210">
                  <a:extLst>
                    <a:ext uri="{FF2B5EF4-FFF2-40B4-BE49-F238E27FC236}">
                      <a16:creationId xmlns:a16="http://schemas.microsoft.com/office/drawing/2014/main" id="{915C43ED-C938-57AC-3BB2-1AE44BB7E9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9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50" name="Oval 211">
                  <a:extLst>
                    <a:ext uri="{FF2B5EF4-FFF2-40B4-BE49-F238E27FC236}">
                      <a16:creationId xmlns:a16="http://schemas.microsoft.com/office/drawing/2014/main" id="{D6A9FE2B-24FF-1570-133D-3C4902EED7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93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5151" name="Oval 212">
                  <a:extLst>
                    <a:ext uri="{FF2B5EF4-FFF2-40B4-BE49-F238E27FC236}">
                      <a16:creationId xmlns:a16="http://schemas.microsoft.com/office/drawing/2014/main" id="{669C0223-B69E-13E5-8D54-473BBCD2A1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17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00" name="Oval 213">
                  <a:extLst>
                    <a:ext uri="{FF2B5EF4-FFF2-40B4-BE49-F238E27FC236}">
                      <a16:creationId xmlns:a16="http://schemas.microsoft.com/office/drawing/2014/main" id="{22A71DF8-2EE7-CB6E-F731-BA7FEFD93D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41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01" name="Oval 214">
                  <a:extLst>
                    <a:ext uri="{FF2B5EF4-FFF2-40B4-BE49-F238E27FC236}">
                      <a16:creationId xmlns:a16="http://schemas.microsoft.com/office/drawing/2014/main" id="{962CE1CC-CC25-5AC0-E3EA-6202F510B9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65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02" name="Oval 215">
                  <a:extLst>
                    <a:ext uri="{FF2B5EF4-FFF2-40B4-BE49-F238E27FC236}">
                      <a16:creationId xmlns:a16="http://schemas.microsoft.com/office/drawing/2014/main" id="{BCA9E9F9-6680-B89B-F390-210147F4BC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89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03" name="Oval 216">
                  <a:extLst>
                    <a:ext uri="{FF2B5EF4-FFF2-40B4-BE49-F238E27FC236}">
                      <a16:creationId xmlns:a16="http://schemas.microsoft.com/office/drawing/2014/main" id="{15B8E172-225F-CC6F-6AA5-EA38E806EF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13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04" name="Oval 217">
                  <a:extLst>
                    <a:ext uri="{FF2B5EF4-FFF2-40B4-BE49-F238E27FC236}">
                      <a16:creationId xmlns:a16="http://schemas.microsoft.com/office/drawing/2014/main" id="{66D6FCFE-749C-2571-705D-89F1F86E4C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37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05" name="Oval 218">
                  <a:extLst>
                    <a:ext uri="{FF2B5EF4-FFF2-40B4-BE49-F238E27FC236}">
                      <a16:creationId xmlns:a16="http://schemas.microsoft.com/office/drawing/2014/main" id="{AAD5EBC5-850A-314D-4F07-D1F6F890E4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61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06" name="Oval 219">
                  <a:extLst>
                    <a:ext uri="{FF2B5EF4-FFF2-40B4-BE49-F238E27FC236}">
                      <a16:creationId xmlns:a16="http://schemas.microsoft.com/office/drawing/2014/main" id="{42B5A951-FF51-6848-2445-2787FE09B0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85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07" name="Oval 220">
                  <a:extLst>
                    <a:ext uri="{FF2B5EF4-FFF2-40B4-BE49-F238E27FC236}">
                      <a16:creationId xmlns:a16="http://schemas.microsoft.com/office/drawing/2014/main" id="{BBD20727-3C44-2E0F-5DAC-31B1AF759D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09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08" name="Oval 221">
                  <a:extLst>
                    <a:ext uri="{FF2B5EF4-FFF2-40B4-BE49-F238E27FC236}">
                      <a16:creationId xmlns:a16="http://schemas.microsoft.com/office/drawing/2014/main" id="{80428412-F45F-FE0B-CA30-67DC506BF5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33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09" name="Oval 222">
                  <a:extLst>
                    <a:ext uri="{FF2B5EF4-FFF2-40B4-BE49-F238E27FC236}">
                      <a16:creationId xmlns:a16="http://schemas.microsoft.com/office/drawing/2014/main" id="{D52BD6C4-4643-625D-6F60-48539CF132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57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10" name="Oval 223">
                  <a:extLst>
                    <a:ext uri="{FF2B5EF4-FFF2-40B4-BE49-F238E27FC236}">
                      <a16:creationId xmlns:a16="http://schemas.microsoft.com/office/drawing/2014/main" id="{80C05A58-7338-7590-5E70-68652910F5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81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11" name="Oval 224">
                  <a:extLst>
                    <a:ext uri="{FF2B5EF4-FFF2-40B4-BE49-F238E27FC236}">
                      <a16:creationId xmlns:a16="http://schemas.microsoft.com/office/drawing/2014/main" id="{DCFEDAD4-A6E3-6A6A-B3C3-A6A4B15621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5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12" name="Oval 225">
                  <a:extLst>
                    <a:ext uri="{FF2B5EF4-FFF2-40B4-BE49-F238E27FC236}">
                      <a16:creationId xmlns:a16="http://schemas.microsoft.com/office/drawing/2014/main" id="{AF6536BB-8477-5A06-9195-EF40C23087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29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13" name="Oval 226">
                  <a:extLst>
                    <a:ext uri="{FF2B5EF4-FFF2-40B4-BE49-F238E27FC236}">
                      <a16:creationId xmlns:a16="http://schemas.microsoft.com/office/drawing/2014/main" id="{B355AE3E-6076-8976-6761-9E729C3DA3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53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14" name="Oval 227">
                  <a:extLst>
                    <a:ext uri="{FF2B5EF4-FFF2-40B4-BE49-F238E27FC236}">
                      <a16:creationId xmlns:a16="http://schemas.microsoft.com/office/drawing/2014/main" id="{0E5B6736-95DE-E196-472D-8441182F7F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77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15" name="Oval 228">
                  <a:extLst>
                    <a:ext uri="{FF2B5EF4-FFF2-40B4-BE49-F238E27FC236}">
                      <a16:creationId xmlns:a16="http://schemas.microsoft.com/office/drawing/2014/main" id="{9E3882E1-5FFC-117B-5DB6-50BBF32219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01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416" name="Oval 229">
                  <a:extLst>
                    <a:ext uri="{FF2B5EF4-FFF2-40B4-BE49-F238E27FC236}">
                      <a16:creationId xmlns:a16="http://schemas.microsoft.com/office/drawing/2014/main" id="{D9CD6D33-3C26-D694-D37F-EAFF4BE72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5" y="8145"/>
                  <a:ext cx="168" cy="168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</p:grpSp>
          <p:sp>
            <p:nvSpPr>
              <p:cNvPr id="858375" name="Text Box 230">
                <a:extLst>
                  <a:ext uri="{FF2B5EF4-FFF2-40B4-BE49-F238E27FC236}">
                    <a16:creationId xmlns:a16="http://schemas.microsoft.com/office/drawing/2014/main" id="{68044806-2986-2237-6414-24F8973933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59" y="3338"/>
                <a:ext cx="603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32659" bIns="32659"/>
              <a:lstStyle/>
              <a:p>
                <a:pPr algn="ctr"/>
                <a:r>
                  <a:rPr lang="de-DE" altLang="de-DE" sz="1089" b="1">
                    <a:solidFill>
                      <a:srgbClr val="663300"/>
                    </a:solidFill>
                  </a:rPr>
                  <a:t>drift tubes</a:t>
                </a:r>
              </a:p>
              <a:p>
                <a:pPr algn="ctr"/>
                <a:endParaRPr lang="de-DE" altLang="de-DE" sz="1089" b="1">
                  <a:solidFill>
                    <a:srgbClr val="663300"/>
                  </a:solidFill>
                </a:endParaRPr>
              </a:p>
            </p:txBody>
          </p:sp>
          <p:sp>
            <p:nvSpPr>
              <p:cNvPr id="858376" name="Text Box 231">
                <a:extLst>
                  <a:ext uri="{FF2B5EF4-FFF2-40B4-BE49-F238E27FC236}">
                    <a16:creationId xmlns:a16="http://schemas.microsoft.com/office/drawing/2014/main" id="{4EF66B6B-265B-9C29-7561-E2F1C6EBF1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1" y="2359"/>
                <a:ext cx="595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32659" bIns="32659"/>
              <a:lstStyle/>
              <a:p>
                <a:pPr algn="ctr"/>
                <a:r>
                  <a:rPr lang="de-DE" altLang="de-DE" sz="1089">
                    <a:solidFill>
                      <a:srgbClr val="663300"/>
                    </a:solidFill>
                  </a:rPr>
                  <a:t>solenoid</a:t>
                </a:r>
              </a:p>
            </p:txBody>
          </p:sp>
          <p:sp>
            <p:nvSpPr>
              <p:cNvPr id="858377" name="Text Box 232">
                <a:extLst>
                  <a:ext uri="{FF2B5EF4-FFF2-40B4-BE49-F238E27FC236}">
                    <a16:creationId xmlns:a16="http://schemas.microsoft.com/office/drawing/2014/main" id="{6CDE6826-F1F6-08E3-B4AC-E87FF78C24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99" y="2917"/>
                <a:ext cx="376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32659" bIns="32659"/>
              <a:lstStyle/>
              <a:p>
                <a:pPr algn="ctr"/>
                <a:r>
                  <a:rPr lang="de-DE" altLang="de-DE" sz="1089" b="1" dirty="0" err="1">
                    <a:solidFill>
                      <a:srgbClr val="663300"/>
                    </a:solidFill>
                  </a:rPr>
                  <a:t>ion</a:t>
                </a:r>
                <a:r>
                  <a:rPr lang="de-DE" altLang="de-DE" sz="1089" b="1" dirty="0">
                    <a:solidFill>
                      <a:srgbClr val="663300"/>
                    </a:solidFill>
                  </a:rPr>
                  <a:t> beam</a:t>
                </a:r>
              </a:p>
            </p:txBody>
          </p:sp>
          <p:sp>
            <p:nvSpPr>
              <p:cNvPr id="858378" name="Text Box 233">
                <a:extLst>
                  <a:ext uri="{FF2B5EF4-FFF2-40B4-BE49-F238E27FC236}">
                    <a16:creationId xmlns:a16="http://schemas.microsoft.com/office/drawing/2014/main" id="{74416B2C-D843-3EDB-2199-DDE53B3C5C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2" y="2847"/>
                <a:ext cx="782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32659" bIns="32659"/>
              <a:lstStyle/>
              <a:p>
                <a:pPr algn="ctr"/>
                <a:r>
                  <a:rPr lang="de-DE" altLang="de-DE" sz="1089" b="1" err="1">
                    <a:solidFill>
                      <a:srgbClr val="663300"/>
                    </a:solidFill>
                  </a:rPr>
                  <a:t>electron</a:t>
                </a:r>
                <a:r>
                  <a:rPr lang="de-DE" altLang="de-DE" sz="1089" b="1">
                    <a:solidFill>
                      <a:srgbClr val="663300"/>
                    </a:solidFill>
                  </a:rPr>
                  <a:t> beam</a:t>
                </a:r>
              </a:p>
            </p:txBody>
          </p:sp>
          <p:sp>
            <p:nvSpPr>
              <p:cNvPr id="858379" name="Text Box 234">
                <a:extLst>
                  <a:ext uri="{FF2B5EF4-FFF2-40B4-BE49-F238E27FC236}">
                    <a16:creationId xmlns:a16="http://schemas.microsoft.com/office/drawing/2014/main" id="{DDCFD95B-2566-BA6E-7749-B19B07057B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" y="3377"/>
                <a:ext cx="378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32659" bIns="32659"/>
              <a:lstStyle/>
              <a:p>
                <a:pPr algn="ctr"/>
                <a:r>
                  <a:rPr lang="de-DE" altLang="de-DE" sz="1089" b="1">
                    <a:solidFill>
                      <a:srgbClr val="663300"/>
                    </a:solidFill>
                  </a:rPr>
                  <a:t>anode</a:t>
                </a:r>
              </a:p>
            </p:txBody>
          </p:sp>
          <p:sp>
            <p:nvSpPr>
              <p:cNvPr id="858380" name="Text Box 235">
                <a:extLst>
                  <a:ext uri="{FF2B5EF4-FFF2-40B4-BE49-F238E27FC236}">
                    <a16:creationId xmlns:a16="http://schemas.microsoft.com/office/drawing/2014/main" id="{77F82650-5A79-5618-32F0-B82A66B3B9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9" y="3218"/>
                <a:ext cx="498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32659" bIns="32659"/>
              <a:lstStyle/>
              <a:p>
                <a:pPr algn="ctr"/>
                <a:r>
                  <a:rPr lang="de-DE" altLang="de-DE" sz="1089" b="1" dirty="0" err="1">
                    <a:solidFill>
                      <a:srgbClr val="663300"/>
                    </a:solidFill>
                  </a:rPr>
                  <a:t>electron</a:t>
                </a:r>
                <a:r>
                  <a:rPr lang="de-DE" altLang="de-DE" sz="1089" b="1" dirty="0">
                    <a:solidFill>
                      <a:srgbClr val="663300"/>
                    </a:solidFill>
                  </a:rPr>
                  <a:t> </a:t>
                </a:r>
                <a:r>
                  <a:rPr lang="de-DE" altLang="de-DE" sz="1089" b="1" dirty="0" err="1">
                    <a:solidFill>
                      <a:srgbClr val="663300"/>
                    </a:solidFill>
                  </a:rPr>
                  <a:t>collector</a:t>
                </a:r>
                <a:endParaRPr lang="de-DE" altLang="de-DE" sz="1089" b="1" dirty="0">
                  <a:solidFill>
                    <a:srgbClr val="663300"/>
                  </a:solidFill>
                </a:endParaRPr>
              </a:p>
            </p:txBody>
          </p:sp>
          <p:sp>
            <p:nvSpPr>
              <p:cNvPr id="858381" name="Text Box 236">
                <a:extLst>
                  <a:ext uri="{FF2B5EF4-FFF2-40B4-BE49-F238E27FC236}">
                    <a16:creationId xmlns:a16="http://schemas.microsoft.com/office/drawing/2014/main" id="{A8F6E468-2C51-38F4-E7F9-AF31E6FA70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0" y="2411"/>
                <a:ext cx="450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32659" bIns="32659"/>
              <a:lstStyle/>
              <a:p>
                <a:pPr algn="ctr"/>
                <a:r>
                  <a:rPr lang="de-DE" altLang="de-DE" sz="1089" b="1">
                    <a:solidFill>
                      <a:srgbClr val="663300"/>
                    </a:solidFill>
                  </a:rPr>
                  <a:t>electron repeller</a:t>
                </a:r>
              </a:p>
            </p:txBody>
          </p:sp>
          <p:sp>
            <p:nvSpPr>
              <p:cNvPr id="858382" name="Line 237">
                <a:extLst>
                  <a:ext uri="{FF2B5EF4-FFF2-40B4-BE49-F238E27FC236}">
                    <a16:creationId xmlns:a16="http://schemas.microsoft.com/office/drawing/2014/main" id="{236A8F40-EB35-2498-CA9A-36A0C5ECFB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42" y="2627"/>
                <a:ext cx="152" cy="1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grpSp>
            <p:nvGrpSpPr>
              <p:cNvPr id="858383" name="Group 238">
                <a:extLst>
                  <a:ext uri="{FF2B5EF4-FFF2-40B4-BE49-F238E27FC236}">
                    <a16:creationId xmlns:a16="http://schemas.microsoft.com/office/drawing/2014/main" id="{CCA70B24-AD1F-2BD9-4401-4062105BEF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0" y="2997"/>
                <a:ext cx="1310" cy="195"/>
                <a:chOff x="3067" y="7361"/>
                <a:chExt cx="4562" cy="662"/>
              </a:xfrm>
            </p:grpSpPr>
            <p:sp>
              <p:nvSpPr>
                <p:cNvPr id="858398" name="AutoShape 239" descr="Diagonal hell nach unten">
                  <a:extLst>
                    <a:ext uri="{FF2B5EF4-FFF2-40B4-BE49-F238E27FC236}">
                      <a16:creationId xmlns:a16="http://schemas.microsoft.com/office/drawing/2014/main" id="{D34F4773-6811-94E6-1A0C-966AE89C56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7" y="7361"/>
                  <a:ext cx="398" cy="662"/>
                </a:xfrm>
                <a:prstGeom prst="flowChartPunchedCard">
                  <a:avLst/>
                </a:prstGeom>
                <a:pattFill prst="ltDnDiag">
                  <a:fgClr>
                    <a:srgbClr val="80808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399" name="AutoShape 240" descr="Diagonal hell nach unten">
                  <a:extLst>
                    <a:ext uri="{FF2B5EF4-FFF2-40B4-BE49-F238E27FC236}">
                      <a16:creationId xmlns:a16="http://schemas.microsoft.com/office/drawing/2014/main" id="{1B714123-FC20-FAE3-E995-BB096007C9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7217" y="7361"/>
                  <a:ext cx="412" cy="662"/>
                </a:xfrm>
                <a:prstGeom prst="flowChartPunchedCard">
                  <a:avLst/>
                </a:prstGeom>
                <a:pattFill prst="ltDnDiag">
                  <a:fgClr>
                    <a:srgbClr val="80808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256" name="Rectangle 241" descr="Diagonal hell nach unten">
                  <a:extLst>
                    <a:ext uri="{FF2B5EF4-FFF2-40B4-BE49-F238E27FC236}">
                      <a16:creationId xmlns:a16="http://schemas.microsoft.com/office/drawing/2014/main" id="{D68ED104-259E-271D-BC73-6CBB677FEC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1" y="7417"/>
                  <a:ext cx="3612" cy="606"/>
                </a:xfrm>
                <a:prstGeom prst="rect">
                  <a:avLst/>
                </a:prstGeom>
                <a:pattFill prst="ltDnDiag">
                  <a:fgClr>
                    <a:srgbClr val="80808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</p:grpSp>
          <p:grpSp>
            <p:nvGrpSpPr>
              <p:cNvPr id="858384" name="Group 242">
                <a:extLst>
                  <a:ext uri="{FF2B5EF4-FFF2-40B4-BE49-F238E27FC236}">
                    <a16:creationId xmlns:a16="http://schemas.microsoft.com/office/drawing/2014/main" id="{B336E9E7-A7B8-AD5C-D8A2-979A6E52DF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652" y="2646"/>
                <a:ext cx="1310" cy="197"/>
                <a:chOff x="3067" y="7361"/>
                <a:chExt cx="4562" cy="662"/>
              </a:xfrm>
            </p:grpSpPr>
            <p:sp>
              <p:nvSpPr>
                <p:cNvPr id="858395" name="AutoShape 243" descr="Diagonal hell nach unten">
                  <a:extLst>
                    <a:ext uri="{FF2B5EF4-FFF2-40B4-BE49-F238E27FC236}">
                      <a16:creationId xmlns:a16="http://schemas.microsoft.com/office/drawing/2014/main" id="{8F966D36-3756-0621-2966-DF190AF4C8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7" y="7361"/>
                  <a:ext cx="398" cy="662"/>
                </a:xfrm>
                <a:prstGeom prst="flowChartPunchedCard">
                  <a:avLst/>
                </a:prstGeom>
                <a:pattFill prst="ltDnDiag">
                  <a:fgClr>
                    <a:srgbClr val="80808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396" name="AutoShape 244" descr="Diagonal hell nach unten">
                  <a:extLst>
                    <a:ext uri="{FF2B5EF4-FFF2-40B4-BE49-F238E27FC236}">
                      <a16:creationId xmlns:a16="http://schemas.microsoft.com/office/drawing/2014/main" id="{4D35AF30-08F5-EDAD-C909-A014562688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7217" y="7361"/>
                  <a:ext cx="412" cy="662"/>
                </a:xfrm>
                <a:prstGeom prst="flowChartPunchedCard">
                  <a:avLst/>
                </a:prstGeom>
                <a:pattFill prst="ltDnDiag">
                  <a:fgClr>
                    <a:srgbClr val="80808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  <p:sp>
              <p:nvSpPr>
                <p:cNvPr id="858397" name="Rectangle 245" descr="Diagonal hell nach unten">
                  <a:extLst>
                    <a:ext uri="{FF2B5EF4-FFF2-40B4-BE49-F238E27FC236}">
                      <a16:creationId xmlns:a16="http://schemas.microsoft.com/office/drawing/2014/main" id="{2B48EF12-6136-CA12-3D30-B66C6D2164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1" y="7417"/>
                  <a:ext cx="3612" cy="606"/>
                </a:xfrm>
                <a:prstGeom prst="rect">
                  <a:avLst/>
                </a:prstGeom>
                <a:pattFill prst="ltDnDiag">
                  <a:fgClr>
                    <a:srgbClr val="80808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 sz="1633">
                    <a:solidFill>
                      <a:srgbClr val="663300"/>
                    </a:solidFill>
                  </a:endParaRPr>
                </a:p>
              </p:txBody>
            </p:sp>
          </p:grpSp>
          <p:sp>
            <p:nvSpPr>
              <p:cNvPr id="858385" name="Text Box 246">
                <a:extLst>
                  <a:ext uri="{FF2B5EF4-FFF2-40B4-BE49-F238E27FC236}">
                    <a16:creationId xmlns:a16="http://schemas.microsoft.com/office/drawing/2014/main" id="{19B0C9D6-1CB6-0272-81BB-163E3F88F4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2" y="2351"/>
                <a:ext cx="44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32659" bIns="32659"/>
              <a:lstStyle/>
              <a:p>
                <a:pPr algn="ctr"/>
                <a:r>
                  <a:rPr lang="de-DE" altLang="de-DE" sz="1089" b="1">
                    <a:solidFill>
                      <a:srgbClr val="663300"/>
                    </a:solidFill>
                  </a:rPr>
                  <a:t>barrier</a:t>
                </a:r>
                <a:br>
                  <a:rPr lang="de-DE" altLang="de-DE" sz="1089" b="1">
                    <a:solidFill>
                      <a:srgbClr val="663300"/>
                    </a:solidFill>
                  </a:rPr>
                </a:br>
                <a:r>
                  <a:rPr lang="de-DE" altLang="de-DE" sz="1089" b="1">
                    <a:solidFill>
                      <a:srgbClr val="663300"/>
                    </a:solidFill>
                  </a:rPr>
                  <a:t>electrode</a:t>
                </a:r>
              </a:p>
            </p:txBody>
          </p:sp>
          <p:sp>
            <p:nvSpPr>
              <p:cNvPr id="858386" name="Line 247">
                <a:extLst>
                  <a:ext uri="{FF2B5EF4-FFF2-40B4-BE49-F238E27FC236}">
                    <a16:creationId xmlns:a16="http://schemas.microsoft.com/office/drawing/2014/main" id="{F75122FD-14A8-E590-AFFD-A938DA383F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22" y="2571"/>
                <a:ext cx="186" cy="11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858387" name="Line 248">
                <a:extLst>
                  <a:ext uri="{FF2B5EF4-FFF2-40B4-BE49-F238E27FC236}">
                    <a16:creationId xmlns:a16="http://schemas.microsoft.com/office/drawing/2014/main" id="{69184635-1DB1-F52C-27CF-16BDFA131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80" y="3104"/>
                <a:ext cx="160" cy="2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858388" name="Line 249">
                <a:extLst>
                  <a:ext uri="{FF2B5EF4-FFF2-40B4-BE49-F238E27FC236}">
                    <a16:creationId xmlns:a16="http://schemas.microsoft.com/office/drawing/2014/main" id="{456A3CB8-7A2F-0E10-F786-A9685E8FCF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0" y="2880"/>
                <a:ext cx="1247" cy="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858389" name="Line 250">
                <a:extLst>
                  <a:ext uri="{FF2B5EF4-FFF2-40B4-BE49-F238E27FC236}">
                    <a16:creationId xmlns:a16="http://schemas.microsoft.com/office/drawing/2014/main" id="{49DBB5A1-D7BC-0569-FFC5-4169C3C93D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0" y="2959"/>
                <a:ext cx="124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858393" name="Freeform 254" descr="Diagonal hell nach unten">
                <a:extLst>
                  <a:ext uri="{FF2B5EF4-FFF2-40B4-BE49-F238E27FC236}">
                    <a16:creationId xmlns:a16="http://schemas.microsoft.com/office/drawing/2014/main" id="{5191D868-FBD1-2BE6-0F39-578308B20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" y="2986"/>
                <a:ext cx="148" cy="392"/>
              </a:xfrm>
              <a:custGeom>
                <a:avLst/>
                <a:gdLst>
                  <a:gd name="T0" fmla="*/ 0 w 517"/>
                  <a:gd name="T1" fmla="*/ 0 h 1317"/>
                  <a:gd name="T2" fmla="*/ 517 w 517"/>
                  <a:gd name="T3" fmla="*/ 0 h 1317"/>
                  <a:gd name="T4" fmla="*/ 517 w 517"/>
                  <a:gd name="T5" fmla="*/ 1316 h 1317"/>
                  <a:gd name="T6" fmla="*/ 221 w 517"/>
                  <a:gd name="T7" fmla="*/ 1317 h 1317"/>
                  <a:gd name="T8" fmla="*/ 221 w 517"/>
                  <a:gd name="T9" fmla="*/ 163 h 1317"/>
                  <a:gd name="T10" fmla="*/ 0 w 517"/>
                  <a:gd name="T11" fmla="*/ 0 h 1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7" h="1317">
                    <a:moveTo>
                      <a:pt x="0" y="0"/>
                    </a:moveTo>
                    <a:lnTo>
                      <a:pt x="517" y="0"/>
                    </a:lnTo>
                    <a:lnTo>
                      <a:pt x="517" y="1316"/>
                    </a:lnTo>
                    <a:lnTo>
                      <a:pt x="221" y="1317"/>
                    </a:lnTo>
                    <a:lnTo>
                      <a:pt x="221" y="163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DnDiag">
                <a:fgClr>
                  <a:srgbClr val="80808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  <p:sp>
            <p:nvSpPr>
              <p:cNvPr id="858394" name="Freeform 255" descr="Diagonal hell nach unten">
                <a:extLst>
                  <a:ext uri="{FF2B5EF4-FFF2-40B4-BE49-F238E27FC236}">
                    <a16:creationId xmlns:a16="http://schemas.microsoft.com/office/drawing/2014/main" id="{27E5AF31-70DC-12BB-6995-1E46231E1CE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44" y="2461"/>
                <a:ext cx="149" cy="391"/>
              </a:xfrm>
              <a:custGeom>
                <a:avLst/>
                <a:gdLst>
                  <a:gd name="T0" fmla="*/ 0 w 517"/>
                  <a:gd name="T1" fmla="*/ 0 h 1317"/>
                  <a:gd name="T2" fmla="*/ 517 w 517"/>
                  <a:gd name="T3" fmla="*/ 0 h 1317"/>
                  <a:gd name="T4" fmla="*/ 517 w 517"/>
                  <a:gd name="T5" fmla="*/ 1316 h 1317"/>
                  <a:gd name="T6" fmla="*/ 221 w 517"/>
                  <a:gd name="T7" fmla="*/ 1317 h 1317"/>
                  <a:gd name="T8" fmla="*/ 221 w 517"/>
                  <a:gd name="T9" fmla="*/ 163 h 1317"/>
                  <a:gd name="T10" fmla="*/ 0 w 517"/>
                  <a:gd name="T11" fmla="*/ 0 h 1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7" h="1317">
                    <a:moveTo>
                      <a:pt x="0" y="0"/>
                    </a:moveTo>
                    <a:lnTo>
                      <a:pt x="517" y="0"/>
                    </a:lnTo>
                    <a:lnTo>
                      <a:pt x="517" y="1316"/>
                    </a:lnTo>
                    <a:lnTo>
                      <a:pt x="221" y="1317"/>
                    </a:lnTo>
                    <a:lnTo>
                      <a:pt x="221" y="163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DnDiag">
                <a:fgClr>
                  <a:srgbClr val="80808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sz="1633">
                  <a:solidFill>
                    <a:srgbClr val="663300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58EA18-02C8-9689-3F63-9D56D7731020}"/>
                </a:ext>
              </a:extLst>
            </p:cNvPr>
            <p:cNvSpPr txBox="1"/>
            <p:nvPr/>
          </p:nvSpPr>
          <p:spPr>
            <a:xfrm>
              <a:off x="4873058" y="1840429"/>
              <a:ext cx="557375" cy="368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1</a:t>
              </a:r>
              <a:r>
                <a:rPr lang="en-CA" baseline="30000" dirty="0"/>
                <a:t>+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D51089-E746-0AD8-9403-4DCAE27C7003}"/>
                </a:ext>
              </a:extLst>
            </p:cNvPr>
            <p:cNvSpPr txBox="1"/>
            <p:nvPr/>
          </p:nvSpPr>
          <p:spPr>
            <a:xfrm>
              <a:off x="4960085" y="4191358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n</a:t>
              </a:r>
              <a:r>
                <a:rPr lang="en-CA" baseline="30000" dirty="0"/>
                <a:t>+</a:t>
              </a:r>
            </a:p>
          </p:txBody>
        </p:sp>
      </p:grpSp>
      <p:sp>
        <p:nvSpPr>
          <p:cNvPr id="858535" name="TextBox 858534">
            <a:extLst>
              <a:ext uri="{FF2B5EF4-FFF2-40B4-BE49-F238E27FC236}">
                <a16:creationId xmlns:a16="http://schemas.microsoft.com/office/drawing/2014/main" id="{48198845-16FF-6212-F49F-A6A0EDEA0500}"/>
              </a:ext>
            </a:extLst>
          </p:cNvPr>
          <p:cNvSpPr txBox="1"/>
          <p:nvPr/>
        </p:nvSpPr>
        <p:spPr>
          <a:xfrm>
            <a:off x="5570292" y="2740809"/>
            <a:ext cx="65396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1C5FF"/>
              </a:buClr>
            </a:pP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CANREB EBIS (similar to the TITAN EBIT):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6T superconducting magnet in a Helmholtz coil set-up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Allows radial optical access to the electron beam. Running at Ultra High Vacuum!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57091" name="Group 3"/>
          <p:cNvGrpSpPr>
            <a:grpSpLocks/>
          </p:cNvGrpSpPr>
          <p:nvPr/>
        </p:nvGrpSpPr>
        <p:grpSpPr bwMode="auto">
          <a:xfrm>
            <a:off x="294874" y="3522755"/>
            <a:ext cx="5676245" cy="2615814"/>
            <a:chOff x="151" y="648"/>
            <a:chExt cx="2992" cy="1322"/>
          </a:xfrm>
        </p:grpSpPr>
        <p:sp>
          <p:nvSpPr>
            <p:cNvPr id="857092" name="Rectangle 4"/>
            <p:cNvSpPr>
              <a:spLocks noChangeArrowheads="1"/>
            </p:cNvSpPr>
            <p:nvPr/>
          </p:nvSpPr>
          <p:spPr bwMode="auto">
            <a:xfrm>
              <a:off x="1612" y="1143"/>
              <a:ext cx="256" cy="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093" name="Rectangle 5"/>
            <p:cNvSpPr>
              <a:spLocks noChangeArrowheads="1"/>
            </p:cNvSpPr>
            <p:nvPr/>
          </p:nvSpPr>
          <p:spPr bwMode="auto">
            <a:xfrm>
              <a:off x="1612" y="1167"/>
              <a:ext cx="256" cy="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094" name="Rectangle 6"/>
            <p:cNvSpPr>
              <a:spLocks noChangeArrowheads="1"/>
            </p:cNvSpPr>
            <p:nvPr/>
          </p:nvSpPr>
          <p:spPr bwMode="auto">
            <a:xfrm>
              <a:off x="1617" y="1173"/>
              <a:ext cx="246" cy="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095" name="Freeform 7"/>
            <p:cNvSpPr>
              <a:spLocks/>
            </p:cNvSpPr>
            <p:nvPr/>
          </p:nvSpPr>
          <p:spPr bwMode="auto">
            <a:xfrm>
              <a:off x="249" y="1133"/>
              <a:ext cx="2736" cy="778"/>
            </a:xfrm>
            <a:custGeom>
              <a:avLst/>
              <a:gdLst>
                <a:gd name="T0" fmla="*/ 12 w 3174"/>
                <a:gd name="T1" fmla="*/ 907 h 927"/>
                <a:gd name="T2" fmla="*/ 18 w 3174"/>
                <a:gd name="T3" fmla="*/ 376 h 927"/>
                <a:gd name="T4" fmla="*/ 30 w 3174"/>
                <a:gd name="T5" fmla="*/ 315 h 927"/>
                <a:gd name="T6" fmla="*/ 43 w 3174"/>
                <a:gd name="T7" fmla="*/ 278 h 927"/>
                <a:gd name="T8" fmla="*/ 55 w 3174"/>
                <a:gd name="T9" fmla="*/ 246 h 927"/>
                <a:gd name="T10" fmla="*/ 75 w 3174"/>
                <a:gd name="T11" fmla="*/ 213 h 927"/>
                <a:gd name="T12" fmla="*/ 100 w 3174"/>
                <a:gd name="T13" fmla="*/ 175 h 927"/>
                <a:gd name="T14" fmla="*/ 120 w 3174"/>
                <a:gd name="T15" fmla="*/ 152 h 927"/>
                <a:gd name="T16" fmla="*/ 144 w 3174"/>
                <a:gd name="T17" fmla="*/ 128 h 927"/>
                <a:gd name="T18" fmla="*/ 195 w 3174"/>
                <a:gd name="T19" fmla="*/ 93 h 927"/>
                <a:gd name="T20" fmla="*/ 232 w 3174"/>
                <a:gd name="T21" fmla="*/ 73 h 927"/>
                <a:gd name="T22" fmla="*/ 271 w 3174"/>
                <a:gd name="T23" fmla="*/ 57 h 927"/>
                <a:gd name="T24" fmla="*/ 384 w 3174"/>
                <a:gd name="T25" fmla="*/ 28 h 927"/>
                <a:gd name="T26" fmla="*/ 437 w 3174"/>
                <a:gd name="T27" fmla="*/ 20 h 927"/>
                <a:gd name="T28" fmla="*/ 496 w 3174"/>
                <a:gd name="T29" fmla="*/ 16 h 927"/>
                <a:gd name="T30" fmla="*/ 2805 w 3174"/>
                <a:gd name="T31" fmla="*/ 26 h 927"/>
                <a:gd name="T32" fmla="*/ 2840 w 3174"/>
                <a:gd name="T33" fmla="*/ 38 h 927"/>
                <a:gd name="T34" fmla="*/ 2871 w 3174"/>
                <a:gd name="T35" fmla="*/ 49 h 927"/>
                <a:gd name="T36" fmla="*/ 2889 w 3174"/>
                <a:gd name="T37" fmla="*/ 57 h 927"/>
                <a:gd name="T38" fmla="*/ 2909 w 3174"/>
                <a:gd name="T39" fmla="*/ 69 h 927"/>
                <a:gd name="T40" fmla="*/ 2930 w 3174"/>
                <a:gd name="T41" fmla="*/ 87 h 927"/>
                <a:gd name="T42" fmla="*/ 2954 w 3174"/>
                <a:gd name="T43" fmla="*/ 104 h 927"/>
                <a:gd name="T44" fmla="*/ 2980 w 3174"/>
                <a:gd name="T45" fmla="*/ 132 h 927"/>
                <a:gd name="T46" fmla="*/ 3007 w 3174"/>
                <a:gd name="T47" fmla="*/ 161 h 927"/>
                <a:gd name="T48" fmla="*/ 3062 w 3174"/>
                <a:gd name="T49" fmla="*/ 244 h 927"/>
                <a:gd name="T50" fmla="*/ 3074 w 3174"/>
                <a:gd name="T51" fmla="*/ 272 h 927"/>
                <a:gd name="T52" fmla="*/ 3090 w 3174"/>
                <a:gd name="T53" fmla="*/ 307 h 927"/>
                <a:gd name="T54" fmla="*/ 3113 w 3174"/>
                <a:gd name="T55" fmla="*/ 360 h 927"/>
                <a:gd name="T56" fmla="*/ 3131 w 3174"/>
                <a:gd name="T57" fmla="*/ 411 h 927"/>
                <a:gd name="T58" fmla="*/ 3153 w 3174"/>
                <a:gd name="T59" fmla="*/ 482 h 927"/>
                <a:gd name="T60" fmla="*/ 3165 w 3174"/>
                <a:gd name="T61" fmla="*/ 927 h 927"/>
                <a:gd name="T62" fmla="*/ 3168 w 3174"/>
                <a:gd name="T63" fmla="*/ 478 h 927"/>
                <a:gd name="T64" fmla="*/ 3147 w 3174"/>
                <a:gd name="T65" fmla="*/ 407 h 927"/>
                <a:gd name="T66" fmla="*/ 3131 w 3174"/>
                <a:gd name="T67" fmla="*/ 364 h 927"/>
                <a:gd name="T68" fmla="*/ 3106 w 3174"/>
                <a:gd name="T69" fmla="*/ 299 h 927"/>
                <a:gd name="T70" fmla="*/ 3090 w 3174"/>
                <a:gd name="T71" fmla="*/ 264 h 927"/>
                <a:gd name="T72" fmla="*/ 3076 w 3174"/>
                <a:gd name="T73" fmla="*/ 236 h 927"/>
                <a:gd name="T74" fmla="*/ 3019 w 3174"/>
                <a:gd name="T75" fmla="*/ 152 h 927"/>
                <a:gd name="T76" fmla="*/ 2991 w 3174"/>
                <a:gd name="T77" fmla="*/ 122 h 927"/>
                <a:gd name="T78" fmla="*/ 2962 w 3174"/>
                <a:gd name="T79" fmla="*/ 89 h 927"/>
                <a:gd name="T80" fmla="*/ 2938 w 3174"/>
                <a:gd name="T81" fmla="*/ 71 h 927"/>
                <a:gd name="T82" fmla="*/ 2913 w 3174"/>
                <a:gd name="T83" fmla="*/ 53 h 927"/>
                <a:gd name="T84" fmla="*/ 2893 w 3174"/>
                <a:gd name="T85" fmla="*/ 41 h 927"/>
                <a:gd name="T86" fmla="*/ 2873 w 3174"/>
                <a:gd name="T87" fmla="*/ 32 h 927"/>
                <a:gd name="T88" fmla="*/ 2842 w 3174"/>
                <a:gd name="T89" fmla="*/ 20 h 927"/>
                <a:gd name="T90" fmla="*/ 2797 w 3174"/>
                <a:gd name="T91" fmla="*/ 8 h 927"/>
                <a:gd name="T92" fmla="*/ 472 w 3174"/>
                <a:gd name="T93" fmla="*/ 2 h 927"/>
                <a:gd name="T94" fmla="*/ 407 w 3174"/>
                <a:gd name="T95" fmla="*/ 8 h 927"/>
                <a:gd name="T96" fmla="*/ 289 w 3174"/>
                <a:gd name="T97" fmla="*/ 34 h 927"/>
                <a:gd name="T98" fmla="*/ 246 w 3174"/>
                <a:gd name="T99" fmla="*/ 51 h 927"/>
                <a:gd name="T100" fmla="*/ 218 w 3174"/>
                <a:gd name="T101" fmla="*/ 63 h 927"/>
                <a:gd name="T102" fmla="*/ 153 w 3174"/>
                <a:gd name="T103" fmla="*/ 102 h 927"/>
                <a:gd name="T104" fmla="*/ 124 w 3174"/>
                <a:gd name="T105" fmla="*/ 126 h 927"/>
                <a:gd name="T106" fmla="*/ 96 w 3174"/>
                <a:gd name="T107" fmla="*/ 154 h 927"/>
                <a:gd name="T108" fmla="*/ 65 w 3174"/>
                <a:gd name="T109" fmla="*/ 201 h 927"/>
                <a:gd name="T110" fmla="*/ 47 w 3174"/>
                <a:gd name="T111" fmla="*/ 232 h 927"/>
                <a:gd name="T112" fmla="*/ 28 w 3174"/>
                <a:gd name="T113" fmla="*/ 274 h 927"/>
                <a:gd name="T114" fmla="*/ 14 w 3174"/>
                <a:gd name="T115" fmla="*/ 323 h 927"/>
                <a:gd name="T116" fmla="*/ 2 w 3174"/>
                <a:gd name="T117" fmla="*/ 374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74" h="927">
                  <a:moveTo>
                    <a:pt x="0" y="901"/>
                  </a:moveTo>
                  <a:lnTo>
                    <a:pt x="0" y="903"/>
                  </a:lnTo>
                  <a:lnTo>
                    <a:pt x="2" y="905"/>
                  </a:lnTo>
                  <a:lnTo>
                    <a:pt x="2" y="907"/>
                  </a:lnTo>
                  <a:lnTo>
                    <a:pt x="4" y="907"/>
                  </a:lnTo>
                  <a:lnTo>
                    <a:pt x="6" y="909"/>
                  </a:lnTo>
                  <a:lnTo>
                    <a:pt x="10" y="909"/>
                  </a:lnTo>
                  <a:lnTo>
                    <a:pt x="12" y="907"/>
                  </a:lnTo>
                  <a:lnTo>
                    <a:pt x="14" y="907"/>
                  </a:lnTo>
                  <a:lnTo>
                    <a:pt x="14" y="905"/>
                  </a:lnTo>
                  <a:lnTo>
                    <a:pt x="16" y="903"/>
                  </a:lnTo>
                  <a:lnTo>
                    <a:pt x="16" y="390"/>
                  </a:lnTo>
                  <a:lnTo>
                    <a:pt x="16" y="392"/>
                  </a:lnTo>
                  <a:lnTo>
                    <a:pt x="18" y="382"/>
                  </a:lnTo>
                  <a:lnTo>
                    <a:pt x="18" y="374"/>
                  </a:lnTo>
                  <a:lnTo>
                    <a:pt x="18" y="376"/>
                  </a:lnTo>
                  <a:lnTo>
                    <a:pt x="20" y="366"/>
                  </a:lnTo>
                  <a:lnTo>
                    <a:pt x="20" y="358"/>
                  </a:lnTo>
                  <a:lnTo>
                    <a:pt x="20" y="360"/>
                  </a:lnTo>
                  <a:lnTo>
                    <a:pt x="22" y="354"/>
                  </a:lnTo>
                  <a:lnTo>
                    <a:pt x="26" y="338"/>
                  </a:lnTo>
                  <a:lnTo>
                    <a:pt x="28" y="333"/>
                  </a:lnTo>
                  <a:lnTo>
                    <a:pt x="30" y="323"/>
                  </a:lnTo>
                  <a:lnTo>
                    <a:pt x="30" y="315"/>
                  </a:lnTo>
                  <a:lnTo>
                    <a:pt x="30" y="317"/>
                  </a:lnTo>
                  <a:lnTo>
                    <a:pt x="32" y="311"/>
                  </a:lnTo>
                  <a:lnTo>
                    <a:pt x="32" y="313"/>
                  </a:lnTo>
                  <a:lnTo>
                    <a:pt x="35" y="305"/>
                  </a:lnTo>
                  <a:lnTo>
                    <a:pt x="35" y="303"/>
                  </a:lnTo>
                  <a:lnTo>
                    <a:pt x="37" y="297"/>
                  </a:lnTo>
                  <a:lnTo>
                    <a:pt x="39" y="289"/>
                  </a:lnTo>
                  <a:lnTo>
                    <a:pt x="43" y="278"/>
                  </a:lnTo>
                  <a:lnTo>
                    <a:pt x="45" y="270"/>
                  </a:lnTo>
                  <a:lnTo>
                    <a:pt x="43" y="272"/>
                  </a:lnTo>
                  <a:lnTo>
                    <a:pt x="49" y="266"/>
                  </a:lnTo>
                  <a:lnTo>
                    <a:pt x="51" y="258"/>
                  </a:lnTo>
                  <a:lnTo>
                    <a:pt x="49" y="260"/>
                  </a:lnTo>
                  <a:lnTo>
                    <a:pt x="55" y="254"/>
                  </a:lnTo>
                  <a:lnTo>
                    <a:pt x="57" y="244"/>
                  </a:lnTo>
                  <a:lnTo>
                    <a:pt x="55" y="246"/>
                  </a:lnTo>
                  <a:lnTo>
                    <a:pt x="61" y="240"/>
                  </a:lnTo>
                  <a:lnTo>
                    <a:pt x="63" y="232"/>
                  </a:lnTo>
                  <a:lnTo>
                    <a:pt x="61" y="234"/>
                  </a:lnTo>
                  <a:lnTo>
                    <a:pt x="67" y="228"/>
                  </a:lnTo>
                  <a:lnTo>
                    <a:pt x="69" y="220"/>
                  </a:lnTo>
                  <a:lnTo>
                    <a:pt x="67" y="222"/>
                  </a:lnTo>
                  <a:lnTo>
                    <a:pt x="75" y="211"/>
                  </a:lnTo>
                  <a:lnTo>
                    <a:pt x="75" y="213"/>
                  </a:lnTo>
                  <a:lnTo>
                    <a:pt x="79" y="207"/>
                  </a:lnTo>
                  <a:lnTo>
                    <a:pt x="83" y="199"/>
                  </a:lnTo>
                  <a:lnTo>
                    <a:pt x="81" y="201"/>
                  </a:lnTo>
                  <a:lnTo>
                    <a:pt x="89" y="189"/>
                  </a:lnTo>
                  <a:lnTo>
                    <a:pt x="89" y="191"/>
                  </a:lnTo>
                  <a:lnTo>
                    <a:pt x="93" y="187"/>
                  </a:lnTo>
                  <a:lnTo>
                    <a:pt x="100" y="173"/>
                  </a:lnTo>
                  <a:lnTo>
                    <a:pt x="100" y="175"/>
                  </a:lnTo>
                  <a:lnTo>
                    <a:pt x="104" y="171"/>
                  </a:lnTo>
                  <a:lnTo>
                    <a:pt x="108" y="163"/>
                  </a:lnTo>
                  <a:lnTo>
                    <a:pt x="106" y="165"/>
                  </a:lnTo>
                  <a:lnTo>
                    <a:pt x="114" y="161"/>
                  </a:lnTo>
                  <a:lnTo>
                    <a:pt x="118" y="154"/>
                  </a:lnTo>
                  <a:lnTo>
                    <a:pt x="118" y="156"/>
                  </a:lnTo>
                  <a:lnTo>
                    <a:pt x="122" y="152"/>
                  </a:lnTo>
                  <a:lnTo>
                    <a:pt x="120" y="152"/>
                  </a:lnTo>
                  <a:lnTo>
                    <a:pt x="128" y="148"/>
                  </a:lnTo>
                  <a:lnTo>
                    <a:pt x="132" y="140"/>
                  </a:lnTo>
                  <a:lnTo>
                    <a:pt x="132" y="142"/>
                  </a:lnTo>
                  <a:lnTo>
                    <a:pt x="136" y="138"/>
                  </a:lnTo>
                  <a:lnTo>
                    <a:pt x="134" y="138"/>
                  </a:lnTo>
                  <a:lnTo>
                    <a:pt x="142" y="134"/>
                  </a:lnTo>
                  <a:lnTo>
                    <a:pt x="146" y="126"/>
                  </a:lnTo>
                  <a:lnTo>
                    <a:pt x="144" y="128"/>
                  </a:lnTo>
                  <a:lnTo>
                    <a:pt x="157" y="120"/>
                  </a:lnTo>
                  <a:lnTo>
                    <a:pt x="159" y="118"/>
                  </a:lnTo>
                  <a:lnTo>
                    <a:pt x="157" y="118"/>
                  </a:lnTo>
                  <a:lnTo>
                    <a:pt x="165" y="114"/>
                  </a:lnTo>
                  <a:lnTo>
                    <a:pt x="169" y="110"/>
                  </a:lnTo>
                  <a:lnTo>
                    <a:pt x="167" y="110"/>
                  </a:lnTo>
                  <a:lnTo>
                    <a:pt x="197" y="91"/>
                  </a:lnTo>
                  <a:lnTo>
                    <a:pt x="195" y="93"/>
                  </a:lnTo>
                  <a:lnTo>
                    <a:pt x="203" y="91"/>
                  </a:lnTo>
                  <a:lnTo>
                    <a:pt x="214" y="81"/>
                  </a:lnTo>
                  <a:lnTo>
                    <a:pt x="212" y="83"/>
                  </a:lnTo>
                  <a:lnTo>
                    <a:pt x="220" y="81"/>
                  </a:lnTo>
                  <a:lnTo>
                    <a:pt x="226" y="75"/>
                  </a:lnTo>
                  <a:lnTo>
                    <a:pt x="226" y="77"/>
                  </a:lnTo>
                  <a:lnTo>
                    <a:pt x="234" y="73"/>
                  </a:lnTo>
                  <a:lnTo>
                    <a:pt x="232" y="73"/>
                  </a:lnTo>
                  <a:lnTo>
                    <a:pt x="240" y="71"/>
                  </a:lnTo>
                  <a:lnTo>
                    <a:pt x="246" y="65"/>
                  </a:lnTo>
                  <a:lnTo>
                    <a:pt x="244" y="67"/>
                  </a:lnTo>
                  <a:lnTo>
                    <a:pt x="254" y="65"/>
                  </a:lnTo>
                  <a:lnTo>
                    <a:pt x="260" y="59"/>
                  </a:lnTo>
                  <a:lnTo>
                    <a:pt x="258" y="61"/>
                  </a:lnTo>
                  <a:lnTo>
                    <a:pt x="264" y="59"/>
                  </a:lnTo>
                  <a:lnTo>
                    <a:pt x="271" y="57"/>
                  </a:lnTo>
                  <a:lnTo>
                    <a:pt x="281" y="53"/>
                  </a:lnTo>
                  <a:lnTo>
                    <a:pt x="279" y="53"/>
                  </a:lnTo>
                  <a:lnTo>
                    <a:pt x="285" y="51"/>
                  </a:lnTo>
                  <a:lnTo>
                    <a:pt x="293" y="49"/>
                  </a:lnTo>
                  <a:lnTo>
                    <a:pt x="299" y="47"/>
                  </a:lnTo>
                  <a:lnTo>
                    <a:pt x="378" y="28"/>
                  </a:lnTo>
                  <a:lnTo>
                    <a:pt x="376" y="28"/>
                  </a:lnTo>
                  <a:lnTo>
                    <a:pt x="384" y="28"/>
                  </a:lnTo>
                  <a:lnTo>
                    <a:pt x="395" y="26"/>
                  </a:lnTo>
                  <a:lnTo>
                    <a:pt x="403" y="24"/>
                  </a:lnTo>
                  <a:lnTo>
                    <a:pt x="401" y="24"/>
                  </a:lnTo>
                  <a:lnTo>
                    <a:pt x="409" y="24"/>
                  </a:lnTo>
                  <a:lnTo>
                    <a:pt x="421" y="22"/>
                  </a:lnTo>
                  <a:lnTo>
                    <a:pt x="419" y="22"/>
                  </a:lnTo>
                  <a:lnTo>
                    <a:pt x="427" y="22"/>
                  </a:lnTo>
                  <a:lnTo>
                    <a:pt x="437" y="20"/>
                  </a:lnTo>
                  <a:lnTo>
                    <a:pt x="435" y="20"/>
                  </a:lnTo>
                  <a:lnTo>
                    <a:pt x="445" y="20"/>
                  </a:lnTo>
                  <a:lnTo>
                    <a:pt x="456" y="18"/>
                  </a:lnTo>
                  <a:lnTo>
                    <a:pt x="454" y="18"/>
                  </a:lnTo>
                  <a:lnTo>
                    <a:pt x="472" y="18"/>
                  </a:lnTo>
                  <a:lnTo>
                    <a:pt x="484" y="16"/>
                  </a:lnTo>
                  <a:lnTo>
                    <a:pt x="482" y="16"/>
                  </a:lnTo>
                  <a:lnTo>
                    <a:pt x="496" y="16"/>
                  </a:lnTo>
                  <a:lnTo>
                    <a:pt x="2777" y="22"/>
                  </a:lnTo>
                  <a:lnTo>
                    <a:pt x="2783" y="22"/>
                  </a:lnTo>
                  <a:lnTo>
                    <a:pt x="2781" y="22"/>
                  </a:lnTo>
                  <a:lnTo>
                    <a:pt x="2787" y="24"/>
                  </a:lnTo>
                  <a:lnTo>
                    <a:pt x="2795" y="24"/>
                  </a:lnTo>
                  <a:lnTo>
                    <a:pt x="2791" y="24"/>
                  </a:lnTo>
                  <a:lnTo>
                    <a:pt x="2797" y="26"/>
                  </a:lnTo>
                  <a:lnTo>
                    <a:pt x="2805" y="26"/>
                  </a:lnTo>
                  <a:lnTo>
                    <a:pt x="2803" y="26"/>
                  </a:lnTo>
                  <a:lnTo>
                    <a:pt x="2814" y="30"/>
                  </a:lnTo>
                  <a:lnTo>
                    <a:pt x="2820" y="30"/>
                  </a:lnTo>
                  <a:lnTo>
                    <a:pt x="2818" y="30"/>
                  </a:lnTo>
                  <a:lnTo>
                    <a:pt x="2836" y="36"/>
                  </a:lnTo>
                  <a:lnTo>
                    <a:pt x="2834" y="36"/>
                  </a:lnTo>
                  <a:lnTo>
                    <a:pt x="2838" y="38"/>
                  </a:lnTo>
                  <a:lnTo>
                    <a:pt x="2840" y="38"/>
                  </a:lnTo>
                  <a:lnTo>
                    <a:pt x="2852" y="41"/>
                  </a:lnTo>
                  <a:lnTo>
                    <a:pt x="2850" y="41"/>
                  </a:lnTo>
                  <a:lnTo>
                    <a:pt x="2854" y="43"/>
                  </a:lnTo>
                  <a:lnTo>
                    <a:pt x="2856" y="43"/>
                  </a:lnTo>
                  <a:lnTo>
                    <a:pt x="2868" y="47"/>
                  </a:lnTo>
                  <a:lnTo>
                    <a:pt x="2866" y="47"/>
                  </a:lnTo>
                  <a:lnTo>
                    <a:pt x="2870" y="49"/>
                  </a:lnTo>
                  <a:lnTo>
                    <a:pt x="2871" y="49"/>
                  </a:lnTo>
                  <a:lnTo>
                    <a:pt x="2877" y="51"/>
                  </a:lnTo>
                  <a:lnTo>
                    <a:pt x="2875" y="51"/>
                  </a:lnTo>
                  <a:lnTo>
                    <a:pt x="2879" y="53"/>
                  </a:lnTo>
                  <a:lnTo>
                    <a:pt x="2879" y="51"/>
                  </a:lnTo>
                  <a:lnTo>
                    <a:pt x="2885" y="55"/>
                  </a:lnTo>
                  <a:lnTo>
                    <a:pt x="2885" y="57"/>
                  </a:lnTo>
                  <a:lnTo>
                    <a:pt x="2889" y="59"/>
                  </a:lnTo>
                  <a:lnTo>
                    <a:pt x="2889" y="57"/>
                  </a:lnTo>
                  <a:lnTo>
                    <a:pt x="2895" y="61"/>
                  </a:lnTo>
                  <a:lnTo>
                    <a:pt x="2895" y="63"/>
                  </a:lnTo>
                  <a:lnTo>
                    <a:pt x="2899" y="65"/>
                  </a:lnTo>
                  <a:lnTo>
                    <a:pt x="2899" y="63"/>
                  </a:lnTo>
                  <a:lnTo>
                    <a:pt x="2905" y="67"/>
                  </a:lnTo>
                  <a:lnTo>
                    <a:pt x="2905" y="69"/>
                  </a:lnTo>
                  <a:lnTo>
                    <a:pt x="2909" y="71"/>
                  </a:lnTo>
                  <a:lnTo>
                    <a:pt x="2909" y="69"/>
                  </a:lnTo>
                  <a:lnTo>
                    <a:pt x="2915" y="73"/>
                  </a:lnTo>
                  <a:lnTo>
                    <a:pt x="2915" y="75"/>
                  </a:lnTo>
                  <a:lnTo>
                    <a:pt x="2919" y="77"/>
                  </a:lnTo>
                  <a:lnTo>
                    <a:pt x="2917" y="75"/>
                  </a:lnTo>
                  <a:lnTo>
                    <a:pt x="2921" y="79"/>
                  </a:lnTo>
                  <a:lnTo>
                    <a:pt x="2929" y="83"/>
                  </a:lnTo>
                  <a:lnTo>
                    <a:pt x="2927" y="83"/>
                  </a:lnTo>
                  <a:lnTo>
                    <a:pt x="2930" y="87"/>
                  </a:lnTo>
                  <a:lnTo>
                    <a:pt x="2938" y="91"/>
                  </a:lnTo>
                  <a:lnTo>
                    <a:pt x="2938" y="93"/>
                  </a:lnTo>
                  <a:lnTo>
                    <a:pt x="2942" y="95"/>
                  </a:lnTo>
                  <a:lnTo>
                    <a:pt x="2940" y="93"/>
                  </a:lnTo>
                  <a:lnTo>
                    <a:pt x="2944" y="97"/>
                  </a:lnTo>
                  <a:lnTo>
                    <a:pt x="2952" y="100"/>
                  </a:lnTo>
                  <a:lnTo>
                    <a:pt x="2950" y="100"/>
                  </a:lnTo>
                  <a:lnTo>
                    <a:pt x="2954" y="104"/>
                  </a:lnTo>
                  <a:lnTo>
                    <a:pt x="2954" y="102"/>
                  </a:lnTo>
                  <a:lnTo>
                    <a:pt x="2958" y="110"/>
                  </a:lnTo>
                  <a:lnTo>
                    <a:pt x="2962" y="114"/>
                  </a:lnTo>
                  <a:lnTo>
                    <a:pt x="2970" y="118"/>
                  </a:lnTo>
                  <a:lnTo>
                    <a:pt x="2968" y="118"/>
                  </a:lnTo>
                  <a:lnTo>
                    <a:pt x="2976" y="126"/>
                  </a:lnTo>
                  <a:lnTo>
                    <a:pt x="2976" y="124"/>
                  </a:lnTo>
                  <a:lnTo>
                    <a:pt x="2980" y="132"/>
                  </a:lnTo>
                  <a:lnTo>
                    <a:pt x="2993" y="146"/>
                  </a:lnTo>
                  <a:lnTo>
                    <a:pt x="2993" y="144"/>
                  </a:lnTo>
                  <a:lnTo>
                    <a:pt x="2997" y="152"/>
                  </a:lnTo>
                  <a:lnTo>
                    <a:pt x="2999" y="154"/>
                  </a:lnTo>
                  <a:lnTo>
                    <a:pt x="2999" y="152"/>
                  </a:lnTo>
                  <a:lnTo>
                    <a:pt x="3003" y="159"/>
                  </a:lnTo>
                  <a:lnTo>
                    <a:pt x="3007" y="163"/>
                  </a:lnTo>
                  <a:lnTo>
                    <a:pt x="3007" y="161"/>
                  </a:lnTo>
                  <a:lnTo>
                    <a:pt x="3015" y="175"/>
                  </a:lnTo>
                  <a:lnTo>
                    <a:pt x="3019" y="179"/>
                  </a:lnTo>
                  <a:lnTo>
                    <a:pt x="3019" y="177"/>
                  </a:lnTo>
                  <a:lnTo>
                    <a:pt x="3047" y="218"/>
                  </a:lnTo>
                  <a:lnTo>
                    <a:pt x="3045" y="218"/>
                  </a:lnTo>
                  <a:lnTo>
                    <a:pt x="3048" y="226"/>
                  </a:lnTo>
                  <a:lnTo>
                    <a:pt x="3050" y="226"/>
                  </a:lnTo>
                  <a:lnTo>
                    <a:pt x="3062" y="244"/>
                  </a:lnTo>
                  <a:lnTo>
                    <a:pt x="3060" y="242"/>
                  </a:lnTo>
                  <a:lnTo>
                    <a:pt x="3062" y="252"/>
                  </a:lnTo>
                  <a:lnTo>
                    <a:pt x="3068" y="258"/>
                  </a:lnTo>
                  <a:lnTo>
                    <a:pt x="3066" y="258"/>
                  </a:lnTo>
                  <a:lnTo>
                    <a:pt x="3070" y="266"/>
                  </a:lnTo>
                  <a:lnTo>
                    <a:pt x="3072" y="266"/>
                  </a:lnTo>
                  <a:lnTo>
                    <a:pt x="3076" y="272"/>
                  </a:lnTo>
                  <a:lnTo>
                    <a:pt x="3074" y="272"/>
                  </a:lnTo>
                  <a:lnTo>
                    <a:pt x="3078" y="279"/>
                  </a:lnTo>
                  <a:lnTo>
                    <a:pt x="3078" y="278"/>
                  </a:lnTo>
                  <a:lnTo>
                    <a:pt x="3080" y="283"/>
                  </a:lnTo>
                  <a:lnTo>
                    <a:pt x="3080" y="285"/>
                  </a:lnTo>
                  <a:lnTo>
                    <a:pt x="3088" y="301"/>
                  </a:lnTo>
                  <a:lnTo>
                    <a:pt x="3088" y="299"/>
                  </a:lnTo>
                  <a:lnTo>
                    <a:pt x="3090" y="305"/>
                  </a:lnTo>
                  <a:lnTo>
                    <a:pt x="3090" y="307"/>
                  </a:lnTo>
                  <a:lnTo>
                    <a:pt x="3098" y="323"/>
                  </a:lnTo>
                  <a:lnTo>
                    <a:pt x="3098" y="321"/>
                  </a:lnTo>
                  <a:lnTo>
                    <a:pt x="3100" y="329"/>
                  </a:lnTo>
                  <a:lnTo>
                    <a:pt x="3107" y="346"/>
                  </a:lnTo>
                  <a:lnTo>
                    <a:pt x="3107" y="344"/>
                  </a:lnTo>
                  <a:lnTo>
                    <a:pt x="3109" y="352"/>
                  </a:lnTo>
                  <a:lnTo>
                    <a:pt x="3113" y="362"/>
                  </a:lnTo>
                  <a:lnTo>
                    <a:pt x="3113" y="360"/>
                  </a:lnTo>
                  <a:lnTo>
                    <a:pt x="3115" y="368"/>
                  </a:lnTo>
                  <a:lnTo>
                    <a:pt x="3119" y="378"/>
                  </a:lnTo>
                  <a:lnTo>
                    <a:pt x="3119" y="376"/>
                  </a:lnTo>
                  <a:lnTo>
                    <a:pt x="3123" y="386"/>
                  </a:lnTo>
                  <a:lnTo>
                    <a:pt x="3125" y="394"/>
                  </a:lnTo>
                  <a:lnTo>
                    <a:pt x="3129" y="403"/>
                  </a:lnTo>
                  <a:lnTo>
                    <a:pt x="3129" y="401"/>
                  </a:lnTo>
                  <a:lnTo>
                    <a:pt x="3131" y="411"/>
                  </a:lnTo>
                  <a:lnTo>
                    <a:pt x="3133" y="419"/>
                  </a:lnTo>
                  <a:lnTo>
                    <a:pt x="3137" y="429"/>
                  </a:lnTo>
                  <a:lnTo>
                    <a:pt x="3139" y="437"/>
                  </a:lnTo>
                  <a:lnTo>
                    <a:pt x="3143" y="447"/>
                  </a:lnTo>
                  <a:lnTo>
                    <a:pt x="3145" y="455"/>
                  </a:lnTo>
                  <a:lnTo>
                    <a:pt x="3149" y="464"/>
                  </a:lnTo>
                  <a:lnTo>
                    <a:pt x="3151" y="474"/>
                  </a:lnTo>
                  <a:lnTo>
                    <a:pt x="3153" y="482"/>
                  </a:lnTo>
                  <a:lnTo>
                    <a:pt x="3155" y="488"/>
                  </a:lnTo>
                  <a:lnTo>
                    <a:pt x="3155" y="486"/>
                  </a:lnTo>
                  <a:lnTo>
                    <a:pt x="3159" y="919"/>
                  </a:lnTo>
                  <a:lnTo>
                    <a:pt x="3159" y="921"/>
                  </a:lnTo>
                  <a:lnTo>
                    <a:pt x="3161" y="923"/>
                  </a:lnTo>
                  <a:lnTo>
                    <a:pt x="3161" y="925"/>
                  </a:lnTo>
                  <a:lnTo>
                    <a:pt x="3163" y="925"/>
                  </a:lnTo>
                  <a:lnTo>
                    <a:pt x="3165" y="927"/>
                  </a:lnTo>
                  <a:lnTo>
                    <a:pt x="3168" y="927"/>
                  </a:lnTo>
                  <a:lnTo>
                    <a:pt x="3170" y="925"/>
                  </a:lnTo>
                  <a:lnTo>
                    <a:pt x="3172" y="925"/>
                  </a:lnTo>
                  <a:lnTo>
                    <a:pt x="3172" y="923"/>
                  </a:lnTo>
                  <a:lnTo>
                    <a:pt x="3174" y="921"/>
                  </a:lnTo>
                  <a:lnTo>
                    <a:pt x="3174" y="919"/>
                  </a:lnTo>
                  <a:lnTo>
                    <a:pt x="3170" y="484"/>
                  </a:lnTo>
                  <a:lnTo>
                    <a:pt x="3168" y="478"/>
                  </a:lnTo>
                  <a:lnTo>
                    <a:pt x="3166" y="470"/>
                  </a:lnTo>
                  <a:lnTo>
                    <a:pt x="3165" y="460"/>
                  </a:lnTo>
                  <a:lnTo>
                    <a:pt x="3161" y="451"/>
                  </a:lnTo>
                  <a:lnTo>
                    <a:pt x="3159" y="443"/>
                  </a:lnTo>
                  <a:lnTo>
                    <a:pt x="3155" y="433"/>
                  </a:lnTo>
                  <a:lnTo>
                    <a:pt x="3153" y="425"/>
                  </a:lnTo>
                  <a:lnTo>
                    <a:pt x="3149" y="415"/>
                  </a:lnTo>
                  <a:lnTo>
                    <a:pt x="3147" y="407"/>
                  </a:lnTo>
                  <a:lnTo>
                    <a:pt x="3145" y="398"/>
                  </a:lnTo>
                  <a:lnTo>
                    <a:pt x="3141" y="388"/>
                  </a:lnTo>
                  <a:lnTo>
                    <a:pt x="3141" y="390"/>
                  </a:lnTo>
                  <a:lnTo>
                    <a:pt x="3139" y="382"/>
                  </a:lnTo>
                  <a:lnTo>
                    <a:pt x="3135" y="372"/>
                  </a:lnTo>
                  <a:lnTo>
                    <a:pt x="3135" y="370"/>
                  </a:lnTo>
                  <a:lnTo>
                    <a:pt x="3131" y="362"/>
                  </a:lnTo>
                  <a:lnTo>
                    <a:pt x="3131" y="364"/>
                  </a:lnTo>
                  <a:lnTo>
                    <a:pt x="3129" y="356"/>
                  </a:lnTo>
                  <a:lnTo>
                    <a:pt x="3125" y="346"/>
                  </a:lnTo>
                  <a:lnTo>
                    <a:pt x="3125" y="348"/>
                  </a:lnTo>
                  <a:lnTo>
                    <a:pt x="3123" y="340"/>
                  </a:lnTo>
                  <a:lnTo>
                    <a:pt x="3115" y="323"/>
                  </a:lnTo>
                  <a:lnTo>
                    <a:pt x="3115" y="325"/>
                  </a:lnTo>
                  <a:lnTo>
                    <a:pt x="3113" y="317"/>
                  </a:lnTo>
                  <a:lnTo>
                    <a:pt x="3106" y="299"/>
                  </a:lnTo>
                  <a:lnTo>
                    <a:pt x="3106" y="301"/>
                  </a:lnTo>
                  <a:lnTo>
                    <a:pt x="3104" y="295"/>
                  </a:lnTo>
                  <a:lnTo>
                    <a:pt x="3104" y="293"/>
                  </a:lnTo>
                  <a:lnTo>
                    <a:pt x="3096" y="278"/>
                  </a:lnTo>
                  <a:lnTo>
                    <a:pt x="3096" y="279"/>
                  </a:lnTo>
                  <a:lnTo>
                    <a:pt x="3094" y="274"/>
                  </a:lnTo>
                  <a:lnTo>
                    <a:pt x="3094" y="272"/>
                  </a:lnTo>
                  <a:lnTo>
                    <a:pt x="3090" y="264"/>
                  </a:lnTo>
                  <a:lnTo>
                    <a:pt x="3088" y="264"/>
                  </a:lnTo>
                  <a:lnTo>
                    <a:pt x="3084" y="258"/>
                  </a:lnTo>
                  <a:lnTo>
                    <a:pt x="3086" y="258"/>
                  </a:lnTo>
                  <a:lnTo>
                    <a:pt x="3082" y="250"/>
                  </a:lnTo>
                  <a:lnTo>
                    <a:pt x="3080" y="250"/>
                  </a:lnTo>
                  <a:lnTo>
                    <a:pt x="3076" y="244"/>
                  </a:lnTo>
                  <a:lnTo>
                    <a:pt x="3078" y="246"/>
                  </a:lnTo>
                  <a:lnTo>
                    <a:pt x="3076" y="236"/>
                  </a:lnTo>
                  <a:lnTo>
                    <a:pt x="3062" y="218"/>
                  </a:lnTo>
                  <a:lnTo>
                    <a:pt x="3064" y="218"/>
                  </a:lnTo>
                  <a:lnTo>
                    <a:pt x="3060" y="211"/>
                  </a:lnTo>
                  <a:lnTo>
                    <a:pt x="3058" y="211"/>
                  </a:lnTo>
                  <a:lnTo>
                    <a:pt x="3031" y="167"/>
                  </a:lnTo>
                  <a:lnTo>
                    <a:pt x="3027" y="163"/>
                  </a:lnTo>
                  <a:lnTo>
                    <a:pt x="3027" y="165"/>
                  </a:lnTo>
                  <a:lnTo>
                    <a:pt x="3019" y="152"/>
                  </a:lnTo>
                  <a:lnTo>
                    <a:pt x="3015" y="148"/>
                  </a:lnTo>
                  <a:lnTo>
                    <a:pt x="3015" y="150"/>
                  </a:lnTo>
                  <a:lnTo>
                    <a:pt x="3011" y="142"/>
                  </a:lnTo>
                  <a:lnTo>
                    <a:pt x="3009" y="140"/>
                  </a:lnTo>
                  <a:lnTo>
                    <a:pt x="3009" y="142"/>
                  </a:lnTo>
                  <a:lnTo>
                    <a:pt x="3005" y="134"/>
                  </a:lnTo>
                  <a:lnTo>
                    <a:pt x="2991" y="120"/>
                  </a:lnTo>
                  <a:lnTo>
                    <a:pt x="2991" y="122"/>
                  </a:lnTo>
                  <a:lnTo>
                    <a:pt x="2988" y="114"/>
                  </a:lnTo>
                  <a:lnTo>
                    <a:pt x="2980" y="106"/>
                  </a:lnTo>
                  <a:lnTo>
                    <a:pt x="2972" y="102"/>
                  </a:lnTo>
                  <a:lnTo>
                    <a:pt x="2974" y="102"/>
                  </a:lnTo>
                  <a:lnTo>
                    <a:pt x="2970" y="98"/>
                  </a:lnTo>
                  <a:lnTo>
                    <a:pt x="2970" y="100"/>
                  </a:lnTo>
                  <a:lnTo>
                    <a:pt x="2966" y="93"/>
                  </a:lnTo>
                  <a:lnTo>
                    <a:pt x="2962" y="89"/>
                  </a:lnTo>
                  <a:lnTo>
                    <a:pt x="2954" y="85"/>
                  </a:lnTo>
                  <a:lnTo>
                    <a:pt x="2956" y="85"/>
                  </a:lnTo>
                  <a:lnTo>
                    <a:pt x="2950" y="81"/>
                  </a:lnTo>
                  <a:lnTo>
                    <a:pt x="2946" y="77"/>
                  </a:lnTo>
                  <a:lnTo>
                    <a:pt x="2946" y="79"/>
                  </a:lnTo>
                  <a:lnTo>
                    <a:pt x="2940" y="75"/>
                  </a:lnTo>
                  <a:lnTo>
                    <a:pt x="2942" y="75"/>
                  </a:lnTo>
                  <a:lnTo>
                    <a:pt x="2938" y="71"/>
                  </a:lnTo>
                  <a:lnTo>
                    <a:pt x="2930" y="67"/>
                  </a:lnTo>
                  <a:lnTo>
                    <a:pt x="2932" y="67"/>
                  </a:lnTo>
                  <a:lnTo>
                    <a:pt x="2927" y="63"/>
                  </a:lnTo>
                  <a:lnTo>
                    <a:pt x="2923" y="59"/>
                  </a:lnTo>
                  <a:lnTo>
                    <a:pt x="2923" y="61"/>
                  </a:lnTo>
                  <a:lnTo>
                    <a:pt x="2917" y="57"/>
                  </a:lnTo>
                  <a:lnTo>
                    <a:pt x="2917" y="55"/>
                  </a:lnTo>
                  <a:lnTo>
                    <a:pt x="2913" y="53"/>
                  </a:lnTo>
                  <a:lnTo>
                    <a:pt x="2913" y="55"/>
                  </a:lnTo>
                  <a:lnTo>
                    <a:pt x="2907" y="51"/>
                  </a:lnTo>
                  <a:lnTo>
                    <a:pt x="2907" y="49"/>
                  </a:lnTo>
                  <a:lnTo>
                    <a:pt x="2903" y="47"/>
                  </a:lnTo>
                  <a:lnTo>
                    <a:pt x="2903" y="49"/>
                  </a:lnTo>
                  <a:lnTo>
                    <a:pt x="2897" y="45"/>
                  </a:lnTo>
                  <a:lnTo>
                    <a:pt x="2897" y="43"/>
                  </a:lnTo>
                  <a:lnTo>
                    <a:pt x="2893" y="41"/>
                  </a:lnTo>
                  <a:lnTo>
                    <a:pt x="2893" y="43"/>
                  </a:lnTo>
                  <a:lnTo>
                    <a:pt x="2887" y="39"/>
                  </a:lnTo>
                  <a:lnTo>
                    <a:pt x="2887" y="38"/>
                  </a:lnTo>
                  <a:lnTo>
                    <a:pt x="2883" y="36"/>
                  </a:lnTo>
                  <a:lnTo>
                    <a:pt x="2881" y="36"/>
                  </a:lnTo>
                  <a:lnTo>
                    <a:pt x="2875" y="34"/>
                  </a:lnTo>
                  <a:lnTo>
                    <a:pt x="2877" y="34"/>
                  </a:lnTo>
                  <a:lnTo>
                    <a:pt x="2873" y="32"/>
                  </a:lnTo>
                  <a:lnTo>
                    <a:pt x="2871" y="32"/>
                  </a:lnTo>
                  <a:lnTo>
                    <a:pt x="2860" y="28"/>
                  </a:lnTo>
                  <a:lnTo>
                    <a:pt x="2862" y="28"/>
                  </a:lnTo>
                  <a:lnTo>
                    <a:pt x="2858" y="26"/>
                  </a:lnTo>
                  <a:lnTo>
                    <a:pt x="2856" y="26"/>
                  </a:lnTo>
                  <a:lnTo>
                    <a:pt x="2844" y="22"/>
                  </a:lnTo>
                  <a:lnTo>
                    <a:pt x="2846" y="22"/>
                  </a:lnTo>
                  <a:lnTo>
                    <a:pt x="2842" y="20"/>
                  </a:lnTo>
                  <a:lnTo>
                    <a:pt x="2840" y="20"/>
                  </a:lnTo>
                  <a:lnTo>
                    <a:pt x="2822" y="14"/>
                  </a:lnTo>
                  <a:lnTo>
                    <a:pt x="2816" y="14"/>
                  </a:lnTo>
                  <a:lnTo>
                    <a:pt x="2818" y="14"/>
                  </a:lnTo>
                  <a:lnTo>
                    <a:pt x="2807" y="10"/>
                  </a:lnTo>
                  <a:lnTo>
                    <a:pt x="2799" y="10"/>
                  </a:lnTo>
                  <a:lnTo>
                    <a:pt x="2803" y="10"/>
                  </a:lnTo>
                  <a:lnTo>
                    <a:pt x="2797" y="8"/>
                  </a:lnTo>
                  <a:lnTo>
                    <a:pt x="2789" y="8"/>
                  </a:lnTo>
                  <a:lnTo>
                    <a:pt x="2791" y="8"/>
                  </a:lnTo>
                  <a:lnTo>
                    <a:pt x="2785" y="6"/>
                  </a:lnTo>
                  <a:lnTo>
                    <a:pt x="2777" y="6"/>
                  </a:lnTo>
                  <a:lnTo>
                    <a:pt x="496" y="0"/>
                  </a:lnTo>
                  <a:lnTo>
                    <a:pt x="482" y="0"/>
                  </a:lnTo>
                  <a:lnTo>
                    <a:pt x="470" y="2"/>
                  </a:lnTo>
                  <a:lnTo>
                    <a:pt x="472" y="2"/>
                  </a:lnTo>
                  <a:lnTo>
                    <a:pt x="454" y="2"/>
                  </a:lnTo>
                  <a:lnTo>
                    <a:pt x="443" y="4"/>
                  </a:lnTo>
                  <a:lnTo>
                    <a:pt x="445" y="4"/>
                  </a:lnTo>
                  <a:lnTo>
                    <a:pt x="435" y="4"/>
                  </a:lnTo>
                  <a:lnTo>
                    <a:pt x="425" y="6"/>
                  </a:lnTo>
                  <a:lnTo>
                    <a:pt x="427" y="6"/>
                  </a:lnTo>
                  <a:lnTo>
                    <a:pt x="419" y="6"/>
                  </a:lnTo>
                  <a:lnTo>
                    <a:pt x="407" y="8"/>
                  </a:lnTo>
                  <a:lnTo>
                    <a:pt x="409" y="8"/>
                  </a:lnTo>
                  <a:lnTo>
                    <a:pt x="401" y="8"/>
                  </a:lnTo>
                  <a:lnTo>
                    <a:pt x="391" y="10"/>
                  </a:lnTo>
                  <a:lnTo>
                    <a:pt x="382" y="12"/>
                  </a:lnTo>
                  <a:lnTo>
                    <a:pt x="384" y="12"/>
                  </a:lnTo>
                  <a:lnTo>
                    <a:pt x="376" y="12"/>
                  </a:lnTo>
                  <a:lnTo>
                    <a:pt x="295" y="32"/>
                  </a:lnTo>
                  <a:lnTo>
                    <a:pt x="289" y="34"/>
                  </a:lnTo>
                  <a:lnTo>
                    <a:pt x="281" y="36"/>
                  </a:lnTo>
                  <a:lnTo>
                    <a:pt x="275" y="38"/>
                  </a:lnTo>
                  <a:lnTo>
                    <a:pt x="273" y="38"/>
                  </a:lnTo>
                  <a:lnTo>
                    <a:pt x="266" y="41"/>
                  </a:lnTo>
                  <a:lnTo>
                    <a:pt x="268" y="41"/>
                  </a:lnTo>
                  <a:lnTo>
                    <a:pt x="260" y="43"/>
                  </a:lnTo>
                  <a:lnTo>
                    <a:pt x="252" y="45"/>
                  </a:lnTo>
                  <a:lnTo>
                    <a:pt x="246" y="51"/>
                  </a:lnTo>
                  <a:lnTo>
                    <a:pt x="248" y="49"/>
                  </a:lnTo>
                  <a:lnTo>
                    <a:pt x="238" y="51"/>
                  </a:lnTo>
                  <a:lnTo>
                    <a:pt x="232" y="57"/>
                  </a:lnTo>
                  <a:lnTo>
                    <a:pt x="234" y="55"/>
                  </a:lnTo>
                  <a:lnTo>
                    <a:pt x="228" y="57"/>
                  </a:lnTo>
                  <a:lnTo>
                    <a:pt x="226" y="57"/>
                  </a:lnTo>
                  <a:lnTo>
                    <a:pt x="218" y="61"/>
                  </a:lnTo>
                  <a:lnTo>
                    <a:pt x="218" y="63"/>
                  </a:lnTo>
                  <a:lnTo>
                    <a:pt x="212" y="67"/>
                  </a:lnTo>
                  <a:lnTo>
                    <a:pt x="214" y="65"/>
                  </a:lnTo>
                  <a:lnTo>
                    <a:pt x="207" y="67"/>
                  </a:lnTo>
                  <a:lnTo>
                    <a:pt x="195" y="77"/>
                  </a:lnTo>
                  <a:lnTo>
                    <a:pt x="197" y="75"/>
                  </a:lnTo>
                  <a:lnTo>
                    <a:pt x="189" y="77"/>
                  </a:lnTo>
                  <a:lnTo>
                    <a:pt x="157" y="98"/>
                  </a:lnTo>
                  <a:lnTo>
                    <a:pt x="153" y="102"/>
                  </a:lnTo>
                  <a:lnTo>
                    <a:pt x="155" y="102"/>
                  </a:lnTo>
                  <a:lnTo>
                    <a:pt x="148" y="106"/>
                  </a:lnTo>
                  <a:lnTo>
                    <a:pt x="146" y="108"/>
                  </a:lnTo>
                  <a:lnTo>
                    <a:pt x="148" y="108"/>
                  </a:lnTo>
                  <a:lnTo>
                    <a:pt x="134" y="116"/>
                  </a:lnTo>
                  <a:lnTo>
                    <a:pt x="130" y="124"/>
                  </a:lnTo>
                  <a:lnTo>
                    <a:pt x="132" y="122"/>
                  </a:lnTo>
                  <a:lnTo>
                    <a:pt x="124" y="126"/>
                  </a:lnTo>
                  <a:lnTo>
                    <a:pt x="120" y="130"/>
                  </a:lnTo>
                  <a:lnTo>
                    <a:pt x="116" y="138"/>
                  </a:lnTo>
                  <a:lnTo>
                    <a:pt x="118" y="136"/>
                  </a:lnTo>
                  <a:lnTo>
                    <a:pt x="110" y="140"/>
                  </a:lnTo>
                  <a:lnTo>
                    <a:pt x="106" y="144"/>
                  </a:lnTo>
                  <a:lnTo>
                    <a:pt x="102" y="152"/>
                  </a:lnTo>
                  <a:lnTo>
                    <a:pt x="104" y="150"/>
                  </a:lnTo>
                  <a:lnTo>
                    <a:pt x="96" y="154"/>
                  </a:lnTo>
                  <a:lnTo>
                    <a:pt x="93" y="161"/>
                  </a:lnTo>
                  <a:lnTo>
                    <a:pt x="93" y="159"/>
                  </a:lnTo>
                  <a:lnTo>
                    <a:pt x="89" y="163"/>
                  </a:lnTo>
                  <a:lnTo>
                    <a:pt x="81" y="177"/>
                  </a:lnTo>
                  <a:lnTo>
                    <a:pt x="81" y="175"/>
                  </a:lnTo>
                  <a:lnTo>
                    <a:pt x="77" y="179"/>
                  </a:lnTo>
                  <a:lnTo>
                    <a:pt x="67" y="193"/>
                  </a:lnTo>
                  <a:lnTo>
                    <a:pt x="65" y="201"/>
                  </a:lnTo>
                  <a:lnTo>
                    <a:pt x="67" y="197"/>
                  </a:lnTo>
                  <a:lnTo>
                    <a:pt x="63" y="201"/>
                  </a:lnTo>
                  <a:lnTo>
                    <a:pt x="53" y="215"/>
                  </a:lnTo>
                  <a:lnTo>
                    <a:pt x="51" y="222"/>
                  </a:lnTo>
                  <a:lnTo>
                    <a:pt x="53" y="220"/>
                  </a:lnTo>
                  <a:lnTo>
                    <a:pt x="47" y="226"/>
                  </a:lnTo>
                  <a:lnTo>
                    <a:pt x="45" y="234"/>
                  </a:lnTo>
                  <a:lnTo>
                    <a:pt x="47" y="232"/>
                  </a:lnTo>
                  <a:lnTo>
                    <a:pt x="41" y="238"/>
                  </a:lnTo>
                  <a:lnTo>
                    <a:pt x="39" y="248"/>
                  </a:lnTo>
                  <a:lnTo>
                    <a:pt x="41" y="246"/>
                  </a:lnTo>
                  <a:lnTo>
                    <a:pt x="35" y="252"/>
                  </a:lnTo>
                  <a:lnTo>
                    <a:pt x="34" y="260"/>
                  </a:lnTo>
                  <a:lnTo>
                    <a:pt x="35" y="258"/>
                  </a:lnTo>
                  <a:lnTo>
                    <a:pt x="30" y="264"/>
                  </a:lnTo>
                  <a:lnTo>
                    <a:pt x="28" y="274"/>
                  </a:lnTo>
                  <a:lnTo>
                    <a:pt x="24" y="285"/>
                  </a:lnTo>
                  <a:lnTo>
                    <a:pt x="22" y="293"/>
                  </a:lnTo>
                  <a:lnTo>
                    <a:pt x="20" y="299"/>
                  </a:lnTo>
                  <a:lnTo>
                    <a:pt x="20" y="297"/>
                  </a:lnTo>
                  <a:lnTo>
                    <a:pt x="16" y="305"/>
                  </a:lnTo>
                  <a:lnTo>
                    <a:pt x="16" y="307"/>
                  </a:lnTo>
                  <a:lnTo>
                    <a:pt x="14" y="313"/>
                  </a:lnTo>
                  <a:lnTo>
                    <a:pt x="14" y="323"/>
                  </a:lnTo>
                  <a:lnTo>
                    <a:pt x="14" y="321"/>
                  </a:lnTo>
                  <a:lnTo>
                    <a:pt x="12" y="329"/>
                  </a:lnTo>
                  <a:lnTo>
                    <a:pt x="10" y="335"/>
                  </a:lnTo>
                  <a:lnTo>
                    <a:pt x="6" y="350"/>
                  </a:lnTo>
                  <a:lnTo>
                    <a:pt x="4" y="356"/>
                  </a:lnTo>
                  <a:lnTo>
                    <a:pt x="4" y="366"/>
                  </a:lnTo>
                  <a:lnTo>
                    <a:pt x="4" y="364"/>
                  </a:lnTo>
                  <a:lnTo>
                    <a:pt x="2" y="374"/>
                  </a:lnTo>
                  <a:lnTo>
                    <a:pt x="2" y="382"/>
                  </a:lnTo>
                  <a:lnTo>
                    <a:pt x="2" y="380"/>
                  </a:lnTo>
                  <a:lnTo>
                    <a:pt x="0" y="390"/>
                  </a:lnTo>
                  <a:lnTo>
                    <a:pt x="0" y="9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096" name="Freeform 8"/>
            <p:cNvSpPr>
              <a:spLocks/>
            </p:cNvSpPr>
            <p:nvPr/>
          </p:nvSpPr>
          <p:spPr bwMode="auto">
            <a:xfrm>
              <a:off x="1829" y="745"/>
              <a:ext cx="165" cy="297"/>
            </a:xfrm>
            <a:custGeom>
              <a:avLst/>
              <a:gdLst>
                <a:gd name="T0" fmla="*/ 183 w 191"/>
                <a:gd name="T1" fmla="*/ 299 h 354"/>
                <a:gd name="T2" fmla="*/ 183 w 191"/>
                <a:gd name="T3" fmla="*/ 301 h 354"/>
                <a:gd name="T4" fmla="*/ 185 w 191"/>
                <a:gd name="T5" fmla="*/ 301 h 354"/>
                <a:gd name="T6" fmla="*/ 185 w 191"/>
                <a:gd name="T7" fmla="*/ 303 h 354"/>
                <a:gd name="T8" fmla="*/ 189 w 191"/>
                <a:gd name="T9" fmla="*/ 303 h 354"/>
                <a:gd name="T10" fmla="*/ 189 w 191"/>
                <a:gd name="T11" fmla="*/ 301 h 354"/>
                <a:gd name="T12" fmla="*/ 191 w 191"/>
                <a:gd name="T13" fmla="*/ 301 h 354"/>
                <a:gd name="T14" fmla="*/ 191 w 191"/>
                <a:gd name="T15" fmla="*/ 2 h 354"/>
                <a:gd name="T16" fmla="*/ 189 w 191"/>
                <a:gd name="T17" fmla="*/ 2 h 354"/>
                <a:gd name="T18" fmla="*/ 189 w 191"/>
                <a:gd name="T19" fmla="*/ 0 h 354"/>
                <a:gd name="T20" fmla="*/ 85 w 191"/>
                <a:gd name="T21" fmla="*/ 0 h 354"/>
                <a:gd name="T22" fmla="*/ 85 w 191"/>
                <a:gd name="T23" fmla="*/ 2 h 354"/>
                <a:gd name="T24" fmla="*/ 83 w 191"/>
                <a:gd name="T25" fmla="*/ 2 h 354"/>
                <a:gd name="T26" fmla="*/ 83 w 191"/>
                <a:gd name="T27" fmla="*/ 216 h 354"/>
                <a:gd name="T28" fmla="*/ 87 w 191"/>
                <a:gd name="T29" fmla="*/ 212 h 354"/>
                <a:gd name="T30" fmla="*/ 2 w 191"/>
                <a:gd name="T31" fmla="*/ 212 h 354"/>
                <a:gd name="T32" fmla="*/ 2 w 191"/>
                <a:gd name="T33" fmla="*/ 214 h 354"/>
                <a:gd name="T34" fmla="*/ 0 w 191"/>
                <a:gd name="T35" fmla="*/ 214 h 354"/>
                <a:gd name="T36" fmla="*/ 0 w 191"/>
                <a:gd name="T37" fmla="*/ 352 h 354"/>
                <a:gd name="T38" fmla="*/ 2 w 191"/>
                <a:gd name="T39" fmla="*/ 352 h 354"/>
                <a:gd name="T40" fmla="*/ 2 w 191"/>
                <a:gd name="T41" fmla="*/ 354 h 354"/>
                <a:gd name="T42" fmla="*/ 6 w 191"/>
                <a:gd name="T43" fmla="*/ 354 h 354"/>
                <a:gd name="T44" fmla="*/ 189 w 191"/>
                <a:gd name="T45" fmla="*/ 303 h 354"/>
                <a:gd name="T46" fmla="*/ 189 w 191"/>
                <a:gd name="T47" fmla="*/ 301 h 354"/>
                <a:gd name="T48" fmla="*/ 191 w 191"/>
                <a:gd name="T49" fmla="*/ 301 h 354"/>
                <a:gd name="T50" fmla="*/ 191 w 191"/>
                <a:gd name="T51" fmla="*/ 297 h 354"/>
                <a:gd name="T52" fmla="*/ 189 w 191"/>
                <a:gd name="T53" fmla="*/ 297 h 354"/>
                <a:gd name="T54" fmla="*/ 189 w 191"/>
                <a:gd name="T55" fmla="*/ 295 h 354"/>
                <a:gd name="T56" fmla="*/ 185 w 191"/>
                <a:gd name="T57" fmla="*/ 295 h 354"/>
                <a:gd name="T58" fmla="*/ 2 w 191"/>
                <a:gd name="T59" fmla="*/ 346 h 354"/>
                <a:gd name="T60" fmla="*/ 8 w 191"/>
                <a:gd name="T61" fmla="*/ 350 h 354"/>
                <a:gd name="T62" fmla="*/ 8 w 191"/>
                <a:gd name="T63" fmla="*/ 216 h 354"/>
                <a:gd name="T64" fmla="*/ 4 w 191"/>
                <a:gd name="T65" fmla="*/ 220 h 354"/>
                <a:gd name="T66" fmla="*/ 87 w 191"/>
                <a:gd name="T67" fmla="*/ 220 h 354"/>
                <a:gd name="T68" fmla="*/ 89 w 191"/>
                <a:gd name="T69" fmla="*/ 220 h 354"/>
                <a:gd name="T70" fmla="*/ 89 w 191"/>
                <a:gd name="T71" fmla="*/ 218 h 354"/>
                <a:gd name="T72" fmla="*/ 91 w 191"/>
                <a:gd name="T73" fmla="*/ 218 h 354"/>
                <a:gd name="T74" fmla="*/ 91 w 191"/>
                <a:gd name="T75" fmla="*/ 216 h 354"/>
                <a:gd name="T76" fmla="*/ 91 w 191"/>
                <a:gd name="T77" fmla="*/ 4 h 354"/>
                <a:gd name="T78" fmla="*/ 87 w 191"/>
                <a:gd name="T79" fmla="*/ 8 h 354"/>
                <a:gd name="T80" fmla="*/ 187 w 191"/>
                <a:gd name="T81" fmla="*/ 8 h 354"/>
                <a:gd name="T82" fmla="*/ 183 w 191"/>
                <a:gd name="T83" fmla="*/ 4 h 354"/>
                <a:gd name="T84" fmla="*/ 183 w 191"/>
                <a:gd name="T85" fmla="*/ 299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1" h="354">
                  <a:moveTo>
                    <a:pt x="183" y="299"/>
                  </a:moveTo>
                  <a:lnTo>
                    <a:pt x="183" y="301"/>
                  </a:lnTo>
                  <a:lnTo>
                    <a:pt x="185" y="301"/>
                  </a:lnTo>
                  <a:lnTo>
                    <a:pt x="185" y="303"/>
                  </a:lnTo>
                  <a:lnTo>
                    <a:pt x="189" y="303"/>
                  </a:lnTo>
                  <a:lnTo>
                    <a:pt x="189" y="301"/>
                  </a:lnTo>
                  <a:lnTo>
                    <a:pt x="191" y="301"/>
                  </a:lnTo>
                  <a:lnTo>
                    <a:pt x="191" y="2"/>
                  </a:lnTo>
                  <a:lnTo>
                    <a:pt x="189" y="2"/>
                  </a:lnTo>
                  <a:lnTo>
                    <a:pt x="189" y="0"/>
                  </a:lnTo>
                  <a:lnTo>
                    <a:pt x="85" y="0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3" y="216"/>
                  </a:lnTo>
                  <a:lnTo>
                    <a:pt x="87" y="212"/>
                  </a:lnTo>
                  <a:lnTo>
                    <a:pt x="2" y="212"/>
                  </a:lnTo>
                  <a:lnTo>
                    <a:pt x="2" y="214"/>
                  </a:lnTo>
                  <a:lnTo>
                    <a:pt x="0" y="214"/>
                  </a:lnTo>
                  <a:lnTo>
                    <a:pt x="0" y="352"/>
                  </a:lnTo>
                  <a:lnTo>
                    <a:pt x="2" y="352"/>
                  </a:lnTo>
                  <a:lnTo>
                    <a:pt x="2" y="354"/>
                  </a:lnTo>
                  <a:lnTo>
                    <a:pt x="6" y="354"/>
                  </a:lnTo>
                  <a:lnTo>
                    <a:pt x="189" y="303"/>
                  </a:lnTo>
                  <a:lnTo>
                    <a:pt x="189" y="301"/>
                  </a:lnTo>
                  <a:lnTo>
                    <a:pt x="191" y="301"/>
                  </a:lnTo>
                  <a:lnTo>
                    <a:pt x="191" y="297"/>
                  </a:lnTo>
                  <a:lnTo>
                    <a:pt x="189" y="297"/>
                  </a:lnTo>
                  <a:lnTo>
                    <a:pt x="189" y="295"/>
                  </a:lnTo>
                  <a:lnTo>
                    <a:pt x="185" y="295"/>
                  </a:lnTo>
                  <a:lnTo>
                    <a:pt x="2" y="346"/>
                  </a:lnTo>
                  <a:lnTo>
                    <a:pt x="8" y="350"/>
                  </a:lnTo>
                  <a:lnTo>
                    <a:pt x="8" y="216"/>
                  </a:lnTo>
                  <a:lnTo>
                    <a:pt x="4" y="220"/>
                  </a:lnTo>
                  <a:lnTo>
                    <a:pt x="87" y="220"/>
                  </a:lnTo>
                  <a:lnTo>
                    <a:pt x="89" y="220"/>
                  </a:lnTo>
                  <a:lnTo>
                    <a:pt x="89" y="218"/>
                  </a:lnTo>
                  <a:lnTo>
                    <a:pt x="91" y="218"/>
                  </a:lnTo>
                  <a:lnTo>
                    <a:pt x="91" y="216"/>
                  </a:lnTo>
                  <a:lnTo>
                    <a:pt x="91" y="4"/>
                  </a:lnTo>
                  <a:lnTo>
                    <a:pt x="87" y="8"/>
                  </a:lnTo>
                  <a:lnTo>
                    <a:pt x="187" y="8"/>
                  </a:lnTo>
                  <a:lnTo>
                    <a:pt x="183" y="4"/>
                  </a:lnTo>
                  <a:lnTo>
                    <a:pt x="183" y="299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097" name="Freeform 9"/>
            <p:cNvSpPr>
              <a:spLocks/>
            </p:cNvSpPr>
            <p:nvPr/>
          </p:nvSpPr>
          <p:spPr bwMode="auto">
            <a:xfrm>
              <a:off x="1394" y="745"/>
              <a:ext cx="501" cy="173"/>
            </a:xfrm>
            <a:custGeom>
              <a:avLst/>
              <a:gdLst>
                <a:gd name="T0" fmla="*/ 4 w 582"/>
                <a:gd name="T1" fmla="*/ 0 h 206"/>
                <a:gd name="T2" fmla="*/ 2 w 582"/>
                <a:gd name="T3" fmla="*/ 0 h 206"/>
                <a:gd name="T4" fmla="*/ 2 w 582"/>
                <a:gd name="T5" fmla="*/ 2 h 206"/>
                <a:gd name="T6" fmla="*/ 0 w 582"/>
                <a:gd name="T7" fmla="*/ 2 h 206"/>
                <a:gd name="T8" fmla="*/ 0 w 582"/>
                <a:gd name="T9" fmla="*/ 6 h 206"/>
                <a:gd name="T10" fmla="*/ 2 w 582"/>
                <a:gd name="T11" fmla="*/ 6 h 206"/>
                <a:gd name="T12" fmla="*/ 2 w 582"/>
                <a:gd name="T13" fmla="*/ 8 h 206"/>
                <a:gd name="T14" fmla="*/ 578 w 582"/>
                <a:gd name="T15" fmla="*/ 8 h 206"/>
                <a:gd name="T16" fmla="*/ 574 w 582"/>
                <a:gd name="T17" fmla="*/ 4 h 206"/>
                <a:gd name="T18" fmla="*/ 574 w 582"/>
                <a:gd name="T19" fmla="*/ 80 h 206"/>
                <a:gd name="T20" fmla="*/ 578 w 582"/>
                <a:gd name="T21" fmla="*/ 77 h 206"/>
                <a:gd name="T22" fmla="*/ 405 w 582"/>
                <a:gd name="T23" fmla="*/ 77 h 206"/>
                <a:gd name="T24" fmla="*/ 405 w 582"/>
                <a:gd name="T25" fmla="*/ 79 h 206"/>
                <a:gd name="T26" fmla="*/ 403 w 582"/>
                <a:gd name="T27" fmla="*/ 79 h 206"/>
                <a:gd name="T28" fmla="*/ 403 w 582"/>
                <a:gd name="T29" fmla="*/ 202 h 206"/>
                <a:gd name="T30" fmla="*/ 407 w 582"/>
                <a:gd name="T31" fmla="*/ 199 h 206"/>
                <a:gd name="T32" fmla="*/ 186 w 582"/>
                <a:gd name="T33" fmla="*/ 199 h 206"/>
                <a:gd name="T34" fmla="*/ 190 w 582"/>
                <a:gd name="T35" fmla="*/ 202 h 206"/>
                <a:gd name="T36" fmla="*/ 190 w 582"/>
                <a:gd name="T37" fmla="*/ 79 h 206"/>
                <a:gd name="T38" fmla="*/ 188 w 582"/>
                <a:gd name="T39" fmla="*/ 79 h 206"/>
                <a:gd name="T40" fmla="*/ 188 w 582"/>
                <a:gd name="T41" fmla="*/ 77 h 206"/>
                <a:gd name="T42" fmla="*/ 4 w 582"/>
                <a:gd name="T43" fmla="*/ 77 h 206"/>
                <a:gd name="T44" fmla="*/ 7 w 582"/>
                <a:gd name="T45" fmla="*/ 80 h 206"/>
                <a:gd name="T46" fmla="*/ 7 w 582"/>
                <a:gd name="T47" fmla="*/ 2 h 206"/>
                <a:gd name="T48" fmla="*/ 6 w 582"/>
                <a:gd name="T49" fmla="*/ 2 h 206"/>
                <a:gd name="T50" fmla="*/ 6 w 582"/>
                <a:gd name="T51" fmla="*/ 0 h 206"/>
                <a:gd name="T52" fmla="*/ 2 w 582"/>
                <a:gd name="T53" fmla="*/ 0 h 206"/>
                <a:gd name="T54" fmla="*/ 2 w 582"/>
                <a:gd name="T55" fmla="*/ 2 h 206"/>
                <a:gd name="T56" fmla="*/ 0 w 582"/>
                <a:gd name="T57" fmla="*/ 2 h 206"/>
                <a:gd name="T58" fmla="*/ 0 w 582"/>
                <a:gd name="T59" fmla="*/ 4 h 206"/>
                <a:gd name="T60" fmla="*/ 0 w 582"/>
                <a:gd name="T61" fmla="*/ 80 h 206"/>
                <a:gd name="T62" fmla="*/ 0 w 582"/>
                <a:gd name="T63" fmla="*/ 82 h 206"/>
                <a:gd name="T64" fmla="*/ 2 w 582"/>
                <a:gd name="T65" fmla="*/ 82 h 206"/>
                <a:gd name="T66" fmla="*/ 2 w 582"/>
                <a:gd name="T67" fmla="*/ 84 h 206"/>
                <a:gd name="T68" fmla="*/ 4 w 582"/>
                <a:gd name="T69" fmla="*/ 84 h 206"/>
                <a:gd name="T70" fmla="*/ 186 w 582"/>
                <a:gd name="T71" fmla="*/ 84 h 206"/>
                <a:gd name="T72" fmla="*/ 183 w 582"/>
                <a:gd name="T73" fmla="*/ 80 h 206"/>
                <a:gd name="T74" fmla="*/ 183 w 582"/>
                <a:gd name="T75" fmla="*/ 202 h 206"/>
                <a:gd name="T76" fmla="*/ 183 w 582"/>
                <a:gd name="T77" fmla="*/ 204 h 206"/>
                <a:gd name="T78" fmla="*/ 184 w 582"/>
                <a:gd name="T79" fmla="*/ 204 h 206"/>
                <a:gd name="T80" fmla="*/ 184 w 582"/>
                <a:gd name="T81" fmla="*/ 206 h 206"/>
                <a:gd name="T82" fmla="*/ 186 w 582"/>
                <a:gd name="T83" fmla="*/ 206 h 206"/>
                <a:gd name="T84" fmla="*/ 407 w 582"/>
                <a:gd name="T85" fmla="*/ 206 h 206"/>
                <a:gd name="T86" fmla="*/ 409 w 582"/>
                <a:gd name="T87" fmla="*/ 206 h 206"/>
                <a:gd name="T88" fmla="*/ 409 w 582"/>
                <a:gd name="T89" fmla="*/ 204 h 206"/>
                <a:gd name="T90" fmla="*/ 411 w 582"/>
                <a:gd name="T91" fmla="*/ 204 h 206"/>
                <a:gd name="T92" fmla="*/ 411 w 582"/>
                <a:gd name="T93" fmla="*/ 202 h 206"/>
                <a:gd name="T94" fmla="*/ 411 w 582"/>
                <a:gd name="T95" fmla="*/ 80 h 206"/>
                <a:gd name="T96" fmla="*/ 407 w 582"/>
                <a:gd name="T97" fmla="*/ 84 h 206"/>
                <a:gd name="T98" fmla="*/ 578 w 582"/>
                <a:gd name="T99" fmla="*/ 84 h 206"/>
                <a:gd name="T100" fmla="*/ 580 w 582"/>
                <a:gd name="T101" fmla="*/ 84 h 206"/>
                <a:gd name="T102" fmla="*/ 580 w 582"/>
                <a:gd name="T103" fmla="*/ 82 h 206"/>
                <a:gd name="T104" fmla="*/ 582 w 582"/>
                <a:gd name="T105" fmla="*/ 82 h 206"/>
                <a:gd name="T106" fmla="*/ 582 w 582"/>
                <a:gd name="T107" fmla="*/ 80 h 206"/>
                <a:gd name="T108" fmla="*/ 582 w 582"/>
                <a:gd name="T109" fmla="*/ 4 h 206"/>
                <a:gd name="T110" fmla="*/ 582 w 582"/>
                <a:gd name="T111" fmla="*/ 2 h 206"/>
                <a:gd name="T112" fmla="*/ 580 w 582"/>
                <a:gd name="T113" fmla="*/ 2 h 206"/>
                <a:gd name="T114" fmla="*/ 580 w 582"/>
                <a:gd name="T115" fmla="*/ 0 h 206"/>
                <a:gd name="T116" fmla="*/ 578 w 582"/>
                <a:gd name="T117" fmla="*/ 0 h 206"/>
                <a:gd name="T118" fmla="*/ 4 w 582"/>
                <a:gd name="T1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82" h="206">
                  <a:moveTo>
                    <a:pt x="4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578" y="8"/>
                  </a:lnTo>
                  <a:lnTo>
                    <a:pt x="574" y="4"/>
                  </a:lnTo>
                  <a:lnTo>
                    <a:pt x="574" y="80"/>
                  </a:lnTo>
                  <a:lnTo>
                    <a:pt x="578" y="77"/>
                  </a:lnTo>
                  <a:lnTo>
                    <a:pt x="405" y="77"/>
                  </a:lnTo>
                  <a:lnTo>
                    <a:pt x="405" y="79"/>
                  </a:lnTo>
                  <a:lnTo>
                    <a:pt x="403" y="79"/>
                  </a:lnTo>
                  <a:lnTo>
                    <a:pt x="403" y="202"/>
                  </a:lnTo>
                  <a:lnTo>
                    <a:pt x="407" y="199"/>
                  </a:lnTo>
                  <a:lnTo>
                    <a:pt x="186" y="199"/>
                  </a:lnTo>
                  <a:lnTo>
                    <a:pt x="190" y="202"/>
                  </a:lnTo>
                  <a:lnTo>
                    <a:pt x="190" y="79"/>
                  </a:lnTo>
                  <a:lnTo>
                    <a:pt x="188" y="79"/>
                  </a:lnTo>
                  <a:lnTo>
                    <a:pt x="188" y="77"/>
                  </a:lnTo>
                  <a:lnTo>
                    <a:pt x="4" y="77"/>
                  </a:lnTo>
                  <a:lnTo>
                    <a:pt x="7" y="80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2" y="82"/>
                  </a:lnTo>
                  <a:lnTo>
                    <a:pt x="2" y="84"/>
                  </a:lnTo>
                  <a:lnTo>
                    <a:pt x="4" y="84"/>
                  </a:lnTo>
                  <a:lnTo>
                    <a:pt x="186" y="84"/>
                  </a:lnTo>
                  <a:lnTo>
                    <a:pt x="183" y="80"/>
                  </a:lnTo>
                  <a:lnTo>
                    <a:pt x="183" y="202"/>
                  </a:lnTo>
                  <a:lnTo>
                    <a:pt x="183" y="204"/>
                  </a:lnTo>
                  <a:lnTo>
                    <a:pt x="184" y="204"/>
                  </a:lnTo>
                  <a:lnTo>
                    <a:pt x="184" y="206"/>
                  </a:lnTo>
                  <a:lnTo>
                    <a:pt x="186" y="206"/>
                  </a:lnTo>
                  <a:lnTo>
                    <a:pt x="407" y="206"/>
                  </a:lnTo>
                  <a:lnTo>
                    <a:pt x="409" y="206"/>
                  </a:lnTo>
                  <a:lnTo>
                    <a:pt x="409" y="204"/>
                  </a:lnTo>
                  <a:lnTo>
                    <a:pt x="411" y="204"/>
                  </a:lnTo>
                  <a:lnTo>
                    <a:pt x="411" y="202"/>
                  </a:lnTo>
                  <a:lnTo>
                    <a:pt x="411" y="80"/>
                  </a:lnTo>
                  <a:lnTo>
                    <a:pt x="407" y="84"/>
                  </a:lnTo>
                  <a:lnTo>
                    <a:pt x="578" y="84"/>
                  </a:lnTo>
                  <a:lnTo>
                    <a:pt x="580" y="84"/>
                  </a:lnTo>
                  <a:lnTo>
                    <a:pt x="580" y="82"/>
                  </a:lnTo>
                  <a:lnTo>
                    <a:pt x="582" y="82"/>
                  </a:lnTo>
                  <a:lnTo>
                    <a:pt x="582" y="80"/>
                  </a:lnTo>
                  <a:lnTo>
                    <a:pt x="582" y="4"/>
                  </a:lnTo>
                  <a:lnTo>
                    <a:pt x="582" y="2"/>
                  </a:lnTo>
                  <a:lnTo>
                    <a:pt x="580" y="2"/>
                  </a:lnTo>
                  <a:lnTo>
                    <a:pt x="580" y="0"/>
                  </a:lnTo>
                  <a:lnTo>
                    <a:pt x="578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098" name="Freeform 10"/>
            <p:cNvSpPr>
              <a:spLocks/>
            </p:cNvSpPr>
            <p:nvPr/>
          </p:nvSpPr>
          <p:spPr bwMode="auto">
            <a:xfrm>
              <a:off x="1753" y="826"/>
              <a:ext cx="142" cy="92"/>
            </a:xfrm>
            <a:custGeom>
              <a:avLst/>
              <a:gdLst>
                <a:gd name="T0" fmla="*/ 157 w 165"/>
                <a:gd name="T1" fmla="*/ 106 h 110"/>
                <a:gd name="T2" fmla="*/ 157 w 165"/>
                <a:gd name="T3" fmla="*/ 108 h 110"/>
                <a:gd name="T4" fmla="*/ 159 w 165"/>
                <a:gd name="T5" fmla="*/ 108 h 110"/>
                <a:gd name="T6" fmla="*/ 159 w 165"/>
                <a:gd name="T7" fmla="*/ 110 h 110"/>
                <a:gd name="T8" fmla="*/ 163 w 165"/>
                <a:gd name="T9" fmla="*/ 110 h 110"/>
                <a:gd name="T10" fmla="*/ 163 w 165"/>
                <a:gd name="T11" fmla="*/ 108 h 110"/>
                <a:gd name="T12" fmla="*/ 165 w 165"/>
                <a:gd name="T13" fmla="*/ 108 h 110"/>
                <a:gd name="T14" fmla="*/ 165 w 165"/>
                <a:gd name="T15" fmla="*/ 2 h 110"/>
                <a:gd name="T16" fmla="*/ 163 w 165"/>
                <a:gd name="T17" fmla="*/ 2 h 110"/>
                <a:gd name="T18" fmla="*/ 163 w 165"/>
                <a:gd name="T19" fmla="*/ 0 h 110"/>
                <a:gd name="T20" fmla="*/ 159 w 165"/>
                <a:gd name="T21" fmla="*/ 0 h 110"/>
                <a:gd name="T22" fmla="*/ 2 w 165"/>
                <a:gd name="T23" fmla="*/ 103 h 110"/>
                <a:gd name="T24" fmla="*/ 2 w 165"/>
                <a:gd name="T25" fmla="*/ 104 h 110"/>
                <a:gd name="T26" fmla="*/ 0 w 165"/>
                <a:gd name="T27" fmla="*/ 104 h 110"/>
                <a:gd name="T28" fmla="*/ 0 w 165"/>
                <a:gd name="T29" fmla="*/ 108 h 110"/>
                <a:gd name="T30" fmla="*/ 2 w 165"/>
                <a:gd name="T31" fmla="*/ 108 h 110"/>
                <a:gd name="T32" fmla="*/ 2 w 165"/>
                <a:gd name="T33" fmla="*/ 110 h 110"/>
                <a:gd name="T34" fmla="*/ 163 w 165"/>
                <a:gd name="T35" fmla="*/ 110 h 110"/>
                <a:gd name="T36" fmla="*/ 163 w 165"/>
                <a:gd name="T37" fmla="*/ 108 h 110"/>
                <a:gd name="T38" fmla="*/ 165 w 165"/>
                <a:gd name="T39" fmla="*/ 108 h 110"/>
                <a:gd name="T40" fmla="*/ 165 w 165"/>
                <a:gd name="T41" fmla="*/ 104 h 110"/>
                <a:gd name="T42" fmla="*/ 163 w 165"/>
                <a:gd name="T43" fmla="*/ 104 h 110"/>
                <a:gd name="T44" fmla="*/ 163 w 165"/>
                <a:gd name="T45" fmla="*/ 103 h 110"/>
                <a:gd name="T46" fmla="*/ 161 w 165"/>
                <a:gd name="T47" fmla="*/ 103 h 110"/>
                <a:gd name="T48" fmla="*/ 3 w 165"/>
                <a:gd name="T49" fmla="*/ 103 h 110"/>
                <a:gd name="T50" fmla="*/ 5 w 165"/>
                <a:gd name="T51" fmla="*/ 110 h 110"/>
                <a:gd name="T52" fmla="*/ 163 w 165"/>
                <a:gd name="T53" fmla="*/ 8 h 110"/>
                <a:gd name="T54" fmla="*/ 157 w 165"/>
                <a:gd name="T55" fmla="*/ 4 h 110"/>
                <a:gd name="T56" fmla="*/ 157 w 165"/>
                <a:gd name="T57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110">
                  <a:moveTo>
                    <a:pt x="157" y="106"/>
                  </a:moveTo>
                  <a:lnTo>
                    <a:pt x="157" y="108"/>
                  </a:lnTo>
                  <a:lnTo>
                    <a:pt x="159" y="108"/>
                  </a:lnTo>
                  <a:lnTo>
                    <a:pt x="159" y="110"/>
                  </a:lnTo>
                  <a:lnTo>
                    <a:pt x="163" y="110"/>
                  </a:lnTo>
                  <a:lnTo>
                    <a:pt x="163" y="108"/>
                  </a:lnTo>
                  <a:lnTo>
                    <a:pt x="165" y="108"/>
                  </a:lnTo>
                  <a:lnTo>
                    <a:pt x="165" y="2"/>
                  </a:lnTo>
                  <a:lnTo>
                    <a:pt x="163" y="2"/>
                  </a:lnTo>
                  <a:lnTo>
                    <a:pt x="163" y="0"/>
                  </a:lnTo>
                  <a:lnTo>
                    <a:pt x="159" y="0"/>
                  </a:lnTo>
                  <a:lnTo>
                    <a:pt x="2" y="103"/>
                  </a:lnTo>
                  <a:lnTo>
                    <a:pt x="2" y="104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163" y="110"/>
                  </a:lnTo>
                  <a:lnTo>
                    <a:pt x="163" y="108"/>
                  </a:lnTo>
                  <a:lnTo>
                    <a:pt x="165" y="108"/>
                  </a:lnTo>
                  <a:lnTo>
                    <a:pt x="165" y="104"/>
                  </a:lnTo>
                  <a:lnTo>
                    <a:pt x="163" y="104"/>
                  </a:lnTo>
                  <a:lnTo>
                    <a:pt x="163" y="103"/>
                  </a:lnTo>
                  <a:lnTo>
                    <a:pt x="161" y="103"/>
                  </a:lnTo>
                  <a:lnTo>
                    <a:pt x="3" y="103"/>
                  </a:lnTo>
                  <a:lnTo>
                    <a:pt x="5" y="110"/>
                  </a:lnTo>
                  <a:lnTo>
                    <a:pt x="163" y="8"/>
                  </a:lnTo>
                  <a:lnTo>
                    <a:pt x="157" y="4"/>
                  </a:lnTo>
                  <a:lnTo>
                    <a:pt x="157" y="10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099" name="Freeform 11"/>
            <p:cNvSpPr>
              <a:spLocks/>
            </p:cNvSpPr>
            <p:nvPr/>
          </p:nvSpPr>
          <p:spPr bwMode="auto">
            <a:xfrm>
              <a:off x="1753" y="826"/>
              <a:ext cx="142" cy="162"/>
            </a:xfrm>
            <a:custGeom>
              <a:avLst/>
              <a:gdLst>
                <a:gd name="T0" fmla="*/ 161 w 165"/>
                <a:gd name="T1" fmla="*/ 8 h 193"/>
                <a:gd name="T2" fmla="*/ 163 w 165"/>
                <a:gd name="T3" fmla="*/ 8 h 193"/>
                <a:gd name="T4" fmla="*/ 163 w 165"/>
                <a:gd name="T5" fmla="*/ 6 h 193"/>
                <a:gd name="T6" fmla="*/ 165 w 165"/>
                <a:gd name="T7" fmla="*/ 6 h 193"/>
                <a:gd name="T8" fmla="*/ 165 w 165"/>
                <a:gd name="T9" fmla="*/ 2 h 193"/>
                <a:gd name="T10" fmla="*/ 163 w 165"/>
                <a:gd name="T11" fmla="*/ 2 h 193"/>
                <a:gd name="T12" fmla="*/ 163 w 165"/>
                <a:gd name="T13" fmla="*/ 0 h 193"/>
                <a:gd name="T14" fmla="*/ 2 w 165"/>
                <a:gd name="T15" fmla="*/ 0 h 193"/>
                <a:gd name="T16" fmla="*/ 2 w 165"/>
                <a:gd name="T17" fmla="*/ 2 h 193"/>
                <a:gd name="T18" fmla="*/ 0 w 165"/>
                <a:gd name="T19" fmla="*/ 2 h 193"/>
                <a:gd name="T20" fmla="*/ 0 w 165"/>
                <a:gd name="T21" fmla="*/ 6 h 193"/>
                <a:gd name="T22" fmla="*/ 2 w 165"/>
                <a:gd name="T23" fmla="*/ 6 h 193"/>
                <a:gd name="T24" fmla="*/ 2 w 165"/>
                <a:gd name="T25" fmla="*/ 8 h 193"/>
                <a:gd name="T26" fmla="*/ 159 w 165"/>
                <a:gd name="T27" fmla="*/ 110 h 193"/>
                <a:gd name="T28" fmla="*/ 157 w 165"/>
                <a:gd name="T29" fmla="*/ 106 h 193"/>
                <a:gd name="T30" fmla="*/ 157 w 165"/>
                <a:gd name="T31" fmla="*/ 120 h 193"/>
                <a:gd name="T32" fmla="*/ 159 w 165"/>
                <a:gd name="T33" fmla="*/ 118 h 193"/>
                <a:gd name="T34" fmla="*/ 90 w 165"/>
                <a:gd name="T35" fmla="*/ 187 h 193"/>
                <a:gd name="T36" fmla="*/ 88 w 165"/>
                <a:gd name="T37" fmla="*/ 187 h 193"/>
                <a:gd name="T38" fmla="*/ 88 w 165"/>
                <a:gd name="T39" fmla="*/ 191 h 193"/>
                <a:gd name="T40" fmla="*/ 90 w 165"/>
                <a:gd name="T41" fmla="*/ 191 h 193"/>
                <a:gd name="T42" fmla="*/ 90 w 165"/>
                <a:gd name="T43" fmla="*/ 193 h 193"/>
                <a:gd name="T44" fmla="*/ 94 w 165"/>
                <a:gd name="T45" fmla="*/ 193 h 193"/>
                <a:gd name="T46" fmla="*/ 94 w 165"/>
                <a:gd name="T47" fmla="*/ 191 h 193"/>
                <a:gd name="T48" fmla="*/ 163 w 165"/>
                <a:gd name="T49" fmla="*/ 122 h 193"/>
                <a:gd name="T50" fmla="*/ 165 w 165"/>
                <a:gd name="T51" fmla="*/ 122 h 193"/>
                <a:gd name="T52" fmla="*/ 165 w 165"/>
                <a:gd name="T53" fmla="*/ 120 h 193"/>
                <a:gd name="T54" fmla="*/ 165 w 165"/>
                <a:gd name="T55" fmla="*/ 106 h 193"/>
                <a:gd name="T56" fmla="*/ 165 w 165"/>
                <a:gd name="T57" fmla="*/ 104 h 193"/>
                <a:gd name="T58" fmla="*/ 163 w 165"/>
                <a:gd name="T59" fmla="*/ 104 h 193"/>
                <a:gd name="T60" fmla="*/ 163 w 165"/>
                <a:gd name="T61" fmla="*/ 103 h 193"/>
                <a:gd name="T62" fmla="*/ 5 w 165"/>
                <a:gd name="T63" fmla="*/ 0 h 193"/>
                <a:gd name="T64" fmla="*/ 3 w 165"/>
                <a:gd name="T65" fmla="*/ 8 h 193"/>
                <a:gd name="T66" fmla="*/ 161 w 165"/>
                <a:gd name="T67" fmla="*/ 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5" h="193">
                  <a:moveTo>
                    <a:pt x="161" y="8"/>
                  </a:moveTo>
                  <a:lnTo>
                    <a:pt x="163" y="8"/>
                  </a:lnTo>
                  <a:lnTo>
                    <a:pt x="163" y="6"/>
                  </a:lnTo>
                  <a:lnTo>
                    <a:pt x="165" y="6"/>
                  </a:lnTo>
                  <a:lnTo>
                    <a:pt x="165" y="2"/>
                  </a:lnTo>
                  <a:lnTo>
                    <a:pt x="163" y="2"/>
                  </a:lnTo>
                  <a:lnTo>
                    <a:pt x="163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159" y="110"/>
                  </a:lnTo>
                  <a:lnTo>
                    <a:pt x="157" y="106"/>
                  </a:lnTo>
                  <a:lnTo>
                    <a:pt x="157" y="120"/>
                  </a:lnTo>
                  <a:lnTo>
                    <a:pt x="159" y="118"/>
                  </a:lnTo>
                  <a:lnTo>
                    <a:pt x="90" y="187"/>
                  </a:lnTo>
                  <a:lnTo>
                    <a:pt x="88" y="187"/>
                  </a:lnTo>
                  <a:lnTo>
                    <a:pt x="88" y="191"/>
                  </a:lnTo>
                  <a:lnTo>
                    <a:pt x="90" y="191"/>
                  </a:lnTo>
                  <a:lnTo>
                    <a:pt x="90" y="193"/>
                  </a:lnTo>
                  <a:lnTo>
                    <a:pt x="94" y="193"/>
                  </a:lnTo>
                  <a:lnTo>
                    <a:pt x="94" y="191"/>
                  </a:lnTo>
                  <a:lnTo>
                    <a:pt x="163" y="122"/>
                  </a:lnTo>
                  <a:lnTo>
                    <a:pt x="165" y="122"/>
                  </a:lnTo>
                  <a:lnTo>
                    <a:pt x="165" y="120"/>
                  </a:lnTo>
                  <a:lnTo>
                    <a:pt x="165" y="106"/>
                  </a:lnTo>
                  <a:lnTo>
                    <a:pt x="165" y="104"/>
                  </a:lnTo>
                  <a:lnTo>
                    <a:pt x="163" y="104"/>
                  </a:lnTo>
                  <a:lnTo>
                    <a:pt x="163" y="103"/>
                  </a:lnTo>
                  <a:lnTo>
                    <a:pt x="5" y="0"/>
                  </a:lnTo>
                  <a:lnTo>
                    <a:pt x="3" y="8"/>
                  </a:lnTo>
                  <a:lnTo>
                    <a:pt x="161" y="8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00" name="Freeform 12"/>
            <p:cNvSpPr>
              <a:spLocks/>
            </p:cNvSpPr>
            <p:nvPr/>
          </p:nvSpPr>
          <p:spPr bwMode="auto">
            <a:xfrm>
              <a:off x="1829" y="859"/>
              <a:ext cx="165" cy="162"/>
            </a:xfrm>
            <a:custGeom>
              <a:avLst/>
              <a:gdLst>
                <a:gd name="T0" fmla="*/ 2 w 191"/>
                <a:gd name="T1" fmla="*/ 186 h 192"/>
                <a:gd name="T2" fmla="*/ 0 w 191"/>
                <a:gd name="T3" fmla="*/ 186 h 192"/>
                <a:gd name="T4" fmla="*/ 0 w 191"/>
                <a:gd name="T5" fmla="*/ 190 h 192"/>
                <a:gd name="T6" fmla="*/ 2 w 191"/>
                <a:gd name="T7" fmla="*/ 190 h 192"/>
                <a:gd name="T8" fmla="*/ 2 w 191"/>
                <a:gd name="T9" fmla="*/ 192 h 192"/>
                <a:gd name="T10" fmla="*/ 6 w 191"/>
                <a:gd name="T11" fmla="*/ 192 h 192"/>
                <a:gd name="T12" fmla="*/ 6 w 191"/>
                <a:gd name="T13" fmla="*/ 190 h 192"/>
                <a:gd name="T14" fmla="*/ 189 w 191"/>
                <a:gd name="T15" fmla="*/ 5 h 192"/>
                <a:gd name="T16" fmla="*/ 191 w 191"/>
                <a:gd name="T17" fmla="*/ 5 h 192"/>
                <a:gd name="T18" fmla="*/ 191 w 191"/>
                <a:gd name="T19" fmla="*/ 2 h 192"/>
                <a:gd name="T20" fmla="*/ 189 w 191"/>
                <a:gd name="T21" fmla="*/ 2 h 192"/>
                <a:gd name="T22" fmla="*/ 189 w 191"/>
                <a:gd name="T23" fmla="*/ 0 h 192"/>
                <a:gd name="T24" fmla="*/ 185 w 191"/>
                <a:gd name="T25" fmla="*/ 0 h 192"/>
                <a:gd name="T26" fmla="*/ 185 w 191"/>
                <a:gd name="T27" fmla="*/ 2 h 192"/>
                <a:gd name="T28" fmla="*/ 2 w 191"/>
                <a:gd name="T29" fmla="*/ 18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1" h="192">
                  <a:moveTo>
                    <a:pt x="2" y="186"/>
                  </a:moveTo>
                  <a:lnTo>
                    <a:pt x="0" y="186"/>
                  </a:lnTo>
                  <a:lnTo>
                    <a:pt x="0" y="190"/>
                  </a:lnTo>
                  <a:lnTo>
                    <a:pt x="2" y="190"/>
                  </a:lnTo>
                  <a:lnTo>
                    <a:pt x="2" y="192"/>
                  </a:lnTo>
                  <a:lnTo>
                    <a:pt x="6" y="192"/>
                  </a:lnTo>
                  <a:lnTo>
                    <a:pt x="6" y="190"/>
                  </a:lnTo>
                  <a:lnTo>
                    <a:pt x="189" y="5"/>
                  </a:lnTo>
                  <a:lnTo>
                    <a:pt x="191" y="5"/>
                  </a:lnTo>
                  <a:lnTo>
                    <a:pt x="191" y="2"/>
                  </a:lnTo>
                  <a:lnTo>
                    <a:pt x="189" y="2"/>
                  </a:lnTo>
                  <a:lnTo>
                    <a:pt x="189" y="0"/>
                  </a:lnTo>
                  <a:lnTo>
                    <a:pt x="185" y="0"/>
                  </a:lnTo>
                  <a:lnTo>
                    <a:pt x="185" y="2"/>
                  </a:lnTo>
                  <a:lnTo>
                    <a:pt x="2" y="18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01" name="Freeform 13"/>
            <p:cNvSpPr>
              <a:spLocks/>
            </p:cNvSpPr>
            <p:nvPr/>
          </p:nvSpPr>
          <p:spPr bwMode="auto">
            <a:xfrm>
              <a:off x="1899" y="826"/>
              <a:ext cx="95" cy="97"/>
            </a:xfrm>
            <a:custGeom>
              <a:avLst/>
              <a:gdLst>
                <a:gd name="T0" fmla="*/ 108 w 110"/>
                <a:gd name="T1" fmla="*/ 6 h 116"/>
                <a:gd name="T2" fmla="*/ 110 w 110"/>
                <a:gd name="T3" fmla="*/ 6 h 116"/>
                <a:gd name="T4" fmla="*/ 110 w 110"/>
                <a:gd name="T5" fmla="*/ 2 h 116"/>
                <a:gd name="T6" fmla="*/ 108 w 110"/>
                <a:gd name="T7" fmla="*/ 2 h 116"/>
                <a:gd name="T8" fmla="*/ 108 w 110"/>
                <a:gd name="T9" fmla="*/ 0 h 116"/>
                <a:gd name="T10" fmla="*/ 104 w 110"/>
                <a:gd name="T11" fmla="*/ 0 h 116"/>
                <a:gd name="T12" fmla="*/ 104 w 110"/>
                <a:gd name="T13" fmla="*/ 2 h 116"/>
                <a:gd name="T14" fmla="*/ 2 w 110"/>
                <a:gd name="T15" fmla="*/ 110 h 116"/>
                <a:gd name="T16" fmla="*/ 0 w 110"/>
                <a:gd name="T17" fmla="*/ 110 h 116"/>
                <a:gd name="T18" fmla="*/ 0 w 110"/>
                <a:gd name="T19" fmla="*/ 114 h 116"/>
                <a:gd name="T20" fmla="*/ 2 w 110"/>
                <a:gd name="T21" fmla="*/ 114 h 116"/>
                <a:gd name="T22" fmla="*/ 2 w 110"/>
                <a:gd name="T23" fmla="*/ 116 h 116"/>
                <a:gd name="T24" fmla="*/ 6 w 110"/>
                <a:gd name="T25" fmla="*/ 116 h 116"/>
                <a:gd name="T26" fmla="*/ 6 w 110"/>
                <a:gd name="T27" fmla="*/ 114 h 116"/>
                <a:gd name="T28" fmla="*/ 108 w 110"/>
                <a:gd name="T29" fmla="*/ 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116">
                  <a:moveTo>
                    <a:pt x="108" y="6"/>
                  </a:moveTo>
                  <a:lnTo>
                    <a:pt x="110" y="6"/>
                  </a:lnTo>
                  <a:lnTo>
                    <a:pt x="110" y="2"/>
                  </a:lnTo>
                  <a:lnTo>
                    <a:pt x="108" y="2"/>
                  </a:lnTo>
                  <a:lnTo>
                    <a:pt x="108" y="0"/>
                  </a:lnTo>
                  <a:lnTo>
                    <a:pt x="104" y="0"/>
                  </a:lnTo>
                  <a:lnTo>
                    <a:pt x="104" y="2"/>
                  </a:lnTo>
                  <a:lnTo>
                    <a:pt x="2" y="110"/>
                  </a:lnTo>
                  <a:lnTo>
                    <a:pt x="0" y="110"/>
                  </a:lnTo>
                  <a:lnTo>
                    <a:pt x="0" y="114"/>
                  </a:lnTo>
                  <a:lnTo>
                    <a:pt x="2" y="114"/>
                  </a:lnTo>
                  <a:lnTo>
                    <a:pt x="2" y="116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02" name="Freeform 14"/>
            <p:cNvSpPr>
              <a:spLocks/>
            </p:cNvSpPr>
            <p:nvPr/>
          </p:nvSpPr>
          <p:spPr bwMode="auto">
            <a:xfrm>
              <a:off x="1889" y="923"/>
              <a:ext cx="105" cy="103"/>
            </a:xfrm>
            <a:custGeom>
              <a:avLst/>
              <a:gdLst>
                <a:gd name="T0" fmla="*/ 120 w 122"/>
                <a:gd name="T1" fmla="*/ 6 h 122"/>
                <a:gd name="T2" fmla="*/ 122 w 122"/>
                <a:gd name="T3" fmla="*/ 6 h 122"/>
                <a:gd name="T4" fmla="*/ 122 w 122"/>
                <a:gd name="T5" fmla="*/ 2 h 122"/>
                <a:gd name="T6" fmla="*/ 120 w 122"/>
                <a:gd name="T7" fmla="*/ 2 h 122"/>
                <a:gd name="T8" fmla="*/ 120 w 122"/>
                <a:gd name="T9" fmla="*/ 0 h 122"/>
                <a:gd name="T10" fmla="*/ 116 w 122"/>
                <a:gd name="T11" fmla="*/ 0 h 122"/>
                <a:gd name="T12" fmla="*/ 116 w 122"/>
                <a:gd name="T13" fmla="*/ 2 h 122"/>
                <a:gd name="T14" fmla="*/ 2 w 122"/>
                <a:gd name="T15" fmla="*/ 116 h 122"/>
                <a:gd name="T16" fmla="*/ 0 w 122"/>
                <a:gd name="T17" fmla="*/ 116 h 122"/>
                <a:gd name="T18" fmla="*/ 0 w 122"/>
                <a:gd name="T19" fmla="*/ 120 h 122"/>
                <a:gd name="T20" fmla="*/ 2 w 122"/>
                <a:gd name="T21" fmla="*/ 120 h 122"/>
                <a:gd name="T22" fmla="*/ 2 w 122"/>
                <a:gd name="T23" fmla="*/ 122 h 122"/>
                <a:gd name="T24" fmla="*/ 6 w 122"/>
                <a:gd name="T25" fmla="*/ 122 h 122"/>
                <a:gd name="T26" fmla="*/ 6 w 122"/>
                <a:gd name="T27" fmla="*/ 120 h 122"/>
                <a:gd name="T28" fmla="*/ 120 w 122"/>
                <a:gd name="T29" fmla="*/ 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22">
                  <a:moveTo>
                    <a:pt x="120" y="6"/>
                  </a:moveTo>
                  <a:lnTo>
                    <a:pt x="122" y="6"/>
                  </a:lnTo>
                  <a:lnTo>
                    <a:pt x="122" y="2"/>
                  </a:lnTo>
                  <a:lnTo>
                    <a:pt x="120" y="2"/>
                  </a:lnTo>
                  <a:lnTo>
                    <a:pt x="120" y="0"/>
                  </a:lnTo>
                  <a:lnTo>
                    <a:pt x="116" y="0"/>
                  </a:lnTo>
                  <a:lnTo>
                    <a:pt x="116" y="2"/>
                  </a:lnTo>
                  <a:lnTo>
                    <a:pt x="2" y="116"/>
                  </a:lnTo>
                  <a:lnTo>
                    <a:pt x="0" y="116"/>
                  </a:lnTo>
                  <a:lnTo>
                    <a:pt x="0" y="120"/>
                  </a:lnTo>
                  <a:lnTo>
                    <a:pt x="2" y="120"/>
                  </a:lnTo>
                  <a:lnTo>
                    <a:pt x="2" y="122"/>
                  </a:lnTo>
                  <a:lnTo>
                    <a:pt x="6" y="122"/>
                  </a:lnTo>
                  <a:lnTo>
                    <a:pt x="6" y="120"/>
                  </a:lnTo>
                  <a:lnTo>
                    <a:pt x="120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03" name="Freeform 15"/>
            <p:cNvSpPr>
              <a:spLocks/>
            </p:cNvSpPr>
            <p:nvPr/>
          </p:nvSpPr>
          <p:spPr bwMode="auto">
            <a:xfrm>
              <a:off x="1845" y="890"/>
              <a:ext cx="149" cy="147"/>
            </a:xfrm>
            <a:custGeom>
              <a:avLst/>
              <a:gdLst>
                <a:gd name="T0" fmla="*/ 2 w 173"/>
                <a:gd name="T1" fmla="*/ 169 h 175"/>
                <a:gd name="T2" fmla="*/ 0 w 173"/>
                <a:gd name="T3" fmla="*/ 169 h 175"/>
                <a:gd name="T4" fmla="*/ 0 w 173"/>
                <a:gd name="T5" fmla="*/ 173 h 175"/>
                <a:gd name="T6" fmla="*/ 2 w 173"/>
                <a:gd name="T7" fmla="*/ 173 h 175"/>
                <a:gd name="T8" fmla="*/ 2 w 173"/>
                <a:gd name="T9" fmla="*/ 175 h 175"/>
                <a:gd name="T10" fmla="*/ 6 w 173"/>
                <a:gd name="T11" fmla="*/ 175 h 175"/>
                <a:gd name="T12" fmla="*/ 6 w 173"/>
                <a:gd name="T13" fmla="*/ 173 h 175"/>
                <a:gd name="T14" fmla="*/ 171 w 173"/>
                <a:gd name="T15" fmla="*/ 6 h 175"/>
                <a:gd name="T16" fmla="*/ 173 w 173"/>
                <a:gd name="T17" fmla="*/ 6 h 175"/>
                <a:gd name="T18" fmla="*/ 173 w 173"/>
                <a:gd name="T19" fmla="*/ 2 h 175"/>
                <a:gd name="T20" fmla="*/ 171 w 173"/>
                <a:gd name="T21" fmla="*/ 2 h 175"/>
                <a:gd name="T22" fmla="*/ 171 w 173"/>
                <a:gd name="T23" fmla="*/ 0 h 175"/>
                <a:gd name="T24" fmla="*/ 167 w 173"/>
                <a:gd name="T25" fmla="*/ 0 h 175"/>
                <a:gd name="T26" fmla="*/ 167 w 173"/>
                <a:gd name="T27" fmla="*/ 2 h 175"/>
                <a:gd name="T28" fmla="*/ 2 w 173"/>
                <a:gd name="T29" fmla="*/ 16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3" h="175">
                  <a:moveTo>
                    <a:pt x="2" y="169"/>
                  </a:moveTo>
                  <a:lnTo>
                    <a:pt x="0" y="169"/>
                  </a:lnTo>
                  <a:lnTo>
                    <a:pt x="0" y="173"/>
                  </a:lnTo>
                  <a:lnTo>
                    <a:pt x="2" y="173"/>
                  </a:lnTo>
                  <a:lnTo>
                    <a:pt x="2" y="175"/>
                  </a:lnTo>
                  <a:lnTo>
                    <a:pt x="6" y="175"/>
                  </a:lnTo>
                  <a:lnTo>
                    <a:pt x="6" y="173"/>
                  </a:lnTo>
                  <a:lnTo>
                    <a:pt x="171" y="6"/>
                  </a:lnTo>
                  <a:lnTo>
                    <a:pt x="173" y="6"/>
                  </a:lnTo>
                  <a:lnTo>
                    <a:pt x="173" y="2"/>
                  </a:lnTo>
                  <a:lnTo>
                    <a:pt x="171" y="2"/>
                  </a:lnTo>
                  <a:lnTo>
                    <a:pt x="171" y="0"/>
                  </a:lnTo>
                  <a:lnTo>
                    <a:pt x="167" y="0"/>
                  </a:lnTo>
                  <a:lnTo>
                    <a:pt x="167" y="2"/>
                  </a:lnTo>
                  <a:lnTo>
                    <a:pt x="2" y="169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04" name="Freeform 16"/>
            <p:cNvSpPr>
              <a:spLocks/>
            </p:cNvSpPr>
            <p:nvPr/>
          </p:nvSpPr>
          <p:spPr bwMode="auto">
            <a:xfrm>
              <a:off x="1938" y="955"/>
              <a:ext cx="56" cy="55"/>
            </a:xfrm>
            <a:custGeom>
              <a:avLst/>
              <a:gdLst>
                <a:gd name="T0" fmla="*/ 63 w 65"/>
                <a:gd name="T1" fmla="*/ 6 h 65"/>
                <a:gd name="T2" fmla="*/ 65 w 65"/>
                <a:gd name="T3" fmla="*/ 6 h 65"/>
                <a:gd name="T4" fmla="*/ 65 w 65"/>
                <a:gd name="T5" fmla="*/ 2 h 65"/>
                <a:gd name="T6" fmla="*/ 63 w 65"/>
                <a:gd name="T7" fmla="*/ 2 h 65"/>
                <a:gd name="T8" fmla="*/ 63 w 65"/>
                <a:gd name="T9" fmla="*/ 0 h 65"/>
                <a:gd name="T10" fmla="*/ 59 w 65"/>
                <a:gd name="T11" fmla="*/ 0 h 65"/>
                <a:gd name="T12" fmla="*/ 59 w 65"/>
                <a:gd name="T13" fmla="*/ 2 h 65"/>
                <a:gd name="T14" fmla="*/ 2 w 65"/>
                <a:gd name="T15" fmla="*/ 59 h 65"/>
                <a:gd name="T16" fmla="*/ 0 w 65"/>
                <a:gd name="T17" fmla="*/ 59 h 65"/>
                <a:gd name="T18" fmla="*/ 0 w 65"/>
                <a:gd name="T19" fmla="*/ 63 h 65"/>
                <a:gd name="T20" fmla="*/ 2 w 65"/>
                <a:gd name="T21" fmla="*/ 63 h 65"/>
                <a:gd name="T22" fmla="*/ 2 w 65"/>
                <a:gd name="T23" fmla="*/ 65 h 65"/>
                <a:gd name="T24" fmla="*/ 6 w 65"/>
                <a:gd name="T25" fmla="*/ 65 h 65"/>
                <a:gd name="T26" fmla="*/ 6 w 65"/>
                <a:gd name="T27" fmla="*/ 63 h 65"/>
                <a:gd name="T28" fmla="*/ 63 w 65"/>
                <a:gd name="T29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5">
                  <a:moveTo>
                    <a:pt x="63" y="6"/>
                  </a:moveTo>
                  <a:lnTo>
                    <a:pt x="65" y="6"/>
                  </a:lnTo>
                  <a:lnTo>
                    <a:pt x="65" y="2"/>
                  </a:lnTo>
                  <a:lnTo>
                    <a:pt x="63" y="2"/>
                  </a:lnTo>
                  <a:lnTo>
                    <a:pt x="63" y="0"/>
                  </a:lnTo>
                  <a:lnTo>
                    <a:pt x="59" y="0"/>
                  </a:lnTo>
                  <a:lnTo>
                    <a:pt x="59" y="2"/>
                  </a:lnTo>
                  <a:lnTo>
                    <a:pt x="2" y="59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2" y="65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63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05" name="Freeform 17"/>
            <p:cNvSpPr>
              <a:spLocks/>
            </p:cNvSpPr>
            <p:nvPr/>
          </p:nvSpPr>
          <p:spPr bwMode="auto">
            <a:xfrm>
              <a:off x="1982" y="981"/>
              <a:ext cx="12" cy="19"/>
            </a:xfrm>
            <a:custGeom>
              <a:avLst/>
              <a:gdLst>
                <a:gd name="T0" fmla="*/ 0 w 14"/>
                <a:gd name="T1" fmla="*/ 16 h 22"/>
                <a:gd name="T2" fmla="*/ 0 w 14"/>
                <a:gd name="T3" fmla="*/ 20 h 22"/>
                <a:gd name="T4" fmla="*/ 2 w 14"/>
                <a:gd name="T5" fmla="*/ 22 h 22"/>
                <a:gd name="T6" fmla="*/ 6 w 14"/>
                <a:gd name="T7" fmla="*/ 22 h 22"/>
                <a:gd name="T8" fmla="*/ 8 w 14"/>
                <a:gd name="T9" fmla="*/ 20 h 22"/>
                <a:gd name="T10" fmla="*/ 14 w 14"/>
                <a:gd name="T11" fmla="*/ 6 h 22"/>
                <a:gd name="T12" fmla="*/ 14 w 14"/>
                <a:gd name="T13" fmla="*/ 2 h 22"/>
                <a:gd name="T14" fmla="*/ 12 w 14"/>
                <a:gd name="T15" fmla="*/ 0 h 22"/>
                <a:gd name="T16" fmla="*/ 8 w 14"/>
                <a:gd name="T17" fmla="*/ 0 h 22"/>
                <a:gd name="T18" fmla="*/ 6 w 14"/>
                <a:gd name="T19" fmla="*/ 2 h 22"/>
                <a:gd name="T20" fmla="*/ 0 w 14"/>
                <a:gd name="T21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2">
                  <a:moveTo>
                    <a:pt x="0" y="16"/>
                  </a:moveTo>
                  <a:lnTo>
                    <a:pt x="0" y="20"/>
                  </a:lnTo>
                  <a:lnTo>
                    <a:pt x="2" y="22"/>
                  </a:lnTo>
                  <a:lnTo>
                    <a:pt x="6" y="22"/>
                  </a:lnTo>
                  <a:lnTo>
                    <a:pt x="8" y="20"/>
                  </a:lnTo>
                  <a:lnTo>
                    <a:pt x="14" y="6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06" name="Freeform 18"/>
            <p:cNvSpPr>
              <a:spLocks/>
            </p:cNvSpPr>
            <p:nvPr/>
          </p:nvSpPr>
          <p:spPr bwMode="auto">
            <a:xfrm>
              <a:off x="1485" y="923"/>
              <a:ext cx="317" cy="98"/>
            </a:xfrm>
            <a:custGeom>
              <a:avLst/>
              <a:gdLst>
                <a:gd name="T0" fmla="*/ 4 w 368"/>
                <a:gd name="T1" fmla="*/ 108 h 116"/>
                <a:gd name="T2" fmla="*/ 2 w 368"/>
                <a:gd name="T3" fmla="*/ 108 h 116"/>
                <a:gd name="T4" fmla="*/ 2 w 368"/>
                <a:gd name="T5" fmla="*/ 110 h 116"/>
                <a:gd name="T6" fmla="*/ 0 w 368"/>
                <a:gd name="T7" fmla="*/ 110 h 116"/>
                <a:gd name="T8" fmla="*/ 0 w 368"/>
                <a:gd name="T9" fmla="*/ 114 h 116"/>
                <a:gd name="T10" fmla="*/ 2 w 368"/>
                <a:gd name="T11" fmla="*/ 114 h 116"/>
                <a:gd name="T12" fmla="*/ 2 w 368"/>
                <a:gd name="T13" fmla="*/ 116 h 116"/>
                <a:gd name="T14" fmla="*/ 366 w 368"/>
                <a:gd name="T15" fmla="*/ 116 h 116"/>
                <a:gd name="T16" fmla="*/ 366 w 368"/>
                <a:gd name="T17" fmla="*/ 114 h 116"/>
                <a:gd name="T18" fmla="*/ 368 w 368"/>
                <a:gd name="T19" fmla="*/ 114 h 116"/>
                <a:gd name="T20" fmla="*/ 368 w 368"/>
                <a:gd name="T21" fmla="*/ 28 h 116"/>
                <a:gd name="T22" fmla="*/ 366 w 368"/>
                <a:gd name="T23" fmla="*/ 28 h 116"/>
                <a:gd name="T24" fmla="*/ 366 w 368"/>
                <a:gd name="T25" fmla="*/ 26 h 116"/>
                <a:gd name="T26" fmla="*/ 301 w 368"/>
                <a:gd name="T27" fmla="*/ 26 h 116"/>
                <a:gd name="T28" fmla="*/ 305 w 368"/>
                <a:gd name="T29" fmla="*/ 30 h 116"/>
                <a:gd name="T30" fmla="*/ 305 w 368"/>
                <a:gd name="T31" fmla="*/ 2 h 116"/>
                <a:gd name="T32" fmla="*/ 303 w 368"/>
                <a:gd name="T33" fmla="*/ 2 h 116"/>
                <a:gd name="T34" fmla="*/ 303 w 368"/>
                <a:gd name="T35" fmla="*/ 0 h 116"/>
                <a:gd name="T36" fmla="*/ 90 w 368"/>
                <a:gd name="T37" fmla="*/ 0 h 116"/>
                <a:gd name="T38" fmla="*/ 90 w 368"/>
                <a:gd name="T39" fmla="*/ 2 h 116"/>
                <a:gd name="T40" fmla="*/ 88 w 368"/>
                <a:gd name="T41" fmla="*/ 2 h 116"/>
                <a:gd name="T42" fmla="*/ 88 w 368"/>
                <a:gd name="T43" fmla="*/ 30 h 116"/>
                <a:gd name="T44" fmla="*/ 92 w 368"/>
                <a:gd name="T45" fmla="*/ 26 h 116"/>
                <a:gd name="T46" fmla="*/ 2 w 368"/>
                <a:gd name="T47" fmla="*/ 26 h 116"/>
                <a:gd name="T48" fmla="*/ 2 w 368"/>
                <a:gd name="T49" fmla="*/ 28 h 116"/>
                <a:gd name="T50" fmla="*/ 0 w 368"/>
                <a:gd name="T51" fmla="*/ 28 h 116"/>
                <a:gd name="T52" fmla="*/ 0 w 368"/>
                <a:gd name="T53" fmla="*/ 114 h 116"/>
                <a:gd name="T54" fmla="*/ 2 w 368"/>
                <a:gd name="T55" fmla="*/ 114 h 116"/>
                <a:gd name="T56" fmla="*/ 2 w 368"/>
                <a:gd name="T57" fmla="*/ 116 h 116"/>
                <a:gd name="T58" fmla="*/ 6 w 368"/>
                <a:gd name="T59" fmla="*/ 116 h 116"/>
                <a:gd name="T60" fmla="*/ 6 w 368"/>
                <a:gd name="T61" fmla="*/ 114 h 116"/>
                <a:gd name="T62" fmla="*/ 8 w 368"/>
                <a:gd name="T63" fmla="*/ 114 h 116"/>
                <a:gd name="T64" fmla="*/ 8 w 368"/>
                <a:gd name="T65" fmla="*/ 112 h 116"/>
                <a:gd name="T66" fmla="*/ 8 w 368"/>
                <a:gd name="T67" fmla="*/ 30 h 116"/>
                <a:gd name="T68" fmla="*/ 4 w 368"/>
                <a:gd name="T69" fmla="*/ 34 h 116"/>
                <a:gd name="T70" fmla="*/ 92 w 368"/>
                <a:gd name="T71" fmla="*/ 34 h 116"/>
                <a:gd name="T72" fmla="*/ 94 w 368"/>
                <a:gd name="T73" fmla="*/ 34 h 116"/>
                <a:gd name="T74" fmla="*/ 94 w 368"/>
                <a:gd name="T75" fmla="*/ 32 h 116"/>
                <a:gd name="T76" fmla="*/ 96 w 368"/>
                <a:gd name="T77" fmla="*/ 32 h 116"/>
                <a:gd name="T78" fmla="*/ 96 w 368"/>
                <a:gd name="T79" fmla="*/ 30 h 116"/>
                <a:gd name="T80" fmla="*/ 96 w 368"/>
                <a:gd name="T81" fmla="*/ 4 h 116"/>
                <a:gd name="T82" fmla="*/ 92 w 368"/>
                <a:gd name="T83" fmla="*/ 8 h 116"/>
                <a:gd name="T84" fmla="*/ 301 w 368"/>
                <a:gd name="T85" fmla="*/ 8 h 116"/>
                <a:gd name="T86" fmla="*/ 297 w 368"/>
                <a:gd name="T87" fmla="*/ 4 h 116"/>
                <a:gd name="T88" fmla="*/ 297 w 368"/>
                <a:gd name="T89" fmla="*/ 30 h 116"/>
                <a:gd name="T90" fmla="*/ 297 w 368"/>
                <a:gd name="T91" fmla="*/ 32 h 116"/>
                <a:gd name="T92" fmla="*/ 299 w 368"/>
                <a:gd name="T93" fmla="*/ 32 h 116"/>
                <a:gd name="T94" fmla="*/ 299 w 368"/>
                <a:gd name="T95" fmla="*/ 34 h 116"/>
                <a:gd name="T96" fmla="*/ 301 w 368"/>
                <a:gd name="T97" fmla="*/ 34 h 116"/>
                <a:gd name="T98" fmla="*/ 364 w 368"/>
                <a:gd name="T99" fmla="*/ 34 h 116"/>
                <a:gd name="T100" fmla="*/ 360 w 368"/>
                <a:gd name="T101" fmla="*/ 30 h 116"/>
                <a:gd name="T102" fmla="*/ 360 w 368"/>
                <a:gd name="T103" fmla="*/ 112 h 116"/>
                <a:gd name="T104" fmla="*/ 364 w 368"/>
                <a:gd name="T105" fmla="*/ 108 h 116"/>
                <a:gd name="T106" fmla="*/ 4 w 368"/>
                <a:gd name="T107" fmla="*/ 10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8" h="116">
                  <a:moveTo>
                    <a:pt x="4" y="108"/>
                  </a:moveTo>
                  <a:lnTo>
                    <a:pt x="2" y="108"/>
                  </a:lnTo>
                  <a:lnTo>
                    <a:pt x="2" y="110"/>
                  </a:lnTo>
                  <a:lnTo>
                    <a:pt x="0" y="110"/>
                  </a:lnTo>
                  <a:lnTo>
                    <a:pt x="0" y="114"/>
                  </a:lnTo>
                  <a:lnTo>
                    <a:pt x="2" y="114"/>
                  </a:lnTo>
                  <a:lnTo>
                    <a:pt x="2" y="116"/>
                  </a:lnTo>
                  <a:lnTo>
                    <a:pt x="366" y="116"/>
                  </a:lnTo>
                  <a:lnTo>
                    <a:pt x="366" y="114"/>
                  </a:lnTo>
                  <a:lnTo>
                    <a:pt x="368" y="114"/>
                  </a:lnTo>
                  <a:lnTo>
                    <a:pt x="368" y="28"/>
                  </a:lnTo>
                  <a:lnTo>
                    <a:pt x="366" y="28"/>
                  </a:lnTo>
                  <a:lnTo>
                    <a:pt x="366" y="26"/>
                  </a:lnTo>
                  <a:lnTo>
                    <a:pt x="301" y="26"/>
                  </a:lnTo>
                  <a:lnTo>
                    <a:pt x="305" y="30"/>
                  </a:lnTo>
                  <a:lnTo>
                    <a:pt x="305" y="2"/>
                  </a:lnTo>
                  <a:lnTo>
                    <a:pt x="303" y="2"/>
                  </a:lnTo>
                  <a:lnTo>
                    <a:pt x="303" y="0"/>
                  </a:lnTo>
                  <a:lnTo>
                    <a:pt x="90" y="0"/>
                  </a:lnTo>
                  <a:lnTo>
                    <a:pt x="90" y="2"/>
                  </a:lnTo>
                  <a:lnTo>
                    <a:pt x="88" y="2"/>
                  </a:lnTo>
                  <a:lnTo>
                    <a:pt x="88" y="30"/>
                  </a:lnTo>
                  <a:lnTo>
                    <a:pt x="92" y="26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0" y="114"/>
                  </a:lnTo>
                  <a:lnTo>
                    <a:pt x="2" y="114"/>
                  </a:lnTo>
                  <a:lnTo>
                    <a:pt x="2" y="116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8" y="114"/>
                  </a:lnTo>
                  <a:lnTo>
                    <a:pt x="8" y="112"/>
                  </a:lnTo>
                  <a:lnTo>
                    <a:pt x="8" y="30"/>
                  </a:lnTo>
                  <a:lnTo>
                    <a:pt x="4" y="34"/>
                  </a:lnTo>
                  <a:lnTo>
                    <a:pt x="92" y="34"/>
                  </a:lnTo>
                  <a:lnTo>
                    <a:pt x="94" y="34"/>
                  </a:lnTo>
                  <a:lnTo>
                    <a:pt x="94" y="32"/>
                  </a:lnTo>
                  <a:lnTo>
                    <a:pt x="96" y="32"/>
                  </a:lnTo>
                  <a:lnTo>
                    <a:pt x="96" y="30"/>
                  </a:lnTo>
                  <a:lnTo>
                    <a:pt x="96" y="4"/>
                  </a:lnTo>
                  <a:lnTo>
                    <a:pt x="92" y="8"/>
                  </a:lnTo>
                  <a:lnTo>
                    <a:pt x="301" y="8"/>
                  </a:lnTo>
                  <a:lnTo>
                    <a:pt x="297" y="4"/>
                  </a:lnTo>
                  <a:lnTo>
                    <a:pt x="297" y="30"/>
                  </a:lnTo>
                  <a:lnTo>
                    <a:pt x="297" y="32"/>
                  </a:lnTo>
                  <a:lnTo>
                    <a:pt x="299" y="32"/>
                  </a:lnTo>
                  <a:lnTo>
                    <a:pt x="299" y="34"/>
                  </a:lnTo>
                  <a:lnTo>
                    <a:pt x="301" y="34"/>
                  </a:lnTo>
                  <a:lnTo>
                    <a:pt x="364" y="34"/>
                  </a:lnTo>
                  <a:lnTo>
                    <a:pt x="360" y="30"/>
                  </a:lnTo>
                  <a:lnTo>
                    <a:pt x="360" y="112"/>
                  </a:lnTo>
                  <a:lnTo>
                    <a:pt x="364" y="108"/>
                  </a:lnTo>
                  <a:lnTo>
                    <a:pt x="4" y="108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07" name="Freeform 19"/>
            <p:cNvSpPr>
              <a:spLocks/>
            </p:cNvSpPr>
            <p:nvPr/>
          </p:nvSpPr>
          <p:spPr bwMode="auto">
            <a:xfrm>
              <a:off x="1753" y="826"/>
              <a:ext cx="6" cy="92"/>
            </a:xfrm>
            <a:custGeom>
              <a:avLst/>
              <a:gdLst>
                <a:gd name="T0" fmla="*/ 0 w 7"/>
                <a:gd name="T1" fmla="*/ 106 h 110"/>
                <a:gd name="T2" fmla="*/ 0 w 7"/>
                <a:gd name="T3" fmla="*/ 108 h 110"/>
                <a:gd name="T4" fmla="*/ 2 w 7"/>
                <a:gd name="T5" fmla="*/ 108 h 110"/>
                <a:gd name="T6" fmla="*/ 2 w 7"/>
                <a:gd name="T7" fmla="*/ 110 h 110"/>
                <a:gd name="T8" fmla="*/ 5 w 7"/>
                <a:gd name="T9" fmla="*/ 110 h 110"/>
                <a:gd name="T10" fmla="*/ 5 w 7"/>
                <a:gd name="T11" fmla="*/ 108 h 110"/>
                <a:gd name="T12" fmla="*/ 7 w 7"/>
                <a:gd name="T13" fmla="*/ 108 h 110"/>
                <a:gd name="T14" fmla="*/ 7 w 7"/>
                <a:gd name="T15" fmla="*/ 2 h 110"/>
                <a:gd name="T16" fmla="*/ 5 w 7"/>
                <a:gd name="T17" fmla="*/ 2 h 110"/>
                <a:gd name="T18" fmla="*/ 5 w 7"/>
                <a:gd name="T19" fmla="*/ 0 h 110"/>
                <a:gd name="T20" fmla="*/ 2 w 7"/>
                <a:gd name="T21" fmla="*/ 0 h 110"/>
                <a:gd name="T22" fmla="*/ 2 w 7"/>
                <a:gd name="T23" fmla="*/ 2 h 110"/>
                <a:gd name="T24" fmla="*/ 0 w 7"/>
                <a:gd name="T25" fmla="*/ 2 h 110"/>
                <a:gd name="T26" fmla="*/ 0 w 7"/>
                <a:gd name="T27" fmla="*/ 4 h 110"/>
                <a:gd name="T28" fmla="*/ 0 w 7"/>
                <a:gd name="T2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10">
                  <a:moveTo>
                    <a:pt x="0" y="106"/>
                  </a:moveTo>
                  <a:lnTo>
                    <a:pt x="0" y="108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5" y="110"/>
                  </a:lnTo>
                  <a:lnTo>
                    <a:pt x="5" y="108"/>
                  </a:lnTo>
                  <a:lnTo>
                    <a:pt x="7" y="108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08" name="Freeform 20"/>
            <p:cNvSpPr>
              <a:spLocks/>
            </p:cNvSpPr>
            <p:nvPr/>
          </p:nvSpPr>
          <p:spPr bwMode="auto">
            <a:xfrm>
              <a:off x="1403" y="826"/>
              <a:ext cx="138" cy="92"/>
            </a:xfrm>
            <a:custGeom>
              <a:avLst/>
              <a:gdLst>
                <a:gd name="T0" fmla="*/ 152 w 160"/>
                <a:gd name="T1" fmla="*/ 106 h 110"/>
                <a:gd name="T2" fmla="*/ 152 w 160"/>
                <a:gd name="T3" fmla="*/ 108 h 110"/>
                <a:gd name="T4" fmla="*/ 154 w 160"/>
                <a:gd name="T5" fmla="*/ 108 h 110"/>
                <a:gd name="T6" fmla="*/ 154 w 160"/>
                <a:gd name="T7" fmla="*/ 110 h 110"/>
                <a:gd name="T8" fmla="*/ 158 w 160"/>
                <a:gd name="T9" fmla="*/ 110 h 110"/>
                <a:gd name="T10" fmla="*/ 158 w 160"/>
                <a:gd name="T11" fmla="*/ 108 h 110"/>
                <a:gd name="T12" fmla="*/ 160 w 160"/>
                <a:gd name="T13" fmla="*/ 108 h 110"/>
                <a:gd name="T14" fmla="*/ 160 w 160"/>
                <a:gd name="T15" fmla="*/ 2 h 110"/>
                <a:gd name="T16" fmla="*/ 158 w 160"/>
                <a:gd name="T17" fmla="*/ 2 h 110"/>
                <a:gd name="T18" fmla="*/ 158 w 160"/>
                <a:gd name="T19" fmla="*/ 0 h 110"/>
                <a:gd name="T20" fmla="*/ 154 w 160"/>
                <a:gd name="T21" fmla="*/ 0 h 110"/>
                <a:gd name="T22" fmla="*/ 2 w 160"/>
                <a:gd name="T23" fmla="*/ 103 h 110"/>
                <a:gd name="T24" fmla="*/ 0 w 160"/>
                <a:gd name="T25" fmla="*/ 104 h 110"/>
                <a:gd name="T26" fmla="*/ 0 w 160"/>
                <a:gd name="T27" fmla="*/ 108 h 110"/>
                <a:gd name="T28" fmla="*/ 2 w 160"/>
                <a:gd name="T29" fmla="*/ 110 h 110"/>
                <a:gd name="T30" fmla="*/ 158 w 160"/>
                <a:gd name="T31" fmla="*/ 110 h 110"/>
                <a:gd name="T32" fmla="*/ 158 w 160"/>
                <a:gd name="T33" fmla="*/ 108 h 110"/>
                <a:gd name="T34" fmla="*/ 160 w 160"/>
                <a:gd name="T35" fmla="*/ 108 h 110"/>
                <a:gd name="T36" fmla="*/ 160 w 160"/>
                <a:gd name="T37" fmla="*/ 104 h 110"/>
                <a:gd name="T38" fmla="*/ 158 w 160"/>
                <a:gd name="T39" fmla="*/ 104 h 110"/>
                <a:gd name="T40" fmla="*/ 158 w 160"/>
                <a:gd name="T41" fmla="*/ 103 h 110"/>
                <a:gd name="T42" fmla="*/ 156 w 160"/>
                <a:gd name="T43" fmla="*/ 103 h 110"/>
                <a:gd name="T44" fmla="*/ 4 w 160"/>
                <a:gd name="T45" fmla="*/ 103 h 110"/>
                <a:gd name="T46" fmla="*/ 6 w 160"/>
                <a:gd name="T47" fmla="*/ 110 h 110"/>
                <a:gd name="T48" fmla="*/ 158 w 160"/>
                <a:gd name="T49" fmla="*/ 8 h 110"/>
                <a:gd name="T50" fmla="*/ 152 w 160"/>
                <a:gd name="T51" fmla="*/ 4 h 110"/>
                <a:gd name="T52" fmla="*/ 152 w 160"/>
                <a:gd name="T53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0" h="110">
                  <a:moveTo>
                    <a:pt x="152" y="106"/>
                  </a:moveTo>
                  <a:lnTo>
                    <a:pt x="152" y="108"/>
                  </a:lnTo>
                  <a:lnTo>
                    <a:pt x="154" y="108"/>
                  </a:lnTo>
                  <a:lnTo>
                    <a:pt x="154" y="110"/>
                  </a:lnTo>
                  <a:lnTo>
                    <a:pt x="158" y="110"/>
                  </a:lnTo>
                  <a:lnTo>
                    <a:pt x="158" y="108"/>
                  </a:lnTo>
                  <a:lnTo>
                    <a:pt x="160" y="108"/>
                  </a:lnTo>
                  <a:lnTo>
                    <a:pt x="160" y="2"/>
                  </a:lnTo>
                  <a:lnTo>
                    <a:pt x="158" y="2"/>
                  </a:lnTo>
                  <a:lnTo>
                    <a:pt x="158" y="0"/>
                  </a:lnTo>
                  <a:lnTo>
                    <a:pt x="154" y="0"/>
                  </a:lnTo>
                  <a:lnTo>
                    <a:pt x="2" y="103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2" y="110"/>
                  </a:lnTo>
                  <a:lnTo>
                    <a:pt x="158" y="110"/>
                  </a:lnTo>
                  <a:lnTo>
                    <a:pt x="158" y="108"/>
                  </a:lnTo>
                  <a:lnTo>
                    <a:pt x="160" y="108"/>
                  </a:lnTo>
                  <a:lnTo>
                    <a:pt x="160" y="104"/>
                  </a:lnTo>
                  <a:lnTo>
                    <a:pt x="158" y="104"/>
                  </a:lnTo>
                  <a:lnTo>
                    <a:pt x="158" y="103"/>
                  </a:lnTo>
                  <a:lnTo>
                    <a:pt x="156" y="103"/>
                  </a:lnTo>
                  <a:lnTo>
                    <a:pt x="4" y="103"/>
                  </a:lnTo>
                  <a:lnTo>
                    <a:pt x="6" y="110"/>
                  </a:lnTo>
                  <a:lnTo>
                    <a:pt x="158" y="8"/>
                  </a:lnTo>
                  <a:lnTo>
                    <a:pt x="152" y="4"/>
                  </a:lnTo>
                  <a:lnTo>
                    <a:pt x="152" y="10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09" name="Freeform 21"/>
            <p:cNvSpPr>
              <a:spLocks/>
            </p:cNvSpPr>
            <p:nvPr/>
          </p:nvSpPr>
          <p:spPr bwMode="auto">
            <a:xfrm>
              <a:off x="1403" y="826"/>
              <a:ext cx="138" cy="92"/>
            </a:xfrm>
            <a:custGeom>
              <a:avLst/>
              <a:gdLst>
                <a:gd name="T0" fmla="*/ 156 w 160"/>
                <a:gd name="T1" fmla="*/ 8 h 110"/>
                <a:gd name="T2" fmla="*/ 158 w 160"/>
                <a:gd name="T3" fmla="*/ 8 h 110"/>
                <a:gd name="T4" fmla="*/ 158 w 160"/>
                <a:gd name="T5" fmla="*/ 6 h 110"/>
                <a:gd name="T6" fmla="*/ 160 w 160"/>
                <a:gd name="T7" fmla="*/ 6 h 110"/>
                <a:gd name="T8" fmla="*/ 160 w 160"/>
                <a:gd name="T9" fmla="*/ 2 h 110"/>
                <a:gd name="T10" fmla="*/ 158 w 160"/>
                <a:gd name="T11" fmla="*/ 2 h 110"/>
                <a:gd name="T12" fmla="*/ 158 w 160"/>
                <a:gd name="T13" fmla="*/ 0 h 110"/>
                <a:gd name="T14" fmla="*/ 2 w 160"/>
                <a:gd name="T15" fmla="*/ 0 h 110"/>
                <a:gd name="T16" fmla="*/ 2 w 160"/>
                <a:gd name="T17" fmla="*/ 2 h 110"/>
                <a:gd name="T18" fmla="*/ 0 w 160"/>
                <a:gd name="T19" fmla="*/ 2 h 110"/>
                <a:gd name="T20" fmla="*/ 0 w 160"/>
                <a:gd name="T21" fmla="*/ 6 h 110"/>
                <a:gd name="T22" fmla="*/ 2 w 160"/>
                <a:gd name="T23" fmla="*/ 6 h 110"/>
                <a:gd name="T24" fmla="*/ 2 w 160"/>
                <a:gd name="T25" fmla="*/ 8 h 110"/>
                <a:gd name="T26" fmla="*/ 154 w 160"/>
                <a:gd name="T27" fmla="*/ 110 h 110"/>
                <a:gd name="T28" fmla="*/ 158 w 160"/>
                <a:gd name="T29" fmla="*/ 110 h 110"/>
                <a:gd name="T30" fmla="*/ 160 w 160"/>
                <a:gd name="T31" fmla="*/ 108 h 110"/>
                <a:gd name="T32" fmla="*/ 160 w 160"/>
                <a:gd name="T33" fmla="*/ 104 h 110"/>
                <a:gd name="T34" fmla="*/ 158 w 160"/>
                <a:gd name="T35" fmla="*/ 103 h 110"/>
                <a:gd name="T36" fmla="*/ 6 w 160"/>
                <a:gd name="T37" fmla="*/ 0 h 110"/>
                <a:gd name="T38" fmla="*/ 4 w 160"/>
                <a:gd name="T39" fmla="*/ 8 h 110"/>
                <a:gd name="T40" fmla="*/ 156 w 160"/>
                <a:gd name="T41" fmla="*/ 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10">
                  <a:moveTo>
                    <a:pt x="156" y="8"/>
                  </a:moveTo>
                  <a:lnTo>
                    <a:pt x="158" y="8"/>
                  </a:lnTo>
                  <a:lnTo>
                    <a:pt x="158" y="6"/>
                  </a:lnTo>
                  <a:lnTo>
                    <a:pt x="160" y="6"/>
                  </a:lnTo>
                  <a:lnTo>
                    <a:pt x="160" y="2"/>
                  </a:lnTo>
                  <a:lnTo>
                    <a:pt x="158" y="2"/>
                  </a:lnTo>
                  <a:lnTo>
                    <a:pt x="158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154" y="110"/>
                  </a:lnTo>
                  <a:lnTo>
                    <a:pt x="158" y="110"/>
                  </a:lnTo>
                  <a:lnTo>
                    <a:pt x="160" y="108"/>
                  </a:lnTo>
                  <a:lnTo>
                    <a:pt x="160" y="104"/>
                  </a:lnTo>
                  <a:lnTo>
                    <a:pt x="158" y="103"/>
                  </a:lnTo>
                  <a:lnTo>
                    <a:pt x="6" y="0"/>
                  </a:lnTo>
                  <a:lnTo>
                    <a:pt x="4" y="8"/>
                  </a:lnTo>
                  <a:lnTo>
                    <a:pt x="156" y="8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10" name="Freeform 22"/>
            <p:cNvSpPr>
              <a:spLocks/>
            </p:cNvSpPr>
            <p:nvPr/>
          </p:nvSpPr>
          <p:spPr bwMode="auto">
            <a:xfrm>
              <a:off x="1290" y="745"/>
              <a:ext cx="202" cy="307"/>
            </a:xfrm>
            <a:custGeom>
              <a:avLst/>
              <a:gdLst>
                <a:gd name="T0" fmla="*/ 151 w 234"/>
                <a:gd name="T1" fmla="*/ 256 h 366"/>
                <a:gd name="T2" fmla="*/ 147 w 234"/>
                <a:gd name="T3" fmla="*/ 256 h 366"/>
                <a:gd name="T4" fmla="*/ 147 w 234"/>
                <a:gd name="T5" fmla="*/ 258 h 366"/>
                <a:gd name="T6" fmla="*/ 145 w 234"/>
                <a:gd name="T7" fmla="*/ 258 h 366"/>
                <a:gd name="T8" fmla="*/ 145 w 234"/>
                <a:gd name="T9" fmla="*/ 261 h 366"/>
                <a:gd name="T10" fmla="*/ 147 w 234"/>
                <a:gd name="T11" fmla="*/ 261 h 366"/>
                <a:gd name="T12" fmla="*/ 147 w 234"/>
                <a:gd name="T13" fmla="*/ 263 h 366"/>
                <a:gd name="T14" fmla="*/ 228 w 234"/>
                <a:gd name="T15" fmla="*/ 289 h 366"/>
                <a:gd name="T16" fmla="*/ 226 w 234"/>
                <a:gd name="T17" fmla="*/ 285 h 366"/>
                <a:gd name="T18" fmla="*/ 226 w 234"/>
                <a:gd name="T19" fmla="*/ 362 h 366"/>
                <a:gd name="T20" fmla="*/ 230 w 234"/>
                <a:gd name="T21" fmla="*/ 358 h 366"/>
                <a:gd name="T22" fmla="*/ 4 w 234"/>
                <a:gd name="T23" fmla="*/ 358 h 366"/>
                <a:gd name="T24" fmla="*/ 8 w 234"/>
                <a:gd name="T25" fmla="*/ 362 h 366"/>
                <a:gd name="T26" fmla="*/ 8 w 234"/>
                <a:gd name="T27" fmla="*/ 4 h 366"/>
                <a:gd name="T28" fmla="*/ 4 w 234"/>
                <a:gd name="T29" fmla="*/ 8 h 366"/>
                <a:gd name="T30" fmla="*/ 104 w 234"/>
                <a:gd name="T31" fmla="*/ 8 h 366"/>
                <a:gd name="T32" fmla="*/ 100 w 234"/>
                <a:gd name="T33" fmla="*/ 4 h 366"/>
                <a:gd name="T34" fmla="*/ 100 w 234"/>
                <a:gd name="T35" fmla="*/ 218 h 366"/>
                <a:gd name="T36" fmla="*/ 102 w 234"/>
                <a:gd name="T37" fmla="*/ 218 h 366"/>
                <a:gd name="T38" fmla="*/ 102 w 234"/>
                <a:gd name="T39" fmla="*/ 220 h 366"/>
                <a:gd name="T40" fmla="*/ 149 w 234"/>
                <a:gd name="T41" fmla="*/ 220 h 366"/>
                <a:gd name="T42" fmla="*/ 145 w 234"/>
                <a:gd name="T43" fmla="*/ 216 h 366"/>
                <a:gd name="T44" fmla="*/ 145 w 234"/>
                <a:gd name="T45" fmla="*/ 261 h 366"/>
                <a:gd name="T46" fmla="*/ 147 w 234"/>
                <a:gd name="T47" fmla="*/ 261 h 366"/>
                <a:gd name="T48" fmla="*/ 147 w 234"/>
                <a:gd name="T49" fmla="*/ 263 h 366"/>
                <a:gd name="T50" fmla="*/ 151 w 234"/>
                <a:gd name="T51" fmla="*/ 263 h 366"/>
                <a:gd name="T52" fmla="*/ 151 w 234"/>
                <a:gd name="T53" fmla="*/ 261 h 366"/>
                <a:gd name="T54" fmla="*/ 153 w 234"/>
                <a:gd name="T55" fmla="*/ 261 h 366"/>
                <a:gd name="T56" fmla="*/ 153 w 234"/>
                <a:gd name="T57" fmla="*/ 260 h 366"/>
                <a:gd name="T58" fmla="*/ 153 w 234"/>
                <a:gd name="T59" fmla="*/ 216 h 366"/>
                <a:gd name="T60" fmla="*/ 153 w 234"/>
                <a:gd name="T61" fmla="*/ 214 h 366"/>
                <a:gd name="T62" fmla="*/ 151 w 234"/>
                <a:gd name="T63" fmla="*/ 214 h 366"/>
                <a:gd name="T64" fmla="*/ 151 w 234"/>
                <a:gd name="T65" fmla="*/ 212 h 366"/>
                <a:gd name="T66" fmla="*/ 149 w 234"/>
                <a:gd name="T67" fmla="*/ 212 h 366"/>
                <a:gd name="T68" fmla="*/ 104 w 234"/>
                <a:gd name="T69" fmla="*/ 212 h 366"/>
                <a:gd name="T70" fmla="*/ 108 w 234"/>
                <a:gd name="T71" fmla="*/ 216 h 366"/>
                <a:gd name="T72" fmla="*/ 108 w 234"/>
                <a:gd name="T73" fmla="*/ 4 h 366"/>
                <a:gd name="T74" fmla="*/ 108 w 234"/>
                <a:gd name="T75" fmla="*/ 2 h 366"/>
                <a:gd name="T76" fmla="*/ 106 w 234"/>
                <a:gd name="T77" fmla="*/ 2 h 366"/>
                <a:gd name="T78" fmla="*/ 106 w 234"/>
                <a:gd name="T79" fmla="*/ 0 h 366"/>
                <a:gd name="T80" fmla="*/ 104 w 234"/>
                <a:gd name="T81" fmla="*/ 0 h 366"/>
                <a:gd name="T82" fmla="*/ 4 w 234"/>
                <a:gd name="T83" fmla="*/ 0 h 366"/>
                <a:gd name="T84" fmla="*/ 2 w 234"/>
                <a:gd name="T85" fmla="*/ 0 h 366"/>
                <a:gd name="T86" fmla="*/ 2 w 234"/>
                <a:gd name="T87" fmla="*/ 2 h 366"/>
                <a:gd name="T88" fmla="*/ 0 w 234"/>
                <a:gd name="T89" fmla="*/ 2 h 366"/>
                <a:gd name="T90" fmla="*/ 0 w 234"/>
                <a:gd name="T91" fmla="*/ 4 h 366"/>
                <a:gd name="T92" fmla="*/ 0 w 234"/>
                <a:gd name="T93" fmla="*/ 362 h 366"/>
                <a:gd name="T94" fmla="*/ 0 w 234"/>
                <a:gd name="T95" fmla="*/ 364 h 366"/>
                <a:gd name="T96" fmla="*/ 2 w 234"/>
                <a:gd name="T97" fmla="*/ 364 h 366"/>
                <a:gd name="T98" fmla="*/ 2 w 234"/>
                <a:gd name="T99" fmla="*/ 366 h 366"/>
                <a:gd name="T100" fmla="*/ 4 w 234"/>
                <a:gd name="T101" fmla="*/ 366 h 366"/>
                <a:gd name="T102" fmla="*/ 230 w 234"/>
                <a:gd name="T103" fmla="*/ 366 h 366"/>
                <a:gd name="T104" fmla="*/ 232 w 234"/>
                <a:gd name="T105" fmla="*/ 366 h 366"/>
                <a:gd name="T106" fmla="*/ 232 w 234"/>
                <a:gd name="T107" fmla="*/ 364 h 366"/>
                <a:gd name="T108" fmla="*/ 234 w 234"/>
                <a:gd name="T109" fmla="*/ 364 h 366"/>
                <a:gd name="T110" fmla="*/ 234 w 234"/>
                <a:gd name="T111" fmla="*/ 362 h 366"/>
                <a:gd name="T112" fmla="*/ 234 w 234"/>
                <a:gd name="T113" fmla="*/ 285 h 366"/>
                <a:gd name="T114" fmla="*/ 234 w 234"/>
                <a:gd name="T115" fmla="*/ 283 h 366"/>
                <a:gd name="T116" fmla="*/ 232 w 234"/>
                <a:gd name="T117" fmla="*/ 283 h 366"/>
                <a:gd name="T118" fmla="*/ 232 w 234"/>
                <a:gd name="T119" fmla="*/ 281 h 366"/>
                <a:gd name="T120" fmla="*/ 151 w 234"/>
                <a:gd name="T121" fmla="*/ 25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4" h="366">
                  <a:moveTo>
                    <a:pt x="151" y="256"/>
                  </a:moveTo>
                  <a:lnTo>
                    <a:pt x="147" y="256"/>
                  </a:lnTo>
                  <a:lnTo>
                    <a:pt x="147" y="258"/>
                  </a:lnTo>
                  <a:lnTo>
                    <a:pt x="145" y="258"/>
                  </a:lnTo>
                  <a:lnTo>
                    <a:pt x="145" y="261"/>
                  </a:lnTo>
                  <a:lnTo>
                    <a:pt x="147" y="261"/>
                  </a:lnTo>
                  <a:lnTo>
                    <a:pt x="147" y="263"/>
                  </a:lnTo>
                  <a:lnTo>
                    <a:pt x="228" y="289"/>
                  </a:lnTo>
                  <a:lnTo>
                    <a:pt x="226" y="285"/>
                  </a:lnTo>
                  <a:lnTo>
                    <a:pt x="226" y="362"/>
                  </a:lnTo>
                  <a:lnTo>
                    <a:pt x="230" y="358"/>
                  </a:lnTo>
                  <a:lnTo>
                    <a:pt x="4" y="358"/>
                  </a:lnTo>
                  <a:lnTo>
                    <a:pt x="8" y="362"/>
                  </a:lnTo>
                  <a:lnTo>
                    <a:pt x="8" y="4"/>
                  </a:lnTo>
                  <a:lnTo>
                    <a:pt x="4" y="8"/>
                  </a:lnTo>
                  <a:lnTo>
                    <a:pt x="104" y="8"/>
                  </a:lnTo>
                  <a:lnTo>
                    <a:pt x="100" y="4"/>
                  </a:lnTo>
                  <a:lnTo>
                    <a:pt x="100" y="218"/>
                  </a:lnTo>
                  <a:lnTo>
                    <a:pt x="102" y="218"/>
                  </a:lnTo>
                  <a:lnTo>
                    <a:pt x="102" y="220"/>
                  </a:lnTo>
                  <a:lnTo>
                    <a:pt x="149" y="220"/>
                  </a:lnTo>
                  <a:lnTo>
                    <a:pt x="145" y="216"/>
                  </a:lnTo>
                  <a:lnTo>
                    <a:pt x="145" y="261"/>
                  </a:lnTo>
                  <a:lnTo>
                    <a:pt x="147" y="261"/>
                  </a:lnTo>
                  <a:lnTo>
                    <a:pt x="147" y="263"/>
                  </a:lnTo>
                  <a:lnTo>
                    <a:pt x="151" y="263"/>
                  </a:lnTo>
                  <a:lnTo>
                    <a:pt x="151" y="261"/>
                  </a:lnTo>
                  <a:lnTo>
                    <a:pt x="153" y="261"/>
                  </a:lnTo>
                  <a:lnTo>
                    <a:pt x="153" y="260"/>
                  </a:lnTo>
                  <a:lnTo>
                    <a:pt x="153" y="216"/>
                  </a:lnTo>
                  <a:lnTo>
                    <a:pt x="153" y="214"/>
                  </a:lnTo>
                  <a:lnTo>
                    <a:pt x="151" y="214"/>
                  </a:lnTo>
                  <a:lnTo>
                    <a:pt x="151" y="212"/>
                  </a:lnTo>
                  <a:lnTo>
                    <a:pt x="149" y="212"/>
                  </a:lnTo>
                  <a:lnTo>
                    <a:pt x="104" y="212"/>
                  </a:lnTo>
                  <a:lnTo>
                    <a:pt x="108" y="216"/>
                  </a:lnTo>
                  <a:lnTo>
                    <a:pt x="108" y="4"/>
                  </a:lnTo>
                  <a:lnTo>
                    <a:pt x="108" y="2"/>
                  </a:lnTo>
                  <a:lnTo>
                    <a:pt x="106" y="2"/>
                  </a:lnTo>
                  <a:lnTo>
                    <a:pt x="106" y="0"/>
                  </a:lnTo>
                  <a:lnTo>
                    <a:pt x="10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362"/>
                  </a:lnTo>
                  <a:lnTo>
                    <a:pt x="0" y="364"/>
                  </a:lnTo>
                  <a:lnTo>
                    <a:pt x="2" y="364"/>
                  </a:lnTo>
                  <a:lnTo>
                    <a:pt x="2" y="366"/>
                  </a:lnTo>
                  <a:lnTo>
                    <a:pt x="4" y="366"/>
                  </a:lnTo>
                  <a:lnTo>
                    <a:pt x="230" y="366"/>
                  </a:lnTo>
                  <a:lnTo>
                    <a:pt x="232" y="366"/>
                  </a:lnTo>
                  <a:lnTo>
                    <a:pt x="232" y="364"/>
                  </a:lnTo>
                  <a:lnTo>
                    <a:pt x="234" y="364"/>
                  </a:lnTo>
                  <a:lnTo>
                    <a:pt x="234" y="362"/>
                  </a:lnTo>
                  <a:lnTo>
                    <a:pt x="234" y="285"/>
                  </a:lnTo>
                  <a:lnTo>
                    <a:pt x="234" y="283"/>
                  </a:lnTo>
                  <a:lnTo>
                    <a:pt x="232" y="283"/>
                  </a:lnTo>
                  <a:lnTo>
                    <a:pt x="232" y="281"/>
                  </a:lnTo>
                  <a:lnTo>
                    <a:pt x="151" y="25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11" name="Freeform 23"/>
            <p:cNvSpPr>
              <a:spLocks/>
            </p:cNvSpPr>
            <p:nvPr/>
          </p:nvSpPr>
          <p:spPr bwMode="auto">
            <a:xfrm>
              <a:off x="1415" y="981"/>
              <a:ext cx="77" cy="71"/>
            </a:xfrm>
            <a:custGeom>
              <a:avLst/>
              <a:gdLst>
                <a:gd name="T0" fmla="*/ 87 w 89"/>
                <a:gd name="T1" fmla="*/ 6 h 85"/>
                <a:gd name="T2" fmla="*/ 89 w 89"/>
                <a:gd name="T3" fmla="*/ 6 h 85"/>
                <a:gd name="T4" fmla="*/ 89 w 89"/>
                <a:gd name="T5" fmla="*/ 2 h 85"/>
                <a:gd name="T6" fmla="*/ 87 w 89"/>
                <a:gd name="T7" fmla="*/ 2 h 85"/>
                <a:gd name="T8" fmla="*/ 87 w 89"/>
                <a:gd name="T9" fmla="*/ 0 h 85"/>
                <a:gd name="T10" fmla="*/ 83 w 89"/>
                <a:gd name="T11" fmla="*/ 0 h 85"/>
                <a:gd name="T12" fmla="*/ 83 w 89"/>
                <a:gd name="T13" fmla="*/ 2 h 85"/>
                <a:gd name="T14" fmla="*/ 2 w 89"/>
                <a:gd name="T15" fmla="*/ 79 h 85"/>
                <a:gd name="T16" fmla="*/ 0 w 89"/>
                <a:gd name="T17" fmla="*/ 79 h 85"/>
                <a:gd name="T18" fmla="*/ 0 w 89"/>
                <a:gd name="T19" fmla="*/ 83 h 85"/>
                <a:gd name="T20" fmla="*/ 2 w 89"/>
                <a:gd name="T21" fmla="*/ 83 h 85"/>
                <a:gd name="T22" fmla="*/ 2 w 89"/>
                <a:gd name="T23" fmla="*/ 85 h 85"/>
                <a:gd name="T24" fmla="*/ 6 w 89"/>
                <a:gd name="T25" fmla="*/ 85 h 85"/>
                <a:gd name="T26" fmla="*/ 6 w 89"/>
                <a:gd name="T27" fmla="*/ 83 h 85"/>
                <a:gd name="T28" fmla="*/ 87 w 89"/>
                <a:gd name="T29" fmla="*/ 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85">
                  <a:moveTo>
                    <a:pt x="87" y="6"/>
                  </a:moveTo>
                  <a:lnTo>
                    <a:pt x="89" y="6"/>
                  </a:lnTo>
                  <a:lnTo>
                    <a:pt x="89" y="2"/>
                  </a:lnTo>
                  <a:lnTo>
                    <a:pt x="87" y="2"/>
                  </a:lnTo>
                  <a:lnTo>
                    <a:pt x="87" y="0"/>
                  </a:lnTo>
                  <a:lnTo>
                    <a:pt x="83" y="0"/>
                  </a:lnTo>
                  <a:lnTo>
                    <a:pt x="83" y="2"/>
                  </a:lnTo>
                  <a:lnTo>
                    <a:pt x="2" y="79"/>
                  </a:lnTo>
                  <a:lnTo>
                    <a:pt x="0" y="79"/>
                  </a:lnTo>
                  <a:lnTo>
                    <a:pt x="0" y="83"/>
                  </a:lnTo>
                  <a:lnTo>
                    <a:pt x="2" y="83"/>
                  </a:lnTo>
                  <a:lnTo>
                    <a:pt x="2" y="85"/>
                  </a:lnTo>
                  <a:lnTo>
                    <a:pt x="6" y="85"/>
                  </a:lnTo>
                  <a:lnTo>
                    <a:pt x="6" y="83"/>
                  </a:lnTo>
                  <a:lnTo>
                    <a:pt x="87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12" name="Freeform 24"/>
            <p:cNvSpPr>
              <a:spLocks/>
            </p:cNvSpPr>
            <p:nvPr/>
          </p:nvSpPr>
          <p:spPr bwMode="auto">
            <a:xfrm>
              <a:off x="1387" y="971"/>
              <a:ext cx="78" cy="81"/>
            </a:xfrm>
            <a:custGeom>
              <a:avLst/>
              <a:gdLst>
                <a:gd name="T0" fmla="*/ 2 w 90"/>
                <a:gd name="T1" fmla="*/ 91 h 97"/>
                <a:gd name="T2" fmla="*/ 0 w 90"/>
                <a:gd name="T3" fmla="*/ 91 h 97"/>
                <a:gd name="T4" fmla="*/ 0 w 90"/>
                <a:gd name="T5" fmla="*/ 95 h 97"/>
                <a:gd name="T6" fmla="*/ 2 w 90"/>
                <a:gd name="T7" fmla="*/ 95 h 97"/>
                <a:gd name="T8" fmla="*/ 2 w 90"/>
                <a:gd name="T9" fmla="*/ 97 h 97"/>
                <a:gd name="T10" fmla="*/ 6 w 90"/>
                <a:gd name="T11" fmla="*/ 97 h 97"/>
                <a:gd name="T12" fmla="*/ 6 w 90"/>
                <a:gd name="T13" fmla="*/ 95 h 97"/>
                <a:gd name="T14" fmla="*/ 88 w 90"/>
                <a:gd name="T15" fmla="*/ 6 h 97"/>
                <a:gd name="T16" fmla="*/ 90 w 90"/>
                <a:gd name="T17" fmla="*/ 6 h 97"/>
                <a:gd name="T18" fmla="*/ 90 w 90"/>
                <a:gd name="T19" fmla="*/ 2 h 97"/>
                <a:gd name="T20" fmla="*/ 88 w 90"/>
                <a:gd name="T21" fmla="*/ 2 h 97"/>
                <a:gd name="T22" fmla="*/ 88 w 90"/>
                <a:gd name="T23" fmla="*/ 0 h 97"/>
                <a:gd name="T24" fmla="*/ 84 w 90"/>
                <a:gd name="T25" fmla="*/ 0 h 97"/>
                <a:gd name="T26" fmla="*/ 84 w 90"/>
                <a:gd name="T27" fmla="*/ 2 h 97"/>
                <a:gd name="T28" fmla="*/ 2 w 90"/>
                <a:gd name="T29" fmla="*/ 9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97">
                  <a:moveTo>
                    <a:pt x="2" y="91"/>
                  </a:moveTo>
                  <a:lnTo>
                    <a:pt x="0" y="91"/>
                  </a:lnTo>
                  <a:lnTo>
                    <a:pt x="0" y="95"/>
                  </a:lnTo>
                  <a:lnTo>
                    <a:pt x="2" y="95"/>
                  </a:lnTo>
                  <a:lnTo>
                    <a:pt x="2" y="97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88" y="6"/>
                  </a:lnTo>
                  <a:lnTo>
                    <a:pt x="90" y="6"/>
                  </a:lnTo>
                  <a:lnTo>
                    <a:pt x="90" y="2"/>
                  </a:lnTo>
                  <a:lnTo>
                    <a:pt x="88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84" y="2"/>
                  </a:lnTo>
                  <a:lnTo>
                    <a:pt x="2" y="91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13" name="Freeform 25"/>
            <p:cNvSpPr>
              <a:spLocks/>
            </p:cNvSpPr>
            <p:nvPr/>
          </p:nvSpPr>
          <p:spPr bwMode="auto">
            <a:xfrm>
              <a:off x="1354" y="966"/>
              <a:ext cx="89" cy="86"/>
            </a:xfrm>
            <a:custGeom>
              <a:avLst/>
              <a:gdLst>
                <a:gd name="T0" fmla="*/ 101 w 103"/>
                <a:gd name="T1" fmla="*/ 6 h 103"/>
                <a:gd name="T2" fmla="*/ 103 w 103"/>
                <a:gd name="T3" fmla="*/ 6 h 103"/>
                <a:gd name="T4" fmla="*/ 103 w 103"/>
                <a:gd name="T5" fmla="*/ 2 h 103"/>
                <a:gd name="T6" fmla="*/ 101 w 103"/>
                <a:gd name="T7" fmla="*/ 2 h 103"/>
                <a:gd name="T8" fmla="*/ 101 w 103"/>
                <a:gd name="T9" fmla="*/ 0 h 103"/>
                <a:gd name="T10" fmla="*/ 97 w 103"/>
                <a:gd name="T11" fmla="*/ 0 h 103"/>
                <a:gd name="T12" fmla="*/ 97 w 103"/>
                <a:gd name="T13" fmla="*/ 2 h 103"/>
                <a:gd name="T14" fmla="*/ 2 w 103"/>
                <a:gd name="T15" fmla="*/ 97 h 103"/>
                <a:gd name="T16" fmla="*/ 0 w 103"/>
                <a:gd name="T17" fmla="*/ 97 h 103"/>
                <a:gd name="T18" fmla="*/ 0 w 103"/>
                <a:gd name="T19" fmla="*/ 101 h 103"/>
                <a:gd name="T20" fmla="*/ 2 w 103"/>
                <a:gd name="T21" fmla="*/ 101 h 103"/>
                <a:gd name="T22" fmla="*/ 2 w 103"/>
                <a:gd name="T23" fmla="*/ 103 h 103"/>
                <a:gd name="T24" fmla="*/ 6 w 103"/>
                <a:gd name="T25" fmla="*/ 103 h 103"/>
                <a:gd name="T26" fmla="*/ 6 w 103"/>
                <a:gd name="T27" fmla="*/ 101 h 103"/>
                <a:gd name="T28" fmla="*/ 101 w 103"/>
                <a:gd name="T29" fmla="*/ 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103">
                  <a:moveTo>
                    <a:pt x="101" y="6"/>
                  </a:moveTo>
                  <a:lnTo>
                    <a:pt x="103" y="6"/>
                  </a:lnTo>
                  <a:lnTo>
                    <a:pt x="103" y="2"/>
                  </a:lnTo>
                  <a:lnTo>
                    <a:pt x="101" y="2"/>
                  </a:lnTo>
                  <a:lnTo>
                    <a:pt x="101" y="0"/>
                  </a:lnTo>
                  <a:lnTo>
                    <a:pt x="97" y="0"/>
                  </a:lnTo>
                  <a:lnTo>
                    <a:pt x="97" y="2"/>
                  </a:lnTo>
                  <a:lnTo>
                    <a:pt x="2" y="97"/>
                  </a:lnTo>
                  <a:lnTo>
                    <a:pt x="0" y="97"/>
                  </a:lnTo>
                  <a:lnTo>
                    <a:pt x="0" y="101"/>
                  </a:lnTo>
                  <a:lnTo>
                    <a:pt x="2" y="101"/>
                  </a:lnTo>
                  <a:lnTo>
                    <a:pt x="2" y="103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101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14" name="Freeform 26"/>
            <p:cNvSpPr>
              <a:spLocks/>
            </p:cNvSpPr>
            <p:nvPr/>
          </p:nvSpPr>
          <p:spPr bwMode="auto">
            <a:xfrm>
              <a:off x="1322" y="955"/>
              <a:ext cx="100" cy="97"/>
            </a:xfrm>
            <a:custGeom>
              <a:avLst/>
              <a:gdLst>
                <a:gd name="T0" fmla="*/ 2 w 116"/>
                <a:gd name="T1" fmla="*/ 110 h 116"/>
                <a:gd name="T2" fmla="*/ 0 w 116"/>
                <a:gd name="T3" fmla="*/ 110 h 116"/>
                <a:gd name="T4" fmla="*/ 0 w 116"/>
                <a:gd name="T5" fmla="*/ 114 h 116"/>
                <a:gd name="T6" fmla="*/ 2 w 116"/>
                <a:gd name="T7" fmla="*/ 114 h 116"/>
                <a:gd name="T8" fmla="*/ 2 w 116"/>
                <a:gd name="T9" fmla="*/ 116 h 116"/>
                <a:gd name="T10" fmla="*/ 6 w 116"/>
                <a:gd name="T11" fmla="*/ 116 h 116"/>
                <a:gd name="T12" fmla="*/ 6 w 116"/>
                <a:gd name="T13" fmla="*/ 114 h 116"/>
                <a:gd name="T14" fmla="*/ 114 w 116"/>
                <a:gd name="T15" fmla="*/ 6 h 116"/>
                <a:gd name="T16" fmla="*/ 116 w 116"/>
                <a:gd name="T17" fmla="*/ 6 h 116"/>
                <a:gd name="T18" fmla="*/ 116 w 116"/>
                <a:gd name="T19" fmla="*/ 2 h 116"/>
                <a:gd name="T20" fmla="*/ 114 w 116"/>
                <a:gd name="T21" fmla="*/ 2 h 116"/>
                <a:gd name="T22" fmla="*/ 114 w 116"/>
                <a:gd name="T23" fmla="*/ 0 h 116"/>
                <a:gd name="T24" fmla="*/ 110 w 116"/>
                <a:gd name="T25" fmla="*/ 0 h 116"/>
                <a:gd name="T26" fmla="*/ 110 w 116"/>
                <a:gd name="T27" fmla="*/ 2 h 116"/>
                <a:gd name="T28" fmla="*/ 2 w 116"/>
                <a:gd name="T29" fmla="*/ 11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16">
                  <a:moveTo>
                    <a:pt x="2" y="110"/>
                  </a:moveTo>
                  <a:lnTo>
                    <a:pt x="0" y="110"/>
                  </a:lnTo>
                  <a:lnTo>
                    <a:pt x="0" y="114"/>
                  </a:lnTo>
                  <a:lnTo>
                    <a:pt x="2" y="114"/>
                  </a:lnTo>
                  <a:lnTo>
                    <a:pt x="2" y="116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114" y="6"/>
                  </a:lnTo>
                  <a:lnTo>
                    <a:pt x="116" y="6"/>
                  </a:lnTo>
                  <a:lnTo>
                    <a:pt x="116" y="2"/>
                  </a:lnTo>
                  <a:lnTo>
                    <a:pt x="114" y="2"/>
                  </a:lnTo>
                  <a:lnTo>
                    <a:pt x="114" y="0"/>
                  </a:lnTo>
                  <a:lnTo>
                    <a:pt x="110" y="0"/>
                  </a:lnTo>
                  <a:lnTo>
                    <a:pt x="110" y="2"/>
                  </a:lnTo>
                  <a:lnTo>
                    <a:pt x="2" y="110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15" name="Freeform 27"/>
            <p:cNvSpPr>
              <a:spLocks/>
            </p:cNvSpPr>
            <p:nvPr/>
          </p:nvSpPr>
          <p:spPr bwMode="auto">
            <a:xfrm>
              <a:off x="1290" y="923"/>
              <a:ext cx="132" cy="129"/>
            </a:xfrm>
            <a:custGeom>
              <a:avLst/>
              <a:gdLst>
                <a:gd name="T0" fmla="*/ 151 w 153"/>
                <a:gd name="T1" fmla="*/ 6 h 154"/>
                <a:gd name="T2" fmla="*/ 153 w 153"/>
                <a:gd name="T3" fmla="*/ 6 h 154"/>
                <a:gd name="T4" fmla="*/ 153 w 153"/>
                <a:gd name="T5" fmla="*/ 2 h 154"/>
                <a:gd name="T6" fmla="*/ 151 w 153"/>
                <a:gd name="T7" fmla="*/ 2 h 154"/>
                <a:gd name="T8" fmla="*/ 151 w 153"/>
                <a:gd name="T9" fmla="*/ 0 h 154"/>
                <a:gd name="T10" fmla="*/ 147 w 153"/>
                <a:gd name="T11" fmla="*/ 0 h 154"/>
                <a:gd name="T12" fmla="*/ 147 w 153"/>
                <a:gd name="T13" fmla="*/ 2 h 154"/>
                <a:gd name="T14" fmla="*/ 2 w 153"/>
                <a:gd name="T15" fmla="*/ 148 h 154"/>
                <a:gd name="T16" fmla="*/ 0 w 153"/>
                <a:gd name="T17" fmla="*/ 148 h 154"/>
                <a:gd name="T18" fmla="*/ 0 w 153"/>
                <a:gd name="T19" fmla="*/ 152 h 154"/>
                <a:gd name="T20" fmla="*/ 2 w 153"/>
                <a:gd name="T21" fmla="*/ 152 h 154"/>
                <a:gd name="T22" fmla="*/ 2 w 153"/>
                <a:gd name="T23" fmla="*/ 154 h 154"/>
                <a:gd name="T24" fmla="*/ 6 w 153"/>
                <a:gd name="T25" fmla="*/ 154 h 154"/>
                <a:gd name="T26" fmla="*/ 6 w 153"/>
                <a:gd name="T27" fmla="*/ 152 h 154"/>
                <a:gd name="T28" fmla="*/ 151 w 153"/>
                <a:gd name="T29" fmla="*/ 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" h="154">
                  <a:moveTo>
                    <a:pt x="151" y="6"/>
                  </a:moveTo>
                  <a:lnTo>
                    <a:pt x="153" y="6"/>
                  </a:lnTo>
                  <a:lnTo>
                    <a:pt x="153" y="2"/>
                  </a:lnTo>
                  <a:lnTo>
                    <a:pt x="151" y="2"/>
                  </a:lnTo>
                  <a:lnTo>
                    <a:pt x="151" y="0"/>
                  </a:lnTo>
                  <a:lnTo>
                    <a:pt x="147" y="0"/>
                  </a:lnTo>
                  <a:lnTo>
                    <a:pt x="147" y="2"/>
                  </a:lnTo>
                  <a:lnTo>
                    <a:pt x="2" y="148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2" y="152"/>
                  </a:lnTo>
                  <a:lnTo>
                    <a:pt x="2" y="154"/>
                  </a:lnTo>
                  <a:lnTo>
                    <a:pt x="6" y="154"/>
                  </a:lnTo>
                  <a:lnTo>
                    <a:pt x="6" y="152"/>
                  </a:lnTo>
                  <a:lnTo>
                    <a:pt x="151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16" name="Freeform 28"/>
            <p:cNvSpPr>
              <a:spLocks/>
            </p:cNvSpPr>
            <p:nvPr/>
          </p:nvSpPr>
          <p:spPr bwMode="auto">
            <a:xfrm>
              <a:off x="1290" y="923"/>
              <a:ext cx="99" cy="98"/>
            </a:xfrm>
            <a:custGeom>
              <a:avLst/>
              <a:gdLst>
                <a:gd name="T0" fmla="*/ 2 w 114"/>
                <a:gd name="T1" fmla="*/ 110 h 116"/>
                <a:gd name="T2" fmla="*/ 0 w 114"/>
                <a:gd name="T3" fmla="*/ 110 h 116"/>
                <a:gd name="T4" fmla="*/ 0 w 114"/>
                <a:gd name="T5" fmla="*/ 114 h 116"/>
                <a:gd name="T6" fmla="*/ 2 w 114"/>
                <a:gd name="T7" fmla="*/ 114 h 116"/>
                <a:gd name="T8" fmla="*/ 2 w 114"/>
                <a:gd name="T9" fmla="*/ 116 h 116"/>
                <a:gd name="T10" fmla="*/ 6 w 114"/>
                <a:gd name="T11" fmla="*/ 116 h 116"/>
                <a:gd name="T12" fmla="*/ 6 w 114"/>
                <a:gd name="T13" fmla="*/ 114 h 116"/>
                <a:gd name="T14" fmla="*/ 112 w 114"/>
                <a:gd name="T15" fmla="*/ 6 h 116"/>
                <a:gd name="T16" fmla="*/ 114 w 114"/>
                <a:gd name="T17" fmla="*/ 6 h 116"/>
                <a:gd name="T18" fmla="*/ 114 w 114"/>
                <a:gd name="T19" fmla="*/ 2 h 116"/>
                <a:gd name="T20" fmla="*/ 112 w 114"/>
                <a:gd name="T21" fmla="*/ 2 h 116"/>
                <a:gd name="T22" fmla="*/ 112 w 114"/>
                <a:gd name="T23" fmla="*/ 0 h 116"/>
                <a:gd name="T24" fmla="*/ 108 w 114"/>
                <a:gd name="T25" fmla="*/ 0 h 116"/>
                <a:gd name="T26" fmla="*/ 108 w 114"/>
                <a:gd name="T27" fmla="*/ 2 h 116"/>
                <a:gd name="T28" fmla="*/ 2 w 114"/>
                <a:gd name="T29" fmla="*/ 11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116">
                  <a:moveTo>
                    <a:pt x="2" y="110"/>
                  </a:moveTo>
                  <a:lnTo>
                    <a:pt x="0" y="110"/>
                  </a:lnTo>
                  <a:lnTo>
                    <a:pt x="0" y="114"/>
                  </a:lnTo>
                  <a:lnTo>
                    <a:pt x="2" y="114"/>
                  </a:lnTo>
                  <a:lnTo>
                    <a:pt x="2" y="116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112" y="6"/>
                  </a:lnTo>
                  <a:lnTo>
                    <a:pt x="114" y="6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2" y="0"/>
                  </a:lnTo>
                  <a:lnTo>
                    <a:pt x="108" y="0"/>
                  </a:lnTo>
                  <a:lnTo>
                    <a:pt x="108" y="2"/>
                  </a:lnTo>
                  <a:lnTo>
                    <a:pt x="2" y="110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17" name="Freeform 29"/>
            <p:cNvSpPr>
              <a:spLocks/>
            </p:cNvSpPr>
            <p:nvPr/>
          </p:nvSpPr>
          <p:spPr bwMode="auto">
            <a:xfrm>
              <a:off x="1403" y="826"/>
              <a:ext cx="7" cy="92"/>
            </a:xfrm>
            <a:custGeom>
              <a:avLst/>
              <a:gdLst>
                <a:gd name="T0" fmla="*/ 0 w 8"/>
                <a:gd name="T1" fmla="*/ 106 h 110"/>
                <a:gd name="T2" fmla="*/ 0 w 8"/>
                <a:gd name="T3" fmla="*/ 108 h 110"/>
                <a:gd name="T4" fmla="*/ 2 w 8"/>
                <a:gd name="T5" fmla="*/ 108 h 110"/>
                <a:gd name="T6" fmla="*/ 2 w 8"/>
                <a:gd name="T7" fmla="*/ 110 h 110"/>
                <a:gd name="T8" fmla="*/ 6 w 8"/>
                <a:gd name="T9" fmla="*/ 110 h 110"/>
                <a:gd name="T10" fmla="*/ 6 w 8"/>
                <a:gd name="T11" fmla="*/ 108 h 110"/>
                <a:gd name="T12" fmla="*/ 8 w 8"/>
                <a:gd name="T13" fmla="*/ 108 h 110"/>
                <a:gd name="T14" fmla="*/ 8 w 8"/>
                <a:gd name="T15" fmla="*/ 2 h 110"/>
                <a:gd name="T16" fmla="*/ 6 w 8"/>
                <a:gd name="T17" fmla="*/ 2 h 110"/>
                <a:gd name="T18" fmla="*/ 6 w 8"/>
                <a:gd name="T19" fmla="*/ 0 h 110"/>
                <a:gd name="T20" fmla="*/ 2 w 8"/>
                <a:gd name="T21" fmla="*/ 0 h 110"/>
                <a:gd name="T22" fmla="*/ 2 w 8"/>
                <a:gd name="T23" fmla="*/ 2 h 110"/>
                <a:gd name="T24" fmla="*/ 0 w 8"/>
                <a:gd name="T25" fmla="*/ 2 h 110"/>
                <a:gd name="T26" fmla="*/ 0 w 8"/>
                <a:gd name="T27" fmla="*/ 4 h 110"/>
                <a:gd name="T28" fmla="*/ 0 w 8"/>
                <a:gd name="T2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110">
                  <a:moveTo>
                    <a:pt x="0" y="106"/>
                  </a:moveTo>
                  <a:lnTo>
                    <a:pt x="0" y="108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8" y="108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18" name="Freeform 30"/>
            <p:cNvSpPr>
              <a:spLocks/>
            </p:cNvSpPr>
            <p:nvPr/>
          </p:nvSpPr>
          <p:spPr bwMode="auto">
            <a:xfrm>
              <a:off x="1290" y="831"/>
              <a:ext cx="94" cy="92"/>
            </a:xfrm>
            <a:custGeom>
              <a:avLst/>
              <a:gdLst>
                <a:gd name="T0" fmla="*/ 106 w 108"/>
                <a:gd name="T1" fmla="*/ 6 h 110"/>
                <a:gd name="T2" fmla="*/ 108 w 108"/>
                <a:gd name="T3" fmla="*/ 6 h 110"/>
                <a:gd name="T4" fmla="*/ 108 w 108"/>
                <a:gd name="T5" fmla="*/ 2 h 110"/>
                <a:gd name="T6" fmla="*/ 106 w 108"/>
                <a:gd name="T7" fmla="*/ 2 h 110"/>
                <a:gd name="T8" fmla="*/ 106 w 108"/>
                <a:gd name="T9" fmla="*/ 0 h 110"/>
                <a:gd name="T10" fmla="*/ 102 w 108"/>
                <a:gd name="T11" fmla="*/ 0 h 110"/>
                <a:gd name="T12" fmla="*/ 102 w 108"/>
                <a:gd name="T13" fmla="*/ 2 h 110"/>
                <a:gd name="T14" fmla="*/ 2 w 108"/>
                <a:gd name="T15" fmla="*/ 104 h 110"/>
                <a:gd name="T16" fmla="*/ 0 w 108"/>
                <a:gd name="T17" fmla="*/ 104 h 110"/>
                <a:gd name="T18" fmla="*/ 0 w 108"/>
                <a:gd name="T19" fmla="*/ 108 h 110"/>
                <a:gd name="T20" fmla="*/ 2 w 108"/>
                <a:gd name="T21" fmla="*/ 108 h 110"/>
                <a:gd name="T22" fmla="*/ 2 w 108"/>
                <a:gd name="T23" fmla="*/ 110 h 110"/>
                <a:gd name="T24" fmla="*/ 6 w 108"/>
                <a:gd name="T25" fmla="*/ 110 h 110"/>
                <a:gd name="T26" fmla="*/ 6 w 108"/>
                <a:gd name="T27" fmla="*/ 108 h 110"/>
                <a:gd name="T28" fmla="*/ 106 w 108"/>
                <a:gd name="T2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110">
                  <a:moveTo>
                    <a:pt x="106" y="6"/>
                  </a:moveTo>
                  <a:lnTo>
                    <a:pt x="108" y="6"/>
                  </a:lnTo>
                  <a:lnTo>
                    <a:pt x="108" y="2"/>
                  </a:lnTo>
                  <a:lnTo>
                    <a:pt x="106" y="2"/>
                  </a:lnTo>
                  <a:lnTo>
                    <a:pt x="106" y="0"/>
                  </a:lnTo>
                  <a:lnTo>
                    <a:pt x="102" y="0"/>
                  </a:lnTo>
                  <a:lnTo>
                    <a:pt x="102" y="2"/>
                  </a:lnTo>
                  <a:lnTo>
                    <a:pt x="2" y="104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106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19" name="Freeform 31"/>
            <p:cNvSpPr>
              <a:spLocks/>
            </p:cNvSpPr>
            <p:nvPr/>
          </p:nvSpPr>
          <p:spPr bwMode="auto">
            <a:xfrm>
              <a:off x="1290" y="800"/>
              <a:ext cx="94" cy="97"/>
            </a:xfrm>
            <a:custGeom>
              <a:avLst/>
              <a:gdLst>
                <a:gd name="T0" fmla="*/ 2 w 108"/>
                <a:gd name="T1" fmla="*/ 110 h 116"/>
                <a:gd name="T2" fmla="*/ 0 w 108"/>
                <a:gd name="T3" fmla="*/ 110 h 116"/>
                <a:gd name="T4" fmla="*/ 0 w 108"/>
                <a:gd name="T5" fmla="*/ 114 h 116"/>
                <a:gd name="T6" fmla="*/ 2 w 108"/>
                <a:gd name="T7" fmla="*/ 114 h 116"/>
                <a:gd name="T8" fmla="*/ 2 w 108"/>
                <a:gd name="T9" fmla="*/ 116 h 116"/>
                <a:gd name="T10" fmla="*/ 6 w 108"/>
                <a:gd name="T11" fmla="*/ 116 h 116"/>
                <a:gd name="T12" fmla="*/ 6 w 108"/>
                <a:gd name="T13" fmla="*/ 114 h 116"/>
                <a:gd name="T14" fmla="*/ 106 w 108"/>
                <a:gd name="T15" fmla="*/ 6 h 116"/>
                <a:gd name="T16" fmla="*/ 108 w 108"/>
                <a:gd name="T17" fmla="*/ 6 h 116"/>
                <a:gd name="T18" fmla="*/ 108 w 108"/>
                <a:gd name="T19" fmla="*/ 2 h 116"/>
                <a:gd name="T20" fmla="*/ 106 w 108"/>
                <a:gd name="T21" fmla="*/ 2 h 116"/>
                <a:gd name="T22" fmla="*/ 106 w 108"/>
                <a:gd name="T23" fmla="*/ 0 h 116"/>
                <a:gd name="T24" fmla="*/ 102 w 108"/>
                <a:gd name="T25" fmla="*/ 0 h 116"/>
                <a:gd name="T26" fmla="*/ 102 w 108"/>
                <a:gd name="T27" fmla="*/ 2 h 116"/>
                <a:gd name="T28" fmla="*/ 2 w 108"/>
                <a:gd name="T29" fmla="*/ 11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116">
                  <a:moveTo>
                    <a:pt x="2" y="110"/>
                  </a:moveTo>
                  <a:lnTo>
                    <a:pt x="0" y="110"/>
                  </a:lnTo>
                  <a:lnTo>
                    <a:pt x="0" y="114"/>
                  </a:lnTo>
                  <a:lnTo>
                    <a:pt x="2" y="114"/>
                  </a:lnTo>
                  <a:lnTo>
                    <a:pt x="2" y="116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106" y="6"/>
                  </a:lnTo>
                  <a:lnTo>
                    <a:pt x="108" y="6"/>
                  </a:lnTo>
                  <a:lnTo>
                    <a:pt x="108" y="2"/>
                  </a:lnTo>
                  <a:lnTo>
                    <a:pt x="106" y="2"/>
                  </a:lnTo>
                  <a:lnTo>
                    <a:pt x="106" y="0"/>
                  </a:lnTo>
                  <a:lnTo>
                    <a:pt x="102" y="0"/>
                  </a:lnTo>
                  <a:lnTo>
                    <a:pt x="102" y="2"/>
                  </a:lnTo>
                  <a:lnTo>
                    <a:pt x="2" y="110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20" name="Freeform 32"/>
            <p:cNvSpPr>
              <a:spLocks/>
            </p:cNvSpPr>
            <p:nvPr/>
          </p:nvSpPr>
          <p:spPr bwMode="auto">
            <a:xfrm>
              <a:off x="1290" y="766"/>
              <a:ext cx="94" cy="93"/>
            </a:xfrm>
            <a:custGeom>
              <a:avLst/>
              <a:gdLst>
                <a:gd name="T0" fmla="*/ 106 w 108"/>
                <a:gd name="T1" fmla="*/ 6 h 111"/>
                <a:gd name="T2" fmla="*/ 108 w 108"/>
                <a:gd name="T3" fmla="*/ 6 h 111"/>
                <a:gd name="T4" fmla="*/ 108 w 108"/>
                <a:gd name="T5" fmla="*/ 2 h 111"/>
                <a:gd name="T6" fmla="*/ 106 w 108"/>
                <a:gd name="T7" fmla="*/ 2 h 111"/>
                <a:gd name="T8" fmla="*/ 106 w 108"/>
                <a:gd name="T9" fmla="*/ 0 h 111"/>
                <a:gd name="T10" fmla="*/ 102 w 108"/>
                <a:gd name="T11" fmla="*/ 0 h 111"/>
                <a:gd name="T12" fmla="*/ 102 w 108"/>
                <a:gd name="T13" fmla="*/ 2 h 111"/>
                <a:gd name="T14" fmla="*/ 2 w 108"/>
                <a:gd name="T15" fmla="*/ 105 h 111"/>
                <a:gd name="T16" fmla="*/ 0 w 108"/>
                <a:gd name="T17" fmla="*/ 105 h 111"/>
                <a:gd name="T18" fmla="*/ 0 w 108"/>
                <a:gd name="T19" fmla="*/ 109 h 111"/>
                <a:gd name="T20" fmla="*/ 2 w 108"/>
                <a:gd name="T21" fmla="*/ 109 h 111"/>
                <a:gd name="T22" fmla="*/ 2 w 108"/>
                <a:gd name="T23" fmla="*/ 111 h 111"/>
                <a:gd name="T24" fmla="*/ 6 w 108"/>
                <a:gd name="T25" fmla="*/ 111 h 111"/>
                <a:gd name="T26" fmla="*/ 6 w 108"/>
                <a:gd name="T27" fmla="*/ 109 h 111"/>
                <a:gd name="T28" fmla="*/ 106 w 108"/>
                <a:gd name="T29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111">
                  <a:moveTo>
                    <a:pt x="106" y="6"/>
                  </a:moveTo>
                  <a:lnTo>
                    <a:pt x="108" y="6"/>
                  </a:lnTo>
                  <a:lnTo>
                    <a:pt x="108" y="2"/>
                  </a:lnTo>
                  <a:lnTo>
                    <a:pt x="106" y="2"/>
                  </a:lnTo>
                  <a:lnTo>
                    <a:pt x="106" y="0"/>
                  </a:lnTo>
                  <a:lnTo>
                    <a:pt x="102" y="0"/>
                  </a:lnTo>
                  <a:lnTo>
                    <a:pt x="102" y="2"/>
                  </a:lnTo>
                  <a:lnTo>
                    <a:pt x="2" y="105"/>
                  </a:lnTo>
                  <a:lnTo>
                    <a:pt x="0" y="105"/>
                  </a:lnTo>
                  <a:lnTo>
                    <a:pt x="0" y="109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6" y="111"/>
                  </a:lnTo>
                  <a:lnTo>
                    <a:pt x="6" y="109"/>
                  </a:lnTo>
                  <a:lnTo>
                    <a:pt x="106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21" name="Freeform 33"/>
            <p:cNvSpPr>
              <a:spLocks/>
            </p:cNvSpPr>
            <p:nvPr/>
          </p:nvSpPr>
          <p:spPr bwMode="auto">
            <a:xfrm>
              <a:off x="1290" y="745"/>
              <a:ext cx="88" cy="88"/>
            </a:xfrm>
            <a:custGeom>
              <a:avLst/>
              <a:gdLst>
                <a:gd name="T0" fmla="*/ 2 w 102"/>
                <a:gd name="T1" fmla="*/ 98 h 104"/>
                <a:gd name="T2" fmla="*/ 0 w 102"/>
                <a:gd name="T3" fmla="*/ 98 h 104"/>
                <a:gd name="T4" fmla="*/ 0 w 102"/>
                <a:gd name="T5" fmla="*/ 102 h 104"/>
                <a:gd name="T6" fmla="*/ 2 w 102"/>
                <a:gd name="T7" fmla="*/ 102 h 104"/>
                <a:gd name="T8" fmla="*/ 2 w 102"/>
                <a:gd name="T9" fmla="*/ 104 h 104"/>
                <a:gd name="T10" fmla="*/ 6 w 102"/>
                <a:gd name="T11" fmla="*/ 104 h 104"/>
                <a:gd name="T12" fmla="*/ 6 w 102"/>
                <a:gd name="T13" fmla="*/ 102 h 104"/>
                <a:gd name="T14" fmla="*/ 100 w 102"/>
                <a:gd name="T15" fmla="*/ 6 h 104"/>
                <a:gd name="T16" fmla="*/ 102 w 102"/>
                <a:gd name="T17" fmla="*/ 6 h 104"/>
                <a:gd name="T18" fmla="*/ 102 w 102"/>
                <a:gd name="T19" fmla="*/ 2 h 104"/>
                <a:gd name="T20" fmla="*/ 100 w 102"/>
                <a:gd name="T21" fmla="*/ 2 h 104"/>
                <a:gd name="T22" fmla="*/ 100 w 102"/>
                <a:gd name="T23" fmla="*/ 0 h 104"/>
                <a:gd name="T24" fmla="*/ 96 w 102"/>
                <a:gd name="T25" fmla="*/ 0 h 104"/>
                <a:gd name="T26" fmla="*/ 96 w 102"/>
                <a:gd name="T27" fmla="*/ 2 h 104"/>
                <a:gd name="T28" fmla="*/ 2 w 102"/>
                <a:gd name="T29" fmla="*/ 9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2" h="104">
                  <a:moveTo>
                    <a:pt x="2" y="98"/>
                  </a:moveTo>
                  <a:lnTo>
                    <a:pt x="0" y="98"/>
                  </a:lnTo>
                  <a:lnTo>
                    <a:pt x="0" y="102"/>
                  </a:lnTo>
                  <a:lnTo>
                    <a:pt x="2" y="102"/>
                  </a:lnTo>
                  <a:lnTo>
                    <a:pt x="2" y="104"/>
                  </a:lnTo>
                  <a:lnTo>
                    <a:pt x="6" y="104"/>
                  </a:lnTo>
                  <a:lnTo>
                    <a:pt x="6" y="102"/>
                  </a:lnTo>
                  <a:lnTo>
                    <a:pt x="100" y="6"/>
                  </a:lnTo>
                  <a:lnTo>
                    <a:pt x="102" y="6"/>
                  </a:lnTo>
                  <a:lnTo>
                    <a:pt x="102" y="2"/>
                  </a:lnTo>
                  <a:lnTo>
                    <a:pt x="100" y="2"/>
                  </a:lnTo>
                  <a:lnTo>
                    <a:pt x="100" y="0"/>
                  </a:lnTo>
                  <a:lnTo>
                    <a:pt x="96" y="0"/>
                  </a:lnTo>
                  <a:lnTo>
                    <a:pt x="96" y="2"/>
                  </a:lnTo>
                  <a:lnTo>
                    <a:pt x="2" y="98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22" name="Freeform 34"/>
            <p:cNvSpPr>
              <a:spLocks/>
            </p:cNvSpPr>
            <p:nvPr/>
          </p:nvSpPr>
          <p:spPr bwMode="auto">
            <a:xfrm>
              <a:off x="1290" y="745"/>
              <a:ext cx="56" cy="57"/>
            </a:xfrm>
            <a:custGeom>
              <a:avLst/>
              <a:gdLst>
                <a:gd name="T0" fmla="*/ 63 w 65"/>
                <a:gd name="T1" fmla="*/ 6 h 67"/>
                <a:gd name="T2" fmla="*/ 65 w 65"/>
                <a:gd name="T3" fmla="*/ 6 h 67"/>
                <a:gd name="T4" fmla="*/ 65 w 65"/>
                <a:gd name="T5" fmla="*/ 2 h 67"/>
                <a:gd name="T6" fmla="*/ 63 w 65"/>
                <a:gd name="T7" fmla="*/ 2 h 67"/>
                <a:gd name="T8" fmla="*/ 63 w 65"/>
                <a:gd name="T9" fmla="*/ 0 h 67"/>
                <a:gd name="T10" fmla="*/ 59 w 65"/>
                <a:gd name="T11" fmla="*/ 0 h 67"/>
                <a:gd name="T12" fmla="*/ 59 w 65"/>
                <a:gd name="T13" fmla="*/ 2 h 67"/>
                <a:gd name="T14" fmla="*/ 2 w 65"/>
                <a:gd name="T15" fmla="*/ 61 h 67"/>
                <a:gd name="T16" fmla="*/ 0 w 65"/>
                <a:gd name="T17" fmla="*/ 61 h 67"/>
                <a:gd name="T18" fmla="*/ 0 w 65"/>
                <a:gd name="T19" fmla="*/ 65 h 67"/>
                <a:gd name="T20" fmla="*/ 2 w 65"/>
                <a:gd name="T21" fmla="*/ 65 h 67"/>
                <a:gd name="T22" fmla="*/ 2 w 65"/>
                <a:gd name="T23" fmla="*/ 67 h 67"/>
                <a:gd name="T24" fmla="*/ 6 w 65"/>
                <a:gd name="T25" fmla="*/ 67 h 67"/>
                <a:gd name="T26" fmla="*/ 6 w 65"/>
                <a:gd name="T27" fmla="*/ 65 h 67"/>
                <a:gd name="T28" fmla="*/ 63 w 65"/>
                <a:gd name="T29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7">
                  <a:moveTo>
                    <a:pt x="63" y="6"/>
                  </a:moveTo>
                  <a:lnTo>
                    <a:pt x="65" y="6"/>
                  </a:lnTo>
                  <a:lnTo>
                    <a:pt x="65" y="2"/>
                  </a:lnTo>
                  <a:lnTo>
                    <a:pt x="63" y="2"/>
                  </a:lnTo>
                  <a:lnTo>
                    <a:pt x="63" y="0"/>
                  </a:lnTo>
                  <a:lnTo>
                    <a:pt x="59" y="0"/>
                  </a:lnTo>
                  <a:lnTo>
                    <a:pt x="59" y="2"/>
                  </a:lnTo>
                  <a:lnTo>
                    <a:pt x="2" y="61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2" y="67"/>
                  </a:lnTo>
                  <a:lnTo>
                    <a:pt x="6" y="67"/>
                  </a:lnTo>
                  <a:lnTo>
                    <a:pt x="6" y="65"/>
                  </a:lnTo>
                  <a:lnTo>
                    <a:pt x="63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23" name="Freeform 35"/>
            <p:cNvSpPr>
              <a:spLocks/>
            </p:cNvSpPr>
            <p:nvPr/>
          </p:nvSpPr>
          <p:spPr bwMode="auto">
            <a:xfrm>
              <a:off x="1290" y="745"/>
              <a:ext cx="27" cy="23"/>
            </a:xfrm>
            <a:custGeom>
              <a:avLst/>
              <a:gdLst>
                <a:gd name="T0" fmla="*/ 2 w 31"/>
                <a:gd name="T1" fmla="*/ 20 h 27"/>
                <a:gd name="T2" fmla="*/ 0 w 31"/>
                <a:gd name="T3" fmla="*/ 21 h 27"/>
                <a:gd name="T4" fmla="*/ 0 w 31"/>
                <a:gd name="T5" fmla="*/ 25 h 27"/>
                <a:gd name="T6" fmla="*/ 2 w 31"/>
                <a:gd name="T7" fmla="*/ 27 h 27"/>
                <a:gd name="T8" fmla="*/ 6 w 31"/>
                <a:gd name="T9" fmla="*/ 27 h 27"/>
                <a:gd name="T10" fmla="*/ 29 w 31"/>
                <a:gd name="T11" fmla="*/ 8 h 27"/>
                <a:gd name="T12" fmla="*/ 31 w 31"/>
                <a:gd name="T13" fmla="*/ 6 h 27"/>
                <a:gd name="T14" fmla="*/ 31 w 31"/>
                <a:gd name="T15" fmla="*/ 2 h 27"/>
                <a:gd name="T16" fmla="*/ 29 w 31"/>
                <a:gd name="T17" fmla="*/ 0 h 27"/>
                <a:gd name="T18" fmla="*/ 25 w 31"/>
                <a:gd name="T19" fmla="*/ 0 h 27"/>
                <a:gd name="T20" fmla="*/ 2 w 31"/>
                <a:gd name="T21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7">
                  <a:moveTo>
                    <a:pt x="2" y="20"/>
                  </a:moveTo>
                  <a:lnTo>
                    <a:pt x="0" y="21"/>
                  </a:lnTo>
                  <a:lnTo>
                    <a:pt x="0" y="25"/>
                  </a:lnTo>
                  <a:lnTo>
                    <a:pt x="2" y="27"/>
                  </a:lnTo>
                  <a:lnTo>
                    <a:pt x="6" y="27"/>
                  </a:lnTo>
                  <a:lnTo>
                    <a:pt x="29" y="8"/>
                  </a:lnTo>
                  <a:lnTo>
                    <a:pt x="31" y="6"/>
                  </a:lnTo>
                  <a:lnTo>
                    <a:pt x="31" y="2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24" name="Freeform 36"/>
            <p:cNvSpPr>
              <a:spLocks/>
            </p:cNvSpPr>
            <p:nvPr/>
          </p:nvSpPr>
          <p:spPr bwMode="auto">
            <a:xfrm>
              <a:off x="1290" y="859"/>
              <a:ext cx="94" cy="98"/>
            </a:xfrm>
            <a:custGeom>
              <a:avLst/>
              <a:gdLst>
                <a:gd name="T0" fmla="*/ 106 w 108"/>
                <a:gd name="T1" fmla="*/ 5 h 116"/>
                <a:gd name="T2" fmla="*/ 108 w 108"/>
                <a:gd name="T3" fmla="*/ 5 h 116"/>
                <a:gd name="T4" fmla="*/ 108 w 108"/>
                <a:gd name="T5" fmla="*/ 2 h 116"/>
                <a:gd name="T6" fmla="*/ 106 w 108"/>
                <a:gd name="T7" fmla="*/ 2 h 116"/>
                <a:gd name="T8" fmla="*/ 106 w 108"/>
                <a:gd name="T9" fmla="*/ 0 h 116"/>
                <a:gd name="T10" fmla="*/ 102 w 108"/>
                <a:gd name="T11" fmla="*/ 0 h 116"/>
                <a:gd name="T12" fmla="*/ 102 w 108"/>
                <a:gd name="T13" fmla="*/ 2 h 116"/>
                <a:gd name="T14" fmla="*/ 2 w 108"/>
                <a:gd name="T15" fmla="*/ 110 h 116"/>
                <a:gd name="T16" fmla="*/ 0 w 108"/>
                <a:gd name="T17" fmla="*/ 110 h 116"/>
                <a:gd name="T18" fmla="*/ 0 w 108"/>
                <a:gd name="T19" fmla="*/ 114 h 116"/>
                <a:gd name="T20" fmla="*/ 2 w 108"/>
                <a:gd name="T21" fmla="*/ 114 h 116"/>
                <a:gd name="T22" fmla="*/ 2 w 108"/>
                <a:gd name="T23" fmla="*/ 116 h 116"/>
                <a:gd name="T24" fmla="*/ 6 w 108"/>
                <a:gd name="T25" fmla="*/ 116 h 116"/>
                <a:gd name="T26" fmla="*/ 6 w 108"/>
                <a:gd name="T27" fmla="*/ 114 h 116"/>
                <a:gd name="T28" fmla="*/ 106 w 108"/>
                <a:gd name="T29" fmla="*/ 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116">
                  <a:moveTo>
                    <a:pt x="106" y="5"/>
                  </a:moveTo>
                  <a:lnTo>
                    <a:pt x="108" y="5"/>
                  </a:lnTo>
                  <a:lnTo>
                    <a:pt x="108" y="2"/>
                  </a:lnTo>
                  <a:lnTo>
                    <a:pt x="106" y="2"/>
                  </a:lnTo>
                  <a:lnTo>
                    <a:pt x="106" y="0"/>
                  </a:lnTo>
                  <a:lnTo>
                    <a:pt x="102" y="0"/>
                  </a:lnTo>
                  <a:lnTo>
                    <a:pt x="102" y="2"/>
                  </a:lnTo>
                  <a:lnTo>
                    <a:pt x="2" y="110"/>
                  </a:lnTo>
                  <a:lnTo>
                    <a:pt x="0" y="110"/>
                  </a:lnTo>
                  <a:lnTo>
                    <a:pt x="0" y="114"/>
                  </a:lnTo>
                  <a:lnTo>
                    <a:pt x="2" y="114"/>
                  </a:lnTo>
                  <a:lnTo>
                    <a:pt x="2" y="116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106" y="5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25" name="Freeform 37"/>
            <p:cNvSpPr>
              <a:spLocks/>
            </p:cNvSpPr>
            <p:nvPr/>
          </p:nvSpPr>
          <p:spPr bwMode="auto">
            <a:xfrm>
              <a:off x="1290" y="896"/>
              <a:ext cx="94" cy="92"/>
            </a:xfrm>
            <a:custGeom>
              <a:avLst/>
              <a:gdLst>
                <a:gd name="T0" fmla="*/ 2 w 108"/>
                <a:gd name="T1" fmla="*/ 104 h 110"/>
                <a:gd name="T2" fmla="*/ 0 w 108"/>
                <a:gd name="T3" fmla="*/ 104 h 110"/>
                <a:gd name="T4" fmla="*/ 0 w 108"/>
                <a:gd name="T5" fmla="*/ 108 h 110"/>
                <a:gd name="T6" fmla="*/ 2 w 108"/>
                <a:gd name="T7" fmla="*/ 108 h 110"/>
                <a:gd name="T8" fmla="*/ 2 w 108"/>
                <a:gd name="T9" fmla="*/ 110 h 110"/>
                <a:gd name="T10" fmla="*/ 6 w 108"/>
                <a:gd name="T11" fmla="*/ 110 h 110"/>
                <a:gd name="T12" fmla="*/ 6 w 108"/>
                <a:gd name="T13" fmla="*/ 108 h 110"/>
                <a:gd name="T14" fmla="*/ 106 w 108"/>
                <a:gd name="T15" fmla="*/ 6 h 110"/>
                <a:gd name="T16" fmla="*/ 108 w 108"/>
                <a:gd name="T17" fmla="*/ 6 h 110"/>
                <a:gd name="T18" fmla="*/ 108 w 108"/>
                <a:gd name="T19" fmla="*/ 2 h 110"/>
                <a:gd name="T20" fmla="*/ 106 w 108"/>
                <a:gd name="T21" fmla="*/ 2 h 110"/>
                <a:gd name="T22" fmla="*/ 106 w 108"/>
                <a:gd name="T23" fmla="*/ 0 h 110"/>
                <a:gd name="T24" fmla="*/ 102 w 108"/>
                <a:gd name="T25" fmla="*/ 0 h 110"/>
                <a:gd name="T26" fmla="*/ 102 w 108"/>
                <a:gd name="T27" fmla="*/ 2 h 110"/>
                <a:gd name="T28" fmla="*/ 2 w 108"/>
                <a:gd name="T29" fmla="*/ 10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110">
                  <a:moveTo>
                    <a:pt x="2" y="104"/>
                  </a:moveTo>
                  <a:lnTo>
                    <a:pt x="0" y="104"/>
                  </a:lnTo>
                  <a:lnTo>
                    <a:pt x="0" y="108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106" y="6"/>
                  </a:lnTo>
                  <a:lnTo>
                    <a:pt x="108" y="6"/>
                  </a:lnTo>
                  <a:lnTo>
                    <a:pt x="108" y="2"/>
                  </a:lnTo>
                  <a:lnTo>
                    <a:pt x="106" y="2"/>
                  </a:lnTo>
                  <a:lnTo>
                    <a:pt x="106" y="0"/>
                  </a:lnTo>
                  <a:lnTo>
                    <a:pt x="102" y="0"/>
                  </a:lnTo>
                  <a:lnTo>
                    <a:pt x="102" y="2"/>
                  </a:lnTo>
                  <a:lnTo>
                    <a:pt x="2" y="104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26" name="Freeform 38"/>
            <p:cNvSpPr>
              <a:spLocks/>
            </p:cNvSpPr>
            <p:nvPr/>
          </p:nvSpPr>
          <p:spPr bwMode="auto">
            <a:xfrm>
              <a:off x="1448" y="1014"/>
              <a:ext cx="44" cy="38"/>
            </a:xfrm>
            <a:custGeom>
              <a:avLst/>
              <a:gdLst>
                <a:gd name="T0" fmla="*/ 49 w 51"/>
                <a:gd name="T1" fmla="*/ 8 h 46"/>
                <a:gd name="T2" fmla="*/ 51 w 51"/>
                <a:gd name="T3" fmla="*/ 6 h 46"/>
                <a:gd name="T4" fmla="*/ 51 w 51"/>
                <a:gd name="T5" fmla="*/ 2 h 46"/>
                <a:gd name="T6" fmla="*/ 49 w 51"/>
                <a:gd name="T7" fmla="*/ 0 h 46"/>
                <a:gd name="T8" fmla="*/ 45 w 51"/>
                <a:gd name="T9" fmla="*/ 0 h 46"/>
                <a:gd name="T10" fmla="*/ 2 w 51"/>
                <a:gd name="T11" fmla="*/ 38 h 46"/>
                <a:gd name="T12" fmla="*/ 0 w 51"/>
                <a:gd name="T13" fmla="*/ 40 h 46"/>
                <a:gd name="T14" fmla="*/ 0 w 51"/>
                <a:gd name="T15" fmla="*/ 44 h 46"/>
                <a:gd name="T16" fmla="*/ 2 w 51"/>
                <a:gd name="T17" fmla="*/ 46 h 46"/>
                <a:gd name="T18" fmla="*/ 5 w 51"/>
                <a:gd name="T19" fmla="*/ 46 h 46"/>
                <a:gd name="T20" fmla="*/ 49 w 51"/>
                <a:gd name="T21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46">
                  <a:moveTo>
                    <a:pt x="49" y="8"/>
                  </a:moveTo>
                  <a:lnTo>
                    <a:pt x="51" y="6"/>
                  </a:lnTo>
                  <a:lnTo>
                    <a:pt x="51" y="2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6"/>
                  </a:lnTo>
                  <a:lnTo>
                    <a:pt x="5" y="46"/>
                  </a:lnTo>
                  <a:lnTo>
                    <a:pt x="49" y="8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27" name="Freeform 39"/>
            <p:cNvSpPr>
              <a:spLocks/>
            </p:cNvSpPr>
            <p:nvPr/>
          </p:nvSpPr>
          <p:spPr bwMode="auto">
            <a:xfrm>
              <a:off x="1480" y="1046"/>
              <a:ext cx="12" cy="6"/>
            </a:xfrm>
            <a:custGeom>
              <a:avLst/>
              <a:gdLst>
                <a:gd name="T0" fmla="*/ 4 w 14"/>
                <a:gd name="T1" fmla="*/ 0 h 8"/>
                <a:gd name="T2" fmla="*/ 2 w 14"/>
                <a:gd name="T3" fmla="*/ 0 h 8"/>
                <a:gd name="T4" fmla="*/ 2 w 14"/>
                <a:gd name="T5" fmla="*/ 2 h 8"/>
                <a:gd name="T6" fmla="*/ 0 w 14"/>
                <a:gd name="T7" fmla="*/ 2 h 8"/>
                <a:gd name="T8" fmla="*/ 0 w 14"/>
                <a:gd name="T9" fmla="*/ 6 h 8"/>
                <a:gd name="T10" fmla="*/ 2 w 14"/>
                <a:gd name="T11" fmla="*/ 6 h 8"/>
                <a:gd name="T12" fmla="*/ 2 w 14"/>
                <a:gd name="T13" fmla="*/ 8 h 8"/>
                <a:gd name="T14" fmla="*/ 12 w 14"/>
                <a:gd name="T15" fmla="*/ 8 h 8"/>
                <a:gd name="T16" fmla="*/ 12 w 14"/>
                <a:gd name="T17" fmla="*/ 6 h 8"/>
                <a:gd name="T18" fmla="*/ 14 w 14"/>
                <a:gd name="T19" fmla="*/ 6 h 8"/>
                <a:gd name="T20" fmla="*/ 14 w 14"/>
                <a:gd name="T21" fmla="*/ 2 h 8"/>
                <a:gd name="T22" fmla="*/ 12 w 14"/>
                <a:gd name="T23" fmla="*/ 2 h 8"/>
                <a:gd name="T24" fmla="*/ 12 w 14"/>
                <a:gd name="T25" fmla="*/ 0 h 8"/>
                <a:gd name="T26" fmla="*/ 10 w 14"/>
                <a:gd name="T27" fmla="*/ 0 h 8"/>
                <a:gd name="T28" fmla="*/ 4 w 14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8">
                  <a:moveTo>
                    <a:pt x="4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28" name="Freeform 40"/>
            <p:cNvSpPr>
              <a:spLocks/>
            </p:cNvSpPr>
            <p:nvPr/>
          </p:nvSpPr>
          <p:spPr bwMode="auto">
            <a:xfrm>
              <a:off x="1290" y="1245"/>
              <a:ext cx="202" cy="307"/>
            </a:xfrm>
            <a:custGeom>
              <a:avLst/>
              <a:gdLst>
                <a:gd name="T0" fmla="*/ 226 w 234"/>
                <a:gd name="T1" fmla="*/ 86 h 366"/>
                <a:gd name="T2" fmla="*/ 226 w 234"/>
                <a:gd name="T3" fmla="*/ 88 h 366"/>
                <a:gd name="T4" fmla="*/ 228 w 234"/>
                <a:gd name="T5" fmla="*/ 88 h 366"/>
                <a:gd name="T6" fmla="*/ 228 w 234"/>
                <a:gd name="T7" fmla="*/ 90 h 366"/>
                <a:gd name="T8" fmla="*/ 232 w 234"/>
                <a:gd name="T9" fmla="*/ 90 h 366"/>
                <a:gd name="T10" fmla="*/ 232 w 234"/>
                <a:gd name="T11" fmla="*/ 88 h 366"/>
                <a:gd name="T12" fmla="*/ 234 w 234"/>
                <a:gd name="T13" fmla="*/ 88 h 366"/>
                <a:gd name="T14" fmla="*/ 234 w 234"/>
                <a:gd name="T15" fmla="*/ 2 h 366"/>
                <a:gd name="T16" fmla="*/ 232 w 234"/>
                <a:gd name="T17" fmla="*/ 2 h 366"/>
                <a:gd name="T18" fmla="*/ 232 w 234"/>
                <a:gd name="T19" fmla="*/ 0 h 366"/>
                <a:gd name="T20" fmla="*/ 2 w 234"/>
                <a:gd name="T21" fmla="*/ 0 h 366"/>
                <a:gd name="T22" fmla="*/ 2 w 234"/>
                <a:gd name="T23" fmla="*/ 2 h 366"/>
                <a:gd name="T24" fmla="*/ 0 w 234"/>
                <a:gd name="T25" fmla="*/ 2 h 366"/>
                <a:gd name="T26" fmla="*/ 0 w 234"/>
                <a:gd name="T27" fmla="*/ 364 h 366"/>
                <a:gd name="T28" fmla="*/ 2 w 234"/>
                <a:gd name="T29" fmla="*/ 364 h 366"/>
                <a:gd name="T30" fmla="*/ 2 w 234"/>
                <a:gd name="T31" fmla="*/ 366 h 366"/>
                <a:gd name="T32" fmla="*/ 106 w 234"/>
                <a:gd name="T33" fmla="*/ 366 h 366"/>
                <a:gd name="T34" fmla="*/ 106 w 234"/>
                <a:gd name="T35" fmla="*/ 364 h 366"/>
                <a:gd name="T36" fmla="*/ 108 w 234"/>
                <a:gd name="T37" fmla="*/ 364 h 366"/>
                <a:gd name="T38" fmla="*/ 108 w 234"/>
                <a:gd name="T39" fmla="*/ 149 h 366"/>
                <a:gd name="T40" fmla="*/ 104 w 234"/>
                <a:gd name="T41" fmla="*/ 153 h 366"/>
                <a:gd name="T42" fmla="*/ 151 w 234"/>
                <a:gd name="T43" fmla="*/ 153 h 366"/>
                <a:gd name="T44" fmla="*/ 151 w 234"/>
                <a:gd name="T45" fmla="*/ 151 h 366"/>
                <a:gd name="T46" fmla="*/ 153 w 234"/>
                <a:gd name="T47" fmla="*/ 151 h 366"/>
                <a:gd name="T48" fmla="*/ 153 w 234"/>
                <a:gd name="T49" fmla="*/ 112 h 366"/>
                <a:gd name="T50" fmla="*/ 151 w 234"/>
                <a:gd name="T51" fmla="*/ 116 h 366"/>
                <a:gd name="T52" fmla="*/ 232 w 234"/>
                <a:gd name="T53" fmla="*/ 90 h 366"/>
                <a:gd name="T54" fmla="*/ 232 w 234"/>
                <a:gd name="T55" fmla="*/ 88 h 366"/>
                <a:gd name="T56" fmla="*/ 234 w 234"/>
                <a:gd name="T57" fmla="*/ 88 h 366"/>
                <a:gd name="T58" fmla="*/ 234 w 234"/>
                <a:gd name="T59" fmla="*/ 84 h 366"/>
                <a:gd name="T60" fmla="*/ 232 w 234"/>
                <a:gd name="T61" fmla="*/ 84 h 366"/>
                <a:gd name="T62" fmla="*/ 232 w 234"/>
                <a:gd name="T63" fmla="*/ 83 h 366"/>
                <a:gd name="T64" fmla="*/ 228 w 234"/>
                <a:gd name="T65" fmla="*/ 83 h 366"/>
                <a:gd name="T66" fmla="*/ 147 w 234"/>
                <a:gd name="T67" fmla="*/ 108 h 366"/>
                <a:gd name="T68" fmla="*/ 147 w 234"/>
                <a:gd name="T69" fmla="*/ 110 h 366"/>
                <a:gd name="T70" fmla="*/ 145 w 234"/>
                <a:gd name="T71" fmla="*/ 110 h 366"/>
                <a:gd name="T72" fmla="*/ 145 w 234"/>
                <a:gd name="T73" fmla="*/ 112 h 366"/>
                <a:gd name="T74" fmla="*/ 145 w 234"/>
                <a:gd name="T75" fmla="*/ 149 h 366"/>
                <a:gd name="T76" fmla="*/ 149 w 234"/>
                <a:gd name="T77" fmla="*/ 145 h 366"/>
                <a:gd name="T78" fmla="*/ 104 w 234"/>
                <a:gd name="T79" fmla="*/ 145 h 366"/>
                <a:gd name="T80" fmla="*/ 102 w 234"/>
                <a:gd name="T81" fmla="*/ 145 h 366"/>
                <a:gd name="T82" fmla="*/ 102 w 234"/>
                <a:gd name="T83" fmla="*/ 147 h 366"/>
                <a:gd name="T84" fmla="*/ 100 w 234"/>
                <a:gd name="T85" fmla="*/ 147 h 366"/>
                <a:gd name="T86" fmla="*/ 100 w 234"/>
                <a:gd name="T87" fmla="*/ 149 h 366"/>
                <a:gd name="T88" fmla="*/ 100 w 234"/>
                <a:gd name="T89" fmla="*/ 362 h 366"/>
                <a:gd name="T90" fmla="*/ 104 w 234"/>
                <a:gd name="T91" fmla="*/ 358 h 366"/>
                <a:gd name="T92" fmla="*/ 4 w 234"/>
                <a:gd name="T93" fmla="*/ 358 h 366"/>
                <a:gd name="T94" fmla="*/ 8 w 234"/>
                <a:gd name="T95" fmla="*/ 362 h 366"/>
                <a:gd name="T96" fmla="*/ 8 w 234"/>
                <a:gd name="T97" fmla="*/ 4 h 366"/>
                <a:gd name="T98" fmla="*/ 4 w 234"/>
                <a:gd name="T99" fmla="*/ 8 h 366"/>
                <a:gd name="T100" fmla="*/ 230 w 234"/>
                <a:gd name="T101" fmla="*/ 8 h 366"/>
                <a:gd name="T102" fmla="*/ 226 w 234"/>
                <a:gd name="T103" fmla="*/ 4 h 366"/>
                <a:gd name="T104" fmla="*/ 226 w 234"/>
                <a:gd name="T105" fmla="*/ 8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4" h="366">
                  <a:moveTo>
                    <a:pt x="226" y="86"/>
                  </a:moveTo>
                  <a:lnTo>
                    <a:pt x="226" y="88"/>
                  </a:lnTo>
                  <a:lnTo>
                    <a:pt x="228" y="88"/>
                  </a:lnTo>
                  <a:lnTo>
                    <a:pt x="228" y="90"/>
                  </a:lnTo>
                  <a:lnTo>
                    <a:pt x="232" y="90"/>
                  </a:lnTo>
                  <a:lnTo>
                    <a:pt x="232" y="88"/>
                  </a:lnTo>
                  <a:lnTo>
                    <a:pt x="234" y="88"/>
                  </a:lnTo>
                  <a:lnTo>
                    <a:pt x="234" y="2"/>
                  </a:lnTo>
                  <a:lnTo>
                    <a:pt x="232" y="2"/>
                  </a:lnTo>
                  <a:lnTo>
                    <a:pt x="23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364"/>
                  </a:lnTo>
                  <a:lnTo>
                    <a:pt x="2" y="364"/>
                  </a:lnTo>
                  <a:lnTo>
                    <a:pt x="2" y="366"/>
                  </a:lnTo>
                  <a:lnTo>
                    <a:pt x="106" y="366"/>
                  </a:lnTo>
                  <a:lnTo>
                    <a:pt x="106" y="364"/>
                  </a:lnTo>
                  <a:lnTo>
                    <a:pt x="108" y="364"/>
                  </a:lnTo>
                  <a:lnTo>
                    <a:pt x="108" y="149"/>
                  </a:lnTo>
                  <a:lnTo>
                    <a:pt x="104" y="153"/>
                  </a:lnTo>
                  <a:lnTo>
                    <a:pt x="151" y="153"/>
                  </a:lnTo>
                  <a:lnTo>
                    <a:pt x="151" y="151"/>
                  </a:lnTo>
                  <a:lnTo>
                    <a:pt x="153" y="151"/>
                  </a:lnTo>
                  <a:lnTo>
                    <a:pt x="153" y="112"/>
                  </a:lnTo>
                  <a:lnTo>
                    <a:pt x="151" y="116"/>
                  </a:lnTo>
                  <a:lnTo>
                    <a:pt x="232" y="90"/>
                  </a:lnTo>
                  <a:lnTo>
                    <a:pt x="232" y="88"/>
                  </a:lnTo>
                  <a:lnTo>
                    <a:pt x="234" y="88"/>
                  </a:lnTo>
                  <a:lnTo>
                    <a:pt x="234" y="84"/>
                  </a:lnTo>
                  <a:lnTo>
                    <a:pt x="232" y="84"/>
                  </a:lnTo>
                  <a:lnTo>
                    <a:pt x="232" y="83"/>
                  </a:lnTo>
                  <a:lnTo>
                    <a:pt x="228" y="83"/>
                  </a:lnTo>
                  <a:lnTo>
                    <a:pt x="147" y="108"/>
                  </a:lnTo>
                  <a:lnTo>
                    <a:pt x="147" y="110"/>
                  </a:lnTo>
                  <a:lnTo>
                    <a:pt x="145" y="110"/>
                  </a:lnTo>
                  <a:lnTo>
                    <a:pt x="145" y="112"/>
                  </a:lnTo>
                  <a:lnTo>
                    <a:pt x="145" y="149"/>
                  </a:lnTo>
                  <a:lnTo>
                    <a:pt x="149" y="145"/>
                  </a:lnTo>
                  <a:lnTo>
                    <a:pt x="104" y="145"/>
                  </a:lnTo>
                  <a:lnTo>
                    <a:pt x="102" y="145"/>
                  </a:lnTo>
                  <a:lnTo>
                    <a:pt x="102" y="147"/>
                  </a:lnTo>
                  <a:lnTo>
                    <a:pt x="100" y="147"/>
                  </a:lnTo>
                  <a:lnTo>
                    <a:pt x="100" y="149"/>
                  </a:lnTo>
                  <a:lnTo>
                    <a:pt x="100" y="362"/>
                  </a:lnTo>
                  <a:lnTo>
                    <a:pt x="104" y="358"/>
                  </a:lnTo>
                  <a:lnTo>
                    <a:pt x="4" y="358"/>
                  </a:lnTo>
                  <a:lnTo>
                    <a:pt x="8" y="362"/>
                  </a:lnTo>
                  <a:lnTo>
                    <a:pt x="8" y="4"/>
                  </a:lnTo>
                  <a:lnTo>
                    <a:pt x="4" y="8"/>
                  </a:lnTo>
                  <a:lnTo>
                    <a:pt x="230" y="8"/>
                  </a:lnTo>
                  <a:lnTo>
                    <a:pt x="226" y="4"/>
                  </a:lnTo>
                  <a:lnTo>
                    <a:pt x="226" y="8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29" name="Freeform 41"/>
            <p:cNvSpPr>
              <a:spLocks/>
            </p:cNvSpPr>
            <p:nvPr/>
          </p:nvSpPr>
          <p:spPr bwMode="auto">
            <a:xfrm>
              <a:off x="1290" y="1245"/>
              <a:ext cx="202" cy="183"/>
            </a:xfrm>
            <a:custGeom>
              <a:avLst/>
              <a:gdLst>
                <a:gd name="T0" fmla="*/ 230 w 234"/>
                <a:gd name="T1" fmla="*/ 8 h 218"/>
                <a:gd name="T2" fmla="*/ 232 w 234"/>
                <a:gd name="T3" fmla="*/ 8 h 218"/>
                <a:gd name="T4" fmla="*/ 232 w 234"/>
                <a:gd name="T5" fmla="*/ 6 h 218"/>
                <a:gd name="T6" fmla="*/ 234 w 234"/>
                <a:gd name="T7" fmla="*/ 6 h 218"/>
                <a:gd name="T8" fmla="*/ 234 w 234"/>
                <a:gd name="T9" fmla="*/ 2 h 218"/>
                <a:gd name="T10" fmla="*/ 232 w 234"/>
                <a:gd name="T11" fmla="*/ 2 h 218"/>
                <a:gd name="T12" fmla="*/ 232 w 234"/>
                <a:gd name="T13" fmla="*/ 0 h 218"/>
                <a:gd name="T14" fmla="*/ 210 w 234"/>
                <a:gd name="T15" fmla="*/ 0 h 218"/>
                <a:gd name="T16" fmla="*/ 210 w 234"/>
                <a:gd name="T17" fmla="*/ 2 h 218"/>
                <a:gd name="T18" fmla="*/ 2 w 234"/>
                <a:gd name="T19" fmla="*/ 212 h 218"/>
                <a:gd name="T20" fmla="*/ 0 w 234"/>
                <a:gd name="T21" fmla="*/ 212 h 218"/>
                <a:gd name="T22" fmla="*/ 0 w 234"/>
                <a:gd name="T23" fmla="*/ 216 h 218"/>
                <a:gd name="T24" fmla="*/ 2 w 234"/>
                <a:gd name="T25" fmla="*/ 216 h 218"/>
                <a:gd name="T26" fmla="*/ 2 w 234"/>
                <a:gd name="T27" fmla="*/ 218 h 218"/>
                <a:gd name="T28" fmla="*/ 6 w 234"/>
                <a:gd name="T29" fmla="*/ 218 h 218"/>
                <a:gd name="T30" fmla="*/ 6 w 234"/>
                <a:gd name="T31" fmla="*/ 216 h 218"/>
                <a:gd name="T32" fmla="*/ 214 w 234"/>
                <a:gd name="T33" fmla="*/ 6 h 218"/>
                <a:gd name="T34" fmla="*/ 212 w 234"/>
                <a:gd name="T35" fmla="*/ 8 h 218"/>
                <a:gd name="T36" fmla="*/ 230 w 234"/>
                <a:gd name="T37" fmla="*/ 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218">
                  <a:moveTo>
                    <a:pt x="230" y="8"/>
                  </a:moveTo>
                  <a:lnTo>
                    <a:pt x="232" y="8"/>
                  </a:lnTo>
                  <a:lnTo>
                    <a:pt x="232" y="6"/>
                  </a:lnTo>
                  <a:lnTo>
                    <a:pt x="234" y="6"/>
                  </a:lnTo>
                  <a:lnTo>
                    <a:pt x="234" y="2"/>
                  </a:lnTo>
                  <a:lnTo>
                    <a:pt x="232" y="2"/>
                  </a:lnTo>
                  <a:lnTo>
                    <a:pt x="232" y="0"/>
                  </a:lnTo>
                  <a:lnTo>
                    <a:pt x="210" y="0"/>
                  </a:lnTo>
                  <a:lnTo>
                    <a:pt x="210" y="2"/>
                  </a:lnTo>
                  <a:lnTo>
                    <a:pt x="2" y="212"/>
                  </a:lnTo>
                  <a:lnTo>
                    <a:pt x="0" y="212"/>
                  </a:lnTo>
                  <a:lnTo>
                    <a:pt x="0" y="216"/>
                  </a:lnTo>
                  <a:lnTo>
                    <a:pt x="2" y="216"/>
                  </a:lnTo>
                  <a:lnTo>
                    <a:pt x="2" y="218"/>
                  </a:lnTo>
                  <a:lnTo>
                    <a:pt x="6" y="218"/>
                  </a:lnTo>
                  <a:lnTo>
                    <a:pt x="6" y="216"/>
                  </a:lnTo>
                  <a:lnTo>
                    <a:pt x="214" y="6"/>
                  </a:lnTo>
                  <a:lnTo>
                    <a:pt x="212" y="8"/>
                  </a:lnTo>
                  <a:lnTo>
                    <a:pt x="230" y="8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30" name="Freeform 42"/>
            <p:cNvSpPr>
              <a:spLocks/>
            </p:cNvSpPr>
            <p:nvPr/>
          </p:nvSpPr>
          <p:spPr bwMode="auto">
            <a:xfrm>
              <a:off x="1290" y="1260"/>
              <a:ext cx="512" cy="195"/>
            </a:xfrm>
            <a:custGeom>
              <a:avLst/>
              <a:gdLst>
                <a:gd name="T0" fmla="*/ 0 w 594"/>
                <a:gd name="T1" fmla="*/ 226 h 232"/>
                <a:gd name="T2" fmla="*/ 2 w 594"/>
                <a:gd name="T3" fmla="*/ 230 h 232"/>
                <a:gd name="T4" fmla="*/ 6 w 594"/>
                <a:gd name="T5" fmla="*/ 232 h 232"/>
                <a:gd name="T6" fmla="*/ 232 w 594"/>
                <a:gd name="T7" fmla="*/ 6 h 232"/>
                <a:gd name="T8" fmla="*/ 226 w 594"/>
                <a:gd name="T9" fmla="*/ 25 h 232"/>
                <a:gd name="T10" fmla="*/ 228 w 594"/>
                <a:gd name="T11" fmla="*/ 27 h 232"/>
                <a:gd name="T12" fmla="*/ 586 w 594"/>
                <a:gd name="T13" fmla="*/ 23 h 232"/>
                <a:gd name="T14" fmla="*/ 590 w 594"/>
                <a:gd name="T15" fmla="*/ 102 h 232"/>
                <a:gd name="T16" fmla="*/ 525 w 594"/>
                <a:gd name="T17" fmla="*/ 104 h 232"/>
                <a:gd name="T18" fmla="*/ 523 w 594"/>
                <a:gd name="T19" fmla="*/ 131 h 232"/>
                <a:gd name="T20" fmla="*/ 318 w 594"/>
                <a:gd name="T21" fmla="*/ 127 h 232"/>
                <a:gd name="T22" fmla="*/ 322 w 594"/>
                <a:gd name="T23" fmla="*/ 104 h 232"/>
                <a:gd name="T24" fmla="*/ 320 w 594"/>
                <a:gd name="T25" fmla="*/ 102 h 232"/>
                <a:gd name="T26" fmla="*/ 234 w 594"/>
                <a:gd name="T27" fmla="*/ 106 h 232"/>
                <a:gd name="T28" fmla="*/ 226 w 594"/>
                <a:gd name="T29" fmla="*/ 23 h 232"/>
                <a:gd name="T30" fmla="*/ 228 w 594"/>
                <a:gd name="T31" fmla="*/ 41 h 232"/>
                <a:gd name="T32" fmla="*/ 194 w 594"/>
                <a:gd name="T33" fmla="*/ 72 h 232"/>
                <a:gd name="T34" fmla="*/ 196 w 594"/>
                <a:gd name="T35" fmla="*/ 76 h 232"/>
                <a:gd name="T36" fmla="*/ 200 w 594"/>
                <a:gd name="T37" fmla="*/ 78 h 232"/>
                <a:gd name="T38" fmla="*/ 232 w 594"/>
                <a:gd name="T39" fmla="*/ 45 h 232"/>
                <a:gd name="T40" fmla="*/ 234 w 594"/>
                <a:gd name="T41" fmla="*/ 43 h 232"/>
                <a:gd name="T42" fmla="*/ 234 w 594"/>
                <a:gd name="T43" fmla="*/ 21 h 232"/>
                <a:gd name="T44" fmla="*/ 232 w 594"/>
                <a:gd name="T45" fmla="*/ 19 h 232"/>
                <a:gd name="T46" fmla="*/ 228 w 594"/>
                <a:gd name="T47" fmla="*/ 19 h 232"/>
                <a:gd name="T48" fmla="*/ 226 w 594"/>
                <a:gd name="T49" fmla="*/ 21 h 232"/>
                <a:gd name="T50" fmla="*/ 226 w 594"/>
                <a:gd name="T51" fmla="*/ 106 h 232"/>
                <a:gd name="T52" fmla="*/ 228 w 594"/>
                <a:gd name="T53" fmla="*/ 108 h 232"/>
                <a:gd name="T54" fmla="*/ 230 w 594"/>
                <a:gd name="T55" fmla="*/ 110 h 232"/>
                <a:gd name="T56" fmla="*/ 314 w 594"/>
                <a:gd name="T57" fmla="*/ 106 h 232"/>
                <a:gd name="T58" fmla="*/ 314 w 594"/>
                <a:gd name="T59" fmla="*/ 133 h 232"/>
                <a:gd name="T60" fmla="*/ 316 w 594"/>
                <a:gd name="T61" fmla="*/ 135 h 232"/>
                <a:gd name="T62" fmla="*/ 527 w 594"/>
                <a:gd name="T63" fmla="*/ 135 h 232"/>
                <a:gd name="T64" fmla="*/ 529 w 594"/>
                <a:gd name="T65" fmla="*/ 133 h 232"/>
                <a:gd name="T66" fmla="*/ 531 w 594"/>
                <a:gd name="T67" fmla="*/ 131 h 232"/>
                <a:gd name="T68" fmla="*/ 527 w 594"/>
                <a:gd name="T69" fmla="*/ 110 h 232"/>
                <a:gd name="T70" fmla="*/ 592 w 594"/>
                <a:gd name="T71" fmla="*/ 110 h 232"/>
                <a:gd name="T72" fmla="*/ 594 w 594"/>
                <a:gd name="T73" fmla="*/ 108 h 232"/>
                <a:gd name="T74" fmla="*/ 594 w 594"/>
                <a:gd name="T75" fmla="*/ 23 h 232"/>
                <a:gd name="T76" fmla="*/ 592 w 594"/>
                <a:gd name="T77" fmla="*/ 21 h 232"/>
                <a:gd name="T78" fmla="*/ 590 w 594"/>
                <a:gd name="T79" fmla="*/ 19 h 232"/>
                <a:gd name="T80" fmla="*/ 234 w 594"/>
                <a:gd name="T81" fmla="*/ 23 h 232"/>
                <a:gd name="T82" fmla="*/ 234 w 594"/>
                <a:gd name="T83" fmla="*/ 2 h 232"/>
                <a:gd name="T84" fmla="*/ 232 w 594"/>
                <a:gd name="T85" fmla="*/ 0 h 232"/>
                <a:gd name="T86" fmla="*/ 228 w 594"/>
                <a:gd name="T87" fmla="*/ 0 h 232"/>
                <a:gd name="T88" fmla="*/ 2 w 594"/>
                <a:gd name="T89" fmla="*/ 22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94" h="232">
                  <a:moveTo>
                    <a:pt x="2" y="226"/>
                  </a:moveTo>
                  <a:lnTo>
                    <a:pt x="0" y="226"/>
                  </a:lnTo>
                  <a:lnTo>
                    <a:pt x="0" y="230"/>
                  </a:lnTo>
                  <a:lnTo>
                    <a:pt x="2" y="230"/>
                  </a:lnTo>
                  <a:lnTo>
                    <a:pt x="2" y="232"/>
                  </a:lnTo>
                  <a:lnTo>
                    <a:pt x="6" y="232"/>
                  </a:lnTo>
                  <a:lnTo>
                    <a:pt x="6" y="230"/>
                  </a:lnTo>
                  <a:lnTo>
                    <a:pt x="232" y="6"/>
                  </a:lnTo>
                  <a:lnTo>
                    <a:pt x="226" y="4"/>
                  </a:lnTo>
                  <a:lnTo>
                    <a:pt x="226" y="25"/>
                  </a:lnTo>
                  <a:lnTo>
                    <a:pt x="228" y="25"/>
                  </a:lnTo>
                  <a:lnTo>
                    <a:pt x="228" y="27"/>
                  </a:lnTo>
                  <a:lnTo>
                    <a:pt x="590" y="27"/>
                  </a:lnTo>
                  <a:lnTo>
                    <a:pt x="586" y="23"/>
                  </a:lnTo>
                  <a:lnTo>
                    <a:pt x="586" y="106"/>
                  </a:lnTo>
                  <a:lnTo>
                    <a:pt x="590" y="102"/>
                  </a:lnTo>
                  <a:lnTo>
                    <a:pt x="525" y="102"/>
                  </a:lnTo>
                  <a:lnTo>
                    <a:pt x="525" y="104"/>
                  </a:lnTo>
                  <a:lnTo>
                    <a:pt x="523" y="104"/>
                  </a:lnTo>
                  <a:lnTo>
                    <a:pt x="523" y="131"/>
                  </a:lnTo>
                  <a:lnTo>
                    <a:pt x="527" y="127"/>
                  </a:lnTo>
                  <a:lnTo>
                    <a:pt x="318" y="127"/>
                  </a:lnTo>
                  <a:lnTo>
                    <a:pt x="322" y="131"/>
                  </a:lnTo>
                  <a:lnTo>
                    <a:pt x="322" y="104"/>
                  </a:lnTo>
                  <a:lnTo>
                    <a:pt x="320" y="104"/>
                  </a:lnTo>
                  <a:lnTo>
                    <a:pt x="320" y="102"/>
                  </a:lnTo>
                  <a:lnTo>
                    <a:pt x="230" y="102"/>
                  </a:lnTo>
                  <a:lnTo>
                    <a:pt x="234" y="106"/>
                  </a:lnTo>
                  <a:lnTo>
                    <a:pt x="234" y="23"/>
                  </a:lnTo>
                  <a:lnTo>
                    <a:pt x="226" y="23"/>
                  </a:lnTo>
                  <a:lnTo>
                    <a:pt x="226" y="43"/>
                  </a:lnTo>
                  <a:lnTo>
                    <a:pt x="228" y="41"/>
                  </a:lnTo>
                  <a:lnTo>
                    <a:pt x="196" y="72"/>
                  </a:lnTo>
                  <a:lnTo>
                    <a:pt x="194" y="72"/>
                  </a:lnTo>
                  <a:lnTo>
                    <a:pt x="194" y="76"/>
                  </a:lnTo>
                  <a:lnTo>
                    <a:pt x="196" y="76"/>
                  </a:lnTo>
                  <a:lnTo>
                    <a:pt x="196" y="78"/>
                  </a:lnTo>
                  <a:lnTo>
                    <a:pt x="200" y="78"/>
                  </a:lnTo>
                  <a:lnTo>
                    <a:pt x="200" y="76"/>
                  </a:lnTo>
                  <a:lnTo>
                    <a:pt x="232" y="45"/>
                  </a:lnTo>
                  <a:lnTo>
                    <a:pt x="234" y="45"/>
                  </a:lnTo>
                  <a:lnTo>
                    <a:pt x="234" y="43"/>
                  </a:lnTo>
                  <a:lnTo>
                    <a:pt x="234" y="23"/>
                  </a:lnTo>
                  <a:lnTo>
                    <a:pt x="234" y="21"/>
                  </a:lnTo>
                  <a:lnTo>
                    <a:pt x="232" y="21"/>
                  </a:lnTo>
                  <a:lnTo>
                    <a:pt x="232" y="19"/>
                  </a:lnTo>
                  <a:lnTo>
                    <a:pt x="230" y="19"/>
                  </a:lnTo>
                  <a:lnTo>
                    <a:pt x="228" y="19"/>
                  </a:lnTo>
                  <a:lnTo>
                    <a:pt x="228" y="21"/>
                  </a:lnTo>
                  <a:lnTo>
                    <a:pt x="226" y="21"/>
                  </a:lnTo>
                  <a:lnTo>
                    <a:pt x="226" y="23"/>
                  </a:lnTo>
                  <a:lnTo>
                    <a:pt x="226" y="106"/>
                  </a:lnTo>
                  <a:lnTo>
                    <a:pt x="226" y="108"/>
                  </a:lnTo>
                  <a:lnTo>
                    <a:pt x="228" y="108"/>
                  </a:lnTo>
                  <a:lnTo>
                    <a:pt x="228" y="110"/>
                  </a:lnTo>
                  <a:lnTo>
                    <a:pt x="230" y="110"/>
                  </a:lnTo>
                  <a:lnTo>
                    <a:pt x="318" y="110"/>
                  </a:lnTo>
                  <a:lnTo>
                    <a:pt x="314" y="106"/>
                  </a:lnTo>
                  <a:lnTo>
                    <a:pt x="314" y="131"/>
                  </a:lnTo>
                  <a:lnTo>
                    <a:pt x="314" y="133"/>
                  </a:lnTo>
                  <a:lnTo>
                    <a:pt x="316" y="133"/>
                  </a:lnTo>
                  <a:lnTo>
                    <a:pt x="316" y="135"/>
                  </a:lnTo>
                  <a:lnTo>
                    <a:pt x="318" y="135"/>
                  </a:lnTo>
                  <a:lnTo>
                    <a:pt x="527" y="135"/>
                  </a:lnTo>
                  <a:lnTo>
                    <a:pt x="529" y="135"/>
                  </a:lnTo>
                  <a:lnTo>
                    <a:pt x="529" y="133"/>
                  </a:lnTo>
                  <a:lnTo>
                    <a:pt x="531" y="133"/>
                  </a:lnTo>
                  <a:lnTo>
                    <a:pt x="531" y="131"/>
                  </a:lnTo>
                  <a:lnTo>
                    <a:pt x="531" y="106"/>
                  </a:lnTo>
                  <a:lnTo>
                    <a:pt x="527" y="110"/>
                  </a:lnTo>
                  <a:lnTo>
                    <a:pt x="590" y="110"/>
                  </a:lnTo>
                  <a:lnTo>
                    <a:pt x="592" y="110"/>
                  </a:lnTo>
                  <a:lnTo>
                    <a:pt x="592" y="108"/>
                  </a:lnTo>
                  <a:lnTo>
                    <a:pt x="594" y="108"/>
                  </a:lnTo>
                  <a:lnTo>
                    <a:pt x="594" y="106"/>
                  </a:lnTo>
                  <a:lnTo>
                    <a:pt x="594" y="23"/>
                  </a:lnTo>
                  <a:lnTo>
                    <a:pt x="594" y="21"/>
                  </a:lnTo>
                  <a:lnTo>
                    <a:pt x="592" y="21"/>
                  </a:lnTo>
                  <a:lnTo>
                    <a:pt x="592" y="19"/>
                  </a:lnTo>
                  <a:lnTo>
                    <a:pt x="590" y="19"/>
                  </a:lnTo>
                  <a:lnTo>
                    <a:pt x="230" y="19"/>
                  </a:lnTo>
                  <a:lnTo>
                    <a:pt x="234" y="23"/>
                  </a:lnTo>
                  <a:lnTo>
                    <a:pt x="234" y="4"/>
                  </a:lnTo>
                  <a:lnTo>
                    <a:pt x="234" y="2"/>
                  </a:lnTo>
                  <a:lnTo>
                    <a:pt x="232" y="2"/>
                  </a:lnTo>
                  <a:lnTo>
                    <a:pt x="232" y="0"/>
                  </a:lnTo>
                  <a:lnTo>
                    <a:pt x="230" y="0"/>
                  </a:lnTo>
                  <a:lnTo>
                    <a:pt x="228" y="0"/>
                  </a:lnTo>
                  <a:lnTo>
                    <a:pt x="228" y="2"/>
                  </a:lnTo>
                  <a:lnTo>
                    <a:pt x="2" y="22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31" name="Freeform 43"/>
            <p:cNvSpPr>
              <a:spLocks/>
            </p:cNvSpPr>
            <p:nvPr/>
          </p:nvSpPr>
          <p:spPr bwMode="auto">
            <a:xfrm>
              <a:off x="1394" y="1363"/>
              <a:ext cx="501" cy="189"/>
            </a:xfrm>
            <a:custGeom>
              <a:avLst/>
              <a:gdLst>
                <a:gd name="T0" fmla="*/ 33 w 582"/>
                <a:gd name="T1" fmla="*/ 5 h 226"/>
                <a:gd name="T2" fmla="*/ 31 w 582"/>
                <a:gd name="T3" fmla="*/ 0 h 226"/>
                <a:gd name="T4" fmla="*/ 19 w 582"/>
                <a:gd name="T5" fmla="*/ 5 h 226"/>
                <a:gd name="T6" fmla="*/ 11 w 582"/>
                <a:gd name="T7" fmla="*/ 21 h 226"/>
                <a:gd name="T8" fmla="*/ 13 w 582"/>
                <a:gd name="T9" fmla="*/ 27 h 226"/>
                <a:gd name="T10" fmla="*/ 163 w 582"/>
                <a:gd name="T11" fmla="*/ 23 h 226"/>
                <a:gd name="T12" fmla="*/ 167 w 582"/>
                <a:gd name="T13" fmla="*/ 127 h 226"/>
                <a:gd name="T14" fmla="*/ 17 w 582"/>
                <a:gd name="T15" fmla="*/ 135 h 226"/>
                <a:gd name="T16" fmla="*/ 167 w 582"/>
                <a:gd name="T17" fmla="*/ 27 h 226"/>
                <a:gd name="T18" fmla="*/ 183 w 582"/>
                <a:gd name="T19" fmla="*/ 23 h 226"/>
                <a:gd name="T20" fmla="*/ 186 w 582"/>
                <a:gd name="T21" fmla="*/ 141 h 226"/>
                <a:gd name="T22" fmla="*/ 2 w 582"/>
                <a:gd name="T23" fmla="*/ 143 h 226"/>
                <a:gd name="T24" fmla="*/ 0 w 582"/>
                <a:gd name="T25" fmla="*/ 224 h 226"/>
                <a:gd name="T26" fmla="*/ 2 w 582"/>
                <a:gd name="T27" fmla="*/ 226 h 226"/>
                <a:gd name="T28" fmla="*/ 580 w 582"/>
                <a:gd name="T29" fmla="*/ 224 h 226"/>
                <a:gd name="T30" fmla="*/ 582 w 582"/>
                <a:gd name="T31" fmla="*/ 143 h 226"/>
                <a:gd name="T32" fmla="*/ 580 w 582"/>
                <a:gd name="T33" fmla="*/ 141 h 226"/>
                <a:gd name="T34" fmla="*/ 411 w 582"/>
                <a:gd name="T35" fmla="*/ 145 h 226"/>
                <a:gd name="T36" fmla="*/ 409 w 582"/>
                <a:gd name="T37" fmla="*/ 21 h 226"/>
                <a:gd name="T38" fmla="*/ 186 w 582"/>
                <a:gd name="T39" fmla="*/ 19 h 226"/>
                <a:gd name="T40" fmla="*/ 192 w 582"/>
                <a:gd name="T41" fmla="*/ 27 h 226"/>
                <a:gd name="T42" fmla="*/ 184 w 582"/>
                <a:gd name="T43" fmla="*/ 27 h 226"/>
                <a:gd name="T44" fmla="*/ 183 w 582"/>
                <a:gd name="T45" fmla="*/ 31 h 226"/>
                <a:gd name="T46" fmla="*/ 184 w 582"/>
                <a:gd name="T47" fmla="*/ 33 h 226"/>
                <a:gd name="T48" fmla="*/ 188 w 582"/>
                <a:gd name="T49" fmla="*/ 31 h 226"/>
                <a:gd name="T50" fmla="*/ 196 w 582"/>
                <a:gd name="T51" fmla="*/ 25 h 226"/>
                <a:gd name="T52" fmla="*/ 196 w 582"/>
                <a:gd name="T53" fmla="*/ 21 h 226"/>
                <a:gd name="T54" fmla="*/ 194 w 582"/>
                <a:gd name="T55" fmla="*/ 19 h 226"/>
                <a:gd name="T56" fmla="*/ 186 w 582"/>
                <a:gd name="T57" fmla="*/ 19 h 226"/>
                <a:gd name="T58" fmla="*/ 184 w 582"/>
                <a:gd name="T59" fmla="*/ 21 h 226"/>
                <a:gd name="T60" fmla="*/ 183 w 582"/>
                <a:gd name="T61" fmla="*/ 23 h 226"/>
                <a:gd name="T62" fmla="*/ 184 w 582"/>
                <a:gd name="T63" fmla="*/ 25 h 226"/>
                <a:gd name="T64" fmla="*/ 186 w 582"/>
                <a:gd name="T65" fmla="*/ 27 h 226"/>
                <a:gd name="T66" fmla="*/ 403 w 582"/>
                <a:gd name="T67" fmla="*/ 23 h 226"/>
                <a:gd name="T68" fmla="*/ 403 w 582"/>
                <a:gd name="T69" fmla="*/ 147 h 226"/>
                <a:gd name="T70" fmla="*/ 405 w 582"/>
                <a:gd name="T71" fmla="*/ 149 h 226"/>
                <a:gd name="T72" fmla="*/ 578 w 582"/>
                <a:gd name="T73" fmla="*/ 149 h 226"/>
                <a:gd name="T74" fmla="*/ 574 w 582"/>
                <a:gd name="T75" fmla="*/ 222 h 226"/>
                <a:gd name="T76" fmla="*/ 4 w 582"/>
                <a:gd name="T77" fmla="*/ 218 h 226"/>
                <a:gd name="T78" fmla="*/ 7 w 582"/>
                <a:gd name="T79" fmla="*/ 145 h 226"/>
                <a:gd name="T80" fmla="*/ 186 w 582"/>
                <a:gd name="T81" fmla="*/ 149 h 226"/>
                <a:gd name="T82" fmla="*/ 188 w 582"/>
                <a:gd name="T83" fmla="*/ 147 h 226"/>
                <a:gd name="T84" fmla="*/ 190 w 582"/>
                <a:gd name="T85" fmla="*/ 145 h 226"/>
                <a:gd name="T86" fmla="*/ 190 w 582"/>
                <a:gd name="T87" fmla="*/ 21 h 226"/>
                <a:gd name="T88" fmla="*/ 188 w 582"/>
                <a:gd name="T89" fmla="*/ 19 h 226"/>
                <a:gd name="T90" fmla="*/ 167 w 582"/>
                <a:gd name="T91" fmla="*/ 19 h 226"/>
                <a:gd name="T92" fmla="*/ 13 w 582"/>
                <a:gd name="T93" fmla="*/ 127 h 226"/>
                <a:gd name="T94" fmla="*/ 11 w 582"/>
                <a:gd name="T95" fmla="*/ 129 h 226"/>
                <a:gd name="T96" fmla="*/ 11 w 582"/>
                <a:gd name="T97" fmla="*/ 133 h 226"/>
                <a:gd name="T98" fmla="*/ 13 w 582"/>
                <a:gd name="T99" fmla="*/ 135 h 226"/>
                <a:gd name="T100" fmla="*/ 167 w 582"/>
                <a:gd name="T101" fmla="*/ 135 h 226"/>
                <a:gd name="T102" fmla="*/ 169 w 582"/>
                <a:gd name="T103" fmla="*/ 133 h 226"/>
                <a:gd name="T104" fmla="*/ 171 w 582"/>
                <a:gd name="T105" fmla="*/ 131 h 226"/>
                <a:gd name="T106" fmla="*/ 171 w 582"/>
                <a:gd name="T107" fmla="*/ 21 h 226"/>
                <a:gd name="T108" fmla="*/ 169 w 582"/>
                <a:gd name="T109" fmla="*/ 19 h 226"/>
                <a:gd name="T110" fmla="*/ 15 w 582"/>
                <a:gd name="T111" fmla="*/ 19 h 226"/>
                <a:gd name="T112" fmla="*/ 25 w 582"/>
                <a:gd name="T113" fmla="*/ 11 h 226"/>
                <a:gd name="T114" fmla="*/ 31 w 582"/>
                <a:gd name="T115" fmla="*/ 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82" h="226">
                  <a:moveTo>
                    <a:pt x="31" y="7"/>
                  </a:moveTo>
                  <a:lnTo>
                    <a:pt x="33" y="5"/>
                  </a:lnTo>
                  <a:lnTo>
                    <a:pt x="33" y="2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19" y="5"/>
                  </a:lnTo>
                  <a:lnTo>
                    <a:pt x="17" y="7"/>
                  </a:lnTo>
                  <a:lnTo>
                    <a:pt x="11" y="21"/>
                  </a:lnTo>
                  <a:lnTo>
                    <a:pt x="11" y="25"/>
                  </a:lnTo>
                  <a:lnTo>
                    <a:pt x="13" y="27"/>
                  </a:lnTo>
                  <a:lnTo>
                    <a:pt x="167" y="27"/>
                  </a:lnTo>
                  <a:lnTo>
                    <a:pt x="163" y="23"/>
                  </a:lnTo>
                  <a:lnTo>
                    <a:pt x="163" y="131"/>
                  </a:lnTo>
                  <a:lnTo>
                    <a:pt x="167" y="127"/>
                  </a:lnTo>
                  <a:lnTo>
                    <a:pt x="15" y="127"/>
                  </a:lnTo>
                  <a:lnTo>
                    <a:pt x="17" y="135"/>
                  </a:lnTo>
                  <a:lnTo>
                    <a:pt x="169" y="27"/>
                  </a:lnTo>
                  <a:lnTo>
                    <a:pt x="167" y="27"/>
                  </a:lnTo>
                  <a:lnTo>
                    <a:pt x="186" y="27"/>
                  </a:lnTo>
                  <a:lnTo>
                    <a:pt x="183" y="23"/>
                  </a:lnTo>
                  <a:lnTo>
                    <a:pt x="183" y="145"/>
                  </a:lnTo>
                  <a:lnTo>
                    <a:pt x="186" y="141"/>
                  </a:lnTo>
                  <a:lnTo>
                    <a:pt x="2" y="141"/>
                  </a:lnTo>
                  <a:lnTo>
                    <a:pt x="2" y="143"/>
                  </a:lnTo>
                  <a:lnTo>
                    <a:pt x="0" y="143"/>
                  </a:lnTo>
                  <a:lnTo>
                    <a:pt x="0" y="224"/>
                  </a:lnTo>
                  <a:lnTo>
                    <a:pt x="2" y="224"/>
                  </a:lnTo>
                  <a:lnTo>
                    <a:pt x="2" y="226"/>
                  </a:lnTo>
                  <a:lnTo>
                    <a:pt x="580" y="226"/>
                  </a:lnTo>
                  <a:lnTo>
                    <a:pt x="580" y="224"/>
                  </a:lnTo>
                  <a:lnTo>
                    <a:pt x="582" y="224"/>
                  </a:lnTo>
                  <a:lnTo>
                    <a:pt x="582" y="143"/>
                  </a:lnTo>
                  <a:lnTo>
                    <a:pt x="580" y="143"/>
                  </a:lnTo>
                  <a:lnTo>
                    <a:pt x="580" y="141"/>
                  </a:lnTo>
                  <a:lnTo>
                    <a:pt x="407" y="141"/>
                  </a:lnTo>
                  <a:lnTo>
                    <a:pt x="411" y="145"/>
                  </a:lnTo>
                  <a:lnTo>
                    <a:pt x="411" y="21"/>
                  </a:lnTo>
                  <a:lnTo>
                    <a:pt x="409" y="21"/>
                  </a:lnTo>
                  <a:lnTo>
                    <a:pt x="409" y="19"/>
                  </a:lnTo>
                  <a:lnTo>
                    <a:pt x="186" y="19"/>
                  </a:lnTo>
                  <a:lnTo>
                    <a:pt x="186" y="27"/>
                  </a:lnTo>
                  <a:lnTo>
                    <a:pt x="192" y="27"/>
                  </a:lnTo>
                  <a:lnTo>
                    <a:pt x="190" y="21"/>
                  </a:lnTo>
                  <a:lnTo>
                    <a:pt x="184" y="27"/>
                  </a:lnTo>
                  <a:lnTo>
                    <a:pt x="183" y="27"/>
                  </a:lnTo>
                  <a:lnTo>
                    <a:pt x="183" y="31"/>
                  </a:lnTo>
                  <a:lnTo>
                    <a:pt x="184" y="31"/>
                  </a:lnTo>
                  <a:lnTo>
                    <a:pt x="184" y="33"/>
                  </a:lnTo>
                  <a:lnTo>
                    <a:pt x="188" y="33"/>
                  </a:lnTo>
                  <a:lnTo>
                    <a:pt x="188" y="31"/>
                  </a:lnTo>
                  <a:lnTo>
                    <a:pt x="194" y="25"/>
                  </a:lnTo>
                  <a:lnTo>
                    <a:pt x="196" y="25"/>
                  </a:lnTo>
                  <a:lnTo>
                    <a:pt x="196" y="23"/>
                  </a:lnTo>
                  <a:lnTo>
                    <a:pt x="196" y="21"/>
                  </a:lnTo>
                  <a:lnTo>
                    <a:pt x="194" y="21"/>
                  </a:lnTo>
                  <a:lnTo>
                    <a:pt x="194" y="19"/>
                  </a:lnTo>
                  <a:lnTo>
                    <a:pt x="192" y="19"/>
                  </a:lnTo>
                  <a:lnTo>
                    <a:pt x="186" y="19"/>
                  </a:lnTo>
                  <a:lnTo>
                    <a:pt x="184" y="19"/>
                  </a:lnTo>
                  <a:lnTo>
                    <a:pt x="184" y="21"/>
                  </a:lnTo>
                  <a:lnTo>
                    <a:pt x="183" y="21"/>
                  </a:lnTo>
                  <a:lnTo>
                    <a:pt x="183" y="23"/>
                  </a:lnTo>
                  <a:lnTo>
                    <a:pt x="183" y="25"/>
                  </a:lnTo>
                  <a:lnTo>
                    <a:pt x="184" y="25"/>
                  </a:lnTo>
                  <a:lnTo>
                    <a:pt x="184" y="27"/>
                  </a:lnTo>
                  <a:lnTo>
                    <a:pt x="186" y="27"/>
                  </a:lnTo>
                  <a:lnTo>
                    <a:pt x="407" y="27"/>
                  </a:lnTo>
                  <a:lnTo>
                    <a:pt x="403" y="23"/>
                  </a:lnTo>
                  <a:lnTo>
                    <a:pt x="403" y="145"/>
                  </a:lnTo>
                  <a:lnTo>
                    <a:pt x="403" y="147"/>
                  </a:lnTo>
                  <a:lnTo>
                    <a:pt x="405" y="147"/>
                  </a:lnTo>
                  <a:lnTo>
                    <a:pt x="405" y="149"/>
                  </a:lnTo>
                  <a:lnTo>
                    <a:pt x="407" y="149"/>
                  </a:lnTo>
                  <a:lnTo>
                    <a:pt x="578" y="149"/>
                  </a:lnTo>
                  <a:lnTo>
                    <a:pt x="574" y="145"/>
                  </a:lnTo>
                  <a:lnTo>
                    <a:pt x="574" y="222"/>
                  </a:lnTo>
                  <a:lnTo>
                    <a:pt x="578" y="218"/>
                  </a:lnTo>
                  <a:lnTo>
                    <a:pt x="4" y="218"/>
                  </a:lnTo>
                  <a:lnTo>
                    <a:pt x="7" y="222"/>
                  </a:lnTo>
                  <a:lnTo>
                    <a:pt x="7" y="145"/>
                  </a:lnTo>
                  <a:lnTo>
                    <a:pt x="4" y="149"/>
                  </a:lnTo>
                  <a:lnTo>
                    <a:pt x="186" y="149"/>
                  </a:lnTo>
                  <a:lnTo>
                    <a:pt x="188" y="149"/>
                  </a:lnTo>
                  <a:lnTo>
                    <a:pt x="188" y="147"/>
                  </a:lnTo>
                  <a:lnTo>
                    <a:pt x="190" y="147"/>
                  </a:lnTo>
                  <a:lnTo>
                    <a:pt x="190" y="145"/>
                  </a:lnTo>
                  <a:lnTo>
                    <a:pt x="190" y="23"/>
                  </a:lnTo>
                  <a:lnTo>
                    <a:pt x="190" y="21"/>
                  </a:lnTo>
                  <a:lnTo>
                    <a:pt x="188" y="21"/>
                  </a:lnTo>
                  <a:lnTo>
                    <a:pt x="188" y="19"/>
                  </a:lnTo>
                  <a:lnTo>
                    <a:pt x="186" y="19"/>
                  </a:lnTo>
                  <a:lnTo>
                    <a:pt x="167" y="19"/>
                  </a:lnTo>
                  <a:lnTo>
                    <a:pt x="165" y="19"/>
                  </a:lnTo>
                  <a:lnTo>
                    <a:pt x="13" y="127"/>
                  </a:lnTo>
                  <a:lnTo>
                    <a:pt x="13" y="129"/>
                  </a:lnTo>
                  <a:lnTo>
                    <a:pt x="11" y="129"/>
                  </a:lnTo>
                  <a:lnTo>
                    <a:pt x="11" y="131"/>
                  </a:lnTo>
                  <a:lnTo>
                    <a:pt x="11" y="133"/>
                  </a:lnTo>
                  <a:lnTo>
                    <a:pt x="13" y="133"/>
                  </a:lnTo>
                  <a:lnTo>
                    <a:pt x="13" y="135"/>
                  </a:lnTo>
                  <a:lnTo>
                    <a:pt x="15" y="135"/>
                  </a:lnTo>
                  <a:lnTo>
                    <a:pt x="167" y="135"/>
                  </a:lnTo>
                  <a:lnTo>
                    <a:pt x="169" y="135"/>
                  </a:lnTo>
                  <a:lnTo>
                    <a:pt x="169" y="133"/>
                  </a:lnTo>
                  <a:lnTo>
                    <a:pt x="171" y="133"/>
                  </a:lnTo>
                  <a:lnTo>
                    <a:pt x="171" y="131"/>
                  </a:lnTo>
                  <a:lnTo>
                    <a:pt x="171" y="23"/>
                  </a:lnTo>
                  <a:lnTo>
                    <a:pt x="171" y="21"/>
                  </a:lnTo>
                  <a:lnTo>
                    <a:pt x="169" y="21"/>
                  </a:lnTo>
                  <a:lnTo>
                    <a:pt x="169" y="19"/>
                  </a:lnTo>
                  <a:lnTo>
                    <a:pt x="167" y="19"/>
                  </a:lnTo>
                  <a:lnTo>
                    <a:pt x="15" y="19"/>
                  </a:lnTo>
                  <a:lnTo>
                    <a:pt x="19" y="25"/>
                  </a:lnTo>
                  <a:lnTo>
                    <a:pt x="25" y="11"/>
                  </a:lnTo>
                  <a:lnTo>
                    <a:pt x="23" y="13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32" name="Freeform 44"/>
            <p:cNvSpPr>
              <a:spLocks/>
            </p:cNvSpPr>
            <p:nvPr/>
          </p:nvSpPr>
          <p:spPr bwMode="auto">
            <a:xfrm>
              <a:off x="1552" y="1379"/>
              <a:ext cx="44" cy="44"/>
            </a:xfrm>
            <a:custGeom>
              <a:avLst/>
              <a:gdLst>
                <a:gd name="T0" fmla="*/ 1 w 51"/>
                <a:gd name="T1" fmla="*/ 47 h 53"/>
                <a:gd name="T2" fmla="*/ 0 w 51"/>
                <a:gd name="T3" fmla="*/ 47 h 53"/>
                <a:gd name="T4" fmla="*/ 0 w 51"/>
                <a:gd name="T5" fmla="*/ 51 h 53"/>
                <a:gd name="T6" fmla="*/ 1 w 51"/>
                <a:gd name="T7" fmla="*/ 51 h 53"/>
                <a:gd name="T8" fmla="*/ 1 w 51"/>
                <a:gd name="T9" fmla="*/ 53 h 53"/>
                <a:gd name="T10" fmla="*/ 5 w 51"/>
                <a:gd name="T11" fmla="*/ 53 h 53"/>
                <a:gd name="T12" fmla="*/ 5 w 51"/>
                <a:gd name="T13" fmla="*/ 51 h 53"/>
                <a:gd name="T14" fmla="*/ 49 w 51"/>
                <a:gd name="T15" fmla="*/ 6 h 53"/>
                <a:gd name="T16" fmla="*/ 51 w 51"/>
                <a:gd name="T17" fmla="*/ 6 h 53"/>
                <a:gd name="T18" fmla="*/ 51 w 51"/>
                <a:gd name="T19" fmla="*/ 2 h 53"/>
                <a:gd name="T20" fmla="*/ 49 w 51"/>
                <a:gd name="T21" fmla="*/ 2 h 53"/>
                <a:gd name="T22" fmla="*/ 49 w 51"/>
                <a:gd name="T23" fmla="*/ 0 h 53"/>
                <a:gd name="T24" fmla="*/ 45 w 51"/>
                <a:gd name="T25" fmla="*/ 0 h 53"/>
                <a:gd name="T26" fmla="*/ 45 w 51"/>
                <a:gd name="T27" fmla="*/ 2 h 53"/>
                <a:gd name="T28" fmla="*/ 1 w 51"/>
                <a:gd name="T29" fmla="*/ 4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53">
                  <a:moveTo>
                    <a:pt x="1" y="47"/>
                  </a:moveTo>
                  <a:lnTo>
                    <a:pt x="0" y="47"/>
                  </a:lnTo>
                  <a:lnTo>
                    <a:pt x="0" y="51"/>
                  </a:lnTo>
                  <a:lnTo>
                    <a:pt x="1" y="51"/>
                  </a:lnTo>
                  <a:lnTo>
                    <a:pt x="1" y="53"/>
                  </a:lnTo>
                  <a:lnTo>
                    <a:pt x="5" y="53"/>
                  </a:lnTo>
                  <a:lnTo>
                    <a:pt x="5" y="51"/>
                  </a:lnTo>
                  <a:lnTo>
                    <a:pt x="49" y="6"/>
                  </a:lnTo>
                  <a:lnTo>
                    <a:pt x="51" y="6"/>
                  </a:lnTo>
                  <a:lnTo>
                    <a:pt x="51" y="2"/>
                  </a:lnTo>
                  <a:lnTo>
                    <a:pt x="49" y="2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45" y="2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33" name="Freeform 45"/>
            <p:cNvSpPr>
              <a:spLocks/>
            </p:cNvSpPr>
            <p:nvPr/>
          </p:nvSpPr>
          <p:spPr bwMode="auto">
            <a:xfrm>
              <a:off x="1552" y="1379"/>
              <a:ext cx="70" cy="76"/>
            </a:xfrm>
            <a:custGeom>
              <a:avLst/>
              <a:gdLst>
                <a:gd name="T0" fmla="*/ 80 w 82"/>
                <a:gd name="T1" fmla="*/ 6 h 91"/>
                <a:gd name="T2" fmla="*/ 82 w 82"/>
                <a:gd name="T3" fmla="*/ 6 h 91"/>
                <a:gd name="T4" fmla="*/ 82 w 82"/>
                <a:gd name="T5" fmla="*/ 2 h 91"/>
                <a:gd name="T6" fmla="*/ 80 w 82"/>
                <a:gd name="T7" fmla="*/ 2 h 91"/>
                <a:gd name="T8" fmla="*/ 80 w 82"/>
                <a:gd name="T9" fmla="*/ 0 h 91"/>
                <a:gd name="T10" fmla="*/ 76 w 82"/>
                <a:gd name="T11" fmla="*/ 0 h 91"/>
                <a:gd name="T12" fmla="*/ 76 w 82"/>
                <a:gd name="T13" fmla="*/ 2 h 91"/>
                <a:gd name="T14" fmla="*/ 1 w 82"/>
                <a:gd name="T15" fmla="*/ 85 h 91"/>
                <a:gd name="T16" fmla="*/ 0 w 82"/>
                <a:gd name="T17" fmla="*/ 85 h 91"/>
                <a:gd name="T18" fmla="*/ 0 w 82"/>
                <a:gd name="T19" fmla="*/ 89 h 91"/>
                <a:gd name="T20" fmla="*/ 1 w 82"/>
                <a:gd name="T21" fmla="*/ 89 h 91"/>
                <a:gd name="T22" fmla="*/ 1 w 82"/>
                <a:gd name="T23" fmla="*/ 91 h 91"/>
                <a:gd name="T24" fmla="*/ 5 w 82"/>
                <a:gd name="T25" fmla="*/ 91 h 91"/>
                <a:gd name="T26" fmla="*/ 5 w 82"/>
                <a:gd name="T27" fmla="*/ 89 h 91"/>
                <a:gd name="T28" fmla="*/ 80 w 82"/>
                <a:gd name="T29" fmla="*/ 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91">
                  <a:moveTo>
                    <a:pt x="80" y="6"/>
                  </a:moveTo>
                  <a:lnTo>
                    <a:pt x="82" y="6"/>
                  </a:lnTo>
                  <a:lnTo>
                    <a:pt x="82" y="2"/>
                  </a:lnTo>
                  <a:lnTo>
                    <a:pt x="80" y="2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6" y="2"/>
                  </a:lnTo>
                  <a:lnTo>
                    <a:pt x="1" y="85"/>
                  </a:lnTo>
                  <a:lnTo>
                    <a:pt x="0" y="85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1" y="91"/>
                  </a:lnTo>
                  <a:lnTo>
                    <a:pt x="5" y="91"/>
                  </a:lnTo>
                  <a:lnTo>
                    <a:pt x="5" y="89"/>
                  </a:lnTo>
                  <a:lnTo>
                    <a:pt x="80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34" name="Freeform 46"/>
            <p:cNvSpPr>
              <a:spLocks/>
            </p:cNvSpPr>
            <p:nvPr/>
          </p:nvSpPr>
          <p:spPr bwMode="auto">
            <a:xfrm>
              <a:off x="1403" y="1379"/>
              <a:ext cx="138" cy="97"/>
            </a:xfrm>
            <a:custGeom>
              <a:avLst/>
              <a:gdLst>
                <a:gd name="T0" fmla="*/ 154 w 160"/>
                <a:gd name="T1" fmla="*/ 116 h 116"/>
                <a:gd name="T2" fmla="*/ 158 w 160"/>
                <a:gd name="T3" fmla="*/ 116 h 116"/>
                <a:gd name="T4" fmla="*/ 160 w 160"/>
                <a:gd name="T5" fmla="*/ 114 h 116"/>
                <a:gd name="T6" fmla="*/ 160 w 160"/>
                <a:gd name="T7" fmla="*/ 110 h 116"/>
                <a:gd name="T8" fmla="*/ 158 w 160"/>
                <a:gd name="T9" fmla="*/ 108 h 116"/>
                <a:gd name="T10" fmla="*/ 6 w 160"/>
                <a:gd name="T11" fmla="*/ 0 h 116"/>
                <a:gd name="T12" fmla="*/ 2 w 160"/>
                <a:gd name="T13" fmla="*/ 0 h 116"/>
                <a:gd name="T14" fmla="*/ 0 w 160"/>
                <a:gd name="T15" fmla="*/ 2 h 116"/>
                <a:gd name="T16" fmla="*/ 0 w 160"/>
                <a:gd name="T17" fmla="*/ 114 h 116"/>
                <a:gd name="T18" fmla="*/ 2 w 160"/>
                <a:gd name="T19" fmla="*/ 114 h 116"/>
                <a:gd name="T20" fmla="*/ 2 w 160"/>
                <a:gd name="T21" fmla="*/ 116 h 116"/>
                <a:gd name="T22" fmla="*/ 6 w 160"/>
                <a:gd name="T23" fmla="*/ 116 h 116"/>
                <a:gd name="T24" fmla="*/ 6 w 160"/>
                <a:gd name="T25" fmla="*/ 114 h 116"/>
                <a:gd name="T26" fmla="*/ 8 w 160"/>
                <a:gd name="T27" fmla="*/ 114 h 116"/>
                <a:gd name="T28" fmla="*/ 8 w 160"/>
                <a:gd name="T29" fmla="*/ 112 h 116"/>
                <a:gd name="T30" fmla="*/ 8 w 160"/>
                <a:gd name="T31" fmla="*/ 4 h 116"/>
                <a:gd name="T32" fmla="*/ 2 w 160"/>
                <a:gd name="T33" fmla="*/ 8 h 116"/>
                <a:gd name="T34" fmla="*/ 154 w 160"/>
                <a:gd name="T3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" h="116">
                  <a:moveTo>
                    <a:pt x="154" y="116"/>
                  </a:moveTo>
                  <a:lnTo>
                    <a:pt x="158" y="116"/>
                  </a:lnTo>
                  <a:lnTo>
                    <a:pt x="160" y="114"/>
                  </a:lnTo>
                  <a:lnTo>
                    <a:pt x="160" y="110"/>
                  </a:lnTo>
                  <a:lnTo>
                    <a:pt x="158" y="108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114"/>
                  </a:lnTo>
                  <a:lnTo>
                    <a:pt x="2" y="114"/>
                  </a:lnTo>
                  <a:lnTo>
                    <a:pt x="2" y="116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8" y="114"/>
                  </a:lnTo>
                  <a:lnTo>
                    <a:pt x="8" y="112"/>
                  </a:lnTo>
                  <a:lnTo>
                    <a:pt x="8" y="4"/>
                  </a:lnTo>
                  <a:lnTo>
                    <a:pt x="2" y="8"/>
                  </a:lnTo>
                  <a:lnTo>
                    <a:pt x="154" y="11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35" name="Freeform 47"/>
            <p:cNvSpPr>
              <a:spLocks/>
            </p:cNvSpPr>
            <p:nvPr/>
          </p:nvSpPr>
          <p:spPr bwMode="auto">
            <a:xfrm>
              <a:off x="1290" y="1460"/>
              <a:ext cx="94" cy="92"/>
            </a:xfrm>
            <a:custGeom>
              <a:avLst/>
              <a:gdLst>
                <a:gd name="T0" fmla="*/ 106 w 108"/>
                <a:gd name="T1" fmla="*/ 6 h 110"/>
                <a:gd name="T2" fmla="*/ 108 w 108"/>
                <a:gd name="T3" fmla="*/ 6 h 110"/>
                <a:gd name="T4" fmla="*/ 108 w 108"/>
                <a:gd name="T5" fmla="*/ 2 h 110"/>
                <a:gd name="T6" fmla="*/ 106 w 108"/>
                <a:gd name="T7" fmla="*/ 2 h 110"/>
                <a:gd name="T8" fmla="*/ 106 w 108"/>
                <a:gd name="T9" fmla="*/ 0 h 110"/>
                <a:gd name="T10" fmla="*/ 102 w 108"/>
                <a:gd name="T11" fmla="*/ 0 h 110"/>
                <a:gd name="T12" fmla="*/ 102 w 108"/>
                <a:gd name="T13" fmla="*/ 2 h 110"/>
                <a:gd name="T14" fmla="*/ 2 w 108"/>
                <a:gd name="T15" fmla="*/ 104 h 110"/>
                <a:gd name="T16" fmla="*/ 0 w 108"/>
                <a:gd name="T17" fmla="*/ 104 h 110"/>
                <a:gd name="T18" fmla="*/ 0 w 108"/>
                <a:gd name="T19" fmla="*/ 108 h 110"/>
                <a:gd name="T20" fmla="*/ 2 w 108"/>
                <a:gd name="T21" fmla="*/ 108 h 110"/>
                <a:gd name="T22" fmla="*/ 2 w 108"/>
                <a:gd name="T23" fmla="*/ 110 h 110"/>
                <a:gd name="T24" fmla="*/ 6 w 108"/>
                <a:gd name="T25" fmla="*/ 110 h 110"/>
                <a:gd name="T26" fmla="*/ 6 w 108"/>
                <a:gd name="T27" fmla="*/ 108 h 110"/>
                <a:gd name="T28" fmla="*/ 106 w 108"/>
                <a:gd name="T2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110">
                  <a:moveTo>
                    <a:pt x="106" y="6"/>
                  </a:moveTo>
                  <a:lnTo>
                    <a:pt x="108" y="6"/>
                  </a:lnTo>
                  <a:lnTo>
                    <a:pt x="108" y="2"/>
                  </a:lnTo>
                  <a:lnTo>
                    <a:pt x="106" y="2"/>
                  </a:lnTo>
                  <a:lnTo>
                    <a:pt x="106" y="0"/>
                  </a:lnTo>
                  <a:lnTo>
                    <a:pt x="102" y="0"/>
                  </a:lnTo>
                  <a:lnTo>
                    <a:pt x="102" y="2"/>
                  </a:lnTo>
                  <a:lnTo>
                    <a:pt x="2" y="104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106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36" name="Freeform 48"/>
            <p:cNvSpPr>
              <a:spLocks/>
            </p:cNvSpPr>
            <p:nvPr/>
          </p:nvSpPr>
          <p:spPr bwMode="auto">
            <a:xfrm>
              <a:off x="1322" y="1491"/>
              <a:ext cx="62" cy="61"/>
            </a:xfrm>
            <a:custGeom>
              <a:avLst/>
              <a:gdLst>
                <a:gd name="T0" fmla="*/ 2 w 71"/>
                <a:gd name="T1" fmla="*/ 67 h 73"/>
                <a:gd name="T2" fmla="*/ 0 w 71"/>
                <a:gd name="T3" fmla="*/ 67 h 73"/>
                <a:gd name="T4" fmla="*/ 0 w 71"/>
                <a:gd name="T5" fmla="*/ 71 h 73"/>
                <a:gd name="T6" fmla="*/ 2 w 71"/>
                <a:gd name="T7" fmla="*/ 71 h 73"/>
                <a:gd name="T8" fmla="*/ 2 w 71"/>
                <a:gd name="T9" fmla="*/ 73 h 73"/>
                <a:gd name="T10" fmla="*/ 6 w 71"/>
                <a:gd name="T11" fmla="*/ 73 h 73"/>
                <a:gd name="T12" fmla="*/ 6 w 71"/>
                <a:gd name="T13" fmla="*/ 71 h 73"/>
                <a:gd name="T14" fmla="*/ 69 w 71"/>
                <a:gd name="T15" fmla="*/ 6 h 73"/>
                <a:gd name="T16" fmla="*/ 71 w 71"/>
                <a:gd name="T17" fmla="*/ 6 h 73"/>
                <a:gd name="T18" fmla="*/ 71 w 71"/>
                <a:gd name="T19" fmla="*/ 2 h 73"/>
                <a:gd name="T20" fmla="*/ 69 w 71"/>
                <a:gd name="T21" fmla="*/ 2 h 73"/>
                <a:gd name="T22" fmla="*/ 69 w 71"/>
                <a:gd name="T23" fmla="*/ 0 h 73"/>
                <a:gd name="T24" fmla="*/ 65 w 71"/>
                <a:gd name="T25" fmla="*/ 0 h 73"/>
                <a:gd name="T26" fmla="*/ 65 w 71"/>
                <a:gd name="T27" fmla="*/ 2 h 73"/>
                <a:gd name="T28" fmla="*/ 2 w 71"/>
                <a:gd name="T29" fmla="*/ 6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3">
                  <a:moveTo>
                    <a:pt x="2" y="67"/>
                  </a:moveTo>
                  <a:lnTo>
                    <a:pt x="0" y="67"/>
                  </a:lnTo>
                  <a:lnTo>
                    <a:pt x="0" y="71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6" y="73"/>
                  </a:lnTo>
                  <a:lnTo>
                    <a:pt x="6" y="71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71" y="2"/>
                  </a:lnTo>
                  <a:lnTo>
                    <a:pt x="69" y="2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5" y="2"/>
                  </a:lnTo>
                  <a:lnTo>
                    <a:pt x="2" y="67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37" name="Freeform 49"/>
            <p:cNvSpPr>
              <a:spLocks/>
            </p:cNvSpPr>
            <p:nvPr/>
          </p:nvSpPr>
          <p:spPr bwMode="auto">
            <a:xfrm>
              <a:off x="1354" y="1517"/>
              <a:ext cx="30" cy="35"/>
            </a:xfrm>
            <a:custGeom>
              <a:avLst/>
              <a:gdLst>
                <a:gd name="T0" fmla="*/ 34 w 34"/>
                <a:gd name="T1" fmla="*/ 6 h 42"/>
                <a:gd name="T2" fmla="*/ 34 w 34"/>
                <a:gd name="T3" fmla="*/ 2 h 42"/>
                <a:gd name="T4" fmla="*/ 32 w 34"/>
                <a:gd name="T5" fmla="*/ 0 h 42"/>
                <a:gd name="T6" fmla="*/ 28 w 34"/>
                <a:gd name="T7" fmla="*/ 0 h 42"/>
                <a:gd name="T8" fmla="*/ 26 w 34"/>
                <a:gd name="T9" fmla="*/ 2 h 42"/>
                <a:gd name="T10" fmla="*/ 0 w 34"/>
                <a:gd name="T11" fmla="*/ 36 h 42"/>
                <a:gd name="T12" fmla="*/ 0 w 34"/>
                <a:gd name="T13" fmla="*/ 40 h 42"/>
                <a:gd name="T14" fmla="*/ 2 w 34"/>
                <a:gd name="T15" fmla="*/ 42 h 42"/>
                <a:gd name="T16" fmla="*/ 6 w 34"/>
                <a:gd name="T17" fmla="*/ 42 h 42"/>
                <a:gd name="T18" fmla="*/ 8 w 34"/>
                <a:gd name="T19" fmla="*/ 40 h 42"/>
                <a:gd name="T20" fmla="*/ 34 w 34"/>
                <a:gd name="T21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42">
                  <a:moveTo>
                    <a:pt x="34" y="6"/>
                  </a:moveTo>
                  <a:lnTo>
                    <a:pt x="34" y="2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4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38" name="Freeform 50"/>
            <p:cNvSpPr>
              <a:spLocks/>
            </p:cNvSpPr>
            <p:nvPr/>
          </p:nvSpPr>
          <p:spPr bwMode="auto">
            <a:xfrm>
              <a:off x="1394" y="1481"/>
              <a:ext cx="65" cy="65"/>
            </a:xfrm>
            <a:custGeom>
              <a:avLst/>
              <a:gdLst>
                <a:gd name="T0" fmla="*/ 2 w 76"/>
                <a:gd name="T1" fmla="*/ 71 h 77"/>
                <a:gd name="T2" fmla="*/ 0 w 76"/>
                <a:gd name="T3" fmla="*/ 71 h 77"/>
                <a:gd name="T4" fmla="*/ 0 w 76"/>
                <a:gd name="T5" fmla="*/ 75 h 77"/>
                <a:gd name="T6" fmla="*/ 2 w 76"/>
                <a:gd name="T7" fmla="*/ 75 h 77"/>
                <a:gd name="T8" fmla="*/ 2 w 76"/>
                <a:gd name="T9" fmla="*/ 77 h 77"/>
                <a:gd name="T10" fmla="*/ 6 w 76"/>
                <a:gd name="T11" fmla="*/ 77 h 77"/>
                <a:gd name="T12" fmla="*/ 6 w 76"/>
                <a:gd name="T13" fmla="*/ 75 h 77"/>
                <a:gd name="T14" fmla="*/ 74 w 76"/>
                <a:gd name="T15" fmla="*/ 6 h 77"/>
                <a:gd name="T16" fmla="*/ 76 w 76"/>
                <a:gd name="T17" fmla="*/ 6 h 77"/>
                <a:gd name="T18" fmla="*/ 76 w 76"/>
                <a:gd name="T19" fmla="*/ 2 h 77"/>
                <a:gd name="T20" fmla="*/ 74 w 76"/>
                <a:gd name="T21" fmla="*/ 2 h 77"/>
                <a:gd name="T22" fmla="*/ 74 w 76"/>
                <a:gd name="T23" fmla="*/ 0 h 77"/>
                <a:gd name="T24" fmla="*/ 70 w 76"/>
                <a:gd name="T25" fmla="*/ 0 h 77"/>
                <a:gd name="T26" fmla="*/ 70 w 76"/>
                <a:gd name="T27" fmla="*/ 2 h 77"/>
                <a:gd name="T28" fmla="*/ 2 w 76"/>
                <a:gd name="T29" fmla="*/ 7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77">
                  <a:moveTo>
                    <a:pt x="2" y="71"/>
                  </a:moveTo>
                  <a:lnTo>
                    <a:pt x="0" y="71"/>
                  </a:lnTo>
                  <a:lnTo>
                    <a:pt x="0" y="75"/>
                  </a:lnTo>
                  <a:lnTo>
                    <a:pt x="2" y="75"/>
                  </a:lnTo>
                  <a:lnTo>
                    <a:pt x="2" y="77"/>
                  </a:lnTo>
                  <a:lnTo>
                    <a:pt x="6" y="77"/>
                  </a:lnTo>
                  <a:lnTo>
                    <a:pt x="6" y="75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6" y="2"/>
                  </a:lnTo>
                  <a:lnTo>
                    <a:pt x="74" y="2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70" y="2"/>
                  </a:lnTo>
                  <a:lnTo>
                    <a:pt x="2" y="71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39" name="Freeform 51"/>
            <p:cNvSpPr>
              <a:spLocks/>
            </p:cNvSpPr>
            <p:nvPr/>
          </p:nvSpPr>
          <p:spPr bwMode="auto">
            <a:xfrm>
              <a:off x="1394" y="1481"/>
              <a:ext cx="39" cy="38"/>
            </a:xfrm>
            <a:custGeom>
              <a:avLst/>
              <a:gdLst>
                <a:gd name="T0" fmla="*/ 43 w 45"/>
                <a:gd name="T1" fmla="*/ 6 h 45"/>
                <a:gd name="T2" fmla="*/ 45 w 45"/>
                <a:gd name="T3" fmla="*/ 6 h 45"/>
                <a:gd name="T4" fmla="*/ 45 w 45"/>
                <a:gd name="T5" fmla="*/ 2 h 45"/>
                <a:gd name="T6" fmla="*/ 43 w 45"/>
                <a:gd name="T7" fmla="*/ 2 h 45"/>
                <a:gd name="T8" fmla="*/ 43 w 45"/>
                <a:gd name="T9" fmla="*/ 0 h 45"/>
                <a:gd name="T10" fmla="*/ 39 w 45"/>
                <a:gd name="T11" fmla="*/ 0 h 45"/>
                <a:gd name="T12" fmla="*/ 39 w 45"/>
                <a:gd name="T13" fmla="*/ 2 h 45"/>
                <a:gd name="T14" fmla="*/ 2 w 45"/>
                <a:gd name="T15" fmla="*/ 40 h 45"/>
                <a:gd name="T16" fmla="*/ 0 w 45"/>
                <a:gd name="T17" fmla="*/ 40 h 45"/>
                <a:gd name="T18" fmla="*/ 0 w 45"/>
                <a:gd name="T19" fmla="*/ 43 h 45"/>
                <a:gd name="T20" fmla="*/ 2 w 45"/>
                <a:gd name="T21" fmla="*/ 43 h 45"/>
                <a:gd name="T22" fmla="*/ 2 w 45"/>
                <a:gd name="T23" fmla="*/ 45 h 45"/>
                <a:gd name="T24" fmla="*/ 6 w 45"/>
                <a:gd name="T25" fmla="*/ 45 h 45"/>
                <a:gd name="T26" fmla="*/ 6 w 45"/>
                <a:gd name="T27" fmla="*/ 43 h 45"/>
                <a:gd name="T28" fmla="*/ 43 w 45"/>
                <a:gd name="T29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" h="45">
                  <a:moveTo>
                    <a:pt x="43" y="6"/>
                  </a:moveTo>
                  <a:lnTo>
                    <a:pt x="45" y="6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3" y="0"/>
                  </a:lnTo>
                  <a:lnTo>
                    <a:pt x="39" y="0"/>
                  </a:lnTo>
                  <a:lnTo>
                    <a:pt x="39" y="2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2" y="43"/>
                  </a:lnTo>
                  <a:lnTo>
                    <a:pt x="2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43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40" name="Freeform 52"/>
            <p:cNvSpPr>
              <a:spLocks/>
            </p:cNvSpPr>
            <p:nvPr/>
          </p:nvSpPr>
          <p:spPr bwMode="auto">
            <a:xfrm>
              <a:off x="1421" y="1481"/>
              <a:ext cx="71" cy="71"/>
            </a:xfrm>
            <a:custGeom>
              <a:avLst/>
              <a:gdLst>
                <a:gd name="T0" fmla="*/ 2 w 83"/>
                <a:gd name="T1" fmla="*/ 79 h 85"/>
                <a:gd name="T2" fmla="*/ 0 w 83"/>
                <a:gd name="T3" fmla="*/ 79 h 85"/>
                <a:gd name="T4" fmla="*/ 0 w 83"/>
                <a:gd name="T5" fmla="*/ 83 h 85"/>
                <a:gd name="T6" fmla="*/ 2 w 83"/>
                <a:gd name="T7" fmla="*/ 83 h 85"/>
                <a:gd name="T8" fmla="*/ 2 w 83"/>
                <a:gd name="T9" fmla="*/ 85 h 85"/>
                <a:gd name="T10" fmla="*/ 6 w 83"/>
                <a:gd name="T11" fmla="*/ 85 h 85"/>
                <a:gd name="T12" fmla="*/ 6 w 83"/>
                <a:gd name="T13" fmla="*/ 83 h 85"/>
                <a:gd name="T14" fmla="*/ 81 w 83"/>
                <a:gd name="T15" fmla="*/ 6 h 85"/>
                <a:gd name="T16" fmla="*/ 83 w 83"/>
                <a:gd name="T17" fmla="*/ 6 h 85"/>
                <a:gd name="T18" fmla="*/ 83 w 83"/>
                <a:gd name="T19" fmla="*/ 2 h 85"/>
                <a:gd name="T20" fmla="*/ 81 w 83"/>
                <a:gd name="T21" fmla="*/ 2 h 85"/>
                <a:gd name="T22" fmla="*/ 81 w 83"/>
                <a:gd name="T23" fmla="*/ 0 h 85"/>
                <a:gd name="T24" fmla="*/ 77 w 83"/>
                <a:gd name="T25" fmla="*/ 0 h 85"/>
                <a:gd name="T26" fmla="*/ 77 w 83"/>
                <a:gd name="T27" fmla="*/ 2 h 85"/>
                <a:gd name="T28" fmla="*/ 2 w 83"/>
                <a:gd name="T29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85">
                  <a:moveTo>
                    <a:pt x="2" y="79"/>
                  </a:moveTo>
                  <a:lnTo>
                    <a:pt x="0" y="79"/>
                  </a:lnTo>
                  <a:lnTo>
                    <a:pt x="0" y="83"/>
                  </a:lnTo>
                  <a:lnTo>
                    <a:pt x="2" y="83"/>
                  </a:lnTo>
                  <a:lnTo>
                    <a:pt x="2" y="85"/>
                  </a:lnTo>
                  <a:lnTo>
                    <a:pt x="6" y="85"/>
                  </a:lnTo>
                  <a:lnTo>
                    <a:pt x="6" y="83"/>
                  </a:lnTo>
                  <a:lnTo>
                    <a:pt x="81" y="6"/>
                  </a:lnTo>
                  <a:lnTo>
                    <a:pt x="83" y="6"/>
                  </a:lnTo>
                  <a:lnTo>
                    <a:pt x="83" y="2"/>
                  </a:lnTo>
                  <a:lnTo>
                    <a:pt x="81" y="2"/>
                  </a:lnTo>
                  <a:lnTo>
                    <a:pt x="81" y="0"/>
                  </a:lnTo>
                  <a:lnTo>
                    <a:pt x="77" y="0"/>
                  </a:lnTo>
                  <a:lnTo>
                    <a:pt x="77" y="2"/>
                  </a:lnTo>
                  <a:lnTo>
                    <a:pt x="2" y="79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41" name="Freeform 53"/>
            <p:cNvSpPr>
              <a:spLocks/>
            </p:cNvSpPr>
            <p:nvPr/>
          </p:nvSpPr>
          <p:spPr bwMode="auto">
            <a:xfrm>
              <a:off x="1452" y="1481"/>
              <a:ext cx="74" cy="71"/>
            </a:xfrm>
            <a:custGeom>
              <a:avLst/>
              <a:gdLst>
                <a:gd name="T0" fmla="*/ 83 w 85"/>
                <a:gd name="T1" fmla="*/ 6 h 85"/>
                <a:gd name="T2" fmla="*/ 85 w 85"/>
                <a:gd name="T3" fmla="*/ 6 h 85"/>
                <a:gd name="T4" fmla="*/ 85 w 85"/>
                <a:gd name="T5" fmla="*/ 2 h 85"/>
                <a:gd name="T6" fmla="*/ 83 w 85"/>
                <a:gd name="T7" fmla="*/ 2 h 85"/>
                <a:gd name="T8" fmla="*/ 83 w 85"/>
                <a:gd name="T9" fmla="*/ 0 h 85"/>
                <a:gd name="T10" fmla="*/ 79 w 85"/>
                <a:gd name="T11" fmla="*/ 0 h 85"/>
                <a:gd name="T12" fmla="*/ 79 w 85"/>
                <a:gd name="T13" fmla="*/ 2 h 85"/>
                <a:gd name="T14" fmla="*/ 2 w 85"/>
                <a:gd name="T15" fmla="*/ 79 h 85"/>
                <a:gd name="T16" fmla="*/ 0 w 85"/>
                <a:gd name="T17" fmla="*/ 79 h 85"/>
                <a:gd name="T18" fmla="*/ 0 w 85"/>
                <a:gd name="T19" fmla="*/ 83 h 85"/>
                <a:gd name="T20" fmla="*/ 2 w 85"/>
                <a:gd name="T21" fmla="*/ 83 h 85"/>
                <a:gd name="T22" fmla="*/ 2 w 85"/>
                <a:gd name="T23" fmla="*/ 85 h 85"/>
                <a:gd name="T24" fmla="*/ 6 w 85"/>
                <a:gd name="T25" fmla="*/ 85 h 85"/>
                <a:gd name="T26" fmla="*/ 6 w 85"/>
                <a:gd name="T27" fmla="*/ 83 h 85"/>
                <a:gd name="T28" fmla="*/ 83 w 85"/>
                <a:gd name="T29" fmla="*/ 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" h="85">
                  <a:moveTo>
                    <a:pt x="83" y="6"/>
                  </a:moveTo>
                  <a:lnTo>
                    <a:pt x="85" y="6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79" y="0"/>
                  </a:lnTo>
                  <a:lnTo>
                    <a:pt x="79" y="2"/>
                  </a:lnTo>
                  <a:lnTo>
                    <a:pt x="2" y="79"/>
                  </a:lnTo>
                  <a:lnTo>
                    <a:pt x="0" y="79"/>
                  </a:lnTo>
                  <a:lnTo>
                    <a:pt x="0" y="83"/>
                  </a:lnTo>
                  <a:lnTo>
                    <a:pt x="2" y="83"/>
                  </a:lnTo>
                  <a:lnTo>
                    <a:pt x="2" y="85"/>
                  </a:lnTo>
                  <a:lnTo>
                    <a:pt x="6" y="85"/>
                  </a:lnTo>
                  <a:lnTo>
                    <a:pt x="6" y="83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42" name="Freeform 54"/>
            <p:cNvSpPr>
              <a:spLocks/>
            </p:cNvSpPr>
            <p:nvPr/>
          </p:nvSpPr>
          <p:spPr bwMode="auto">
            <a:xfrm>
              <a:off x="1485" y="1379"/>
              <a:ext cx="176" cy="173"/>
            </a:xfrm>
            <a:custGeom>
              <a:avLst/>
              <a:gdLst>
                <a:gd name="T0" fmla="*/ 2 w 204"/>
                <a:gd name="T1" fmla="*/ 201 h 207"/>
                <a:gd name="T2" fmla="*/ 0 w 204"/>
                <a:gd name="T3" fmla="*/ 201 h 207"/>
                <a:gd name="T4" fmla="*/ 0 w 204"/>
                <a:gd name="T5" fmla="*/ 205 h 207"/>
                <a:gd name="T6" fmla="*/ 2 w 204"/>
                <a:gd name="T7" fmla="*/ 205 h 207"/>
                <a:gd name="T8" fmla="*/ 2 w 204"/>
                <a:gd name="T9" fmla="*/ 207 h 207"/>
                <a:gd name="T10" fmla="*/ 6 w 204"/>
                <a:gd name="T11" fmla="*/ 207 h 207"/>
                <a:gd name="T12" fmla="*/ 6 w 204"/>
                <a:gd name="T13" fmla="*/ 205 h 207"/>
                <a:gd name="T14" fmla="*/ 202 w 204"/>
                <a:gd name="T15" fmla="*/ 6 h 207"/>
                <a:gd name="T16" fmla="*/ 204 w 204"/>
                <a:gd name="T17" fmla="*/ 6 h 207"/>
                <a:gd name="T18" fmla="*/ 204 w 204"/>
                <a:gd name="T19" fmla="*/ 2 h 207"/>
                <a:gd name="T20" fmla="*/ 202 w 204"/>
                <a:gd name="T21" fmla="*/ 2 h 207"/>
                <a:gd name="T22" fmla="*/ 202 w 204"/>
                <a:gd name="T23" fmla="*/ 0 h 207"/>
                <a:gd name="T24" fmla="*/ 198 w 204"/>
                <a:gd name="T25" fmla="*/ 0 h 207"/>
                <a:gd name="T26" fmla="*/ 198 w 204"/>
                <a:gd name="T27" fmla="*/ 2 h 207"/>
                <a:gd name="T28" fmla="*/ 2 w 204"/>
                <a:gd name="T29" fmla="*/ 201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4" h="207">
                  <a:moveTo>
                    <a:pt x="2" y="201"/>
                  </a:moveTo>
                  <a:lnTo>
                    <a:pt x="0" y="201"/>
                  </a:lnTo>
                  <a:lnTo>
                    <a:pt x="0" y="205"/>
                  </a:lnTo>
                  <a:lnTo>
                    <a:pt x="2" y="205"/>
                  </a:lnTo>
                  <a:lnTo>
                    <a:pt x="2" y="207"/>
                  </a:lnTo>
                  <a:lnTo>
                    <a:pt x="6" y="207"/>
                  </a:lnTo>
                  <a:lnTo>
                    <a:pt x="6" y="205"/>
                  </a:lnTo>
                  <a:lnTo>
                    <a:pt x="202" y="6"/>
                  </a:lnTo>
                  <a:lnTo>
                    <a:pt x="204" y="6"/>
                  </a:lnTo>
                  <a:lnTo>
                    <a:pt x="204" y="2"/>
                  </a:lnTo>
                  <a:lnTo>
                    <a:pt x="202" y="2"/>
                  </a:lnTo>
                  <a:lnTo>
                    <a:pt x="202" y="0"/>
                  </a:lnTo>
                  <a:lnTo>
                    <a:pt x="198" y="0"/>
                  </a:lnTo>
                  <a:lnTo>
                    <a:pt x="198" y="2"/>
                  </a:lnTo>
                  <a:lnTo>
                    <a:pt x="2" y="201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43" name="Freeform 55"/>
            <p:cNvSpPr>
              <a:spLocks/>
            </p:cNvSpPr>
            <p:nvPr/>
          </p:nvSpPr>
          <p:spPr bwMode="auto">
            <a:xfrm>
              <a:off x="1512" y="1379"/>
              <a:ext cx="177" cy="173"/>
            </a:xfrm>
            <a:custGeom>
              <a:avLst/>
              <a:gdLst>
                <a:gd name="T0" fmla="*/ 203 w 205"/>
                <a:gd name="T1" fmla="*/ 6 h 207"/>
                <a:gd name="T2" fmla="*/ 205 w 205"/>
                <a:gd name="T3" fmla="*/ 6 h 207"/>
                <a:gd name="T4" fmla="*/ 205 w 205"/>
                <a:gd name="T5" fmla="*/ 2 h 207"/>
                <a:gd name="T6" fmla="*/ 203 w 205"/>
                <a:gd name="T7" fmla="*/ 2 h 207"/>
                <a:gd name="T8" fmla="*/ 203 w 205"/>
                <a:gd name="T9" fmla="*/ 0 h 207"/>
                <a:gd name="T10" fmla="*/ 199 w 205"/>
                <a:gd name="T11" fmla="*/ 0 h 207"/>
                <a:gd name="T12" fmla="*/ 199 w 205"/>
                <a:gd name="T13" fmla="*/ 2 h 207"/>
                <a:gd name="T14" fmla="*/ 2 w 205"/>
                <a:gd name="T15" fmla="*/ 201 h 207"/>
                <a:gd name="T16" fmla="*/ 0 w 205"/>
                <a:gd name="T17" fmla="*/ 201 h 207"/>
                <a:gd name="T18" fmla="*/ 0 w 205"/>
                <a:gd name="T19" fmla="*/ 205 h 207"/>
                <a:gd name="T20" fmla="*/ 2 w 205"/>
                <a:gd name="T21" fmla="*/ 205 h 207"/>
                <a:gd name="T22" fmla="*/ 2 w 205"/>
                <a:gd name="T23" fmla="*/ 207 h 207"/>
                <a:gd name="T24" fmla="*/ 6 w 205"/>
                <a:gd name="T25" fmla="*/ 207 h 207"/>
                <a:gd name="T26" fmla="*/ 6 w 205"/>
                <a:gd name="T27" fmla="*/ 205 h 207"/>
                <a:gd name="T28" fmla="*/ 203 w 205"/>
                <a:gd name="T29" fmla="*/ 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5" h="207">
                  <a:moveTo>
                    <a:pt x="203" y="6"/>
                  </a:moveTo>
                  <a:lnTo>
                    <a:pt x="205" y="6"/>
                  </a:lnTo>
                  <a:lnTo>
                    <a:pt x="205" y="2"/>
                  </a:lnTo>
                  <a:lnTo>
                    <a:pt x="203" y="2"/>
                  </a:lnTo>
                  <a:lnTo>
                    <a:pt x="203" y="0"/>
                  </a:lnTo>
                  <a:lnTo>
                    <a:pt x="199" y="0"/>
                  </a:lnTo>
                  <a:lnTo>
                    <a:pt x="199" y="2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0" y="205"/>
                  </a:lnTo>
                  <a:lnTo>
                    <a:pt x="2" y="205"/>
                  </a:lnTo>
                  <a:lnTo>
                    <a:pt x="2" y="207"/>
                  </a:lnTo>
                  <a:lnTo>
                    <a:pt x="6" y="207"/>
                  </a:lnTo>
                  <a:lnTo>
                    <a:pt x="6" y="205"/>
                  </a:lnTo>
                  <a:lnTo>
                    <a:pt x="203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44" name="Freeform 56"/>
            <p:cNvSpPr>
              <a:spLocks/>
            </p:cNvSpPr>
            <p:nvPr/>
          </p:nvSpPr>
          <p:spPr bwMode="auto">
            <a:xfrm>
              <a:off x="1546" y="1379"/>
              <a:ext cx="175" cy="173"/>
            </a:xfrm>
            <a:custGeom>
              <a:avLst/>
              <a:gdLst>
                <a:gd name="T0" fmla="*/ 2 w 202"/>
                <a:gd name="T1" fmla="*/ 201 h 207"/>
                <a:gd name="T2" fmla="*/ 0 w 202"/>
                <a:gd name="T3" fmla="*/ 201 h 207"/>
                <a:gd name="T4" fmla="*/ 0 w 202"/>
                <a:gd name="T5" fmla="*/ 205 h 207"/>
                <a:gd name="T6" fmla="*/ 2 w 202"/>
                <a:gd name="T7" fmla="*/ 205 h 207"/>
                <a:gd name="T8" fmla="*/ 2 w 202"/>
                <a:gd name="T9" fmla="*/ 207 h 207"/>
                <a:gd name="T10" fmla="*/ 6 w 202"/>
                <a:gd name="T11" fmla="*/ 207 h 207"/>
                <a:gd name="T12" fmla="*/ 6 w 202"/>
                <a:gd name="T13" fmla="*/ 205 h 207"/>
                <a:gd name="T14" fmla="*/ 200 w 202"/>
                <a:gd name="T15" fmla="*/ 6 h 207"/>
                <a:gd name="T16" fmla="*/ 202 w 202"/>
                <a:gd name="T17" fmla="*/ 6 h 207"/>
                <a:gd name="T18" fmla="*/ 202 w 202"/>
                <a:gd name="T19" fmla="*/ 2 h 207"/>
                <a:gd name="T20" fmla="*/ 200 w 202"/>
                <a:gd name="T21" fmla="*/ 2 h 207"/>
                <a:gd name="T22" fmla="*/ 200 w 202"/>
                <a:gd name="T23" fmla="*/ 0 h 207"/>
                <a:gd name="T24" fmla="*/ 196 w 202"/>
                <a:gd name="T25" fmla="*/ 0 h 207"/>
                <a:gd name="T26" fmla="*/ 196 w 202"/>
                <a:gd name="T27" fmla="*/ 2 h 207"/>
                <a:gd name="T28" fmla="*/ 2 w 202"/>
                <a:gd name="T29" fmla="*/ 201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2" h="207">
                  <a:moveTo>
                    <a:pt x="2" y="201"/>
                  </a:moveTo>
                  <a:lnTo>
                    <a:pt x="0" y="201"/>
                  </a:lnTo>
                  <a:lnTo>
                    <a:pt x="0" y="205"/>
                  </a:lnTo>
                  <a:lnTo>
                    <a:pt x="2" y="205"/>
                  </a:lnTo>
                  <a:lnTo>
                    <a:pt x="2" y="207"/>
                  </a:lnTo>
                  <a:lnTo>
                    <a:pt x="6" y="207"/>
                  </a:lnTo>
                  <a:lnTo>
                    <a:pt x="6" y="205"/>
                  </a:lnTo>
                  <a:lnTo>
                    <a:pt x="200" y="6"/>
                  </a:lnTo>
                  <a:lnTo>
                    <a:pt x="202" y="6"/>
                  </a:lnTo>
                  <a:lnTo>
                    <a:pt x="202" y="2"/>
                  </a:lnTo>
                  <a:lnTo>
                    <a:pt x="200" y="2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6" y="2"/>
                  </a:lnTo>
                  <a:lnTo>
                    <a:pt x="2" y="201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45" name="Freeform 57"/>
            <p:cNvSpPr>
              <a:spLocks/>
            </p:cNvSpPr>
            <p:nvPr/>
          </p:nvSpPr>
          <p:spPr bwMode="auto">
            <a:xfrm>
              <a:off x="1578" y="1384"/>
              <a:ext cx="170" cy="168"/>
            </a:xfrm>
            <a:custGeom>
              <a:avLst/>
              <a:gdLst>
                <a:gd name="T0" fmla="*/ 195 w 197"/>
                <a:gd name="T1" fmla="*/ 6 h 201"/>
                <a:gd name="T2" fmla="*/ 197 w 197"/>
                <a:gd name="T3" fmla="*/ 6 h 201"/>
                <a:gd name="T4" fmla="*/ 197 w 197"/>
                <a:gd name="T5" fmla="*/ 2 h 201"/>
                <a:gd name="T6" fmla="*/ 195 w 197"/>
                <a:gd name="T7" fmla="*/ 2 h 201"/>
                <a:gd name="T8" fmla="*/ 195 w 197"/>
                <a:gd name="T9" fmla="*/ 0 h 201"/>
                <a:gd name="T10" fmla="*/ 191 w 197"/>
                <a:gd name="T11" fmla="*/ 0 h 201"/>
                <a:gd name="T12" fmla="*/ 191 w 197"/>
                <a:gd name="T13" fmla="*/ 2 h 201"/>
                <a:gd name="T14" fmla="*/ 2 w 197"/>
                <a:gd name="T15" fmla="*/ 195 h 201"/>
                <a:gd name="T16" fmla="*/ 0 w 197"/>
                <a:gd name="T17" fmla="*/ 195 h 201"/>
                <a:gd name="T18" fmla="*/ 0 w 197"/>
                <a:gd name="T19" fmla="*/ 199 h 201"/>
                <a:gd name="T20" fmla="*/ 2 w 197"/>
                <a:gd name="T21" fmla="*/ 199 h 201"/>
                <a:gd name="T22" fmla="*/ 2 w 197"/>
                <a:gd name="T23" fmla="*/ 201 h 201"/>
                <a:gd name="T24" fmla="*/ 6 w 197"/>
                <a:gd name="T25" fmla="*/ 201 h 201"/>
                <a:gd name="T26" fmla="*/ 6 w 197"/>
                <a:gd name="T27" fmla="*/ 199 h 201"/>
                <a:gd name="T28" fmla="*/ 195 w 197"/>
                <a:gd name="T29" fmla="*/ 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7" h="201">
                  <a:moveTo>
                    <a:pt x="195" y="6"/>
                  </a:moveTo>
                  <a:lnTo>
                    <a:pt x="197" y="6"/>
                  </a:lnTo>
                  <a:lnTo>
                    <a:pt x="197" y="2"/>
                  </a:lnTo>
                  <a:lnTo>
                    <a:pt x="195" y="2"/>
                  </a:lnTo>
                  <a:lnTo>
                    <a:pt x="195" y="0"/>
                  </a:lnTo>
                  <a:lnTo>
                    <a:pt x="191" y="0"/>
                  </a:lnTo>
                  <a:lnTo>
                    <a:pt x="191" y="2"/>
                  </a:lnTo>
                  <a:lnTo>
                    <a:pt x="2" y="195"/>
                  </a:lnTo>
                  <a:lnTo>
                    <a:pt x="0" y="195"/>
                  </a:lnTo>
                  <a:lnTo>
                    <a:pt x="0" y="199"/>
                  </a:lnTo>
                  <a:lnTo>
                    <a:pt x="2" y="199"/>
                  </a:lnTo>
                  <a:lnTo>
                    <a:pt x="2" y="201"/>
                  </a:lnTo>
                  <a:lnTo>
                    <a:pt x="6" y="201"/>
                  </a:lnTo>
                  <a:lnTo>
                    <a:pt x="6" y="199"/>
                  </a:lnTo>
                  <a:lnTo>
                    <a:pt x="195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46" name="Freeform 58"/>
            <p:cNvSpPr>
              <a:spLocks/>
            </p:cNvSpPr>
            <p:nvPr/>
          </p:nvSpPr>
          <p:spPr bwMode="auto">
            <a:xfrm>
              <a:off x="1610" y="1417"/>
              <a:ext cx="138" cy="135"/>
            </a:xfrm>
            <a:custGeom>
              <a:avLst/>
              <a:gdLst>
                <a:gd name="T0" fmla="*/ 2 w 160"/>
                <a:gd name="T1" fmla="*/ 156 h 162"/>
                <a:gd name="T2" fmla="*/ 0 w 160"/>
                <a:gd name="T3" fmla="*/ 156 h 162"/>
                <a:gd name="T4" fmla="*/ 0 w 160"/>
                <a:gd name="T5" fmla="*/ 160 h 162"/>
                <a:gd name="T6" fmla="*/ 2 w 160"/>
                <a:gd name="T7" fmla="*/ 160 h 162"/>
                <a:gd name="T8" fmla="*/ 2 w 160"/>
                <a:gd name="T9" fmla="*/ 162 h 162"/>
                <a:gd name="T10" fmla="*/ 6 w 160"/>
                <a:gd name="T11" fmla="*/ 162 h 162"/>
                <a:gd name="T12" fmla="*/ 6 w 160"/>
                <a:gd name="T13" fmla="*/ 160 h 162"/>
                <a:gd name="T14" fmla="*/ 158 w 160"/>
                <a:gd name="T15" fmla="*/ 6 h 162"/>
                <a:gd name="T16" fmla="*/ 160 w 160"/>
                <a:gd name="T17" fmla="*/ 6 h 162"/>
                <a:gd name="T18" fmla="*/ 160 w 160"/>
                <a:gd name="T19" fmla="*/ 2 h 162"/>
                <a:gd name="T20" fmla="*/ 158 w 160"/>
                <a:gd name="T21" fmla="*/ 2 h 162"/>
                <a:gd name="T22" fmla="*/ 158 w 160"/>
                <a:gd name="T23" fmla="*/ 0 h 162"/>
                <a:gd name="T24" fmla="*/ 154 w 160"/>
                <a:gd name="T25" fmla="*/ 0 h 162"/>
                <a:gd name="T26" fmla="*/ 154 w 160"/>
                <a:gd name="T27" fmla="*/ 2 h 162"/>
                <a:gd name="T28" fmla="*/ 2 w 160"/>
                <a:gd name="T29" fmla="*/ 15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162">
                  <a:moveTo>
                    <a:pt x="2" y="156"/>
                  </a:moveTo>
                  <a:lnTo>
                    <a:pt x="0" y="156"/>
                  </a:lnTo>
                  <a:lnTo>
                    <a:pt x="0" y="160"/>
                  </a:lnTo>
                  <a:lnTo>
                    <a:pt x="2" y="160"/>
                  </a:lnTo>
                  <a:lnTo>
                    <a:pt x="2" y="162"/>
                  </a:lnTo>
                  <a:lnTo>
                    <a:pt x="6" y="162"/>
                  </a:lnTo>
                  <a:lnTo>
                    <a:pt x="6" y="160"/>
                  </a:lnTo>
                  <a:lnTo>
                    <a:pt x="158" y="6"/>
                  </a:lnTo>
                  <a:lnTo>
                    <a:pt x="160" y="6"/>
                  </a:lnTo>
                  <a:lnTo>
                    <a:pt x="160" y="2"/>
                  </a:lnTo>
                  <a:lnTo>
                    <a:pt x="158" y="2"/>
                  </a:lnTo>
                  <a:lnTo>
                    <a:pt x="158" y="0"/>
                  </a:lnTo>
                  <a:lnTo>
                    <a:pt x="154" y="0"/>
                  </a:lnTo>
                  <a:lnTo>
                    <a:pt x="154" y="2"/>
                  </a:lnTo>
                  <a:lnTo>
                    <a:pt x="2" y="15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47" name="Freeform 59"/>
            <p:cNvSpPr>
              <a:spLocks/>
            </p:cNvSpPr>
            <p:nvPr/>
          </p:nvSpPr>
          <p:spPr bwMode="auto">
            <a:xfrm>
              <a:off x="1643" y="1448"/>
              <a:ext cx="105" cy="104"/>
            </a:xfrm>
            <a:custGeom>
              <a:avLst/>
              <a:gdLst>
                <a:gd name="T0" fmla="*/ 120 w 122"/>
                <a:gd name="T1" fmla="*/ 6 h 124"/>
                <a:gd name="T2" fmla="*/ 122 w 122"/>
                <a:gd name="T3" fmla="*/ 6 h 124"/>
                <a:gd name="T4" fmla="*/ 122 w 122"/>
                <a:gd name="T5" fmla="*/ 2 h 124"/>
                <a:gd name="T6" fmla="*/ 120 w 122"/>
                <a:gd name="T7" fmla="*/ 2 h 124"/>
                <a:gd name="T8" fmla="*/ 120 w 122"/>
                <a:gd name="T9" fmla="*/ 0 h 124"/>
                <a:gd name="T10" fmla="*/ 116 w 122"/>
                <a:gd name="T11" fmla="*/ 0 h 124"/>
                <a:gd name="T12" fmla="*/ 116 w 122"/>
                <a:gd name="T13" fmla="*/ 2 h 124"/>
                <a:gd name="T14" fmla="*/ 2 w 122"/>
                <a:gd name="T15" fmla="*/ 118 h 124"/>
                <a:gd name="T16" fmla="*/ 0 w 122"/>
                <a:gd name="T17" fmla="*/ 118 h 124"/>
                <a:gd name="T18" fmla="*/ 0 w 122"/>
                <a:gd name="T19" fmla="*/ 122 h 124"/>
                <a:gd name="T20" fmla="*/ 2 w 122"/>
                <a:gd name="T21" fmla="*/ 122 h 124"/>
                <a:gd name="T22" fmla="*/ 2 w 122"/>
                <a:gd name="T23" fmla="*/ 124 h 124"/>
                <a:gd name="T24" fmla="*/ 6 w 122"/>
                <a:gd name="T25" fmla="*/ 124 h 124"/>
                <a:gd name="T26" fmla="*/ 6 w 122"/>
                <a:gd name="T27" fmla="*/ 122 h 124"/>
                <a:gd name="T28" fmla="*/ 120 w 122"/>
                <a:gd name="T29" fmla="*/ 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24">
                  <a:moveTo>
                    <a:pt x="120" y="6"/>
                  </a:moveTo>
                  <a:lnTo>
                    <a:pt x="122" y="6"/>
                  </a:lnTo>
                  <a:lnTo>
                    <a:pt x="122" y="2"/>
                  </a:lnTo>
                  <a:lnTo>
                    <a:pt x="120" y="2"/>
                  </a:lnTo>
                  <a:lnTo>
                    <a:pt x="120" y="0"/>
                  </a:lnTo>
                  <a:lnTo>
                    <a:pt x="116" y="0"/>
                  </a:lnTo>
                  <a:lnTo>
                    <a:pt x="116" y="2"/>
                  </a:lnTo>
                  <a:lnTo>
                    <a:pt x="2" y="118"/>
                  </a:lnTo>
                  <a:lnTo>
                    <a:pt x="0" y="118"/>
                  </a:lnTo>
                  <a:lnTo>
                    <a:pt x="0" y="122"/>
                  </a:lnTo>
                  <a:lnTo>
                    <a:pt x="2" y="122"/>
                  </a:lnTo>
                  <a:lnTo>
                    <a:pt x="2" y="124"/>
                  </a:lnTo>
                  <a:lnTo>
                    <a:pt x="6" y="124"/>
                  </a:lnTo>
                  <a:lnTo>
                    <a:pt x="6" y="122"/>
                  </a:lnTo>
                  <a:lnTo>
                    <a:pt x="120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48" name="Freeform 60"/>
            <p:cNvSpPr>
              <a:spLocks/>
            </p:cNvSpPr>
            <p:nvPr/>
          </p:nvSpPr>
          <p:spPr bwMode="auto">
            <a:xfrm>
              <a:off x="1677" y="1293"/>
              <a:ext cx="289" cy="259"/>
            </a:xfrm>
            <a:custGeom>
              <a:avLst/>
              <a:gdLst>
                <a:gd name="T0" fmla="*/ 2 w 336"/>
                <a:gd name="T1" fmla="*/ 303 h 309"/>
                <a:gd name="T2" fmla="*/ 0 w 336"/>
                <a:gd name="T3" fmla="*/ 303 h 309"/>
                <a:gd name="T4" fmla="*/ 0 w 336"/>
                <a:gd name="T5" fmla="*/ 307 h 309"/>
                <a:gd name="T6" fmla="*/ 2 w 336"/>
                <a:gd name="T7" fmla="*/ 307 h 309"/>
                <a:gd name="T8" fmla="*/ 2 w 336"/>
                <a:gd name="T9" fmla="*/ 309 h 309"/>
                <a:gd name="T10" fmla="*/ 6 w 336"/>
                <a:gd name="T11" fmla="*/ 309 h 309"/>
                <a:gd name="T12" fmla="*/ 6 w 336"/>
                <a:gd name="T13" fmla="*/ 307 h 309"/>
                <a:gd name="T14" fmla="*/ 81 w 336"/>
                <a:gd name="T15" fmla="*/ 230 h 309"/>
                <a:gd name="T16" fmla="*/ 94 w 336"/>
                <a:gd name="T17" fmla="*/ 216 h 309"/>
                <a:gd name="T18" fmla="*/ 96 w 336"/>
                <a:gd name="T19" fmla="*/ 216 h 309"/>
                <a:gd name="T20" fmla="*/ 96 w 336"/>
                <a:gd name="T21" fmla="*/ 106 h 309"/>
                <a:gd name="T22" fmla="*/ 92 w 336"/>
                <a:gd name="T23" fmla="*/ 110 h 309"/>
                <a:gd name="T24" fmla="*/ 250 w 336"/>
                <a:gd name="T25" fmla="*/ 110 h 309"/>
                <a:gd name="T26" fmla="*/ 246 w 336"/>
                <a:gd name="T27" fmla="*/ 106 h 309"/>
                <a:gd name="T28" fmla="*/ 246 w 336"/>
                <a:gd name="T29" fmla="*/ 214 h 309"/>
                <a:gd name="T30" fmla="*/ 250 w 336"/>
                <a:gd name="T31" fmla="*/ 210 h 309"/>
                <a:gd name="T32" fmla="*/ 92 w 336"/>
                <a:gd name="T33" fmla="*/ 210 h 309"/>
                <a:gd name="T34" fmla="*/ 94 w 336"/>
                <a:gd name="T35" fmla="*/ 218 h 309"/>
                <a:gd name="T36" fmla="*/ 252 w 336"/>
                <a:gd name="T37" fmla="*/ 110 h 309"/>
                <a:gd name="T38" fmla="*/ 254 w 336"/>
                <a:gd name="T39" fmla="*/ 108 h 309"/>
                <a:gd name="T40" fmla="*/ 254 w 336"/>
                <a:gd name="T41" fmla="*/ 92 h 309"/>
                <a:gd name="T42" fmla="*/ 252 w 336"/>
                <a:gd name="T43" fmla="*/ 94 h 309"/>
                <a:gd name="T44" fmla="*/ 334 w 336"/>
                <a:gd name="T45" fmla="*/ 6 h 309"/>
                <a:gd name="T46" fmla="*/ 336 w 336"/>
                <a:gd name="T47" fmla="*/ 6 h 309"/>
                <a:gd name="T48" fmla="*/ 336 w 336"/>
                <a:gd name="T49" fmla="*/ 2 h 309"/>
                <a:gd name="T50" fmla="*/ 334 w 336"/>
                <a:gd name="T51" fmla="*/ 2 h 309"/>
                <a:gd name="T52" fmla="*/ 334 w 336"/>
                <a:gd name="T53" fmla="*/ 0 h 309"/>
                <a:gd name="T54" fmla="*/ 330 w 336"/>
                <a:gd name="T55" fmla="*/ 0 h 309"/>
                <a:gd name="T56" fmla="*/ 330 w 336"/>
                <a:gd name="T57" fmla="*/ 2 h 309"/>
                <a:gd name="T58" fmla="*/ 248 w 336"/>
                <a:gd name="T59" fmla="*/ 90 h 309"/>
                <a:gd name="T60" fmla="*/ 246 w 336"/>
                <a:gd name="T61" fmla="*/ 90 h 309"/>
                <a:gd name="T62" fmla="*/ 246 w 336"/>
                <a:gd name="T63" fmla="*/ 92 h 309"/>
                <a:gd name="T64" fmla="*/ 246 w 336"/>
                <a:gd name="T65" fmla="*/ 106 h 309"/>
                <a:gd name="T66" fmla="*/ 248 w 336"/>
                <a:gd name="T67" fmla="*/ 102 h 309"/>
                <a:gd name="T68" fmla="*/ 91 w 336"/>
                <a:gd name="T69" fmla="*/ 210 h 309"/>
                <a:gd name="T70" fmla="*/ 91 w 336"/>
                <a:gd name="T71" fmla="*/ 212 h 309"/>
                <a:gd name="T72" fmla="*/ 89 w 336"/>
                <a:gd name="T73" fmla="*/ 212 h 309"/>
                <a:gd name="T74" fmla="*/ 89 w 336"/>
                <a:gd name="T75" fmla="*/ 214 h 309"/>
                <a:gd name="T76" fmla="*/ 89 w 336"/>
                <a:gd name="T77" fmla="*/ 216 h 309"/>
                <a:gd name="T78" fmla="*/ 91 w 336"/>
                <a:gd name="T79" fmla="*/ 216 h 309"/>
                <a:gd name="T80" fmla="*/ 91 w 336"/>
                <a:gd name="T81" fmla="*/ 218 h 309"/>
                <a:gd name="T82" fmla="*/ 92 w 336"/>
                <a:gd name="T83" fmla="*/ 218 h 309"/>
                <a:gd name="T84" fmla="*/ 250 w 336"/>
                <a:gd name="T85" fmla="*/ 218 h 309"/>
                <a:gd name="T86" fmla="*/ 252 w 336"/>
                <a:gd name="T87" fmla="*/ 218 h 309"/>
                <a:gd name="T88" fmla="*/ 252 w 336"/>
                <a:gd name="T89" fmla="*/ 216 h 309"/>
                <a:gd name="T90" fmla="*/ 254 w 336"/>
                <a:gd name="T91" fmla="*/ 216 h 309"/>
                <a:gd name="T92" fmla="*/ 254 w 336"/>
                <a:gd name="T93" fmla="*/ 214 h 309"/>
                <a:gd name="T94" fmla="*/ 254 w 336"/>
                <a:gd name="T95" fmla="*/ 106 h 309"/>
                <a:gd name="T96" fmla="*/ 254 w 336"/>
                <a:gd name="T97" fmla="*/ 104 h 309"/>
                <a:gd name="T98" fmla="*/ 252 w 336"/>
                <a:gd name="T99" fmla="*/ 104 h 309"/>
                <a:gd name="T100" fmla="*/ 252 w 336"/>
                <a:gd name="T101" fmla="*/ 102 h 309"/>
                <a:gd name="T102" fmla="*/ 250 w 336"/>
                <a:gd name="T103" fmla="*/ 102 h 309"/>
                <a:gd name="T104" fmla="*/ 92 w 336"/>
                <a:gd name="T105" fmla="*/ 102 h 309"/>
                <a:gd name="T106" fmla="*/ 91 w 336"/>
                <a:gd name="T107" fmla="*/ 102 h 309"/>
                <a:gd name="T108" fmla="*/ 91 w 336"/>
                <a:gd name="T109" fmla="*/ 104 h 309"/>
                <a:gd name="T110" fmla="*/ 89 w 336"/>
                <a:gd name="T111" fmla="*/ 104 h 309"/>
                <a:gd name="T112" fmla="*/ 89 w 336"/>
                <a:gd name="T113" fmla="*/ 106 h 309"/>
                <a:gd name="T114" fmla="*/ 89 w 336"/>
                <a:gd name="T115" fmla="*/ 214 h 309"/>
                <a:gd name="T116" fmla="*/ 91 w 336"/>
                <a:gd name="T117" fmla="*/ 212 h 309"/>
                <a:gd name="T118" fmla="*/ 77 w 336"/>
                <a:gd name="T119" fmla="*/ 226 h 309"/>
                <a:gd name="T120" fmla="*/ 2 w 336"/>
                <a:gd name="T121" fmla="*/ 303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6" h="309">
                  <a:moveTo>
                    <a:pt x="2" y="303"/>
                  </a:moveTo>
                  <a:lnTo>
                    <a:pt x="0" y="303"/>
                  </a:lnTo>
                  <a:lnTo>
                    <a:pt x="0" y="307"/>
                  </a:lnTo>
                  <a:lnTo>
                    <a:pt x="2" y="307"/>
                  </a:lnTo>
                  <a:lnTo>
                    <a:pt x="2" y="309"/>
                  </a:lnTo>
                  <a:lnTo>
                    <a:pt x="6" y="309"/>
                  </a:lnTo>
                  <a:lnTo>
                    <a:pt x="6" y="307"/>
                  </a:lnTo>
                  <a:lnTo>
                    <a:pt x="81" y="230"/>
                  </a:lnTo>
                  <a:lnTo>
                    <a:pt x="94" y="216"/>
                  </a:lnTo>
                  <a:lnTo>
                    <a:pt x="96" y="216"/>
                  </a:lnTo>
                  <a:lnTo>
                    <a:pt x="96" y="106"/>
                  </a:lnTo>
                  <a:lnTo>
                    <a:pt x="92" y="110"/>
                  </a:lnTo>
                  <a:lnTo>
                    <a:pt x="250" y="110"/>
                  </a:lnTo>
                  <a:lnTo>
                    <a:pt x="246" y="106"/>
                  </a:lnTo>
                  <a:lnTo>
                    <a:pt x="246" y="214"/>
                  </a:lnTo>
                  <a:lnTo>
                    <a:pt x="250" y="210"/>
                  </a:lnTo>
                  <a:lnTo>
                    <a:pt x="92" y="210"/>
                  </a:lnTo>
                  <a:lnTo>
                    <a:pt x="94" y="218"/>
                  </a:lnTo>
                  <a:lnTo>
                    <a:pt x="252" y="110"/>
                  </a:lnTo>
                  <a:lnTo>
                    <a:pt x="254" y="108"/>
                  </a:lnTo>
                  <a:lnTo>
                    <a:pt x="254" y="92"/>
                  </a:lnTo>
                  <a:lnTo>
                    <a:pt x="252" y="94"/>
                  </a:lnTo>
                  <a:lnTo>
                    <a:pt x="334" y="6"/>
                  </a:lnTo>
                  <a:lnTo>
                    <a:pt x="336" y="6"/>
                  </a:lnTo>
                  <a:lnTo>
                    <a:pt x="336" y="2"/>
                  </a:lnTo>
                  <a:lnTo>
                    <a:pt x="334" y="2"/>
                  </a:lnTo>
                  <a:lnTo>
                    <a:pt x="334" y="0"/>
                  </a:lnTo>
                  <a:lnTo>
                    <a:pt x="330" y="0"/>
                  </a:lnTo>
                  <a:lnTo>
                    <a:pt x="330" y="2"/>
                  </a:lnTo>
                  <a:lnTo>
                    <a:pt x="248" y="90"/>
                  </a:lnTo>
                  <a:lnTo>
                    <a:pt x="246" y="90"/>
                  </a:lnTo>
                  <a:lnTo>
                    <a:pt x="246" y="92"/>
                  </a:lnTo>
                  <a:lnTo>
                    <a:pt x="246" y="106"/>
                  </a:lnTo>
                  <a:lnTo>
                    <a:pt x="248" y="102"/>
                  </a:lnTo>
                  <a:lnTo>
                    <a:pt x="91" y="210"/>
                  </a:lnTo>
                  <a:lnTo>
                    <a:pt x="91" y="212"/>
                  </a:lnTo>
                  <a:lnTo>
                    <a:pt x="89" y="212"/>
                  </a:lnTo>
                  <a:lnTo>
                    <a:pt x="89" y="214"/>
                  </a:lnTo>
                  <a:lnTo>
                    <a:pt x="89" y="216"/>
                  </a:lnTo>
                  <a:lnTo>
                    <a:pt x="91" y="216"/>
                  </a:lnTo>
                  <a:lnTo>
                    <a:pt x="91" y="218"/>
                  </a:lnTo>
                  <a:lnTo>
                    <a:pt x="92" y="218"/>
                  </a:lnTo>
                  <a:lnTo>
                    <a:pt x="250" y="218"/>
                  </a:lnTo>
                  <a:lnTo>
                    <a:pt x="252" y="218"/>
                  </a:lnTo>
                  <a:lnTo>
                    <a:pt x="252" y="216"/>
                  </a:lnTo>
                  <a:lnTo>
                    <a:pt x="254" y="216"/>
                  </a:lnTo>
                  <a:lnTo>
                    <a:pt x="254" y="214"/>
                  </a:lnTo>
                  <a:lnTo>
                    <a:pt x="254" y="106"/>
                  </a:lnTo>
                  <a:lnTo>
                    <a:pt x="254" y="104"/>
                  </a:lnTo>
                  <a:lnTo>
                    <a:pt x="252" y="104"/>
                  </a:lnTo>
                  <a:lnTo>
                    <a:pt x="252" y="102"/>
                  </a:lnTo>
                  <a:lnTo>
                    <a:pt x="250" y="102"/>
                  </a:lnTo>
                  <a:lnTo>
                    <a:pt x="92" y="102"/>
                  </a:lnTo>
                  <a:lnTo>
                    <a:pt x="91" y="102"/>
                  </a:lnTo>
                  <a:lnTo>
                    <a:pt x="91" y="104"/>
                  </a:lnTo>
                  <a:lnTo>
                    <a:pt x="89" y="104"/>
                  </a:lnTo>
                  <a:lnTo>
                    <a:pt x="89" y="106"/>
                  </a:lnTo>
                  <a:lnTo>
                    <a:pt x="89" y="214"/>
                  </a:lnTo>
                  <a:lnTo>
                    <a:pt x="91" y="212"/>
                  </a:lnTo>
                  <a:lnTo>
                    <a:pt x="77" y="226"/>
                  </a:lnTo>
                  <a:lnTo>
                    <a:pt x="2" y="303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49" name="Freeform 61"/>
            <p:cNvSpPr>
              <a:spLocks/>
            </p:cNvSpPr>
            <p:nvPr/>
          </p:nvSpPr>
          <p:spPr bwMode="auto">
            <a:xfrm>
              <a:off x="1829" y="1255"/>
              <a:ext cx="165" cy="297"/>
            </a:xfrm>
            <a:custGeom>
              <a:avLst/>
              <a:gdLst>
                <a:gd name="T0" fmla="*/ 191 w 191"/>
                <a:gd name="T1" fmla="*/ 57 h 354"/>
                <a:gd name="T2" fmla="*/ 189 w 191"/>
                <a:gd name="T3" fmla="*/ 53 h 354"/>
                <a:gd name="T4" fmla="*/ 185 w 191"/>
                <a:gd name="T5" fmla="*/ 51 h 354"/>
                <a:gd name="T6" fmla="*/ 83 w 191"/>
                <a:gd name="T7" fmla="*/ 161 h 354"/>
                <a:gd name="T8" fmla="*/ 89 w 191"/>
                <a:gd name="T9" fmla="*/ 135 h 354"/>
                <a:gd name="T10" fmla="*/ 87 w 191"/>
                <a:gd name="T11" fmla="*/ 133 h 354"/>
                <a:gd name="T12" fmla="*/ 8 w 191"/>
                <a:gd name="T13" fmla="*/ 137 h 354"/>
                <a:gd name="T14" fmla="*/ 2 w 191"/>
                <a:gd name="T15" fmla="*/ 8 h 354"/>
                <a:gd name="T16" fmla="*/ 183 w 191"/>
                <a:gd name="T17" fmla="*/ 61 h 354"/>
                <a:gd name="T18" fmla="*/ 187 w 191"/>
                <a:gd name="T19" fmla="*/ 346 h 354"/>
                <a:gd name="T20" fmla="*/ 89 w 191"/>
                <a:gd name="T21" fmla="*/ 350 h 354"/>
                <a:gd name="T22" fmla="*/ 87 w 191"/>
                <a:gd name="T23" fmla="*/ 135 h 354"/>
                <a:gd name="T24" fmla="*/ 83 w 191"/>
                <a:gd name="T25" fmla="*/ 133 h 354"/>
                <a:gd name="T26" fmla="*/ 81 w 191"/>
                <a:gd name="T27" fmla="*/ 135 h 354"/>
                <a:gd name="T28" fmla="*/ 81 w 191"/>
                <a:gd name="T29" fmla="*/ 350 h 354"/>
                <a:gd name="T30" fmla="*/ 83 w 191"/>
                <a:gd name="T31" fmla="*/ 352 h 354"/>
                <a:gd name="T32" fmla="*/ 85 w 191"/>
                <a:gd name="T33" fmla="*/ 354 h 354"/>
                <a:gd name="T34" fmla="*/ 189 w 191"/>
                <a:gd name="T35" fmla="*/ 354 h 354"/>
                <a:gd name="T36" fmla="*/ 191 w 191"/>
                <a:gd name="T37" fmla="*/ 352 h 354"/>
                <a:gd name="T38" fmla="*/ 191 w 191"/>
                <a:gd name="T39" fmla="*/ 61 h 354"/>
                <a:gd name="T40" fmla="*/ 189 w 191"/>
                <a:gd name="T41" fmla="*/ 59 h 354"/>
                <a:gd name="T42" fmla="*/ 6 w 191"/>
                <a:gd name="T43" fmla="*/ 0 h 354"/>
                <a:gd name="T44" fmla="*/ 2 w 191"/>
                <a:gd name="T45" fmla="*/ 0 h 354"/>
                <a:gd name="T46" fmla="*/ 0 w 191"/>
                <a:gd name="T47" fmla="*/ 2 h 354"/>
                <a:gd name="T48" fmla="*/ 0 w 191"/>
                <a:gd name="T49" fmla="*/ 137 h 354"/>
                <a:gd name="T50" fmla="*/ 2 w 191"/>
                <a:gd name="T51" fmla="*/ 139 h 354"/>
                <a:gd name="T52" fmla="*/ 4 w 191"/>
                <a:gd name="T53" fmla="*/ 141 h 354"/>
                <a:gd name="T54" fmla="*/ 81 w 191"/>
                <a:gd name="T55" fmla="*/ 137 h 354"/>
                <a:gd name="T56" fmla="*/ 81 w 191"/>
                <a:gd name="T57" fmla="*/ 165 h 354"/>
                <a:gd name="T58" fmla="*/ 83 w 191"/>
                <a:gd name="T59" fmla="*/ 167 h 354"/>
                <a:gd name="T60" fmla="*/ 87 w 191"/>
                <a:gd name="T61" fmla="*/ 167 h 354"/>
                <a:gd name="T62" fmla="*/ 189 w 191"/>
                <a:gd name="T63" fmla="*/ 57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" h="354">
                  <a:moveTo>
                    <a:pt x="189" y="57"/>
                  </a:moveTo>
                  <a:lnTo>
                    <a:pt x="191" y="57"/>
                  </a:lnTo>
                  <a:lnTo>
                    <a:pt x="191" y="53"/>
                  </a:lnTo>
                  <a:lnTo>
                    <a:pt x="189" y="53"/>
                  </a:lnTo>
                  <a:lnTo>
                    <a:pt x="189" y="51"/>
                  </a:lnTo>
                  <a:lnTo>
                    <a:pt x="185" y="51"/>
                  </a:lnTo>
                  <a:lnTo>
                    <a:pt x="185" y="53"/>
                  </a:lnTo>
                  <a:lnTo>
                    <a:pt x="83" y="161"/>
                  </a:lnTo>
                  <a:lnTo>
                    <a:pt x="89" y="163"/>
                  </a:lnTo>
                  <a:lnTo>
                    <a:pt x="89" y="135"/>
                  </a:lnTo>
                  <a:lnTo>
                    <a:pt x="87" y="135"/>
                  </a:lnTo>
                  <a:lnTo>
                    <a:pt x="87" y="133"/>
                  </a:lnTo>
                  <a:lnTo>
                    <a:pt x="4" y="133"/>
                  </a:lnTo>
                  <a:lnTo>
                    <a:pt x="8" y="137"/>
                  </a:lnTo>
                  <a:lnTo>
                    <a:pt x="8" y="4"/>
                  </a:lnTo>
                  <a:lnTo>
                    <a:pt x="2" y="8"/>
                  </a:lnTo>
                  <a:lnTo>
                    <a:pt x="185" y="65"/>
                  </a:lnTo>
                  <a:lnTo>
                    <a:pt x="183" y="61"/>
                  </a:lnTo>
                  <a:lnTo>
                    <a:pt x="183" y="350"/>
                  </a:lnTo>
                  <a:lnTo>
                    <a:pt x="187" y="346"/>
                  </a:lnTo>
                  <a:lnTo>
                    <a:pt x="85" y="346"/>
                  </a:lnTo>
                  <a:lnTo>
                    <a:pt x="89" y="350"/>
                  </a:lnTo>
                  <a:lnTo>
                    <a:pt x="89" y="135"/>
                  </a:lnTo>
                  <a:lnTo>
                    <a:pt x="87" y="135"/>
                  </a:lnTo>
                  <a:lnTo>
                    <a:pt x="87" y="133"/>
                  </a:lnTo>
                  <a:lnTo>
                    <a:pt x="83" y="133"/>
                  </a:lnTo>
                  <a:lnTo>
                    <a:pt x="83" y="135"/>
                  </a:lnTo>
                  <a:lnTo>
                    <a:pt x="81" y="135"/>
                  </a:lnTo>
                  <a:lnTo>
                    <a:pt x="81" y="137"/>
                  </a:lnTo>
                  <a:lnTo>
                    <a:pt x="81" y="350"/>
                  </a:lnTo>
                  <a:lnTo>
                    <a:pt x="81" y="352"/>
                  </a:lnTo>
                  <a:lnTo>
                    <a:pt x="83" y="352"/>
                  </a:lnTo>
                  <a:lnTo>
                    <a:pt x="83" y="354"/>
                  </a:lnTo>
                  <a:lnTo>
                    <a:pt x="85" y="354"/>
                  </a:lnTo>
                  <a:lnTo>
                    <a:pt x="187" y="354"/>
                  </a:lnTo>
                  <a:lnTo>
                    <a:pt x="189" y="354"/>
                  </a:lnTo>
                  <a:lnTo>
                    <a:pt x="189" y="352"/>
                  </a:lnTo>
                  <a:lnTo>
                    <a:pt x="191" y="352"/>
                  </a:lnTo>
                  <a:lnTo>
                    <a:pt x="191" y="350"/>
                  </a:lnTo>
                  <a:lnTo>
                    <a:pt x="191" y="61"/>
                  </a:lnTo>
                  <a:lnTo>
                    <a:pt x="191" y="59"/>
                  </a:lnTo>
                  <a:lnTo>
                    <a:pt x="189" y="59"/>
                  </a:lnTo>
                  <a:lnTo>
                    <a:pt x="189" y="57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137"/>
                  </a:lnTo>
                  <a:lnTo>
                    <a:pt x="0" y="139"/>
                  </a:lnTo>
                  <a:lnTo>
                    <a:pt x="2" y="139"/>
                  </a:lnTo>
                  <a:lnTo>
                    <a:pt x="2" y="141"/>
                  </a:lnTo>
                  <a:lnTo>
                    <a:pt x="4" y="141"/>
                  </a:lnTo>
                  <a:lnTo>
                    <a:pt x="85" y="141"/>
                  </a:lnTo>
                  <a:lnTo>
                    <a:pt x="81" y="137"/>
                  </a:lnTo>
                  <a:lnTo>
                    <a:pt x="81" y="163"/>
                  </a:lnTo>
                  <a:lnTo>
                    <a:pt x="81" y="165"/>
                  </a:lnTo>
                  <a:lnTo>
                    <a:pt x="83" y="165"/>
                  </a:lnTo>
                  <a:lnTo>
                    <a:pt x="83" y="167"/>
                  </a:lnTo>
                  <a:lnTo>
                    <a:pt x="85" y="167"/>
                  </a:lnTo>
                  <a:lnTo>
                    <a:pt x="87" y="167"/>
                  </a:lnTo>
                  <a:lnTo>
                    <a:pt x="87" y="165"/>
                  </a:lnTo>
                  <a:lnTo>
                    <a:pt x="189" y="57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50" name="Freeform 62"/>
            <p:cNvSpPr>
              <a:spLocks/>
            </p:cNvSpPr>
            <p:nvPr/>
          </p:nvSpPr>
          <p:spPr bwMode="auto">
            <a:xfrm>
              <a:off x="1857" y="1288"/>
              <a:ext cx="88" cy="86"/>
            </a:xfrm>
            <a:custGeom>
              <a:avLst/>
              <a:gdLst>
                <a:gd name="T0" fmla="*/ 1 w 102"/>
                <a:gd name="T1" fmla="*/ 96 h 102"/>
                <a:gd name="T2" fmla="*/ 0 w 102"/>
                <a:gd name="T3" fmla="*/ 96 h 102"/>
                <a:gd name="T4" fmla="*/ 0 w 102"/>
                <a:gd name="T5" fmla="*/ 100 h 102"/>
                <a:gd name="T6" fmla="*/ 1 w 102"/>
                <a:gd name="T7" fmla="*/ 100 h 102"/>
                <a:gd name="T8" fmla="*/ 1 w 102"/>
                <a:gd name="T9" fmla="*/ 102 h 102"/>
                <a:gd name="T10" fmla="*/ 5 w 102"/>
                <a:gd name="T11" fmla="*/ 102 h 102"/>
                <a:gd name="T12" fmla="*/ 5 w 102"/>
                <a:gd name="T13" fmla="*/ 100 h 102"/>
                <a:gd name="T14" fmla="*/ 100 w 102"/>
                <a:gd name="T15" fmla="*/ 6 h 102"/>
                <a:gd name="T16" fmla="*/ 102 w 102"/>
                <a:gd name="T17" fmla="*/ 6 h 102"/>
                <a:gd name="T18" fmla="*/ 102 w 102"/>
                <a:gd name="T19" fmla="*/ 2 h 102"/>
                <a:gd name="T20" fmla="*/ 100 w 102"/>
                <a:gd name="T21" fmla="*/ 2 h 102"/>
                <a:gd name="T22" fmla="*/ 100 w 102"/>
                <a:gd name="T23" fmla="*/ 0 h 102"/>
                <a:gd name="T24" fmla="*/ 96 w 102"/>
                <a:gd name="T25" fmla="*/ 0 h 102"/>
                <a:gd name="T26" fmla="*/ 96 w 102"/>
                <a:gd name="T27" fmla="*/ 2 h 102"/>
                <a:gd name="T28" fmla="*/ 1 w 102"/>
                <a:gd name="T29" fmla="*/ 9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2" h="102">
                  <a:moveTo>
                    <a:pt x="1" y="96"/>
                  </a:moveTo>
                  <a:lnTo>
                    <a:pt x="0" y="96"/>
                  </a:lnTo>
                  <a:lnTo>
                    <a:pt x="0" y="100"/>
                  </a:lnTo>
                  <a:lnTo>
                    <a:pt x="1" y="100"/>
                  </a:lnTo>
                  <a:lnTo>
                    <a:pt x="1" y="102"/>
                  </a:lnTo>
                  <a:lnTo>
                    <a:pt x="5" y="102"/>
                  </a:lnTo>
                  <a:lnTo>
                    <a:pt x="5" y="100"/>
                  </a:lnTo>
                  <a:lnTo>
                    <a:pt x="100" y="6"/>
                  </a:lnTo>
                  <a:lnTo>
                    <a:pt x="102" y="6"/>
                  </a:lnTo>
                  <a:lnTo>
                    <a:pt x="102" y="2"/>
                  </a:lnTo>
                  <a:lnTo>
                    <a:pt x="100" y="2"/>
                  </a:lnTo>
                  <a:lnTo>
                    <a:pt x="100" y="0"/>
                  </a:lnTo>
                  <a:lnTo>
                    <a:pt x="96" y="0"/>
                  </a:lnTo>
                  <a:lnTo>
                    <a:pt x="96" y="2"/>
                  </a:lnTo>
                  <a:lnTo>
                    <a:pt x="1" y="9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51" name="Freeform 63"/>
            <p:cNvSpPr>
              <a:spLocks/>
            </p:cNvSpPr>
            <p:nvPr/>
          </p:nvSpPr>
          <p:spPr bwMode="auto">
            <a:xfrm>
              <a:off x="1829" y="1276"/>
              <a:ext cx="93" cy="93"/>
            </a:xfrm>
            <a:custGeom>
              <a:avLst/>
              <a:gdLst>
                <a:gd name="T0" fmla="*/ 106 w 108"/>
                <a:gd name="T1" fmla="*/ 6 h 110"/>
                <a:gd name="T2" fmla="*/ 108 w 108"/>
                <a:gd name="T3" fmla="*/ 6 h 110"/>
                <a:gd name="T4" fmla="*/ 108 w 108"/>
                <a:gd name="T5" fmla="*/ 2 h 110"/>
                <a:gd name="T6" fmla="*/ 106 w 108"/>
                <a:gd name="T7" fmla="*/ 2 h 110"/>
                <a:gd name="T8" fmla="*/ 106 w 108"/>
                <a:gd name="T9" fmla="*/ 0 h 110"/>
                <a:gd name="T10" fmla="*/ 102 w 108"/>
                <a:gd name="T11" fmla="*/ 0 h 110"/>
                <a:gd name="T12" fmla="*/ 102 w 108"/>
                <a:gd name="T13" fmla="*/ 2 h 110"/>
                <a:gd name="T14" fmla="*/ 2 w 108"/>
                <a:gd name="T15" fmla="*/ 105 h 110"/>
                <a:gd name="T16" fmla="*/ 0 w 108"/>
                <a:gd name="T17" fmla="*/ 105 h 110"/>
                <a:gd name="T18" fmla="*/ 0 w 108"/>
                <a:gd name="T19" fmla="*/ 108 h 110"/>
                <a:gd name="T20" fmla="*/ 2 w 108"/>
                <a:gd name="T21" fmla="*/ 108 h 110"/>
                <a:gd name="T22" fmla="*/ 2 w 108"/>
                <a:gd name="T23" fmla="*/ 110 h 110"/>
                <a:gd name="T24" fmla="*/ 6 w 108"/>
                <a:gd name="T25" fmla="*/ 110 h 110"/>
                <a:gd name="T26" fmla="*/ 6 w 108"/>
                <a:gd name="T27" fmla="*/ 108 h 110"/>
                <a:gd name="T28" fmla="*/ 106 w 108"/>
                <a:gd name="T2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110">
                  <a:moveTo>
                    <a:pt x="106" y="6"/>
                  </a:moveTo>
                  <a:lnTo>
                    <a:pt x="108" y="6"/>
                  </a:lnTo>
                  <a:lnTo>
                    <a:pt x="108" y="2"/>
                  </a:lnTo>
                  <a:lnTo>
                    <a:pt x="106" y="2"/>
                  </a:lnTo>
                  <a:lnTo>
                    <a:pt x="106" y="0"/>
                  </a:lnTo>
                  <a:lnTo>
                    <a:pt x="102" y="0"/>
                  </a:lnTo>
                  <a:lnTo>
                    <a:pt x="102" y="2"/>
                  </a:lnTo>
                  <a:lnTo>
                    <a:pt x="2" y="105"/>
                  </a:lnTo>
                  <a:lnTo>
                    <a:pt x="0" y="105"/>
                  </a:lnTo>
                  <a:lnTo>
                    <a:pt x="0" y="108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106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52" name="Freeform 64"/>
            <p:cNvSpPr>
              <a:spLocks/>
            </p:cNvSpPr>
            <p:nvPr/>
          </p:nvSpPr>
          <p:spPr bwMode="auto">
            <a:xfrm>
              <a:off x="1829" y="1271"/>
              <a:ext cx="66" cy="60"/>
            </a:xfrm>
            <a:custGeom>
              <a:avLst/>
              <a:gdLst>
                <a:gd name="T0" fmla="*/ 2 w 77"/>
                <a:gd name="T1" fmla="*/ 65 h 71"/>
                <a:gd name="T2" fmla="*/ 0 w 77"/>
                <a:gd name="T3" fmla="*/ 65 h 71"/>
                <a:gd name="T4" fmla="*/ 0 w 77"/>
                <a:gd name="T5" fmla="*/ 69 h 71"/>
                <a:gd name="T6" fmla="*/ 2 w 77"/>
                <a:gd name="T7" fmla="*/ 69 h 71"/>
                <a:gd name="T8" fmla="*/ 2 w 77"/>
                <a:gd name="T9" fmla="*/ 71 h 71"/>
                <a:gd name="T10" fmla="*/ 6 w 77"/>
                <a:gd name="T11" fmla="*/ 71 h 71"/>
                <a:gd name="T12" fmla="*/ 6 w 77"/>
                <a:gd name="T13" fmla="*/ 69 h 71"/>
                <a:gd name="T14" fmla="*/ 75 w 77"/>
                <a:gd name="T15" fmla="*/ 6 h 71"/>
                <a:gd name="T16" fmla="*/ 77 w 77"/>
                <a:gd name="T17" fmla="*/ 6 h 71"/>
                <a:gd name="T18" fmla="*/ 77 w 77"/>
                <a:gd name="T19" fmla="*/ 2 h 71"/>
                <a:gd name="T20" fmla="*/ 75 w 77"/>
                <a:gd name="T21" fmla="*/ 2 h 71"/>
                <a:gd name="T22" fmla="*/ 75 w 77"/>
                <a:gd name="T23" fmla="*/ 0 h 71"/>
                <a:gd name="T24" fmla="*/ 71 w 77"/>
                <a:gd name="T25" fmla="*/ 0 h 71"/>
                <a:gd name="T26" fmla="*/ 71 w 77"/>
                <a:gd name="T27" fmla="*/ 2 h 71"/>
                <a:gd name="T28" fmla="*/ 2 w 77"/>
                <a:gd name="T29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71">
                  <a:moveTo>
                    <a:pt x="2" y="65"/>
                  </a:moveTo>
                  <a:lnTo>
                    <a:pt x="0" y="65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2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1" y="0"/>
                  </a:lnTo>
                  <a:lnTo>
                    <a:pt x="71" y="2"/>
                  </a:lnTo>
                  <a:lnTo>
                    <a:pt x="2" y="65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53" name="Freeform 65"/>
            <p:cNvSpPr>
              <a:spLocks/>
            </p:cNvSpPr>
            <p:nvPr/>
          </p:nvSpPr>
          <p:spPr bwMode="auto">
            <a:xfrm>
              <a:off x="1829" y="1266"/>
              <a:ext cx="39" cy="39"/>
            </a:xfrm>
            <a:custGeom>
              <a:avLst/>
              <a:gdLst>
                <a:gd name="T0" fmla="*/ 43 w 45"/>
                <a:gd name="T1" fmla="*/ 6 h 46"/>
                <a:gd name="T2" fmla="*/ 45 w 45"/>
                <a:gd name="T3" fmla="*/ 6 h 46"/>
                <a:gd name="T4" fmla="*/ 45 w 45"/>
                <a:gd name="T5" fmla="*/ 2 h 46"/>
                <a:gd name="T6" fmla="*/ 43 w 45"/>
                <a:gd name="T7" fmla="*/ 2 h 46"/>
                <a:gd name="T8" fmla="*/ 43 w 45"/>
                <a:gd name="T9" fmla="*/ 0 h 46"/>
                <a:gd name="T10" fmla="*/ 39 w 45"/>
                <a:gd name="T11" fmla="*/ 0 h 46"/>
                <a:gd name="T12" fmla="*/ 39 w 45"/>
                <a:gd name="T13" fmla="*/ 2 h 46"/>
                <a:gd name="T14" fmla="*/ 2 w 45"/>
                <a:gd name="T15" fmla="*/ 40 h 46"/>
                <a:gd name="T16" fmla="*/ 0 w 45"/>
                <a:gd name="T17" fmla="*/ 40 h 46"/>
                <a:gd name="T18" fmla="*/ 0 w 45"/>
                <a:gd name="T19" fmla="*/ 44 h 46"/>
                <a:gd name="T20" fmla="*/ 2 w 45"/>
                <a:gd name="T21" fmla="*/ 44 h 46"/>
                <a:gd name="T22" fmla="*/ 2 w 45"/>
                <a:gd name="T23" fmla="*/ 46 h 46"/>
                <a:gd name="T24" fmla="*/ 6 w 45"/>
                <a:gd name="T25" fmla="*/ 46 h 46"/>
                <a:gd name="T26" fmla="*/ 6 w 45"/>
                <a:gd name="T27" fmla="*/ 44 h 46"/>
                <a:gd name="T28" fmla="*/ 43 w 45"/>
                <a:gd name="T29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" h="46">
                  <a:moveTo>
                    <a:pt x="43" y="6"/>
                  </a:moveTo>
                  <a:lnTo>
                    <a:pt x="45" y="6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3" y="0"/>
                  </a:lnTo>
                  <a:lnTo>
                    <a:pt x="39" y="0"/>
                  </a:lnTo>
                  <a:lnTo>
                    <a:pt x="39" y="2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43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54" name="Freeform 66"/>
            <p:cNvSpPr>
              <a:spLocks/>
            </p:cNvSpPr>
            <p:nvPr/>
          </p:nvSpPr>
          <p:spPr bwMode="auto">
            <a:xfrm>
              <a:off x="1224" y="1224"/>
              <a:ext cx="628" cy="49"/>
            </a:xfrm>
            <a:custGeom>
              <a:avLst/>
              <a:gdLst>
                <a:gd name="T0" fmla="*/ 704 w 728"/>
                <a:gd name="T1" fmla="*/ 51 h 59"/>
                <a:gd name="T2" fmla="*/ 702 w 728"/>
                <a:gd name="T3" fmla="*/ 53 h 59"/>
                <a:gd name="T4" fmla="*/ 702 w 728"/>
                <a:gd name="T5" fmla="*/ 57 h 59"/>
                <a:gd name="T6" fmla="*/ 704 w 728"/>
                <a:gd name="T7" fmla="*/ 59 h 59"/>
                <a:gd name="T8" fmla="*/ 708 w 728"/>
                <a:gd name="T9" fmla="*/ 59 h 59"/>
                <a:gd name="T10" fmla="*/ 720 w 728"/>
                <a:gd name="T11" fmla="*/ 51 h 59"/>
                <a:gd name="T12" fmla="*/ 722 w 728"/>
                <a:gd name="T13" fmla="*/ 50 h 59"/>
                <a:gd name="T14" fmla="*/ 728 w 728"/>
                <a:gd name="T15" fmla="*/ 32 h 59"/>
                <a:gd name="T16" fmla="*/ 728 w 728"/>
                <a:gd name="T17" fmla="*/ 28 h 59"/>
                <a:gd name="T18" fmla="*/ 726 w 728"/>
                <a:gd name="T19" fmla="*/ 28 h 59"/>
                <a:gd name="T20" fmla="*/ 726 w 728"/>
                <a:gd name="T21" fmla="*/ 26 h 59"/>
                <a:gd name="T22" fmla="*/ 326 w 728"/>
                <a:gd name="T23" fmla="*/ 26 h 59"/>
                <a:gd name="T24" fmla="*/ 330 w 728"/>
                <a:gd name="T25" fmla="*/ 30 h 59"/>
                <a:gd name="T26" fmla="*/ 330 w 728"/>
                <a:gd name="T27" fmla="*/ 2 h 59"/>
                <a:gd name="T28" fmla="*/ 328 w 728"/>
                <a:gd name="T29" fmla="*/ 2 h 59"/>
                <a:gd name="T30" fmla="*/ 328 w 728"/>
                <a:gd name="T31" fmla="*/ 0 h 59"/>
                <a:gd name="T32" fmla="*/ 2 w 728"/>
                <a:gd name="T33" fmla="*/ 0 h 59"/>
                <a:gd name="T34" fmla="*/ 2 w 728"/>
                <a:gd name="T35" fmla="*/ 2 h 59"/>
                <a:gd name="T36" fmla="*/ 0 w 728"/>
                <a:gd name="T37" fmla="*/ 2 h 59"/>
                <a:gd name="T38" fmla="*/ 0 w 728"/>
                <a:gd name="T39" fmla="*/ 6 h 59"/>
                <a:gd name="T40" fmla="*/ 2 w 728"/>
                <a:gd name="T41" fmla="*/ 6 h 59"/>
                <a:gd name="T42" fmla="*/ 2 w 728"/>
                <a:gd name="T43" fmla="*/ 8 h 59"/>
                <a:gd name="T44" fmla="*/ 4 w 728"/>
                <a:gd name="T45" fmla="*/ 8 h 59"/>
                <a:gd name="T46" fmla="*/ 326 w 728"/>
                <a:gd name="T47" fmla="*/ 8 h 59"/>
                <a:gd name="T48" fmla="*/ 322 w 728"/>
                <a:gd name="T49" fmla="*/ 4 h 59"/>
                <a:gd name="T50" fmla="*/ 322 w 728"/>
                <a:gd name="T51" fmla="*/ 30 h 59"/>
                <a:gd name="T52" fmla="*/ 322 w 728"/>
                <a:gd name="T53" fmla="*/ 32 h 59"/>
                <a:gd name="T54" fmla="*/ 324 w 728"/>
                <a:gd name="T55" fmla="*/ 32 h 59"/>
                <a:gd name="T56" fmla="*/ 324 w 728"/>
                <a:gd name="T57" fmla="*/ 34 h 59"/>
                <a:gd name="T58" fmla="*/ 326 w 728"/>
                <a:gd name="T59" fmla="*/ 34 h 59"/>
                <a:gd name="T60" fmla="*/ 724 w 728"/>
                <a:gd name="T61" fmla="*/ 34 h 59"/>
                <a:gd name="T62" fmla="*/ 720 w 728"/>
                <a:gd name="T63" fmla="*/ 28 h 59"/>
                <a:gd name="T64" fmla="*/ 714 w 728"/>
                <a:gd name="T65" fmla="*/ 46 h 59"/>
                <a:gd name="T66" fmla="*/ 716 w 728"/>
                <a:gd name="T67" fmla="*/ 44 h 59"/>
                <a:gd name="T68" fmla="*/ 704 w 728"/>
                <a:gd name="T69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8" h="59">
                  <a:moveTo>
                    <a:pt x="704" y="51"/>
                  </a:moveTo>
                  <a:lnTo>
                    <a:pt x="702" y="53"/>
                  </a:lnTo>
                  <a:lnTo>
                    <a:pt x="702" y="57"/>
                  </a:lnTo>
                  <a:lnTo>
                    <a:pt x="704" y="59"/>
                  </a:lnTo>
                  <a:lnTo>
                    <a:pt x="708" y="59"/>
                  </a:lnTo>
                  <a:lnTo>
                    <a:pt x="720" y="51"/>
                  </a:lnTo>
                  <a:lnTo>
                    <a:pt x="722" y="50"/>
                  </a:lnTo>
                  <a:lnTo>
                    <a:pt x="728" y="32"/>
                  </a:lnTo>
                  <a:lnTo>
                    <a:pt x="728" y="28"/>
                  </a:lnTo>
                  <a:lnTo>
                    <a:pt x="726" y="28"/>
                  </a:lnTo>
                  <a:lnTo>
                    <a:pt x="726" y="26"/>
                  </a:lnTo>
                  <a:lnTo>
                    <a:pt x="326" y="26"/>
                  </a:lnTo>
                  <a:lnTo>
                    <a:pt x="330" y="30"/>
                  </a:lnTo>
                  <a:lnTo>
                    <a:pt x="330" y="2"/>
                  </a:lnTo>
                  <a:lnTo>
                    <a:pt x="328" y="2"/>
                  </a:lnTo>
                  <a:lnTo>
                    <a:pt x="328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326" y="8"/>
                  </a:lnTo>
                  <a:lnTo>
                    <a:pt x="322" y="4"/>
                  </a:lnTo>
                  <a:lnTo>
                    <a:pt x="322" y="30"/>
                  </a:lnTo>
                  <a:lnTo>
                    <a:pt x="322" y="32"/>
                  </a:lnTo>
                  <a:lnTo>
                    <a:pt x="324" y="32"/>
                  </a:lnTo>
                  <a:lnTo>
                    <a:pt x="324" y="34"/>
                  </a:lnTo>
                  <a:lnTo>
                    <a:pt x="326" y="34"/>
                  </a:lnTo>
                  <a:lnTo>
                    <a:pt x="724" y="34"/>
                  </a:lnTo>
                  <a:lnTo>
                    <a:pt x="720" y="28"/>
                  </a:lnTo>
                  <a:lnTo>
                    <a:pt x="714" y="46"/>
                  </a:lnTo>
                  <a:lnTo>
                    <a:pt x="716" y="44"/>
                  </a:lnTo>
                  <a:lnTo>
                    <a:pt x="704" y="51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55" name="Freeform 67"/>
            <p:cNvSpPr>
              <a:spLocks/>
            </p:cNvSpPr>
            <p:nvPr/>
          </p:nvSpPr>
          <p:spPr bwMode="auto">
            <a:xfrm>
              <a:off x="1034" y="766"/>
              <a:ext cx="263" cy="544"/>
            </a:xfrm>
            <a:custGeom>
              <a:avLst/>
              <a:gdLst>
                <a:gd name="T0" fmla="*/ 202 w 305"/>
                <a:gd name="T1" fmla="*/ 606 h 648"/>
                <a:gd name="T2" fmla="*/ 202 w 305"/>
                <a:gd name="T3" fmla="*/ 604 h 648"/>
                <a:gd name="T4" fmla="*/ 200 w 305"/>
                <a:gd name="T5" fmla="*/ 604 h 648"/>
                <a:gd name="T6" fmla="*/ 200 w 305"/>
                <a:gd name="T7" fmla="*/ 602 h 648"/>
                <a:gd name="T8" fmla="*/ 196 w 305"/>
                <a:gd name="T9" fmla="*/ 602 h 648"/>
                <a:gd name="T10" fmla="*/ 196 w 305"/>
                <a:gd name="T11" fmla="*/ 604 h 648"/>
                <a:gd name="T12" fmla="*/ 194 w 305"/>
                <a:gd name="T13" fmla="*/ 604 h 648"/>
                <a:gd name="T14" fmla="*/ 194 w 305"/>
                <a:gd name="T15" fmla="*/ 644 h 648"/>
                <a:gd name="T16" fmla="*/ 198 w 305"/>
                <a:gd name="T17" fmla="*/ 640 h 648"/>
                <a:gd name="T18" fmla="*/ 4 w 305"/>
                <a:gd name="T19" fmla="*/ 640 h 648"/>
                <a:gd name="T20" fmla="*/ 8 w 305"/>
                <a:gd name="T21" fmla="*/ 644 h 648"/>
                <a:gd name="T22" fmla="*/ 8 w 305"/>
                <a:gd name="T23" fmla="*/ 311 h 648"/>
                <a:gd name="T24" fmla="*/ 4 w 305"/>
                <a:gd name="T25" fmla="*/ 315 h 648"/>
                <a:gd name="T26" fmla="*/ 43 w 305"/>
                <a:gd name="T27" fmla="*/ 315 h 648"/>
                <a:gd name="T28" fmla="*/ 43 w 305"/>
                <a:gd name="T29" fmla="*/ 313 h 648"/>
                <a:gd name="T30" fmla="*/ 45 w 305"/>
                <a:gd name="T31" fmla="*/ 313 h 648"/>
                <a:gd name="T32" fmla="*/ 45 w 305"/>
                <a:gd name="T33" fmla="*/ 4 h 648"/>
                <a:gd name="T34" fmla="*/ 41 w 305"/>
                <a:gd name="T35" fmla="*/ 8 h 648"/>
                <a:gd name="T36" fmla="*/ 155 w 305"/>
                <a:gd name="T37" fmla="*/ 8 h 648"/>
                <a:gd name="T38" fmla="*/ 151 w 305"/>
                <a:gd name="T39" fmla="*/ 4 h 648"/>
                <a:gd name="T40" fmla="*/ 151 w 305"/>
                <a:gd name="T41" fmla="*/ 313 h 648"/>
                <a:gd name="T42" fmla="*/ 153 w 305"/>
                <a:gd name="T43" fmla="*/ 313 h 648"/>
                <a:gd name="T44" fmla="*/ 153 w 305"/>
                <a:gd name="T45" fmla="*/ 315 h 648"/>
                <a:gd name="T46" fmla="*/ 303 w 305"/>
                <a:gd name="T47" fmla="*/ 315 h 648"/>
                <a:gd name="T48" fmla="*/ 303 w 305"/>
                <a:gd name="T49" fmla="*/ 313 h 648"/>
                <a:gd name="T50" fmla="*/ 305 w 305"/>
                <a:gd name="T51" fmla="*/ 313 h 648"/>
                <a:gd name="T52" fmla="*/ 305 w 305"/>
                <a:gd name="T53" fmla="*/ 309 h 648"/>
                <a:gd name="T54" fmla="*/ 303 w 305"/>
                <a:gd name="T55" fmla="*/ 309 h 648"/>
                <a:gd name="T56" fmla="*/ 303 w 305"/>
                <a:gd name="T57" fmla="*/ 307 h 648"/>
                <a:gd name="T58" fmla="*/ 301 w 305"/>
                <a:gd name="T59" fmla="*/ 307 h 648"/>
                <a:gd name="T60" fmla="*/ 155 w 305"/>
                <a:gd name="T61" fmla="*/ 307 h 648"/>
                <a:gd name="T62" fmla="*/ 159 w 305"/>
                <a:gd name="T63" fmla="*/ 311 h 648"/>
                <a:gd name="T64" fmla="*/ 159 w 305"/>
                <a:gd name="T65" fmla="*/ 4 h 648"/>
                <a:gd name="T66" fmla="*/ 159 w 305"/>
                <a:gd name="T67" fmla="*/ 2 h 648"/>
                <a:gd name="T68" fmla="*/ 157 w 305"/>
                <a:gd name="T69" fmla="*/ 2 h 648"/>
                <a:gd name="T70" fmla="*/ 157 w 305"/>
                <a:gd name="T71" fmla="*/ 0 h 648"/>
                <a:gd name="T72" fmla="*/ 155 w 305"/>
                <a:gd name="T73" fmla="*/ 0 h 648"/>
                <a:gd name="T74" fmla="*/ 41 w 305"/>
                <a:gd name="T75" fmla="*/ 0 h 648"/>
                <a:gd name="T76" fmla="*/ 39 w 305"/>
                <a:gd name="T77" fmla="*/ 0 h 648"/>
                <a:gd name="T78" fmla="*/ 39 w 305"/>
                <a:gd name="T79" fmla="*/ 2 h 648"/>
                <a:gd name="T80" fmla="*/ 37 w 305"/>
                <a:gd name="T81" fmla="*/ 2 h 648"/>
                <a:gd name="T82" fmla="*/ 37 w 305"/>
                <a:gd name="T83" fmla="*/ 4 h 648"/>
                <a:gd name="T84" fmla="*/ 37 w 305"/>
                <a:gd name="T85" fmla="*/ 311 h 648"/>
                <a:gd name="T86" fmla="*/ 41 w 305"/>
                <a:gd name="T87" fmla="*/ 307 h 648"/>
                <a:gd name="T88" fmla="*/ 4 w 305"/>
                <a:gd name="T89" fmla="*/ 307 h 648"/>
                <a:gd name="T90" fmla="*/ 2 w 305"/>
                <a:gd name="T91" fmla="*/ 307 h 648"/>
                <a:gd name="T92" fmla="*/ 2 w 305"/>
                <a:gd name="T93" fmla="*/ 309 h 648"/>
                <a:gd name="T94" fmla="*/ 0 w 305"/>
                <a:gd name="T95" fmla="*/ 309 h 648"/>
                <a:gd name="T96" fmla="*/ 0 w 305"/>
                <a:gd name="T97" fmla="*/ 311 h 648"/>
                <a:gd name="T98" fmla="*/ 0 w 305"/>
                <a:gd name="T99" fmla="*/ 644 h 648"/>
                <a:gd name="T100" fmla="*/ 0 w 305"/>
                <a:gd name="T101" fmla="*/ 646 h 648"/>
                <a:gd name="T102" fmla="*/ 2 w 305"/>
                <a:gd name="T103" fmla="*/ 646 h 648"/>
                <a:gd name="T104" fmla="*/ 2 w 305"/>
                <a:gd name="T105" fmla="*/ 648 h 648"/>
                <a:gd name="T106" fmla="*/ 4 w 305"/>
                <a:gd name="T107" fmla="*/ 648 h 648"/>
                <a:gd name="T108" fmla="*/ 198 w 305"/>
                <a:gd name="T109" fmla="*/ 648 h 648"/>
                <a:gd name="T110" fmla="*/ 200 w 305"/>
                <a:gd name="T111" fmla="*/ 648 h 648"/>
                <a:gd name="T112" fmla="*/ 200 w 305"/>
                <a:gd name="T113" fmla="*/ 646 h 648"/>
                <a:gd name="T114" fmla="*/ 202 w 305"/>
                <a:gd name="T115" fmla="*/ 646 h 648"/>
                <a:gd name="T116" fmla="*/ 202 w 305"/>
                <a:gd name="T117" fmla="*/ 644 h 648"/>
                <a:gd name="T118" fmla="*/ 202 w 305"/>
                <a:gd name="T119" fmla="*/ 606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5" h="648">
                  <a:moveTo>
                    <a:pt x="202" y="606"/>
                  </a:moveTo>
                  <a:lnTo>
                    <a:pt x="202" y="604"/>
                  </a:lnTo>
                  <a:lnTo>
                    <a:pt x="200" y="604"/>
                  </a:lnTo>
                  <a:lnTo>
                    <a:pt x="200" y="602"/>
                  </a:lnTo>
                  <a:lnTo>
                    <a:pt x="196" y="602"/>
                  </a:lnTo>
                  <a:lnTo>
                    <a:pt x="196" y="604"/>
                  </a:lnTo>
                  <a:lnTo>
                    <a:pt x="194" y="604"/>
                  </a:lnTo>
                  <a:lnTo>
                    <a:pt x="194" y="644"/>
                  </a:lnTo>
                  <a:lnTo>
                    <a:pt x="198" y="640"/>
                  </a:lnTo>
                  <a:lnTo>
                    <a:pt x="4" y="640"/>
                  </a:lnTo>
                  <a:lnTo>
                    <a:pt x="8" y="644"/>
                  </a:lnTo>
                  <a:lnTo>
                    <a:pt x="8" y="311"/>
                  </a:lnTo>
                  <a:lnTo>
                    <a:pt x="4" y="315"/>
                  </a:lnTo>
                  <a:lnTo>
                    <a:pt x="43" y="315"/>
                  </a:lnTo>
                  <a:lnTo>
                    <a:pt x="43" y="313"/>
                  </a:lnTo>
                  <a:lnTo>
                    <a:pt x="45" y="313"/>
                  </a:lnTo>
                  <a:lnTo>
                    <a:pt x="45" y="4"/>
                  </a:lnTo>
                  <a:lnTo>
                    <a:pt x="41" y="8"/>
                  </a:lnTo>
                  <a:lnTo>
                    <a:pt x="155" y="8"/>
                  </a:lnTo>
                  <a:lnTo>
                    <a:pt x="151" y="4"/>
                  </a:lnTo>
                  <a:lnTo>
                    <a:pt x="151" y="313"/>
                  </a:lnTo>
                  <a:lnTo>
                    <a:pt x="153" y="313"/>
                  </a:lnTo>
                  <a:lnTo>
                    <a:pt x="153" y="315"/>
                  </a:lnTo>
                  <a:lnTo>
                    <a:pt x="303" y="315"/>
                  </a:lnTo>
                  <a:lnTo>
                    <a:pt x="303" y="313"/>
                  </a:lnTo>
                  <a:lnTo>
                    <a:pt x="305" y="313"/>
                  </a:lnTo>
                  <a:lnTo>
                    <a:pt x="305" y="309"/>
                  </a:lnTo>
                  <a:lnTo>
                    <a:pt x="303" y="309"/>
                  </a:lnTo>
                  <a:lnTo>
                    <a:pt x="303" y="307"/>
                  </a:lnTo>
                  <a:lnTo>
                    <a:pt x="301" y="307"/>
                  </a:lnTo>
                  <a:lnTo>
                    <a:pt x="155" y="307"/>
                  </a:lnTo>
                  <a:lnTo>
                    <a:pt x="159" y="311"/>
                  </a:lnTo>
                  <a:lnTo>
                    <a:pt x="159" y="4"/>
                  </a:lnTo>
                  <a:lnTo>
                    <a:pt x="159" y="2"/>
                  </a:lnTo>
                  <a:lnTo>
                    <a:pt x="157" y="2"/>
                  </a:lnTo>
                  <a:lnTo>
                    <a:pt x="157" y="0"/>
                  </a:lnTo>
                  <a:lnTo>
                    <a:pt x="155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7" y="311"/>
                  </a:lnTo>
                  <a:lnTo>
                    <a:pt x="41" y="307"/>
                  </a:lnTo>
                  <a:lnTo>
                    <a:pt x="4" y="307"/>
                  </a:lnTo>
                  <a:lnTo>
                    <a:pt x="2" y="307"/>
                  </a:lnTo>
                  <a:lnTo>
                    <a:pt x="2" y="309"/>
                  </a:lnTo>
                  <a:lnTo>
                    <a:pt x="0" y="309"/>
                  </a:lnTo>
                  <a:lnTo>
                    <a:pt x="0" y="311"/>
                  </a:lnTo>
                  <a:lnTo>
                    <a:pt x="0" y="644"/>
                  </a:lnTo>
                  <a:lnTo>
                    <a:pt x="0" y="646"/>
                  </a:lnTo>
                  <a:lnTo>
                    <a:pt x="2" y="646"/>
                  </a:lnTo>
                  <a:lnTo>
                    <a:pt x="2" y="648"/>
                  </a:lnTo>
                  <a:lnTo>
                    <a:pt x="4" y="648"/>
                  </a:lnTo>
                  <a:lnTo>
                    <a:pt x="198" y="648"/>
                  </a:lnTo>
                  <a:lnTo>
                    <a:pt x="200" y="648"/>
                  </a:lnTo>
                  <a:lnTo>
                    <a:pt x="200" y="646"/>
                  </a:lnTo>
                  <a:lnTo>
                    <a:pt x="202" y="646"/>
                  </a:lnTo>
                  <a:lnTo>
                    <a:pt x="202" y="644"/>
                  </a:lnTo>
                  <a:lnTo>
                    <a:pt x="202" y="60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56" name="Freeform 68"/>
            <p:cNvSpPr>
              <a:spLocks/>
            </p:cNvSpPr>
            <p:nvPr/>
          </p:nvSpPr>
          <p:spPr bwMode="auto">
            <a:xfrm>
              <a:off x="1224" y="1046"/>
              <a:ext cx="628" cy="27"/>
            </a:xfrm>
            <a:custGeom>
              <a:avLst/>
              <a:gdLst>
                <a:gd name="T0" fmla="*/ 4 w 728"/>
                <a:gd name="T1" fmla="*/ 25 h 33"/>
                <a:gd name="T2" fmla="*/ 2 w 728"/>
                <a:gd name="T3" fmla="*/ 25 h 33"/>
                <a:gd name="T4" fmla="*/ 2 w 728"/>
                <a:gd name="T5" fmla="*/ 27 h 33"/>
                <a:gd name="T6" fmla="*/ 0 w 728"/>
                <a:gd name="T7" fmla="*/ 27 h 33"/>
                <a:gd name="T8" fmla="*/ 0 w 728"/>
                <a:gd name="T9" fmla="*/ 31 h 33"/>
                <a:gd name="T10" fmla="*/ 2 w 728"/>
                <a:gd name="T11" fmla="*/ 31 h 33"/>
                <a:gd name="T12" fmla="*/ 2 w 728"/>
                <a:gd name="T13" fmla="*/ 33 h 33"/>
                <a:gd name="T14" fmla="*/ 328 w 728"/>
                <a:gd name="T15" fmla="*/ 33 h 33"/>
                <a:gd name="T16" fmla="*/ 328 w 728"/>
                <a:gd name="T17" fmla="*/ 31 h 33"/>
                <a:gd name="T18" fmla="*/ 330 w 728"/>
                <a:gd name="T19" fmla="*/ 31 h 33"/>
                <a:gd name="T20" fmla="*/ 330 w 728"/>
                <a:gd name="T21" fmla="*/ 4 h 33"/>
                <a:gd name="T22" fmla="*/ 326 w 728"/>
                <a:gd name="T23" fmla="*/ 8 h 33"/>
                <a:gd name="T24" fmla="*/ 726 w 728"/>
                <a:gd name="T25" fmla="*/ 8 h 33"/>
                <a:gd name="T26" fmla="*/ 726 w 728"/>
                <a:gd name="T27" fmla="*/ 6 h 33"/>
                <a:gd name="T28" fmla="*/ 728 w 728"/>
                <a:gd name="T29" fmla="*/ 6 h 33"/>
                <a:gd name="T30" fmla="*/ 728 w 728"/>
                <a:gd name="T31" fmla="*/ 2 h 33"/>
                <a:gd name="T32" fmla="*/ 726 w 728"/>
                <a:gd name="T33" fmla="*/ 2 h 33"/>
                <a:gd name="T34" fmla="*/ 726 w 728"/>
                <a:gd name="T35" fmla="*/ 0 h 33"/>
                <a:gd name="T36" fmla="*/ 724 w 728"/>
                <a:gd name="T37" fmla="*/ 0 h 33"/>
                <a:gd name="T38" fmla="*/ 326 w 728"/>
                <a:gd name="T39" fmla="*/ 0 h 33"/>
                <a:gd name="T40" fmla="*/ 324 w 728"/>
                <a:gd name="T41" fmla="*/ 0 h 33"/>
                <a:gd name="T42" fmla="*/ 324 w 728"/>
                <a:gd name="T43" fmla="*/ 2 h 33"/>
                <a:gd name="T44" fmla="*/ 322 w 728"/>
                <a:gd name="T45" fmla="*/ 2 h 33"/>
                <a:gd name="T46" fmla="*/ 322 w 728"/>
                <a:gd name="T47" fmla="*/ 4 h 33"/>
                <a:gd name="T48" fmla="*/ 322 w 728"/>
                <a:gd name="T49" fmla="*/ 29 h 33"/>
                <a:gd name="T50" fmla="*/ 326 w 728"/>
                <a:gd name="T51" fmla="*/ 25 h 33"/>
                <a:gd name="T52" fmla="*/ 4 w 728"/>
                <a:gd name="T53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8" h="33">
                  <a:moveTo>
                    <a:pt x="4" y="25"/>
                  </a:moveTo>
                  <a:lnTo>
                    <a:pt x="2" y="25"/>
                  </a:lnTo>
                  <a:lnTo>
                    <a:pt x="2" y="27"/>
                  </a:lnTo>
                  <a:lnTo>
                    <a:pt x="0" y="27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328" y="33"/>
                  </a:lnTo>
                  <a:lnTo>
                    <a:pt x="328" y="31"/>
                  </a:lnTo>
                  <a:lnTo>
                    <a:pt x="330" y="31"/>
                  </a:lnTo>
                  <a:lnTo>
                    <a:pt x="330" y="4"/>
                  </a:lnTo>
                  <a:lnTo>
                    <a:pt x="326" y="8"/>
                  </a:lnTo>
                  <a:lnTo>
                    <a:pt x="726" y="8"/>
                  </a:lnTo>
                  <a:lnTo>
                    <a:pt x="726" y="6"/>
                  </a:lnTo>
                  <a:lnTo>
                    <a:pt x="728" y="6"/>
                  </a:lnTo>
                  <a:lnTo>
                    <a:pt x="728" y="2"/>
                  </a:lnTo>
                  <a:lnTo>
                    <a:pt x="726" y="2"/>
                  </a:lnTo>
                  <a:lnTo>
                    <a:pt x="726" y="0"/>
                  </a:lnTo>
                  <a:lnTo>
                    <a:pt x="724" y="0"/>
                  </a:lnTo>
                  <a:lnTo>
                    <a:pt x="326" y="0"/>
                  </a:lnTo>
                  <a:lnTo>
                    <a:pt x="324" y="0"/>
                  </a:lnTo>
                  <a:lnTo>
                    <a:pt x="324" y="2"/>
                  </a:lnTo>
                  <a:lnTo>
                    <a:pt x="322" y="2"/>
                  </a:lnTo>
                  <a:lnTo>
                    <a:pt x="322" y="4"/>
                  </a:lnTo>
                  <a:lnTo>
                    <a:pt x="322" y="29"/>
                  </a:lnTo>
                  <a:lnTo>
                    <a:pt x="326" y="25"/>
                  </a:lnTo>
                  <a:lnTo>
                    <a:pt x="4" y="25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57" name="Freeform 69"/>
            <p:cNvSpPr>
              <a:spLocks/>
            </p:cNvSpPr>
            <p:nvPr/>
          </p:nvSpPr>
          <p:spPr bwMode="auto">
            <a:xfrm>
              <a:off x="1845" y="1067"/>
              <a:ext cx="23" cy="40"/>
            </a:xfrm>
            <a:custGeom>
              <a:avLst/>
              <a:gdLst>
                <a:gd name="T0" fmla="*/ 27 w 27"/>
                <a:gd name="T1" fmla="*/ 6 h 48"/>
                <a:gd name="T2" fmla="*/ 27 w 27"/>
                <a:gd name="T3" fmla="*/ 2 h 48"/>
                <a:gd name="T4" fmla="*/ 25 w 27"/>
                <a:gd name="T5" fmla="*/ 2 h 48"/>
                <a:gd name="T6" fmla="*/ 25 w 27"/>
                <a:gd name="T7" fmla="*/ 0 h 48"/>
                <a:gd name="T8" fmla="*/ 21 w 27"/>
                <a:gd name="T9" fmla="*/ 0 h 48"/>
                <a:gd name="T10" fmla="*/ 21 w 27"/>
                <a:gd name="T11" fmla="*/ 2 h 48"/>
                <a:gd name="T12" fmla="*/ 19 w 27"/>
                <a:gd name="T13" fmla="*/ 2 h 48"/>
                <a:gd name="T14" fmla="*/ 0 w 27"/>
                <a:gd name="T15" fmla="*/ 42 h 48"/>
                <a:gd name="T16" fmla="*/ 0 w 27"/>
                <a:gd name="T17" fmla="*/ 46 h 48"/>
                <a:gd name="T18" fmla="*/ 2 w 27"/>
                <a:gd name="T19" fmla="*/ 46 h 48"/>
                <a:gd name="T20" fmla="*/ 2 w 27"/>
                <a:gd name="T21" fmla="*/ 48 h 48"/>
                <a:gd name="T22" fmla="*/ 6 w 27"/>
                <a:gd name="T23" fmla="*/ 48 h 48"/>
                <a:gd name="T24" fmla="*/ 6 w 27"/>
                <a:gd name="T25" fmla="*/ 46 h 48"/>
                <a:gd name="T26" fmla="*/ 8 w 27"/>
                <a:gd name="T27" fmla="*/ 46 h 48"/>
                <a:gd name="T28" fmla="*/ 27 w 27"/>
                <a:gd name="T29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48">
                  <a:moveTo>
                    <a:pt x="27" y="6"/>
                  </a:moveTo>
                  <a:lnTo>
                    <a:pt x="27" y="2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2" y="46"/>
                  </a:lnTo>
                  <a:lnTo>
                    <a:pt x="2" y="48"/>
                  </a:lnTo>
                  <a:lnTo>
                    <a:pt x="6" y="48"/>
                  </a:lnTo>
                  <a:lnTo>
                    <a:pt x="6" y="46"/>
                  </a:lnTo>
                  <a:lnTo>
                    <a:pt x="8" y="46"/>
                  </a:lnTo>
                  <a:lnTo>
                    <a:pt x="27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58" name="Freeform 70"/>
            <p:cNvSpPr>
              <a:spLocks/>
            </p:cNvSpPr>
            <p:nvPr/>
          </p:nvSpPr>
          <p:spPr bwMode="auto">
            <a:xfrm>
              <a:off x="1861" y="1067"/>
              <a:ext cx="177" cy="6"/>
            </a:xfrm>
            <a:custGeom>
              <a:avLst/>
              <a:gdLst>
                <a:gd name="T0" fmla="*/ 4 w 205"/>
                <a:gd name="T1" fmla="*/ 0 h 8"/>
                <a:gd name="T2" fmla="*/ 2 w 205"/>
                <a:gd name="T3" fmla="*/ 0 h 8"/>
                <a:gd name="T4" fmla="*/ 2 w 205"/>
                <a:gd name="T5" fmla="*/ 2 h 8"/>
                <a:gd name="T6" fmla="*/ 0 w 205"/>
                <a:gd name="T7" fmla="*/ 2 h 8"/>
                <a:gd name="T8" fmla="*/ 0 w 205"/>
                <a:gd name="T9" fmla="*/ 6 h 8"/>
                <a:gd name="T10" fmla="*/ 2 w 205"/>
                <a:gd name="T11" fmla="*/ 6 h 8"/>
                <a:gd name="T12" fmla="*/ 2 w 205"/>
                <a:gd name="T13" fmla="*/ 8 h 8"/>
                <a:gd name="T14" fmla="*/ 203 w 205"/>
                <a:gd name="T15" fmla="*/ 8 h 8"/>
                <a:gd name="T16" fmla="*/ 203 w 205"/>
                <a:gd name="T17" fmla="*/ 6 h 8"/>
                <a:gd name="T18" fmla="*/ 205 w 205"/>
                <a:gd name="T19" fmla="*/ 6 h 8"/>
                <a:gd name="T20" fmla="*/ 205 w 205"/>
                <a:gd name="T21" fmla="*/ 2 h 8"/>
                <a:gd name="T22" fmla="*/ 203 w 205"/>
                <a:gd name="T23" fmla="*/ 2 h 8"/>
                <a:gd name="T24" fmla="*/ 203 w 205"/>
                <a:gd name="T25" fmla="*/ 0 h 8"/>
                <a:gd name="T26" fmla="*/ 201 w 205"/>
                <a:gd name="T27" fmla="*/ 0 h 8"/>
                <a:gd name="T28" fmla="*/ 4 w 205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5" h="8">
                  <a:moveTo>
                    <a:pt x="4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203" y="8"/>
                  </a:lnTo>
                  <a:lnTo>
                    <a:pt x="203" y="6"/>
                  </a:lnTo>
                  <a:lnTo>
                    <a:pt x="205" y="6"/>
                  </a:lnTo>
                  <a:lnTo>
                    <a:pt x="205" y="2"/>
                  </a:lnTo>
                  <a:lnTo>
                    <a:pt x="203" y="2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59" name="Freeform 71"/>
            <p:cNvSpPr>
              <a:spLocks/>
            </p:cNvSpPr>
            <p:nvPr/>
          </p:nvSpPr>
          <p:spPr bwMode="auto">
            <a:xfrm>
              <a:off x="1899" y="800"/>
              <a:ext cx="95" cy="92"/>
            </a:xfrm>
            <a:custGeom>
              <a:avLst/>
              <a:gdLst>
                <a:gd name="T0" fmla="*/ 108 w 110"/>
                <a:gd name="T1" fmla="*/ 6 h 110"/>
                <a:gd name="T2" fmla="*/ 110 w 110"/>
                <a:gd name="T3" fmla="*/ 6 h 110"/>
                <a:gd name="T4" fmla="*/ 110 w 110"/>
                <a:gd name="T5" fmla="*/ 2 h 110"/>
                <a:gd name="T6" fmla="*/ 108 w 110"/>
                <a:gd name="T7" fmla="*/ 2 h 110"/>
                <a:gd name="T8" fmla="*/ 108 w 110"/>
                <a:gd name="T9" fmla="*/ 0 h 110"/>
                <a:gd name="T10" fmla="*/ 104 w 110"/>
                <a:gd name="T11" fmla="*/ 0 h 110"/>
                <a:gd name="T12" fmla="*/ 104 w 110"/>
                <a:gd name="T13" fmla="*/ 2 h 110"/>
                <a:gd name="T14" fmla="*/ 2 w 110"/>
                <a:gd name="T15" fmla="*/ 104 h 110"/>
                <a:gd name="T16" fmla="*/ 0 w 110"/>
                <a:gd name="T17" fmla="*/ 104 h 110"/>
                <a:gd name="T18" fmla="*/ 0 w 110"/>
                <a:gd name="T19" fmla="*/ 108 h 110"/>
                <a:gd name="T20" fmla="*/ 2 w 110"/>
                <a:gd name="T21" fmla="*/ 108 h 110"/>
                <a:gd name="T22" fmla="*/ 2 w 110"/>
                <a:gd name="T23" fmla="*/ 110 h 110"/>
                <a:gd name="T24" fmla="*/ 6 w 110"/>
                <a:gd name="T25" fmla="*/ 110 h 110"/>
                <a:gd name="T26" fmla="*/ 6 w 110"/>
                <a:gd name="T27" fmla="*/ 108 h 110"/>
                <a:gd name="T28" fmla="*/ 108 w 110"/>
                <a:gd name="T2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110">
                  <a:moveTo>
                    <a:pt x="108" y="6"/>
                  </a:moveTo>
                  <a:lnTo>
                    <a:pt x="110" y="6"/>
                  </a:lnTo>
                  <a:lnTo>
                    <a:pt x="110" y="2"/>
                  </a:lnTo>
                  <a:lnTo>
                    <a:pt x="108" y="2"/>
                  </a:lnTo>
                  <a:lnTo>
                    <a:pt x="108" y="0"/>
                  </a:lnTo>
                  <a:lnTo>
                    <a:pt x="104" y="0"/>
                  </a:lnTo>
                  <a:lnTo>
                    <a:pt x="104" y="2"/>
                  </a:lnTo>
                  <a:lnTo>
                    <a:pt x="2" y="104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60" name="Freeform 72"/>
            <p:cNvSpPr>
              <a:spLocks/>
            </p:cNvSpPr>
            <p:nvPr/>
          </p:nvSpPr>
          <p:spPr bwMode="auto">
            <a:xfrm>
              <a:off x="1899" y="766"/>
              <a:ext cx="95" cy="93"/>
            </a:xfrm>
            <a:custGeom>
              <a:avLst/>
              <a:gdLst>
                <a:gd name="T0" fmla="*/ 2 w 110"/>
                <a:gd name="T1" fmla="*/ 105 h 111"/>
                <a:gd name="T2" fmla="*/ 0 w 110"/>
                <a:gd name="T3" fmla="*/ 105 h 111"/>
                <a:gd name="T4" fmla="*/ 0 w 110"/>
                <a:gd name="T5" fmla="*/ 109 h 111"/>
                <a:gd name="T6" fmla="*/ 2 w 110"/>
                <a:gd name="T7" fmla="*/ 109 h 111"/>
                <a:gd name="T8" fmla="*/ 2 w 110"/>
                <a:gd name="T9" fmla="*/ 111 h 111"/>
                <a:gd name="T10" fmla="*/ 6 w 110"/>
                <a:gd name="T11" fmla="*/ 111 h 111"/>
                <a:gd name="T12" fmla="*/ 6 w 110"/>
                <a:gd name="T13" fmla="*/ 109 h 111"/>
                <a:gd name="T14" fmla="*/ 108 w 110"/>
                <a:gd name="T15" fmla="*/ 6 h 111"/>
                <a:gd name="T16" fmla="*/ 110 w 110"/>
                <a:gd name="T17" fmla="*/ 6 h 111"/>
                <a:gd name="T18" fmla="*/ 110 w 110"/>
                <a:gd name="T19" fmla="*/ 2 h 111"/>
                <a:gd name="T20" fmla="*/ 108 w 110"/>
                <a:gd name="T21" fmla="*/ 2 h 111"/>
                <a:gd name="T22" fmla="*/ 108 w 110"/>
                <a:gd name="T23" fmla="*/ 0 h 111"/>
                <a:gd name="T24" fmla="*/ 104 w 110"/>
                <a:gd name="T25" fmla="*/ 0 h 111"/>
                <a:gd name="T26" fmla="*/ 104 w 110"/>
                <a:gd name="T27" fmla="*/ 2 h 111"/>
                <a:gd name="T28" fmla="*/ 2 w 110"/>
                <a:gd name="T29" fmla="*/ 10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111">
                  <a:moveTo>
                    <a:pt x="2" y="105"/>
                  </a:moveTo>
                  <a:lnTo>
                    <a:pt x="0" y="105"/>
                  </a:lnTo>
                  <a:lnTo>
                    <a:pt x="0" y="109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6" y="111"/>
                  </a:lnTo>
                  <a:lnTo>
                    <a:pt x="6" y="109"/>
                  </a:lnTo>
                  <a:lnTo>
                    <a:pt x="108" y="6"/>
                  </a:lnTo>
                  <a:lnTo>
                    <a:pt x="110" y="6"/>
                  </a:lnTo>
                  <a:lnTo>
                    <a:pt x="110" y="2"/>
                  </a:lnTo>
                  <a:lnTo>
                    <a:pt x="108" y="2"/>
                  </a:lnTo>
                  <a:lnTo>
                    <a:pt x="108" y="0"/>
                  </a:lnTo>
                  <a:lnTo>
                    <a:pt x="104" y="0"/>
                  </a:lnTo>
                  <a:lnTo>
                    <a:pt x="104" y="2"/>
                  </a:lnTo>
                  <a:lnTo>
                    <a:pt x="2" y="105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61" name="Freeform 73"/>
            <p:cNvSpPr>
              <a:spLocks/>
            </p:cNvSpPr>
            <p:nvPr/>
          </p:nvSpPr>
          <p:spPr bwMode="auto">
            <a:xfrm>
              <a:off x="1899" y="745"/>
              <a:ext cx="83" cy="83"/>
            </a:xfrm>
            <a:custGeom>
              <a:avLst/>
              <a:gdLst>
                <a:gd name="T0" fmla="*/ 94 w 96"/>
                <a:gd name="T1" fmla="*/ 6 h 98"/>
                <a:gd name="T2" fmla="*/ 96 w 96"/>
                <a:gd name="T3" fmla="*/ 6 h 98"/>
                <a:gd name="T4" fmla="*/ 96 w 96"/>
                <a:gd name="T5" fmla="*/ 2 h 98"/>
                <a:gd name="T6" fmla="*/ 94 w 96"/>
                <a:gd name="T7" fmla="*/ 2 h 98"/>
                <a:gd name="T8" fmla="*/ 94 w 96"/>
                <a:gd name="T9" fmla="*/ 0 h 98"/>
                <a:gd name="T10" fmla="*/ 90 w 96"/>
                <a:gd name="T11" fmla="*/ 0 h 98"/>
                <a:gd name="T12" fmla="*/ 90 w 96"/>
                <a:gd name="T13" fmla="*/ 2 h 98"/>
                <a:gd name="T14" fmla="*/ 2 w 96"/>
                <a:gd name="T15" fmla="*/ 92 h 98"/>
                <a:gd name="T16" fmla="*/ 0 w 96"/>
                <a:gd name="T17" fmla="*/ 92 h 98"/>
                <a:gd name="T18" fmla="*/ 0 w 96"/>
                <a:gd name="T19" fmla="*/ 96 h 98"/>
                <a:gd name="T20" fmla="*/ 2 w 96"/>
                <a:gd name="T21" fmla="*/ 96 h 98"/>
                <a:gd name="T22" fmla="*/ 2 w 96"/>
                <a:gd name="T23" fmla="*/ 98 h 98"/>
                <a:gd name="T24" fmla="*/ 6 w 96"/>
                <a:gd name="T25" fmla="*/ 98 h 98"/>
                <a:gd name="T26" fmla="*/ 6 w 96"/>
                <a:gd name="T27" fmla="*/ 96 h 98"/>
                <a:gd name="T28" fmla="*/ 94 w 96"/>
                <a:gd name="T29" fmla="*/ 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98">
                  <a:moveTo>
                    <a:pt x="94" y="6"/>
                  </a:moveTo>
                  <a:lnTo>
                    <a:pt x="96" y="6"/>
                  </a:lnTo>
                  <a:lnTo>
                    <a:pt x="96" y="2"/>
                  </a:lnTo>
                  <a:lnTo>
                    <a:pt x="94" y="2"/>
                  </a:lnTo>
                  <a:lnTo>
                    <a:pt x="94" y="0"/>
                  </a:lnTo>
                  <a:lnTo>
                    <a:pt x="90" y="0"/>
                  </a:lnTo>
                  <a:lnTo>
                    <a:pt x="90" y="2"/>
                  </a:lnTo>
                  <a:lnTo>
                    <a:pt x="2" y="92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2" y="96"/>
                  </a:lnTo>
                  <a:lnTo>
                    <a:pt x="2" y="98"/>
                  </a:lnTo>
                  <a:lnTo>
                    <a:pt x="6" y="98"/>
                  </a:lnTo>
                  <a:lnTo>
                    <a:pt x="6" y="96"/>
                  </a:lnTo>
                  <a:lnTo>
                    <a:pt x="94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62" name="Freeform 74"/>
            <p:cNvSpPr>
              <a:spLocks/>
            </p:cNvSpPr>
            <p:nvPr/>
          </p:nvSpPr>
          <p:spPr bwMode="auto">
            <a:xfrm>
              <a:off x="1878" y="805"/>
              <a:ext cx="17" cy="11"/>
            </a:xfrm>
            <a:custGeom>
              <a:avLst/>
              <a:gdLst>
                <a:gd name="T0" fmla="*/ 18 w 20"/>
                <a:gd name="T1" fmla="*/ 8 h 13"/>
                <a:gd name="T2" fmla="*/ 18 w 20"/>
                <a:gd name="T3" fmla="*/ 6 h 13"/>
                <a:gd name="T4" fmla="*/ 20 w 20"/>
                <a:gd name="T5" fmla="*/ 6 h 13"/>
                <a:gd name="T6" fmla="*/ 20 w 20"/>
                <a:gd name="T7" fmla="*/ 2 h 13"/>
                <a:gd name="T8" fmla="*/ 18 w 20"/>
                <a:gd name="T9" fmla="*/ 2 h 13"/>
                <a:gd name="T10" fmla="*/ 18 w 20"/>
                <a:gd name="T11" fmla="*/ 0 h 13"/>
                <a:gd name="T12" fmla="*/ 14 w 20"/>
                <a:gd name="T13" fmla="*/ 0 h 13"/>
                <a:gd name="T14" fmla="*/ 2 w 20"/>
                <a:gd name="T15" fmla="*/ 6 h 13"/>
                <a:gd name="T16" fmla="*/ 2 w 20"/>
                <a:gd name="T17" fmla="*/ 8 h 13"/>
                <a:gd name="T18" fmla="*/ 0 w 20"/>
                <a:gd name="T19" fmla="*/ 8 h 13"/>
                <a:gd name="T20" fmla="*/ 0 w 20"/>
                <a:gd name="T21" fmla="*/ 11 h 13"/>
                <a:gd name="T22" fmla="*/ 2 w 20"/>
                <a:gd name="T23" fmla="*/ 11 h 13"/>
                <a:gd name="T24" fmla="*/ 2 w 20"/>
                <a:gd name="T25" fmla="*/ 13 h 13"/>
                <a:gd name="T26" fmla="*/ 6 w 20"/>
                <a:gd name="T27" fmla="*/ 13 h 13"/>
                <a:gd name="T28" fmla="*/ 18 w 20"/>
                <a:gd name="T2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3">
                  <a:moveTo>
                    <a:pt x="18" y="8"/>
                  </a:moveTo>
                  <a:lnTo>
                    <a:pt x="18" y="6"/>
                  </a:lnTo>
                  <a:lnTo>
                    <a:pt x="20" y="6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6" y="13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63" name="Freeform 75"/>
            <p:cNvSpPr>
              <a:spLocks/>
            </p:cNvSpPr>
            <p:nvPr/>
          </p:nvSpPr>
          <p:spPr bwMode="auto">
            <a:xfrm>
              <a:off x="1845" y="745"/>
              <a:ext cx="77" cy="71"/>
            </a:xfrm>
            <a:custGeom>
              <a:avLst/>
              <a:gdLst>
                <a:gd name="T0" fmla="*/ 2 w 90"/>
                <a:gd name="T1" fmla="*/ 77 h 84"/>
                <a:gd name="T2" fmla="*/ 0 w 90"/>
                <a:gd name="T3" fmla="*/ 79 h 84"/>
                <a:gd name="T4" fmla="*/ 0 w 90"/>
                <a:gd name="T5" fmla="*/ 82 h 84"/>
                <a:gd name="T6" fmla="*/ 2 w 90"/>
                <a:gd name="T7" fmla="*/ 84 h 84"/>
                <a:gd name="T8" fmla="*/ 6 w 90"/>
                <a:gd name="T9" fmla="*/ 84 h 84"/>
                <a:gd name="T10" fmla="*/ 57 w 90"/>
                <a:gd name="T11" fmla="*/ 41 h 84"/>
                <a:gd name="T12" fmla="*/ 59 w 90"/>
                <a:gd name="T13" fmla="*/ 39 h 84"/>
                <a:gd name="T14" fmla="*/ 71 w 90"/>
                <a:gd name="T15" fmla="*/ 25 h 84"/>
                <a:gd name="T16" fmla="*/ 69 w 90"/>
                <a:gd name="T17" fmla="*/ 25 h 84"/>
                <a:gd name="T18" fmla="*/ 88 w 90"/>
                <a:gd name="T19" fmla="*/ 6 h 84"/>
                <a:gd name="T20" fmla="*/ 90 w 90"/>
                <a:gd name="T21" fmla="*/ 6 h 84"/>
                <a:gd name="T22" fmla="*/ 90 w 90"/>
                <a:gd name="T23" fmla="*/ 2 h 84"/>
                <a:gd name="T24" fmla="*/ 88 w 90"/>
                <a:gd name="T25" fmla="*/ 2 h 84"/>
                <a:gd name="T26" fmla="*/ 88 w 90"/>
                <a:gd name="T27" fmla="*/ 0 h 84"/>
                <a:gd name="T28" fmla="*/ 84 w 90"/>
                <a:gd name="T29" fmla="*/ 0 h 84"/>
                <a:gd name="T30" fmla="*/ 84 w 90"/>
                <a:gd name="T31" fmla="*/ 2 h 84"/>
                <a:gd name="T32" fmla="*/ 65 w 90"/>
                <a:gd name="T33" fmla="*/ 21 h 84"/>
                <a:gd name="T34" fmla="*/ 63 w 90"/>
                <a:gd name="T35" fmla="*/ 21 h 84"/>
                <a:gd name="T36" fmla="*/ 51 w 90"/>
                <a:gd name="T37" fmla="*/ 35 h 84"/>
                <a:gd name="T38" fmla="*/ 53 w 90"/>
                <a:gd name="T39" fmla="*/ 33 h 84"/>
                <a:gd name="T40" fmla="*/ 2 w 90"/>
                <a:gd name="T41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84">
                  <a:moveTo>
                    <a:pt x="2" y="77"/>
                  </a:moveTo>
                  <a:lnTo>
                    <a:pt x="0" y="79"/>
                  </a:lnTo>
                  <a:lnTo>
                    <a:pt x="0" y="82"/>
                  </a:lnTo>
                  <a:lnTo>
                    <a:pt x="2" y="84"/>
                  </a:lnTo>
                  <a:lnTo>
                    <a:pt x="6" y="84"/>
                  </a:lnTo>
                  <a:lnTo>
                    <a:pt x="57" y="41"/>
                  </a:lnTo>
                  <a:lnTo>
                    <a:pt x="59" y="39"/>
                  </a:lnTo>
                  <a:lnTo>
                    <a:pt x="71" y="25"/>
                  </a:lnTo>
                  <a:lnTo>
                    <a:pt x="69" y="25"/>
                  </a:lnTo>
                  <a:lnTo>
                    <a:pt x="88" y="6"/>
                  </a:lnTo>
                  <a:lnTo>
                    <a:pt x="90" y="6"/>
                  </a:lnTo>
                  <a:lnTo>
                    <a:pt x="90" y="2"/>
                  </a:lnTo>
                  <a:lnTo>
                    <a:pt x="88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84" y="2"/>
                  </a:lnTo>
                  <a:lnTo>
                    <a:pt x="65" y="21"/>
                  </a:lnTo>
                  <a:lnTo>
                    <a:pt x="63" y="21"/>
                  </a:lnTo>
                  <a:lnTo>
                    <a:pt x="51" y="35"/>
                  </a:lnTo>
                  <a:lnTo>
                    <a:pt x="53" y="33"/>
                  </a:lnTo>
                  <a:lnTo>
                    <a:pt x="2" y="77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64" name="Freeform 76"/>
            <p:cNvSpPr>
              <a:spLocks/>
            </p:cNvSpPr>
            <p:nvPr/>
          </p:nvSpPr>
          <p:spPr bwMode="auto">
            <a:xfrm>
              <a:off x="1899" y="745"/>
              <a:ext cx="51" cy="50"/>
            </a:xfrm>
            <a:custGeom>
              <a:avLst/>
              <a:gdLst>
                <a:gd name="T0" fmla="*/ 57 w 59"/>
                <a:gd name="T1" fmla="*/ 6 h 59"/>
                <a:gd name="T2" fmla="*/ 59 w 59"/>
                <a:gd name="T3" fmla="*/ 6 h 59"/>
                <a:gd name="T4" fmla="*/ 59 w 59"/>
                <a:gd name="T5" fmla="*/ 2 h 59"/>
                <a:gd name="T6" fmla="*/ 57 w 59"/>
                <a:gd name="T7" fmla="*/ 2 h 59"/>
                <a:gd name="T8" fmla="*/ 57 w 59"/>
                <a:gd name="T9" fmla="*/ 0 h 59"/>
                <a:gd name="T10" fmla="*/ 53 w 59"/>
                <a:gd name="T11" fmla="*/ 0 h 59"/>
                <a:gd name="T12" fmla="*/ 53 w 59"/>
                <a:gd name="T13" fmla="*/ 2 h 59"/>
                <a:gd name="T14" fmla="*/ 2 w 59"/>
                <a:gd name="T15" fmla="*/ 53 h 59"/>
                <a:gd name="T16" fmla="*/ 0 w 59"/>
                <a:gd name="T17" fmla="*/ 53 h 59"/>
                <a:gd name="T18" fmla="*/ 0 w 59"/>
                <a:gd name="T19" fmla="*/ 57 h 59"/>
                <a:gd name="T20" fmla="*/ 2 w 59"/>
                <a:gd name="T21" fmla="*/ 57 h 59"/>
                <a:gd name="T22" fmla="*/ 2 w 59"/>
                <a:gd name="T23" fmla="*/ 59 h 59"/>
                <a:gd name="T24" fmla="*/ 6 w 59"/>
                <a:gd name="T25" fmla="*/ 59 h 59"/>
                <a:gd name="T26" fmla="*/ 6 w 59"/>
                <a:gd name="T27" fmla="*/ 57 h 59"/>
                <a:gd name="T28" fmla="*/ 57 w 59"/>
                <a:gd name="T29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59">
                  <a:moveTo>
                    <a:pt x="57" y="6"/>
                  </a:moveTo>
                  <a:lnTo>
                    <a:pt x="59" y="6"/>
                  </a:lnTo>
                  <a:lnTo>
                    <a:pt x="59" y="2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"/>
                  </a:lnTo>
                  <a:lnTo>
                    <a:pt x="2" y="53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2" y="57"/>
                  </a:lnTo>
                  <a:lnTo>
                    <a:pt x="2" y="59"/>
                  </a:lnTo>
                  <a:lnTo>
                    <a:pt x="6" y="59"/>
                  </a:lnTo>
                  <a:lnTo>
                    <a:pt x="6" y="57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65" name="Freeform 77"/>
            <p:cNvSpPr>
              <a:spLocks/>
            </p:cNvSpPr>
            <p:nvPr/>
          </p:nvSpPr>
          <p:spPr bwMode="auto">
            <a:xfrm>
              <a:off x="1812" y="745"/>
              <a:ext cx="73" cy="71"/>
            </a:xfrm>
            <a:custGeom>
              <a:avLst/>
              <a:gdLst>
                <a:gd name="T0" fmla="*/ 83 w 85"/>
                <a:gd name="T1" fmla="*/ 6 h 84"/>
                <a:gd name="T2" fmla="*/ 85 w 85"/>
                <a:gd name="T3" fmla="*/ 6 h 84"/>
                <a:gd name="T4" fmla="*/ 85 w 85"/>
                <a:gd name="T5" fmla="*/ 2 h 84"/>
                <a:gd name="T6" fmla="*/ 83 w 85"/>
                <a:gd name="T7" fmla="*/ 2 h 84"/>
                <a:gd name="T8" fmla="*/ 83 w 85"/>
                <a:gd name="T9" fmla="*/ 0 h 84"/>
                <a:gd name="T10" fmla="*/ 79 w 85"/>
                <a:gd name="T11" fmla="*/ 0 h 84"/>
                <a:gd name="T12" fmla="*/ 79 w 85"/>
                <a:gd name="T13" fmla="*/ 2 h 84"/>
                <a:gd name="T14" fmla="*/ 2 w 85"/>
                <a:gd name="T15" fmla="*/ 79 h 84"/>
                <a:gd name="T16" fmla="*/ 0 w 85"/>
                <a:gd name="T17" fmla="*/ 79 h 84"/>
                <a:gd name="T18" fmla="*/ 0 w 85"/>
                <a:gd name="T19" fmla="*/ 82 h 84"/>
                <a:gd name="T20" fmla="*/ 2 w 85"/>
                <a:gd name="T21" fmla="*/ 82 h 84"/>
                <a:gd name="T22" fmla="*/ 2 w 85"/>
                <a:gd name="T23" fmla="*/ 84 h 84"/>
                <a:gd name="T24" fmla="*/ 6 w 85"/>
                <a:gd name="T25" fmla="*/ 84 h 84"/>
                <a:gd name="T26" fmla="*/ 6 w 85"/>
                <a:gd name="T27" fmla="*/ 82 h 84"/>
                <a:gd name="T28" fmla="*/ 83 w 85"/>
                <a:gd name="T29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" h="84">
                  <a:moveTo>
                    <a:pt x="83" y="6"/>
                  </a:moveTo>
                  <a:lnTo>
                    <a:pt x="85" y="6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79" y="0"/>
                  </a:lnTo>
                  <a:lnTo>
                    <a:pt x="79" y="2"/>
                  </a:lnTo>
                  <a:lnTo>
                    <a:pt x="2" y="79"/>
                  </a:lnTo>
                  <a:lnTo>
                    <a:pt x="0" y="79"/>
                  </a:lnTo>
                  <a:lnTo>
                    <a:pt x="0" y="82"/>
                  </a:lnTo>
                  <a:lnTo>
                    <a:pt x="2" y="82"/>
                  </a:lnTo>
                  <a:lnTo>
                    <a:pt x="2" y="84"/>
                  </a:lnTo>
                  <a:lnTo>
                    <a:pt x="6" y="84"/>
                  </a:lnTo>
                  <a:lnTo>
                    <a:pt x="6" y="82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66" name="Freeform 78"/>
            <p:cNvSpPr>
              <a:spLocks/>
            </p:cNvSpPr>
            <p:nvPr/>
          </p:nvSpPr>
          <p:spPr bwMode="auto">
            <a:xfrm>
              <a:off x="1780" y="745"/>
              <a:ext cx="77" cy="71"/>
            </a:xfrm>
            <a:custGeom>
              <a:avLst/>
              <a:gdLst>
                <a:gd name="T0" fmla="*/ 2 w 89"/>
                <a:gd name="T1" fmla="*/ 79 h 84"/>
                <a:gd name="T2" fmla="*/ 0 w 89"/>
                <a:gd name="T3" fmla="*/ 79 h 84"/>
                <a:gd name="T4" fmla="*/ 0 w 89"/>
                <a:gd name="T5" fmla="*/ 82 h 84"/>
                <a:gd name="T6" fmla="*/ 2 w 89"/>
                <a:gd name="T7" fmla="*/ 82 h 84"/>
                <a:gd name="T8" fmla="*/ 2 w 89"/>
                <a:gd name="T9" fmla="*/ 84 h 84"/>
                <a:gd name="T10" fmla="*/ 6 w 89"/>
                <a:gd name="T11" fmla="*/ 84 h 84"/>
                <a:gd name="T12" fmla="*/ 6 w 89"/>
                <a:gd name="T13" fmla="*/ 82 h 84"/>
                <a:gd name="T14" fmla="*/ 87 w 89"/>
                <a:gd name="T15" fmla="*/ 6 h 84"/>
                <a:gd name="T16" fmla="*/ 89 w 89"/>
                <a:gd name="T17" fmla="*/ 6 h 84"/>
                <a:gd name="T18" fmla="*/ 89 w 89"/>
                <a:gd name="T19" fmla="*/ 2 h 84"/>
                <a:gd name="T20" fmla="*/ 87 w 89"/>
                <a:gd name="T21" fmla="*/ 2 h 84"/>
                <a:gd name="T22" fmla="*/ 87 w 89"/>
                <a:gd name="T23" fmla="*/ 0 h 84"/>
                <a:gd name="T24" fmla="*/ 83 w 89"/>
                <a:gd name="T25" fmla="*/ 0 h 84"/>
                <a:gd name="T26" fmla="*/ 83 w 89"/>
                <a:gd name="T27" fmla="*/ 2 h 84"/>
                <a:gd name="T28" fmla="*/ 2 w 89"/>
                <a:gd name="T29" fmla="*/ 7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84">
                  <a:moveTo>
                    <a:pt x="2" y="79"/>
                  </a:moveTo>
                  <a:lnTo>
                    <a:pt x="0" y="79"/>
                  </a:lnTo>
                  <a:lnTo>
                    <a:pt x="0" y="82"/>
                  </a:lnTo>
                  <a:lnTo>
                    <a:pt x="2" y="82"/>
                  </a:lnTo>
                  <a:lnTo>
                    <a:pt x="2" y="84"/>
                  </a:lnTo>
                  <a:lnTo>
                    <a:pt x="6" y="84"/>
                  </a:lnTo>
                  <a:lnTo>
                    <a:pt x="6" y="82"/>
                  </a:lnTo>
                  <a:lnTo>
                    <a:pt x="87" y="6"/>
                  </a:lnTo>
                  <a:lnTo>
                    <a:pt x="89" y="6"/>
                  </a:lnTo>
                  <a:lnTo>
                    <a:pt x="89" y="2"/>
                  </a:lnTo>
                  <a:lnTo>
                    <a:pt x="87" y="2"/>
                  </a:lnTo>
                  <a:lnTo>
                    <a:pt x="87" y="0"/>
                  </a:lnTo>
                  <a:lnTo>
                    <a:pt x="83" y="0"/>
                  </a:lnTo>
                  <a:lnTo>
                    <a:pt x="83" y="2"/>
                  </a:lnTo>
                  <a:lnTo>
                    <a:pt x="2" y="79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67" name="Freeform 79"/>
            <p:cNvSpPr>
              <a:spLocks/>
            </p:cNvSpPr>
            <p:nvPr/>
          </p:nvSpPr>
          <p:spPr bwMode="auto">
            <a:xfrm>
              <a:off x="1650" y="745"/>
              <a:ext cx="169" cy="173"/>
            </a:xfrm>
            <a:custGeom>
              <a:avLst/>
              <a:gdLst>
                <a:gd name="T0" fmla="*/ 194 w 196"/>
                <a:gd name="T1" fmla="*/ 6 h 206"/>
                <a:gd name="T2" fmla="*/ 196 w 196"/>
                <a:gd name="T3" fmla="*/ 6 h 206"/>
                <a:gd name="T4" fmla="*/ 196 w 196"/>
                <a:gd name="T5" fmla="*/ 2 h 206"/>
                <a:gd name="T6" fmla="*/ 194 w 196"/>
                <a:gd name="T7" fmla="*/ 2 h 206"/>
                <a:gd name="T8" fmla="*/ 194 w 196"/>
                <a:gd name="T9" fmla="*/ 0 h 206"/>
                <a:gd name="T10" fmla="*/ 190 w 196"/>
                <a:gd name="T11" fmla="*/ 0 h 206"/>
                <a:gd name="T12" fmla="*/ 190 w 196"/>
                <a:gd name="T13" fmla="*/ 2 h 206"/>
                <a:gd name="T14" fmla="*/ 114 w 196"/>
                <a:gd name="T15" fmla="*/ 79 h 206"/>
                <a:gd name="T16" fmla="*/ 112 w 196"/>
                <a:gd name="T17" fmla="*/ 79 h 206"/>
                <a:gd name="T18" fmla="*/ 106 w 196"/>
                <a:gd name="T19" fmla="*/ 92 h 206"/>
                <a:gd name="T20" fmla="*/ 108 w 196"/>
                <a:gd name="T21" fmla="*/ 92 h 206"/>
                <a:gd name="T22" fmla="*/ 2 w 196"/>
                <a:gd name="T23" fmla="*/ 200 h 206"/>
                <a:gd name="T24" fmla="*/ 0 w 196"/>
                <a:gd name="T25" fmla="*/ 200 h 206"/>
                <a:gd name="T26" fmla="*/ 0 w 196"/>
                <a:gd name="T27" fmla="*/ 204 h 206"/>
                <a:gd name="T28" fmla="*/ 2 w 196"/>
                <a:gd name="T29" fmla="*/ 204 h 206"/>
                <a:gd name="T30" fmla="*/ 2 w 196"/>
                <a:gd name="T31" fmla="*/ 206 h 206"/>
                <a:gd name="T32" fmla="*/ 5 w 196"/>
                <a:gd name="T33" fmla="*/ 206 h 206"/>
                <a:gd name="T34" fmla="*/ 5 w 196"/>
                <a:gd name="T35" fmla="*/ 204 h 206"/>
                <a:gd name="T36" fmla="*/ 112 w 196"/>
                <a:gd name="T37" fmla="*/ 96 h 206"/>
                <a:gd name="T38" fmla="*/ 114 w 196"/>
                <a:gd name="T39" fmla="*/ 96 h 206"/>
                <a:gd name="T40" fmla="*/ 120 w 196"/>
                <a:gd name="T41" fmla="*/ 82 h 206"/>
                <a:gd name="T42" fmla="*/ 118 w 196"/>
                <a:gd name="T43" fmla="*/ 82 h 206"/>
                <a:gd name="T44" fmla="*/ 194 w 196"/>
                <a:gd name="T45" fmla="*/ 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6" h="206">
                  <a:moveTo>
                    <a:pt x="194" y="6"/>
                  </a:moveTo>
                  <a:lnTo>
                    <a:pt x="196" y="6"/>
                  </a:lnTo>
                  <a:lnTo>
                    <a:pt x="196" y="2"/>
                  </a:lnTo>
                  <a:lnTo>
                    <a:pt x="194" y="2"/>
                  </a:lnTo>
                  <a:lnTo>
                    <a:pt x="194" y="0"/>
                  </a:lnTo>
                  <a:lnTo>
                    <a:pt x="190" y="0"/>
                  </a:lnTo>
                  <a:lnTo>
                    <a:pt x="190" y="2"/>
                  </a:lnTo>
                  <a:lnTo>
                    <a:pt x="114" y="79"/>
                  </a:lnTo>
                  <a:lnTo>
                    <a:pt x="112" y="79"/>
                  </a:lnTo>
                  <a:lnTo>
                    <a:pt x="106" y="92"/>
                  </a:lnTo>
                  <a:lnTo>
                    <a:pt x="108" y="92"/>
                  </a:lnTo>
                  <a:lnTo>
                    <a:pt x="2" y="200"/>
                  </a:lnTo>
                  <a:lnTo>
                    <a:pt x="0" y="200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2" y="206"/>
                  </a:lnTo>
                  <a:lnTo>
                    <a:pt x="5" y="206"/>
                  </a:lnTo>
                  <a:lnTo>
                    <a:pt x="5" y="204"/>
                  </a:lnTo>
                  <a:lnTo>
                    <a:pt x="112" y="96"/>
                  </a:lnTo>
                  <a:lnTo>
                    <a:pt x="114" y="96"/>
                  </a:lnTo>
                  <a:lnTo>
                    <a:pt x="120" y="82"/>
                  </a:lnTo>
                  <a:lnTo>
                    <a:pt x="118" y="82"/>
                  </a:lnTo>
                  <a:lnTo>
                    <a:pt x="194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68" name="Freeform 80"/>
            <p:cNvSpPr>
              <a:spLocks/>
            </p:cNvSpPr>
            <p:nvPr/>
          </p:nvSpPr>
          <p:spPr bwMode="auto">
            <a:xfrm>
              <a:off x="1677" y="853"/>
              <a:ext cx="71" cy="65"/>
            </a:xfrm>
            <a:custGeom>
              <a:avLst/>
              <a:gdLst>
                <a:gd name="T0" fmla="*/ 2 w 83"/>
                <a:gd name="T1" fmla="*/ 72 h 78"/>
                <a:gd name="T2" fmla="*/ 0 w 83"/>
                <a:gd name="T3" fmla="*/ 72 h 78"/>
                <a:gd name="T4" fmla="*/ 0 w 83"/>
                <a:gd name="T5" fmla="*/ 76 h 78"/>
                <a:gd name="T6" fmla="*/ 2 w 83"/>
                <a:gd name="T7" fmla="*/ 76 h 78"/>
                <a:gd name="T8" fmla="*/ 2 w 83"/>
                <a:gd name="T9" fmla="*/ 78 h 78"/>
                <a:gd name="T10" fmla="*/ 6 w 83"/>
                <a:gd name="T11" fmla="*/ 78 h 78"/>
                <a:gd name="T12" fmla="*/ 6 w 83"/>
                <a:gd name="T13" fmla="*/ 76 h 78"/>
                <a:gd name="T14" fmla="*/ 81 w 83"/>
                <a:gd name="T15" fmla="*/ 6 h 78"/>
                <a:gd name="T16" fmla="*/ 83 w 83"/>
                <a:gd name="T17" fmla="*/ 6 h 78"/>
                <a:gd name="T18" fmla="*/ 83 w 83"/>
                <a:gd name="T19" fmla="*/ 2 h 78"/>
                <a:gd name="T20" fmla="*/ 81 w 83"/>
                <a:gd name="T21" fmla="*/ 2 h 78"/>
                <a:gd name="T22" fmla="*/ 81 w 83"/>
                <a:gd name="T23" fmla="*/ 0 h 78"/>
                <a:gd name="T24" fmla="*/ 77 w 83"/>
                <a:gd name="T25" fmla="*/ 0 h 78"/>
                <a:gd name="T26" fmla="*/ 77 w 83"/>
                <a:gd name="T27" fmla="*/ 2 h 78"/>
                <a:gd name="T28" fmla="*/ 2 w 83"/>
                <a:gd name="T29" fmla="*/ 7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78">
                  <a:moveTo>
                    <a:pt x="2" y="72"/>
                  </a:moveTo>
                  <a:lnTo>
                    <a:pt x="0" y="72"/>
                  </a:lnTo>
                  <a:lnTo>
                    <a:pt x="0" y="76"/>
                  </a:lnTo>
                  <a:lnTo>
                    <a:pt x="2" y="76"/>
                  </a:lnTo>
                  <a:lnTo>
                    <a:pt x="2" y="78"/>
                  </a:lnTo>
                  <a:lnTo>
                    <a:pt x="6" y="78"/>
                  </a:lnTo>
                  <a:lnTo>
                    <a:pt x="6" y="76"/>
                  </a:lnTo>
                  <a:lnTo>
                    <a:pt x="81" y="6"/>
                  </a:lnTo>
                  <a:lnTo>
                    <a:pt x="83" y="6"/>
                  </a:lnTo>
                  <a:lnTo>
                    <a:pt x="83" y="2"/>
                  </a:lnTo>
                  <a:lnTo>
                    <a:pt x="81" y="2"/>
                  </a:lnTo>
                  <a:lnTo>
                    <a:pt x="81" y="0"/>
                  </a:lnTo>
                  <a:lnTo>
                    <a:pt x="77" y="0"/>
                  </a:lnTo>
                  <a:lnTo>
                    <a:pt x="77" y="2"/>
                  </a:lnTo>
                  <a:lnTo>
                    <a:pt x="2" y="72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69" name="Freeform 81"/>
            <p:cNvSpPr>
              <a:spLocks/>
            </p:cNvSpPr>
            <p:nvPr/>
          </p:nvSpPr>
          <p:spPr bwMode="auto">
            <a:xfrm>
              <a:off x="1714" y="885"/>
              <a:ext cx="34" cy="33"/>
            </a:xfrm>
            <a:custGeom>
              <a:avLst/>
              <a:gdLst>
                <a:gd name="T0" fmla="*/ 38 w 40"/>
                <a:gd name="T1" fmla="*/ 6 h 39"/>
                <a:gd name="T2" fmla="*/ 40 w 40"/>
                <a:gd name="T3" fmla="*/ 6 h 39"/>
                <a:gd name="T4" fmla="*/ 40 w 40"/>
                <a:gd name="T5" fmla="*/ 2 h 39"/>
                <a:gd name="T6" fmla="*/ 38 w 40"/>
                <a:gd name="T7" fmla="*/ 2 h 39"/>
                <a:gd name="T8" fmla="*/ 38 w 40"/>
                <a:gd name="T9" fmla="*/ 0 h 39"/>
                <a:gd name="T10" fmla="*/ 34 w 40"/>
                <a:gd name="T11" fmla="*/ 0 h 39"/>
                <a:gd name="T12" fmla="*/ 34 w 40"/>
                <a:gd name="T13" fmla="*/ 2 h 39"/>
                <a:gd name="T14" fmla="*/ 2 w 40"/>
                <a:gd name="T15" fmla="*/ 33 h 39"/>
                <a:gd name="T16" fmla="*/ 0 w 40"/>
                <a:gd name="T17" fmla="*/ 33 h 39"/>
                <a:gd name="T18" fmla="*/ 0 w 40"/>
                <a:gd name="T19" fmla="*/ 37 h 39"/>
                <a:gd name="T20" fmla="*/ 2 w 40"/>
                <a:gd name="T21" fmla="*/ 37 h 39"/>
                <a:gd name="T22" fmla="*/ 2 w 40"/>
                <a:gd name="T23" fmla="*/ 39 h 39"/>
                <a:gd name="T24" fmla="*/ 6 w 40"/>
                <a:gd name="T25" fmla="*/ 39 h 39"/>
                <a:gd name="T26" fmla="*/ 6 w 40"/>
                <a:gd name="T27" fmla="*/ 37 h 39"/>
                <a:gd name="T28" fmla="*/ 38 w 40"/>
                <a:gd name="T29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" h="39">
                  <a:moveTo>
                    <a:pt x="38" y="6"/>
                  </a:moveTo>
                  <a:lnTo>
                    <a:pt x="40" y="6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2"/>
                  </a:lnTo>
                  <a:lnTo>
                    <a:pt x="2" y="33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6" y="39"/>
                  </a:lnTo>
                  <a:lnTo>
                    <a:pt x="6" y="37"/>
                  </a:lnTo>
                  <a:lnTo>
                    <a:pt x="38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70" name="Freeform 82"/>
            <p:cNvSpPr>
              <a:spLocks/>
            </p:cNvSpPr>
            <p:nvPr/>
          </p:nvSpPr>
          <p:spPr bwMode="auto">
            <a:xfrm>
              <a:off x="1615" y="745"/>
              <a:ext cx="177" cy="173"/>
            </a:xfrm>
            <a:custGeom>
              <a:avLst/>
              <a:gdLst>
                <a:gd name="T0" fmla="*/ 2 w 205"/>
                <a:gd name="T1" fmla="*/ 200 h 206"/>
                <a:gd name="T2" fmla="*/ 0 w 205"/>
                <a:gd name="T3" fmla="*/ 200 h 206"/>
                <a:gd name="T4" fmla="*/ 0 w 205"/>
                <a:gd name="T5" fmla="*/ 204 h 206"/>
                <a:gd name="T6" fmla="*/ 2 w 205"/>
                <a:gd name="T7" fmla="*/ 204 h 206"/>
                <a:gd name="T8" fmla="*/ 2 w 205"/>
                <a:gd name="T9" fmla="*/ 206 h 206"/>
                <a:gd name="T10" fmla="*/ 6 w 205"/>
                <a:gd name="T11" fmla="*/ 206 h 206"/>
                <a:gd name="T12" fmla="*/ 6 w 205"/>
                <a:gd name="T13" fmla="*/ 204 h 206"/>
                <a:gd name="T14" fmla="*/ 203 w 205"/>
                <a:gd name="T15" fmla="*/ 6 h 206"/>
                <a:gd name="T16" fmla="*/ 205 w 205"/>
                <a:gd name="T17" fmla="*/ 6 h 206"/>
                <a:gd name="T18" fmla="*/ 205 w 205"/>
                <a:gd name="T19" fmla="*/ 2 h 206"/>
                <a:gd name="T20" fmla="*/ 203 w 205"/>
                <a:gd name="T21" fmla="*/ 2 h 206"/>
                <a:gd name="T22" fmla="*/ 203 w 205"/>
                <a:gd name="T23" fmla="*/ 0 h 206"/>
                <a:gd name="T24" fmla="*/ 199 w 205"/>
                <a:gd name="T25" fmla="*/ 0 h 206"/>
                <a:gd name="T26" fmla="*/ 199 w 205"/>
                <a:gd name="T27" fmla="*/ 2 h 206"/>
                <a:gd name="T28" fmla="*/ 2 w 205"/>
                <a:gd name="T29" fmla="*/ 2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5" h="206">
                  <a:moveTo>
                    <a:pt x="2" y="200"/>
                  </a:moveTo>
                  <a:lnTo>
                    <a:pt x="0" y="200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2" y="206"/>
                  </a:lnTo>
                  <a:lnTo>
                    <a:pt x="6" y="206"/>
                  </a:lnTo>
                  <a:lnTo>
                    <a:pt x="6" y="204"/>
                  </a:lnTo>
                  <a:lnTo>
                    <a:pt x="203" y="6"/>
                  </a:lnTo>
                  <a:lnTo>
                    <a:pt x="205" y="6"/>
                  </a:lnTo>
                  <a:lnTo>
                    <a:pt x="205" y="2"/>
                  </a:lnTo>
                  <a:lnTo>
                    <a:pt x="203" y="2"/>
                  </a:lnTo>
                  <a:lnTo>
                    <a:pt x="203" y="0"/>
                  </a:lnTo>
                  <a:lnTo>
                    <a:pt x="199" y="0"/>
                  </a:lnTo>
                  <a:lnTo>
                    <a:pt x="199" y="2"/>
                  </a:lnTo>
                  <a:lnTo>
                    <a:pt x="2" y="200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71" name="Freeform 83"/>
            <p:cNvSpPr>
              <a:spLocks/>
            </p:cNvSpPr>
            <p:nvPr/>
          </p:nvSpPr>
          <p:spPr bwMode="auto">
            <a:xfrm>
              <a:off x="1583" y="745"/>
              <a:ext cx="176" cy="173"/>
            </a:xfrm>
            <a:custGeom>
              <a:avLst/>
              <a:gdLst>
                <a:gd name="T0" fmla="*/ 202 w 204"/>
                <a:gd name="T1" fmla="*/ 6 h 206"/>
                <a:gd name="T2" fmla="*/ 204 w 204"/>
                <a:gd name="T3" fmla="*/ 6 h 206"/>
                <a:gd name="T4" fmla="*/ 204 w 204"/>
                <a:gd name="T5" fmla="*/ 2 h 206"/>
                <a:gd name="T6" fmla="*/ 202 w 204"/>
                <a:gd name="T7" fmla="*/ 2 h 206"/>
                <a:gd name="T8" fmla="*/ 202 w 204"/>
                <a:gd name="T9" fmla="*/ 0 h 206"/>
                <a:gd name="T10" fmla="*/ 199 w 204"/>
                <a:gd name="T11" fmla="*/ 0 h 206"/>
                <a:gd name="T12" fmla="*/ 199 w 204"/>
                <a:gd name="T13" fmla="*/ 2 h 206"/>
                <a:gd name="T14" fmla="*/ 2 w 204"/>
                <a:gd name="T15" fmla="*/ 200 h 206"/>
                <a:gd name="T16" fmla="*/ 0 w 204"/>
                <a:gd name="T17" fmla="*/ 200 h 206"/>
                <a:gd name="T18" fmla="*/ 0 w 204"/>
                <a:gd name="T19" fmla="*/ 204 h 206"/>
                <a:gd name="T20" fmla="*/ 2 w 204"/>
                <a:gd name="T21" fmla="*/ 204 h 206"/>
                <a:gd name="T22" fmla="*/ 2 w 204"/>
                <a:gd name="T23" fmla="*/ 206 h 206"/>
                <a:gd name="T24" fmla="*/ 6 w 204"/>
                <a:gd name="T25" fmla="*/ 206 h 206"/>
                <a:gd name="T26" fmla="*/ 6 w 204"/>
                <a:gd name="T27" fmla="*/ 204 h 206"/>
                <a:gd name="T28" fmla="*/ 202 w 204"/>
                <a:gd name="T29" fmla="*/ 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4" h="206">
                  <a:moveTo>
                    <a:pt x="202" y="6"/>
                  </a:moveTo>
                  <a:lnTo>
                    <a:pt x="204" y="6"/>
                  </a:lnTo>
                  <a:lnTo>
                    <a:pt x="204" y="2"/>
                  </a:lnTo>
                  <a:lnTo>
                    <a:pt x="202" y="2"/>
                  </a:lnTo>
                  <a:lnTo>
                    <a:pt x="202" y="0"/>
                  </a:lnTo>
                  <a:lnTo>
                    <a:pt x="199" y="0"/>
                  </a:lnTo>
                  <a:lnTo>
                    <a:pt x="199" y="2"/>
                  </a:lnTo>
                  <a:lnTo>
                    <a:pt x="2" y="200"/>
                  </a:lnTo>
                  <a:lnTo>
                    <a:pt x="0" y="200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2" y="206"/>
                  </a:lnTo>
                  <a:lnTo>
                    <a:pt x="6" y="206"/>
                  </a:lnTo>
                  <a:lnTo>
                    <a:pt x="6" y="204"/>
                  </a:lnTo>
                  <a:lnTo>
                    <a:pt x="202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72" name="Freeform 84"/>
            <p:cNvSpPr>
              <a:spLocks/>
            </p:cNvSpPr>
            <p:nvPr/>
          </p:nvSpPr>
          <p:spPr bwMode="auto">
            <a:xfrm>
              <a:off x="1552" y="745"/>
              <a:ext cx="174" cy="173"/>
            </a:xfrm>
            <a:custGeom>
              <a:avLst/>
              <a:gdLst>
                <a:gd name="T0" fmla="*/ 1 w 202"/>
                <a:gd name="T1" fmla="*/ 200 h 206"/>
                <a:gd name="T2" fmla="*/ 0 w 202"/>
                <a:gd name="T3" fmla="*/ 200 h 206"/>
                <a:gd name="T4" fmla="*/ 0 w 202"/>
                <a:gd name="T5" fmla="*/ 204 h 206"/>
                <a:gd name="T6" fmla="*/ 1 w 202"/>
                <a:gd name="T7" fmla="*/ 204 h 206"/>
                <a:gd name="T8" fmla="*/ 1 w 202"/>
                <a:gd name="T9" fmla="*/ 206 h 206"/>
                <a:gd name="T10" fmla="*/ 5 w 202"/>
                <a:gd name="T11" fmla="*/ 206 h 206"/>
                <a:gd name="T12" fmla="*/ 5 w 202"/>
                <a:gd name="T13" fmla="*/ 204 h 206"/>
                <a:gd name="T14" fmla="*/ 200 w 202"/>
                <a:gd name="T15" fmla="*/ 6 h 206"/>
                <a:gd name="T16" fmla="*/ 202 w 202"/>
                <a:gd name="T17" fmla="*/ 6 h 206"/>
                <a:gd name="T18" fmla="*/ 202 w 202"/>
                <a:gd name="T19" fmla="*/ 2 h 206"/>
                <a:gd name="T20" fmla="*/ 200 w 202"/>
                <a:gd name="T21" fmla="*/ 2 h 206"/>
                <a:gd name="T22" fmla="*/ 200 w 202"/>
                <a:gd name="T23" fmla="*/ 0 h 206"/>
                <a:gd name="T24" fmla="*/ 196 w 202"/>
                <a:gd name="T25" fmla="*/ 0 h 206"/>
                <a:gd name="T26" fmla="*/ 196 w 202"/>
                <a:gd name="T27" fmla="*/ 2 h 206"/>
                <a:gd name="T28" fmla="*/ 1 w 202"/>
                <a:gd name="T29" fmla="*/ 2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2" h="206">
                  <a:moveTo>
                    <a:pt x="1" y="200"/>
                  </a:moveTo>
                  <a:lnTo>
                    <a:pt x="0" y="200"/>
                  </a:lnTo>
                  <a:lnTo>
                    <a:pt x="0" y="204"/>
                  </a:lnTo>
                  <a:lnTo>
                    <a:pt x="1" y="204"/>
                  </a:lnTo>
                  <a:lnTo>
                    <a:pt x="1" y="206"/>
                  </a:lnTo>
                  <a:lnTo>
                    <a:pt x="5" y="206"/>
                  </a:lnTo>
                  <a:lnTo>
                    <a:pt x="5" y="204"/>
                  </a:lnTo>
                  <a:lnTo>
                    <a:pt x="200" y="6"/>
                  </a:lnTo>
                  <a:lnTo>
                    <a:pt x="202" y="6"/>
                  </a:lnTo>
                  <a:lnTo>
                    <a:pt x="202" y="2"/>
                  </a:lnTo>
                  <a:lnTo>
                    <a:pt x="200" y="2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6" y="2"/>
                  </a:lnTo>
                  <a:lnTo>
                    <a:pt x="1" y="200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73" name="Freeform 85"/>
            <p:cNvSpPr>
              <a:spLocks/>
            </p:cNvSpPr>
            <p:nvPr/>
          </p:nvSpPr>
          <p:spPr bwMode="auto">
            <a:xfrm>
              <a:off x="1552" y="745"/>
              <a:ext cx="142" cy="147"/>
            </a:xfrm>
            <a:custGeom>
              <a:avLst/>
              <a:gdLst>
                <a:gd name="T0" fmla="*/ 163 w 165"/>
                <a:gd name="T1" fmla="*/ 6 h 175"/>
                <a:gd name="T2" fmla="*/ 165 w 165"/>
                <a:gd name="T3" fmla="*/ 6 h 175"/>
                <a:gd name="T4" fmla="*/ 165 w 165"/>
                <a:gd name="T5" fmla="*/ 2 h 175"/>
                <a:gd name="T6" fmla="*/ 163 w 165"/>
                <a:gd name="T7" fmla="*/ 2 h 175"/>
                <a:gd name="T8" fmla="*/ 163 w 165"/>
                <a:gd name="T9" fmla="*/ 0 h 175"/>
                <a:gd name="T10" fmla="*/ 159 w 165"/>
                <a:gd name="T11" fmla="*/ 0 h 175"/>
                <a:gd name="T12" fmla="*/ 159 w 165"/>
                <a:gd name="T13" fmla="*/ 2 h 175"/>
                <a:gd name="T14" fmla="*/ 1 w 165"/>
                <a:gd name="T15" fmla="*/ 169 h 175"/>
                <a:gd name="T16" fmla="*/ 0 w 165"/>
                <a:gd name="T17" fmla="*/ 169 h 175"/>
                <a:gd name="T18" fmla="*/ 0 w 165"/>
                <a:gd name="T19" fmla="*/ 173 h 175"/>
                <a:gd name="T20" fmla="*/ 1 w 165"/>
                <a:gd name="T21" fmla="*/ 173 h 175"/>
                <a:gd name="T22" fmla="*/ 1 w 165"/>
                <a:gd name="T23" fmla="*/ 175 h 175"/>
                <a:gd name="T24" fmla="*/ 5 w 165"/>
                <a:gd name="T25" fmla="*/ 175 h 175"/>
                <a:gd name="T26" fmla="*/ 5 w 165"/>
                <a:gd name="T27" fmla="*/ 173 h 175"/>
                <a:gd name="T28" fmla="*/ 163 w 165"/>
                <a:gd name="T29" fmla="*/ 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5" h="175">
                  <a:moveTo>
                    <a:pt x="163" y="6"/>
                  </a:moveTo>
                  <a:lnTo>
                    <a:pt x="165" y="6"/>
                  </a:lnTo>
                  <a:lnTo>
                    <a:pt x="165" y="2"/>
                  </a:lnTo>
                  <a:lnTo>
                    <a:pt x="163" y="2"/>
                  </a:lnTo>
                  <a:lnTo>
                    <a:pt x="163" y="0"/>
                  </a:lnTo>
                  <a:lnTo>
                    <a:pt x="159" y="0"/>
                  </a:lnTo>
                  <a:lnTo>
                    <a:pt x="159" y="2"/>
                  </a:lnTo>
                  <a:lnTo>
                    <a:pt x="1" y="169"/>
                  </a:lnTo>
                  <a:lnTo>
                    <a:pt x="0" y="169"/>
                  </a:lnTo>
                  <a:lnTo>
                    <a:pt x="0" y="173"/>
                  </a:lnTo>
                  <a:lnTo>
                    <a:pt x="1" y="173"/>
                  </a:lnTo>
                  <a:lnTo>
                    <a:pt x="1" y="175"/>
                  </a:lnTo>
                  <a:lnTo>
                    <a:pt x="5" y="175"/>
                  </a:lnTo>
                  <a:lnTo>
                    <a:pt x="5" y="173"/>
                  </a:lnTo>
                  <a:lnTo>
                    <a:pt x="163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74" name="Freeform 86"/>
            <p:cNvSpPr>
              <a:spLocks/>
            </p:cNvSpPr>
            <p:nvPr/>
          </p:nvSpPr>
          <p:spPr bwMode="auto">
            <a:xfrm>
              <a:off x="1552" y="745"/>
              <a:ext cx="114" cy="114"/>
            </a:xfrm>
            <a:custGeom>
              <a:avLst/>
              <a:gdLst>
                <a:gd name="T0" fmla="*/ 1 w 133"/>
                <a:gd name="T1" fmla="*/ 130 h 136"/>
                <a:gd name="T2" fmla="*/ 0 w 133"/>
                <a:gd name="T3" fmla="*/ 130 h 136"/>
                <a:gd name="T4" fmla="*/ 0 w 133"/>
                <a:gd name="T5" fmla="*/ 134 h 136"/>
                <a:gd name="T6" fmla="*/ 1 w 133"/>
                <a:gd name="T7" fmla="*/ 134 h 136"/>
                <a:gd name="T8" fmla="*/ 1 w 133"/>
                <a:gd name="T9" fmla="*/ 136 h 136"/>
                <a:gd name="T10" fmla="*/ 5 w 133"/>
                <a:gd name="T11" fmla="*/ 136 h 136"/>
                <a:gd name="T12" fmla="*/ 5 w 133"/>
                <a:gd name="T13" fmla="*/ 134 h 136"/>
                <a:gd name="T14" fmla="*/ 131 w 133"/>
                <a:gd name="T15" fmla="*/ 6 h 136"/>
                <a:gd name="T16" fmla="*/ 133 w 133"/>
                <a:gd name="T17" fmla="*/ 6 h 136"/>
                <a:gd name="T18" fmla="*/ 133 w 133"/>
                <a:gd name="T19" fmla="*/ 2 h 136"/>
                <a:gd name="T20" fmla="*/ 131 w 133"/>
                <a:gd name="T21" fmla="*/ 2 h 136"/>
                <a:gd name="T22" fmla="*/ 131 w 133"/>
                <a:gd name="T23" fmla="*/ 0 h 136"/>
                <a:gd name="T24" fmla="*/ 127 w 133"/>
                <a:gd name="T25" fmla="*/ 0 h 136"/>
                <a:gd name="T26" fmla="*/ 127 w 133"/>
                <a:gd name="T27" fmla="*/ 2 h 136"/>
                <a:gd name="T28" fmla="*/ 1 w 133"/>
                <a:gd name="T29" fmla="*/ 13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3" h="136">
                  <a:moveTo>
                    <a:pt x="1" y="130"/>
                  </a:moveTo>
                  <a:lnTo>
                    <a:pt x="0" y="130"/>
                  </a:lnTo>
                  <a:lnTo>
                    <a:pt x="0" y="134"/>
                  </a:lnTo>
                  <a:lnTo>
                    <a:pt x="1" y="134"/>
                  </a:lnTo>
                  <a:lnTo>
                    <a:pt x="1" y="136"/>
                  </a:lnTo>
                  <a:lnTo>
                    <a:pt x="5" y="136"/>
                  </a:lnTo>
                  <a:lnTo>
                    <a:pt x="5" y="134"/>
                  </a:lnTo>
                  <a:lnTo>
                    <a:pt x="131" y="6"/>
                  </a:lnTo>
                  <a:lnTo>
                    <a:pt x="133" y="6"/>
                  </a:lnTo>
                  <a:lnTo>
                    <a:pt x="133" y="2"/>
                  </a:lnTo>
                  <a:lnTo>
                    <a:pt x="131" y="2"/>
                  </a:lnTo>
                  <a:lnTo>
                    <a:pt x="131" y="0"/>
                  </a:lnTo>
                  <a:lnTo>
                    <a:pt x="127" y="0"/>
                  </a:lnTo>
                  <a:lnTo>
                    <a:pt x="127" y="2"/>
                  </a:lnTo>
                  <a:lnTo>
                    <a:pt x="1" y="130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75" name="Freeform 87"/>
            <p:cNvSpPr>
              <a:spLocks/>
            </p:cNvSpPr>
            <p:nvPr/>
          </p:nvSpPr>
          <p:spPr bwMode="auto">
            <a:xfrm>
              <a:off x="1552" y="745"/>
              <a:ext cx="77" cy="83"/>
            </a:xfrm>
            <a:custGeom>
              <a:avLst/>
              <a:gdLst>
                <a:gd name="T0" fmla="*/ 88 w 90"/>
                <a:gd name="T1" fmla="*/ 6 h 98"/>
                <a:gd name="T2" fmla="*/ 90 w 90"/>
                <a:gd name="T3" fmla="*/ 6 h 98"/>
                <a:gd name="T4" fmla="*/ 90 w 90"/>
                <a:gd name="T5" fmla="*/ 2 h 98"/>
                <a:gd name="T6" fmla="*/ 88 w 90"/>
                <a:gd name="T7" fmla="*/ 2 h 98"/>
                <a:gd name="T8" fmla="*/ 88 w 90"/>
                <a:gd name="T9" fmla="*/ 0 h 98"/>
                <a:gd name="T10" fmla="*/ 84 w 90"/>
                <a:gd name="T11" fmla="*/ 0 h 98"/>
                <a:gd name="T12" fmla="*/ 84 w 90"/>
                <a:gd name="T13" fmla="*/ 2 h 98"/>
                <a:gd name="T14" fmla="*/ 1 w 90"/>
                <a:gd name="T15" fmla="*/ 92 h 98"/>
                <a:gd name="T16" fmla="*/ 0 w 90"/>
                <a:gd name="T17" fmla="*/ 92 h 98"/>
                <a:gd name="T18" fmla="*/ 0 w 90"/>
                <a:gd name="T19" fmla="*/ 96 h 98"/>
                <a:gd name="T20" fmla="*/ 1 w 90"/>
                <a:gd name="T21" fmla="*/ 96 h 98"/>
                <a:gd name="T22" fmla="*/ 1 w 90"/>
                <a:gd name="T23" fmla="*/ 98 h 98"/>
                <a:gd name="T24" fmla="*/ 5 w 90"/>
                <a:gd name="T25" fmla="*/ 98 h 98"/>
                <a:gd name="T26" fmla="*/ 5 w 90"/>
                <a:gd name="T27" fmla="*/ 96 h 98"/>
                <a:gd name="T28" fmla="*/ 88 w 90"/>
                <a:gd name="T29" fmla="*/ 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98">
                  <a:moveTo>
                    <a:pt x="88" y="6"/>
                  </a:moveTo>
                  <a:lnTo>
                    <a:pt x="90" y="6"/>
                  </a:lnTo>
                  <a:lnTo>
                    <a:pt x="90" y="2"/>
                  </a:lnTo>
                  <a:lnTo>
                    <a:pt x="88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84" y="2"/>
                  </a:lnTo>
                  <a:lnTo>
                    <a:pt x="1" y="92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1" y="96"/>
                  </a:lnTo>
                  <a:lnTo>
                    <a:pt x="1" y="98"/>
                  </a:lnTo>
                  <a:lnTo>
                    <a:pt x="5" y="98"/>
                  </a:lnTo>
                  <a:lnTo>
                    <a:pt x="5" y="96"/>
                  </a:lnTo>
                  <a:lnTo>
                    <a:pt x="88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76" name="Freeform 88"/>
            <p:cNvSpPr>
              <a:spLocks/>
            </p:cNvSpPr>
            <p:nvPr/>
          </p:nvSpPr>
          <p:spPr bwMode="auto">
            <a:xfrm>
              <a:off x="1529" y="745"/>
              <a:ext cx="73" cy="71"/>
            </a:xfrm>
            <a:custGeom>
              <a:avLst/>
              <a:gdLst>
                <a:gd name="T0" fmla="*/ 2 w 85"/>
                <a:gd name="T1" fmla="*/ 79 h 84"/>
                <a:gd name="T2" fmla="*/ 0 w 85"/>
                <a:gd name="T3" fmla="*/ 79 h 84"/>
                <a:gd name="T4" fmla="*/ 0 w 85"/>
                <a:gd name="T5" fmla="*/ 82 h 84"/>
                <a:gd name="T6" fmla="*/ 2 w 85"/>
                <a:gd name="T7" fmla="*/ 82 h 84"/>
                <a:gd name="T8" fmla="*/ 2 w 85"/>
                <a:gd name="T9" fmla="*/ 84 h 84"/>
                <a:gd name="T10" fmla="*/ 6 w 85"/>
                <a:gd name="T11" fmla="*/ 84 h 84"/>
                <a:gd name="T12" fmla="*/ 6 w 85"/>
                <a:gd name="T13" fmla="*/ 82 h 84"/>
                <a:gd name="T14" fmla="*/ 83 w 85"/>
                <a:gd name="T15" fmla="*/ 6 h 84"/>
                <a:gd name="T16" fmla="*/ 85 w 85"/>
                <a:gd name="T17" fmla="*/ 6 h 84"/>
                <a:gd name="T18" fmla="*/ 85 w 85"/>
                <a:gd name="T19" fmla="*/ 2 h 84"/>
                <a:gd name="T20" fmla="*/ 83 w 85"/>
                <a:gd name="T21" fmla="*/ 2 h 84"/>
                <a:gd name="T22" fmla="*/ 83 w 85"/>
                <a:gd name="T23" fmla="*/ 0 h 84"/>
                <a:gd name="T24" fmla="*/ 79 w 85"/>
                <a:gd name="T25" fmla="*/ 0 h 84"/>
                <a:gd name="T26" fmla="*/ 79 w 85"/>
                <a:gd name="T27" fmla="*/ 2 h 84"/>
                <a:gd name="T28" fmla="*/ 2 w 85"/>
                <a:gd name="T29" fmla="*/ 7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" h="84">
                  <a:moveTo>
                    <a:pt x="2" y="79"/>
                  </a:moveTo>
                  <a:lnTo>
                    <a:pt x="0" y="79"/>
                  </a:lnTo>
                  <a:lnTo>
                    <a:pt x="0" y="82"/>
                  </a:lnTo>
                  <a:lnTo>
                    <a:pt x="2" y="82"/>
                  </a:lnTo>
                  <a:lnTo>
                    <a:pt x="2" y="84"/>
                  </a:lnTo>
                  <a:lnTo>
                    <a:pt x="6" y="84"/>
                  </a:lnTo>
                  <a:lnTo>
                    <a:pt x="6" y="82"/>
                  </a:lnTo>
                  <a:lnTo>
                    <a:pt x="83" y="6"/>
                  </a:lnTo>
                  <a:lnTo>
                    <a:pt x="85" y="6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79" y="0"/>
                  </a:lnTo>
                  <a:lnTo>
                    <a:pt x="79" y="2"/>
                  </a:lnTo>
                  <a:lnTo>
                    <a:pt x="2" y="79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77" name="Freeform 89"/>
            <p:cNvSpPr>
              <a:spLocks/>
            </p:cNvSpPr>
            <p:nvPr/>
          </p:nvSpPr>
          <p:spPr bwMode="auto">
            <a:xfrm>
              <a:off x="1492" y="745"/>
              <a:ext cx="76" cy="71"/>
            </a:xfrm>
            <a:custGeom>
              <a:avLst/>
              <a:gdLst>
                <a:gd name="T0" fmla="*/ 86 w 88"/>
                <a:gd name="T1" fmla="*/ 6 h 84"/>
                <a:gd name="T2" fmla="*/ 88 w 88"/>
                <a:gd name="T3" fmla="*/ 6 h 84"/>
                <a:gd name="T4" fmla="*/ 88 w 88"/>
                <a:gd name="T5" fmla="*/ 2 h 84"/>
                <a:gd name="T6" fmla="*/ 86 w 88"/>
                <a:gd name="T7" fmla="*/ 2 h 84"/>
                <a:gd name="T8" fmla="*/ 86 w 88"/>
                <a:gd name="T9" fmla="*/ 0 h 84"/>
                <a:gd name="T10" fmla="*/ 82 w 88"/>
                <a:gd name="T11" fmla="*/ 0 h 84"/>
                <a:gd name="T12" fmla="*/ 82 w 88"/>
                <a:gd name="T13" fmla="*/ 2 h 84"/>
                <a:gd name="T14" fmla="*/ 2 w 88"/>
                <a:gd name="T15" fmla="*/ 79 h 84"/>
                <a:gd name="T16" fmla="*/ 0 w 88"/>
                <a:gd name="T17" fmla="*/ 79 h 84"/>
                <a:gd name="T18" fmla="*/ 0 w 88"/>
                <a:gd name="T19" fmla="*/ 82 h 84"/>
                <a:gd name="T20" fmla="*/ 2 w 88"/>
                <a:gd name="T21" fmla="*/ 82 h 84"/>
                <a:gd name="T22" fmla="*/ 2 w 88"/>
                <a:gd name="T23" fmla="*/ 84 h 84"/>
                <a:gd name="T24" fmla="*/ 6 w 88"/>
                <a:gd name="T25" fmla="*/ 84 h 84"/>
                <a:gd name="T26" fmla="*/ 6 w 88"/>
                <a:gd name="T27" fmla="*/ 82 h 84"/>
                <a:gd name="T28" fmla="*/ 86 w 88"/>
                <a:gd name="T29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84">
                  <a:moveTo>
                    <a:pt x="86" y="6"/>
                  </a:moveTo>
                  <a:lnTo>
                    <a:pt x="88" y="6"/>
                  </a:lnTo>
                  <a:lnTo>
                    <a:pt x="88" y="2"/>
                  </a:lnTo>
                  <a:lnTo>
                    <a:pt x="86" y="2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82" y="2"/>
                  </a:lnTo>
                  <a:lnTo>
                    <a:pt x="2" y="79"/>
                  </a:lnTo>
                  <a:lnTo>
                    <a:pt x="0" y="79"/>
                  </a:lnTo>
                  <a:lnTo>
                    <a:pt x="0" y="82"/>
                  </a:lnTo>
                  <a:lnTo>
                    <a:pt x="2" y="82"/>
                  </a:lnTo>
                  <a:lnTo>
                    <a:pt x="2" y="84"/>
                  </a:lnTo>
                  <a:lnTo>
                    <a:pt x="6" y="84"/>
                  </a:lnTo>
                  <a:lnTo>
                    <a:pt x="6" y="82"/>
                  </a:lnTo>
                  <a:lnTo>
                    <a:pt x="86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78" name="Freeform 90"/>
            <p:cNvSpPr>
              <a:spLocks/>
            </p:cNvSpPr>
            <p:nvPr/>
          </p:nvSpPr>
          <p:spPr bwMode="auto">
            <a:xfrm>
              <a:off x="1463" y="745"/>
              <a:ext cx="73" cy="71"/>
            </a:xfrm>
            <a:custGeom>
              <a:avLst/>
              <a:gdLst>
                <a:gd name="T0" fmla="*/ 2 w 85"/>
                <a:gd name="T1" fmla="*/ 79 h 84"/>
                <a:gd name="T2" fmla="*/ 0 w 85"/>
                <a:gd name="T3" fmla="*/ 79 h 84"/>
                <a:gd name="T4" fmla="*/ 0 w 85"/>
                <a:gd name="T5" fmla="*/ 82 h 84"/>
                <a:gd name="T6" fmla="*/ 2 w 85"/>
                <a:gd name="T7" fmla="*/ 82 h 84"/>
                <a:gd name="T8" fmla="*/ 2 w 85"/>
                <a:gd name="T9" fmla="*/ 84 h 84"/>
                <a:gd name="T10" fmla="*/ 6 w 85"/>
                <a:gd name="T11" fmla="*/ 84 h 84"/>
                <a:gd name="T12" fmla="*/ 6 w 85"/>
                <a:gd name="T13" fmla="*/ 82 h 84"/>
                <a:gd name="T14" fmla="*/ 83 w 85"/>
                <a:gd name="T15" fmla="*/ 6 h 84"/>
                <a:gd name="T16" fmla="*/ 85 w 85"/>
                <a:gd name="T17" fmla="*/ 6 h 84"/>
                <a:gd name="T18" fmla="*/ 85 w 85"/>
                <a:gd name="T19" fmla="*/ 2 h 84"/>
                <a:gd name="T20" fmla="*/ 83 w 85"/>
                <a:gd name="T21" fmla="*/ 2 h 84"/>
                <a:gd name="T22" fmla="*/ 83 w 85"/>
                <a:gd name="T23" fmla="*/ 0 h 84"/>
                <a:gd name="T24" fmla="*/ 79 w 85"/>
                <a:gd name="T25" fmla="*/ 0 h 84"/>
                <a:gd name="T26" fmla="*/ 79 w 85"/>
                <a:gd name="T27" fmla="*/ 2 h 84"/>
                <a:gd name="T28" fmla="*/ 2 w 85"/>
                <a:gd name="T29" fmla="*/ 7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" h="84">
                  <a:moveTo>
                    <a:pt x="2" y="79"/>
                  </a:moveTo>
                  <a:lnTo>
                    <a:pt x="0" y="79"/>
                  </a:lnTo>
                  <a:lnTo>
                    <a:pt x="0" y="82"/>
                  </a:lnTo>
                  <a:lnTo>
                    <a:pt x="2" y="82"/>
                  </a:lnTo>
                  <a:lnTo>
                    <a:pt x="2" y="84"/>
                  </a:lnTo>
                  <a:lnTo>
                    <a:pt x="6" y="84"/>
                  </a:lnTo>
                  <a:lnTo>
                    <a:pt x="6" y="82"/>
                  </a:lnTo>
                  <a:lnTo>
                    <a:pt x="83" y="6"/>
                  </a:lnTo>
                  <a:lnTo>
                    <a:pt x="85" y="6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79" y="0"/>
                  </a:lnTo>
                  <a:lnTo>
                    <a:pt x="79" y="2"/>
                  </a:lnTo>
                  <a:lnTo>
                    <a:pt x="2" y="79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79" name="Freeform 91"/>
            <p:cNvSpPr>
              <a:spLocks/>
            </p:cNvSpPr>
            <p:nvPr/>
          </p:nvSpPr>
          <p:spPr bwMode="auto">
            <a:xfrm>
              <a:off x="1431" y="745"/>
              <a:ext cx="72" cy="71"/>
            </a:xfrm>
            <a:custGeom>
              <a:avLst/>
              <a:gdLst>
                <a:gd name="T0" fmla="*/ 82 w 84"/>
                <a:gd name="T1" fmla="*/ 6 h 84"/>
                <a:gd name="T2" fmla="*/ 84 w 84"/>
                <a:gd name="T3" fmla="*/ 6 h 84"/>
                <a:gd name="T4" fmla="*/ 84 w 84"/>
                <a:gd name="T5" fmla="*/ 2 h 84"/>
                <a:gd name="T6" fmla="*/ 82 w 84"/>
                <a:gd name="T7" fmla="*/ 2 h 84"/>
                <a:gd name="T8" fmla="*/ 82 w 84"/>
                <a:gd name="T9" fmla="*/ 0 h 84"/>
                <a:gd name="T10" fmla="*/ 79 w 84"/>
                <a:gd name="T11" fmla="*/ 0 h 84"/>
                <a:gd name="T12" fmla="*/ 79 w 84"/>
                <a:gd name="T13" fmla="*/ 2 h 84"/>
                <a:gd name="T14" fmla="*/ 2 w 84"/>
                <a:gd name="T15" fmla="*/ 79 h 84"/>
                <a:gd name="T16" fmla="*/ 0 w 84"/>
                <a:gd name="T17" fmla="*/ 79 h 84"/>
                <a:gd name="T18" fmla="*/ 0 w 84"/>
                <a:gd name="T19" fmla="*/ 82 h 84"/>
                <a:gd name="T20" fmla="*/ 2 w 84"/>
                <a:gd name="T21" fmla="*/ 82 h 84"/>
                <a:gd name="T22" fmla="*/ 2 w 84"/>
                <a:gd name="T23" fmla="*/ 84 h 84"/>
                <a:gd name="T24" fmla="*/ 6 w 84"/>
                <a:gd name="T25" fmla="*/ 84 h 84"/>
                <a:gd name="T26" fmla="*/ 6 w 84"/>
                <a:gd name="T27" fmla="*/ 82 h 84"/>
                <a:gd name="T28" fmla="*/ 82 w 84"/>
                <a:gd name="T29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4">
                  <a:moveTo>
                    <a:pt x="82" y="6"/>
                  </a:moveTo>
                  <a:lnTo>
                    <a:pt x="84" y="6"/>
                  </a:lnTo>
                  <a:lnTo>
                    <a:pt x="84" y="2"/>
                  </a:lnTo>
                  <a:lnTo>
                    <a:pt x="82" y="2"/>
                  </a:lnTo>
                  <a:lnTo>
                    <a:pt x="82" y="0"/>
                  </a:lnTo>
                  <a:lnTo>
                    <a:pt x="79" y="0"/>
                  </a:lnTo>
                  <a:lnTo>
                    <a:pt x="79" y="2"/>
                  </a:lnTo>
                  <a:lnTo>
                    <a:pt x="2" y="79"/>
                  </a:lnTo>
                  <a:lnTo>
                    <a:pt x="0" y="79"/>
                  </a:lnTo>
                  <a:lnTo>
                    <a:pt x="0" y="82"/>
                  </a:lnTo>
                  <a:lnTo>
                    <a:pt x="2" y="82"/>
                  </a:lnTo>
                  <a:lnTo>
                    <a:pt x="2" y="84"/>
                  </a:lnTo>
                  <a:lnTo>
                    <a:pt x="6" y="84"/>
                  </a:lnTo>
                  <a:lnTo>
                    <a:pt x="6" y="82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80" name="Freeform 92"/>
            <p:cNvSpPr>
              <a:spLocks/>
            </p:cNvSpPr>
            <p:nvPr/>
          </p:nvSpPr>
          <p:spPr bwMode="auto">
            <a:xfrm>
              <a:off x="1399" y="745"/>
              <a:ext cx="71" cy="71"/>
            </a:xfrm>
            <a:custGeom>
              <a:avLst/>
              <a:gdLst>
                <a:gd name="T0" fmla="*/ 1 w 82"/>
                <a:gd name="T1" fmla="*/ 79 h 84"/>
                <a:gd name="T2" fmla="*/ 0 w 82"/>
                <a:gd name="T3" fmla="*/ 79 h 84"/>
                <a:gd name="T4" fmla="*/ 0 w 82"/>
                <a:gd name="T5" fmla="*/ 82 h 84"/>
                <a:gd name="T6" fmla="*/ 1 w 82"/>
                <a:gd name="T7" fmla="*/ 82 h 84"/>
                <a:gd name="T8" fmla="*/ 1 w 82"/>
                <a:gd name="T9" fmla="*/ 84 h 84"/>
                <a:gd name="T10" fmla="*/ 5 w 82"/>
                <a:gd name="T11" fmla="*/ 84 h 84"/>
                <a:gd name="T12" fmla="*/ 5 w 82"/>
                <a:gd name="T13" fmla="*/ 82 h 84"/>
                <a:gd name="T14" fmla="*/ 80 w 82"/>
                <a:gd name="T15" fmla="*/ 6 h 84"/>
                <a:gd name="T16" fmla="*/ 82 w 82"/>
                <a:gd name="T17" fmla="*/ 6 h 84"/>
                <a:gd name="T18" fmla="*/ 82 w 82"/>
                <a:gd name="T19" fmla="*/ 2 h 84"/>
                <a:gd name="T20" fmla="*/ 80 w 82"/>
                <a:gd name="T21" fmla="*/ 2 h 84"/>
                <a:gd name="T22" fmla="*/ 80 w 82"/>
                <a:gd name="T23" fmla="*/ 0 h 84"/>
                <a:gd name="T24" fmla="*/ 76 w 82"/>
                <a:gd name="T25" fmla="*/ 0 h 84"/>
                <a:gd name="T26" fmla="*/ 76 w 82"/>
                <a:gd name="T27" fmla="*/ 2 h 84"/>
                <a:gd name="T28" fmla="*/ 1 w 82"/>
                <a:gd name="T29" fmla="*/ 7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84">
                  <a:moveTo>
                    <a:pt x="1" y="79"/>
                  </a:moveTo>
                  <a:lnTo>
                    <a:pt x="0" y="79"/>
                  </a:lnTo>
                  <a:lnTo>
                    <a:pt x="0" y="82"/>
                  </a:lnTo>
                  <a:lnTo>
                    <a:pt x="1" y="82"/>
                  </a:lnTo>
                  <a:lnTo>
                    <a:pt x="1" y="84"/>
                  </a:lnTo>
                  <a:lnTo>
                    <a:pt x="5" y="84"/>
                  </a:lnTo>
                  <a:lnTo>
                    <a:pt x="5" y="82"/>
                  </a:lnTo>
                  <a:lnTo>
                    <a:pt x="80" y="6"/>
                  </a:lnTo>
                  <a:lnTo>
                    <a:pt x="82" y="6"/>
                  </a:lnTo>
                  <a:lnTo>
                    <a:pt x="82" y="2"/>
                  </a:lnTo>
                  <a:lnTo>
                    <a:pt x="80" y="2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6" y="2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81" name="Freeform 93"/>
            <p:cNvSpPr>
              <a:spLocks/>
            </p:cNvSpPr>
            <p:nvPr/>
          </p:nvSpPr>
          <p:spPr bwMode="auto">
            <a:xfrm>
              <a:off x="1394" y="745"/>
              <a:ext cx="49" cy="50"/>
            </a:xfrm>
            <a:custGeom>
              <a:avLst/>
              <a:gdLst>
                <a:gd name="T0" fmla="*/ 55 w 57"/>
                <a:gd name="T1" fmla="*/ 6 h 59"/>
                <a:gd name="T2" fmla="*/ 57 w 57"/>
                <a:gd name="T3" fmla="*/ 6 h 59"/>
                <a:gd name="T4" fmla="*/ 57 w 57"/>
                <a:gd name="T5" fmla="*/ 2 h 59"/>
                <a:gd name="T6" fmla="*/ 55 w 57"/>
                <a:gd name="T7" fmla="*/ 2 h 59"/>
                <a:gd name="T8" fmla="*/ 55 w 57"/>
                <a:gd name="T9" fmla="*/ 0 h 59"/>
                <a:gd name="T10" fmla="*/ 51 w 57"/>
                <a:gd name="T11" fmla="*/ 0 h 59"/>
                <a:gd name="T12" fmla="*/ 51 w 57"/>
                <a:gd name="T13" fmla="*/ 2 h 59"/>
                <a:gd name="T14" fmla="*/ 2 w 57"/>
                <a:gd name="T15" fmla="*/ 53 h 59"/>
                <a:gd name="T16" fmla="*/ 0 w 57"/>
                <a:gd name="T17" fmla="*/ 53 h 59"/>
                <a:gd name="T18" fmla="*/ 0 w 57"/>
                <a:gd name="T19" fmla="*/ 57 h 59"/>
                <a:gd name="T20" fmla="*/ 2 w 57"/>
                <a:gd name="T21" fmla="*/ 57 h 59"/>
                <a:gd name="T22" fmla="*/ 2 w 57"/>
                <a:gd name="T23" fmla="*/ 59 h 59"/>
                <a:gd name="T24" fmla="*/ 6 w 57"/>
                <a:gd name="T25" fmla="*/ 59 h 59"/>
                <a:gd name="T26" fmla="*/ 6 w 57"/>
                <a:gd name="T27" fmla="*/ 57 h 59"/>
                <a:gd name="T28" fmla="*/ 55 w 57"/>
                <a:gd name="T29" fmla="*/ 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" h="59">
                  <a:moveTo>
                    <a:pt x="55" y="6"/>
                  </a:moveTo>
                  <a:lnTo>
                    <a:pt x="57" y="6"/>
                  </a:lnTo>
                  <a:lnTo>
                    <a:pt x="57" y="2"/>
                  </a:lnTo>
                  <a:lnTo>
                    <a:pt x="55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51" y="2"/>
                  </a:lnTo>
                  <a:lnTo>
                    <a:pt x="2" y="53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2" y="57"/>
                  </a:lnTo>
                  <a:lnTo>
                    <a:pt x="2" y="59"/>
                  </a:lnTo>
                  <a:lnTo>
                    <a:pt x="6" y="59"/>
                  </a:lnTo>
                  <a:lnTo>
                    <a:pt x="6" y="57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82" name="Freeform 94"/>
            <p:cNvSpPr>
              <a:spLocks/>
            </p:cNvSpPr>
            <p:nvPr/>
          </p:nvSpPr>
          <p:spPr bwMode="auto">
            <a:xfrm>
              <a:off x="1394" y="745"/>
              <a:ext cx="16" cy="18"/>
            </a:xfrm>
            <a:custGeom>
              <a:avLst/>
              <a:gdLst>
                <a:gd name="T0" fmla="*/ 0 w 19"/>
                <a:gd name="T1" fmla="*/ 16 h 21"/>
                <a:gd name="T2" fmla="*/ 0 w 19"/>
                <a:gd name="T3" fmla="*/ 20 h 21"/>
                <a:gd name="T4" fmla="*/ 2 w 19"/>
                <a:gd name="T5" fmla="*/ 21 h 21"/>
                <a:gd name="T6" fmla="*/ 6 w 19"/>
                <a:gd name="T7" fmla="*/ 21 h 21"/>
                <a:gd name="T8" fmla="*/ 7 w 19"/>
                <a:gd name="T9" fmla="*/ 20 h 21"/>
                <a:gd name="T10" fmla="*/ 19 w 19"/>
                <a:gd name="T11" fmla="*/ 6 h 21"/>
                <a:gd name="T12" fmla="*/ 19 w 19"/>
                <a:gd name="T13" fmla="*/ 2 h 21"/>
                <a:gd name="T14" fmla="*/ 17 w 19"/>
                <a:gd name="T15" fmla="*/ 0 h 21"/>
                <a:gd name="T16" fmla="*/ 13 w 19"/>
                <a:gd name="T17" fmla="*/ 0 h 21"/>
                <a:gd name="T18" fmla="*/ 11 w 19"/>
                <a:gd name="T19" fmla="*/ 2 h 21"/>
                <a:gd name="T20" fmla="*/ 0 w 19"/>
                <a:gd name="T21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1">
                  <a:moveTo>
                    <a:pt x="0" y="16"/>
                  </a:moveTo>
                  <a:lnTo>
                    <a:pt x="0" y="20"/>
                  </a:lnTo>
                  <a:lnTo>
                    <a:pt x="2" y="21"/>
                  </a:lnTo>
                  <a:lnTo>
                    <a:pt x="6" y="21"/>
                  </a:lnTo>
                  <a:lnTo>
                    <a:pt x="7" y="20"/>
                  </a:lnTo>
                  <a:lnTo>
                    <a:pt x="19" y="6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83" name="Freeform 95"/>
            <p:cNvSpPr>
              <a:spLocks/>
            </p:cNvSpPr>
            <p:nvPr/>
          </p:nvSpPr>
          <p:spPr bwMode="auto">
            <a:xfrm>
              <a:off x="1000" y="1100"/>
              <a:ext cx="477" cy="98"/>
            </a:xfrm>
            <a:custGeom>
              <a:avLst/>
              <a:gdLst>
                <a:gd name="T0" fmla="*/ 549 w 553"/>
                <a:gd name="T1" fmla="*/ 39 h 116"/>
                <a:gd name="T2" fmla="*/ 551 w 553"/>
                <a:gd name="T3" fmla="*/ 39 h 116"/>
                <a:gd name="T4" fmla="*/ 551 w 553"/>
                <a:gd name="T5" fmla="*/ 37 h 116"/>
                <a:gd name="T6" fmla="*/ 553 w 553"/>
                <a:gd name="T7" fmla="*/ 37 h 116"/>
                <a:gd name="T8" fmla="*/ 553 w 553"/>
                <a:gd name="T9" fmla="*/ 33 h 116"/>
                <a:gd name="T10" fmla="*/ 551 w 553"/>
                <a:gd name="T11" fmla="*/ 33 h 116"/>
                <a:gd name="T12" fmla="*/ 551 w 553"/>
                <a:gd name="T13" fmla="*/ 31 h 116"/>
                <a:gd name="T14" fmla="*/ 30 w 553"/>
                <a:gd name="T15" fmla="*/ 31 h 116"/>
                <a:gd name="T16" fmla="*/ 34 w 553"/>
                <a:gd name="T17" fmla="*/ 35 h 116"/>
                <a:gd name="T18" fmla="*/ 34 w 553"/>
                <a:gd name="T19" fmla="*/ 2 h 116"/>
                <a:gd name="T20" fmla="*/ 32 w 553"/>
                <a:gd name="T21" fmla="*/ 2 h 116"/>
                <a:gd name="T22" fmla="*/ 32 w 553"/>
                <a:gd name="T23" fmla="*/ 0 h 116"/>
                <a:gd name="T24" fmla="*/ 2 w 553"/>
                <a:gd name="T25" fmla="*/ 0 h 116"/>
                <a:gd name="T26" fmla="*/ 2 w 553"/>
                <a:gd name="T27" fmla="*/ 2 h 116"/>
                <a:gd name="T28" fmla="*/ 0 w 553"/>
                <a:gd name="T29" fmla="*/ 2 h 116"/>
                <a:gd name="T30" fmla="*/ 0 w 553"/>
                <a:gd name="T31" fmla="*/ 114 h 116"/>
                <a:gd name="T32" fmla="*/ 2 w 553"/>
                <a:gd name="T33" fmla="*/ 114 h 116"/>
                <a:gd name="T34" fmla="*/ 2 w 553"/>
                <a:gd name="T35" fmla="*/ 116 h 116"/>
                <a:gd name="T36" fmla="*/ 32 w 553"/>
                <a:gd name="T37" fmla="*/ 116 h 116"/>
                <a:gd name="T38" fmla="*/ 32 w 553"/>
                <a:gd name="T39" fmla="*/ 114 h 116"/>
                <a:gd name="T40" fmla="*/ 34 w 553"/>
                <a:gd name="T41" fmla="*/ 114 h 116"/>
                <a:gd name="T42" fmla="*/ 34 w 553"/>
                <a:gd name="T43" fmla="*/ 75 h 116"/>
                <a:gd name="T44" fmla="*/ 30 w 553"/>
                <a:gd name="T45" fmla="*/ 78 h 116"/>
                <a:gd name="T46" fmla="*/ 551 w 553"/>
                <a:gd name="T47" fmla="*/ 78 h 116"/>
                <a:gd name="T48" fmla="*/ 551 w 553"/>
                <a:gd name="T49" fmla="*/ 77 h 116"/>
                <a:gd name="T50" fmla="*/ 553 w 553"/>
                <a:gd name="T51" fmla="*/ 77 h 116"/>
                <a:gd name="T52" fmla="*/ 553 w 553"/>
                <a:gd name="T53" fmla="*/ 73 h 116"/>
                <a:gd name="T54" fmla="*/ 551 w 553"/>
                <a:gd name="T55" fmla="*/ 73 h 116"/>
                <a:gd name="T56" fmla="*/ 551 w 553"/>
                <a:gd name="T57" fmla="*/ 71 h 116"/>
                <a:gd name="T58" fmla="*/ 549 w 553"/>
                <a:gd name="T59" fmla="*/ 71 h 116"/>
                <a:gd name="T60" fmla="*/ 30 w 553"/>
                <a:gd name="T61" fmla="*/ 71 h 116"/>
                <a:gd name="T62" fmla="*/ 28 w 553"/>
                <a:gd name="T63" fmla="*/ 71 h 116"/>
                <a:gd name="T64" fmla="*/ 28 w 553"/>
                <a:gd name="T65" fmla="*/ 73 h 116"/>
                <a:gd name="T66" fmla="*/ 26 w 553"/>
                <a:gd name="T67" fmla="*/ 73 h 116"/>
                <a:gd name="T68" fmla="*/ 26 w 553"/>
                <a:gd name="T69" fmla="*/ 75 h 116"/>
                <a:gd name="T70" fmla="*/ 26 w 553"/>
                <a:gd name="T71" fmla="*/ 112 h 116"/>
                <a:gd name="T72" fmla="*/ 30 w 553"/>
                <a:gd name="T73" fmla="*/ 108 h 116"/>
                <a:gd name="T74" fmla="*/ 4 w 553"/>
                <a:gd name="T75" fmla="*/ 108 h 116"/>
                <a:gd name="T76" fmla="*/ 8 w 553"/>
                <a:gd name="T77" fmla="*/ 112 h 116"/>
                <a:gd name="T78" fmla="*/ 8 w 553"/>
                <a:gd name="T79" fmla="*/ 4 h 116"/>
                <a:gd name="T80" fmla="*/ 4 w 553"/>
                <a:gd name="T81" fmla="*/ 8 h 116"/>
                <a:gd name="T82" fmla="*/ 30 w 553"/>
                <a:gd name="T83" fmla="*/ 8 h 116"/>
                <a:gd name="T84" fmla="*/ 26 w 553"/>
                <a:gd name="T85" fmla="*/ 4 h 116"/>
                <a:gd name="T86" fmla="*/ 26 w 553"/>
                <a:gd name="T87" fmla="*/ 35 h 116"/>
                <a:gd name="T88" fmla="*/ 26 w 553"/>
                <a:gd name="T89" fmla="*/ 37 h 116"/>
                <a:gd name="T90" fmla="*/ 28 w 553"/>
                <a:gd name="T91" fmla="*/ 37 h 116"/>
                <a:gd name="T92" fmla="*/ 28 w 553"/>
                <a:gd name="T93" fmla="*/ 39 h 116"/>
                <a:gd name="T94" fmla="*/ 30 w 553"/>
                <a:gd name="T95" fmla="*/ 39 h 116"/>
                <a:gd name="T96" fmla="*/ 549 w 553"/>
                <a:gd name="T97" fmla="*/ 3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" h="116">
                  <a:moveTo>
                    <a:pt x="549" y="39"/>
                  </a:moveTo>
                  <a:lnTo>
                    <a:pt x="551" y="39"/>
                  </a:lnTo>
                  <a:lnTo>
                    <a:pt x="551" y="37"/>
                  </a:lnTo>
                  <a:lnTo>
                    <a:pt x="553" y="37"/>
                  </a:lnTo>
                  <a:lnTo>
                    <a:pt x="553" y="33"/>
                  </a:lnTo>
                  <a:lnTo>
                    <a:pt x="551" y="33"/>
                  </a:lnTo>
                  <a:lnTo>
                    <a:pt x="551" y="31"/>
                  </a:lnTo>
                  <a:lnTo>
                    <a:pt x="30" y="31"/>
                  </a:lnTo>
                  <a:lnTo>
                    <a:pt x="34" y="35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3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114"/>
                  </a:lnTo>
                  <a:lnTo>
                    <a:pt x="2" y="114"/>
                  </a:lnTo>
                  <a:lnTo>
                    <a:pt x="2" y="116"/>
                  </a:lnTo>
                  <a:lnTo>
                    <a:pt x="32" y="116"/>
                  </a:lnTo>
                  <a:lnTo>
                    <a:pt x="32" y="114"/>
                  </a:lnTo>
                  <a:lnTo>
                    <a:pt x="34" y="114"/>
                  </a:lnTo>
                  <a:lnTo>
                    <a:pt x="34" y="75"/>
                  </a:lnTo>
                  <a:lnTo>
                    <a:pt x="30" y="78"/>
                  </a:lnTo>
                  <a:lnTo>
                    <a:pt x="551" y="78"/>
                  </a:lnTo>
                  <a:lnTo>
                    <a:pt x="551" y="77"/>
                  </a:lnTo>
                  <a:lnTo>
                    <a:pt x="553" y="77"/>
                  </a:lnTo>
                  <a:lnTo>
                    <a:pt x="553" y="73"/>
                  </a:lnTo>
                  <a:lnTo>
                    <a:pt x="551" y="73"/>
                  </a:lnTo>
                  <a:lnTo>
                    <a:pt x="551" y="71"/>
                  </a:lnTo>
                  <a:lnTo>
                    <a:pt x="549" y="71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6" y="73"/>
                  </a:lnTo>
                  <a:lnTo>
                    <a:pt x="26" y="75"/>
                  </a:lnTo>
                  <a:lnTo>
                    <a:pt x="26" y="112"/>
                  </a:lnTo>
                  <a:lnTo>
                    <a:pt x="30" y="108"/>
                  </a:lnTo>
                  <a:lnTo>
                    <a:pt x="4" y="108"/>
                  </a:lnTo>
                  <a:lnTo>
                    <a:pt x="8" y="112"/>
                  </a:lnTo>
                  <a:lnTo>
                    <a:pt x="8" y="4"/>
                  </a:lnTo>
                  <a:lnTo>
                    <a:pt x="4" y="8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8" y="37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549" y="39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84" name="Freeform 96"/>
            <p:cNvSpPr>
              <a:spLocks/>
            </p:cNvSpPr>
            <p:nvPr/>
          </p:nvSpPr>
          <p:spPr bwMode="auto">
            <a:xfrm>
              <a:off x="1290" y="1245"/>
              <a:ext cx="153" cy="151"/>
            </a:xfrm>
            <a:custGeom>
              <a:avLst/>
              <a:gdLst>
                <a:gd name="T0" fmla="*/ 175 w 177"/>
                <a:gd name="T1" fmla="*/ 6 h 179"/>
                <a:gd name="T2" fmla="*/ 177 w 177"/>
                <a:gd name="T3" fmla="*/ 6 h 179"/>
                <a:gd name="T4" fmla="*/ 177 w 177"/>
                <a:gd name="T5" fmla="*/ 2 h 179"/>
                <a:gd name="T6" fmla="*/ 175 w 177"/>
                <a:gd name="T7" fmla="*/ 2 h 179"/>
                <a:gd name="T8" fmla="*/ 175 w 177"/>
                <a:gd name="T9" fmla="*/ 0 h 179"/>
                <a:gd name="T10" fmla="*/ 171 w 177"/>
                <a:gd name="T11" fmla="*/ 0 h 179"/>
                <a:gd name="T12" fmla="*/ 171 w 177"/>
                <a:gd name="T13" fmla="*/ 2 h 179"/>
                <a:gd name="T14" fmla="*/ 2 w 177"/>
                <a:gd name="T15" fmla="*/ 173 h 179"/>
                <a:gd name="T16" fmla="*/ 0 w 177"/>
                <a:gd name="T17" fmla="*/ 173 h 179"/>
                <a:gd name="T18" fmla="*/ 0 w 177"/>
                <a:gd name="T19" fmla="*/ 177 h 179"/>
                <a:gd name="T20" fmla="*/ 2 w 177"/>
                <a:gd name="T21" fmla="*/ 177 h 179"/>
                <a:gd name="T22" fmla="*/ 2 w 177"/>
                <a:gd name="T23" fmla="*/ 179 h 179"/>
                <a:gd name="T24" fmla="*/ 6 w 177"/>
                <a:gd name="T25" fmla="*/ 179 h 179"/>
                <a:gd name="T26" fmla="*/ 6 w 177"/>
                <a:gd name="T27" fmla="*/ 177 h 179"/>
                <a:gd name="T28" fmla="*/ 175 w 177"/>
                <a:gd name="T29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179">
                  <a:moveTo>
                    <a:pt x="175" y="6"/>
                  </a:moveTo>
                  <a:lnTo>
                    <a:pt x="177" y="6"/>
                  </a:lnTo>
                  <a:lnTo>
                    <a:pt x="177" y="2"/>
                  </a:lnTo>
                  <a:lnTo>
                    <a:pt x="175" y="2"/>
                  </a:lnTo>
                  <a:lnTo>
                    <a:pt x="175" y="0"/>
                  </a:lnTo>
                  <a:lnTo>
                    <a:pt x="171" y="0"/>
                  </a:lnTo>
                  <a:lnTo>
                    <a:pt x="171" y="2"/>
                  </a:lnTo>
                  <a:lnTo>
                    <a:pt x="2" y="173"/>
                  </a:lnTo>
                  <a:lnTo>
                    <a:pt x="0" y="173"/>
                  </a:lnTo>
                  <a:lnTo>
                    <a:pt x="0" y="177"/>
                  </a:lnTo>
                  <a:lnTo>
                    <a:pt x="2" y="177"/>
                  </a:lnTo>
                  <a:lnTo>
                    <a:pt x="2" y="179"/>
                  </a:lnTo>
                  <a:lnTo>
                    <a:pt x="6" y="179"/>
                  </a:lnTo>
                  <a:lnTo>
                    <a:pt x="6" y="177"/>
                  </a:lnTo>
                  <a:lnTo>
                    <a:pt x="175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85" name="Freeform 97"/>
            <p:cNvSpPr>
              <a:spLocks/>
            </p:cNvSpPr>
            <p:nvPr/>
          </p:nvSpPr>
          <p:spPr bwMode="auto">
            <a:xfrm>
              <a:off x="1290" y="1245"/>
              <a:ext cx="120" cy="120"/>
            </a:xfrm>
            <a:custGeom>
              <a:avLst/>
              <a:gdLst>
                <a:gd name="T0" fmla="*/ 2 w 139"/>
                <a:gd name="T1" fmla="*/ 136 h 142"/>
                <a:gd name="T2" fmla="*/ 0 w 139"/>
                <a:gd name="T3" fmla="*/ 136 h 142"/>
                <a:gd name="T4" fmla="*/ 0 w 139"/>
                <a:gd name="T5" fmla="*/ 140 h 142"/>
                <a:gd name="T6" fmla="*/ 2 w 139"/>
                <a:gd name="T7" fmla="*/ 140 h 142"/>
                <a:gd name="T8" fmla="*/ 2 w 139"/>
                <a:gd name="T9" fmla="*/ 142 h 142"/>
                <a:gd name="T10" fmla="*/ 6 w 139"/>
                <a:gd name="T11" fmla="*/ 142 h 142"/>
                <a:gd name="T12" fmla="*/ 6 w 139"/>
                <a:gd name="T13" fmla="*/ 140 h 142"/>
                <a:gd name="T14" fmla="*/ 137 w 139"/>
                <a:gd name="T15" fmla="*/ 6 h 142"/>
                <a:gd name="T16" fmla="*/ 139 w 139"/>
                <a:gd name="T17" fmla="*/ 6 h 142"/>
                <a:gd name="T18" fmla="*/ 139 w 139"/>
                <a:gd name="T19" fmla="*/ 2 h 142"/>
                <a:gd name="T20" fmla="*/ 137 w 139"/>
                <a:gd name="T21" fmla="*/ 2 h 142"/>
                <a:gd name="T22" fmla="*/ 137 w 139"/>
                <a:gd name="T23" fmla="*/ 0 h 142"/>
                <a:gd name="T24" fmla="*/ 133 w 139"/>
                <a:gd name="T25" fmla="*/ 0 h 142"/>
                <a:gd name="T26" fmla="*/ 133 w 139"/>
                <a:gd name="T27" fmla="*/ 2 h 142"/>
                <a:gd name="T28" fmla="*/ 2 w 139"/>
                <a:gd name="T29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42">
                  <a:moveTo>
                    <a:pt x="2" y="136"/>
                  </a:moveTo>
                  <a:lnTo>
                    <a:pt x="0" y="136"/>
                  </a:lnTo>
                  <a:lnTo>
                    <a:pt x="0" y="140"/>
                  </a:lnTo>
                  <a:lnTo>
                    <a:pt x="2" y="140"/>
                  </a:lnTo>
                  <a:lnTo>
                    <a:pt x="2" y="142"/>
                  </a:lnTo>
                  <a:lnTo>
                    <a:pt x="6" y="142"/>
                  </a:lnTo>
                  <a:lnTo>
                    <a:pt x="6" y="140"/>
                  </a:lnTo>
                  <a:lnTo>
                    <a:pt x="137" y="6"/>
                  </a:lnTo>
                  <a:lnTo>
                    <a:pt x="139" y="6"/>
                  </a:lnTo>
                  <a:lnTo>
                    <a:pt x="139" y="2"/>
                  </a:lnTo>
                  <a:lnTo>
                    <a:pt x="137" y="2"/>
                  </a:lnTo>
                  <a:lnTo>
                    <a:pt x="137" y="0"/>
                  </a:lnTo>
                  <a:lnTo>
                    <a:pt x="133" y="0"/>
                  </a:lnTo>
                  <a:lnTo>
                    <a:pt x="133" y="2"/>
                  </a:lnTo>
                  <a:lnTo>
                    <a:pt x="2" y="13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86" name="Freeform 98"/>
            <p:cNvSpPr>
              <a:spLocks/>
            </p:cNvSpPr>
            <p:nvPr/>
          </p:nvSpPr>
          <p:spPr bwMode="auto">
            <a:xfrm>
              <a:off x="1290" y="1245"/>
              <a:ext cx="88" cy="86"/>
            </a:xfrm>
            <a:custGeom>
              <a:avLst/>
              <a:gdLst>
                <a:gd name="T0" fmla="*/ 100 w 102"/>
                <a:gd name="T1" fmla="*/ 6 h 102"/>
                <a:gd name="T2" fmla="*/ 102 w 102"/>
                <a:gd name="T3" fmla="*/ 6 h 102"/>
                <a:gd name="T4" fmla="*/ 102 w 102"/>
                <a:gd name="T5" fmla="*/ 2 h 102"/>
                <a:gd name="T6" fmla="*/ 100 w 102"/>
                <a:gd name="T7" fmla="*/ 2 h 102"/>
                <a:gd name="T8" fmla="*/ 100 w 102"/>
                <a:gd name="T9" fmla="*/ 0 h 102"/>
                <a:gd name="T10" fmla="*/ 96 w 102"/>
                <a:gd name="T11" fmla="*/ 0 h 102"/>
                <a:gd name="T12" fmla="*/ 96 w 102"/>
                <a:gd name="T13" fmla="*/ 2 h 102"/>
                <a:gd name="T14" fmla="*/ 2 w 102"/>
                <a:gd name="T15" fmla="*/ 96 h 102"/>
                <a:gd name="T16" fmla="*/ 0 w 102"/>
                <a:gd name="T17" fmla="*/ 96 h 102"/>
                <a:gd name="T18" fmla="*/ 0 w 102"/>
                <a:gd name="T19" fmla="*/ 100 h 102"/>
                <a:gd name="T20" fmla="*/ 2 w 102"/>
                <a:gd name="T21" fmla="*/ 100 h 102"/>
                <a:gd name="T22" fmla="*/ 2 w 102"/>
                <a:gd name="T23" fmla="*/ 102 h 102"/>
                <a:gd name="T24" fmla="*/ 6 w 102"/>
                <a:gd name="T25" fmla="*/ 102 h 102"/>
                <a:gd name="T26" fmla="*/ 6 w 102"/>
                <a:gd name="T27" fmla="*/ 100 h 102"/>
                <a:gd name="T28" fmla="*/ 100 w 102"/>
                <a:gd name="T29" fmla="*/ 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2" h="102">
                  <a:moveTo>
                    <a:pt x="100" y="6"/>
                  </a:moveTo>
                  <a:lnTo>
                    <a:pt x="102" y="6"/>
                  </a:lnTo>
                  <a:lnTo>
                    <a:pt x="102" y="2"/>
                  </a:lnTo>
                  <a:lnTo>
                    <a:pt x="100" y="2"/>
                  </a:lnTo>
                  <a:lnTo>
                    <a:pt x="100" y="0"/>
                  </a:lnTo>
                  <a:lnTo>
                    <a:pt x="96" y="0"/>
                  </a:lnTo>
                  <a:lnTo>
                    <a:pt x="96" y="2"/>
                  </a:lnTo>
                  <a:lnTo>
                    <a:pt x="2" y="96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2" y="100"/>
                  </a:lnTo>
                  <a:lnTo>
                    <a:pt x="2" y="102"/>
                  </a:lnTo>
                  <a:lnTo>
                    <a:pt x="6" y="102"/>
                  </a:lnTo>
                  <a:lnTo>
                    <a:pt x="6" y="100"/>
                  </a:lnTo>
                  <a:lnTo>
                    <a:pt x="100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87" name="Freeform 99"/>
            <p:cNvSpPr>
              <a:spLocks/>
            </p:cNvSpPr>
            <p:nvPr/>
          </p:nvSpPr>
          <p:spPr bwMode="auto">
            <a:xfrm>
              <a:off x="1290" y="1245"/>
              <a:ext cx="61" cy="60"/>
            </a:xfrm>
            <a:custGeom>
              <a:avLst/>
              <a:gdLst>
                <a:gd name="T0" fmla="*/ 2 w 70"/>
                <a:gd name="T1" fmla="*/ 65 h 71"/>
                <a:gd name="T2" fmla="*/ 0 w 70"/>
                <a:gd name="T3" fmla="*/ 65 h 71"/>
                <a:gd name="T4" fmla="*/ 0 w 70"/>
                <a:gd name="T5" fmla="*/ 69 h 71"/>
                <a:gd name="T6" fmla="*/ 2 w 70"/>
                <a:gd name="T7" fmla="*/ 69 h 71"/>
                <a:gd name="T8" fmla="*/ 2 w 70"/>
                <a:gd name="T9" fmla="*/ 71 h 71"/>
                <a:gd name="T10" fmla="*/ 6 w 70"/>
                <a:gd name="T11" fmla="*/ 71 h 71"/>
                <a:gd name="T12" fmla="*/ 6 w 70"/>
                <a:gd name="T13" fmla="*/ 69 h 71"/>
                <a:gd name="T14" fmla="*/ 68 w 70"/>
                <a:gd name="T15" fmla="*/ 6 h 71"/>
                <a:gd name="T16" fmla="*/ 70 w 70"/>
                <a:gd name="T17" fmla="*/ 6 h 71"/>
                <a:gd name="T18" fmla="*/ 70 w 70"/>
                <a:gd name="T19" fmla="*/ 2 h 71"/>
                <a:gd name="T20" fmla="*/ 68 w 70"/>
                <a:gd name="T21" fmla="*/ 2 h 71"/>
                <a:gd name="T22" fmla="*/ 68 w 70"/>
                <a:gd name="T23" fmla="*/ 0 h 71"/>
                <a:gd name="T24" fmla="*/ 65 w 70"/>
                <a:gd name="T25" fmla="*/ 0 h 71"/>
                <a:gd name="T26" fmla="*/ 65 w 70"/>
                <a:gd name="T27" fmla="*/ 2 h 71"/>
                <a:gd name="T28" fmla="*/ 2 w 70"/>
                <a:gd name="T29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71">
                  <a:moveTo>
                    <a:pt x="2" y="65"/>
                  </a:moveTo>
                  <a:lnTo>
                    <a:pt x="0" y="65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68" y="6"/>
                  </a:lnTo>
                  <a:lnTo>
                    <a:pt x="70" y="6"/>
                  </a:lnTo>
                  <a:lnTo>
                    <a:pt x="70" y="2"/>
                  </a:lnTo>
                  <a:lnTo>
                    <a:pt x="68" y="2"/>
                  </a:lnTo>
                  <a:lnTo>
                    <a:pt x="68" y="0"/>
                  </a:lnTo>
                  <a:lnTo>
                    <a:pt x="65" y="0"/>
                  </a:lnTo>
                  <a:lnTo>
                    <a:pt x="65" y="2"/>
                  </a:lnTo>
                  <a:lnTo>
                    <a:pt x="2" y="65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88" name="Freeform 100"/>
            <p:cNvSpPr>
              <a:spLocks/>
            </p:cNvSpPr>
            <p:nvPr/>
          </p:nvSpPr>
          <p:spPr bwMode="auto">
            <a:xfrm>
              <a:off x="1202" y="1245"/>
              <a:ext cx="115" cy="33"/>
            </a:xfrm>
            <a:custGeom>
              <a:avLst/>
              <a:gdLst>
                <a:gd name="T0" fmla="*/ 132 w 134"/>
                <a:gd name="T1" fmla="*/ 8 h 39"/>
                <a:gd name="T2" fmla="*/ 134 w 134"/>
                <a:gd name="T3" fmla="*/ 6 h 39"/>
                <a:gd name="T4" fmla="*/ 134 w 134"/>
                <a:gd name="T5" fmla="*/ 2 h 39"/>
                <a:gd name="T6" fmla="*/ 132 w 134"/>
                <a:gd name="T7" fmla="*/ 0 h 39"/>
                <a:gd name="T8" fmla="*/ 128 w 134"/>
                <a:gd name="T9" fmla="*/ 0 h 39"/>
                <a:gd name="T10" fmla="*/ 105 w 134"/>
                <a:gd name="T11" fmla="*/ 18 h 39"/>
                <a:gd name="T12" fmla="*/ 103 w 134"/>
                <a:gd name="T13" fmla="*/ 20 h 39"/>
                <a:gd name="T14" fmla="*/ 103 w 134"/>
                <a:gd name="T15" fmla="*/ 35 h 39"/>
                <a:gd name="T16" fmla="*/ 107 w 134"/>
                <a:gd name="T17" fmla="*/ 31 h 39"/>
                <a:gd name="T18" fmla="*/ 2 w 134"/>
                <a:gd name="T19" fmla="*/ 31 h 39"/>
                <a:gd name="T20" fmla="*/ 2 w 134"/>
                <a:gd name="T21" fmla="*/ 33 h 39"/>
                <a:gd name="T22" fmla="*/ 0 w 134"/>
                <a:gd name="T23" fmla="*/ 33 h 39"/>
                <a:gd name="T24" fmla="*/ 0 w 134"/>
                <a:gd name="T25" fmla="*/ 37 h 39"/>
                <a:gd name="T26" fmla="*/ 2 w 134"/>
                <a:gd name="T27" fmla="*/ 37 h 39"/>
                <a:gd name="T28" fmla="*/ 2 w 134"/>
                <a:gd name="T29" fmla="*/ 39 h 39"/>
                <a:gd name="T30" fmla="*/ 4 w 134"/>
                <a:gd name="T31" fmla="*/ 39 h 39"/>
                <a:gd name="T32" fmla="*/ 107 w 134"/>
                <a:gd name="T33" fmla="*/ 39 h 39"/>
                <a:gd name="T34" fmla="*/ 109 w 134"/>
                <a:gd name="T35" fmla="*/ 39 h 39"/>
                <a:gd name="T36" fmla="*/ 109 w 134"/>
                <a:gd name="T37" fmla="*/ 37 h 39"/>
                <a:gd name="T38" fmla="*/ 111 w 134"/>
                <a:gd name="T39" fmla="*/ 37 h 39"/>
                <a:gd name="T40" fmla="*/ 111 w 134"/>
                <a:gd name="T41" fmla="*/ 35 h 39"/>
                <a:gd name="T42" fmla="*/ 111 w 134"/>
                <a:gd name="T43" fmla="*/ 22 h 39"/>
                <a:gd name="T44" fmla="*/ 109 w 134"/>
                <a:gd name="T45" fmla="*/ 25 h 39"/>
                <a:gd name="T46" fmla="*/ 132 w 134"/>
                <a:gd name="T47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4" h="39">
                  <a:moveTo>
                    <a:pt x="132" y="8"/>
                  </a:moveTo>
                  <a:lnTo>
                    <a:pt x="134" y="6"/>
                  </a:lnTo>
                  <a:lnTo>
                    <a:pt x="134" y="2"/>
                  </a:lnTo>
                  <a:lnTo>
                    <a:pt x="132" y="0"/>
                  </a:lnTo>
                  <a:lnTo>
                    <a:pt x="128" y="0"/>
                  </a:lnTo>
                  <a:lnTo>
                    <a:pt x="105" y="18"/>
                  </a:lnTo>
                  <a:lnTo>
                    <a:pt x="103" y="20"/>
                  </a:lnTo>
                  <a:lnTo>
                    <a:pt x="103" y="35"/>
                  </a:lnTo>
                  <a:lnTo>
                    <a:pt x="107" y="31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4" y="39"/>
                  </a:lnTo>
                  <a:lnTo>
                    <a:pt x="107" y="39"/>
                  </a:lnTo>
                  <a:lnTo>
                    <a:pt x="109" y="39"/>
                  </a:lnTo>
                  <a:lnTo>
                    <a:pt x="109" y="37"/>
                  </a:lnTo>
                  <a:lnTo>
                    <a:pt x="111" y="37"/>
                  </a:lnTo>
                  <a:lnTo>
                    <a:pt x="111" y="35"/>
                  </a:lnTo>
                  <a:lnTo>
                    <a:pt x="111" y="22"/>
                  </a:lnTo>
                  <a:lnTo>
                    <a:pt x="109" y="25"/>
                  </a:lnTo>
                  <a:lnTo>
                    <a:pt x="132" y="8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89" name="Freeform 101"/>
            <p:cNvSpPr>
              <a:spLocks/>
            </p:cNvSpPr>
            <p:nvPr/>
          </p:nvSpPr>
          <p:spPr bwMode="auto">
            <a:xfrm>
              <a:off x="1290" y="1396"/>
              <a:ext cx="94" cy="97"/>
            </a:xfrm>
            <a:custGeom>
              <a:avLst/>
              <a:gdLst>
                <a:gd name="T0" fmla="*/ 106 w 108"/>
                <a:gd name="T1" fmla="*/ 6 h 116"/>
                <a:gd name="T2" fmla="*/ 108 w 108"/>
                <a:gd name="T3" fmla="*/ 6 h 116"/>
                <a:gd name="T4" fmla="*/ 108 w 108"/>
                <a:gd name="T5" fmla="*/ 2 h 116"/>
                <a:gd name="T6" fmla="*/ 106 w 108"/>
                <a:gd name="T7" fmla="*/ 2 h 116"/>
                <a:gd name="T8" fmla="*/ 106 w 108"/>
                <a:gd name="T9" fmla="*/ 0 h 116"/>
                <a:gd name="T10" fmla="*/ 102 w 108"/>
                <a:gd name="T11" fmla="*/ 0 h 116"/>
                <a:gd name="T12" fmla="*/ 102 w 108"/>
                <a:gd name="T13" fmla="*/ 2 h 116"/>
                <a:gd name="T14" fmla="*/ 2 w 108"/>
                <a:gd name="T15" fmla="*/ 110 h 116"/>
                <a:gd name="T16" fmla="*/ 0 w 108"/>
                <a:gd name="T17" fmla="*/ 110 h 116"/>
                <a:gd name="T18" fmla="*/ 0 w 108"/>
                <a:gd name="T19" fmla="*/ 114 h 116"/>
                <a:gd name="T20" fmla="*/ 2 w 108"/>
                <a:gd name="T21" fmla="*/ 114 h 116"/>
                <a:gd name="T22" fmla="*/ 2 w 108"/>
                <a:gd name="T23" fmla="*/ 116 h 116"/>
                <a:gd name="T24" fmla="*/ 6 w 108"/>
                <a:gd name="T25" fmla="*/ 116 h 116"/>
                <a:gd name="T26" fmla="*/ 6 w 108"/>
                <a:gd name="T27" fmla="*/ 114 h 116"/>
                <a:gd name="T28" fmla="*/ 106 w 108"/>
                <a:gd name="T29" fmla="*/ 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116">
                  <a:moveTo>
                    <a:pt x="106" y="6"/>
                  </a:moveTo>
                  <a:lnTo>
                    <a:pt x="108" y="6"/>
                  </a:lnTo>
                  <a:lnTo>
                    <a:pt x="108" y="2"/>
                  </a:lnTo>
                  <a:lnTo>
                    <a:pt x="106" y="2"/>
                  </a:lnTo>
                  <a:lnTo>
                    <a:pt x="106" y="0"/>
                  </a:lnTo>
                  <a:lnTo>
                    <a:pt x="102" y="0"/>
                  </a:lnTo>
                  <a:lnTo>
                    <a:pt x="102" y="2"/>
                  </a:lnTo>
                  <a:lnTo>
                    <a:pt x="2" y="110"/>
                  </a:lnTo>
                  <a:lnTo>
                    <a:pt x="0" y="110"/>
                  </a:lnTo>
                  <a:lnTo>
                    <a:pt x="0" y="114"/>
                  </a:lnTo>
                  <a:lnTo>
                    <a:pt x="2" y="114"/>
                  </a:lnTo>
                  <a:lnTo>
                    <a:pt x="2" y="116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106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90" name="Freeform 102"/>
            <p:cNvSpPr>
              <a:spLocks/>
            </p:cNvSpPr>
            <p:nvPr/>
          </p:nvSpPr>
          <p:spPr bwMode="auto">
            <a:xfrm>
              <a:off x="1290" y="1427"/>
              <a:ext cx="94" cy="92"/>
            </a:xfrm>
            <a:custGeom>
              <a:avLst/>
              <a:gdLst>
                <a:gd name="T0" fmla="*/ 2 w 108"/>
                <a:gd name="T1" fmla="*/ 105 h 110"/>
                <a:gd name="T2" fmla="*/ 0 w 108"/>
                <a:gd name="T3" fmla="*/ 105 h 110"/>
                <a:gd name="T4" fmla="*/ 0 w 108"/>
                <a:gd name="T5" fmla="*/ 108 h 110"/>
                <a:gd name="T6" fmla="*/ 2 w 108"/>
                <a:gd name="T7" fmla="*/ 108 h 110"/>
                <a:gd name="T8" fmla="*/ 2 w 108"/>
                <a:gd name="T9" fmla="*/ 110 h 110"/>
                <a:gd name="T10" fmla="*/ 6 w 108"/>
                <a:gd name="T11" fmla="*/ 110 h 110"/>
                <a:gd name="T12" fmla="*/ 6 w 108"/>
                <a:gd name="T13" fmla="*/ 108 h 110"/>
                <a:gd name="T14" fmla="*/ 106 w 108"/>
                <a:gd name="T15" fmla="*/ 6 h 110"/>
                <a:gd name="T16" fmla="*/ 108 w 108"/>
                <a:gd name="T17" fmla="*/ 6 h 110"/>
                <a:gd name="T18" fmla="*/ 108 w 108"/>
                <a:gd name="T19" fmla="*/ 2 h 110"/>
                <a:gd name="T20" fmla="*/ 106 w 108"/>
                <a:gd name="T21" fmla="*/ 2 h 110"/>
                <a:gd name="T22" fmla="*/ 106 w 108"/>
                <a:gd name="T23" fmla="*/ 0 h 110"/>
                <a:gd name="T24" fmla="*/ 102 w 108"/>
                <a:gd name="T25" fmla="*/ 0 h 110"/>
                <a:gd name="T26" fmla="*/ 102 w 108"/>
                <a:gd name="T27" fmla="*/ 2 h 110"/>
                <a:gd name="T28" fmla="*/ 2 w 108"/>
                <a:gd name="T29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110">
                  <a:moveTo>
                    <a:pt x="2" y="105"/>
                  </a:moveTo>
                  <a:lnTo>
                    <a:pt x="0" y="105"/>
                  </a:lnTo>
                  <a:lnTo>
                    <a:pt x="0" y="108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106" y="6"/>
                  </a:lnTo>
                  <a:lnTo>
                    <a:pt x="108" y="6"/>
                  </a:lnTo>
                  <a:lnTo>
                    <a:pt x="108" y="2"/>
                  </a:lnTo>
                  <a:lnTo>
                    <a:pt x="106" y="2"/>
                  </a:lnTo>
                  <a:lnTo>
                    <a:pt x="106" y="0"/>
                  </a:lnTo>
                  <a:lnTo>
                    <a:pt x="102" y="0"/>
                  </a:lnTo>
                  <a:lnTo>
                    <a:pt x="102" y="2"/>
                  </a:lnTo>
                  <a:lnTo>
                    <a:pt x="2" y="105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91" name="Freeform 103"/>
            <p:cNvSpPr>
              <a:spLocks/>
            </p:cNvSpPr>
            <p:nvPr/>
          </p:nvSpPr>
          <p:spPr bwMode="auto">
            <a:xfrm>
              <a:off x="1753" y="1379"/>
              <a:ext cx="142" cy="173"/>
            </a:xfrm>
            <a:custGeom>
              <a:avLst/>
              <a:gdLst>
                <a:gd name="T0" fmla="*/ 5 w 165"/>
                <a:gd name="T1" fmla="*/ 0 h 207"/>
                <a:gd name="T2" fmla="*/ 2 w 165"/>
                <a:gd name="T3" fmla="*/ 0 h 207"/>
                <a:gd name="T4" fmla="*/ 0 w 165"/>
                <a:gd name="T5" fmla="*/ 2 h 207"/>
                <a:gd name="T6" fmla="*/ 0 w 165"/>
                <a:gd name="T7" fmla="*/ 6 h 207"/>
                <a:gd name="T8" fmla="*/ 2 w 165"/>
                <a:gd name="T9" fmla="*/ 8 h 207"/>
                <a:gd name="T10" fmla="*/ 159 w 165"/>
                <a:gd name="T11" fmla="*/ 116 h 207"/>
                <a:gd name="T12" fmla="*/ 157 w 165"/>
                <a:gd name="T13" fmla="*/ 112 h 207"/>
                <a:gd name="T14" fmla="*/ 157 w 165"/>
                <a:gd name="T15" fmla="*/ 138 h 207"/>
                <a:gd name="T16" fmla="*/ 159 w 165"/>
                <a:gd name="T17" fmla="*/ 136 h 207"/>
                <a:gd name="T18" fmla="*/ 96 w 165"/>
                <a:gd name="T19" fmla="*/ 201 h 207"/>
                <a:gd name="T20" fmla="*/ 94 w 165"/>
                <a:gd name="T21" fmla="*/ 201 h 207"/>
                <a:gd name="T22" fmla="*/ 94 w 165"/>
                <a:gd name="T23" fmla="*/ 205 h 207"/>
                <a:gd name="T24" fmla="*/ 96 w 165"/>
                <a:gd name="T25" fmla="*/ 205 h 207"/>
                <a:gd name="T26" fmla="*/ 96 w 165"/>
                <a:gd name="T27" fmla="*/ 207 h 207"/>
                <a:gd name="T28" fmla="*/ 100 w 165"/>
                <a:gd name="T29" fmla="*/ 207 h 207"/>
                <a:gd name="T30" fmla="*/ 100 w 165"/>
                <a:gd name="T31" fmla="*/ 205 h 207"/>
                <a:gd name="T32" fmla="*/ 163 w 165"/>
                <a:gd name="T33" fmla="*/ 140 h 207"/>
                <a:gd name="T34" fmla="*/ 165 w 165"/>
                <a:gd name="T35" fmla="*/ 140 h 207"/>
                <a:gd name="T36" fmla="*/ 165 w 165"/>
                <a:gd name="T37" fmla="*/ 138 h 207"/>
                <a:gd name="T38" fmla="*/ 165 w 165"/>
                <a:gd name="T39" fmla="*/ 112 h 207"/>
                <a:gd name="T40" fmla="*/ 165 w 165"/>
                <a:gd name="T41" fmla="*/ 110 h 207"/>
                <a:gd name="T42" fmla="*/ 163 w 165"/>
                <a:gd name="T43" fmla="*/ 108 h 207"/>
                <a:gd name="T44" fmla="*/ 5 w 165"/>
                <a:gd name="T45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5" h="207">
                  <a:moveTo>
                    <a:pt x="5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8"/>
                  </a:lnTo>
                  <a:lnTo>
                    <a:pt x="159" y="116"/>
                  </a:lnTo>
                  <a:lnTo>
                    <a:pt x="157" y="112"/>
                  </a:lnTo>
                  <a:lnTo>
                    <a:pt x="157" y="138"/>
                  </a:lnTo>
                  <a:lnTo>
                    <a:pt x="159" y="136"/>
                  </a:lnTo>
                  <a:lnTo>
                    <a:pt x="96" y="201"/>
                  </a:lnTo>
                  <a:lnTo>
                    <a:pt x="94" y="201"/>
                  </a:lnTo>
                  <a:lnTo>
                    <a:pt x="94" y="205"/>
                  </a:lnTo>
                  <a:lnTo>
                    <a:pt x="96" y="205"/>
                  </a:lnTo>
                  <a:lnTo>
                    <a:pt x="96" y="207"/>
                  </a:lnTo>
                  <a:lnTo>
                    <a:pt x="100" y="207"/>
                  </a:lnTo>
                  <a:lnTo>
                    <a:pt x="100" y="205"/>
                  </a:lnTo>
                  <a:lnTo>
                    <a:pt x="163" y="140"/>
                  </a:lnTo>
                  <a:lnTo>
                    <a:pt x="165" y="140"/>
                  </a:lnTo>
                  <a:lnTo>
                    <a:pt x="165" y="138"/>
                  </a:lnTo>
                  <a:lnTo>
                    <a:pt x="165" y="112"/>
                  </a:lnTo>
                  <a:lnTo>
                    <a:pt x="165" y="110"/>
                  </a:lnTo>
                  <a:lnTo>
                    <a:pt x="163" y="10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92" name="Freeform 104"/>
            <p:cNvSpPr>
              <a:spLocks/>
            </p:cNvSpPr>
            <p:nvPr/>
          </p:nvSpPr>
          <p:spPr bwMode="auto">
            <a:xfrm>
              <a:off x="1802" y="1481"/>
              <a:ext cx="71" cy="71"/>
            </a:xfrm>
            <a:custGeom>
              <a:avLst/>
              <a:gdLst>
                <a:gd name="T0" fmla="*/ 2 w 82"/>
                <a:gd name="T1" fmla="*/ 79 h 85"/>
                <a:gd name="T2" fmla="*/ 0 w 82"/>
                <a:gd name="T3" fmla="*/ 79 h 85"/>
                <a:gd name="T4" fmla="*/ 0 w 82"/>
                <a:gd name="T5" fmla="*/ 83 h 85"/>
                <a:gd name="T6" fmla="*/ 2 w 82"/>
                <a:gd name="T7" fmla="*/ 83 h 85"/>
                <a:gd name="T8" fmla="*/ 2 w 82"/>
                <a:gd name="T9" fmla="*/ 85 h 85"/>
                <a:gd name="T10" fmla="*/ 5 w 82"/>
                <a:gd name="T11" fmla="*/ 85 h 85"/>
                <a:gd name="T12" fmla="*/ 5 w 82"/>
                <a:gd name="T13" fmla="*/ 83 h 85"/>
                <a:gd name="T14" fmla="*/ 80 w 82"/>
                <a:gd name="T15" fmla="*/ 6 h 85"/>
                <a:gd name="T16" fmla="*/ 82 w 82"/>
                <a:gd name="T17" fmla="*/ 6 h 85"/>
                <a:gd name="T18" fmla="*/ 82 w 82"/>
                <a:gd name="T19" fmla="*/ 2 h 85"/>
                <a:gd name="T20" fmla="*/ 80 w 82"/>
                <a:gd name="T21" fmla="*/ 2 h 85"/>
                <a:gd name="T22" fmla="*/ 80 w 82"/>
                <a:gd name="T23" fmla="*/ 0 h 85"/>
                <a:gd name="T24" fmla="*/ 76 w 82"/>
                <a:gd name="T25" fmla="*/ 0 h 85"/>
                <a:gd name="T26" fmla="*/ 76 w 82"/>
                <a:gd name="T27" fmla="*/ 2 h 85"/>
                <a:gd name="T28" fmla="*/ 2 w 82"/>
                <a:gd name="T29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85">
                  <a:moveTo>
                    <a:pt x="2" y="79"/>
                  </a:moveTo>
                  <a:lnTo>
                    <a:pt x="0" y="79"/>
                  </a:lnTo>
                  <a:lnTo>
                    <a:pt x="0" y="83"/>
                  </a:lnTo>
                  <a:lnTo>
                    <a:pt x="2" y="83"/>
                  </a:lnTo>
                  <a:lnTo>
                    <a:pt x="2" y="85"/>
                  </a:lnTo>
                  <a:lnTo>
                    <a:pt x="5" y="85"/>
                  </a:lnTo>
                  <a:lnTo>
                    <a:pt x="5" y="83"/>
                  </a:lnTo>
                  <a:lnTo>
                    <a:pt x="80" y="6"/>
                  </a:lnTo>
                  <a:lnTo>
                    <a:pt x="82" y="6"/>
                  </a:lnTo>
                  <a:lnTo>
                    <a:pt x="82" y="2"/>
                  </a:lnTo>
                  <a:lnTo>
                    <a:pt x="80" y="2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6" y="2"/>
                  </a:lnTo>
                  <a:lnTo>
                    <a:pt x="2" y="79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93" name="Freeform 105"/>
            <p:cNvSpPr>
              <a:spLocks/>
            </p:cNvSpPr>
            <p:nvPr/>
          </p:nvSpPr>
          <p:spPr bwMode="auto">
            <a:xfrm>
              <a:off x="1768" y="1481"/>
              <a:ext cx="78" cy="71"/>
            </a:xfrm>
            <a:custGeom>
              <a:avLst/>
              <a:gdLst>
                <a:gd name="T0" fmla="*/ 89 w 91"/>
                <a:gd name="T1" fmla="*/ 6 h 85"/>
                <a:gd name="T2" fmla="*/ 91 w 91"/>
                <a:gd name="T3" fmla="*/ 6 h 85"/>
                <a:gd name="T4" fmla="*/ 91 w 91"/>
                <a:gd name="T5" fmla="*/ 2 h 85"/>
                <a:gd name="T6" fmla="*/ 89 w 91"/>
                <a:gd name="T7" fmla="*/ 2 h 85"/>
                <a:gd name="T8" fmla="*/ 89 w 91"/>
                <a:gd name="T9" fmla="*/ 0 h 85"/>
                <a:gd name="T10" fmla="*/ 85 w 91"/>
                <a:gd name="T11" fmla="*/ 0 h 85"/>
                <a:gd name="T12" fmla="*/ 85 w 91"/>
                <a:gd name="T13" fmla="*/ 2 h 85"/>
                <a:gd name="T14" fmla="*/ 2 w 91"/>
                <a:gd name="T15" fmla="*/ 79 h 85"/>
                <a:gd name="T16" fmla="*/ 0 w 91"/>
                <a:gd name="T17" fmla="*/ 79 h 85"/>
                <a:gd name="T18" fmla="*/ 0 w 91"/>
                <a:gd name="T19" fmla="*/ 83 h 85"/>
                <a:gd name="T20" fmla="*/ 2 w 91"/>
                <a:gd name="T21" fmla="*/ 83 h 85"/>
                <a:gd name="T22" fmla="*/ 2 w 91"/>
                <a:gd name="T23" fmla="*/ 85 h 85"/>
                <a:gd name="T24" fmla="*/ 6 w 91"/>
                <a:gd name="T25" fmla="*/ 85 h 85"/>
                <a:gd name="T26" fmla="*/ 6 w 91"/>
                <a:gd name="T27" fmla="*/ 83 h 85"/>
                <a:gd name="T28" fmla="*/ 89 w 91"/>
                <a:gd name="T29" fmla="*/ 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85">
                  <a:moveTo>
                    <a:pt x="89" y="6"/>
                  </a:moveTo>
                  <a:lnTo>
                    <a:pt x="91" y="6"/>
                  </a:lnTo>
                  <a:lnTo>
                    <a:pt x="91" y="2"/>
                  </a:lnTo>
                  <a:lnTo>
                    <a:pt x="89" y="2"/>
                  </a:lnTo>
                  <a:lnTo>
                    <a:pt x="89" y="0"/>
                  </a:lnTo>
                  <a:lnTo>
                    <a:pt x="85" y="0"/>
                  </a:lnTo>
                  <a:lnTo>
                    <a:pt x="85" y="2"/>
                  </a:lnTo>
                  <a:lnTo>
                    <a:pt x="2" y="79"/>
                  </a:lnTo>
                  <a:lnTo>
                    <a:pt x="0" y="79"/>
                  </a:lnTo>
                  <a:lnTo>
                    <a:pt x="0" y="83"/>
                  </a:lnTo>
                  <a:lnTo>
                    <a:pt x="2" y="83"/>
                  </a:lnTo>
                  <a:lnTo>
                    <a:pt x="2" y="85"/>
                  </a:lnTo>
                  <a:lnTo>
                    <a:pt x="6" y="85"/>
                  </a:lnTo>
                  <a:lnTo>
                    <a:pt x="6" y="83"/>
                  </a:lnTo>
                  <a:lnTo>
                    <a:pt x="89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94" name="Freeform 106"/>
            <p:cNvSpPr>
              <a:spLocks/>
            </p:cNvSpPr>
            <p:nvPr/>
          </p:nvSpPr>
          <p:spPr bwMode="auto">
            <a:xfrm>
              <a:off x="1736" y="1481"/>
              <a:ext cx="78" cy="71"/>
            </a:xfrm>
            <a:custGeom>
              <a:avLst/>
              <a:gdLst>
                <a:gd name="T0" fmla="*/ 2 w 90"/>
                <a:gd name="T1" fmla="*/ 79 h 85"/>
                <a:gd name="T2" fmla="*/ 0 w 90"/>
                <a:gd name="T3" fmla="*/ 79 h 85"/>
                <a:gd name="T4" fmla="*/ 0 w 90"/>
                <a:gd name="T5" fmla="*/ 83 h 85"/>
                <a:gd name="T6" fmla="*/ 2 w 90"/>
                <a:gd name="T7" fmla="*/ 83 h 85"/>
                <a:gd name="T8" fmla="*/ 2 w 90"/>
                <a:gd name="T9" fmla="*/ 85 h 85"/>
                <a:gd name="T10" fmla="*/ 6 w 90"/>
                <a:gd name="T11" fmla="*/ 85 h 85"/>
                <a:gd name="T12" fmla="*/ 6 w 90"/>
                <a:gd name="T13" fmla="*/ 83 h 85"/>
                <a:gd name="T14" fmla="*/ 88 w 90"/>
                <a:gd name="T15" fmla="*/ 6 h 85"/>
                <a:gd name="T16" fmla="*/ 90 w 90"/>
                <a:gd name="T17" fmla="*/ 6 h 85"/>
                <a:gd name="T18" fmla="*/ 90 w 90"/>
                <a:gd name="T19" fmla="*/ 2 h 85"/>
                <a:gd name="T20" fmla="*/ 88 w 90"/>
                <a:gd name="T21" fmla="*/ 2 h 85"/>
                <a:gd name="T22" fmla="*/ 88 w 90"/>
                <a:gd name="T23" fmla="*/ 0 h 85"/>
                <a:gd name="T24" fmla="*/ 84 w 90"/>
                <a:gd name="T25" fmla="*/ 0 h 85"/>
                <a:gd name="T26" fmla="*/ 84 w 90"/>
                <a:gd name="T27" fmla="*/ 2 h 85"/>
                <a:gd name="T28" fmla="*/ 2 w 90"/>
                <a:gd name="T29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85">
                  <a:moveTo>
                    <a:pt x="2" y="79"/>
                  </a:moveTo>
                  <a:lnTo>
                    <a:pt x="0" y="79"/>
                  </a:lnTo>
                  <a:lnTo>
                    <a:pt x="0" y="83"/>
                  </a:lnTo>
                  <a:lnTo>
                    <a:pt x="2" y="83"/>
                  </a:lnTo>
                  <a:lnTo>
                    <a:pt x="2" y="85"/>
                  </a:lnTo>
                  <a:lnTo>
                    <a:pt x="6" y="85"/>
                  </a:lnTo>
                  <a:lnTo>
                    <a:pt x="6" y="83"/>
                  </a:lnTo>
                  <a:lnTo>
                    <a:pt x="88" y="6"/>
                  </a:lnTo>
                  <a:lnTo>
                    <a:pt x="90" y="6"/>
                  </a:lnTo>
                  <a:lnTo>
                    <a:pt x="90" y="2"/>
                  </a:lnTo>
                  <a:lnTo>
                    <a:pt x="88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84" y="2"/>
                  </a:lnTo>
                  <a:lnTo>
                    <a:pt x="2" y="79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95" name="Freeform 107"/>
            <p:cNvSpPr>
              <a:spLocks/>
            </p:cNvSpPr>
            <p:nvPr/>
          </p:nvSpPr>
          <p:spPr bwMode="auto">
            <a:xfrm>
              <a:off x="1704" y="1481"/>
              <a:ext cx="78" cy="71"/>
            </a:xfrm>
            <a:custGeom>
              <a:avLst/>
              <a:gdLst>
                <a:gd name="T0" fmla="*/ 88 w 90"/>
                <a:gd name="T1" fmla="*/ 6 h 85"/>
                <a:gd name="T2" fmla="*/ 90 w 90"/>
                <a:gd name="T3" fmla="*/ 6 h 85"/>
                <a:gd name="T4" fmla="*/ 90 w 90"/>
                <a:gd name="T5" fmla="*/ 2 h 85"/>
                <a:gd name="T6" fmla="*/ 88 w 90"/>
                <a:gd name="T7" fmla="*/ 2 h 85"/>
                <a:gd name="T8" fmla="*/ 88 w 90"/>
                <a:gd name="T9" fmla="*/ 0 h 85"/>
                <a:gd name="T10" fmla="*/ 84 w 90"/>
                <a:gd name="T11" fmla="*/ 0 h 85"/>
                <a:gd name="T12" fmla="*/ 84 w 90"/>
                <a:gd name="T13" fmla="*/ 2 h 85"/>
                <a:gd name="T14" fmla="*/ 1 w 90"/>
                <a:gd name="T15" fmla="*/ 79 h 85"/>
                <a:gd name="T16" fmla="*/ 0 w 90"/>
                <a:gd name="T17" fmla="*/ 79 h 85"/>
                <a:gd name="T18" fmla="*/ 0 w 90"/>
                <a:gd name="T19" fmla="*/ 83 h 85"/>
                <a:gd name="T20" fmla="*/ 1 w 90"/>
                <a:gd name="T21" fmla="*/ 83 h 85"/>
                <a:gd name="T22" fmla="*/ 1 w 90"/>
                <a:gd name="T23" fmla="*/ 85 h 85"/>
                <a:gd name="T24" fmla="*/ 5 w 90"/>
                <a:gd name="T25" fmla="*/ 85 h 85"/>
                <a:gd name="T26" fmla="*/ 5 w 90"/>
                <a:gd name="T27" fmla="*/ 83 h 85"/>
                <a:gd name="T28" fmla="*/ 88 w 90"/>
                <a:gd name="T29" fmla="*/ 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85">
                  <a:moveTo>
                    <a:pt x="88" y="6"/>
                  </a:moveTo>
                  <a:lnTo>
                    <a:pt x="90" y="6"/>
                  </a:lnTo>
                  <a:lnTo>
                    <a:pt x="90" y="2"/>
                  </a:lnTo>
                  <a:lnTo>
                    <a:pt x="88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84" y="2"/>
                  </a:lnTo>
                  <a:lnTo>
                    <a:pt x="1" y="79"/>
                  </a:lnTo>
                  <a:lnTo>
                    <a:pt x="0" y="79"/>
                  </a:lnTo>
                  <a:lnTo>
                    <a:pt x="0" y="83"/>
                  </a:lnTo>
                  <a:lnTo>
                    <a:pt x="1" y="83"/>
                  </a:lnTo>
                  <a:lnTo>
                    <a:pt x="1" y="85"/>
                  </a:lnTo>
                  <a:lnTo>
                    <a:pt x="5" y="85"/>
                  </a:lnTo>
                  <a:lnTo>
                    <a:pt x="5" y="83"/>
                  </a:lnTo>
                  <a:lnTo>
                    <a:pt x="88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96" name="Freeform 108"/>
            <p:cNvSpPr>
              <a:spLocks/>
            </p:cNvSpPr>
            <p:nvPr/>
          </p:nvSpPr>
          <p:spPr bwMode="auto">
            <a:xfrm>
              <a:off x="1866" y="1422"/>
              <a:ext cx="128" cy="130"/>
            </a:xfrm>
            <a:custGeom>
              <a:avLst/>
              <a:gdLst>
                <a:gd name="T0" fmla="*/ 2 w 148"/>
                <a:gd name="T1" fmla="*/ 150 h 156"/>
                <a:gd name="T2" fmla="*/ 0 w 148"/>
                <a:gd name="T3" fmla="*/ 150 h 156"/>
                <a:gd name="T4" fmla="*/ 0 w 148"/>
                <a:gd name="T5" fmla="*/ 154 h 156"/>
                <a:gd name="T6" fmla="*/ 2 w 148"/>
                <a:gd name="T7" fmla="*/ 154 h 156"/>
                <a:gd name="T8" fmla="*/ 2 w 148"/>
                <a:gd name="T9" fmla="*/ 156 h 156"/>
                <a:gd name="T10" fmla="*/ 6 w 148"/>
                <a:gd name="T11" fmla="*/ 156 h 156"/>
                <a:gd name="T12" fmla="*/ 6 w 148"/>
                <a:gd name="T13" fmla="*/ 154 h 156"/>
                <a:gd name="T14" fmla="*/ 32 w 148"/>
                <a:gd name="T15" fmla="*/ 128 h 156"/>
                <a:gd name="T16" fmla="*/ 34 w 148"/>
                <a:gd name="T17" fmla="*/ 128 h 156"/>
                <a:gd name="T18" fmla="*/ 46 w 148"/>
                <a:gd name="T19" fmla="*/ 114 h 156"/>
                <a:gd name="T20" fmla="*/ 44 w 148"/>
                <a:gd name="T21" fmla="*/ 114 h 156"/>
                <a:gd name="T22" fmla="*/ 146 w 148"/>
                <a:gd name="T23" fmla="*/ 6 h 156"/>
                <a:gd name="T24" fmla="*/ 148 w 148"/>
                <a:gd name="T25" fmla="*/ 6 h 156"/>
                <a:gd name="T26" fmla="*/ 148 w 148"/>
                <a:gd name="T27" fmla="*/ 2 h 156"/>
                <a:gd name="T28" fmla="*/ 146 w 148"/>
                <a:gd name="T29" fmla="*/ 2 h 156"/>
                <a:gd name="T30" fmla="*/ 146 w 148"/>
                <a:gd name="T31" fmla="*/ 0 h 156"/>
                <a:gd name="T32" fmla="*/ 142 w 148"/>
                <a:gd name="T33" fmla="*/ 0 h 156"/>
                <a:gd name="T34" fmla="*/ 142 w 148"/>
                <a:gd name="T35" fmla="*/ 2 h 156"/>
                <a:gd name="T36" fmla="*/ 40 w 148"/>
                <a:gd name="T37" fmla="*/ 111 h 156"/>
                <a:gd name="T38" fmla="*/ 38 w 148"/>
                <a:gd name="T39" fmla="*/ 111 h 156"/>
                <a:gd name="T40" fmla="*/ 26 w 148"/>
                <a:gd name="T41" fmla="*/ 124 h 156"/>
                <a:gd name="T42" fmla="*/ 28 w 148"/>
                <a:gd name="T43" fmla="*/ 124 h 156"/>
                <a:gd name="T44" fmla="*/ 2 w 148"/>
                <a:gd name="T45" fmla="*/ 1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8" h="156">
                  <a:moveTo>
                    <a:pt x="2" y="150"/>
                  </a:moveTo>
                  <a:lnTo>
                    <a:pt x="0" y="150"/>
                  </a:lnTo>
                  <a:lnTo>
                    <a:pt x="0" y="154"/>
                  </a:lnTo>
                  <a:lnTo>
                    <a:pt x="2" y="154"/>
                  </a:lnTo>
                  <a:lnTo>
                    <a:pt x="2" y="156"/>
                  </a:lnTo>
                  <a:lnTo>
                    <a:pt x="6" y="156"/>
                  </a:lnTo>
                  <a:lnTo>
                    <a:pt x="6" y="154"/>
                  </a:lnTo>
                  <a:lnTo>
                    <a:pt x="32" y="128"/>
                  </a:lnTo>
                  <a:lnTo>
                    <a:pt x="34" y="128"/>
                  </a:lnTo>
                  <a:lnTo>
                    <a:pt x="46" y="114"/>
                  </a:lnTo>
                  <a:lnTo>
                    <a:pt x="44" y="114"/>
                  </a:lnTo>
                  <a:lnTo>
                    <a:pt x="146" y="6"/>
                  </a:lnTo>
                  <a:lnTo>
                    <a:pt x="148" y="6"/>
                  </a:lnTo>
                  <a:lnTo>
                    <a:pt x="148" y="2"/>
                  </a:lnTo>
                  <a:lnTo>
                    <a:pt x="146" y="2"/>
                  </a:lnTo>
                  <a:lnTo>
                    <a:pt x="146" y="0"/>
                  </a:lnTo>
                  <a:lnTo>
                    <a:pt x="142" y="0"/>
                  </a:lnTo>
                  <a:lnTo>
                    <a:pt x="142" y="2"/>
                  </a:lnTo>
                  <a:lnTo>
                    <a:pt x="40" y="111"/>
                  </a:lnTo>
                  <a:lnTo>
                    <a:pt x="38" y="111"/>
                  </a:lnTo>
                  <a:lnTo>
                    <a:pt x="26" y="124"/>
                  </a:lnTo>
                  <a:lnTo>
                    <a:pt x="28" y="124"/>
                  </a:lnTo>
                  <a:lnTo>
                    <a:pt x="2" y="150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97" name="Freeform 109"/>
            <p:cNvSpPr>
              <a:spLocks/>
            </p:cNvSpPr>
            <p:nvPr/>
          </p:nvSpPr>
          <p:spPr bwMode="auto">
            <a:xfrm>
              <a:off x="1899" y="1453"/>
              <a:ext cx="95" cy="93"/>
            </a:xfrm>
            <a:custGeom>
              <a:avLst/>
              <a:gdLst>
                <a:gd name="T0" fmla="*/ 108 w 110"/>
                <a:gd name="T1" fmla="*/ 6 h 110"/>
                <a:gd name="T2" fmla="*/ 110 w 110"/>
                <a:gd name="T3" fmla="*/ 6 h 110"/>
                <a:gd name="T4" fmla="*/ 110 w 110"/>
                <a:gd name="T5" fmla="*/ 2 h 110"/>
                <a:gd name="T6" fmla="*/ 108 w 110"/>
                <a:gd name="T7" fmla="*/ 2 h 110"/>
                <a:gd name="T8" fmla="*/ 108 w 110"/>
                <a:gd name="T9" fmla="*/ 0 h 110"/>
                <a:gd name="T10" fmla="*/ 104 w 110"/>
                <a:gd name="T11" fmla="*/ 0 h 110"/>
                <a:gd name="T12" fmla="*/ 104 w 110"/>
                <a:gd name="T13" fmla="*/ 2 h 110"/>
                <a:gd name="T14" fmla="*/ 2 w 110"/>
                <a:gd name="T15" fmla="*/ 104 h 110"/>
                <a:gd name="T16" fmla="*/ 0 w 110"/>
                <a:gd name="T17" fmla="*/ 104 h 110"/>
                <a:gd name="T18" fmla="*/ 0 w 110"/>
                <a:gd name="T19" fmla="*/ 108 h 110"/>
                <a:gd name="T20" fmla="*/ 2 w 110"/>
                <a:gd name="T21" fmla="*/ 108 h 110"/>
                <a:gd name="T22" fmla="*/ 2 w 110"/>
                <a:gd name="T23" fmla="*/ 110 h 110"/>
                <a:gd name="T24" fmla="*/ 6 w 110"/>
                <a:gd name="T25" fmla="*/ 110 h 110"/>
                <a:gd name="T26" fmla="*/ 6 w 110"/>
                <a:gd name="T27" fmla="*/ 108 h 110"/>
                <a:gd name="T28" fmla="*/ 108 w 110"/>
                <a:gd name="T2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110">
                  <a:moveTo>
                    <a:pt x="108" y="6"/>
                  </a:moveTo>
                  <a:lnTo>
                    <a:pt x="110" y="6"/>
                  </a:lnTo>
                  <a:lnTo>
                    <a:pt x="110" y="2"/>
                  </a:lnTo>
                  <a:lnTo>
                    <a:pt x="108" y="2"/>
                  </a:lnTo>
                  <a:lnTo>
                    <a:pt x="108" y="0"/>
                  </a:lnTo>
                  <a:lnTo>
                    <a:pt x="104" y="0"/>
                  </a:lnTo>
                  <a:lnTo>
                    <a:pt x="104" y="2"/>
                  </a:lnTo>
                  <a:lnTo>
                    <a:pt x="2" y="104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98" name="Freeform 110"/>
            <p:cNvSpPr>
              <a:spLocks/>
            </p:cNvSpPr>
            <p:nvPr/>
          </p:nvSpPr>
          <p:spPr bwMode="auto">
            <a:xfrm>
              <a:off x="1927" y="1486"/>
              <a:ext cx="67" cy="66"/>
            </a:xfrm>
            <a:custGeom>
              <a:avLst/>
              <a:gdLst>
                <a:gd name="T0" fmla="*/ 2 w 77"/>
                <a:gd name="T1" fmla="*/ 73 h 79"/>
                <a:gd name="T2" fmla="*/ 0 w 77"/>
                <a:gd name="T3" fmla="*/ 73 h 79"/>
                <a:gd name="T4" fmla="*/ 0 w 77"/>
                <a:gd name="T5" fmla="*/ 77 h 79"/>
                <a:gd name="T6" fmla="*/ 2 w 77"/>
                <a:gd name="T7" fmla="*/ 77 h 79"/>
                <a:gd name="T8" fmla="*/ 2 w 77"/>
                <a:gd name="T9" fmla="*/ 79 h 79"/>
                <a:gd name="T10" fmla="*/ 6 w 77"/>
                <a:gd name="T11" fmla="*/ 79 h 79"/>
                <a:gd name="T12" fmla="*/ 6 w 77"/>
                <a:gd name="T13" fmla="*/ 77 h 79"/>
                <a:gd name="T14" fmla="*/ 75 w 77"/>
                <a:gd name="T15" fmla="*/ 6 h 79"/>
                <a:gd name="T16" fmla="*/ 77 w 77"/>
                <a:gd name="T17" fmla="*/ 6 h 79"/>
                <a:gd name="T18" fmla="*/ 77 w 77"/>
                <a:gd name="T19" fmla="*/ 2 h 79"/>
                <a:gd name="T20" fmla="*/ 75 w 77"/>
                <a:gd name="T21" fmla="*/ 2 h 79"/>
                <a:gd name="T22" fmla="*/ 75 w 77"/>
                <a:gd name="T23" fmla="*/ 0 h 79"/>
                <a:gd name="T24" fmla="*/ 71 w 77"/>
                <a:gd name="T25" fmla="*/ 0 h 79"/>
                <a:gd name="T26" fmla="*/ 71 w 77"/>
                <a:gd name="T27" fmla="*/ 2 h 79"/>
                <a:gd name="T28" fmla="*/ 2 w 77"/>
                <a:gd name="T29" fmla="*/ 7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79">
                  <a:moveTo>
                    <a:pt x="2" y="73"/>
                  </a:moveTo>
                  <a:lnTo>
                    <a:pt x="0" y="73"/>
                  </a:lnTo>
                  <a:lnTo>
                    <a:pt x="0" y="77"/>
                  </a:lnTo>
                  <a:lnTo>
                    <a:pt x="2" y="77"/>
                  </a:lnTo>
                  <a:lnTo>
                    <a:pt x="2" y="79"/>
                  </a:lnTo>
                  <a:lnTo>
                    <a:pt x="6" y="79"/>
                  </a:lnTo>
                  <a:lnTo>
                    <a:pt x="6" y="77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2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1" y="0"/>
                  </a:lnTo>
                  <a:lnTo>
                    <a:pt x="71" y="2"/>
                  </a:lnTo>
                  <a:lnTo>
                    <a:pt x="2" y="73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199" name="Freeform 111"/>
            <p:cNvSpPr>
              <a:spLocks/>
            </p:cNvSpPr>
            <p:nvPr/>
          </p:nvSpPr>
          <p:spPr bwMode="auto">
            <a:xfrm>
              <a:off x="1959" y="1517"/>
              <a:ext cx="35" cy="35"/>
            </a:xfrm>
            <a:custGeom>
              <a:avLst/>
              <a:gdLst>
                <a:gd name="T0" fmla="*/ 38 w 40"/>
                <a:gd name="T1" fmla="*/ 6 h 42"/>
                <a:gd name="T2" fmla="*/ 40 w 40"/>
                <a:gd name="T3" fmla="*/ 6 h 42"/>
                <a:gd name="T4" fmla="*/ 40 w 40"/>
                <a:gd name="T5" fmla="*/ 2 h 42"/>
                <a:gd name="T6" fmla="*/ 38 w 40"/>
                <a:gd name="T7" fmla="*/ 2 h 42"/>
                <a:gd name="T8" fmla="*/ 38 w 40"/>
                <a:gd name="T9" fmla="*/ 0 h 42"/>
                <a:gd name="T10" fmla="*/ 34 w 40"/>
                <a:gd name="T11" fmla="*/ 0 h 42"/>
                <a:gd name="T12" fmla="*/ 34 w 40"/>
                <a:gd name="T13" fmla="*/ 2 h 42"/>
                <a:gd name="T14" fmla="*/ 2 w 40"/>
                <a:gd name="T15" fmla="*/ 36 h 42"/>
                <a:gd name="T16" fmla="*/ 0 w 40"/>
                <a:gd name="T17" fmla="*/ 36 h 42"/>
                <a:gd name="T18" fmla="*/ 0 w 40"/>
                <a:gd name="T19" fmla="*/ 40 h 42"/>
                <a:gd name="T20" fmla="*/ 2 w 40"/>
                <a:gd name="T21" fmla="*/ 40 h 42"/>
                <a:gd name="T22" fmla="*/ 2 w 40"/>
                <a:gd name="T23" fmla="*/ 42 h 42"/>
                <a:gd name="T24" fmla="*/ 6 w 40"/>
                <a:gd name="T25" fmla="*/ 42 h 42"/>
                <a:gd name="T26" fmla="*/ 6 w 40"/>
                <a:gd name="T27" fmla="*/ 40 h 42"/>
                <a:gd name="T28" fmla="*/ 38 w 40"/>
                <a:gd name="T2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" h="42">
                  <a:moveTo>
                    <a:pt x="38" y="6"/>
                  </a:moveTo>
                  <a:lnTo>
                    <a:pt x="40" y="6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2"/>
                  </a:lnTo>
                  <a:lnTo>
                    <a:pt x="2" y="36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6" y="40"/>
                  </a:lnTo>
                  <a:lnTo>
                    <a:pt x="38" y="6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00" name="Freeform 112"/>
            <p:cNvSpPr>
              <a:spLocks/>
            </p:cNvSpPr>
            <p:nvPr/>
          </p:nvSpPr>
          <p:spPr bwMode="auto">
            <a:xfrm>
              <a:off x="1899" y="1396"/>
              <a:ext cx="95" cy="92"/>
            </a:xfrm>
            <a:custGeom>
              <a:avLst/>
              <a:gdLst>
                <a:gd name="T0" fmla="*/ 2 w 110"/>
                <a:gd name="T1" fmla="*/ 104 h 110"/>
                <a:gd name="T2" fmla="*/ 0 w 110"/>
                <a:gd name="T3" fmla="*/ 104 h 110"/>
                <a:gd name="T4" fmla="*/ 0 w 110"/>
                <a:gd name="T5" fmla="*/ 108 h 110"/>
                <a:gd name="T6" fmla="*/ 2 w 110"/>
                <a:gd name="T7" fmla="*/ 108 h 110"/>
                <a:gd name="T8" fmla="*/ 2 w 110"/>
                <a:gd name="T9" fmla="*/ 110 h 110"/>
                <a:gd name="T10" fmla="*/ 6 w 110"/>
                <a:gd name="T11" fmla="*/ 110 h 110"/>
                <a:gd name="T12" fmla="*/ 6 w 110"/>
                <a:gd name="T13" fmla="*/ 108 h 110"/>
                <a:gd name="T14" fmla="*/ 108 w 110"/>
                <a:gd name="T15" fmla="*/ 6 h 110"/>
                <a:gd name="T16" fmla="*/ 110 w 110"/>
                <a:gd name="T17" fmla="*/ 6 h 110"/>
                <a:gd name="T18" fmla="*/ 110 w 110"/>
                <a:gd name="T19" fmla="*/ 2 h 110"/>
                <a:gd name="T20" fmla="*/ 108 w 110"/>
                <a:gd name="T21" fmla="*/ 2 h 110"/>
                <a:gd name="T22" fmla="*/ 108 w 110"/>
                <a:gd name="T23" fmla="*/ 0 h 110"/>
                <a:gd name="T24" fmla="*/ 104 w 110"/>
                <a:gd name="T25" fmla="*/ 0 h 110"/>
                <a:gd name="T26" fmla="*/ 104 w 110"/>
                <a:gd name="T27" fmla="*/ 2 h 110"/>
                <a:gd name="T28" fmla="*/ 2 w 110"/>
                <a:gd name="T29" fmla="*/ 10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110">
                  <a:moveTo>
                    <a:pt x="2" y="104"/>
                  </a:moveTo>
                  <a:lnTo>
                    <a:pt x="0" y="104"/>
                  </a:lnTo>
                  <a:lnTo>
                    <a:pt x="0" y="108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108" y="6"/>
                  </a:lnTo>
                  <a:lnTo>
                    <a:pt x="110" y="6"/>
                  </a:lnTo>
                  <a:lnTo>
                    <a:pt x="110" y="2"/>
                  </a:lnTo>
                  <a:lnTo>
                    <a:pt x="108" y="2"/>
                  </a:lnTo>
                  <a:lnTo>
                    <a:pt x="108" y="0"/>
                  </a:lnTo>
                  <a:lnTo>
                    <a:pt x="104" y="0"/>
                  </a:lnTo>
                  <a:lnTo>
                    <a:pt x="104" y="2"/>
                  </a:lnTo>
                  <a:lnTo>
                    <a:pt x="2" y="104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01" name="Freeform 113"/>
            <p:cNvSpPr>
              <a:spLocks/>
            </p:cNvSpPr>
            <p:nvPr/>
          </p:nvSpPr>
          <p:spPr bwMode="auto">
            <a:xfrm>
              <a:off x="1899" y="1363"/>
              <a:ext cx="95" cy="92"/>
            </a:xfrm>
            <a:custGeom>
              <a:avLst/>
              <a:gdLst>
                <a:gd name="T0" fmla="*/ 108 w 110"/>
                <a:gd name="T1" fmla="*/ 5 h 110"/>
                <a:gd name="T2" fmla="*/ 110 w 110"/>
                <a:gd name="T3" fmla="*/ 5 h 110"/>
                <a:gd name="T4" fmla="*/ 110 w 110"/>
                <a:gd name="T5" fmla="*/ 2 h 110"/>
                <a:gd name="T6" fmla="*/ 108 w 110"/>
                <a:gd name="T7" fmla="*/ 2 h 110"/>
                <a:gd name="T8" fmla="*/ 108 w 110"/>
                <a:gd name="T9" fmla="*/ 0 h 110"/>
                <a:gd name="T10" fmla="*/ 104 w 110"/>
                <a:gd name="T11" fmla="*/ 0 h 110"/>
                <a:gd name="T12" fmla="*/ 104 w 110"/>
                <a:gd name="T13" fmla="*/ 2 h 110"/>
                <a:gd name="T14" fmla="*/ 2 w 110"/>
                <a:gd name="T15" fmla="*/ 104 h 110"/>
                <a:gd name="T16" fmla="*/ 0 w 110"/>
                <a:gd name="T17" fmla="*/ 104 h 110"/>
                <a:gd name="T18" fmla="*/ 0 w 110"/>
                <a:gd name="T19" fmla="*/ 108 h 110"/>
                <a:gd name="T20" fmla="*/ 2 w 110"/>
                <a:gd name="T21" fmla="*/ 108 h 110"/>
                <a:gd name="T22" fmla="*/ 2 w 110"/>
                <a:gd name="T23" fmla="*/ 110 h 110"/>
                <a:gd name="T24" fmla="*/ 6 w 110"/>
                <a:gd name="T25" fmla="*/ 110 h 110"/>
                <a:gd name="T26" fmla="*/ 6 w 110"/>
                <a:gd name="T27" fmla="*/ 108 h 110"/>
                <a:gd name="T28" fmla="*/ 108 w 110"/>
                <a:gd name="T29" fmla="*/ 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110">
                  <a:moveTo>
                    <a:pt x="108" y="5"/>
                  </a:moveTo>
                  <a:lnTo>
                    <a:pt x="110" y="5"/>
                  </a:lnTo>
                  <a:lnTo>
                    <a:pt x="110" y="2"/>
                  </a:lnTo>
                  <a:lnTo>
                    <a:pt x="108" y="2"/>
                  </a:lnTo>
                  <a:lnTo>
                    <a:pt x="108" y="0"/>
                  </a:lnTo>
                  <a:lnTo>
                    <a:pt x="104" y="0"/>
                  </a:lnTo>
                  <a:lnTo>
                    <a:pt x="104" y="2"/>
                  </a:lnTo>
                  <a:lnTo>
                    <a:pt x="2" y="104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108" y="5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02" name="Freeform 114"/>
            <p:cNvSpPr>
              <a:spLocks/>
            </p:cNvSpPr>
            <p:nvPr/>
          </p:nvSpPr>
          <p:spPr bwMode="auto">
            <a:xfrm>
              <a:off x="1899" y="1331"/>
              <a:ext cx="95" cy="92"/>
            </a:xfrm>
            <a:custGeom>
              <a:avLst/>
              <a:gdLst>
                <a:gd name="T0" fmla="*/ 2 w 110"/>
                <a:gd name="T1" fmla="*/ 104 h 110"/>
                <a:gd name="T2" fmla="*/ 0 w 110"/>
                <a:gd name="T3" fmla="*/ 104 h 110"/>
                <a:gd name="T4" fmla="*/ 0 w 110"/>
                <a:gd name="T5" fmla="*/ 108 h 110"/>
                <a:gd name="T6" fmla="*/ 2 w 110"/>
                <a:gd name="T7" fmla="*/ 108 h 110"/>
                <a:gd name="T8" fmla="*/ 2 w 110"/>
                <a:gd name="T9" fmla="*/ 110 h 110"/>
                <a:gd name="T10" fmla="*/ 6 w 110"/>
                <a:gd name="T11" fmla="*/ 110 h 110"/>
                <a:gd name="T12" fmla="*/ 6 w 110"/>
                <a:gd name="T13" fmla="*/ 108 h 110"/>
                <a:gd name="T14" fmla="*/ 108 w 110"/>
                <a:gd name="T15" fmla="*/ 6 h 110"/>
                <a:gd name="T16" fmla="*/ 110 w 110"/>
                <a:gd name="T17" fmla="*/ 6 h 110"/>
                <a:gd name="T18" fmla="*/ 110 w 110"/>
                <a:gd name="T19" fmla="*/ 2 h 110"/>
                <a:gd name="T20" fmla="*/ 108 w 110"/>
                <a:gd name="T21" fmla="*/ 2 h 110"/>
                <a:gd name="T22" fmla="*/ 108 w 110"/>
                <a:gd name="T23" fmla="*/ 0 h 110"/>
                <a:gd name="T24" fmla="*/ 104 w 110"/>
                <a:gd name="T25" fmla="*/ 0 h 110"/>
                <a:gd name="T26" fmla="*/ 104 w 110"/>
                <a:gd name="T27" fmla="*/ 2 h 110"/>
                <a:gd name="T28" fmla="*/ 2 w 110"/>
                <a:gd name="T29" fmla="*/ 10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0" h="110">
                  <a:moveTo>
                    <a:pt x="2" y="104"/>
                  </a:moveTo>
                  <a:lnTo>
                    <a:pt x="0" y="104"/>
                  </a:lnTo>
                  <a:lnTo>
                    <a:pt x="0" y="108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108" y="6"/>
                  </a:lnTo>
                  <a:lnTo>
                    <a:pt x="110" y="6"/>
                  </a:lnTo>
                  <a:lnTo>
                    <a:pt x="110" y="2"/>
                  </a:lnTo>
                  <a:lnTo>
                    <a:pt x="108" y="2"/>
                  </a:lnTo>
                  <a:lnTo>
                    <a:pt x="108" y="0"/>
                  </a:lnTo>
                  <a:lnTo>
                    <a:pt x="104" y="0"/>
                  </a:lnTo>
                  <a:lnTo>
                    <a:pt x="104" y="2"/>
                  </a:lnTo>
                  <a:lnTo>
                    <a:pt x="2" y="104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03" name="Freeform 115"/>
            <p:cNvSpPr>
              <a:spLocks/>
            </p:cNvSpPr>
            <p:nvPr/>
          </p:nvSpPr>
          <p:spPr bwMode="auto">
            <a:xfrm>
              <a:off x="1845" y="1191"/>
              <a:ext cx="193" cy="39"/>
            </a:xfrm>
            <a:custGeom>
              <a:avLst/>
              <a:gdLst>
                <a:gd name="T0" fmla="*/ 220 w 224"/>
                <a:gd name="T1" fmla="*/ 47 h 47"/>
                <a:gd name="T2" fmla="*/ 222 w 224"/>
                <a:gd name="T3" fmla="*/ 47 h 47"/>
                <a:gd name="T4" fmla="*/ 222 w 224"/>
                <a:gd name="T5" fmla="*/ 45 h 47"/>
                <a:gd name="T6" fmla="*/ 224 w 224"/>
                <a:gd name="T7" fmla="*/ 45 h 47"/>
                <a:gd name="T8" fmla="*/ 224 w 224"/>
                <a:gd name="T9" fmla="*/ 41 h 47"/>
                <a:gd name="T10" fmla="*/ 222 w 224"/>
                <a:gd name="T11" fmla="*/ 41 h 47"/>
                <a:gd name="T12" fmla="*/ 222 w 224"/>
                <a:gd name="T13" fmla="*/ 39 h 47"/>
                <a:gd name="T14" fmla="*/ 23 w 224"/>
                <a:gd name="T15" fmla="*/ 39 h 47"/>
                <a:gd name="T16" fmla="*/ 27 w 224"/>
                <a:gd name="T17" fmla="*/ 41 h 47"/>
                <a:gd name="T18" fmla="*/ 8 w 224"/>
                <a:gd name="T19" fmla="*/ 2 h 47"/>
                <a:gd name="T20" fmla="*/ 6 w 224"/>
                <a:gd name="T21" fmla="*/ 2 h 47"/>
                <a:gd name="T22" fmla="*/ 6 w 224"/>
                <a:gd name="T23" fmla="*/ 0 h 47"/>
                <a:gd name="T24" fmla="*/ 2 w 224"/>
                <a:gd name="T25" fmla="*/ 0 h 47"/>
                <a:gd name="T26" fmla="*/ 2 w 224"/>
                <a:gd name="T27" fmla="*/ 2 h 47"/>
                <a:gd name="T28" fmla="*/ 0 w 224"/>
                <a:gd name="T29" fmla="*/ 2 h 47"/>
                <a:gd name="T30" fmla="*/ 0 w 224"/>
                <a:gd name="T31" fmla="*/ 6 h 47"/>
                <a:gd name="T32" fmla="*/ 19 w 224"/>
                <a:gd name="T33" fmla="*/ 45 h 47"/>
                <a:gd name="T34" fmla="*/ 21 w 224"/>
                <a:gd name="T35" fmla="*/ 45 h 47"/>
                <a:gd name="T36" fmla="*/ 21 w 224"/>
                <a:gd name="T37" fmla="*/ 47 h 47"/>
                <a:gd name="T38" fmla="*/ 23 w 224"/>
                <a:gd name="T39" fmla="*/ 47 h 47"/>
                <a:gd name="T40" fmla="*/ 220 w 224"/>
                <a:gd name="T4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4" h="47">
                  <a:moveTo>
                    <a:pt x="220" y="47"/>
                  </a:moveTo>
                  <a:lnTo>
                    <a:pt x="222" y="47"/>
                  </a:lnTo>
                  <a:lnTo>
                    <a:pt x="222" y="45"/>
                  </a:lnTo>
                  <a:lnTo>
                    <a:pt x="224" y="45"/>
                  </a:lnTo>
                  <a:lnTo>
                    <a:pt x="224" y="41"/>
                  </a:lnTo>
                  <a:lnTo>
                    <a:pt x="222" y="41"/>
                  </a:lnTo>
                  <a:lnTo>
                    <a:pt x="222" y="39"/>
                  </a:lnTo>
                  <a:lnTo>
                    <a:pt x="23" y="39"/>
                  </a:lnTo>
                  <a:lnTo>
                    <a:pt x="27" y="41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19" y="45"/>
                  </a:lnTo>
                  <a:lnTo>
                    <a:pt x="21" y="45"/>
                  </a:lnTo>
                  <a:lnTo>
                    <a:pt x="21" y="47"/>
                  </a:lnTo>
                  <a:lnTo>
                    <a:pt x="23" y="47"/>
                  </a:lnTo>
                  <a:lnTo>
                    <a:pt x="220" y="47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04" name="Freeform 116"/>
            <p:cNvSpPr>
              <a:spLocks/>
            </p:cNvSpPr>
            <p:nvPr/>
          </p:nvSpPr>
          <p:spPr bwMode="auto">
            <a:xfrm>
              <a:off x="1829" y="923"/>
              <a:ext cx="34" cy="39"/>
            </a:xfrm>
            <a:custGeom>
              <a:avLst/>
              <a:gdLst>
                <a:gd name="T0" fmla="*/ 0 w 39"/>
                <a:gd name="T1" fmla="*/ 40 h 46"/>
                <a:gd name="T2" fmla="*/ 0 w 39"/>
                <a:gd name="T3" fmla="*/ 44 h 46"/>
                <a:gd name="T4" fmla="*/ 2 w 39"/>
                <a:gd name="T5" fmla="*/ 46 h 46"/>
                <a:gd name="T6" fmla="*/ 6 w 39"/>
                <a:gd name="T7" fmla="*/ 46 h 46"/>
                <a:gd name="T8" fmla="*/ 8 w 39"/>
                <a:gd name="T9" fmla="*/ 44 h 46"/>
                <a:gd name="T10" fmla="*/ 39 w 39"/>
                <a:gd name="T11" fmla="*/ 6 h 46"/>
                <a:gd name="T12" fmla="*/ 39 w 39"/>
                <a:gd name="T13" fmla="*/ 2 h 46"/>
                <a:gd name="T14" fmla="*/ 37 w 39"/>
                <a:gd name="T15" fmla="*/ 0 h 46"/>
                <a:gd name="T16" fmla="*/ 33 w 39"/>
                <a:gd name="T17" fmla="*/ 0 h 46"/>
                <a:gd name="T18" fmla="*/ 32 w 39"/>
                <a:gd name="T19" fmla="*/ 2 h 46"/>
                <a:gd name="T20" fmla="*/ 0 w 39"/>
                <a:gd name="T2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6">
                  <a:moveTo>
                    <a:pt x="0" y="40"/>
                  </a:moveTo>
                  <a:lnTo>
                    <a:pt x="0" y="44"/>
                  </a:lnTo>
                  <a:lnTo>
                    <a:pt x="2" y="46"/>
                  </a:lnTo>
                  <a:lnTo>
                    <a:pt x="6" y="46"/>
                  </a:lnTo>
                  <a:lnTo>
                    <a:pt x="8" y="44"/>
                  </a:lnTo>
                  <a:lnTo>
                    <a:pt x="39" y="6"/>
                  </a:lnTo>
                  <a:lnTo>
                    <a:pt x="39" y="2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2" y="2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05" name="Freeform 117"/>
            <p:cNvSpPr>
              <a:spLocks/>
            </p:cNvSpPr>
            <p:nvPr/>
          </p:nvSpPr>
          <p:spPr bwMode="auto">
            <a:xfrm>
              <a:off x="2085" y="976"/>
              <a:ext cx="44" cy="109"/>
            </a:xfrm>
            <a:custGeom>
              <a:avLst/>
              <a:gdLst>
                <a:gd name="T0" fmla="*/ 8 w 51"/>
                <a:gd name="T1" fmla="*/ 4 h 130"/>
                <a:gd name="T2" fmla="*/ 8 w 51"/>
                <a:gd name="T3" fmla="*/ 2 h 130"/>
                <a:gd name="T4" fmla="*/ 6 w 51"/>
                <a:gd name="T5" fmla="*/ 2 h 130"/>
                <a:gd name="T6" fmla="*/ 6 w 51"/>
                <a:gd name="T7" fmla="*/ 0 h 130"/>
                <a:gd name="T8" fmla="*/ 2 w 51"/>
                <a:gd name="T9" fmla="*/ 0 h 130"/>
                <a:gd name="T10" fmla="*/ 2 w 51"/>
                <a:gd name="T11" fmla="*/ 2 h 130"/>
                <a:gd name="T12" fmla="*/ 0 w 51"/>
                <a:gd name="T13" fmla="*/ 2 h 130"/>
                <a:gd name="T14" fmla="*/ 0 w 51"/>
                <a:gd name="T15" fmla="*/ 128 h 130"/>
                <a:gd name="T16" fmla="*/ 2 w 51"/>
                <a:gd name="T17" fmla="*/ 128 h 130"/>
                <a:gd name="T18" fmla="*/ 2 w 51"/>
                <a:gd name="T19" fmla="*/ 130 h 130"/>
                <a:gd name="T20" fmla="*/ 49 w 51"/>
                <a:gd name="T21" fmla="*/ 130 h 130"/>
                <a:gd name="T22" fmla="*/ 49 w 51"/>
                <a:gd name="T23" fmla="*/ 128 h 130"/>
                <a:gd name="T24" fmla="*/ 51 w 51"/>
                <a:gd name="T25" fmla="*/ 128 h 130"/>
                <a:gd name="T26" fmla="*/ 51 w 51"/>
                <a:gd name="T27" fmla="*/ 124 h 130"/>
                <a:gd name="T28" fmla="*/ 49 w 51"/>
                <a:gd name="T29" fmla="*/ 124 h 130"/>
                <a:gd name="T30" fmla="*/ 49 w 51"/>
                <a:gd name="T31" fmla="*/ 122 h 130"/>
                <a:gd name="T32" fmla="*/ 47 w 51"/>
                <a:gd name="T33" fmla="*/ 122 h 130"/>
                <a:gd name="T34" fmla="*/ 4 w 51"/>
                <a:gd name="T35" fmla="*/ 122 h 130"/>
                <a:gd name="T36" fmla="*/ 8 w 51"/>
                <a:gd name="T37" fmla="*/ 126 h 130"/>
                <a:gd name="T38" fmla="*/ 8 w 51"/>
                <a:gd name="T39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130">
                  <a:moveTo>
                    <a:pt x="8" y="4"/>
                  </a:moveTo>
                  <a:lnTo>
                    <a:pt x="8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128"/>
                  </a:lnTo>
                  <a:lnTo>
                    <a:pt x="2" y="128"/>
                  </a:lnTo>
                  <a:lnTo>
                    <a:pt x="2" y="130"/>
                  </a:lnTo>
                  <a:lnTo>
                    <a:pt x="49" y="130"/>
                  </a:lnTo>
                  <a:lnTo>
                    <a:pt x="49" y="128"/>
                  </a:lnTo>
                  <a:lnTo>
                    <a:pt x="51" y="128"/>
                  </a:lnTo>
                  <a:lnTo>
                    <a:pt x="51" y="124"/>
                  </a:lnTo>
                  <a:lnTo>
                    <a:pt x="49" y="124"/>
                  </a:lnTo>
                  <a:lnTo>
                    <a:pt x="49" y="122"/>
                  </a:lnTo>
                  <a:lnTo>
                    <a:pt x="47" y="122"/>
                  </a:lnTo>
                  <a:lnTo>
                    <a:pt x="4" y="122"/>
                  </a:lnTo>
                  <a:lnTo>
                    <a:pt x="8" y="126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06" name="Freeform 118"/>
            <p:cNvSpPr>
              <a:spLocks/>
            </p:cNvSpPr>
            <p:nvPr/>
          </p:nvSpPr>
          <p:spPr bwMode="auto">
            <a:xfrm>
              <a:off x="1987" y="976"/>
              <a:ext cx="105" cy="7"/>
            </a:xfrm>
            <a:custGeom>
              <a:avLst/>
              <a:gdLst>
                <a:gd name="T0" fmla="*/ 118 w 122"/>
                <a:gd name="T1" fmla="*/ 8 h 8"/>
                <a:gd name="T2" fmla="*/ 120 w 122"/>
                <a:gd name="T3" fmla="*/ 8 h 8"/>
                <a:gd name="T4" fmla="*/ 120 w 122"/>
                <a:gd name="T5" fmla="*/ 6 h 8"/>
                <a:gd name="T6" fmla="*/ 122 w 122"/>
                <a:gd name="T7" fmla="*/ 6 h 8"/>
                <a:gd name="T8" fmla="*/ 122 w 122"/>
                <a:gd name="T9" fmla="*/ 2 h 8"/>
                <a:gd name="T10" fmla="*/ 120 w 122"/>
                <a:gd name="T11" fmla="*/ 2 h 8"/>
                <a:gd name="T12" fmla="*/ 120 w 122"/>
                <a:gd name="T13" fmla="*/ 0 h 8"/>
                <a:gd name="T14" fmla="*/ 2 w 122"/>
                <a:gd name="T15" fmla="*/ 0 h 8"/>
                <a:gd name="T16" fmla="*/ 2 w 122"/>
                <a:gd name="T17" fmla="*/ 2 h 8"/>
                <a:gd name="T18" fmla="*/ 0 w 122"/>
                <a:gd name="T19" fmla="*/ 2 h 8"/>
                <a:gd name="T20" fmla="*/ 0 w 122"/>
                <a:gd name="T21" fmla="*/ 6 h 8"/>
                <a:gd name="T22" fmla="*/ 2 w 122"/>
                <a:gd name="T23" fmla="*/ 6 h 8"/>
                <a:gd name="T24" fmla="*/ 2 w 122"/>
                <a:gd name="T25" fmla="*/ 8 h 8"/>
                <a:gd name="T26" fmla="*/ 4 w 122"/>
                <a:gd name="T27" fmla="*/ 8 h 8"/>
                <a:gd name="T28" fmla="*/ 118 w 122"/>
                <a:gd name="T2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8">
                  <a:moveTo>
                    <a:pt x="118" y="8"/>
                  </a:moveTo>
                  <a:lnTo>
                    <a:pt x="120" y="8"/>
                  </a:lnTo>
                  <a:lnTo>
                    <a:pt x="120" y="6"/>
                  </a:lnTo>
                  <a:lnTo>
                    <a:pt x="122" y="6"/>
                  </a:lnTo>
                  <a:lnTo>
                    <a:pt x="122" y="2"/>
                  </a:lnTo>
                  <a:lnTo>
                    <a:pt x="120" y="2"/>
                  </a:lnTo>
                  <a:lnTo>
                    <a:pt x="12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118" y="8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07" name="Freeform 119"/>
            <p:cNvSpPr>
              <a:spLocks/>
            </p:cNvSpPr>
            <p:nvPr/>
          </p:nvSpPr>
          <p:spPr bwMode="auto">
            <a:xfrm>
              <a:off x="2085" y="1213"/>
              <a:ext cx="44" cy="6"/>
            </a:xfrm>
            <a:custGeom>
              <a:avLst/>
              <a:gdLst>
                <a:gd name="T0" fmla="*/ 4 w 51"/>
                <a:gd name="T1" fmla="*/ 0 h 7"/>
                <a:gd name="T2" fmla="*/ 2 w 51"/>
                <a:gd name="T3" fmla="*/ 0 h 7"/>
                <a:gd name="T4" fmla="*/ 2 w 51"/>
                <a:gd name="T5" fmla="*/ 2 h 7"/>
                <a:gd name="T6" fmla="*/ 0 w 51"/>
                <a:gd name="T7" fmla="*/ 2 h 7"/>
                <a:gd name="T8" fmla="*/ 0 w 51"/>
                <a:gd name="T9" fmla="*/ 5 h 7"/>
                <a:gd name="T10" fmla="*/ 2 w 51"/>
                <a:gd name="T11" fmla="*/ 5 h 7"/>
                <a:gd name="T12" fmla="*/ 2 w 51"/>
                <a:gd name="T13" fmla="*/ 7 h 7"/>
                <a:gd name="T14" fmla="*/ 49 w 51"/>
                <a:gd name="T15" fmla="*/ 7 h 7"/>
                <a:gd name="T16" fmla="*/ 49 w 51"/>
                <a:gd name="T17" fmla="*/ 5 h 7"/>
                <a:gd name="T18" fmla="*/ 51 w 51"/>
                <a:gd name="T19" fmla="*/ 5 h 7"/>
                <a:gd name="T20" fmla="*/ 51 w 51"/>
                <a:gd name="T21" fmla="*/ 2 h 7"/>
                <a:gd name="T22" fmla="*/ 49 w 51"/>
                <a:gd name="T23" fmla="*/ 2 h 7"/>
                <a:gd name="T24" fmla="*/ 49 w 51"/>
                <a:gd name="T25" fmla="*/ 0 h 7"/>
                <a:gd name="T26" fmla="*/ 47 w 51"/>
                <a:gd name="T27" fmla="*/ 0 h 7"/>
                <a:gd name="T28" fmla="*/ 4 w 51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7">
                  <a:moveTo>
                    <a:pt x="4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49" y="7"/>
                  </a:lnTo>
                  <a:lnTo>
                    <a:pt x="49" y="5"/>
                  </a:lnTo>
                  <a:lnTo>
                    <a:pt x="51" y="5"/>
                  </a:lnTo>
                  <a:lnTo>
                    <a:pt x="51" y="2"/>
                  </a:lnTo>
                  <a:lnTo>
                    <a:pt x="49" y="2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08" name="Freeform 120"/>
            <p:cNvSpPr>
              <a:spLocks/>
            </p:cNvSpPr>
            <p:nvPr/>
          </p:nvSpPr>
          <p:spPr bwMode="auto">
            <a:xfrm>
              <a:off x="1987" y="1213"/>
              <a:ext cx="105" cy="113"/>
            </a:xfrm>
            <a:custGeom>
              <a:avLst/>
              <a:gdLst>
                <a:gd name="T0" fmla="*/ 122 w 122"/>
                <a:gd name="T1" fmla="*/ 3 h 135"/>
                <a:gd name="T2" fmla="*/ 122 w 122"/>
                <a:gd name="T3" fmla="*/ 2 h 135"/>
                <a:gd name="T4" fmla="*/ 120 w 122"/>
                <a:gd name="T5" fmla="*/ 2 h 135"/>
                <a:gd name="T6" fmla="*/ 120 w 122"/>
                <a:gd name="T7" fmla="*/ 0 h 135"/>
                <a:gd name="T8" fmla="*/ 116 w 122"/>
                <a:gd name="T9" fmla="*/ 0 h 135"/>
                <a:gd name="T10" fmla="*/ 116 w 122"/>
                <a:gd name="T11" fmla="*/ 2 h 135"/>
                <a:gd name="T12" fmla="*/ 114 w 122"/>
                <a:gd name="T13" fmla="*/ 2 h 135"/>
                <a:gd name="T14" fmla="*/ 114 w 122"/>
                <a:gd name="T15" fmla="*/ 131 h 135"/>
                <a:gd name="T16" fmla="*/ 118 w 122"/>
                <a:gd name="T17" fmla="*/ 127 h 135"/>
                <a:gd name="T18" fmla="*/ 2 w 122"/>
                <a:gd name="T19" fmla="*/ 127 h 135"/>
                <a:gd name="T20" fmla="*/ 2 w 122"/>
                <a:gd name="T21" fmla="*/ 129 h 135"/>
                <a:gd name="T22" fmla="*/ 0 w 122"/>
                <a:gd name="T23" fmla="*/ 129 h 135"/>
                <a:gd name="T24" fmla="*/ 0 w 122"/>
                <a:gd name="T25" fmla="*/ 133 h 135"/>
                <a:gd name="T26" fmla="*/ 2 w 122"/>
                <a:gd name="T27" fmla="*/ 133 h 135"/>
                <a:gd name="T28" fmla="*/ 2 w 122"/>
                <a:gd name="T29" fmla="*/ 135 h 135"/>
                <a:gd name="T30" fmla="*/ 4 w 122"/>
                <a:gd name="T31" fmla="*/ 135 h 135"/>
                <a:gd name="T32" fmla="*/ 118 w 122"/>
                <a:gd name="T33" fmla="*/ 135 h 135"/>
                <a:gd name="T34" fmla="*/ 120 w 122"/>
                <a:gd name="T35" fmla="*/ 135 h 135"/>
                <a:gd name="T36" fmla="*/ 120 w 122"/>
                <a:gd name="T37" fmla="*/ 133 h 135"/>
                <a:gd name="T38" fmla="*/ 122 w 122"/>
                <a:gd name="T39" fmla="*/ 133 h 135"/>
                <a:gd name="T40" fmla="*/ 122 w 122"/>
                <a:gd name="T41" fmla="*/ 131 h 135"/>
                <a:gd name="T42" fmla="*/ 122 w 122"/>
                <a:gd name="T43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" h="135">
                  <a:moveTo>
                    <a:pt x="122" y="3"/>
                  </a:moveTo>
                  <a:lnTo>
                    <a:pt x="122" y="2"/>
                  </a:lnTo>
                  <a:lnTo>
                    <a:pt x="120" y="2"/>
                  </a:lnTo>
                  <a:lnTo>
                    <a:pt x="120" y="0"/>
                  </a:lnTo>
                  <a:lnTo>
                    <a:pt x="116" y="0"/>
                  </a:lnTo>
                  <a:lnTo>
                    <a:pt x="116" y="2"/>
                  </a:lnTo>
                  <a:lnTo>
                    <a:pt x="114" y="2"/>
                  </a:lnTo>
                  <a:lnTo>
                    <a:pt x="114" y="131"/>
                  </a:lnTo>
                  <a:lnTo>
                    <a:pt x="118" y="127"/>
                  </a:lnTo>
                  <a:lnTo>
                    <a:pt x="2" y="127"/>
                  </a:lnTo>
                  <a:lnTo>
                    <a:pt x="2" y="129"/>
                  </a:lnTo>
                  <a:lnTo>
                    <a:pt x="0" y="129"/>
                  </a:lnTo>
                  <a:lnTo>
                    <a:pt x="0" y="133"/>
                  </a:lnTo>
                  <a:lnTo>
                    <a:pt x="2" y="133"/>
                  </a:lnTo>
                  <a:lnTo>
                    <a:pt x="2" y="135"/>
                  </a:lnTo>
                  <a:lnTo>
                    <a:pt x="4" y="135"/>
                  </a:lnTo>
                  <a:lnTo>
                    <a:pt x="118" y="135"/>
                  </a:lnTo>
                  <a:lnTo>
                    <a:pt x="120" y="135"/>
                  </a:lnTo>
                  <a:lnTo>
                    <a:pt x="120" y="133"/>
                  </a:lnTo>
                  <a:lnTo>
                    <a:pt x="122" y="133"/>
                  </a:lnTo>
                  <a:lnTo>
                    <a:pt x="122" y="131"/>
                  </a:lnTo>
                  <a:lnTo>
                    <a:pt x="122" y="3"/>
                  </a:lnTo>
                  <a:close/>
                </a:path>
              </a:pathLst>
            </a:custGeom>
            <a:solidFill>
              <a:srgbClr val="800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09" name="Freeform 121"/>
            <p:cNvSpPr>
              <a:spLocks/>
            </p:cNvSpPr>
            <p:nvPr/>
          </p:nvSpPr>
          <p:spPr bwMode="auto">
            <a:xfrm>
              <a:off x="541" y="1176"/>
              <a:ext cx="106" cy="81"/>
            </a:xfrm>
            <a:custGeom>
              <a:avLst/>
              <a:gdLst>
                <a:gd name="T0" fmla="*/ 116 w 124"/>
                <a:gd name="T1" fmla="*/ 0 h 97"/>
                <a:gd name="T2" fmla="*/ 116 w 124"/>
                <a:gd name="T3" fmla="*/ 2 h 97"/>
                <a:gd name="T4" fmla="*/ 101 w 124"/>
                <a:gd name="T5" fmla="*/ 14 h 97"/>
                <a:gd name="T6" fmla="*/ 101 w 124"/>
                <a:gd name="T7" fmla="*/ 16 h 97"/>
                <a:gd name="T8" fmla="*/ 97 w 124"/>
                <a:gd name="T9" fmla="*/ 16 h 97"/>
                <a:gd name="T10" fmla="*/ 97 w 124"/>
                <a:gd name="T11" fmla="*/ 18 h 97"/>
                <a:gd name="T12" fmla="*/ 77 w 124"/>
                <a:gd name="T13" fmla="*/ 34 h 97"/>
                <a:gd name="T14" fmla="*/ 69 w 124"/>
                <a:gd name="T15" fmla="*/ 42 h 97"/>
                <a:gd name="T16" fmla="*/ 65 w 124"/>
                <a:gd name="T17" fmla="*/ 42 h 97"/>
                <a:gd name="T18" fmla="*/ 65 w 124"/>
                <a:gd name="T19" fmla="*/ 44 h 97"/>
                <a:gd name="T20" fmla="*/ 50 w 124"/>
                <a:gd name="T21" fmla="*/ 55 h 97"/>
                <a:gd name="T22" fmla="*/ 50 w 124"/>
                <a:gd name="T23" fmla="*/ 57 h 97"/>
                <a:gd name="T24" fmla="*/ 46 w 124"/>
                <a:gd name="T25" fmla="*/ 57 h 97"/>
                <a:gd name="T26" fmla="*/ 46 w 124"/>
                <a:gd name="T27" fmla="*/ 59 h 97"/>
                <a:gd name="T28" fmla="*/ 26 w 124"/>
                <a:gd name="T29" fmla="*/ 75 h 97"/>
                <a:gd name="T30" fmla="*/ 18 w 124"/>
                <a:gd name="T31" fmla="*/ 83 h 97"/>
                <a:gd name="T32" fmla="*/ 14 w 124"/>
                <a:gd name="T33" fmla="*/ 83 h 97"/>
                <a:gd name="T34" fmla="*/ 14 w 124"/>
                <a:gd name="T35" fmla="*/ 85 h 97"/>
                <a:gd name="T36" fmla="*/ 0 w 124"/>
                <a:gd name="T37" fmla="*/ 95 h 97"/>
                <a:gd name="T38" fmla="*/ 0 w 124"/>
                <a:gd name="T39" fmla="*/ 97 h 97"/>
                <a:gd name="T40" fmla="*/ 4 w 124"/>
                <a:gd name="T41" fmla="*/ 97 h 97"/>
                <a:gd name="T42" fmla="*/ 4 w 124"/>
                <a:gd name="T43" fmla="*/ 95 h 97"/>
                <a:gd name="T44" fmla="*/ 12 w 124"/>
                <a:gd name="T45" fmla="*/ 95 h 97"/>
                <a:gd name="T46" fmla="*/ 12 w 124"/>
                <a:gd name="T47" fmla="*/ 93 h 97"/>
                <a:gd name="T48" fmla="*/ 18 w 124"/>
                <a:gd name="T49" fmla="*/ 93 h 97"/>
                <a:gd name="T50" fmla="*/ 18 w 124"/>
                <a:gd name="T51" fmla="*/ 91 h 97"/>
                <a:gd name="T52" fmla="*/ 28 w 124"/>
                <a:gd name="T53" fmla="*/ 91 h 97"/>
                <a:gd name="T54" fmla="*/ 28 w 124"/>
                <a:gd name="T55" fmla="*/ 89 h 97"/>
                <a:gd name="T56" fmla="*/ 40 w 124"/>
                <a:gd name="T57" fmla="*/ 89 h 97"/>
                <a:gd name="T58" fmla="*/ 40 w 124"/>
                <a:gd name="T59" fmla="*/ 87 h 97"/>
                <a:gd name="T60" fmla="*/ 55 w 124"/>
                <a:gd name="T61" fmla="*/ 87 h 97"/>
                <a:gd name="T62" fmla="*/ 55 w 124"/>
                <a:gd name="T63" fmla="*/ 85 h 97"/>
                <a:gd name="T64" fmla="*/ 69 w 124"/>
                <a:gd name="T65" fmla="*/ 85 h 97"/>
                <a:gd name="T66" fmla="*/ 69 w 124"/>
                <a:gd name="T67" fmla="*/ 83 h 97"/>
                <a:gd name="T68" fmla="*/ 124 w 124"/>
                <a:gd name="T69" fmla="*/ 81 h 97"/>
                <a:gd name="T70" fmla="*/ 124 w 124"/>
                <a:gd name="T71" fmla="*/ 40 h 97"/>
                <a:gd name="T72" fmla="*/ 122 w 124"/>
                <a:gd name="T73" fmla="*/ 40 h 97"/>
                <a:gd name="T74" fmla="*/ 122 w 124"/>
                <a:gd name="T75" fmla="*/ 0 h 97"/>
                <a:gd name="T76" fmla="*/ 116 w 124"/>
                <a:gd name="T7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4" h="97">
                  <a:moveTo>
                    <a:pt x="116" y="0"/>
                  </a:moveTo>
                  <a:lnTo>
                    <a:pt x="116" y="2"/>
                  </a:lnTo>
                  <a:lnTo>
                    <a:pt x="101" y="14"/>
                  </a:lnTo>
                  <a:lnTo>
                    <a:pt x="101" y="16"/>
                  </a:lnTo>
                  <a:lnTo>
                    <a:pt x="97" y="16"/>
                  </a:lnTo>
                  <a:lnTo>
                    <a:pt x="97" y="18"/>
                  </a:lnTo>
                  <a:lnTo>
                    <a:pt x="77" y="34"/>
                  </a:lnTo>
                  <a:lnTo>
                    <a:pt x="69" y="42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50" y="55"/>
                  </a:lnTo>
                  <a:lnTo>
                    <a:pt x="50" y="57"/>
                  </a:lnTo>
                  <a:lnTo>
                    <a:pt x="46" y="57"/>
                  </a:lnTo>
                  <a:lnTo>
                    <a:pt x="46" y="59"/>
                  </a:lnTo>
                  <a:lnTo>
                    <a:pt x="26" y="75"/>
                  </a:lnTo>
                  <a:lnTo>
                    <a:pt x="18" y="83"/>
                  </a:lnTo>
                  <a:lnTo>
                    <a:pt x="14" y="83"/>
                  </a:lnTo>
                  <a:lnTo>
                    <a:pt x="14" y="8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4" y="97"/>
                  </a:lnTo>
                  <a:lnTo>
                    <a:pt x="4" y="95"/>
                  </a:lnTo>
                  <a:lnTo>
                    <a:pt x="12" y="95"/>
                  </a:lnTo>
                  <a:lnTo>
                    <a:pt x="12" y="93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28" y="91"/>
                  </a:lnTo>
                  <a:lnTo>
                    <a:pt x="28" y="89"/>
                  </a:lnTo>
                  <a:lnTo>
                    <a:pt x="40" y="89"/>
                  </a:lnTo>
                  <a:lnTo>
                    <a:pt x="40" y="87"/>
                  </a:lnTo>
                  <a:lnTo>
                    <a:pt x="55" y="87"/>
                  </a:lnTo>
                  <a:lnTo>
                    <a:pt x="55" y="85"/>
                  </a:lnTo>
                  <a:lnTo>
                    <a:pt x="69" y="85"/>
                  </a:lnTo>
                  <a:lnTo>
                    <a:pt x="69" y="83"/>
                  </a:lnTo>
                  <a:lnTo>
                    <a:pt x="124" y="81"/>
                  </a:lnTo>
                  <a:lnTo>
                    <a:pt x="124" y="40"/>
                  </a:lnTo>
                  <a:lnTo>
                    <a:pt x="122" y="40"/>
                  </a:lnTo>
                  <a:lnTo>
                    <a:pt x="122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10" name="Freeform 122"/>
            <p:cNvSpPr>
              <a:spLocks/>
            </p:cNvSpPr>
            <p:nvPr/>
          </p:nvSpPr>
          <p:spPr bwMode="auto">
            <a:xfrm>
              <a:off x="290" y="1375"/>
              <a:ext cx="100" cy="93"/>
            </a:xfrm>
            <a:custGeom>
              <a:avLst/>
              <a:gdLst>
                <a:gd name="T0" fmla="*/ 112 w 116"/>
                <a:gd name="T1" fmla="*/ 2 h 110"/>
                <a:gd name="T2" fmla="*/ 97 w 116"/>
                <a:gd name="T3" fmla="*/ 16 h 110"/>
                <a:gd name="T4" fmla="*/ 93 w 116"/>
                <a:gd name="T5" fmla="*/ 18 h 110"/>
                <a:gd name="T6" fmla="*/ 81 w 116"/>
                <a:gd name="T7" fmla="*/ 26 h 110"/>
                <a:gd name="T8" fmla="*/ 65 w 116"/>
                <a:gd name="T9" fmla="*/ 40 h 110"/>
                <a:gd name="T10" fmla="*/ 61 w 116"/>
                <a:gd name="T11" fmla="*/ 42 h 110"/>
                <a:gd name="T12" fmla="*/ 46 w 116"/>
                <a:gd name="T13" fmla="*/ 55 h 110"/>
                <a:gd name="T14" fmla="*/ 42 w 116"/>
                <a:gd name="T15" fmla="*/ 57 h 110"/>
                <a:gd name="T16" fmla="*/ 34 w 116"/>
                <a:gd name="T17" fmla="*/ 67 h 110"/>
                <a:gd name="T18" fmla="*/ 30 w 116"/>
                <a:gd name="T19" fmla="*/ 69 h 110"/>
                <a:gd name="T20" fmla="*/ 14 w 116"/>
                <a:gd name="T21" fmla="*/ 83 h 110"/>
                <a:gd name="T22" fmla="*/ 10 w 116"/>
                <a:gd name="T23" fmla="*/ 85 h 110"/>
                <a:gd name="T24" fmla="*/ 0 w 116"/>
                <a:gd name="T25" fmla="*/ 91 h 110"/>
                <a:gd name="T26" fmla="*/ 6 w 116"/>
                <a:gd name="T27" fmla="*/ 93 h 110"/>
                <a:gd name="T28" fmla="*/ 16 w 116"/>
                <a:gd name="T29" fmla="*/ 95 h 110"/>
                <a:gd name="T30" fmla="*/ 24 w 116"/>
                <a:gd name="T31" fmla="*/ 97 h 110"/>
                <a:gd name="T32" fmla="*/ 42 w 116"/>
                <a:gd name="T33" fmla="*/ 101 h 110"/>
                <a:gd name="T34" fmla="*/ 49 w 116"/>
                <a:gd name="T35" fmla="*/ 103 h 110"/>
                <a:gd name="T36" fmla="*/ 67 w 116"/>
                <a:gd name="T37" fmla="*/ 107 h 110"/>
                <a:gd name="T38" fmla="*/ 85 w 116"/>
                <a:gd name="T39" fmla="*/ 110 h 110"/>
                <a:gd name="T40" fmla="*/ 87 w 116"/>
                <a:gd name="T41" fmla="*/ 101 h 110"/>
                <a:gd name="T42" fmla="*/ 91 w 116"/>
                <a:gd name="T43" fmla="*/ 79 h 110"/>
                <a:gd name="T44" fmla="*/ 93 w 116"/>
                <a:gd name="T45" fmla="*/ 69 h 110"/>
                <a:gd name="T46" fmla="*/ 95 w 116"/>
                <a:gd name="T47" fmla="*/ 65 h 110"/>
                <a:gd name="T48" fmla="*/ 97 w 116"/>
                <a:gd name="T49" fmla="*/ 53 h 110"/>
                <a:gd name="T50" fmla="*/ 101 w 116"/>
                <a:gd name="T51" fmla="*/ 44 h 110"/>
                <a:gd name="T52" fmla="*/ 103 w 116"/>
                <a:gd name="T53" fmla="*/ 34 h 110"/>
                <a:gd name="T54" fmla="*/ 106 w 116"/>
                <a:gd name="T55" fmla="*/ 24 h 110"/>
                <a:gd name="T56" fmla="*/ 108 w 116"/>
                <a:gd name="T57" fmla="*/ 20 h 110"/>
                <a:gd name="T58" fmla="*/ 110 w 116"/>
                <a:gd name="T59" fmla="*/ 16 h 110"/>
                <a:gd name="T60" fmla="*/ 114 w 116"/>
                <a:gd name="T61" fmla="*/ 6 h 110"/>
                <a:gd name="T62" fmla="*/ 116 w 116"/>
                <a:gd name="T63" fmla="*/ 2 h 110"/>
                <a:gd name="T64" fmla="*/ 112 w 116"/>
                <a:gd name="T6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6" h="110">
                  <a:moveTo>
                    <a:pt x="112" y="0"/>
                  </a:moveTo>
                  <a:lnTo>
                    <a:pt x="112" y="2"/>
                  </a:lnTo>
                  <a:lnTo>
                    <a:pt x="97" y="14"/>
                  </a:lnTo>
                  <a:lnTo>
                    <a:pt x="97" y="16"/>
                  </a:lnTo>
                  <a:lnTo>
                    <a:pt x="93" y="16"/>
                  </a:lnTo>
                  <a:lnTo>
                    <a:pt x="93" y="18"/>
                  </a:lnTo>
                  <a:lnTo>
                    <a:pt x="85" y="26"/>
                  </a:lnTo>
                  <a:lnTo>
                    <a:pt x="81" y="26"/>
                  </a:lnTo>
                  <a:lnTo>
                    <a:pt x="81" y="28"/>
                  </a:lnTo>
                  <a:lnTo>
                    <a:pt x="65" y="40"/>
                  </a:lnTo>
                  <a:lnTo>
                    <a:pt x="65" y="42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46" y="55"/>
                  </a:lnTo>
                  <a:lnTo>
                    <a:pt x="46" y="57"/>
                  </a:lnTo>
                  <a:lnTo>
                    <a:pt x="42" y="57"/>
                  </a:lnTo>
                  <a:lnTo>
                    <a:pt x="42" y="59"/>
                  </a:lnTo>
                  <a:lnTo>
                    <a:pt x="34" y="67"/>
                  </a:lnTo>
                  <a:lnTo>
                    <a:pt x="30" y="67"/>
                  </a:lnTo>
                  <a:lnTo>
                    <a:pt x="30" y="69"/>
                  </a:lnTo>
                  <a:lnTo>
                    <a:pt x="14" y="81"/>
                  </a:lnTo>
                  <a:lnTo>
                    <a:pt x="14" y="83"/>
                  </a:lnTo>
                  <a:lnTo>
                    <a:pt x="10" y="83"/>
                  </a:lnTo>
                  <a:lnTo>
                    <a:pt x="10" y="85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0" y="93"/>
                  </a:lnTo>
                  <a:lnTo>
                    <a:pt x="6" y="93"/>
                  </a:lnTo>
                  <a:lnTo>
                    <a:pt x="6" y="95"/>
                  </a:lnTo>
                  <a:lnTo>
                    <a:pt x="16" y="95"/>
                  </a:lnTo>
                  <a:lnTo>
                    <a:pt x="16" y="97"/>
                  </a:lnTo>
                  <a:lnTo>
                    <a:pt x="24" y="97"/>
                  </a:lnTo>
                  <a:lnTo>
                    <a:pt x="24" y="99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9" y="103"/>
                  </a:lnTo>
                  <a:lnTo>
                    <a:pt x="49" y="105"/>
                  </a:lnTo>
                  <a:lnTo>
                    <a:pt x="67" y="107"/>
                  </a:lnTo>
                  <a:lnTo>
                    <a:pt x="67" y="109"/>
                  </a:lnTo>
                  <a:lnTo>
                    <a:pt x="85" y="110"/>
                  </a:lnTo>
                  <a:lnTo>
                    <a:pt x="85" y="101"/>
                  </a:lnTo>
                  <a:lnTo>
                    <a:pt x="87" y="101"/>
                  </a:lnTo>
                  <a:lnTo>
                    <a:pt x="89" y="79"/>
                  </a:lnTo>
                  <a:lnTo>
                    <a:pt x="91" y="79"/>
                  </a:lnTo>
                  <a:lnTo>
                    <a:pt x="91" y="69"/>
                  </a:lnTo>
                  <a:lnTo>
                    <a:pt x="93" y="69"/>
                  </a:lnTo>
                  <a:lnTo>
                    <a:pt x="93" y="65"/>
                  </a:lnTo>
                  <a:lnTo>
                    <a:pt x="95" y="65"/>
                  </a:lnTo>
                  <a:lnTo>
                    <a:pt x="95" y="53"/>
                  </a:lnTo>
                  <a:lnTo>
                    <a:pt x="97" y="53"/>
                  </a:lnTo>
                  <a:lnTo>
                    <a:pt x="99" y="44"/>
                  </a:lnTo>
                  <a:lnTo>
                    <a:pt x="101" y="44"/>
                  </a:lnTo>
                  <a:lnTo>
                    <a:pt x="101" y="34"/>
                  </a:lnTo>
                  <a:lnTo>
                    <a:pt x="103" y="34"/>
                  </a:lnTo>
                  <a:lnTo>
                    <a:pt x="105" y="24"/>
                  </a:lnTo>
                  <a:lnTo>
                    <a:pt x="106" y="24"/>
                  </a:lnTo>
                  <a:lnTo>
                    <a:pt x="106" y="20"/>
                  </a:lnTo>
                  <a:lnTo>
                    <a:pt x="108" y="20"/>
                  </a:lnTo>
                  <a:lnTo>
                    <a:pt x="108" y="16"/>
                  </a:lnTo>
                  <a:lnTo>
                    <a:pt x="110" y="16"/>
                  </a:lnTo>
                  <a:lnTo>
                    <a:pt x="112" y="6"/>
                  </a:lnTo>
                  <a:lnTo>
                    <a:pt x="114" y="6"/>
                  </a:lnTo>
                  <a:lnTo>
                    <a:pt x="114" y="2"/>
                  </a:lnTo>
                  <a:lnTo>
                    <a:pt x="116" y="2"/>
                  </a:lnTo>
                  <a:lnTo>
                    <a:pt x="116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11" name="Freeform 123"/>
            <p:cNvSpPr>
              <a:spLocks/>
            </p:cNvSpPr>
            <p:nvPr/>
          </p:nvSpPr>
          <p:spPr bwMode="auto">
            <a:xfrm>
              <a:off x="221" y="1105"/>
              <a:ext cx="423" cy="348"/>
            </a:xfrm>
            <a:custGeom>
              <a:avLst/>
              <a:gdLst>
                <a:gd name="T0" fmla="*/ 464 w 491"/>
                <a:gd name="T1" fmla="*/ 17 h 415"/>
                <a:gd name="T2" fmla="*/ 452 w 491"/>
                <a:gd name="T3" fmla="*/ 27 h 415"/>
                <a:gd name="T4" fmla="*/ 421 w 491"/>
                <a:gd name="T5" fmla="*/ 51 h 415"/>
                <a:gd name="T6" fmla="*/ 393 w 491"/>
                <a:gd name="T7" fmla="*/ 76 h 415"/>
                <a:gd name="T8" fmla="*/ 369 w 491"/>
                <a:gd name="T9" fmla="*/ 94 h 415"/>
                <a:gd name="T10" fmla="*/ 358 w 491"/>
                <a:gd name="T11" fmla="*/ 104 h 415"/>
                <a:gd name="T12" fmla="*/ 326 w 491"/>
                <a:gd name="T13" fmla="*/ 128 h 415"/>
                <a:gd name="T14" fmla="*/ 314 w 491"/>
                <a:gd name="T15" fmla="*/ 137 h 415"/>
                <a:gd name="T16" fmla="*/ 299 w 491"/>
                <a:gd name="T17" fmla="*/ 153 h 415"/>
                <a:gd name="T18" fmla="*/ 287 w 491"/>
                <a:gd name="T19" fmla="*/ 163 h 415"/>
                <a:gd name="T20" fmla="*/ 267 w 491"/>
                <a:gd name="T21" fmla="*/ 177 h 415"/>
                <a:gd name="T22" fmla="*/ 263 w 491"/>
                <a:gd name="T23" fmla="*/ 181 h 415"/>
                <a:gd name="T24" fmla="*/ 251 w 491"/>
                <a:gd name="T25" fmla="*/ 191 h 415"/>
                <a:gd name="T26" fmla="*/ 232 w 491"/>
                <a:gd name="T27" fmla="*/ 204 h 415"/>
                <a:gd name="T28" fmla="*/ 220 w 491"/>
                <a:gd name="T29" fmla="*/ 214 h 415"/>
                <a:gd name="T30" fmla="*/ 204 w 491"/>
                <a:gd name="T31" fmla="*/ 230 h 415"/>
                <a:gd name="T32" fmla="*/ 192 w 491"/>
                <a:gd name="T33" fmla="*/ 240 h 415"/>
                <a:gd name="T34" fmla="*/ 173 w 491"/>
                <a:gd name="T35" fmla="*/ 253 h 415"/>
                <a:gd name="T36" fmla="*/ 169 w 491"/>
                <a:gd name="T37" fmla="*/ 257 h 415"/>
                <a:gd name="T38" fmla="*/ 157 w 491"/>
                <a:gd name="T39" fmla="*/ 267 h 415"/>
                <a:gd name="T40" fmla="*/ 126 w 491"/>
                <a:gd name="T41" fmla="*/ 291 h 415"/>
                <a:gd name="T42" fmla="*/ 98 w 491"/>
                <a:gd name="T43" fmla="*/ 316 h 415"/>
                <a:gd name="T44" fmla="*/ 74 w 491"/>
                <a:gd name="T45" fmla="*/ 334 h 415"/>
                <a:gd name="T46" fmla="*/ 63 w 491"/>
                <a:gd name="T47" fmla="*/ 344 h 415"/>
                <a:gd name="T48" fmla="*/ 31 w 491"/>
                <a:gd name="T49" fmla="*/ 368 h 415"/>
                <a:gd name="T50" fmla="*/ 4 w 491"/>
                <a:gd name="T51" fmla="*/ 393 h 415"/>
                <a:gd name="T52" fmla="*/ 9 w 491"/>
                <a:gd name="T53" fmla="*/ 397 h 415"/>
                <a:gd name="T54" fmla="*/ 27 w 491"/>
                <a:gd name="T55" fmla="*/ 403 h 415"/>
                <a:gd name="T56" fmla="*/ 53 w 491"/>
                <a:gd name="T57" fmla="*/ 407 h 415"/>
                <a:gd name="T58" fmla="*/ 70 w 491"/>
                <a:gd name="T59" fmla="*/ 413 h 415"/>
                <a:gd name="T60" fmla="*/ 84 w 491"/>
                <a:gd name="T61" fmla="*/ 415 h 415"/>
                <a:gd name="T62" fmla="*/ 100 w 491"/>
                <a:gd name="T63" fmla="*/ 399 h 415"/>
                <a:gd name="T64" fmla="*/ 124 w 491"/>
                <a:gd name="T65" fmla="*/ 381 h 415"/>
                <a:gd name="T66" fmla="*/ 135 w 491"/>
                <a:gd name="T67" fmla="*/ 371 h 415"/>
                <a:gd name="T68" fmla="*/ 155 w 491"/>
                <a:gd name="T69" fmla="*/ 358 h 415"/>
                <a:gd name="T70" fmla="*/ 183 w 491"/>
                <a:gd name="T71" fmla="*/ 332 h 415"/>
                <a:gd name="T72" fmla="*/ 194 w 491"/>
                <a:gd name="T73" fmla="*/ 324 h 415"/>
                <a:gd name="T74" fmla="*/ 198 w 491"/>
                <a:gd name="T75" fmla="*/ 320 h 415"/>
                <a:gd name="T76" fmla="*/ 202 w 491"/>
                <a:gd name="T77" fmla="*/ 307 h 415"/>
                <a:gd name="T78" fmla="*/ 210 w 491"/>
                <a:gd name="T79" fmla="*/ 299 h 415"/>
                <a:gd name="T80" fmla="*/ 212 w 491"/>
                <a:gd name="T81" fmla="*/ 291 h 415"/>
                <a:gd name="T82" fmla="*/ 220 w 491"/>
                <a:gd name="T83" fmla="*/ 283 h 415"/>
                <a:gd name="T84" fmla="*/ 228 w 491"/>
                <a:gd name="T85" fmla="*/ 269 h 415"/>
                <a:gd name="T86" fmla="*/ 238 w 491"/>
                <a:gd name="T87" fmla="*/ 261 h 415"/>
                <a:gd name="T88" fmla="*/ 263 w 491"/>
                <a:gd name="T89" fmla="*/ 234 h 415"/>
                <a:gd name="T90" fmla="*/ 287 w 491"/>
                <a:gd name="T91" fmla="*/ 218 h 415"/>
                <a:gd name="T92" fmla="*/ 301 w 491"/>
                <a:gd name="T93" fmla="*/ 208 h 415"/>
                <a:gd name="T94" fmla="*/ 310 w 491"/>
                <a:gd name="T95" fmla="*/ 206 h 415"/>
                <a:gd name="T96" fmla="*/ 318 w 491"/>
                <a:gd name="T97" fmla="*/ 200 h 415"/>
                <a:gd name="T98" fmla="*/ 330 w 491"/>
                <a:gd name="T99" fmla="*/ 196 h 415"/>
                <a:gd name="T100" fmla="*/ 336 w 491"/>
                <a:gd name="T101" fmla="*/ 192 h 415"/>
                <a:gd name="T102" fmla="*/ 346 w 491"/>
                <a:gd name="T103" fmla="*/ 189 h 415"/>
                <a:gd name="T104" fmla="*/ 356 w 491"/>
                <a:gd name="T105" fmla="*/ 185 h 415"/>
                <a:gd name="T106" fmla="*/ 369 w 491"/>
                <a:gd name="T107" fmla="*/ 181 h 415"/>
                <a:gd name="T108" fmla="*/ 385 w 491"/>
                <a:gd name="T109" fmla="*/ 171 h 415"/>
                <a:gd name="T110" fmla="*/ 389 w 491"/>
                <a:gd name="T111" fmla="*/ 167 h 415"/>
                <a:gd name="T112" fmla="*/ 421 w 491"/>
                <a:gd name="T113" fmla="*/ 143 h 415"/>
                <a:gd name="T114" fmla="*/ 436 w 491"/>
                <a:gd name="T115" fmla="*/ 128 h 415"/>
                <a:gd name="T116" fmla="*/ 460 w 491"/>
                <a:gd name="T117" fmla="*/ 110 h 415"/>
                <a:gd name="T118" fmla="*/ 472 w 491"/>
                <a:gd name="T119" fmla="*/ 100 h 415"/>
                <a:gd name="T120" fmla="*/ 491 w 491"/>
                <a:gd name="T121" fmla="*/ 86 h 415"/>
                <a:gd name="T122" fmla="*/ 487 w 491"/>
                <a:gd name="T12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1" h="415">
                  <a:moveTo>
                    <a:pt x="483" y="0"/>
                  </a:moveTo>
                  <a:lnTo>
                    <a:pt x="483" y="2"/>
                  </a:lnTo>
                  <a:lnTo>
                    <a:pt x="464" y="17"/>
                  </a:lnTo>
                  <a:lnTo>
                    <a:pt x="456" y="25"/>
                  </a:lnTo>
                  <a:lnTo>
                    <a:pt x="452" y="25"/>
                  </a:lnTo>
                  <a:lnTo>
                    <a:pt x="452" y="27"/>
                  </a:lnTo>
                  <a:lnTo>
                    <a:pt x="432" y="43"/>
                  </a:lnTo>
                  <a:lnTo>
                    <a:pt x="424" y="51"/>
                  </a:lnTo>
                  <a:lnTo>
                    <a:pt x="421" y="51"/>
                  </a:lnTo>
                  <a:lnTo>
                    <a:pt x="421" y="53"/>
                  </a:lnTo>
                  <a:lnTo>
                    <a:pt x="401" y="69"/>
                  </a:lnTo>
                  <a:lnTo>
                    <a:pt x="393" y="76"/>
                  </a:lnTo>
                  <a:lnTo>
                    <a:pt x="389" y="76"/>
                  </a:lnTo>
                  <a:lnTo>
                    <a:pt x="389" y="78"/>
                  </a:lnTo>
                  <a:lnTo>
                    <a:pt x="369" y="94"/>
                  </a:lnTo>
                  <a:lnTo>
                    <a:pt x="362" y="102"/>
                  </a:lnTo>
                  <a:lnTo>
                    <a:pt x="358" y="102"/>
                  </a:lnTo>
                  <a:lnTo>
                    <a:pt x="358" y="104"/>
                  </a:lnTo>
                  <a:lnTo>
                    <a:pt x="338" y="120"/>
                  </a:lnTo>
                  <a:lnTo>
                    <a:pt x="330" y="128"/>
                  </a:lnTo>
                  <a:lnTo>
                    <a:pt x="326" y="128"/>
                  </a:lnTo>
                  <a:lnTo>
                    <a:pt x="326" y="130"/>
                  </a:lnTo>
                  <a:lnTo>
                    <a:pt x="318" y="137"/>
                  </a:lnTo>
                  <a:lnTo>
                    <a:pt x="314" y="137"/>
                  </a:lnTo>
                  <a:lnTo>
                    <a:pt x="314" y="139"/>
                  </a:lnTo>
                  <a:lnTo>
                    <a:pt x="299" y="151"/>
                  </a:lnTo>
                  <a:lnTo>
                    <a:pt x="299" y="153"/>
                  </a:lnTo>
                  <a:lnTo>
                    <a:pt x="295" y="153"/>
                  </a:lnTo>
                  <a:lnTo>
                    <a:pt x="295" y="155"/>
                  </a:lnTo>
                  <a:lnTo>
                    <a:pt x="287" y="163"/>
                  </a:lnTo>
                  <a:lnTo>
                    <a:pt x="283" y="163"/>
                  </a:lnTo>
                  <a:lnTo>
                    <a:pt x="283" y="165"/>
                  </a:lnTo>
                  <a:lnTo>
                    <a:pt x="267" y="177"/>
                  </a:lnTo>
                  <a:lnTo>
                    <a:pt x="267" y="179"/>
                  </a:lnTo>
                  <a:lnTo>
                    <a:pt x="263" y="179"/>
                  </a:lnTo>
                  <a:lnTo>
                    <a:pt x="263" y="181"/>
                  </a:lnTo>
                  <a:lnTo>
                    <a:pt x="255" y="189"/>
                  </a:lnTo>
                  <a:lnTo>
                    <a:pt x="251" y="189"/>
                  </a:lnTo>
                  <a:lnTo>
                    <a:pt x="251" y="191"/>
                  </a:lnTo>
                  <a:lnTo>
                    <a:pt x="236" y="202"/>
                  </a:lnTo>
                  <a:lnTo>
                    <a:pt x="236" y="204"/>
                  </a:lnTo>
                  <a:lnTo>
                    <a:pt x="232" y="204"/>
                  </a:lnTo>
                  <a:lnTo>
                    <a:pt x="232" y="206"/>
                  </a:lnTo>
                  <a:lnTo>
                    <a:pt x="224" y="214"/>
                  </a:lnTo>
                  <a:lnTo>
                    <a:pt x="220" y="214"/>
                  </a:lnTo>
                  <a:lnTo>
                    <a:pt x="220" y="216"/>
                  </a:lnTo>
                  <a:lnTo>
                    <a:pt x="204" y="228"/>
                  </a:lnTo>
                  <a:lnTo>
                    <a:pt x="204" y="230"/>
                  </a:lnTo>
                  <a:lnTo>
                    <a:pt x="200" y="230"/>
                  </a:lnTo>
                  <a:lnTo>
                    <a:pt x="200" y="232"/>
                  </a:lnTo>
                  <a:lnTo>
                    <a:pt x="192" y="240"/>
                  </a:lnTo>
                  <a:lnTo>
                    <a:pt x="188" y="240"/>
                  </a:lnTo>
                  <a:lnTo>
                    <a:pt x="188" y="242"/>
                  </a:lnTo>
                  <a:lnTo>
                    <a:pt x="173" y="253"/>
                  </a:lnTo>
                  <a:lnTo>
                    <a:pt x="173" y="255"/>
                  </a:lnTo>
                  <a:lnTo>
                    <a:pt x="169" y="255"/>
                  </a:lnTo>
                  <a:lnTo>
                    <a:pt x="169" y="257"/>
                  </a:lnTo>
                  <a:lnTo>
                    <a:pt x="161" y="265"/>
                  </a:lnTo>
                  <a:lnTo>
                    <a:pt x="157" y="265"/>
                  </a:lnTo>
                  <a:lnTo>
                    <a:pt x="157" y="267"/>
                  </a:lnTo>
                  <a:lnTo>
                    <a:pt x="137" y="283"/>
                  </a:lnTo>
                  <a:lnTo>
                    <a:pt x="129" y="291"/>
                  </a:lnTo>
                  <a:lnTo>
                    <a:pt x="126" y="291"/>
                  </a:lnTo>
                  <a:lnTo>
                    <a:pt x="126" y="293"/>
                  </a:lnTo>
                  <a:lnTo>
                    <a:pt x="106" y="309"/>
                  </a:lnTo>
                  <a:lnTo>
                    <a:pt x="98" y="316"/>
                  </a:lnTo>
                  <a:lnTo>
                    <a:pt x="94" y="316"/>
                  </a:lnTo>
                  <a:lnTo>
                    <a:pt x="94" y="318"/>
                  </a:lnTo>
                  <a:lnTo>
                    <a:pt x="74" y="334"/>
                  </a:lnTo>
                  <a:lnTo>
                    <a:pt x="67" y="342"/>
                  </a:lnTo>
                  <a:lnTo>
                    <a:pt x="63" y="342"/>
                  </a:lnTo>
                  <a:lnTo>
                    <a:pt x="63" y="344"/>
                  </a:lnTo>
                  <a:lnTo>
                    <a:pt x="43" y="360"/>
                  </a:lnTo>
                  <a:lnTo>
                    <a:pt x="35" y="368"/>
                  </a:lnTo>
                  <a:lnTo>
                    <a:pt x="31" y="368"/>
                  </a:lnTo>
                  <a:lnTo>
                    <a:pt x="31" y="370"/>
                  </a:lnTo>
                  <a:lnTo>
                    <a:pt x="11" y="385"/>
                  </a:lnTo>
                  <a:lnTo>
                    <a:pt x="4" y="393"/>
                  </a:lnTo>
                  <a:lnTo>
                    <a:pt x="0" y="393"/>
                  </a:lnTo>
                  <a:lnTo>
                    <a:pt x="2" y="397"/>
                  </a:lnTo>
                  <a:lnTo>
                    <a:pt x="9" y="397"/>
                  </a:lnTo>
                  <a:lnTo>
                    <a:pt x="9" y="399"/>
                  </a:lnTo>
                  <a:lnTo>
                    <a:pt x="27" y="401"/>
                  </a:lnTo>
                  <a:lnTo>
                    <a:pt x="27" y="403"/>
                  </a:lnTo>
                  <a:lnTo>
                    <a:pt x="45" y="405"/>
                  </a:lnTo>
                  <a:lnTo>
                    <a:pt x="45" y="407"/>
                  </a:lnTo>
                  <a:lnTo>
                    <a:pt x="53" y="407"/>
                  </a:lnTo>
                  <a:lnTo>
                    <a:pt x="53" y="409"/>
                  </a:lnTo>
                  <a:lnTo>
                    <a:pt x="70" y="411"/>
                  </a:lnTo>
                  <a:lnTo>
                    <a:pt x="70" y="413"/>
                  </a:lnTo>
                  <a:lnTo>
                    <a:pt x="78" y="413"/>
                  </a:lnTo>
                  <a:lnTo>
                    <a:pt x="78" y="415"/>
                  </a:lnTo>
                  <a:lnTo>
                    <a:pt x="84" y="415"/>
                  </a:lnTo>
                  <a:lnTo>
                    <a:pt x="84" y="413"/>
                  </a:lnTo>
                  <a:lnTo>
                    <a:pt x="100" y="401"/>
                  </a:lnTo>
                  <a:lnTo>
                    <a:pt x="100" y="399"/>
                  </a:lnTo>
                  <a:lnTo>
                    <a:pt x="104" y="399"/>
                  </a:lnTo>
                  <a:lnTo>
                    <a:pt x="104" y="397"/>
                  </a:lnTo>
                  <a:lnTo>
                    <a:pt x="124" y="381"/>
                  </a:lnTo>
                  <a:lnTo>
                    <a:pt x="131" y="373"/>
                  </a:lnTo>
                  <a:lnTo>
                    <a:pt x="135" y="373"/>
                  </a:lnTo>
                  <a:lnTo>
                    <a:pt x="135" y="371"/>
                  </a:lnTo>
                  <a:lnTo>
                    <a:pt x="151" y="360"/>
                  </a:lnTo>
                  <a:lnTo>
                    <a:pt x="151" y="358"/>
                  </a:lnTo>
                  <a:lnTo>
                    <a:pt x="155" y="358"/>
                  </a:lnTo>
                  <a:lnTo>
                    <a:pt x="155" y="356"/>
                  </a:lnTo>
                  <a:lnTo>
                    <a:pt x="175" y="340"/>
                  </a:lnTo>
                  <a:lnTo>
                    <a:pt x="183" y="332"/>
                  </a:lnTo>
                  <a:lnTo>
                    <a:pt x="186" y="332"/>
                  </a:lnTo>
                  <a:lnTo>
                    <a:pt x="186" y="330"/>
                  </a:lnTo>
                  <a:lnTo>
                    <a:pt x="194" y="324"/>
                  </a:lnTo>
                  <a:lnTo>
                    <a:pt x="196" y="324"/>
                  </a:lnTo>
                  <a:lnTo>
                    <a:pt x="196" y="320"/>
                  </a:lnTo>
                  <a:lnTo>
                    <a:pt x="198" y="320"/>
                  </a:lnTo>
                  <a:lnTo>
                    <a:pt x="198" y="316"/>
                  </a:lnTo>
                  <a:lnTo>
                    <a:pt x="200" y="316"/>
                  </a:lnTo>
                  <a:lnTo>
                    <a:pt x="202" y="307"/>
                  </a:lnTo>
                  <a:lnTo>
                    <a:pt x="204" y="307"/>
                  </a:lnTo>
                  <a:lnTo>
                    <a:pt x="204" y="303"/>
                  </a:lnTo>
                  <a:lnTo>
                    <a:pt x="210" y="299"/>
                  </a:lnTo>
                  <a:lnTo>
                    <a:pt x="210" y="295"/>
                  </a:lnTo>
                  <a:lnTo>
                    <a:pt x="212" y="295"/>
                  </a:lnTo>
                  <a:lnTo>
                    <a:pt x="212" y="291"/>
                  </a:lnTo>
                  <a:lnTo>
                    <a:pt x="214" y="291"/>
                  </a:lnTo>
                  <a:lnTo>
                    <a:pt x="214" y="287"/>
                  </a:lnTo>
                  <a:lnTo>
                    <a:pt x="220" y="283"/>
                  </a:lnTo>
                  <a:lnTo>
                    <a:pt x="220" y="279"/>
                  </a:lnTo>
                  <a:lnTo>
                    <a:pt x="228" y="273"/>
                  </a:lnTo>
                  <a:lnTo>
                    <a:pt x="228" y="269"/>
                  </a:lnTo>
                  <a:lnTo>
                    <a:pt x="234" y="265"/>
                  </a:lnTo>
                  <a:lnTo>
                    <a:pt x="234" y="261"/>
                  </a:lnTo>
                  <a:lnTo>
                    <a:pt x="238" y="261"/>
                  </a:lnTo>
                  <a:lnTo>
                    <a:pt x="240" y="255"/>
                  </a:lnTo>
                  <a:lnTo>
                    <a:pt x="255" y="242"/>
                  </a:lnTo>
                  <a:lnTo>
                    <a:pt x="263" y="234"/>
                  </a:lnTo>
                  <a:lnTo>
                    <a:pt x="267" y="234"/>
                  </a:lnTo>
                  <a:lnTo>
                    <a:pt x="267" y="232"/>
                  </a:lnTo>
                  <a:lnTo>
                    <a:pt x="287" y="218"/>
                  </a:lnTo>
                  <a:lnTo>
                    <a:pt x="295" y="210"/>
                  </a:lnTo>
                  <a:lnTo>
                    <a:pt x="301" y="210"/>
                  </a:lnTo>
                  <a:lnTo>
                    <a:pt x="301" y="208"/>
                  </a:lnTo>
                  <a:lnTo>
                    <a:pt x="304" y="208"/>
                  </a:lnTo>
                  <a:lnTo>
                    <a:pt x="304" y="206"/>
                  </a:lnTo>
                  <a:lnTo>
                    <a:pt x="310" y="206"/>
                  </a:lnTo>
                  <a:lnTo>
                    <a:pt x="310" y="204"/>
                  </a:lnTo>
                  <a:lnTo>
                    <a:pt x="318" y="202"/>
                  </a:lnTo>
                  <a:lnTo>
                    <a:pt x="318" y="200"/>
                  </a:lnTo>
                  <a:lnTo>
                    <a:pt x="326" y="198"/>
                  </a:lnTo>
                  <a:lnTo>
                    <a:pt x="326" y="196"/>
                  </a:lnTo>
                  <a:lnTo>
                    <a:pt x="330" y="196"/>
                  </a:lnTo>
                  <a:lnTo>
                    <a:pt x="330" y="194"/>
                  </a:lnTo>
                  <a:lnTo>
                    <a:pt x="336" y="194"/>
                  </a:lnTo>
                  <a:lnTo>
                    <a:pt x="336" y="192"/>
                  </a:lnTo>
                  <a:lnTo>
                    <a:pt x="340" y="191"/>
                  </a:lnTo>
                  <a:lnTo>
                    <a:pt x="346" y="191"/>
                  </a:lnTo>
                  <a:lnTo>
                    <a:pt x="346" y="189"/>
                  </a:lnTo>
                  <a:lnTo>
                    <a:pt x="350" y="187"/>
                  </a:lnTo>
                  <a:lnTo>
                    <a:pt x="356" y="187"/>
                  </a:lnTo>
                  <a:lnTo>
                    <a:pt x="356" y="185"/>
                  </a:lnTo>
                  <a:lnTo>
                    <a:pt x="360" y="183"/>
                  </a:lnTo>
                  <a:lnTo>
                    <a:pt x="369" y="183"/>
                  </a:lnTo>
                  <a:lnTo>
                    <a:pt x="369" y="181"/>
                  </a:lnTo>
                  <a:lnTo>
                    <a:pt x="373" y="181"/>
                  </a:lnTo>
                  <a:lnTo>
                    <a:pt x="373" y="179"/>
                  </a:lnTo>
                  <a:lnTo>
                    <a:pt x="385" y="171"/>
                  </a:lnTo>
                  <a:lnTo>
                    <a:pt x="385" y="169"/>
                  </a:lnTo>
                  <a:lnTo>
                    <a:pt x="389" y="169"/>
                  </a:lnTo>
                  <a:lnTo>
                    <a:pt x="389" y="167"/>
                  </a:lnTo>
                  <a:lnTo>
                    <a:pt x="409" y="151"/>
                  </a:lnTo>
                  <a:lnTo>
                    <a:pt x="417" y="143"/>
                  </a:lnTo>
                  <a:lnTo>
                    <a:pt x="421" y="143"/>
                  </a:lnTo>
                  <a:lnTo>
                    <a:pt x="421" y="141"/>
                  </a:lnTo>
                  <a:lnTo>
                    <a:pt x="436" y="130"/>
                  </a:lnTo>
                  <a:lnTo>
                    <a:pt x="436" y="128"/>
                  </a:lnTo>
                  <a:lnTo>
                    <a:pt x="440" y="128"/>
                  </a:lnTo>
                  <a:lnTo>
                    <a:pt x="440" y="126"/>
                  </a:lnTo>
                  <a:lnTo>
                    <a:pt x="460" y="110"/>
                  </a:lnTo>
                  <a:lnTo>
                    <a:pt x="468" y="102"/>
                  </a:lnTo>
                  <a:lnTo>
                    <a:pt x="472" y="102"/>
                  </a:lnTo>
                  <a:lnTo>
                    <a:pt x="472" y="100"/>
                  </a:lnTo>
                  <a:lnTo>
                    <a:pt x="487" y="88"/>
                  </a:lnTo>
                  <a:lnTo>
                    <a:pt x="487" y="86"/>
                  </a:lnTo>
                  <a:lnTo>
                    <a:pt x="491" y="86"/>
                  </a:lnTo>
                  <a:lnTo>
                    <a:pt x="489" y="4"/>
                  </a:lnTo>
                  <a:lnTo>
                    <a:pt x="487" y="4"/>
                  </a:lnTo>
                  <a:lnTo>
                    <a:pt x="487" y="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rgbClr val="FFE0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12" name="Freeform 124"/>
            <p:cNvSpPr>
              <a:spLocks/>
            </p:cNvSpPr>
            <p:nvPr/>
          </p:nvSpPr>
          <p:spPr bwMode="auto">
            <a:xfrm>
              <a:off x="156" y="1042"/>
              <a:ext cx="485" cy="395"/>
            </a:xfrm>
            <a:custGeom>
              <a:avLst/>
              <a:gdLst>
                <a:gd name="T0" fmla="*/ 535 w 562"/>
                <a:gd name="T1" fmla="*/ 16 h 470"/>
                <a:gd name="T2" fmla="*/ 515 w 562"/>
                <a:gd name="T3" fmla="*/ 31 h 470"/>
                <a:gd name="T4" fmla="*/ 499 w 562"/>
                <a:gd name="T5" fmla="*/ 41 h 470"/>
                <a:gd name="T6" fmla="*/ 480 w 562"/>
                <a:gd name="T7" fmla="*/ 57 h 470"/>
                <a:gd name="T8" fmla="*/ 460 w 562"/>
                <a:gd name="T9" fmla="*/ 73 h 470"/>
                <a:gd name="T10" fmla="*/ 429 w 562"/>
                <a:gd name="T11" fmla="*/ 98 h 470"/>
                <a:gd name="T12" fmla="*/ 409 w 562"/>
                <a:gd name="T13" fmla="*/ 114 h 470"/>
                <a:gd name="T14" fmla="*/ 378 w 562"/>
                <a:gd name="T15" fmla="*/ 140 h 470"/>
                <a:gd name="T16" fmla="*/ 358 w 562"/>
                <a:gd name="T17" fmla="*/ 155 h 470"/>
                <a:gd name="T18" fmla="*/ 338 w 562"/>
                <a:gd name="T19" fmla="*/ 171 h 470"/>
                <a:gd name="T20" fmla="*/ 326 w 562"/>
                <a:gd name="T21" fmla="*/ 183 h 470"/>
                <a:gd name="T22" fmla="*/ 307 w 562"/>
                <a:gd name="T23" fmla="*/ 199 h 470"/>
                <a:gd name="T24" fmla="*/ 287 w 562"/>
                <a:gd name="T25" fmla="*/ 214 h 470"/>
                <a:gd name="T26" fmla="*/ 256 w 562"/>
                <a:gd name="T27" fmla="*/ 240 h 470"/>
                <a:gd name="T28" fmla="*/ 236 w 562"/>
                <a:gd name="T29" fmla="*/ 256 h 470"/>
                <a:gd name="T30" fmla="*/ 204 w 562"/>
                <a:gd name="T31" fmla="*/ 281 h 470"/>
                <a:gd name="T32" fmla="*/ 185 w 562"/>
                <a:gd name="T33" fmla="*/ 297 h 470"/>
                <a:gd name="T34" fmla="*/ 165 w 562"/>
                <a:gd name="T35" fmla="*/ 313 h 470"/>
                <a:gd name="T36" fmla="*/ 138 w 562"/>
                <a:gd name="T37" fmla="*/ 334 h 470"/>
                <a:gd name="T38" fmla="*/ 118 w 562"/>
                <a:gd name="T39" fmla="*/ 350 h 470"/>
                <a:gd name="T40" fmla="*/ 106 w 562"/>
                <a:gd name="T41" fmla="*/ 362 h 470"/>
                <a:gd name="T42" fmla="*/ 86 w 562"/>
                <a:gd name="T43" fmla="*/ 378 h 470"/>
                <a:gd name="T44" fmla="*/ 67 w 562"/>
                <a:gd name="T45" fmla="*/ 393 h 470"/>
                <a:gd name="T46" fmla="*/ 35 w 562"/>
                <a:gd name="T47" fmla="*/ 419 h 470"/>
                <a:gd name="T48" fmla="*/ 16 w 562"/>
                <a:gd name="T49" fmla="*/ 435 h 470"/>
                <a:gd name="T50" fmla="*/ 2 w 562"/>
                <a:gd name="T51" fmla="*/ 452 h 470"/>
                <a:gd name="T52" fmla="*/ 8 w 562"/>
                <a:gd name="T53" fmla="*/ 456 h 470"/>
                <a:gd name="T54" fmla="*/ 33 w 562"/>
                <a:gd name="T55" fmla="*/ 462 h 470"/>
                <a:gd name="T56" fmla="*/ 59 w 562"/>
                <a:gd name="T57" fmla="*/ 468 h 470"/>
                <a:gd name="T58" fmla="*/ 79 w 562"/>
                <a:gd name="T59" fmla="*/ 468 h 470"/>
                <a:gd name="T60" fmla="*/ 110 w 562"/>
                <a:gd name="T61" fmla="*/ 443 h 470"/>
                <a:gd name="T62" fmla="*/ 142 w 562"/>
                <a:gd name="T63" fmla="*/ 417 h 470"/>
                <a:gd name="T64" fmla="*/ 173 w 562"/>
                <a:gd name="T65" fmla="*/ 391 h 470"/>
                <a:gd name="T66" fmla="*/ 204 w 562"/>
                <a:gd name="T67" fmla="*/ 366 h 470"/>
                <a:gd name="T68" fmla="*/ 236 w 562"/>
                <a:gd name="T69" fmla="*/ 340 h 470"/>
                <a:gd name="T70" fmla="*/ 263 w 562"/>
                <a:gd name="T71" fmla="*/ 319 h 470"/>
                <a:gd name="T72" fmla="*/ 275 w 562"/>
                <a:gd name="T73" fmla="*/ 307 h 470"/>
                <a:gd name="T74" fmla="*/ 295 w 562"/>
                <a:gd name="T75" fmla="*/ 291 h 470"/>
                <a:gd name="T76" fmla="*/ 311 w 562"/>
                <a:gd name="T77" fmla="*/ 281 h 470"/>
                <a:gd name="T78" fmla="*/ 330 w 562"/>
                <a:gd name="T79" fmla="*/ 266 h 470"/>
                <a:gd name="T80" fmla="*/ 342 w 562"/>
                <a:gd name="T81" fmla="*/ 254 h 470"/>
                <a:gd name="T82" fmla="*/ 362 w 562"/>
                <a:gd name="T83" fmla="*/ 238 h 470"/>
                <a:gd name="T84" fmla="*/ 389 w 562"/>
                <a:gd name="T85" fmla="*/ 216 h 470"/>
                <a:gd name="T86" fmla="*/ 401 w 562"/>
                <a:gd name="T87" fmla="*/ 205 h 470"/>
                <a:gd name="T88" fmla="*/ 433 w 562"/>
                <a:gd name="T89" fmla="*/ 179 h 470"/>
                <a:gd name="T90" fmla="*/ 464 w 562"/>
                <a:gd name="T91" fmla="*/ 153 h 470"/>
                <a:gd name="T92" fmla="*/ 496 w 562"/>
                <a:gd name="T93" fmla="*/ 128 h 470"/>
                <a:gd name="T94" fmla="*/ 527 w 562"/>
                <a:gd name="T95" fmla="*/ 102 h 470"/>
                <a:gd name="T96" fmla="*/ 558 w 562"/>
                <a:gd name="T97" fmla="*/ 77 h 470"/>
                <a:gd name="T98" fmla="*/ 560 w 562"/>
                <a:gd name="T99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62" h="470">
                  <a:moveTo>
                    <a:pt x="551" y="0"/>
                  </a:moveTo>
                  <a:lnTo>
                    <a:pt x="551" y="2"/>
                  </a:lnTo>
                  <a:lnTo>
                    <a:pt x="535" y="14"/>
                  </a:lnTo>
                  <a:lnTo>
                    <a:pt x="535" y="16"/>
                  </a:lnTo>
                  <a:lnTo>
                    <a:pt x="531" y="16"/>
                  </a:lnTo>
                  <a:lnTo>
                    <a:pt x="531" y="18"/>
                  </a:lnTo>
                  <a:lnTo>
                    <a:pt x="515" y="29"/>
                  </a:lnTo>
                  <a:lnTo>
                    <a:pt x="515" y="31"/>
                  </a:lnTo>
                  <a:lnTo>
                    <a:pt x="511" y="31"/>
                  </a:lnTo>
                  <a:lnTo>
                    <a:pt x="511" y="33"/>
                  </a:lnTo>
                  <a:lnTo>
                    <a:pt x="503" y="41"/>
                  </a:lnTo>
                  <a:lnTo>
                    <a:pt x="499" y="41"/>
                  </a:lnTo>
                  <a:lnTo>
                    <a:pt x="499" y="43"/>
                  </a:lnTo>
                  <a:lnTo>
                    <a:pt x="484" y="55"/>
                  </a:lnTo>
                  <a:lnTo>
                    <a:pt x="484" y="57"/>
                  </a:lnTo>
                  <a:lnTo>
                    <a:pt x="480" y="57"/>
                  </a:lnTo>
                  <a:lnTo>
                    <a:pt x="480" y="59"/>
                  </a:lnTo>
                  <a:lnTo>
                    <a:pt x="464" y="71"/>
                  </a:lnTo>
                  <a:lnTo>
                    <a:pt x="464" y="73"/>
                  </a:lnTo>
                  <a:lnTo>
                    <a:pt x="460" y="73"/>
                  </a:lnTo>
                  <a:lnTo>
                    <a:pt x="460" y="75"/>
                  </a:lnTo>
                  <a:lnTo>
                    <a:pt x="440" y="90"/>
                  </a:lnTo>
                  <a:lnTo>
                    <a:pt x="433" y="98"/>
                  </a:lnTo>
                  <a:lnTo>
                    <a:pt x="429" y="98"/>
                  </a:lnTo>
                  <a:lnTo>
                    <a:pt x="429" y="100"/>
                  </a:lnTo>
                  <a:lnTo>
                    <a:pt x="413" y="112"/>
                  </a:lnTo>
                  <a:lnTo>
                    <a:pt x="413" y="114"/>
                  </a:lnTo>
                  <a:lnTo>
                    <a:pt x="409" y="114"/>
                  </a:lnTo>
                  <a:lnTo>
                    <a:pt x="409" y="116"/>
                  </a:lnTo>
                  <a:lnTo>
                    <a:pt x="389" y="132"/>
                  </a:lnTo>
                  <a:lnTo>
                    <a:pt x="381" y="140"/>
                  </a:lnTo>
                  <a:lnTo>
                    <a:pt x="378" y="140"/>
                  </a:lnTo>
                  <a:lnTo>
                    <a:pt x="378" y="142"/>
                  </a:lnTo>
                  <a:lnTo>
                    <a:pt x="362" y="153"/>
                  </a:lnTo>
                  <a:lnTo>
                    <a:pt x="362" y="155"/>
                  </a:lnTo>
                  <a:lnTo>
                    <a:pt x="358" y="155"/>
                  </a:lnTo>
                  <a:lnTo>
                    <a:pt x="358" y="157"/>
                  </a:lnTo>
                  <a:lnTo>
                    <a:pt x="342" y="169"/>
                  </a:lnTo>
                  <a:lnTo>
                    <a:pt x="342" y="171"/>
                  </a:lnTo>
                  <a:lnTo>
                    <a:pt x="338" y="171"/>
                  </a:lnTo>
                  <a:lnTo>
                    <a:pt x="338" y="173"/>
                  </a:lnTo>
                  <a:lnTo>
                    <a:pt x="330" y="181"/>
                  </a:lnTo>
                  <a:lnTo>
                    <a:pt x="326" y="181"/>
                  </a:lnTo>
                  <a:lnTo>
                    <a:pt x="326" y="183"/>
                  </a:lnTo>
                  <a:lnTo>
                    <a:pt x="311" y="195"/>
                  </a:lnTo>
                  <a:lnTo>
                    <a:pt x="311" y="197"/>
                  </a:lnTo>
                  <a:lnTo>
                    <a:pt x="307" y="197"/>
                  </a:lnTo>
                  <a:lnTo>
                    <a:pt x="307" y="199"/>
                  </a:lnTo>
                  <a:lnTo>
                    <a:pt x="291" y="210"/>
                  </a:lnTo>
                  <a:lnTo>
                    <a:pt x="291" y="212"/>
                  </a:lnTo>
                  <a:lnTo>
                    <a:pt x="287" y="212"/>
                  </a:lnTo>
                  <a:lnTo>
                    <a:pt x="287" y="214"/>
                  </a:lnTo>
                  <a:lnTo>
                    <a:pt x="267" y="230"/>
                  </a:lnTo>
                  <a:lnTo>
                    <a:pt x="260" y="238"/>
                  </a:lnTo>
                  <a:lnTo>
                    <a:pt x="256" y="238"/>
                  </a:lnTo>
                  <a:lnTo>
                    <a:pt x="256" y="240"/>
                  </a:lnTo>
                  <a:lnTo>
                    <a:pt x="240" y="252"/>
                  </a:lnTo>
                  <a:lnTo>
                    <a:pt x="240" y="254"/>
                  </a:lnTo>
                  <a:lnTo>
                    <a:pt x="236" y="254"/>
                  </a:lnTo>
                  <a:lnTo>
                    <a:pt x="236" y="256"/>
                  </a:lnTo>
                  <a:lnTo>
                    <a:pt x="216" y="271"/>
                  </a:lnTo>
                  <a:lnTo>
                    <a:pt x="208" y="279"/>
                  </a:lnTo>
                  <a:lnTo>
                    <a:pt x="204" y="279"/>
                  </a:lnTo>
                  <a:lnTo>
                    <a:pt x="204" y="281"/>
                  </a:lnTo>
                  <a:lnTo>
                    <a:pt x="189" y="293"/>
                  </a:lnTo>
                  <a:lnTo>
                    <a:pt x="189" y="295"/>
                  </a:lnTo>
                  <a:lnTo>
                    <a:pt x="185" y="295"/>
                  </a:lnTo>
                  <a:lnTo>
                    <a:pt x="185" y="297"/>
                  </a:lnTo>
                  <a:lnTo>
                    <a:pt x="169" y="309"/>
                  </a:lnTo>
                  <a:lnTo>
                    <a:pt x="169" y="311"/>
                  </a:lnTo>
                  <a:lnTo>
                    <a:pt x="165" y="311"/>
                  </a:lnTo>
                  <a:lnTo>
                    <a:pt x="165" y="313"/>
                  </a:lnTo>
                  <a:lnTo>
                    <a:pt x="157" y="321"/>
                  </a:lnTo>
                  <a:lnTo>
                    <a:pt x="153" y="321"/>
                  </a:lnTo>
                  <a:lnTo>
                    <a:pt x="153" y="323"/>
                  </a:lnTo>
                  <a:lnTo>
                    <a:pt x="138" y="334"/>
                  </a:lnTo>
                  <a:lnTo>
                    <a:pt x="138" y="336"/>
                  </a:lnTo>
                  <a:lnTo>
                    <a:pt x="134" y="336"/>
                  </a:lnTo>
                  <a:lnTo>
                    <a:pt x="134" y="338"/>
                  </a:lnTo>
                  <a:lnTo>
                    <a:pt x="118" y="350"/>
                  </a:lnTo>
                  <a:lnTo>
                    <a:pt x="118" y="352"/>
                  </a:lnTo>
                  <a:lnTo>
                    <a:pt x="114" y="352"/>
                  </a:lnTo>
                  <a:lnTo>
                    <a:pt x="114" y="354"/>
                  </a:lnTo>
                  <a:lnTo>
                    <a:pt x="106" y="362"/>
                  </a:lnTo>
                  <a:lnTo>
                    <a:pt x="102" y="362"/>
                  </a:lnTo>
                  <a:lnTo>
                    <a:pt x="102" y="364"/>
                  </a:lnTo>
                  <a:lnTo>
                    <a:pt x="86" y="376"/>
                  </a:lnTo>
                  <a:lnTo>
                    <a:pt x="86" y="378"/>
                  </a:lnTo>
                  <a:lnTo>
                    <a:pt x="83" y="378"/>
                  </a:lnTo>
                  <a:lnTo>
                    <a:pt x="83" y="380"/>
                  </a:lnTo>
                  <a:lnTo>
                    <a:pt x="67" y="391"/>
                  </a:lnTo>
                  <a:lnTo>
                    <a:pt x="67" y="393"/>
                  </a:lnTo>
                  <a:lnTo>
                    <a:pt x="63" y="393"/>
                  </a:lnTo>
                  <a:lnTo>
                    <a:pt x="63" y="395"/>
                  </a:lnTo>
                  <a:lnTo>
                    <a:pt x="43" y="411"/>
                  </a:lnTo>
                  <a:lnTo>
                    <a:pt x="35" y="419"/>
                  </a:lnTo>
                  <a:lnTo>
                    <a:pt x="31" y="419"/>
                  </a:lnTo>
                  <a:lnTo>
                    <a:pt x="31" y="421"/>
                  </a:lnTo>
                  <a:lnTo>
                    <a:pt x="16" y="433"/>
                  </a:lnTo>
                  <a:lnTo>
                    <a:pt x="16" y="435"/>
                  </a:lnTo>
                  <a:lnTo>
                    <a:pt x="12" y="435"/>
                  </a:lnTo>
                  <a:lnTo>
                    <a:pt x="12" y="437"/>
                  </a:lnTo>
                  <a:lnTo>
                    <a:pt x="2" y="445"/>
                  </a:lnTo>
                  <a:lnTo>
                    <a:pt x="2" y="452"/>
                  </a:lnTo>
                  <a:lnTo>
                    <a:pt x="0" y="452"/>
                  </a:lnTo>
                  <a:lnTo>
                    <a:pt x="0" y="454"/>
                  </a:lnTo>
                  <a:lnTo>
                    <a:pt x="8" y="454"/>
                  </a:lnTo>
                  <a:lnTo>
                    <a:pt x="8" y="456"/>
                  </a:lnTo>
                  <a:lnTo>
                    <a:pt x="25" y="458"/>
                  </a:lnTo>
                  <a:lnTo>
                    <a:pt x="25" y="460"/>
                  </a:lnTo>
                  <a:lnTo>
                    <a:pt x="33" y="460"/>
                  </a:lnTo>
                  <a:lnTo>
                    <a:pt x="33" y="462"/>
                  </a:lnTo>
                  <a:lnTo>
                    <a:pt x="51" y="464"/>
                  </a:lnTo>
                  <a:lnTo>
                    <a:pt x="51" y="466"/>
                  </a:lnTo>
                  <a:lnTo>
                    <a:pt x="59" y="466"/>
                  </a:lnTo>
                  <a:lnTo>
                    <a:pt x="59" y="468"/>
                  </a:lnTo>
                  <a:lnTo>
                    <a:pt x="67" y="468"/>
                  </a:lnTo>
                  <a:lnTo>
                    <a:pt x="67" y="470"/>
                  </a:lnTo>
                  <a:lnTo>
                    <a:pt x="79" y="470"/>
                  </a:lnTo>
                  <a:lnTo>
                    <a:pt x="79" y="468"/>
                  </a:lnTo>
                  <a:lnTo>
                    <a:pt x="98" y="452"/>
                  </a:lnTo>
                  <a:lnTo>
                    <a:pt x="106" y="445"/>
                  </a:lnTo>
                  <a:lnTo>
                    <a:pt x="110" y="445"/>
                  </a:lnTo>
                  <a:lnTo>
                    <a:pt x="110" y="443"/>
                  </a:lnTo>
                  <a:lnTo>
                    <a:pt x="130" y="427"/>
                  </a:lnTo>
                  <a:lnTo>
                    <a:pt x="138" y="419"/>
                  </a:lnTo>
                  <a:lnTo>
                    <a:pt x="142" y="419"/>
                  </a:lnTo>
                  <a:lnTo>
                    <a:pt x="142" y="417"/>
                  </a:lnTo>
                  <a:lnTo>
                    <a:pt x="161" y="401"/>
                  </a:lnTo>
                  <a:lnTo>
                    <a:pt x="169" y="393"/>
                  </a:lnTo>
                  <a:lnTo>
                    <a:pt x="173" y="393"/>
                  </a:lnTo>
                  <a:lnTo>
                    <a:pt x="173" y="391"/>
                  </a:lnTo>
                  <a:lnTo>
                    <a:pt x="193" y="376"/>
                  </a:lnTo>
                  <a:lnTo>
                    <a:pt x="201" y="368"/>
                  </a:lnTo>
                  <a:lnTo>
                    <a:pt x="204" y="368"/>
                  </a:lnTo>
                  <a:lnTo>
                    <a:pt x="204" y="366"/>
                  </a:lnTo>
                  <a:lnTo>
                    <a:pt x="224" y="350"/>
                  </a:lnTo>
                  <a:lnTo>
                    <a:pt x="232" y="342"/>
                  </a:lnTo>
                  <a:lnTo>
                    <a:pt x="236" y="342"/>
                  </a:lnTo>
                  <a:lnTo>
                    <a:pt x="236" y="340"/>
                  </a:lnTo>
                  <a:lnTo>
                    <a:pt x="244" y="332"/>
                  </a:lnTo>
                  <a:lnTo>
                    <a:pt x="248" y="332"/>
                  </a:lnTo>
                  <a:lnTo>
                    <a:pt x="248" y="330"/>
                  </a:lnTo>
                  <a:lnTo>
                    <a:pt x="263" y="319"/>
                  </a:lnTo>
                  <a:lnTo>
                    <a:pt x="263" y="317"/>
                  </a:lnTo>
                  <a:lnTo>
                    <a:pt x="267" y="317"/>
                  </a:lnTo>
                  <a:lnTo>
                    <a:pt x="267" y="315"/>
                  </a:lnTo>
                  <a:lnTo>
                    <a:pt x="275" y="307"/>
                  </a:lnTo>
                  <a:lnTo>
                    <a:pt x="279" y="307"/>
                  </a:lnTo>
                  <a:lnTo>
                    <a:pt x="279" y="305"/>
                  </a:lnTo>
                  <a:lnTo>
                    <a:pt x="295" y="293"/>
                  </a:lnTo>
                  <a:lnTo>
                    <a:pt x="295" y="291"/>
                  </a:lnTo>
                  <a:lnTo>
                    <a:pt x="299" y="291"/>
                  </a:lnTo>
                  <a:lnTo>
                    <a:pt x="299" y="289"/>
                  </a:lnTo>
                  <a:lnTo>
                    <a:pt x="307" y="281"/>
                  </a:lnTo>
                  <a:lnTo>
                    <a:pt x="311" y="281"/>
                  </a:lnTo>
                  <a:lnTo>
                    <a:pt x="311" y="279"/>
                  </a:lnTo>
                  <a:lnTo>
                    <a:pt x="326" y="267"/>
                  </a:lnTo>
                  <a:lnTo>
                    <a:pt x="326" y="266"/>
                  </a:lnTo>
                  <a:lnTo>
                    <a:pt x="330" y="266"/>
                  </a:lnTo>
                  <a:lnTo>
                    <a:pt x="330" y="264"/>
                  </a:lnTo>
                  <a:lnTo>
                    <a:pt x="338" y="256"/>
                  </a:lnTo>
                  <a:lnTo>
                    <a:pt x="342" y="256"/>
                  </a:lnTo>
                  <a:lnTo>
                    <a:pt x="342" y="254"/>
                  </a:lnTo>
                  <a:lnTo>
                    <a:pt x="358" y="242"/>
                  </a:lnTo>
                  <a:lnTo>
                    <a:pt x="358" y="240"/>
                  </a:lnTo>
                  <a:lnTo>
                    <a:pt x="362" y="240"/>
                  </a:lnTo>
                  <a:lnTo>
                    <a:pt x="362" y="238"/>
                  </a:lnTo>
                  <a:lnTo>
                    <a:pt x="370" y="230"/>
                  </a:lnTo>
                  <a:lnTo>
                    <a:pt x="374" y="230"/>
                  </a:lnTo>
                  <a:lnTo>
                    <a:pt x="374" y="228"/>
                  </a:lnTo>
                  <a:lnTo>
                    <a:pt x="389" y="216"/>
                  </a:lnTo>
                  <a:lnTo>
                    <a:pt x="389" y="214"/>
                  </a:lnTo>
                  <a:lnTo>
                    <a:pt x="393" y="214"/>
                  </a:lnTo>
                  <a:lnTo>
                    <a:pt x="393" y="212"/>
                  </a:lnTo>
                  <a:lnTo>
                    <a:pt x="401" y="205"/>
                  </a:lnTo>
                  <a:lnTo>
                    <a:pt x="405" y="205"/>
                  </a:lnTo>
                  <a:lnTo>
                    <a:pt x="405" y="203"/>
                  </a:lnTo>
                  <a:lnTo>
                    <a:pt x="425" y="187"/>
                  </a:lnTo>
                  <a:lnTo>
                    <a:pt x="433" y="179"/>
                  </a:lnTo>
                  <a:lnTo>
                    <a:pt x="437" y="179"/>
                  </a:lnTo>
                  <a:lnTo>
                    <a:pt x="437" y="177"/>
                  </a:lnTo>
                  <a:lnTo>
                    <a:pt x="456" y="161"/>
                  </a:lnTo>
                  <a:lnTo>
                    <a:pt x="464" y="153"/>
                  </a:lnTo>
                  <a:lnTo>
                    <a:pt x="468" y="153"/>
                  </a:lnTo>
                  <a:lnTo>
                    <a:pt x="468" y="151"/>
                  </a:lnTo>
                  <a:lnTo>
                    <a:pt x="488" y="136"/>
                  </a:lnTo>
                  <a:lnTo>
                    <a:pt x="496" y="128"/>
                  </a:lnTo>
                  <a:lnTo>
                    <a:pt x="499" y="128"/>
                  </a:lnTo>
                  <a:lnTo>
                    <a:pt x="499" y="126"/>
                  </a:lnTo>
                  <a:lnTo>
                    <a:pt x="519" y="110"/>
                  </a:lnTo>
                  <a:lnTo>
                    <a:pt x="527" y="102"/>
                  </a:lnTo>
                  <a:lnTo>
                    <a:pt x="531" y="102"/>
                  </a:lnTo>
                  <a:lnTo>
                    <a:pt x="531" y="100"/>
                  </a:lnTo>
                  <a:lnTo>
                    <a:pt x="551" y="85"/>
                  </a:lnTo>
                  <a:lnTo>
                    <a:pt x="558" y="77"/>
                  </a:lnTo>
                  <a:lnTo>
                    <a:pt x="562" y="77"/>
                  </a:lnTo>
                  <a:lnTo>
                    <a:pt x="562" y="39"/>
                  </a:lnTo>
                  <a:lnTo>
                    <a:pt x="560" y="39"/>
                  </a:lnTo>
                  <a:lnTo>
                    <a:pt x="560" y="0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rgbClr val="FFC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13" name="Freeform 125"/>
            <p:cNvSpPr>
              <a:spLocks/>
            </p:cNvSpPr>
            <p:nvPr/>
          </p:nvSpPr>
          <p:spPr bwMode="auto">
            <a:xfrm>
              <a:off x="160" y="1042"/>
              <a:ext cx="475" cy="374"/>
            </a:xfrm>
            <a:custGeom>
              <a:avLst/>
              <a:gdLst>
                <a:gd name="T0" fmla="*/ 533 w 551"/>
                <a:gd name="T1" fmla="*/ 4 h 445"/>
                <a:gd name="T2" fmla="*/ 493 w 551"/>
                <a:gd name="T3" fmla="*/ 8 h 445"/>
                <a:gd name="T4" fmla="*/ 476 w 551"/>
                <a:gd name="T5" fmla="*/ 12 h 445"/>
                <a:gd name="T6" fmla="*/ 446 w 551"/>
                <a:gd name="T7" fmla="*/ 18 h 445"/>
                <a:gd name="T8" fmla="*/ 429 w 551"/>
                <a:gd name="T9" fmla="*/ 22 h 445"/>
                <a:gd name="T10" fmla="*/ 385 w 551"/>
                <a:gd name="T11" fmla="*/ 49 h 445"/>
                <a:gd name="T12" fmla="*/ 354 w 551"/>
                <a:gd name="T13" fmla="*/ 75 h 445"/>
                <a:gd name="T14" fmla="*/ 334 w 551"/>
                <a:gd name="T15" fmla="*/ 90 h 445"/>
                <a:gd name="T16" fmla="*/ 318 w 551"/>
                <a:gd name="T17" fmla="*/ 100 h 445"/>
                <a:gd name="T18" fmla="*/ 299 w 551"/>
                <a:gd name="T19" fmla="*/ 116 h 445"/>
                <a:gd name="T20" fmla="*/ 267 w 551"/>
                <a:gd name="T21" fmla="*/ 142 h 445"/>
                <a:gd name="T22" fmla="*/ 236 w 551"/>
                <a:gd name="T23" fmla="*/ 167 h 445"/>
                <a:gd name="T24" fmla="*/ 216 w 551"/>
                <a:gd name="T25" fmla="*/ 183 h 445"/>
                <a:gd name="T26" fmla="*/ 204 w 551"/>
                <a:gd name="T27" fmla="*/ 195 h 445"/>
                <a:gd name="T28" fmla="*/ 185 w 551"/>
                <a:gd name="T29" fmla="*/ 210 h 445"/>
                <a:gd name="T30" fmla="*/ 153 w 551"/>
                <a:gd name="T31" fmla="*/ 236 h 445"/>
                <a:gd name="T32" fmla="*/ 122 w 551"/>
                <a:gd name="T33" fmla="*/ 262 h 445"/>
                <a:gd name="T34" fmla="*/ 102 w 551"/>
                <a:gd name="T35" fmla="*/ 277 h 445"/>
                <a:gd name="T36" fmla="*/ 75 w 551"/>
                <a:gd name="T37" fmla="*/ 299 h 445"/>
                <a:gd name="T38" fmla="*/ 51 w 551"/>
                <a:gd name="T39" fmla="*/ 319 h 445"/>
                <a:gd name="T40" fmla="*/ 33 w 551"/>
                <a:gd name="T41" fmla="*/ 332 h 445"/>
                <a:gd name="T42" fmla="*/ 27 w 551"/>
                <a:gd name="T43" fmla="*/ 346 h 445"/>
                <a:gd name="T44" fmla="*/ 21 w 551"/>
                <a:gd name="T45" fmla="*/ 362 h 445"/>
                <a:gd name="T46" fmla="*/ 16 w 551"/>
                <a:gd name="T47" fmla="*/ 378 h 445"/>
                <a:gd name="T48" fmla="*/ 10 w 551"/>
                <a:gd name="T49" fmla="*/ 395 h 445"/>
                <a:gd name="T50" fmla="*/ 6 w 551"/>
                <a:gd name="T51" fmla="*/ 409 h 445"/>
                <a:gd name="T52" fmla="*/ 0 w 551"/>
                <a:gd name="T53" fmla="*/ 437 h 445"/>
                <a:gd name="T54" fmla="*/ 12 w 551"/>
                <a:gd name="T55" fmla="*/ 435 h 445"/>
                <a:gd name="T56" fmla="*/ 31 w 551"/>
                <a:gd name="T57" fmla="*/ 419 h 445"/>
                <a:gd name="T58" fmla="*/ 63 w 551"/>
                <a:gd name="T59" fmla="*/ 393 h 445"/>
                <a:gd name="T60" fmla="*/ 82 w 551"/>
                <a:gd name="T61" fmla="*/ 378 h 445"/>
                <a:gd name="T62" fmla="*/ 102 w 551"/>
                <a:gd name="T63" fmla="*/ 362 h 445"/>
                <a:gd name="T64" fmla="*/ 130 w 551"/>
                <a:gd name="T65" fmla="*/ 340 h 445"/>
                <a:gd name="T66" fmla="*/ 149 w 551"/>
                <a:gd name="T67" fmla="*/ 325 h 445"/>
                <a:gd name="T68" fmla="*/ 161 w 551"/>
                <a:gd name="T69" fmla="*/ 313 h 445"/>
                <a:gd name="T70" fmla="*/ 181 w 551"/>
                <a:gd name="T71" fmla="*/ 297 h 445"/>
                <a:gd name="T72" fmla="*/ 200 w 551"/>
                <a:gd name="T73" fmla="*/ 281 h 445"/>
                <a:gd name="T74" fmla="*/ 232 w 551"/>
                <a:gd name="T75" fmla="*/ 256 h 445"/>
                <a:gd name="T76" fmla="*/ 252 w 551"/>
                <a:gd name="T77" fmla="*/ 240 h 445"/>
                <a:gd name="T78" fmla="*/ 283 w 551"/>
                <a:gd name="T79" fmla="*/ 214 h 445"/>
                <a:gd name="T80" fmla="*/ 303 w 551"/>
                <a:gd name="T81" fmla="*/ 199 h 445"/>
                <a:gd name="T82" fmla="*/ 322 w 551"/>
                <a:gd name="T83" fmla="*/ 183 h 445"/>
                <a:gd name="T84" fmla="*/ 338 w 551"/>
                <a:gd name="T85" fmla="*/ 173 h 445"/>
                <a:gd name="T86" fmla="*/ 358 w 551"/>
                <a:gd name="T87" fmla="*/ 157 h 445"/>
                <a:gd name="T88" fmla="*/ 377 w 551"/>
                <a:gd name="T89" fmla="*/ 142 h 445"/>
                <a:gd name="T90" fmla="*/ 409 w 551"/>
                <a:gd name="T91" fmla="*/ 116 h 445"/>
                <a:gd name="T92" fmla="*/ 429 w 551"/>
                <a:gd name="T93" fmla="*/ 100 h 445"/>
                <a:gd name="T94" fmla="*/ 460 w 551"/>
                <a:gd name="T95" fmla="*/ 75 h 445"/>
                <a:gd name="T96" fmla="*/ 480 w 551"/>
                <a:gd name="T97" fmla="*/ 59 h 445"/>
                <a:gd name="T98" fmla="*/ 499 w 551"/>
                <a:gd name="T99" fmla="*/ 43 h 445"/>
                <a:gd name="T100" fmla="*/ 511 w 551"/>
                <a:gd name="T101" fmla="*/ 31 h 445"/>
                <a:gd name="T102" fmla="*/ 531 w 551"/>
                <a:gd name="T103" fmla="*/ 16 h 445"/>
                <a:gd name="T104" fmla="*/ 551 w 551"/>
                <a:gd name="T105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51" h="445">
                  <a:moveTo>
                    <a:pt x="541" y="0"/>
                  </a:moveTo>
                  <a:lnTo>
                    <a:pt x="541" y="2"/>
                  </a:lnTo>
                  <a:lnTo>
                    <a:pt x="533" y="2"/>
                  </a:lnTo>
                  <a:lnTo>
                    <a:pt x="533" y="4"/>
                  </a:lnTo>
                  <a:lnTo>
                    <a:pt x="511" y="4"/>
                  </a:lnTo>
                  <a:lnTo>
                    <a:pt x="511" y="6"/>
                  </a:lnTo>
                  <a:lnTo>
                    <a:pt x="493" y="6"/>
                  </a:lnTo>
                  <a:lnTo>
                    <a:pt x="493" y="8"/>
                  </a:lnTo>
                  <a:lnTo>
                    <a:pt x="484" y="8"/>
                  </a:lnTo>
                  <a:lnTo>
                    <a:pt x="484" y="10"/>
                  </a:lnTo>
                  <a:lnTo>
                    <a:pt x="476" y="10"/>
                  </a:lnTo>
                  <a:lnTo>
                    <a:pt x="476" y="12"/>
                  </a:lnTo>
                  <a:lnTo>
                    <a:pt x="456" y="14"/>
                  </a:lnTo>
                  <a:lnTo>
                    <a:pt x="456" y="16"/>
                  </a:lnTo>
                  <a:lnTo>
                    <a:pt x="446" y="16"/>
                  </a:lnTo>
                  <a:lnTo>
                    <a:pt x="446" y="18"/>
                  </a:lnTo>
                  <a:lnTo>
                    <a:pt x="438" y="18"/>
                  </a:lnTo>
                  <a:lnTo>
                    <a:pt x="438" y="20"/>
                  </a:lnTo>
                  <a:lnTo>
                    <a:pt x="429" y="20"/>
                  </a:lnTo>
                  <a:lnTo>
                    <a:pt x="429" y="22"/>
                  </a:lnTo>
                  <a:lnTo>
                    <a:pt x="413" y="24"/>
                  </a:lnTo>
                  <a:lnTo>
                    <a:pt x="413" y="26"/>
                  </a:lnTo>
                  <a:lnTo>
                    <a:pt x="393" y="41"/>
                  </a:lnTo>
                  <a:lnTo>
                    <a:pt x="385" y="49"/>
                  </a:lnTo>
                  <a:lnTo>
                    <a:pt x="381" y="49"/>
                  </a:lnTo>
                  <a:lnTo>
                    <a:pt x="381" y="51"/>
                  </a:lnTo>
                  <a:lnTo>
                    <a:pt x="362" y="67"/>
                  </a:lnTo>
                  <a:lnTo>
                    <a:pt x="354" y="75"/>
                  </a:lnTo>
                  <a:lnTo>
                    <a:pt x="350" y="75"/>
                  </a:lnTo>
                  <a:lnTo>
                    <a:pt x="350" y="77"/>
                  </a:lnTo>
                  <a:lnTo>
                    <a:pt x="334" y="88"/>
                  </a:lnTo>
                  <a:lnTo>
                    <a:pt x="334" y="90"/>
                  </a:lnTo>
                  <a:lnTo>
                    <a:pt x="330" y="90"/>
                  </a:lnTo>
                  <a:lnTo>
                    <a:pt x="330" y="92"/>
                  </a:lnTo>
                  <a:lnTo>
                    <a:pt x="322" y="100"/>
                  </a:lnTo>
                  <a:lnTo>
                    <a:pt x="318" y="100"/>
                  </a:lnTo>
                  <a:lnTo>
                    <a:pt x="318" y="102"/>
                  </a:lnTo>
                  <a:lnTo>
                    <a:pt x="303" y="114"/>
                  </a:lnTo>
                  <a:lnTo>
                    <a:pt x="303" y="116"/>
                  </a:lnTo>
                  <a:lnTo>
                    <a:pt x="299" y="116"/>
                  </a:lnTo>
                  <a:lnTo>
                    <a:pt x="299" y="118"/>
                  </a:lnTo>
                  <a:lnTo>
                    <a:pt x="279" y="134"/>
                  </a:lnTo>
                  <a:lnTo>
                    <a:pt x="271" y="142"/>
                  </a:lnTo>
                  <a:lnTo>
                    <a:pt x="267" y="142"/>
                  </a:lnTo>
                  <a:lnTo>
                    <a:pt x="267" y="144"/>
                  </a:lnTo>
                  <a:lnTo>
                    <a:pt x="248" y="159"/>
                  </a:lnTo>
                  <a:lnTo>
                    <a:pt x="240" y="167"/>
                  </a:lnTo>
                  <a:lnTo>
                    <a:pt x="236" y="167"/>
                  </a:lnTo>
                  <a:lnTo>
                    <a:pt x="236" y="169"/>
                  </a:lnTo>
                  <a:lnTo>
                    <a:pt x="220" y="181"/>
                  </a:lnTo>
                  <a:lnTo>
                    <a:pt x="220" y="183"/>
                  </a:lnTo>
                  <a:lnTo>
                    <a:pt x="216" y="183"/>
                  </a:lnTo>
                  <a:lnTo>
                    <a:pt x="216" y="185"/>
                  </a:lnTo>
                  <a:lnTo>
                    <a:pt x="208" y="193"/>
                  </a:lnTo>
                  <a:lnTo>
                    <a:pt x="204" y="193"/>
                  </a:lnTo>
                  <a:lnTo>
                    <a:pt x="204" y="195"/>
                  </a:lnTo>
                  <a:lnTo>
                    <a:pt x="189" y="206"/>
                  </a:lnTo>
                  <a:lnTo>
                    <a:pt x="189" y="208"/>
                  </a:lnTo>
                  <a:lnTo>
                    <a:pt x="185" y="208"/>
                  </a:lnTo>
                  <a:lnTo>
                    <a:pt x="185" y="210"/>
                  </a:lnTo>
                  <a:lnTo>
                    <a:pt x="165" y="226"/>
                  </a:lnTo>
                  <a:lnTo>
                    <a:pt x="157" y="234"/>
                  </a:lnTo>
                  <a:lnTo>
                    <a:pt x="153" y="234"/>
                  </a:lnTo>
                  <a:lnTo>
                    <a:pt x="153" y="236"/>
                  </a:lnTo>
                  <a:lnTo>
                    <a:pt x="134" y="252"/>
                  </a:lnTo>
                  <a:lnTo>
                    <a:pt x="126" y="260"/>
                  </a:lnTo>
                  <a:lnTo>
                    <a:pt x="122" y="260"/>
                  </a:lnTo>
                  <a:lnTo>
                    <a:pt x="122" y="262"/>
                  </a:lnTo>
                  <a:lnTo>
                    <a:pt x="106" y="273"/>
                  </a:lnTo>
                  <a:lnTo>
                    <a:pt x="106" y="275"/>
                  </a:lnTo>
                  <a:lnTo>
                    <a:pt x="102" y="275"/>
                  </a:lnTo>
                  <a:lnTo>
                    <a:pt x="102" y="277"/>
                  </a:lnTo>
                  <a:lnTo>
                    <a:pt x="94" y="285"/>
                  </a:lnTo>
                  <a:lnTo>
                    <a:pt x="90" y="285"/>
                  </a:lnTo>
                  <a:lnTo>
                    <a:pt x="90" y="287"/>
                  </a:lnTo>
                  <a:lnTo>
                    <a:pt x="75" y="299"/>
                  </a:lnTo>
                  <a:lnTo>
                    <a:pt x="75" y="301"/>
                  </a:lnTo>
                  <a:lnTo>
                    <a:pt x="71" y="301"/>
                  </a:lnTo>
                  <a:lnTo>
                    <a:pt x="71" y="303"/>
                  </a:lnTo>
                  <a:lnTo>
                    <a:pt x="51" y="319"/>
                  </a:lnTo>
                  <a:lnTo>
                    <a:pt x="43" y="326"/>
                  </a:lnTo>
                  <a:lnTo>
                    <a:pt x="39" y="326"/>
                  </a:lnTo>
                  <a:lnTo>
                    <a:pt x="39" y="328"/>
                  </a:lnTo>
                  <a:lnTo>
                    <a:pt x="33" y="332"/>
                  </a:lnTo>
                  <a:lnTo>
                    <a:pt x="33" y="336"/>
                  </a:lnTo>
                  <a:lnTo>
                    <a:pt x="31" y="336"/>
                  </a:lnTo>
                  <a:lnTo>
                    <a:pt x="29" y="346"/>
                  </a:lnTo>
                  <a:lnTo>
                    <a:pt x="27" y="346"/>
                  </a:lnTo>
                  <a:lnTo>
                    <a:pt x="27" y="352"/>
                  </a:lnTo>
                  <a:lnTo>
                    <a:pt x="25" y="352"/>
                  </a:lnTo>
                  <a:lnTo>
                    <a:pt x="23" y="362"/>
                  </a:lnTo>
                  <a:lnTo>
                    <a:pt x="21" y="362"/>
                  </a:lnTo>
                  <a:lnTo>
                    <a:pt x="21" y="368"/>
                  </a:lnTo>
                  <a:lnTo>
                    <a:pt x="20" y="368"/>
                  </a:lnTo>
                  <a:lnTo>
                    <a:pt x="18" y="378"/>
                  </a:lnTo>
                  <a:lnTo>
                    <a:pt x="16" y="378"/>
                  </a:lnTo>
                  <a:lnTo>
                    <a:pt x="14" y="391"/>
                  </a:lnTo>
                  <a:lnTo>
                    <a:pt x="12" y="391"/>
                  </a:lnTo>
                  <a:lnTo>
                    <a:pt x="12" y="395"/>
                  </a:lnTo>
                  <a:lnTo>
                    <a:pt x="10" y="395"/>
                  </a:lnTo>
                  <a:lnTo>
                    <a:pt x="10" y="403"/>
                  </a:lnTo>
                  <a:lnTo>
                    <a:pt x="8" y="403"/>
                  </a:lnTo>
                  <a:lnTo>
                    <a:pt x="8" y="409"/>
                  </a:lnTo>
                  <a:lnTo>
                    <a:pt x="6" y="409"/>
                  </a:lnTo>
                  <a:lnTo>
                    <a:pt x="6" y="419"/>
                  </a:lnTo>
                  <a:lnTo>
                    <a:pt x="4" y="419"/>
                  </a:lnTo>
                  <a:lnTo>
                    <a:pt x="2" y="437"/>
                  </a:lnTo>
                  <a:lnTo>
                    <a:pt x="0" y="437"/>
                  </a:lnTo>
                  <a:lnTo>
                    <a:pt x="0" y="445"/>
                  </a:lnTo>
                  <a:lnTo>
                    <a:pt x="8" y="437"/>
                  </a:lnTo>
                  <a:lnTo>
                    <a:pt x="12" y="437"/>
                  </a:lnTo>
                  <a:lnTo>
                    <a:pt x="12" y="435"/>
                  </a:lnTo>
                  <a:lnTo>
                    <a:pt x="27" y="423"/>
                  </a:lnTo>
                  <a:lnTo>
                    <a:pt x="27" y="421"/>
                  </a:lnTo>
                  <a:lnTo>
                    <a:pt x="31" y="421"/>
                  </a:lnTo>
                  <a:lnTo>
                    <a:pt x="31" y="419"/>
                  </a:lnTo>
                  <a:lnTo>
                    <a:pt x="51" y="403"/>
                  </a:lnTo>
                  <a:lnTo>
                    <a:pt x="59" y="395"/>
                  </a:lnTo>
                  <a:lnTo>
                    <a:pt x="63" y="395"/>
                  </a:lnTo>
                  <a:lnTo>
                    <a:pt x="63" y="393"/>
                  </a:lnTo>
                  <a:lnTo>
                    <a:pt x="79" y="382"/>
                  </a:lnTo>
                  <a:lnTo>
                    <a:pt x="79" y="380"/>
                  </a:lnTo>
                  <a:lnTo>
                    <a:pt x="82" y="380"/>
                  </a:lnTo>
                  <a:lnTo>
                    <a:pt x="82" y="378"/>
                  </a:lnTo>
                  <a:lnTo>
                    <a:pt x="98" y="366"/>
                  </a:lnTo>
                  <a:lnTo>
                    <a:pt x="98" y="364"/>
                  </a:lnTo>
                  <a:lnTo>
                    <a:pt x="102" y="364"/>
                  </a:lnTo>
                  <a:lnTo>
                    <a:pt x="102" y="362"/>
                  </a:lnTo>
                  <a:lnTo>
                    <a:pt x="110" y="354"/>
                  </a:lnTo>
                  <a:lnTo>
                    <a:pt x="114" y="354"/>
                  </a:lnTo>
                  <a:lnTo>
                    <a:pt x="114" y="352"/>
                  </a:lnTo>
                  <a:lnTo>
                    <a:pt x="130" y="340"/>
                  </a:lnTo>
                  <a:lnTo>
                    <a:pt x="130" y="338"/>
                  </a:lnTo>
                  <a:lnTo>
                    <a:pt x="134" y="338"/>
                  </a:lnTo>
                  <a:lnTo>
                    <a:pt x="134" y="336"/>
                  </a:lnTo>
                  <a:lnTo>
                    <a:pt x="149" y="325"/>
                  </a:lnTo>
                  <a:lnTo>
                    <a:pt x="149" y="323"/>
                  </a:lnTo>
                  <a:lnTo>
                    <a:pt x="153" y="323"/>
                  </a:lnTo>
                  <a:lnTo>
                    <a:pt x="153" y="321"/>
                  </a:lnTo>
                  <a:lnTo>
                    <a:pt x="161" y="313"/>
                  </a:lnTo>
                  <a:lnTo>
                    <a:pt x="165" y="313"/>
                  </a:lnTo>
                  <a:lnTo>
                    <a:pt x="165" y="311"/>
                  </a:lnTo>
                  <a:lnTo>
                    <a:pt x="181" y="299"/>
                  </a:lnTo>
                  <a:lnTo>
                    <a:pt x="181" y="297"/>
                  </a:lnTo>
                  <a:lnTo>
                    <a:pt x="185" y="297"/>
                  </a:lnTo>
                  <a:lnTo>
                    <a:pt x="185" y="295"/>
                  </a:lnTo>
                  <a:lnTo>
                    <a:pt x="200" y="283"/>
                  </a:lnTo>
                  <a:lnTo>
                    <a:pt x="200" y="281"/>
                  </a:lnTo>
                  <a:lnTo>
                    <a:pt x="204" y="281"/>
                  </a:lnTo>
                  <a:lnTo>
                    <a:pt x="204" y="279"/>
                  </a:lnTo>
                  <a:lnTo>
                    <a:pt x="224" y="264"/>
                  </a:lnTo>
                  <a:lnTo>
                    <a:pt x="232" y="256"/>
                  </a:lnTo>
                  <a:lnTo>
                    <a:pt x="236" y="256"/>
                  </a:lnTo>
                  <a:lnTo>
                    <a:pt x="236" y="254"/>
                  </a:lnTo>
                  <a:lnTo>
                    <a:pt x="252" y="242"/>
                  </a:lnTo>
                  <a:lnTo>
                    <a:pt x="252" y="240"/>
                  </a:lnTo>
                  <a:lnTo>
                    <a:pt x="256" y="240"/>
                  </a:lnTo>
                  <a:lnTo>
                    <a:pt x="256" y="238"/>
                  </a:lnTo>
                  <a:lnTo>
                    <a:pt x="275" y="222"/>
                  </a:lnTo>
                  <a:lnTo>
                    <a:pt x="283" y="214"/>
                  </a:lnTo>
                  <a:lnTo>
                    <a:pt x="287" y="214"/>
                  </a:lnTo>
                  <a:lnTo>
                    <a:pt x="287" y="212"/>
                  </a:lnTo>
                  <a:lnTo>
                    <a:pt x="303" y="201"/>
                  </a:lnTo>
                  <a:lnTo>
                    <a:pt x="303" y="199"/>
                  </a:lnTo>
                  <a:lnTo>
                    <a:pt x="307" y="199"/>
                  </a:lnTo>
                  <a:lnTo>
                    <a:pt x="307" y="197"/>
                  </a:lnTo>
                  <a:lnTo>
                    <a:pt x="322" y="185"/>
                  </a:lnTo>
                  <a:lnTo>
                    <a:pt x="322" y="183"/>
                  </a:lnTo>
                  <a:lnTo>
                    <a:pt x="326" y="183"/>
                  </a:lnTo>
                  <a:lnTo>
                    <a:pt x="326" y="181"/>
                  </a:lnTo>
                  <a:lnTo>
                    <a:pt x="334" y="173"/>
                  </a:lnTo>
                  <a:lnTo>
                    <a:pt x="338" y="173"/>
                  </a:lnTo>
                  <a:lnTo>
                    <a:pt x="338" y="171"/>
                  </a:lnTo>
                  <a:lnTo>
                    <a:pt x="354" y="159"/>
                  </a:lnTo>
                  <a:lnTo>
                    <a:pt x="354" y="157"/>
                  </a:lnTo>
                  <a:lnTo>
                    <a:pt x="358" y="157"/>
                  </a:lnTo>
                  <a:lnTo>
                    <a:pt x="358" y="155"/>
                  </a:lnTo>
                  <a:lnTo>
                    <a:pt x="374" y="144"/>
                  </a:lnTo>
                  <a:lnTo>
                    <a:pt x="374" y="142"/>
                  </a:lnTo>
                  <a:lnTo>
                    <a:pt x="377" y="142"/>
                  </a:lnTo>
                  <a:lnTo>
                    <a:pt x="377" y="140"/>
                  </a:lnTo>
                  <a:lnTo>
                    <a:pt x="397" y="124"/>
                  </a:lnTo>
                  <a:lnTo>
                    <a:pt x="405" y="116"/>
                  </a:lnTo>
                  <a:lnTo>
                    <a:pt x="409" y="116"/>
                  </a:lnTo>
                  <a:lnTo>
                    <a:pt x="409" y="114"/>
                  </a:lnTo>
                  <a:lnTo>
                    <a:pt x="425" y="102"/>
                  </a:lnTo>
                  <a:lnTo>
                    <a:pt x="425" y="100"/>
                  </a:lnTo>
                  <a:lnTo>
                    <a:pt x="429" y="100"/>
                  </a:lnTo>
                  <a:lnTo>
                    <a:pt x="429" y="98"/>
                  </a:lnTo>
                  <a:lnTo>
                    <a:pt x="448" y="83"/>
                  </a:lnTo>
                  <a:lnTo>
                    <a:pt x="456" y="75"/>
                  </a:lnTo>
                  <a:lnTo>
                    <a:pt x="460" y="75"/>
                  </a:lnTo>
                  <a:lnTo>
                    <a:pt x="460" y="73"/>
                  </a:lnTo>
                  <a:lnTo>
                    <a:pt x="476" y="61"/>
                  </a:lnTo>
                  <a:lnTo>
                    <a:pt x="476" y="59"/>
                  </a:lnTo>
                  <a:lnTo>
                    <a:pt x="480" y="59"/>
                  </a:lnTo>
                  <a:lnTo>
                    <a:pt x="480" y="57"/>
                  </a:lnTo>
                  <a:lnTo>
                    <a:pt x="495" y="45"/>
                  </a:lnTo>
                  <a:lnTo>
                    <a:pt x="495" y="43"/>
                  </a:lnTo>
                  <a:lnTo>
                    <a:pt x="499" y="43"/>
                  </a:lnTo>
                  <a:lnTo>
                    <a:pt x="499" y="41"/>
                  </a:lnTo>
                  <a:lnTo>
                    <a:pt x="507" y="33"/>
                  </a:lnTo>
                  <a:lnTo>
                    <a:pt x="511" y="33"/>
                  </a:lnTo>
                  <a:lnTo>
                    <a:pt x="511" y="31"/>
                  </a:lnTo>
                  <a:lnTo>
                    <a:pt x="527" y="20"/>
                  </a:lnTo>
                  <a:lnTo>
                    <a:pt x="527" y="18"/>
                  </a:lnTo>
                  <a:lnTo>
                    <a:pt x="531" y="18"/>
                  </a:lnTo>
                  <a:lnTo>
                    <a:pt x="531" y="16"/>
                  </a:lnTo>
                  <a:lnTo>
                    <a:pt x="547" y="4"/>
                  </a:lnTo>
                  <a:lnTo>
                    <a:pt x="547" y="2"/>
                  </a:lnTo>
                  <a:lnTo>
                    <a:pt x="551" y="2"/>
                  </a:lnTo>
                  <a:lnTo>
                    <a:pt x="551" y="0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FFA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14" name="Freeform 126"/>
            <p:cNvSpPr>
              <a:spLocks/>
            </p:cNvSpPr>
            <p:nvPr/>
          </p:nvSpPr>
          <p:spPr bwMode="auto">
            <a:xfrm>
              <a:off x="188" y="1062"/>
              <a:ext cx="331" cy="261"/>
            </a:xfrm>
            <a:custGeom>
              <a:avLst/>
              <a:gdLst>
                <a:gd name="T0" fmla="*/ 368 w 384"/>
                <a:gd name="T1" fmla="*/ 2 h 310"/>
                <a:gd name="T2" fmla="*/ 352 w 384"/>
                <a:gd name="T3" fmla="*/ 7 h 310"/>
                <a:gd name="T4" fmla="*/ 342 w 384"/>
                <a:gd name="T5" fmla="*/ 9 h 310"/>
                <a:gd name="T6" fmla="*/ 337 w 384"/>
                <a:gd name="T7" fmla="*/ 13 h 310"/>
                <a:gd name="T8" fmla="*/ 321 w 384"/>
                <a:gd name="T9" fmla="*/ 15 h 310"/>
                <a:gd name="T10" fmla="*/ 313 w 384"/>
                <a:gd name="T11" fmla="*/ 21 h 310"/>
                <a:gd name="T12" fmla="*/ 301 w 384"/>
                <a:gd name="T13" fmla="*/ 23 h 310"/>
                <a:gd name="T14" fmla="*/ 289 w 384"/>
                <a:gd name="T15" fmla="*/ 29 h 310"/>
                <a:gd name="T16" fmla="*/ 274 w 384"/>
                <a:gd name="T17" fmla="*/ 35 h 310"/>
                <a:gd name="T18" fmla="*/ 266 w 384"/>
                <a:gd name="T19" fmla="*/ 39 h 310"/>
                <a:gd name="T20" fmla="*/ 230 w 384"/>
                <a:gd name="T21" fmla="*/ 57 h 310"/>
                <a:gd name="T22" fmla="*/ 207 w 384"/>
                <a:gd name="T23" fmla="*/ 68 h 310"/>
                <a:gd name="T24" fmla="*/ 203 w 384"/>
                <a:gd name="T25" fmla="*/ 72 h 310"/>
                <a:gd name="T26" fmla="*/ 195 w 384"/>
                <a:gd name="T27" fmla="*/ 78 h 310"/>
                <a:gd name="T28" fmla="*/ 179 w 384"/>
                <a:gd name="T29" fmla="*/ 86 h 310"/>
                <a:gd name="T30" fmla="*/ 175 w 384"/>
                <a:gd name="T31" fmla="*/ 90 h 310"/>
                <a:gd name="T32" fmla="*/ 164 w 384"/>
                <a:gd name="T33" fmla="*/ 100 h 310"/>
                <a:gd name="T34" fmla="*/ 148 w 384"/>
                <a:gd name="T35" fmla="*/ 110 h 310"/>
                <a:gd name="T36" fmla="*/ 136 w 384"/>
                <a:gd name="T37" fmla="*/ 122 h 310"/>
                <a:gd name="T38" fmla="*/ 124 w 384"/>
                <a:gd name="T39" fmla="*/ 131 h 310"/>
                <a:gd name="T40" fmla="*/ 87 w 384"/>
                <a:gd name="T41" fmla="*/ 169 h 310"/>
                <a:gd name="T42" fmla="*/ 77 w 384"/>
                <a:gd name="T43" fmla="*/ 184 h 310"/>
                <a:gd name="T44" fmla="*/ 63 w 384"/>
                <a:gd name="T45" fmla="*/ 198 h 310"/>
                <a:gd name="T46" fmla="*/ 59 w 384"/>
                <a:gd name="T47" fmla="*/ 208 h 310"/>
                <a:gd name="T48" fmla="*/ 49 w 384"/>
                <a:gd name="T49" fmla="*/ 218 h 310"/>
                <a:gd name="T50" fmla="*/ 46 w 384"/>
                <a:gd name="T51" fmla="*/ 228 h 310"/>
                <a:gd name="T52" fmla="*/ 40 w 384"/>
                <a:gd name="T53" fmla="*/ 234 h 310"/>
                <a:gd name="T54" fmla="*/ 38 w 384"/>
                <a:gd name="T55" fmla="*/ 242 h 310"/>
                <a:gd name="T56" fmla="*/ 32 w 384"/>
                <a:gd name="T57" fmla="*/ 247 h 310"/>
                <a:gd name="T58" fmla="*/ 30 w 384"/>
                <a:gd name="T59" fmla="*/ 255 h 310"/>
                <a:gd name="T60" fmla="*/ 24 w 384"/>
                <a:gd name="T61" fmla="*/ 261 h 310"/>
                <a:gd name="T62" fmla="*/ 22 w 384"/>
                <a:gd name="T63" fmla="*/ 269 h 310"/>
                <a:gd name="T64" fmla="*/ 18 w 384"/>
                <a:gd name="T65" fmla="*/ 273 h 310"/>
                <a:gd name="T66" fmla="*/ 14 w 384"/>
                <a:gd name="T67" fmla="*/ 283 h 310"/>
                <a:gd name="T68" fmla="*/ 10 w 384"/>
                <a:gd name="T69" fmla="*/ 287 h 310"/>
                <a:gd name="T70" fmla="*/ 8 w 384"/>
                <a:gd name="T71" fmla="*/ 295 h 310"/>
                <a:gd name="T72" fmla="*/ 2 w 384"/>
                <a:gd name="T73" fmla="*/ 304 h 310"/>
                <a:gd name="T74" fmla="*/ 0 w 384"/>
                <a:gd name="T75" fmla="*/ 310 h 310"/>
                <a:gd name="T76" fmla="*/ 20 w 384"/>
                <a:gd name="T77" fmla="*/ 297 h 310"/>
                <a:gd name="T78" fmla="*/ 32 w 384"/>
                <a:gd name="T79" fmla="*/ 287 h 310"/>
                <a:gd name="T80" fmla="*/ 47 w 384"/>
                <a:gd name="T81" fmla="*/ 271 h 310"/>
                <a:gd name="T82" fmla="*/ 71 w 384"/>
                <a:gd name="T83" fmla="*/ 253 h 310"/>
                <a:gd name="T84" fmla="*/ 83 w 384"/>
                <a:gd name="T85" fmla="*/ 243 h 310"/>
                <a:gd name="T86" fmla="*/ 103 w 384"/>
                <a:gd name="T87" fmla="*/ 230 h 310"/>
                <a:gd name="T88" fmla="*/ 114 w 384"/>
                <a:gd name="T89" fmla="*/ 220 h 310"/>
                <a:gd name="T90" fmla="*/ 130 w 384"/>
                <a:gd name="T91" fmla="*/ 204 h 310"/>
                <a:gd name="T92" fmla="*/ 142 w 384"/>
                <a:gd name="T93" fmla="*/ 194 h 310"/>
                <a:gd name="T94" fmla="*/ 162 w 384"/>
                <a:gd name="T95" fmla="*/ 181 h 310"/>
                <a:gd name="T96" fmla="*/ 165 w 384"/>
                <a:gd name="T97" fmla="*/ 177 h 310"/>
                <a:gd name="T98" fmla="*/ 197 w 384"/>
                <a:gd name="T99" fmla="*/ 153 h 310"/>
                <a:gd name="T100" fmla="*/ 213 w 384"/>
                <a:gd name="T101" fmla="*/ 137 h 310"/>
                <a:gd name="T102" fmla="*/ 224 w 384"/>
                <a:gd name="T103" fmla="*/ 127 h 310"/>
                <a:gd name="T104" fmla="*/ 244 w 384"/>
                <a:gd name="T105" fmla="*/ 114 h 310"/>
                <a:gd name="T106" fmla="*/ 248 w 384"/>
                <a:gd name="T107" fmla="*/ 110 h 310"/>
                <a:gd name="T108" fmla="*/ 260 w 384"/>
                <a:gd name="T109" fmla="*/ 100 h 310"/>
                <a:gd name="T110" fmla="*/ 280 w 384"/>
                <a:gd name="T111" fmla="*/ 86 h 310"/>
                <a:gd name="T112" fmla="*/ 307 w 384"/>
                <a:gd name="T113" fmla="*/ 61 h 310"/>
                <a:gd name="T114" fmla="*/ 327 w 384"/>
                <a:gd name="T115" fmla="*/ 47 h 310"/>
                <a:gd name="T116" fmla="*/ 331 w 384"/>
                <a:gd name="T117" fmla="*/ 43 h 310"/>
                <a:gd name="T118" fmla="*/ 342 w 384"/>
                <a:gd name="T119" fmla="*/ 33 h 310"/>
                <a:gd name="T120" fmla="*/ 362 w 384"/>
                <a:gd name="T121" fmla="*/ 19 h 310"/>
                <a:gd name="T122" fmla="*/ 374 w 384"/>
                <a:gd name="T123" fmla="*/ 9 h 310"/>
                <a:gd name="T124" fmla="*/ 384 w 384"/>
                <a:gd name="T125" fmla="*/ 2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4" h="310">
                  <a:moveTo>
                    <a:pt x="380" y="0"/>
                  </a:moveTo>
                  <a:lnTo>
                    <a:pt x="380" y="2"/>
                  </a:lnTo>
                  <a:lnTo>
                    <a:pt x="368" y="2"/>
                  </a:lnTo>
                  <a:lnTo>
                    <a:pt x="368" y="3"/>
                  </a:lnTo>
                  <a:lnTo>
                    <a:pt x="352" y="5"/>
                  </a:lnTo>
                  <a:lnTo>
                    <a:pt x="352" y="7"/>
                  </a:lnTo>
                  <a:lnTo>
                    <a:pt x="346" y="7"/>
                  </a:lnTo>
                  <a:lnTo>
                    <a:pt x="346" y="9"/>
                  </a:lnTo>
                  <a:lnTo>
                    <a:pt x="342" y="9"/>
                  </a:lnTo>
                  <a:lnTo>
                    <a:pt x="342" y="11"/>
                  </a:lnTo>
                  <a:lnTo>
                    <a:pt x="337" y="11"/>
                  </a:lnTo>
                  <a:lnTo>
                    <a:pt x="337" y="13"/>
                  </a:lnTo>
                  <a:lnTo>
                    <a:pt x="327" y="13"/>
                  </a:lnTo>
                  <a:lnTo>
                    <a:pt x="327" y="15"/>
                  </a:lnTo>
                  <a:lnTo>
                    <a:pt x="321" y="15"/>
                  </a:lnTo>
                  <a:lnTo>
                    <a:pt x="321" y="17"/>
                  </a:lnTo>
                  <a:lnTo>
                    <a:pt x="313" y="19"/>
                  </a:lnTo>
                  <a:lnTo>
                    <a:pt x="313" y="21"/>
                  </a:lnTo>
                  <a:lnTo>
                    <a:pt x="305" y="21"/>
                  </a:lnTo>
                  <a:lnTo>
                    <a:pt x="305" y="23"/>
                  </a:lnTo>
                  <a:lnTo>
                    <a:pt x="301" y="23"/>
                  </a:lnTo>
                  <a:lnTo>
                    <a:pt x="301" y="25"/>
                  </a:lnTo>
                  <a:lnTo>
                    <a:pt x="289" y="27"/>
                  </a:lnTo>
                  <a:lnTo>
                    <a:pt x="289" y="29"/>
                  </a:lnTo>
                  <a:lnTo>
                    <a:pt x="282" y="31"/>
                  </a:lnTo>
                  <a:lnTo>
                    <a:pt x="282" y="33"/>
                  </a:lnTo>
                  <a:lnTo>
                    <a:pt x="274" y="35"/>
                  </a:lnTo>
                  <a:lnTo>
                    <a:pt x="274" y="37"/>
                  </a:lnTo>
                  <a:lnTo>
                    <a:pt x="266" y="37"/>
                  </a:lnTo>
                  <a:lnTo>
                    <a:pt x="266" y="39"/>
                  </a:lnTo>
                  <a:lnTo>
                    <a:pt x="238" y="53"/>
                  </a:lnTo>
                  <a:lnTo>
                    <a:pt x="230" y="55"/>
                  </a:lnTo>
                  <a:lnTo>
                    <a:pt x="230" y="57"/>
                  </a:lnTo>
                  <a:lnTo>
                    <a:pt x="223" y="59"/>
                  </a:lnTo>
                  <a:lnTo>
                    <a:pt x="223" y="61"/>
                  </a:lnTo>
                  <a:lnTo>
                    <a:pt x="207" y="68"/>
                  </a:lnTo>
                  <a:lnTo>
                    <a:pt x="207" y="70"/>
                  </a:lnTo>
                  <a:lnTo>
                    <a:pt x="203" y="70"/>
                  </a:lnTo>
                  <a:lnTo>
                    <a:pt x="203" y="72"/>
                  </a:lnTo>
                  <a:lnTo>
                    <a:pt x="199" y="76"/>
                  </a:lnTo>
                  <a:lnTo>
                    <a:pt x="195" y="76"/>
                  </a:lnTo>
                  <a:lnTo>
                    <a:pt x="195" y="78"/>
                  </a:lnTo>
                  <a:lnTo>
                    <a:pt x="187" y="82"/>
                  </a:lnTo>
                  <a:lnTo>
                    <a:pt x="187" y="84"/>
                  </a:lnTo>
                  <a:lnTo>
                    <a:pt x="179" y="86"/>
                  </a:lnTo>
                  <a:lnTo>
                    <a:pt x="179" y="88"/>
                  </a:lnTo>
                  <a:lnTo>
                    <a:pt x="175" y="88"/>
                  </a:lnTo>
                  <a:lnTo>
                    <a:pt x="175" y="90"/>
                  </a:lnTo>
                  <a:lnTo>
                    <a:pt x="167" y="98"/>
                  </a:lnTo>
                  <a:lnTo>
                    <a:pt x="164" y="98"/>
                  </a:lnTo>
                  <a:lnTo>
                    <a:pt x="164" y="100"/>
                  </a:lnTo>
                  <a:lnTo>
                    <a:pt x="152" y="108"/>
                  </a:lnTo>
                  <a:lnTo>
                    <a:pt x="152" y="110"/>
                  </a:lnTo>
                  <a:lnTo>
                    <a:pt x="148" y="110"/>
                  </a:lnTo>
                  <a:lnTo>
                    <a:pt x="148" y="112"/>
                  </a:lnTo>
                  <a:lnTo>
                    <a:pt x="136" y="120"/>
                  </a:lnTo>
                  <a:lnTo>
                    <a:pt x="136" y="122"/>
                  </a:lnTo>
                  <a:lnTo>
                    <a:pt x="128" y="129"/>
                  </a:lnTo>
                  <a:lnTo>
                    <a:pt x="124" y="129"/>
                  </a:lnTo>
                  <a:lnTo>
                    <a:pt x="124" y="131"/>
                  </a:lnTo>
                  <a:lnTo>
                    <a:pt x="97" y="157"/>
                  </a:lnTo>
                  <a:lnTo>
                    <a:pt x="97" y="161"/>
                  </a:lnTo>
                  <a:lnTo>
                    <a:pt x="87" y="169"/>
                  </a:lnTo>
                  <a:lnTo>
                    <a:pt x="87" y="173"/>
                  </a:lnTo>
                  <a:lnTo>
                    <a:pt x="77" y="181"/>
                  </a:lnTo>
                  <a:lnTo>
                    <a:pt x="77" y="184"/>
                  </a:lnTo>
                  <a:lnTo>
                    <a:pt x="67" y="192"/>
                  </a:lnTo>
                  <a:lnTo>
                    <a:pt x="67" y="196"/>
                  </a:lnTo>
                  <a:lnTo>
                    <a:pt x="63" y="198"/>
                  </a:lnTo>
                  <a:lnTo>
                    <a:pt x="63" y="202"/>
                  </a:lnTo>
                  <a:lnTo>
                    <a:pt x="59" y="204"/>
                  </a:lnTo>
                  <a:lnTo>
                    <a:pt x="59" y="208"/>
                  </a:lnTo>
                  <a:lnTo>
                    <a:pt x="53" y="212"/>
                  </a:lnTo>
                  <a:lnTo>
                    <a:pt x="53" y="216"/>
                  </a:lnTo>
                  <a:lnTo>
                    <a:pt x="49" y="218"/>
                  </a:lnTo>
                  <a:lnTo>
                    <a:pt x="49" y="222"/>
                  </a:lnTo>
                  <a:lnTo>
                    <a:pt x="46" y="224"/>
                  </a:lnTo>
                  <a:lnTo>
                    <a:pt x="46" y="228"/>
                  </a:lnTo>
                  <a:lnTo>
                    <a:pt x="42" y="230"/>
                  </a:lnTo>
                  <a:lnTo>
                    <a:pt x="42" y="234"/>
                  </a:lnTo>
                  <a:lnTo>
                    <a:pt x="40" y="234"/>
                  </a:lnTo>
                  <a:lnTo>
                    <a:pt x="40" y="238"/>
                  </a:lnTo>
                  <a:lnTo>
                    <a:pt x="38" y="238"/>
                  </a:lnTo>
                  <a:lnTo>
                    <a:pt x="38" y="242"/>
                  </a:lnTo>
                  <a:lnTo>
                    <a:pt x="34" y="243"/>
                  </a:lnTo>
                  <a:lnTo>
                    <a:pt x="34" y="247"/>
                  </a:lnTo>
                  <a:lnTo>
                    <a:pt x="32" y="247"/>
                  </a:lnTo>
                  <a:lnTo>
                    <a:pt x="32" y="251"/>
                  </a:lnTo>
                  <a:lnTo>
                    <a:pt x="30" y="251"/>
                  </a:lnTo>
                  <a:lnTo>
                    <a:pt x="30" y="255"/>
                  </a:lnTo>
                  <a:lnTo>
                    <a:pt x="26" y="257"/>
                  </a:lnTo>
                  <a:lnTo>
                    <a:pt x="26" y="261"/>
                  </a:lnTo>
                  <a:lnTo>
                    <a:pt x="24" y="261"/>
                  </a:lnTo>
                  <a:lnTo>
                    <a:pt x="24" y="265"/>
                  </a:lnTo>
                  <a:lnTo>
                    <a:pt x="22" y="265"/>
                  </a:lnTo>
                  <a:lnTo>
                    <a:pt x="22" y="269"/>
                  </a:lnTo>
                  <a:lnTo>
                    <a:pt x="20" y="269"/>
                  </a:lnTo>
                  <a:lnTo>
                    <a:pt x="20" y="273"/>
                  </a:lnTo>
                  <a:lnTo>
                    <a:pt x="18" y="273"/>
                  </a:lnTo>
                  <a:lnTo>
                    <a:pt x="18" y="277"/>
                  </a:lnTo>
                  <a:lnTo>
                    <a:pt x="14" y="279"/>
                  </a:lnTo>
                  <a:lnTo>
                    <a:pt x="14" y="283"/>
                  </a:lnTo>
                  <a:lnTo>
                    <a:pt x="12" y="283"/>
                  </a:lnTo>
                  <a:lnTo>
                    <a:pt x="12" y="287"/>
                  </a:lnTo>
                  <a:lnTo>
                    <a:pt x="10" y="287"/>
                  </a:lnTo>
                  <a:lnTo>
                    <a:pt x="10" y="291"/>
                  </a:lnTo>
                  <a:lnTo>
                    <a:pt x="8" y="291"/>
                  </a:lnTo>
                  <a:lnTo>
                    <a:pt x="8" y="295"/>
                  </a:lnTo>
                  <a:lnTo>
                    <a:pt x="6" y="295"/>
                  </a:lnTo>
                  <a:lnTo>
                    <a:pt x="4" y="304"/>
                  </a:lnTo>
                  <a:lnTo>
                    <a:pt x="2" y="304"/>
                  </a:lnTo>
                  <a:lnTo>
                    <a:pt x="2" y="308"/>
                  </a:lnTo>
                  <a:lnTo>
                    <a:pt x="0" y="308"/>
                  </a:lnTo>
                  <a:lnTo>
                    <a:pt x="0" y="310"/>
                  </a:lnTo>
                  <a:lnTo>
                    <a:pt x="16" y="299"/>
                  </a:lnTo>
                  <a:lnTo>
                    <a:pt x="16" y="297"/>
                  </a:lnTo>
                  <a:lnTo>
                    <a:pt x="20" y="297"/>
                  </a:lnTo>
                  <a:lnTo>
                    <a:pt x="20" y="295"/>
                  </a:lnTo>
                  <a:lnTo>
                    <a:pt x="28" y="287"/>
                  </a:lnTo>
                  <a:lnTo>
                    <a:pt x="32" y="287"/>
                  </a:lnTo>
                  <a:lnTo>
                    <a:pt x="32" y="285"/>
                  </a:lnTo>
                  <a:lnTo>
                    <a:pt x="47" y="273"/>
                  </a:lnTo>
                  <a:lnTo>
                    <a:pt x="47" y="271"/>
                  </a:lnTo>
                  <a:lnTo>
                    <a:pt x="51" y="271"/>
                  </a:lnTo>
                  <a:lnTo>
                    <a:pt x="51" y="269"/>
                  </a:lnTo>
                  <a:lnTo>
                    <a:pt x="71" y="253"/>
                  </a:lnTo>
                  <a:lnTo>
                    <a:pt x="79" y="245"/>
                  </a:lnTo>
                  <a:lnTo>
                    <a:pt x="83" y="245"/>
                  </a:lnTo>
                  <a:lnTo>
                    <a:pt x="83" y="243"/>
                  </a:lnTo>
                  <a:lnTo>
                    <a:pt x="99" y="232"/>
                  </a:lnTo>
                  <a:lnTo>
                    <a:pt x="99" y="230"/>
                  </a:lnTo>
                  <a:lnTo>
                    <a:pt x="103" y="230"/>
                  </a:lnTo>
                  <a:lnTo>
                    <a:pt x="103" y="228"/>
                  </a:lnTo>
                  <a:lnTo>
                    <a:pt x="110" y="220"/>
                  </a:lnTo>
                  <a:lnTo>
                    <a:pt x="114" y="220"/>
                  </a:lnTo>
                  <a:lnTo>
                    <a:pt x="114" y="218"/>
                  </a:lnTo>
                  <a:lnTo>
                    <a:pt x="130" y="206"/>
                  </a:lnTo>
                  <a:lnTo>
                    <a:pt x="130" y="204"/>
                  </a:lnTo>
                  <a:lnTo>
                    <a:pt x="134" y="204"/>
                  </a:lnTo>
                  <a:lnTo>
                    <a:pt x="134" y="202"/>
                  </a:lnTo>
                  <a:lnTo>
                    <a:pt x="142" y="194"/>
                  </a:lnTo>
                  <a:lnTo>
                    <a:pt x="146" y="194"/>
                  </a:lnTo>
                  <a:lnTo>
                    <a:pt x="146" y="192"/>
                  </a:lnTo>
                  <a:lnTo>
                    <a:pt x="162" y="181"/>
                  </a:lnTo>
                  <a:lnTo>
                    <a:pt x="162" y="179"/>
                  </a:lnTo>
                  <a:lnTo>
                    <a:pt x="165" y="179"/>
                  </a:lnTo>
                  <a:lnTo>
                    <a:pt x="165" y="177"/>
                  </a:lnTo>
                  <a:lnTo>
                    <a:pt x="185" y="161"/>
                  </a:lnTo>
                  <a:lnTo>
                    <a:pt x="193" y="153"/>
                  </a:lnTo>
                  <a:lnTo>
                    <a:pt x="197" y="153"/>
                  </a:lnTo>
                  <a:lnTo>
                    <a:pt x="197" y="151"/>
                  </a:lnTo>
                  <a:lnTo>
                    <a:pt x="213" y="139"/>
                  </a:lnTo>
                  <a:lnTo>
                    <a:pt x="213" y="137"/>
                  </a:lnTo>
                  <a:lnTo>
                    <a:pt x="217" y="137"/>
                  </a:lnTo>
                  <a:lnTo>
                    <a:pt x="217" y="135"/>
                  </a:lnTo>
                  <a:lnTo>
                    <a:pt x="224" y="127"/>
                  </a:lnTo>
                  <a:lnTo>
                    <a:pt x="228" y="127"/>
                  </a:lnTo>
                  <a:lnTo>
                    <a:pt x="228" y="125"/>
                  </a:lnTo>
                  <a:lnTo>
                    <a:pt x="244" y="114"/>
                  </a:lnTo>
                  <a:lnTo>
                    <a:pt x="244" y="112"/>
                  </a:lnTo>
                  <a:lnTo>
                    <a:pt x="248" y="112"/>
                  </a:lnTo>
                  <a:lnTo>
                    <a:pt x="248" y="110"/>
                  </a:lnTo>
                  <a:lnTo>
                    <a:pt x="256" y="102"/>
                  </a:lnTo>
                  <a:lnTo>
                    <a:pt x="260" y="102"/>
                  </a:lnTo>
                  <a:lnTo>
                    <a:pt x="260" y="100"/>
                  </a:lnTo>
                  <a:lnTo>
                    <a:pt x="276" y="88"/>
                  </a:lnTo>
                  <a:lnTo>
                    <a:pt x="276" y="86"/>
                  </a:lnTo>
                  <a:lnTo>
                    <a:pt x="280" y="86"/>
                  </a:lnTo>
                  <a:lnTo>
                    <a:pt x="280" y="84"/>
                  </a:lnTo>
                  <a:lnTo>
                    <a:pt x="299" y="68"/>
                  </a:lnTo>
                  <a:lnTo>
                    <a:pt x="307" y="61"/>
                  </a:lnTo>
                  <a:lnTo>
                    <a:pt x="311" y="61"/>
                  </a:lnTo>
                  <a:lnTo>
                    <a:pt x="311" y="59"/>
                  </a:lnTo>
                  <a:lnTo>
                    <a:pt x="327" y="47"/>
                  </a:lnTo>
                  <a:lnTo>
                    <a:pt x="327" y="45"/>
                  </a:lnTo>
                  <a:lnTo>
                    <a:pt x="331" y="45"/>
                  </a:lnTo>
                  <a:lnTo>
                    <a:pt x="331" y="43"/>
                  </a:lnTo>
                  <a:lnTo>
                    <a:pt x="339" y="35"/>
                  </a:lnTo>
                  <a:lnTo>
                    <a:pt x="342" y="35"/>
                  </a:lnTo>
                  <a:lnTo>
                    <a:pt x="342" y="33"/>
                  </a:lnTo>
                  <a:lnTo>
                    <a:pt x="358" y="21"/>
                  </a:lnTo>
                  <a:lnTo>
                    <a:pt x="358" y="19"/>
                  </a:lnTo>
                  <a:lnTo>
                    <a:pt x="362" y="19"/>
                  </a:lnTo>
                  <a:lnTo>
                    <a:pt x="362" y="17"/>
                  </a:lnTo>
                  <a:lnTo>
                    <a:pt x="370" y="9"/>
                  </a:lnTo>
                  <a:lnTo>
                    <a:pt x="374" y="9"/>
                  </a:lnTo>
                  <a:lnTo>
                    <a:pt x="374" y="7"/>
                  </a:lnTo>
                  <a:lnTo>
                    <a:pt x="382" y="2"/>
                  </a:lnTo>
                  <a:lnTo>
                    <a:pt x="384" y="2"/>
                  </a:lnTo>
                  <a:lnTo>
                    <a:pt x="384" y="0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15" name="Freeform 127"/>
            <p:cNvSpPr>
              <a:spLocks/>
            </p:cNvSpPr>
            <p:nvPr/>
          </p:nvSpPr>
          <p:spPr bwMode="auto">
            <a:xfrm>
              <a:off x="154" y="1041"/>
              <a:ext cx="493" cy="427"/>
            </a:xfrm>
            <a:custGeom>
              <a:avLst/>
              <a:gdLst>
                <a:gd name="T0" fmla="*/ 501 w 572"/>
                <a:gd name="T1" fmla="*/ 6 h 509"/>
                <a:gd name="T2" fmla="*/ 429 w 572"/>
                <a:gd name="T3" fmla="*/ 22 h 509"/>
                <a:gd name="T4" fmla="*/ 368 w 572"/>
                <a:gd name="T5" fmla="*/ 37 h 509"/>
                <a:gd name="T6" fmla="*/ 313 w 572"/>
                <a:gd name="T7" fmla="*/ 59 h 509"/>
                <a:gd name="T8" fmla="*/ 262 w 572"/>
                <a:gd name="T9" fmla="*/ 83 h 509"/>
                <a:gd name="T10" fmla="*/ 240 w 572"/>
                <a:gd name="T11" fmla="*/ 94 h 509"/>
                <a:gd name="T12" fmla="*/ 195 w 572"/>
                <a:gd name="T13" fmla="*/ 126 h 509"/>
                <a:gd name="T14" fmla="*/ 167 w 572"/>
                <a:gd name="T15" fmla="*/ 149 h 509"/>
                <a:gd name="T16" fmla="*/ 114 w 572"/>
                <a:gd name="T17" fmla="*/ 205 h 509"/>
                <a:gd name="T18" fmla="*/ 79 w 572"/>
                <a:gd name="T19" fmla="*/ 256 h 509"/>
                <a:gd name="T20" fmla="*/ 67 w 572"/>
                <a:gd name="T21" fmla="*/ 275 h 509"/>
                <a:gd name="T22" fmla="*/ 51 w 572"/>
                <a:gd name="T23" fmla="*/ 305 h 509"/>
                <a:gd name="T24" fmla="*/ 26 w 572"/>
                <a:gd name="T25" fmla="*/ 366 h 509"/>
                <a:gd name="T26" fmla="*/ 4 w 572"/>
                <a:gd name="T27" fmla="*/ 441 h 509"/>
                <a:gd name="T28" fmla="*/ 244 w 572"/>
                <a:gd name="T29" fmla="*/ 490 h 509"/>
                <a:gd name="T30" fmla="*/ 252 w 572"/>
                <a:gd name="T31" fmla="*/ 454 h 509"/>
                <a:gd name="T32" fmla="*/ 262 w 572"/>
                <a:gd name="T33" fmla="*/ 425 h 509"/>
                <a:gd name="T34" fmla="*/ 281 w 572"/>
                <a:gd name="T35" fmla="*/ 382 h 509"/>
                <a:gd name="T36" fmla="*/ 297 w 572"/>
                <a:gd name="T37" fmla="*/ 358 h 509"/>
                <a:gd name="T38" fmla="*/ 309 w 572"/>
                <a:gd name="T39" fmla="*/ 340 h 509"/>
                <a:gd name="T40" fmla="*/ 334 w 572"/>
                <a:gd name="T41" fmla="*/ 319 h 509"/>
                <a:gd name="T42" fmla="*/ 346 w 572"/>
                <a:gd name="T43" fmla="*/ 309 h 509"/>
                <a:gd name="T44" fmla="*/ 368 w 572"/>
                <a:gd name="T45" fmla="*/ 293 h 509"/>
                <a:gd name="T46" fmla="*/ 405 w 572"/>
                <a:gd name="T47" fmla="*/ 273 h 509"/>
                <a:gd name="T48" fmla="*/ 439 w 572"/>
                <a:gd name="T49" fmla="*/ 260 h 509"/>
                <a:gd name="T50" fmla="*/ 468 w 572"/>
                <a:gd name="T51" fmla="*/ 252 h 509"/>
                <a:gd name="T52" fmla="*/ 507 w 572"/>
                <a:gd name="T53" fmla="*/ 246 h 509"/>
                <a:gd name="T54" fmla="*/ 562 w 572"/>
                <a:gd name="T55" fmla="*/ 0 h 509"/>
                <a:gd name="T56" fmla="*/ 519 w 572"/>
                <a:gd name="T57" fmla="*/ 240 h 509"/>
                <a:gd name="T58" fmla="*/ 480 w 572"/>
                <a:gd name="T59" fmla="*/ 246 h 509"/>
                <a:gd name="T60" fmla="*/ 448 w 572"/>
                <a:gd name="T61" fmla="*/ 254 h 509"/>
                <a:gd name="T62" fmla="*/ 419 w 572"/>
                <a:gd name="T63" fmla="*/ 264 h 509"/>
                <a:gd name="T64" fmla="*/ 368 w 572"/>
                <a:gd name="T65" fmla="*/ 285 h 509"/>
                <a:gd name="T66" fmla="*/ 346 w 572"/>
                <a:gd name="T67" fmla="*/ 301 h 509"/>
                <a:gd name="T68" fmla="*/ 332 w 572"/>
                <a:gd name="T69" fmla="*/ 311 h 509"/>
                <a:gd name="T70" fmla="*/ 313 w 572"/>
                <a:gd name="T71" fmla="*/ 334 h 509"/>
                <a:gd name="T72" fmla="*/ 299 w 572"/>
                <a:gd name="T73" fmla="*/ 348 h 509"/>
                <a:gd name="T74" fmla="*/ 281 w 572"/>
                <a:gd name="T75" fmla="*/ 374 h 509"/>
                <a:gd name="T76" fmla="*/ 258 w 572"/>
                <a:gd name="T77" fmla="*/ 425 h 509"/>
                <a:gd name="T78" fmla="*/ 248 w 572"/>
                <a:gd name="T79" fmla="*/ 454 h 509"/>
                <a:gd name="T80" fmla="*/ 240 w 572"/>
                <a:gd name="T81" fmla="*/ 490 h 509"/>
                <a:gd name="T82" fmla="*/ 4 w 572"/>
                <a:gd name="T83" fmla="*/ 454 h 509"/>
                <a:gd name="T84" fmla="*/ 22 w 572"/>
                <a:gd name="T85" fmla="*/ 389 h 509"/>
                <a:gd name="T86" fmla="*/ 45 w 572"/>
                <a:gd name="T87" fmla="*/ 327 h 509"/>
                <a:gd name="T88" fmla="*/ 67 w 572"/>
                <a:gd name="T89" fmla="*/ 283 h 509"/>
                <a:gd name="T90" fmla="*/ 79 w 572"/>
                <a:gd name="T91" fmla="*/ 266 h 509"/>
                <a:gd name="T92" fmla="*/ 108 w 572"/>
                <a:gd name="T93" fmla="*/ 220 h 509"/>
                <a:gd name="T94" fmla="*/ 138 w 572"/>
                <a:gd name="T95" fmla="*/ 185 h 509"/>
                <a:gd name="T96" fmla="*/ 193 w 572"/>
                <a:gd name="T97" fmla="*/ 136 h 509"/>
                <a:gd name="T98" fmla="*/ 224 w 572"/>
                <a:gd name="T99" fmla="*/ 112 h 509"/>
                <a:gd name="T100" fmla="*/ 258 w 572"/>
                <a:gd name="T101" fmla="*/ 90 h 509"/>
                <a:gd name="T102" fmla="*/ 301 w 572"/>
                <a:gd name="T103" fmla="*/ 69 h 509"/>
                <a:gd name="T104" fmla="*/ 344 w 572"/>
                <a:gd name="T105" fmla="*/ 49 h 509"/>
                <a:gd name="T106" fmla="*/ 401 w 572"/>
                <a:gd name="T107" fmla="*/ 31 h 509"/>
                <a:gd name="T108" fmla="*/ 454 w 572"/>
                <a:gd name="T109" fmla="*/ 20 h 509"/>
                <a:gd name="T110" fmla="*/ 531 w 572"/>
                <a:gd name="T111" fmla="*/ 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72" h="509">
                  <a:moveTo>
                    <a:pt x="562" y="0"/>
                  </a:moveTo>
                  <a:lnTo>
                    <a:pt x="551" y="0"/>
                  </a:lnTo>
                  <a:lnTo>
                    <a:pt x="531" y="4"/>
                  </a:lnTo>
                  <a:lnTo>
                    <a:pt x="521" y="4"/>
                  </a:lnTo>
                  <a:lnTo>
                    <a:pt x="511" y="6"/>
                  </a:lnTo>
                  <a:lnTo>
                    <a:pt x="501" y="6"/>
                  </a:lnTo>
                  <a:lnTo>
                    <a:pt x="492" y="8"/>
                  </a:lnTo>
                  <a:lnTo>
                    <a:pt x="484" y="10"/>
                  </a:lnTo>
                  <a:lnTo>
                    <a:pt x="454" y="16"/>
                  </a:lnTo>
                  <a:lnTo>
                    <a:pt x="446" y="18"/>
                  </a:lnTo>
                  <a:lnTo>
                    <a:pt x="437" y="20"/>
                  </a:lnTo>
                  <a:lnTo>
                    <a:pt x="429" y="22"/>
                  </a:lnTo>
                  <a:lnTo>
                    <a:pt x="419" y="24"/>
                  </a:lnTo>
                  <a:lnTo>
                    <a:pt x="411" y="26"/>
                  </a:lnTo>
                  <a:lnTo>
                    <a:pt x="401" y="28"/>
                  </a:lnTo>
                  <a:lnTo>
                    <a:pt x="385" y="31"/>
                  </a:lnTo>
                  <a:lnTo>
                    <a:pt x="378" y="35"/>
                  </a:lnTo>
                  <a:lnTo>
                    <a:pt x="368" y="37"/>
                  </a:lnTo>
                  <a:lnTo>
                    <a:pt x="360" y="39"/>
                  </a:lnTo>
                  <a:lnTo>
                    <a:pt x="352" y="43"/>
                  </a:lnTo>
                  <a:lnTo>
                    <a:pt x="344" y="45"/>
                  </a:lnTo>
                  <a:lnTo>
                    <a:pt x="336" y="49"/>
                  </a:lnTo>
                  <a:lnTo>
                    <a:pt x="328" y="51"/>
                  </a:lnTo>
                  <a:lnTo>
                    <a:pt x="313" y="59"/>
                  </a:lnTo>
                  <a:lnTo>
                    <a:pt x="305" y="61"/>
                  </a:lnTo>
                  <a:lnTo>
                    <a:pt x="297" y="65"/>
                  </a:lnTo>
                  <a:lnTo>
                    <a:pt x="299" y="65"/>
                  </a:lnTo>
                  <a:lnTo>
                    <a:pt x="275" y="77"/>
                  </a:lnTo>
                  <a:lnTo>
                    <a:pt x="269" y="79"/>
                  </a:lnTo>
                  <a:lnTo>
                    <a:pt x="262" y="83"/>
                  </a:lnTo>
                  <a:lnTo>
                    <a:pt x="260" y="83"/>
                  </a:lnTo>
                  <a:lnTo>
                    <a:pt x="254" y="87"/>
                  </a:lnTo>
                  <a:lnTo>
                    <a:pt x="256" y="87"/>
                  </a:lnTo>
                  <a:lnTo>
                    <a:pt x="248" y="90"/>
                  </a:lnTo>
                  <a:lnTo>
                    <a:pt x="246" y="90"/>
                  </a:lnTo>
                  <a:lnTo>
                    <a:pt x="240" y="94"/>
                  </a:lnTo>
                  <a:lnTo>
                    <a:pt x="232" y="100"/>
                  </a:lnTo>
                  <a:lnTo>
                    <a:pt x="220" y="108"/>
                  </a:lnTo>
                  <a:lnTo>
                    <a:pt x="222" y="108"/>
                  </a:lnTo>
                  <a:lnTo>
                    <a:pt x="212" y="112"/>
                  </a:lnTo>
                  <a:lnTo>
                    <a:pt x="206" y="118"/>
                  </a:lnTo>
                  <a:lnTo>
                    <a:pt x="195" y="126"/>
                  </a:lnTo>
                  <a:lnTo>
                    <a:pt x="189" y="132"/>
                  </a:lnTo>
                  <a:lnTo>
                    <a:pt x="191" y="132"/>
                  </a:lnTo>
                  <a:lnTo>
                    <a:pt x="187" y="134"/>
                  </a:lnTo>
                  <a:lnTo>
                    <a:pt x="185" y="134"/>
                  </a:lnTo>
                  <a:lnTo>
                    <a:pt x="179" y="138"/>
                  </a:lnTo>
                  <a:lnTo>
                    <a:pt x="167" y="149"/>
                  </a:lnTo>
                  <a:lnTo>
                    <a:pt x="161" y="153"/>
                  </a:lnTo>
                  <a:lnTo>
                    <a:pt x="134" y="181"/>
                  </a:lnTo>
                  <a:lnTo>
                    <a:pt x="130" y="187"/>
                  </a:lnTo>
                  <a:lnTo>
                    <a:pt x="124" y="193"/>
                  </a:lnTo>
                  <a:lnTo>
                    <a:pt x="120" y="199"/>
                  </a:lnTo>
                  <a:lnTo>
                    <a:pt x="114" y="205"/>
                  </a:lnTo>
                  <a:lnTo>
                    <a:pt x="110" y="210"/>
                  </a:lnTo>
                  <a:lnTo>
                    <a:pt x="104" y="216"/>
                  </a:lnTo>
                  <a:lnTo>
                    <a:pt x="96" y="228"/>
                  </a:lnTo>
                  <a:lnTo>
                    <a:pt x="90" y="236"/>
                  </a:lnTo>
                  <a:lnTo>
                    <a:pt x="79" y="254"/>
                  </a:lnTo>
                  <a:lnTo>
                    <a:pt x="79" y="256"/>
                  </a:lnTo>
                  <a:lnTo>
                    <a:pt x="75" y="264"/>
                  </a:lnTo>
                  <a:lnTo>
                    <a:pt x="75" y="262"/>
                  </a:lnTo>
                  <a:lnTo>
                    <a:pt x="71" y="268"/>
                  </a:lnTo>
                  <a:lnTo>
                    <a:pt x="71" y="269"/>
                  </a:lnTo>
                  <a:lnTo>
                    <a:pt x="67" y="277"/>
                  </a:lnTo>
                  <a:lnTo>
                    <a:pt x="67" y="275"/>
                  </a:lnTo>
                  <a:lnTo>
                    <a:pt x="63" y="281"/>
                  </a:lnTo>
                  <a:lnTo>
                    <a:pt x="63" y="283"/>
                  </a:lnTo>
                  <a:lnTo>
                    <a:pt x="55" y="299"/>
                  </a:lnTo>
                  <a:lnTo>
                    <a:pt x="55" y="297"/>
                  </a:lnTo>
                  <a:lnTo>
                    <a:pt x="51" y="303"/>
                  </a:lnTo>
                  <a:lnTo>
                    <a:pt x="51" y="305"/>
                  </a:lnTo>
                  <a:lnTo>
                    <a:pt x="43" y="321"/>
                  </a:lnTo>
                  <a:lnTo>
                    <a:pt x="41" y="327"/>
                  </a:lnTo>
                  <a:lnTo>
                    <a:pt x="33" y="342"/>
                  </a:lnTo>
                  <a:lnTo>
                    <a:pt x="31" y="350"/>
                  </a:lnTo>
                  <a:lnTo>
                    <a:pt x="27" y="358"/>
                  </a:lnTo>
                  <a:lnTo>
                    <a:pt x="26" y="366"/>
                  </a:lnTo>
                  <a:lnTo>
                    <a:pt x="22" y="374"/>
                  </a:lnTo>
                  <a:lnTo>
                    <a:pt x="18" y="389"/>
                  </a:lnTo>
                  <a:lnTo>
                    <a:pt x="14" y="399"/>
                  </a:lnTo>
                  <a:lnTo>
                    <a:pt x="8" y="423"/>
                  </a:lnTo>
                  <a:lnTo>
                    <a:pt x="6" y="433"/>
                  </a:lnTo>
                  <a:lnTo>
                    <a:pt x="4" y="441"/>
                  </a:lnTo>
                  <a:lnTo>
                    <a:pt x="2" y="450"/>
                  </a:lnTo>
                  <a:lnTo>
                    <a:pt x="0" y="454"/>
                  </a:lnTo>
                  <a:lnTo>
                    <a:pt x="242" y="509"/>
                  </a:lnTo>
                  <a:lnTo>
                    <a:pt x="242" y="502"/>
                  </a:lnTo>
                  <a:lnTo>
                    <a:pt x="244" y="496"/>
                  </a:lnTo>
                  <a:lnTo>
                    <a:pt x="244" y="490"/>
                  </a:lnTo>
                  <a:lnTo>
                    <a:pt x="246" y="486"/>
                  </a:lnTo>
                  <a:lnTo>
                    <a:pt x="246" y="480"/>
                  </a:lnTo>
                  <a:lnTo>
                    <a:pt x="248" y="474"/>
                  </a:lnTo>
                  <a:lnTo>
                    <a:pt x="248" y="470"/>
                  </a:lnTo>
                  <a:lnTo>
                    <a:pt x="252" y="458"/>
                  </a:lnTo>
                  <a:lnTo>
                    <a:pt x="252" y="454"/>
                  </a:lnTo>
                  <a:lnTo>
                    <a:pt x="254" y="448"/>
                  </a:lnTo>
                  <a:lnTo>
                    <a:pt x="256" y="445"/>
                  </a:lnTo>
                  <a:lnTo>
                    <a:pt x="258" y="439"/>
                  </a:lnTo>
                  <a:lnTo>
                    <a:pt x="258" y="435"/>
                  </a:lnTo>
                  <a:lnTo>
                    <a:pt x="260" y="429"/>
                  </a:lnTo>
                  <a:lnTo>
                    <a:pt x="262" y="425"/>
                  </a:lnTo>
                  <a:lnTo>
                    <a:pt x="263" y="419"/>
                  </a:lnTo>
                  <a:lnTo>
                    <a:pt x="269" y="407"/>
                  </a:lnTo>
                  <a:lnTo>
                    <a:pt x="271" y="401"/>
                  </a:lnTo>
                  <a:lnTo>
                    <a:pt x="279" y="386"/>
                  </a:lnTo>
                  <a:lnTo>
                    <a:pt x="281" y="380"/>
                  </a:lnTo>
                  <a:lnTo>
                    <a:pt x="281" y="382"/>
                  </a:lnTo>
                  <a:lnTo>
                    <a:pt x="285" y="378"/>
                  </a:lnTo>
                  <a:lnTo>
                    <a:pt x="291" y="364"/>
                  </a:lnTo>
                  <a:lnTo>
                    <a:pt x="291" y="366"/>
                  </a:lnTo>
                  <a:lnTo>
                    <a:pt x="295" y="362"/>
                  </a:lnTo>
                  <a:lnTo>
                    <a:pt x="297" y="356"/>
                  </a:lnTo>
                  <a:lnTo>
                    <a:pt x="297" y="358"/>
                  </a:lnTo>
                  <a:lnTo>
                    <a:pt x="303" y="352"/>
                  </a:lnTo>
                  <a:lnTo>
                    <a:pt x="305" y="346"/>
                  </a:lnTo>
                  <a:lnTo>
                    <a:pt x="305" y="348"/>
                  </a:lnTo>
                  <a:lnTo>
                    <a:pt x="309" y="344"/>
                  </a:lnTo>
                  <a:lnTo>
                    <a:pt x="311" y="338"/>
                  </a:lnTo>
                  <a:lnTo>
                    <a:pt x="309" y="340"/>
                  </a:lnTo>
                  <a:lnTo>
                    <a:pt x="315" y="338"/>
                  </a:lnTo>
                  <a:lnTo>
                    <a:pt x="317" y="332"/>
                  </a:lnTo>
                  <a:lnTo>
                    <a:pt x="317" y="334"/>
                  </a:lnTo>
                  <a:lnTo>
                    <a:pt x="330" y="321"/>
                  </a:lnTo>
                  <a:lnTo>
                    <a:pt x="328" y="321"/>
                  </a:lnTo>
                  <a:lnTo>
                    <a:pt x="334" y="319"/>
                  </a:lnTo>
                  <a:lnTo>
                    <a:pt x="336" y="313"/>
                  </a:lnTo>
                  <a:lnTo>
                    <a:pt x="334" y="315"/>
                  </a:lnTo>
                  <a:lnTo>
                    <a:pt x="340" y="313"/>
                  </a:lnTo>
                  <a:lnTo>
                    <a:pt x="342" y="311"/>
                  </a:lnTo>
                  <a:lnTo>
                    <a:pt x="340" y="311"/>
                  </a:lnTo>
                  <a:lnTo>
                    <a:pt x="346" y="309"/>
                  </a:lnTo>
                  <a:lnTo>
                    <a:pt x="350" y="305"/>
                  </a:lnTo>
                  <a:lnTo>
                    <a:pt x="348" y="305"/>
                  </a:lnTo>
                  <a:lnTo>
                    <a:pt x="354" y="303"/>
                  </a:lnTo>
                  <a:lnTo>
                    <a:pt x="356" y="297"/>
                  </a:lnTo>
                  <a:lnTo>
                    <a:pt x="354" y="299"/>
                  </a:lnTo>
                  <a:lnTo>
                    <a:pt x="368" y="293"/>
                  </a:lnTo>
                  <a:lnTo>
                    <a:pt x="372" y="289"/>
                  </a:lnTo>
                  <a:lnTo>
                    <a:pt x="370" y="289"/>
                  </a:lnTo>
                  <a:lnTo>
                    <a:pt x="374" y="287"/>
                  </a:lnTo>
                  <a:lnTo>
                    <a:pt x="380" y="285"/>
                  </a:lnTo>
                  <a:lnTo>
                    <a:pt x="399" y="275"/>
                  </a:lnTo>
                  <a:lnTo>
                    <a:pt x="405" y="273"/>
                  </a:lnTo>
                  <a:lnTo>
                    <a:pt x="413" y="269"/>
                  </a:lnTo>
                  <a:lnTo>
                    <a:pt x="419" y="268"/>
                  </a:lnTo>
                  <a:lnTo>
                    <a:pt x="423" y="266"/>
                  </a:lnTo>
                  <a:lnTo>
                    <a:pt x="429" y="264"/>
                  </a:lnTo>
                  <a:lnTo>
                    <a:pt x="433" y="262"/>
                  </a:lnTo>
                  <a:lnTo>
                    <a:pt x="439" y="260"/>
                  </a:lnTo>
                  <a:lnTo>
                    <a:pt x="442" y="260"/>
                  </a:lnTo>
                  <a:lnTo>
                    <a:pt x="448" y="258"/>
                  </a:lnTo>
                  <a:lnTo>
                    <a:pt x="452" y="256"/>
                  </a:lnTo>
                  <a:lnTo>
                    <a:pt x="458" y="256"/>
                  </a:lnTo>
                  <a:lnTo>
                    <a:pt x="462" y="254"/>
                  </a:lnTo>
                  <a:lnTo>
                    <a:pt x="468" y="252"/>
                  </a:lnTo>
                  <a:lnTo>
                    <a:pt x="474" y="252"/>
                  </a:lnTo>
                  <a:lnTo>
                    <a:pt x="480" y="250"/>
                  </a:lnTo>
                  <a:lnTo>
                    <a:pt x="484" y="250"/>
                  </a:lnTo>
                  <a:lnTo>
                    <a:pt x="490" y="248"/>
                  </a:lnTo>
                  <a:lnTo>
                    <a:pt x="501" y="248"/>
                  </a:lnTo>
                  <a:lnTo>
                    <a:pt x="507" y="246"/>
                  </a:lnTo>
                  <a:lnTo>
                    <a:pt x="513" y="246"/>
                  </a:lnTo>
                  <a:lnTo>
                    <a:pt x="519" y="244"/>
                  </a:lnTo>
                  <a:lnTo>
                    <a:pt x="543" y="244"/>
                  </a:lnTo>
                  <a:lnTo>
                    <a:pt x="549" y="242"/>
                  </a:lnTo>
                  <a:lnTo>
                    <a:pt x="572" y="242"/>
                  </a:lnTo>
                  <a:lnTo>
                    <a:pt x="562" y="0"/>
                  </a:lnTo>
                  <a:lnTo>
                    <a:pt x="558" y="2"/>
                  </a:lnTo>
                  <a:lnTo>
                    <a:pt x="568" y="240"/>
                  </a:lnTo>
                  <a:lnTo>
                    <a:pt x="570" y="238"/>
                  </a:lnTo>
                  <a:lnTo>
                    <a:pt x="549" y="238"/>
                  </a:lnTo>
                  <a:lnTo>
                    <a:pt x="543" y="240"/>
                  </a:lnTo>
                  <a:lnTo>
                    <a:pt x="519" y="240"/>
                  </a:lnTo>
                  <a:lnTo>
                    <a:pt x="513" y="242"/>
                  </a:lnTo>
                  <a:lnTo>
                    <a:pt x="507" y="242"/>
                  </a:lnTo>
                  <a:lnTo>
                    <a:pt x="501" y="244"/>
                  </a:lnTo>
                  <a:lnTo>
                    <a:pt x="490" y="244"/>
                  </a:lnTo>
                  <a:lnTo>
                    <a:pt x="484" y="246"/>
                  </a:lnTo>
                  <a:lnTo>
                    <a:pt x="480" y="246"/>
                  </a:lnTo>
                  <a:lnTo>
                    <a:pt x="474" y="248"/>
                  </a:lnTo>
                  <a:lnTo>
                    <a:pt x="468" y="248"/>
                  </a:lnTo>
                  <a:lnTo>
                    <a:pt x="462" y="250"/>
                  </a:lnTo>
                  <a:lnTo>
                    <a:pt x="458" y="252"/>
                  </a:lnTo>
                  <a:lnTo>
                    <a:pt x="452" y="252"/>
                  </a:lnTo>
                  <a:lnTo>
                    <a:pt x="448" y="254"/>
                  </a:lnTo>
                  <a:lnTo>
                    <a:pt x="442" y="256"/>
                  </a:lnTo>
                  <a:lnTo>
                    <a:pt x="439" y="256"/>
                  </a:lnTo>
                  <a:lnTo>
                    <a:pt x="433" y="258"/>
                  </a:lnTo>
                  <a:lnTo>
                    <a:pt x="429" y="260"/>
                  </a:lnTo>
                  <a:lnTo>
                    <a:pt x="423" y="262"/>
                  </a:lnTo>
                  <a:lnTo>
                    <a:pt x="419" y="264"/>
                  </a:lnTo>
                  <a:lnTo>
                    <a:pt x="413" y="266"/>
                  </a:lnTo>
                  <a:lnTo>
                    <a:pt x="405" y="269"/>
                  </a:lnTo>
                  <a:lnTo>
                    <a:pt x="399" y="271"/>
                  </a:lnTo>
                  <a:lnTo>
                    <a:pt x="380" y="281"/>
                  </a:lnTo>
                  <a:lnTo>
                    <a:pt x="374" y="283"/>
                  </a:lnTo>
                  <a:lnTo>
                    <a:pt x="368" y="285"/>
                  </a:lnTo>
                  <a:lnTo>
                    <a:pt x="364" y="289"/>
                  </a:lnTo>
                  <a:lnTo>
                    <a:pt x="366" y="289"/>
                  </a:lnTo>
                  <a:lnTo>
                    <a:pt x="352" y="295"/>
                  </a:lnTo>
                  <a:lnTo>
                    <a:pt x="350" y="301"/>
                  </a:lnTo>
                  <a:lnTo>
                    <a:pt x="352" y="299"/>
                  </a:lnTo>
                  <a:lnTo>
                    <a:pt x="346" y="301"/>
                  </a:lnTo>
                  <a:lnTo>
                    <a:pt x="342" y="305"/>
                  </a:lnTo>
                  <a:lnTo>
                    <a:pt x="344" y="305"/>
                  </a:lnTo>
                  <a:lnTo>
                    <a:pt x="338" y="307"/>
                  </a:lnTo>
                  <a:lnTo>
                    <a:pt x="336" y="309"/>
                  </a:lnTo>
                  <a:lnTo>
                    <a:pt x="338" y="309"/>
                  </a:lnTo>
                  <a:lnTo>
                    <a:pt x="332" y="311"/>
                  </a:lnTo>
                  <a:lnTo>
                    <a:pt x="330" y="317"/>
                  </a:lnTo>
                  <a:lnTo>
                    <a:pt x="332" y="315"/>
                  </a:lnTo>
                  <a:lnTo>
                    <a:pt x="326" y="317"/>
                  </a:lnTo>
                  <a:lnTo>
                    <a:pt x="313" y="330"/>
                  </a:lnTo>
                  <a:lnTo>
                    <a:pt x="311" y="336"/>
                  </a:lnTo>
                  <a:lnTo>
                    <a:pt x="313" y="334"/>
                  </a:lnTo>
                  <a:lnTo>
                    <a:pt x="307" y="336"/>
                  </a:lnTo>
                  <a:lnTo>
                    <a:pt x="305" y="342"/>
                  </a:lnTo>
                  <a:lnTo>
                    <a:pt x="305" y="340"/>
                  </a:lnTo>
                  <a:lnTo>
                    <a:pt x="301" y="344"/>
                  </a:lnTo>
                  <a:lnTo>
                    <a:pt x="299" y="350"/>
                  </a:lnTo>
                  <a:lnTo>
                    <a:pt x="299" y="348"/>
                  </a:lnTo>
                  <a:lnTo>
                    <a:pt x="293" y="354"/>
                  </a:lnTo>
                  <a:lnTo>
                    <a:pt x="291" y="360"/>
                  </a:lnTo>
                  <a:lnTo>
                    <a:pt x="291" y="358"/>
                  </a:lnTo>
                  <a:lnTo>
                    <a:pt x="287" y="362"/>
                  </a:lnTo>
                  <a:lnTo>
                    <a:pt x="281" y="376"/>
                  </a:lnTo>
                  <a:lnTo>
                    <a:pt x="281" y="374"/>
                  </a:lnTo>
                  <a:lnTo>
                    <a:pt x="277" y="378"/>
                  </a:lnTo>
                  <a:lnTo>
                    <a:pt x="275" y="386"/>
                  </a:lnTo>
                  <a:lnTo>
                    <a:pt x="267" y="401"/>
                  </a:lnTo>
                  <a:lnTo>
                    <a:pt x="265" y="407"/>
                  </a:lnTo>
                  <a:lnTo>
                    <a:pt x="260" y="419"/>
                  </a:lnTo>
                  <a:lnTo>
                    <a:pt x="258" y="425"/>
                  </a:lnTo>
                  <a:lnTo>
                    <a:pt x="256" y="429"/>
                  </a:lnTo>
                  <a:lnTo>
                    <a:pt x="254" y="435"/>
                  </a:lnTo>
                  <a:lnTo>
                    <a:pt x="254" y="439"/>
                  </a:lnTo>
                  <a:lnTo>
                    <a:pt x="252" y="445"/>
                  </a:lnTo>
                  <a:lnTo>
                    <a:pt x="250" y="448"/>
                  </a:lnTo>
                  <a:lnTo>
                    <a:pt x="248" y="454"/>
                  </a:lnTo>
                  <a:lnTo>
                    <a:pt x="248" y="458"/>
                  </a:lnTo>
                  <a:lnTo>
                    <a:pt x="244" y="470"/>
                  </a:lnTo>
                  <a:lnTo>
                    <a:pt x="244" y="474"/>
                  </a:lnTo>
                  <a:lnTo>
                    <a:pt x="242" y="480"/>
                  </a:lnTo>
                  <a:lnTo>
                    <a:pt x="242" y="486"/>
                  </a:lnTo>
                  <a:lnTo>
                    <a:pt x="240" y="490"/>
                  </a:lnTo>
                  <a:lnTo>
                    <a:pt x="240" y="496"/>
                  </a:lnTo>
                  <a:lnTo>
                    <a:pt x="238" y="502"/>
                  </a:lnTo>
                  <a:lnTo>
                    <a:pt x="238" y="508"/>
                  </a:lnTo>
                  <a:lnTo>
                    <a:pt x="240" y="506"/>
                  </a:lnTo>
                  <a:lnTo>
                    <a:pt x="2" y="452"/>
                  </a:lnTo>
                  <a:lnTo>
                    <a:pt x="4" y="454"/>
                  </a:lnTo>
                  <a:lnTo>
                    <a:pt x="6" y="450"/>
                  </a:lnTo>
                  <a:lnTo>
                    <a:pt x="8" y="441"/>
                  </a:lnTo>
                  <a:lnTo>
                    <a:pt x="10" y="433"/>
                  </a:lnTo>
                  <a:lnTo>
                    <a:pt x="12" y="423"/>
                  </a:lnTo>
                  <a:lnTo>
                    <a:pt x="18" y="399"/>
                  </a:lnTo>
                  <a:lnTo>
                    <a:pt x="22" y="389"/>
                  </a:lnTo>
                  <a:lnTo>
                    <a:pt x="26" y="374"/>
                  </a:lnTo>
                  <a:lnTo>
                    <a:pt x="29" y="366"/>
                  </a:lnTo>
                  <a:lnTo>
                    <a:pt x="31" y="358"/>
                  </a:lnTo>
                  <a:lnTo>
                    <a:pt x="35" y="350"/>
                  </a:lnTo>
                  <a:lnTo>
                    <a:pt x="37" y="342"/>
                  </a:lnTo>
                  <a:lnTo>
                    <a:pt x="45" y="327"/>
                  </a:lnTo>
                  <a:lnTo>
                    <a:pt x="47" y="321"/>
                  </a:lnTo>
                  <a:lnTo>
                    <a:pt x="55" y="305"/>
                  </a:lnTo>
                  <a:lnTo>
                    <a:pt x="55" y="307"/>
                  </a:lnTo>
                  <a:lnTo>
                    <a:pt x="59" y="301"/>
                  </a:lnTo>
                  <a:lnTo>
                    <a:pt x="59" y="299"/>
                  </a:lnTo>
                  <a:lnTo>
                    <a:pt x="67" y="283"/>
                  </a:lnTo>
                  <a:lnTo>
                    <a:pt x="67" y="285"/>
                  </a:lnTo>
                  <a:lnTo>
                    <a:pt x="71" y="279"/>
                  </a:lnTo>
                  <a:lnTo>
                    <a:pt x="71" y="277"/>
                  </a:lnTo>
                  <a:lnTo>
                    <a:pt x="75" y="269"/>
                  </a:lnTo>
                  <a:lnTo>
                    <a:pt x="75" y="271"/>
                  </a:lnTo>
                  <a:lnTo>
                    <a:pt x="79" y="266"/>
                  </a:lnTo>
                  <a:lnTo>
                    <a:pt x="79" y="264"/>
                  </a:lnTo>
                  <a:lnTo>
                    <a:pt x="83" y="256"/>
                  </a:lnTo>
                  <a:lnTo>
                    <a:pt x="83" y="258"/>
                  </a:lnTo>
                  <a:lnTo>
                    <a:pt x="94" y="240"/>
                  </a:lnTo>
                  <a:lnTo>
                    <a:pt x="100" y="232"/>
                  </a:lnTo>
                  <a:lnTo>
                    <a:pt x="108" y="220"/>
                  </a:lnTo>
                  <a:lnTo>
                    <a:pt x="114" y="214"/>
                  </a:lnTo>
                  <a:lnTo>
                    <a:pt x="118" y="208"/>
                  </a:lnTo>
                  <a:lnTo>
                    <a:pt x="124" y="203"/>
                  </a:lnTo>
                  <a:lnTo>
                    <a:pt x="128" y="197"/>
                  </a:lnTo>
                  <a:lnTo>
                    <a:pt x="134" y="191"/>
                  </a:lnTo>
                  <a:lnTo>
                    <a:pt x="138" y="185"/>
                  </a:lnTo>
                  <a:lnTo>
                    <a:pt x="165" y="157"/>
                  </a:lnTo>
                  <a:lnTo>
                    <a:pt x="171" y="153"/>
                  </a:lnTo>
                  <a:lnTo>
                    <a:pt x="183" y="142"/>
                  </a:lnTo>
                  <a:lnTo>
                    <a:pt x="189" y="138"/>
                  </a:lnTo>
                  <a:lnTo>
                    <a:pt x="187" y="138"/>
                  </a:lnTo>
                  <a:lnTo>
                    <a:pt x="193" y="136"/>
                  </a:lnTo>
                  <a:lnTo>
                    <a:pt x="199" y="130"/>
                  </a:lnTo>
                  <a:lnTo>
                    <a:pt x="210" y="122"/>
                  </a:lnTo>
                  <a:lnTo>
                    <a:pt x="216" y="116"/>
                  </a:lnTo>
                  <a:lnTo>
                    <a:pt x="214" y="116"/>
                  </a:lnTo>
                  <a:lnTo>
                    <a:pt x="222" y="112"/>
                  </a:lnTo>
                  <a:lnTo>
                    <a:pt x="224" y="112"/>
                  </a:lnTo>
                  <a:lnTo>
                    <a:pt x="236" y="104"/>
                  </a:lnTo>
                  <a:lnTo>
                    <a:pt x="244" y="98"/>
                  </a:lnTo>
                  <a:lnTo>
                    <a:pt x="250" y="94"/>
                  </a:lnTo>
                  <a:lnTo>
                    <a:pt x="248" y="94"/>
                  </a:lnTo>
                  <a:lnTo>
                    <a:pt x="256" y="90"/>
                  </a:lnTo>
                  <a:lnTo>
                    <a:pt x="258" y="90"/>
                  </a:lnTo>
                  <a:lnTo>
                    <a:pt x="263" y="87"/>
                  </a:lnTo>
                  <a:lnTo>
                    <a:pt x="262" y="87"/>
                  </a:lnTo>
                  <a:lnTo>
                    <a:pt x="269" y="83"/>
                  </a:lnTo>
                  <a:lnTo>
                    <a:pt x="275" y="81"/>
                  </a:lnTo>
                  <a:lnTo>
                    <a:pt x="299" y="69"/>
                  </a:lnTo>
                  <a:lnTo>
                    <a:pt x="301" y="69"/>
                  </a:lnTo>
                  <a:lnTo>
                    <a:pt x="307" y="65"/>
                  </a:lnTo>
                  <a:lnTo>
                    <a:pt x="305" y="65"/>
                  </a:lnTo>
                  <a:lnTo>
                    <a:pt x="313" y="63"/>
                  </a:lnTo>
                  <a:lnTo>
                    <a:pt x="328" y="55"/>
                  </a:lnTo>
                  <a:lnTo>
                    <a:pt x="336" y="53"/>
                  </a:lnTo>
                  <a:lnTo>
                    <a:pt x="344" y="49"/>
                  </a:lnTo>
                  <a:lnTo>
                    <a:pt x="352" y="47"/>
                  </a:lnTo>
                  <a:lnTo>
                    <a:pt x="360" y="43"/>
                  </a:lnTo>
                  <a:lnTo>
                    <a:pt x="368" y="41"/>
                  </a:lnTo>
                  <a:lnTo>
                    <a:pt x="378" y="39"/>
                  </a:lnTo>
                  <a:lnTo>
                    <a:pt x="385" y="35"/>
                  </a:lnTo>
                  <a:lnTo>
                    <a:pt x="401" y="31"/>
                  </a:lnTo>
                  <a:lnTo>
                    <a:pt x="411" y="29"/>
                  </a:lnTo>
                  <a:lnTo>
                    <a:pt x="419" y="28"/>
                  </a:lnTo>
                  <a:lnTo>
                    <a:pt x="429" y="26"/>
                  </a:lnTo>
                  <a:lnTo>
                    <a:pt x="437" y="24"/>
                  </a:lnTo>
                  <a:lnTo>
                    <a:pt x="446" y="22"/>
                  </a:lnTo>
                  <a:lnTo>
                    <a:pt x="454" y="20"/>
                  </a:lnTo>
                  <a:lnTo>
                    <a:pt x="484" y="14"/>
                  </a:lnTo>
                  <a:lnTo>
                    <a:pt x="492" y="12"/>
                  </a:lnTo>
                  <a:lnTo>
                    <a:pt x="501" y="10"/>
                  </a:lnTo>
                  <a:lnTo>
                    <a:pt x="511" y="10"/>
                  </a:lnTo>
                  <a:lnTo>
                    <a:pt x="521" y="8"/>
                  </a:lnTo>
                  <a:lnTo>
                    <a:pt x="531" y="8"/>
                  </a:lnTo>
                  <a:lnTo>
                    <a:pt x="551" y="4"/>
                  </a:lnTo>
                  <a:lnTo>
                    <a:pt x="560" y="4"/>
                  </a:lnTo>
                  <a:lnTo>
                    <a:pt x="558" y="2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16" name="Freeform 128"/>
            <p:cNvSpPr>
              <a:spLocks/>
            </p:cNvSpPr>
            <p:nvPr/>
          </p:nvSpPr>
          <p:spPr bwMode="auto">
            <a:xfrm>
              <a:off x="154" y="1423"/>
              <a:ext cx="102" cy="53"/>
            </a:xfrm>
            <a:custGeom>
              <a:avLst/>
              <a:gdLst>
                <a:gd name="T0" fmla="*/ 0 w 118"/>
                <a:gd name="T1" fmla="*/ 0 h 63"/>
                <a:gd name="T2" fmla="*/ 29 w 118"/>
                <a:gd name="T3" fmla="*/ 61 h 63"/>
                <a:gd name="T4" fmla="*/ 47 w 118"/>
                <a:gd name="T5" fmla="*/ 63 h 63"/>
                <a:gd name="T6" fmla="*/ 47 w 118"/>
                <a:gd name="T7" fmla="*/ 61 h 63"/>
                <a:gd name="T8" fmla="*/ 55 w 118"/>
                <a:gd name="T9" fmla="*/ 59 h 63"/>
                <a:gd name="T10" fmla="*/ 55 w 118"/>
                <a:gd name="T11" fmla="*/ 57 h 63"/>
                <a:gd name="T12" fmla="*/ 63 w 118"/>
                <a:gd name="T13" fmla="*/ 55 h 63"/>
                <a:gd name="T14" fmla="*/ 63 w 118"/>
                <a:gd name="T15" fmla="*/ 53 h 63"/>
                <a:gd name="T16" fmla="*/ 71 w 118"/>
                <a:gd name="T17" fmla="*/ 52 h 63"/>
                <a:gd name="T18" fmla="*/ 71 w 118"/>
                <a:gd name="T19" fmla="*/ 50 h 63"/>
                <a:gd name="T20" fmla="*/ 79 w 118"/>
                <a:gd name="T21" fmla="*/ 48 h 63"/>
                <a:gd name="T22" fmla="*/ 79 w 118"/>
                <a:gd name="T23" fmla="*/ 46 h 63"/>
                <a:gd name="T24" fmla="*/ 86 w 118"/>
                <a:gd name="T25" fmla="*/ 44 h 63"/>
                <a:gd name="T26" fmla="*/ 86 w 118"/>
                <a:gd name="T27" fmla="*/ 42 h 63"/>
                <a:gd name="T28" fmla="*/ 94 w 118"/>
                <a:gd name="T29" fmla="*/ 40 h 63"/>
                <a:gd name="T30" fmla="*/ 94 w 118"/>
                <a:gd name="T31" fmla="*/ 38 h 63"/>
                <a:gd name="T32" fmla="*/ 102 w 118"/>
                <a:gd name="T33" fmla="*/ 36 h 63"/>
                <a:gd name="T34" fmla="*/ 102 w 118"/>
                <a:gd name="T35" fmla="*/ 34 h 63"/>
                <a:gd name="T36" fmla="*/ 110 w 118"/>
                <a:gd name="T37" fmla="*/ 32 h 63"/>
                <a:gd name="T38" fmla="*/ 110 w 118"/>
                <a:gd name="T39" fmla="*/ 30 h 63"/>
                <a:gd name="T40" fmla="*/ 118 w 118"/>
                <a:gd name="T41" fmla="*/ 28 h 63"/>
                <a:gd name="T42" fmla="*/ 118 w 118"/>
                <a:gd name="T43" fmla="*/ 26 h 63"/>
                <a:gd name="T44" fmla="*/ 114 w 118"/>
                <a:gd name="T45" fmla="*/ 26 h 63"/>
                <a:gd name="T46" fmla="*/ 114 w 118"/>
                <a:gd name="T47" fmla="*/ 24 h 63"/>
                <a:gd name="T48" fmla="*/ 96 w 118"/>
                <a:gd name="T49" fmla="*/ 22 h 63"/>
                <a:gd name="T50" fmla="*/ 96 w 118"/>
                <a:gd name="T51" fmla="*/ 20 h 63"/>
                <a:gd name="T52" fmla="*/ 79 w 118"/>
                <a:gd name="T53" fmla="*/ 18 h 63"/>
                <a:gd name="T54" fmla="*/ 79 w 118"/>
                <a:gd name="T55" fmla="*/ 16 h 63"/>
                <a:gd name="T56" fmla="*/ 61 w 118"/>
                <a:gd name="T57" fmla="*/ 14 h 63"/>
                <a:gd name="T58" fmla="*/ 61 w 118"/>
                <a:gd name="T59" fmla="*/ 12 h 63"/>
                <a:gd name="T60" fmla="*/ 43 w 118"/>
                <a:gd name="T61" fmla="*/ 10 h 63"/>
                <a:gd name="T62" fmla="*/ 43 w 118"/>
                <a:gd name="T63" fmla="*/ 8 h 63"/>
                <a:gd name="T64" fmla="*/ 26 w 118"/>
                <a:gd name="T65" fmla="*/ 6 h 63"/>
                <a:gd name="T66" fmla="*/ 26 w 118"/>
                <a:gd name="T67" fmla="*/ 4 h 63"/>
                <a:gd name="T68" fmla="*/ 8 w 118"/>
                <a:gd name="T69" fmla="*/ 2 h 63"/>
                <a:gd name="T70" fmla="*/ 8 w 118"/>
                <a:gd name="T71" fmla="*/ 0 h 63"/>
                <a:gd name="T72" fmla="*/ 0 w 118"/>
                <a:gd name="T7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8" h="63">
                  <a:moveTo>
                    <a:pt x="0" y="0"/>
                  </a:moveTo>
                  <a:lnTo>
                    <a:pt x="29" y="61"/>
                  </a:lnTo>
                  <a:lnTo>
                    <a:pt x="47" y="63"/>
                  </a:lnTo>
                  <a:lnTo>
                    <a:pt x="47" y="61"/>
                  </a:lnTo>
                  <a:lnTo>
                    <a:pt x="55" y="59"/>
                  </a:lnTo>
                  <a:lnTo>
                    <a:pt x="55" y="57"/>
                  </a:lnTo>
                  <a:lnTo>
                    <a:pt x="63" y="55"/>
                  </a:lnTo>
                  <a:lnTo>
                    <a:pt x="63" y="53"/>
                  </a:lnTo>
                  <a:lnTo>
                    <a:pt x="71" y="52"/>
                  </a:lnTo>
                  <a:lnTo>
                    <a:pt x="71" y="50"/>
                  </a:lnTo>
                  <a:lnTo>
                    <a:pt x="79" y="48"/>
                  </a:lnTo>
                  <a:lnTo>
                    <a:pt x="79" y="46"/>
                  </a:lnTo>
                  <a:lnTo>
                    <a:pt x="86" y="44"/>
                  </a:lnTo>
                  <a:lnTo>
                    <a:pt x="86" y="42"/>
                  </a:lnTo>
                  <a:lnTo>
                    <a:pt x="94" y="40"/>
                  </a:lnTo>
                  <a:lnTo>
                    <a:pt x="94" y="38"/>
                  </a:lnTo>
                  <a:lnTo>
                    <a:pt x="102" y="36"/>
                  </a:lnTo>
                  <a:lnTo>
                    <a:pt x="102" y="34"/>
                  </a:lnTo>
                  <a:lnTo>
                    <a:pt x="110" y="32"/>
                  </a:lnTo>
                  <a:lnTo>
                    <a:pt x="110" y="30"/>
                  </a:lnTo>
                  <a:lnTo>
                    <a:pt x="118" y="28"/>
                  </a:lnTo>
                  <a:lnTo>
                    <a:pt x="118" y="26"/>
                  </a:lnTo>
                  <a:lnTo>
                    <a:pt x="114" y="26"/>
                  </a:lnTo>
                  <a:lnTo>
                    <a:pt x="114" y="24"/>
                  </a:lnTo>
                  <a:lnTo>
                    <a:pt x="96" y="22"/>
                  </a:lnTo>
                  <a:lnTo>
                    <a:pt x="96" y="20"/>
                  </a:lnTo>
                  <a:lnTo>
                    <a:pt x="79" y="18"/>
                  </a:lnTo>
                  <a:lnTo>
                    <a:pt x="79" y="16"/>
                  </a:lnTo>
                  <a:lnTo>
                    <a:pt x="61" y="14"/>
                  </a:lnTo>
                  <a:lnTo>
                    <a:pt x="61" y="12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8" y="2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17" name="Freeform 129"/>
            <p:cNvSpPr>
              <a:spLocks/>
            </p:cNvSpPr>
            <p:nvPr/>
          </p:nvSpPr>
          <p:spPr bwMode="auto">
            <a:xfrm>
              <a:off x="192" y="1445"/>
              <a:ext cx="166" cy="55"/>
            </a:xfrm>
            <a:custGeom>
              <a:avLst/>
              <a:gdLst>
                <a:gd name="T0" fmla="*/ 71 w 193"/>
                <a:gd name="T1" fmla="*/ 2 h 65"/>
                <a:gd name="T2" fmla="*/ 63 w 193"/>
                <a:gd name="T3" fmla="*/ 6 h 65"/>
                <a:gd name="T4" fmla="*/ 55 w 193"/>
                <a:gd name="T5" fmla="*/ 10 h 65"/>
                <a:gd name="T6" fmla="*/ 47 w 193"/>
                <a:gd name="T7" fmla="*/ 14 h 65"/>
                <a:gd name="T8" fmla="*/ 40 w 193"/>
                <a:gd name="T9" fmla="*/ 18 h 65"/>
                <a:gd name="T10" fmla="*/ 32 w 193"/>
                <a:gd name="T11" fmla="*/ 22 h 65"/>
                <a:gd name="T12" fmla="*/ 24 w 193"/>
                <a:gd name="T13" fmla="*/ 26 h 65"/>
                <a:gd name="T14" fmla="*/ 16 w 193"/>
                <a:gd name="T15" fmla="*/ 29 h 65"/>
                <a:gd name="T16" fmla="*/ 8 w 193"/>
                <a:gd name="T17" fmla="*/ 33 h 65"/>
                <a:gd name="T18" fmla="*/ 2 w 193"/>
                <a:gd name="T19" fmla="*/ 39 h 65"/>
                <a:gd name="T20" fmla="*/ 10 w 193"/>
                <a:gd name="T21" fmla="*/ 41 h 65"/>
                <a:gd name="T22" fmla="*/ 18 w 193"/>
                <a:gd name="T23" fmla="*/ 43 h 65"/>
                <a:gd name="T24" fmla="*/ 26 w 193"/>
                <a:gd name="T25" fmla="*/ 45 h 65"/>
                <a:gd name="T26" fmla="*/ 34 w 193"/>
                <a:gd name="T27" fmla="*/ 47 h 65"/>
                <a:gd name="T28" fmla="*/ 42 w 193"/>
                <a:gd name="T29" fmla="*/ 49 h 65"/>
                <a:gd name="T30" fmla="*/ 49 w 193"/>
                <a:gd name="T31" fmla="*/ 51 h 65"/>
                <a:gd name="T32" fmla="*/ 67 w 193"/>
                <a:gd name="T33" fmla="*/ 55 h 65"/>
                <a:gd name="T34" fmla="*/ 75 w 193"/>
                <a:gd name="T35" fmla="*/ 57 h 65"/>
                <a:gd name="T36" fmla="*/ 83 w 193"/>
                <a:gd name="T37" fmla="*/ 59 h 65"/>
                <a:gd name="T38" fmla="*/ 91 w 193"/>
                <a:gd name="T39" fmla="*/ 61 h 65"/>
                <a:gd name="T40" fmla="*/ 99 w 193"/>
                <a:gd name="T41" fmla="*/ 63 h 65"/>
                <a:gd name="T42" fmla="*/ 106 w 193"/>
                <a:gd name="T43" fmla="*/ 65 h 65"/>
                <a:gd name="T44" fmla="*/ 118 w 193"/>
                <a:gd name="T45" fmla="*/ 63 h 65"/>
                <a:gd name="T46" fmla="*/ 126 w 193"/>
                <a:gd name="T47" fmla="*/ 59 h 65"/>
                <a:gd name="T48" fmla="*/ 134 w 193"/>
                <a:gd name="T49" fmla="*/ 55 h 65"/>
                <a:gd name="T50" fmla="*/ 142 w 193"/>
                <a:gd name="T51" fmla="*/ 51 h 65"/>
                <a:gd name="T52" fmla="*/ 150 w 193"/>
                <a:gd name="T53" fmla="*/ 47 h 65"/>
                <a:gd name="T54" fmla="*/ 158 w 193"/>
                <a:gd name="T55" fmla="*/ 43 h 65"/>
                <a:gd name="T56" fmla="*/ 165 w 193"/>
                <a:gd name="T57" fmla="*/ 39 h 65"/>
                <a:gd name="T58" fmla="*/ 173 w 193"/>
                <a:gd name="T59" fmla="*/ 35 h 65"/>
                <a:gd name="T60" fmla="*/ 181 w 193"/>
                <a:gd name="T61" fmla="*/ 31 h 65"/>
                <a:gd name="T62" fmla="*/ 189 w 193"/>
                <a:gd name="T63" fmla="*/ 27 h 65"/>
                <a:gd name="T64" fmla="*/ 193 w 193"/>
                <a:gd name="T65" fmla="*/ 26 h 65"/>
                <a:gd name="T66" fmla="*/ 187 w 193"/>
                <a:gd name="T67" fmla="*/ 24 h 65"/>
                <a:gd name="T68" fmla="*/ 177 w 193"/>
                <a:gd name="T69" fmla="*/ 22 h 65"/>
                <a:gd name="T70" fmla="*/ 160 w 193"/>
                <a:gd name="T71" fmla="*/ 18 h 65"/>
                <a:gd name="T72" fmla="*/ 142 w 193"/>
                <a:gd name="T73" fmla="*/ 14 h 65"/>
                <a:gd name="T74" fmla="*/ 124 w 193"/>
                <a:gd name="T75" fmla="*/ 10 h 65"/>
                <a:gd name="T76" fmla="*/ 106 w 193"/>
                <a:gd name="T77" fmla="*/ 6 h 65"/>
                <a:gd name="T78" fmla="*/ 89 w 193"/>
                <a:gd name="T79" fmla="*/ 2 h 65"/>
                <a:gd name="T80" fmla="*/ 81 w 193"/>
                <a:gd name="T8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3" h="65">
                  <a:moveTo>
                    <a:pt x="71" y="0"/>
                  </a:moveTo>
                  <a:lnTo>
                    <a:pt x="71" y="2"/>
                  </a:lnTo>
                  <a:lnTo>
                    <a:pt x="63" y="4"/>
                  </a:lnTo>
                  <a:lnTo>
                    <a:pt x="63" y="6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32" y="20"/>
                  </a:lnTo>
                  <a:lnTo>
                    <a:pt x="32" y="22"/>
                  </a:lnTo>
                  <a:lnTo>
                    <a:pt x="24" y="24"/>
                  </a:lnTo>
                  <a:lnTo>
                    <a:pt x="24" y="26"/>
                  </a:lnTo>
                  <a:lnTo>
                    <a:pt x="16" y="27"/>
                  </a:lnTo>
                  <a:lnTo>
                    <a:pt x="16" y="29"/>
                  </a:lnTo>
                  <a:lnTo>
                    <a:pt x="8" y="31"/>
                  </a:lnTo>
                  <a:lnTo>
                    <a:pt x="8" y="33"/>
                  </a:lnTo>
                  <a:lnTo>
                    <a:pt x="0" y="35"/>
                  </a:lnTo>
                  <a:lnTo>
                    <a:pt x="2" y="39"/>
                  </a:lnTo>
                  <a:lnTo>
                    <a:pt x="10" y="39"/>
                  </a:lnTo>
                  <a:lnTo>
                    <a:pt x="10" y="41"/>
                  </a:lnTo>
                  <a:lnTo>
                    <a:pt x="18" y="41"/>
                  </a:lnTo>
                  <a:lnTo>
                    <a:pt x="18" y="43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34" y="45"/>
                  </a:lnTo>
                  <a:lnTo>
                    <a:pt x="34" y="47"/>
                  </a:lnTo>
                  <a:lnTo>
                    <a:pt x="42" y="47"/>
                  </a:lnTo>
                  <a:lnTo>
                    <a:pt x="42" y="49"/>
                  </a:lnTo>
                  <a:lnTo>
                    <a:pt x="49" y="49"/>
                  </a:lnTo>
                  <a:lnTo>
                    <a:pt x="49" y="51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75" y="55"/>
                  </a:lnTo>
                  <a:lnTo>
                    <a:pt x="75" y="57"/>
                  </a:lnTo>
                  <a:lnTo>
                    <a:pt x="83" y="57"/>
                  </a:lnTo>
                  <a:lnTo>
                    <a:pt x="83" y="59"/>
                  </a:lnTo>
                  <a:lnTo>
                    <a:pt x="91" y="59"/>
                  </a:lnTo>
                  <a:lnTo>
                    <a:pt x="91" y="61"/>
                  </a:lnTo>
                  <a:lnTo>
                    <a:pt x="99" y="61"/>
                  </a:lnTo>
                  <a:lnTo>
                    <a:pt x="99" y="63"/>
                  </a:lnTo>
                  <a:lnTo>
                    <a:pt x="106" y="63"/>
                  </a:lnTo>
                  <a:lnTo>
                    <a:pt x="106" y="65"/>
                  </a:lnTo>
                  <a:lnTo>
                    <a:pt x="118" y="65"/>
                  </a:lnTo>
                  <a:lnTo>
                    <a:pt x="118" y="63"/>
                  </a:lnTo>
                  <a:lnTo>
                    <a:pt x="126" y="61"/>
                  </a:lnTo>
                  <a:lnTo>
                    <a:pt x="126" y="59"/>
                  </a:lnTo>
                  <a:lnTo>
                    <a:pt x="134" y="57"/>
                  </a:lnTo>
                  <a:lnTo>
                    <a:pt x="134" y="55"/>
                  </a:lnTo>
                  <a:lnTo>
                    <a:pt x="142" y="53"/>
                  </a:lnTo>
                  <a:lnTo>
                    <a:pt x="142" y="51"/>
                  </a:lnTo>
                  <a:lnTo>
                    <a:pt x="150" y="49"/>
                  </a:lnTo>
                  <a:lnTo>
                    <a:pt x="150" y="47"/>
                  </a:lnTo>
                  <a:lnTo>
                    <a:pt x="158" y="45"/>
                  </a:lnTo>
                  <a:lnTo>
                    <a:pt x="158" y="43"/>
                  </a:lnTo>
                  <a:lnTo>
                    <a:pt x="165" y="41"/>
                  </a:lnTo>
                  <a:lnTo>
                    <a:pt x="165" y="39"/>
                  </a:lnTo>
                  <a:lnTo>
                    <a:pt x="173" y="37"/>
                  </a:lnTo>
                  <a:lnTo>
                    <a:pt x="173" y="35"/>
                  </a:lnTo>
                  <a:lnTo>
                    <a:pt x="181" y="33"/>
                  </a:lnTo>
                  <a:lnTo>
                    <a:pt x="181" y="31"/>
                  </a:lnTo>
                  <a:lnTo>
                    <a:pt x="189" y="29"/>
                  </a:lnTo>
                  <a:lnTo>
                    <a:pt x="189" y="27"/>
                  </a:lnTo>
                  <a:lnTo>
                    <a:pt x="193" y="27"/>
                  </a:lnTo>
                  <a:lnTo>
                    <a:pt x="193" y="26"/>
                  </a:lnTo>
                  <a:lnTo>
                    <a:pt x="187" y="26"/>
                  </a:lnTo>
                  <a:lnTo>
                    <a:pt x="187" y="24"/>
                  </a:lnTo>
                  <a:lnTo>
                    <a:pt x="177" y="24"/>
                  </a:lnTo>
                  <a:lnTo>
                    <a:pt x="177" y="22"/>
                  </a:lnTo>
                  <a:lnTo>
                    <a:pt x="160" y="20"/>
                  </a:lnTo>
                  <a:lnTo>
                    <a:pt x="160" y="18"/>
                  </a:lnTo>
                  <a:lnTo>
                    <a:pt x="142" y="16"/>
                  </a:lnTo>
                  <a:lnTo>
                    <a:pt x="142" y="14"/>
                  </a:lnTo>
                  <a:lnTo>
                    <a:pt x="124" y="12"/>
                  </a:lnTo>
                  <a:lnTo>
                    <a:pt x="124" y="10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89" y="4"/>
                  </a:lnTo>
                  <a:lnTo>
                    <a:pt x="89" y="2"/>
                  </a:lnTo>
                  <a:lnTo>
                    <a:pt x="81" y="2"/>
                  </a:lnTo>
                  <a:lnTo>
                    <a:pt x="81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C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18" name="Freeform 130"/>
            <p:cNvSpPr>
              <a:spLocks/>
            </p:cNvSpPr>
            <p:nvPr/>
          </p:nvSpPr>
          <p:spPr bwMode="auto">
            <a:xfrm>
              <a:off x="290" y="1467"/>
              <a:ext cx="98" cy="55"/>
            </a:xfrm>
            <a:custGeom>
              <a:avLst/>
              <a:gdLst>
                <a:gd name="T0" fmla="*/ 75 w 114"/>
                <a:gd name="T1" fmla="*/ 0 h 66"/>
                <a:gd name="T2" fmla="*/ 75 w 114"/>
                <a:gd name="T3" fmla="*/ 1 h 66"/>
                <a:gd name="T4" fmla="*/ 67 w 114"/>
                <a:gd name="T5" fmla="*/ 3 h 66"/>
                <a:gd name="T6" fmla="*/ 67 w 114"/>
                <a:gd name="T7" fmla="*/ 5 h 66"/>
                <a:gd name="T8" fmla="*/ 59 w 114"/>
                <a:gd name="T9" fmla="*/ 7 h 66"/>
                <a:gd name="T10" fmla="*/ 59 w 114"/>
                <a:gd name="T11" fmla="*/ 9 h 66"/>
                <a:gd name="T12" fmla="*/ 51 w 114"/>
                <a:gd name="T13" fmla="*/ 11 h 66"/>
                <a:gd name="T14" fmla="*/ 51 w 114"/>
                <a:gd name="T15" fmla="*/ 13 h 66"/>
                <a:gd name="T16" fmla="*/ 44 w 114"/>
                <a:gd name="T17" fmla="*/ 15 h 66"/>
                <a:gd name="T18" fmla="*/ 44 w 114"/>
                <a:gd name="T19" fmla="*/ 17 h 66"/>
                <a:gd name="T20" fmla="*/ 36 w 114"/>
                <a:gd name="T21" fmla="*/ 19 h 66"/>
                <a:gd name="T22" fmla="*/ 36 w 114"/>
                <a:gd name="T23" fmla="*/ 21 h 66"/>
                <a:gd name="T24" fmla="*/ 28 w 114"/>
                <a:gd name="T25" fmla="*/ 23 h 66"/>
                <a:gd name="T26" fmla="*/ 28 w 114"/>
                <a:gd name="T27" fmla="*/ 25 h 66"/>
                <a:gd name="T28" fmla="*/ 20 w 114"/>
                <a:gd name="T29" fmla="*/ 27 h 66"/>
                <a:gd name="T30" fmla="*/ 20 w 114"/>
                <a:gd name="T31" fmla="*/ 29 h 66"/>
                <a:gd name="T32" fmla="*/ 12 w 114"/>
                <a:gd name="T33" fmla="*/ 31 h 66"/>
                <a:gd name="T34" fmla="*/ 12 w 114"/>
                <a:gd name="T35" fmla="*/ 33 h 66"/>
                <a:gd name="T36" fmla="*/ 4 w 114"/>
                <a:gd name="T37" fmla="*/ 35 h 66"/>
                <a:gd name="T38" fmla="*/ 4 w 114"/>
                <a:gd name="T39" fmla="*/ 37 h 66"/>
                <a:gd name="T40" fmla="*/ 0 w 114"/>
                <a:gd name="T41" fmla="*/ 37 h 66"/>
                <a:gd name="T42" fmla="*/ 0 w 114"/>
                <a:gd name="T43" fmla="*/ 41 h 66"/>
                <a:gd name="T44" fmla="*/ 8 w 114"/>
                <a:gd name="T45" fmla="*/ 41 h 66"/>
                <a:gd name="T46" fmla="*/ 8 w 114"/>
                <a:gd name="T47" fmla="*/ 43 h 66"/>
                <a:gd name="T48" fmla="*/ 16 w 114"/>
                <a:gd name="T49" fmla="*/ 43 h 66"/>
                <a:gd name="T50" fmla="*/ 16 w 114"/>
                <a:gd name="T51" fmla="*/ 45 h 66"/>
                <a:gd name="T52" fmla="*/ 34 w 114"/>
                <a:gd name="T53" fmla="*/ 47 h 66"/>
                <a:gd name="T54" fmla="*/ 34 w 114"/>
                <a:gd name="T55" fmla="*/ 49 h 66"/>
                <a:gd name="T56" fmla="*/ 42 w 114"/>
                <a:gd name="T57" fmla="*/ 49 h 66"/>
                <a:gd name="T58" fmla="*/ 42 w 114"/>
                <a:gd name="T59" fmla="*/ 51 h 66"/>
                <a:gd name="T60" fmla="*/ 49 w 114"/>
                <a:gd name="T61" fmla="*/ 51 h 66"/>
                <a:gd name="T62" fmla="*/ 49 w 114"/>
                <a:gd name="T63" fmla="*/ 53 h 66"/>
                <a:gd name="T64" fmla="*/ 57 w 114"/>
                <a:gd name="T65" fmla="*/ 53 h 66"/>
                <a:gd name="T66" fmla="*/ 57 w 114"/>
                <a:gd name="T67" fmla="*/ 55 h 66"/>
                <a:gd name="T68" fmla="*/ 65 w 114"/>
                <a:gd name="T69" fmla="*/ 55 h 66"/>
                <a:gd name="T70" fmla="*/ 65 w 114"/>
                <a:gd name="T71" fmla="*/ 57 h 66"/>
                <a:gd name="T72" fmla="*/ 73 w 114"/>
                <a:gd name="T73" fmla="*/ 57 h 66"/>
                <a:gd name="T74" fmla="*/ 73 w 114"/>
                <a:gd name="T75" fmla="*/ 59 h 66"/>
                <a:gd name="T76" fmla="*/ 81 w 114"/>
                <a:gd name="T77" fmla="*/ 59 h 66"/>
                <a:gd name="T78" fmla="*/ 81 w 114"/>
                <a:gd name="T79" fmla="*/ 60 h 66"/>
                <a:gd name="T80" fmla="*/ 89 w 114"/>
                <a:gd name="T81" fmla="*/ 60 h 66"/>
                <a:gd name="T82" fmla="*/ 89 w 114"/>
                <a:gd name="T83" fmla="*/ 62 h 66"/>
                <a:gd name="T84" fmla="*/ 97 w 114"/>
                <a:gd name="T85" fmla="*/ 62 h 66"/>
                <a:gd name="T86" fmla="*/ 97 w 114"/>
                <a:gd name="T87" fmla="*/ 64 h 66"/>
                <a:gd name="T88" fmla="*/ 114 w 114"/>
                <a:gd name="T89" fmla="*/ 66 h 66"/>
                <a:gd name="T90" fmla="*/ 112 w 114"/>
                <a:gd name="T91" fmla="*/ 59 h 66"/>
                <a:gd name="T92" fmla="*/ 110 w 114"/>
                <a:gd name="T93" fmla="*/ 59 h 66"/>
                <a:gd name="T94" fmla="*/ 108 w 114"/>
                <a:gd name="T95" fmla="*/ 51 h 66"/>
                <a:gd name="T96" fmla="*/ 106 w 114"/>
                <a:gd name="T97" fmla="*/ 51 h 66"/>
                <a:gd name="T98" fmla="*/ 105 w 114"/>
                <a:gd name="T99" fmla="*/ 43 h 66"/>
                <a:gd name="T100" fmla="*/ 103 w 114"/>
                <a:gd name="T101" fmla="*/ 43 h 66"/>
                <a:gd name="T102" fmla="*/ 101 w 114"/>
                <a:gd name="T103" fmla="*/ 35 h 66"/>
                <a:gd name="T104" fmla="*/ 99 w 114"/>
                <a:gd name="T105" fmla="*/ 35 h 66"/>
                <a:gd name="T106" fmla="*/ 97 w 114"/>
                <a:gd name="T107" fmla="*/ 27 h 66"/>
                <a:gd name="T108" fmla="*/ 95 w 114"/>
                <a:gd name="T109" fmla="*/ 27 h 66"/>
                <a:gd name="T110" fmla="*/ 93 w 114"/>
                <a:gd name="T111" fmla="*/ 19 h 66"/>
                <a:gd name="T112" fmla="*/ 91 w 114"/>
                <a:gd name="T113" fmla="*/ 19 h 66"/>
                <a:gd name="T114" fmla="*/ 89 w 114"/>
                <a:gd name="T115" fmla="*/ 11 h 66"/>
                <a:gd name="T116" fmla="*/ 87 w 114"/>
                <a:gd name="T117" fmla="*/ 11 h 66"/>
                <a:gd name="T118" fmla="*/ 85 w 114"/>
                <a:gd name="T119" fmla="*/ 3 h 66"/>
                <a:gd name="T120" fmla="*/ 83 w 114"/>
                <a:gd name="T121" fmla="*/ 3 h 66"/>
                <a:gd name="T122" fmla="*/ 83 w 114"/>
                <a:gd name="T123" fmla="*/ 0 h 66"/>
                <a:gd name="T124" fmla="*/ 75 w 114"/>
                <a:gd name="T12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4" h="66">
                  <a:moveTo>
                    <a:pt x="75" y="0"/>
                  </a:moveTo>
                  <a:lnTo>
                    <a:pt x="75" y="1"/>
                  </a:lnTo>
                  <a:lnTo>
                    <a:pt x="67" y="3"/>
                  </a:lnTo>
                  <a:lnTo>
                    <a:pt x="67" y="5"/>
                  </a:lnTo>
                  <a:lnTo>
                    <a:pt x="59" y="7"/>
                  </a:lnTo>
                  <a:lnTo>
                    <a:pt x="59" y="9"/>
                  </a:lnTo>
                  <a:lnTo>
                    <a:pt x="51" y="11"/>
                  </a:lnTo>
                  <a:lnTo>
                    <a:pt x="51" y="13"/>
                  </a:lnTo>
                  <a:lnTo>
                    <a:pt x="44" y="15"/>
                  </a:lnTo>
                  <a:lnTo>
                    <a:pt x="44" y="17"/>
                  </a:lnTo>
                  <a:lnTo>
                    <a:pt x="36" y="19"/>
                  </a:lnTo>
                  <a:lnTo>
                    <a:pt x="36" y="21"/>
                  </a:lnTo>
                  <a:lnTo>
                    <a:pt x="28" y="23"/>
                  </a:lnTo>
                  <a:lnTo>
                    <a:pt x="28" y="25"/>
                  </a:lnTo>
                  <a:lnTo>
                    <a:pt x="20" y="27"/>
                  </a:lnTo>
                  <a:lnTo>
                    <a:pt x="20" y="29"/>
                  </a:lnTo>
                  <a:lnTo>
                    <a:pt x="12" y="31"/>
                  </a:lnTo>
                  <a:lnTo>
                    <a:pt x="12" y="33"/>
                  </a:lnTo>
                  <a:lnTo>
                    <a:pt x="4" y="35"/>
                  </a:lnTo>
                  <a:lnTo>
                    <a:pt x="4" y="37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8" y="41"/>
                  </a:lnTo>
                  <a:lnTo>
                    <a:pt x="8" y="43"/>
                  </a:lnTo>
                  <a:lnTo>
                    <a:pt x="16" y="43"/>
                  </a:lnTo>
                  <a:lnTo>
                    <a:pt x="16" y="45"/>
                  </a:lnTo>
                  <a:lnTo>
                    <a:pt x="34" y="47"/>
                  </a:lnTo>
                  <a:lnTo>
                    <a:pt x="34" y="49"/>
                  </a:lnTo>
                  <a:lnTo>
                    <a:pt x="42" y="49"/>
                  </a:lnTo>
                  <a:lnTo>
                    <a:pt x="42" y="51"/>
                  </a:lnTo>
                  <a:lnTo>
                    <a:pt x="49" y="51"/>
                  </a:lnTo>
                  <a:lnTo>
                    <a:pt x="49" y="53"/>
                  </a:lnTo>
                  <a:lnTo>
                    <a:pt x="57" y="53"/>
                  </a:lnTo>
                  <a:lnTo>
                    <a:pt x="57" y="55"/>
                  </a:lnTo>
                  <a:lnTo>
                    <a:pt x="65" y="55"/>
                  </a:lnTo>
                  <a:lnTo>
                    <a:pt x="65" y="57"/>
                  </a:lnTo>
                  <a:lnTo>
                    <a:pt x="73" y="57"/>
                  </a:lnTo>
                  <a:lnTo>
                    <a:pt x="73" y="59"/>
                  </a:lnTo>
                  <a:lnTo>
                    <a:pt x="81" y="59"/>
                  </a:lnTo>
                  <a:lnTo>
                    <a:pt x="81" y="60"/>
                  </a:lnTo>
                  <a:lnTo>
                    <a:pt x="89" y="60"/>
                  </a:lnTo>
                  <a:lnTo>
                    <a:pt x="89" y="62"/>
                  </a:lnTo>
                  <a:lnTo>
                    <a:pt x="97" y="62"/>
                  </a:lnTo>
                  <a:lnTo>
                    <a:pt x="97" y="64"/>
                  </a:lnTo>
                  <a:lnTo>
                    <a:pt x="114" y="66"/>
                  </a:lnTo>
                  <a:lnTo>
                    <a:pt x="112" y="59"/>
                  </a:lnTo>
                  <a:lnTo>
                    <a:pt x="110" y="59"/>
                  </a:lnTo>
                  <a:lnTo>
                    <a:pt x="108" y="51"/>
                  </a:lnTo>
                  <a:lnTo>
                    <a:pt x="106" y="51"/>
                  </a:lnTo>
                  <a:lnTo>
                    <a:pt x="105" y="43"/>
                  </a:lnTo>
                  <a:lnTo>
                    <a:pt x="103" y="43"/>
                  </a:lnTo>
                  <a:lnTo>
                    <a:pt x="101" y="35"/>
                  </a:lnTo>
                  <a:lnTo>
                    <a:pt x="99" y="35"/>
                  </a:lnTo>
                  <a:lnTo>
                    <a:pt x="97" y="27"/>
                  </a:lnTo>
                  <a:lnTo>
                    <a:pt x="95" y="27"/>
                  </a:lnTo>
                  <a:lnTo>
                    <a:pt x="93" y="19"/>
                  </a:lnTo>
                  <a:lnTo>
                    <a:pt x="91" y="19"/>
                  </a:lnTo>
                  <a:lnTo>
                    <a:pt x="89" y="11"/>
                  </a:lnTo>
                  <a:lnTo>
                    <a:pt x="87" y="11"/>
                  </a:lnTo>
                  <a:lnTo>
                    <a:pt x="85" y="3"/>
                  </a:lnTo>
                  <a:lnTo>
                    <a:pt x="83" y="3"/>
                  </a:lnTo>
                  <a:lnTo>
                    <a:pt x="83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19" name="Freeform 131"/>
            <p:cNvSpPr>
              <a:spLocks/>
            </p:cNvSpPr>
            <p:nvPr/>
          </p:nvSpPr>
          <p:spPr bwMode="auto">
            <a:xfrm>
              <a:off x="151" y="1422"/>
              <a:ext cx="239" cy="100"/>
            </a:xfrm>
            <a:custGeom>
              <a:avLst/>
              <a:gdLst>
                <a:gd name="T0" fmla="*/ 0 w 277"/>
                <a:gd name="T1" fmla="*/ 0 h 120"/>
                <a:gd name="T2" fmla="*/ 31 w 277"/>
                <a:gd name="T3" fmla="*/ 63 h 120"/>
                <a:gd name="T4" fmla="*/ 277 w 277"/>
                <a:gd name="T5" fmla="*/ 120 h 120"/>
                <a:gd name="T6" fmla="*/ 244 w 277"/>
                <a:gd name="T7" fmla="*/ 52 h 120"/>
                <a:gd name="T8" fmla="*/ 0 w 277"/>
                <a:gd name="T9" fmla="*/ 0 h 120"/>
                <a:gd name="T10" fmla="*/ 4 w 277"/>
                <a:gd name="T11" fmla="*/ 4 h 120"/>
                <a:gd name="T12" fmla="*/ 242 w 277"/>
                <a:gd name="T13" fmla="*/ 55 h 120"/>
                <a:gd name="T14" fmla="*/ 240 w 277"/>
                <a:gd name="T15" fmla="*/ 54 h 120"/>
                <a:gd name="T16" fmla="*/ 271 w 277"/>
                <a:gd name="T17" fmla="*/ 118 h 120"/>
                <a:gd name="T18" fmla="*/ 273 w 277"/>
                <a:gd name="T19" fmla="*/ 116 h 120"/>
                <a:gd name="T20" fmla="*/ 33 w 277"/>
                <a:gd name="T21" fmla="*/ 59 h 120"/>
                <a:gd name="T22" fmla="*/ 35 w 277"/>
                <a:gd name="T23" fmla="*/ 61 h 120"/>
                <a:gd name="T24" fmla="*/ 6 w 277"/>
                <a:gd name="T25" fmla="*/ 2 h 120"/>
                <a:gd name="T26" fmla="*/ 4 w 277"/>
                <a:gd name="T27" fmla="*/ 4 h 120"/>
                <a:gd name="T28" fmla="*/ 0 w 277"/>
                <a:gd name="T2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7" h="120">
                  <a:moveTo>
                    <a:pt x="0" y="0"/>
                  </a:moveTo>
                  <a:lnTo>
                    <a:pt x="31" y="63"/>
                  </a:lnTo>
                  <a:lnTo>
                    <a:pt x="277" y="120"/>
                  </a:lnTo>
                  <a:lnTo>
                    <a:pt x="244" y="52"/>
                  </a:lnTo>
                  <a:lnTo>
                    <a:pt x="0" y="0"/>
                  </a:lnTo>
                  <a:lnTo>
                    <a:pt x="4" y="4"/>
                  </a:lnTo>
                  <a:lnTo>
                    <a:pt x="242" y="55"/>
                  </a:lnTo>
                  <a:lnTo>
                    <a:pt x="240" y="54"/>
                  </a:lnTo>
                  <a:lnTo>
                    <a:pt x="271" y="118"/>
                  </a:lnTo>
                  <a:lnTo>
                    <a:pt x="273" y="116"/>
                  </a:lnTo>
                  <a:lnTo>
                    <a:pt x="33" y="59"/>
                  </a:lnTo>
                  <a:lnTo>
                    <a:pt x="35" y="61"/>
                  </a:lnTo>
                  <a:lnTo>
                    <a:pt x="6" y="2"/>
                  </a:lnTo>
                  <a:lnTo>
                    <a:pt x="4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20" name="Freeform 132"/>
            <p:cNvSpPr>
              <a:spLocks/>
            </p:cNvSpPr>
            <p:nvPr/>
          </p:nvSpPr>
          <p:spPr bwMode="auto">
            <a:xfrm>
              <a:off x="639" y="1042"/>
              <a:ext cx="29" cy="67"/>
            </a:xfrm>
            <a:custGeom>
              <a:avLst/>
              <a:gdLst>
                <a:gd name="T0" fmla="*/ 0 w 34"/>
                <a:gd name="T1" fmla="*/ 0 h 79"/>
                <a:gd name="T2" fmla="*/ 0 w 34"/>
                <a:gd name="T3" fmla="*/ 47 h 79"/>
                <a:gd name="T4" fmla="*/ 2 w 34"/>
                <a:gd name="T5" fmla="*/ 47 h 79"/>
                <a:gd name="T6" fmla="*/ 2 w 34"/>
                <a:gd name="T7" fmla="*/ 79 h 79"/>
                <a:gd name="T8" fmla="*/ 10 w 34"/>
                <a:gd name="T9" fmla="*/ 77 h 79"/>
                <a:gd name="T10" fmla="*/ 10 w 34"/>
                <a:gd name="T11" fmla="*/ 75 h 79"/>
                <a:gd name="T12" fmla="*/ 18 w 34"/>
                <a:gd name="T13" fmla="*/ 73 h 79"/>
                <a:gd name="T14" fmla="*/ 18 w 34"/>
                <a:gd name="T15" fmla="*/ 71 h 79"/>
                <a:gd name="T16" fmla="*/ 26 w 34"/>
                <a:gd name="T17" fmla="*/ 69 h 79"/>
                <a:gd name="T18" fmla="*/ 26 w 34"/>
                <a:gd name="T19" fmla="*/ 67 h 79"/>
                <a:gd name="T20" fmla="*/ 34 w 34"/>
                <a:gd name="T21" fmla="*/ 65 h 79"/>
                <a:gd name="T22" fmla="*/ 2 w 34"/>
                <a:gd name="T23" fmla="*/ 0 h 79"/>
                <a:gd name="T24" fmla="*/ 0 w 34"/>
                <a:gd name="T2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79">
                  <a:moveTo>
                    <a:pt x="0" y="0"/>
                  </a:moveTo>
                  <a:lnTo>
                    <a:pt x="0" y="47"/>
                  </a:lnTo>
                  <a:lnTo>
                    <a:pt x="2" y="47"/>
                  </a:lnTo>
                  <a:lnTo>
                    <a:pt x="2" y="79"/>
                  </a:lnTo>
                  <a:lnTo>
                    <a:pt x="10" y="77"/>
                  </a:lnTo>
                  <a:lnTo>
                    <a:pt x="10" y="75"/>
                  </a:lnTo>
                  <a:lnTo>
                    <a:pt x="18" y="73"/>
                  </a:lnTo>
                  <a:lnTo>
                    <a:pt x="18" y="71"/>
                  </a:lnTo>
                  <a:lnTo>
                    <a:pt x="26" y="69"/>
                  </a:lnTo>
                  <a:lnTo>
                    <a:pt x="26" y="67"/>
                  </a:lnTo>
                  <a:lnTo>
                    <a:pt x="34" y="65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21" name="Freeform 133"/>
            <p:cNvSpPr>
              <a:spLocks/>
            </p:cNvSpPr>
            <p:nvPr/>
          </p:nvSpPr>
          <p:spPr bwMode="auto">
            <a:xfrm>
              <a:off x="641" y="1095"/>
              <a:ext cx="29" cy="81"/>
            </a:xfrm>
            <a:custGeom>
              <a:avLst/>
              <a:gdLst>
                <a:gd name="T0" fmla="*/ 28 w 34"/>
                <a:gd name="T1" fmla="*/ 0 h 96"/>
                <a:gd name="T2" fmla="*/ 28 w 34"/>
                <a:gd name="T3" fmla="*/ 2 h 96"/>
                <a:gd name="T4" fmla="*/ 20 w 34"/>
                <a:gd name="T5" fmla="*/ 4 h 96"/>
                <a:gd name="T6" fmla="*/ 20 w 34"/>
                <a:gd name="T7" fmla="*/ 6 h 96"/>
                <a:gd name="T8" fmla="*/ 12 w 34"/>
                <a:gd name="T9" fmla="*/ 8 h 96"/>
                <a:gd name="T10" fmla="*/ 12 w 34"/>
                <a:gd name="T11" fmla="*/ 10 h 96"/>
                <a:gd name="T12" fmla="*/ 4 w 34"/>
                <a:gd name="T13" fmla="*/ 12 h 96"/>
                <a:gd name="T14" fmla="*/ 4 w 34"/>
                <a:gd name="T15" fmla="*/ 14 h 96"/>
                <a:gd name="T16" fmla="*/ 0 w 34"/>
                <a:gd name="T17" fmla="*/ 14 h 96"/>
                <a:gd name="T18" fmla="*/ 0 w 34"/>
                <a:gd name="T19" fmla="*/ 31 h 96"/>
                <a:gd name="T20" fmla="*/ 2 w 34"/>
                <a:gd name="T21" fmla="*/ 31 h 96"/>
                <a:gd name="T22" fmla="*/ 2 w 34"/>
                <a:gd name="T23" fmla="*/ 81 h 96"/>
                <a:gd name="T24" fmla="*/ 4 w 34"/>
                <a:gd name="T25" fmla="*/ 81 h 96"/>
                <a:gd name="T26" fmla="*/ 4 w 34"/>
                <a:gd name="T27" fmla="*/ 96 h 96"/>
                <a:gd name="T28" fmla="*/ 12 w 34"/>
                <a:gd name="T29" fmla="*/ 94 h 96"/>
                <a:gd name="T30" fmla="*/ 12 w 34"/>
                <a:gd name="T31" fmla="*/ 92 h 96"/>
                <a:gd name="T32" fmla="*/ 16 w 34"/>
                <a:gd name="T33" fmla="*/ 92 h 96"/>
                <a:gd name="T34" fmla="*/ 16 w 34"/>
                <a:gd name="T35" fmla="*/ 90 h 96"/>
                <a:gd name="T36" fmla="*/ 34 w 34"/>
                <a:gd name="T37" fmla="*/ 83 h 96"/>
                <a:gd name="T38" fmla="*/ 34 w 34"/>
                <a:gd name="T39" fmla="*/ 59 h 96"/>
                <a:gd name="T40" fmla="*/ 32 w 34"/>
                <a:gd name="T41" fmla="*/ 59 h 96"/>
                <a:gd name="T42" fmla="*/ 32 w 34"/>
                <a:gd name="T43" fmla="*/ 0 h 96"/>
                <a:gd name="T44" fmla="*/ 28 w 34"/>
                <a:gd name="T4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" h="96">
                  <a:moveTo>
                    <a:pt x="28" y="0"/>
                  </a:moveTo>
                  <a:lnTo>
                    <a:pt x="28" y="2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2" y="81"/>
                  </a:lnTo>
                  <a:lnTo>
                    <a:pt x="4" y="81"/>
                  </a:lnTo>
                  <a:lnTo>
                    <a:pt x="4" y="96"/>
                  </a:lnTo>
                  <a:lnTo>
                    <a:pt x="12" y="94"/>
                  </a:lnTo>
                  <a:lnTo>
                    <a:pt x="12" y="92"/>
                  </a:lnTo>
                  <a:lnTo>
                    <a:pt x="16" y="92"/>
                  </a:lnTo>
                  <a:lnTo>
                    <a:pt x="16" y="90"/>
                  </a:lnTo>
                  <a:lnTo>
                    <a:pt x="34" y="83"/>
                  </a:lnTo>
                  <a:lnTo>
                    <a:pt x="34" y="59"/>
                  </a:lnTo>
                  <a:lnTo>
                    <a:pt x="32" y="59"/>
                  </a:lnTo>
                  <a:lnTo>
                    <a:pt x="3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A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22" name="Freeform 134"/>
            <p:cNvSpPr>
              <a:spLocks/>
            </p:cNvSpPr>
            <p:nvPr/>
          </p:nvSpPr>
          <p:spPr bwMode="auto">
            <a:xfrm>
              <a:off x="644" y="1163"/>
              <a:ext cx="28" cy="79"/>
            </a:xfrm>
            <a:custGeom>
              <a:avLst/>
              <a:gdLst>
                <a:gd name="T0" fmla="*/ 26 w 32"/>
                <a:gd name="T1" fmla="*/ 0 h 94"/>
                <a:gd name="T2" fmla="*/ 26 w 32"/>
                <a:gd name="T3" fmla="*/ 2 h 94"/>
                <a:gd name="T4" fmla="*/ 18 w 32"/>
                <a:gd name="T5" fmla="*/ 3 h 94"/>
                <a:gd name="T6" fmla="*/ 18 w 32"/>
                <a:gd name="T7" fmla="*/ 5 h 94"/>
                <a:gd name="T8" fmla="*/ 14 w 32"/>
                <a:gd name="T9" fmla="*/ 5 h 94"/>
                <a:gd name="T10" fmla="*/ 14 w 32"/>
                <a:gd name="T11" fmla="*/ 7 h 94"/>
                <a:gd name="T12" fmla="*/ 0 w 32"/>
                <a:gd name="T13" fmla="*/ 13 h 94"/>
                <a:gd name="T14" fmla="*/ 0 w 32"/>
                <a:gd name="T15" fmla="*/ 47 h 94"/>
                <a:gd name="T16" fmla="*/ 2 w 32"/>
                <a:gd name="T17" fmla="*/ 47 h 94"/>
                <a:gd name="T18" fmla="*/ 2 w 32"/>
                <a:gd name="T19" fmla="*/ 94 h 94"/>
                <a:gd name="T20" fmla="*/ 32 w 32"/>
                <a:gd name="T21" fmla="*/ 80 h 94"/>
                <a:gd name="T22" fmla="*/ 32 w 32"/>
                <a:gd name="T23" fmla="*/ 37 h 94"/>
                <a:gd name="T24" fmla="*/ 30 w 32"/>
                <a:gd name="T25" fmla="*/ 37 h 94"/>
                <a:gd name="T26" fmla="*/ 30 w 32"/>
                <a:gd name="T27" fmla="*/ 0 h 94"/>
                <a:gd name="T28" fmla="*/ 26 w 32"/>
                <a:gd name="T2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94">
                  <a:moveTo>
                    <a:pt x="26" y="0"/>
                  </a:moveTo>
                  <a:lnTo>
                    <a:pt x="26" y="2"/>
                  </a:lnTo>
                  <a:lnTo>
                    <a:pt x="18" y="3"/>
                  </a:lnTo>
                  <a:lnTo>
                    <a:pt x="18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0" y="13"/>
                  </a:lnTo>
                  <a:lnTo>
                    <a:pt x="0" y="47"/>
                  </a:lnTo>
                  <a:lnTo>
                    <a:pt x="2" y="47"/>
                  </a:lnTo>
                  <a:lnTo>
                    <a:pt x="2" y="94"/>
                  </a:lnTo>
                  <a:lnTo>
                    <a:pt x="32" y="80"/>
                  </a:lnTo>
                  <a:lnTo>
                    <a:pt x="32" y="37"/>
                  </a:lnTo>
                  <a:lnTo>
                    <a:pt x="30" y="37"/>
                  </a:lnTo>
                  <a:lnTo>
                    <a:pt x="3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23" name="Freeform 135"/>
            <p:cNvSpPr>
              <a:spLocks/>
            </p:cNvSpPr>
            <p:nvPr/>
          </p:nvSpPr>
          <p:spPr bwMode="auto">
            <a:xfrm>
              <a:off x="646" y="1229"/>
              <a:ext cx="27" cy="64"/>
            </a:xfrm>
            <a:custGeom>
              <a:avLst/>
              <a:gdLst>
                <a:gd name="T0" fmla="*/ 26 w 32"/>
                <a:gd name="T1" fmla="*/ 0 h 77"/>
                <a:gd name="T2" fmla="*/ 26 w 32"/>
                <a:gd name="T3" fmla="*/ 2 h 77"/>
                <a:gd name="T4" fmla="*/ 18 w 32"/>
                <a:gd name="T5" fmla="*/ 4 h 77"/>
                <a:gd name="T6" fmla="*/ 18 w 32"/>
                <a:gd name="T7" fmla="*/ 6 h 77"/>
                <a:gd name="T8" fmla="*/ 10 w 32"/>
                <a:gd name="T9" fmla="*/ 8 h 77"/>
                <a:gd name="T10" fmla="*/ 10 w 32"/>
                <a:gd name="T11" fmla="*/ 10 h 77"/>
                <a:gd name="T12" fmla="*/ 2 w 32"/>
                <a:gd name="T13" fmla="*/ 12 h 77"/>
                <a:gd name="T14" fmla="*/ 0 w 32"/>
                <a:gd name="T15" fmla="*/ 18 h 77"/>
                <a:gd name="T16" fmla="*/ 2 w 32"/>
                <a:gd name="T17" fmla="*/ 18 h 77"/>
                <a:gd name="T18" fmla="*/ 4 w 32"/>
                <a:gd name="T19" fmla="*/ 26 h 77"/>
                <a:gd name="T20" fmla="*/ 6 w 32"/>
                <a:gd name="T21" fmla="*/ 26 h 77"/>
                <a:gd name="T22" fmla="*/ 8 w 32"/>
                <a:gd name="T23" fmla="*/ 34 h 77"/>
                <a:gd name="T24" fmla="*/ 10 w 32"/>
                <a:gd name="T25" fmla="*/ 34 h 77"/>
                <a:gd name="T26" fmla="*/ 12 w 32"/>
                <a:gd name="T27" fmla="*/ 42 h 77"/>
                <a:gd name="T28" fmla="*/ 14 w 32"/>
                <a:gd name="T29" fmla="*/ 42 h 77"/>
                <a:gd name="T30" fmla="*/ 16 w 32"/>
                <a:gd name="T31" fmla="*/ 49 h 77"/>
                <a:gd name="T32" fmla="*/ 18 w 32"/>
                <a:gd name="T33" fmla="*/ 49 h 77"/>
                <a:gd name="T34" fmla="*/ 20 w 32"/>
                <a:gd name="T35" fmla="*/ 57 h 77"/>
                <a:gd name="T36" fmla="*/ 22 w 32"/>
                <a:gd name="T37" fmla="*/ 57 h 77"/>
                <a:gd name="T38" fmla="*/ 24 w 32"/>
                <a:gd name="T39" fmla="*/ 65 h 77"/>
                <a:gd name="T40" fmla="*/ 26 w 32"/>
                <a:gd name="T41" fmla="*/ 65 h 77"/>
                <a:gd name="T42" fmla="*/ 28 w 32"/>
                <a:gd name="T43" fmla="*/ 73 h 77"/>
                <a:gd name="T44" fmla="*/ 30 w 32"/>
                <a:gd name="T45" fmla="*/ 73 h 77"/>
                <a:gd name="T46" fmla="*/ 30 w 32"/>
                <a:gd name="T47" fmla="*/ 77 h 77"/>
                <a:gd name="T48" fmla="*/ 32 w 32"/>
                <a:gd name="T49" fmla="*/ 77 h 77"/>
                <a:gd name="T50" fmla="*/ 32 w 32"/>
                <a:gd name="T51" fmla="*/ 18 h 77"/>
                <a:gd name="T52" fmla="*/ 30 w 32"/>
                <a:gd name="T53" fmla="*/ 18 h 77"/>
                <a:gd name="T54" fmla="*/ 30 w 32"/>
                <a:gd name="T55" fmla="*/ 0 h 77"/>
                <a:gd name="T56" fmla="*/ 26 w 32"/>
                <a:gd name="T5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" h="77">
                  <a:moveTo>
                    <a:pt x="26" y="0"/>
                  </a:moveTo>
                  <a:lnTo>
                    <a:pt x="26" y="2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4" y="26"/>
                  </a:lnTo>
                  <a:lnTo>
                    <a:pt x="6" y="26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2" y="42"/>
                  </a:lnTo>
                  <a:lnTo>
                    <a:pt x="14" y="42"/>
                  </a:lnTo>
                  <a:lnTo>
                    <a:pt x="16" y="49"/>
                  </a:lnTo>
                  <a:lnTo>
                    <a:pt x="18" y="49"/>
                  </a:lnTo>
                  <a:lnTo>
                    <a:pt x="20" y="57"/>
                  </a:lnTo>
                  <a:lnTo>
                    <a:pt x="22" y="57"/>
                  </a:lnTo>
                  <a:lnTo>
                    <a:pt x="24" y="65"/>
                  </a:lnTo>
                  <a:lnTo>
                    <a:pt x="26" y="65"/>
                  </a:lnTo>
                  <a:lnTo>
                    <a:pt x="28" y="73"/>
                  </a:lnTo>
                  <a:lnTo>
                    <a:pt x="30" y="73"/>
                  </a:lnTo>
                  <a:lnTo>
                    <a:pt x="30" y="77"/>
                  </a:lnTo>
                  <a:lnTo>
                    <a:pt x="32" y="77"/>
                  </a:lnTo>
                  <a:lnTo>
                    <a:pt x="32" y="18"/>
                  </a:lnTo>
                  <a:lnTo>
                    <a:pt x="30" y="18"/>
                  </a:lnTo>
                  <a:lnTo>
                    <a:pt x="3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24" name="Freeform 136"/>
            <p:cNvSpPr>
              <a:spLocks/>
            </p:cNvSpPr>
            <p:nvPr/>
          </p:nvSpPr>
          <p:spPr bwMode="auto">
            <a:xfrm>
              <a:off x="637" y="1036"/>
              <a:ext cx="36" cy="262"/>
            </a:xfrm>
            <a:custGeom>
              <a:avLst/>
              <a:gdLst>
                <a:gd name="T0" fmla="*/ 8 w 42"/>
                <a:gd name="T1" fmla="*/ 246 h 313"/>
                <a:gd name="T2" fmla="*/ 42 w 42"/>
                <a:gd name="T3" fmla="*/ 313 h 313"/>
                <a:gd name="T4" fmla="*/ 36 w 42"/>
                <a:gd name="T5" fmla="*/ 73 h 313"/>
                <a:gd name="T6" fmla="*/ 0 w 42"/>
                <a:gd name="T7" fmla="*/ 0 h 313"/>
                <a:gd name="T8" fmla="*/ 8 w 42"/>
                <a:gd name="T9" fmla="*/ 246 h 313"/>
                <a:gd name="T10" fmla="*/ 12 w 42"/>
                <a:gd name="T11" fmla="*/ 246 h 313"/>
                <a:gd name="T12" fmla="*/ 4 w 42"/>
                <a:gd name="T13" fmla="*/ 8 h 313"/>
                <a:gd name="T14" fmla="*/ 0 w 42"/>
                <a:gd name="T15" fmla="*/ 8 h 313"/>
                <a:gd name="T16" fmla="*/ 32 w 42"/>
                <a:gd name="T17" fmla="*/ 73 h 313"/>
                <a:gd name="T18" fmla="*/ 38 w 42"/>
                <a:gd name="T19" fmla="*/ 305 h 313"/>
                <a:gd name="T20" fmla="*/ 42 w 42"/>
                <a:gd name="T21" fmla="*/ 305 h 313"/>
                <a:gd name="T22" fmla="*/ 12 w 42"/>
                <a:gd name="T23" fmla="*/ 246 h 313"/>
                <a:gd name="T24" fmla="*/ 8 w 42"/>
                <a:gd name="T25" fmla="*/ 246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313">
                  <a:moveTo>
                    <a:pt x="8" y="246"/>
                  </a:moveTo>
                  <a:lnTo>
                    <a:pt x="42" y="313"/>
                  </a:lnTo>
                  <a:lnTo>
                    <a:pt x="36" y="73"/>
                  </a:lnTo>
                  <a:lnTo>
                    <a:pt x="0" y="0"/>
                  </a:lnTo>
                  <a:lnTo>
                    <a:pt x="8" y="246"/>
                  </a:lnTo>
                  <a:lnTo>
                    <a:pt x="12" y="246"/>
                  </a:lnTo>
                  <a:lnTo>
                    <a:pt x="4" y="8"/>
                  </a:lnTo>
                  <a:lnTo>
                    <a:pt x="0" y="8"/>
                  </a:lnTo>
                  <a:lnTo>
                    <a:pt x="32" y="73"/>
                  </a:lnTo>
                  <a:lnTo>
                    <a:pt x="38" y="305"/>
                  </a:lnTo>
                  <a:lnTo>
                    <a:pt x="42" y="305"/>
                  </a:lnTo>
                  <a:lnTo>
                    <a:pt x="12" y="246"/>
                  </a:lnTo>
                  <a:lnTo>
                    <a:pt x="8" y="2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25" name="Freeform 137"/>
            <p:cNvSpPr>
              <a:spLocks/>
            </p:cNvSpPr>
            <p:nvPr/>
          </p:nvSpPr>
          <p:spPr bwMode="auto">
            <a:xfrm>
              <a:off x="379" y="1237"/>
              <a:ext cx="277" cy="159"/>
            </a:xfrm>
            <a:custGeom>
              <a:avLst/>
              <a:gdLst>
                <a:gd name="T0" fmla="*/ 277 w 322"/>
                <a:gd name="T1" fmla="*/ 2 h 189"/>
                <a:gd name="T2" fmla="*/ 263 w 322"/>
                <a:gd name="T3" fmla="*/ 6 h 189"/>
                <a:gd name="T4" fmla="*/ 241 w 322"/>
                <a:gd name="T5" fmla="*/ 8 h 189"/>
                <a:gd name="T6" fmla="*/ 232 w 322"/>
                <a:gd name="T7" fmla="*/ 12 h 189"/>
                <a:gd name="T8" fmla="*/ 214 w 322"/>
                <a:gd name="T9" fmla="*/ 14 h 189"/>
                <a:gd name="T10" fmla="*/ 202 w 322"/>
                <a:gd name="T11" fmla="*/ 18 h 189"/>
                <a:gd name="T12" fmla="*/ 192 w 322"/>
                <a:gd name="T13" fmla="*/ 20 h 189"/>
                <a:gd name="T14" fmla="*/ 188 w 322"/>
                <a:gd name="T15" fmla="*/ 24 h 189"/>
                <a:gd name="T16" fmla="*/ 169 w 322"/>
                <a:gd name="T17" fmla="*/ 28 h 189"/>
                <a:gd name="T18" fmla="*/ 165 w 322"/>
                <a:gd name="T19" fmla="*/ 32 h 189"/>
                <a:gd name="T20" fmla="*/ 155 w 322"/>
                <a:gd name="T21" fmla="*/ 34 h 189"/>
                <a:gd name="T22" fmla="*/ 149 w 322"/>
                <a:gd name="T23" fmla="*/ 37 h 189"/>
                <a:gd name="T24" fmla="*/ 139 w 322"/>
                <a:gd name="T25" fmla="*/ 39 h 189"/>
                <a:gd name="T26" fmla="*/ 131 w 322"/>
                <a:gd name="T27" fmla="*/ 45 h 189"/>
                <a:gd name="T28" fmla="*/ 123 w 322"/>
                <a:gd name="T29" fmla="*/ 51 h 189"/>
                <a:gd name="T30" fmla="*/ 112 w 322"/>
                <a:gd name="T31" fmla="*/ 55 h 189"/>
                <a:gd name="T32" fmla="*/ 92 w 322"/>
                <a:gd name="T33" fmla="*/ 71 h 189"/>
                <a:gd name="T34" fmla="*/ 84 w 322"/>
                <a:gd name="T35" fmla="*/ 77 h 189"/>
                <a:gd name="T36" fmla="*/ 72 w 322"/>
                <a:gd name="T37" fmla="*/ 85 h 189"/>
                <a:gd name="T38" fmla="*/ 59 w 322"/>
                <a:gd name="T39" fmla="*/ 96 h 189"/>
                <a:gd name="T40" fmla="*/ 55 w 322"/>
                <a:gd name="T41" fmla="*/ 104 h 189"/>
                <a:gd name="T42" fmla="*/ 45 w 322"/>
                <a:gd name="T43" fmla="*/ 114 h 189"/>
                <a:gd name="T44" fmla="*/ 37 w 322"/>
                <a:gd name="T45" fmla="*/ 122 h 189"/>
                <a:gd name="T46" fmla="*/ 31 w 322"/>
                <a:gd name="T47" fmla="*/ 132 h 189"/>
                <a:gd name="T48" fmla="*/ 23 w 322"/>
                <a:gd name="T49" fmla="*/ 140 h 189"/>
                <a:gd name="T50" fmla="*/ 21 w 322"/>
                <a:gd name="T51" fmla="*/ 148 h 189"/>
                <a:gd name="T52" fmla="*/ 17 w 322"/>
                <a:gd name="T53" fmla="*/ 152 h 189"/>
                <a:gd name="T54" fmla="*/ 15 w 322"/>
                <a:gd name="T55" fmla="*/ 159 h 189"/>
                <a:gd name="T56" fmla="*/ 9 w 322"/>
                <a:gd name="T57" fmla="*/ 165 h 189"/>
                <a:gd name="T58" fmla="*/ 7 w 322"/>
                <a:gd name="T59" fmla="*/ 173 h 189"/>
                <a:gd name="T60" fmla="*/ 3 w 322"/>
                <a:gd name="T61" fmla="*/ 177 h 189"/>
                <a:gd name="T62" fmla="*/ 2 w 322"/>
                <a:gd name="T63" fmla="*/ 185 h 189"/>
                <a:gd name="T64" fmla="*/ 7 w 322"/>
                <a:gd name="T65" fmla="*/ 185 h 189"/>
                <a:gd name="T66" fmla="*/ 23 w 322"/>
                <a:gd name="T67" fmla="*/ 179 h 189"/>
                <a:gd name="T68" fmla="*/ 31 w 322"/>
                <a:gd name="T69" fmla="*/ 173 h 189"/>
                <a:gd name="T70" fmla="*/ 47 w 322"/>
                <a:gd name="T71" fmla="*/ 167 h 189"/>
                <a:gd name="T72" fmla="*/ 55 w 322"/>
                <a:gd name="T73" fmla="*/ 161 h 189"/>
                <a:gd name="T74" fmla="*/ 70 w 322"/>
                <a:gd name="T75" fmla="*/ 155 h 189"/>
                <a:gd name="T76" fmla="*/ 76 w 322"/>
                <a:gd name="T77" fmla="*/ 152 h 189"/>
                <a:gd name="T78" fmla="*/ 92 w 322"/>
                <a:gd name="T79" fmla="*/ 146 h 189"/>
                <a:gd name="T80" fmla="*/ 100 w 322"/>
                <a:gd name="T81" fmla="*/ 140 h 189"/>
                <a:gd name="T82" fmla="*/ 120 w 322"/>
                <a:gd name="T83" fmla="*/ 128 h 189"/>
                <a:gd name="T84" fmla="*/ 123 w 322"/>
                <a:gd name="T85" fmla="*/ 124 h 189"/>
                <a:gd name="T86" fmla="*/ 145 w 322"/>
                <a:gd name="T87" fmla="*/ 110 h 189"/>
                <a:gd name="T88" fmla="*/ 153 w 322"/>
                <a:gd name="T89" fmla="*/ 104 h 189"/>
                <a:gd name="T90" fmla="*/ 169 w 322"/>
                <a:gd name="T91" fmla="*/ 98 h 189"/>
                <a:gd name="T92" fmla="*/ 177 w 322"/>
                <a:gd name="T93" fmla="*/ 93 h 189"/>
                <a:gd name="T94" fmla="*/ 186 w 322"/>
                <a:gd name="T95" fmla="*/ 91 h 189"/>
                <a:gd name="T96" fmla="*/ 202 w 322"/>
                <a:gd name="T97" fmla="*/ 83 h 189"/>
                <a:gd name="T98" fmla="*/ 220 w 322"/>
                <a:gd name="T99" fmla="*/ 81 h 189"/>
                <a:gd name="T100" fmla="*/ 230 w 322"/>
                <a:gd name="T101" fmla="*/ 77 h 189"/>
                <a:gd name="T102" fmla="*/ 245 w 322"/>
                <a:gd name="T103" fmla="*/ 71 h 189"/>
                <a:gd name="T104" fmla="*/ 253 w 322"/>
                <a:gd name="T105" fmla="*/ 65 h 189"/>
                <a:gd name="T106" fmla="*/ 265 w 322"/>
                <a:gd name="T107" fmla="*/ 61 h 189"/>
                <a:gd name="T108" fmla="*/ 271 w 322"/>
                <a:gd name="T109" fmla="*/ 57 h 189"/>
                <a:gd name="T110" fmla="*/ 287 w 322"/>
                <a:gd name="T111" fmla="*/ 51 h 189"/>
                <a:gd name="T112" fmla="*/ 295 w 322"/>
                <a:gd name="T113" fmla="*/ 45 h 189"/>
                <a:gd name="T114" fmla="*/ 310 w 322"/>
                <a:gd name="T115" fmla="*/ 39 h 189"/>
                <a:gd name="T116" fmla="*/ 318 w 322"/>
                <a:gd name="T117" fmla="*/ 34 h 189"/>
                <a:gd name="T118" fmla="*/ 318 w 322"/>
                <a:gd name="T119" fmla="*/ 26 h 189"/>
                <a:gd name="T120" fmla="*/ 314 w 322"/>
                <a:gd name="T121" fmla="*/ 10 h 189"/>
                <a:gd name="T122" fmla="*/ 310 w 322"/>
                <a:gd name="T123" fmla="*/ 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2" h="189">
                  <a:moveTo>
                    <a:pt x="300" y="0"/>
                  </a:moveTo>
                  <a:lnTo>
                    <a:pt x="300" y="2"/>
                  </a:lnTo>
                  <a:lnTo>
                    <a:pt x="277" y="2"/>
                  </a:lnTo>
                  <a:lnTo>
                    <a:pt x="277" y="4"/>
                  </a:lnTo>
                  <a:lnTo>
                    <a:pt x="263" y="4"/>
                  </a:lnTo>
                  <a:lnTo>
                    <a:pt x="263" y="6"/>
                  </a:lnTo>
                  <a:lnTo>
                    <a:pt x="253" y="6"/>
                  </a:lnTo>
                  <a:lnTo>
                    <a:pt x="253" y="8"/>
                  </a:lnTo>
                  <a:lnTo>
                    <a:pt x="241" y="8"/>
                  </a:lnTo>
                  <a:lnTo>
                    <a:pt x="241" y="10"/>
                  </a:lnTo>
                  <a:lnTo>
                    <a:pt x="232" y="10"/>
                  </a:lnTo>
                  <a:lnTo>
                    <a:pt x="232" y="12"/>
                  </a:lnTo>
                  <a:lnTo>
                    <a:pt x="218" y="12"/>
                  </a:lnTo>
                  <a:lnTo>
                    <a:pt x="218" y="14"/>
                  </a:lnTo>
                  <a:lnTo>
                    <a:pt x="214" y="14"/>
                  </a:lnTo>
                  <a:lnTo>
                    <a:pt x="214" y="16"/>
                  </a:lnTo>
                  <a:lnTo>
                    <a:pt x="202" y="16"/>
                  </a:lnTo>
                  <a:lnTo>
                    <a:pt x="202" y="18"/>
                  </a:lnTo>
                  <a:lnTo>
                    <a:pt x="198" y="18"/>
                  </a:lnTo>
                  <a:lnTo>
                    <a:pt x="198" y="20"/>
                  </a:lnTo>
                  <a:lnTo>
                    <a:pt x="192" y="20"/>
                  </a:lnTo>
                  <a:lnTo>
                    <a:pt x="192" y="22"/>
                  </a:lnTo>
                  <a:lnTo>
                    <a:pt x="188" y="22"/>
                  </a:lnTo>
                  <a:lnTo>
                    <a:pt x="188" y="24"/>
                  </a:lnTo>
                  <a:lnTo>
                    <a:pt x="177" y="24"/>
                  </a:lnTo>
                  <a:lnTo>
                    <a:pt x="177" y="26"/>
                  </a:lnTo>
                  <a:lnTo>
                    <a:pt x="169" y="28"/>
                  </a:lnTo>
                  <a:lnTo>
                    <a:pt x="169" y="30"/>
                  </a:lnTo>
                  <a:lnTo>
                    <a:pt x="165" y="30"/>
                  </a:lnTo>
                  <a:lnTo>
                    <a:pt x="165" y="32"/>
                  </a:lnTo>
                  <a:lnTo>
                    <a:pt x="159" y="32"/>
                  </a:lnTo>
                  <a:lnTo>
                    <a:pt x="159" y="34"/>
                  </a:lnTo>
                  <a:lnTo>
                    <a:pt x="155" y="34"/>
                  </a:lnTo>
                  <a:lnTo>
                    <a:pt x="155" y="35"/>
                  </a:lnTo>
                  <a:lnTo>
                    <a:pt x="149" y="35"/>
                  </a:lnTo>
                  <a:lnTo>
                    <a:pt x="149" y="37"/>
                  </a:lnTo>
                  <a:lnTo>
                    <a:pt x="145" y="37"/>
                  </a:lnTo>
                  <a:lnTo>
                    <a:pt x="145" y="39"/>
                  </a:lnTo>
                  <a:lnTo>
                    <a:pt x="139" y="39"/>
                  </a:lnTo>
                  <a:lnTo>
                    <a:pt x="139" y="41"/>
                  </a:lnTo>
                  <a:lnTo>
                    <a:pt x="131" y="43"/>
                  </a:lnTo>
                  <a:lnTo>
                    <a:pt x="131" y="45"/>
                  </a:lnTo>
                  <a:lnTo>
                    <a:pt x="127" y="45"/>
                  </a:lnTo>
                  <a:lnTo>
                    <a:pt x="127" y="47"/>
                  </a:lnTo>
                  <a:lnTo>
                    <a:pt x="123" y="51"/>
                  </a:lnTo>
                  <a:lnTo>
                    <a:pt x="116" y="53"/>
                  </a:lnTo>
                  <a:lnTo>
                    <a:pt x="116" y="55"/>
                  </a:lnTo>
                  <a:lnTo>
                    <a:pt x="112" y="55"/>
                  </a:lnTo>
                  <a:lnTo>
                    <a:pt x="112" y="57"/>
                  </a:lnTo>
                  <a:lnTo>
                    <a:pt x="92" y="69"/>
                  </a:lnTo>
                  <a:lnTo>
                    <a:pt x="92" y="71"/>
                  </a:lnTo>
                  <a:lnTo>
                    <a:pt x="88" y="71"/>
                  </a:lnTo>
                  <a:lnTo>
                    <a:pt x="88" y="73"/>
                  </a:lnTo>
                  <a:lnTo>
                    <a:pt x="84" y="77"/>
                  </a:lnTo>
                  <a:lnTo>
                    <a:pt x="80" y="77"/>
                  </a:lnTo>
                  <a:lnTo>
                    <a:pt x="80" y="79"/>
                  </a:lnTo>
                  <a:lnTo>
                    <a:pt x="72" y="85"/>
                  </a:lnTo>
                  <a:lnTo>
                    <a:pt x="70" y="85"/>
                  </a:lnTo>
                  <a:lnTo>
                    <a:pt x="70" y="89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5" y="100"/>
                  </a:lnTo>
                  <a:lnTo>
                    <a:pt x="55" y="104"/>
                  </a:lnTo>
                  <a:lnTo>
                    <a:pt x="47" y="110"/>
                  </a:lnTo>
                  <a:lnTo>
                    <a:pt x="45" y="110"/>
                  </a:lnTo>
                  <a:lnTo>
                    <a:pt x="45" y="114"/>
                  </a:lnTo>
                  <a:lnTo>
                    <a:pt x="43" y="114"/>
                  </a:lnTo>
                  <a:lnTo>
                    <a:pt x="43" y="118"/>
                  </a:lnTo>
                  <a:lnTo>
                    <a:pt x="37" y="122"/>
                  </a:lnTo>
                  <a:lnTo>
                    <a:pt x="37" y="126"/>
                  </a:lnTo>
                  <a:lnTo>
                    <a:pt x="31" y="128"/>
                  </a:lnTo>
                  <a:lnTo>
                    <a:pt x="31" y="132"/>
                  </a:lnTo>
                  <a:lnTo>
                    <a:pt x="29" y="132"/>
                  </a:lnTo>
                  <a:lnTo>
                    <a:pt x="29" y="136"/>
                  </a:lnTo>
                  <a:lnTo>
                    <a:pt x="23" y="140"/>
                  </a:lnTo>
                  <a:lnTo>
                    <a:pt x="23" y="144"/>
                  </a:lnTo>
                  <a:lnTo>
                    <a:pt x="21" y="144"/>
                  </a:lnTo>
                  <a:lnTo>
                    <a:pt x="21" y="148"/>
                  </a:lnTo>
                  <a:lnTo>
                    <a:pt x="19" y="148"/>
                  </a:lnTo>
                  <a:lnTo>
                    <a:pt x="19" y="152"/>
                  </a:lnTo>
                  <a:lnTo>
                    <a:pt x="17" y="152"/>
                  </a:lnTo>
                  <a:lnTo>
                    <a:pt x="17" y="155"/>
                  </a:lnTo>
                  <a:lnTo>
                    <a:pt x="15" y="155"/>
                  </a:lnTo>
                  <a:lnTo>
                    <a:pt x="15" y="159"/>
                  </a:lnTo>
                  <a:lnTo>
                    <a:pt x="13" y="159"/>
                  </a:lnTo>
                  <a:lnTo>
                    <a:pt x="13" y="163"/>
                  </a:lnTo>
                  <a:lnTo>
                    <a:pt x="9" y="165"/>
                  </a:lnTo>
                  <a:lnTo>
                    <a:pt x="9" y="169"/>
                  </a:lnTo>
                  <a:lnTo>
                    <a:pt x="7" y="169"/>
                  </a:lnTo>
                  <a:lnTo>
                    <a:pt x="7" y="173"/>
                  </a:lnTo>
                  <a:lnTo>
                    <a:pt x="5" y="173"/>
                  </a:lnTo>
                  <a:lnTo>
                    <a:pt x="5" y="177"/>
                  </a:lnTo>
                  <a:lnTo>
                    <a:pt x="3" y="177"/>
                  </a:lnTo>
                  <a:lnTo>
                    <a:pt x="3" y="181"/>
                  </a:lnTo>
                  <a:lnTo>
                    <a:pt x="2" y="181"/>
                  </a:lnTo>
                  <a:lnTo>
                    <a:pt x="2" y="185"/>
                  </a:lnTo>
                  <a:lnTo>
                    <a:pt x="0" y="185"/>
                  </a:lnTo>
                  <a:lnTo>
                    <a:pt x="0" y="189"/>
                  </a:lnTo>
                  <a:lnTo>
                    <a:pt x="7" y="185"/>
                  </a:lnTo>
                  <a:lnTo>
                    <a:pt x="15" y="183"/>
                  </a:lnTo>
                  <a:lnTo>
                    <a:pt x="15" y="181"/>
                  </a:lnTo>
                  <a:lnTo>
                    <a:pt x="23" y="179"/>
                  </a:lnTo>
                  <a:lnTo>
                    <a:pt x="23" y="177"/>
                  </a:lnTo>
                  <a:lnTo>
                    <a:pt x="31" y="175"/>
                  </a:lnTo>
                  <a:lnTo>
                    <a:pt x="31" y="173"/>
                  </a:lnTo>
                  <a:lnTo>
                    <a:pt x="39" y="171"/>
                  </a:lnTo>
                  <a:lnTo>
                    <a:pt x="39" y="169"/>
                  </a:lnTo>
                  <a:lnTo>
                    <a:pt x="47" y="167"/>
                  </a:lnTo>
                  <a:lnTo>
                    <a:pt x="47" y="165"/>
                  </a:lnTo>
                  <a:lnTo>
                    <a:pt x="55" y="163"/>
                  </a:lnTo>
                  <a:lnTo>
                    <a:pt x="55" y="161"/>
                  </a:lnTo>
                  <a:lnTo>
                    <a:pt x="62" y="159"/>
                  </a:lnTo>
                  <a:lnTo>
                    <a:pt x="62" y="157"/>
                  </a:lnTo>
                  <a:lnTo>
                    <a:pt x="70" y="155"/>
                  </a:lnTo>
                  <a:lnTo>
                    <a:pt x="70" y="154"/>
                  </a:lnTo>
                  <a:lnTo>
                    <a:pt x="76" y="154"/>
                  </a:lnTo>
                  <a:lnTo>
                    <a:pt x="76" y="152"/>
                  </a:lnTo>
                  <a:lnTo>
                    <a:pt x="84" y="150"/>
                  </a:lnTo>
                  <a:lnTo>
                    <a:pt x="84" y="148"/>
                  </a:lnTo>
                  <a:lnTo>
                    <a:pt x="92" y="146"/>
                  </a:lnTo>
                  <a:lnTo>
                    <a:pt x="92" y="144"/>
                  </a:lnTo>
                  <a:lnTo>
                    <a:pt x="100" y="142"/>
                  </a:lnTo>
                  <a:lnTo>
                    <a:pt x="100" y="140"/>
                  </a:lnTo>
                  <a:lnTo>
                    <a:pt x="108" y="138"/>
                  </a:lnTo>
                  <a:lnTo>
                    <a:pt x="108" y="136"/>
                  </a:lnTo>
                  <a:lnTo>
                    <a:pt x="120" y="128"/>
                  </a:lnTo>
                  <a:lnTo>
                    <a:pt x="120" y="126"/>
                  </a:lnTo>
                  <a:lnTo>
                    <a:pt x="123" y="126"/>
                  </a:lnTo>
                  <a:lnTo>
                    <a:pt x="123" y="124"/>
                  </a:lnTo>
                  <a:lnTo>
                    <a:pt x="139" y="112"/>
                  </a:lnTo>
                  <a:lnTo>
                    <a:pt x="139" y="110"/>
                  </a:lnTo>
                  <a:lnTo>
                    <a:pt x="145" y="110"/>
                  </a:lnTo>
                  <a:lnTo>
                    <a:pt x="145" y="108"/>
                  </a:lnTo>
                  <a:lnTo>
                    <a:pt x="153" y="106"/>
                  </a:lnTo>
                  <a:lnTo>
                    <a:pt x="153" y="104"/>
                  </a:lnTo>
                  <a:lnTo>
                    <a:pt x="161" y="102"/>
                  </a:lnTo>
                  <a:lnTo>
                    <a:pt x="161" y="100"/>
                  </a:lnTo>
                  <a:lnTo>
                    <a:pt x="169" y="98"/>
                  </a:lnTo>
                  <a:lnTo>
                    <a:pt x="169" y="96"/>
                  </a:lnTo>
                  <a:lnTo>
                    <a:pt x="177" y="94"/>
                  </a:lnTo>
                  <a:lnTo>
                    <a:pt x="177" y="93"/>
                  </a:lnTo>
                  <a:lnTo>
                    <a:pt x="180" y="93"/>
                  </a:lnTo>
                  <a:lnTo>
                    <a:pt x="180" y="91"/>
                  </a:lnTo>
                  <a:lnTo>
                    <a:pt x="186" y="91"/>
                  </a:lnTo>
                  <a:lnTo>
                    <a:pt x="186" y="89"/>
                  </a:lnTo>
                  <a:lnTo>
                    <a:pt x="202" y="85"/>
                  </a:lnTo>
                  <a:lnTo>
                    <a:pt x="202" y="83"/>
                  </a:lnTo>
                  <a:lnTo>
                    <a:pt x="212" y="83"/>
                  </a:lnTo>
                  <a:lnTo>
                    <a:pt x="212" y="81"/>
                  </a:lnTo>
                  <a:lnTo>
                    <a:pt x="220" y="81"/>
                  </a:lnTo>
                  <a:lnTo>
                    <a:pt x="220" y="79"/>
                  </a:lnTo>
                  <a:lnTo>
                    <a:pt x="230" y="79"/>
                  </a:lnTo>
                  <a:lnTo>
                    <a:pt x="230" y="77"/>
                  </a:lnTo>
                  <a:lnTo>
                    <a:pt x="238" y="75"/>
                  </a:lnTo>
                  <a:lnTo>
                    <a:pt x="238" y="73"/>
                  </a:lnTo>
                  <a:lnTo>
                    <a:pt x="245" y="71"/>
                  </a:lnTo>
                  <a:lnTo>
                    <a:pt x="245" y="69"/>
                  </a:lnTo>
                  <a:lnTo>
                    <a:pt x="253" y="67"/>
                  </a:lnTo>
                  <a:lnTo>
                    <a:pt x="253" y="65"/>
                  </a:lnTo>
                  <a:lnTo>
                    <a:pt x="261" y="63"/>
                  </a:lnTo>
                  <a:lnTo>
                    <a:pt x="261" y="61"/>
                  </a:lnTo>
                  <a:lnTo>
                    <a:pt x="265" y="61"/>
                  </a:lnTo>
                  <a:lnTo>
                    <a:pt x="265" y="59"/>
                  </a:lnTo>
                  <a:lnTo>
                    <a:pt x="271" y="59"/>
                  </a:lnTo>
                  <a:lnTo>
                    <a:pt x="271" y="57"/>
                  </a:lnTo>
                  <a:lnTo>
                    <a:pt x="279" y="55"/>
                  </a:lnTo>
                  <a:lnTo>
                    <a:pt x="279" y="53"/>
                  </a:lnTo>
                  <a:lnTo>
                    <a:pt x="287" y="51"/>
                  </a:lnTo>
                  <a:lnTo>
                    <a:pt x="287" y="49"/>
                  </a:lnTo>
                  <a:lnTo>
                    <a:pt x="295" y="47"/>
                  </a:lnTo>
                  <a:lnTo>
                    <a:pt x="295" y="45"/>
                  </a:lnTo>
                  <a:lnTo>
                    <a:pt x="302" y="43"/>
                  </a:lnTo>
                  <a:lnTo>
                    <a:pt x="302" y="41"/>
                  </a:lnTo>
                  <a:lnTo>
                    <a:pt x="310" y="39"/>
                  </a:lnTo>
                  <a:lnTo>
                    <a:pt x="310" y="37"/>
                  </a:lnTo>
                  <a:lnTo>
                    <a:pt x="318" y="35"/>
                  </a:lnTo>
                  <a:lnTo>
                    <a:pt x="318" y="34"/>
                  </a:lnTo>
                  <a:lnTo>
                    <a:pt x="322" y="34"/>
                  </a:lnTo>
                  <a:lnTo>
                    <a:pt x="320" y="26"/>
                  </a:lnTo>
                  <a:lnTo>
                    <a:pt x="318" y="26"/>
                  </a:lnTo>
                  <a:lnTo>
                    <a:pt x="316" y="14"/>
                  </a:lnTo>
                  <a:lnTo>
                    <a:pt x="314" y="14"/>
                  </a:lnTo>
                  <a:lnTo>
                    <a:pt x="314" y="10"/>
                  </a:lnTo>
                  <a:lnTo>
                    <a:pt x="312" y="10"/>
                  </a:lnTo>
                  <a:lnTo>
                    <a:pt x="312" y="4"/>
                  </a:lnTo>
                  <a:lnTo>
                    <a:pt x="310" y="4"/>
                  </a:lnTo>
                  <a:lnTo>
                    <a:pt x="310" y="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26" name="Freeform 138"/>
            <p:cNvSpPr>
              <a:spLocks/>
            </p:cNvSpPr>
            <p:nvPr/>
          </p:nvSpPr>
          <p:spPr bwMode="auto">
            <a:xfrm>
              <a:off x="584" y="1264"/>
              <a:ext cx="86" cy="38"/>
            </a:xfrm>
            <a:custGeom>
              <a:avLst/>
              <a:gdLst>
                <a:gd name="T0" fmla="*/ 80 w 100"/>
                <a:gd name="T1" fmla="*/ 0 h 45"/>
                <a:gd name="T2" fmla="*/ 80 w 100"/>
                <a:gd name="T3" fmla="*/ 2 h 45"/>
                <a:gd name="T4" fmla="*/ 72 w 100"/>
                <a:gd name="T5" fmla="*/ 3 h 45"/>
                <a:gd name="T6" fmla="*/ 72 w 100"/>
                <a:gd name="T7" fmla="*/ 5 h 45"/>
                <a:gd name="T8" fmla="*/ 64 w 100"/>
                <a:gd name="T9" fmla="*/ 7 h 45"/>
                <a:gd name="T10" fmla="*/ 64 w 100"/>
                <a:gd name="T11" fmla="*/ 9 h 45"/>
                <a:gd name="T12" fmla="*/ 57 w 100"/>
                <a:gd name="T13" fmla="*/ 11 h 45"/>
                <a:gd name="T14" fmla="*/ 57 w 100"/>
                <a:gd name="T15" fmla="*/ 13 h 45"/>
                <a:gd name="T16" fmla="*/ 49 w 100"/>
                <a:gd name="T17" fmla="*/ 15 h 45"/>
                <a:gd name="T18" fmla="*/ 49 w 100"/>
                <a:gd name="T19" fmla="*/ 17 h 45"/>
                <a:gd name="T20" fmla="*/ 41 w 100"/>
                <a:gd name="T21" fmla="*/ 19 h 45"/>
                <a:gd name="T22" fmla="*/ 41 w 100"/>
                <a:gd name="T23" fmla="*/ 21 h 45"/>
                <a:gd name="T24" fmla="*/ 33 w 100"/>
                <a:gd name="T25" fmla="*/ 23 h 45"/>
                <a:gd name="T26" fmla="*/ 33 w 100"/>
                <a:gd name="T27" fmla="*/ 25 h 45"/>
                <a:gd name="T28" fmla="*/ 27 w 100"/>
                <a:gd name="T29" fmla="*/ 25 h 45"/>
                <a:gd name="T30" fmla="*/ 27 w 100"/>
                <a:gd name="T31" fmla="*/ 27 h 45"/>
                <a:gd name="T32" fmla="*/ 19 w 100"/>
                <a:gd name="T33" fmla="*/ 29 h 45"/>
                <a:gd name="T34" fmla="*/ 19 w 100"/>
                <a:gd name="T35" fmla="*/ 31 h 45"/>
                <a:gd name="T36" fmla="*/ 11 w 100"/>
                <a:gd name="T37" fmla="*/ 33 h 45"/>
                <a:gd name="T38" fmla="*/ 11 w 100"/>
                <a:gd name="T39" fmla="*/ 35 h 45"/>
                <a:gd name="T40" fmla="*/ 3 w 100"/>
                <a:gd name="T41" fmla="*/ 37 h 45"/>
                <a:gd name="T42" fmla="*/ 3 w 100"/>
                <a:gd name="T43" fmla="*/ 39 h 45"/>
                <a:gd name="T44" fmla="*/ 0 w 100"/>
                <a:gd name="T45" fmla="*/ 39 h 45"/>
                <a:gd name="T46" fmla="*/ 0 w 100"/>
                <a:gd name="T47" fmla="*/ 41 h 45"/>
                <a:gd name="T48" fmla="*/ 64 w 100"/>
                <a:gd name="T49" fmla="*/ 41 h 45"/>
                <a:gd name="T50" fmla="*/ 64 w 100"/>
                <a:gd name="T51" fmla="*/ 43 h 45"/>
                <a:gd name="T52" fmla="*/ 92 w 100"/>
                <a:gd name="T53" fmla="*/ 43 h 45"/>
                <a:gd name="T54" fmla="*/ 92 w 100"/>
                <a:gd name="T55" fmla="*/ 45 h 45"/>
                <a:gd name="T56" fmla="*/ 100 w 100"/>
                <a:gd name="T57" fmla="*/ 45 h 45"/>
                <a:gd name="T58" fmla="*/ 98 w 100"/>
                <a:gd name="T59" fmla="*/ 33 h 45"/>
                <a:gd name="T60" fmla="*/ 96 w 100"/>
                <a:gd name="T61" fmla="*/ 33 h 45"/>
                <a:gd name="T62" fmla="*/ 96 w 100"/>
                <a:gd name="T63" fmla="*/ 29 h 45"/>
                <a:gd name="T64" fmla="*/ 94 w 100"/>
                <a:gd name="T65" fmla="*/ 29 h 45"/>
                <a:gd name="T66" fmla="*/ 94 w 100"/>
                <a:gd name="T67" fmla="*/ 23 h 45"/>
                <a:gd name="T68" fmla="*/ 92 w 100"/>
                <a:gd name="T69" fmla="*/ 23 h 45"/>
                <a:gd name="T70" fmla="*/ 92 w 100"/>
                <a:gd name="T71" fmla="*/ 19 h 45"/>
                <a:gd name="T72" fmla="*/ 90 w 100"/>
                <a:gd name="T73" fmla="*/ 19 h 45"/>
                <a:gd name="T74" fmla="*/ 88 w 100"/>
                <a:gd name="T75" fmla="*/ 7 h 45"/>
                <a:gd name="T76" fmla="*/ 86 w 100"/>
                <a:gd name="T77" fmla="*/ 7 h 45"/>
                <a:gd name="T78" fmla="*/ 84 w 100"/>
                <a:gd name="T79" fmla="*/ 0 h 45"/>
                <a:gd name="T80" fmla="*/ 80 w 100"/>
                <a:gd name="T8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" h="45">
                  <a:moveTo>
                    <a:pt x="80" y="0"/>
                  </a:moveTo>
                  <a:lnTo>
                    <a:pt x="80" y="2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64" y="7"/>
                  </a:lnTo>
                  <a:lnTo>
                    <a:pt x="64" y="9"/>
                  </a:lnTo>
                  <a:lnTo>
                    <a:pt x="57" y="11"/>
                  </a:lnTo>
                  <a:lnTo>
                    <a:pt x="57" y="13"/>
                  </a:lnTo>
                  <a:lnTo>
                    <a:pt x="49" y="15"/>
                  </a:lnTo>
                  <a:lnTo>
                    <a:pt x="49" y="17"/>
                  </a:lnTo>
                  <a:lnTo>
                    <a:pt x="41" y="19"/>
                  </a:lnTo>
                  <a:lnTo>
                    <a:pt x="41" y="21"/>
                  </a:lnTo>
                  <a:lnTo>
                    <a:pt x="33" y="23"/>
                  </a:lnTo>
                  <a:lnTo>
                    <a:pt x="33" y="25"/>
                  </a:lnTo>
                  <a:lnTo>
                    <a:pt x="27" y="25"/>
                  </a:lnTo>
                  <a:lnTo>
                    <a:pt x="27" y="27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1" y="33"/>
                  </a:lnTo>
                  <a:lnTo>
                    <a:pt x="11" y="35"/>
                  </a:lnTo>
                  <a:lnTo>
                    <a:pt x="3" y="37"/>
                  </a:lnTo>
                  <a:lnTo>
                    <a:pt x="3" y="39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64" y="41"/>
                  </a:lnTo>
                  <a:lnTo>
                    <a:pt x="64" y="43"/>
                  </a:lnTo>
                  <a:lnTo>
                    <a:pt x="92" y="43"/>
                  </a:lnTo>
                  <a:lnTo>
                    <a:pt x="92" y="45"/>
                  </a:lnTo>
                  <a:lnTo>
                    <a:pt x="100" y="45"/>
                  </a:lnTo>
                  <a:lnTo>
                    <a:pt x="98" y="33"/>
                  </a:lnTo>
                  <a:lnTo>
                    <a:pt x="96" y="33"/>
                  </a:lnTo>
                  <a:lnTo>
                    <a:pt x="96" y="29"/>
                  </a:lnTo>
                  <a:lnTo>
                    <a:pt x="94" y="29"/>
                  </a:lnTo>
                  <a:lnTo>
                    <a:pt x="94" y="23"/>
                  </a:lnTo>
                  <a:lnTo>
                    <a:pt x="92" y="23"/>
                  </a:lnTo>
                  <a:lnTo>
                    <a:pt x="92" y="19"/>
                  </a:lnTo>
                  <a:lnTo>
                    <a:pt x="90" y="19"/>
                  </a:lnTo>
                  <a:lnTo>
                    <a:pt x="88" y="7"/>
                  </a:lnTo>
                  <a:lnTo>
                    <a:pt x="86" y="7"/>
                  </a:lnTo>
                  <a:lnTo>
                    <a:pt x="84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FFC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27" name="Freeform 139"/>
            <p:cNvSpPr>
              <a:spLocks/>
            </p:cNvSpPr>
            <p:nvPr/>
          </p:nvSpPr>
          <p:spPr bwMode="auto">
            <a:xfrm>
              <a:off x="573" y="1298"/>
              <a:ext cx="34" cy="5"/>
            </a:xfrm>
            <a:custGeom>
              <a:avLst/>
              <a:gdLst>
                <a:gd name="T0" fmla="*/ 8 w 39"/>
                <a:gd name="T1" fmla="*/ 0 h 6"/>
                <a:gd name="T2" fmla="*/ 8 w 39"/>
                <a:gd name="T3" fmla="*/ 2 h 6"/>
                <a:gd name="T4" fmla="*/ 0 w 39"/>
                <a:gd name="T5" fmla="*/ 4 h 6"/>
                <a:gd name="T6" fmla="*/ 0 w 39"/>
                <a:gd name="T7" fmla="*/ 6 h 6"/>
                <a:gd name="T8" fmla="*/ 6 w 39"/>
                <a:gd name="T9" fmla="*/ 6 h 6"/>
                <a:gd name="T10" fmla="*/ 6 w 39"/>
                <a:gd name="T11" fmla="*/ 4 h 6"/>
                <a:gd name="T12" fmla="*/ 17 w 39"/>
                <a:gd name="T13" fmla="*/ 4 h 6"/>
                <a:gd name="T14" fmla="*/ 17 w 39"/>
                <a:gd name="T15" fmla="*/ 2 h 6"/>
                <a:gd name="T16" fmla="*/ 39 w 39"/>
                <a:gd name="T17" fmla="*/ 2 h 6"/>
                <a:gd name="T18" fmla="*/ 39 w 39"/>
                <a:gd name="T19" fmla="*/ 0 h 6"/>
                <a:gd name="T20" fmla="*/ 8 w 39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6">
                  <a:moveTo>
                    <a:pt x="8" y="0"/>
                  </a:moveTo>
                  <a:lnTo>
                    <a:pt x="8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17" y="4"/>
                  </a:lnTo>
                  <a:lnTo>
                    <a:pt x="17" y="2"/>
                  </a:lnTo>
                  <a:lnTo>
                    <a:pt x="39" y="2"/>
                  </a:lnTo>
                  <a:lnTo>
                    <a:pt x="39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28" name="Freeform 140"/>
            <p:cNvSpPr>
              <a:spLocks/>
            </p:cNvSpPr>
            <p:nvPr/>
          </p:nvSpPr>
          <p:spPr bwMode="auto">
            <a:xfrm>
              <a:off x="360" y="1349"/>
              <a:ext cx="113" cy="122"/>
            </a:xfrm>
            <a:custGeom>
              <a:avLst/>
              <a:gdLst>
                <a:gd name="T0" fmla="*/ 130 w 132"/>
                <a:gd name="T1" fmla="*/ 2 h 145"/>
                <a:gd name="T2" fmla="*/ 122 w 132"/>
                <a:gd name="T3" fmla="*/ 6 h 145"/>
                <a:gd name="T4" fmla="*/ 114 w 132"/>
                <a:gd name="T5" fmla="*/ 10 h 145"/>
                <a:gd name="T6" fmla="*/ 106 w 132"/>
                <a:gd name="T7" fmla="*/ 14 h 145"/>
                <a:gd name="T8" fmla="*/ 98 w 132"/>
                <a:gd name="T9" fmla="*/ 18 h 145"/>
                <a:gd name="T10" fmla="*/ 92 w 132"/>
                <a:gd name="T11" fmla="*/ 20 h 145"/>
                <a:gd name="T12" fmla="*/ 84 w 132"/>
                <a:gd name="T13" fmla="*/ 23 h 145"/>
                <a:gd name="T14" fmla="*/ 77 w 132"/>
                <a:gd name="T15" fmla="*/ 27 h 145"/>
                <a:gd name="T16" fmla="*/ 69 w 132"/>
                <a:gd name="T17" fmla="*/ 31 h 145"/>
                <a:gd name="T18" fmla="*/ 61 w 132"/>
                <a:gd name="T19" fmla="*/ 35 h 145"/>
                <a:gd name="T20" fmla="*/ 53 w 132"/>
                <a:gd name="T21" fmla="*/ 39 h 145"/>
                <a:gd name="T22" fmla="*/ 45 w 132"/>
                <a:gd name="T23" fmla="*/ 43 h 145"/>
                <a:gd name="T24" fmla="*/ 37 w 132"/>
                <a:gd name="T25" fmla="*/ 47 h 145"/>
                <a:gd name="T26" fmla="*/ 33 w 132"/>
                <a:gd name="T27" fmla="*/ 49 h 145"/>
                <a:gd name="T28" fmla="*/ 27 w 132"/>
                <a:gd name="T29" fmla="*/ 51 h 145"/>
                <a:gd name="T30" fmla="*/ 24 w 132"/>
                <a:gd name="T31" fmla="*/ 53 h 145"/>
                <a:gd name="T32" fmla="*/ 22 w 132"/>
                <a:gd name="T33" fmla="*/ 61 h 145"/>
                <a:gd name="T34" fmla="*/ 18 w 132"/>
                <a:gd name="T35" fmla="*/ 71 h 145"/>
                <a:gd name="T36" fmla="*/ 14 w 132"/>
                <a:gd name="T37" fmla="*/ 80 h 145"/>
                <a:gd name="T38" fmla="*/ 12 w 132"/>
                <a:gd name="T39" fmla="*/ 88 h 145"/>
                <a:gd name="T40" fmla="*/ 10 w 132"/>
                <a:gd name="T41" fmla="*/ 94 h 145"/>
                <a:gd name="T42" fmla="*/ 8 w 132"/>
                <a:gd name="T43" fmla="*/ 104 h 145"/>
                <a:gd name="T44" fmla="*/ 6 w 132"/>
                <a:gd name="T45" fmla="*/ 114 h 145"/>
                <a:gd name="T46" fmla="*/ 2 w 132"/>
                <a:gd name="T47" fmla="*/ 136 h 145"/>
                <a:gd name="T48" fmla="*/ 0 w 132"/>
                <a:gd name="T49" fmla="*/ 143 h 145"/>
                <a:gd name="T50" fmla="*/ 2 w 132"/>
                <a:gd name="T51" fmla="*/ 145 h 145"/>
                <a:gd name="T52" fmla="*/ 61 w 132"/>
                <a:gd name="T53" fmla="*/ 106 h 145"/>
                <a:gd name="T54" fmla="*/ 63 w 132"/>
                <a:gd name="T55" fmla="*/ 100 h 145"/>
                <a:gd name="T56" fmla="*/ 65 w 132"/>
                <a:gd name="T57" fmla="*/ 96 h 145"/>
                <a:gd name="T58" fmla="*/ 67 w 132"/>
                <a:gd name="T59" fmla="*/ 92 h 145"/>
                <a:gd name="T60" fmla="*/ 71 w 132"/>
                <a:gd name="T61" fmla="*/ 86 h 145"/>
                <a:gd name="T62" fmla="*/ 75 w 132"/>
                <a:gd name="T63" fmla="*/ 77 h 145"/>
                <a:gd name="T64" fmla="*/ 77 w 132"/>
                <a:gd name="T65" fmla="*/ 73 h 145"/>
                <a:gd name="T66" fmla="*/ 79 w 132"/>
                <a:gd name="T67" fmla="*/ 69 h 145"/>
                <a:gd name="T68" fmla="*/ 84 w 132"/>
                <a:gd name="T69" fmla="*/ 59 h 145"/>
                <a:gd name="T70" fmla="*/ 86 w 132"/>
                <a:gd name="T71" fmla="*/ 55 h 145"/>
                <a:gd name="T72" fmla="*/ 92 w 132"/>
                <a:gd name="T73" fmla="*/ 47 h 145"/>
                <a:gd name="T74" fmla="*/ 94 w 132"/>
                <a:gd name="T75" fmla="*/ 43 h 145"/>
                <a:gd name="T76" fmla="*/ 100 w 132"/>
                <a:gd name="T77" fmla="*/ 35 h 145"/>
                <a:gd name="T78" fmla="*/ 106 w 132"/>
                <a:gd name="T79" fmla="*/ 27 h 145"/>
                <a:gd name="T80" fmla="*/ 118 w 132"/>
                <a:gd name="T81" fmla="*/ 14 h 145"/>
                <a:gd name="T82" fmla="*/ 130 w 132"/>
                <a:gd name="T83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" h="145">
                  <a:moveTo>
                    <a:pt x="130" y="0"/>
                  </a:moveTo>
                  <a:lnTo>
                    <a:pt x="130" y="2"/>
                  </a:lnTo>
                  <a:lnTo>
                    <a:pt x="122" y="4"/>
                  </a:lnTo>
                  <a:lnTo>
                    <a:pt x="122" y="6"/>
                  </a:lnTo>
                  <a:lnTo>
                    <a:pt x="114" y="8"/>
                  </a:lnTo>
                  <a:lnTo>
                    <a:pt x="114" y="10"/>
                  </a:lnTo>
                  <a:lnTo>
                    <a:pt x="106" y="12"/>
                  </a:lnTo>
                  <a:lnTo>
                    <a:pt x="106" y="14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2" y="18"/>
                  </a:lnTo>
                  <a:lnTo>
                    <a:pt x="92" y="20"/>
                  </a:lnTo>
                  <a:lnTo>
                    <a:pt x="84" y="21"/>
                  </a:lnTo>
                  <a:lnTo>
                    <a:pt x="84" y="23"/>
                  </a:lnTo>
                  <a:lnTo>
                    <a:pt x="77" y="25"/>
                  </a:lnTo>
                  <a:lnTo>
                    <a:pt x="77" y="27"/>
                  </a:lnTo>
                  <a:lnTo>
                    <a:pt x="69" y="29"/>
                  </a:lnTo>
                  <a:lnTo>
                    <a:pt x="69" y="31"/>
                  </a:lnTo>
                  <a:lnTo>
                    <a:pt x="61" y="33"/>
                  </a:lnTo>
                  <a:lnTo>
                    <a:pt x="61" y="35"/>
                  </a:lnTo>
                  <a:lnTo>
                    <a:pt x="53" y="37"/>
                  </a:lnTo>
                  <a:lnTo>
                    <a:pt x="53" y="39"/>
                  </a:lnTo>
                  <a:lnTo>
                    <a:pt x="45" y="41"/>
                  </a:lnTo>
                  <a:lnTo>
                    <a:pt x="45" y="43"/>
                  </a:lnTo>
                  <a:lnTo>
                    <a:pt x="37" y="45"/>
                  </a:lnTo>
                  <a:lnTo>
                    <a:pt x="37" y="47"/>
                  </a:lnTo>
                  <a:lnTo>
                    <a:pt x="33" y="47"/>
                  </a:lnTo>
                  <a:lnTo>
                    <a:pt x="33" y="49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4" y="51"/>
                  </a:lnTo>
                  <a:lnTo>
                    <a:pt x="24" y="53"/>
                  </a:lnTo>
                  <a:lnTo>
                    <a:pt x="22" y="53"/>
                  </a:lnTo>
                  <a:lnTo>
                    <a:pt x="22" y="61"/>
                  </a:lnTo>
                  <a:lnTo>
                    <a:pt x="20" y="61"/>
                  </a:lnTo>
                  <a:lnTo>
                    <a:pt x="18" y="71"/>
                  </a:lnTo>
                  <a:lnTo>
                    <a:pt x="16" y="71"/>
                  </a:lnTo>
                  <a:lnTo>
                    <a:pt x="14" y="80"/>
                  </a:lnTo>
                  <a:lnTo>
                    <a:pt x="12" y="80"/>
                  </a:lnTo>
                  <a:lnTo>
                    <a:pt x="12" y="88"/>
                  </a:lnTo>
                  <a:lnTo>
                    <a:pt x="10" y="88"/>
                  </a:lnTo>
                  <a:lnTo>
                    <a:pt x="10" y="94"/>
                  </a:lnTo>
                  <a:lnTo>
                    <a:pt x="8" y="94"/>
                  </a:lnTo>
                  <a:lnTo>
                    <a:pt x="8" y="104"/>
                  </a:lnTo>
                  <a:lnTo>
                    <a:pt x="6" y="104"/>
                  </a:lnTo>
                  <a:lnTo>
                    <a:pt x="6" y="114"/>
                  </a:lnTo>
                  <a:lnTo>
                    <a:pt x="4" y="114"/>
                  </a:lnTo>
                  <a:lnTo>
                    <a:pt x="2" y="136"/>
                  </a:lnTo>
                  <a:lnTo>
                    <a:pt x="0" y="136"/>
                  </a:lnTo>
                  <a:lnTo>
                    <a:pt x="0" y="143"/>
                  </a:lnTo>
                  <a:lnTo>
                    <a:pt x="2" y="143"/>
                  </a:lnTo>
                  <a:lnTo>
                    <a:pt x="2" y="145"/>
                  </a:lnTo>
                  <a:lnTo>
                    <a:pt x="59" y="116"/>
                  </a:lnTo>
                  <a:lnTo>
                    <a:pt x="61" y="106"/>
                  </a:lnTo>
                  <a:lnTo>
                    <a:pt x="63" y="106"/>
                  </a:lnTo>
                  <a:lnTo>
                    <a:pt x="63" y="100"/>
                  </a:lnTo>
                  <a:lnTo>
                    <a:pt x="65" y="100"/>
                  </a:lnTo>
                  <a:lnTo>
                    <a:pt x="65" y="96"/>
                  </a:lnTo>
                  <a:lnTo>
                    <a:pt x="67" y="96"/>
                  </a:lnTo>
                  <a:lnTo>
                    <a:pt x="67" y="92"/>
                  </a:lnTo>
                  <a:lnTo>
                    <a:pt x="71" y="90"/>
                  </a:lnTo>
                  <a:lnTo>
                    <a:pt x="71" y="86"/>
                  </a:lnTo>
                  <a:lnTo>
                    <a:pt x="73" y="86"/>
                  </a:lnTo>
                  <a:lnTo>
                    <a:pt x="75" y="77"/>
                  </a:lnTo>
                  <a:lnTo>
                    <a:pt x="77" y="77"/>
                  </a:lnTo>
                  <a:lnTo>
                    <a:pt x="77" y="73"/>
                  </a:lnTo>
                  <a:lnTo>
                    <a:pt x="79" y="73"/>
                  </a:lnTo>
                  <a:lnTo>
                    <a:pt x="79" y="69"/>
                  </a:lnTo>
                  <a:lnTo>
                    <a:pt x="84" y="65"/>
                  </a:lnTo>
                  <a:lnTo>
                    <a:pt x="84" y="59"/>
                  </a:lnTo>
                  <a:lnTo>
                    <a:pt x="86" y="59"/>
                  </a:lnTo>
                  <a:lnTo>
                    <a:pt x="86" y="55"/>
                  </a:lnTo>
                  <a:lnTo>
                    <a:pt x="92" y="51"/>
                  </a:lnTo>
                  <a:lnTo>
                    <a:pt x="92" y="47"/>
                  </a:lnTo>
                  <a:lnTo>
                    <a:pt x="94" y="47"/>
                  </a:lnTo>
                  <a:lnTo>
                    <a:pt x="94" y="43"/>
                  </a:lnTo>
                  <a:lnTo>
                    <a:pt x="100" y="39"/>
                  </a:lnTo>
                  <a:lnTo>
                    <a:pt x="100" y="35"/>
                  </a:lnTo>
                  <a:lnTo>
                    <a:pt x="106" y="31"/>
                  </a:lnTo>
                  <a:lnTo>
                    <a:pt x="106" y="27"/>
                  </a:lnTo>
                  <a:lnTo>
                    <a:pt x="118" y="18"/>
                  </a:lnTo>
                  <a:lnTo>
                    <a:pt x="118" y="14"/>
                  </a:lnTo>
                  <a:lnTo>
                    <a:pt x="132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FFC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29" name="Freeform 141"/>
            <p:cNvSpPr>
              <a:spLocks/>
            </p:cNvSpPr>
            <p:nvPr/>
          </p:nvSpPr>
          <p:spPr bwMode="auto">
            <a:xfrm>
              <a:off x="361" y="1447"/>
              <a:ext cx="48" cy="75"/>
            </a:xfrm>
            <a:custGeom>
              <a:avLst/>
              <a:gdLst>
                <a:gd name="T0" fmla="*/ 53 w 55"/>
                <a:gd name="T1" fmla="*/ 0 h 90"/>
                <a:gd name="T2" fmla="*/ 53 w 55"/>
                <a:gd name="T3" fmla="*/ 2 h 90"/>
                <a:gd name="T4" fmla="*/ 45 w 55"/>
                <a:gd name="T5" fmla="*/ 4 h 90"/>
                <a:gd name="T6" fmla="*/ 45 w 55"/>
                <a:gd name="T7" fmla="*/ 6 h 90"/>
                <a:gd name="T8" fmla="*/ 37 w 55"/>
                <a:gd name="T9" fmla="*/ 8 h 90"/>
                <a:gd name="T10" fmla="*/ 37 w 55"/>
                <a:gd name="T11" fmla="*/ 10 h 90"/>
                <a:gd name="T12" fmla="*/ 29 w 55"/>
                <a:gd name="T13" fmla="*/ 12 h 90"/>
                <a:gd name="T14" fmla="*/ 29 w 55"/>
                <a:gd name="T15" fmla="*/ 14 h 90"/>
                <a:gd name="T16" fmla="*/ 22 w 55"/>
                <a:gd name="T17" fmla="*/ 16 h 90"/>
                <a:gd name="T18" fmla="*/ 22 w 55"/>
                <a:gd name="T19" fmla="*/ 18 h 90"/>
                <a:gd name="T20" fmla="*/ 14 w 55"/>
                <a:gd name="T21" fmla="*/ 20 h 90"/>
                <a:gd name="T22" fmla="*/ 14 w 55"/>
                <a:gd name="T23" fmla="*/ 22 h 90"/>
                <a:gd name="T24" fmla="*/ 6 w 55"/>
                <a:gd name="T25" fmla="*/ 24 h 90"/>
                <a:gd name="T26" fmla="*/ 6 w 55"/>
                <a:gd name="T27" fmla="*/ 25 h 90"/>
                <a:gd name="T28" fmla="*/ 2 w 55"/>
                <a:gd name="T29" fmla="*/ 25 h 90"/>
                <a:gd name="T30" fmla="*/ 0 w 55"/>
                <a:gd name="T31" fmla="*/ 31 h 90"/>
                <a:gd name="T32" fmla="*/ 2 w 55"/>
                <a:gd name="T33" fmla="*/ 31 h 90"/>
                <a:gd name="T34" fmla="*/ 4 w 55"/>
                <a:gd name="T35" fmla="*/ 39 h 90"/>
                <a:gd name="T36" fmla="*/ 6 w 55"/>
                <a:gd name="T37" fmla="*/ 39 h 90"/>
                <a:gd name="T38" fmla="*/ 8 w 55"/>
                <a:gd name="T39" fmla="*/ 47 h 90"/>
                <a:gd name="T40" fmla="*/ 10 w 55"/>
                <a:gd name="T41" fmla="*/ 47 h 90"/>
                <a:gd name="T42" fmla="*/ 12 w 55"/>
                <a:gd name="T43" fmla="*/ 55 h 90"/>
                <a:gd name="T44" fmla="*/ 14 w 55"/>
                <a:gd name="T45" fmla="*/ 55 h 90"/>
                <a:gd name="T46" fmla="*/ 16 w 55"/>
                <a:gd name="T47" fmla="*/ 63 h 90"/>
                <a:gd name="T48" fmla="*/ 18 w 55"/>
                <a:gd name="T49" fmla="*/ 63 h 90"/>
                <a:gd name="T50" fmla="*/ 20 w 55"/>
                <a:gd name="T51" fmla="*/ 71 h 90"/>
                <a:gd name="T52" fmla="*/ 22 w 55"/>
                <a:gd name="T53" fmla="*/ 71 h 90"/>
                <a:gd name="T54" fmla="*/ 23 w 55"/>
                <a:gd name="T55" fmla="*/ 79 h 90"/>
                <a:gd name="T56" fmla="*/ 25 w 55"/>
                <a:gd name="T57" fmla="*/ 79 h 90"/>
                <a:gd name="T58" fmla="*/ 27 w 55"/>
                <a:gd name="T59" fmla="*/ 86 h 90"/>
                <a:gd name="T60" fmla="*/ 29 w 55"/>
                <a:gd name="T61" fmla="*/ 86 h 90"/>
                <a:gd name="T62" fmla="*/ 29 w 55"/>
                <a:gd name="T63" fmla="*/ 90 h 90"/>
                <a:gd name="T64" fmla="*/ 31 w 55"/>
                <a:gd name="T65" fmla="*/ 90 h 90"/>
                <a:gd name="T66" fmla="*/ 31 w 55"/>
                <a:gd name="T67" fmla="*/ 86 h 90"/>
                <a:gd name="T68" fmla="*/ 33 w 55"/>
                <a:gd name="T69" fmla="*/ 86 h 90"/>
                <a:gd name="T70" fmla="*/ 33 w 55"/>
                <a:gd name="T71" fmla="*/ 75 h 90"/>
                <a:gd name="T72" fmla="*/ 35 w 55"/>
                <a:gd name="T73" fmla="*/ 75 h 90"/>
                <a:gd name="T74" fmla="*/ 35 w 55"/>
                <a:gd name="T75" fmla="*/ 67 h 90"/>
                <a:gd name="T76" fmla="*/ 37 w 55"/>
                <a:gd name="T77" fmla="*/ 67 h 90"/>
                <a:gd name="T78" fmla="*/ 37 w 55"/>
                <a:gd name="T79" fmla="*/ 55 h 90"/>
                <a:gd name="T80" fmla="*/ 39 w 55"/>
                <a:gd name="T81" fmla="*/ 55 h 90"/>
                <a:gd name="T82" fmla="*/ 39 w 55"/>
                <a:gd name="T83" fmla="*/ 51 h 90"/>
                <a:gd name="T84" fmla="*/ 41 w 55"/>
                <a:gd name="T85" fmla="*/ 51 h 90"/>
                <a:gd name="T86" fmla="*/ 41 w 55"/>
                <a:gd name="T87" fmla="*/ 43 h 90"/>
                <a:gd name="T88" fmla="*/ 43 w 55"/>
                <a:gd name="T89" fmla="*/ 43 h 90"/>
                <a:gd name="T90" fmla="*/ 43 w 55"/>
                <a:gd name="T91" fmla="*/ 39 h 90"/>
                <a:gd name="T92" fmla="*/ 45 w 55"/>
                <a:gd name="T93" fmla="*/ 39 h 90"/>
                <a:gd name="T94" fmla="*/ 45 w 55"/>
                <a:gd name="T95" fmla="*/ 27 h 90"/>
                <a:gd name="T96" fmla="*/ 47 w 55"/>
                <a:gd name="T97" fmla="*/ 27 h 90"/>
                <a:gd name="T98" fmla="*/ 47 w 55"/>
                <a:gd name="T99" fmla="*/ 22 h 90"/>
                <a:gd name="T100" fmla="*/ 49 w 55"/>
                <a:gd name="T101" fmla="*/ 22 h 90"/>
                <a:gd name="T102" fmla="*/ 49 w 55"/>
                <a:gd name="T103" fmla="*/ 18 h 90"/>
                <a:gd name="T104" fmla="*/ 51 w 55"/>
                <a:gd name="T105" fmla="*/ 18 h 90"/>
                <a:gd name="T106" fmla="*/ 51 w 55"/>
                <a:gd name="T107" fmla="*/ 10 h 90"/>
                <a:gd name="T108" fmla="*/ 53 w 55"/>
                <a:gd name="T109" fmla="*/ 10 h 90"/>
                <a:gd name="T110" fmla="*/ 55 w 55"/>
                <a:gd name="T111" fmla="*/ 0 h 90"/>
                <a:gd name="T112" fmla="*/ 53 w 55"/>
                <a:gd name="T1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5" h="90">
                  <a:moveTo>
                    <a:pt x="53" y="0"/>
                  </a:moveTo>
                  <a:lnTo>
                    <a:pt x="53" y="2"/>
                  </a:lnTo>
                  <a:lnTo>
                    <a:pt x="45" y="4"/>
                  </a:lnTo>
                  <a:lnTo>
                    <a:pt x="45" y="6"/>
                  </a:lnTo>
                  <a:lnTo>
                    <a:pt x="37" y="8"/>
                  </a:lnTo>
                  <a:lnTo>
                    <a:pt x="37" y="10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2" y="16"/>
                  </a:lnTo>
                  <a:lnTo>
                    <a:pt x="22" y="18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2" y="25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8" y="47"/>
                  </a:lnTo>
                  <a:lnTo>
                    <a:pt x="10" y="47"/>
                  </a:lnTo>
                  <a:lnTo>
                    <a:pt x="12" y="55"/>
                  </a:lnTo>
                  <a:lnTo>
                    <a:pt x="14" y="55"/>
                  </a:lnTo>
                  <a:lnTo>
                    <a:pt x="16" y="63"/>
                  </a:lnTo>
                  <a:lnTo>
                    <a:pt x="18" y="63"/>
                  </a:lnTo>
                  <a:lnTo>
                    <a:pt x="20" y="71"/>
                  </a:lnTo>
                  <a:lnTo>
                    <a:pt x="22" y="71"/>
                  </a:lnTo>
                  <a:lnTo>
                    <a:pt x="23" y="79"/>
                  </a:lnTo>
                  <a:lnTo>
                    <a:pt x="25" y="79"/>
                  </a:lnTo>
                  <a:lnTo>
                    <a:pt x="27" y="86"/>
                  </a:lnTo>
                  <a:lnTo>
                    <a:pt x="29" y="86"/>
                  </a:lnTo>
                  <a:lnTo>
                    <a:pt x="29" y="90"/>
                  </a:lnTo>
                  <a:lnTo>
                    <a:pt x="31" y="90"/>
                  </a:lnTo>
                  <a:lnTo>
                    <a:pt x="31" y="86"/>
                  </a:lnTo>
                  <a:lnTo>
                    <a:pt x="33" y="86"/>
                  </a:lnTo>
                  <a:lnTo>
                    <a:pt x="33" y="75"/>
                  </a:lnTo>
                  <a:lnTo>
                    <a:pt x="35" y="75"/>
                  </a:lnTo>
                  <a:lnTo>
                    <a:pt x="35" y="67"/>
                  </a:lnTo>
                  <a:lnTo>
                    <a:pt x="37" y="67"/>
                  </a:lnTo>
                  <a:lnTo>
                    <a:pt x="37" y="55"/>
                  </a:lnTo>
                  <a:lnTo>
                    <a:pt x="39" y="55"/>
                  </a:lnTo>
                  <a:lnTo>
                    <a:pt x="39" y="51"/>
                  </a:lnTo>
                  <a:lnTo>
                    <a:pt x="41" y="51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39"/>
                  </a:lnTo>
                  <a:lnTo>
                    <a:pt x="45" y="39"/>
                  </a:lnTo>
                  <a:lnTo>
                    <a:pt x="45" y="27"/>
                  </a:lnTo>
                  <a:lnTo>
                    <a:pt x="47" y="27"/>
                  </a:lnTo>
                  <a:lnTo>
                    <a:pt x="47" y="22"/>
                  </a:lnTo>
                  <a:lnTo>
                    <a:pt x="49" y="22"/>
                  </a:lnTo>
                  <a:lnTo>
                    <a:pt x="49" y="18"/>
                  </a:lnTo>
                  <a:lnTo>
                    <a:pt x="51" y="18"/>
                  </a:lnTo>
                  <a:lnTo>
                    <a:pt x="51" y="10"/>
                  </a:lnTo>
                  <a:lnTo>
                    <a:pt x="53" y="10"/>
                  </a:lnTo>
                  <a:lnTo>
                    <a:pt x="55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30" name="Freeform 142"/>
            <p:cNvSpPr>
              <a:spLocks/>
            </p:cNvSpPr>
            <p:nvPr/>
          </p:nvSpPr>
          <p:spPr bwMode="auto">
            <a:xfrm>
              <a:off x="358" y="1235"/>
              <a:ext cx="312" cy="289"/>
            </a:xfrm>
            <a:custGeom>
              <a:avLst/>
              <a:gdLst>
                <a:gd name="T0" fmla="*/ 41 w 362"/>
                <a:gd name="T1" fmla="*/ 309 h 344"/>
                <a:gd name="T2" fmla="*/ 63 w 362"/>
                <a:gd name="T3" fmla="*/ 242 h 344"/>
                <a:gd name="T4" fmla="*/ 73 w 362"/>
                <a:gd name="T5" fmla="*/ 222 h 344"/>
                <a:gd name="T6" fmla="*/ 88 w 362"/>
                <a:gd name="T7" fmla="*/ 191 h 344"/>
                <a:gd name="T8" fmla="*/ 102 w 362"/>
                <a:gd name="T9" fmla="*/ 171 h 344"/>
                <a:gd name="T10" fmla="*/ 120 w 362"/>
                <a:gd name="T11" fmla="*/ 150 h 344"/>
                <a:gd name="T12" fmla="*/ 138 w 362"/>
                <a:gd name="T13" fmla="*/ 132 h 344"/>
                <a:gd name="T14" fmla="*/ 153 w 362"/>
                <a:gd name="T15" fmla="*/ 120 h 344"/>
                <a:gd name="T16" fmla="*/ 214 w 362"/>
                <a:gd name="T17" fmla="*/ 89 h 344"/>
                <a:gd name="T18" fmla="*/ 242 w 362"/>
                <a:gd name="T19" fmla="*/ 83 h 344"/>
                <a:gd name="T20" fmla="*/ 285 w 362"/>
                <a:gd name="T21" fmla="*/ 77 h 344"/>
                <a:gd name="T22" fmla="*/ 362 w 362"/>
                <a:gd name="T23" fmla="*/ 79 h 344"/>
                <a:gd name="T24" fmla="*/ 289 w 362"/>
                <a:gd name="T25" fmla="*/ 4 h 344"/>
                <a:gd name="T26" fmla="*/ 256 w 362"/>
                <a:gd name="T27" fmla="*/ 10 h 344"/>
                <a:gd name="T28" fmla="*/ 222 w 362"/>
                <a:gd name="T29" fmla="*/ 18 h 344"/>
                <a:gd name="T30" fmla="*/ 183 w 362"/>
                <a:gd name="T31" fmla="*/ 32 h 344"/>
                <a:gd name="T32" fmla="*/ 145 w 362"/>
                <a:gd name="T33" fmla="*/ 49 h 344"/>
                <a:gd name="T34" fmla="*/ 120 w 362"/>
                <a:gd name="T35" fmla="*/ 63 h 344"/>
                <a:gd name="T36" fmla="*/ 102 w 362"/>
                <a:gd name="T37" fmla="*/ 77 h 344"/>
                <a:gd name="T38" fmla="*/ 86 w 362"/>
                <a:gd name="T39" fmla="*/ 91 h 344"/>
                <a:gd name="T40" fmla="*/ 67 w 362"/>
                <a:gd name="T41" fmla="*/ 110 h 344"/>
                <a:gd name="T42" fmla="*/ 53 w 362"/>
                <a:gd name="T43" fmla="*/ 128 h 344"/>
                <a:gd name="T44" fmla="*/ 35 w 362"/>
                <a:gd name="T45" fmla="*/ 161 h 344"/>
                <a:gd name="T46" fmla="*/ 18 w 362"/>
                <a:gd name="T47" fmla="*/ 203 h 344"/>
                <a:gd name="T48" fmla="*/ 8 w 362"/>
                <a:gd name="T49" fmla="*/ 230 h 344"/>
                <a:gd name="T50" fmla="*/ 2 w 362"/>
                <a:gd name="T51" fmla="*/ 262 h 344"/>
                <a:gd name="T52" fmla="*/ 4 w 362"/>
                <a:gd name="T53" fmla="*/ 276 h 344"/>
                <a:gd name="T54" fmla="*/ 10 w 362"/>
                <a:gd name="T55" fmla="*/ 246 h 344"/>
                <a:gd name="T56" fmla="*/ 16 w 362"/>
                <a:gd name="T57" fmla="*/ 216 h 344"/>
                <a:gd name="T58" fmla="*/ 26 w 362"/>
                <a:gd name="T59" fmla="*/ 189 h 344"/>
                <a:gd name="T60" fmla="*/ 49 w 362"/>
                <a:gd name="T61" fmla="*/ 142 h 344"/>
                <a:gd name="T62" fmla="*/ 63 w 362"/>
                <a:gd name="T63" fmla="*/ 124 h 344"/>
                <a:gd name="T64" fmla="*/ 79 w 362"/>
                <a:gd name="T65" fmla="*/ 108 h 344"/>
                <a:gd name="T66" fmla="*/ 96 w 362"/>
                <a:gd name="T67" fmla="*/ 87 h 344"/>
                <a:gd name="T68" fmla="*/ 114 w 362"/>
                <a:gd name="T69" fmla="*/ 75 h 344"/>
                <a:gd name="T70" fmla="*/ 132 w 362"/>
                <a:gd name="T71" fmla="*/ 63 h 344"/>
                <a:gd name="T72" fmla="*/ 159 w 362"/>
                <a:gd name="T73" fmla="*/ 45 h 344"/>
                <a:gd name="T74" fmla="*/ 197 w 362"/>
                <a:gd name="T75" fmla="*/ 30 h 344"/>
                <a:gd name="T76" fmla="*/ 234 w 362"/>
                <a:gd name="T77" fmla="*/ 20 h 344"/>
                <a:gd name="T78" fmla="*/ 265 w 362"/>
                <a:gd name="T79" fmla="*/ 12 h 344"/>
                <a:gd name="T80" fmla="*/ 301 w 362"/>
                <a:gd name="T81" fmla="*/ 6 h 344"/>
                <a:gd name="T82" fmla="*/ 360 w 362"/>
                <a:gd name="T83" fmla="*/ 75 h 344"/>
                <a:gd name="T84" fmla="*/ 285 w 362"/>
                <a:gd name="T85" fmla="*/ 73 h 344"/>
                <a:gd name="T86" fmla="*/ 242 w 362"/>
                <a:gd name="T87" fmla="*/ 79 h 344"/>
                <a:gd name="T88" fmla="*/ 214 w 362"/>
                <a:gd name="T89" fmla="*/ 85 h 344"/>
                <a:gd name="T90" fmla="*/ 151 w 362"/>
                <a:gd name="T91" fmla="*/ 116 h 344"/>
                <a:gd name="T92" fmla="*/ 136 w 362"/>
                <a:gd name="T93" fmla="*/ 128 h 344"/>
                <a:gd name="T94" fmla="*/ 114 w 362"/>
                <a:gd name="T95" fmla="*/ 152 h 344"/>
                <a:gd name="T96" fmla="*/ 96 w 362"/>
                <a:gd name="T97" fmla="*/ 173 h 344"/>
                <a:gd name="T98" fmla="*/ 81 w 362"/>
                <a:gd name="T99" fmla="*/ 201 h 344"/>
                <a:gd name="T100" fmla="*/ 69 w 362"/>
                <a:gd name="T101" fmla="*/ 220 h 344"/>
                <a:gd name="T102" fmla="*/ 55 w 362"/>
                <a:gd name="T103" fmla="*/ 254 h 344"/>
                <a:gd name="T104" fmla="*/ 37 w 362"/>
                <a:gd name="T105" fmla="*/ 315 h 344"/>
                <a:gd name="T106" fmla="*/ 33 w 362"/>
                <a:gd name="T107" fmla="*/ 34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2" h="344">
                  <a:moveTo>
                    <a:pt x="33" y="344"/>
                  </a:moveTo>
                  <a:lnTo>
                    <a:pt x="37" y="335"/>
                  </a:lnTo>
                  <a:lnTo>
                    <a:pt x="37" y="329"/>
                  </a:lnTo>
                  <a:lnTo>
                    <a:pt x="39" y="321"/>
                  </a:lnTo>
                  <a:lnTo>
                    <a:pt x="41" y="315"/>
                  </a:lnTo>
                  <a:lnTo>
                    <a:pt x="41" y="309"/>
                  </a:lnTo>
                  <a:lnTo>
                    <a:pt x="49" y="285"/>
                  </a:lnTo>
                  <a:lnTo>
                    <a:pt x="49" y="279"/>
                  </a:lnTo>
                  <a:lnTo>
                    <a:pt x="51" y="276"/>
                  </a:lnTo>
                  <a:lnTo>
                    <a:pt x="57" y="258"/>
                  </a:lnTo>
                  <a:lnTo>
                    <a:pt x="59" y="254"/>
                  </a:lnTo>
                  <a:lnTo>
                    <a:pt x="63" y="242"/>
                  </a:lnTo>
                  <a:lnTo>
                    <a:pt x="65" y="238"/>
                  </a:lnTo>
                  <a:lnTo>
                    <a:pt x="67" y="232"/>
                  </a:lnTo>
                  <a:lnTo>
                    <a:pt x="69" y="228"/>
                  </a:lnTo>
                  <a:lnTo>
                    <a:pt x="69" y="230"/>
                  </a:lnTo>
                  <a:lnTo>
                    <a:pt x="73" y="224"/>
                  </a:lnTo>
                  <a:lnTo>
                    <a:pt x="73" y="222"/>
                  </a:lnTo>
                  <a:lnTo>
                    <a:pt x="77" y="215"/>
                  </a:lnTo>
                  <a:lnTo>
                    <a:pt x="79" y="209"/>
                  </a:lnTo>
                  <a:lnTo>
                    <a:pt x="81" y="205"/>
                  </a:lnTo>
                  <a:lnTo>
                    <a:pt x="81" y="207"/>
                  </a:lnTo>
                  <a:lnTo>
                    <a:pt x="85" y="203"/>
                  </a:lnTo>
                  <a:lnTo>
                    <a:pt x="88" y="191"/>
                  </a:lnTo>
                  <a:lnTo>
                    <a:pt x="88" y="193"/>
                  </a:lnTo>
                  <a:lnTo>
                    <a:pt x="92" y="189"/>
                  </a:lnTo>
                  <a:lnTo>
                    <a:pt x="96" y="179"/>
                  </a:lnTo>
                  <a:lnTo>
                    <a:pt x="96" y="181"/>
                  </a:lnTo>
                  <a:lnTo>
                    <a:pt x="100" y="177"/>
                  </a:lnTo>
                  <a:lnTo>
                    <a:pt x="102" y="171"/>
                  </a:lnTo>
                  <a:lnTo>
                    <a:pt x="102" y="173"/>
                  </a:lnTo>
                  <a:lnTo>
                    <a:pt x="106" y="169"/>
                  </a:lnTo>
                  <a:lnTo>
                    <a:pt x="108" y="163"/>
                  </a:lnTo>
                  <a:lnTo>
                    <a:pt x="108" y="165"/>
                  </a:lnTo>
                  <a:lnTo>
                    <a:pt x="118" y="156"/>
                  </a:lnTo>
                  <a:lnTo>
                    <a:pt x="120" y="150"/>
                  </a:lnTo>
                  <a:lnTo>
                    <a:pt x="120" y="152"/>
                  </a:lnTo>
                  <a:lnTo>
                    <a:pt x="134" y="138"/>
                  </a:lnTo>
                  <a:lnTo>
                    <a:pt x="132" y="138"/>
                  </a:lnTo>
                  <a:lnTo>
                    <a:pt x="138" y="136"/>
                  </a:lnTo>
                  <a:lnTo>
                    <a:pt x="140" y="130"/>
                  </a:lnTo>
                  <a:lnTo>
                    <a:pt x="138" y="132"/>
                  </a:lnTo>
                  <a:lnTo>
                    <a:pt x="144" y="130"/>
                  </a:lnTo>
                  <a:lnTo>
                    <a:pt x="145" y="128"/>
                  </a:lnTo>
                  <a:lnTo>
                    <a:pt x="144" y="128"/>
                  </a:lnTo>
                  <a:lnTo>
                    <a:pt x="149" y="126"/>
                  </a:lnTo>
                  <a:lnTo>
                    <a:pt x="155" y="120"/>
                  </a:lnTo>
                  <a:lnTo>
                    <a:pt x="153" y="120"/>
                  </a:lnTo>
                  <a:lnTo>
                    <a:pt x="159" y="118"/>
                  </a:lnTo>
                  <a:lnTo>
                    <a:pt x="163" y="114"/>
                  </a:lnTo>
                  <a:lnTo>
                    <a:pt x="161" y="114"/>
                  </a:lnTo>
                  <a:lnTo>
                    <a:pt x="197" y="96"/>
                  </a:lnTo>
                  <a:lnTo>
                    <a:pt x="203" y="95"/>
                  </a:lnTo>
                  <a:lnTo>
                    <a:pt x="214" y="89"/>
                  </a:lnTo>
                  <a:lnTo>
                    <a:pt x="218" y="89"/>
                  </a:lnTo>
                  <a:lnTo>
                    <a:pt x="224" y="87"/>
                  </a:lnTo>
                  <a:lnTo>
                    <a:pt x="228" y="85"/>
                  </a:lnTo>
                  <a:lnTo>
                    <a:pt x="232" y="85"/>
                  </a:lnTo>
                  <a:lnTo>
                    <a:pt x="238" y="83"/>
                  </a:lnTo>
                  <a:lnTo>
                    <a:pt x="242" y="83"/>
                  </a:lnTo>
                  <a:lnTo>
                    <a:pt x="246" y="81"/>
                  </a:lnTo>
                  <a:lnTo>
                    <a:pt x="252" y="81"/>
                  </a:lnTo>
                  <a:lnTo>
                    <a:pt x="256" y="79"/>
                  </a:lnTo>
                  <a:lnTo>
                    <a:pt x="265" y="79"/>
                  </a:lnTo>
                  <a:lnTo>
                    <a:pt x="271" y="77"/>
                  </a:lnTo>
                  <a:lnTo>
                    <a:pt x="285" y="77"/>
                  </a:lnTo>
                  <a:lnTo>
                    <a:pt x="291" y="75"/>
                  </a:lnTo>
                  <a:lnTo>
                    <a:pt x="322" y="75"/>
                  </a:lnTo>
                  <a:lnTo>
                    <a:pt x="328" y="77"/>
                  </a:lnTo>
                  <a:lnTo>
                    <a:pt x="350" y="77"/>
                  </a:lnTo>
                  <a:lnTo>
                    <a:pt x="356" y="79"/>
                  </a:lnTo>
                  <a:lnTo>
                    <a:pt x="362" y="79"/>
                  </a:lnTo>
                  <a:lnTo>
                    <a:pt x="334" y="0"/>
                  </a:lnTo>
                  <a:lnTo>
                    <a:pt x="326" y="0"/>
                  </a:lnTo>
                  <a:lnTo>
                    <a:pt x="321" y="2"/>
                  </a:lnTo>
                  <a:lnTo>
                    <a:pt x="301" y="2"/>
                  </a:lnTo>
                  <a:lnTo>
                    <a:pt x="295" y="4"/>
                  </a:lnTo>
                  <a:lnTo>
                    <a:pt x="289" y="4"/>
                  </a:lnTo>
                  <a:lnTo>
                    <a:pt x="283" y="6"/>
                  </a:lnTo>
                  <a:lnTo>
                    <a:pt x="277" y="6"/>
                  </a:lnTo>
                  <a:lnTo>
                    <a:pt x="271" y="8"/>
                  </a:lnTo>
                  <a:lnTo>
                    <a:pt x="265" y="8"/>
                  </a:lnTo>
                  <a:lnTo>
                    <a:pt x="262" y="10"/>
                  </a:lnTo>
                  <a:lnTo>
                    <a:pt x="256" y="10"/>
                  </a:lnTo>
                  <a:lnTo>
                    <a:pt x="250" y="12"/>
                  </a:lnTo>
                  <a:lnTo>
                    <a:pt x="244" y="12"/>
                  </a:lnTo>
                  <a:lnTo>
                    <a:pt x="238" y="14"/>
                  </a:lnTo>
                  <a:lnTo>
                    <a:pt x="234" y="16"/>
                  </a:lnTo>
                  <a:lnTo>
                    <a:pt x="228" y="16"/>
                  </a:lnTo>
                  <a:lnTo>
                    <a:pt x="222" y="18"/>
                  </a:lnTo>
                  <a:lnTo>
                    <a:pt x="218" y="20"/>
                  </a:lnTo>
                  <a:lnTo>
                    <a:pt x="206" y="24"/>
                  </a:lnTo>
                  <a:lnTo>
                    <a:pt x="203" y="24"/>
                  </a:lnTo>
                  <a:lnTo>
                    <a:pt x="197" y="26"/>
                  </a:lnTo>
                  <a:lnTo>
                    <a:pt x="189" y="30"/>
                  </a:lnTo>
                  <a:lnTo>
                    <a:pt x="183" y="32"/>
                  </a:lnTo>
                  <a:lnTo>
                    <a:pt x="179" y="34"/>
                  </a:lnTo>
                  <a:lnTo>
                    <a:pt x="173" y="36"/>
                  </a:lnTo>
                  <a:lnTo>
                    <a:pt x="165" y="39"/>
                  </a:lnTo>
                  <a:lnTo>
                    <a:pt x="159" y="41"/>
                  </a:lnTo>
                  <a:lnTo>
                    <a:pt x="149" y="45"/>
                  </a:lnTo>
                  <a:lnTo>
                    <a:pt x="145" y="49"/>
                  </a:lnTo>
                  <a:lnTo>
                    <a:pt x="147" y="49"/>
                  </a:lnTo>
                  <a:lnTo>
                    <a:pt x="136" y="55"/>
                  </a:lnTo>
                  <a:lnTo>
                    <a:pt x="134" y="55"/>
                  </a:lnTo>
                  <a:lnTo>
                    <a:pt x="128" y="59"/>
                  </a:lnTo>
                  <a:lnTo>
                    <a:pt x="130" y="59"/>
                  </a:lnTo>
                  <a:lnTo>
                    <a:pt x="120" y="63"/>
                  </a:lnTo>
                  <a:lnTo>
                    <a:pt x="114" y="69"/>
                  </a:lnTo>
                  <a:lnTo>
                    <a:pt x="116" y="69"/>
                  </a:lnTo>
                  <a:lnTo>
                    <a:pt x="110" y="71"/>
                  </a:lnTo>
                  <a:lnTo>
                    <a:pt x="106" y="75"/>
                  </a:lnTo>
                  <a:lnTo>
                    <a:pt x="108" y="75"/>
                  </a:lnTo>
                  <a:lnTo>
                    <a:pt x="102" y="77"/>
                  </a:lnTo>
                  <a:lnTo>
                    <a:pt x="96" y="83"/>
                  </a:lnTo>
                  <a:lnTo>
                    <a:pt x="98" y="83"/>
                  </a:lnTo>
                  <a:lnTo>
                    <a:pt x="92" y="85"/>
                  </a:lnTo>
                  <a:lnTo>
                    <a:pt x="90" y="91"/>
                  </a:lnTo>
                  <a:lnTo>
                    <a:pt x="92" y="89"/>
                  </a:lnTo>
                  <a:lnTo>
                    <a:pt x="86" y="91"/>
                  </a:lnTo>
                  <a:lnTo>
                    <a:pt x="77" y="100"/>
                  </a:lnTo>
                  <a:lnTo>
                    <a:pt x="75" y="106"/>
                  </a:lnTo>
                  <a:lnTo>
                    <a:pt x="75" y="104"/>
                  </a:lnTo>
                  <a:lnTo>
                    <a:pt x="71" y="108"/>
                  </a:lnTo>
                  <a:lnTo>
                    <a:pt x="73" y="108"/>
                  </a:lnTo>
                  <a:lnTo>
                    <a:pt x="67" y="110"/>
                  </a:lnTo>
                  <a:lnTo>
                    <a:pt x="63" y="120"/>
                  </a:lnTo>
                  <a:lnTo>
                    <a:pt x="63" y="118"/>
                  </a:lnTo>
                  <a:lnTo>
                    <a:pt x="59" y="122"/>
                  </a:lnTo>
                  <a:lnTo>
                    <a:pt x="57" y="128"/>
                  </a:lnTo>
                  <a:lnTo>
                    <a:pt x="59" y="126"/>
                  </a:lnTo>
                  <a:lnTo>
                    <a:pt x="53" y="128"/>
                  </a:lnTo>
                  <a:lnTo>
                    <a:pt x="49" y="138"/>
                  </a:lnTo>
                  <a:lnTo>
                    <a:pt x="49" y="136"/>
                  </a:lnTo>
                  <a:lnTo>
                    <a:pt x="45" y="140"/>
                  </a:lnTo>
                  <a:lnTo>
                    <a:pt x="37" y="157"/>
                  </a:lnTo>
                  <a:lnTo>
                    <a:pt x="35" y="163"/>
                  </a:lnTo>
                  <a:lnTo>
                    <a:pt x="35" y="161"/>
                  </a:lnTo>
                  <a:lnTo>
                    <a:pt x="31" y="165"/>
                  </a:lnTo>
                  <a:lnTo>
                    <a:pt x="24" y="183"/>
                  </a:lnTo>
                  <a:lnTo>
                    <a:pt x="22" y="189"/>
                  </a:lnTo>
                  <a:lnTo>
                    <a:pt x="22" y="193"/>
                  </a:lnTo>
                  <a:lnTo>
                    <a:pt x="20" y="197"/>
                  </a:lnTo>
                  <a:lnTo>
                    <a:pt x="18" y="203"/>
                  </a:lnTo>
                  <a:lnTo>
                    <a:pt x="16" y="207"/>
                  </a:lnTo>
                  <a:lnTo>
                    <a:pt x="14" y="213"/>
                  </a:lnTo>
                  <a:lnTo>
                    <a:pt x="12" y="216"/>
                  </a:lnTo>
                  <a:lnTo>
                    <a:pt x="12" y="220"/>
                  </a:lnTo>
                  <a:lnTo>
                    <a:pt x="10" y="226"/>
                  </a:lnTo>
                  <a:lnTo>
                    <a:pt x="8" y="230"/>
                  </a:lnTo>
                  <a:lnTo>
                    <a:pt x="8" y="236"/>
                  </a:lnTo>
                  <a:lnTo>
                    <a:pt x="6" y="242"/>
                  </a:lnTo>
                  <a:lnTo>
                    <a:pt x="6" y="246"/>
                  </a:lnTo>
                  <a:lnTo>
                    <a:pt x="4" y="252"/>
                  </a:lnTo>
                  <a:lnTo>
                    <a:pt x="4" y="256"/>
                  </a:lnTo>
                  <a:lnTo>
                    <a:pt x="2" y="262"/>
                  </a:lnTo>
                  <a:lnTo>
                    <a:pt x="2" y="268"/>
                  </a:lnTo>
                  <a:lnTo>
                    <a:pt x="0" y="272"/>
                  </a:lnTo>
                  <a:lnTo>
                    <a:pt x="0" y="276"/>
                  </a:lnTo>
                  <a:lnTo>
                    <a:pt x="33" y="344"/>
                  </a:lnTo>
                  <a:lnTo>
                    <a:pt x="35" y="340"/>
                  </a:lnTo>
                  <a:lnTo>
                    <a:pt x="4" y="276"/>
                  </a:lnTo>
                  <a:lnTo>
                    <a:pt x="4" y="272"/>
                  </a:lnTo>
                  <a:lnTo>
                    <a:pt x="6" y="268"/>
                  </a:lnTo>
                  <a:lnTo>
                    <a:pt x="6" y="262"/>
                  </a:lnTo>
                  <a:lnTo>
                    <a:pt x="8" y="256"/>
                  </a:lnTo>
                  <a:lnTo>
                    <a:pt x="8" y="252"/>
                  </a:lnTo>
                  <a:lnTo>
                    <a:pt x="10" y="246"/>
                  </a:lnTo>
                  <a:lnTo>
                    <a:pt x="10" y="242"/>
                  </a:lnTo>
                  <a:lnTo>
                    <a:pt x="12" y="236"/>
                  </a:lnTo>
                  <a:lnTo>
                    <a:pt x="12" y="230"/>
                  </a:lnTo>
                  <a:lnTo>
                    <a:pt x="14" y="226"/>
                  </a:lnTo>
                  <a:lnTo>
                    <a:pt x="16" y="220"/>
                  </a:lnTo>
                  <a:lnTo>
                    <a:pt x="16" y="216"/>
                  </a:lnTo>
                  <a:lnTo>
                    <a:pt x="18" y="213"/>
                  </a:lnTo>
                  <a:lnTo>
                    <a:pt x="20" y="207"/>
                  </a:lnTo>
                  <a:lnTo>
                    <a:pt x="22" y="203"/>
                  </a:lnTo>
                  <a:lnTo>
                    <a:pt x="24" y="197"/>
                  </a:lnTo>
                  <a:lnTo>
                    <a:pt x="26" y="193"/>
                  </a:lnTo>
                  <a:lnTo>
                    <a:pt x="26" y="189"/>
                  </a:lnTo>
                  <a:lnTo>
                    <a:pt x="27" y="183"/>
                  </a:lnTo>
                  <a:lnTo>
                    <a:pt x="35" y="167"/>
                  </a:lnTo>
                  <a:lnTo>
                    <a:pt x="35" y="169"/>
                  </a:lnTo>
                  <a:lnTo>
                    <a:pt x="39" y="165"/>
                  </a:lnTo>
                  <a:lnTo>
                    <a:pt x="41" y="157"/>
                  </a:lnTo>
                  <a:lnTo>
                    <a:pt x="49" y="142"/>
                  </a:lnTo>
                  <a:lnTo>
                    <a:pt x="49" y="144"/>
                  </a:lnTo>
                  <a:lnTo>
                    <a:pt x="53" y="140"/>
                  </a:lnTo>
                  <a:lnTo>
                    <a:pt x="57" y="130"/>
                  </a:lnTo>
                  <a:lnTo>
                    <a:pt x="55" y="132"/>
                  </a:lnTo>
                  <a:lnTo>
                    <a:pt x="61" y="130"/>
                  </a:lnTo>
                  <a:lnTo>
                    <a:pt x="63" y="124"/>
                  </a:lnTo>
                  <a:lnTo>
                    <a:pt x="63" y="126"/>
                  </a:lnTo>
                  <a:lnTo>
                    <a:pt x="67" y="122"/>
                  </a:lnTo>
                  <a:lnTo>
                    <a:pt x="71" y="112"/>
                  </a:lnTo>
                  <a:lnTo>
                    <a:pt x="69" y="114"/>
                  </a:lnTo>
                  <a:lnTo>
                    <a:pt x="75" y="112"/>
                  </a:lnTo>
                  <a:lnTo>
                    <a:pt x="79" y="108"/>
                  </a:lnTo>
                  <a:lnTo>
                    <a:pt x="81" y="102"/>
                  </a:lnTo>
                  <a:lnTo>
                    <a:pt x="81" y="104"/>
                  </a:lnTo>
                  <a:lnTo>
                    <a:pt x="90" y="95"/>
                  </a:lnTo>
                  <a:lnTo>
                    <a:pt x="88" y="95"/>
                  </a:lnTo>
                  <a:lnTo>
                    <a:pt x="94" y="93"/>
                  </a:lnTo>
                  <a:lnTo>
                    <a:pt x="96" y="87"/>
                  </a:lnTo>
                  <a:lnTo>
                    <a:pt x="94" y="89"/>
                  </a:lnTo>
                  <a:lnTo>
                    <a:pt x="100" y="87"/>
                  </a:lnTo>
                  <a:lnTo>
                    <a:pt x="106" y="81"/>
                  </a:lnTo>
                  <a:lnTo>
                    <a:pt x="104" y="81"/>
                  </a:lnTo>
                  <a:lnTo>
                    <a:pt x="110" y="79"/>
                  </a:lnTo>
                  <a:lnTo>
                    <a:pt x="114" y="75"/>
                  </a:lnTo>
                  <a:lnTo>
                    <a:pt x="112" y="75"/>
                  </a:lnTo>
                  <a:lnTo>
                    <a:pt x="118" y="73"/>
                  </a:lnTo>
                  <a:lnTo>
                    <a:pt x="124" y="67"/>
                  </a:lnTo>
                  <a:lnTo>
                    <a:pt x="122" y="67"/>
                  </a:lnTo>
                  <a:lnTo>
                    <a:pt x="130" y="63"/>
                  </a:lnTo>
                  <a:lnTo>
                    <a:pt x="132" y="63"/>
                  </a:lnTo>
                  <a:lnTo>
                    <a:pt x="138" y="59"/>
                  </a:lnTo>
                  <a:lnTo>
                    <a:pt x="136" y="59"/>
                  </a:lnTo>
                  <a:lnTo>
                    <a:pt x="149" y="53"/>
                  </a:lnTo>
                  <a:lnTo>
                    <a:pt x="153" y="49"/>
                  </a:lnTo>
                  <a:lnTo>
                    <a:pt x="151" y="49"/>
                  </a:lnTo>
                  <a:lnTo>
                    <a:pt x="159" y="45"/>
                  </a:lnTo>
                  <a:lnTo>
                    <a:pt x="165" y="43"/>
                  </a:lnTo>
                  <a:lnTo>
                    <a:pt x="173" y="39"/>
                  </a:lnTo>
                  <a:lnTo>
                    <a:pt x="179" y="37"/>
                  </a:lnTo>
                  <a:lnTo>
                    <a:pt x="183" y="36"/>
                  </a:lnTo>
                  <a:lnTo>
                    <a:pt x="189" y="34"/>
                  </a:lnTo>
                  <a:lnTo>
                    <a:pt x="197" y="30"/>
                  </a:lnTo>
                  <a:lnTo>
                    <a:pt x="203" y="28"/>
                  </a:lnTo>
                  <a:lnTo>
                    <a:pt x="206" y="28"/>
                  </a:lnTo>
                  <a:lnTo>
                    <a:pt x="218" y="24"/>
                  </a:lnTo>
                  <a:lnTo>
                    <a:pt x="222" y="22"/>
                  </a:lnTo>
                  <a:lnTo>
                    <a:pt x="228" y="20"/>
                  </a:lnTo>
                  <a:lnTo>
                    <a:pt x="234" y="20"/>
                  </a:lnTo>
                  <a:lnTo>
                    <a:pt x="238" y="18"/>
                  </a:lnTo>
                  <a:lnTo>
                    <a:pt x="244" y="16"/>
                  </a:lnTo>
                  <a:lnTo>
                    <a:pt x="250" y="16"/>
                  </a:lnTo>
                  <a:lnTo>
                    <a:pt x="256" y="14"/>
                  </a:lnTo>
                  <a:lnTo>
                    <a:pt x="262" y="14"/>
                  </a:lnTo>
                  <a:lnTo>
                    <a:pt x="265" y="12"/>
                  </a:lnTo>
                  <a:lnTo>
                    <a:pt x="271" y="12"/>
                  </a:lnTo>
                  <a:lnTo>
                    <a:pt x="277" y="10"/>
                  </a:lnTo>
                  <a:lnTo>
                    <a:pt x="283" y="10"/>
                  </a:lnTo>
                  <a:lnTo>
                    <a:pt x="289" y="8"/>
                  </a:lnTo>
                  <a:lnTo>
                    <a:pt x="295" y="8"/>
                  </a:lnTo>
                  <a:lnTo>
                    <a:pt x="301" y="6"/>
                  </a:lnTo>
                  <a:lnTo>
                    <a:pt x="321" y="6"/>
                  </a:lnTo>
                  <a:lnTo>
                    <a:pt x="326" y="4"/>
                  </a:lnTo>
                  <a:lnTo>
                    <a:pt x="332" y="4"/>
                  </a:lnTo>
                  <a:lnTo>
                    <a:pt x="330" y="2"/>
                  </a:lnTo>
                  <a:lnTo>
                    <a:pt x="358" y="77"/>
                  </a:lnTo>
                  <a:lnTo>
                    <a:pt x="360" y="75"/>
                  </a:lnTo>
                  <a:lnTo>
                    <a:pt x="356" y="75"/>
                  </a:lnTo>
                  <a:lnTo>
                    <a:pt x="350" y="73"/>
                  </a:lnTo>
                  <a:lnTo>
                    <a:pt x="328" y="73"/>
                  </a:lnTo>
                  <a:lnTo>
                    <a:pt x="322" y="71"/>
                  </a:lnTo>
                  <a:lnTo>
                    <a:pt x="291" y="71"/>
                  </a:lnTo>
                  <a:lnTo>
                    <a:pt x="285" y="73"/>
                  </a:lnTo>
                  <a:lnTo>
                    <a:pt x="271" y="73"/>
                  </a:lnTo>
                  <a:lnTo>
                    <a:pt x="265" y="75"/>
                  </a:lnTo>
                  <a:lnTo>
                    <a:pt x="256" y="75"/>
                  </a:lnTo>
                  <a:lnTo>
                    <a:pt x="252" y="77"/>
                  </a:lnTo>
                  <a:lnTo>
                    <a:pt x="246" y="77"/>
                  </a:lnTo>
                  <a:lnTo>
                    <a:pt x="242" y="79"/>
                  </a:lnTo>
                  <a:lnTo>
                    <a:pt x="238" y="79"/>
                  </a:lnTo>
                  <a:lnTo>
                    <a:pt x="232" y="81"/>
                  </a:lnTo>
                  <a:lnTo>
                    <a:pt x="228" y="81"/>
                  </a:lnTo>
                  <a:lnTo>
                    <a:pt x="224" y="83"/>
                  </a:lnTo>
                  <a:lnTo>
                    <a:pt x="218" y="85"/>
                  </a:lnTo>
                  <a:lnTo>
                    <a:pt x="214" y="85"/>
                  </a:lnTo>
                  <a:lnTo>
                    <a:pt x="203" y="91"/>
                  </a:lnTo>
                  <a:lnTo>
                    <a:pt x="197" y="93"/>
                  </a:lnTo>
                  <a:lnTo>
                    <a:pt x="159" y="110"/>
                  </a:lnTo>
                  <a:lnTo>
                    <a:pt x="155" y="114"/>
                  </a:lnTo>
                  <a:lnTo>
                    <a:pt x="157" y="114"/>
                  </a:lnTo>
                  <a:lnTo>
                    <a:pt x="151" y="116"/>
                  </a:lnTo>
                  <a:lnTo>
                    <a:pt x="145" y="122"/>
                  </a:lnTo>
                  <a:lnTo>
                    <a:pt x="147" y="122"/>
                  </a:lnTo>
                  <a:lnTo>
                    <a:pt x="142" y="124"/>
                  </a:lnTo>
                  <a:lnTo>
                    <a:pt x="140" y="126"/>
                  </a:lnTo>
                  <a:lnTo>
                    <a:pt x="142" y="126"/>
                  </a:lnTo>
                  <a:lnTo>
                    <a:pt x="136" y="128"/>
                  </a:lnTo>
                  <a:lnTo>
                    <a:pt x="134" y="134"/>
                  </a:lnTo>
                  <a:lnTo>
                    <a:pt x="136" y="132"/>
                  </a:lnTo>
                  <a:lnTo>
                    <a:pt x="130" y="134"/>
                  </a:lnTo>
                  <a:lnTo>
                    <a:pt x="116" y="148"/>
                  </a:lnTo>
                  <a:lnTo>
                    <a:pt x="114" y="154"/>
                  </a:lnTo>
                  <a:lnTo>
                    <a:pt x="114" y="152"/>
                  </a:lnTo>
                  <a:lnTo>
                    <a:pt x="104" y="161"/>
                  </a:lnTo>
                  <a:lnTo>
                    <a:pt x="102" y="167"/>
                  </a:lnTo>
                  <a:lnTo>
                    <a:pt x="102" y="165"/>
                  </a:lnTo>
                  <a:lnTo>
                    <a:pt x="98" y="169"/>
                  </a:lnTo>
                  <a:lnTo>
                    <a:pt x="96" y="175"/>
                  </a:lnTo>
                  <a:lnTo>
                    <a:pt x="96" y="173"/>
                  </a:lnTo>
                  <a:lnTo>
                    <a:pt x="92" y="177"/>
                  </a:lnTo>
                  <a:lnTo>
                    <a:pt x="88" y="187"/>
                  </a:lnTo>
                  <a:lnTo>
                    <a:pt x="88" y="185"/>
                  </a:lnTo>
                  <a:lnTo>
                    <a:pt x="85" y="189"/>
                  </a:lnTo>
                  <a:lnTo>
                    <a:pt x="83" y="197"/>
                  </a:lnTo>
                  <a:lnTo>
                    <a:pt x="81" y="201"/>
                  </a:lnTo>
                  <a:lnTo>
                    <a:pt x="81" y="199"/>
                  </a:lnTo>
                  <a:lnTo>
                    <a:pt x="77" y="203"/>
                  </a:lnTo>
                  <a:lnTo>
                    <a:pt x="75" y="209"/>
                  </a:lnTo>
                  <a:lnTo>
                    <a:pt x="73" y="215"/>
                  </a:lnTo>
                  <a:lnTo>
                    <a:pt x="69" y="222"/>
                  </a:lnTo>
                  <a:lnTo>
                    <a:pt x="69" y="220"/>
                  </a:lnTo>
                  <a:lnTo>
                    <a:pt x="65" y="226"/>
                  </a:lnTo>
                  <a:lnTo>
                    <a:pt x="65" y="228"/>
                  </a:lnTo>
                  <a:lnTo>
                    <a:pt x="63" y="232"/>
                  </a:lnTo>
                  <a:lnTo>
                    <a:pt x="61" y="238"/>
                  </a:lnTo>
                  <a:lnTo>
                    <a:pt x="59" y="242"/>
                  </a:lnTo>
                  <a:lnTo>
                    <a:pt x="55" y="254"/>
                  </a:lnTo>
                  <a:lnTo>
                    <a:pt x="53" y="258"/>
                  </a:lnTo>
                  <a:lnTo>
                    <a:pt x="47" y="276"/>
                  </a:lnTo>
                  <a:lnTo>
                    <a:pt x="45" y="279"/>
                  </a:lnTo>
                  <a:lnTo>
                    <a:pt x="45" y="285"/>
                  </a:lnTo>
                  <a:lnTo>
                    <a:pt x="37" y="309"/>
                  </a:lnTo>
                  <a:lnTo>
                    <a:pt x="37" y="315"/>
                  </a:lnTo>
                  <a:lnTo>
                    <a:pt x="35" y="321"/>
                  </a:lnTo>
                  <a:lnTo>
                    <a:pt x="33" y="329"/>
                  </a:lnTo>
                  <a:lnTo>
                    <a:pt x="33" y="335"/>
                  </a:lnTo>
                  <a:lnTo>
                    <a:pt x="31" y="340"/>
                  </a:lnTo>
                  <a:lnTo>
                    <a:pt x="35" y="340"/>
                  </a:lnTo>
                  <a:lnTo>
                    <a:pt x="33" y="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31" name="Freeform 143"/>
            <p:cNvSpPr>
              <a:spLocks/>
            </p:cNvSpPr>
            <p:nvPr/>
          </p:nvSpPr>
          <p:spPr bwMode="auto">
            <a:xfrm>
              <a:off x="2629" y="1204"/>
              <a:ext cx="97" cy="93"/>
            </a:xfrm>
            <a:custGeom>
              <a:avLst/>
              <a:gdLst>
                <a:gd name="T0" fmla="*/ 14 w 112"/>
                <a:gd name="T1" fmla="*/ 0 h 110"/>
                <a:gd name="T2" fmla="*/ 14 w 112"/>
                <a:gd name="T3" fmla="*/ 12 h 110"/>
                <a:gd name="T4" fmla="*/ 12 w 112"/>
                <a:gd name="T5" fmla="*/ 12 h 110"/>
                <a:gd name="T6" fmla="*/ 10 w 112"/>
                <a:gd name="T7" fmla="*/ 33 h 110"/>
                <a:gd name="T8" fmla="*/ 8 w 112"/>
                <a:gd name="T9" fmla="*/ 33 h 110"/>
                <a:gd name="T10" fmla="*/ 8 w 112"/>
                <a:gd name="T11" fmla="*/ 43 h 110"/>
                <a:gd name="T12" fmla="*/ 6 w 112"/>
                <a:gd name="T13" fmla="*/ 43 h 110"/>
                <a:gd name="T14" fmla="*/ 4 w 112"/>
                <a:gd name="T15" fmla="*/ 65 h 110"/>
                <a:gd name="T16" fmla="*/ 2 w 112"/>
                <a:gd name="T17" fmla="*/ 65 h 110"/>
                <a:gd name="T18" fmla="*/ 2 w 112"/>
                <a:gd name="T19" fmla="*/ 74 h 110"/>
                <a:gd name="T20" fmla="*/ 0 w 112"/>
                <a:gd name="T21" fmla="*/ 74 h 110"/>
                <a:gd name="T22" fmla="*/ 0 w 112"/>
                <a:gd name="T23" fmla="*/ 84 h 110"/>
                <a:gd name="T24" fmla="*/ 10 w 112"/>
                <a:gd name="T25" fmla="*/ 84 h 110"/>
                <a:gd name="T26" fmla="*/ 10 w 112"/>
                <a:gd name="T27" fmla="*/ 86 h 110"/>
                <a:gd name="T28" fmla="*/ 26 w 112"/>
                <a:gd name="T29" fmla="*/ 86 h 110"/>
                <a:gd name="T30" fmla="*/ 26 w 112"/>
                <a:gd name="T31" fmla="*/ 88 h 110"/>
                <a:gd name="T32" fmla="*/ 42 w 112"/>
                <a:gd name="T33" fmla="*/ 88 h 110"/>
                <a:gd name="T34" fmla="*/ 42 w 112"/>
                <a:gd name="T35" fmla="*/ 90 h 110"/>
                <a:gd name="T36" fmla="*/ 51 w 112"/>
                <a:gd name="T37" fmla="*/ 90 h 110"/>
                <a:gd name="T38" fmla="*/ 51 w 112"/>
                <a:gd name="T39" fmla="*/ 92 h 110"/>
                <a:gd name="T40" fmla="*/ 57 w 112"/>
                <a:gd name="T41" fmla="*/ 92 h 110"/>
                <a:gd name="T42" fmla="*/ 57 w 112"/>
                <a:gd name="T43" fmla="*/ 94 h 110"/>
                <a:gd name="T44" fmla="*/ 67 w 112"/>
                <a:gd name="T45" fmla="*/ 94 h 110"/>
                <a:gd name="T46" fmla="*/ 67 w 112"/>
                <a:gd name="T47" fmla="*/ 96 h 110"/>
                <a:gd name="T48" fmla="*/ 77 w 112"/>
                <a:gd name="T49" fmla="*/ 96 h 110"/>
                <a:gd name="T50" fmla="*/ 77 w 112"/>
                <a:gd name="T51" fmla="*/ 98 h 110"/>
                <a:gd name="T52" fmla="*/ 83 w 112"/>
                <a:gd name="T53" fmla="*/ 98 h 110"/>
                <a:gd name="T54" fmla="*/ 83 w 112"/>
                <a:gd name="T55" fmla="*/ 100 h 110"/>
                <a:gd name="T56" fmla="*/ 101 w 112"/>
                <a:gd name="T57" fmla="*/ 104 h 110"/>
                <a:gd name="T58" fmla="*/ 101 w 112"/>
                <a:gd name="T59" fmla="*/ 106 h 110"/>
                <a:gd name="T60" fmla="*/ 110 w 112"/>
                <a:gd name="T61" fmla="*/ 108 h 110"/>
                <a:gd name="T62" fmla="*/ 110 w 112"/>
                <a:gd name="T63" fmla="*/ 110 h 110"/>
                <a:gd name="T64" fmla="*/ 112 w 112"/>
                <a:gd name="T65" fmla="*/ 110 h 110"/>
                <a:gd name="T66" fmla="*/ 101 w 112"/>
                <a:gd name="T67" fmla="*/ 98 h 110"/>
                <a:gd name="T68" fmla="*/ 101 w 112"/>
                <a:gd name="T69" fmla="*/ 94 h 110"/>
                <a:gd name="T70" fmla="*/ 99 w 112"/>
                <a:gd name="T71" fmla="*/ 94 h 110"/>
                <a:gd name="T72" fmla="*/ 87 w 112"/>
                <a:gd name="T73" fmla="*/ 82 h 110"/>
                <a:gd name="T74" fmla="*/ 87 w 112"/>
                <a:gd name="T75" fmla="*/ 78 h 110"/>
                <a:gd name="T76" fmla="*/ 85 w 112"/>
                <a:gd name="T77" fmla="*/ 78 h 110"/>
                <a:gd name="T78" fmla="*/ 73 w 112"/>
                <a:gd name="T79" fmla="*/ 67 h 110"/>
                <a:gd name="T80" fmla="*/ 73 w 112"/>
                <a:gd name="T81" fmla="*/ 63 h 110"/>
                <a:gd name="T82" fmla="*/ 71 w 112"/>
                <a:gd name="T83" fmla="*/ 63 h 110"/>
                <a:gd name="T84" fmla="*/ 59 w 112"/>
                <a:gd name="T85" fmla="*/ 51 h 110"/>
                <a:gd name="T86" fmla="*/ 59 w 112"/>
                <a:gd name="T87" fmla="*/ 47 h 110"/>
                <a:gd name="T88" fmla="*/ 57 w 112"/>
                <a:gd name="T89" fmla="*/ 47 h 110"/>
                <a:gd name="T90" fmla="*/ 44 w 112"/>
                <a:gd name="T91" fmla="*/ 31 h 110"/>
                <a:gd name="T92" fmla="*/ 30 w 112"/>
                <a:gd name="T93" fmla="*/ 15 h 110"/>
                <a:gd name="T94" fmla="*/ 16 w 112"/>
                <a:gd name="T95" fmla="*/ 0 h 110"/>
                <a:gd name="T96" fmla="*/ 14 w 112"/>
                <a:gd name="T9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" h="110">
                  <a:moveTo>
                    <a:pt x="14" y="0"/>
                  </a:moveTo>
                  <a:lnTo>
                    <a:pt x="14" y="12"/>
                  </a:lnTo>
                  <a:lnTo>
                    <a:pt x="12" y="12"/>
                  </a:lnTo>
                  <a:lnTo>
                    <a:pt x="10" y="33"/>
                  </a:lnTo>
                  <a:lnTo>
                    <a:pt x="8" y="33"/>
                  </a:lnTo>
                  <a:lnTo>
                    <a:pt x="8" y="43"/>
                  </a:lnTo>
                  <a:lnTo>
                    <a:pt x="6" y="43"/>
                  </a:lnTo>
                  <a:lnTo>
                    <a:pt x="4" y="65"/>
                  </a:lnTo>
                  <a:lnTo>
                    <a:pt x="2" y="65"/>
                  </a:lnTo>
                  <a:lnTo>
                    <a:pt x="2" y="74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10" y="84"/>
                  </a:lnTo>
                  <a:lnTo>
                    <a:pt x="10" y="86"/>
                  </a:lnTo>
                  <a:lnTo>
                    <a:pt x="26" y="86"/>
                  </a:lnTo>
                  <a:lnTo>
                    <a:pt x="26" y="88"/>
                  </a:lnTo>
                  <a:lnTo>
                    <a:pt x="42" y="88"/>
                  </a:lnTo>
                  <a:lnTo>
                    <a:pt x="42" y="90"/>
                  </a:lnTo>
                  <a:lnTo>
                    <a:pt x="51" y="90"/>
                  </a:lnTo>
                  <a:lnTo>
                    <a:pt x="51" y="92"/>
                  </a:lnTo>
                  <a:lnTo>
                    <a:pt x="57" y="92"/>
                  </a:lnTo>
                  <a:lnTo>
                    <a:pt x="57" y="94"/>
                  </a:lnTo>
                  <a:lnTo>
                    <a:pt x="67" y="94"/>
                  </a:lnTo>
                  <a:lnTo>
                    <a:pt x="67" y="96"/>
                  </a:lnTo>
                  <a:lnTo>
                    <a:pt x="77" y="96"/>
                  </a:lnTo>
                  <a:lnTo>
                    <a:pt x="77" y="98"/>
                  </a:lnTo>
                  <a:lnTo>
                    <a:pt x="83" y="98"/>
                  </a:lnTo>
                  <a:lnTo>
                    <a:pt x="83" y="100"/>
                  </a:lnTo>
                  <a:lnTo>
                    <a:pt x="101" y="104"/>
                  </a:lnTo>
                  <a:lnTo>
                    <a:pt x="101" y="106"/>
                  </a:lnTo>
                  <a:lnTo>
                    <a:pt x="110" y="108"/>
                  </a:lnTo>
                  <a:lnTo>
                    <a:pt x="110" y="110"/>
                  </a:lnTo>
                  <a:lnTo>
                    <a:pt x="112" y="110"/>
                  </a:lnTo>
                  <a:lnTo>
                    <a:pt x="101" y="98"/>
                  </a:lnTo>
                  <a:lnTo>
                    <a:pt x="101" y="94"/>
                  </a:lnTo>
                  <a:lnTo>
                    <a:pt x="99" y="94"/>
                  </a:lnTo>
                  <a:lnTo>
                    <a:pt x="87" y="82"/>
                  </a:lnTo>
                  <a:lnTo>
                    <a:pt x="87" y="78"/>
                  </a:lnTo>
                  <a:lnTo>
                    <a:pt x="85" y="78"/>
                  </a:lnTo>
                  <a:lnTo>
                    <a:pt x="73" y="67"/>
                  </a:lnTo>
                  <a:lnTo>
                    <a:pt x="73" y="63"/>
                  </a:lnTo>
                  <a:lnTo>
                    <a:pt x="71" y="63"/>
                  </a:lnTo>
                  <a:lnTo>
                    <a:pt x="59" y="51"/>
                  </a:lnTo>
                  <a:lnTo>
                    <a:pt x="59" y="47"/>
                  </a:lnTo>
                  <a:lnTo>
                    <a:pt x="57" y="47"/>
                  </a:lnTo>
                  <a:lnTo>
                    <a:pt x="44" y="31"/>
                  </a:lnTo>
                  <a:lnTo>
                    <a:pt x="30" y="15"/>
                  </a:lnTo>
                  <a:lnTo>
                    <a:pt x="16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32" name="Freeform 144"/>
            <p:cNvSpPr>
              <a:spLocks/>
            </p:cNvSpPr>
            <p:nvPr/>
          </p:nvSpPr>
          <p:spPr bwMode="auto">
            <a:xfrm>
              <a:off x="2853" y="1438"/>
              <a:ext cx="90" cy="104"/>
            </a:xfrm>
            <a:custGeom>
              <a:avLst/>
              <a:gdLst>
                <a:gd name="T0" fmla="*/ 0 w 104"/>
                <a:gd name="T1" fmla="*/ 0 h 124"/>
                <a:gd name="T2" fmla="*/ 2 w 104"/>
                <a:gd name="T3" fmla="*/ 8 h 124"/>
                <a:gd name="T4" fmla="*/ 4 w 104"/>
                <a:gd name="T5" fmla="*/ 8 h 124"/>
                <a:gd name="T6" fmla="*/ 4 w 104"/>
                <a:gd name="T7" fmla="*/ 12 h 124"/>
                <a:gd name="T8" fmla="*/ 6 w 104"/>
                <a:gd name="T9" fmla="*/ 12 h 124"/>
                <a:gd name="T10" fmla="*/ 6 w 104"/>
                <a:gd name="T11" fmla="*/ 24 h 124"/>
                <a:gd name="T12" fmla="*/ 8 w 104"/>
                <a:gd name="T13" fmla="*/ 24 h 124"/>
                <a:gd name="T14" fmla="*/ 8 w 104"/>
                <a:gd name="T15" fmla="*/ 28 h 124"/>
                <a:gd name="T16" fmla="*/ 10 w 104"/>
                <a:gd name="T17" fmla="*/ 28 h 124"/>
                <a:gd name="T18" fmla="*/ 12 w 104"/>
                <a:gd name="T19" fmla="*/ 51 h 124"/>
                <a:gd name="T20" fmla="*/ 14 w 104"/>
                <a:gd name="T21" fmla="*/ 51 h 124"/>
                <a:gd name="T22" fmla="*/ 14 w 104"/>
                <a:gd name="T23" fmla="*/ 63 h 124"/>
                <a:gd name="T24" fmla="*/ 16 w 104"/>
                <a:gd name="T25" fmla="*/ 63 h 124"/>
                <a:gd name="T26" fmla="*/ 16 w 104"/>
                <a:gd name="T27" fmla="*/ 73 h 124"/>
                <a:gd name="T28" fmla="*/ 18 w 104"/>
                <a:gd name="T29" fmla="*/ 73 h 124"/>
                <a:gd name="T30" fmla="*/ 18 w 104"/>
                <a:gd name="T31" fmla="*/ 85 h 124"/>
                <a:gd name="T32" fmla="*/ 20 w 104"/>
                <a:gd name="T33" fmla="*/ 85 h 124"/>
                <a:gd name="T34" fmla="*/ 20 w 104"/>
                <a:gd name="T35" fmla="*/ 110 h 124"/>
                <a:gd name="T36" fmla="*/ 22 w 104"/>
                <a:gd name="T37" fmla="*/ 110 h 124"/>
                <a:gd name="T38" fmla="*/ 22 w 104"/>
                <a:gd name="T39" fmla="*/ 124 h 124"/>
                <a:gd name="T40" fmla="*/ 65 w 104"/>
                <a:gd name="T41" fmla="*/ 122 h 124"/>
                <a:gd name="T42" fmla="*/ 65 w 104"/>
                <a:gd name="T43" fmla="*/ 120 h 124"/>
                <a:gd name="T44" fmla="*/ 86 w 104"/>
                <a:gd name="T45" fmla="*/ 120 h 124"/>
                <a:gd name="T46" fmla="*/ 86 w 104"/>
                <a:gd name="T47" fmla="*/ 118 h 124"/>
                <a:gd name="T48" fmla="*/ 104 w 104"/>
                <a:gd name="T49" fmla="*/ 118 h 124"/>
                <a:gd name="T50" fmla="*/ 88 w 104"/>
                <a:gd name="T51" fmla="*/ 98 h 124"/>
                <a:gd name="T52" fmla="*/ 86 w 104"/>
                <a:gd name="T53" fmla="*/ 98 h 124"/>
                <a:gd name="T54" fmla="*/ 79 w 104"/>
                <a:gd name="T55" fmla="*/ 87 h 124"/>
                <a:gd name="T56" fmla="*/ 77 w 104"/>
                <a:gd name="T57" fmla="*/ 87 h 124"/>
                <a:gd name="T58" fmla="*/ 61 w 104"/>
                <a:gd name="T59" fmla="*/ 67 h 124"/>
                <a:gd name="T60" fmla="*/ 59 w 104"/>
                <a:gd name="T61" fmla="*/ 67 h 124"/>
                <a:gd name="T62" fmla="*/ 55 w 104"/>
                <a:gd name="T63" fmla="*/ 63 h 124"/>
                <a:gd name="T64" fmla="*/ 55 w 104"/>
                <a:gd name="T65" fmla="*/ 59 h 124"/>
                <a:gd name="T66" fmla="*/ 53 w 104"/>
                <a:gd name="T67" fmla="*/ 59 h 124"/>
                <a:gd name="T68" fmla="*/ 41 w 104"/>
                <a:gd name="T69" fmla="*/ 47 h 124"/>
                <a:gd name="T70" fmla="*/ 41 w 104"/>
                <a:gd name="T71" fmla="*/ 43 h 124"/>
                <a:gd name="T72" fmla="*/ 39 w 104"/>
                <a:gd name="T73" fmla="*/ 43 h 124"/>
                <a:gd name="T74" fmla="*/ 27 w 104"/>
                <a:gd name="T75" fmla="*/ 32 h 124"/>
                <a:gd name="T76" fmla="*/ 27 w 104"/>
                <a:gd name="T77" fmla="*/ 28 h 124"/>
                <a:gd name="T78" fmla="*/ 26 w 104"/>
                <a:gd name="T79" fmla="*/ 28 h 124"/>
                <a:gd name="T80" fmla="*/ 14 w 104"/>
                <a:gd name="T81" fmla="*/ 16 h 124"/>
                <a:gd name="T82" fmla="*/ 14 w 104"/>
                <a:gd name="T83" fmla="*/ 12 h 124"/>
                <a:gd name="T84" fmla="*/ 12 w 104"/>
                <a:gd name="T85" fmla="*/ 12 h 124"/>
                <a:gd name="T86" fmla="*/ 2 w 104"/>
                <a:gd name="T87" fmla="*/ 0 h 124"/>
                <a:gd name="T88" fmla="*/ 0 w 104"/>
                <a:gd name="T8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4" h="124">
                  <a:moveTo>
                    <a:pt x="0" y="0"/>
                  </a:moveTo>
                  <a:lnTo>
                    <a:pt x="2" y="8"/>
                  </a:lnTo>
                  <a:lnTo>
                    <a:pt x="4" y="8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2" y="51"/>
                  </a:lnTo>
                  <a:lnTo>
                    <a:pt x="14" y="51"/>
                  </a:lnTo>
                  <a:lnTo>
                    <a:pt x="14" y="63"/>
                  </a:lnTo>
                  <a:lnTo>
                    <a:pt x="16" y="63"/>
                  </a:lnTo>
                  <a:lnTo>
                    <a:pt x="16" y="73"/>
                  </a:lnTo>
                  <a:lnTo>
                    <a:pt x="18" y="73"/>
                  </a:lnTo>
                  <a:lnTo>
                    <a:pt x="18" y="85"/>
                  </a:lnTo>
                  <a:lnTo>
                    <a:pt x="20" y="85"/>
                  </a:lnTo>
                  <a:lnTo>
                    <a:pt x="20" y="110"/>
                  </a:lnTo>
                  <a:lnTo>
                    <a:pt x="22" y="110"/>
                  </a:lnTo>
                  <a:lnTo>
                    <a:pt x="22" y="124"/>
                  </a:lnTo>
                  <a:lnTo>
                    <a:pt x="65" y="122"/>
                  </a:lnTo>
                  <a:lnTo>
                    <a:pt x="65" y="120"/>
                  </a:lnTo>
                  <a:lnTo>
                    <a:pt x="86" y="120"/>
                  </a:lnTo>
                  <a:lnTo>
                    <a:pt x="86" y="118"/>
                  </a:lnTo>
                  <a:lnTo>
                    <a:pt x="104" y="118"/>
                  </a:lnTo>
                  <a:lnTo>
                    <a:pt x="88" y="98"/>
                  </a:lnTo>
                  <a:lnTo>
                    <a:pt x="86" y="98"/>
                  </a:lnTo>
                  <a:lnTo>
                    <a:pt x="79" y="87"/>
                  </a:lnTo>
                  <a:lnTo>
                    <a:pt x="77" y="87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5" y="63"/>
                  </a:lnTo>
                  <a:lnTo>
                    <a:pt x="55" y="59"/>
                  </a:lnTo>
                  <a:lnTo>
                    <a:pt x="53" y="59"/>
                  </a:lnTo>
                  <a:lnTo>
                    <a:pt x="41" y="47"/>
                  </a:lnTo>
                  <a:lnTo>
                    <a:pt x="41" y="43"/>
                  </a:lnTo>
                  <a:lnTo>
                    <a:pt x="39" y="43"/>
                  </a:lnTo>
                  <a:lnTo>
                    <a:pt x="27" y="32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14" y="16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33" name="Freeform 145"/>
            <p:cNvSpPr>
              <a:spLocks/>
            </p:cNvSpPr>
            <p:nvPr/>
          </p:nvSpPr>
          <p:spPr bwMode="auto">
            <a:xfrm>
              <a:off x="2641" y="1133"/>
              <a:ext cx="372" cy="404"/>
            </a:xfrm>
            <a:custGeom>
              <a:avLst/>
              <a:gdLst>
                <a:gd name="T0" fmla="*/ 14 w 431"/>
                <a:gd name="T1" fmla="*/ 22 h 482"/>
                <a:gd name="T2" fmla="*/ 6 w 431"/>
                <a:gd name="T3" fmla="*/ 65 h 482"/>
                <a:gd name="T4" fmla="*/ 2 w 431"/>
                <a:gd name="T5" fmla="*/ 85 h 482"/>
                <a:gd name="T6" fmla="*/ 43 w 431"/>
                <a:gd name="T7" fmla="*/ 132 h 482"/>
                <a:gd name="T8" fmla="*/ 57 w 431"/>
                <a:gd name="T9" fmla="*/ 152 h 482"/>
                <a:gd name="T10" fmla="*/ 73 w 431"/>
                <a:gd name="T11" fmla="*/ 167 h 482"/>
                <a:gd name="T12" fmla="*/ 96 w 431"/>
                <a:gd name="T13" fmla="*/ 195 h 482"/>
                <a:gd name="T14" fmla="*/ 104 w 431"/>
                <a:gd name="T15" fmla="*/ 199 h 482"/>
                <a:gd name="T16" fmla="*/ 112 w 431"/>
                <a:gd name="T17" fmla="*/ 203 h 482"/>
                <a:gd name="T18" fmla="*/ 126 w 431"/>
                <a:gd name="T19" fmla="*/ 209 h 482"/>
                <a:gd name="T20" fmla="*/ 138 w 431"/>
                <a:gd name="T21" fmla="*/ 217 h 482"/>
                <a:gd name="T22" fmla="*/ 146 w 431"/>
                <a:gd name="T23" fmla="*/ 222 h 482"/>
                <a:gd name="T24" fmla="*/ 159 w 431"/>
                <a:gd name="T25" fmla="*/ 232 h 482"/>
                <a:gd name="T26" fmla="*/ 177 w 431"/>
                <a:gd name="T27" fmla="*/ 248 h 482"/>
                <a:gd name="T28" fmla="*/ 187 w 431"/>
                <a:gd name="T29" fmla="*/ 258 h 482"/>
                <a:gd name="T30" fmla="*/ 203 w 431"/>
                <a:gd name="T31" fmla="*/ 278 h 482"/>
                <a:gd name="T32" fmla="*/ 213 w 431"/>
                <a:gd name="T33" fmla="*/ 289 h 482"/>
                <a:gd name="T34" fmla="*/ 220 w 431"/>
                <a:gd name="T35" fmla="*/ 305 h 482"/>
                <a:gd name="T36" fmla="*/ 236 w 431"/>
                <a:gd name="T37" fmla="*/ 333 h 482"/>
                <a:gd name="T38" fmla="*/ 240 w 431"/>
                <a:gd name="T39" fmla="*/ 342 h 482"/>
                <a:gd name="T40" fmla="*/ 244 w 431"/>
                <a:gd name="T41" fmla="*/ 352 h 482"/>
                <a:gd name="T42" fmla="*/ 248 w 431"/>
                <a:gd name="T43" fmla="*/ 366 h 482"/>
                <a:gd name="T44" fmla="*/ 299 w 431"/>
                <a:gd name="T45" fmla="*/ 425 h 482"/>
                <a:gd name="T46" fmla="*/ 329 w 431"/>
                <a:gd name="T47" fmla="*/ 457 h 482"/>
                <a:gd name="T48" fmla="*/ 342 w 431"/>
                <a:gd name="T49" fmla="*/ 476 h 482"/>
                <a:gd name="T50" fmla="*/ 354 w 431"/>
                <a:gd name="T51" fmla="*/ 480 h 482"/>
                <a:gd name="T52" fmla="*/ 419 w 431"/>
                <a:gd name="T53" fmla="*/ 474 h 482"/>
                <a:gd name="T54" fmla="*/ 421 w 431"/>
                <a:gd name="T55" fmla="*/ 462 h 482"/>
                <a:gd name="T56" fmla="*/ 395 w 431"/>
                <a:gd name="T57" fmla="*/ 435 h 482"/>
                <a:gd name="T58" fmla="*/ 382 w 431"/>
                <a:gd name="T59" fmla="*/ 415 h 482"/>
                <a:gd name="T60" fmla="*/ 366 w 431"/>
                <a:gd name="T61" fmla="*/ 399 h 482"/>
                <a:gd name="T62" fmla="*/ 340 w 431"/>
                <a:gd name="T63" fmla="*/ 372 h 482"/>
                <a:gd name="T64" fmla="*/ 327 w 431"/>
                <a:gd name="T65" fmla="*/ 352 h 482"/>
                <a:gd name="T66" fmla="*/ 311 w 431"/>
                <a:gd name="T67" fmla="*/ 337 h 482"/>
                <a:gd name="T68" fmla="*/ 285 w 431"/>
                <a:gd name="T69" fmla="*/ 309 h 482"/>
                <a:gd name="T70" fmla="*/ 272 w 431"/>
                <a:gd name="T71" fmla="*/ 289 h 482"/>
                <a:gd name="T72" fmla="*/ 256 w 431"/>
                <a:gd name="T73" fmla="*/ 274 h 482"/>
                <a:gd name="T74" fmla="*/ 230 w 431"/>
                <a:gd name="T75" fmla="*/ 246 h 482"/>
                <a:gd name="T76" fmla="*/ 216 w 431"/>
                <a:gd name="T77" fmla="*/ 226 h 482"/>
                <a:gd name="T78" fmla="*/ 201 w 431"/>
                <a:gd name="T79" fmla="*/ 211 h 482"/>
                <a:gd name="T80" fmla="*/ 175 w 431"/>
                <a:gd name="T81" fmla="*/ 183 h 482"/>
                <a:gd name="T82" fmla="*/ 161 w 431"/>
                <a:gd name="T83" fmla="*/ 163 h 482"/>
                <a:gd name="T84" fmla="*/ 146 w 431"/>
                <a:gd name="T85" fmla="*/ 148 h 482"/>
                <a:gd name="T86" fmla="*/ 120 w 431"/>
                <a:gd name="T87" fmla="*/ 120 h 482"/>
                <a:gd name="T88" fmla="*/ 106 w 431"/>
                <a:gd name="T89" fmla="*/ 100 h 482"/>
                <a:gd name="T90" fmla="*/ 91 w 431"/>
                <a:gd name="T91" fmla="*/ 85 h 482"/>
                <a:gd name="T92" fmla="*/ 65 w 431"/>
                <a:gd name="T93" fmla="*/ 57 h 482"/>
                <a:gd name="T94" fmla="*/ 51 w 431"/>
                <a:gd name="T95" fmla="*/ 38 h 482"/>
                <a:gd name="T96" fmla="*/ 36 w 431"/>
                <a:gd name="T97" fmla="*/ 22 h 482"/>
                <a:gd name="T98" fmla="*/ 18 w 431"/>
                <a:gd name="T9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1" h="482">
                  <a:moveTo>
                    <a:pt x="16" y="0"/>
                  </a:moveTo>
                  <a:lnTo>
                    <a:pt x="16" y="12"/>
                  </a:lnTo>
                  <a:lnTo>
                    <a:pt x="14" y="12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0" y="43"/>
                  </a:lnTo>
                  <a:lnTo>
                    <a:pt x="8" y="43"/>
                  </a:lnTo>
                  <a:lnTo>
                    <a:pt x="6" y="65"/>
                  </a:lnTo>
                  <a:lnTo>
                    <a:pt x="4" y="65"/>
                  </a:lnTo>
                  <a:lnTo>
                    <a:pt x="4" y="75"/>
                  </a:lnTo>
                  <a:lnTo>
                    <a:pt x="2" y="75"/>
                  </a:lnTo>
                  <a:lnTo>
                    <a:pt x="2" y="85"/>
                  </a:lnTo>
                  <a:lnTo>
                    <a:pt x="0" y="85"/>
                  </a:lnTo>
                  <a:lnTo>
                    <a:pt x="14" y="100"/>
                  </a:lnTo>
                  <a:lnTo>
                    <a:pt x="28" y="116"/>
                  </a:lnTo>
                  <a:lnTo>
                    <a:pt x="43" y="132"/>
                  </a:lnTo>
                  <a:lnTo>
                    <a:pt x="43" y="136"/>
                  </a:lnTo>
                  <a:lnTo>
                    <a:pt x="45" y="136"/>
                  </a:lnTo>
                  <a:lnTo>
                    <a:pt x="57" y="148"/>
                  </a:lnTo>
                  <a:lnTo>
                    <a:pt x="57" y="152"/>
                  </a:lnTo>
                  <a:lnTo>
                    <a:pt x="59" y="152"/>
                  </a:lnTo>
                  <a:lnTo>
                    <a:pt x="71" y="163"/>
                  </a:lnTo>
                  <a:lnTo>
                    <a:pt x="71" y="167"/>
                  </a:lnTo>
                  <a:lnTo>
                    <a:pt x="73" y="167"/>
                  </a:lnTo>
                  <a:lnTo>
                    <a:pt x="85" y="179"/>
                  </a:lnTo>
                  <a:lnTo>
                    <a:pt x="85" y="183"/>
                  </a:lnTo>
                  <a:lnTo>
                    <a:pt x="87" y="183"/>
                  </a:lnTo>
                  <a:lnTo>
                    <a:pt x="96" y="195"/>
                  </a:lnTo>
                  <a:lnTo>
                    <a:pt x="100" y="195"/>
                  </a:lnTo>
                  <a:lnTo>
                    <a:pt x="100" y="197"/>
                  </a:lnTo>
                  <a:lnTo>
                    <a:pt x="104" y="197"/>
                  </a:lnTo>
                  <a:lnTo>
                    <a:pt x="104" y="199"/>
                  </a:lnTo>
                  <a:lnTo>
                    <a:pt x="108" y="199"/>
                  </a:lnTo>
                  <a:lnTo>
                    <a:pt x="108" y="201"/>
                  </a:lnTo>
                  <a:lnTo>
                    <a:pt x="112" y="201"/>
                  </a:lnTo>
                  <a:lnTo>
                    <a:pt x="112" y="203"/>
                  </a:lnTo>
                  <a:lnTo>
                    <a:pt x="122" y="205"/>
                  </a:lnTo>
                  <a:lnTo>
                    <a:pt x="122" y="207"/>
                  </a:lnTo>
                  <a:lnTo>
                    <a:pt x="126" y="207"/>
                  </a:lnTo>
                  <a:lnTo>
                    <a:pt x="126" y="209"/>
                  </a:lnTo>
                  <a:lnTo>
                    <a:pt x="130" y="209"/>
                  </a:lnTo>
                  <a:lnTo>
                    <a:pt x="134" y="215"/>
                  </a:lnTo>
                  <a:lnTo>
                    <a:pt x="138" y="215"/>
                  </a:lnTo>
                  <a:lnTo>
                    <a:pt x="138" y="217"/>
                  </a:lnTo>
                  <a:lnTo>
                    <a:pt x="142" y="217"/>
                  </a:lnTo>
                  <a:lnTo>
                    <a:pt x="142" y="218"/>
                  </a:lnTo>
                  <a:lnTo>
                    <a:pt x="146" y="218"/>
                  </a:lnTo>
                  <a:lnTo>
                    <a:pt x="146" y="222"/>
                  </a:lnTo>
                  <a:lnTo>
                    <a:pt x="152" y="224"/>
                  </a:lnTo>
                  <a:lnTo>
                    <a:pt x="152" y="226"/>
                  </a:lnTo>
                  <a:lnTo>
                    <a:pt x="155" y="226"/>
                  </a:lnTo>
                  <a:lnTo>
                    <a:pt x="159" y="232"/>
                  </a:lnTo>
                  <a:lnTo>
                    <a:pt x="163" y="232"/>
                  </a:lnTo>
                  <a:lnTo>
                    <a:pt x="173" y="244"/>
                  </a:lnTo>
                  <a:lnTo>
                    <a:pt x="177" y="244"/>
                  </a:lnTo>
                  <a:lnTo>
                    <a:pt x="177" y="248"/>
                  </a:lnTo>
                  <a:lnTo>
                    <a:pt x="179" y="248"/>
                  </a:lnTo>
                  <a:lnTo>
                    <a:pt x="183" y="254"/>
                  </a:lnTo>
                  <a:lnTo>
                    <a:pt x="187" y="254"/>
                  </a:lnTo>
                  <a:lnTo>
                    <a:pt x="187" y="258"/>
                  </a:lnTo>
                  <a:lnTo>
                    <a:pt x="189" y="258"/>
                  </a:lnTo>
                  <a:lnTo>
                    <a:pt x="201" y="274"/>
                  </a:lnTo>
                  <a:lnTo>
                    <a:pt x="203" y="274"/>
                  </a:lnTo>
                  <a:lnTo>
                    <a:pt x="203" y="278"/>
                  </a:lnTo>
                  <a:lnTo>
                    <a:pt x="205" y="278"/>
                  </a:lnTo>
                  <a:lnTo>
                    <a:pt x="209" y="281"/>
                  </a:lnTo>
                  <a:lnTo>
                    <a:pt x="211" y="289"/>
                  </a:lnTo>
                  <a:lnTo>
                    <a:pt x="213" y="289"/>
                  </a:lnTo>
                  <a:lnTo>
                    <a:pt x="216" y="293"/>
                  </a:lnTo>
                  <a:lnTo>
                    <a:pt x="218" y="301"/>
                  </a:lnTo>
                  <a:lnTo>
                    <a:pt x="220" y="301"/>
                  </a:lnTo>
                  <a:lnTo>
                    <a:pt x="220" y="305"/>
                  </a:lnTo>
                  <a:lnTo>
                    <a:pt x="222" y="305"/>
                  </a:lnTo>
                  <a:lnTo>
                    <a:pt x="232" y="325"/>
                  </a:lnTo>
                  <a:lnTo>
                    <a:pt x="234" y="333"/>
                  </a:lnTo>
                  <a:lnTo>
                    <a:pt x="236" y="333"/>
                  </a:lnTo>
                  <a:lnTo>
                    <a:pt x="236" y="337"/>
                  </a:lnTo>
                  <a:lnTo>
                    <a:pt x="238" y="337"/>
                  </a:lnTo>
                  <a:lnTo>
                    <a:pt x="238" y="342"/>
                  </a:lnTo>
                  <a:lnTo>
                    <a:pt x="240" y="342"/>
                  </a:lnTo>
                  <a:lnTo>
                    <a:pt x="240" y="346"/>
                  </a:lnTo>
                  <a:lnTo>
                    <a:pt x="242" y="346"/>
                  </a:lnTo>
                  <a:lnTo>
                    <a:pt x="242" y="352"/>
                  </a:lnTo>
                  <a:lnTo>
                    <a:pt x="244" y="352"/>
                  </a:lnTo>
                  <a:lnTo>
                    <a:pt x="244" y="362"/>
                  </a:lnTo>
                  <a:lnTo>
                    <a:pt x="246" y="362"/>
                  </a:lnTo>
                  <a:lnTo>
                    <a:pt x="246" y="366"/>
                  </a:lnTo>
                  <a:lnTo>
                    <a:pt x="248" y="366"/>
                  </a:lnTo>
                  <a:lnTo>
                    <a:pt x="258" y="378"/>
                  </a:lnTo>
                  <a:lnTo>
                    <a:pt x="272" y="394"/>
                  </a:lnTo>
                  <a:lnTo>
                    <a:pt x="285" y="409"/>
                  </a:lnTo>
                  <a:lnTo>
                    <a:pt x="299" y="425"/>
                  </a:lnTo>
                  <a:lnTo>
                    <a:pt x="315" y="441"/>
                  </a:lnTo>
                  <a:lnTo>
                    <a:pt x="315" y="445"/>
                  </a:lnTo>
                  <a:lnTo>
                    <a:pt x="317" y="445"/>
                  </a:lnTo>
                  <a:lnTo>
                    <a:pt x="329" y="457"/>
                  </a:lnTo>
                  <a:lnTo>
                    <a:pt x="329" y="460"/>
                  </a:lnTo>
                  <a:lnTo>
                    <a:pt x="331" y="460"/>
                  </a:lnTo>
                  <a:lnTo>
                    <a:pt x="342" y="472"/>
                  </a:lnTo>
                  <a:lnTo>
                    <a:pt x="342" y="476"/>
                  </a:lnTo>
                  <a:lnTo>
                    <a:pt x="344" y="476"/>
                  </a:lnTo>
                  <a:lnTo>
                    <a:pt x="348" y="482"/>
                  </a:lnTo>
                  <a:lnTo>
                    <a:pt x="354" y="482"/>
                  </a:lnTo>
                  <a:lnTo>
                    <a:pt x="354" y="480"/>
                  </a:lnTo>
                  <a:lnTo>
                    <a:pt x="397" y="478"/>
                  </a:lnTo>
                  <a:lnTo>
                    <a:pt x="397" y="476"/>
                  </a:lnTo>
                  <a:lnTo>
                    <a:pt x="419" y="476"/>
                  </a:lnTo>
                  <a:lnTo>
                    <a:pt x="419" y="474"/>
                  </a:lnTo>
                  <a:lnTo>
                    <a:pt x="431" y="474"/>
                  </a:lnTo>
                  <a:lnTo>
                    <a:pt x="423" y="466"/>
                  </a:lnTo>
                  <a:lnTo>
                    <a:pt x="423" y="462"/>
                  </a:lnTo>
                  <a:lnTo>
                    <a:pt x="421" y="462"/>
                  </a:lnTo>
                  <a:lnTo>
                    <a:pt x="409" y="451"/>
                  </a:lnTo>
                  <a:lnTo>
                    <a:pt x="409" y="447"/>
                  </a:lnTo>
                  <a:lnTo>
                    <a:pt x="407" y="447"/>
                  </a:lnTo>
                  <a:lnTo>
                    <a:pt x="395" y="435"/>
                  </a:lnTo>
                  <a:lnTo>
                    <a:pt x="395" y="431"/>
                  </a:lnTo>
                  <a:lnTo>
                    <a:pt x="393" y="431"/>
                  </a:lnTo>
                  <a:lnTo>
                    <a:pt x="382" y="419"/>
                  </a:lnTo>
                  <a:lnTo>
                    <a:pt x="382" y="415"/>
                  </a:lnTo>
                  <a:lnTo>
                    <a:pt x="380" y="415"/>
                  </a:lnTo>
                  <a:lnTo>
                    <a:pt x="368" y="403"/>
                  </a:lnTo>
                  <a:lnTo>
                    <a:pt x="368" y="399"/>
                  </a:lnTo>
                  <a:lnTo>
                    <a:pt x="366" y="399"/>
                  </a:lnTo>
                  <a:lnTo>
                    <a:pt x="354" y="388"/>
                  </a:lnTo>
                  <a:lnTo>
                    <a:pt x="354" y="384"/>
                  </a:lnTo>
                  <a:lnTo>
                    <a:pt x="352" y="384"/>
                  </a:lnTo>
                  <a:lnTo>
                    <a:pt x="340" y="372"/>
                  </a:lnTo>
                  <a:lnTo>
                    <a:pt x="340" y="368"/>
                  </a:lnTo>
                  <a:lnTo>
                    <a:pt x="338" y="368"/>
                  </a:lnTo>
                  <a:lnTo>
                    <a:pt x="327" y="356"/>
                  </a:lnTo>
                  <a:lnTo>
                    <a:pt x="327" y="352"/>
                  </a:lnTo>
                  <a:lnTo>
                    <a:pt x="325" y="352"/>
                  </a:lnTo>
                  <a:lnTo>
                    <a:pt x="313" y="340"/>
                  </a:lnTo>
                  <a:lnTo>
                    <a:pt x="313" y="337"/>
                  </a:lnTo>
                  <a:lnTo>
                    <a:pt x="311" y="337"/>
                  </a:lnTo>
                  <a:lnTo>
                    <a:pt x="299" y="325"/>
                  </a:lnTo>
                  <a:lnTo>
                    <a:pt x="299" y="321"/>
                  </a:lnTo>
                  <a:lnTo>
                    <a:pt x="297" y="321"/>
                  </a:lnTo>
                  <a:lnTo>
                    <a:pt x="285" y="309"/>
                  </a:lnTo>
                  <a:lnTo>
                    <a:pt x="285" y="305"/>
                  </a:lnTo>
                  <a:lnTo>
                    <a:pt x="283" y="305"/>
                  </a:lnTo>
                  <a:lnTo>
                    <a:pt x="272" y="293"/>
                  </a:lnTo>
                  <a:lnTo>
                    <a:pt x="272" y="289"/>
                  </a:lnTo>
                  <a:lnTo>
                    <a:pt x="270" y="289"/>
                  </a:lnTo>
                  <a:lnTo>
                    <a:pt x="258" y="278"/>
                  </a:lnTo>
                  <a:lnTo>
                    <a:pt x="258" y="274"/>
                  </a:lnTo>
                  <a:lnTo>
                    <a:pt x="256" y="274"/>
                  </a:lnTo>
                  <a:lnTo>
                    <a:pt x="244" y="262"/>
                  </a:lnTo>
                  <a:lnTo>
                    <a:pt x="244" y="258"/>
                  </a:lnTo>
                  <a:lnTo>
                    <a:pt x="242" y="258"/>
                  </a:lnTo>
                  <a:lnTo>
                    <a:pt x="230" y="246"/>
                  </a:lnTo>
                  <a:lnTo>
                    <a:pt x="230" y="242"/>
                  </a:lnTo>
                  <a:lnTo>
                    <a:pt x="228" y="242"/>
                  </a:lnTo>
                  <a:lnTo>
                    <a:pt x="216" y="230"/>
                  </a:lnTo>
                  <a:lnTo>
                    <a:pt x="216" y="226"/>
                  </a:lnTo>
                  <a:lnTo>
                    <a:pt x="214" y="226"/>
                  </a:lnTo>
                  <a:lnTo>
                    <a:pt x="203" y="215"/>
                  </a:lnTo>
                  <a:lnTo>
                    <a:pt x="203" y="211"/>
                  </a:lnTo>
                  <a:lnTo>
                    <a:pt x="201" y="211"/>
                  </a:lnTo>
                  <a:lnTo>
                    <a:pt x="189" y="199"/>
                  </a:lnTo>
                  <a:lnTo>
                    <a:pt x="189" y="195"/>
                  </a:lnTo>
                  <a:lnTo>
                    <a:pt x="187" y="195"/>
                  </a:lnTo>
                  <a:lnTo>
                    <a:pt x="175" y="183"/>
                  </a:lnTo>
                  <a:lnTo>
                    <a:pt x="175" y="179"/>
                  </a:lnTo>
                  <a:lnTo>
                    <a:pt x="173" y="179"/>
                  </a:lnTo>
                  <a:lnTo>
                    <a:pt x="161" y="167"/>
                  </a:lnTo>
                  <a:lnTo>
                    <a:pt x="161" y="163"/>
                  </a:lnTo>
                  <a:lnTo>
                    <a:pt x="159" y="163"/>
                  </a:lnTo>
                  <a:lnTo>
                    <a:pt x="148" y="152"/>
                  </a:lnTo>
                  <a:lnTo>
                    <a:pt x="148" y="148"/>
                  </a:lnTo>
                  <a:lnTo>
                    <a:pt x="146" y="148"/>
                  </a:lnTo>
                  <a:lnTo>
                    <a:pt x="134" y="136"/>
                  </a:lnTo>
                  <a:lnTo>
                    <a:pt x="134" y="132"/>
                  </a:lnTo>
                  <a:lnTo>
                    <a:pt x="132" y="132"/>
                  </a:lnTo>
                  <a:lnTo>
                    <a:pt x="120" y="120"/>
                  </a:lnTo>
                  <a:lnTo>
                    <a:pt x="120" y="116"/>
                  </a:lnTo>
                  <a:lnTo>
                    <a:pt x="118" y="116"/>
                  </a:lnTo>
                  <a:lnTo>
                    <a:pt x="106" y="104"/>
                  </a:lnTo>
                  <a:lnTo>
                    <a:pt x="106" y="100"/>
                  </a:lnTo>
                  <a:lnTo>
                    <a:pt x="104" y="100"/>
                  </a:lnTo>
                  <a:lnTo>
                    <a:pt x="93" y="89"/>
                  </a:lnTo>
                  <a:lnTo>
                    <a:pt x="93" y="85"/>
                  </a:lnTo>
                  <a:lnTo>
                    <a:pt x="91" y="85"/>
                  </a:lnTo>
                  <a:lnTo>
                    <a:pt x="79" y="73"/>
                  </a:lnTo>
                  <a:lnTo>
                    <a:pt x="79" y="69"/>
                  </a:lnTo>
                  <a:lnTo>
                    <a:pt x="77" y="69"/>
                  </a:lnTo>
                  <a:lnTo>
                    <a:pt x="65" y="57"/>
                  </a:lnTo>
                  <a:lnTo>
                    <a:pt x="65" y="53"/>
                  </a:lnTo>
                  <a:lnTo>
                    <a:pt x="63" y="53"/>
                  </a:lnTo>
                  <a:lnTo>
                    <a:pt x="51" y="41"/>
                  </a:lnTo>
                  <a:lnTo>
                    <a:pt x="51" y="38"/>
                  </a:lnTo>
                  <a:lnTo>
                    <a:pt x="49" y="38"/>
                  </a:lnTo>
                  <a:lnTo>
                    <a:pt x="37" y="26"/>
                  </a:lnTo>
                  <a:lnTo>
                    <a:pt x="37" y="22"/>
                  </a:lnTo>
                  <a:lnTo>
                    <a:pt x="36" y="22"/>
                  </a:lnTo>
                  <a:lnTo>
                    <a:pt x="24" y="10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18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E0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34" name="Freeform 146"/>
            <p:cNvSpPr>
              <a:spLocks/>
            </p:cNvSpPr>
            <p:nvPr/>
          </p:nvSpPr>
          <p:spPr bwMode="auto">
            <a:xfrm>
              <a:off x="2655" y="1070"/>
              <a:ext cx="422" cy="461"/>
            </a:xfrm>
            <a:custGeom>
              <a:avLst/>
              <a:gdLst>
                <a:gd name="T0" fmla="*/ 12 w 490"/>
                <a:gd name="T1" fmla="*/ 12 h 549"/>
                <a:gd name="T2" fmla="*/ 8 w 490"/>
                <a:gd name="T3" fmla="*/ 44 h 549"/>
                <a:gd name="T4" fmla="*/ 2 w 490"/>
                <a:gd name="T5" fmla="*/ 65 h 549"/>
                <a:gd name="T6" fmla="*/ 16 w 490"/>
                <a:gd name="T7" fmla="*/ 95 h 549"/>
                <a:gd name="T8" fmla="*/ 27 w 490"/>
                <a:gd name="T9" fmla="*/ 107 h 549"/>
                <a:gd name="T10" fmla="*/ 53 w 490"/>
                <a:gd name="T11" fmla="*/ 138 h 549"/>
                <a:gd name="T12" fmla="*/ 73 w 490"/>
                <a:gd name="T13" fmla="*/ 158 h 549"/>
                <a:gd name="T14" fmla="*/ 98 w 490"/>
                <a:gd name="T15" fmla="*/ 189 h 549"/>
                <a:gd name="T16" fmla="*/ 110 w 490"/>
                <a:gd name="T17" fmla="*/ 201 h 549"/>
                <a:gd name="T18" fmla="*/ 136 w 490"/>
                <a:gd name="T19" fmla="*/ 233 h 549"/>
                <a:gd name="T20" fmla="*/ 155 w 490"/>
                <a:gd name="T21" fmla="*/ 252 h 549"/>
                <a:gd name="T22" fmla="*/ 181 w 490"/>
                <a:gd name="T23" fmla="*/ 284 h 549"/>
                <a:gd name="T24" fmla="*/ 193 w 490"/>
                <a:gd name="T25" fmla="*/ 295 h 549"/>
                <a:gd name="T26" fmla="*/ 218 w 490"/>
                <a:gd name="T27" fmla="*/ 327 h 549"/>
                <a:gd name="T28" fmla="*/ 238 w 490"/>
                <a:gd name="T29" fmla="*/ 347 h 549"/>
                <a:gd name="T30" fmla="*/ 263 w 490"/>
                <a:gd name="T31" fmla="*/ 378 h 549"/>
                <a:gd name="T32" fmla="*/ 275 w 490"/>
                <a:gd name="T33" fmla="*/ 390 h 549"/>
                <a:gd name="T34" fmla="*/ 301 w 490"/>
                <a:gd name="T35" fmla="*/ 421 h 549"/>
                <a:gd name="T36" fmla="*/ 320 w 490"/>
                <a:gd name="T37" fmla="*/ 441 h 549"/>
                <a:gd name="T38" fmla="*/ 346 w 490"/>
                <a:gd name="T39" fmla="*/ 473 h 549"/>
                <a:gd name="T40" fmla="*/ 358 w 490"/>
                <a:gd name="T41" fmla="*/ 484 h 549"/>
                <a:gd name="T42" fmla="*/ 383 w 490"/>
                <a:gd name="T43" fmla="*/ 516 h 549"/>
                <a:gd name="T44" fmla="*/ 403 w 490"/>
                <a:gd name="T45" fmla="*/ 535 h 549"/>
                <a:gd name="T46" fmla="*/ 425 w 490"/>
                <a:gd name="T47" fmla="*/ 547 h 549"/>
                <a:gd name="T48" fmla="*/ 490 w 490"/>
                <a:gd name="T49" fmla="*/ 543 h 549"/>
                <a:gd name="T50" fmla="*/ 478 w 490"/>
                <a:gd name="T51" fmla="*/ 520 h 549"/>
                <a:gd name="T52" fmla="*/ 458 w 490"/>
                <a:gd name="T53" fmla="*/ 500 h 549"/>
                <a:gd name="T54" fmla="*/ 440 w 490"/>
                <a:gd name="T55" fmla="*/ 480 h 549"/>
                <a:gd name="T56" fmla="*/ 427 w 490"/>
                <a:gd name="T57" fmla="*/ 465 h 549"/>
                <a:gd name="T58" fmla="*/ 413 w 490"/>
                <a:gd name="T59" fmla="*/ 449 h 549"/>
                <a:gd name="T60" fmla="*/ 399 w 490"/>
                <a:gd name="T61" fmla="*/ 433 h 549"/>
                <a:gd name="T62" fmla="*/ 383 w 490"/>
                <a:gd name="T63" fmla="*/ 413 h 549"/>
                <a:gd name="T64" fmla="*/ 342 w 490"/>
                <a:gd name="T65" fmla="*/ 366 h 549"/>
                <a:gd name="T66" fmla="*/ 324 w 490"/>
                <a:gd name="T67" fmla="*/ 347 h 549"/>
                <a:gd name="T68" fmla="*/ 311 w 490"/>
                <a:gd name="T69" fmla="*/ 331 h 549"/>
                <a:gd name="T70" fmla="*/ 297 w 490"/>
                <a:gd name="T71" fmla="*/ 315 h 549"/>
                <a:gd name="T72" fmla="*/ 283 w 490"/>
                <a:gd name="T73" fmla="*/ 299 h 549"/>
                <a:gd name="T74" fmla="*/ 242 w 490"/>
                <a:gd name="T75" fmla="*/ 252 h 549"/>
                <a:gd name="T76" fmla="*/ 224 w 490"/>
                <a:gd name="T77" fmla="*/ 233 h 549"/>
                <a:gd name="T78" fmla="*/ 210 w 490"/>
                <a:gd name="T79" fmla="*/ 217 h 549"/>
                <a:gd name="T80" fmla="*/ 197 w 490"/>
                <a:gd name="T81" fmla="*/ 201 h 549"/>
                <a:gd name="T82" fmla="*/ 183 w 490"/>
                <a:gd name="T83" fmla="*/ 185 h 549"/>
                <a:gd name="T84" fmla="*/ 141 w 490"/>
                <a:gd name="T85" fmla="*/ 138 h 549"/>
                <a:gd name="T86" fmla="*/ 112 w 490"/>
                <a:gd name="T87" fmla="*/ 103 h 549"/>
                <a:gd name="T88" fmla="*/ 98 w 490"/>
                <a:gd name="T89" fmla="*/ 87 h 549"/>
                <a:gd name="T90" fmla="*/ 84 w 490"/>
                <a:gd name="T91" fmla="*/ 71 h 549"/>
                <a:gd name="T92" fmla="*/ 71 w 490"/>
                <a:gd name="T93" fmla="*/ 55 h 549"/>
                <a:gd name="T94" fmla="*/ 41 w 490"/>
                <a:gd name="T95" fmla="*/ 24 h 549"/>
                <a:gd name="T96" fmla="*/ 14 w 490"/>
                <a:gd name="T97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0" h="549">
                  <a:moveTo>
                    <a:pt x="14" y="0"/>
                  </a:moveTo>
                  <a:lnTo>
                    <a:pt x="14" y="12"/>
                  </a:lnTo>
                  <a:lnTo>
                    <a:pt x="12" y="12"/>
                  </a:lnTo>
                  <a:lnTo>
                    <a:pt x="10" y="34"/>
                  </a:lnTo>
                  <a:lnTo>
                    <a:pt x="8" y="34"/>
                  </a:lnTo>
                  <a:lnTo>
                    <a:pt x="8" y="44"/>
                  </a:lnTo>
                  <a:lnTo>
                    <a:pt x="6" y="44"/>
                  </a:lnTo>
                  <a:lnTo>
                    <a:pt x="4" y="65"/>
                  </a:lnTo>
                  <a:lnTo>
                    <a:pt x="2" y="65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16" y="95"/>
                  </a:lnTo>
                  <a:lnTo>
                    <a:pt x="18" y="95"/>
                  </a:lnTo>
                  <a:lnTo>
                    <a:pt x="25" y="107"/>
                  </a:lnTo>
                  <a:lnTo>
                    <a:pt x="27" y="10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53" y="138"/>
                  </a:lnTo>
                  <a:lnTo>
                    <a:pt x="55" y="138"/>
                  </a:lnTo>
                  <a:lnTo>
                    <a:pt x="71" y="158"/>
                  </a:lnTo>
                  <a:lnTo>
                    <a:pt x="73" y="158"/>
                  </a:lnTo>
                  <a:lnTo>
                    <a:pt x="80" y="170"/>
                  </a:lnTo>
                  <a:lnTo>
                    <a:pt x="82" y="170"/>
                  </a:lnTo>
                  <a:lnTo>
                    <a:pt x="98" y="189"/>
                  </a:lnTo>
                  <a:lnTo>
                    <a:pt x="100" y="189"/>
                  </a:lnTo>
                  <a:lnTo>
                    <a:pt x="108" y="201"/>
                  </a:lnTo>
                  <a:lnTo>
                    <a:pt x="110" y="201"/>
                  </a:lnTo>
                  <a:lnTo>
                    <a:pt x="126" y="221"/>
                  </a:lnTo>
                  <a:lnTo>
                    <a:pt x="128" y="221"/>
                  </a:lnTo>
                  <a:lnTo>
                    <a:pt x="136" y="233"/>
                  </a:lnTo>
                  <a:lnTo>
                    <a:pt x="138" y="233"/>
                  </a:lnTo>
                  <a:lnTo>
                    <a:pt x="153" y="252"/>
                  </a:lnTo>
                  <a:lnTo>
                    <a:pt x="155" y="252"/>
                  </a:lnTo>
                  <a:lnTo>
                    <a:pt x="163" y="264"/>
                  </a:lnTo>
                  <a:lnTo>
                    <a:pt x="165" y="264"/>
                  </a:lnTo>
                  <a:lnTo>
                    <a:pt x="181" y="284"/>
                  </a:lnTo>
                  <a:lnTo>
                    <a:pt x="183" y="284"/>
                  </a:lnTo>
                  <a:lnTo>
                    <a:pt x="191" y="295"/>
                  </a:lnTo>
                  <a:lnTo>
                    <a:pt x="193" y="295"/>
                  </a:lnTo>
                  <a:lnTo>
                    <a:pt x="208" y="315"/>
                  </a:lnTo>
                  <a:lnTo>
                    <a:pt x="210" y="315"/>
                  </a:lnTo>
                  <a:lnTo>
                    <a:pt x="218" y="327"/>
                  </a:lnTo>
                  <a:lnTo>
                    <a:pt x="220" y="327"/>
                  </a:lnTo>
                  <a:lnTo>
                    <a:pt x="236" y="347"/>
                  </a:lnTo>
                  <a:lnTo>
                    <a:pt x="238" y="347"/>
                  </a:lnTo>
                  <a:lnTo>
                    <a:pt x="246" y="358"/>
                  </a:lnTo>
                  <a:lnTo>
                    <a:pt x="248" y="358"/>
                  </a:lnTo>
                  <a:lnTo>
                    <a:pt x="263" y="378"/>
                  </a:lnTo>
                  <a:lnTo>
                    <a:pt x="265" y="378"/>
                  </a:lnTo>
                  <a:lnTo>
                    <a:pt x="273" y="390"/>
                  </a:lnTo>
                  <a:lnTo>
                    <a:pt x="275" y="390"/>
                  </a:lnTo>
                  <a:lnTo>
                    <a:pt x="291" y="410"/>
                  </a:lnTo>
                  <a:lnTo>
                    <a:pt x="293" y="410"/>
                  </a:lnTo>
                  <a:lnTo>
                    <a:pt x="301" y="421"/>
                  </a:lnTo>
                  <a:lnTo>
                    <a:pt x="303" y="421"/>
                  </a:lnTo>
                  <a:lnTo>
                    <a:pt x="318" y="441"/>
                  </a:lnTo>
                  <a:lnTo>
                    <a:pt x="320" y="441"/>
                  </a:lnTo>
                  <a:lnTo>
                    <a:pt x="328" y="453"/>
                  </a:lnTo>
                  <a:lnTo>
                    <a:pt x="330" y="453"/>
                  </a:lnTo>
                  <a:lnTo>
                    <a:pt x="346" y="473"/>
                  </a:lnTo>
                  <a:lnTo>
                    <a:pt x="348" y="473"/>
                  </a:lnTo>
                  <a:lnTo>
                    <a:pt x="356" y="484"/>
                  </a:lnTo>
                  <a:lnTo>
                    <a:pt x="358" y="484"/>
                  </a:lnTo>
                  <a:lnTo>
                    <a:pt x="374" y="504"/>
                  </a:lnTo>
                  <a:lnTo>
                    <a:pt x="375" y="504"/>
                  </a:lnTo>
                  <a:lnTo>
                    <a:pt x="383" y="516"/>
                  </a:lnTo>
                  <a:lnTo>
                    <a:pt x="385" y="516"/>
                  </a:lnTo>
                  <a:lnTo>
                    <a:pt x="401" y="535"/>
                  </a:lnTo>
                  <a:lnTo>
                    <a:pt x="403" y="535"/>
                  </a:lnTo>
                  <a:lnTo>
                    <a:pt x="413" y="549"/>
                  </a:lnTo>
                  <a:lnTo>
                    <a:pt x="425" y="549"/>
                  </a:lnTo>
                  <a:lnTo>
                    <a:pt x="425" y="547"/>
                  </a:lnTo>
                  <a:lnTo>
                    <a:pt x="468" y="545"/>
                  </a:lnTo>
                  <a:lnTo>
                    <a:pt x="468" y="543"/>
                  </a:lnTo>
                  <a:lnTo>
                    <a:pt x="490" y="543"/>
                  </a:lnTo>
                  <a:lnTo>
                    <a:pt x="488" y="532"/>
                  </a:lnTo>
                  <a:lnTo>
                    <a:pt x="486" y="532"/>
                  </a:lnTo>
                  <a:lnTo>
                    <a:pt x="478" y="520"/>
                  </a:lnTo>
                  <a:lnTo>
                    <a:pt x="476" y="520"/>
                  </a:lnTo>
                  <a:lnTo>
                    <a:pt x="460" y="500"/>
                  </a:lnTo>
                  <a:lnTo>
                    <a:pt x="458" y="500"/>
                  </a:lnTo>
                  <a:lnTo>
                    <a:pt x="450" y="488"/>
                  </a:lnTo>
                  <a:lnTo>
                    <a:pt x="448" y="488"/>
                  </a:lnTo>
                  <a:lnTo>
                    <a:pt x="440" y="480"/>
                  </a:lnTo>
                  <a:lnTo>
                    <a:pt x="440" y="476"/>
                  </a:lnTo>
                  <a:lnTo>
                    <a:pt x="438" y="476"/>
                  </a:lnTo>
                  <a:lnTo>
                    <a:pt x="427" y="465"/>
                  </a:lnTo>
                  <a:lnTo>
                    <a:pt x="427" y="461"/>
                  </a:lnTo>
                  <a:lnTo>
                    <a:pt x="425" y="461"/>
                  </a:lnTo>
                  <a:lnTo>
                    <a:pt x="413" y="449"/>
                  </a:lnTo>
                  <a:lnTo>
                    <a:pt x="413" y="445"/>
                  </a:lnTo>
                  <a:lnTo>
                    <a:pt x="411" y="445"/>
                  </a:lnTo>
                  <a:lnTo>
                    <a:pt x="399" y="433"/>
                  </a:lnTo>
                  <a:lnTo>
                    <a:pt x="399" y="429"/>
                  </a:lnTo>
                  <a:lnTo>
                    <a:pt x="397" y="429"/>
                  </a:lnTo>
                  <a:lnTo>
                    <a:pt x="383" y="413"/>
                  </a:lnTo>
                  <a:lnTo>
                    <a:pt x="370" y="398"/>
                  </a:lnTo>
                  <a:lnTo>
                    <a:pt x="356" y="382"/>
                  </a:lnTo>
                  <a:lnTo>
                    <a:pt x="342" y="366"/>
                  </a:lnTo>
                  <a:lnTo>
                    <a:pt x="326" y="351"/>
                  </a:lnTo>
                  <a:lnTo>
                    <a:pt x="326" y="347"/>
                  </a:lnTo>
                  <a:lnTo>
                    <a:pt x="324" y="347"/>
                  </a:lnTo>
                  <a:lnTo>
                    <a:pt x="313" y="335"/>
                  </a:lnTo>
                  <a:lnTo>
                    <a:pt x="313" y="331"/>
                  </a:lnTo>
                  <a:lnTo>
                    <a:pt x="311" y="331"/>
                  </a:lnTo>
                  <a:lnTo>
                    <a:pt x="299" y="319"/>
                  </a:lnTo>
                  <a:lnTo>
                    <a:pt x="299" y="315"/>
                  </a:lnTo>
                  <a:lnTo>
                    <a:pt x="297" y="315"/>
                  </a:lnTo>
                  <a:lnTo>
                    <a:pt x="285" y="303"/>
                  </a:lnTo>
                  <a:lnTo>
                    <a:pt x="285" y="299"/>
                  </a:lnTo>
                  <a:lnTo>
                    <a:pt x="283" y="299"/>
                  </a:lnTo>
                  <a:lnTo>
                    <a:pt x="269" y="284"/>
                  </a:lnTo>
                  <a:lnTo>
                    <a:pt x="256" y="268"/>
                  </a:lnTo>
                  <a:lnTo>
                    <a:pt x="242" y="252"/>
                  </a:lnTo>
                  <a:lnTo>
                    <a:pt x="226" y="236"/>
                  </a:lnTo>
                  <a:lnTo>
                    <a:pt x="226" y="233"/>
                  </a:lnTo>
                  <a:lnTo>
                    <a:pt x="224" y="233"/>
                  </a:lnTo>
                  <a:lnTo>
                    <a:pt x="212" y="221"/>
                  </a:lnTo>
                  <a:lnTo>
                    <a:pt x="212" y="217"/>
                  </a:lnTo>
                  <a:lnTo>
                    <a:pt x="210" y="217"/>
                  </a:lnTo>
                  <a:lnTo>
                    <a:pt x="198" y="205"/>
                  </a:lnTo>
                  <a:lnTo>
                    <a:pt x="198" y="201"/>
                  </a:lnTo>
                  <a:lnTo>
                    <a:pt x="197" y="201"/>
                  </a:lnTo>
                  <a:lnTo>
                    <a:pt x="185" y="189"/>
                  </a:lnTo>
                  <a:lnTo>
                    <a:pt x="185" y="185"/>
                  </a:lnTo>
                  <a:lnTo>
                    <a:pt x="183" y="185"/>
                  </a:lnTo>
                  <a:lnTo>
                    <a:pt x="169" y="170"/>
                  </a:lnTo>
                  <a:lnTo>
                    <a:pt x="155" y="154"/>
                  </a:lnTo>
                  <a:lnTo>
                    <a:pt x="141" y="138"/>
                  </a:lnTo>
                  <a:lnTo>
                    <a:pt x="128" y="122"/>
                  </a:lnTo>
                  <a:lnTo>
                    <a:pt x="112" y="107"/>
                  </a:lnTo>
                  <a:lnTo>
                    <a:pt x="112" y="103"/>
                  </a:lnTo>
                  <a:lnTo>
                    <a:pt x="110" y="103"/>
                  </a:lnTo>
                  <a:lnTo>
                    <a:pt x="98" y="91"/>
                  </a:lnTo>
                  <a:lnTo>
                    <a:pt x="98" y="87"/>
                  </a:lnTo>
                  <a:lnTo>
                    <a:pt x="96" y="87"/>
                  </a:lnTo>
                  <a:lnTo>
                    <a:pt x="84" y="75"/>
                  </a:lnTo>
                  <a:lnTo>
                    <a:pt x="84" y="71"/>
                  </a:lnTo>
                  <a:lnTo>
                    <a:pt x="82" y="71"/>
                  </a:lnTo>
                  <a:lnTo>
                    <a:pt x="71" y="59"/>
                  </a:lnTo>
                  <a:lnTo>
                    <a:pt x="71" y="55"/>
                  </a:lnTo>
                  <a:lnTo>
                    <a:pt x="69" y="55"/>
                  </a:lnTo>
                  <a:lnTo>
                    <a:pt x="55" y="40"/>
                  </a:lnTo>
                  <a:lnTo>
                    <a:pt x="41" y="24"/>
                  </a:lnTo>
                  <a:lnTo>
                    <a:pt x="27" y="8"/>
                  </a:lnTo>
                  <a:lnTo>
                    <a:pt x="21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C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35" name="Freeform 147"/>
            <p:cNvSpPr>
              <a:spLocks/>
            </p:cNvSpPr>
            <p:nvPr/>
          </p:nvSpPr>
          <p:spPr bwMode="auto">
            <a:xfrm>
              <a:off x="2672" y="1070"/>
              <a:ext cx="403" cy="447"/>
            </a:xfrm>
            <a:custGeom>
              <a:avLst/>
              <a:gdLst>
                <a:gd name="T0" fmla="*/ 17 w 468"/>
                <a:gd name="T1" fmla="*/ 20 h 533"/>
                <a:gd name="T2" fmla="*/ 43 w 468"/>
                <a:gd name="T3" fmla="*/ 52 h 533"/>
                <a:gd name="T4" fmla="*/ 49 w 468"/>
                <a:gd name="T5" fmla="*/ 59 h 533"/>
                <a:gd name="T6" fmla="*/ 62 w 468"/>
                <a:gd name="T7" fmla="*/ 75 h 533"/>
                <a:gd name="T8" fmla="*/ 76 w 468"/>
                <a:gd name="T9" fmla="*/ 91 h 533"/>
                <a:gd name="T10" fmla="*/ 90 w 468"/>
                <a:gd name="T11" fmla="*/ 107 h 533"/>
                <a:gd name="T12" fmla="*/ 119 w 468"/>
                <a:gd name="T13" fmla="*/ 138 h 533"/>
                <a:gd name="T14" fmla="*/ 163 w 468"/>
                <a:gd name="T15" fmla="*/ 185 h 533"/>
                <a:gd name="T16" fmla="*/ 177 w 468"/>
                <a:gd name="T17" fmla="*/ 201 h 533"/>
                <a:gd name="T18" fmla="*/ 190 w 468"/>
                <a:gd name="T19" fmla="*/ 217 h 533"/>
                <a:gd name="T20" fmla="*/ 204 w 468"/>
                <a:gd name="T21" fmla="*/ 233 h 533"/>
                <a:gd name="T22" fmla="*/ 220 w 468"/>
                <a:gd name="T23" fmla="*/ 252 h 533"/>
                <a:gd name="T24" fmla="*/ 263 w 468"/>
                <a:gd name="T25" fmla="*/ 299 h 533"/>
                <a:gd name="T26" fmla="*/ 277 w 468"/>
                <a:gd name="T27" fmla="*/ 315 h 533"/>
                <a:gd name="T28" fmla="*/ 291 w 468"/>
                <a:gd name="T29" fmla="*/ 331 h 533"/>
                <a:gd name="T30" fmla="*/ 304 w 468"/>
                <a:gd name="T31" fmla="*/ 347 h 533"/>
                <a:gd name="T32" fmla="*/ 320 w 468"/>
                <a:gd name="T33" fmla="*/ 366 h 533"/>
                <a:gd name="T34" fmla="*/ 361 w 468"/>
                <a:gd name="T35" fmla="*/ 413 h 533"/>
                <a:gd name="T36" fmla="*/ 379 w 468"/>
                <a:gd name="T37" fmla="*/ 433 h 533"/>
                <a:gd name="T38" fmla="*/ 393 w 468"/>
                <a:gd name="T39" fmla="*/ 449 h 533"/>
                <a:gd name="T40" fmla="*/ 407 w 468"/>
                <a:gd name="T41" fmla="*/ 465 h 533"/>
                <a:gd name="T42" fmla="*/ 420 w 468"/>
                <a:gd name="T43" fmla="*/ 480 h 533"/>
                <a:gd name="T44" fmla="*/ 462 w 468"/>
                <a:gd name="T45" fmla="*/ 528 h 533"/>
                <a:gd name="T46" fmla="*/ 466 w 468"/>
                <a:gd name="T47" fmla="*/ 516 h 533"/>
                <a:gd name="T48" fmla="*/ 464 w 468"/>
                <a:gd name="T49" fmla="*/ 496 h 533"/>
                <a:gd name="T50" fmla="*/ 460 w 468"/>
                <a:gd name="T51" fmla="*/ 488 h 533"/>
                <a:gd name="T52" fmla="*/ 458 w 468"/>
                <a:gd name="T53" fmla="*/ 469 h 533"/>
                <a:gd name="T54" fmla="*/ 452 w 468"/>
                <a:gd name="T55" fmla="*/ 449 h 533"/>
                <a:gd name="T56" fmla="*/ 450 w 468"/>
                <a:gd name="T57" fmla="*/ 431 h 533"/>
                <a:gd name="T58" fmla="*/ 444 w 468"/>
                <a:gd name="T59" fmla="*/ 415 h 533"/>
                <a:gd name="T60" fmla="*/ 440 w 468"/>
                <a:gd name="T61" fmla="*/ 400 h 533"/>
                <a:gd name="T62" fmla="*/ 413 w 468"/>
                <a:gd name="T63" fmla="*/ 372 h 533"/>
                <a:gd name="T64" fmla="*/ 399 w 468"/>
                <a:gd name="T65" fmla="*/ 356 h 533"/>
                <a:gd name="T66" fmla="*/ 385 w 468"/>
                <a:gd name="T67" fmla="*/ 341 h 533"/>
                <a:gd name="T68" fmla="*/ 371 w 468"/>
                <a:gd name="T69" fmla="*/ 325 h 533"/>
                <a:gd name="T70" fmla="*/ 355 w 468"/>
                <a:gd name="T71" fmla="*/ 305 h 533"/>
                <a:gd name="T72" fmla="*/ 314 w 468"/>
                <a:gd name="T73" fmla="*/ 258 h 533"/>
                <a:gd name="T74" fmla="*/ 296 w 468"/>
                <a:gd name="T75" fmla="*/ 238 h 533"/>
                <a:gd name="T76" fmla="*/ 283 w 468"/>
                <a:gd name="T77" fmla="*/ 223 h 533"/>
                <a:gd name="T78" fmla="*/ 269 w 468"/>
                <a:gd name="T79" fmla="*/ 207 h 533"/>
                <a:gd name="T80" fmla="*/ 228 w 468"/>
                <a:gd name="T81" fmla="*/ 160 h 533"/>
                <a:gd name="T82" fmla="*/ 198 w 468"/>
                <a:gd name="T83" fmla="*/ 124 h 533"/>
                <a:gd name="T84" fmla="*/ 184 w 468"/>
                <a:gd name="T85" fmla="*/ 109 h 533"/>
                <a:gd name="T86" fmla="*/ 171 w 468"/>
                <a:gd name="T87" fmla="*/ 93 h 533"/>
                <a:gd name="T88" fmla="*/ 157 w 468"/>
                <a:gd name="T89" fmla="*/ 77 h 533"/>
                <a:gd name="T90" fmla="*/ 127 w 468"/>
                <a:gd name="T91" fmla="*/ 46 h 533"/>
                <a:gd name="T92" fmla="*/ 110 w 468"/>
                <a:gd name="T93" fmla="*/ 30 h 533"/>
                <a:gd name="T94" fmla="*/ 86 w 468"/>
                <a:gd name="T95" fmla="*/ 24 h 533"/>
                <a:gd name="T96" fmla="*/ 72 w 468"/>
                <a:gd name="T97" fmla="*/ 18 h 533"/>
                <a:gd name="T98" fmla="*/ 57 w 468"/>
                <a:gd name="T99" fmla="*/ 14 h 533"/>
                <a:gd name="T100" fmla="*/ 47 w 468"/>
                <a:gd name="T101" fmla="*/ 10 h 533"/>
                <a:gd name="T102" fmla="*/ 31 w 468"/>
                <a:gd name="T103" fmla="*/ 8 h 533"/>
                <a:gd name="T104" fmla="*/ 21 w 468"/>
                <a:gd name="T105" fmla="*/ 4 h 533"/>
                <a:gd name="T106" fmla="*/ 3 w 468"/>
                <a:gd name="T107" fmla="*/ 2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8" h="533">
                  <a:moveTo>
                    <a:pt x="0" y="0"/>
                  </a:moveTo>
                  <a:lnTo>
                    <a:pt x="15" y="20"/>
                  </a:lnTo>
                  <a:lnTo>
                    <a:pt x="17" y="20"/>
                  </a:lnTo>
                  <a:lnTo>
                    <a:pt x="25" y="32"/>
                  </a:lnTo>
                  <a:lnTo>
                    <a:pt x="27" y="32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49" y="55"/>
                  </a:lnTo>
                  <a:lnTo>
                    <a:pt x="49" y="59"/>
                  </a:lnTo>
                  <a:lnTo>
                    <a:pt x="51" y="59"/>
                  </a:lnTo>
                  <a:lnTo>
                    <a:pt x="62" y="71"/>
                  </a:lnTo>
                  <a:lnTo>
                    <a:pt x="62" y="75"/>
                  </a:lnTo>
                  <a:lnTo>
                    <a:pt x="64" y="75"/>
                  </a:lnTo>
                  <a:lnTo>
                    <a:pt x="76" y="87"/>
                  </a:lnTo>
                  <a:lnTo>
                    <a:pt x="76" y="91"/>
                  </a:lnTo>
                  <a:lnTo>
                    <a:pt x="78" y="91"/>
                  </a:lnTo>
                  <a:lnTo>
                    <a:pt x="90" y="103"/>
                  </a:lnTo>
                  <a:lnTo>
                    <a:pt x="90" y="107"/>
                  </a:lnTo>
                  <a:lnTo>
                    <a:pt x="92" y="107"/>
                  </a:lnTo>
                  <a:lnTo>
                    <a:pt x="106" y="122"/>
                  </a:lnTo>
                  <a:lnTo>
                    <a:pt x="119" y="138"/>
                  </a:lnTo>
                  <a:lnTo>
                    <a:pt x="133" y="154"/>
                  </a:lnTo>
                  <a:lnTo>
                    <a:pt x="147" y="170"/>
                  </a:lnTo>
                  <a:lnTo>
                    <a:pt x="163" y="185"/>
                  </a:lnTo>
                  <a:lnTo>
                    <a:pt x="163" y="189"/>
                  </a:lnTo>
                  <a:lnTo>
                    <a:pt x="165" y="189"/>
                  </a:lnTo>
                  <a:lnTo>
                    <a:pt x="177" y="201"/>
                  </a:lnTo>
                  <a:lnTo>
                    <a:pt x="177" y="205"/>
                  </a:lnTo>
                  <a:lnTo>
                    <a:pt x="178" y="205"/>
                  </a:lnTo>
                  <a:lnTo>
                    <a:pt x="190" y="217"/>
                  </a:lnTo>
                  <a:lnTo>
                    <a:pt x="190" y="221"/>
                  </a:lnTo>
                  <a:lnTo>
                    <a:pt x="192" y="221"/>
                  </a:lnTo>
                  <a:lnTo>
                    <a:pt x="204" y="233"/>
                  </a:lnTo>
                  <a:lnTo>
                    <a:pt x="204" y="236"/>
                  </a:lnTo>
                  <a:lnTo>
                    <a:pt x="206" y="236"/>
                  </a:lnTo>
                  <a:lnTo>
                    <a:pt x="220" y="252"/>
                  </a:lnTo>
                  <a:lnTo>
                    <a:pt x="234" y="268"/>
                  </a:lnTo>
                  <a:lnTo>
                    <a:pt x="247" y="284"/>
                  </a:lnTo>
                  <a:lnTo>
                    <a:pt x="263" y="299"/>
                  </a:lnTo>
                  <a:lnTo>
                    <a:pt x="263" y="303"/>
                  </a:lnTo>
                  <a:lnTo>
                    <a:pt x="265" y="303"/>
                  </a:lnTo>
                  <a:lnTo>
                    <a:pt x="277" y="315"/>
                  </a:lnTo>
                  <a:lnTo>
                    <a:pt x="277" y="319"/>
                  </a:lnTo>
                  <a:lnTo>
                    <a:pt x="279" y="319"/>
                  </a:lnTo>
                  <a:lnTo>
                    <a:pt x="291" y="331"/>
                  </a:lnTo>
                  <a:lnTo>
                    <a:pt x="291" y="335"/>
                  </a:lnTo>
                  <a:lnTo>
                    <a:pt x="293" y="335"/>
                  </a:lnTo>
                  <a:lnTo>
                    <a:pt x="304" y="347"/>
                  </a:lnTo>
                  <a:lnTo>
                    <a:pt x="304" y="351"/>
                  </a:lnTo>
                  <a:lnTo>
                    <a:pt x="306" y="351"/>
                  </a:lnTo>
                  <a:lnTo>
                    <a:pt x="320" y="366"/>
                  </a:lnTo>
                  <a:lnTo>
                    <a:pt x="334" y="382"/>
                  </a:lnTo>
                  <a:lnTo>
                    <a:pt x="348" y="398"/>
                  </a:lnTo>
                  <a:lnTo>
                    <a:pt x="361" y="413"/>
                  </a:lnTo>
                  <a:lnTo>
                    <a:pt x="377" y="429"/>
                  </a:lnTo>
                  <a:lnTo>
                    <a:pt x="377" y="433"/>
                  </a:lnTo>
                  <a:lnTo>
                    <a:pt x="379" y="433"/>
                  </a:lnTo>
                  <a:lnTo>
                    <a:pt x="391" y="445"/>
                  </a:lnTo>
                  <a:lnTo>
                    <a:pt x="391" y="449"/>
                  </a:lnTo>
                  <a:lnTo>
                    <a:pt x="393" y="449"/>
                  </a:lnTo>
                  <a:lnTo>
                    <a:pt x="405" y="461"/>
                  </a:lnTo>
                  <a:lnTo>
                    <a:pt x="405" y="465"/>
                  </a:lnTo>
                  <a:lnTo>
                    <a:pt x="407" y="465"/>
                  </a:lnTo>
                  <a:lnTo>
                    <a:pt x="418" y="476"/>
                  </a:lnTo>
                  <a:lnTo>
                    <a:pt x="418" y="480"/>
                  </a:lnTo>
                  <a:lnTo>
                    <a:pt x="420" y="480"/>
                  </a:lnTo>
                  <a:lnTo>
                    <a:pt x="434" y="496"/>
                  </a:lnTo>
                  <a:lnTo>
                    <a:pt x="448" y="512"/>
                  </a:lnTo>
                  <a:lnTo>
                    <a:pt x="462" y="528"/>
                  </a:lnTo>
                  <a:lnTo>
                    <a:pt x="468" y="533"/>
                  </a:lnTo>
                  <a:lnTo>
                    <a:pt x="468" y="516"/>
                  </a:lnTo>
                  <a:lnTo>
                    <a:pt x="466" y="516"/>
                  </a:lnTo>
                  <a:lnTo>
                    <a:pt x="466" y="508"/>
                  </a:lnTo>
                  <a:lnTo>
                    <a:pt x="464" y="508"/>
                  </a:lnTo>
                  <a:lnTo>
                    <a:pt x="464" y="496"/>
                  </a:lnTo>
                  <a:lnTo>
                    <a:pt x="462" y="496"/>
                  </a:lnTo>
                  <a:lnTo>
                    <a:pt x="462" y="488"/>
                  </a:lnTo>
                  <a:lnTo>
                    <a:pt x="460" y="488"/>
                  </a:lnTo>
                  <a:lnTo>
                    <a:pt x="460" y="476"/>
                  </a:lnTo>
                  <a:lnTo>
                    <a:pt x="458" y="476"/>
                  </a:lnTo>
                  <a:lnTo>
                    <a:pt x="458" y="469"/>
                  </a:lnTo>
                  <a:lnTo>
                    <a:pt x="456" y="469"/>
                  </a:lnTo>
                  <a:lnTo>
                    <a:pt x="454" y="449"/>
                  </a:lnTo>
                  <a:lnTo>
                    <a:pt x="452" y="449"/>
                  </a:lnTo>
                  <a:lnTo>
                    <a:pt x="452" y="441"/>
                  </a:lnTo>
                  <a:lnTo>
                    <a:pt x="450" y="441"/>
                  </a:lnTo>
                  <a:lnTo>
                    <a:pt x="450" y="431"/>
                  </a:lnTo>
                  <a:lnTo>
                    <a:pt x="448" y="431"/>
                  </a:lnTo>
                  <a:lnTo>
                    <a:pt x="446" y="415"/>
                  </a:lnTo>
                  <a:lnTo>
                    <a:pt x="444" y="415"/>
                  </a:lnTo>
                  <a:lnTo>
                    <a:pt x="444" y="412"/>
                  </a:lnTo>
                  <a:lnTo>
                    <a:pt x="442" y="412"/>
                  </a:lnTo>
                  <a:lnTo>
                    <a:pt x="440" y="400"/>
                  </a:lnTo>
                  <a:lnTo>
                    <a:pt x="438" y="400"/>
                  </a:lnTo>
                  <a:lnTo>
                    <a:pt x="428" y="388"/>
                  </a:lnTo>
                  <a:lnTo>
                    <a:pt x="413" y="372"/>
                  </a:lnTo>
                  <a:lnTo>
                    <a:pt x="413" y="368"/>
                  </a:lnTo>
                  <a:lnTo>
                    <a:pt x="411" y="368"/>
                  </a:lnTo>
                  <a:lnTo>
                    <a:pt x="399" y="356"/>
                  </a:lnTo>
                  <a:lnTo>
                    <a:pt x="399" y="353"/>
                  </a:lnTo>
                  <a:lnTo>
                    <a:pt x="397" y="353"/>
                  </a:lnTo>
                  <a:lnTo>
                    <a:pt x="385" y="341"/>
                  </a:lnTo>
                  <a:lnTo>
                    <a:pt x="385" y="337"/>
                  </a:lnTo>
                  <a:lnTo>
                    <a:pt x="383" y="337"/>
                  </a:lnTo>
                  <a:lnTo>
                    <a:pt x="371" y="325"/>
                  </a:lnTo>
                  <a:lnTo>
                    <a:pt x="371" y="321"/>
                  </a:lnTo>
                  <a:lnTo>
                    <a:pt x="369" y="321"/>
                  </a:lnTo>
                  <a:lnTo>
                    <a:pt x="355" y="305"/>
                  </a:lnTo>
                  <a:lnTo>
                    <a:pt x="342" y="290"/>
                  </a:lnTo>
                  <a:lnTo>
                    <a:pt x="328" y="274"/>
                  </a:lnTo>
                  <a:lnTo>
                    <a:pt x="314" y="258"/>
                  </a:lnTo>
                  <a:lnTo>
                    <a:pt x="298" y="242"/>
                  </a:lnTo>
                  <a:lnTo>
                    <a:pt x="298" y="238"/>
                  </a:lnTo>
                  <a:lnTo>
                    <a:pt x="296" y="238"/>
                  </a:lnTo>
                  <a:lnTo>
                    <a:pt x="285" y="227"/>
                  </a:lnTo>
                  <a:lnTo>
                    <a:pt x="285" y="223"/>
                  </a:lnTo>
                  <a:lnTo>
                    <a:pt x="283" y="223"/>
                  </a:lnTo>
                  <a:lnTo>
                    <a:pt x="271" y="211"/>
                  </a:lnTo>
                  <a:lnTo>
                    <a:pt x="271" y="207"/>
                  </a:lnTo>
                  <a:lnTo>
                    <a:pt x="269" y="207"/>
                  </a:lnTo>
                  <a:lnTo>
                    <a:pt x="255" y="191"/>
                  </a:lnTo>
                  <a:lnTo>
                    <a:pt x="241" y="175"/>
                  </a:lnTo>
                  <a:lnTo>
                    <a:pt x="228" y="160"/>
                  </a:lnTo>
                  <a:lnTo>
                    <a:pt x="214" y="144"/>
                  </a:lnTo>
                  <a:lnTo>
                    <a:pt x="198" y="128"/>
                  </a:lnTo>
                  <a:lnTo>
                    <a:pt x="198" y="124"/>
                  </a:lnTo>
                  <a:lnTo>
                    <a:pt x="196" y="124"/>
                  </a:lnTo>
                  <a:lnTo>
                    <a:pt x="184" y="113"/>
                  </a:lnTo>
                  <a:lnTo>
                    <a:pt x="184" y="109"/>
                  </a:lnTo>
                  <a:lnTo>
                    <a:pt x="182" y="109"/>
                  </a:lnTo>
                  <a:lnTo>
                    <a:pt x="171" y="97"/>
                  </a:lnTo>
                  <a:lnTo>
                    <a:pt x="171" y="93"/>
                  </a:lnTo>
                  <a:lnTo>
                    <a:pt x="169" y="93"/>
                  </a:lnTo>
                  <a:lnTo>
                    <a:pt x="157" y="81"/>
                  </a:lnTo>
                  <a:lnTo>
                    <a:pt x="157" y="77"/>
                  </a:lnTo>
                  <a:lnTo>
                    <a:pt x="155" y="77"/>
                  </a:lnTo>
                  <a:lnTo>
                    <a:pt x="141" y="61"/>
                  </a:lnTo>
                  <a:lnTo>
                    <a:pt x="127" y="46"/>
                  </a:lnTo>
                  <a:lnTo>
                    <a:pt x="116" y="32"/>
                  </a:lnTo>
                  <a:lnTo>
                    <a:pt x="110" y="32"/>
                  </a:lnTo>
                  <a:lnTo>
                    <a:pt x="110" y="30"/>
                  </a:lnTo>
                  <a:lnTo>
                    <a:pt x="96" y="28"/>
                  </a:lnTo>
                  <a:lnTo>
                    <a:pt x="96" y="26"/>
                  </a:lnTo>
                  <a:lnTo>
                    <a:pt x="86" y="24"/>
                  </a:lnTo>
                  <a:lnTo>
                    <a:pt x="86" y="22"/>
                  </a:lnTo>
                  <a:lnTo>
                    <a:pt x="72" y="20"/>
                  </a:lnTo>
                  <a:lnTo>
                    <a:pt x="72" y="18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57" y="14"/>
                  </a:lnTo>
                  <a:lnTo>
                    <a:pt x="57" y="12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36" name="Freeform 148"/>
            <p:cNvSpPr>
              <a:spLocks/>
            </p:cNvSpPr>
            <p:nvPr/>
          </p:nvSpPr>
          <p:spPr bwMode="auto">
            <a:xfrm>
              <a:off x="2770" y="1097"/>
              <a:ext cx="281" cy="310"/>
            </a:xfrm>
            <a:custGeom>
              <a:avLst/>
              <a:gdLst>
                <a:gd name="T0" fmla="*/ 11 w 326"/>
                <a:gd name="T1" fmla="*/ 16 h 370"/>
                <a:gd name="T2" fmla="*/ 25 w 326"/>
                <a:gd name="T3" fmla="*/ 31 h 370"/>
                <a:gd name="T4" fmla="*/ 55 w 326"/>
                <a:gd name="T5" fmla="*/ 63 h 370"/>
                <a:gd name="T6" fmla="*/ 98 w 326"/>
                <a:gd name="T7" fmla="*/ 110 h 370"/>
                <a:gd name="T8" fmla="*/ 112 w 326"/>
                <a:gd name="T9" fmla="*/ 126 h 370"/>
                <a:gd name="T10" fmla="*/ 125 w 326"/>
                <a:gd name="T11" fmla="*/ 141 h 370"/>
                <a:gd name="T12" fmla="*/ 139 w 326"/>
                <a:gd name="T13" fmla="*/ 157 h 370"/>
                <a:gd name="T14" fmla="*/ 155 w 326"/>
                <a:gd name="T15" fmla="*/ 177 h 370"/>
                <a:gd name="T16" fmla="*/ 198 w 326"/>
                <a:gd name="T17" fmla="*/ 224 h 370"/>
                <a:gd name="T18" fmla="*/ 212 w 326"/>
                <a:gd name="T19" fmla="*/ 240 h 370"/>
                <a:gd name="T20" fmla="*/ 226 w 326"/>
                <a:gd name="T21" fmla="*/ 256 h 370"/>
                <a:gd name="T22" fmla="*/ 240 w 326"/>
                <a:gd name="T23" fmla="*/ 271 h 370"/>
                <a:gd name="T24" fmla="*/ 255 w 326"/>
                <a:gd name="T25" fmla="*/ 291 h 370"/>
                <a:gd name="T26" fmla="*/ 297 w 326"/>
                <a:gd name="T27" fmla="*/ 338 h 370"/>
                <a:gd name="T28" fmla="*/ 314 w 326"/>
                <a:gd name="T29" fmla="*/ 358 h 370"/>
                <a:gd name="T30" fmla="*/ 322 w 326"/>
                <a:gd name="T31" fmla="*/ 358 h 370"/>
                <a:gd name="T32" fmla="*/ 320 w 326"/>
                <a:gd name="T33" fmla="*/ 346 h 370"/>
                <a:gd name="T34" fmla="*/ 316 w 326"/>
                <a:gd name="T35" fmla="*/ 338 h 370"/>
                <a:gd name="T36" fmla="*/ 314 w 326"/>
                <a:gd name="T37" fmla="*/ 328 h 370"/>
                <a:gd name="T38" fmla="*/ 308 w 326"/>
                <a:gd name="T39" fmla="*/ 317 h 370"/>
                <a:gd name="T40" fmla="*/ 306 w 326"/>
                <a:gd name="T41" fmla="*/ 307 h 370"/>
                <a:gd name="T42" fmla="*/ 302 w 326"/>
                <a:gd name="T43" fmla="*/ 299 h 370"/>
                <a:gd name="T44" fmla="*/ 297 w 326"/>
                <a:gd name="T45" fmla="*/ 283 h 370"/>
                <a:gd name="T46" fmla="*/ 293 w 326"/>
                <a:gd name="T47" fmla="*/ 277 h 370"/>
                <a:gd name="T48" fmla="*/ 287 w 326"/>
                <a:gd name="T49" fmla="*/ 261 h 370"/>
                <a:gd name="T50" fmla="*/ 281 w 326"/>
                <a:gd name="T51" fmla="*/ 254 h 370"/>
                <a:gd name="T52" fmla="*/ 265 w 326"/>
                <a:gd name="T53" fmla="*/ 222 h 370"/>
                <a:gd name="T54" fmla="*/ 259 w 326"/>
                <a:gd name="T55" fmla="*/ 214 h 370"/>
                <a:gd name="T56" fmla="*/ 245 w 326"/>
                <a:gd name="T57" fmla="*/ 191 h 370"/>
                <a:gd name="T58" fmla="*/ 230 w 326"/>
                <a:gd name="T59" fmla="*/ 171 h 370"/>
                <a:gd name="T60" fmla="*/ 212 w 326"/>
                <a:gd name="T61" fmla="*/ 147 h 370"/>
                <a:gd name="T62" fmla="*/ 200 w 326"/>
                <a:gd name="T63" fmla="*/ 136 h 370"/>
                <a:gd name="T64" fmla="*/ 190 w 326"/>
                <a:gd name="T65" fmla="*/ 122 h 370"/>
                <a:gd name="T66" fmla="*/ 177 w 326"/>
                <a:gd name="T67" fmla="*/ 110 h 370"/>
                <a:gd name="T68" fmla="*/ 157 w 326"/>
                <a:gd name="T69" fmla="*/ 90 h 370"/>
                <a:gd name="T70" fmla="*/ 141 w 326"/>
                <a:gd name="T71" fmla="*/ 81 h 370"/>
                <a:gd name="T72" fmla="*/ 127 w 326"/>
                <a:gd name="T73" fmla="*/ 67 h 370"/>
                <a:gd name="T74" fmla="*/ 118 w 326"/>
                <a:gd name="T75" fmla="*/ 63 h 370"/>
                <a:gd name="T76" fmla="*/ 114 w 326"/>
                <a:gd name="T77" fmla="*/ 59 h 370"/>
                <a:gd name="T78" fmla="*/ 98 w 326"/>
                <a:gd name="T79" fmla="*/ 49 h 370"/>
                <a:gd name="T80" fmla="*/ 94 w 326"/>
                <a:gd name="T81" fmla="*/ 45 h 370"/>
                <a:gd name="T82" fmla="*/ 84 w 326"/>
                <a:gd name="T83" fmla="*/ 41 h 370"/>
                <a:gd name="T84" fmla="*/ 78 w 326"/>
                <a:gd name="T85" fmla="*/ 35 h 370"/>
                <a:gd name="T86" fmla="*/ 70 w 326"/>
                <a:gd name="T87" fmla="*/ 33 h 370"/>
                <a:gd name="T88" fmla="*/ 63 w 326"/>
                <a:gd name="T89" fmla="*/ 27 h 370"/>
                <a:gd name="T90" fmla="*/ 53 w 326"/>
                <a:gd name="T91" fmla="*/ 25 h 370"/>
                <a:gd name="T92" fmla="*/ 47 w 326"/>
                <a:gd name="T93" fmla="*/ 20 h 370"/>
                <a:gd name="T94" fmla="*/ 33 w 326"/>
                <a:gd name="T95" fmla="*/ 16 h 370"/>
                <a:gd name="T96" fmla="*/ 25 w 326"/>
                <a:gd name="T97" fmla="*/ 10 h 370"/>
                <a:gd name="T98" fmla="*/ 11 w 326"/>
                <a:gd name="T99" fmla="*/ 6 h 370"/>
                <a:gd name="T100" fmla="*/ 5 w 326"/>
                <a:gd name="T101" fmla="*/ 2 h 370"/>
                <a:gd name="T102" fmla="*/ 0 w 326"/>
                <a:gd name="T103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6" h="370">
                  <a:moveTo>
                    <a:pt x="0" y="0"/>
                  </a:moveTo>
                  <a:lnTo>
                    <a:pt x="11" y="12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25" y="27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41" y="47"/>
                  </a:lnTo>
                  <a:lnTo>
                    <a:pt x="55" y="63"/>
                  </a:lnTo>
                  <a:lnTo>
                    <a:pt x="68" y="79"/>
                  </a:lnTo>
                  <a:lnTo>
                    <a:pt x="82" y="94"/>
                  </a:lnTo>
                  <a:lnTo>
                    <a:pt x="98" y="110"/>
                  </a:lnTo>
                  <a:lnTo>
                    <a:pt x="98" y="114"/>
                  </a:lnTo>
                  <a:lnTo>
                    <a:pt x="100" y="114"/>
                  </a:lnTo>
                  <a:lnTo>
                    <a:pt x="112" y="126"/>
                  </a:lnTo>
                  <a:lnTo>
                    <a:pt x="112" y="130"/>
                  </a:lnTo>
                  <a:lnTo>
                    <a:pt x="114" y="130"/>
                  </a:lnTo>
                  <a:lnTo>
                    <a:pt x="125" y="141"/>
                  </a:lnTo>
                  <a:lnTo>
                    <a:pt x="125" y="145"/>
                  </a:lnTo>
                  <a:lnTo>
                    <a:pt x="127" y="145"/>
                  </a:lnTo>
                  <a:lnTo>
                    <a:pt x="139" y="157"/>
                  </a:lnTo>
                  <a:lnTo>
                    <a:pt x="139" y="161"/>
                  </a:lnTo>
                  <a:lnTo>
                    <a:pt x="141" y="161"/>
                  </a:lnTo>
                  <a:lnTo>
                    <a:pt x="155" y="177"/>
                  </a:lnTo>
                  <a:lnTo>
                    <a:pt x="169" y="193"/>
                  </a:lnTo>
                  <a:lnTo>
                    <a:pt x="182" y="208"/>
                  </a:lnTo>
                  <a:lnTo>
                    <a:pt x="198" y="224"/>
                  </a:lnTo>
                  <a:lnTo>
                    <a:pt x="198" y="228"/>
                  </a:lnTo>
                  <a:lnTo>
                    <a:pt x="200" y="228"/>
                  </a:lnTo>
                  <a:lnTo>
                    <a:pt x="212" y="240"/>
                  </a:lnTo>
                  <a:lnTo>
                    <a:pt x="212" y="244"/>
                  </a:lnTo>
                  <a:lnTo>
                    <a:pt x="214" y="244"/>
                  </a:lnTo>
                  <a:lnTo>
                    <a:pt x="226" y="256"/>
                  </a:lnTo>
                  <a:lnTo>
                    <a:pt x="226" y="260"/>
                  </a:lnTo>
                  <a:lnTo>
                    <a:pt x="228" y="260"/>
                  </a:lnTo>
                  <a:lnTo>
                    <a:pt x="240" y="271"/>
                  </a:lnTo>
                  <a:lnTo>
                    <a:pt x="240" y="275"/>
                  </a:lnTo>
                  <a:lnTo>
                    <a:pt x="241" y="275"/>
                  </a:lnTo>
                  <a:lnTo>
                    <a:pt x="255" y="291"/>
                  </a:lnTo>
                  <a:lnTo>
                    <a:pt x="269" y="307"/>
                  </a:lnTo>
                  <a:lnTo>
                    <a:pt x="283" y="322"/>
                  </a:lnTo>
                  <a:lnTo>
                    <a:pt x="297" y="338"/>
                  </a:lnTo>
                  <a:lnTo>
                    <a:pt x="312" y="354"/>
                  </a:lnTo>
                  <a:lnTo>
                    <a:pt x="312" y="358"/>
                  </a:lnTo>
                  <a:lnTo>
                    <a:pt x="314" y="358"/>
                  </a:lnTo>
                  <a:lnTo>
                    <a:pt x="326" y="370"/>
                  </a:lnTo>
                  <a:lnTo>
                    <a:pt x="324" y="358"/>
                  </a:lnTo>
                  <a:lnTo>
                    <a:pt x="322" y="358"/>
                  </a:lnTo>
                  <a:lnTo>
                    <a:pt x="322" y="350"/>
                  </a:lnTo>
                  <a:lnTo>
                    <a:pt x="320" y="350"/>
                  </a:lnTo>
                  <a:lnTo>
                    <a:pt x="320" y="346"/>
                  </a:lnTo>
                  <a:lnTo>
                    <a:pt x="318" y="346"/>
                  </a:lnTo>
                  <a:lnTo>
                    <a:pt x="318" y="338"/>
                  </a:lnTo>
                  <a:lnTo>
                    <a:pt x="316" y="338"/>
                  </a:lnTo>
                  <a:lnTo>
                    <a:pt x="316" y="332"/>
                  </a:lnTo>
                  <a:lnTo>
                    <a:pt x="314" y="332"/>
                  </a:lnTo>
                  <a:lnTo>
                    <a:pt x="314" y="328"/>
                  </a:lnTo>
                  <a:lnTo>
                    <a:pt x="312" y="328"/>
                  </a:lnTo>
                  <a:lnTo>
                    <a:pt x="310" y="317"/>
                  </a:lnTo>
                  <a:lnTo>
                    <a:pt x="308" y="317"/>
                  </a:lnTo>
                  <a:lnTo>
                    <a:pt x="308" y="313"/>
                  </a:lnTo>
                  <a:lnTo>
                    <a:pt x="306" y="313"/>
                  </a:lnTo>
                  <a:lnTo>
                    <a:pt x="306" y="307"/>
                  </a:lnTo>
                  <a:lnTo>
                    <a:pt x="304" y="307"/>
                  </a:lnTo>
                  <a:lnTo>
                    <a:pt x="304" y="299"/>
                  </a:lnTo>
                  <a:lnTo>
                    <a:pt x="302" y="299"/>
                  </a:lnTo>
                  <a:lnTo>
                    <a:pt x="300" y="291"/>
                  </a:lnTo>
                  <a:lnTo>
                    <a:pt x="299" y="291"/>
                  </a:lnTo>
                  <a:lnTo>
                    <a:pt x="297" y="283"/>
                  </a:lnTo>
                  <a:lnTo>
                    <a:pt x="295" y="283"/>
                  </a:lnTo>
                  <a:lnTo>
                    <a:pt x="295" y="277"/>
                  </a:lnTo>
                  <a:lnTo>
                    <a:pt x="293" y="277"/>
                  </a:lnTo>
                  <a:lnTo>
                    <a:pt x="291" y="269"/>
                  </a:lnTo>
                  <a:lnTo>
                    <a:pt x="289" y="269"/>
                  </a:lnTo>
                  <a:lnTo>
                    <a:pt x="287" y="261"/>
                  </a:lnTo>
                  <a:lnTo>
                    <a:pt x="285" y="261"/>
                  </a:lnTo>
                  <a:lnTo>
                    <a:pt x="283" y="254"/>
                  </a:lnTo>
                  <a:lnTo>
                    <a:pt x="281" y="254"/>
                  </a:lnTo>
                  <a:lnTo>
                    <a:pt x="279" y="246"/>
                  </a:lnTo>
                  <a:lnTo>
                    <a:pt x="277" y="246"/>
                  </a:lnTo>
                  <a:lnTo>
                    <a:pt x="265" y="222"/>
                  </a:lnTo>
                  <a:lnTo>
                    <a:pt x="263" y="222"/>
                  </a:lnTo>
                  <a:lnTo>
                    <a:pt x="261" y="214"/>
                  </a:lnTo>
                  <a:lnTo>
                    <a:pt x="259" y="214"/>
                  </a:lnTo>
                  <a:lnTo>
                    <a:pt x="259" y="210"/>
                  </a:lnTo>
                  <a:lnTo>
                    <a:pt x="257" y="210"/>
                  </a:lnTo>
                  <a:lnTo>
                    <a:pt x="245" y="191"/>
                  </a:lnTo>
                  <a:lnTo>
                    <a:pt x="243" y="191"/>
                  </a:lnTo>
                  <a:lnTo>
                    <a:pt x="232" y="171"/>
                  </a:lnTo>
                  <a:lnTo>
                    <a:pt x="230" y="171"/>
                  </a:lnTo>
                  <a:lnTo>
                    <a:pt x="222" y="159"/>
                  </a:lnTo>
                  <a:lnTo>
                    <a:pt x="220" y="159"/>
                  </a:lnTo>
                  <a:lnTo>
                    <a:pt x="212" y="147"/>
                  </a:lnTo>
                  <a:lnTo>
                    <a:pt x="210" y="147"/>
                  </a:lnTo>
                  <a:lnTo>
                    <a:pt x="202" y="136"/>
                  </a:lnTo>
                  <a:lnTo>
                    <a:pt x="200" y="136"/>
                  </a:lnTo>
                  <a:lnTo>
                    <a:pt x="200" y="132"/>
                  </a:lnTo>
                  <a:lnTo>
                    <a:pt x="198" y="132"/>
                  </a:lnTo>
                  <a:lnTo>
                    <a:pt x="190" y="122"/>
                  </a:lnTo>
                  <a:lnTo>
                    <a:pt x="186" y="122"/>
                  </a:lnTo>
                  <a:lnTo>
                    <a:pt x="179" y="110"/>
                  </a:lnTo>
                  <a:lnTo>
                    <a:pt x="177" y="110"/>
                  </a:lnTo>
                  <a:lnTo>
                    <a:pt x="169" y="100"/>
                  </a:lnTo>
                  <a:lnTo>
                    <a:pt x="165" y="100"/>
                  </a:lnTo>
                  <a:lnTo>
                    <a:pt x="157" y="90"/>
                  </a:lnTo>
                  <a:lnTo>
                    <a:pt x="153" y="90"/>
                  </a:lnTo>
                  <a:lnTo>
                    <a:pt x="145" y="81"/>
                  </a:lnTo>
                  <a:lnTo>
                    <a:pt x="141" y="81"/>
                  </a:lnTo>
                  <a:lnTo>
                    <a:pt x="139" y="77"/>
                  </a:lnTo>
                  <a:lnTo>
                    <a:pt x="135" y="77"/>
                  </a:lnTo>
                  <a:lnTo>
                    <a:pt x="127" y="67"/>
                  </a:lnTo>
                  <a:lnTo>
                    <a:pt x="123" y="67"/>
                  </a:lnTo>
                  <a:lnTo>
                    <a:pt x="122" y="63"/>
                  </a:lnTo>
                  <a:lnTo>
                    <a:pt x="118" y="63"/>
                  </a:lnTo>
                  <a:lnTo>
                    <a:pt x="118" y="61"/>
                  </a:lnTo>
                  <a:lnTo>
                    <a:pt x="114" y="61"/>
                  </a:lnTo>
                  <a:lnTo>
                    <a:pt x="114" y="59"/>
                  </a:lnTo>
                  <a:lnTo>
                    <a:pt x="110" y="59"/>
                  </a:lnTo>
                  <a:lnTo>
                    <a:pt x="102" y="49"/>
                  </a:lnTo>
                  <a:lnTo>
                    <a:pt x="98" y="49"/>
                  </a:lnTo>
                  <a:lnTo>
                    <a:pt x="98" y="47"/>
                  </a:lnTo>
                  <a:lnTo>
                    <a:pt x="94" y="47"/>
                  </a:lnTo>
                  <a:lnTo>
                    <a:pt x="94" y="45"/>
                  </a:lnTo>
                  <a:lnTo>
                    <a:pt x="90" y="45"/>
                  </a:lnTo>
                  <a:lnTo>
                    <a:pt x="88" y="41"/>
                  </a:lnTo>
                  <a:lnTo>
                    <a:pt x="84" y="41"/>
                  </a:lnTo>
                  <a:lnTo>
                    <a:pt x="82" y="37"/>
                  </a:lnTo>
                  <a:lnTo>
                    <a:pt x="78" y="37"/>
                  </a:lnTo>
                  <a:lnTo>
                    <a:pt x="78" y="35"/>
                  </a:lnTo>
                  <a:lnTo>
                    <a:pt x="74" y="35"/>
                  </a:lnTo>
                  <a:lnTo>
                    <a:pt x="74" y="33"/>
                  </a:lnTo>
                  <a:lnTo>
                    <a:pt x="70" y="33"/>
                  </a:lnTo>
                  <a:lnTo>
                    <a:pt x="68" y="29"/>
                  </a:lnTo>
                  <a:lnTo>
                    <a:pt x="63" y="29"/>
                  </a:lnTo>
                  <a:lnTo>
                    <a:pt x="63" y="27"/>
                  </a:lnTo>
                  <a:lnTo>
                    <a:pt x="57" y="27"/>
                  </a:lnTo>
                  <a:lnTo>
                    <a:pt x="57" y="25"/>
                  </a:lnTo>
                  <a:lnTo>
                    <a:pt x="53" y="25"/>
                  </a:lnTo>
                  <a:lnTo>
                    <a:pt x="53" y="23"/>
                  </a:lnTo>
                  <a:lnTo>
                    <a:pt x="49" y="23"/>
                  </a:lnTo>
                  <a:lnTo>
                    <a:pt x="47" y="20"/>
                  </a:lnTo>
                  <a:lnTo>
                    <a:pt x="43" y="20"/>
                  </a:lnTo>
                  <a:lnTo>
                    <a:pt x="43" y="18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27" y="14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21" y="8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37" name="Freeform 149"/>
            <p:cNvSpPr>
              <a:spLocks/>
            </p:cNvSpPr>
            <p:nvPr/>
          </p:nvSpPr>
          <p:spPr bwMode="auto">
            <a:xfrm>
              <a:off x="2627" y="1068"/>
              <a:ext cx="450" cy="474"/>
            </a:xfrm>
            <a:custGeom>
              <a:avLst/>
              <a:gdLst>
                <a:gd name="T0" fmla="*/ 502 w 522"/>
                <a:gd name="T1" fmla="*/ 437 h 565"/>
                <a:gd name="T2" fmla="*/ 484 w 522"/>
                <a:gd name="T3" fmla="*/ 376 h 565"/>
                <a:gd name="T4" fmla="*/ 463 w 522"/>
                <a:gd name="T5" fmla="*/ 319 h 565"/>
                <a:gd name="T6" fmla="*/ 433 w 522"/>
                <a:gd name="T7" fmla="*/ 260 h 565"/>
                <a:gd name="T8" fmla="*/ 421 w 522"/>
                <a:gd name="T9" fmla="*/ 238 h 565"/>
                <a:gd name="T10" fmla="*/ 407 w 522"/>
                <a:gd name="T11" fmla="*/ 221 h 565"/>
                <a:gd name="T12" fmla="*/ 384 w 522"/>
                <a:gd name="T13" fmla="*/ 187 h 565"/>
                <a:gd name="T14" fmla="*/ 362 w 522"/>
                <a:gd name="T15" fmla="*/ 160 h 565"/>
                <a:gd name="T16" fmla="*/ 323 w 522"/>
                <a:gd name="T17" fmla="*/ 122 h 565"/>
                <a:gd name="T18" fmla="*/ 286 w 522"/>
                <a:gd name="T19" fmla="*/ 95 h 565"/>
                <a:gd name="T20" fmla="*/ 260 w 522"/>
                <a:gd name="T21" fmla="*/ 77 h 565"/>
                <a:gd name="T22" fmla="*/ 225 w 522"/>
                <a:gd name="T23" fmla="*/ 59 h 565"/>
                <a:gd name="T24" fmla="*/ 195 w 522"/>
                <a:gd name="T25" fmla="*/ 46 h 565"/>
                <a:gd name="T26" fmla="*/ 166 w 522"/>
                <a:gd name="T27" fmla="*/ 32 h 565"/>
                <a:gd name="T28" fmla="*/ 93 w 522"/>
                <a:gd name="T29" fmla="*/ 10 h 565"/>
                <a:gd name="T30" fmla="*/ 0 w 522"/>
                <a:gd name="T31" fmla="*/ 246 h 565"/>
                <a:gd name="T32" fmla="*/ 46 w 522"/>
                <a:gd name="T33" fmla="*/ 252 h 565"/>
                <a:gd name="T34" fmla="*/ 77 w 522"/>
                <a:gd name="T35" fmla="*/ 258 h 565"/>
                <a:gd name="T36" fmla="*/ 109 w 522"/>
                <a:gd name="T37" fmla="*/ 270 h 565"/>
                <a:gd name="T38" fmla="*/ 146 w 522"/>
                <a:gd name="T39" fmla="*/ 290 h 565"/>
                <a:gd name="T40" fmla="*/ 171 w 522"/>
                <a:gd name="T41" fmla="*/ 307 h 565"/>
                <a:gd name="T42" fmla="*/ 191 w 522"/>
                <a:gd name="T43" fmla="*/ 325 h 565"/>
                <a:gd name="T44" fmla="*/ 207 w 522"/>
                <a:gd name="T45" fmla="*/ 339 h 565"/>
                <a:gd name="T46" fmla="*/ 221 w 522"/>
                <a:gd name="T47" fmla="*/ 356 h 565"/>
                <a:gd name="T48" fmla="*/ 238 w 522"/>
                <a:gd name="T49" fmla="*/ 384 h 565"/>
                <a:gd name="T50" fmla="*/ 256 w 522"/>
                <a:gd name="T51" fmla="*/ 425 h 565"/>
                <a:gd name="T52" fmla="*/ 266 w 522"/>
                <a:gd name="T53" fmla="*/ 455 h 565"/>
                <a:gd name="T54" fmla="*/ 272 w 522"/>
                <a:gd name="T55" fmla="*/ 488 h 565"/>
                <a:gd name="T56" fmla="*/ 278 w 522"/>
                <a:gd name="T57" fmla="*/ 522 h 565"/>
                <a:gd name="T58" fmla="*/ 520 w 522"/>
                <a:gd name="T59" fmla="*/ 541 h 565"/>
                <a:gd name="T60" fmla="*/ 282 w 522"/>
                <a:gd name="T61" fmla="*/ 522 h 565"/>
                <a:gd name="T62" fmla="*/ 276 w 522"/>
                <a:gd name="T63" fmla="*/ 488 h 565"/>
                <a:gd name="T64" fmla="*/ 270 w 522"/>
                <a:gd name="T65" fmla="*/ 455 h 565"/>
                <a:gd name="T66" fmla="*/ 260 w 522"/>
                <a:gd name="T67" fmla="*/ 425 h 565"/>
                <a:gd name="T68" fmla="*/ 242 w 522"/>
                <a:gd name="T69" fmla="*/ 382 h 565"/>
                <a:gd name="T70" fmla="*/ 225 w 522"/>
                <a:gd name="T71" fmla="*/ 355 h 565"/>
                <a:gd name="T72" fmla="*/ 211 w 522"/>
                <a:gd name="T73" fmla="*/ 337 h 565"/>
                <a:gd name="T74" fmla="*/ 195 w 522"/>
                <a:gd name="T75" fmla="*/ 321 h 565"/>
                <a:gd name="T76" fmla="*/ 173 w 522"/>
                <a:gd name="T77" fmla="*/ 303 h 565"/>
                <a:gd name="T78" fmla="*/ 148 w 522"/>
                <a:gd name="T79" fmla="*/ 286 h 565"/>
                <a:gd name="T80" fmla="*/ 109 w 522"/>
                <a:gd name="T81" fmla="*/ 266 h 565"/>
                <a:gd name="T82" fmla="*/ 77 w 522"/>
                <a:gd name="T83" fmla="*/ 254 h 565"/>
                <a:gd name="T84" fmla="*/ 46 w 522"/>
                <a:gd name="T85" fmla="*/ 248 h 565"/>
                <a:gd name="T86" fmla="*/ 2 w 522"/>
                <a:gd name="T87" fmla="*/ 242 h 565"/>
                <a:gd name="T88" fmla="*/ 67 w 522"/>
                <a:gd name="T89" fmla="*/ 8 h 565"/>
                <a:gd name="T90" fmla="*/ 142 w 522"/>
                <a:gd name="T91" fmla="*/ 28 h 565"/>
                <a:gd name="T92" fmla="*/ 187 w 522"/>
                <a:gd name="T93" fmla="*/ 46 h 565"/>
                <a:gd name="T94" fmla="*/ 217 w 522"/>
                <a:gd name="T95" fmla="*/ 59 h 565"/>
                <a:gd name="T96" fmla="*/ 246 w 522"/>
                <a:gd name="T97" fmla="*/ 73 h 565"/>
                <a:gd name="T98" fmla="*/ 270 w 522"/>
                <a:gd name="T99" fmla="*/ 91 h 565"/>
                <a:gd name="T100" fmla="*/ 295 w 522"/>
                <a:gd name="T101" fmla="*/ 109 h 565"/>
                <a:gd name="T102" fmla="*/ 343 w 522"/>
                <a:gd name="T103" fmla="*/ 148 h 565"/>
                <a:gd name="T104" fmla="*/ 368 w 522"/>
                <a:gd name="T105" fmla="*/ 174 h 565"/>
                <a:gd name="T106" fmla="*/ 396 w 522"/>
                <a:gd name="T107" fmla="*/ 209 h 565"/>
                <a:gd name="T108" fmla="*/ 413 w 522"/>
                <a:gd name="T109" fmla="*/ 233 h 565"/>
                <a:gd name="T110" fmla="*/ 425 w 522"/>
                <a:gd name="T111" fmla="*/ 256 h 565"/>
                <a:gd name="T112" fmla="*/ 441 w 522"/>
                <a:gd name="T113" fmla="*/ 282 h 565"/>
                <a:gd name="T114" fmla="*/ 474 w 522"/>
                <a:gd name="T115" fmla="*/ 360 h 565"/>
                <a:gd name="T116" fmla="*/ 494 w 522"/>
                <a:gd name="T117" fmla="*/ 419 h 565"/>
                <a:gd name="T118" fmla="*/ 516 w 522"/>
                <a:gd name="T119" fmla="*/ 53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2" h="565">
                  <a:moveTo>
                    <a:pt x="522" y="545"/>
                  </a:moveTo>
                  <a:lnTo>
                    <a:pt x="520" y="534"/>
                  </a:lnTo>
                  <a:lnTo>
                    <a:pt x="520" y="524"/>
                  </a:lnTo>
                  <a:lnTo>
                    <a:pt x="508" y="465"/>
                  </a:lnTo>
                  <a:lnTo>
                    <a:pt x="506" y="457"/>
                  </a:lnTo>
                  <a:lnTo>
                    <a:pt x="502" y="437"/>
                  </a:lnTo>
                  <a:lnTo>
                    <a:pt x="500" y="429"/>
                  </a:lnTo>
                  <a:lnTo>
                    <a:pt x="498" y="419"/>
                  </a:lnTo>
                  <a:lnTo>
                    <a:pt x="494" y="412"/>
                  </a:lnTo>
                  <a:lnTo>
                    <a:pt x="492" y="402"/>
                  </a:lnTo>
                  <a:lnTo>
                    <a:pt x="488" y="386"/>
                  </a:lnTo>
                  <a:lnTo>
                    <a:pt x="484" y="376"/>
                  </a:lnTo>
                  <a:lnTo>
                    <a:pt x="482" y="368"/>
                  </a:lnTo>
                  <a:lnTo>
                    <a:pt x="478" y="360"/>
                  </a:lnTo>
                  <a:lnTo>
                    <a:pt x="476" y="353"/>
                  </a:lnTo>
                  <a:lnTo>
                    <a:pt x="472" y="345"/>
                  </a:lnTo>
                  <a:lnTo>
                    <a:pt x="470" y="335"/>
                  </a:lnTo>
                  <a:lnTo>
                    <a:pt x="463" y="319"/>
                  </a:lnTo>
                  <a:lnTo>
                    <a:pt x="461" y="313"/>
                  </a:lnTo>
                  <a:lnTo>
                    <a:pt x="445" y="282"/>
                  </a:lnTo>
                  <a:lnTo>
                    <a:pt x="445" y="280"/>
                  </a:lnTo>
                  <a:lnTo>
                    <a:pt x="441" y="274"/>
                  </a:lnTo>
                  <a:lnTo>
                    <a:pt x="441" y="276"/>
                  </a:lnTo>
                  <a:lnTo>
                    <a:pt x="433" y="260"/>
                  </a:lnTo>
                  <a:lnTo>
                    <a:pt x="433" y="258"/>
                  </a:lnTo>
                  <a:lnTo>
                    <a:pt x="429" y="252"/>
                  </a:lnTo>
                  <a:lnTo>
                    <a:pt x="429" y="254"/>
                  </a:lnTo>
                  <a:lnTo>
                    <a:pt x="425" y="246"/>
                  </a:lnTo>
                  <a:lnTo>
                    <a:pt x="425" y="244"/>
                  </a:lnTo>
                  <a:lnTo>
                    <a:pt x="421" y="238"/>
                  </a:lnTo>
                  <a:lnTo>
                    <a:pt x="421" y="240"/>
                  </a:lnTo>
                  <a:lnTo>
                    <a:pt x="417" y="233"/>
                  </a:lnTo>
                  <a:lnTo>
                    <a:pt x="417" y="231"/>
                  </a:lnTo>
                  <a:lnTo>
                    <a:pt x="413" y="225"/>
                  </a:lnTo>
                  <a:lnTo>
                    <a:pt x="407" y="219"/>
                  </a:lnTo>
                  <a:lnTo>
                    <a:pt x="407" y="221"/>
                  </a:lnTo>
                  <a:lnTo>
                    <a:pt x="404" y="213"/>
                  </a:lnTo>
                  <a:lnTo>
                    <a:pt x="404" y="211"/>
                  </a:lnTo>
                  <a:lnTo>
                    <a:pt x="400" y="205"/>
                  </a:lnTo>
                  <a:lnTo>
                    <a:pt x="394" y="199"/>
                  </a:lnTo>
                  <a:lnTo>
                    <a:pt x="390" y="193"/>
                  </a:lnTo>
                  <a:lnTo>
                    <a:pt x="384" y="187"/>
                  </a:lnTo>
                  <a:lnTo>
                    <a:pt x="380" y="181"/>
                  </a:lnTo>
                  <a:lnTo>
                    <a:pt x="374" y="175"/>
                  </a:lnTo>
                  <a:lnTo>
                    <a:pt x="374" y="177"/>
                  </a:lnTo>
                  <a:lnTo>
                    <a:pt x="372" y="172"/>
                  </a:lnTo>
                  <a:lnTo>
                    <a:pt x="366" y="166"/>
                  </a:lnTo>
                  <a:lnTo>
                    <a:pt x="362" y="160"/>
                  </a:lnTo>
                  <a:lnTo>
                    <a:pt x="356" y="154"/>
                  </a:lnTo>
                  <a:lnTo>
                    <a:pt x="350" y="150"/>
                  </a:lnTo>
                  <a:lnTo>
                    <a:pt x="347" y="144"/>
                  </a:lnTo>
                  <a:lnTo>
                    <a:pt x="335" y="132"/>
                  </a:lnTo>
                  <a:lnTo>
                    <a:pt x="329" y="128"/>
                  </a:lnTo>
                  <a:lnTo>
                    <a:pt x="323" y="122"/>
                  </a:lnTo>
                  <a:lnTo>
                    <a:pt x="317" y="118"/>
                  </a:lnTo>
                  <a:lnTo>
                    <a:pt x="311" y="113"/>
                  </a:lnTo>
                  <a:lnTo>
                    <a:pt x="299" y="105"/>
                  </a:lnTo>
                  <a:lnTo>
                    <a:pt x="293" y="99"/>
                  </a:lnTo>
                  <a:lnTo>
                    <a:pt x="288" y="95"/>
                  </a:lnTo>
                  <a:lnTo>
                    <a:pt x="286" y="95"/>
                  </a:lnTo>
                  <a:lnTo>
                    <a:pt x="278" y="91"/>
                  </a:lnTo>
                  <a:lnTo>
                    <a:pt x="280" y="91"/>
                  </a:lnTo>
                  <a:lnTo>
                    <a:pt x="274" y="87"/>
                  </a:lnTo>
                  <a:lnTo>
                    <a:pt x="268" y="81"/>
                  </a:lnTo>
                  <a:lnTo>
                    <a:pt x="258" y="77"/>
                  </a:lnTo>
                  <a:lnTo>
                    <a:pt x="260" y="77"/>
                  </a:lnTo>
                  <a:lnTo>
                    <a:pt x="248" y="69"/>
                  </a:lnTo>
                  <a:lnTo>
                    <a:pt x="246" y="69"/>
                  </a:lnTo>
                  <a:lnTo>
                    <a:pt x="238" y="65"/>
                  </a:lnTo>
                  <a:lnTo>
                    <a:pt x="240" y="65"/>
                  </a:lnTo>
                  <a:lnTo>
                    <a:pt x="232" y="61"/>
                  </a:lnTo>
                  <a:lnTo>
                    <a:pt x="225" y="59"/>
                  </a:lnTo>
                  <a:lnTo>
                    <a:pt x="217" y="55"/>
                  </a:lnTo>
                  <a:lnTo>
                    <a:pt x="219" y="55"/>
                  </a:lnTo>
                  <a:lnTo>
                    <a:pt x="213" y="52"/>
                  </a:lnTo>
                  <a:lnTo>
                    <a:pt x="211" y="52"/>
                  </a:lnTo>
                  <a:lnTo>
                    <a:pt x="203" y="48"/>
                  </a:lnTo>
                  <a:lnTo>
                    <a:pt x="195" y="46"/>
                  </a:lnTo>
                  <a:lnTo>
                    <a:pt x="197" y="46"/>
                  </a:lnTo>
                  <a:lnTo>
                    <a:pt x="191" y="42"/>
                  </a:lnTo>
                  <a:lnTo>
                    <a:pt x="189" y="42"/>
                  </a:lnTo>
                  <a:lnTo>
                    <a:pt x="181" y="38"/>
                  </a:lnTo>
                  <a:lnTo>
                    <a:pt x="173" y="36"/>
                  </a:lnTo>
                  <a:lnTo>
                    <a:pt x="166" y="32"/>
                  </a:lnTo>
                  <a:lnTo>
                    <a:pt x="150" y="28"/>
                  </a:lnTo>
                  <a:lnTo>
                    <a:pt x="142" y="24"/>
                  </a:lnTo>
                  <a:lnTo>
                    <a:pt x="126" y="20"/>
                  </a:lnTo>
                  <a:lnTo>
                    <a:pt x="118" y="16"/>
                  </a:lnTo>
                  <a:lnTo>
                    <a:pt x="103" y="12"/>
                  </a:lnTo>
                  <a:lnTo>
                    <a:pt x="93" y="10"/>
                  </a:lnTo>
                  <a:lnTo>
                    <a:pt x="77" y="6"/>
                  </a:lnTo>
                  <a:lnTo>
                    <a:pt x="67" y="4"/>
                  </a:lnTo>
                  <a:lnTo>
                    <a:pt x="59" y="2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0" y="246"/>
                  </a:lnTo>
                  <a:lnTo>
                    <a:pt x="8" y="246"/>
                  </a:lnTo>
                  <a:lnTo>
                    <a:pt x="14" y="248"/>
                  </a:lnTo>
                  <a:lnTo>
                    <a:pt x="24" y="248"/>
                  </a:lnTo>
                  <a:lnTo>
                    <a:pt x="30" y="250"/>
                  </a:lnTo>
                  <a:lnTo>
                    <a:pt x="42" y="250"/>
                  </a:lnTo>
                  <a:lnTo>
                    <a:pt x="46" y="252"/>
                  </a:lnTo>
                  <a:lnTo>
                    <a:pt x="52" y="252"/>
                  </a:lnTo>
                  <a:lnTo>
                    <a:pt x="55" y="254"/>
                  </a:lnTo>
                  <a:lnTo>
                    <a:pt x="61" y="256"/>
                  </a:lnTo>
                  <a:lnTo>
                    <a:pt x="67" y="256"/>
                  </a:lnTo>
                  <a:lnTo>
                    <a:pt x="71" y="258"/>
                  </a:lnTo>
                  <a:lnTo>
                    <a:pt x="77" y="258"/>
                  </a:lnTo>
                  <a:lnTo>
                    <a:pt x="81" y="260"/>
                  </a:lnTo>
                  <a:lnTo>
                    <a:pt x="87" y="262"/>
                  </a:lnTo>
                  <a:lnTo>
                    <a:pt x="91" y="264"/>
                  </a:lnTo>
                  <a:lnTo>
                    <a:pt x="95" y="264"/>
                  </a:lnTo>
                  <a:lnTo>
                    <a:pt x="101" y="266"/>
                  </a:lnTo>
                  <a:lnTo>
                    <a:pt x="109" y="270"/>
                  </a:lnTo>
                  <a:lnTo>
                    <a:pt x="114" y="272"/>
                  </a:lnTo>
                  <a:lnTo>
                    <a:pt x="134" y="282"/>
                  </a:lnTo>
                  <a:lnTo>
                    <a:pt x="140" y="284"/>
                  </a:lnTo>
                  <a:lnTo>
                    <a:pt x="144" y="286"/>
                  </a:lnTo>
                  <a:lnTo>
                    <a:pt x="142" y="286"/>
                  </a:lnTo>
                  <a:lnTo>
                    <a:pt x="146" y="290"/>
                  </a:lnTo>
                  <a:lnTo>
                    <a:pt x="160" y="295"/>
                  </a:lnTo>
                  <a:lnTo>
                    <a:pt x="158" y="294"/>
                  </a:lnTo>
                  <a:lnTo>
                    <a:pt x="160" y="299"/>
                  </a:lnTo>
                  <a:lnTo>
                    <a:pt x="170" y="303"/>
                  </a:lnTo>
                  <a:lnTo>
                    <a:pt x="168" y="303"/>
                  </a:lnTo>
                  <a:lnTo>
                    <a:pt x="171" y="307"/>
                  </a:lnTo>
                  <a:lnTo>
                    <a:pt x="177" y="309"/>
                  </a:lnTo>
                  <a:lnTo>
                    <a:pt x="175" y="309"/>
                  </a:lnTo>
                  <a:lnTo>
                    <a:pt x="185" y="319"/>
                  </a:lnTo>
                  <a:lnTo>
                    <a:pt x="191" y="321"/>
                  </a:lnTo>
                  <a:lnTo>
                    <a:pt x="189" y="319"/>
                  </a:lnTo>
                  <a:lnTo>
                    <a:pt x="191" y="325"/>
                  </a:lnTo>
                  <a:lnTo>
                    <a:pt x="195" y="329"/>
                  </a:lnTo>
                  <a:lnTo>
                    <a:pt x="201" y="331"/>
                  </a:lnTo>
                  <a:lnTo>
                    <a:pt x="199" y="329"/>
                  </a:lnTo>
                  <a:lnTo>
                    <a:pt x="201" y="335"/>
                  </a:lnTo>
                  <a:lnTo>
                    <a:pt x="207" y="341"/>
                  </a:lnTo>
                  <a:lnTo>
                    <a:pt x="207" y="339"/>
                  </a:lnTo>
                  <a:lnTo>
                    <a:pt x="209" y="345"/>
                  </a:lnTo>
                  <a:lnTo>
                    <a:pt x="215" y="351"/>
                  </a:lnTo>
                  <a:lnTo>
                    <a:pt x="215" y="349"/>
                  </a:lnTo>
                  <a:lnTo>
                    <a:pt x="217" y="355"/>
                  </a:lnTo>
                  <a:lnTo>
                    <a:pt x="221" y="358"/>
                  </a:lnTo>
                  <a:lnTo>
                    <a:pt x="221" y="356"/>
                  </a:lnTo>
                  <a:lnTo>
                    <a:pt x="225" y="366"/>
                  </a:lnTo>
                  <a:lnTo>
                    <a:pt x="229" y="370"/>
                  </a:lnTo>
                  <a:lnTo>
                    <a:pt x="229" y="368"/>
                  </a:lnTo>
                  <a:lnTo>
                    <a:pt x="234" y="382"/>
                  </a:lnTo>
                  <a:lnTo>
                    <a:pt x="238" y="386"/>
                  </a:lnTo>
                  <a:lnTo>
                    <a:pt x="238" y="384"/>
                  </a:lnTo>
                  <a:lnTo>
                    <a:pt x="240" y="390"/>
                  </a:lnTo>
                  <a:lnTo>
                    <a:pt x="246" y="402"/>
                  </a:lnTo>
                  <a:lnTo>
                    <a:pt x="248" y="408"/>
                  </a:lnTo>
                  <a:lnTo>
                    <a:pt x="252" y="415"/>
                  </a:lnTo>
                  <a:lnTo>
                    <a:pt x="254" y="421"/>
                  </a:lnTo>
                  <a:lnTo>
                    <a:pt x="256" y="425"/>
                  </a:lnTo>
                  <a:lnTo>
                    <a:pt x="258" y="431"/>
                  </a:lnTo>
                  <a:lnTo>
                    <a:pt x="258" y="435"/>
                  </a:lnTo>
                  <a:lnTo>
                    <a:pt x="260" y="441"/>
                  </a:lnTo>
                  <a:lnTo>
                    <a:pt x="262" y="445"/>
                  </a:lnTo>
                  <a:lnTo>
                    <a:pt x="264" y="451"/>
                  </a:lnTo>
                  <a:lnTo>
                    <a:pt x="266" y="455"/>
                  </a:lnTo>
                  <a:lnTo>
                    <a:pt x="266" y="461"/>
                  </a:lnTo>
                  <a:lnTo>
                    <a:pt x="268" y="467"/>
                  </a:lnTo>
                  <a:lnTo>
                    <a:pt x="270" y="471"/>
                  </a:lnTo>
                  <a:lnTo>
                    <a:pt x="270" y="476"/>
                  </a:lnTo>
                  <a:lnTo>
                    <a:pt x="272" y="482"/>
                  </a:lnTo>
                  <a:lnTo>
                    <a:pt x="272" y="488"/>
                  </a:lnTo>
                  <a:lnTo>
                    <a:pt x="274" y="494"/>
                  </a:lnTo>
                  <a:lnTo>
                    <a:pt x="274" y="500"/>
                  </a:lnTo>
                  <a:lnTo>
                    <a:pt x="276" y="506"/>
                  </a:lnTo>
                  <a:lnTo>
                    <a:pt x="276" y="510"/>
                  </a:lnTo>
                  <a:lnTo>
                    <a:pt x="278" y="516"/>
                  </a:lnTo>
                  <a:lnTo>
                    <a:pt x="278" y="522"/>
                  </a:lnTo>
                  <a:lnTo>
                    <a:pt x="280" y="530"/>
                  </a:lnTo>
                  <a:lnTo>
                    <a:pt x="280" y="547"/>
                  </a:lnTo>
                  <a:lnTo>
                    <a:pt x="282" y="553"/>
                  </a:lnTo>
                  <a:lnTo>
                    <a:pt x="282" y="565"/>
                  </a:lnTo>
                  <a:lnTo>
                    <a:pt x="522" y="545"/>
                  </a:lnTo>
                  <a:lnTo>
                    <a:pt x="520" y="541"/>
                  </a:lnTo>
                  <a:lnTo>
                    <a:pt x="284" y="561"/>
                  </a:lnTo>
                  <a:lnTo>
                    <a:pt x="286" y="563"/>
                  </a:lnTo>
                  <a:lnTo>
                    <a:pt x="286" y="553"/>
                  </a:lnTo>
                  <a:lnTo>
                    <a:pt x="284" y="547"/>
                  </a:lnTo>
                  <a:lnTo>
                    <a:pt x="284" y="530"/>
                  </a:lnTo>
                  <a:lnTo>
                    <a:pt x="282" y="522"/>
                  </a:lnTo>
                  <a:lnTo>
                    <a:pt x="282" y="516"/>
                  </a:lnTo>
                  <a:lnTo>
                    <a:pt x="280" y="510"/>
                  </a:lnTo>
                  <a:lnTo>
                    <a:pt x="280" y="506"/>
                  </a:lnTo>
                  <a:lnTo>
                    <a:pt x="278" y="500"/>
                  </a:lnTo>
                  <a:lnTo>
                    <a:pt x="278" y="494"/>
                  </a:lnTo>
                  <a:lnTo>
                    <a:pt x="276" y="488"/>
                  </a:lnTo>
                  <a:lnTo>
                    <a:pt x="276" y="482"/>
                  </a:lnTo>
                  <a:lnTo>
                    <a:pt x="274" y="476"/>
                  </a:lnTo>
                  <a:lnTo>
                    <a:pt x="274" y="471"/>
                  </a:lnTo>
                  <a:lnTo>
                    <a:pt x="272" y="467"/>
                  </a:lnTo>
                  <a:lnTo>
                    <a:pt x="270" y="461"/>
                  </a:lnTo>
                  <a:lnTo>
                    <a:pt x="270" y="455"/>
                  </a:lnTo>
                  <a:lnTo>
                    <a:pt x="268" y="451"/>
                  </a:lnTo>
                  <a:lnTo>
                    <a:pt x="266" y="445"/>
                  </a:lnTo>
                  <a:lnTo>
                    <a:pt x="264" y="441"/>
                  </a:lnTo>
                  <a:lnTo>
                    <a:pt x="262" y="435"/>
                  </a:lnTo>
                  <a:lnTo>
                    <a:pt x="262" y="431"/>
                  </a:lnTo>
                  <a:lnTo>
                    <a:pt x="260" y="425"/>
                  </a:lnTo>
                  <a:lnTo>
                    <a:pt x="258" y="421"/>
                  </a:lnTo>
                  <a:lnTo>
                    <a:pt x="256" y="415"/>
                  </a:lnTo>
                  <a:lnTo>
                    <a:pt x="252" y="408"/>
                  </a:lnTo>
                  <a:lnTo>
                    <a:pt x="250" y="402"/>
                  </a:lnTo>
                  <a:lnTo>
                    <a:pt x="244" y="390"/>
                  </a:lnTo>
                  <a:lnTo>
                    <a:pt x="242" y="382"/>
                  </a:lnTo>
                  <a:lnTo>
                    <a:pt x="238" y="378"/>
                  </a:lnTo>
                  <a:lnTo>
                    <a:pt x="238" y="380"/>
                  </a:lnTo>
                  <a:lnTo>
                    <a:pt x="232" y="366"/>
                  </a:lnTo>
                  <a:lnTo>
                    <a:pt x="229" y="362"/>
                  </a:lnTo>
                  <a:lnTo>
                    <a:pt x="229" y="364"/>
                  </a:lnTo>
                  <a:lnTo>
                    <a:pt x="225" y="355"/>
                  </a:lnTo>
                  <a:lnTo>
                    <a:pt x="221" y="351"/>
                  </a:lnTo>
                  <a:lnTo>
                    <a:pt x="221" y="353"/>
                  </a:lnTo>
                  <a:lnTo>
                    <a:pt x="219" y="347"/>
                  </a:lnTo>
                  <a:lnTo>
                    <a:pt x="213" y="341"/>
                  </a:lnTo>
                  <a:lnTo>
                    <a:pt x="213" y="343"/>
                  </a:lnTo>
                  <a:lnTo>
                    <a:pt x="211" y="337"/>
                  </a:lnTo>
                  <a:lnTo>
                    <a:pt x="205" y="331"/>
                  </a:lnTo>
                  <a:lnTo>
                    <a:pt x="205" y="333"/>
                  </a:lnTo>
                  <a:lnTo>
                    <a:pt x="203" y="327"/>
                  </a:lnTo>
                  <a:lnTo>
                    <a:pt x="197" y="325"/>
                  </a:lnTo>
                  <a:lnTo>
                    <a:pt x="199" y="325"/>
                  </a:lnTo>
                  <a:lnTo>
                    <a:pt x="195" y="321"/>
                  </a:lnTo>
                  <a:lnTo>
                    <a:pt x="195" y="323"/>
                  </a:lnTo>
                  <a:lnTo>
                    <a:pt x="193" y="317"/>
                  </a:lnTo>
                  <a:lnTo>
                    <a:pt x="187" y="315"/>
                  </a:lnTo>
                  <a:lnTo>
                    <a:pt x="189" y="315"/>
                  </a:lnTo>
                  <a:lnTo>
                    <a:pt x="179" y="305"/>
                  </a:lnTo>
                  <a:lnTo>
                    <a:pt x="173" y="303"/>
                  </a:lnTo>
                  <a:lnTo>
                    <a:pt x="175" y="303"/>
                  </a:lnTo>
                  <a:lnTo>
                    <a:pt x="171" y="299"/>
                  </a:lnTo>
                  <a:lnTo>
                    <a:pt x="162" y="295"/>
                  </a:lnTo>
                  <a:lnTo>
                    <a:pt x="164" y="297"/>
                  </a:lnTo>
                  <a:lnTo>
                    <a:pt x="162" y="292"/>
                  </a:lnTo>
                  <a:lnTo>
                    <a:pt x="148" y="286"/>
                  </a:lnTo>
                  <a:lnTo>
                    <a:pt x="150" y="286"/>
                  </a:lnTo>
                  <a:lnTo>
                    <a:pt x="146" y="282"/>
                  </a:lnTo>
                  <a:lnTo>
                    <a:pt x="140" y="280"/>
                  </a:lnTo>
                  <a:lnTo>
                    <a:pt x="134" y="278"/>
                  </a:lnTo>
                  <a:lnTo>
                    <a:pt x="114" y="268"/>
                  </a:lnTo>
                  <a:lnTo>
                    <a:pt x="109" y="266"/>
                  </a:lnTo>
                  <a:lnTo>
                    <a:pt x="101" y="262"/>
                  </a:lnTo>
                  <a:lnTo>
                    <a:pt x="95" y="260"/>
                  </a:lnTo>
                  <a:lnTo>
                    <a:pt x="91" y="260"/>
                  </a:lnTo>
                  <a:lnTo>
                    <a:pt x="87" y="258"/>
                  </a:lnTo>
                  <a:lnTo>
                    <a:pt x="81" y="256"/>
                  </a:lnTo>
                  <a:lnTo>
                    <a:pt x="77" y="254"/>
                  </a:lnTo>
                  <a:lnTo>
                    <a:pt x="71" y="254"/>
                  </a:lnTo>
                  <a:lnTo>
                    <a:pt x="67" y="252"/>
                  </a:lnTo>
                  <a:lnTo>
                    <a:pt x="61" y="252"/>
                  </a:lnTo>
                  <a:lnTo>
                    <a:pt x="55" y="250"/>
                  </a:lnTo>
                  <a:lnTo>
                    <a:pt x="52" y="248"/>
                  </a:lnTo>
                  <a:lnTo>
                    <a:pt x="46" y="248"/>
                  </a:lnTo>
                  <a:lnTo>
                    <a:pt x="42" y="246"/>
                  </a:lnTo>
                  <a:lnTo>
                    <a:pt x="30" y="246"/>
                  </a:lnTo>
                  <a:lnTo>
                    <a:pt x="24" y="244"/>
                  </a:lnTo>
                  <a:lnTo>
                    <a:pt x="14" y="244"/>
                  </a:lnTo>
                  <a:lnTo>
                    <a:pt x="8" y="242"/>
                  </a:lnTo>
                  <a:lnTo>
                    <a:pt x="2" y="242"/>
                  </a:lnTo>
                  <a:lnTo>
                    <a:pt x="4" y="244"/>
                  </a:lnTo>
                  <a:lnTo>
                    <a:pt x="48" y="2"/>
                  </a:lnTo>
                  <a:lnTo>
                    <a:pt x="46" y="4"/>
                  </a:lnTo>
                  <a:lnTo>
                    <a:pt x="50" y="4"/>
                  </a:lnTo>
                  <a:lnTo>
                    <a:pt x="59" y="6"/>
                  </a:lnTo>
                  <a:lnTo>
                    <a:pt x="67" y="8"/>
                  </a:lnTo>
                  <a:lnTo>
                    <a:pt x="77" y="10"/>
                  </a:lnTo>
                  <a:lnTo>
                    <a:pt x="93" y="14"/>
                  </a:lnTo>
                  <a:lnTo>
                    <a:pt x="103" y="16"/>
                  </a:lnTo>
                  <a:lnTo>
                    <a:pt x="118" y="20"/>
                  </a:lnTo>
                  <a:lnTo>
                    <a:pt x="126" y="24"/>
                  </a:lnTo>
                  <a:lnTo>
                    <a:pt x="142" y="28"/>
                  </a:lnTo>
                  <a:lnTo>
                    <a:pt x="150" y="32"/>
                  </a:lnTo>
                  <a:lnTo>
                    <a:pt x="166" y="36"/>
                  </a:lnTo>
                  <a:lnTo>
                    <a:pt x="173" y="40"/>
                  </a:lnTo>
                  <a:lnTo>
                    <a:pt x="181" y="42"/>
                  </a:lnTo>
                  <a:lnTo>
                    <a:pt x="189" y="46"/>
                  </a:lnTo>
                  <a:lnTo>
                    <a:pt x="187" y="46"/>
                  </a:lnTo>
                  <a:lnTo>
                    <a:pt x="195" y="50"/>
                  </a:lnTo>
                  <a:lnTo>
                    <a:pt x="203" y="52"/>
                  </a:lnTo>
                  <a:lnTo>
                    <a:pt x="211" y="55"/>
                  </a:lnTo>
                  <a:lnTo>
                    <a:pt x="209" y="55"/>
                  </a:lnTo>
                  <a:lnTo>
                    <a:pt x="215" y="59"/>
                  </a:lnTo>
                  <a:lnTo>
                    <a:pt x="217" y="59"/>
                  </a:lnTo>
                  <a:lnTo>
                    <a:pt x="225" y="63"/>
                  </a:lnTo>
                  <a:lnTo>
                    <a:pt x="232" y="65"/>
                  </a:lnTo>
                  <a:lnTo>
                    <a:pt x="230" y="65"/>
                  </a:lnTo>
                  <a:lnTo>
                    <a:pt x="236" y="69"/>
                  </a:lnTo>
                  <a:lnTo>
                    <a:pt x="238" y="69"/>
                  </a:lnTo>
                  <a:lnTo>
                    <a:pt x="246" y="73"/>
                  </a:lnTo>
                  <a:lnTo>
                    <a:pt x="244" y="73"/>
                  </a:lnTo>
                  <a:lnTo>
                    <a:pt x="256" y="81"/>
                  </a:lnTo>
                  <a:lnTo>
                    <a:pt x="258" y="81"/>
                  </a:lnTo>
                  <a:lnTo>
                    <a:pt x="266" y="85"/>
                  </a:lnTo>
                  <a:lnTo>
                    <a:pt x="264" y="85"/>
                  </a:lnTo>
                  <a:lnTo>
                    <a:pt x="270" y="91"/>
                  </a:lnTo>
                  <a:lnTo>
                    <a:pt x="276" y="95"/>
                  </a:lnTo>
                  <a:lnTo>
                    <a:pt x="278" y="95"/>
                  </a:lnTo>
                  <a:lnTo>
                    <a:pt x="286" y="99"/>
                  </a:lnTo>
                  <a:lnTo>
                    <a:pt x="284" y="99"/>
                  </a:lnTo>
                  <a:lnTo>
                    <a:pt x="289" y="103"/>
                  </a:lnTo>
                  <a:lnTo>
                    <a:pt x="295" y="109"/>
                  </a:lnTo>
                  <a:lnTo>
                    <a:pt x="307" y="116"/>
                  </a:lnTo>
                  <a:lnTo>
                    <a:pt x="313" y="122"/>
                  </a:lnTo>
                  <a:lnTo>
                    <a:pt x="319" y="126"/>
                  </a:lnTo>
                  <a:lnTo>
                    <a:pt x="325" y="132"/>
                  </a:lnTo>
                  <a:lnTo>
                    <a:pt x="331" y="136"/>
                  </a:lnTo>
                  <a:lnTo>
                    <a:pt x="343" y="148"/>
                  </a:lnTo>
                  <a:lnTo>
                    <a:pt x="347" y="154"/>
                  </a:lnTo>
                  <a:lnTo>
                    <a:pt x="352" y="158"/>
                  </a:lnTo>
                  <a:lnTo>
                    <a:pt x="358" y="164"/>
                  </a:lnTo>
                  <a:lnTo>
                    <a:pt x="362" y="170"/>
                  </a:lnTo>
                  <a:lnTo>
                    <a:pt x="368" y="175"/>
                  </a:lnTo>
                  <a:lnTo>
                    <a:pt x="368" y="174"/>
                  </a:lnTo>
                  <a:lnTo>
                    <a:pt x="370" y="179"/>
                  </a:lnTo>
                  <a:lnTo>
                    <a:pt x="376" y="185"/>
                  </a:lnTo>
                  <a:lnTo>
                    <a:pt x="380" y="191"/>
                  </a:lnTo>
                  <a:lnTo>
                    <a:pt x="386" y="197"/>
                  </a:lnTo>
                  <a:lnTo>
                    <a:pt x="390" y="203"/>
                  </a:lnTo>
                  <a:lnTo>
                    <a:pt x="396" y="209"/>
                  </a:lnTo>
                  <a:lnTo>
                    <a:pt x="400" y="215"/>
                  </a:lnTo>
                  <a:lnTo>
                    <a:pt x="400" y="213"/>
                  </a:lnTo>
                  <a:lnTo>
                    <a:pt x="404" y="223"/>
                  </a:lnTo>
                  <a:lnTo>
                    <a:pt x="409" y="229"/>
                  </a:lnTo>
                  <a:lnTo>
                    <a:pt x="413" y="235"/>
                  </a:lnTo>
                  <a:lnTo>
                    <a:pt x="413" y="233"/>
                  </a:lnTo>
                  <a:lnTo>
                    <a:pt x="417" y="240"/>
                  </a:lnTo>
                  <a:lnTo>
                    <a:pt x="417" y="242"/>
                  </a:lnTo>
                  <a:lnTo>
                    <a:pt x="421" y="248"/>
                  </a:lnTo>
                  <a:lnTo>
                    <a:pt x="421" y="246"/>
                  </a:lnTo>
                  <a:lnTo>
                    <a:pt x="425" y="254"/>
                  </a:lnTo>
                  <a:lnTo>
                    <a:pt x="425" y="256"/>
                  </a:lnTo>
                  <a:lnTo>
                    <a:pt x="429" y="262"/>
                  </a:lnTo>
                  <a:lnTo>
                    <a:pt x="429" y="260"/>
                  </a:lnTo>
                  <a:lnTo>
                    <a:pt x="437" y="276"/>
                  </a:lnTo>
                  <a:lnTo>
                    <a:pt x="437" y="278"/>
                  </a:lnTo>
                  <a:lnTo>
                    <a:pt x="441" y="284"/>
                  </a:lnTo>
                  <a:lnTo>
                    <a:pt x="441" y="282"/>
                  </a:lnTo>
                  <a:lnTo>
                    <a:pt x="457" y="313"/>
                  </a:lnTo>
                  <a:lnTo>
                    <a:pt x="459" y="319"/>
                  </a:lnTo>
                  <a:lnTo>
                    <a:pt x="466" y="335"/>
                  </a:lnTo>
                  <a:lnTo>
                    <a:pt x="468" y="345"/>
                  </a:lnTo>
                  <a:lnTo>
                    <a:pt x="472" y="353"/>
                  </a:lnTo>
                  <a:lnTo>
                    <a:pt x="474" y="360"/>
                  </a:lnTo>
                  <a:lnTo>
                    <a:pt x="478" y="368"/>
                  </a:lnTo>
                  <a:lnTo>
                    <a:pt x="480" y="376"/>
                  </a:lnTo>
                  <a:lnTo>
                    <a:pt x="484" y="386"/>
                  </a:lnTo>
                  <a:lnTo>
                    <a:pt x="488" y="402"/>
                  </a:lnTo>
                  <a:lnTo>
                    <a:pt x="490" y="412"/>
                  </a:lnTo>
                  <a:lnTo>
                    <a:pt x="494" y="419"/>
                  </a:lnTo>
                  <a:lnTo>
                    <a:pt x="496" y="429"/>
                  </a:lnTo>
                  <a:lnTo>
                    <a:pt x="498" y="437"/>
                  </a:lnTo>
                  <a:lnTo>
                    <a:pt x="502" y="457"/>
                  </a:lnTo>
                  <a:lnTo>
                    <a:pt x="504" y="465"/>
                  </a:lnTo>
                  <a:lnTo>
                    <a:pt x="516" y="524"/>
                  </a:lnTo>
                  <a:lnTo>
                    <a:pt x="516" y="534"/>
                  </a:lnTo>
                  <a:lnTo>
                    <a:pt x="518" y="543"/>
                  </a:lnTo>
                  <a:lnTo>
                    <a:pt x="520" y="541"/>
                  </a:lnTo>
                  <a:lnTo>
                    <a:pt x="522" y="5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38" name="Freeform 150"/>
            <p:cNvSpPr>
              <a:spLocks/>
            </p:cNvSpPr>
            <p:nvPr/>
          </p:nvSpPr>
          <p:spPr bwMode="auto">
            <a:xfrm>
              <a:off x="2670" y="1051"/>
              <a:ext cx="73" cy="41"/>
            </a:xfrm>
            <a:custGeom>
              <a:avLst/>
              <a:gdLst>
                <a:gd name="T0" fmla="*/ 55 w 84"/>
                <a:gd name="T1" fmla="*/ 0 h 49"/>
                <a:gd name="T2" fmla="*/ 55 w 84"/>
                <a:gd name="T3" fmla="*/ 2 h 49"/>
                <a:gd name="T4" fmla="*/ 47 w 84"/>
                <a:gd name="T5" fmla="*/ 4 h 49"/>
                <a:gd name="T6" fmla="*/ 47 w 84"/>
                <a:gd name="T7" fmla="*/ 6 h 49"/>
                <a:gd name="T8" fmla="*/ 43 w 84"/>
                <a:gd name="T9" fmla="*/ 6 h 49"/>
                <a:gd name="T10" fmla="*/ 43 w 84"/>
                <a:gd name="T11" fmla="*/ 8 h 49"/>
                <a:gd name="T12" fmla="*/ 19 w 84"/>
                <a:gd name="T13" fmla="*/ 19 h 49"/>
                <a:gd name="T14" fmla="*/ 19 w 84"/>
                <a:gd name="T15" fmla="*/ 21 h 49"/>
                <a:gd name="T16" fmla="*/ 11 w 84"/>
                <a:gd name="T17" fmla="*/ 23 h 49"/>
                <a:gd name="T18" fmla="*/ 11 w 84"/>
                <a:gd name="T19" fmla="*/ 25 h 49"/>
                <a:gd name="T20" fmla="*/ 3 w 84"/>
                <a:gd name="T21" fmla="*/ 27 h 49"/>
                <a:gd name="T22" fmla="*/ 3 w 84"/>
                <a:gd name="T23" fmla="*/ 29 h 49"/>
                <a:gd name="T24" fmla="*/ 0 w 84"/>
                <a:gd name="T25" fmla="*/ 29 h 49"/>
                <a:gd name="T26" fmla="*/ 0 w 84"/>
                <a:gd name="T27" fmla="*/ 31 h 49"/>
                <a:gd name="T28" fmla="*/ 3 w 84"/>
                <a:gd name="T29" fmla="*/ 31 h 49"/>
                <a:gd name="T30" fmla="*/ 3 w 84"/>
                <a:gd name="T31" fmla="*/ 33 h 49"/>
                <a:gd name="T32" fmla="*/ 23 w 84"/>
                <a:gd name="T33" fmla="*/ 33 h 49"/>
                <a:gd name="T34" fmla="*/ 23 w 84"/>
                <a:gd name="T35" fmla="*/ 35 h 49"/>
                <a:gd name="T36" fmla="*/ 37 w 84"/>
                <a:gd name="T37" fmla="*/ 37 h 49"/>
                <a:gd name="T38" fmla="*/ 37 w 84"/>
                <a:gd name="T39" fmla="*/ 39 h 49"/>
                <a:gd name="T40" fmla="*/ 47 w 84"/>
                <a:gd name="T41" fmla="*/ 39 h 49"/>
                <a:gd name="T42" fmla="*/ 47 w 84"/>
                <a:gd name="T43" fmla="*/ 41 h 49"/>
                <a:gd name="T44" fmla="*/ 57 w 84"/>
                <a:gd name="T45" fmla="*/ 41 h 49"/>
                <a:gd name="T46" fmla="*/ 57 w 84"/>
                <a:gd name="T47" fmla="*/ 43 h 49"/>
                <a:gd name="T48" fmla="*/ 62 w 84"/>
                <a:gd name="T49" fmla="*/ 43 h 49"/>
                <a:gd name="T50" fmla="*/ 62 w 84"/>
                <a:gd name="T51" fmla="*/ 45 h 49"/>
                <a:gd name="T52" fmla="*/ 72 w 84"/>
                <a:gd name="T53" fmla="*/ 45 h 49"/>
                <a:gd name="T54" fmla="*/ 72 w 84"/>
                <a:gd name="T55" fmla="*/ 47 h 49"/>
                <a:gd name="T56" fmla="*/ 78 w 84"/>
                <a:gd name="T57" fmla="*/ 47 h 49"/>
                <a:gd name="T58" fmla="*/ 78 w 84"/>
                <a:gd name="T59" fmla="*/ 49 h 49"/>
                <a:gd name="T60" fmla="*/ 84 w 84"/>
                <a:gd name="T61" fmla="*/ 49 h 49"/>
                <a:gd name="T62" fmla="*/ 68 w 84"/>
                <a:gd name="T63" fmla="*/ 17 h 49"/>
                <a:gd name="T64" fmla="*/ 66 w 84"/>
                <a:gd name="T65" fmla="*/ 17 h 49"/>
                <a:gd name="T66" fmla="*/ 64 w 84"/>
                <a:gd name="T67" fmla="*/ 10 h 49"/>
                <a:gd name="T68" fmla="*/ 62 w 84"/>
                <a:gd name="T69" fmla="*/ 10 h 49"/>
                <a:gd name="T70" fmla="*/ 61 w 84"/>
                <a:gd name="T71" fmla="*/ 2 h 49"/>
                <a:gd name="T72" fmla="*/ 59 w 84"/>
                <a:gd name="T73" fmla="*/ 2 h 49"/>
                <a:gd name="T74" fmla="*/ 59 w 84"/>
                <a:gd name="T75" fmla="*/ 0 h 49"/>
                <a:gd name="T76" fmla="*/ 55 w 84"/>
                <a:gd name="T7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4" h="49">
                  <a:moveTo>
                    <a:pt x="55" y="0"/>
                  </a:moveTo>
                  <a:lnTo>
                    <a:pt x="55" y="2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3" y="6"/>
                  </a:lnTo>
                  <a:lnTo>
                    <a:pt x="43" y="8"/>
                  </a:lnTo>
                  <a:lnTo>
                    <a:pt x="19" y="19"/>
                  </a:lnTo>
                  <a:lnTo>
                    <a:pt x="19" y="21"/>
                  </a:lnTo>
                  <a:lnTo>
                    <a:pt x="11" y="23"/>
                  </a:lnTo>
                  <a:lnTo>
                    <a:pt x="11" y="25"/>
                  </a:lnTo>
                  <a:lnTo>
                    <a:pt x="3" y="27"/>
                  </a:lnTo>
                  <a:lnTo>
                    <a:pt x="3" y="29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23" y="33"/>
                  </a:lnTo>
                  <a:lnTo>
                    <a:pt x="23" y="35"/>
                  </a:lnTo>
                  <a:lnTo>
                    <a:pt x="37" y="37"/>
                  </a:lnTo>
                  <a:lnTo>
                    <a:pt x="37" y="39"/>
                  </a:lnTo>
                  <a:lnTo>
                    <a:pt x="47" y="39"/>
                  </a:lnTo>
                  <a:lnTo>
                    <a:pt x="47" y="41"/>
                  </a:lnTo>
                  <a:lnTo>
                    <a:pt x="57" y="41"/>
                  </a:lnTo>
                  <a:lnTo>
                    <a:pt x="57" y="43"/>
                  </a:lnTo>
                  <a:lnTo>
                    <a:pt x="62" y="43"/>
                  </a:lnTo>
                  <a:lnTo>
                    <a:pt x="62" y="45"/>
                  </a:lnTo>
                  <a:lnTo>
                    <a:pt x="72" y="45"/>
                  </a:lnTo>
                  <a:lnTo>
                    <a:pt x="72" y="47"/>
                  </a:lnTo>
                  <a:lnTo>
                    <a:pt x="78" y="47"/>
                  </a:lnTo>
                  <a:lnTo>
                    <a:pt x="78" y="49"/>
                  </a:lnTo>
                  <a:lnTo>
                    <a:pt x="84" y="49"/>
                  </a:lnTo>
                  <a:lnTo>
                    <a:pt x="68" y="17"/>
                  </a:lnTo>
                  <a:lnTo>
                    <a:pt x="66" y="17"/>
                  </a:lnTo>
                  <a:lnTo>
                    <a:pt x="64" y="10"/>
                  </a:lnTo>
                  <a:lnTo>
                    <a:pt x="62" y="10"/>
                  </a:lnTo>
                  <a:lnTo>
                    <a:pt x="61" y="2"/>
                  </a:lnTo>
                  <a:lnTo>
                    <a:pt x="59" y="2"/>
                  </a:lnTo>
                  <a:lnTo>
                    <a:pt x="59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39" name="Freeform 151"/>
            <p:cNvSpPr>
              <a:spLocks/>
            </p:cNvSpPr>
            <p:nvPr/>
          </p:nvSpPr>
          <p:spPr bwMode="auto">
            <a:xfrm>
              <a:off x="2719" y="1027"/>
              <a:ext cx="102" cy="94"/>
            </a:xfrm>
            <a:custGeom>
              <a:avLst/>
              <a:gdLst>
                <a:gd name="T0" fmla="*/ 49 w 118"/>
                <a:gd name="T1" fmla="*/ 2 h 112"/>
                <a:gd name="T2" fmla="*/ 41 w 118"/>
                <a:gd name="T3" fmla="*/ 6 h 112"/>
                <a:gd name="T4" fmla="*/ 33 w 118"/>
                <a:gd name="T5" fmla="*/ 10 h 112"/>
                <a:gd name="T6" fmla="*/ 29 w 118"/>
                <a:gd name="T7" fmla="*/ 12 h 112"/>
                <a:gd name="T8" fmla="*/ 5 w 118"/>
                <a:gd name="T9" fmla="*/ 26 h 112"/>
                <a:gd name="T10" fmla="*/ 2 w 118"/>
                <a:gd name="T11" fmla="*/ 28 h 112"/>
                <a:gd name="T12" fmla="*/ 9 w 118"/>
                <a:gd name="T13" fmla="*/ 47 h 112"/>
                <a:gd name="T14" fmla="*/ 13 w 118"/>
                <a:gd name="T15" fmla="*/ 55 h 112"/>
                <a:gd name="T16" fmla="*/ 17 w 118"/>
                <a:gd name="T17" fmla="*/ 63 h 112"/>
                <a:gd name="T18" fmla="*/ 21 w 118"/>
                <a:gd name="T19" fmla="*/ 71 h 112"/>
                <a:gd name="T20" fmla="*/ 23 w 118"/>
                <a:gd name="T21" fmla="*/ 75 h 112"/>
                <a:gd name="T22" fmla="*/ 47 w 118"/>
                <a:gd name="T23" fmla="*/ 85 h 112"/>
                <a:gd name="T24" fmla="*/ 53 w 118"/>
                <a:gd name="T25" fmla="*/ 87 h 112"/>
                <a:gd name="T26" fmla="*/ 59 w 118"/>
                <a:gd name="T27" fmla="*/ 89 h 112"/>
                <a:gd name="T28" fmla="*/ 64 w 118"/>
                <a:gd name="T29" fmla="*/ 91 h 112"/>
                <a:gd name="T30" fmla="*/ 74 w 118"/>
                <a:gd name="T31" fmla="*/ 95 h 112"/>
                <a:gd name="T32" fmla="*/ 82 w 118"/>
                <a:gd name="T33" fmla="*/ 99 h 112"/>
                <a:gd name="T34" fmla="*/ 88 w 118"/>
                <a:gd name="T35" fmla="*/ 101 h 112"/>
                <a:gd name="T36" fmla="*/ 94 w 118"/>
                <a:gd name="T37" fmla="*/ 103 h 112"/>
                <a:gd name="T38" fmla="*/ 104 w 118"/>
                <a:gd name="T39" fmla="*/ 106 h 112"/>
                <a:gd name="T40" fmla="*/ 108 w 118"/>
                <a:gd name="T41" fmla="*/ 108 h 112"/>
                <a:gd name="T42" fmla="*/ 112 w 118"/>
                <a:gd name="T43" fmla="*/ 110 h 112"/>
                <a:gd name="T44" fmla="*/ 116 w 118"/>
                <a:gd name="T45" fmla="*/ 112 h 112"/>
                <a:gd name="T46" fmla="*/ 108 w 118"/>
                <a:gd name="T47" fmla="*/ 93 h 112"/>
                <a:gd name="T48" fmla="*/ 104 w 118"/>
                <a:gd name="T49" fmla="*/ 85 h 112"/>
                <a:gd name="T50" fmla="*/ 100 w 118"/>
                <a:gd name="T51" fmla="*/ 77 h 112"/>
                <a:gd name="T52" fmla="*/ 96 w 118"/>
                <a:gd name="T53" fmla="*/ 69 h 112"/>
                <a:gd name="T54" fmla="*/ 80 w 118"/>
                <a:gd name="T55" fmla="*/ 42 h 112"/>
                <a:gd name="T56" fmla="*/ 76 w 118"/>
                <a:gd name="T57" fmla="*/ 34 h 112"/>
                <a:gd name="T58" fmla="*/ 72 w 118"/>
                <a:gd name="T59" fmla="*/ 26 h 112"/>
                <a:gd name="T60" fmla="*/ 68 w 118"/>
                <a:gd name="T61" fmla="*/ 18 h 112"/>
                <a:gd name="T62" fmla="*/ 57 w 118"/>
                <a:gd name="T6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12">
                  <a:moveTo>
                    <a:pt x="49" y="0"/>
                  </a:moveTo>
                  <a:lnTo>
                    <a:pt x="49" y="2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29" y="10"/>
                  </a:lnTo>
                  <a:lnTo>
                    <a:pt x="29" y="1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9" y="47"/>
                  </a:lnTo>
                  <a:lnTo>
                    <a:pt x="11" y="47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7" y="63"/>
                  </a:lnTo>
                  <a:lnTo>
                    <a:pt x="19" y="63"/>
                  </a:lnTo>
                  <a:lnTo>
                    <a:pt x="21" y="71"/>
                  </a:lnTo>
                  <a:lnTo>
                    <a:pt x="23" y="71"/>
                  </a:lnTo>
                  <a:lnTo>
                    <a:pt x="23" y="75"/>
                  </a:lnTo>
                  <a:lnTo>
                    <a:pt x="47" y="83"/>
                  </a:lnTo>
                  <a:lnTo>
                    <a:pt x="47" y="85"/>
                  </a:lnTo>
                  <a:lnTo>
                    <a:pt x="53" y="85"/>
                  </a:lnTo>
                  <a:lnTo>
                    <a:pt x="53" y="87"/>
                  </a:lnTo>
                  <a:lnTo>
                    <a:pt x="59" y="87"/>
                  </a:lnTo>
                  <a:lnTo>
                    <a:pt x="59" y="89"/>
                  </a:lnTo>
                  <a:lnTo>
                    <a:pt x="64" y="89"/>
                  </a:lnTo>
                  <a:lnTo>
                    <a:pt x="64" y="91"/>
                  </a:lnTo>
                  <a:lnTo>
                    <a:pt x="74" y="93"/>
                  </a:lnTo>
                  <a:lnTo>
                    <a:pt x="74" y="95"/>
                  </a:lnTo>
                  <a:lnTo>
                    <a:pt x="80" y="95"/>
                  </a:lnTo>
                  <a:lnTo>
                    <a:pt x="82" y="99"/>
                  </a:lnTo>
                  <a:lnTo>
                    <a:pt x="88" y="99"/>
                  </a:lnTo>
                  <a:lnTo>
                    <a:pt x="88" y="101"/>
                  </a:lnTo>
                  <a:lnTo>
                    <a:pt x="94" y="101"/>
                  </a:lnTo>
                  <a:lnTo>
                    <a:pt x="94" y="103"/>
                  </a:lnTo>
                  <a:lnTo>
                    <a:pt x="104" y="104"/>
                  </a:lnTo>
                  <a:lnTo>
                    <a:pt x="104" y="106"/>
                  </a:lnTo>
                  <a:lnTo>
                    <a:pt x="108" y="106"/>
                  </a:lnTo>
                  <a:lnTo>
                    <a:pt x="108" y="108"/>
                  </a:lnTo>
                  <a:lnTo>
                    <a:pt x="112" y="108"/>
                  </a:lnTo>
                  <a:lnTo>
                    <a:pt x="112" y="110"/>
                  </a:lnTo>
                  <a:lnTo>
                    <a:pt x="116" y="110"/>
                  </a:lnTo>
                  <a:lnTo>
                    <a:pt x="116" y="112"/>
                  </a:lnTo>
                  <a:lnTo>
                    <a:pt x="118" y="112"/>
                  </a:lnTo>
                  <a:lnTo>
                    <a:pt x="108" y="93"/>
                  </a:lnTo>
                  <a:lnTo>
                    <a:pt x="106" y="93"/>
                  </a:lnTo>
                  <a:lnTo>
                    <a:pt x="104" y="85"/>
                  </a:lnTo>
                  <a:lnTo>
                    <a:pt x="102" y="85"/>
                  </a:lnTo>
                  <a:lnTo>
                    <a:pt x="100" y="77"/>
                  </a:lnTo>
                  <a:lnTo>
                    <a:pt x="98" y="77"/>
                  </a:lnTo>
                  <a:lnTo>
                    <a:pt x="96" y="69"/>
                  </a:lnTo>
                  <a:lnTo>
                    <a:pt x="94" y="69"/>
                  </a:lnTo>
                  <a:lnTo>
                    <a:pt x="80" y="42"/>
                  </a:lnTo>
                  <a:lnTo>
                    <a:pt x="78" y="42"/>
                  </a:lnTo>
                  <a:lnTo>
                    <a:pt x="76" y="34"/>
                  </a:lnTo>
                  <a:lnTo>
                    <a:pt x="74" y="34"/>
                  </a:lnTo>
                  <a:lnTo>
                    <a:pt x="72" y="26"/>
                  </a:lnTo>
                  <a:lnTo>
                    <a:pt x="70" y="26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57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E0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40" name="Freeform 152"/>
            <p:cNvSpPr>
              <a:spLocks/>
            </p:cNvSpPr>
            <p:nvPr/>
          </p:nvSpPr>
          <p:spPr bwMode="auto">
            <a:xfrm>
              <a:off x="2769" y="1029"/>
              <a:ext cx="152" cy="162"/>
            </a:xfrm>
            <a:custGeom>
              <a:avLst/>
              <a:gdLst>
                <a:gd name="T0" fmla="*/ 7 w 177"/>
                <a:gd name="T1" fmla="*/ 16 h 193"/>
                <a:gd name="T2" fmla="*/ 11 w 177"/>
                <a:gd name="T3" fmla="*/ 24 h 193"/>
                <a:gd name="T4" fmla="*/ 15 w 177"/>
                <a:gd name="T5" fmla="*/ 32 h 193"/>
                <a:gd name="T6" fmla="*/ 19 w 177"/>
                <a:gd name="T7" fmla="*/ 40 h 193"/>
                <a:gd name="T8" fmla="*/ 35 w 177"/>
                <a:gd name="T9" fmla="*/ 67 h 193"/>
                <a:gd name="T10" fmla="*/ 39 w 177"/>
                <a:gd name="T11" fmla="*/ 75 h 193"/>
                <a:gd name="T12" fmla="*/ 43 w 177"/>
                <a:gd name="T13" fmla="*/ 83 h 193"/>
                <a:gd name="T14" fmla="*/ 47 w 177"/>
                <a:gd name="T15" fmla="*/ 91 h 193"/>
                <a:gd name="T16" fmla="*/ 61 w 177"/>
                <a:gd name="T17" fmla="*/ 112 h 193"/>
                <a:gd name="T18" fmla="*/ 65 w 177"/>
                <a:gd name="T19" fmla="*/ 114 h 193"/>
                <a:gd name="T20" fmla="*/ 68 w 177"/>
                <a:gd name="T21" fmla="*/ 116 h 193"/>
                <a:gd name="T22" fmla="*/ 74 w 177"/>
                <a:gd name="T23" fmla="*/ 120 h 193"/>
                <a:gd name="T24" fmla="*/ 80 w 177"/>
                <a:gd name="T25" fmla="*/ 122 h 193"/>
                <a:gd name="T26" fmla="*/ 84 w 177"/>
                <a:gd name="T27" fmla="*/ 124 h 193"/>
                <a:gd name="T28" fmla="*/ 88 w 177"/>
                <a:gd name="T29" fmla="*/ 126 h 193"/>
                <a:gd name="T30" fmla="*/ 94 w 177"/>
                <a:gd name="T31" fmla="*/ 130 h 193"/>
                <a:gd name="T32" fmla="*/ 100 w 177"/>
                <a:gd name="T33" fmla="*/ 134 h 193"/>
                <a:gd name="T34" fmla="*/ 104 w 177"/>
                <a:gd name="T35" fmla="*/ 136 h 193"/>
                <a:gd name="T36" fmla="*/ 108 w 177"/>
                <a:gd name="T37" fmla="*/ 138 h 193"/>
                <a:gd name="T38" fmla="*/ 120 w 177"/>
                <a:gd name="T39" fmla="*/ 148 h 193"/>
                <a:gd name="T40" fmla="*/ 125 w 177"/>
                <a:gd name="T41" fmla="*/ 152 h 193"/>
                <a:gd name="T42" fmla="*/ 131 w 177"/>
                <a:gd name="T43" fmla="*/ 156 h 193"/>
                <a:gd name="T44" fmla="*/ 143 w 177"/>
                <a:gd name="T45" fmla="*/ 165 h 193"/>
                <a:gd name="T46" fmla="*/ 149 w 177"/>
                <a:gd name="T47" fmla="*/ 169 h 193"/>
                <a:gd name="T48" fmla="*/ 161 w 177"/>
                <a:gd name="T49" fmla="*/ 179 h 193"/>
                <a:gd name="T50" fmla="*/ 175 w 177"/>
                <a:gd name="T51" fmla="*/ 193 h 193"/>
                <a:gd name="T52" fmla="*/ 173 w 177"/>
                <a:gd name="T53" fmla="*/ 189 h 193"/>
                <a:gd name="T54" fmla="*/ 169 w 177"/>
                <a:gd name="T55" fmla="*/ 181 h 193"/>
                <a:gd name="T56" fmla="*/ 165 w 177"/>
                <a:gd name="T57" fmla="*/ 173 h 193"/>
                <a:gd name="T58" fmla="*/ 161 w 177"/>
                <a:gd name="T59" fmla="*/ 165 h 193"/>
                <a:gd name="T60" fmla="*/ 145 w 177"/>
                <a:gd name="T61" fmla="*/ 138 h 193"/>
                <a:gd name="T62" fmla="*/ 141 w 177"/>
                <a:gd name="T63" fmla="*/ 130 h 193"/>
                <a:gd name="T64" fmla="*/ 137 w 177"/>
                <a:gd name="T65" fmla="*/ 122 h 193"/>
                <a:gd name="T66" fmla="*/ 133 w 177"/>
                <a:gd name="T67" fmla="*/ 114 h 193"/>
                <a:gd name="T68" fmla="*/ 118 w 177"/>
                <a:gd name="T69" fmla="*/ 87 h 193"/>
                <a:gd name="T70" fmla="*/ 114 w 177"/>
                <a:gd name="T71" fmla="*/ 79 h 193"/>
                <a:gd name="T72" fmla="*/ 110 w 177"/>
                <a:gd name="T73" fmla="*/ 71 h 193"/>
                <a:gd name="T74" fmla="*/ 106 w 177"/>
                <a:gd name="T75" fmla="*/ 63 h 193"/>
                <a:gd name="T76" fmla="*/ 90 w 177"/>
                <a:gd name="T77" fmla="*/ 36 h 193"/>
                <a:gd name="T78" fmla="*/ 86 w 177"/>
                <a:gd name="T79" fmla="*/ 28 h 193"/>
                <a:gd name="T80" fmla="*/ 82 w 177"/>
                <a:gd name="T81" fmla="*/ 20 h 193"/>
                <a:gd name="T82" fmla="*/ 78 w 177"/>
                <a:gd name="T83" fmla="*/ 16 h 193"/>
                <a:gd name="T84" fmla="*/ 70 w 177"/>
                <a:gd name="T85" fmla="*/ 14 h 193"/>
                <a:gd name="T86" fmla="*/ 57 w 177"/>
                <a:gd name="T87" fmla="*/ 10 h 193"/>
                <a:gd name="T88" fmla="*/ 29 w 177"/>
                <a:gd name="T89" fmla="*/ 4 h 193"/>
                <a:gd name="T90" fmla="*/ 15 w 177"/>
                <a:gd name="T91" fmla="*/ 2 h 193"/>
                <a:gd name="T92" fmla="*/ 0 w 177"/>
                <a:gd name="T9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7" h="193">
                  <a:moveTo>
                    <a:pt x="0" y="0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5" y="32"/>
                  </a:lnTo>
                  <a:lnTo>
                    <a:pt x="17" y="32"/>
                  </a:lnTo>
                  <a:lnTo>
                    <a:pt x="19" y="40"/>
                  </a:lnTo>
                  <a:lnTo>
                    <a:pt x="21" y="40"/>
                  </a:lnTo>
                  <a:lnTo>
                    <a:pt x="35" y="67"/>
                  </a:lnTo>
                  <a:lnTo>
                    <a:pt x="37" y="67"/>
                  </a:lnTo>
                  <a:lnTo>
                    <a:pt x="39" y="75"/>
                  </a:lnTo>
                  <a:lnTo>
                    <a:pt x="41" y="75"/>
                  </a:lnTo>
                  <a:lnTo>
                    <a:pt x="43" y="83"/>
                  </a:lnTo>
                  <a:lnTo>
                    <a:pt x="45" y="83"/>
                  </a:lnTo>
                  <a:lnTo>
                    <a:pt x="47" y="91"/>
                  </a:lnTo>
                  <a:lnTo>
                    <a:pt x="49" y="91"/>
                  </a:lnTo>
                  <a:lnTo>
                    <a:pt x="61" y="112"/>
                  </a:lnTo>
                  <a:lnTo>
                    <a:pt x="65" y="112"/>
                  </a:lnTo>
                  <a:lnTo>
                    <a:pt x="65" y="114"/>
                  </a:lnTo>
                  <a:lnTo>
                    <a:pt x="68" y="114"/>
                  </a:lnTo>
                  <a:lnTo>
                    <a:pt x="68" y="116"/>
                  </a:lnTo>
                  <a:lnTo>
                    <a:pt x="72" y="116"/>
                  </a:lnTo>
                  <a:lnTo>
                    <a:pt x="74" y="120"/>
                  </a:lnTo>
                  <a:lnTo>
                    <a:pt x="80" y="120"/>
                  </a:lnTo>
                  <a:lnTo>
                    <a:pt x="80" y="122"/>
                  </a:lnTo>
                  <a:lnTo>
                    <a:pt x="84" y="122"/>
                  </a:lnTo>
                  <a:lnTo>
                    <a:pt x="84" y="124"/>
                  </a:lnTo>
                  <a:lnTo>
                    <a:pt x="88" y="124"/>
                  </a:lnTo>
                  <a:lnTo>
                    <a:pt x="88" y="126"/>
                  </a:lnTo>
                  <a:lnTo>
                    <a:pt x="92" y="126"/>
                  </a:lnTo>
                  <a:lnTo>
                    <a:pt x="94" y="130"/>
                  </a:lnTo>
                  <a:lnTo>
                    <a:pt x="98" y="130"/>
                  </a:lnTo>
                  <a:lnTo>
                    <a:pt x="100" y="134"/>
                  </a:lnTo>
                  <a:lnTo>
                    <a:pt x="104" y="134"/>
                  </a:lnTo>
                  <a:lnTo>
                    <a:pt x="104" y="136"/>
                  </a:lnTo>
                  <a:lnTo>
                    <a:pt x="108" y="136"/>
                  </a:lnTo>
                  <a:lnTo>
                    <a:pt x="108" y="138"/>
                  </a:lnTo>
                  <a:lnTo>
                    <a:pt x="112" y="138"/>
                  </a:lnTo>
                  <a:lnTo>
                    <a:pt x="120" y="148"/>
                  </a:lnTo>
                  <a:lnTo>
                    <a:pt x="124" y="148"/>
                  </a:lnTo>
                  <a:lnTo>
                    <a:pt x="125" y="152"/>
                  </a:lnTo>
                  <a:lnTo>
                    <a:pt x="129" y="152"/>
                  </a:lnTo>
                  <a:lnTo>
                    <a:pt x="131" y="156"/>
                  </a:lnTo>
                  <a:lnTo>
                    <a:pt x="135" y="156"/>
                  </a:lnTo>
                  <a:lnTo>
                    <a:pt x="143" y="165"/>
                  </a:lnTo>
                  <a:lnTo>
                    <a:pt x="147" y="165"/>
                  </a:lnTo>
                  <a:lnTo>
                    <a:pt x="149" y="169"/>
                  </a:lnTo>
                  <a:lnTo>
                    <a:pt x="153" y="169"/>
                  </a:lnTo>
                  <a:lnTo>
                    <a:pt x="161" y="179"/>
                  </a:lnTo>
                  <a:lnTo>
                    <a:pt x="165" y="179"/>
                  </a:lnTo>
                  <a:lnTo>
                    <a:pt x="175" y="193"/>
                  </a:lnTo>
                  <a:lnTo>
                    <a:pt x="177" y="193"/>
                  </a:lnTo>
                  <a:lnTo>
                    <a:pt x="173" y="189"/>
                  </a:lnTo>
                  <a:lnTo>
                    <a:pt x="171" y="181"/>
                  </a:lnTo>
                  <a:lnTo>
                    <a:pt x="169" y="181"/>
                  </a:lnTo>
                  <a:lnTo>
                    <a:pt x="167" y="173"/>
                  </a:lnTo>
                  <a:lnTo>
                    <a:pt x="165" y="173"/>
                  </a:lnTo>
                  <a:lnTo>
                    <a:pt x="163" y="165"/>
                  </a:lnTo>
                  <a:lnTo>
                    <a:pt x="161" y="165"/>
                  </a:lnTo>
                  <a:lnTo>
                    <a:pt x="147" y="138"/>
                  </a:lnTo>
                  <a:lnTo>
                    <a:pt x="145" y="138"/>
                  </a:lnTo>
                  <a:lnTo>
                    <a:pt x="143" y="130"/>
                  </a:lnTo>
                  <a:lnTo>
                    <a:pt x="141" y="130"/>
                  </a:lnTo>
                  <a:lnTo>
                    <a:pt x="139" y="122"/>
                  </a:lnTo>
                  <a:lnTo>
                    <a:pt x="137" y="122"/>
                  </a:lnTo>
                  <a:lnTo>
                    <a:pt x="135" y="114"/>
                  </a:lnTo>
                  <a:lnTo>
                    <a:pt x="133" y="114"/>
                  </a:lnTo>
                  <a:lnTo>
                    <a:pt x="120" y="87"/>
                  </a:lnTo>
                  <a:lnTo>
                    <a:pt x="118" y="87"/>
                  </a:lnTo>
                  <a:lnTo>
                    <a:pt x="116" y="79"/>
                  </a:lnTo>
                  <a:lnTo>
                    <a:pt x="114" y="79"/>
                  </a:lnTo>
                  <a:lnTo>
                    <a:pt x="112" y="71"/>
                  </a:lnTo>
                  <a:lnTo>
                    <a:pt x="110" y="71"/>
                  </a:lnTo>
                  <a:lnTo>
                    <a:pt x="108" y="63"/>
                  </a:lnTo>
                  <a:lnTo>
                    <a:pt x="106" y="63"/>
                  </a:lnTo>
                  <a:lnTo>
                    <a:pt x="92" y="36"/>
                  </a:lnTo>
                  <a:lnTo>
                    <a:pt x="90" y="36"/>
                  </a:lnTo>
                  <a:lnTo>
                    <a:pt x="88" y="28"/>
                  </a:lnTo>
                  <a:lnTo>
                    <a:pt x="86" y="28"/>
                  </a:lnTo>
                  <a:lnTo>
                    <a:pt x="84" y="20"/>
                  </a:lnTo>
                  <a:lnTo>
                    <a:pt x="82" y="20"/>
                  </a:lnTo>
                  <a:lnTo>
                    <a:pt x="82" y="16"/>
                  </a:lnTo>
                  <a:lnTo>
                    <a:pt x="78" y="16"/>
                  </a:lnTo>
                  <a:lnTo>
                    <a:pt x="78" y="14"/>
                  </a:lnTo>
                  <a:lnTo>
                    <a:pt x="70" y="14"/>
                  </a:lnTo>
                  <a:lnTo>
                    <a:pt x="70" y="12"/>
                  </a:lnTo>
                  <a:lnTo>
                    <a:pt x="57" y="10"/>
                  </a:lnTo>
                  <a:lnTo>
                    <a:pt x="57" y="8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41" name="Freeform 153"/>
            <p:cNvSpPr>
              <a:spLocks/>
            </p:cNvSpPr>
            <p:nvPr/>
          </p:nvSpPr>
          <p:spPr bwMode="auto">
            <a:xfrm>
              <a:off x="3055" y="1435"/>
              <a:ext cx="40" cy="89"/>
            </a:xfrm>
            <a:custGeom>
              <a:avLst/>
              <a:gdLst>
                <a:gd name="T0" fmla="*/ 0 w 47"/>
                <a:gd name="T1" fmla="*/ 0 h 106"/>
                <a:gd name="T2" fmla="*/ 2 w 47"/>
                <a:gd name="T3" fmla="*/ 16 h 106"/>
                <a:gd name="T4" fmla="*/ 4 w 47"/>
                <a:gd name="T5" fmla="*/ 16 h 106"/>
                <a:gd name="T6" fmla="*/ 6 w 47"/>
                <a:gd name="T7" fmla="*/ 36 h 106"/>
                <a:gd name="T8" fmla="*/ 8 w 47"/>
                <a:gd name="T9" fmla="*/ 36 h 106"/>
                <a:gd name="T10" fmla="*/ 8 w 47"/>
                <a:gd name="T11" fmla="*/ 43 h 106"/>
                <a:gd name="T12" fmla="*/ 10 w 47"/>
                <a:gd name="T13" fmla="*/ 43 h 106"/>
                <a:gd name="T14" fmla="*/ 10 w 47"/>
                <a:gd name="T15" fmla="*/ 55 h 106"/>
                <a:gd name="T16" fmla="*/ 12 w 47"/>
                <a:gd name="T17" fmla="*/ 55 h 106"/>
                <a:gd name="T18" fmla="*/ 12 w 47"/>
                <a:gd name="T19" fmla="*/ 63 h 106"/>
                <a:gd name="T20" fmla="*/ 14 w 47"/>
                <a:gd name="T21" fmla="*/ 63 h 106"/>
                <a:gd name="T22" fmla="*/ 14 w 47"/>
                <a:gd name="T23" fmla="*/ 75 h 106"/>
                <a:gd name="T24" fmla="*/ 16 w 47"/>
                <a:gd name="T25" fmla="*/ 75 h 106"/>
                <a:gd name="T26" fmla="*/ 16 w 47"/>
                <a:gd name="T27" fmla="*/ 83 h 106"/>
                <a:gd name="T28" fmla="*/ 18 w 47"/>
                <a:gd name="T29" fmla="*/ 83 h 106"/>
                <a:gd name="T30" fmla="*/ 20 w 47"/>
                <a:gd name="T31" fmla="*/ 106 h 106"/>
                <a:gd name="T32" fmla="*/ 24 w 47"/>
                <a:gd name="T33" fmla="*/ 106 h 106"/>
                <a:gd name="T34" fmla="*/ 24 w 47"/>
                <a:gd name="T35" fmla="*/ 104 h 106"/>
                <a:gd name="T36" fmla="*/ 31 w 47"/>
                <a:gd name="T37" fmla="*/ 97 h 106"/>
                <a:gd name="T38" fmla="*/ 35 w 47"/>
                <a:gd name="T39" fmla="*/ 97 h 106"/>
                <a:gd name="T40" fmla="*/ 35 w 47"/>
                <a:gd name="T41" fmla="*/ 95 h 106"/>
                <a:gd name="T42" fmla="*/ 43 w 47"/>
                <a:gd name="T43" fmla="*/ 87 h 106"/>
                <a:gd name="T44" fmla="*/ 47 w 47"/>
                <a:gd name="T45" fmla="*/ 87 h 106"/>
                <a:gd name="T46" fmla="*/ 37 w 47"/>
                <a:gd name="T47" fmla="*/ 67 h 106"/>
                <a:gd name="T48" fmla="*/ 35 w 47"/>
                <a:gd name="T49" fmla="*/ 67 h 106"/>
                <a:gd name="T50" fmla="*/ 33 w 47"/>
                <a:gd name="T51" fmla="*/ 59 h 106"/>
                <a:gd name="T52" fmla="*/ 31 w 47"/>
                <a:gd name="T53" fmla="*/ 59 h 106"/>
                <a:gd name="T54" fmla="*/ 29 w 47"/>
                <a:gd name="T55" fmla="*/ 51 h 106"/>
                <a:gd name="T56" fmla="*/ 28 w 47"/>
                <a:gd name="T57" fmla="*/ 51 h 106"/>
                <a:gd name="T58" fmla="*/ 26 w 47"/>
                <a:gd name="T59" fmla="*/ 43 h 106"/>
                <a:gd name="T60" fmla="*/ 24 w 47"/>
                <a:gd name="T61" fmla="*/ 43 h 106"/>
                <a:gd name="T62" fmla="*/ 10 w 47"/>
                <a:gd name="T63" fmla="*/ 16 h 106"/>
                <a:gd name="T64" fmla="*/ 8 w 47"/>
                <a:gd name="T65" fmla="*/ 16 h 106"/>
                <a:gd name="T66" fmla="*/ 6 w 47"/>
                <a:gd name="T67" fmla="*/ 8 h 106"/>
                <a:gd name="T68" fmla="*/ 4 w 47"/>
                <a:gd name="T69" fmla="*/ 8 h 106"/>
                <a:gd name="T70" fmla="*/ 2 w 47"/>
                <a:gd name="T71" fmla="*/ 0 h 106"/>
                <a:gd name="T72" fmla="*/ 0 w 47"/>
                <a:gd name="T7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" h="106">
                  <a:moveTo>
                    <a:pt x="0" y="0"/>
                  </a:moveTo>
                  <a:lnTo>
                    <a:pt x="2" y="16"/>
                  </a:lnTo>
                  <a:lnTo>
                    <a:pt x="4" y="16"/>
                  </a:lnTo>
                  <a:lnTo>
                    <a:pt x="6" y="36"/>
                  </a:lnTo>
                  <a:lnTo>
                    <a:pt x="8" y="36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63"/>
                  </a:lnTo>
                  <a:lnTo>
                    <a:pt x="14" y="63"/>
                  </a:lnTo>
                  <a:lnTo>
                    <a:pt x="14" y="75"/>
                  </a:lnTo>
                  <a:lnTo>
                    <a:pt x="16" y="75"/>
                  </a:lnTo>
                  <a:lnTo>
                    <a:pt x="16" y="83"/>
                  </a:lnTo>
                  <a:lnTo>
                    <a:pt x="18" y="83"/>
                  </a:lnTo>
                  <a:lnTo>
                    <a:pt x="20" y="106"/>
                  </a:lnTo>
                  <a:lnTo>
                    <a:pt x="24" y="106"/>
                  </a:lnTo>
                  <a:lnTo>
                    <a:pt x="24" y="104"/>
                  </a:lnTo>
                  <a:lnTo>
                    <a:pt x="31" y="97"/>
                  </a:lnTo>
                  <a:lnTo>
                    <a:pt x="35" y="97"/>
                  </a:lnTo>
                  <a:lnTo>
                    <a:pt x="35" y="95"/>
                  </a:lnTo>
                  <a:lnTo>
                    <a:pt x="43" y="87"/>
                  </a:lnTo>
                  <a:lnTo>
                    <a:pt x="47" y="87"/>
                  </a:lnTo>
                  <a:lnTo>
                    <a:pt x="37" y="67"/>
                  </a:lnTo>
                  <a:lnTo>
                    <a:pt x="35" y="67"/>
                  </a:lnTo>
                  <a:lnTo>
                    <a:pt x="33" y="59"/>
                  </a:lnTo>
                  <a:lnTo>
                    <a:pt x="31" y="59"/>
                  </a:lnTo>
                  <a:lnTo>
                    <a:pt x="29" y="51"/>
                  </a:lnTo>
                  <a:lnTo>
                    <a:pt x="28" y="51"/>
                  </a:lnTo>
                  <a:lnTo>
                    <a:pt x="26" y="43"/>
                  </a:lnTo>
                  <a:lnTo>
                    <a:pt x="24" y="43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6" y="8"/>
                  </a:lnTo>
                  <a:lnTo>
                    <a:pt x="4" y="8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42" name="Freeform 154"/>
            <p:cNvSpPr>
              <a:spLocks/>
            </p:cNvSpPr>
            <p:nvPr/>
          </p:nvSpPr>
          <p:spPr bwMode="auto">
            <a:xfrm>
              <a:off x="2838" y="1042"/>
              <a:ext cx="300" cy="466"/>
            </a:xfrm>
            <a:custGeom>
              <a:avLst/>
              <a:gdLst>
                <a:gd name="T0" fmla="*/ 6 w 348"/>
                <a:gd name="T1" fmla="*/ 16 h 555"/>
                <a:gd name="T2" fmla="*/ 24 w 348"/>
                <a:gd name="T3" fmla="*/ 47 h 555"/>
                <a:gd name="T4" fmla="*/ 32 w 348"/>
                <a:gd name="T5" fmla="*/ 63 h 555"/>
                <a:gd name="T6" fmla="*/ 51 w 348"/>
                <a:gd name="T7" fmla="*/ 98 h 555"/>
                <a:gd name="T8" fmla="*/ 59 w 348"/>
                <a:gd name="T9" fmla="*/ 114 h 555"/>
                <a:gd name="T10" fmla="*/ 79 w 348"/>
                <a:gd name="T11" fmla="*/ 149 h 555"/>
                <a:gd name="T12" fmla="*/ 87 w 348"/>
                <a:gd name="T13" fmla="*/ 165 h 555"/>
                <a:gd name="T14" fmla="*/ 97 w 348"/>
                <a:gd name="T15" fmla="*/ 179 h 555"/>
                <a:gd name="T16" fmla="*/ 110 w 348"/>
                <a:gd name="T17" fmla="*/ 191 h 555"/>
                <a:gd name="T18" fmla="*/ 124 w 348"/>
                <a:gd name="T19" fmla="*/ 205 h 555"/>
                <a:gd name="T20" fmla="*/ 142 w 348"/>
                <a:gd name="T21" fmla="*/ 228 h 555"/>
                <a:gd name="T22" fmla="*/ 156 w 348"/>
                <a:gd name="T23" fmla="*/ 248 h 555"/>
                <a:gd name="T24" fmla="*/ 165 w 348"/>
                <a:gd name="T25" fmla="*/ 264 h 555"/>
                <a:gd name="T26" fmla="*/ 177 w 348"/>
                <a:gd name="T27" fmla="*/ 275 h 555"/>
                <a:gd name="T28" fmla="*/ 185 w 348"/>
                <a:gd name="T29" fmla="*/ 291 h 555"/>
                <a:gd name="T30" fmla="*/ 197 w 348"/>
                <a:gd name="T31" fmla="*/ 311 h 555"/>
                <a:gd name="T32" fmla="*/ 205 w 348"/>
                <a:gd name="T33" fmla="*/ 330 h 555"/>
                <a:gd name="T34" fmla="*/ 213 w 348"/>
                <a:gd name="T35" fmla="*/ 346 h 555"/>
                <a:gd name="T36" fmla="*/ 219 w 348"/>
                <a:gd name="T37" fmla="*/ 362 h 555"/>
                <a:gd name="T38" fmla="*/ 224 w 348"/>
                <a:gd name="T39" fmla="*/ 378 h 555"/>
                <a:gd name="T40" fmla="*/ 228 w 348"/>
                <a:gd name="T41" fmla="*/ 387 h 555"/>
                <a:gd name="T42" fmla="*/ 232 w 348"/>
                <a:gd name="T43" fmla="*/ 399 h 555"/>
                <a:gd name="T44" fmla="*/ 238 w 348"/>
                <a:gd name="T45" fmla="*/ 415 h 555"/>
                <a:gd name="T46" fmla="*/ 244 w 348"/>
                <a:gd name="T47" fmla="*/ 437 h 555"/>
                <a:gd name="T48" fmla="*/ 250 w 348"/>
                <a:gd name="T49" fmla="*/ 456 h 555"/>
                <a:gd name="T50" fmla="*/ 254 w 348"/>
                <a:gd name="T51" fmla="*/ 472 h 555"/>
                <a:gd name="T52" fmla="*/ 260 w 348"/>
                <a:gd name="T53" fmla="*/ 484 h 555"/>
                <a:gd name="T54" fmla="*/ 280 w 348"/>
                <a:gd name="T55" fmla="*/ 519 h 555"/>
                <a:gd name="T56" fmla="*/ 287 w 348"/>
                <a:gd name="T57" fmla="*/ 535 h 555"/>
                <a:gd name="T58" fmla="*/ 333 w 348"/>
                <a:gd name="T59" fmla="*/ 525 h 555"/>
                <a:gd name="T60" fmla="*/ 342 w 348"/>
                <a:gd name="T61" fmla="*/ 506 h 555"/>
                <a:gd name="T62" fmla="*/ 335 w 348"/>
                <a:gd name="T63" fmla="*/ 490 h 555"/>
                <a:gd name="T64" fmla="*/ 315 w 348"/>
                <a:gd name="T65" fmla="*/ 454 h 555"/>
                <a:gd name="T66" fmla="*/ 307 w 348"/>
                <a:gd name="T67" fmla="*/ 439 h 555"/>
                <a:gd name="T68" fmla="*/ 287 w 348"/>
                <a:gd name="T69" fmla="*/ 403 h 555"/>
                <a:gd name="T70" fmla="*/ 280 w 348"/>
                <a:gd name="T71" fmla="*/ 387 h 555"/>
                <a:gd name="T72" fmla="*/ 260 w 348"/>
                <a:gd name="T73" fmla="*/ 352 h 555"/>
                <a:gd name="T74" fmla="*/ 252 w 348"/>
                <a:gd name="T75" fmla="*/ 336 h 555"/>
                <a:gd name="T76" fmla="*/ 232 w 348"/>
                <a:gd name="T77" fmla="*/ 301 h 555"/>
                <a:gd name="T78" fmla="*/ 224 w 348"/>
                <a:gd name="T79" fmla="*/ 285 h 555"/>
                <a:gd name="T80" fmla="*/ 205 w 348"/>
                <a:gd name="T81" fmla="*/ 250 h 555"/>
                <a:gd name="T82" fmla="*/ 197 w 348"/>
                <a:gd name="T83" fmla="*/ 234 h 555"/>
                <a:gd name="T84" fmla="*/ 175 w 348"/>
                <a:gd name="T85" fmla="*/ 195 h 555"/>
                <a:gd name="T86" fmla="*/ 167 w 348"/>
                <a:gd name="T87" fmla="*/ 179 h 555"/>
                <a:gd name="T88" fmla="*/ 148 w 348"/>
                <a:gd name="T89" fmla="*/ 144 h 555"/>
                <a:gd name="T90" fmla="*/ 140 w 348"/>
                <a:gd name="T91" fmla="*/ 128 h 555"/>
                <a:gd name="T92" fmla="*/ 120 w 348"/>
                <a:gd name="T93" fmla="*/ 92 h 555"/>
                <a:gd name="T94" fmla="*/ 112 w 348"/>
                <a:gd name="T95" fmla="*/ 77 h 555"/>
                <a:gd name="T96" fmla="*/ 87 w 348"/>
                <a:gd name="T97" fmla="*/ 39 h 555"/>
                <a:gd name="T98" fmla="*/ 75 w 348"/>
                <a:gd name="T99" fmla="*/ 31 h 555"/>
                <a:gd name="T100" fmla="*/ 55 w 348"/>
                <a:gd name="T101" fmla="*/ 22 h 555"/>
                <a:gd name="T102" fmla="*/ 42 w 348"/>
                <a:gd name="T103" fmla="*/ 16 h 555"/>
                <a:gd name="T104" fmla="*/ 16 w 348"/>
                <a:gd name="T105" fmla="*/ 6 h 555"/>
                <a:gd name="T106" fmla="*/ 4 w 348"/>
                <a:gd name="T107" fmla="*/ 2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8" h="555">
                  <a:moveTo>
                    <a:pt x="0" y="0"/>
                  </a:moveTo>
                  <a:lnTo>
                    <a:pt x="2" y="8"/>
                  </a:lnTo>
                  <a:lnTo>
                    <a:pt x="4" y="8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24" y="47"/>
                  </a:lnTo>
                  <a:lnTo>
                    <a:pt x="26" y="47"/>
                  </a:lnTo>
                  <a:lnTo>
                    <a:pt x="28" y="55"/>
                  </a:lnTo>
                  <a:lnTo>
                    <a:pt x="30" y="55"/>
                  </a:lnTo>
                  <a:lnTo>
                    <a:pt x="32" y="63"/>
                  </a:lnTo>
                  <a:lnTo>
                    <a:pt x="34" y="63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51" y="98"/>
                  </a:lnTo>
                  <a:lnTo>
                    <a:pt x="53" y="98"/>
                  </a:lnTo>
                  <a:lnTo>
                    <a:pt x="55" y="106"/>
                  </a:lnTo>
                  <a:lnTo>
                    <a:pt x="57" y="106"/>
                  </a:lnTo>
                  <a:lnTo>
                    <a:pt x="59" y="114"/>
                  </a:lnTo>
                  <a:lnTo>
                    <a:pt x="61" y="114"/>
                  </a:lnTo>
                  <a:lnTo>
                    <a:pt x="63" y="122"/>
                  </a:lnTo>
                  <a:lnTo>
                    <a:pt x="65" y="122"/>
                  </a:lnTo>
                  <a:lnTo>
                    <a:pt x="79" y="149"/>
                  </a:lnTo>
                  <a:lnTo>
                    <a:pt x="81" y="149"/>
                  </a:lnTo>
                  <a:lnTo>
                    <a:pt x="83" y="157"/>
                  </a:lnTo>
                  <a:lnTo>
                    <a:pt x="85" y="157"/>
                  </a:lnTo>
                  <a:lnTo>
                    <a:pt x="87" y="165"/>
                  </a:lnTo>
                  <a:lnTo>
                    <a:pt x="89" y="165"/>
                  </a:lnTo>
                  <a:lnTo>
                    <a:pt x="91" y="173"/>
                  </a:lnTo>
                  <a:lnTo>
                    <a:pt x="93" y="173"/>
                  </a:lnTo>
                  <a:lnTo>
                    <a:pt x="97" y="179"/>
                  </a:lnTo>
                  <a:lnTo>
                    <a:pt x="101" y="179"/>
                  </a:lnTo>
                  <a:lnTo>
                    <a:pt x="108" y="187"/>
                  </a:lnTo>
                  <a:lnTo>
                    <a:pt x="108" y="191"/>
                  </a:lnTo>
                  <a:lnTo>
                    <a:pt x="110" y="191"/>
                  </a:lnTo>
                  <a:lnTo>
                    <a:pt x="118" y="201"/>
                  </a:lnTo>
                  <a:lnTo>
                    <a:pt x="122" y="201"/>
                  </a:lnTo>
                  <a:lnTo>
                    <a:pt x="122" y="205"/>
                  </a:lnTo>
                  <a:lnTo>
                    <a:pt x="124" y="205"/>
                  </a:lnTo>
                  <a:lnTo>
                    <a:pt x="132" y="212"/>
                  </a:lnTo>
                  <a:lnTo>
                    <a:pt x="132" y="216"/>
                  </a:lnTo>
                  <a:lnTo>
                    <a:pt x="134" y="216"/>
                  </a:lnTo>
                  <a:lnTo>
                    <a:pt x="142" y="228"/>
                  </a:lnTo>
                  <a:lnTo>
                    <a:pt x="144" y="228"/>
                  </a:lnTo>
                  <a:lnTo>
                    <a:pt x="152" y="240"/>
                  </a:lnTo>
                  <a:lnTo>
                    <a:pt x="154" y="240"/>
                  </a:lnTo>
                  <a:lnTo>
                    <a:pt x="156" y="248"/>
                  </a:lnTo>
                  <a:lnTo>
                    <a:pt x="158" y="248"/>
                  </a:lnTo>
                  <a:lnTo>
                    <a:pt x="162" y="256"/>
                  </a:lnTo>
                  <a:lnTo>
                    <a:pt x="163" y="256"/>
                  </a:lnTo>
                  <a:lnTo>
                    <a:pt x="165" y="264"/>
                  </a:lnTo>
                  <a:lnTo>
                    <a:pt x="167" y="264"/>
                  </a:lnTo>
                  <a:lnTo>
                    <a:pt x="167" y="267"/>
                  </a:lnTo>
                  <a:lnTo>
                    <a:pt x="169" y="267"/>
                  </a:lnTo>
                  <a:lnTo>
                    <a:pt x="177" y="275"/>
                  </a:lnTo>
                  <a:lnTo>
                    <a:pt x="179" y="283"/>
                  </a:lnTo>
                  <a:lnTo>
                    <a:pt x="181" y="283"/>
                  </a:lnTo>
                  <a:lnTo>
                    <a:pt x="183" y="291"/>
                  </a:lnTo>
                  <a:lnTo>
                    <a:pt x="185" y="291"/>
                  </a:lnTo>
                  <a:lnTo>
                    <a:pt x="185" y="295"/>
                  </a:lnTo>
                  <a:lnTo>
                    <a:pt x="187" y="295"/>
                  </a:lnTo>
                  <a:lnTo>
                    <a:pt x="195" y="311"/>
                  </a:lnTo>
                  <a:lnTo>
                    <a:pt x="197" y="311"/>
                  </a:lnTo>
                  <a:lnTo>
                    <a:pt x="199" y="323"/>
                  </a:lnTo>
                  <a:lnTo>
                    <a:pt x="201" y="323"/>
                  </a:lnTo>
                  <a:lnTo>
                    <a:pt x="203" y="330"/>
                  </a:lnTo>
                  <a:lnTo>
                    <a:pt x="205" y="330"/>
                  </a:lnTo>
                  <a:lnTo>
                    <a:pt x="207" y="338"/>
                  </a:lnTo>
                  <a:lnTo>
                    <a:pt x="209" y="338"/>
                  </a:lnTo>
                  <a:lnTo>
                    <a:pt x="211" y="346"/>
                  </a:lnTo>
                  <a:lnTo>
                    <a:pt x="213" y="346"/>
                  </a:lnTo>
                  <a:lnTo>
                    <a:pt x="213" y="350"/>
                  </a:lnTo>
                  <a:lnTo>
                    <a:pt x="215" y="350"/>
                  </a:lnTo>
                  <a:lnTo>
                    <a:pt x="217" y="362"/>
                  </a:lnTo>
                  <a:lnTo>
                    <a:pt x="219" y="362"/>
                  </a:lnTo>
                  <a:lnTo>
                    <a:pt x="219" y="366"/>
                  </a:lnTo>
                  <a:lnTo>
                    <a:pt x="221" y="366"/>
                  </a:lnTo>
                  <a:lnTo>
                    <a:pt x="222" y="378"/>
                  </a:lnTo>
                  <a:lnTo>
                    <a:pt x="224" y="378"/>
                  </a:lnTo>
                  <a:lnTo>
                    <a:pt x="224" y="382"/>
                  </a:lnTo>
                  <a:lnTo>
                    <a:pt x="226" y="382"/>
                  </a:lnTo>
                  <a:lnTo>
                    <a:pt x="226" y="387"/>
                  </a:lnTo>
                  <a:lnTo>
                    <a:pt x="228" y="387"/>
                  </a:lnTo>
                  <a:lnTo>
                    <a:pt x="228" y="395"/>
                  </a:lnTo>
                  <a:lnTo>
                    <a:pt x="230" y="395"/>
                  </a:lnTo>
                  <a:lnTo>
                    <a:pt x="230" y="399"/>
                  </a:lnTo>
                  <a:lnTo>
                    <a:pt x="232" y="399"/>
                  </a:lnTo>
                  <a:lnTo>
                    <a:pt x="234" y="411"/>
                  </a:lnTo>
                  <a:lnTo>
                    <a:pt x="236" y="411"/>
                  </a:lnTo>
                  <a:lnTo>
                    <a:pt x="236" y="415"/>
                  </a:lnTo>
                  <a:lnTo>
                    <a:pt x="238" y="415"/>
                  </a:lnTo>
                  <a:lnTo>
                    <a:pt x="240" y="431"/>
                  </a:lnTo>
                  <a:lnTo>
                    <a:pt x="242" y="431"/>
                  </a:lnTo>
                  <a:lnTo>
                    <a:pt x="242" y="437"/>
                  </a:lnTo>
                  <a:lnTo>
                    <a:pt x="244" y="437"/>
                  </a:lnTo>
                  <a:lnTo>
                    <a:pt x="244" y="441"/>
                  </a:lnTo>
                  <a:lnTo>
                    <a:pt x="246" y="441"/>
                  </a:lnTo>
                  <a:lnTo>
                    <a:pt x="248" y="456"/>
                  </a:lnTo>
                  <a:lnTo>
                    <a:pt x="250" y="456"/>
                  </a:lnTo>
                  <a:lnTo>
                    <a:pt x="250" y="466"/>
                  </a:lnTo>
                  <a:lnTo>
                    <a:pt x="252" y="466"/>
                  </a:lnTo>
                  <a:lnTo>
                    <a:pt x="252" y="472"/>
                  </a:lnTo>
                  <a:lnTo>
                    <a:pt x="254" y="472"/>
                  </a:lnTo>
                  <a:lnTo>
                    <a:pt x="256" y="480"/>
                  </a:lnTo>
                  <a:lnTo>
                    <a:pt x="258" y="480"/>
                  </a:lnTo>
                  <a:lnTo>
                    <a:pt x="258" y="484"/>
                  </a:lnTo>
                  <a:lnTo>
                    <a:pt x="260" y="484"/>
                  </a:lnTo>
                  <a:lnTo>
                    <a:pt x="274" y="511"/>
                  </a:lnTo>
                  <a:lnTo>
                    <a:pt x="276" y="511"/>
                  </a:lnTo>
                  <a:lnTo>
                    <a:pt x="278" y="519"/>
                  </a:lnTo>
                  <a:lnTo>
                    <a:pt x="280" y="519"/>
                  </a:lnTo>
                  <a:lnTo>
                    <a:pt x="281" y="527"/>
                  </a:lnTo>
                  <a:lnTo>
                    <a:pt x="283" y="527"/>
                  </a:lnTo>
                  <a:lnTo>
                    <a:pt x="285" y="535"/>
                  </a:lnTo>
                  <a:lnTo>
                    <a:pt x="287" y="535"/>
                  </a:lnTo>
                  <a:lnTo>
                    <a:pt x="297" y="555"/>
                  </a:lnTo>
                  <a:lnTo>
                    <a:pt x="309" y="545"/>
                  </a:lnTo>
                  <a:lnTo>
                    <a:pt x="321" y="535"/>
                  </a:lnTo>
                  <a:lnTo>
                    <a:pt x="333" y="525"/>
                  </a:lnTo>
                  <a:lnTo>
                    <a:pt x="344" y="515"/>
                  </a:lnTo>
                  <a:lnTo>
                    <a:pt x="348" y="513"/>
                  </a:lnTo>
                  <a:lnTo>
                    <a:pt x="344" y="506"/>
                  </a:lnTo>
                  <a:lnTo>
                    <a:pt x="342" y="506"/>
                  </a:lnTo>
                  <a:lnTo>
                    <a:pt x="340" y="498"/>
                  </a:lnTo>
                  <a:lnTo>
                    <a:pt x="339" y="498"/>
                  </a:lnTo>
                  <a:lnTo>
                    <a:pt x="337" y="490"/>
                  </a:lnTo>
                  <a:lnTo>
                    <a:pt x="335" y="490"/>
                  </a:lnTo>
                  <a:lnTo>
                    <a:pt x="333" y="482"/>
                  </a:lnTo>
                  <a:lnTo>
                    <a:pt x="331" y="482"/>
                  </a:lnTo>
                  <a:lnTo>
                    <a:pt x="317" y="454"/>
                  </a:lnTo>
                  <a:lnTo>
                    <a:pt x="315" y="454"/>
                  </a:lnTo>
                  <a:lnTo>
                    <a:pt x="313" y="446"/>
                  </a:lnTo>
                  <a:lnTo>
                    <a:pt x="311" y="446"/>
                  </a:lnTo>
                  <a:lnTo>
                    <a:pt x="309" y="439"/>
                  </a:lnTo>
                  <a:lnTo>
                    <a:pt x="307" y="439"/>
                  </a:lnTo>
                  <a:lnTo>
                    <a:pt x="305" y="431"/>
                  </a:lnTo>
                  <a:lnTo>
                    <a:pt x="303" y="431"/>
                  </a:lnTo>
                  <a:lnTo>
                    <a:pt x="289" y="403"/>
                  </a:lnTo>
                  <a:lnTo>
                    <a:pt x="287" y="403"/>
                  </a:lnTo>
                  <a:lnTo>
                    <a:pt x="285" y="395"/>
                  </a:lnTo>
                  <a:lnTo>
                    <a:pt x="283" y="395"/>
                  </a:lnTo>
                  <a:lnTo>
                    <a:pt x="281" y="387"/>
                  </a:lnTo>
                  <a:lnTo>
                    <a:pt x="280" y="387"/>
                  </a:lnTo>
                  <a:lnTo>
                    <a:pt x="278" y="380"/>
                  </a:lnTo>
                  <a:lnTo>
                    <a:pt x="276" y="380"/>
                  </a:lnTo>
                  <a:lnTo>
                    <a:pt x="262" y="352"/>
                  </a:lnTo>
                  <a:lnTo>
                    <a:pt x="260" y="352"/>
                  </a:lnTo>
                  <a:lnTo>
                    <a:pt x="258" y="344"/>
                  </a:lnTo>
                  <a:lnTo>
                    <a:pt x="256" y="344"/>
                  </a:lnTo>
                  <a:lnTo>
                    <a:pt x="254" y="336"/>
                  </a:lnTo>
                  <a:lnTo>
                    <a:pt x="252" y="336"/>
                  </a:lnTo>
                  <a:lnTo>
                    <a:pt x="250" y="328"/>
                  </a:lnTo>
                  <a:lnTo>
                    <a:pt x="248" y="328"/>
                  </a:lnTo>
                  <a:lnTo>
                    <a:pt x="234" y="301"/>
                  </a:lnTo>
                  <a:lnTo>
                    <a:pt x="232" y="301"/>
                  </a:lnTo>
                  <a:lnTo>
                    <a:pt x="230" y="293"/>
                  </a:lnTo>
                  <a:lnTo>
                    <a:pt x="228" y="293"/>
                  </a:lnTo>
                  <a:lnTo>
                    <a:pt x="226" y="285"/>
                  </a:lnTo>
                  <a:lnTo>
                    <a:pt x="224" y="285"/>
                  </a:lnTo>
                  <a:lnTo>
                    <a:pt x="222" y="277"/>
                  </a:lnTo>
                  <a:lnTo>
                    <a:pt x="221" y="277"/>
                  </a:lnTo>
                  <a:lnTo>
                    <a:pt x="207" y="250"/>
                  </a:lnTo>
                  <a:lnTo>
                    <a:pt x="205" y="250"/>
                  </a:lnTo>
                  <a:lnTo>
                    <a:pt x="203" y="242"/>
                  </a:lnTo>
                  <a:lnTo>
                    <a:pt x="201" y="242"/>
                  </a:lnTo>
                  <a:lnTo>
                    <a:pt x="199" y="234"/>
                  </a:lnTo>
                  <a:lnTo>
                    <a:pt x="197" y="234"/>
                  </a:lnTo>
                  <a:lnTo>
                    <a:pt x="195" y="226"/>
                  </a:lnTo>
                  <a:lnTo>
                    <a:pt x="193" y="226"/>
                  </a:lnTo>
                  <a:lnTo>
                    <a:pt x="177" y="195"/>
                  </a:lnTo>
                  <a:lnTo>
                    <a:pt x="175" y="195"/>
                  </a:lnTo>
                  <a:lnTo>
                    <a:pt x="173" y="187"/>
                  </a:lnTo>
                  <a:lnTo>
                    <a:pt x="171" y="187"/>
                  </a:lnTo>
                  <a:lnTo>
                    <a:pt x="169" y="179"/>
                  </a:lnTo>
                  <a:lnTo>
                    <a:pt x="167" y="179"/>
                  </a:lnTo>
                  <a:lnTo>
                    <a:pt x="165" y="171"/>
                  </a:lnTo>
                  <a:lnTo>
                    <a:pt x="163" y="171"/>
                  </a:lnTo>
                  <a:lnTo>
                    <a:pt x="150" y="144"/>
                  </a:lnTo>
                  <a:lnTo>
                    <a:pt x="148" y="144"/>
                  </a:lnTo>
                  <a:lnTo>
                    <a:pt x="146" y="136"/>
                  </a:lnTo>
                  <a:lnTo>
                    <a:pt x="144" y="136"/>
                  </a:lnTo>
                  <a:lnTo>
                    <a:pt x="142" y="128"/>
                  </a:lnTo>
                  <a:lnTo>
                    <a:pt x="140" y="128"/>
                  </a:lnTo>
                  <a:lnTo>
                    <a:pt x="138" y="120"/>
                  </a:lnTo>
                  <a:lnTo>
                    <a:pt x="136" y="120"/>
                  </a:lnTo>
                  <a:lnTo>
                    <a:pt x="122" y="92"/>
                  </a:lnTo>
                  <a:lnTo>
                    <a:pt x="120" y="92"/>
                  </a:lnTo>
                  <a:lnTo>
                    <a:pt x="118" y="85"/>
                  </a:lnTo>
                  <a:lnTo>
                    <a:pt x="116" y="85"/>
                  </a:lnTo>
                  <a:lnTo>
                    <a:pt x="114" y="77"/>
                  </a:lnTo>
                  <a:lnTo>
                    <a:pt x="112" y="77"/>
                  </a:lnTo>
                  <a:lnTo>
                    <a:pt x="110" y="69"/>
                  </a:lnTo>
                  <a:lnTo>
                    <a:pt x="108" y="69"/>
                  </a:lnTo>
                  <a:lnTo>
                    <a:pt x="93" y="39"/>
                  </a:lnTo>
                  <a:lnTo>
                    <a:pt x="87" y="39"/>
                  </a:lnTo>
                  <a:lnTo>
                    <a:pt x="85" y="35"/>
                  </a:lnTo>
                  <a:lnTo>
                    <a:pt x="81" y="35"/>
                  </a:lnTo>
                  <a:lnTo>
                    <a:pt x="79" y="31"/>
                  </a:lnTo>
                  <a:lnTo>
                    <a:pt x="75" y="31"/>
                  </a:lnTo>
                  <a:lnTo>
                    <a:pt x="73" y="27"/>
                  </a:lnTo>
                  <a:lnTo>
                    <a:pt x="63" y="26"/>
                  </a:lnTo>
                  <a:lnTo>
                    <a:pt x="61" y="22"/>
                  </a:lnTo>
                  <a:lnTo>
                    <a:pt x="55" y="22"/>
                  </a:lnTo>
                  <a:lnTo>
                    <a:pt x="55" y="20"/>
                  </a:lnTo>
                  <a:lnTo>
                    <a:pt x="49" y="20"/>
                  </a:lnTo>
                  <a:lnTo>
                    <a:pt x="47" y="16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32" y="12"/>
                  </a:lnTo>
                  <a:lnTo>
                    <a:pt x="30" y="8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43" name="Freeform 155"/>
            <p:cNvSpPr>
              <a:spLocks/>
            </p:cNvSpPr>
            <p:nvPr/>
          </p:nvSpPr>
          <p:spPr bwMode="auto">
            <a:xfrm>
              <a:off x="2916" y="1075"/>
              <a:ext cx="227" cy="398"/>
            </a:xfrm>
            <a:custGeom>
              <a:avLst/>
              <a:gdLst>
                <a:gd name="T0" fmla="*/ 8 w 263"/>
                <a:gd name="T1" fmla="*/ 12 h 474"/>
                <a:gd name="T2" fmla="*/ 15 w 263"/>
                <a:gd name="T3" fmla="*/ 28 h 474"/>
                <a:gd name="T4" fmla="*/ 35 w 263"/>
                <a:gd name="T5" fmla="*/ 63 h 474"/>
                <a:gd name="T6" fmla="*/ 43 w 263"/>
                <a:gd name="T7" fmla="*/ 79 h 474"/>
                <a:gd name="T8" fmla="*/ 63 w 263"/>
                <a:gd name="T9" fmla="*/ 114 h 474"/>
                <a:gd name="T10" fmla="*/ 71 w 263"/>
                <a:gd name="T11" fmla="*/ 130 h 474"/>
                <a:gd name="T12" fmla="*/ 90 w 263"/>
                <a:gd name="T13" fmla="*/ 166 h 474"/>
                <a:gd name="T14" fmla="*/ 98 w 263"/>
                <a:gd name="T15" fmla="*/ 181 h 474"/>
                <a:gd name="T16" fmla="*/ 116 w 263"/>
                <a:gd name="T17" fmla="*/ 213 h 474"/>
                <a:gd name="T18" fmla="*/ 124 w 263"/>
                <a:gd name="T19" fmla="*/ 228 h 474"/>
                <a:gd name="T20" fmla="*/ 143 w 263"/>
                <a:gd name="T21" fmla="*/ 264 h 474"/>
                <a:gd name="T22" fmla="*/ 151 w 263"/>
                <a:gd name="T23" fmla="*/ 280 h 474"/>
                <a:gd name="T24" fmla="*/ 171 w 263"/>
                <a:gd name="T25" fmla="*/ 315 h 474"/>
                <a:gd name="T26" fmla="*/ 179 w 263"/>
                <a:gd name="T27" fmla="*/ 331 h 474"/>
                <a:gd name="T28" fmla="*/ 198 w 263"/>
                <a:gd name="T29" fmla="*/ 366 h 474"/>
                <a:gd name="T30" fmla="*/ 206 w 263"/>
                <a:gd name="T31" fmla="*/ 382 h 474"/>
                <a:gd name="T32" fmla="*/ 226 w 263"/>
                <a:gd name="T33" fmla="*/ 417 h 474"/>
                <a:gd name="T34" fmla="*/ 234 w 263"/>
                <a:gd name="T35" fmla="*/ 433 h 474"/>
                <a:gd name="T36" fmla="*/ 253 w 263"/>
                <a:gd name="T37" fmla="*/ 468 h 474"/>
                <a:gd name="T38" fmla="*/ 263 w 263"/>
                <a:gd name="T39" fmla="*/ 468 h 474"/>
                <a:gd name="T40" fmla="*/ 257 w 263"/>
                <a:gd name="T41" fmla="*/ 439 h 474"/>
                <a:gd name="T42" fmla="*/ 251 w 263"/>
                <a:gd name="T43" fmla="*/ 419 h 474"/>
                <a:gd name="T44" fmla="*/ 248 w 263"/>
                <a:gd name="T45" fmla="*/ 402 h 474"/>
                <a:gd name="T46" fmla="*/ 242 w 263"/>
                <a:gd name="T47" fmla="*/ 374 h 474"/>
                <a:gd name="T48" fmla="*/ 236 w 263"/>
                <a:gd name="T49" fmla="*/ 354 h 474"/>
                <a:gd name="T50" fmla="*/ 230 w 263"/>
                <a:gd name="T51" fmla="*/ 335 h 474"/>
                <a:gd name="T52" fmla="*/ 226 w 263"/>
                <a:gd name="T53" fmla="*/ 323 h 474"/>
                <a:gd name="T54" fmla="*/ 222 w 263"/>
                <a:gd name="T55" fmla="*/ 309 h 474"/>
                <a:gd name="T56" fmla="*/ 218 w 263"/>
                <a:gd name="T57" fmla="*/ 299 h 474"/>
                <a:gd name="T58" fmla="*/ 212 w 263"/>
                <a:gd name="T59" fmla="*/ 284 h 474"/>
                <a:gd name="T60" fmla="*/ 208 w 263"/>
                <a:gd name="T61" fmla="*/ 274 h 474"/>
                <a:gd name="T62" fmla="*/ 202 w 263"/>
                <a:gd name="T63" fmla="*/ 258 h 474"/>
                <a:gd name="T64" fmla="*/ 196 w 263"/>
                <a:gd name="T65" fmla="*/ 242 h 474"/>
                <a:gd name="T66" fmla="*/ 189 w 263"/>
                <a:gd name="T67" fmla="*/ 227 h 474"/>
                <a:gd name="T68" fmla="*/ 183 w 263"/>
                <a:gd name="T69" fmla="*/ 211 h 474"/>
                <a:gd name="T70" fmla="*/ 165 w 263"/>
                <a:gd name="T71" fmla="*/ 179 h 474"/>
                <a:gd name="T72" fmla="*/ 159 w 263"/>
                <a:gd name="T73" fmla="*/ 167 h 474"/>
                <a:gd name="T74" fmla="*/ 147 w 263"/>
                <a:gd name="T75" fmla="*/ 148 h 474"/>
                <a:gd name="T76" fmla="*/ 137 w 263"/>
                <a:gd name="T77" fmla="*/ 132 h 474"/>
                <a:gd name="T78" fmla="*/ 130 w 263"/>
                <a:gd name="T79" fmla="*/ 120 h 474"/>
                <a:gd name="T80" fmla="*/ 122 w 263"/>
                <a:gd name="T81" fmla="*/ 112 h 474"/>
                <a:gd name="T82" fmla="*/ 110 w 263"/>
                <a:gd name="T83" fmla="*/ 99 h 474"/>
                <a:gd name="T84" fmla="*/ 86 w 263"/>
                <a:gd name="T85" fmla="*/ 67 h 474"/>
                <a:gd name="T86" fmla="*/ 61 w 263"/>
                <a:gd name="T87" fmla="*/ 44 h 474"/>
                <a:gd name="T88" fmla="*/ 39 w 263"/>
                <a:gd name="T89" fmla="*/ 26 h 474"/>
                <a:gd name="T90" fmla="*/ 23 w 263"/>
                <a:gd name="T91" fmla="*/ 14 h 474"/>
                <a:gd name="T92" fmla="*/ 12 w 263"/>
                <a:gd name="T93" fmla="*/ 6 h 474"/>
                <a:gd name="T94" fmla="*/ 2 w 263"/>
                <a:gd name="T95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3" h="474">
                  <a:moveTo>
                    <a:pt x="0" y="0"/>
                  </a:moveTo>
                  <a:lnTo>
                    <a:pt x="4" y="4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9" y="55"/>
                  </a:lnTo>
                  <a:lnTo>
                    <a:pt x="31" y="55"/>
                  </a:lnTo>
                  <a:lnTo>
                    <a:pt x="33" y="63"/>
                  </a:lnTo>
                  <a:lnTo>
                    <a:pt x="35" y="63"/>
                  </a:lnTo>
                  <a:lnTo>
                    <a:pt x="37" y="71"/>
                  </a:lnTo>
                  <a:lnTo>
                    <a:pt x="39" y="71"/>
                  </a:lnTo>
                  <a:lnTo>
                    <a:pt x="41" y="79"/>
                  </a:lnTo>
                  <a:lnTo>
                    <a:pt x="43" y="79"/>
                  </a:lnTo>
                  <a:lnTo>
                    <a:pt x="57" y="107"/>
                  </a:lnTo>
                  <a:lnTo>
                    <a:pt x="59" y="107"/>
                  </a:lnTo>
                  <a:lnTo>
                    <a:pt x="61" y="114"/>
                  </a:lnTo>
                  <a:lnTo>
                    <a:pt x="63" y="114"/>
                  </a:lnTo>
                  <a:lnTo>
                    <a:pt x="65" y="122"/>
                  </a:lnTo>
                  <a:lnTo>
                    <a:pt x="67" y="122"/>
                  </a:lnTo>
                  <a:lnTo>
                    <a:pt x="69" y="130"/>
                  </a:lnTo>
                  <a:lnTo>
                    <a:pt x="71" y="130"/>
                  </a:lnTo>
                  <a:lnTo>
                    <a:pt x="84" y="158"/>
                  </a:lnTo>
                  <a:lnTo>
                    <a:pt x="86" y="158"/>
                  </a:lnTo>
                  <a:lnTo>
                    <a:pt x="88" y="166"/>
                  </a:lnTo>
                  <a:lnTo>
                    <a:pt x="90" y="166"/>
                  </a:lnTo>
                  <a:lnTo>
                    <a:pt x="92" y="173"/>
                  </a:lnTo>
                  <a:lnTo>
                    <a:pt x="94" y="173"/>
                  </a:lnTo>
                  <a:lnTo>
                    <a:pt x="96" y="181"/>
                  </a:lnTo>
                  <a:lnTo>
                    <a:pt x="98" y="181"/>
                  </a:lnTo>
                  <a:lnTo>
                    <a:pt x="98" y="185"/>
                  </a:lnTo>
                  <a:lnTo>
                    <a:pt x="100" y="185"/>
                  </a:lnTo>
                  <a:lnTo>
                    <a:pt x="114" y="213"/>
                  </a:lnTo>
                  <a:lnTo>
                    <a:pt x="116" y="213"/>
                  </a:lnTo>
                  <a:lnTo>
                    <a:pt x="118" y="221"/>
                  </a:lnTo>
                  <a:lnTo>
                    <a:pt x="120" y="221"/>
                  </a:lnTo>
                  <a:lnTo>
                    <a:pt x="122" y="228"/>
                  </a:lnTo>
                  <a:lnTo>
                    <a:pt x="124" y="228"/>
                  </a:lnTo>
                  <a:lnTo>
                    <a:pt x="126" y="236"/>
                  </a:lnTo>
                  <a:lnTo>
                    <a:pt x="128" y="236"/>
                  </a:lnTo>
                  <a:lnTo>
                    <a:pt x="141" y="264"/>
                  </a:lnTo>
                  <a:lnTo>
                    <a:pt x="143" y="264"/>
                  </a:lnTo>
                  <a:lnTo>
                    <a:pt x="145" y="272"/>
                  </a:lnTo>
                  <a:lnTo>
                    <a:pt x="147" y="272"/>
                  </a:lnTo>
                  <a:lnTo>
                    <a:pt x="149" y="280"/>
                  </a:lnTo>
                  <a:lnTo>
                    <a:pt x="151" y="280"/>
                  </a:lnTo>
                  <a:lnTo>
                    <a:pt x="153" y="287"/>
                  </a:lnTo>
                  <a:lnTo>
                    <a:pt x="155" y="287"/>
                  </a:lnTo>
                  <a:lnTo>
                    <a:pt x="169" y="315"/>
                  </a:lnTo>
                  <a:lnTo>
                    <a:pt x="171" y="315"/>
                  </a:lnTo>
                  <a:lnTo>
                    <a:pt x="173" y="323"/>
                  </a:lnTo>
                  <a:lnTo>
                    <a:pt x="175" y="323"/>
                  </a:lnTo>
                  <a:lnTo>
                    <a:pt x="177" y="331"/>
                  </a:lnTo>
                  <a:lnTo>
                    <a:pt x="179" y="331"/>
                  </a:lnTo>
                  <a:lnTo>
                    <a:pt x="181" y="339"/>
                  </a:lnTo>
                  <a:lnTo>
                    <a:pt x="183" y="339"/>
                  </a:lnTo>
                  <a:lnTo>
                    <a:pt x="196" y="366"/>
                  </a:lnTo>
                  <a:lnTo>
                    <a:pt x="198" y="366"/>
                  </a:lnTo>
                  <a:lnTo>
                    <a:pt x="200" y="374"/>
                  </a:lnTo>
                  <a:lnTo>
                    <a:pt x="202" y="374"/>
                  </a:lnTo>
                  <a:lnTo>
                    <a:pt x="204" y="382"/>
                  </a:lnTo>
                  <a:lnTo>
                    <a:pt x="206" y="382"/>
                  </a:lnTo>
                  <a:lnTo>
                    <a:pt x="208" y="390"/>
                  </a:lnTo>
                  <a:lnTo>
                    <a:pt x="210" y="390"/>
                  </a:lnTo>
                  <a:lnTo>
                    <a:pt x="224" y="417"/>
                  </a:lnTo>
                  <a:lnTo>
                    <a:pt x="226" y="417"/>
                  </a:lnTo>
                  <a:lnTo>
                    <a:pt x="228" y="425"/>
                  </a:lnTo>
                  <a:lnTo>
                    <a:pt x="230" y="425"/>
                  </a:lnTo>
                  <a:lnTo>
                    <a:pt x="232" y="433"/>
                  </a:lnTo>
                  <a:lnTo>
                    <a:pt x="234" y="433"/>
                  </a:lnTo>
                  <a:lnTo>
                    <a:pt x="236" y="441"/>
                  </a:lnTo>
                  <a:lnTo>
                    <a:pt x="238" y="441"/>
                  </a:lnTo>
                  <a:lnTo>
                    <a:pt x="251" y="468"/>
                  </a:lnTo>
                  <a:lnTo>
                    <a:pt x="253" y="468"/>
                  </a:lnTo>
                  <a:lnTo>
                    <a:pt x="253" y="472"/>
                  </a:lnTo>
                  <a:lnTo>
                    <a:pt x="255" y="472"/>
                  </a:lnTo>
                  <a:lnTo>
                    <a:pt x="255" y="474"/>
                  </a:lnTo>
                  <a:lnTo>
                    <a:pt x="263" y="468"/>
                  </a:lnTo>
                  <a:lnTo>
                    <a:pt x="263" y="463"/>
                  </a:lnTo>
                  <a:lnTo>
                    <a:pt x="261" y="463"/>
                  </a:lnTo>
                  <a:lnTo>
                    <a:pt x="259" y="439"/>
                  </a:lnTo>
                  <a:lnTo>
                    <a:pt x="257" y="439"/>
                  </a:lnTo>
                  <a:lnTo>
                    <a:pt x="255" y="423"/>
                  </a:lnTo>
                  <a:lnTo>
                    <a:pt x="253" y="423"/>
                  </a:lnTo>
                  <a:lnTo>
                    <a:pt x="253" y="419"/>
                  </a:lnTo>
                  <a:lnTo>
                    <a:pt x="251" y="419"/>
                  </a:lnTo>
                  <a:lnTo>
                    <a:pt x="251" y="409"/>
                  </a:lnTo>
                  <a:lnTo>
                    <a:pt x="249" y="409"/>
                  </a:lnTo>
                  <a:lnTo>
                    <a:pt x="249" y="402"/>
                  </a:lnTo>
                  <a:lnTo>
                    <a:pt x="248" y="402"/>
                  </a:lnTo>
                  <a:lnTo>
                    <a:pt x="248" y="390"/>
                  </a:lnTo>
                  <a:lnTo>
                    <a:pt x="246" y="390"/>
                  </a:lnTo>
                  <a:lnTo>
                    <a:pt x="244" y="374"/>
                  </a:lnTo>
                  <a:lnTo>
                    <a:pt x="242" y="374"/>
                  </a:lnTo>
                  <a:lnTo>
                    <a:pt x="242" y="370"/>
                  </a:lnTo>
                  <a:lnTo>
                    <a:pt x="240" y="370"/>
                  </a:lnTo>
                  <a:lnTo>
                    <a:pt x="238" y="354"/>
                  </a:lnTo>
                  <a:lnTo>
                    <a:pt x="236" y="354"/>
                  </a:lnTo>
                  <a:lnTo>
                    <a:pt x="236" y="350"/>
                  </a:lnTo>
                  <a:lnTo>
                    <a:pt x="234" y="350"/>
                  </a:lnTo>
                  <a:lnTo>
                    <a:pt x="232" y="335"/>
                  </a:lnTo>
                  <a:lnTo>
                    <a:pt x="230" y="335"/>
                  </a:lnTo>
                  <a:lnTo>
                    <a:pt x="230" y="327"/>
                  </a:lnTo>
                  <a:lnTo>
                    <a:pt x="228" y="327"/>
                  </a:lnTo>
                  <a:lnTo>
                    <a:pt x="228" y="323"/>
                  </a:lnTo>
                  <a:lnTo>
                    <a:pt x="226" y="323"/>
                  </a:lnTo>
                  <a:lnTo>
                    <a:pt x="226" y="317"/>
                  </a:lnTo>
                  <a:lnTo>
                    <a:pt x="224" y="317"/>
                  </a:lnTo>
                  <a:lnTo>
                    <a:pt x="224" y="309"/>
                  </a:lnTo>
                  <a:lnTo>
                    <a:pt x="222" y="309"/>
                  </a:lnTo>
                  <a:lnTo>
                    <a:pt x="222" y="305"/>
                  </a:lnTo>
                  <a:lnTo>
                    <a:pt x="220" y="305"/>
                  </a:lnTo>
                  <a:lnTo>
                    <a:pt x="220" y="299"/>
                  </a:lnTo>
                  <a:lnTo>
                    <a:pt x="218" y="299"/>
                  </a:lnTo>
                  <a:lnTo>
                    <a:pt x="218" y="291"/>
                  </a:lnTo>
                  <a:lnTo>
                    <a:pt x="216" y="291"/>
                  </a:lnTo>
                  <a:lnTo>
                    <a:pt x="214" y="284"/>
                  </a:lnTo>
                  <a:lnTo>
                    <a:pt x="212" y="284"/>
                  </a:lnTo>
                  <a:lnTo>
                    <a:pt x="212" y="280"/>
                  </a:lnTo>
                  <a:lnTo>
                    <a:pt x="210" y="280"/>
                  </a:lnTo>
                  <a:lnTo>
                    <a:pt x="210" y="274"/>
                  </a:lnTo>
                  <a:lnTo>
                    <a:pt x="208" y="274"/>
                  </a:lnTo>
                  <a:lnTo>
                    <a:pt x="208" y="266"/>
                  </a:lnTo>
                  <a:lnTo>
                    <a:pt x="206" y="266"/>
                  </a:lnTo>
                  <a:lnTo>
                    <a:pt x="204" y="258"/>
                  </a:lnTo>
                  <a:lnTo>
                    <a:pt x="202" y="258"/>
                  </a:lnTo>
                  <a:lnTo>
                    <a:pt x="202" y="254"/>
                  </a:lnTo>
                  <a:lnTo>
                    <a:pt x="200" y="254"/>
                  </a:lnTo>
                  <a:lnTo>
                    <a:pt x="198" y="242"/>
                  </a:lnTo>
                  <a:lnTo>
                    <a:pt x="196" y="242"/>
                  </a:lnTo>
                  <a:lnTo>
                    <a:pt x="194" y="234"/>
                  </a:lnTo>
                  <a:lnTo>
                    <a:pt x="192" y="234"/>
                  </a:lnTo>
                  <a:lnTo>
                    <a:pt x="190" y="227"/>
                  </a:lnTo>
                  <a:lnTo>
                    <a:pt x="189" y="227"/>
                  </a:lnTo>
                  <a:lnTo>
                    <a:pt x="189" y="223"/>
                  </a:lnTo>
                  <a:lnTo>
                    <a:pt x="187" y="223"/>
                  </a:lnTo>
                  <a:lnTo>
                    <a:pt x="185" y="211"/>
                  </a:lnTo>
                  <a:lnTo>
                    <a:pt x="183" y="211"/>
                  </a:lnTo>
                  <a:lnTo>
                    <a:pt x="181" y="203"/>
                  </a:lnTo>
                  <a:lnTo>
                    <a:pt x="179" y="203"/>
                  </a:lnTo>
                  <a:lnTo>
                    <a:pt x="167" y="179"/>
                  </a:lnTo>
                  <a:lnTo>
                    <a:pt x="165" y="179"/>
                  </a:lnTo>
                  <a:lnTo>
                    <a:pt x="163" y="171"/>
                  </a:lnTo>
                  <a:lnTo>
                    <a:pt x="161" y="171"/>
                  </a:lnTo>
                  <a:lnTo>
                    <a:pt x="161" y="167"/>
                  </a:lnTo>
                  <a:lnTo>
                    <a:pt x="159" y="167"/>
                  </a:lnTo>
                  <a:lnTo>
                    <a:pt x="151" y="152"/>
                  </a:lnTo>
                  <a:lnTo>
                    <a:pt x="149" y="152"/>
                  </a:lnTo>
                  <a:lnTo>
                    <a:pt x="149" y="148"/>
                  </a:lnTo>
                  <a:lnTo>
                    <a:pt x="147" y="148"/>
                  </a:lnTo>
                  <a:lnTo>
                    <a:pt x="143" y="144"/>
                  </a:lnTo>
                  <a:lnTo>
                    <a:pt x="143" y="140"/>
                  </a:lnTo>
                  <a:lnTo>
                    <a:pt x="141" y="140"/>
                  </a:lnTo>
                  <a:lnTo>
                    <a:pt x="137" y="132"/>
                  </a:lnTo>
                  <a:lnTo>
                    <a:pt x="135" y="132"/>
                  </a:lnTo>
                  <a:lnTo>
                    <a:pt x="135" y="128"/>
                  </a:lnTo>
                  <a:lnTo>
                    <a:pt x="133" y="128"/>
                  </a:lnTo>
                  <a:lnTo>
                    <a:pt x="130" y="120"/>
                  </a:lnTo>
                  <a:lnTo>
                    <a:pt x="128" y="120"/>
                  </a:lnTo>
                  <a:lnTo>
                    <a:pt x="128" y="116"/>
                  </a:lnTo>
                  <a:lnTo>
                    <a:pt x="126" y="116"/>
                  </a:lnTo>
                  <a:lnTo>
                    <a:pt x="122" y="112"/>
                  </a:lnTo>
                  <a:lnTo>
                    <a:pt x="122" y="108"/>
                  </a:lnTo>
                  <a:lnTo>
                    <a:pt x="120" y="108"/>
                  </a:lnTo>
                  <a:lnTo>
                    <a:pt x="114" y="99"/>
                  </a:lnTo>
                  <a:lnTo>
                    <a:pt x="110" y="99"/>
                  </a:lnTo>
                  <a:lnTo>
                    <a:pt x="100" y="83"/>
                  </a:lnTo>
                  <a:lnTo>
                    <a:pt x="98" y="83"/>
                  </a:lnTo>
                  <a:lnTo>
                    <a:pt x="86" y="71"/>
                  </a:lnTo>
                  <a:lnTo>
                    <a:pt x="86" y="67"/>
                  </a:lnTo>
                  <a:lnTo>
                    <a:pt x="84" y="67"/>
                  </a:lnTo>
                  <a:lnTo>
                    <a:pt x="82" y="63"/>
                  </a:lnTo>
                  <a:lnTo>
                    <a:pt x="78" y="63"/>
                  </a:lnTo>
                  <a:lnTo>
                    <a:pt x="61" y="44"/>
                  </a:lnTo>
                  <a:lnTo>
                    <a:pt x="57" y="44"/>
                  </a:lnTo>
                  <a:lnTo>
                    <a:pt x="51" y="36"/>
                  </a:lnTo>
                  <a:lnTo>
                    <a:pt x="47" y="36"/>
                  </a:lnTo>
                  <a:lnTo>
                    <a:pt x="39" y="26"/>
                  </a:lnTo>
                  <a:lnTo>
                    <a:pt x="35" y="26"/>
                  </a:lnTo>
                  <a:lnTo>
                    <a:pt x="29" y="18"/>
                  </a:lnTo>
                  <a:lnTo>
                    <a:pt x="25" y="18"/>
                  </a:lnTo>
                  <a:lnTo>
                    <a:pt x="23" y="14"/>
                  </a:lnTo>
                  <a:lnTo>
                    <a:pt x="19" y="14"/>
                  </a:lnTo>
                  <a:lnTo>
                    <a:pt x="17" y="10"/>
                  </a:lnTo>
                  <a:lnTo>
                    <a:pt x="13" y="10"/>
                  </a:lnTo>
                  <a:lnTo>
                    <a:pt x="12" y="6"/>
                  </a:lnTo>
                  <a:lnTo>
                    <a:pt x="8" y="6"/>
                  </a:lnTo>
                  <a:lnTo>
                    <a:pt x="6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44" name="Freeform 156"/>
            <p:cNvSpPr>
              <a:spLocks/>
            </p:cNvSpPr>
            <p:nvPr/>
          </p:nvSpPr>
          <p:spPr bwMode="auto">
            <a:xfrm>
              <a:off x="2667" y="1026"/>
              <a:ext cx="476" cy="500"/>
            </a:xfrm>
            <a:custGeom>
              <a:avLst/>
              <a:gdLst>
                <a:gd name="T0" fmla="*/ 540 w 552"/>
                <a:gd name="T1" fmla="*/ 474 h 596"/>
                <a:gd name="T2" fmla="*/ 515 w 552"/>
                <a:gd name="T3" fmla="*/ 380 h 596"/>
                <a:gd name="T4" fmla="*/ 489 w 552"/>
                <a:gd name="T5" fmla="*/ 311 h 596"/>
                <a:gd name="T6" fmla="*/ 466 w 552"/>
                <a:gd name="T7" fmla="*/ 256 h 596"/>
                <a:gd name="T8" fmla="*/ 450 w 552"/>
                <a:gd name="T9" fmla="*/ 228 h 596"/>
                <a:gd name="T10" fmla="*/ 438 w 552"/>
                <a:gd name="T11" fmla="*/ 207 h 596"/>
                <a:gd name="T12" fmla="*/ 397 w 552"/>
                <a:gd name="T13" fmla="*/ 154 h 596"/>
                <a:gd name="T14" fmla="*/ 365 w 552"/>
                <a:gd name="T15" fmla="*/ 116 h 596"/>
                <a:gd name="T16" fmla="*/ 322 w 552"/>
                <a:gd name="T17" fmla="*/ 79 h 596"/>
                <a:gd name="T18" fmla="*/ 263 w 552"/>
                <a:gd name="T19" fmla="*/ 44 h 596"/>
                <a:gd name="T20" fmla="*/ 232 w 552"/>
                <a:gd name="T21" fmla="*/ 30 h 596"/>
                <a:gd name="T22" fmla="*/ 192 w 552"/>
                <a:gd name="T23" fmla="*/ 16 h 596"/>
                <a:gd name="T24" fmla="*/ 151 w 552"/>
                <a:gd name="T25" fmla="*/ 6 h 596"/>
                <a:gd name="T26" fmla="*/ 110 w 552"/>
                <a:gd name="T27" fmla="*/ 0 h 596"/>
                <a:gd name="T28" fmla="*/ 102 w 552"/>
                <a:gd name="T29" fmla="*/ 83 h 596"/>
                <a:gd name="T30" fmla="*/ 137 w 552"/>
                <a:gd name="T31" fmla="*/ 97 h 596"/>
                <a:gd name="T32" fmla="*/ 173 w 552"/>
                <a:gd name="T33" fmla="*/ 112 h 596"/>
                <a:gd name="T34" fmla="*/ 200 w 552"/>
                <a:gd name="T35" fmla="*/ 126 h 596"/>
                <a:gd name="T36" fmla="*/ 226 w 552"/>
                <a:gd name="T37" fmla="*/ 142 h 596"/>
                <a:gd name="T38" fmla="*/ 279 w 552"/>
                <a:gd name="T39" fmla="*/ 183 h 596"/>
                <a:gd name="T40" fmla="*/ 310 w 552"/>
                <a:gd name="T41" fmla="*/ 217 h 596"/>
                <a:gd name="T42" fmla="*/ 338 w 552"/>
                <a:gd name="T43" fmla="*/ 248 h 596"/>
                <a:gd name="T44" fmla="*/ 360 w 552"/>
                <a:gd name="T45" fmla="*/ 280 h 596"/>
                <a:gd name="T46" fmla="*/ 381 w 552"/>
                <a:gd name="T47" fmla="*/ 313 h 596"/>
                <a:gd name="T48" fmla="*/ 393 w 552"/>
                <a:gd name="T49" fmla="*/ 335 h 596"/>
                <a:gd name="T50" fmla="*/ 419 w 552"/>
                <a:gd name="T51" fmla="*/ 396 h 596"/>
                <a:gd name="T52" fmla="*/ 436 w 552"/>
                <a:gd name="T53" fmla="*/ 447 h 596"/>
                <a:gd name="T54" fmla="*/ 454 w 552"/>
                <a:gd name="T55" fmla="*/ 518 h 596"/>
                <a:gd name="T56" fmla="*/ 456 w 552"/>
                <a:gd name="T57" fmla="*/ 510 h 596"/>
                <a:gd name="T58" fmla="*/ 438 w 552"/>
                <a:gd name="T59" fmla="*/ 437 h 596"/>
                <a:gd name="T60" fmla="*/ 420 w 552"/>
                <a:gd name="T61" fmla="*/ 388 h 596"/>
                <a:gd name="T62" fmla="*/ 393 w 552"/>
                <a:gd name="T63" fmla="*/ 327 h 596"/>
                <a:gd name="T64" fmla="*/ 377 w 552"/>
                <a:gd name="T65" fmla="*/ 295 h 596"/>
                <a:gd name="T66" fmla="*/ 356 w 552"/>
                <a:gd name="T67" fmla="*/ 264 h 596"/>
                <a:gd name="T68" fmla="*/ 328 w 552"/>
                <a:gd name="T69" fmla="*/ 226 h 596"/>
                <a:gd name="T70" fmla="*/ 304 w 552"/>
                <a:gd name="T71" fmla="*/ 201 h 596"/>
                <a:gd name="T72" fmla="*/ 271 w 552"/>
                <a:gd name="T73" fmla="*/ 169 h 596"/>
                <a:gd name="T74" fmla="*/ 222 w 552"/>
                <a:gd name="T75" fmla="*/ 134 h 596"/>
                <a:gd name="T76" fmla="*/ 190 w 552"/>
                <a:gd name="T77" fmla="*/ 116 h 596"/>
                <a:gd name="T78" fmla="*/ 167 w 552"/>
                <a:gd name="T79" fmla="*/ 105 h 596"/>
                <a:gd name="T80" fmla="*/ 131 w 552"/>
                <a:gd name="T81" fmla="*/ 91 h 596"/>
                <a:gd name="T82" fmla="*/ 45 w 552"/>
                <a:gd name="T83" fmla="*/ 65 h 596"/>
                <a:gd name="T84" fmla="*/ 114 w 552"/>
                <a:gd name="T85" fmla="*/ 4 h 596"/>
                <a:gd name="T86" fmla="*/ 157 w 552"/>
                <a:gd name="T87" fmla="*/ 12 h 596"/>
                <a:gd name="T88" fmla="*/ 198 w 552"/>
                <a:gd name="T89" fmla="*/ 22 h 596"/>
                <a:gd name="T90" fmla="*/ 243 w 552"/>
                <a:gd name="T91" fmla="*/ 38 h 596"/>
                <a:gd name="T92" fmla="*/ 269 w 552"/>
                <a:gd name="T93" fmla="*/ 49 h 596"/>
                <a:gd name="T94" fmla="*/ 318 w 552"/>
                <a:gd name="T95" fmla="*/ 83 h 596"/>
                <a:gd name="T96" fmla="*/ 361 w 552"/>
                <a:gd name="T97" fmla="*/ 120 h 596"/>
                <a:gd name="T98" fmla="*/ 393 w 552"/>
                <a:gd name="T99" fmla="*/ 156 h 596"/>
                <a:gd name="T100" fmla="*/ 438 w 552"/>
                <a:gd name="T101" fmla="*/ 217 h 596"/>
                <a:gd name="T102" fmla="*/ 450 w 552"/>
                <a:gd name="T103" fmla="*/ 236 h 596"/>
                <a:gd name="T104" fmla="*/ 466 w 552"/>
                <a:gd name="T105" fmla="*/ 266 h 596"/>
                <a:gd name="T106" fmla="*/ 493 w 552"/>
                <a:gd name="T107" fmla="*/ 327 h 596"/>
                <a:gd name="T108" fmla="*/ 515 w 552"/>
                <a:gd name="T109" fmla="*/ 388 h 596"/>
                <a:gd name="T110" fmla="*/ 540 w 552"/>
                <a:gd name="T111" fmla="*/ 484 h 596"/>
                <a:gd name="T112" fmla="*/ 472 w 552"/>
                <a:gd name="T113" fmla="*/ 592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52" h="596">
                  <a:moveTo>
                    <a:pt x="468" y="596"/>
                  </a:moveTo>
                  <a:lnTo>
                    <a:pt x="552" y="526"/>
                  </a:lnTo>
                  <a:lnTo>
                    <a:pt x="550" y="516"/>
                  </a:lnTo>
                  <a:lnTo>
                    <a:pt x="548" y="504"/>
                  </a:lnTo>
                  <a:lnTo>
                    <a:pt x="544" y="484"/>
                  </a:lnTo>
                  <a:lnTo>
                    <a:pt x="540" y="474"/>
                  </a:lnTo>
                  <a:lnTo>
                    <a:pt x="533" y="435"/>
                  </a:lnTo>
                  <a:lnTo>
                    <a:pt x="529" y="425"/>
                  </a:lnTo>
                  <a:lnTo>
                    <a:pt x="527" y="415"/>
                  </a:lnTo>
                  <a:lnTo>
                    <a:pt x="523" y="407"/>
                  </a:lnTo>
                  <a:lnTo>
                    <a:pt x="519" y="388"/>
                  </a:lnTo>
                  <a:lnTo>
                    <a:pt x="515" y="380"/>
                  </a:lnTo>
                  <a:lnTo>
                    <a:pt x="513" y="370"/>
                  </a:lnTo>
                  <a:lnTo>
                    <a:pt x="509" y="362"/>
                  </a:lnTo>
                  <a:lnTo>
                    <a:pt x="507" y="352"/>
                  </a:lnTo>
                  <a:lnTo>
                    <a:pt x="499" y="337"/>
                  </a:lnTo>
                  <a:lnTo>
                    <a:pt x="497" y="327"/>
                  </a:lnTo>
                  <a:lnTo>
                    <a:pt x="489" y="311"/>
                  </a:lnTo>
                  <a:lnTo>
                    <a:pt x="487" y="303"/>
                  </a:lnTo>
                  <a:lnTo>
                    <a:pt x="476" y="280"/>
                  </a:lnTo>
                  <a:lnTo>
                    <a:pt x="474" y="272"/>
                  </a:lnTo>
                  <a:lnTo>
                    <a:pt x="470" y="264"/>
                  </a:lnTo>
                  <a:lnTo>
                    <a:pt x="470" y="262"/>
                  </a:lnTo>
                  <a:lnTo>
                    <a:pt x="466" y="256"/>
                  </a:lnTo>
                  <a:lnTo>
                    <a:pt x="466" y="258"/>
                  </a:lnTo>
                  <a:lnTo>
                    <a:pt x="458" y="242"/>
                  </a:lnTo>
                  <a:lnTo>
                    <a:pt x="458" y="240"/>
                  </a:lnTo>
                  <a:lnTo>
                    <a:pt x="454" y="234"/>
                  </a:lnTo>
                  <a:lnTo>
                    <a:pt x="454" y="236"/>
                  </a:lnTo>
                  <a:lnTo>
                    <a:pt x="450" y="228"/>
                  </a:lnTo>
                  <a:lnTo>
                    <a:pt x="450" y="226"/>
                  </a:lnTo>
                  <a:lnTo>
                    <a:pt x="446" y="221"/>
                  </a:lnTo>
                  <a:lnTo>
                    <a:pt x="446" y="223"/>
                  </a:lnTo>
                  <a:lnTo>
                    <a:pt x="442" y="215"/>
                  </a:lnTo>
                  <a:lnTo>
                    <a:pt x="442" y="213"/>
                  </a:lnTo>
                  <a:lnTo>
                    <a:pt x="438" y="207"/>
                  </a:lnTo>
                  <a:lnTo>
                    <a:pt x="432" y="199"/>
                  </a:lnTo>
                  <a:lnTo>
                    <a:pt x="417" y="175"/>
                  </a:lnTo>
                  <a:lnTo>
                    <a:pt x="411" y="167"/>
                  </a:lnTo>
                  <a:lnTo>
                    <a:pt x="403" y="156"/>
                  </a:lnTo>
                  <a:lnTo>
                    <a:pt x="397" y="152"/>
                  </a:lnTo>
                  <a:lnTo>
                    <a:pt x="397" y="154"/>
                  </a:lnTo>
                  <a:lnTo>
                    <a:pt x="395" y="150"/>
                  </a:lnTo>
                  <a:lnTo>
                    <a:pt x="395" y="148"/>
                  </a:lnTo>
                  <a:lnTo>
                    <a:pt x="391" y="142"/>
                  </a:lnTo>
                  <a:lnTo>
                    <a:pt x="375" y="126"/>
                  </a:lnTo>
                  <a:lnTo>
                    <a:pt x="371" y="120"/>
                  </a:lnTo>
                  <a:lnTo>
                    <a:pt x="365" y="116"/>
                  </a:lnTo>
                  <a:lnTo>
                    <a:pt x="350" y="101"/>
                  </a:lnTo>
                  <a:lnTo>
                    <a:pt x="344" y="97"/>
                  </a:lnTo>
                  <a:lnTo>
                    <a:pt x="340" y="93"/>
                  </a:lnTo>
                  <a:lnTo>
                    <a:pt x="334" y="89"/>
                  </a:lnTo>
                  <a:lnTo>
                    <a:pt x="328" y="83"/>
                  </a:lnTo>
                  <a:lnTo>
                    <a:pt x="322" y="79"/>
                  </a:lnTo>
                  <a:lnTo>
                    <a:pt x="318" y="75"/>
                  </a:lnTo>
                  <a:lnTo>
                    <a:pt x="293" y="59"/>
                  </a:lnTo>
                  <a:lnTo>
                    <a:pt x="287" y="57"/>
                  </a:lnTo>
                  <a:lnTo>
                    <a:pt x="289" y="57"/>
                  </a:lnTo>
                  <a:lnTo>
                    <a:pt x="269" y="46"/>
                  </a:lnTo>
                  <a:lnTo>
                    <a:pt x="263" y="44"/>
                  </a:lnTo>
                  <a:lnTo>
                    <a:pt x="265" y="44"/>
                  </a:lnTo>
                  <a:lnTo>
                    <a:pt x="257" y="40"/>
                  </a:lnTo>
                  <a:lnTo>
                    <a:pt x="249" y="38"/>
                  </a:lnTo>
                  <a:lnTo>
                    <a:pt x="251" y="38"/>
                  </a:lnTo>
                  <a:lnTo>
                    <a:pt x="243" y="34"/>
                  </a:lnTo>
                  <a:lnTo>
                    <a:pt x="232" y="30"/>
                  </a:lnTo>
                  <a:lnTo>
                    <a:pt x="234" y="30"/>
                  </a:lnTo>
                  <a:lnTo>
                    <a:pt x="226" y="26"/>
                  </a:lnTo>
                  <a:lnTo>
                    <a:pt x="218" y="24"/>
                  </a:lnTo>
                  <a:lnTo>
                    <a:pt x="206" y="20"/>
                  </a:lnTo>
                  <a:lnTo>
                    <a:pt x="198" y="18"/>
                  </a:lnTo>
                  <a:lnTo>
                    <a:pt x="192" y="16"/>
                  </a:lnTo>
                  <a:lnTo>
                    <a:pt x="184" y="14"/>
                  </a:lnTo>
                  <a:lnTo>
                    <a:pt x="179" y="12"/>
                  </a:lnTo>
                  <a:lnTo>
                    <a:pt x="171" y="10"/>
                  </a:lnTo>
                  <a:lnTo>
                    <a:pt x="165" y="8"/>
                  </a:lnTo>
                  <a:lnTo>
                    <a:pt x="157" y="8"/>
                  </a:lnTo>
                  <a:lnTo>
                    <a:pt x="151" y="6"/>
                  </a:lnTo>
                  <a:lnTo>
                    <a:pt x="143" y="4"/>
                  </a:lnTo>
                  <a:lnTo>
                    <a:pt x="135" y="4"/>
                  </a:lnTo>
                  <a:lnTo>
                    <a:pt x="129" y="2"/>
                  </a:lnTo>
                  <a:lnTo>
                    <a:pt x="122" y="2"/>
                  </a:lnTo>
                  <a:lnTo>
                    <a:pt x="114" y="0"/>
                  </a:lnTo>
                  <a:lnTo>
                    <a:pt x="110" y="0"/>
                  </a:lnTo>
                  <a:lnTo>
                    <a:pt x="0" y="59"/>
                  </a:lnTo>
                  <a:lnTo>
                    <a:pt x="11" y="63"/>
                  </a:lnTo>
                  <a:lnTo>
                    <a:pt x="21" y="63"/>
                  </a:lnTo>
                  <a:lnTo>
                    <a:pt x="45" y="69"/>
                  </a:lnTo>
                  <a:lnTo>
                    <a:pt x="55" y="71"/>
                  </a:lnTo>
                  <a:lnTo>
                    <a:pt x="102" y="83"/>
                  </a:lnTo>
                  <a:lnTo>
                    <a:pt x="110" y="87"/>
                  </a:lnTo>
                  <a:lnTo>
                    <a:pt x="116" y="89"/>
                  </a:lnTo>
                  <a:lnTo>
                    <a:pt x="124" y="91"/>
                  </a:lnTo>
                  <a:lnTo>
                    <a:pt x="131" y="95"/>
                  </a:lnTo>
                  <a:lnTo>
                    <a:pt x="139" y="97"/>
                  </a:lnTo>
                  <a:lnTo>
                    <a:pt x="137" y="97"/>
                  </a:lnTo>
                  <a:lnTo>
                    <a:pt x="145" y="101"/>
                  </a:lnTo>
                  <a:lnTo>
                    <a:pt x="153" y="103"/>
                  </a:lnTo>
                  <a:lnTo>
                    <a:pt x="161" y="106"/>
                  </a:lnTo>
                  <a:lnTo>
                    <a:pt x="167" y="108"/>
                  </a:lnTo>
                  <a:lnTo>
                    <a:pt x="175" y="112"/>
                  </a:lnTo>
                  <a:lnTo>
                    <a:pt x="173" y="112"/>
                  </a:lnTo>
                  <a:lnTo>
                    <a:pt x="179" y="116"/>
                  </a:lnTo>
                  <a:lnTo>
                    <a:pt x="181" y="116"/>
                  </a:lnTo>
                  <a:lnTo>
                    <a:pt x="188" y="120"/>
                  </a:lnTo>
                  <a:lnTo>
                    <a:pt x="186" y="120"/>
                  </a:lnTo>
                  <a:lnTo>
                    <a:pt x="194" y="124"/>
                  </a:lnTo>
                  <a:lnTo>
                    <a:pt x="200" y="126"/>
                  </a:lnTo>
                  <a:lnTo>
                    <a:pt x="208" y="130"/>
                  </a:lnTo>
                  <a:lnTo>
                    <a:pt x="206" y="130"/>
                  </a:lnTo>
                  <a:lnTo>
                    <a:pt x="218" y="138"/>
                  </a:lnTo>
                  <a:lnTo>
                    <a:pt x="220" y="138"/>
                  </a:lnTo>
                  <a:lnTo>
                    <a:pt x="228" y="142"/>
                  </a:lnTo>
                  <a:lnTo>
                    <a:pt x="226" y="142"/>
                  </a:lnTo>
                  <a:lnTo>
                    <a:pt x="232" y="148"/>
                  </a:lnTo>
                  <a:lnTo>
                    <a:pt x="249" y="160"/>
                  </a:lnTo>
                  <a:lnTo>
                    <a:pt x="255" y="166"/>
                  </a:lnTo>
                  <a:lnTo>
                    <a:pt x="267" y="173"/>
                  </a:lnTo>
                  <a:lnTo>
                    <a:pt x="273" y="179"/>
                  </a:lnTo>
                  <a:lnTo>
                    <a:pt x="279" y="183"/>
                  </a:lnTo>
                  <a:lnTo>
                    <a:pt x="283" y="189"/>
                  </a:lnTo>
                  <a:lnTo>
                    <a:pt x="289" y="195"/>
                  </a:lnTo>
                  <a:lnTo>
                    <a:pt x="295" y="199"/>
                  </a:lnTo>
                  <a:lnTo>
                    <a:pt x="301" y="205"/>
                  </a:lnTo>
                  <a:lnTo>
                    <a:pt x="304" y="211"/>
                  </a:lnTo>
                  <a:lnTo>
                    <a:pt x="310" y="217"/>
                  </a:lnTo>
                  <a:lnTo>
                    <a:pt x="316" y="221"/>
                  </a:lnTo>
                  <a:lnTo>
                    <a:pt x="316" y="219"/>
                  </a:lnTo>
                  <a:lnTo>
                    <a:pt x="318" y="225"/>
                  </a:lnTo>
                  <a:lnTo>
                    <a:pt x="324" y="230"/>
                  </a:lnTo>
                  <a:lnTo>
                    <a:pt x="332" y="242"/>
                  </a:lnTo>
                  <a:lnTo>
                    <a:pt x="338" y="248"/>
                  </a:lnTo>
                  <a:lnTo>
                    <a:pt x="342" y="254"/>
                  </a:lnTo>
                  <a:lnTo>
                    <a:pt x="348" y="260"/>
                  </a:lnTo>
                  <a:lnTo>
                    <a:pt x="348" y="258"/>
                  </a:lnTo>
                  <a:lnTo>
                    <a:pt x="352" y="266"/>
                  </a:lnTo>
                  <a:lnTo>
                    <a:pt x="352" y="268"/>
                  </a:lnTo>
                  <a:lnTo>
                    <a:pt x="360" y="280"/>
                  </a:lnTo>
                  <a:lnTo>
                    <a:pt x="360" y="278"/>
                  </a:lnTo>
                  <a:lnTo>
                    <a:pt x="363" y="287"/>
                  </a:lnTo>
                  <a:lnTo>
                    <a:pt x="369" y="293"/>
                  </a:lnTo>
                  <a:lnTo>
                    <a:pt x="373" y="299"/>
                  </a:lnTo>
                  <a:lnTo>
                    <a:pt x="373" y="297"/>
                  </a:lnTo>
                  <a:lnTo>
                    <a:pt x="381" y="313"/>
                  </a:lnTo>
                  <a:lnTo>
                    <a:pt x="381" y="315"/>
                  </a:lnTo>
                  <a:lnTo>
                    <a:pt x="385" y="321"/>
                  </a:lnTo>
                  <a:lnTo>
                    <a:pt x="385" y="319"/>
                  </a:lnTo>
                  <a:lnTo>
                    <a:pt x="389" y="327"/>
                  </a:lnTo>
                  <a:lnTo>
                    <a:pt x="389" y="329"/>
                  </a:lnTo>
                  <a:lnTo>
                    <a:pt x="393" y="335"/>
                  </a:lnTo>
                  <a:lnTo>
                    <a:pt x="393" y="333"/>
                  </a:lnTo>
                  <a:lnTo>
                    <a:pt x="395" y="341"/>
                  </a:lnTo>
                  <a:lnTo>
                    <a:pt x="411" y="372"/>
                  </a:lnTo>
                  <a:lnTo>
                    <a:pt x="413" y="380"/>
                  </a:lnTo>
                  <a:lnTo>
                    <a:pt x="417" y="388"/>
                  </a:lnTo>
                  <a:lnTo>
                    <a:pt x="419" y="396"/>
                  </a:lnTo>
                  <a:lnTo>
                    <a:pt x="422" y="404"/>
                  </a:lnTo>
                  <a:lnTo>
                    <a:pt x="424" y="411"/>
                  </a:lnTo>
                  <a:lnTo>
                    <a:pt x="428" y="421"/>
                  </a:lnTo>
                  <a:lnTo>
                    <a:pt x="430" y="429"/>
                  </a:lnTo>
                  <a:lnTo>
                    <a:pt x="434" y="437"/>
                  </a:lnTo>
                  <a:lnTo>
                    <a:pt x="436" y="447"/>
                  </a:lnTo>
                  <a:lnTo>
                    <a:pt x="438" y="455"/>
                  </a:lnTo>
                  <a:lnTo>
                    <a:pt x="442" y="463"/>
                  </a:lnTo>
                  <a:lnTo>
                    <a:pt x="446" y="482"/>
                  </a:lnTo>
                  <a:lnTo>
                    <a:pt x="448" y="490"/>
                  </a:lnTo>
                  <a:lnTo>
                    <a:pt x="452" y="510"/>
                  </a:lnTo>
                  <a:lnTo>
                    <a:pt x="454" y="518"/>
                  </a:lnTo>
                  <a:lnTo>
                    <a:pt x="468" y="586"/>
                  </a:lnTo>
                  <a:lnTo>
                    <a:pt x="468" y="596"/>
                  </a:lnTo>
                  <a:lnTo>
                    <a:pt x="472" y="592"/>
                  </a:lnTo>
                  <a:lnTo>
                    <a:pt x="472" y="586"/>
                  </a:lnTo>
                  <a:lnTo>
                    <a:pt x="458" y="518"/>
                  </a:lnTo>
                  <a:lnTo>
                    <a:pt x="456" y="510"/>
                  </a:lnTo>
                  <a:lnTo>
                    <a:pt x="452" y="490"/>
                  </a:lnTo>
                  <a:lnTo>
                    <a:pt x="450" y="482"/>
                  </a:lnTo>
                  <a:lnTo>
                    <a:pt x="446" y="463"/>
                  </a:lnTo>
                  <a:lnTo>
                    <a:pt x="442" y="455"/>
                  </a:lnTo>
                  <a:lnTo>
                    <a:pt x="440" y="447"/>
                  </a:lnTo>
                  <a:lnTo>
                    <a:pt x="438" y="437"/>
                  </a:lnTo>
                  <a:lnTo>
                    <a:pt x="434" y="429"/>
                  </a:lnTo>
                  <a:lnTo>
                    <a:pt x="432" y="421"/>
                  </a:lnTo>
                  <a:lnTo>
                    <a:pt x="428" y="411"/>
                  </a:lnTo>
                  <a:lnTo>
                    <a:pt x="426" y="404"/>
                  </a:lnTo>
                  <a:lnTo>
                    <a:pt x="422" y="396"/>
                  </a:lnTo>
                  <a:lnTo>
                    <a:pt x="420" y="388"/>
                  </a:lnTo>
                  <a:lnTo>
                    <a:pt x="417" y="380"/>
                  </a:lnTo>
                  <a:lnTo>
                    <a:pt x="415" y="372"/>
                  </a:lnTo>
                  <a:lnTo>
                    <a:pt x="399" y="341"/>
                  </a:lnTo>
                  <a:lnTo>
                    <a:pt x="397" y="333"/>
                  </a:lnTo>
                  <a:lnTo>
                    <a:pt x="393" y="325"/>
                  </a:lnTo>
                  <a:lnTo>
                    <a:pt x="393" y="327"/>
                  </a:lnTo>
                  <a:lnTo>
                    <a:pt x="389" y="319"/>
                  </a:lnTo>
                  <a:lnTo>
                    <a:pt x="389" y="317"/>
                  </a:lnTo>
                  <a:lnTo>
                    <a:pt x="385" y="311"/>
                  </a:lnTo>
                  <a:lnTo>
                    <a:pt x="385" y="313"/>
                  </a:lnTo>
                  <a:lnTo>
                    <a:pt x="377" y="297"/>
                  </a:lnTo>
                  <a:lnTo>
                    <a:pt x="377" y="295"/>
                  </a:lnTo>
                  <a:lnTo>
                    <a:pt x="373" y="289"/>
                  </a:lnTo>
                  <a:lnTo>
                    <a:pt x="367" y="284"/>
                  </a:lnTo>
                  <a:lnTo>
                    <a:pt x="367" y="286"/>
                  </a:lnTo>
                  <a:lnTo>
                    <a:pt x="363" y="278"/>
                  </a:lnTo>
                  <a:lnTo>
                    <a:pt x="363" y="276"/>
                  </a:lnTo>
                  <a:lnTo>
                    <a:pt x="356" y="264"/>
                  </a:lnTo>
                  <a:lnTo>
                    <a:pt x="356" y="266"/>
                  </a:lnTo>
                  <a:lnTo>
                    <a:pt x="352" y="256"/>
                  </a:lnTo>
                  <a:lnTo>
                    <a:pt x="346" y="250"/>
                  </a:lnTo>
                  <a:lnTo>
                    <a:pt x="342" y="244"/>
                  </a:lnTo>
                  <a:lnTo>
                    <a:pt x="336" y="238"/>
                  </a:lnTo>
                  <a:lnTo>
                    <a:pt x="328" y="226"/>
                  </a:lnTo>
                  <a:lnTo>
                    <a:pt x="322" y="221"/>
                  </a:lnTo>
                  <a:lnTo>
                    <a:pt x="322" y="223"/>
                  </a:lnTo>
                  <a:lnTo>
                    <a:pt x="320" y="217"/>
                  </a:lnTo>
                  <a:lnTo>
                    <a:pt x="314" y="213"/>
                  </a:lnTo>
                  <a:lnTo>
                    <a:pt x="308" y="207"/>
                  </a:lnTo>
                  <a:lnTo>
                    <a:pt x="304" y="201"/>
                  </a:lnTo>
                  <a:lnTo>
                    <a:pt x="299" y="195"/>
                  </a:lnTo>
                  <a:lnTo>
                    <a:pt x="293" y="191"/>
                  </a:lnTo>
                  <a:lnTo>
                    <a:pt x="287" y="185"/>
                  </a:lnTo>
                  <a:lnTo>
                    <a:pt x="283" y="179"/>
                  </a:lnTo>
                  <a:lnTo>
                    <a:pt x="277" y="175"/>
                  </a:lnTo>
                  <a:lnTo>
                    <a:pt x="271" y="169"/>
                  </a:lnTo>
                  <a:lnTo>
                    <a:pt x="259" y="162"/>
                  </a:lnTo>
                  <a:lnTo>
                    <a:pt x="253" y="156"/>
                  </a:lnTo>
                  <a:lnTo>
                    <a:pt x="236" y="144"/>
                  </a:lnTo>
                  <a:lnTo>
                    <a:pt x="230" y="138"/>
                  </a:lnTo>
                  <a:lnTo>
                    <a:pt x="220" y="134"/>
                  </a:lnTo>
                  <a:lnTo>
                    <a:pt x="222" y="134"/>
                  </a:lnTo>
                  <a:lnTo>
                    <a:pt x="210" y="126"/>
                  </a:lnTo>
                  <a:lnTo>
                    <a:pt x="208" y="126"/>
                  </a:lnTo>
                  <a:lnTo>
                    <a:pt x="200" y="122"/>
                  </a:lnTo>
                  <a:lnTo>
                    <a:pt x="194" y="120"/>
                  </a:lnTo>
                  <a:lnTo>
                    <a:pt x="196" y="120"/>
                  </a:lnTo>
                  <a:lnTo>
                    <a:pt x="190" y="116"/>
                  </a:lnTo>
                  <a:lnTo>
                    <a:pt x="188" y="116"/>
                  </a:lnTo>
                  <a:lnTo>
                    <a:pt x="181" y="112"/>
                  </a:lnTo>
                  <a:lnTo>
                    <a:pt x="183" y="112"/>
                  </a:lnTo>
                  <a:lnTo>
                    <a:pt x="177" y="108"/>
                  </a:lnTo>
                  <a:lnTo>
                    <a:pt x="175" y="108"/>
                  </a:lnTo>
                  <a:lnTo>
                    <a:pt x="167" y="105"/>
                  </a:lnTo>
                  <a:lnTo>
                    <a:pt x="161" y="103"/>
                  </a:lnTo>
                  <a:lnTo>
                    <a:pt x="153" y="99"/>
                  </a:lnTo>
                  <a:lnTo>
                    <a:pt x="145" y="97"/>
                  </a:lnTo>
                  <a:lnTo>
                    <a:pt x="147" y="97"/>
                  </a:lnTo>
                  <a:lnTo>
                    <a:pt x="139" y="93"/>
                  </a:lnTo>
                  <a:lnTo>
                    <a:pt x="131" y="91"/>
                  </a:lnTo>
                  <a:lnTo>
                    <a:pt x="124" y="87"/>
                  </a:lnTo>
                  <a:lnTo>
                    <a:pt x="116" y="85"/>
                  </a:lnTo>
                  <a:lnTo>
                    <a:pt x="110" y="83"/>
                  </a:lnTo>
                  <a:lnTo>
                    <a:pt x="102" y="79"/>
                  </a:lnTo>
                  <a:lnTo>
                    <a:pt x="55" y="67"/>
                  </a:lnTo>
                  <a:lnTo>
                    <a:pt x="45" y="65"/>
                  </a:lnTo>
                  <a:lnTo>
                    <a:pt x="21" y="59"/>
                  </a:lnTo>
                  <a:lnTo>
                    <a:pt x="11" y="59"/>
                  </a:lnTo>
                  <a:lnTo>
                    <a:pt x="4" y="57"/>
                  </a:lnTo>
                  <a:lnTo>
                    <a:pt x="4" y="61"/>
                  </a:lnTo>
                  <a:lnTo>
                    <a:pt x="110" y="4"/>
                  </a:lnTo>
                  <a:lnTo>
                    <a:pt x="114" y="4"/>
                  </a:lnTo>
                  <a:lnTo>
                    <a:pt x="122" y="6"/>
                  </a:lnTo>
                  <a:lnTo>
                    <a:pt x="129" y="6"/>
                  </a:lnTo>
                  <a:lnTo>
                    <a:pt x="135" y="8"/>
                  </a:lnTo>
                  <a:lnTo>
                    <a:pt x="143" y="8"/>
                  </a:lnTo>
                  <a:lnTo>
                    <a:pt x="151" y="10"/>
                  </a:lnTo>
                  <a:lnTo>
                    <a:pt x="157" y="12"/>
                  </a:lnTo>
                  <a:lnTo>
                    <a:pt x="165" y="12"/>
                  </a:lnTo>
                  <a:lnTo>
                    <a:pt x="171" y="14"/>
                  </a:lnTo>
                  <a:lnTo>
                    <a:pt x="179" y="16"/>
                  </a:lnTo>
                  <a:lnTo>
                    <a:pt x="184" y="18"/>
                  </a:lnTo>
                  <a:lnTo>
                    <a:pt x="192" y="20"/>
                  </a:lnTo>
                  <a:lnTo>
                    <a:pt x="198" y="22"/>
                  </a:lnTo>
                  <a:lnTo>
                    <a:pt x="206" y="24"/>
                  </a:lnTo>
                  <a:lnTo>
                    <a:pt x="218" y="28"/>
                  </a:lnTo>
                  <a:lnTo>
                    <a:pt x="226" y="30"/>
                  </a:lnTo>
                  <a:lnTo>
                    <a:pt x="224" y="30"/>
                  </a:lnTo>
                  <a:lnTo>
                    <a:pt x="232" y="34"/>
                  </a:lnTo>
                  <a:lnTo>
                    <a:pt x="243" y="38"/>
                  </a:lnTo>
                  <a:lnTo>
                    <a:pt x="242" y="38"/>
                  </a:lnTo>
                  <a:lnTo>
                    <a:pt x="249" y="42"/>
                  </a:lnTo>
                  <a:lnTo>
                    <a:pt x="257" y="44"/>
                  </a:lnTo>
                  <a:lnTo>
                    <a:pt x="255" y="44"/>
                  </a:lnTo>
                  <a:lnTo>
                    <a:pt x="263" y="47"/>
                  </a:lnTo>
                  <a:lnTo>
                    <a:pt x="269" y="49"/>
                  </a:lnTo>
                  <a:lnTo>
                    <a:pt x="267" y="49"/>
                  </a:lnTo>
                  <a:lnTo>
                    <a:pt x="287" y="61"/>
                  </a:lnTo>
                  <a:lnTo>
                    <a:pt x="293" y="63"/>
                  </a:lnTo>
                  <a:lnTo>
                    <a:pt x="291" y="63"/>
                  </a:lnTo>
                  <a:lnTo>
                    <a:pt x="314" y="79"/>
                  </a:lnTo>
                  <a:lnTo>
                    <a:pt x="318" y="83"/>
                  </a:lnTo>
                  <a:lnTo>
                    <a:pt x="324" y="87"/>
                  </a:lnTo>
                  <a:lnTo>
                    <a:pt x="330" y="93"/>
                  </a:lnTo>
                  <a:lnTo>
                    <a:pt x="336" y="97"/>
                  </a:lnTo>
                  <a:lnTo>
                    <a:pt x="340" y="101"/>
                  </a:lnTo>
                  <a:lnTo>
                    <a:pt x="346" y="105"/>
                  </a:lnTo>
                  <a:lnTo>
                    <a:pt x="361" y="120"/>
                  </a:lnTo>
                  <a:lnTo>
                    <a:pt x="367" y="124"/>
                  </a:lnTo>
                  <a:lnTo>
                    <a:pt x="371" y="130"/>
                  </a:lnTo>
                  <a:lnTo>
                    <a:pt x="387" y="146"/>
                  </a:lnTo>
                  <a:lnTo>
                    <a:pt x="391" y="152"/>
                  </a:lnTo>
                  <a:lnTo>
                    <a:pt x="391" y="150"/>
                  </a:lnTo>
                  <a:lnTo>
                    <a:pt x="393" y="156"/>
                  </a:lnTo>
                  <a:lnTo>
                    <a:pt x="399" y="160"/>
                  </a:lnTo>
                  <a:lnTo>
                    <a:pt x="407" y="171"/>
                  </a:lnTo>
                  <a:lnTo>
                    <a:pt x="413" y="179"/>
                  </a:lnTo>
                  <a:lnTo>
                    <a:pt x="428" y="203"/>
                  </a:lnTo>
                  <a:lnTo>
                    <a:pt x="434" y="211"/>
                  </a:lnTo>
                  <a:lnTo>
                    <a:pt x="438" y="217"/>
                  </a:lnTo>
                  <a:lnTo>
                    <a:pt x="438" y="215"/>
                  </a:lnTo>
                  <a:lnTo>
                    <a:pt x="442" y="223"/>
                  </a:lnTo>
                  <a:lnTo>
                    <a:pt x="442" y="225"/>
                  </a:lnTo>
                  <a:lnTo>
                    <a:pt x="446" y="230"/>
                  </a:lnTo>
                  <a:lnTo>
                    <a:pt x="446" y="228"/>
                  </a:lnTo>
                  <a:lnTo>
                    <a:pt x="450" y="236"/>
                  </a:lnTo>
                  <a:lnTo>
                    <a:pt x="450" y="238"/>
                  </a:lnTo>
                  <a:lnTo>
                    <a:pt x="454" y="244"/>
                  </a:lnTo>
                  <a:lnTo>
                    <a:pt x="454" y="242"/>
                  </a:lnTo>
                  <a:lnTo>
                    <a:pt x="462" y="258"/>
                  </a:lnTo>
                  <a:lnTo>
                    <a:pt x="462" y="260"/>
                  </a:lnTo>
                  <a:lnTo>
                    <a:pt x="466" y="266"/>
                  </a:lnTo>
                  <a:lnTo>
                    <a:pt x="466" y="264"/>
                  </a:lnTo>
                  <a:lnTo>
                    <a:pt x="470" y="272"/>
                  </a:lnTo>
                  <a:lnTo>
                    <a:pt x="472" y="280"/>
                  </a:lnTo>
                  <a:lnTo>
                    <a:pt x="483" y="303"/>
                  </a:lnTo>
                  <a:lnTo>
                    <a:pt x="485" y="311"/>
                  </a:lnTo>
                  <a:lnTo>
                    <a:pt x="493" y="327"/>
                  </a:lnTo>
                  <a:lnTo>
                    <a:pt x="495" y="337"/>
                  </a:lnTo>
                  <a:lnTo>
                    <a:pt x="503" y="352"/>
                  </a:lnTo>
                  <a:lnTo>
                    <a:pt x="505" y="362"/>
                  </a:lnTo>
                  <a:lnTo>
                    <a:pt x="509" y="370"/>
                  </a:lnTo>
                  <a:lnTo>
                    <a:pt x="511" y="380"/>
                  </a:lnTo>
                  <a:lnTo>
                    <a:pt x="515" y="388"/>
                  </a:lnTo>
                  <a:lnTo>
                    <a:pt x="519" y="407"/>
                  </a:lnTo>
                  <a:lnTo>
                    <a:pt x="523" y="415"/>
                  </a:lnTo>
                  <a:lnTo>
                    <a:pt x="525" y="425"/>
                  </a:lnTo>
                  <a:lnTo>
                    <a:pt x="529" y="435"/>
                  </a:lnTo>
                  <a:lnTo>
                    <a:pt x="537" y="474"/>
                  </a:lnTo>
                  <a:lnTo>
                    <a:pt x="540" y="484"/>
                  </a:lnTo>
                  <a:lnTo>
                    <a:pt x="544" y="504"/>
                  </a:lnTo>
                  <a:lnTo>
                    <a:pt x="546" y="516"/>
                  </a:lnTo>
                  <a:lnTo>
                    <a:pt x="548" y="526"/>
                  </a:lnTo>
                  <a:lnTo>
                    <a:pt x="548" y="524"/>
                  </a:lnTo>
                  <a:lnTo>
                    <a:pt x="468" y="590"/>
                  </a:lnTo>
                  <a:lnTo>
                    <a:pt x="472" y="592"/>
                  </a:lnTo>
                  <a:lnTo>
                    <a:pt x="468" y="5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45" name="Rectangle 157"/>
            <p:cNvSpPr>
              <a:spLocks noChangeArrowheads="1"/>
            </p:cNvSpPr>
            <p:nvPr/>
          </p:nvSpPr>
          <p:spPr bwMode="auto">
            <a:xfrm>
              <a:off x="2473" y="716"/>
              <a:ext cx="549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altLang="de-DE" sz="1200">
                  <a:solidFill>
                    <a:srgbClr val="000000"/>
                  </a:solidFill>
                </a:rPr>
                <a:t>separation</a:t>
              </a:r>
            </a:p>
            <a:p>
              <a:pPr eaLnBrk="1" hangingPunct="1"/>
              <a:r>
                <a:rPr lang="en-US" altLang="de-DE" sz="1200">
                  <a:solidFill>
                    <a:srgbClr val="000000"/>
                  </a:solidFill>
                </a:rPr>
                <a:t>of rest gas ions</a:t>
              </a:r>
              <a:endParaRPr lang="en-US" altLang="de-DE" sz="1200"/>
            </a:p>
          </p:txBody>
        </p:sp>
        <p:sp>
          <p:nvSpPr>
            <p:cNvPr id="857246" name="Freeform 158"/>
            <p:cNvSpPr>
              <a:spLocks/>
            </p:cNvSpPr>
            <p:nvPr/>
          </p:nvSpPr>
          <p:spPr bwMode="auto">
            <a:xfrm>
              <a:off x="249" y="1617"/>
              <a:ext cx="14" cy="248"/>
            </a:xfrm>
            <a:custGeom>
              <a:avLst/>
              <a:gdLst>
                <a:gd name="T0" fmla="*/ 16 w 16"/>
                <a:gd name="T1" fmla="*/ 7 h 295"/>
                <a:gd name="T2" fmla="*/ 16 w 16"/>
                <a:gd name="T3" fmla="*/ 5 h 295"/>
                <a:gd name="T4" fmla="*/ 14 w 16"/>
                <a:gd name="T5" fmla="*/ 3 h 295"/>
                <a:gd name="T6" fmla="*/ 14 w 16"/>
                <a:gd name="T7" fmla="*/ 1 h 295"/>
                <a:gd name="T8" fmla="*/ 12 w 16"/>
                <a:gd name="T9" fmla="*/ 1 h 295"/>
                <a:gd name="T10" fmla="*/ 10 w 16"/>
                <a:gd name="T11" fmla="*/ 0 h 295"/>
                <a:gd name="T12" fmla="*/ 6 w 16"/>
                <a:gd name="T13" fmla="*/ 0 h 295"/>
                <a:gd name="T14" fmla="*/ 4 w 16"/>
                <a:gd name="T15" fmla="*/ 1 h 295"/>
                <a:gd name="T16" fmla="*/ 2 w 16"/>
                <a:gd name="T17" fmla="*/ 1 h 295"/>
                <a:gd name="T18" fmla="*/ 2 w 16"/>
                <a:gd name="T19" fmla="*/ 3 h 295"/>
                <a:gd name="T20" fmla="*/ 0 w 16"/>
                <a:gd name="T21" fmla="*/ 5 h 295"/>
                <a:gd name="T22" fmla="*/ 0 w 16"/>
                <a:gd name="T23" fmla="*/ 289 h 295"/>
                <a:gd name="T24" fmla="*/ 2 w 16"/>
                <a:gd name="T25" fmla="*/ 291 h 295"/>
                <a:gd name="T26" fmla="*/ 2 w 16"/>
                <a:gd name="T27" fmla="*/ 293 h 295"/>
                <a:gd name="T28" fmla="*/ 4 w 16"/>
                <a:gd name="T29" fmla="*/ 293 h 295"/>
                <a:gd name="T30" fmla="*/ 6 w 16"/>
                <a:gd name="T31" fmla="*/ 295 h 295"/>
                <a:gd name="T32" fmla="*/ 10 w 16"/>
                <a:gd name="T33" fmla="*/ 295 h 295"/>
                <a:gd name="T34" fmla="*/ 12 w 16"/>
                <a:gd name="T35" fmla="*/ 293 h 295"/>
                <a:gd name="T36" fmla="*/ 14 w 16"/>
                <a:gd name="T37" fmla="*/ 293 h 295"/>
                <a:gd name="T38" fmla="*/ 14 w 16"/>
                <a:gd name="T39" fmla="*/ 291 h 295"/>
                <a:gd name="T40" fmla="*/ 16 w 16"/>
                <a:gd name="T41" fmla="*/ 289 h 295"/>
                <a:gd name="T42" fmla="*/ 16 w 16"/>
                <a:gd name="T43" fmla="*/ 287 h 295"/>
                <a:gd name="T44" fmla="*/ 16 w 16"/>
                <a:gd name="T45" fmla="*/ 7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295">
                  <a:moveTo>
                    <a:pt x="16" y="7"/>
                  </a:moveTo>
                  <a:lnTo>
                    <a:pt x="16" y="5"/>
                  </a:lnTo>
                  <a:lnTo>
                    <a:pt x="14" y="3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289"/>
                  </a:lnTo>
                  <a:lnTo>
                    <a:pt x="2" y="291"/>
                  </a:lnTo>
                  <a:lnTo>
                    <a:pt x="2" y="293"/>
                  </a:lnTo>
                  <a:lnTo>
                    <a:pt x="4" y="293"/>
                  </a:lnTo>
                  <a:lnTo>
                    <a:pt x="6" y="295"/>
                  </a:lnTo>
                  <a:lnTo>
                    <a:pt x="10" y="295"/>
                  </a:lnTo>
                  <a:lnTo>
                    <a:pt x="12" y="293"/>
                  </a:lnTo>
                  <a:lnTo>
                    <a:pt x="14" y="293"/>
                  </a:lnTo>
                  <a:lnTo>
                    <a:pt x="14" y="291"/>
                  </a:lnTo>
                  <a:lnTo>
                    <a:pt x="16" y="289"/>
                  </a:lnTo>
                  <a:lnTo>
                    <a:pt x="16" y="287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47" name="Freeform 159"/>
            <p:cNvSpPr>
              <a:spLocks/>
            </p:cNvSpPr>
            <p:nvPr/>
          </p:nvSpPr>
          <p:spPr bwMode="auto">
            <a:xfrm>
              <a:off x="209" y="1623"/>
              <a:ext cx="95" cy="93"/>
            </a:xfrm>
            <a:custGeom>
              <a:avLst/>
              <a:gdLst>
                <a:gd name="T0" fmla="*/ 110 w 110"/>
                <a:gd name="T1" fmla="*/ 111 h 111"/>
                <a:gd name="T2" fmla="*/ 55 w 110"/>
                <a:gd name="T3" fmla="*/ 0 h 111"/>
                <a:gd name="T4" fmla="*/ 0 w 110"/>
                <a:gd name="T5" fmla="*/ 111 h 111"/>
                <a:gd name="T6" fmla="*/ 55 w 110"/>
                <a:gd name="T7" fmla="*/ 55 h 111"/>
                <a:gd name="T8" fmla="*/ 110 w 110"/>
                <a:gd name="T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11">
                  <a:moveTo>
                    <a:pt x="110" y="111"/>
                  </a:moveTo>
                  <a:lnTo>
                    <a:pt x="55" y="0"/>
                  </a:lnTo>
                  <a:lnTo>
                    <a:pt x="0" y="111"/>
                  </a:lnTo>
                  <a:lnTo>
                    <a:pt x="55" y="55"/>
                  </a:lnTo>
                  <a:lnTo>
                    <a:pt x="11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48" name="Freeform 160"/>
            <p:cNvSpPr>
              <a:spLocks/>
            </p:cNvSpPr>
            <p:nvPr/>
          </p:nvSpPr>
          <p:spPr bwMode="auto">
            <a:xfrm>
              <a:off x="183" y="1610"/>
              <a:ext cx="146" cy="139"/>
            </a:xfrm>
            <a:custGeom>
              <a:avLst/>
              <a:gdLst>
                <a:gd name="T0" fmla="*/ 170 w 170"/>
                <a:gd name="T1" fmla="*/ 165 h 165"/>
                <a:gd name="T2" fmla="*/ 85 w 170"/>
                <a:gd name="T3" fmla="*/ 0 h 165"/>
                <a:gd name="T4" fmla="*/ 0 w 170"/>
                <a:gd name="T5" fmla="*/ 165 h 165"/>
                <a:gd name="T6" fmla="*/ 91 w 170"/>
                <a:gd name="T7" fmla="*/ 76 h 165"/>
                <a:gd name="T8" fmla="*/ 79 w 170"/>
                <a:gd name="T9" fmla="*/ 76 h 165"/>
                <a:gd name="T10" fmla="*/ 170 w 170"/>
                <a:gd name="T11" fmla="*/ 165 h 165"/>
                <a:gd name="T12" fmla="*/ 146 w 170"/>
                <a:gd name="T13" fmla="*/ 120 h 165"/>
                <a:gd name="T14" fmla="*/ 85 w 170"/>
                <a:gd name="T15" fmla="*/ 61 h 165"/>
                <a:gd name="T16" fmla="*/ 24 w 170"/>
                <a:gd name="T17" fmla="*/ 120 h 165"/>
                <a:gd name="T18" fmla="*/ 38 w 170"/>
                <a:gd name="T19" fmla="*/ 129 h 165"/>
                <a:gd name="T20" fmla="*/ 93 w 170"/>
                <a:gd name="T21" fmla="*/ 19 h 165"/>
                <a:gd name="T22" fmla="*/ 77 w 170"/>
                <a:gd name="T23" fmla="*/ 19 h 165"/>
                <a:gd name="T24" fmla="*/ 132 w 170"/>
                <a:gd name="T25" fmla="*/ 129 h 165"/>
                <a:gd name="T26" fmla="*/ 146 w 170"/>
                <a:gd name="T27" fmla="*/ 120 h 165"/>
                <a:gd name="T28" fmla="*/ 170 w 170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0" h="165">
                  <a:moveTo>
                    <a:pt x="170" y="165"/>
                  </a:moveTo>
                  <a:lnTo>
                    <a:pt x="85" y="0"/>
                  </a:lnTo>
                  <a:lnTo>
                    <a:pt x="0" y="165"/>
                  </a:lnTo>
                  <a:lnTo>
                    <a:pt x="91" y="76"/>
                  </a:lnTo>
                  <a:lnTo>
                    <a:pt x="79" y="76"/>
                  </a:lnTo>
                  <a:lnTo>
                    <a:pt x="170" y="165"/>
                  </a:lnTo>
                  <a:lnTo>
                    <a:pt x="146" y="120"/>
                  </a:lnTo>
                  <a:lnTo>
                    <a:pt x="85" y="61"/>
                  </a:lnTo>
                  <a:lnTo>
                    <a:pt x="24" y="120"/>
                  </a:lnTo>
                  <a:lnTo>
                    <a:pt x="38" y="129"/>
                  </a:lnTo>
                  <a:lnTo>
                    <a:pt x="93" y="19"/>
                  </a:lnTo>
                  <a:lnTo>
                    <a:pt x="77" y="19"/>
                  </a:lnTo>
                  <a:lnTo>
                    <a:pt x="132" y="129"/>
                  </a:lnTo>
                  <a:lnTo>
                    <a:pt x="146" y="120"/>
                  </a:lnTo>
                  <a:lnTo>
                    <a:pt x="170" y="1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49" name="Freeform 161"/>
            <p:cNvSpPr>
              <a:spLocks/>
            </p:cNvSpPr>
            <p:nvPr/>
          </p:nvSpPr>
          <p:spPr bwMode="auto">
            <a:xfrm>
              <a:off x="2969" y="1631"/>
              <a:ext cx="12" cy="176"/>
            </a:xfrm>
            <a:custGeom>
              <a:avLst/>
              <a:gdLst>
                <a:gd name="T0" fmla="*/ 15 w 15"/>
                <a:gd name="T1" fmla="*/ 8 h 209"/>
                <a:gd name="T2" fmla="*/ 15 w 15"/>
                <a:gd name="T3" fmla="*/ 6 h 209"/>
                <a:gd name="T4" fmla="*/ 13 w 15"/>
                <a:gd name="T5" fmla="*/ 4 h 209"/>
                <a:gd name="T6" fmla="*/ 13 w 15"/>
                <a:gd name="T7" fmla="*/ 2 h 209"/>
                <a:gd name="T8" fmla="*/ 11 w 15"/>
                <a:gd name="T9" fmla="*/ 2 h 209"/>
                <a:gd name="T10" fmla="*/ 10 w 15"/>
                <a:gd name="T11" fmla="*/ 0 h 209"/>
                <a:gd name="T12" fmla="*/ 6 w 15"/>
                <a:gd name="T13" fmla="*/ 0 h 209"/>
                <a:gd name="T14" fmla="*/ 4 w 15"/>
                <a:gd name="T15" fmla="*/ 2 h 209"/>
                <a:gd name="T16" fmla="*/ 2 w 15"/>
                <a:gd name="T17" fmla="*/ 2 h 209"/>
                <a:gd name="T18" fmla="*/ 2 w 15"/>
                <a:gd name="T19" fmla="*/ 4 h 209"/>
                <a:gd name="T20" fmla="*/ 0 w 15"/>
                <a:gd name="T21" fmla="*/ 6 h 209"/>
                <a:gd name="T22" fmla="*/ 0 w 15"/>
                <a:gd name="T23" fmla="*/ 203 h 209"/>
                <a:gd name="T24" fmla="*/ 2 w 15"/>
                <a:gd name="T25" fmla="*/ 205 h 209"/>
                <a:gd name="T26" fmla="*/ 2 w 15"/>
                <a:gd name="T27" fmla="*/ 207 h 209"/>
                <a:gd name="T28" fmla="*/ 4 w 15"/>
                <a:gd name="T29" fmla="*/ 207 h 209"/>
                <a:gd name="T30" fmla="*/ 6 w 15"/>
                <a:gd name="T31" fmla="*/ 209 h 209"/>
                <a:gd name="T32" fmla="*/ 10 w 15"/>
                <a:gd name="T33" fmla="*/ 209 h 209"/>
                <a:gd name="T34" fmla="*/ 11 w 15"/>
                <a:gd name="T35" fmla="*/ 207 h 209"/>
                <a:gd name="T36" fmla="*/ 13 w 15"/>
                <a:gd name="T37" fmla="*/ 207 h 209"/>
                <a:gd name="T38" fmla="*/ 13 w 15"/>
                <a:gd name="T39" fmla="*/ 205 h 209"/>
                <a:gd name="T40" fmla="*/ 15 w 15"/>
                <a:gd name="T41" fmla="*/ 203 h 209"/>
                <a:gd name="T42" fmla="*/ 15 w 15"/>
                <a:gd name="T43" fmla="*/ 201 h 209"/>
                <a:gd name="T44" fmla="*/ 15 w 15"/>
                <a:gd name="T45" fmla="*/ 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209">
                  <a:moveTo>
                    <a:pt x="15" y="8"/>
                  </a:moveTo>
                  <a:lnTo>
                    <a:pt x="15" y="6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203"/>
                  </a:lnTo>
                  <a:lnTo>
                    <a:pt x="2" y="205"/>
                  </a:lnTo>
                  <a:lnTo>
                    <a:pt x="2" y="207"/>
                  </a:lnTo>
                  <a:lnTo>
                    <a:pt x="4" y="207"/>
                  </a:lnTo>
                  <a:lnTo>
                    <a:pt x="6" y="209"/>
                  </a:lnTo>
                  <a:lnTo>
                    <a:pt x="10" y="209"/>
                  </a:lnTo>
                  <a:lnTo>
                    <a:pt x="11" y="207"/>
                  </a:lnTo>
                  <a:lnTo>
                    <a:pt x="13" y="207"/>
                  </a:lnTo>
                  <a:lnTo>
                    <a:pt x="13" y="205"/>
                  </a:lnTo>
                  <a:lnTo>
                    <a:pt x="15" y="203"/>
                  </a:lnTo>
                  <a:lnTo>
                    <a:pt x="15" y="201"/>
                  </a:lnTo>
                  <a:lnTo>
                    <a:pt x="1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50" name="Freeform 162"/>
            <p:cNvSpPr>
              <a:spLocks/>
            </p:cNvSpPr>
            <p:nvPr/>
          </p:nvSpPr>
          <p:spPr bwMode="auto">
            <a:xfrm>
              <a:off x="2927" y="1708"/>
              <a:ext cx="96" cy="92"/>
            </a:xfrm>
            <a:custGeom>
              <a:avLst/>
              <a:gdLst>
                <a:gd name="T0" fmla="*/ 111 w 111"/>
                <a:gd name="T1" fmla="*/ 0 h 110"/>
                <a:gd name="T2" fmla="*/ 56 w 111"/>
                <a:gd name="T3" fmla="*/ 110 h 110"/>
                <a:gd name="T4" fmla="*/ 0 w 111"/>
                <a:gd name="T5" fmla="*/ 0 h 110"/>
                <a:gd name="T6" fmla="*/ 56 w 111"/>
                <a:gd name="T7" fmla="*/ 55 h 110"/>
                <a:gd name="T8" fmla="*/ 111 w 111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10">
                  <a:moveTo>
                    <a:pt x="111" y="0"/>
                  </a:moveTo>
                  <a:lnTo>
                    <a:pt x="56" y="110"/>
                  </a:lnTo>
                  <a:lnTo>
                    <a:pt x="0" y="0"/>
                  </a:lnTo>
                  <a:lnTo>
                    <a:pt x="56" y="55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51" name="Freeform 163"/>
            <p:cNvSpPr>
              <a:spLocks/>
            </p:cNvSpPr>
            <p:nvPr/>
          </p:nvSpPr>
          <p:spPr bwMode="auto">
            <a:xfrm>
              <a:off x="2902" y="1674"/>
              <a:ext cx="146" cy="139"/>
            </a:xfrm>
            <a:custGeom>
              <a:avLst/>
              <a:gdLst>
                <a:gd name="T0" fmla="*/ 146 w 169"/>
                <a:gd name="T1" fmla="*/ 46 h 166"/>
                <a:gd name="T2" fmla="*/ 132 w 169"/>
                <a:gd name="T3" fmla="*/ 36 h 166"/>
                <a:gd name="T4" fmla="*/ 77 w 169"/>
                <a:gd name="T5" fmla="*/ 146 h 166"/>
                <a:gd name="T6" fmla="*/ 92 w 169"/>
                <a:gd name="T7" fmla="*/ 146 h 166"/>
                <a:gd name="T8" fmla="*/ 37 w 169"/>
                <a:gd name="T9" fmla="*/ 36 h 166"/>
                <a:gd name="T10" fmla="*/ 24 w 169"/>
                <a:gd name="T11" fmla="*/ 46 h 166"/>
                <a:gd name="T12" fmla="*/ 85 w 169"/>
                <a:gd name="T13" fmla="*/ 105 h 166"/>
                <a:gd name="T14" fmla="*/ 146 w 169"/>
                <a:gd name="T15" fmla="*/ 46 h 166"/>
                <a:gd name="T16" fmla="*/ 169 w 169"/>
                <a:gd name="T17" fmla="*/ 0 h 166"/>
                <a:gd name="T18" fmla="*/ 79 w 169"/>
                <a:gd name="T19" fmla="*/ 89 h 166"/>
                <a:gd name="T20" fmla="*/ 90 w 169"/>
                <a:gd name="T21" fmla="*/ 89 h 166"/>
                <a:gd name="T22" fmla="*/ 0 w 169"/>
                <a:gd name="T23" fmla="*/ 0 h 166"/>
                <a:gd name="T24" fmla="*/ 85 w 169"/>
                <a:gd name="T25" fmla="*/ 166 h 166"/>
                <a:gd name="T26" fmla="*/ 169 w 169"/>
                <a:gd name="T27" fmla="*/ 0 h 166"/>
                <a:gd name="T28" fmla="*/ 146 w 169"/>
                <a:gd name="T29" fmla="*/ 4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9" h="166">
                  <a:moveTo>
                    <a:pt x="146" y="46"/>
                  </a:moveTo>
                  <a:lnTo>
                    <a:pt x="132" y="36"/>
                  </a:lnTo>
                  <a:lnTo>
                    <a:pt x="77" y="146"/>
                  </a:lnTo>
                  <a:lnTo>
                    <a:pt x="92" y="146"/>
                  </a:lnTo>
                  <a:lnTo>
                    <a:pt x="37" y="36"/>
                  </a:lnTo>
                  <a:lnTo>
                    <a:pt x="24" y="46"/>
                  </a:lnTo>
                  <a:lnTo>
                    <a:pt x="85" y="105"/>
                  </a:lnTo>
                  <a:lnTo>
                    <a:pt x="146" y="46"/>
                  </a:lnTo>
                  <a:lnTo>
                    <a:pt x="169" y="0"/>
                  </a:lnTo>
                  <a:lnTo>
                    <a:pt x="79" y="89"/>
                  </a:lnTo>
                  <a:lnTo>
                    <a:pt x="90" y="89"/>
                  </a:lnTo>
                  <a:lnTo>
                    <a:pt x="0" y="0"/>
                  </a:lnTo>
                  <a:lnTo>
                    <a:pt x="85" y="166"/>
                  </a:lnTo>
                  <a:lnTo>
                    <a:pt x="169" y="0"/>
                  </a:lnTo>
                  <a:lnTo>
                    <a:pt x="146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52" name="Rectangle 164"/>
            <p:cNvSpPr>
              <a:spLocks noChangeArrowheads="1"/>
            </p:cNvSpPr>
            <p:nvPr/>
          </p:nvSpPr>
          <p:spPr bwMode="auto">
            <a:xfrm>
              <a:off x="339" y="1615"/>
              <a:ext cx="206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altLang="de-DE" sz="1200">
                  <a:solidFill>
                    <a:srgbClr val="2161A1"/>
                  </a:solidFill>
                </a:rPr>
                <a:t>singly</a:t>
              </a:r>
              <a:endParaRPr lang="en-US" altLang="de-DE" sz="1200"/>
            </a:p>
          </p:txBody>
        </p:sp>
        <p:sp>
          <p:nvSpPr>
            <p:cNvPr id="857253" name="Rectangle 165"/>
            <p:cNvSpPr>
              <a:spLocks noChangeArrowheads="1"/>
            </p:cNvSpPr>
            <p:nvPr/>
          </p:nvSpPr>
          <p:spPr bwMode="auto">
            <a:xfrm>
              <a:off x="339" y="1730"/>
              <a:ext cx="292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altLang="de-DE" sz="1200">
                  <a:solidFill>
                    <a:srgbClr val="2161A1"/>
                  </a:solidFill>
                </a:rPr>
                <a:t>charged</a:t>
              </a:r>
              <a:endParaRPr lang="en-US" altLang="de-DE" sz="1200"/>
            </a:p>
          </p:txBody>
        </p:sp>
        <p:sp>
          <p:nvSpPr>
            <p:cNvPr id="857254" name="Rectangle 166"/>
            <p:cNvSpPr>
              <a:spLocks noChangeArrowheads="1"/>
            </p:cNvSpPr>
            <p:nvPr/>
          </p:nvSpPr>
          <p:spPr bwMode="auto">
            <a:xfrm>
              <a:off x="339" y="1847"/>
              <a:ext cx="148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altLang="de-DE" sz="1200">
                  <a:solidFill>
                    <a:srgbClr val="2161A1"/>
                  </a:solidFill>
                </a:rPr>
                <a:t>ions</a:t>
              </a:r>
              <a:endParaRPr lang="en-US" altLang="de-DE" sz="1200"/>
            </a:p>
          </p:txBody>
        </p:sp>
        <p:sp>
          <p:nvSpPr>
            <p:cNvPr id="857255" name="Rectangle 167"/>
            <p:cNvSpPr>
              <a:spLocks noChangeArrowheads="1"/>
            </p:cNvSpPr>
            <p:nvPr/>
          </p:nvSpPr>
          <p:spPr bwMode="auto">
            <a:xfrm>
              <a:off x="2546" y="1746"/>
              <a:ext cx="26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altLang="de-DE" sz="1200">
                  <a:solidFill>
                    <a:srgbClr val="2161A1"/>
                  </a:solidFill>
                </a:rPr>
                <a:t>n+ ions</a:t>
              </a:r>
              <a:endParaRPr lang="en-US" altLang="de-DE" sz="1200"/>
            </a:p>
          </p:txBody>
        </p:sp>
        <p:sp>
          <p:nvSpPr>
            <p:cNvPr id="857256" name="Rectangle 168"/>
            <p:cNvSpPr>
              <a:spLocks noChangeArrowheads="1"/>
            </p:cNvSpPr>
            <p:nvPr/>
          </p:nvSpPr>
          <p:spPr bwMode="auto">
            <a:xfrm>
              <a:off x="2094" y="1472"/>
              <a:ext cx="300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altLang="de-DE" sz="1200">
                  <a:solidFill>
                    <a:srgbClr val="000000"/>
                  </a:solidFill>
                </a:rPr>
                <a:t>solenoid</a:t>
              </a:r>
              <a:endParaRPr lang="en-US" altLang="de-DE" sz="1200"/>
            </a:p>
          </p:txBody>
        </p:sp>
        <p:sp>
          <p:nvSpPr>
            <p:cNvPr id="857257" name="Rectangle 169"/>
            <p:cNvSpPr>
              <a:spLocks noChangeArrowheads="1"/>
            </p:cNvSpPr>
            <p:nvPr/>
          </p:nvSpPr>
          <p:spPr bwMode="auto">
            <a:xfrm>
              <a:off x="2094" y="1573"/>
              <a:ext cx="161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altLang="de-DE" sz="1200">
                  <a:solidFill>
                    <a:srgbClr val="000000"/>
                  </a:solidFill>
                </a:rPr>
                <a:t>coils</a:t>
              </a:r>
              <a:endParaRPr lang="en-US" altLang="de-DE" sz="1200"/>
            </a:p>
          </p:txBody>
        </p:sp>
        <p:sp>
          <p:nvSpPr>
            <p:cNvPr id="857258" name="Freeform 170"/>
            <p:cNvSpPr>
              <a:spLocks/>
            </p:cNvSpPr>
            <p:nvPr/>
          </p:nvSpPr>
          <p:spPr bwMode="auto">
            <a:xfrm>
              <a:off x="1857" y="1435"/>
              <a:ext cx="196" cy="99"/>
            </a:xfrm>
            <a:custGeom>
              <a:avLst/>
              <a:gdLst>
                <a:gd name="T0" fmla="*/ 5 w 228"/>
                <a:gd name="T1" fmla="*/ 0 h 118"/>
                <a:gd name="T2" fmla="*/ 1 w 228"/>
                <a:gd name="T3" fmla="*/ 0 h 118"/>
                <a:gd name="T4" fmla="*/ 1 w 228"/>
                <a:gd name="T5" fmla="*/ 2 h 118"/>
                <a:gd name="T6" fmla="*/ 0 w 228"/>
                <a:gd name="T7" fmla="*/ 2 h 118"/>
                <a:gd name="T8" fmla="*/ 0 w 228"/>
                <a:gd name="T9" fmla="*/ 6 h 118"/>
                <a:gd name="T10" fmla="*/ 1 w 228"/>
                <a:gd name="T11" fmla="*/ 6 h 118"/>
                <a:gd name="T12" fmla="*/ 1 w 228"/>
                <a:gd name="T13" fmla="*/ 8 h 118"/>
                <a:gd name="T14" fmla="*/ 222 w 228"/>
                <a:gd name="T15" fmla="*/ 118 h 118"/>
                <a:gd name="T16" fmla="*/ 226 w 228"/>
                <a:gd name="T17" fmla="*/ 118 h 118"/>
                <a:gd name="T18" fmla="*/ 226 w 228"/>
                <a:gd name="T19" fmla="*/ 116 h 118"/>
                <a:gd name="T20" fmla="*/ 228 w 228"/>
                <a:gd name="T21" fmla="*/ 116 h 118"/>
                <a:gd name="T22" fmla="*/ 228 w 228"/>
                <a:gd name="T23" fmla="*/ 112 h 118"/>
                <a:gd name="T24" fmla="*/ 226 w 228"/>
                <a:gd name="T25" fmla="*/ 112 h 118"/>
                <a:gd name="T26" fmla="*/ 226 w 228"/>
                <a:gd name="T27" fmla="*/ 110 h 118"/>
                <a:gd name="T28" fmla="*/ 5 w 228"/>
                <a:gd name="T2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8" h="118">
                  <a:moveTo>
                    <a:pt x="5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8"/>
                  </a:lnTo>
                  <a:lnTo>
                    <a:pt x="222" y="118"/>
                  </a:lnTo>
                  <a:lnTo>
                    <a:pt x="226" y="118"/>
                  </a:lnTo>
                  <a:lnTo>
                    <a:pt x="226" y="116"/>
                  </a:lnTo>
                  <a:lnTo>
                    <a:pt x="228" y="116"/>
                  </a:lnTo>
                  <a:lnTo>
                    <a:pt x="228" y="112"/>
                  </a:lnTo>
                  <a:lnTo>
                    <a:pt x="226" y="112"/>
                  </a:lnTo>
                  <a:lnTo>
                    <a:pt x="226" y="11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59" name="Text Box 171"/>
            <p:cNvSpPr txBox="1">
              <a:spLocks noChangeArrowheads="1"/>
            </p:cNvSpPr>
            <p:nvPr/>
          </p:nvSpPr>
          <p:spPr bwMode="auto">
            <a:xfrm>
              <a:off x="785" y="1793"/>
              <a:ext cx="1674" cy="17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>
              <a:defPPr>
                <a:defRPr lang="en-GB"/>
              </a:defPPr>
              <a:lvl1pPr eaLnBrk="1">
                <a:lnSpc>
                  <a:spcPct val="93000"/>
                </a:lnSpc>
                <a:buClr>
                  <a:schemeClr val="tx1"/>
                </a:buClr>
                <a:buSzPct val="100000"/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>
                <a:buNone/>
              </a:pPr>
              <a:r>
                <a:rPr lang="en-US" altLang="de-DE">
                  <a:solidFill>
                    <a:srgbClr val="00B0F0"/>
                  </a:solidFill>
                </a:rPr>
                <a:t>Magnetic field confinement</a:t>
              </a:r>
            </a:p>
          </p:txBody>
        </p:sp>
        <p:sp>
          <p:nvSpPr>
            <p:cNvPr id="857260" name="Line 172"/>
            <p:cNvSpPr>
              <a:spLocks noChangeShapeType="1"/>
            </p:cNvSpPr>
            <p:nvPr/>
          </p:nvSpPr>
          <p:spPr bwMode="auto">
            <a:xfrm>
              <a:off x="1128" y="687"/>
              <a:ext cx="0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7261" name="Text Box 173"/>
            <p:cNvSpPr txBox="1">
              <a:spLocks noChangeArrowheads="1"/>
            </p:cNvSpPr>
            <p:nvPr/>
          </p:nvSpPr>
          <p:spPr bwMode="auto">
            <a:xfrm>
              <a:off x="543" y="648"/>
              <a:ext cx="524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de-DE" sz="1200"/>
                <a:t>RF injection</a:t>
              </a:r>
            </a:p>
          </p:txBody>
        </p:sp>
        <p:sp>
          <p:nvSpPr>
            <p:cNvPr id="857262" name="Oval 174"/>
            <p:cNvSpPr>
              <a:spLocks noChangeArrowheads="1"/>
            </p:cNvSpPr>
            <p:nvPr/>
          </p:nvSpPr>
          <p:spPr bwMode="auto">
            <a:xfrm>
              <a:off x="1564" y="1096"/>
              <a:ext cx="238" cy="9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EE004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2" name="Picture Placeholder 7" descr="phoenix.jpg">
            <a:extLst>
              <a:ext uri="{FF2B5EF4-FFF2-40B4-BE49-F238E27FC236}">
                <a16:creationId xmlns:a16="http://schemas.microsoft.com/office/drawing/2014/main" id="{00866089-5E84-62CC-81C4-3C53902D5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1287" y="3810466"/>
            <a:ext cx="3054927" cy="234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8F8563-C1BE-A04E-FBD6-FC9F608EDAD9}"/>
              </a:ext>
            </a:extLst>
          </p:cNvPr>
          <p:cNvSpPr txBox="1"/>
          <p:nvPr/>
        </p:nvSpPr>
        <p:spPr>
          <a:xfrm>
            <a:off x="327171" y="6163887"/>
            <a:ext cx="117827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1C5FF"/>
              </a:buClr>
            </a:pP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TRIUMF Charge State Booster (CSB):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A 14.5 GHz PHOENIX Electron Cyclotron Resonance Ion Source (ECRIS) from PANTECHNIK </a:t>
            </a:r>
            <a:b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running at 10</a:t>
            </a:r>
            <a:r>
              <a:rPr lang="en-CA" sz="1600" baseline="30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-8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mbar (world record), still significant rest gas ion background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35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7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7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32807" y="232847"/>
            <a:ext cx="9173754" cy="676102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3200" dirty="0"/>
              <a:t>Current research on TRIUMF ECRIS devices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B5E1A4-4C34-41ED-85BF-F848B310C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577" y="1040725"/>
            <a:ext cx="6943002" cy="26856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0FA80F-1240-5F47-98F5-8E62BCE42891}"/>
              </a:ext>
            </a:extLst>
          </p:cNvPr>
          <p:cNvSpPr/>
          <p:nvPr/>
        </p:nvSpPr>
        <p:spPr>
          <a:xfrm>
            <a:off x="238421" y="1040725"/>
            <a:ext cx="4508677" cy="549381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B0F0"/>
                </a:solidFill>
                <a:latin typeface="HelveticaNeueLT Pro 55 Roman" panose="020B0604020202020204" pitchFamily="34" charset="0"/>
              </a:rPr>
              <a:t>Increase of charge breeding efficiency by implementing</a:t>
            </a:r>
          </a:p>
          <a:p>
            <a:pPr marL="800100" lvl="1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HelveticaNeueLT Pro 55 Roman" panose="020B0604020202020204" pitchFamily="34" charset="0"/>
              </a:rPr>
              <a:t>two-frequency heating technique that provides two resonance zones</a:t>
            </a:r>
          </a:p>
          <a:p>
            <a:pPr marL="800100" lvl="1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HelveticaNeueLT Pro 55 Roman" panose="020B0604020202020204" pitchFamily="34" charset="0"/>
              </a:rPr>
              <a:t>frequency tuning technique to find optimize RF matching (scanning the microwave frequency)</a:t>
            </a:r>
            <a:br>
              <a:rPr lang="en-US" dirty="0">
                <a:latin typeface="HelveticaNeueLT Pro 55 Roman" panose="020B0604020202020204" pitchFamily="34" charset="0"/>
              </a:rPr>
            </a:br>
            <a:r>
              <a:rPr lang="en-US" dirty="0">
                <a:latin typeface="HelveticaNeueLT Pro 55 Roman" panose="020B0604020202020204" pitchFamily="34" charset="0"/>
                <a:sym typeface="Wingdings" panose="05000000000000000000" pitchFamily="2" charset="2"/>
              </a:rPr>
              <a:t> Bayesian Optimization</a:t>
            </a:r>
            <a:br>
              <a:rPr lang="en-US" dirty="0">
                <a:latin typeface="HelveticaNeueLT Pro 55 Roman" panose="020B0604020202020204" pitchFamily="34" charset="0"/>
                <a:sym typeface="Wingdings" panose="05000000000000000000" pitchFamily="2" charset="2"/>
              </a:rPr>
            </a:br>
            <a:endParaRPr lang="en-US" dirty="0">
              <a:latin typeface="HelveticaNeueLT Pro 55 Roman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 dirty="0">
                <a:solidFill>
                  <a:srgbClr val="00B0F0"/>
                </a:solidFill>
                <a:latin typeface="HelveticaNeueLT Pro 55 Roman" panose="020B0604020202020204" pitchFamily="34" charset="0"/>
              </a:rPr>
              <a:t>Improving the beam properties by optimizing the extraction system</a:t>
            </a:r>
          </a:p>
          <a:p>
            <a:pPr marL="629920" lvl="1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HelveticaNeueLT Pro 55 Roman" panose="020B0604020202020204" pitchFamily="34" charset="0"/>
              </a:rPr>
              <a:t>Simulations with the code IGUN©</a:t>
            </a:r>
          </a:p>
          <a:p>
            <a:pPr marL="629920" lvl="1" indent="-2857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HelveticaNeueLT Pro 55 Roman" panose="020B0604020202020204" pitchFamily="34" charset="0"/>
                <a:cs typeface="Arial"/>
              </a:rPr>
              <a:t>Benchmarking with emittance measurements using beam tomography (quadrupole scans)</a:t>
            </a:r>
            <a:endParaRPr lang="en-CA" dirty="0">
              <a:solidFill>
                <a:srgbClr val="00B0F0"/>
              </a:solidFill>
              <a:latin typeface="HelveticaNeueLT Pro 55 Roman" panose="020B0604020202020204" pitchFamily="34" charset="0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34DA57-6181-4A8E-A5EB-DD1558FEF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577" y="3858157"/>
            <a:ext cx="6399969" cy="279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7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0620AD-0CC1-CBD7-EB05-16D3780C7156}"/>
              </a:ext>
            </a:extLst>
          </p:cNvPr>
          <p:cNvSpPr/>
          <p:nvPr/>
        </p:nvSpPr>
        <p:spPr>
          <a:xfrm>
            <a:off x="4708026" y="1187352"/>
            <a:ext cx="1689593" cy="1354862"/>
          </a:xfrm>
          <a:prstGeom prst="roundRect">
            <a:avLst/>
          </a:prstGeom>
          <a:noFill/>
          <a:ln>
            <a:solidFill>
              <a:srgbClr val="2803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EF8751B-A41C-BB05-AB9D-90F625D957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78382" y="1265274"/>
            <a:ext cx="1619237" cy="1338522"/>
          </a:xfrm>
          <a:prstGeom prst="rect">
            <a:avLst/>
          </a:prstGeom>
        </p:spPr>
      </p:pic>
      <p:pic>
        <p:nvPicPr>
          <p:cNvPr id="6" name="Picture 5" descr="A graph of a chemical reaction&#10;&#10;AI-generated content may be incorrect.">
            <a:extLst>
              <a:ext uri="{FF2B5EF4-FFF2-40B4-BE49-F238E27FC236}">
                <a16:creationId xmlns:a16="http://schemas.microsoft.com/office/drawing/2014/main" id="{5F022F00-EDA5-F8EC-1448-54A4999A3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35" y="4693038"/>
            <a:ext cx="2921444" cy="1548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2C2681-B5FB-B0B6-6D13-1E1CE5A1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893" y="302118"/>
            <a:ext cx="9758107" cy="676102"/>
          </a:xfrm>
        </p:spPr>
        <p:txBody>
          <a:bodyPr lIns="91440" tIns="45720" rIns="91440" bIns="45720" anchor="t"/>
          <a:lstStyle/>
          <a:p>
            <a:r>
              <a:rPr lang="en-CA" sz="3200" dirty="0"/>
              <a:t>TITAN + </a:t>
            </a:r>
            <a:r>
              <a:rPr lang="en-CA" sz="3200" dirty="0" err="1"/>
              <a:t>IJCLab</a:t>
            </a:r>
            <a:r>
              <a:rPr lang="en-CA" sz="3200" dirty="0"/>
              <a:t>: Ion Traps for Mass &amp; Exotic Decays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8BD8BE-7D10-85E8-FD96-3E751731757F}"/>
              </a:ext>
            </a:extLst>
          </p:cNvPr>
          <p:cNvSpPr txBox="1"/>
          <p:nvPr/>
        </p:nvSpPr>
        <p:spPr>
          <a:xfrm>
            <a:off x="427839" y="1127602"/>
            <a:ext cx="3528407" cy="5126355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l" rtl="0"/>
            <a:r>
              <a:rPr lang="en-US" sz="1800" kern="1200" dirty="0">
                <a:solidFill>
                  <a:schemeClr val="accent2"/>
                </a:solidFill>
                <a:latin typeface="Calibri"/>
                <a:ea typeface="+mn-ea"/>
                <a:cs typeface="+mn-cs"/>
              </a:rPr>
              <a:t>Multi-Reflection Time-Of-Flight Mass Separator / Spectrometer:</a:t>
            </a:r>
          </a:p>
          <a:p>
            <a:pPr marL="283210" indent="-283210" algn="l" rtl="0">
              <a:buFont typeface="Arial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Ions bounce between electrostatic mirrors to temporally separate by </a:t>
            </a:r>
            <a:r>
              <a:rPr lang="en-US" i="0" dirty="0">
                <a:latin typeface="Cambria Math"/>
              </a:rPr>
              <a:t>m/q</a:t>
            </a:r>
            <a:endParaRPr lang="en-US" i="0" dirty="0">
              <a:latin typeface="Cambria Math"/>
              <a:ea typeface="Cambria Math"/>
            </a:endParaRPr>
          </a:p>
          <a:p>
            <a:pPr marL="283210" indent="-283210" algn="l" rtl="0">
              <a:buFont typeface="Arial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Typical R ≈ 500k</a:t>
            </a:r>
            <a:endParaRPr lang="en-US" sz="1800" kern="12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83210" indent="-283210" algn="l" rtl="0">
              <a:buFont typeface="Arial"/>
              <a:buChar char="•"/>
            </a:pPr>
            <a:r>
              <a:rPr lang="en-US" sz="1800" kern="1200" dirty="0">
                <a:latin typeface="Calibri"/>
                <a:ea typeface="+mn-ea"/>
                <a:cs typeface="+mn-cs"/>
              </a:rPr>
              <a:t>In-situ beam purification </a:t>
            </a:r>
            <a:r>
              <a:rPr lang="en-US" sz="1800" kern="1200" dirty="0">
                <a:latin typeface="Calibri"/>
                <a:ea typeface="+mn-ea"/>
                <a:cs typeface="+mn-cs"/>
                <a:sym typeface="Wingdings"/>
              </a:rPr>
              <a:t></a:t>
            </a:r>
            <a:r>
              <a:rPr lang="en-US" sz="1800" kern="1200" dirty="0">
                <a:latin typeface="Calibri"/>
                <a:ea typeface="+mn-ea"/>
                <a:cs typeface="+mn-cs"/>
              </a:rPr>
              <a:t> dynamic range 10</a:t>
            </a:r>
            <a:r>
              <a:rPr lang="en-US" sz="1800" kern="1200" baseline="30000" dirty="0">
                <a:latin typeface="Calibri"/>
                <a:ea typeface="+mn-ea"/>
                <a:cs typeface="+mn-cs"/>
              </a:rPr>
              <a:t>4-8</a:t>
            </a:r>
            <a:r>
              <a:rPr lang="en-US" sz="1800" kern="1200" dirty="0">
                <a:latin typeface="Calibri"/>
                <a:ea typeface="+mn-ea"/>
                <a:cs typeface="+mn-cs"/>
              </a:rPr>
              <a:t> &amp; yields ≥0.006 </a:t>
            </a:r>
            <a:r>
              <a:rPr lang="en-US" sz="1800" kern="1200" dirty="0" err="1">
                <a:latin typeface="Calibri"/>
                <a:ea typeface="+mn-ea"/>
                <a:cs typeface="+mn-cs"/>
              </a:rPr>
              <a:t>pps</a:t>
            </a:r>
            <a:endParaRPr lang="en-US" sz="1800" kern="1200" dirty="0">
              <a:latin typeface="Calibri"/>
              <a:ea typeface="Calibri"/>
              <a:cs typeface="Calibri"/>
            </a:endParaRPr>
          </a:p>
          <a:p>
            <a:pPr marL="283210" indent="-283210" algn="l" rtl="0">
              <a:buFont typeface="Arial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Benefits RIB development</a:t>
            </a:r>
            <a:endParaRPr lang="en-US" sz="1800" kern="12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83210" indent="-283210" algn="l" rtl="0">
              <a:buFont typeface="Arial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Collaboration via w/ Dave Lunney </a:t>
            </a:r>
            <a:endParaRPr lang="en-US" sz="1800" kern="12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83210" indent="-283210">
              <a:buFont typeface="Arial"/>
              <a:buChar char="•"/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283210" indent="-283210">
              <a:buFont typeface="Arial"/>
              <a:buChar char="•"/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283210" indent="-283210">
              <a:buFont typeface="Arial"/>
              <a:buChar char="•"/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283210" indent="-283210">
              <a:buFont typeface="Arial"/>
              <a:buChar char="•"/>
            </a:pPr>
            <a:endParaRPr lang="en-US" dirty="0">
              <a:latin typeface="Calibri"/>
              <a:ea typeface="Calibri"/>
              <a:cs typeface="Calibri"/>
            </a:endParaRPr>
          </a:p>
          <a:p>
            <a:pPr algn="ctr"/>
            <a:endParaRPr lang="en-US" dirty="0">
              <a:cs typeface="Arial" panose="020B0604020202020204"/>
            </a:endParaRPr>
          </a:p>
        </p:txBody>
      </p:sp>
      <p:pic>
        <p:nvPicPr>
          <p:cNvPr id="4" name="Picture 3" descr="A drawing of a machine&#10;&#10;AI-generated content may be incorrect.">
            <a:extLst>
              <a:ext uri="{FF2B5EF4-FFF2-40B4-BE49-F238E27FC236}">
                <a16:creationId xmlns:a16="http://schemas.microsoft.com/office/drawing/2014/main" id="{761F5B08-8BE2-685B-CED4-722D674B3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524" y="2143320"/>
            <a:ext cx="2716069" cy="3527328"/>
          </a:xfrm>
          <a:prstGeom prst="rect">
            <a:avLst/>
          </a:prstGeom>
        </p:spPr>
      </p:pic>
      <p:pic>
        <p:nvPicPr>
          <p:cNvPr id="5" name="Picture 4" descr="A screenshot of a black screen&#10;&#10;AI-generated content may be incorrect.">
            <a:extLst>
              <a:ext uri="{FF2B5EF4-FFF2-40B4-BE49-F238E27FC236}">
                <a16:creationId xmlns:a16="http://schemas.microsoft.com/office/drawing/2014/main" id="{427282E0-2027-3FEC-5F92-3D3B770C0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618" y="1265274"/>
            <a:ext cx="5159114" cy="5095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E2D9D8-8589-3498-FB90-6C24A45CC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257" y="4710076"/>
            <a:ext cx="1925674" cy="150775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CB932D-9DE4-02A7-20BC-40794E99D612}"/>
              </a:ext>
            </a:extLst>
          </p:cNvPr>
          <p:cNvSpPr/>
          <p:nvPr/>
        </p:nvSpPr>
        <p:spPr>
          <a:xfrm>
            <a:off x="4781867" y="4727017"/>
            <a:ext cx="1898027" cy="151416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90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34465D-183E-F3CC-2A77-2D9AC6D9AF59}"/>
              </a:ext>
            </a:extLst>
          </p:cNvPr>
          <p:cNvSpPr/>
          <p:nvPr/>
        </p:nvSpPr>
        <p:spPr>
          <a:xfrm>
            <a:off x="425449" y="1329159"/>
            <a:ext cx="6078646" cy="48320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TRIUMF operates a rich array of particle accelerators for both hadrons and electrons  </a:t>
            </a:r>
            <a:br>
              <a:rPr lang="en-CA" sz="2400" dirty="0"/>
            </a:br>
            <a:r>
              <a:rPr lang="en-CA" sz="2400" dirty="0">
                <a:sym typeface="Wingdings" panose="05000000000000000000" pitchFamily="2" charset="2"/>
              </a:rPr>
              <a:t> requires expertise in Target and Ion Source, Beam Physics and SRF and a healthy R&amp;D program and collaboration</a:t>
            </a:r>
            <a:endParaRPr lang="en-CA" sz="2400" dirty="0"/>
          </a:p>
          <a:p>
            <a:pPr marL="342900" indent="-342900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The future ARIEL facility is the only rare isotope facility that will provide three RIB beams simultaneously to experiments.</a:t>
            </a:r>
          </a:p>
          <a:p>
            <a:pPr marL="342900" indent="-342900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 dirty="0">
                <a:cs typeface="Arial"/>
              </a:rPr>
              <a:t>The infrastructure and know-how provides opportunities for international collaboration, like in NPAT!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E1021B-EA5C-57DC-4BEE-E8621FEBD0CF}"/>
              </a:ext>
            </a:extLst>
          </p:cNvPr>
          <p:cNvSpPr txBox="1">
            <a:spLocks/>
          </p:cNvSpPr>
          <p:nvPr/>
        </p:nvSpPr>
        <p:spPr>
          <a:xfrm>
            <a:off x="626400" y="504000"/>
            <a:ext cx="8953827" cy="65032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600" dirty="0">
                <a:latin typeface="Arial"/>
                <a:cs typeface="Arial"/>
              </a:rPr>
              <a:t>Summary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D5F1F80-894F-1D24-8BDB-9BC04B9451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1"/>
          <a:stretch/>
        </p:blipFill>
        <p:spPr>
          <a:xfrm>
            <a:off x="6816435" y="1579418"/>
            <a:ext cx="5121149" cy="433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35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Thank you, </a:t>
            </a:r>
            <a:r>
              <a:rPr lang="en-US"/>
              <a:t>Merci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DA374DD-480E-54B0-1913-3BAF47CBF1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b="1"/>
              <a:t>www.triumf.ca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B13F6A-C9CF-7343-9A53-BFB1D0F5D3EE}"/>
              </a:ext>
            </a:extLst>
          </p:cNvPr>
          <p:cNvSpPr/>
          <p:nvPr/>
        </p:nvSpPr>
        <p:spPr>
          <a:xfrm>
            <a:off x="11521440" y="849854"/>
            <a:ext cx="559398" cy="527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98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94AE0-5561-4BA9-45EE-C560A55DFA3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sz="5400" dirty="0"/>
              <a:t>Backup slides</a:t>
            </a:r>
            <a:endParaRPr lang="en-CA" sz="5400" dirty="0"/>
          </a:p>
        </p:txBody>
      </p:sp>
    </p:spTree>
    <p:extLst>
      <p:ext uri="{BB962C8B-B14F-4D97-AF65-F5344CB8AC3E}">
        <p14:creationId xmlns:p14="http://schemas.microsoft.com/office/powerpoint/2010/main" val="434245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5BE01-B221-4C3D-9237-0E1613FB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29" y="183365"/>
            <a:ext cx="9685990" cy="676102"/>
          </a:xfrm>
        </p:spPr>
        <p:txBody>
          <a:bodyPr/>
          <a:lstStyle/>
          <a:p>
            <a:r>
              <a:rPr lang="en-CA"/>
              <a:t>Core Competencies of the Accelerator Division</a:t>
            </a:r>
            <a:endParaRPr lang="en-CA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A1B35-5B9D-44DB-A607-0A305AACC4EE}"/>
              </a:ext>
            </a:extLst>
          </p:cNvPr>
          <p:cNvSpPr txBox="1"/>
          <p:nvPr/>
        </p:nvSpPr>
        <p:spPr>
          <a:xfrm>
            <a:off x="442397" y="1182358"/>
            <a:ext cx="11307206" cy="51475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>
                <a:solidFill>
                  <a:srgbClr val="002060"/>
                </a:solidFill>
                <a:ea typeface="+mn-lt"/>
                <a:cs typeface="+mn-lt"/>
              </a:rPr>
              <a:t>Operation of a sophisticated accelerator facilities with simultaneous delivery of multiple beams</a:t>
            </a:r>
          </a:p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>
                <a:solidFill>
                  <a:srgbClr val="002060"/>
                </a:solidFill>
              </a:rPr>
              <a:t>Particle sources: H</a:t>
            </a:r>
            <a:r>
              <a:rPr lang="en-CA" baseline="30000">
                <a:solidFill>
                  <a:srgbClr val="002060"/>
                </a:solidFill>
              </a:rPr>
              <a:t>-</a:t>
            </a:r>
            <a:r>
              <a:rPr lang="en-CA">
                <a:solidFill>
                  <a:srgbClr val="002060"/>
                </a:solidFill>
              </a:rPr>
              <a:t>-sources, Heavy ion sources, charge state breeder (ECR and EBIS), electron guns</a:t>
            </a:r>
            <a:endParaRPr lang="en-US">
              <a:cs typeface="Calibri"/>
            </a:endParaRPr>
          </a:p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>
                <a:solidFill>
                  <a:srgbClr val="002060"/>
                </a:solidFill>
                <a:ea typeface="+mn-lt"/>
                <a:cs typeface="+mn-lt"/>
              </a:rPr>
              <a:t>Beam physics: Simulation codes, beam tuning applications, physics of space charge dominated ion and electron beams, collider beam physics</a:t>
            </a:r>
          </a:p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>
                <a:solidFill>
                  <a:srgbClr val="002060"/>
                </a:solidFill>
              </a:rPr>
              <a:t>Beam transport systems: Electrostatic and magnetic beam line systems, high resolution mass separators</a:t>
            </a:r>
            <a:endParaRPr lang="en-CA">
              <a:solidFill>
                <a:srgbClr val="002060"/>
              </a:solidFill>
              <a:cs typeface="Calibri"/>
            </a:endParaRPr>
          </a:p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>
                <a:solidFill>
                  <a:srgbClr val="002060"/>
                </a:solidFill>
              </a:rPr>
              <a:t>Target technology and ISOL systems: High power RIB targets, target ion sources (SIS, FEBIAD, LIS), in-target beam purification technologies (IG-LIS, cold transfer line, proton-to-neutron converter), nuclear spin polarization, </a:t>
            </a:r>
            <a:r>
              <a:rPr lang="en-CA">
                <a:solidFill>
                  <a:srgbClr val="002060"/>
                </a:solidFill>
                <a:ea typeface="+mn-lt"/>
                <a:cs typeface="+mn-lt"/>
              </a:rPr>
              <a:t>muon production targets, </a:t>
            </a:r>
            <a:r>
              <a:rPr lang="en-CA">
                <a:solidFill>
                  <a:srgbClr val="002060"/>
                </a:solidFill>
              </a:rPr>
              <a:t>high-power targetry, material radiation damage</a:t>
            </a:r>
            <a:endParaRPr lang="en-CA">
              <a:solidFill>
                <a:srgbClr val="002060"/>
              </a:solidFill>
              <a:cs typeface="Calibri"/>
            </a:endParaRPr>
          </a:p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>
                <a:solidFill>
                  <a:srgbClr val="002060"/>
                </a:solidFill>
                <a:ea typeface="+mn-lt"/>
                <a:cs typeface="+mn-lt"/>
              </a:rPr>
              <a:t>Remote handling: Hot cell technology, robotics, irradiated target and radioisotope handling, manipulation of activated and contaminated parts, cyclotron services, radioactive waste management  </a:t>
            </a:r>
          </a:p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>
                <a:solidFill>
                  <a:srgbClr val="002060"/>
                </a:solidFill>
              </a:rPr>
              <a:t>Accelerators: </a:t>
            </a:r>
            <a:r>
              <a:rPr lang="en-CA" err="1">
                <a:solidFill>
                  <a:srgbClr val="002060"/>
                </a:solidFill>
              </a:rPr>
              <a:t>Linacs</a:t>
            </a:r>
            <a:r>
              <a:rPr lang="en-CA">
                <a:solidFill>
                  <a:srgbClr val="002060"/>
                </a:solidFill>
              </a:rPr>
              <a:t> (heavy ions and electrons) normal and superconducting, cyclotrons (H-), synchrotrons, FFA</a:t>
            </a:r>
            <a:r>
              <a:rPr lang="en-CA">
                <a:solidFill>
                  <a:srgbClr val="002060"/>
                </a:solidFill>
                <a:ea typeface="+mn-lt"/>
                <a:cs typeface="+mn-lt"/>
              </a:rPr>
              <a:t>, accelerator design </a:t>
            </a:r>
            <a:endParaRPr lang="en-CA">
              <a:solidFill>
                <a:srgbClr val="002060"/>
              </a:solidFill>
              <a:cs typeface="Calibri"/>
            </a:endParaRPr>
          </a:p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>
                <a:solidFill>
                  <a:srgbClr val="002060"/>
                </a:solidFill>
              </a:rPr>
              <a:t>Accelerator systems: RF (low level and power RF, SRF, cavity development), cryomodules, vacuum (including UHV), cryogenic systems, power converter technologies, high and low intensity beam diagnostics (ions and electrons), machine protection</a:t>
            </a:r>
          </a:p>
          <a:p>
            <a:pPr marL="285750" indent="-285750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>
                <a:solidFill>
                  <a:srgbClr val="002060"/>
                </a:solidFill>
              </a:rPr>
              <a:t>Accelerator Application: Medical isotope production, irradiation (material, therapy, electronics,…)</a:t>
            </a:r>
            <a:endParaRPr lang="en-CA">
              <a:solidFill>
                <a:srgbClr val="002060"/>
              </a:solidFill>
              <a:cs typeface="Calibri"/>
            </a:endParaRPr>
          </a:p>
          <a:p>
            <a:pPr marL="96520" indent="-285750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>
                <a:solidFill>
                  <a:srgbClr val="002060"/>
                </a:solidFill>
              </a:rPr>
              <a:t>Education: Seminars, lectures, lab research projects and thesis research</a:t>
            </a:r>
            <a:endParaRPr lang="en-CA">
              <a:solidFill>
                <a:srgbClr val="00206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9857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B4B9-8230-44DA-8BB4-8A15CDC47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273" y="353305"/>
            <a:ext cx="9258993" cy="676102"/>
          </a:xfrm>
        </p:spPr>
        <p:txBody>
          <a:bodyPr>
            <a:normAutofit fontScale="90000"/>
          </a:bodyPr>
          <a:lstStyle/>
          <a:p>
            <a:r>
              <a:rPr lang="en-CA" sz="4000" b="1">
                <a:solidFill>
                  <a:srgbClr val="00B0F0"/>
                </a:solidFill>
                <a:latin typeface="Arial"/>
                <a:cs typeface="Arial"/>
              </a:rPr>
              <a:t>Link to TRIUMF 20-year vision: Accelerator Science and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3171B-F16A-47E6-8CA4-C27C0285F6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6268" y="1870547"/>
            <a:ext cx="3487738" cy="4017962"/>
          </a:xfrm>
          <a:prstGeom prst="rect">
            <a:avLst/>
          </a:prstGeom>
          <a:solidFill>
            <a:srgbClr val="EA34EE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CA" sz="2400">
                <a:solidFill>
                  <a:schemeClr val="bg1"/>
                </a:solidFill>
                <a:latin typeface="Arial"/>
                <a:cs typeface="Arial"/>
              </a:rPr>
              <a:t>Isotope Valley</a:t>
            </a:r>
          </a:p>
          <a:p>
            <a:pPr marL="0" indent="0">
              <a:spcAft>
                <a:spcPts val="1200"/>
              </a:spcAft>
              <a:buNone/>
            </a:pPr>
            <a:endParaRPr lang="en-CA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600">
                <a:solidFill>
                  <a:schemeClr val="bg1"/>
                </a:solidFill>
                <a:latin typeface="Arial"/>
                <a:cs typeface="Arial"/>
              </a:rPr>
              <a:t>With ISAC+ARIEL+IAMI we will greatly expand our capabilities, and establish TRIUMF as a leading global center for isotope research.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600">
                <a:solidFill>
                  <a:schemeClr val="bg1"/>
                </a:solidFill>
                <a:latin typeface="Arial"/>
                <a:cs typeface="Arial"/>
              </a:rPr>
              <a:t>   Isotopes for physical science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CA" sz="1600">
                <a:solidFill>
                  <a:schemeClr val="bg1"/>
                </a:solidFill>
                <a:latin typeface="Arial"/>
                <a:cs typeface="Arial"/>
              </a:rPr>
              <a:t>   Isotopes for life science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CA" sz="1600">
                <a:solidFill>
                  <a:schemeClr val="bg1"/>
                </a:solidFill>
                <a:latin typeface="Arial"/>
                <a:cs typeface="Arial"/>
              </a:rPr>
              <a:t>   Isotopes to cure Canadians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CA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6425DA-FB1C-499A-A1B1-2835CC911DBF}"/>
              </a:ext>
            </a:extLst>
          </p:cNvPr>
          <p:cNvSpPr txBox="1">
            <a:spLocks/>
          </p:cNvSpPr>
          <p:nvPr/>
        </p:nvSpPr>
        <p:spPr>
          <a:xfrm>
            <a:off x="4352650" y="1870547"/>
            <a:ext cx="3487270" cy="4019362"/>
          </a:xfrm>
          <a:prstGeom prst="rect">
            <a:avLst/>
          </a:prstGeom>
          <a:solidFill>
            <a:srgbClr val="5D3DE5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CA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Canadian Hub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Canada’s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excellence in accelerator-related science and technology.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centralize knowledge, and diffuse it through training, counsel, and collaborations.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our always evolving expertise we remain a leader in Canada’s transformation to a knowledge based economy.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03076E-C1F8-4F6F-8A5B-23499F3947FC}"/>
              </a:ext>
            </a:extLst>
          </p:cNvPr>
          <p:cNvSpPr txBox="1">
            <a:spLocks/>
          </p:cNvSpPr>
          <p:nvPr/>
        </p:nvSpPr>
        <p:spPr>
          <a:xfrm>
            <a:off x="8237996" y="1869847"/>
            <a:ext cx="3487270" cy="4019362"/>
          </a:xfrm>
          <a:prstGeom prst="rect">
            <a:avLst/>
          </a:prstGeom>
          <a:solidFill>
            <a:srgbClr val="42B05F"/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CA" sz="2400">
                <a:solidFill>
                  <a:schemeClr val="bg1"/>
                </a:solidFill>
                <a:latin typeface="Arial"/>
                <a:cs typeface="Arial"/>
              </a:rPr>
              <a:t>Big Science — Big Tech</a:t>
            </a:r>
          </a:p>
          <a:p>
            <a:pPr marL="0" indent="0">
              <a:spcAft>
                <a:spcPts val="1200"/>
              </a:spcAft>
              <a:buNone/>
            </a:pPr>
            <a:endParaRPr lang="en-CA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collaborations are key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contribute to the most significant discoveries, attract talents, and maintain cutting-edge expertise.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support international projects by leveraging our core knowledge and engaging Canadian industry.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 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build on our strengths to serve science and invent life-changing technologies.</a:t>
            </a:r>
            <a:endParaRPr lang="en-CA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en-CA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2F7B20-ADE6-49AD-B5F8-EEE844265AB9}"/>
              </a:ext>
            </a:extLst>
          </p:cNvPr>
          <p:cNvSpPr txBox="1"/>
          <p:nvPr/>
        </p:nvSpPr>
        <p:spPr>
          <a:xfrm>
            <a:off x="1441620" y="6160479"/>
            <a:ext cx="7504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hlinkClick r:id="rId2"/>
              </a:rPr>
              <a:t>https://beamphys.triumf.ca/~tplanche/20-year-vision-acc.pdf</a:t>
            </a:r>
            <a:r>
              <a:rPr lang="en-CA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482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19AA23-1252-415E-8472-E812FBF6F4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2613"/>
            <a:ext cx="12192000" cy="68389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AC63CD-CFCA-47EA-B312-558FC9D9AEA7}"/>
              </a:ext>
            </a:extLst>
          </p:cNvPr>
          <p:cNvSpPr/>
          <p:nvPr/>
        </p:nvSpPr>
        <p:spPr>
          <a:xfrm>
            <a:off x="0" y="4915949"/>
            <a:ext cx="12192000" cy="192751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/>
              <a:t>TRIUMF is Canada’s Particle Accelerator Centre, which essentially leads most of the Canadian activities in accelerator sciences.</a:t>
            </a:r>
          </a:p>
          <a:p>
            <a:r>
              <a:rPr lang="en-US" sz="2400"/>
              <a:t>We have more than five decades of experience in building a rich particle accelerator infra-structure that enables cutting-edge research while growing accelerator expertise.</a:t>
            </a:r>
          </a:p>
        </p:txBody>
      </p:sp>
    </p:spTree>
    <p:extLst>
      <p:ext uri="{BB962C8B-B14F-4D97-AF65-F5344CB8AC3E}">
        <p14:creationId xmlns:p14="http://schemas.microsoft.com/office/powerpoint/2010/main" val="361546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6986033" y="1641950"/>
            <a:ext cx="5205967" cy="479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defPPr>
              <a:defRPr lang="en-US"/>
            </a:defPPr>
            <a:lvl1pPr marL="0" indent="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Myriad Pro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latin typeface="Myriad Pro" pitchFamily="34" charset="0"/>
                <a:ea typeface="Myriad Pro"/>
                <a:cs typeface="Myriad Pr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latin typeface="Myriad Pro" pitchFamily="34" charset="0"/>
                <a:ea typeface="Myriad Pro"/>
                <a:cs typeface="Myriad Pr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latin typeface="Myriad Pro" pitchFamily="34" charset="0"/>
                <a:ea typeface="Myriad Pro"/>
                <a:cs typeface="Myriad Pr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latin typeface="Myriad Pro" pitchFamily="34" charset="0"/>
                <a:ea typeface="Myriad Pro"/>
                <a:cs typeface="Myriad Pro" pitchFamily="34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>
              <a:spcBef>
                <a:spcPts val="0"/>
              </a:spcBef>
              <a:defRPr/>
            </a:pPr>
            <a:r>
              <a:rPr lang="en-US" sz="2000">
                <a:solidFill>
                  <a:srgbClr val="002060"/>
                </a:solidFill>
                <a:latin typeface="+mn-lt"/>
              </a:rPr>
              <a:t>Primary beam driver:</a:t>
            </a:r>
          </a:p>
          <a:p>
            <a:pPr>
              <a:spcBef>
                <a:spcPts val="0"/>
              </a:spcBef>
              <a:defRPr/>
            </a:pPr>
            <a:r>
              <a:rPr lang="en-US">
                <a:solidFill>
                  <a:schemeClr val="tx1"/>
                </a:solidFill>
                <a:latin typeface="+mn-lt"/>
              </a:rPr>
              <a:t>Cyclotron, 500 MeV, H</a:t>
            </a:r>
            <a:r>
              <a:rPr lang="en-US" baseline="30000">
                <a:solidFill>
                  <a:schemeClr val="tx1"/>
                </a:solidFill>
                <a:latin typeface="+mn-lt"/>
              </a:rPr>
              <a:t>-</a:t>
            </a:r>
            <a:endParaRPr lang="en-US" baseline="30000">
              <a:solidFill>
                <a:schemeClr val="tx1"/>
              </a:solidFill>
              <a:latin typeface="+mn-lt"/>
              <a:cs typeface="Arial"/>
            </a:endParaRPr>
          </a:p>
          <a:p>
            <a:pPr>
              <a:spcBef>
                <a:spcPts val="0"/>
              </a:spcBef>
              <a:defRPr/>
            </a:pPr>
            <a:r>
              <a:rPr lang="en-US">
                <a:solidFill>
                  <a:schemeClr val="tx1"/>
                </a:solidFill>
                <a:latin typeface="+mn-lt"/>
              </a:rPr>
              <a:t>Produces rare isotopes, neutrons and muons!</a:t>
            </a:r>
            <a:br>
              <a:rPr lang="en-US">
                <a:solidFill>
                  <a:schemeClr val="tx1"/>
                </a:solidFill>
                <a:latin typeface="+mn-lt"/>
                <a:cs typeface="Arial"/>
              </a:rPr>
            </a:br>
            <a:endParaRPr lang="en-US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>
                <a:solidFill>
                  <a:srgbClr val="FF0000"/>
                </a:solidFill>
                <a:latin typeface="+mn-lt"/>
              </a:rPr>
              <a:t>Isotope Separator and Accelerator facility - ISAC</a:t>
            </a:r>
            <a:endParaRPr lang="en-US" sz="2000">
              <a:solidFill>
                <a:srgbClr val="FF0000"/>
              </a:solidFill>
              <a:latin typeface="+mn-lt"/>
              <a:cs typeface="Arial"/>
            </a:endParaRPr>
          </a:p>
          <a:p>
            <a:pPr>
              <a:spcBef>
                <a:spcPts val="0"/>
              </a:spcBef>
              <a:defRPr/>
            </a:pPr>
            <a:r>
              <a:rPr lang="en-US">
                <a:solidFill>
                  <a:schemeClr val="tx1"/>
                </a:solidFill>
                <a:latin typeface="+mn-lt"/>
              </a:rPr>
              <a:t>Isotope Separator Online (ISOL) facility</a:t>
            </a:r>
            <a:br>
              <a:rPr lang="en-US">
                <a:solidFill>
                  <a:schemeClr val="tx1"/>
                </a:solidFill>
                <a:latin typeface="+mn-lt"/>
                <a:cs typeface="Arial"/>
              </a:rPr>
            </a:br>
            <a:r>
              <a:rPr lang="en-US">
                <a:solidFill>
                  <a:schemeClr val="tx1"/>
                </a:solidFill>
                <a:latin typeface="+mn-lt"/>
              </a:rPr>
              <a:t>ISAC-I: Normal conducting-</a:t>
            </a:r>
            <a:r>
              <a:rPr lang="en-US" err="1">
                <a:solidFill>
                  <a:schemeClr val="tx1"/>
                </a:solidFill>
                <a:latin typeface="+mn-lt"/>
              </a:rPr>
              <a:t>linac</a:t>
            </a:r>
            <a:r>
              <a:rPr lang="en-US">
                <a:solidFill>
                  <a:schemeClr val="tx1"/>
                </a:solidFill>
                <a:latin typeface="+mn-lt"/>
              </a:rPr>
              <a:t>,</a:t>
            </a:r>
            <a:r>
              <a:rPr lang="en-US">
                <a:solidFill>
                  <a:schemeClr val="tx1"/>
                </a:solidFill>
                <a:latin typeface="+mn-lt"/>
                <a:cs typeface="Arial"/>
              </a:rPr>
              <a:t> </a:t>
            </a:r>
            <a:r>
              <a:rPr lang="en-US">
                <a:solidFill>
                  <a:schemeClr val="tx1"/>
                </a:solidFill>
                <a:latin typeface="+mn-lt"/>
              </a:rPr>
              <a:t>0.15-1.5 MeV/u</a:t>
            </a:r>
            <a:endParaRPr lang="en-US">
              <a:solidFill>
                <a:schemeClr val="tx1"/>
              </a:solidFill>
              <a:latin typeface="+mn-lt"/>
              <a:cs typeface="Arial"/>
            </a:endParaRPr>
          </a:p>
          <a:p>
            <a:pPr>
              <a:spcBef>
                <a:spcPts val="0"/>
              </a:spcBef>
              <a:defRPr/>
            </a:pPr>
            <a:r>
              <a:rPr lang="en-US">
                <a:solidFill>
                  <a:schemeClr val="tx1"/>
                </a:solidFill>
                <a:latin typeface="+mn-lt"/>
              </a:rPr>
              <a:t>ISAC-II: Superconducting-</a:t>
            </a:r>
            <a:r>
              <a:rPr lang="en-US" err="1">
                <a:solidFill>
                  <a:schemeClr val="tx1"/>
                </a:solidFill>
                <a:latin typeface="+mn-lt"/>
              </a:rPr>
              <a:t>linac</a:t>
            </a:r>
            <a:r>
              <a:rPr lang="en-US">
                <a:solidFill>
                  <a:schemeClr val="tx1"/>
                </a:solidFill>
                <a:latin typeface="+mn-lt"/>
              </a:rPr>
              <a:t>, 5-15 MeV/u</a:t>
            </a:r>
            <a:endParaRPr lang="en-US">
              <a:solidFill>
                <a:schemeClr val="tx1"/>
              </a:solidFill>
              <a:latin typeface="+mn-lt"/>
              <a:cs typeface="Arial"/>
            </a:endParaRPr>
          </a:p>
          <a:p>
            <a:pPr>
              <a:spcBef>
                <a:spcPts val="0"/>
              </a:spcBef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>
                <a:solidFill>
                  <a:srgbClr val="00AAFF"/>
                </a:solidFill>
                <a:latin typeface="+mn-lt"/>
              </a:rPr>
              <a:t>Advanced Rare Isotope Laboratory - ARIEL</a:t>
            </a:r>
            <a:br>
              <a:rPr lang="en-US" sz="2000">
                <a:solidFill>
                  <a:srgbClr val="00AAFF"/>
                </a:solidFill>
                <a:latin typeface="+mn-lt"/>
                <a:cs typeface="Arial"/>
              </a:rPr>
            </a:br>
            <a:r>
              <a:rPr lang="en-US">
                <a:solidFill>
                  <a:schemeClr val="tx1"/>
                </a:solidFill>
                <a:latin typeface="+mn-lt"/>
              </a:rPr>
              <a:t>Superconducting electron </a:t>
            </a:r>
            <a:r>
              <a:rPr lang="en-US" err="1">
                <a:solidFill>
                  <a:schemeClr val="tx1"/>
                </a:solidFill>
                <a:latin typeface="+mn-lt"/>
              </a:rPr>
              <a:t>linac</a:t>
            </a:r>
            <a:endParaRPr lang="en-US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0"/>
              </a:spcBef>
              <a:defRPr/>
            </a:pPr>
            <a:r>
              <a:rPr lang="en-US">
                <a:solidFill>
                  <a:schemeClr val="tx1"/>
                </a:solidFill>
                <a:latin typeface="+mn-lt"/>
              </a:rPr>
              <a:t>30 MeV, 10 mA, </a:t>
            </a:r>
            <a:r>
              <a:rPr lang="en-US" err="1">
                <a:solidFill>
                  <a:schemeClr val="tx1"/>
                </a:solidFill>
                <a:latin typeface="+mn-lt"/>
              </a:rPr>
              <a:t>cw</a:t>
            </a:r>
            <a:endParaRPr lang="en-US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0"/>
              </a:spcBef>
              <a:defRPr/>
            </a:pPr>
            <a:endParaRPr lang="en-US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0"/>
              </a:spcBef>
              <a:defRPr/>
            </a:pPr>
            <a:r>
              <a:rPr lang="en-US">
                <a:solidFill>
                  <a:srgbClr val="00B050"/>
                </a:solidFill>
                <a:latin typeface="+mn-lt"/>
              </a:rPr>
              <a:t>4 Cyclotrons for medical isotope production</a:t>
            </a:r>
          </a:p>
          <a:p>
            <a:pPr>
              <a:spcBef>
                <a:spcPts val="0"/>
              </a:spcBef>
              <a:defRPr/>
            </a:pPr>
            <a:r>
              <a:rPr lang="en-US" sz="1600">
                <a:solidFill>
                  <a:srgbClr val="00B050"/>
                </a:solidFill>
                <a:cs typeface="Arial"/>
              </a:rPr>
              <a:t>(with a TR24 to be commissioned in the Institute for advanced Medical Isotope – IAMI)</a:t>
            </a:r>
          </a:p>
          <a:p>
            <a:pPr>
              <a:spcBef>
                <a:spcPts val="0"/>
              </a:spcBef>
              <a:defRPr/>
            </a:pPr>
            <a:endParaRPr lang="en-US">
              <a:solidFill>
                <a:srgbClr val="00B050"/>
              </a:solidFill>
              <a:latin typeface="+mn-lt"/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A04785-2123-40A7-A11B-9A945CCE45D6}"/>
              </a:ext>
            </a:extLst>
          </p:cNvPr>
          <p:cNvGrpSpPr/>
          <p:nvPr/>
        </p:nvGrpSpPr>
        <p:grpSpPr>
          <a:xfrm>
            <a:off x="47260" y="171144"/>
            <a:ext cx="6975698" cy="6133404"/>
            <a:chOff x="47260" y="700532"/>
            <a:chExt cx="6975698" cy="61334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F84217-935F-454C-AB88-5183FDBAB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20" t="4971" r="4794" b="8709"/>
            <a:stretch/>
          </p:blipFill>
          <p:spPr>
            <a:xfrm>
              <a:off x="47260" y="700532"/>
              <a:ext cx="6975698" cy="613340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82C1FE3-C4D5-441C-BB81-6ADD523C3CA5}"/>
                </a:ext>
              </a:extLst>
            </p:cNvPr>
            <p:cNvSpPr/>
            <p:nvPr/>
          </p:nvSpPr>
          <p:spPr>
            <a:xfrm>
              <a:off x="47260" y="768088"/>
              <a:ext cx="1986858" cy="1318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418151" y="5610421"/>
            <a:ext cx="1029696" cy="58477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lIns="36000" tIns="36000" rIns="36000" bIns="36000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002060"/>
                </a:solidFill>
              </a:rPr>
              <a:t>500 MeV</a:t>
            </a:r>
          </a:p>
          <a:p>
            <a:pPr>
              <a:defRPr/>
            </a:pPr>
            <a:r>
              <a:rPr lang="en-US" sz="1600" b="1">
                <a:solidFill>
                  <a:srgbClr val="002060"/>
                </a:solidFill>
              </a:rPr>
              <a:t>Cyclotron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188307" y="158529"/>
            <a:ext cx="3786716" cy="14351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sz="2400"/>
          </a:p>
        </p:txBody>
      </p:sp>
      <p:sp>
        <p:nvSpPr>
          <p:cNvPr id="26631" name="TextBox 3"/>
          <p:cNvSpPr txBox="1">
            <a:spLocks noChangeArrowheads="1"/>
          </p:cNvSpPr>
          <p:nvPr/>
        </p:nvSpPr>
        <p:spPr bwMode="auto">
          <a:xfrm>
            <a:off x="3097540" y="395969"/>
            <a:ext cx="1068553" cy="626701"/>
          </a:xfrm>
          <a:prstGeom prst="rect">
            <a:avLst/>
          </a:prstGeom>
          <a:solidFill>
            <a:srgbClr val="D9F1E2"/>
          </a:solidFill>
          <a:ln>
            <a:noFill/>
          </a:ln>
        </p:spPr>
        <p:txBody>
          <a:bodyPr wrap="non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2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ISAC-II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1600">
                <a:latin typeface="Calibri" panose="020F0502020204030204" pitchFamily="34" charset="0"/>
                <a:cs typeface="Arial" panose="020B0604020202020204" pitchFamily="34" charset="0"/>
              </a:rPr>
              <a:t>High energy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08647" y="1630918"/>
            <a:ext cx="2461683" cy="163406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sz="2400"/>
          </a:p>
        </p:txBody>
      </p:sp>
      <p:sp>
        <p:nvSpPr>
          <p:cNvPr id="26633" name="TextBox 11"/>
          <p:cNvSpPr txBox="1">
            <a:spLocks noChangeArrowheads="1"/>
          </p:cNvSpPr>
          <p:nvPr/>
        </p:nvSpPr>
        <p:spPr bwMode="auto">
          <a:xfrm>
            <a:off x="3900082" y="1977692"/>
            <a:ext cx="820472" cy="11191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2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ISAC-I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1600">
                <a:latin typeface="Calibri" panose="020F0502020204030204" pitchFamily="34" charset="0"/>
                <a:cs typeface="Arial" panose="020B0604020202020204" pitchFamily="34" charset="0"/>
              </a:rPr>
              <a:t>Low and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1600">
                <a:latin typeface="Calibri" panose="020F0502020204030204" pitchFamily="34" charset="0"/>
                <a:cs typeface="Arial" panose="020B0604020202020204" pitchFamily="34" charset="0"/>
              </a:rPr>
              <a:t>medium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1600">
                <a:latin typeface="Calibri" panose="020F0502020204030204" pitchFamily="34" charset="0"/>
                <a:cs typeface="Arial" panose="020B0604020202020204" pitchFamily="34" charset="0"/>
              </a:rPr>
              <a:t>energy</a:t>
            </a:r>
            <a:endParaRPr lang="en-CA" altLang="en-US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66711" y="1661186"/>
            <a:ext cx="1328736" cy="401462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sz="2400"/>
          </a:p>
        </p:txBody>
      </p:sp>
      <p:sp>
        <p:nvSpPr>
          <p:cNvPr id="26635" name="TextBox 14"/>
          <p:cNvSpPr txBox="1">
            <a:spLocks noChangeArrowheads="1"/>
          </p:cNvSpPr>
          <p:nvPr/>
        </p:nvSpPr>
        <p:spPr bwMode="auto">
          <a:xfrm>
            <a:off x="1040689" y="1183166"/>
            <a:ext cx="794054" cy="4420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2400" b="1">
                <a:solidFill>
                  <a:srgbClr val="00B0F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ARIEL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03669360-C9E2-4DA8-A362-7CE9B96AA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120" y="4848499"/>
            <a:ext cx="1054126" cy="10883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1600">
                <a:latin typeface="Calibri" panose="020F0502020204030204" pitchFamily="34" charset="0"/>
                <a:cs typeface="Arial" panose="020B0604020202020204" pitchFamily="34" charset="0"/>
              </a:rPr>
              <a:t>Cyclotrons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1600">
                <a:latin typeface="Calibri" panose="020F0502020204030204" pitchFamily="34" charset="0"/>
                <a:cs typeface="Arial" panose="020B0604020202020204" pitchFamily="34" charset="0"/>
              </a:rPr>
              <a:t>for medical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1600">
                <a:latin typeface="Calibri" panose="020F0502020204030204" pitchFamily="34" charset="0"/>
                <a:cs typeface="Arial" panose="020B0604020202020204" pitchFamily="34" charset="0"/>
              </a:rPr>
              <a:t>Isotope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1600">
                <a:latin typeface="Calibri" panose="020F0502020204030204" pitchFamily="34" charset="0"/>
                <a:cs typeface="Arial" panose="020B0604020202020204" pitchFamily="34" charset="0"/>
              </a:rPr>
              <a:t>production</a:t>
            </a:r>
            <a:endParaRPr lang="en-CA" altLang="en-US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Rectangle 28"/>
          <p:cNvSpPr>
            <a:spLocks noGrp="1" noChangeArrowheads="1"/>
          </p:cNvSpPr>
          <p:nvPr>
            <p:ph type="title"/>
          </p:nvPr>
        </p:nvSpPr>
        <p:spPr>
          <a:xfrm>
            <a:off x="6509431" y="423693"/>
            <a:ext cx="4914499" cy="676102"/>
          </a:xfrm>
        </p:spPr>
        <p:txBody>
          <a:bodyPr/>
          <a:lstStyle/>
          <a:p>
            <a:pPr algn="r"/>
            <a:r>
              <a:rPr lang="de-DE" altLang="de-DE">
                <a:latin typeface="Myriad Pro SemiExt"/>
                <a:cs typeface="Myriad Pro SemiExt"/>
              </a:rPr>
              <a:t>TRIUMF </a:t>
            </a:r>
            <a:r>
              <a:rPr lang="en-CA" altLang="de-DE">
                <a:latin typeface="Myriad Pro SemiExt"/>
                <a:cs typeface="Myriad Pro SemiExt"/>
              </a:rPr>
              <a:t>accelerator complex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20FC8ED-3B4E-0C71-55DE-F2024240B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033" t="66344" r="13302" b="24787"/>
          <a:stretch/>
        </p:blipFill>
        <p:spPr>
          <a:xfrm>
            <a:off x="5363120" y="5936865"/>
            <a:ext cx="1223806" cy="951911"/>
          </a:xfrm>
          <a:prstGeom prst="rect">
            <a:avLst/>
          </a:prstGeom>
        </p:spPr>
      </p:pic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CB0723D7-8247-A12E-833B-D2E0366BC5D1}"/>
              </a:ext>
            </a:extLst>
          </p:cNvPr>
          <p:cNvSpPr/>
          <p:nvPr/>
        </p:nvSpPr>
        <p:spPr>
          <a:xfrm>
            <a:off x="6396164" y="3226653"/>
            <a:ext cx="455596" cy="422239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C9E7096D-169C-3867-D77F-FB3674E635DB}"/>
              </a:ext>
            </a:extLst>
          </p:cNvPr>
          <p:cNvSpPr/>
          <p:nvPr/>
        </p:nvSpPr>
        <p:spPr>
          <a:xfrm>
            <a:off x="5526772" y="3429000"/>
            <a:ext cx="455596" cy="422239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DC0BF33-05FE-47BB-B00D-A3E405D52A19}"/>
              </a:ext>
            </a:extLst>
          </p:cNvPr>
          <p:cNvSpPr/>
          <p:nvPr/>
        </p:nvSpPr>
        <p:spPr>
          <a:xfrm>
            <a:off x="5205968" y="1661186"/>
            <a:ext cx="1522003" cy="516728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99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 animBg="1"/>
      <p:bldP spid="26635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1D373C-C08C-F25B-42CF-BA8BE652A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7" t="33578" r="49240" b="14372"/>
          <a:stretch/>
        </p:blipFill>
        <p:spPr>
          <a:xfrm>
            <a:off x="7534011" y="464960"/>
            <a:ext cx="2873058" cy="317864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41E7D20-0E43-79FA-8CDC-98392B246C57}"/>
              </a:ext>
            </a:extLst>
          </p:cNvPr>
          <p:cNvSpPr txBox="1">
            <a:spLocks/>
          </p:cNvSpPr>
          <p:nvPr/>
        </p:nvSpPr>
        <p:spPr>
          <a:xfrm>
            <a:off x="128281" y="38057"/>
            <a:ext cx="8157136" cy="626535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 dirty="0">
                <a:solidFill>
                  <a:srgbClr val="00AAFF"/>
                </a:solidFill>
                <a:latin typeface="+mn-lt"/>
              </a:rPr>
              <a:t>High Resolution Spectrometer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EDE82-0A5D-9306-7873-061849A4CEE2}"/>
              </a:ext>
            </a:extLst>
          </p:cNvPr>
          <p:cNvSpPr txBox="1"/>
          <p:nvPr/>
        </p:nvSpPr>
        <p:spPr>
          <a:xfrm>
            <a:off x="154156" y="707466"/>
            <a:ext cx="3845189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/>
              <a:t>Two 90-degree dipole design</a:t>
            </a: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/>
              <a:t>Electrostatic Multi-pole corrector between dipoles</a:t>
            </a: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000">
                <a:sym typeface="Symbol" panose="05050102010706020507" pitchFamily="18" charset="2"/>
              </a:rPr>
              <a:t></a:t>
            </a:r>
            <a:r>
              <a:rPr lang="en-CA" sz="2000"/>
              <a:t>M/M=1/16000 resolution tune demonstrated with high transmission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44C390-1994-A0AA-8324-0DD7C662E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87" t="33578" r="22069" b="14372"/>
          <a:stretch/>
        </p:blipFill>
        <p:spPr>
          <a:xfrm>
            <a:off x="7621332" y="3739233"/>
            <a:ext cx="2990521" cy="31229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5E97D9-37E0-6FBF-72EF-167492A1123A}"/>
              </a:ext>
            </a:extLst>
          </p:cNvPr>
          <p:cNvSpPr/>
          <p:nvPr/>
        </p:nvSpPr>
        <p:spPr>
          <a:xfrm>
            <a:off x="7110663" y="38057"/>
            <a:ext cx="4760551" cy="678188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2FA141-D3C6-8A1B-36D6-5B4826F4311B}"/>
              </a:ext>
            </a:extLst>
          </p:cNvPr>
          <p:cNvSpPr txBox="1"/>
          <p:nvPr/>
        </p:nvSpPr>
        <p:spPr>
          <a:xfrm>
            <a:off x="7194884" y="0"/>
            <a:ext cx="4427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AAFF"/>
                </a:solidFill>
              </a:rPr>
              <a:t>Latest commissioning results</a:t>
            </a:r>
            <a:endParaRPr lang="en-CA" b="1">
              <a:solidFill>
                <a:srgbClr val="00AA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67B37D-46AA-2889-0DB3-C575A8637848}"/>
              </a:ext>
            </a:extLst>
          </p:cNvPr>
          <p:cNvSpPr txBox="1"/>
          <p:nvPr/>
        </p:nvSpPr>
        <p:spPr>
          <a:xfrm>
            <a:off x="10390449" y="1157696"/>
            <a:ext cx="1464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Emittance at exit slit before multipole correction</a:t>
            </a:r>
            <a:endParaRPr lang="en-CA"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33F76A-CA84-4720-7BE0-5E470728513B}"/>
              </a:ext>
            </a:extLst>
          </p:cNvPr>
          <p:cNvSpPr txBox="1"/>
          <p:nvPr/>
        </p:nvSpPr>
        <p:spPr>
          <a:xfrm>
            <a:off x="10390449" y="4407850"/>
            <a:ext cx="1464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Emittance at exit slit after multipole correction</a:t>
            </a:r>
            <a:endParaRPr lang="en-CA" sz="1600"/>
          </a:p>
        </p:txBody>
      </p:sp>
      <p:pic>
        <p:nvPicPr>
          <p:cNvPr id="14" name="Picture 13" descr="Diagram of a diagram of a machine&#10;&#10;Description automatically generated">
            <a:extLst>
              <a:ext uri="{FF2B5EF4-FFF2-40B4-BE49-F238E27FC236}">
                <a16:creationId xmlns:a16="http://schemas.microsoft.com/office/drawing/2014/main" id="{7A63CC6F-DD4B-1D45-D63C-D04796273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718" y="2843221"/>
            <a:ext cx="4509148" cy="34230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8C042-1A8E-DD63-5A32-C93C3DD1BA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3622" y="801129"/>
            <a:ext cx="2693523" cy="1720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4CD031-DF1A-9385-0B41-BD1144F0FA92}"/>
              </a:ext>
            </a:extLst>
          </p:cNvPr>
          <p:cNvSpPr txBox="1"/>
          <p:nvPr/>
        </p:nvSpPr>
        <p:spPr>
          <a:xfrm>
            <a:off x="416313" y="6402831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Collaboration on the DESIR-HRS</a:t>
            </a:r>
          </a:p>
        </p:txBody>
      </p:sp>
    </p:spTree>
    <p:extLst>
      <p:ext uri="{BB962C8B-B14F-4D97-AF65-F5344CB8AC3E}">
        <p14:creationId xmlns:p14="http://schemas.microsoft.com/office/powerpoint/2010/main" val="2562250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8481D0-DBBA-4BEC-BE58-96697E796A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7377" y="189573"/>
            <a:ext cx="9199956" cy="1071886"/>
          </a:xfrm>
        </p:spPr>
        <p:txBody>
          <a:bodyPr/>
          <a:lstStyle/>
          <a:p>
            <a:r>
              <a:rPr lang="en-US" sz="3200" b="0"/>
              <a:t>SRF: RF Dipole Cryomodule Project at TRIUMF</a:t>
            </a:r>
            <a:br>
              <a:rPr lang="en-US" sz="3200" b="0"/>
            </a:br>
            <a:endParaRPr lang="en-CA" sz="3200" b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251FB1-92B9-40C4-93FE-E8C5047BDDDF}"/>
              </a:ext>
            </a:extLst>
          </p:cNvPr>
          <p:cNvSpPr txBox="1"/>
          <p:nvPr/>
        </p:nvSpPr>
        <p:spPr>
          <a:xfrm>
            <a:off x="552849" y="917349"/>
            <a:ext cx="1075424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00A4FF"/>
              </a:buClr>
              <a:buFont typeface="Wingdings" panose="05000000000000000000" pitchFamily="2" charset="2"/>
              <a:buChar char="§"/>
            </a:pPr>
            <a:r>
              <a:rPr lang="en-CA" sz="2400"/>
              <a:t>TRIUMF will produce four crab cavity cryomodules for the Hi-Lumi project at CERN by July 2028</a:t>
            </a:r>
          </a:p>
          <a:p>
            <a:pPr marL="285750" indent="-285750">
              <a:spcBef>
                <a:spcPts val="1200"/>
              </a:spcBef>
              <a:buClr>
                <a:srgbClr val="00A4FF"/>
              </a:buClr>
              <a:buFont typeface="Wingdings" panose="05000000000000000000" pitchFamily="2" charset="2"/>
              <a:buChar char="§"/>
            </a:pPr>
            <a:r>
              <a:rPr lang="en-CA" sz="2400"/>
              <a:t>Eight crab cavities fabricated through a US collaboration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D89AF0C-7722-4B05-B757-1666B5F61F50}"/>
              </a:ext>
            </a:extLst>
          </p:cNvPr>
          <p:cNvSpPr txBox="1">
            <a:spLocks/>
          </p:cNvSpPr>
          <p:nvPr/>
        </p:nvSpPr>
        <p:spPr>
          <a:xfrm>
            <a:off x="9067800" y="6581001"/>
            <a:ext cx="2844800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20971A8-BAEC-4833-8872-3B095E36DD2F}" type="slidenum">
              <a:rPr lang="en-US" sz="1200" smtClean="0">
                <a:solidFill>
                  <a:srgbClr val="00A4FF"/>
                </a:solidFill>
              </a:rPr>
              <a:pPr algn="r">
                <a:defRPr/>
              </a:pPr>
              <a:t>32</a:t>
            </a:fld>
            <a:endParaRPr lang="en-US" sz="1200">
              <a:solidFill>
                <a:srgbClr val="00A4FF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F8A56A-29D2-4F5B-B480-155E48298F3B}"/>
              </a:ext>
            </a:extLst>
          </p:cNvPr>
          <p:cNvGrpSpPr/>
          <p:nvPr/>
        </p:nvGrpSpPr>
        <p:grpSpPr>
          <a:xfrm>
            <a:off x="10490200" y="59588"/>
            <a:ext cx="1602862" cy="611622"/>
            <a:chOff x="2899741" y="3408765"/>
            <a:chExt cx="3401670" cy="142159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2D5E437-9FEC-4724-8345-0DF1599D7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741" y="3408765"/>
              <a:ext cx="3401670" cy="1421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Bildergebnis für canadian flag">
              <a:extLst>
                <a:ext uri="{FF2B5EF4-FFF2-40B4-BE49-F238E27FC236}">
                  <a16:creationId xmlns:a16="http://schemas.microsoft.com/office/drawing/2014/main" id="{5953E9D9-3CD4-4ECF-A30A-28A7086387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31" t="7128" r="28419" b="22799"/>
            <a:stretch/>
          </p:blipFill>
          <p:spPr bwMode="auto">
            <a:xfrm rot="19695849">
              <a:off x="2926840" y="3435876"/>
              <a:ext cx="622100" cy="512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E6CF4C4-66C1-4ACF-993C-92763192B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3417" y="4302845"/>
              <a:ext cx="486874" cy="486874"/>
            </a:xfrm>
            <a:prstGeom prst="rect">
              <a:avLst/>
            </a:prstGeom>
          </p:spPr>
        </p:pic>
      </p:grpSp>
      <p:pic>
        <p:nvPicPr>
          <p:cNvPr id="4" name="Picture 3" descr="A person standing in a room with a machine&#10;&#10;AI-generated content may be incorrect.">
            <a:extLst>
              <a:ext uri="{FF2B5EF4-FFF2-40B4-BE49-F238E27FC236}">
                <a16:creationId xmlns:a16="http://schemas.microsoft.com/office/drawing/2014/main" id="{A235CB4E-F1C0-F3E6-CBB2-7A59FB0012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6390" y="2787400"/>
            <a:ext cx="3325328" cy="3881027"/>
          </a:xfrm>
          <a:prstGeom prst="rect">
            <a:avLst/>
          </a:prstGeom>
        </p:spPr>
      </p:pic>
      <p:pic>
        <p:nvPicPr>
          <p:cNvPr id="5" name="Picture 13" descr="A machine with many wires and pipes&#10;&#10;AI-generated content may be incorrect.">
            <a:extLst>
              <a:ext uri="{FF2B5EF4-FFF2-40B4-BE49-F238E27FC236}">
                <a16:creationId xmlns:a16="http://schemas.microsoft.com/office/drawing/2014/main" id="{474CFA47-CCA9-F123-7FCF-20ACF7DF3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15730" r="5179" b="3038"/>
          <a:stretch>
            <a:fillRect/>
          </a:stretch>
        </p:blipFill>
        <p:spPr bwMode="auto">
          <a:xfrm>
            <a:off x="5910711" y="2787399"/>
            <a:ext cx="2078082" cy="388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1F4FF5-C809-B91B-4831-9B3B40BD8D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179" y="2787398"/>
            <a:ext cx="5531156" cy="388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54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6708C-C61D-D27C-221E-19A942156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011" y="531836"/>
            <a:ext cx="5161383" cy="676102"/>
          </a:xfrm>
        </p:spPr>
        <p:txBody>
          <a:bodyPr/>
          <a:lstStyle/>
          <a:p>
            <a:r>
              <a:rPr lang="en-CA"/>
              <a:t>THz radiation project</a:t>
            </a: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51418A60-87DC-614A-ED2F-7EDC9AEF0190}"/>
              </a:ext>
            </a:extLst>
          </p:cNvPr>
          <p:cNvGrpSpPr/>
          <p:nvPr/>
        </p:nvGrpSpPr>
        <p:grpSpPr>
          <a:xfrm>
            <a:off x="7656394" y="543733"/>
            <a:ext cx="4203097" cy="5747894"/>
            <a:chOff x="8155246" y="543732"/>
            <a:chExt cx="3752262" cy="5126842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C89C5AB-9C0F-C88B-9203-E4022E828FF4}"/>
                </a:ext>
              </a:extLst>
            </p:cNvPr>
            <p:cNvSpPr/>
            <p:nvPr/>
          </p:nvSpPr>
          <p:spPr bwMode="auto">
            <a:xfrm rot="16200000">
              <a:off x="8664723" y="3314700"/>
              <a:ext cx="143911" cy="2635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B175F45-E976-ADB7-DA27-F5CE2A0851D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790653" y="3447295"/>
              <a:ext cx="1843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E596BB1-9A3D-1194-643E-F2EBC3619EA0}"/>
                </a:ext>
              </a:extLst>
            </p:cNvPr>
            <p:cNvGrpSpPr/>
            <p:nvPr/>
          </p:nvGrpSpPr>
          <p:grpSpPr>
            <a:xfrm>
              <a:off x="8809878" y="551084"/>
              <a:ext cx="2060385" cy="4722875"/>
              <a:chOff x="479424" y="480220"/>
              <a:chExt cx="2060385" cy="4722875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FED028A-E6CA-12A1-1B5D-1C4563827865}"/>
                  </a:ext>
                </a:extLst>
              </p:cNvPr>
              <p:cNvSpPr/>
              <p:nvPr/>
            </p:nvSpPr>
            <p:spPr bwMode="auto">
              <a:xfrm rot="16200000">
                <a:off x="617536" y="667545"/>
                <a:ext cx="131763" cy="40798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/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71D35E4-E0E1-CCD1-3C73-F673D8F199D0}"/>
                  </a:ext>
                </a:extLst>
              </p:cNvPr>
              <p:cNvCxnSpPr/>
              <p:nvPr/>
            </p:nvCxnSpPr>
            <p:spPr bwMode="auto">
              <a:xfrm rot="16200000">
                <a:off x="688181" y="2581276"/>
                <a:ext cx="671512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C9B6ECF5-5CA6-8A21-EFE1-CE6F96A961CB}"/>
                  </a:ext>
                </a:extLst>
              </p:cNvPr>
              <p:cNvCxnSpPr/>
              <p:nvPr/>
            </p:nvCxnSpPr>
            <p:spPr bwMode="auto">
              <a:xfrm rot="16200000">
                <a:off x="838199" y="2921795"/>
                <a:ext cx="198437" cy="17303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D11B05E-61DB-DD2B-B69A-DA76123E7DE0}"/>
                  </a:ext>
                </a:extLst>
              </p:cNvPr>
              <p:cNvCxnSpPr/>
              <p:nvPr/>
            </p:nvCxnSpPr>
            <p:spPr bwMode="auto">
              <a:xfrm rot="16200000" flipV="1">
                <a:off x="844549" y="2074070"/>
                <a:ext cx="192087" cy="1666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260">
                <a:extLst>
                  <a:ext uri="{FF2B5EF4-FFF2-40B4-BE49-F238E27FC236}">
                    <a16:creationId xmlns:a16="http://schemas.microsoft.com/office/drawing/2014/main" id="{0D275AC9-8E44-1482-99CB-3D7C6C1EF6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994038">
                <a:off x="1948733" y="4534452"/>
                <a:ext cx="284826" cy="146050"/>
                <a:chOff x="2292027" y="5512838"/>
                <a:chExt cx="648081" cy="332352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8235E64D-CD1D-2EF8-5FB0-34AA2D1A5FAA}"/>
                    </a:ext>
                  </a:extLst>
                </p:cNvPr>
                <p:cNvSpPr/>
                <p:nvPr/>
              </p:nvSpPr>
              <p:spPr>
                <a:xfrm>
                  <a:off x="2297956" y="5512838"/>
                  <a:ext cx="639348" cy="33235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032D821F-92C6-2B69-A8F5-D239DA214906}"/>
                    </a:ext>
                  </a:extLst>
                </p:cNvPr>
                <p:cNvGrpSpPr/>
                <p:nvPr/>
              </p:nvGrpSpPr>
              <p:grpSpPr>
                <a:xfrm>
                  <a:off x="2292027" y="5620146"/>
                  <a:ext cx="648081" cy="118207"/>
                  <a:chOff x="1973170" y="7276917"/>
                  <a:chExt cx="6141861" cy="1120261"/>
                </a:xfrm>
                <a:solidFill>
                  <a:schemeClr val="tx1">
                    <a:lumMod val="65000"/>
                    <a:lumOff val="35000"/>
                  </a:schemeClr>
                </a:solidFill>
              </p:grpSpPr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58DD5DB6-4A00-A199-A974-FA3D3EC4D587}"/>
                      </a:ext>
                    </a:extLst>
                  </p:cNvPr>
                  <p:cNvSpPr/>
                  <p:nvPr/>
                </p:nvSpPr>
                <p:spPr>
                  <a:xfrm>
                    <a:off x="2538412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22695AC5-DCEE-B915-ED94-77E3BAF33340}"/>
                      </a:ext>
                    </a:extLst>
                  </p:cNvPr>
                  <p:cNvSpPr/>
                  <p:nvPr/>
                </p:nvSpPr>
                <p:spPr>
                  <a:xfrm>
                    <a:off x="3089662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496A080C-E509-7163-FD61-34F87577BC2C}"/>
                      </a:ext>
                    </a:extLst>
                  </p:cNvPr>
                  <p:cNvSpPr/>
                  <p:nvPr/>
                </p:nvSpPr>
                <p:spPr>
                  <a:xfrm>
                    <a:off x="3646170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C647C29F-41C9-57FB-5E96-8427F9661297}"/>
                      </a:ext>
                    </a:extLst>
                  </p:cNvPr>
                  <p:cNvSpPr/>
                  <p:nvPr/>
                </p:nvSpPr>
                <p:spPr>
                  <a:xfrm>
                    <a:off x="4180908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4B183FF9-F7A7-65E6-BB31-EC70737D1028}"/>
                      </a:ext>
                    </a:extLst>
                  </p:cNvPr>
                  <p:cNvSpPr/>
                  <p:nvPr/>
                </p:nvSpPr>
                <p:spPr>
                  <a:xfrm>
                    <a:off x="4732158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9B68A738-B6B9-909C-19C8-65AADBB374E7}"/>
                      </a:ext>
                    </a:extLst>
                  </p:cNvPr>
                  <p:cNvSpPr/>
                  <p:nvPr/>
                </p:nvSpPr>
                <p:spPr>
                  <a:xfrm>
                    <a:off x="5288666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06D8F7EE-1337-7FEA-2B30-2A34C6C5BB92}"/>
                      </a:ext>
                    </a:extLst>
                  </p:cNvPr>
                  <p:cNvSpPr/>
                  <p:nvPr/>
                </p:nvSpPr>
                <p:spPr>
                  <a:xfrm>
                    <a:off x="5821906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D2D69C98-1418-C289-F333-B4C53F8F3CB6}"/>
                      </a:ext>
                    </a:extLst>
                  </p:cNvPr>
                  <p:cNvSpPr/>
                  <p:nvPr/>
                </p:nvSpPr>
                <p:spPr>
                  <a:xfrm>
                    <a:off x="6373156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40198569-9D2B-43CA-8983-8FB858C1BA86}"/>
                      </a:ext>
                    </a:extLst>
                  </p:cNvPr>
                  <p:cNvSpPr/>
                  <p:nvPr/>
                </p:nvSpPr>
                <p:spPr>
                  <a:xfrm>
                    <a:off x="6929664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0F90B6B4-9AAF-1914-B290-9481831DFBB3}"/>
                      </a:ext>
                    </a:extLst>
                  </p:cNvPr>
                  <p:cNvSpPr/>
                  <p:nvPr/>
                </p:nvSpPr>
                <p:spPr>
                  <a:xfrm>
                    <a:off x="1973170" y="7678297"/>
                    <a:ext cx="6141861" cy="3175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</p:grpSp>
          </p:grpSp>
          <p:grpSp>
            <p:nvGrpSpPr>
              <p:cNvPr id="83" name="Group 261">
                <a:extLst>
                  <a:ext uri="{FF2B5EF4-FFF2-40B4-BE49-F238E27FC236}">
                    <a16:creationId xmlns:a16="http://schemas.microsoft.com/office/drawing/2014/main" id="{F1CF86D5-C7C5-6D4A-86C2-0D7481F13B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994038">
                <a:off x="2289460" y="4952745"/>
                <a:ext cx="281624" cy="219075"/>
                <a:chOff x="3363761" y="5445232"/>
                <a:chExt cx="640794" cy="498527"/>
              </a:xfrm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57D005E0-6594-E2E7-AA9E-E59322A95128}"/>
                    </a:ext>
                  </a:extLst>
                </p:cNvPr>
                <p:cNvSpPr/>
                <p:nvPr/>
              </p:nvSpPr>
              <p:spPr>
                <a:xfrm>
                  <a:off x="3363761" y="5445232"/>
                  <a:ext cx="639345" cy="49852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34" name="Rounded Rectangle 264">
                  <a:extLst>
                    <a:ext uri="{FF2B5EF4-FFF2-40B4-BE49-F238E27FC236}">
                      <a16:creationId xmlns:a16="http://schemas.microsoft.com/office/drawing/2014/main" id="{EEF0AB17-C689-FEAD-7ABE-D640D4CC9EBE}"/>
                    </a:ext>
                  </a:extLst>
                </p:cNvPr>
                <p:cNvSpPr/>
                <p:nvPr/>
              </p:nvSpPr>
              <p:spPr>
                <a:xfrm>
                  <a:off x="3468518" y="5589778"/>
                  <a:ext cx="379274" cy="216751"/>
                </a:xfrm>
                <a:prstGeom prst="round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C77E7DB7-780A-7570-FF72-0E49BD15DE87}"/>
                    </a:ext>
                  </a:extLst>
                </p:cNvPr>
                <p:cNvSpPr/>
                <p:nvPr/>
              </p:nvSpPr>
              <p:spPr>
                <a:xfrm>
                  <a:off x="3755320" y="5657292"/>
                  <a:ext cx="249235" cy="7947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</p:grp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069FE751-730F-A1F7-2234-CED3D33421CF}"/>
                  </a:ext>
                </a:extLst>
              </p:cNvPr>
              <p:cNvCxnSpPr>
                <a:stCxn id="133" idx="3"/>
              </p:cNvCxnSpPr>
              <p:nvPr/>
            </p:nvCxnSpPr>
            <p:spPr bwMode="auto">
              <a:xfrm rot="16200000" flipV="1">
                <a:off x="1593055" y="4197351"/>
                <a:ext cx="862013" cy="644525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199">
                <a:extLst>
                  <a:ext uri="{FF2B5EF4-FFF2-40B4-BE49-F238E27FC236}">
                    <a16:creationId xmlns:a16="http://schemas.microsoft.com/office/drawing/2014/main" id="{A52F002D-39CA-5800-568C-A47FF923DA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1401760" y="3488532"/>
                <a:ext cx="603250" cy="146050"/>
                <a:chOff x="3182843" y="5244596"/>
                <a:chExt cx="1170393" cy="283390"/>
              </a:xfrm>
            </p:grpSpPr>
            <p:grpSp>
              <p:nvGrpSpPr>
                <p:cNvPr id="110" name="Group 237">
                  <a:extLst>
                    <a:ext uri="{FF2B5EF4-FFF2-40B4-BE49-F238E27FC236}">
                      <a16:creationId xmlns:a16="http://schemas.microsoft.com/office/drawing/2014/main" id="{C8F17513-C198-B8B5-D6F6-614673D0298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2843" y="5244596"/>
                  <a:ext cx="1170393" cy="283390"/>
                  <a:chOff x="2347098" y="5513244"/>
                  <a:chExt cx="1372604" cy="332352"/>
                </a:xfrm>
              </p:grpSpPr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A0F01244-FCBE-200F-4C3D-72F2E443D136}"/>
                      </a:ext>
                    </a:extLst>
                  </p:cNvPr>
                  <p:cNvSpPr/>
                  <p:nvPr/>
                </p:nvSpPr>
                <p:spPr>
                  <a:xfrm>
                    <a:off x="2347098" y="5513244"/>
                    <a:ext cx="1372604" cy="332352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grpSp>
                <p:nvGrpSpPr>
                  <p:cNvPr id="122" name="Group 121">
                    <a:extLst>
                      <a:ext uri="{FF2B5EF4-FFF2-40B4-BE49-F238E27FC236}">
                        <a16:creationId xmlns:a16="http://schemas.microsoft.com/office/drawing/2014/main" id="{83A701DE-55FD-262F-E165-CC2EB7FF7958}"/>
                      </a:ext>
                    </a:extLst>
                  </p:cNvPr>
                  <p:cNvGrpSpPr/>
                  <p:nvPr/>
                </p:nvGrpSpPr>
                <p:grpSpPr>
                  <a:xfrm>
                    <a:off x="2351841" y="5620147"/>
                    <a:ext cx="648072" cy="118211"/>
                    <a:chOff x="2540088" y="7276836"/>
                    <a:chExt cx="6141861" cy="1120286"/>
                  </a:xfrm>
                  <a:solidFill>
                    <a:schemeClr val="tx1">
                      <a:lumMod val="65000"/>
                      <a:lumOff val="35000"/>
                    </a:schemeClr>
                  </a:solidFill>
                </p:grpSpPr>
                <p:sp>
                  <p:nvSpPr>
                    <p:cNvPr id="123" name="Oval 122">
                      <a:extLst>
                        <a:ext uri="{FF2B5EF4-FFF2-40B4-BE49-F238E27FC236}">
                          <a16:creationId xmlns:a16="http://schemas.microsoft.com/office/drawing/2014/main" id="{28B2A990-4A86-8997-3C25-18D0F8A1EC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5328" y="7276858"/>
                      <a:ext cx="623891" cy="1120264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124" name="Oval 123">
                      <a:extLst>
                        <a:ext uri="{FF2B5EF4-FFF2-40B4-BE49-F238E27FC236}">
                          <a16:creationId xmlns:a16="http://schemas.microsoft.com/office/drawing/2014/main" id="{B3DB6E04-1353-7F33-748F-DB32175982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6575" y="7276836"/>
                      <a:ext cx="623891" cy="112025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125" name="Oval 124">
                      <a:extLst>
                        <a:ext uri="{FF2B5EF4-FFF2-40B4-BE49-F238E27FC236}">
                          <a16:creationId xmlns:a16="http://schemas.microsoft.com/office/drawing/2014/main" id="{B50BACFE-4950-AB78-DBE3-02888822B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3090" y="7276836"/>
                      <a:ext cx="623891" cy="112025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126" name="Oval 125">
                      <a:extLst>
                        <a:ext uri="{FF2B5EF4-FFF2-40B4-BE49-F238E27FC236}">
                          <a16:creationId xmlns:a16="http://schemas.microsoft.com/office/drawing/2014/main" id="{BEA15803-224B-6DBC-99AC-F2B12A630E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7820" y="7276836"/>
                      <a:ext cx="623891" cy="112025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127" name="Oval 126">
                      <a:extLst>
                        <a:ext uri="{FF2B5EF4-FFF2-40B4-BE49-F238E27FC236}">
                          <a16:creationId xmlns:a16="http://schemas.microsoft.com/office/drawing/2014/main" id="{C74E994C-8473-6873-D7E8-9780E5AF49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9067" y="7276836"/>
                      <a:ext cx="623891" cy="112025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128" name="Oval 127">
                      <a:extLst>
                        <a:ext uri="{FF2B5EF4-FFF2-40B4-BE49-F238E27FC236}">
                          <a16:creationId xmlns:a16="http://schemas.microsoft.com/office/drawing/2014/main" id="{A5003E58-0E19-DD21-9790-CD076B4FAB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5571" y="7276836"/>
                      <a:ext cx="623891" cy="112025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129" name="Oval 128">
                      <a:extLst>
                        <a:ext uri="{FF2B5EF4-FFF2-40B4-BE49-F238E27FC236}">
                          <a16:creationId xmlns:a16="http://schemas.microsoft.com/office/drawing/2014/main" id="{266F6F5F-358B-7AD6-40AB-6C7D52FA74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8824" y="7276836"/>
                      <a:ext cx="623891" cy="112025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130" name="Oval 129">
                      <a:extLst>
                        <a:ext uri="{FF2B5EF4-FFF2-40B4-BE49-F238E27FC236}">
                          <a16:creationId xmlns:a16="http://schemas.microsoft.com/office/drawing/2014/main" id="{D41CC568-68DE-619B-9399-77DEC6FD38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070" y="7276836"/>
                      <a:ext cx="623891" cy="112025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131" name="Oval 130">
                      <a:extLst>
                        <a:ext uri="{FF2B5EF4-FFF2-40B4-BE49-F238E27FC236}">
                          <a16:creationId xmlns:a16="http://schemas.microsoft.com/office/drawing/2014/main" id="{AB3DF17F-DA25-CE9D-37C5-A52DCE4C3C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96585" y="7276836"/>
                      <a:ext cx="623891" cy="112025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132" name="Rectangle 131">
                      <a:extLst>
                        <a:ext uri="{FF2B5EF4-FFF2-40B4-BE49-F238E27FC236}">
                          <a16:creationId xmlns:a16="http://schemas.microsoft.com/office/drawing/2014/main" id="{4378E67C-C2F0-002A-5218-1CB1E00051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40088" y="7678199"/>
                      <a:ext cx="6141861" cy="31749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</p:grpSp>
            </p:grp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A4CCC80B-24DD-544B-BCEC-4C75E684C0DF}"/>
                    </a:ext>
                  </a:extLst>
                </p:cNvPr>
                <p:cNvSpPr/>
                <p:nvPr/>
              </p:nvSpPr>
              <p:spPr>
                <a:xfrm>
                  <a:off x="3838877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690CFF45-BCAD-69BB-CEC3-3D263CB2473A}"/>
                    </a:ext>
                  </a:extLst>
                </p:cNvPr>
                <p:cNvSpPr/>
                <p:nvPr/>
              </p:nvSpPr>
              <p:spPr>
                <a:xfrm>
                  <a:off x="3888157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844D7907-7F2A-4F19-364C-BDA07E671237}"/>
                    </a:ext>
                  </a:extLst>
                </p:cNvPr>
                <p:cNvSpPr/>
                <p:nvPr/>
              </p:nvSpPr>
              <p:spPr>
                <a:xfrm>
                  <a:off x="3937436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BDCFB6BB-822B-F0B9-7973-F1A5C0695C56}"/>
                    </a:ext>
                  </a:extLst>
                </p:cNvPr>
                <p:cNvSpPr/>
                <p:nvPr/>
              </p:nvSpPr>
              <p:spPr>
                <a:xfrm>
                  <a:off x="3986716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F7CAAD4B-4DCB-FA71-9B79-3D8994520448}"/>
                    </a:ext>
                  </a:extLst>
                </p:cNvPr>
                <p:cNvSpPr/>
                <p:nvPr/>
              </p:nvSpPr>
              <p:spPr>
                <a:xfrm>
                  <a:off x="4035996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11155FA4-86F1-DD36-5EAE-02B4E16B00D1}"/>
                    </a:ext>
                  </a:extLst>
                </p:cNvPr>
                <p:cNvSpPr/>
                <p:nvPr/>
              </p:nvSpPr>
              <p:spPr>
                <a:xfrm>
                  <a:off x="4085275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4474B97-58AA-05DA-63CC-EAA7E47C9F72}"/>
                    </a:ext>
                  </a:extLst>
                </p:cNvPr>
                <p:cNvSpPr/>
                <p:nvPr/>
              </p:nvSpPr>
              <p:spPr>
                <a:xfrm>
                  <a:off x="4134555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9D5BA7E8-FA4C-3B88-360A-93E12DAAA8CE}"/>
                    </a:ext>
                  </a:extLst>
                </p:cNvPr>
                <p:cNvSpPr/>
                <p:nvPr/>
              </p:nvSpPr>
              <p:spPr>
                <a:xfrm>
                  <a:off x="4183835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8178A136-BB1F-1138-6108-8708868128E9}"/>
                    </a:ext>
                  </a:extLst>
                </p:cNvPr>
                <p:cNvSpPr/>
                <p:nvPr/>
              </p:nvSpPr>
              <p:spPr>
                <a:xfrm>
                  <a:off x="4233114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5C89F907-4E71-DAFD-14BC-B87E4DC5ABB8}"/>
                    </a:ext>
                  </a:extLst>
                </p:cNvPr>
                <p:cNvSpPr/>
                <p:nvPr/>
              </p:nvSpPr>
              <p:spPr>
                <a:xfrm>
                  <a:off x="3786520" y="5370887"/>
                  <a:ext cx="554397" cy="30803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</p:grp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B375203-6BAF-0381-E210-B2D9814E26B9}"/>
                  </a:ext>
                </a:extLst>
              </p:cNvPr>
              <p:cNvCxnSpPr/>
              <p:nvPr/>
            </p:nvCxnSpPr>
            <p:spPr bwMode="auto">
              <a:xfrm rot="16200000">
                <a:off x="238918" y="2635251"/>
                <a:ext cx="2932112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0737B528-E2ED-65EF-8B42-F4D268AB81BB}"/>
                  </a:ext>
                </a:extLst>
              </p:cNvPr>
              <p:cNvCxnSpPr/>
              <p:nvPr/>
            </p:nvCxnSpPr>
            <p:spPr bwMode="auto">
              <a:xfrm rot="16200000" flipH="1">
                <a:off x="1424780" y="1047751"/>
                <a:ext cx="306388" cy="2540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10C3B72-F9B0-427A-4FB9-F427E3F0CFD3}"/>
                  </a:ext>
                </a:extLst>
              </p:cNvPr>
              <p:cNvCxnSpPr/>
              <p:nvPr/>
            </p:nvCxnSpPr>
            <p:spPr bwMode="auto">
              <a:xfrm rot="16200000" flipH="1">
                <a:off x="1254124" y="826295"/>
                <a:ext cx="149225" cy="244475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BB610AB-7DB8-59CF-F770-4B4F20D1A108}"/>
                  </a:ext>
                </a:extLst>
              </p:cNvPr>
              <p:cNvCxnSpPr/>
              <p:nvPr/>
            </p:nvCxnSpPr>
            <p:spPr bwMode="auto">
              <a:xfrm rot="16200000">
                <a:off x="1046956" y="714376"/>
                <a:ext cx="0" cy="319087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4C9567DF-A76E-C505-D652-CF9E81B9290D}"/>
                  </a:ext>
                </a:extLst>
              </p:cNvPr>
              <p:cNvCxnSpPr/>
              <p:nvPr/>
            </p:nvCxnSpPr>
            <p:spPr bwMode="auto">
              <a:xfrm rot="16200000" flipH="1">
                <a:off x="1376361" y="1770858"/>
                <a:ext cx="614363" cy="30162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12640F7-5E9E-36B7-58E4-9A2842E3C222}"/>
                  </a:ext>
                </a:extLst>
              </p:cNvPr>
              <p:cNvCxnSpPr/>
              <p:nvPr/>
            </p:nvCxnSpPr>
            <p:spPr bwMode="auto">
              <a:xfrm rot="16200000" flipH="1">
                <a:off x="1481137" y="1293020"/>
                <a:ext cx="185737" cy="185737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0506EE6-D543-EC8B-DDBF-AEC888CBDF88}"/>
                  </a:ext>
                </a:extLst>
              </p:cNvPr>
              <p:cNvCxnSpPr/>
              <p:nvPr/>
            </p:nvCxnSpPr>
            <p:spPr bwMode="auto">
              <a:xfrm rot="16200000">
                <a:off x="1277143" y="1090613"/>
                <a:ext cx="0" cy="407988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7A94D53F-3861-3459-4980-047577E419AC}"/>
                  </a:ext>
                </a:extLst>
              </p:cNvPr>
              <p:cNvCxnSpPr/>
              <p:nvPr/>
            </p:nvCxnSpPr>
            <p:spPr bwMode="auto">
              <a:xfrm rot="16200000">
                <a:off x="850899" y="1294607"/>
                <a:ext cx="222250" cy="22225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D4339E35-F1AC-5D9F-2FCB-41B7C6A0B38A}"/>
                  </a:ext>
                </a:extLst>
              </p:cNvPr>
              <p:cNvCxnSpPr/>
              <p:nvPr/>
            </p:nvCxnSpPr>
            <p:spPr bwMode="auto">
              <a:xfrm flipV="1">
                <a:off x="1916112" y="480220"/>
                <a:ext cx="0" cy="32385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06A09814-8485-5992-8EC9-51ADC4A6B4A6}"/>
                  </a:ext>
                </a:extLst>
              </p:cNvPr>
              <p:cNvCxnSpPr/>
              <p:nvPr/>
            </p:nvCxnSpPr>
            <p:spPr bwMode="auto">
              <a:xfrm rot="16200000" flipH="1" flipV="1">
                <a:off x="1629568" y="879476"/>
                <a:ext cx="363538" cy="20955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B3F708BF-05CA-645B-8C5B-3CFF66EA9D06}"/>
                  </a:ext>
                </a:extLst>
              </p:cNvPr>
              <p:cNvCxnSpPr>
                <a:endCxn id="136" idx="2"/>
              </p:cNvCxnSpPr>
              <p:nvPr/>
            </p:nvCxnSpPr>
            <p:spPr>
              <a:xfrm flipH="1">
                <a:off x="2151062" y="4237832"/>
                <a:ext cx="215900" cy="3254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BA88369E-0BFD-B91A-D5A4-D3D0E8E56DC1}"/>
                  </a:ext>
                </a:extLst>
              </p:cNvPr>
              <p:cNvCxnSpPr/>
              <p:nvPr/>
            </p:nvCxnSpPr>
            <p:spPr>
              <a:xfrm flipH="1" flipV="1">
                <a:off x="1770063" y="3740150"/>
                <a:ext cx="242887" cy="714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34E2A759-2CCF-44EC-B051-8BC3A19B2ADF}"/>
                  </a:ext>
                </a:extLst>
              </p:cNvPr>
              <p:cNvCxnSpPr/>
              <p:nvPr/>
            </p:nvCxnSpPr>
            <p:spPr>
              <a:xfrm flipH="1" flipV="1">
                <a:off x="1770063" y="3487738"/>
                <a:ext cx="242887" cy="32385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3FD91454-0A08-549A-4F6A-2F1CFC5BC8D8}"/>
                  </a:ext>
                </a:extLst>
              </p:cNvPr>
              <p:cNvCxnSpPr/>
              <p:nvPr/>
            </p:nvCxnSpPr>
            <p:spPr bwMode="auto">
              <a:xfrm rot="16200000" flipH="1">
                <a:off x="1481136" y="1292011"/>
                <a:ext cx="185737" cy="185737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CDD6A68D-28E1-58D7-DA6E-677C11587F4A}"/>
                  </a:ext>
                </a:extLst>
              </p:cNvPr>
              <p:cNvCxnSpPr/>
              <p:nvPr/>
            </p:nvCxnSpPr>
            <p:spPr bwMode="auto">
              <a:xfrm rot="16200000">
                <a:off x="1277142" y="1089604"/>
                <a:ext cx="0" cy="407988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4142038C-8E75-EB08-8E9E-033148A375E1}"/>
                  </a:ext>
                </a:extLst>
              </p:cNvPr>
              <p:cNvCxnSpPr/>
              <p:nvPr/>
            </p:nvCxnSpPr>
            <p:spPr bwMode="auto">
              <a:xfrm rot="16200000">
                <a:off x="850898" y="1293598"/>
                <a:ext cx="222250" cy="22225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C8215D9D-56CD-ED59-7DB5-890F380105B6}"/>
                </a:ext>
              </a:extLst>
            </p:cNvPr>
            <p:cNvSpPr/>
            <p:nvPr/>
          </p:nvSpPr>
          <p:spPr bwMode="auto">
            <a:xfrm rot="16200000">
              <a:off x="8664724" y="3314700"/>
              <a:ext cx="143911" cy="26352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2B2B6FE-7A06-63A6-293A-37672C31D3D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790654" y="3447295"/>
              <a:ext cx="1843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3B8816B8-427A-D2C6-6A80-5B3B3AD6075B}"/>
                </a:ext>
              </a:extLst>
            </p:cNvPr>
            <p:cNvGrpSpPr/>
            <p:nvPr/>
          </p:nvGrpSpPr>
          <p:grpSpPr>
            <a:xfrm>
              <a:off x="8155246" y="551084"/>
              <a:ext cx="3752262" cy="4801139"/>
              <a:chOff x="-175209" y="480220"/>
              <a:chExt cx="3752262" cy="4801139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A0796AA-94A3-458A-7D96-BC0E2F4F60D3}"/>
                  </a:ext>
                </a:extLst>
              </p:cNvPr>
              <p:cNvSpPr/>
              <p:nvPr/>
            </p:nvSpPr>
            <p:spPr bwMode="auto">
              <a:xfrm rot="16200000">
                <a:off x="617536" y="667545"/>
                <a:ext cx="131763" cy="40798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CA"/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B1817150-2899-8DC5-5840-744A3D89DEC5}"/>
                  </a:ext>
                </a:extLst>
              </p:cNvPr>
              <p:cNvCxnSpPr/>
              <p:nvPr/>
            </p:nvCxnSpPr>
            <p:spPr bwMode="auto">
              <a:xfrm rot="16200000">
                <a:off x="688181" y="2581276"/>
                <a:ext cx="671512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58DD27E7-33DC-B2F5-AB50-920FFB145287}"/>
                  </a:ext>
                </a:extLst>
              </p:cNvPr>
              <p:cNvCxnSpPr/>
              <p:nvPr/>
            </p:nvCxnSpPr>
            <p:spPr bwMode="auto">
              <a:xfrm rot="16200000">
                <a:off x="838199" y="2921795"/>
                <a:ext cx="198437" cy="17303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A9EBD08D-BFDF-0E97-C2D5-C086ECCB2501}"/>
                  </a:ext>
                </a:extLst>
              </p:cNvPr>
              <p:cNvCxnSpPr/>
              <p:nvPr/>
            </p:nvCxnSpPr>
            <p:spPr bwMode="auto">
              <a:xfrm rot="16200000" flipV="1">
                <a:off x="844549" y="2074070"/>
                <a:ext cx="192087" cy="16668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5" name="Group 260">
                <a:extLst>
                  <a:ext uri="{FF2B5EF4-FFF2-40B4-BE49-F238E27FC236}">
                    <a16:creationId xmlns:a16="http://schemas.microsoft.com/office/drawing/2014/main" id="{72018B70-ED3E-C95C-9FD2-CCF45C648B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994038">
                <a:off x="1948733" y="4534452"/>
                <a:ext cx="284826" cy="146050"/>
                <a:chOff x="2292027" y="5512838"/>
                <a:chExt cx="648081" cy="332352"/>
              </a:xfrm>
            </p:grpSpPr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0DFE27E3-EC80-83AA-FF20-40C371564163}"/>
                    </a:ext>
                  </a:extLst>
                </p:cNvPr>
                <p:cNvSpPr/>
                <p:nvPr/>
              </p:nvSpPr>
              <p:spPr>
                <a:xfrm>
                  <a:off x="2297956" y="5512838"/>
                  <a:ext cx="639348" cy="33235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B11223A7-324C-83AE-9D38-D31E9631A15F}"/>
                    </a:ext>
                  </a:extLst>
                </p:cNvPr>
                <p:cNvGrpSpPr/>
                <p:nvPr/>
              </p:nvGrpSpPr>
              <p:grpSpPr>
                <a:xfrm>
                  <a:off x="2292027" y="5620146"/>
                  <a:ext cx="648081" cy="118207"/>
                  <a:chOff x="1973170" y="7276917"/>
                  <a:chExt cx="6141861" cy="1120261"/>
                </a:xfrm>
                <a:solidFill>
                  <a:schemeClr val="tx1">
                    <a:lumMod val="65000"/>
                    <a:lumOff val="35000"/>
                  </a:schemeClr>
                </a:solidFill>
              </p:grpSpPr>
              <p:sp>
                <p:nvSpPr>
                  <p:cNvPr id="211" name="Oval 210">
                    <a:extLst>
                      <a:ext uri="{FF2B5EF4-FFF2-40B4-BE49-F238E27FC236}">
                        <a16:creationId xmlns:a16="http://schemas.microsoft.com/office/drawing/2014/main" id="{3A8FB0B1-DD7F-2AEE-7A6B-BBF400EF83FC}"/>
                      </a:ext>
                    </a:extLst>
                  </p:cNvPr>
                  <p:cNvSpPr/>
                  <p:nvPr/>
                </p:nvSpPr>
                <p:spPr>
                  <a:xfrm>
                    <a:off x="2538412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212" name="Oval 211">
                    <a:extLst>
                      <a:ext uri="{FF2B5EF4-FFF2-40B4-BE49-F238E27FC236}">
                        <a16:creationId xmlns:a16="http://schemas.microsoft.com/office/drawing/2014/main" id="{B1A49272-8367-5EBE-B44A-7E79003FF8D0}"/>
                      </a:ext>
                    </a:extLst>
                  </p:cNvPr>
                  <p:cNvSpPr/>
                  <p:nvPr/>
                </p:nvSpPr>
                <p:spPr>
                  <a:xfrm>
                    <a:off x="3089662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213" name="Oval 212">
                    <a:extLst>
                      <a:ext uri="{FF2B5EF4-FFF2-40B4-BE49-F238E27FC236}">
                        <a16:creationId xmlns:a16="http://schemas.microsoft.com/office/drawing/2014/main" id="{C0C7AD20-CD3E-85BF-FC92-846AE1BC6C0A}"/>
                      </a:ext>
                    </a:extLst>
                  </p:cNvPr>
                  <p:cNvSpPr/>
                  <p:nvPr/>
                </p:nvSpPr>
                <p:spPr>
                  <a:xfrm>
                    <a:off x="3646170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214" name="Oval 213">
                    <a:extLst>
                      <a:ext uri="{FF2B5EF4-FFF2-40B4-BE49-F238E27FC236}">
                        <a16:creationId xmlns:a16="http://schemas.microsoft.com/office/drawing/2014/main" id="{2333FC3F-A8C5-EA30-46C4-F1662452CDE2}"/>
                      </a:ext>
                    </a:extLst>
                  </p:cNvPr>
                  <p:cNvSpPr/>
                  <p:nvPr/>
                </p:nvSpPr>
                <p:spPr>
                  <a:xfrm>
                    <a:off x="4180908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215" name="Oval 214">
                    <a:extLst>
                      <a:ext uri="{FF2B5EF4-FFF2-40B4-BE49-F238E27FC236}">
                        <a16:creationId xmlns:a16="http://schemas.microsoft.com/office/drawing/2014/main" id="{2215AEBC-51EF-8B47-C6D1-B90755A934AF}"/>
                      </a:ext>
                    </a:extLst>
                  </p:cNvPr>
                  <p:cNvSpPr/>
                  <p:nvPr/>
                </p:nvSpPr>
                <p:spPr>
                  <a:xfrm>
                    <a:off x="4732158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216" name="Oval 215">
                    <a:extLst>
                      <a:ext uri="{FF2B5EF4-FFF2-40B4-BE49-F238E27FC236}">
                        <a16:creationId xmlns:a16="http://schemas.microsoft.com/office/drawing/2014/main" id="{1FAD71E1-7787-08B8-C561-5522E8B5C97F}"/>
                      </a:ext>
                    </a:extLst>
                  </p:cNvPr>
                  <p:cNvSpPr/>
                  <p:nvPr/>
                </p:nvSpPr>
                <p:spPr>
                  <a:xfrm>
                    <a:off x="5288666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217" name="Oval 216">
                    <a:extLst>
                      <a:ext uri="{FF2B5EF4-FFF2-40B4-BE49-F238E27FC236}">
                        <a16:creationId xmlns:a16="http://schemas.microsoft.com/office/drawing/2014/main" id="{2A3AD527-BCAA-F39D-9564-2CB4038E7815}"/>
                      </a:ext>
                    </a:extLst>
                  </p:cNvPr>
                  <p:cNvSpPr/>
                  <p:nvPr/>
                </p:nvSpPr>
                <p:spPr>
                  <a:xfrm>
                    <a:off x="5821906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218" name="Oval 217">
                    <a:extLst>
                      <a:ext uri="{FF2B5EF4-FFF2-40B4-BE49-F238E27FC236}">
                        <a16:creationId xmlns:a16="http://schemas.microsoft.com/office/drawing/2014/main" id="{FC8A7287-F104-ED11-6F66-0A4007D4CD90}"/>
                      </a:ext>
                    </a:extLst>
                  </p:cNvPr>
                  <p:cNvSpPr/>
                  <p:nvPr/>
                </p:nvSpPr>
                <p:spPr>
                  <a:xfrm>
                    <a:off x="6373156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219" name="Oval 218">
                    <a:extLst>
                      <a:ext uri="{FF2B5EF4-FFF2-40B4-BE49-F238E27FC236}">
                        <a16:creationId xmlns:a16="http://schemas.microsoft.com/office/drawing/2014/main" id="{1141EC02-37AD-3144-0477-425045B30FC3}"/>
                      </a:ext>
                    </a:extLst>
                  </p:cNvPr>
                  <p:cNvSpPr/>
                  <p:nvPr/>
                </p:nvSpPr>
                <p:spPr>
                  <a:xfrm>
                    <a:off x="6929664" y="7276917"/>
                    <a:ext cx="623887" cy="112026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sp>
                <p:nvSpPr>
                  <p:cNvPr id="220" name="Rectangle 219">
                    <a:extLst>
                      <a:ext uri="{FF2B5EF4-FFF2-40B4-BE49-F238E27FC236}">
                        <a16:creationId xmlns:a16="http://schemas.microsoft.com/office/drawing/2014/main" id="{A2DC7BAA-1FCC-3C82-B59B-2637AF20583A}"/>
                      </a:ext>
                    </a:extLst>
                  </p:cNvPr>
                  <p:cNvSpPr/>
                  <p:nvPr/>
                </p:nvSpPr>
                <p:spPr>
                  <a:xfrm>
                    <a:off x="1973170" y="7678297"/>
                    <a:ext cx="6141861" cy="3175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</p:grpSp>
          </p:grpSp>
          <p:grpSp>
            <p:nvGrpSpPr>
              <p:cNvPr id="156" name="Group 261">
                <a:extLst>
                  <a:ext uri="{FF2B5EF4-FFF2-40B4-BE49-F238E27FC236}">
                    <a16:creationId xmlns:a16="http://schemas.microsoft.com/office/drawing/2014/main" id="{1E284E61-9C50-7EF9-ECAB-78BA603384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994038">
                <a:off x="2289460" y="4952745"/>
                <a:ext cx="281624" cy="219075"/>
                <a:chOff x="3363761" y="5445232"/>
                <a:chExt cx="640794" cy="498527"/>
              </a:xfrm>
            </p:grpSpPr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F374B841-378E-1F12-6132-BED3D83193B9}"/>
                    </a:ext>
                  </a:extLst>
                </p:cNvPr>
                <p:cNvSpPr/>
                <p:nvPr/>
              </p:nvSpPr>
              <p:spPr>
                <a:xfrm>
                  <a:off x="3363761" y="5445232"/>
                  <a:ext cx="639345" cy="49852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207" name="Rounded Rectangle 264">
                  <a:extLst>
                    <a:ext uri="{FF2B5EF4-FFF2-40B4-BE49-F238E27FC236}">
                      <a16:creationId xmlns:a16="http://schemas.microsoft.com/office/drawing/2014/main" id="{56231B63-CBD9-A356-A830-AFAF93446C27}"/>
                    </a:ext>
                  </a:extLst>
                </p:cNvPr>
                <p:cNvSpPr/>
                <p:nvPr/>
              </p:nvSpPr>
              <p:spPr>
                <a:xfrm>
                  <a:off x="3468518" y="5589778"/>
                  <a:ext cx="379274" cy="216751"/>
                </a:xfrm>
                <a:prstGeom prst="round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C47B7CD8-346F-7981-9C16-B6BC1F9545AD}"/>
                    </a:ext>
                  </a:extLst>
                </p:cNvPr>
                <p:cNvSpPr/>
                <p:nvPr/>
              </p:nvSpPr>
              <p:spPr>
                <a:xfrm>
                  <a:off x="3755320" y="5657292"/>
                  <a:ext cx="249235" cy="7947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</p:grp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64A221F7-0D63-9764-0334-6D31A39C4A1B}"/>
                  </a:ext>
                </a:extLst>
              </p:cNvPr>
              <p:cNvCxnSpPr>
                <a:stCxn id="206" idx="3"/>
              </p:cNvCxnSpPr>
              <p:nvPr/>
            </p:nvCxnSpPr>
            <p:spPr bwMode="auto">
              <a:xfrm rot="16200000" flipV="1">
                <a:off x="1593055" y="4197351"/>
                <a:ext cx="862013" cy="644525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96BD4A1A-1221-F4FF-7C8A-B7206247C8F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31849" y="1515271"/>
                <a:ext cx="19050" cy="182709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9" name="Group 199">
                <a:extLst>
                  <a:ext uri="{FF2B5EF4-FFF2-40B4-BE49-F238E27FC236}">
                    <a16:creationId xmlns:a16="http://schemas.microsoft.com/office/drawing/2014/main" id="{16BF9DBE-9396-8CA5-2218-242918863C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1401760" y="3488532"/>
                <a:ext cx="603250" cy="146050"/>
                <a:chOff x="3182843" y="5244596"/>
                <a:chExt cx="1170393" cy="283390"/>
              </a:xfrm>
            </p:grpSpPr>
            <p:grpSp>
              <p:nvGrpSpPr>
                <p:cNvPr id="183" name="Group 237">
                  <a:extLst>
                    <a:ext uri="{FF2B5EF4-FFF2-40B4-BE49-F238E27FC236}">
                      <a16:creationId xmlns:a16="http://schemas.microsoft.com/office/drawing/2014/main" id="{38499C9C-6CF6-0025-8C2F-2B2851DEB02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2843" y="5244596"/>
                  <a:ext cx="1170393" cy="283390"/>
                  <a:chOff x="2347098" y="5513244"/>
                  <a:chExt cx="1372604" cy="332352"/>
                </a:xfrm>
              </p:grpSpPr>
              <p:sp>
                <p:nvSpPr>
                  <p:cNvPr id="194" name="Rectangle 193">
                    <a:extLst>
                      <a:ext uri="{FF2B5EF4-FFF2-40B4-BE49-F238E27FC236}">
                        <a16:creationId xmlns:a16="http://schemas.microsoft.com/office/drawing/2014/main" id="{D2F8CE83-00A8-1A1A-1E3E-DF847FB98E28}"/>
                      </a:ext>
                    </a:extLst>
                  </p:cNvPr>
                  <p:cNvSpPr/>
                  <p:nvPr/>
                </p:nvSpPr>
                <p:spPr>
                  <a:xfrm>
                    <a:off x="2347098" y="5513244"/>
                    <a:ext cx="1372604" cy="332352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CA"/>
                  </a:p>
                </p:txBody>
              </p:sp>
              <p:grpSp>
                <p:nvGrpSpPr>
                  <p:cNvPr id="195" name="Group 194">
                    <a:extLst>
                      <a:ext uri="{FF2B5EF4-FFF2-40B4-BE49-F238E27FC236}">
                        <a16:creationId xmlns:a16="http://schemas.microsoft.com/office/drawing/2014/main" id="{703B2B75-58AD-96C1-0B67-8CF38D4561A3}"/>
                      </a:ext>
                    </a:extLst>
                  </p:cNvPr>
                  <p:cNvGrpSpPr/>
                  <p:nvPr/>
                </p:nvGrpSpPr>
                <p:grpSpPr>
                  <a:xfrm>
                    <a:off x="2351841" y="5620147"/>
                    <a:ext cx="648072" cy="118211"/>
                    <a:chOff x="2540088" y="7276836"/>
                    <a:chExt cx="6141861" cy="1120286"/>
                  </a:xfrm>
                  <a:solidFill>
                    <a:schemeClr val="tx1">
                      <a:lumMod val="65000"/>
                      <a:lumOff val="35000"/>
                    </a:schemeClr>
                  </a:solidFill>
                </p:grpSpPr>
                <p:sp>
                  <p:nvSpPr>
                    <p:cNvPr id="196" name="Oval 195">
                      <a:extLst>
                        <a:ext uri="{FF2B5EF4-FFF2-40B4-BE49-F238E27FC236}">
                          <a16:creationId xmlns:a16="http://schemas.microsoft.com/office/drawing/2014/main" id="{440AD3F6-4E8C-0322-2F8F-CC24E01127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5328" y="7276858"/>
                      <a:ext cx="623891" cy="1120264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197" name="Oval 196">
                      <a:extLst>
                        <a:ext uri="{FF2B5EF4-FFF2-40B4-BE49-F238E27FC236}">
                          <a16:creationId xmlns:a16="http://schemas.microsoft.com/office/drawing/2014/main" id="{4B72AA58-EB6E-A75B-60F2-02B1AB4D46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6575" y="7276836"/>
                      <a:ext cx="623891" cy="112025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198" name="Oval 197">
                      <a:extLst>
                        <a:ext uri="{FF2B5EF4-FFF2-40B4-BE49-F238E27FC236}">
                          <a16:creationId xmlns:a16="http://schemas.microsoft.com/office/drawing/2014/main" id="{7FACFC0E-E8AB-3482-66D7-B82DFE0A7F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3090" y="7276836"/>
                      <a:ext cx="623891" cy="112025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199" name="Oval 198">
                      <a:extLst>
                        <a:ext uri="{FF2B5EF4-FFF2-40B4-BE49-F238E27FC236}">
                          <a16:creationId xmlns:a16="http://schemas.microsoft.com/office/drawing/2014/main" id="{2CC4BCE2-CCA0-635B-840E-20516E7897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7820" y="7276836"/>
                      <a:ext cx="623891" cy="112025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200" name="Oval 199">
                      <a:extLst>
                        <a:ext uri="{FF2B5EF4-FFF2-40B4-BE49-F238E27FC236}">
                          <a16:creationId xmlns:a16="http://schemas.microsoft.com/office/drawing/2014/main" id="{7B61BD4B-27AD-F6F7-9213-54D43D188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9067" y="7276836"/>
                      <a:ext cx="623891" cy="112025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201" name="Oval 200">
                      <a:extLst>
                        <a:ext uri="{FF2B5EF4-FFF2-40B4-BE49-F238E27FC236}">
                          <a16:creationId xmlns:a16="http://schemas.microsoft.com/office/drawing/2014/main" id="{48A16E5E-AD21-8D94-E9B4-6F678D0B5D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5571" y="7276836"/>
                      <a:ext cx="623891" cy="112025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202" name="Oval 201">
                      <a:extLst>
                        <a:ext uri="{FF2B5EF4-FFF2-40B4-BE49-F238E27FC236}">
                          <a16:creationId xmlns:a16="http://schemas.microsoft.com/office/drawing/2014/main" id="{FBC7E48F-A680-D279-4055-C67C698D10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8824" y="7276836"/>
                      <a:ext cx="623891" cy="112025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203" name="Oval 202">
                      <a:extLst>
                        <a:ext uri="{FF2B5EF4-FFF2-40B4-BE49-F238E27FC236}">
                          <a16:creationId xmlns:a16="http://schemas.microsoft.com/office/drawing/2014/main" id="{6FB96E05-12D5-BFC3-1737-7C7D4C172B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0070" y="7276836"/>
                      <a:ext cx="623891" cy="112025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204" name="Oval 203">
                      <a:extLst>
                        <a:ext uri="{FF2B5EF4-FFF2-40B4-BE49-F238E27FC236}">
                          <a16:creationId xmlns:a16="http://schemas.microsoft.com/office/drawing/2014/main" id="{4A8EBD19-06C6-819C-8149-B156DCD5D6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96585" y="7276836"/>
                      <a:ext cx="623891" cy="1120253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  <p:sp>
                  <p:nvSpPr>
                    <p:cNvPr id="205" name="Rectangle 204">
                      <a:extLst>
                        <a:ext uri="{FF2B5EF4-FFF2-40B4-BE49-F238E27FC236}">
                          <a16:creationId xmlns:a16="http://schemas.microsoft.com/office/drawing/2014/main" id="{423ED733-2EF3-3C80-2045-7BBB4DF0FC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40088" y="7678199"/>
                      <a:ext cx="6141861" cy="31749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CA"/>
                    </a:p>
                  </p:txBody>
                </p:sp>
              </p:grpSp>
            </p:grp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3753D93F-C47A-999F-341D-98B066258518}"/>
                    </a:ext>
                  </a:extLst>
                </p:cNvPr>
                <p:cNvSpPr/>
                <p:nvPr/>
              </p:nvSpPr>
              <p:spPr>
                <a:xfrm>
                  <a:off x="3838877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9CDE2FEE-39F9-EA07-8EF4-E11F6D9FA84A}"/>
                    </a:ext>
                  </a:extLst>
                </p:cNvPr>
                <p:cNvSpPr/>
                <p:nvPr/>
              </p:nvSpPr>
              <p:spPr>
                <a:xfrm>
                  <a:off x="3888157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ABEB175C-5D64-EDE6-F8A9-E9C93D5BA5EC}"/>
                    </a:ext>
                  </a:extLst>
                </p:cNvPr>
                <p:cNvSpPr/>
                <p:nvPr/>
              </p:nvSpPr>
              <p:spPr>
                <a:xfrm>
                  <a:off x="3937436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F1EC6CB5-64D9-9E5E-7715-6F360B156D08}"/>
                    </a:ext>
                  </a:extLst>
                </p:cNvPr>
                <p:cNvSpPr/>
                <p:nvPr/>
              </p:nvSpPr>
              <p:spPr>
                <a:xfrm>
                  <a:off x="3986716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88" name="Oval 187">
                  <a:extLst>
                    <a:ext uri="{FF2B5EF4-FFF2-40B4-BE49-F238E27FC236}">
                      <a16:creationId xmlns:a16="http://schemas.microsoft.com/office/drawing/2014/main" id="{11AED160-AF09-E4DE-09A8-03E3C08B3916}"/>
                    </a:ext>
                  </a:extLst>
                </p:cNvPr>
                <p:cNvSpPr/>
                <p:nvPr/>
              </p:nvSpPr>
              <p:spPr>
                <a:xfrm>
                  <a:off x="4035996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24106C26-13D4-5208-3ABF-F136B9E768E6}"/>
                    </a:ext>
                  </a:extLst>
                </p:cNvPr>
                <p:cNvSpPr/>
                <p:nvPr/>
              </p:nvSpPr>
              <p:spPr>
                <a:xfrm>
                  <a:off x="4085275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948D58E0-8EC7-C364-47E8-2BE4AA14CBD4}"/>
                    </a:ext>
                  </a:extLst>
                </p:cNvPr>
                <p:cNvSpPr/>
                <p:nvPr/>
              </p:nvSpPr>
              <p:spPr>
                <a:xfrm>
                  <a:off x="4134555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F1CA2F1F-F0BB-A877-7C4C-8D6879B24F35}"/>
                    </a:ext>
                  </a:extLst>
                </p:cNvPr>
                <p:cNvSpPr/>
                <p:nvPr/>
              </p:nvSpPr>
              <p:spPr>
                <a:xfrm>
                  <a:off x="4183835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B6F441EE-6EB1-5735-C584-C580E0BCA27B}"/>
                    </a:ext>
                  </a:extLst>
                </p:cNvPr>
                <p:cNvSpPr/>
                <p:nvPr/>
              </p:nvSpPr>
              <p:spPr>
                <a:xfrm>
                  <a:off x="4233114" y="5337003"/>
                  <a:ext cx="55440" cy="9857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9C83E683-7732-BB83-32B7-AF102020AB6A}"/>
                    </a:ext>
                  </a:extLst>
                </p:cNvPr>
                <p:cNvSpPr/>
                <p:nvPr/>
              </p:nvSpPr>
              <p:spPr>
                <a:xfrm>
                  <a:off x="3786520" y="5370887"/>
                  <a:ext cx="554397" cy="30803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CA"/>
                </a:p>
              </p:txBody>
            </p:sp>
          </p:grp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2C617D62-EEA2-B57B-A01C-36E9633AF22F}"/>
                  </a:ext>
                </a:extLst>
              </p:cNvPr>
              <p:cNvCxnSpPr/>
              <p:nvPr/>
            </p:nvCxnSpPr>
            <p:spPr bwMode="auto">
              <a:xfrm rot="16200000">
                <a:off x="238918" y="2635251"/>
                <a:ext cx="2932112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ECD4594C-7B7E-4208-E29C-95A821F5F45B}"/>
                  </a:ext>
                </a:extLst>
              </p:cNvPr>
              <p:cNvCxnSpPr/>
              <p:nvPr/>
            </p:nvCxnSpPr>
            <p:spPr bwMode="auto">
              <a:xfrm rot="16200000" flipH="1">
                <a:off x="1424780" y="1047751"/>
                <a:ext cx="306388" cy="25400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F2E82354-7009-475D-C51D-6B88BBFE8F36}"/>
                  </a:ext>
                </a:extLst>
              </p:cNvPr>
              <p:cNvCxnSpPr/>
              <p:nvPr/>
            </p:nvCxnSpPr>
            <p:spPr bwMode="auto">
              <a:xfrm rot="16200000" flipH="1">
                <a:off x="1254124" y="826295"/>
                <a:ext cx="149225" cy="244475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A36F375D-13D0-3E7E-66AF-F100A77BBCA7}"/>
                  </a:ext>
                </a:extLst>
              </p:cNvPr>
              <p:cNvCxnSpPr/>
              <p:nvPr/>
            </p:nvCxnSpPr>
            <p:spPr bwMode="auto">
              <a:xfrm rot="16200000">
                <a:off x="1046956" y="714376"/>
                <a:ext cx="0" cy="319087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AA611119-CEF2-2C23-523E-CEA4D660E310}"/>
                  </a:ext>
                </a:extLst>
              </p:cNvPr>
              <p:cNvCxnSpPr/>
              <p:nvPr/>
            </p:nvCxnSpPr>
            <p:spPr bwMode="auto">
              <a:xfrm rot="16200000" flipH="1">
                <a:off x="1376361" y="1770858"/>
                <a:ext cx="614363" cy="30162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39C56429-1A8D-BE9B-E356-0B0D784F366E}"/>
                  </a:ext>
                </a:extLst>
              </p:cNvPr>
              <p:cNvCxnSpPr/>
              <p:nvPr/>
            </p:nvCxnSpPr>
            <p:spPr bwMode="auto">
              <a:xfrm rot="16200000" flipH="1">
                <a:off x="1481137" y="1293020"/>
                <a:ext cx="185737" cy="185737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59B5A6B8-B4AA-B18E-132C-C23F4D41751C}"/>
                  </a:ext>
                </a:extLst>
              </p:cNvPr>
              <p:cNvCxnSpPr/>
              <p:nvPr/>
            </p:nvCxnSpPr>
            <p:spPr bwMode="auto">
              <a:xfrm rot="16200000">
                <a:off x="1277143" y="1090613"/>
                <a:ext cx="0" cy="407988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6269FA54-3AA2-CE32-FE40-34C1B08D8D76}"/>
                  </a:ext>
                </a:extLst>
              </p:cNvPr>
              <p:cNvCxnSpPr/>
              <p:nvPr/>
            </p:nvCxnSpPr>
            <p:spPr bwMode="auto">
              <a:xfrm rot="16200000">
                <a:off x="850899" y="1294607"/>
                <a:ext cx="222250" cy="22225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F6F56A68-1533-EF8E-35E4-FD4D41525127}"/>
                  </a:ext>
                </a:extLst>
              </p:cNvPr>
              <p:cNvCxnSpPr/>
              <p:nvPr/>
            </p:nvCxnSpPr>
            <p:spPr bwMode="auto">
              <a:xfrm flipV="1">
                <a:off x="1916112" y="480220"/>
                <a:ext cx="0" cy="32385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BA82E408-C708-8A9F-146D-2D7BF3B30998}"/>
                  </a:ext>
                </a:extLst>
              </p:cNvPr>
              <p:cNvCxnSpPr/>
              <p:nvPr/>
            </p:nvCxnSpPr>
            <p:spPr bwMode="auto">
              <a:xfrm rot="16200000" flipH="1" flipV="1">
                <a:off x="1629568" y="879476"/>
                <a:ext cx="363538" cy="20955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TextBox 280">
                <a:extLst>
                  <a:ext uri="{FF2B5EF4-FFF2-40B4-BE49-F238E27FC236}">
                    <a16:creationId xmlns:a16="http://schemas.microsoft.com/office/drawing/2014/main" id="{D941AFFE-A628-D537-48DC-16FAB8B6CF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1586" y="4728225"/>
                <a:ext cx="935467" cy="521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CA" altLang="en-US" sz="1600"/>
                  <a:t>650 MHz e-Gun</a:t>
                </a:r>
              </a:p>
            </p:txBody>
          </p:sp>
          <p:sp>
            <p:nvSpPr>
              <p:cNvPr id="171" name="TextBox 281">
                <a:extLst>
                  <a:ext uri="{FF2B5EF4-FFF2-40B4-BE49-F238E27FC236}">
                    <a16:creationId xmlns:a16="http://schemas.microsoft.com/office/drawing/2014/main" id="{E46C1DA3-0049-9ACF-7EEF-7A97EFB100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504" y="3646134"/>
                <a:ext cx="1417636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n-CA" altLang="en-US" sz="1600"/>
                  <a:t>1.3 GHz SRF Cavities</a:t>
                </a:r>
              </a:p>
            </p:txBody>
          </p:sp>
          <p:cxnSp>
            <p:nvCxnSpPr>
              <p:cNvPr id="172" name="Straight Arrow Connector 171">
                <a:extLst>
                  <a:ext uri="{FF2B5EF4-FFF2-40B4-BE49-F238E27FC236}">
                    <a16:creationId xmlns:a16="http://schemas.microsoft.com/office/drawing/2014/main" id="{D421DE35-237C-6D57-1363-5ECA8508ECBF}"/>
                  </a:ext>
                </a:extLst>
              </p:cNvPr>
              <p:cNvCxnSpPr>
                <a:endCxn id="209" idx="2"/>
              </p:cNvCxnSpPr>
              <p:nvPr/>
            </p:nvCxnSpPr>
            <p:spPr>
              <a:xfrm flipH="1">
                <a:off x="2151062" y="4237832"/>
                <a:ext cx="215900" cy="3254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Arrow Connector 172">
                <a:extLst>
                  <a:ext uri="{FF2B5EF4-FFF2-40B4-BE49-F238E27FC236}">
                    <a16:creationId xmlns:a16="http://schemas.microsoft.com/office/drawing/2014/main" id="{EEA5B542-670D-8147-E0AD-9AEC2A6DBE61}"/>
                  </a:ext>
                </a:extLst>
              </p:cNvPr>
              <p:cNvCxnSpPr/>
              <p:nvPr/>
            </p:nvCxnSpPr>
            <p:spPr>
              <a:xfrm flipH="1" flipV="1">
                <a:off x="1770063" y="3740150"/>
                <a:ext cx="242887" cy="714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>
                <a:extLst>
                  <a:ext uri="{FF2B5EF4-FFF2-40B4-BE49-F238E27FC236}">
                    <a16:creationId xmlns:a16="http://schemas.microsoft.com/office/drawing/2014/main" id="{0AEC4CA7-EC3D-9BB3-3A34-A1E813A63D42}"/>
                  </a:ext>
                </a:extLst>
              </p:cNvPr>
              <p:cNvCxnSpPr/>
              <p:nvPr/>
            </p:nvCxnSpPr>
            <p:spPr>
              <a:xfrm flipH="1" flipV="1">
                <a:off x="1770063" y="3487738"/>
                <a:ext cx="242887" cy="32385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TextBox 335">
                <a:extLst>
                  <a:ext uri="{FF2B5EF4-FFF2-40B4-BE49-F238E27FC236}">
                    <a16:creationId xmlns:a16="http://schemas.microsoft.com/office/drawing/2014/main" id="{8B28711F-B02C-9D86-B2C8-E7FB98882D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0444" y="497505"/>
                <a:ext cx="1417638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CA" altLang="en-US" sz="1600"/>
                  <a:t>Transport</a:t>
                </a:r>
              </a:p>
              <a:p>
                <a:pPr eaLnBrk="1" hangingPunct="1"/>
                <a:r>
                  <a:rPr lang="en-CA" altLang="en-US" sz="1600"/>
                  <a:t>to ARIEL</a:t>
                </a:r>
              </a:p>
            </p:txBody>
          </p:sp>
          <p:sp>
            <p:nvSpPr>
              <p:cNvPr id="176" name="TextBox 281">
                <a:extLst>
                  <a:ext uri="{FF2B5EF4-FFF2-40B4-BE49-F238E27FC236}">
                    <a16:creationId xmlns:a16="http://schemas.microsoft.com/office/drawing/2014/main" id="{E0A49AAE-4428-A06D-E513-FC63ADAB6B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75209" y="2236788"/>
                <a:ext cx="885822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n-CA" altLang="en-US" sz="1600">
                    <a:solidFill>
                      <a:srgbClr val="FF0000"/>
                    </a:solidFill>
                  </a:rPr>
                  <a:t>THz chicane</a:t>
                </a: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B7749957-A8EB-4436-ACEB-187B1CB30B4C}"/>
                  </a:ext>
                </a:extLst>
              </p:cNvPr>
              <p:cNvSpPr/>
              <p:nvPr/>
            </p:nvSpPr>
            <p:spPr>
              <a:xfrm rot="1252898">
                <a:off x="1976689" y="5012403"/>
                <a:ext cx="244074" cy="268956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8CEA2836-34FE-BBD1-1571-D1086C3AD1E1}"/>
                  </a:ext>
                </a:extLst>
              </p:cNvPr>
              <p:cNvSpPr/>
              <p:nvPr/>
            </p:nvSpPr>
            <p:spPr>
              <a:xfrm>
                <a:off x="1617661" y="1979403"/>
                <a:ext cx="168002" cy="113718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highlight>
                    <a:srgbClr val="FF0000"/>
                  </a:highlight>
                </a:endParaRPr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ED000A56-9311-5A06-F4F0-0287EF47F195}"/>
                  </a:ext>
                </a:extLst>
              </p:cNvPr>
              <p:cNvCxnSpPr/>
              <p:nvPr/>
            </p:nvCxnSpPr>
            <p:spPr bwMode="auto">
              <a:xfrm rot="16200000" flipH="1">
                <a:off x="1481136" y="1292011"/>
                <a:ext cx="185737" cy="185737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6BBEF52B-5301-F106-D706-4854144716EC}"/>
                  </a:ext>
                </a:extLst>
              </p:cNvPr>
              <p:cNvCxnSpPr/>
              <p:nvPr/>
            </p:nvCxnSpPr>
            <p:spPr bwMode="auto">
              <a:xfrm rot="16200000">
                <a:off x="1277142" y="1089604"/>
                <a:ext cx="0" cy="407988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CC8CBE2E-DFB6-A22F-2BAB-06E76E8DA1EC}"/>
                  </a:ext>
                </a:extLst>
              </p:cNvPr>
              <p:cNvCxnSpPr/>
              <p:nvPr/>
            </p:nvCxnSpPr>
            <p:spPr bwMode="auto">
              <a:xfrm rot="16200000">
                <a:off x="850898" y="1293598"/>
                <a:ext cx="222250" cy="22225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DCC8D7F7-5C44-E060-C99D-8047946532E6}"/>
                  </a:ext>
                </a:extLst>
              </p:cNvPr>
              <p:cNvCxnSpPr/>
              <p:nvPr/>
            </p:nvCxnSpPr>
            <p:spPr bwMode="auto">
              <a:xfrm rot="16200000" flipH="1">
                <a:off x="1482724" y="1293020"/>
                <a:ext cx="185737" cy="185737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6B8E66B1-BF98-3382-624A-70102A53DBC8}"/>
                  </a:ext>
                </a:extLst>
              </p:cNvPr>
              <p:cNvCxnSpPr/>
              <p:nvPr/>
            </p:nvCxnSpPr>
            <p:spPr bwMode="auto">
              <a:xfrm rot="16200000">
                <a:off x="1278730" y="1090613"/>
                <a:ext cx="0" cy="407988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7FD85213-7913-A2ED-FA0F-35604D2AC966}"/>
                  </a:ext>
                </a:extLst>
              </p:cNvPr>
              <p:cNvCxnSpPr/>
              <p:nvPr/>
            </p:nvCxnSpPr>
            <p:spPr bwMode="auto">
              <a:xfrm rot="16200000">
                <a:off x="852486" y="1294607"/>
                <a:ext cx="222250" cy="22225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2D81FC55-70EB-58C1-8E47-A0255B938F4C}"/>
                  </a:ext>
                </a:extLst>
              </p:cNvPr>
              <p:cNvCxnSpPr>
                <a:cxnSpLocks/>
                <a:endCxn id="179" idx="2"/>
              </p:cNvCxnSpPr>
              <p:nvPr/>
            </p:nvCxnSpPr>
            <p:spPr bwMode="auto">
              <a:xfrm>
                <a:off x="1668462" y="1478758"/>
                <a:ext cx="33200" cy="61436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56F682B2-0ED4-A635-A6C1-D2282E7C89CE}"/>
                  </a:ext>
                </a:extLst>
              </p:cNvPr>
              <p:cNvCxnSpPr/>
              <p:nvPr/>
            </p:nvCxnSpPr>
            <p:spPr bwMode="auto">
              <a:xfrm rot="16200000" flipH="1">
                <a:off x="1482725" y="1293021"/>
                <a:ext cx="185737" cy="1857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330832B3-C7C4-42F0-531C-E7DEE760C1FF}"/>
                  </a:ext>
                </a:extLst>
              </p:cNvPr>
              <p:cNvCxnSpPr/>
              <p:nvPr/>
            </p:nvCxnSpPr>
            <p:spPr bwMode="auto">
              <a:xfrm rot="16200000">
                <a:off x="1278731" y="1090614"/>
                <a:ext cx="0" cy="40798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70211479-CCE3-8AB7-EAAA-4C81D55CEBF1}"/>
                  </a:ext>
                </a:extLst>
              </p:cNvPr>
              <p:cNvCxnSpPr/>
              <p:nvPr/>
            </p:nvCxnSpPr>
            <p:spPr bwMode="auto">
              <a:xfrm rot="16200000">
                <a:off x="852487" y="1294608"/>
                <a:ext cx="222250" cy="22225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B78B65B4-37F4-8362-A11B-FF3325FB3EE6}"/>
                </a:ext>
              </a:extLst>
            </p:cNvPr>
            <p:cNvGrpSpPr/>
            <p:nvPr/>
          </p:nvGrpSpPr>
          <p:grpSpPr>
            <a:xfrm>
              <a:off x="9167064" y="4068857"/>
              <a:ext cx="860425" cy="223837"/>
              <a:chOff x="6691532" y="2081785"/>
              <a:chExt cx="815975" cy="223837"/>
            </a:xfrm>
            <a:scene3d>
              <a:camera prst="orthographicFront">
                <a:rot lat="0" lon="0" rev="10800000"/>
              </a:camera>
              <a:lightRig rig="threePt" dir="t"/>
            </a:scene3d>
          </p:grpSpPr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C43DF1AC-5B14-D6F6-5304-3FBD599604A5}"/>
                  </a:ext>
                </a:extLst>
              </p:cNvPr>
              <p:cNvCxnSpPr/>
              <p:nvPr/>
            </p:nvCxnSpPr>
            <p:spPr bwMode="auto">
              <a:xfrm rot="16200000" flipH="1">
                <a:off x="7321770" y="2081785"/>
                <a:ext cx="185737" cy="185737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023A66A9-1DA3-87BC-783E-B8CE0C1ABD90}"/>
                  </a:ext>
                </a:extLst>
              </p:cNvPr>
              <p:cNvCxnSpPr/>
              <p:nvPr/>
            </p:nvCxnSpPr>
            <p:spPr bwMode="auto">
              <a:xfrm rot="16200000">
                <a:off x="7117776" y="1879378"/>
                <a:ext cx="0" cy="407988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E9BD7E3D-EA1A-C605-2B8B-05B091D0F852}"/>
                  </a:ext>
                </a:extLst>
              </p:cNvPr>
              <p:cNvCxnSpPr/>
              <p:nvPr/>
            </p:nvCxnSpPr>
            <p:spPr bwMode="auto">
              <a:xfrm rot="16200000">
                <a:off x="6691532" y="2083372"/>
                <a:ext cx="222250" cy="22225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B5DDEC02-05B7-2C27-6526-B6A2F1186960}"/>
                </a:ext>
              </a:extLst>
            </p:cNvPr>
            <p:cNvCxnSpPr/>
            <p:nvPr/>
          </p:nvCxnSpPr>
          <p:spPr>
            <a:xfrm>
              <a:off x="9157334" y="3364134"/>
              <a:ext cx="0" cy="70631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3B970E5E-ED96-A875-2543-481A9EFF2E40}"/>
                </a:ext>
              </a:extLst>
            </p:cNvPr>
            <p:cNvSpPr txBox="1"/>
            <p:nvPr/>
          </p:nvSpPr>
          <p:spPr>
            <a:xfrm>
              <a:off x="10179858" y="1927240"/>
              <a:ext cx="1190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septum</a:t>
              </a:r>
              <a:endParaRPr lang="en-CA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79A879C5-B3DE-43BD-8A14-6D405F3987B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970058" y="3239719"/>
              <a:ext cx="196806" cy="1993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E0C7B02D-20CC-CAEF-5259-A2C2B9F9134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790655" y="3447295"/>
              <a:ext cx="18432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TextBox 335">
              <a:extLst>
                <a:ext uri="{FF2B5EF4-FFF2-40B4-BE49-F238E27FC236}">
                  <a16:creationId xmlns:a16="http://schemas.microsoft.com/office/drawing/2014/main" id="{9B940E28-631D-B8AA-B796-ADEF78255A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7437" y="543732"/>
              <a:ext cx="117733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CA" altLang="en-US" sz="1600"/>
                <a:t>beam dump</a:t>
              </a:r>
            </a:p>
          </p:txBody>
        </p:sp>
        <p:sp>
          <p:nvSpPr>
            <p:cNvPr id="240" name="TextBox 280">
              <a:extLst>
                <a:ext uri="{FF2B5EF4-FFF2-40B4-BE49-F238E27FC236}">
                  <a16:creationId xmlns:a16="http://schemas.microsoft.com/office/drawing/2014/main" id="{AE3918D4-0FC4-F093-8A6B-49FBC0735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54405" y="5332020"/>
              <a:ext cx="133510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CA" altLang="en-US" sz="1600">
                  <a:solidFill>
                    <a:srgbClr val="FF0000"/>
                  </a:solidFill>
                </a:rPr>
                <a:t>Photo-gun</a:t>
              </a:r>
            </a:p>
          </p:txBody>
        </p:sp>
      </p:grpSp>
      <p:sp>
        <p:nvSpPr>
          <p:cNvPr id="244" name="TextBox 243">
            <a:extLst>
              <a:ext uri="{FF2B5EF4-FFF2-40B4-BE49-F238E27FC236}">
                <a16:creationId xmlns:a16="http://schemas.microsoft.com/office/drawing/2014/main" id="{C862739D-C1C0-240E-9E8D-0138A504D07C}"/>
              </a:ext>
            </a:extLst>
          </p:cNvPr>
          <p:cNvSpPr txBox="1"/>
          <p:nvPr/>
        </p:nvSpPr>
        <p:spPr>
          <a:xfrm>
            <a:off x="436488" y="1328793"/>
            <a:ext cx="704806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000">
                <a:latin typeface="Arial" charset="0"/>
                <a:cs typeface="Arial" charset="0"/>
              </a:rPr>
              <a:t>TRIUMF, as part of a pan-Canadian collaboration (including TRIUMF and CLS), will receive CFI funding to develop a THz light source within the ARIEL e-linac hall.</a:t>
            </a:r>
          </a:p>
          <a:p>
            <a:pPr marL="228600" indent="-228600">
              <a:spcBef>
                <a:spcPts val="600"/>
              </a:spcBef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000">
                <a:solidFill>
                  <a:srgbClr val="00B0F0"/>
                </a:solidFill>
                <a:latin typeface="Arial" charset="0"/>
                <a:cs typeface="Arial" charset="0"/>
              </a:rPr>
              <a:t>Addition of a new photo-gun to produce short, high brightness, low emittance, beam bunches, and a bunch compression chicane. </a:t>
            </a:r>
          </a:p>
          <a:p>
            <a:pPr marL="228600" indent="-228600">
              <a:spcBef>
                <a:spcPts val="600"/>
              </a:spcBef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000">
                <a:latin typeface="Arial" charset="0"/>
                <a:cs typeface="Arial" charset="0"/>
              </a:rPr>
              <a:t>A partial recirculation arc and septum will be used to install the chicane off the main linac beamline.</a:t>
            </a:r>
          </a:p>
          <a:p>
            <a:pPr marL="228600" indent="-228600">
              <a:spcBef>
                <a:spcPts val="600"/>
              </a:spcBef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000">
                <a:latin typeface="Arial" charset="0"/>
                <a:cs typeface="Arial" charset="0"/>
              </a:rPr>
              <a:t>Additional funds are being sought to complete the </a:t>
            </a:r>
            <a:r>
              <a:rPr lang="en-US" sz="2000">
                <a:solidFill>
                  <a:srgbClr val="00B0F0"/>
                </a:solidFill>
                <a:latin typeface="Arial" charset="0"/>
                <a:cs typeface="Arial" charset="0"/>
              </a:rPr>
              <a:t>recirculation ring for either Energy Recovery or Energy doubling for </a:t>
            </a:r>
            <a:r>
              <a:rPr lang="en-US" sz="2000" err="1">
                <a:solidFill>
                  <a:srgbClr val="00B0F0"/>
                </a:solidFill>
                <a:latin typeface="Arial" charset="0"/>
                <a:cs typeface="Arial" charset="0"/>
              </a:rPr>
              <a:t>DarkLight</a:t>
            </a:r>
            <a:r>
              <a:rPr lang="en-US" sz="2000">
                <a:solidFill>
                  <a:srgbClr val="00B0F0"/>
                </a:solidFill>
                <a:latin typeface="Arial" charset="0"/>
                <a:cs typeface="Arial" charset="0"/>
              </a:rPr>
              <a:t> </a:t>
            </a:r>
            <a:r>
              <a:rPr lang="en-US" sz="2000">
                <a:latin typeface="Arial" charset="0"/>
                <a:cs typeface="Arial" charset="0"/>
              </a:rPr>
              <a:t>for instance.</a:t>
            </a:r>
            <a:r>
              <a:rPr lang="en-US"/>
              <a:t> </a:t>
            </a:r>
            <a:endParaRPr lang="en-CA"/>
          </a:p>
        </p:txBody>
      </p:sp>
      <p:pic>
        <p:nvPicPr>
          <p:cNvPr id="4" name="Picture 3" descr="A diagram of a graph&#10;&#10;Description automatically generated">
            <a:extLst>
              <a:ext uri="{FF2B5EF4-FFF2-40B4-BE49-F238E27FC236}">
                <a16:creationId xmlns:a16="http://schemas.microsoft.com/office/drawing/2014/main" id="{AED560A8-EFA8-3D40-00D3-30CA552D6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12" y="5207694"/>
            <a:ext cx="7419967" cy="110657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01909E-827D-5EF7-E8F0-AE6AAB131AA4}"/>
              </a:ext>
            </a:extLst>
          </p:cNvPr>
          <p:cNvCxnSpPr>
            <a:stCxn id="178" idx="0"/>
          </p:cNvCxnSpPr>
          <p:nvPr/>
        </p:nvCxnSpPr>
        <p:spPr>
          <a:xfrm flipV="1">
            <a:off x="10257283" y="5412540"/>
            <a:ext cx="98430" cy="23053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281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CC6E-24CA-BBA2-DD88-B62760E3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337" y="284783"/>
            <a:ext cx="9258993" cy="676102"/>
          </a:xfrm>
        </p:spPr>
        <p:txBody>
          <a:bodyPr/>
          <a:lstStyle/>
          <a:p>
            <a:r>
              <a:rPr lang="en-US"/>
              <a:t>Example domestic: PC-CANS</a:t>
            </a:r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BB80EA-759F-60E3-22E4-B795F1418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909" y="2959491"/>
            <a:ext cx="6934200" cy="388991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DE9D4A-D8F2-B87B-7F6E-2A4024E380B1}"/>
              </a:ext>
            </a:extLst>
          </p:cNvPr>
          <p:cNvSpPr txBox="1">
            <a:spLocks/>
          </p:cNvSpPr>
          <p:nvPr/>
        </p:nvSpPr>
        <p:spPr>
          <a:xfrm>
            <a:off x="417459" y="1367167"/>
            <a:ext cx="10300817" cy="486799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000">
                <a:latin typeface="Arial" charset="0"/>
                <a:cs typeface="Arial" charset="0"/>
              </a:rPr>
              <a:t>TRIUMF is collaborating with the University of Windsor and the Canadian neutron scattering community towards an accelerator-based neutron facility</a:t>
            </a:r>
            <a:br>
              <a:rPr lang="en-US" sz="2000">
                <a:latin typeface="Arial" charset="0"/>
                <a:cs typeface="Arial" charset="0"/>
              </a:rPr>
            </a:br>
            <a:r>
              <a:rPr lang="en-US" sz="2000">
                <a:latin typeface="Arial" charset="0"/>
                <a:cs typeface="Arial" charset="0"/>
              </a:rPr>
              <a:t>Collaboration has conceptualized a stageable prototype CANS facility, PC-CANS, based on linac technology. </a:t>
            </a:r>
          </a:p>
          <a:p>
            <a: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000">
                <a:latin typeface="Arial" charset="0"/>
                <a:cs typeface="Arial" charset="0"/>
              </a:rPr>
              <a:t>PC-CANS will allow competitive rates for neutron science, while</a:t>
            </a:r>
            <a:br>
              <a:rPr lang="en-US" sz="2000">
                <a:latin typeface="Arial" charset="0"/>
                <a:cs typeface="Arial" charset="0"/>
              </a:rPr>
            </a:br>
            <a:r>
              <a:rPr lang="en-US" sz="2000">
                <a:latin typeface="Arial" charset="0"/>
                <a:cs typeface="Arial" charset="0"/>
              </a:rPr>
              <a:t>simultaneously producing F18 for PET and neutrons for a dedicated</a:t>
            </a:r>
            <a:br>
              <a:rPr lang="en-US" sz="2000">
                <a:latin typeface="Arial" charset="0"/>
                <a:cs typeface="Arial" charset="0"/>
              </a:rPr>
            </a:br>
            <a:r>
              <a:rPr lang="en-US" sz="2000">
                <a:latin typeface="Arial" charset="0"/>
                <a:cs typeface="Arial" charset="0"/>
              </a:rPr>
              <a:t>BNCT research and development facility.</a:t>
            </a:r>
          </a:p>
          <a:p>
            <a: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000">
                <a:latin typeface="Arial" charset="0"/>
                <a:cs typeface="Arial" charset="0"/>
              </a:rPr>
              <a:t>The PC-CANS prototype would be the</a:t>
            </a:r>
            <a:br>
              <a:rPr lang="en-US" sz="2000">
                <a:latin typeface="Arial" charset="0"/>
                <a:cs typeface="Arial" charset="0"/>
              </a:rPr>
            </a:br>
            <a:r>
              <a:rPr lang="en-US" sz="2000">
                <a:latin typeface="Arial" charset="0"/>
                <a:cs typeface="Arial" charset="0"/>
              </a:rPr>
              <a:t>first CANS in Canada and the first</a:t>
            </a:r>
            <a:br>
              <a:rPr lang="en-US" sz="2000">
                <a:latin typeface="Arial" charset="0"/>
                <a:cs typeface="Arial" charset="0"/>
              </a:rPr>
            </a:br>
            <a:r>
              <a:rPr lang="en-US" sz="2000">
                <a:latin typeface="Arial" charset="0"/>
                <a:cs typeface="Arial" charset="0"/>
              </a:rPr>
              <a:t>for BNCT in North America.</a:t>
            </a:r>
          </a:p>
          <a:p>
            <a:pPr>
              <a:lnSpc>
                <a:spcPct val="100000"/>
              </a:lnSpc>
              <a:buClr>
                <a:srgbClr val="00A9FF"/>
              </a:buClr>
              <a:defRPr/>
            </a:pPr>
            <a:endParaRPr lang="en-US" sz="2000">
              <a:latin typeface="Arial" charset="0"/>
              <a:cs typeface="Arial" charset="0"/>
            </a:endParaRPr>
          </a:p>
          <a:p>
            <a: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/>
            </a:pPr>
            <a:r>
              <a:rPr lang="en-US" sz="2000">
                <a:latin typeface="Arial" charset="0"/>
                <a:cs typeface="Arial" charset="0"/>
              </a:rPr>
              <a:t>The project will augment and solidify</a:t>
            </a:r>
            <a:br>
              <a:rPr lang="en-US" sz="2000">
                <a:latin typeface="Arial" charset="0"/>
                <a:cs typeface="Arial" charset="0"/>
              </a:rPr>
            </a:br>
            <a:r>
              <a:rPr lang="en-US" sz="2000">
                <a:latin typeface="Arial" charset="0"/>
                <a:cs typeface="Arial" charset="0"/>
              </a:rPr>
              <a:t>TRIUMF core competence in linac and target systems</a:t>
            </a:r>
            <a:br>
              <a:rPr lang="en-US" sz="2000">
                <a:latin typeface="Arial" charset="0"/>
                <a:cs typeface="Arial" charset="0"/>
              </a:rPr>
            </a:br>
            <a:r>
              <a:rPr lang="en-US" sz="2000">
                <a:latin typeface="Arial" charset="0"/>
                <a:cs typeface="Arial" charset="0"/>
              </a:rPr>
              <a:t>and the proton accelerator technology is well aligned with applications</a:t>
            </a:r>
          </a:p>
        </p:txBody>
      </p:sp>
    </p:spTree>
    <p:extLst>
      <p:ext uri="{BB962C8B-B14F-4D97-AF65-F5344CB8AC3E}">
        <p14:creationId xmlns:p14="http://schemas.microsoft.com/office/powerpoint/2010/main" val="2555489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34465D-183E-F3CC-2A77-2D9AC6D9AF59}"/>
              </a:ext>
            </a:extLst>
          </p:cNvPr>
          <p:cNvSpPr/>
          <p:nvPr/>
        </p:nvSpPr>
        <p:spPr>
          <a:xfrm>
            <a:off x="375114" y="1154329"/>
            <a:ext cx="6078646" cy="55707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ARIEL will have two high power driver accelerators the 520 MeV cyclotron and the ARIEL SC electron linac.</a:t>
            </a:r>
          </a:p>
          <a:p>
            <a:pPr marL="342900" indent="-342900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It will triple present rare isotope capabilities of the Isotope Separator and Accelerators (ISAC) by adding</a:t>
            </a:r>
          </a:p>
          <a:p>
            <a:pPr marL="800100" lvl="1" indent="-342900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a 50kW proton target station</a:t>
            </a:r>
          </a:p>
          <a:p>
            <a:pPr marL="800100" lvl="1" indent="-342900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a 100kW electron target station</a:t>
            </a:r>
          </a:p>
          <a:p>
            <a:pPr marL="800100" lvl="1" indent="-342900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Unique beam preparation and transport system (</a:t>
            </a:r>
            <a:r>
              <a:rPr lang="en-US" dirty="0" err="1"/>
              <a:t>CANadian</a:t>
            </a:r>
            <a:r>
              <a:rPr lang="en-US" dirty="0"/>
              <a:t> Rare isotope facility with Electron Beam ion source - CANREB)</a:t>
            </a:r>
          </a:p>
          <a:p>
            <a:pPr marL="342900" indent="-342900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 dirty="0"/>
              <a:t>ARIEL is the only rare isotope facility </a:t>
            </a:r>
            <a:br>
              <a:rPr lang="en-CA" sz="2400" dirty="0"/>
            </a:br>
            <a:r>
              <a:rPr lang="en-CA" sz="2400" dirty="0"/>
              <a:t>that can and will provide three RIB beams simultaneously to experiments.</a:t>
            </a:r>
            <a:endParaRPr lang="en-CA" sz="2400" dirty="0">
              <a:cs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E1021B-EA5C-57DC-4BEE-E8621FEBD0CF}"/>
              </a:ext>
            </a:extLst>
          </p:cNvPr>
          <p:cNvSpPr txBox="1">
            <a:spLocks/>
          </p:cNvSpPr>
          <p:nvPr/>
        </p:nvSpPr>
        <p:spPr>
          <a:xfrm>
            <a:off x="626400" y="411722"/>
            <a:ext cx="8953827" cy="65032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600" dirty="0">
                <a:latin typeface="Arial"/>
                <a:cs typeface="Arial"/>
              </a:rPr>
              <a:t>ARIEL: ISAC</a:t>
            </a:r>
            <a:r>
              <a:rPr lang="en-CA" sz="3600" dirty="0">
                <a:latin typeface="Arial"/>
                <a:cs typeface="Arial"/>
              </a:rPr>
              <a:t>×</a:t>
            </a:r>
            <a:r>
              <a:rPr lang="en-US" sz="3600" dirty="0">
                <a:latin typeface="Arial"/>
                <a:cs typeface="Arial"/>
              </a:rPr>
              <a:t>3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B8470-94EA-C204-8F0D-4725D186F4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15" r="-1"/>
          <a:stretch>
            <a:fillRect/>
          </a:stretch>
        </p:blipFill>
        <p:spPr>
          <a:xfrm>
            <a:off x="6520874" y="504000"/>
            <a:ext cx="5228900" cy="602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3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D947E-203F-80F8-760B-4AD58BC3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848" y="388833"/>
            <a:ext cx="9400508" cy="676102"/>
          </a:xfrm>
        </p:spPr>
        <p:txBody>
          <a:bodyPr/>
          <a:lstStyle/>
          <a:p>
            <a:r>
              <a:rPr lang="en-US" sz="3200"/>
              <a:t>To establish and operate ARIEL</a:t>
            </a:r>
            <a:endParaRPr lang="en-CA" sz="32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3FD323F-FA1B-ECF4-E2D7-18957BA02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527" y="2654043"/>
            <a:ext cx="6855473" cy="4203957"/>
          </a:xfrm>
          <a:prstGeom prst="rect">
            <a:avLst/>
          </a:prstGeom>
        </p:spPr>
      </p:pic>
      <p:pic>
        <p:nvPicPr>
          <p:cNvPr id="31" name="Picture 30" descr="A picture containing indoor, floor, device, miller&#10;&#10;Description automatically generated">
            <a:extLst>
              <a:ext uri="{FF2B5EF4-FFF2-40B4-BE49-F238E27FC236}">
                <a16:creationId xmlns:a16="http://schemas.microsoft.com/office/drawing/2014/main" id="{0425BF74-CD85-F429-2AF8-A84B7EA61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9191" y="1114792"/>
            <a:ext cx="1735656" cy="2314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CF12243-14B2-96F9-0115-BCD5B272F68B}"/>
              </a:ext>
            </a:extLst>
          </p:cNvPr>
          <p:cNvSpPr txBox="1">
            <a:spLocks/>
          </p:cNvSpPr>
          <p:nvPr/>
        </p:nvSpPr>
        <p:spPr>
          <a:xfrm>
            <a:off x="540736" y="1188882"/>
            <a:ext cx="4711902" cy="4896212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defPPr>
              <a:defRPr lang="en-US"/>
            </a:defPPr>
            <a:lvl1pPr marL="228600" indent="-228600">
              <a:lnSpc>
                <a:spcPct val="100000"/>
              </a:lnSpc>
              <a:spcBef>
                <a:spcPts val="1000"/>
              </a:spcBef>
              <a:buClr>
                <a:srgbClr val="00A9FF"/>
              </a:buClr>
              <a:buFont typeface="Wingdings" charset="2"/>
              <a:buChar char="§"/>
              <a:defRPr sz="2000" b="0">
                <a:latin typeface="Arial" charset="0"/>
                <a:cs typeface="Arial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/>
              <a:t>R&amp;D required on:</a:t>
            </a:r>
          </a:p>
          <a:p>
            <a:pPr marL="536575" lvl="1" indent="-28575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Target materials and production </a:t>
            </a:r>
          </a:p>
          <a:p>
            <a:pPr marL="536575" lvl="1" indent="-28575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Offline target operation on a test stand – TISA</a:t>
            </a:r>
          </a:p>
          <a:p>
            <a:pPr marL="536575" lvl="1" indent="-28575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Resonant laser ion sources</a:t>
            </a:r>
          </a:p>
          <a:p>
            <a:pPr marL="536575" lvl="1" indent="-28575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Remote handling: Target decay storage vault, hot cells, target hall shielding, remote controlled crane</a:t>
            </a:r>
          </a:p>
          <a:p>
            <a:pPr marL="536575" lvl="1" indent="-28575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Machine protection system: </a:t>
            </a:r>
            <a:br>
              <a:rPr lang="en-US" sz="2000" dirty="0"/>
            </a:br>
            <a:r>
              <a:rPr lang="en-US" sz="2000" dirty="0"/>
              <a:t>Driver accelerators and electron and proton beam transport lines in the same tunnel</a:t>
            </a:r>
          </a:p>
          <a:p>
            <a:pPr marL="536575" lvl="1" indent="-28575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ym typeface="Wingdings" panose="05000000000000000000" pitchFamily="2" charset="2"/>
              </a:rPr>
              <a:t>SRF linac technologies</a:t>
            </a:r>
          </a:p>
          <a:p>
            <a:pPr marL="536575" lvl="1" indent="-28575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ym typeface="Wingdings" panose="05000000000000000000" pitchFamily="2" charset="2"/>
              </a:rPr>
              <a:t>Automatic beam tuning, digital twins 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55EE08-6F6E-F424-3696-8E9017EB0D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567" y="1114793"/>
            <a:ext cx="1363918" cy="2426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B7D46D5-3CB4-C331-94A8-0A8198FAB2EB}"/>
              </a:ext>
            </a:extLst>
          </p:cNvPr>
          <p:cNvSpPr txBox="1"/>
          <p:nvPr/>
        </p:nvSpPr>
        <p:spPr>
          <a:xfrm>
            <a:off x="5767779" y="2918641"/>
            <a:ext cx="1137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Target hall shielding</a:t>
            </a:r>
            <a:endParaRPr lang="en-CA" sz="1400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96450-A87F-EAA9-2D6F-65D0B0252C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19636" y="1114792"/>
            <a:ext cx="1525177" cy="2065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4278420-8D73-D3F3-DDC1-45386999A6DC}"/>
              </a:ext>
            </a:extLst>
          </p:cNvPr>
          <p:cNvSpPr txBox="1"/>
          <p:nvPr/>
        </p:nvSpPr>
        <p:spPr>
          <a:xfrm>
            <a:off x="7887415" y="2836219"/>
            <a:ext cx="687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TISA</a:t>
            </a:r>
            <a:endParaRPr lang="en-CA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926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4A9ECF-6432-33C1-8044-C033993D7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8922" y="1663323"/>
            <a:ext cx="4483661" cy="366605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Accelerator science at TRIUMF</a:t>
            </a:r>
            <a:endParaRPr lang="en-CA" sz="4400"/>
          </a:p>
        </p:txBody>
      </p:sp>
    </p:spTree>
    <p:extLst>
      <p:ext uri="{BB962C8B-B14F-4D97-AF65-F5344CB8AC3E}">
        <p14:creationId xmlns:p14="http://schemas.microsoft.com/office/powerpoint/2010/main" val="2212114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79A49C-FE89-4F65-9256-439DB0FBC329}"/>
              </a:ext>
            </a:extLst>
          </p:cNvPr>
          <p:cNvSpPr/>
          <p:nvPr/>
        </p:nvSpPr>
        <p:spPr>
          <a:xfrm>
            <a:off x="534474" y="1214172"/>
            <a:ext cx="11123051" cy="538609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>
              <a:spcBef>
                <a:spcPts val="600"/>
              </a:spcBef>
              <a:buClr>
                <a:srgbClr val="00B0F0"/>
              </a:buClr>
            </a:pPr>
            <a:r>
              <a:rPr lang="en-CA" sz="2800">
                <a:sym typeface="Wingdings" panose="05000000000000000000" pitchFamily="2" charset="2"/>
              </a:rPr>
              <a:t>Areas of activities:</a:t>
            </a:r>
          </a:p>
          <a:p>
            <a:pPr marL="342900" lvl="1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>
                <a:sym typeface="Wingdings" panose="05000000000000000000" pitchFamily="2" charset="2"/>
              </a:rPr>
              <a:t>Operation, refurbishment and upgrade of the TRIUMF accelerator complex</a:t>
            </a:r>
          </a:p>
          <a:p>
            <a:pPr marL="342900" lvl="1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>
                <a:sym typeface="Wingdings" panose="05000000000000000000" pitchFamily="2" charset="2"/>
              </a:rPr>
              <a:t>Capacity increase via design and construction of new accelerator systems (ARIEL, CANREB, THz radiation)</a:t>
            </a:r>
          </a:p>
          <a:p>
            <a:pPr marL="342900" lvl="1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>
                <a:sym typeface="Wingdings" panose="05000000000000000000" pitchFamily="2" charset="2"/>
              </a:rPr>
              <a:t>Domestic and international accelerator projects</a:t>
            </a:r>
            <a:br>
              <a:rPr lang="en-CA" sz="2400">
                <a:sym typeface="Wingdings" panose="05000000000000000000" pitchFamily="2" charset="2"/>
              </a:rPr>
            </a:br>
            <a:endParaRPr lang="en-CA" sz="2400">
              <a:sym typeface="Wingdings" panose="05000000000000000000" pitchFamily="2" charset="2"/>
            </a:endParaRPr>
          </a:p>
          <a:p>
            <a:pPr marL="0" lvl="1">
              <a:spcBef>
                <a:spcPts val="600"/>
              </a:spcBef>
              <a:buClr>
                <a:srgbClr val="00B0F0"/>
              </a:buClr>
            </a:pPr>
            <a:r>
              <a:rPr lang="en-CA" sz="2800">
                <a:solidFill>
                  <a:srgbClr val="00B0F0"/>
                </a:solidFill>
                <a:sym typeface="Wingdings" panose="05000000000000000000" pitchFamily="2" charset="2"/>
              </a:rPr>
              <a:t> Accelerator research and development</a:t>
            </a:r>
          </a:p>
          <a:p>
            <a:pPr marL="0" lvl="1">
              <a:spcBef>
                <a:spcPts val="600"/>
              </a:spcBef>
              <a:buClr>
                <a:srgbClr val="00B0F0"/>
              </a:buClr>
            </a:pPr>
            <a:br>
              <a:rPr lang="en-CA" sz="2800">
                <a:sym typeface="Wingdings" panose="05000000000000000000" pitchFamily="2" charset="2"/>
              </a:rPr>
            </a:br>
            <a:r>
              <a:rPr lang="en-CA" sz="2800">
                <a:sym typeface="Wingdings" panose="05000000000000000000" pitchFamily="2" charset="2"/>
              </a:rPr>
              <a:t>based on three pillars of excellence in</a:t>
            </a:r>
          </a:p>
          <a:p>
            <a:pPr marL="342900" lvl="1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>
                <a:sym typeface="Wingdings" panose="05000000000000000000" pitchFamily="2" charset="2"/>
              </a:rPr>
              <a:t>beam physics</a:t>
            </a:r>
          </a:p>
          <a:p>
            <a:pPr marL="342900" lvl="1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>
                <a:sym typeface="Wingdings" panose="05000000000000000000" pitchFamily="2" charset="2"/>
              </a:rPr>
              <a:t>secondary particle production</a:t>
            </a:r>
          </a:p>
          <a:p>
            <a:pPr marL="342900" lvl="1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2400">
                <a:sym typeface="Wingdings" panose="05000000000000000000" pitchFamily="2" charset="2"/>
              </a:rPr>
              <a:t>SRF/RF technologies and research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EBEBC0-672B-5A6C-81D1-33B4DD1D1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198" y="411789"/>
            <a:ext cx="9599802" cy="676102"/>
          </a:xfrm>
        </p:spPr>
        <p:txBody>
          <a:bodyPr/>
          <a:lstStyle/>
          <a:p>
            <a:r>
              <a:rPr lang="en-CA" sz="3200" dirty="0"/>
              <a:t>ACC Division physics and technology activities</a:t>
            </a:r>
          </a:p>
        </p:txBody>
      </p:sp>
    </p:spTree>
    <p:extLst>
      <p:ext uri="{BB962C8B-B14F-4D97-AF65-F5344CB8AC3E}">
        <p14:creationId xmlns:p14="http://schemas.microsoft.com/office/powerpoint/2010/main" val="3277455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2082-CC79-CA21-9841-775086E68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480" y="345932"/>
            <a:ext cx="9258993" cy="676102"/>
          </a:xfrm>
        </p:spPr>
        <p:txBody>
          <a:bodyPr/>
          <a:lstStyle/>
          <a:p>
            <a:r>
              <a:rPr lang="en-CA"/>
              <a:t>Beam Physics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2E58D5-CE51-18E3-C095-9D24D6984AA4}"/>
              </a:ext>
            </a:extLst>
          </p:cNvPr>
          <p:cNvSpPr txBox="1"/>
          <p:nvPr/>
        </p:nvSpPr>
        <p:spPr>
          <a:xfrm>
            <a:off x="266661" y="1022034"/>
            <a:ext cx="11222061" cy="48167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cs typeface="Arial" panose="020B0604020202020204"/>
              </a:rPr>
              <a:t>Beam Physics does focus internally on cyclotrons and linacs and</a:t>
            </a:r>
            <a:br>
              <a:rPr lang="en-US" sz="2400" dirty="0">
                <a:cs typeface="Arial" panose="020B0604020202020204"/>
              </a:rPr>
            </a:br>
            <a:r>
              <a:rPr lang="en-US" sz="2400" dirty="0">
                <a:cs typeface="Arial" panose="020B0604020202020204"/>
              </a:rPr>
              <a:t>externally on ring accelerators / colliders: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B0F0"/>
                </a:solidFill>
                <a:cs typeface="Arial" panose="020B0604020202020204"/>
              </a:rPr>
              <a:t>Beam physics studies of the ARIEL e-linac for THz radiation and DarkLight. </a:t>
            </a:r>
            <a:r>
              <a:rPr lang="en-US" dirty="0">
                <a:cs typeface="Arial" panose="020B0604020202020204"/>
              </a:rPr>
              <a:t>Recirculation ring and Energy Recovery Linac operation mode.</a:t>
            </a:r>
            <a:br>
              <a:rPr lang="en-US" dirty="0">
                <a:cs typeface="Arial" panose="020B0604020202020204"/>
              </a:rPr>
            </a:br>
            <a:r>
              <a:rPr lang="en-US" dirty="0" err="1">
                <a:solidFill>
                  <a:srgbClr val="00B0F0"/>
                </a:solidFill>
                <a:cs typeface="Arial" panose="020B0604020202020204"/>
              </a:rPr>
              <a:t>Rastering</a:t>
            </a:r>
            <a:r>
              <a:rPr lang="en-US" dirty="0">
                <a:solidFill>
                  <a:srgbClr val="00B0F0"/>
                </a:solidFill>
                <a:cs typeface="Arial" panose="020B0604020202020204"/>
              </a:rPr>
              <a:t> of 100 kW e-beam on the ARIEL electron convertor target.</a:t>
            </a:r>
            <a:endParaRPr lang="en-US" dirty="0">
              <a:solidFill>
                <a:srgbClr val="00B0F0"/>
              </a:solidFill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>
                <a:cs typeface="Arial" panose="020B0604020202020204"/>
              </a:rPr>
              <a:t>Commissioning protons (BL4N), simultaneous </a:t>
            </a:r>
            <a:r>
              <a:rPr lang="en-US" dirty="0" err="1">
                <a:cs typeface="Arial" panose="020B0604020202020204"/>
              </a:rPr>
              <a:t>electron&amp;proton</a:t>
            </a:r>
            <a:r>
              <a:rPr lang="en-US" dirty="0">
                <a:cs typeface="Arial" panose="020B0604020202020204"/>
              </a:rPr>
              <a:t> operation.</a:t>
            </a:r>
            <a:br>
              <a:rPr lang="en-US" dirty="0">
                <a:cs typeface="Arial" panose="020B0604020202020204"/>
              </a:rPr>
            </a:br>
            <a:r>
              <a:rPr lang="en-US" dirty="0">
                <a:solidFill>
                  <a:srgbClr val="00B0F0"/>
                </a:solidFill>
                <a:cs typeface="Arial" panose="020B0604020202020204"/>
              </a:rPr>
              <a:t>Increasing the beam current in the cyclotron (500 </a:t>
            </a:r>
            <a:r>
              <a:rPr lang="en-US" dirty="0">
                <a:solidFill>
                  <a:srgbClr val="00B0F0"/>
                </a:solidFill>
                <a:latin typeface="Symbol" panose="05050102010706020507" pitchFamily="18" charset="2"/>
                <a:cs typeface="Arial" panose="020B0604020202020204"/>
              </a:rPr>
              <a:t>m</a:t>
            </a:r>
            <a:r>
              <a:rPr lang="en-US" dirty="0">
                <a:solidFill>
                  <a:srgbClr val="00B0F0"/>
                </a:solidFill>
                <a:cs typeface="Arial" panose="020B0604020202020204"/>
              </a:rPr>
              <a:t>A capability, 400 </a:t>
            </a:r>
            <a:r>
              <a:rPr lang="en-US" dirty="0">
                <a:solidFill>
                  <a:srgbClr val="00B0F0"/>
                </a:solidFill>
                <a:latin typeface="Symbol" panose="05050102010706020507" pitchFamily="18" charset="2"/>
                <a:cs typeface="Arial" panose="020B0604020202020204"/>
              </a:rPr>
              <a:t>m</a:t>
            </a:r>
            <a:r>
              <a:rPr lang="en-US" dirty="0">
                <a:solidFill>
                  <a:srgbClr val="00B0F0"/>
                </a:solidFill>
                <a:cs typeface="Arial" panose="020B0604020202020204"/>
              </a:rPr>
              <a:t>A daily operation) and overcome issues of high current beam extraction into three beam lines.</a:t>
            </a:r>
            <a:endParaRPr lang="en-US" dirty="0">
              <a:solidFill>
                <a:srgbClr val="00B0F0"/>
              </a:solidFill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>
                <a:cs typeface="Arial" panose="020B0604020202020204"/>
              </a:rPr>
              <a:t>RIBs from ARIEL </a:t>
            </a:r>
            <a:r>
              <a:rPr lang="en-US" dirty="0">
                <a:cs typeface="Arial" panose="020B0604020202020204"/>
                <a:sym typeface="Wingdings" panose="05000000000000000000" pitchFamily="2" charset="2"/>
              </a:rPr>
              <a:t> towards regular ARIEL</a:t>
            </a:r>
            <a:r>
              <a:rPr lang="en-US" dirty="0">
                <a:cs typeface="Arial" panose="020B0604020202020204"/>
              </a:rPr>
              <a:t> HRS operation at a resolution oft 20,000.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B0F0"/>
                </a:solidFill>
                <a:cs typeface="Arial" panose="020B0604020202020204"/>
              </a:rPr>
              <a:t>Dust in accelerators – new hot topic in the accelerator community.</a:t>
            </a:r>
            <a:br>
              <a:rPr lang="en-US" dirty="0">
                <a:solidFill>
                  <a:srgbClr val="00B0F0"/>
                </a:solidFill>
                <a:cs typeface="Arial" panose="020B0604020202020204"/>
              </a:rPr>
            </a:br>
            <a:r>
              <a:rPr lang="en-US" dirty="0">
                <a:cs typeface="Arial" panose="020B0604020202020204"/>
                <a:sym typeface="Wingdings" panose="05000000000000000000" pitchFamily="2" charset="2"/>
              </a:rPr>
              <a:t> </a:t>
            </a:r>
            <a:r>
              <a:rPr lang="en-US" dirty="0">
                <a:cs typeface="Arial" panose="020B0604020202020204"/>
              </a:rPr>
              <a:t>UFO analysis in LHC and dust migration in SC linacs.</a:t>
            </a:r>
            <a:br>
              <a:rPr lang="en-US" dirty="0">
                <a:cs typeface="Arial" panose="020B0604020202020204"/>
              </a:rPr>
            </a:br>
            <a:r>
              <a:rPr lang="en-US" dirty="0">
                <a:cs typeface="Arial" panose="020B0604020202020204"/>
              </a:rPr>
              <a:t>Investigating the charging mechanism of dust and migration in</a:t>
            </a:r>
            <a:br>
              <a:rPr lang="en-US" dirty="0">
                <a:cs typeface="Arial" panose="020B0604020202020204"/>
              </a:rPr>
            </a:br>
            <a:r>
              <a:rPr lang="en-US" dirty="0">
                <a:cs typeface="Arial" panose="020B0604020202020204"/>
              </a:rPr>
              <a:t>the ARIEL electron linac (Aveen Mahon, Ph.D. student </a:t>
            </a:r>
            <a:r>
              <a:rPr lang="en-US" dirty="0" err="1">
                <a:cs typeface="Arial" panose="020B0604020202020204"/>
              </a:rPr>
              <a:t>Uvic</a:t>
            </a:r>
            <a:r>
              <a:rPr lang="en-US" dirty="0">
                <a:cs typeface="Arial" panose="020B0604020202020204"/>
              </a:rPr>
              <a:t>)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>
                <a:cs typeface="Arial" panose="020B0604020202020204"/>
              </a:rPr>
              <a:t>Collaboration with CERN on LHC:</a:t>
            </a:r>
            <a:br>
              <a:rPr lang="en-US" dirty="0">
                <a:cs typeface="Arial" panose="020B0604020202020204"/>
              </a:rPr>
            </a:br>
            <a:r>
              <a:rPr lang="en-US" dirty="0">
                <a:solidFill>
                  <a:srgbClr val="00B0F0"/>
                </a:solidFill>
                <a:cs typeface="Arial" panose="020B0604020202020204"/>
              </a:rPr>
              <a:t>Beam-Beam Long Range and compensation methods</a:t>
            </a:r>
            <a:endParaRPr lang="en-US" dirty="0">
              <a:cs typeface="Arial" panose="020B0604020202020204"/>
            </a:endParaRPr>
          </a:p>
        </p:txBody>
      </p:sp>
      <p:pic>
        <p:nvPicPr>
          <p:cNvPr id="4" name="Content Placeholder 5" descr="A diagram of a diagram&#10;&#10;Description automatically generated">
            <a:extLst>
              <a:ext uri="{FF2B5EF4-FFF2-40B4-BE49-F238E27FC236}">
                <a16:creationId xmlns:a16="http://schemas.microsoft.com/office/drawing/2014/main" id="{40F0B177-E809-4415-58A9-296AEDE1B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29" b="10220"/>
          <a:stretch/>
        </p:blipFill>
        <p:spPr>
          <a:xfrm>
            <a:off x="7619058" y="4078678"/>
            <a:ext cx="4340817" cy="21184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FA1BA-D85A-B578-329E-35FA207C51B6}"/>
              </a:ext>
            </a:extLst>
          </p:cNvPr>
          <p:cNvSpPr txBox="1"/>
          <p:nvPr/>
        </p:nvSpPr>
        <p:spPr>
          <a:xfrm>
            <a:off x="7528634" y="6197102"/>
            <a:ext cx="45216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/>
              <a:t>Test of Wire Compensators for LHC Run 3 around IP1 and IP5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5613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FEC4B-8E09-2256-1ECE-EC9B563B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915" y="279017"/>
            <a:ext cx="8831179" cy="676102"/>
          </a:xfrm>
        </p:spPr>
        <p:txBody>
          <a:bodyPr/>
          <a:lstStyle/>
          <a:p>
            <a:r>
              <a:rPr lang="en-CA"/>
              <a:t>Automatic beam </a:t>
            </a:r>
            <a:br>
              <a:rPr lang="en-CA"/>
            </a:br>
            <a:r>
              <a:rPr lang="en-CA"/>
              <a:t>tuning activities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3F1A9E-42F0-D36D-6D28-DF694C4F187D}"/>
              </a:ext>
            </a:extLst>
          </p:cNvPr>
          <p:cNvGrpSpPr/>
          <p:nvPr/>
        </p:nvGrpSpPr>
        <p:grpSpPr>
          <a:xfrm>
            <a:off x="7091645" y="279017"/>
            <a:ext cx="4624137" cy="3975873"/>
            <a:chOff x="2816801" y="1193800"/>
            <a:chExt cx="6558397" cy="52387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FC6E7B-08F3-75ED-B83F-DD2B709CA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6801" y="1193800"/>
              <a:ext cx="6558397" cy="52387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A781DF-7366-50DF-BEBF-0FE3B3F69F8F}"/>
                </a:ext>
              </a:extLst>
            </p:cNvPr>
            <p:cNvSpPr/>
            <p:nvPr/>
          </p:nvSpPr>
          <p:spPr>
            <a:xfrm>
              <a:off x="2889250" y="1549400"/>
              <a:ext cx="336550" cy="33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CA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3978E5-2F3A-6B55-F9AA-B9AFB6895F1F}"/>
                </a:ext>
              </a:extLst>
            </p:cNvPr>
            <p:cNvSpPr/>
            <p:nvPr/>
          </p:nvSpPr>
          <p:spPr>
            <a:xfrm>
              <a:off x="2889250" y="3825875"/>
              <a:ext cx="336550" cy="33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CA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D1B271-C8EE-10AA-67DE-0225C341B137}"/>
              </a:ext>
            </a:extLst>
          </p:cNvPr>
          <p:cNvGrpSpPr/>
          <p:nvPr/>
        </p:nvGrpSpPr>
        <p:grpSpPr>
          <a:xfrm>
            <a:off x="5958348" y="4306529"/>
            <a:ext cx="6114565" cy="2465893"/>
            <a:chOff x="6015244" y="4407230"/>
            <a:chExt cx="5988845" cy="23160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474B46-2D6A-4878-4AB3-109258853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6397" r="10566"/>
            <a:stretch/>
          </p:blipFill>
          <p:spPr>
            <a:xfrm>
              <a:off x="6096000" y="4407230"/>
              <a:ext cx="5908089" cy="23160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312799-6E18-9F72-CCD1-5A637E02D9AB}"/>
                </a:ext>
              </a:extLst>
            </p:cNvPr>
            <p:cNvSpPr txBox="1"/>
            <p:nvPr/>
          </p:nvSpPr>
          <p:spPr>
            <a:xfrm rot="16200000">
              <a:off x="5425788" y="5307725"/>
              <a:ext cx="1548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/>
                <a:t>Transmission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A4A769-F4F1-931E-FBDE-ABBF67B5E7B1}"/>
              </a:ext>
            </a:extLst>
          </p:cNvPr>
          <p:cNvSpPr/>
          <p:nvPr/>
        </p:nvSpPr>
        <p:spPr>
          <a:xfrm>
            <a:off x="93657" y="1509443"/>
            <a:ext cx="71677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A4FF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+mn-lt"/>
              </a:rPr>
              <a:t>MCAT – TRANSOPTR model of the real machine continuously synchronized (O. Shelbaya, scientist)</a:t>
            </a:r>
          </a:p>
          <a:p>
            <a:pPr marL="342900" indent="-342900">
              <a:spcBef>
                <a:spcPts val="600"/>
              </a:spcBef>
              <a:buClr>
                <a:srgbClr val="00A4FF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Bayesian Optimization for Ion Steering (BOIS):</a:t>
            </a:r>
            <a:br>
              <a:rPr lang="en-US" sz="2000" dirty="0"/>
            </a:br>
            <a:r>
              <a:rPr lang="en-US" sz="2000" dirty="0"/>
              <a:t>Optimizes corrective steerers to maximize beam</a:t>
            </a:r>
            <a:br>
              <a:rPr lang="en-US" sz="2000" dirty="0"/>
            </a:br>
            <a:r>
              <a:rPr lang="en-US" sz="2000" dirty="0"/>
              <a:t>current on a Faraday cup </a:t>
            </a:r>
            <a:r>
              <a:rPr lang="en-US" dirty="0"/>
              <a:t>(O. Hassan, Ph.D. UVic)</a:t>
            </a:r>
            <a:r>
              <a:rPr lang="en-US" sz="2000" dirty="0"/>
              <a:t>.</a:t>
            </a:r>
            <a:br>
              <a:rPr lang="en-US" sz="2000" dirty="0"/>
            </a:br>
            <a:endParaRPr lang="en-US" sz="2000" dirty="0"/>
          </a:p>
          <a:p>
            <a:pPr marL="342900" indent="-342900">
              <a:spcBef>
                <a:spcPts val="600"/>
              </a:spcBef>
              <a:buClr>
                <a:srgbClr val="00A4FF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Decoupled Machine Coupled ACC tuning (MCAT) and beam orbit correction using Bayesian Optimization (BO).</a:t>
            </a:r>
            <a:br>
              <a:rPr lang="en-US" sz="2000" dirty="0"/>
            </a:br>
            <a:endParaRPr lang="en-US" sz="2000" dirty="0"/>
          </a:p>
          <a:p>
            <a:pPr marL="342900" indent="-3429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A4FF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Easier parameter space to optimize and influence</a:t>
            </a:r>
            <a:br>
              <a:rPr lang="en-US" sz="2000" dirty="0"/>
            </a:br>
            <a:r>
              <a:rPr lang="en-US" sz="2000" dirty="0"/>
              <a:t>of quadrupole hysteresis is reduced.</a:t>
            </a:r>
            <a:br>
              <a:rPr lang="en-US" sz="2000" dirty="0"/>
            </a:br>
            <a:r>
              <a:rPr lang="en-US" sz="2000" dirty="0">
                <a:sym typeface="Wingdings" panose="05000000000000000000" pitchFamily="2" charset="2"/>
              </a:rPr>
              <a:t> limits</a:t>
            </a:r>
            <a:r>
              <a:rPr lang="en-US" sz="2000" dirty="0"/>
              <a:t> server requirements</a:t>
            </a:r>
            <a:br>
              <a:rPr lang="en-US" sz="2000" dirty="0"/>
            </a:br>
            <a:r>
              <a:rPr lang="en-US" sz="2000" dirty="0"/>
              <a:t>Much faster convergence of the orbit correction!</a:t>
            </a:r>
          </a:p>
          <a:p>
            <a:pPr marL="342900" indent="-3429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A4FF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+mn-lt"/>
              </a:rPr>
              <a:t>In the future this approach will be extended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to the ion sources at TRIUMF</a:t>
            </a:r>
            <a:br>
              <a:rPr lang="en-US" sz="2000" dirty="0">
                <a:latin typeface="+mn-lt"/>
              </a:rPr>
            </a:br>
            <a:r>
              <a:rPr lang="en-US" dirty="0">
                <a:latin typeface="+mn-lt"/>
              </a:rPr>
              <a:t>(M.Sc. A. Katrusiak, UVic)</a:t>
            </a:r>
            <a:r>
              <a:rPr lang="en-US" sz="2000" dirty="0">
                <a:latin typeface="+mn-lt"/>
              </a:rPr>
              <a:t>.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36D198-DBEB-C5B6-1C95-1A176B1F4D4E}"/>
              </a:ext>
            </a:extLst>
          </p:cNvPr>
          <p:cNvCxnSpPr>
            <a:cxnSpLocks/>
          </p:cNvCxnSpPr>
          <p:nvPr/>
        </p:nvCxnSpPr>
        <p:spPr>
          <a:xfrm flipV="1">
            <a:off x="6560191" y="1753299"/>
            <a:ext cx="1317071" cy="1426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1FE91E-0553-1E4E-ADCA-64237C541DF5}"/>
              </a:ext>
            </a:extLst>
          </p:cNvPr>
          <p:cNvCxnSpPr>
            <a:cxnSpLocks/>
          </p:cNvCxnSpPr>
          <p:nvPr/>
        </p:nvCxnSpPr>
        <p:spPr>
          <a:xfrm>
            <a:off x="6096000" y="2634143"/>
            <a:ext cx="995645" cy="2097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8DE4269-122D-39F8-0365-6C4D5D266C90}"/>
              </a:ext>
            </a:extLst>
          </p:cNvPr>
          <p:cNvCxnSpPr>
            <a:cxnSpLocks/>
          </p:cNvCxnSpPr>
          <p:nvPr/>
        </p:nvCxnSpPr>
        <p:spPr>
          <a:xfrm>
            <a:off x="5184396" y="4254890"/>
            <a:ext cx="1551964" cy="1828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1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FF5D1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Scientific_Presentation_02" id="{C6E3CFC5-42D0-D84D-8CA2-7369E6D9B4BD}" vid="{5122411F-217A-8C42-B94E-36C0DAABB6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61532A97EBE045833D2AD1121C19A8" ma:contentTypeVersion="18" ma:contentTypeDescription="Create a new document." ma:contentTypeScope="" ma:versionID="74b326c88de40a5be2f4fed00afb7037">
  <xsd:schema xmlns:xsd="http://www.w3.org/2001/XMLSchema" xmlns:xs="http://www.w3.org/2001/XMLSchema" xmlns:p="http://schemas.microsoft.com/office/2006/metadata/properties" xmlns:ns2="11186122-ae85-4696-9f18-cde0d377d45e" xmlns:ns3="2c4284e3-306b-4462-9023-1645033c50ad" targetNamespace="http://schemas.microsoft.com/office/2006/metadata/properties" ma:root="true" ma:fieldsID="e88f1cc72672be3beb2f45ff5cffc67a" ns2:_="" ns3:_="">
    <xsd:import namespace="11186122-ae85-4696-9f18-cde0d377d45e"/>
    <xsd:import namespace="2c4284e3-306b-4462-9023-1645033c50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86122-ae85-4696-9f18-cde0d377d4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ae3b54c-c226-4f74-9573-cd9558e4dc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284e3-306b-4462-9023-1645033c50a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bdde0e20-2fd1-4686-9aae-3617cad11f10}" ma:internalName="TaxCatchAll" ma:showField="CatchAllData" ma:web="2c4284e3-306b-4462-9023-1645033c50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4284e3-306b-4462-9023-1645033c50ad" xsi:nil="true"/>
    <lcf76f155ced4ddcb4097134ff3c332f xmlns="11186122-ae85-4696-9f18-cde0d377d45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F5971B-3B54-4F5A-9997-3D9C10BD3A70}">
  <ds:schemaRefs>
    <ds:schemaRef ds:uri="11186122-ae85-4696-9f18-cde0d377d45e"/>
    <ds:schemaRef ds:uri="2c4284e3-306b-4462-9023-1645033c50a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7AD75A7-C56D-4153-BF98-343CC6A1F7F9}">
  <ds:schemaRefs>
    <ds:schemaRef ds:uri="2c4284e3-306b-4462-9023-1645033c50ad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11186122-ae85-4696-9f18-cde0d377d45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39D9C0F-6938-4955-9AA5-0537EB8ED7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</TotalTime>
  <Words>2966</Words>
  <Application>Microsoft Office PowerPoint</Application>
  <PresentationFormat>Widescreen</PresentationFormat>
  <Paragraphs>349</Paragraphs>
  <Slides>34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Arial Black</vt:lpstr>
      <vt:lpstr>Calibri</vt:lpstr>
      <vt:lpstr>Cambria Math</vt:lpstr>
      <vt:lpstr>Century</vt:lpstr>
      <vt:lpstr>Gill Sans MT</vt:lpstr>
      <vt:lpstr>Helvetica</vt:lpstr>
      <vt:lpstr>HelveticaNeueLT Pro 55 Roman</vt:lpstr>
      <vt:lpstr>Myriad Pro</vt:lpstr>
      <vt:lpstr>Myriad Pro SemiExt</vt:lpstr>
      <vt:lpstr>Symbol</vt:lpstr>
      <vt:lpstr>Wingdings</vt:lpstr>
      <vt:lpstr>Office Theme</vt:lpstr>
      <vt:lpstr>Bitmap Image</vt:lpstr>
      <vt:lpstr>Accelerator technology R&amp;D at TRIUMF  </vt:lpstr>
      <vt:lpstr>PowerPoint Presentation</vt:lpstr>
      <vt:lpstr>PowerPoint Presentation</vt:lpstr>
      <vt:lpstr>PowerPoint Presentation</vt:lpstr>
      <vt:lpstr>To establish and operate ARIEL</vt:lpstr>
      <vt:lpstr>Accelerator science at TRIUMF</vt:lpstr>
      <vt:lpstr>ACC Division physics and technology activities</vt:lpstr>
      <vt:lpstr>Beam Physics</vt:lpstr>
      <vt:lpstr>Automatic beam  tuning activities</vt:lpstr>
      <vt:lpstr>Targets and Ion Sources Research Examples </vt:lpstr>
      <vt:lpstr>Targets &amp; Ion Sources research examples </vt:lpstr>
      <vt:lpstr>PowerPoint Presentation</vt:lpstr>
      <vt:lpstr>SRF Accelerators at TRIUMF</vt:lpstr>
      <vt:lpstr>PowerPoint Presentation</vt:lpstr>
      <vt:lpstr>Areas of accelerator  and associated technologies in the IRL</vt:lpstr>
      <vt:lpstr>Plasma Processing</vt:lpstr>
      <vt:lpstr>SRF heat treatment study (TRIUMF/IJCLab)</vt:lpstr>
      <vt:lpstr>ARIEL Electron Target station </vt:lpstr>
      <vt:lpstr>Technical solution for high electron Beam Power </vt:lpstr>
      <vt:lpstr>PowerPoint Presentation</vt:lpstr>
      <vt:lpstr>PowerPoint Presentation</vt:lpstr>
      <vt:lpstr>TRIUMF Charge State breeders</vt:lpstr>
      <vt:lpstr>Current research on TRIUMF ECRIS devices</vt:lpstr>
      <vt:lpstr>TITAN + IJCLab: Ion Traps for Mass &amp; Exotic Decays</vt:lpstr>
      <vt:lpstr>PowerPoint Presentation</vt:lpstr>
      <vt:lpstr>Thank you, Merci</vt:lpstr>
      <vt:lpstr>PowerPoint Presentation</vt:lpstr>
      <vt:lpstr>Core Competencies of the Accelerator Division</vt:lpstr>
      <vt:lpstr>Link to TRIUMF 20-year vision: Accelerator Science and Facilities</vt:lpstr>
      <vt:lpstr>TRIUMF accelerator complex</vt:lpstr>
      <vt:lpstr>PowerPoint Presentation</vt:lpstr>
      <vt:lpstr>PowerPoint Presentation</vt:lpstr>
      <vt:lpstr>THz radiation project</vt:lpstr>
      <vt:lpstr>Example domestic: PC-CANS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lastModifiedBy>Oliver Kester</cp:lastModifiedBy>
  <cp:revision>11</cp:revision>
  <dcterms:created xsi:type="dcterms:W3CDTF">2018-01-11T22:22:35Z</dcterms:created>
  <dcterms:modified xsi:type="dcterms:W3CDTF">2026-04-23T14:10:56Z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0x010100BC61532A97EBE045833D2AD1121C19A8</vt:lpwstr>
  </property>
  <property fmtid="{D5CDD505-2E9C-101B-9397-08002B2CF9AE}" pid="3" name="MediaServiceImageTags">
    <vt:lpwstr/>
  </property>
</Properties>
</file>