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04" r:id="rId1"/>
  </p:sldMasterIdLst>
  <p:notesMasterIdLst>
    <p:notesMasterId r:id="rId21"/>
  </p:notesMasterIdLst>
  <p:handoutMasterIdLst>
    <p:handoutMasterId r:id="rId22"/>
  </p:handoutMasterIdLst>
  <p:sldIdLst>
    <p:sldId id="510" r:id="rId2"/>
    <p:sldId id="1595" r:id="rId3"/>
    <p:sldId id="476" r:id="rId4"/>
    <p:sldId id="472" r:id="rId5"/>
    <p:sldId id="1605" r:id="rId6"/>
    <p:sldId id="1606" r:id="rId7"/>
    <p:sldId id="1594" r:id="rId8"/>
    <p:sldId id="1608" r:id="rId9"/>
    <p:sldId id="1607" r:id="rId10"/>
    <p:sldId id="1586" r:id="rId11"/>
    <p:sldId id="1604" r:id="rId12"/>
    <p:sldId id="329" r:id="rId13"/>
    <p:sldId id="360" r:id="rId14"/>
    <p:sldId id="1587" r:id="rId15"/>
    <p:sldId id="480" r:id="rId16"/>
    <p:sldId id="1611" r:id="rId17"/>
    <p:sldId id="1609" r:id="rId18"/>
    <p:sldId id="1610" r:id="rId19"/>
    <p:sldId id="528" r:id="rId20"/>
  </p:sldIdLst>
  <p:sldSz cx="12192000" cy="6858000"/>
  <p:notesSz cx="9874250" cy="6858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311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C6AAD"/>
    <a:srgbClr val="FF8F2F"/>
    <a:srgbClr val="1F991F"/>
    <a:srgbClr val="F4F8FB"/>
    <a:srgbClr val="0000FF"/>
    <a:srgbClr val="E576C4"/>
    <a:srgbClr val="966157"/>
    <a:srgbClr val="9869C2"/>
    <a:srgbClr val="CCB6E0"/>
    <a:srgbClr val="919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614" autoAdjust="0"/>
  </p:normalViewPr>
  <p:slideViewPr>
    <p:cSldViewPr snapToGrid="0" snapToObjects="1">
      <p:cViewPr varScale="1">
        <p:scale>
          <a:sx n="95" d="100"/>
          <a:sy n="95" d="100"/>
        </p:scale>
        <p:origin x="119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5" d="100"/>
          <a:sy n="115" d="100"/>
        </p:scale>
        <p:origin x="2148" y="102"/>
      </p:cViewPr>
      <p:guideLst>
        <p:guide orient="horz" pos="2160"/>
        <p:guide pos="3110"/>
      </p:guideLst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279295" cy="343136"/>
          </a:xfrm>
          <a:prstGeom prst="rect">
            <a:avLst/>
          </a:prstGeom>
        </p:spPr>
        <p:txBody>
          <a:bodyPr vert="horz" lIns="91533" tIns="45766" rIns="91533" bIns="4576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2697" y="2"/>
            <a:ext cx="4279295" cy="343136"/>
          </a:xfrm>
          <a:prstGeom prst="rect">
            <a:avLst/>
          </a:prstGeom>
        </p:spPr>
        <p:txBody>
          <a:bodyPr vert="horz" lIns="91533" tIns="45766" rIns="91533" bIns="45766" rtlCol="0"/>
          <a:lstStyle>
            <a:lvl1pPr algn="r">
              <a:defRPr sz="1200"/>
            </a:lvl1pPr>
          </a:lstStyle>
          <a:p>
            <a:fld id="{866279A9-E797-8E49-BEE6-4C2CA25B30B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686"/>
            <a:ext cx="4279295" cy="343136"/>
          </a:xfrm>
          <a:prstGeom prst="rect">
            <a:avLst/>
          </a:prstGeom>
        </p:spPr>
        <p:txBody>
          <a:bodyPr vert="horz" lIns="91533" tIns="45766" rIns="91533" bIns="4576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2697" y="6513686"/>
            <a:ext cx="4279295" cy="343136"/>
          </a:xfrm>
          <a:prstGeom prst="rect">
            <a:avLst/>
          </a:prstGeom>
        </p:spPr>
        <p:txBody>
          <a:bodyPr vert="horz" lIns="91533" tIns="45766" rIns="91533" bIns="45766" rtlCol="0" anchor="b"/>
          <a:lstStyle>
            <a:lvl1pPr algn="r">
              <a:defRPr sz="1200"/>
            </a:lvl1pPr>
          </a:lstStyle>
          <a:p>
            <a:fld id="{BBF75E3E-BECB-D842-AA17-FAD5D141510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9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279295" cy="343136"/>
          </a:xfrm>
          <a:prstGeom prst="rect">
            <a:avLst/>
          </a:prstGeom>
        </p:spPr>
        <p:txBody>
          <a:bodyPr vert="horz" lIns="91533" tIns="45766" rIns="91533" bIns="4576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2697" y="2"/>
            <a:ext cx="4279295" cy="343136"/>
          </a:xfrm>
          <a:prstGeom prst="rect">
            <a:avLst/>
          </a:prstGeom>
        </p:spPr>
        <p:txBody>
          <a:bodyPr vert="horz" lIns="91533" tIns="45766" rIns="91533" bIns="45766" rtlCol="0"/>
          <a:lstStyle>
            <a:lvl1pPr algn="r">
              <a:defRPr sz="1200"/>
            </a:lvl1pPr>
          </a:lstStyle>
          <a:p>
            <a:fld id="{6B43EAFC-B366-084E-B185-01E8CF36F679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51125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33" tIns="45766" rIns="91533" bIns="4576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878" y="3258023"/>
            <a:ext cx="7898497" cy="3085863"/>
          </a:xfrm>
          <a:prstGeom prst="rect">
            <a:avLst/>
          </a:prstGeom>
        </p:spPr>
        <p:txBody>
          <a:bodyPr vert="horz" lIns="91533" tIns="45766" rIns="91533" bIns="4576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686"/>
            <a:ext cx="4279295" cy="343136"/>
          </a:xfrm>
          <a:prstGeom prst="rect">
            <a:avLst/>
          </a:prstGeom>
        </p:spPr>
        <p:txBody>
          <a:bodyPr vert="horz" lIns="91533" tIns="45766" rIns="91533" bIns="4576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2697" y="6513686"/>
            <a:ext cx="4279295" cy="343136"/>
          </a:xfrm>
          <a:prstGeom prst="rect">
            <a:avLst/>
          </a:prstGeom>
        </p:spPr>
        <p:txBody>
          <a:bodyPr vert="horz" lIns="91533" tIns="45766" rIns="91533" bIns="45766" rtlCol="0" anchor="b"/>
          <a:lstStyle>
            <a:lvl1pPr algn="r">
              <a:defRPr sz="1200"/>
            </a:lvl1pPr>
          </a:lstStyle>
          <a:p>
            <a:fld id="{67A4DBCD-23EF-3F41-8576-FD841E0ECF7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21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51125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noProof="0" dirty="0"/>
              <a:t>Good morning, my name is Guillaume </a:t>
            </a:r>
            <a:r>
              <a:rPr lang="en-US" baseline="0" noProof="0" dirty="0" err="1"/>
              <a:t>Hupin</a:t>
            </a:r>
            <a:r>
              <a:rPr lang="en-US" baseline="0" noProof="0" dirty="0"/>
              <a:t>. I am both a nuclear structure and reaction theoretician. Those two facets are necessary to describe exotic nuclei which lie close in energy to the reaction threshold. I seek to come to an understanding of nuclei starting from first principle that is starting from the underlying theory of QCD.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4DBCD-23EF-3F41-8576-FD841E0ECF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73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51125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/>
              <a:t>The research axis is basically two-fold:</a:t>
            </a:r>
          </a:p>
          <a:p>
            <a:pPr marL="0" indent="0">
              <a:buNone/>
            </a:pPr>
            <a:r>
              <a:rPr lang="en-US" baseline="0" dirty="0"/>
              <a:t>1- More complex reactions </a:t>
            </a:r>
          </a:p>
          <a:p>
            <a:pPr marL="0" indent="0">
              <a:buNone/>
            </a:pPr>
            <a:r>
              <a:rPr lang="en-US" baseline="0" dirty="0"/>
              <a:t>2- Towards heavier mass systems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In higher resolution: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We want to study halo nuclei with full glory NN+3N interaction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Study break up and FSI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Etc</a:t>
            </a:r>
            <a:r>
              <a:rPr lang="en-US" baseline="0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4DBCD-23EF-3F41-8576-FD841E0ECF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63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51125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4DBCD-23EF-3F41-8576-FD841E0ECF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15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3047E2-255B-4733-83DB-C7158F40BC18}" type="slidenum">
              <a:rPr lang="en-US"/>
              <a:pPr/>
              <a:t>19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154363" y="401638"/>
            <a:ext cx="3806825" cy="2141537"/>
          </a:xfrm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/>
              <a:t>In conclusion:</a:t>
            </a:r>
          </a:p>
          <a:p>
            <a:pPr eaLnBrk="1" hangingPunct="1"/>
            <a:r>
              <a:rPr lang="en-US" dirty="0"/>
              <a:t>We are extending the </a:t>
            </a:r>
            <a:r>
              <a:rPr lang="en-US" dirty="0" err="1"/>
              <a:t>ab</a:t>
            </a:r>
            <a:r>
              <a:rPr lang="en-US" dirty="0"/>
              <a:t> initio no-core shell model to treat low-energy light-ion reactions.</a:t>
            </a:r>
          </a:p>
          <a:p>
            <a:pPr eaLnBrk="1" hangingPunct="1"/>
            <a:r>
              <a:rPr lang="en-US" dirty="0"/>
              <a:t>The nucleon scattering on light nuclei with realistic NN potentials represent our recent achievements in this direction.</a:t>
            </a:r>
          </a:p>
          <a:p>
            <a:pPr eaLnBrk="1" hangingPunct="1"/>
            <a:r>
              <a:rPr lang="en-US" dirty="0"/>
              <a:t>We have much more work ahead of us. Indeed, we need to implement and test the approach for heavier projectiles, </a:t>
            </a:r>
            <a:r>
              <a:rPr lang="en-US" dirty="0" err="1"/>
              <a:t>startng</a:t>
            </a:r>
            <a:r>
              <a:rPr lang="en-US" dirty="0"/>
              <a:t> with the deuteron projectile, up to the alpha-particle projectile, which is essential to calculate reactions of astrophysical interest.</a:t>
            </a:r>
          </a:p>
          <a:p>
            <a:pPr eaLnBrk="1" hangingPunct="1"/>
            <a:r>
              <a:rPr lang="en-US" dirty="0" err="1"/>
              <a:t>Inaddition</a:t>
            </a:r>
            <a:r>
              <a:rPr lang="en-US" dirty="0"/>
              <a:t>, it is clear that this approach is not always efficient. In particular when the target has a very small disintegration threshold. But we have already an idea of how make our method more efficient. </a:t>
            </a:r>
          </a:p>
          <a:p>
            <a:pPr eaLnBrk="1" hangingPunct="1"/>
            <a:r>
              <a:rPr lang="en-US" dirty="0"/>
              <a:t>Merging the NCSM and RGM approaches represents our best opportunity to build a method able to describe both structure and continuum.</a:t>
            </a:r>
          </a:p>
          <a:p>
            <a:pPr eaLnBrk="1" hangingPunct="1"/>
            <a:r>
              <a:rPr lang="en-US" dirty="0"/>
              <a:t>Indeed, the RGM equations can be solved also using bound-state boundary conditions. In this regard the RGM method can provide the long range part of the model space needed to describe system like the 6He.</a:t>
            </a:r>
          </a:p>
          <a:p>
            <a:pPr eaLnBrk="1" hangingPunct="1"/>
            <a:r>
              <a:rPr lang="en-US" dirty="0"/>
              <a:t>In the next steps we are planning on introducing the NNN potential terms in the RGM formalism, as well as the treatment of two-cluster basis with two-, three- and four-nucleon projectiles.</a:t>
            </a:r>
          </a:p>
          <a:p>
            <a:pPr eaLnBrk="1" hangingPunct="1"/>
            <a:r>
              <a:rPr lang="en-US" dirty="0"/>
              <a:t>Finally: our ultimate goal in the long run is to build a more complete microscopic theory of both structure and reactions, the </a:t>
            </a:r>
            <a:r>
              <a:rPr lang="en-US" dirty="0" err="1"/>
              <a:t>ab</a:t>
            </a:r>
            <a:r>
              <a:rPr lang="en-US" dirty="0"/>
              <a:t> initio NCSM with continuum,  by constructing an over-complete model space containing the NCSM basis, the cluster basis, but also the coupling between them. With this kind of basis one has a better hope to tackle problems like the 9Be breakup in n+8Be.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36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51125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4DBCD-23EF-3F41-8576-FD841E0ECF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78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33A4B4-2C6D-49A4-8073-DF951797C8D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DC5911D-C4B5-491A-AEC5-B860BB352AD2}" type="slidenum">
              <a:t>4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D81BD59-7A09-4378-805F-4487ADC441D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6F8F041-3136-45F7-BA2B-FF8FA8EF48F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D884F-2E3A-F40F-36DE-C8C188EBC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4ACCC3-B512-1184-5137-470DEBB721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651125" y="514350"/>
            <a:ext cx="4572000" cy="25717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F35508-8356-B2E9-9C14-D3D585B82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0089D-E16D-8CBE-D49B-F050C54ACB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4DBCD-23EF-3F41-8576-FD841E0ECF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62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7231B-5401-AD3D-0D24-9F42F3B1D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43F879-6FCA-C93B-5B28-0B007F42B8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651125" y="514350"/>
            <a:ext cx="4572000" cy="25717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A6A94A-8E2D-7CA6-DD97-E2C35CA727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1AEBE-71C0-6F81-F3AD-000F699B8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4DBCD-23EF-3F41-8576-FD841E0ECF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01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E7B2F-5578-B1D0-DB92-F4407568F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106EAB-F33D-B669-8E09-4D269906E3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651125" y="514350"/>
            <a:ext cx="4572000" cy="25717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4625B-9D0A-BBA9-502C-9078F97CEA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34BA3-5A69-E1D8-485A-687A13CDA4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4DBCD-23EF-3F41-8576-FD841E0ECF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89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03A4C-13F0-C437-666B-F6F87D674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A820B8-8B53-0AF8-9563-2EA885367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651125" y="514350"/>
            <a:ext cx="4572000" cy="25717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C8784E-8AAA-0A23-C149-BAEF856EE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9D6C6-14E4-5F99-0B54-AA2F70715B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4DBCD-23EF-3F41-8576-FD841E0ECF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5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51125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/>
              <a:t>The research axis is basically two-fold:</a:t>
            </a:r>
          </a:p>
          <a:p>
            <a:pPr marL="0" indent="0">
              <a:buNone/>
            </a:pPr>
            <a:r>
              <a:rPr lang="en-US" baseline="0" dirty="0"/>
              <a:t>1- More complex reactions </a:t>
            </a:r>
          </a:p>
          <a:p>
            <a:pPr marL="0" indent="0">
              <a:buNone/>
            </a:pPr>
            <a:r>
              <a:rPr lang="en-US" baseline="0" dirty="0"/>
              <a:t>2- Towards heavier mass systems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In higher resolution: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We want to study halo nuclei with full glory NN+3N interaction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Study break up and FSI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Etc</a:t>
            </a:r>
            <a:r>
              <a:rPr lang="en-US" baseline="0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4DBCD-23EF-3F41-8576-FD841E0ECF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96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74FFF-A35F-1BEC-2F95-665F53716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13E81E-E8EF-5F96-8D20-8F45B50A7E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97EF1F-11D9-9421-C957-AEE97BA27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F7A77-0947-D843-6A96-4709FF4110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419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3" y="169117"/>
            <a:ext cx="9534855" cy="488983"/>
          </a:xfrm>
        </p:spPr>
        <p:txBody>
          <a:bodyPr>
            <a:normAutofit/>
          </a:bodyPr>
          <a:lstStyle>
            <a:lvl1pPr algn="ctr">
              <a:defRPr sz="2037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785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1"/>
            <a:ext cx="12191595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fr-FR" sz="2000" b="0" dirty="0">
                <a:solidFill>
                  <a:srgbClr val="00294B"/>
                </a:solidFill>
                <a:cs typeface="Arial Narrow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7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1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fr-FR" sz="2000" b="0" dirty="0">
                <a:solidFill>
                  <a:srgbClr val="00294B"/>
                </a:solidFill>
                <a:cs typeface="Arial Narrow"/>
              </a:defRPr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6510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2-small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1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9600057" cy="4889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fr-FR" sz="2000" b="0" dirty="0">
                <a:solidFill>
                  <a:srgbClr val="00294B"/>
                </a:solidFill>
                <a:cs typeface="Arial Narrow"/>
              </a:defRPr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2634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OWERPOINTfond_suite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"/>
            <a:ext cx="12192000" cy="6857999"/>
          </a:xfrm>
          <a:prstGeom prst="rect">
            <a:avLst/>
          </a:prstGeom>
        </p:spPr>
      </p:pic>
      <p:pic>
        <p:nvPicPr>
          <p:cNvPr id="6" name="Image 5" descr="logoip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37811" y="-71438"/>
            <a:ext cx="2904788" cy="1357298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3143230" y="17372"/>
            <a:ext cx="8763061" cy="7143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dirty="0"/>
              <a:t>Rappel titre présentation</a:t>
            </a:r>
          </a:p>
        </p:txBody>
      </p:sp>
      <p:sp>
        <p:nvSpPr>
          <p:cNvPr id="15" name="Espace réservé du pied de page 14"/>
          <p:cNvSpPr>
            <a:spLocks noGrp="1"/>
          </p:cNvSpPr>
          <p:nvPr/>
        </p:nvSpPr>
        <p:spPr/>
        <p:txBody>
          <a:bodyPr/>
          <a:lstStyle/>
          <a:p>
            <a:endParaRPr lang="fr-FR" sz="2000"/>
          </a:p>
        </p:txBody>
      </p:sp>
      <p:cxnSp>
        <p:nvCxnSpPr>
          <p:cNvPr id="17" name="Connecteur droit 16"/>
          <p:cNvCxnSpPr/>
          <p:nvPr/>
        </p:nvCxnSpPr>
        <p:spPr>
          <a:xfrm>
            <a:off x="3333731" y="785794"/>
            <a:ext cx="8858269" cy="1588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715525" y="492108"/>
            <a:ext cx="2286016" cy="365125"/>
          </a:xfrm>
          <a:prstGeom prst="rect">
            <a:avLst/>
          </a:prstGeom>
        </p:spPr>
        <p:txBody>
          <a:bodyPr/>
          <a:lstStyle>
            <a:lvl1pPr>
              <a:defRPr sz="1000" b="0" i="1" baseline="0">
                <a:solidFill>
                  <a:srgbClr val="C3004A"/>
                </a:solidFill>
                <a:latin typeface="Arial Bold"/>
              </a:defRPr>
            </a:lvl1pPr>
          </a:lstStyle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18" name="Espace réservé du numéro de diapositive 4"/>
          <p:cNvSpPr txBox="1">
            <a:spLocks/>
          </p:cNvSpPr>
          <p:nvPr/>
        </p:nvSpPr>
        <p:spPr>
          <a:xfrm>
            <a:off x="11430038" y="6500834"/>
            <a:ext cx="762005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C2CF4-5274-451A-B5B2-DDFF816FA3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Arial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375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23/04/2026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TRIUMF – IRL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782B6C27-AA78-42BC-A00F-15136AB64F8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6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1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3" y="169117"/>
            <a:ext cx="9534855" cy="488983"/>
          </a:xfrm>
        </p:spPr>
        <p:txBody>
          <a:bodyPr>
            <a:normAutofit/>
          </a:bodyPr>
          <a:lstStyle>
            <a:lvl1pPr algn="ctr">
              <a:defRPr sz="2037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96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2"/>
            <a:ext cx="12191599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7" y="169117"/>
            <a:ext cx="9290368" cy="4889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fr-FR" sz="2000" b="0" dirty="0">
                <a:solidFill>
                  <a:srgbClr val="00294B"/>
                </a:solidFill>
                <a:cs typeface="Arial Narrow"/>
              </a:defRPr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6750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2"/>
            <a:ext cx="12191599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fr-FR" sz="2000" b="0" dirty="0">
                <a:solidFill>
                  <a:srgbClr val="00294B"/>
                </a:solidFill>
                <a:cs typeface="Arial Narrow"/>
              </a:defRPr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77455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9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fr-FR" sz="2000" b="0" dirty="0">
                <a:solidFill>
                  <a:srgbClr val="00294B"/>
                </a:solidFill>
                <a:cs typeface="Arial Narrow"/>
              </a:defRPr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4589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9" cy="6857998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23/04/2026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fr-FR" sz="2000" b="0" dirty="0">
                <a:solidFill>
                  <a:srgbClr val="00294B"/>
                </a:solidFill>
                <a:cs typeface="Arial Narrow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5902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9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fr-FR" sz="2000" b="0" dirty="0">
                <a:solidFill>
                  <a:srgbClr val="00294B"/>
                </a:solidFill>
                <a:cs typeface="Arial Narrow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261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fr-FR" sz="2000" b="0" dirty="0">
                <a:solidFill>
                  <a:srgbClr val="00294B"/>
                </a:solidFill>
                <a:cs typeface="Arial Narrow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7900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1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fr-FR" sz="2000" b="0" dirty="0">
                <a:solidFill>
                  <a:srgbClr val="00294B"/>
                </a:solidFill>
                <a:cs typeface="Arial Narrow"/>
              </a:defRPr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825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9031" y="364731"/>
            <a:ext cx="10513939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1" y="1825447"/>
            <a:ext cx="10513939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9033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849" y="6356721"/>
            <a:ext cx="4114305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1298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457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8" r:id="rId12"/>
    <p:sldLayoutId id="2147484021" r:id="rId13"/>
    <p:sldLayoutId id="2147484022" r:id="rId14"/>
  </p:sldLayoutIdLst>
  <p:hf hdr="0"/>
  <p:txStyles>
    <p:titleStyle>
      <a:lvl1pPr algn="l" defTabSz="776143" rtl="0" eaLnBrk="1" latinLnBrk="0" hangingPunct="1">
        <a:lnSpc>
          <a:spcPct val="90000"/>
        </a:lnSpc>
        <a:spcBef>
          <a:spcPct val="0"/>
        </a:spcBef>
        <a:buNone/>
        <a:defRPr sz="37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036" indent="-194036" algn="l" defTabSz="776143" rtl="0" eaLnBrk="1" latinLnBrk="0" hangingPunct="1">
        <a:lnSpc>
          <a:spcPct val="90000"/>
        </a:lnSpc>
        <a:spcBef>
          <a:spcPts val="849"/>
        </a:spcBef>
        <a:buFont typeface="Arial" panose="020B0604020202020204" pitchFamily="34" charset="0"/>
        <a:buChar char="•"/>
        <a:defRPr sz="2377" kern="1200">
          <a:solidFill>
            <a:schemeClr val="tx1"/>
          </a:solidFill>
          <a:latin typeface="+mn-lt"/>
          <a:ea typeface="+mn-ea"/>
          <a:cs typeface="+mn-cs"/>
        </a:defRPr>
      </a:lvl1pPr>
      <a:lvl2pPr marL="582107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970178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3pPr>
      <a:lvl4pPr marL="1358250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4pPr>
      <a:lvl5pPr marL="1746321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5pPr>
      <a:lvl6pPr marL="2134392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6pPr>
      <a:lvl7pPr marL="2522464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7pPr>
      <a:lvl8pPr marL="2910535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8pPr>
      <a:lvl9pPr marL="3298607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1pPr>
      <a:lvl2pPr marL="388071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2pPr>
      <a:lvl3pPr marL="776143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3pPr>
      <a:lvl4pPr marL="1164214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4pPr>
      <a:lvl5pPr marL="1552285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5pPr>
      <a:lvl6pPr marL="1940357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6pPr>
      <a:lvl7pPr marL="2328428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7pPr>
      <a:lvl8pPr marL="2716500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8pPr>
      <a:lvl9pPr marL="3104571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microsoft.com/office/2007/relationships/hdphoto" Target="../media/hdphoto4.wdp"/><Relationship Id="rId3" Type="http://schemas.openxmlformats.org/officeDocument/2006/relationships/image" Target="../media/image13.tiff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2.jpeg"/><Relationship Id="rId10" Type="http://schemas.microsoft.com/office/2007/relationships/hdphoto" Target="../media/hdphoto3.wdp"/><Relationship Id="rId19" Type="http://schemas.openxmlformats.org/officeDocument/2006/relationships/image" Target="../media/image25.png"/><Relationship Id="rId4" Type="http://schemas.openxmlformats.org/officeDocument/2006/relationships/image" Target="../media/image14.tiff"/><Relationship Id="rId9" Type="http://schemas.openxmlformats.org/officeDocument/2006/relationships/image" Target="../media/image17.png"/><Relationship Id="rId1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0.png"/><Relationship Id="rId5" Type="http://schemas.openxmlformats.org/officeDocument/2006/relationships/image" Target="../media/image6100.pn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8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2.sv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31.jpg"/><Relationship Id="rId9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5.png"/><Relationship Id="rId3" Type="http://schemas.openxmlformats.org/officeDocument/2006/relationships/image" Target="../media/image67.png"/><Relationship Id="rId12" Type="http://schemas.openxmlformats.org/officeDocument/2006/relationships/image" Target="../media/image74.png"/><Relationship Id="rId25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73.png"/><Relationship Id="rId24" Type="http://schemas.openxmlformats.org/officeDocument/2006/relationships/image" Target="../media/image550.png"/><Relationship Id="rId5" Type="http://schemas.openxmlformats.org/officeDocument/2006/relationships/image" Target="../media/image441.png"/><Relationship Id="rId23" Type="http://schemas.openxmlformats.org/officeDocument/2006/relationships/image" Target="../media/image540.png"/><Relationship Id="rId28" Type="http://schemas.openxmlformats.org/officeDocument/2006/relationships/image" Target="../media/image331.png"/><Relationship Id="rId10" Type="http://schemas.openxmlformats.org/officeDocument/2006/relationships/image" Target="../media/image420.png"/><Relationship Id="rId4" Type="http://schemas.openxmlformats.org/officeDocument/2006/relationships/image" Target="../media/image68.png"/><Relationship Id="rId22" Type="http://schemas.openxmlformats.org/officeDocument/2006/relationships/image" Target="../media/image530.png"/><Relationship Id="rId27" Type="http://schemas.openxmlformats.org/officeDocument/2006/relationships/image" Target="../media/image3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84.png"/><Relationship Id="rId7" Type="http://schemas.openxmlformats.org/officeDocument/2006/relationships/image" Target="../media/image7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0.png"/><Relationship Id="rId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image" Target="../media/image332.png"/><Relationship Id="rId7" Type="http://schemas.openxmlformats.org/officeDocument/2006/relationships/image" Target="../media/image5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52.png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15" Type="http://schemas.openxmlformats.org/officeDocument/2006/relationships/image" Target="../media/image61.png"/><Relationship Id="rId1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7243362" y="4354131"/>
            <a:ext cx="2610283" cy="1755139"/>
            <a:chOff x="2929236" y="4353557"/>
            <a:chExt cx="2936239" cy="1974310"/>
          </a:xfrm>
        </p:grpSpPr>
        <p:pic>
          <p:nvPicPr>
            <p:cNvPr id="99" name="Content Placeholder 3" descr="fig.tif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9103" y="4353557"/>
              <a:ext cx="2706372" cy="1804249"/>
            </a:xfrm>
            <a:prstGeom prst="rect">
              <a:avLst/>
            </a:prstGeom>
          </p:spPr>
        </p:pic>
        <p:pic>
          <p:nvPicPr>
            <p:cNvPr id="101" name="Content Placeholder 3" descr="fig.tiff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5240" y="4726551"/>
              <a:ext cx="1457277" cy="1249095"/>
            </a:xfrm>
            <a:prstGeom prst="rect">
              <a:avLst/>
            </a:prstGeom>
          </p:spPr>
        </p:pic>
        <p:pic>
          <p:nvPicPr>
            <p:cNvPr id="102" name="Picture 101" descr="probability.tiff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47" b="89992" l="15956" r="755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21496"/>
            <a:stretch/>
          </p:blipFill>
          <p:spPr>
            <a:xfrm>
              <a:off x="2929236" y="4379580"/>
              <a:ext cx="2259646" cy="1948287"/>
            </a:xfrm>
            <a:prstGeom prst="rect">
              <a:avLst/>
            </a:prstGeom>
          </p:spPr>
        </p:pic>
        <p:pic>
          <p:nvPicPr>
            <p:cNvPr id="103" name="Content Placeholder 3" descr="fig.tiff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75" b="24935" l="23118" r="742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343" b="397"/>
            <a:stretch/>
          </p:blipFill>
          <p:spPr>
            <a:xfrm>
              <a:off x="3159103" y="4353557"/>
              <a:ext cx="2706372" cy="1804249"/>
            </a:xfrm>
            <a:prstGeom prst="rect">
              <a:avLst/>
            </a:prstGeom>
          </p:spPr>
        </p:pic>
        <p:pic>
          <p:nvPicPr>
            <p:cNvPr id="104" name="Content Placeholder 3" descr="fig.tiff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956" b="64230" l="9832" r="899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343" b="397"/>
            <a:stretch/>
          </p:blipFill>
          <p:spPr>
            <a:xfrm>
              <a:off x="3159103" y="4353557"/>
              <a:ext cx="2706372" cy="180424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0053038" y="4354131"/>
            <a:ext cx="2010209" cy="1664051"/>
            <a:chOff x="3928766" y="4788788"/>
            <a:chExt cx="2010209" cy="1664051"/>
          </a:xfrm>
        </p:grpSpPr>
        <p:sp>
          <p:nvSpPr>
            <p:cNvPr id="33" name="Oval 89"/>
            <p:cNvSpPr/>
            <p:nvPr/>
          </p:nvSpPr>
          <p:spPr>
            <a:xfrm rot="16654851">
              <a:off x="3928766" y="5461308"/>
              <a:ext cx="991531" cy="991531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2700" cmpd="sng">
              <a:solidFill>
                <a:srgbClr val="0033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none" lIns="290259" tIns="41911" rIns="78232" bIns="41911" numCol="1" spcCol="1270" rtlCol="0" anchor="ctr" anchorCtr="0">
              <a:noAutofit/>
            </a:bodyPr>
            <a:lstStyle/>
            <a:p>
              <a:pPr algn="ctr" defTabSz="488834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46" name="Picture 45" descr="ball2v2pn-2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4057226" y="5797904"/>
              <a:ext cx="520133" cy="507600"/>
            </a:xfrm>
            <a:prstGeom prst="rect">
              <a:avLst/>
            </a:prstGeom>
          </p:spPr>
        </p:pic>
        <p:pic>
          <p:nvPicPr>
            <p:cNvPr id="47" name="Picture 46" descr="ball2v2pn-2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4406040" y="5588776"/>
              <a:ext cx="520133" cy="507600"/>
            </a:xfrm>
            <a:prstGeom prst="rect">
              <a:avLst/>
            </a:prstGeom>
          </p:spPr>
        </p:pic>
        <p:pic>
          <p:nvPicPr>
            <p:cNvPr id="21" name="Picture 20" descr="ball2v2pn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426968" y="5784420"/>
              <a:ext cx="518251" cy="505763"/>
            </a:xfrm>
            <a:prstGeom prst="rect">
              <a:avLst/>
            </a:prstGeom>
          </p:spPr>
        </p:pic>
        <p:pic>
          <p:nvPicPr>
            <p:cNvPr id="22" name="Picture 21" descr="ball2v2pn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4854305" y="4795032"/>
              <a:ext cx="518251" cy="505763"/>
            </a:xfrm>
            <a:prstGeom prst="rect">
              <a:avLst/>
            </a:prstGeom>
          </p:spPr>
        </p:pic>
        <p:cxnSp>
          <p:nvCxnSpPr>
            <p:cNvPr id="23" name="Straight Arrow Connector 22"/>
            <p:cNvCxnSpPr/>
            <p:nvPr/>
          </p:nvCxnSpPr>
          <p:spPr>
            <a:xfrm>
              <a:off x="5115515" y="5037526"/>
              <a:ext cx="562606" cy="999777"/>
            </a:xfrm>
            <a:prstGeom prst="straightConnector1">
              <a:avLst/>
            </a:prstGeom>
            <a:ln w="22225" cmpd="sng">
              <a:solidFill>
                <a:srgbClr val="000000"/>
              </a:solidFill>
              <a:headEnd type="stealth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 descr="ball2v2pn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4111458" y="5561948"/>
              <a:ext cx="518251" cy="505763"/>
            </a:xfrm>
            <a:prstGeom prst="rect">
              <a:avLst/>
            </a:prstGeom>
          </p:spPr>
        </p:pic>
        <p:pic>
          <p:nvPicPr>
            <p:cNvPr id="45" name="Picture 44" descr="ball2v2pn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4299064" y="5852169"/>
              <a:ext cx="518251" cy="505763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 flipV="1">
              <a:off x="4421589" y="5514545"/>
              <a:ext cx="976700" cy="431342"/>
            </a:xfrm>
            <a:prstGeom prst="straightConnector1">
              <a:avLst/>
            </a:prstGeom>
            <a:ln w="22225" cmpd="sng">
              <a:solidFill>
                <a:srgbClr val="000000"/>
              </a:solidFill>
              <a:headEnd type="stealth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0126693" y="2654062"/>
            <a:ext cx="1862899" cy="1425975"/>
            <a:chOff x="4680988" y="3025969"/>
            <a:chExt cx="1862899" cy="1425975"/>
          </a:xfrm>
        </p:grpSpPr>
        <p:sp>
          <p:nvSpPr>
            <p:cNvPr id="63" name="Oval 89"/>
            <p:cNvSpPr/>
            <p:nvPr/>
          </p:nvSpPr>
          <p:spPr>
            <a:xfrm rot="16654851">
              <a:off x="5736946" y="3025969"/>
              <a:ext cx="806941" cy="806941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2700" cmpd="sng">
              <a:solidFill>
                <a:srgbClr val="0033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none" lIns="290259" tIns="41911" rIns="78232" bIns="41911" numCol="1" spcCol="1270" rtlCol="0" anchor="ctr" anchorCtr="0">
              <a:noAutofit/>
            </a:bodyPr>
            <a:lstStyle/>
            <a:p>
              <a:pPr algn="ctr" defTabSz="488834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89"/>
            <p:cNvSpPr/>
            <p:nvPr/>
          </p:nvSpPr>
          <p:spPr>
            <a:xfrm rot="16654851">
              <a:off x="4680988" y="3460413"/>
              <a:ext cx="991531" cy="991531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2700" cmpd="sng">
              <a:solidFill>
                <a:srgbClr val="0033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none" lIns="290259" tIns="41911" rIns="78232" bIns="41911" numCol="1" spcCol="1270" rtlCol="0" anchor="ctr" anchorCtr="0">
              <a:noAutofit/>
            </a:bodyPr>
            <a:lstStyle/>
            <a:p>
              <a:pPr algn="ctr" defTabSz="488834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50" name="Picture 49" descr="ball2v2pn-2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944613" y="3279047"/>
              <a:ext cx="520133" cy="507600"/>
            </a:xfrm>
            <a:prstGeom prst="rect">
              <a:avLst/>
            </a:prstGeom>
          </p:spPr>
        </p:pic>
        <p:pic>
          <p:nvPicPr>
            <p:cNvPr id="51" name="Picture 50" descr="ball2v2pn-2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158262" y="3587881"/>
              <a:ext cx="520133" cy="507600"/>
            </a:xfrm>
            <a:prstGeom prst="rect">
              <a:avLst/>
            </a:prstGeom>
          </p:spPr>
        </p:pic>
        <p:pic>
          <p:nvPicPr>
            <p:cNvPr id="57" name="Picture 56" descr="ball2v2pn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789958" y="3088954"/>
              <a:ext cx="518251" cy="505763"/>
            </a:xfrm>
            <a:prstGeom prst="rect">
              <a:avLst/>
            </a:prstGeom>
          </p:spPr>
        </p:pic>
        <p:pic>
          <p:nvPicPr>
            <p:cNvPr id="60" name="Picture 59" descr="ball2v2pn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4863680" y="3561053"/>
              <a:ext cx="518251" cy="505763"/>
            </a:xfrm>
            <a:prstGeom prst="rect">
              <a:avLst/>
            </a:prstGeom>
          </p:spPr>
        </p:pic>
        <p:pic>
          <p:nvPicPr>
            <p:cNvPr id="61" name="Picture 60" descr="ball2v2pn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051286" y="3851274"/>
              <a:ext cx="518251" cy="505763"/>
            </a:xfrm>
            <a:prstGeom prst="rect">
              <a:avLst/>
            </a:prstGeom>
          </p:spPr>
        </p:pic>
        <p:pic>
          <p:nvPicPr>
            <p:cNvPr id="62" name="Picture 61" descr="ball2v2pn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4791094" y="3810399"/>
              <a:ext cx="518251" cy="505763"/>
            </a:xfrm>
            <a:prstGeom prst="rect">
              <a:avLst/>
            </a:prstGeom>
          </p:spPr>
        </p:pic>
        <p:cxnSp>
          <p:nvCxnSpPr>
            <p:cNvPr id="54" name="Straight Arrow Connector 53"/>
            <p:cNvCxnSpPr/>
            <p:nvPr/>
          </p:nvCxnSpPr>
          <p:spPr>
            <a:xfrm flipV="1">
              <a:off x="5229328" y="3513651"/>
              <a:ext cx="921183" cy="467684"/>
            </a:xfrm>
            <a:prstGeom prst="straightConnector1">
              <a:avLst/>
            </a:prstGeom>
            <a:ln w="22225" cmpd="sng">
              <a:solidFill>
                <a:srgbClr val="000000"/>
              </a:solidFill>
              <a:headEnd type="stealth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0469977" y="1161551"/>
            <a:ext cx="1176331" cy="1218418"/>
            <a:chOff x="5499197" y="1729225"/>
            <a:chExt cx="1176331" cy="1218418"/>
          </a:xfrm>
        </p:grpSpPr>
        <p:sp>
          <p:nvSpPr>
            <p:cNvPr id="74" name="Oval 30"/>
            <p:cNvSpPr>
              <a:spLocks noChangeAspect="1"/>
            </p:cNvSpPr>
            <p:nvPr/>
          </p:nvSpPr>
          <p:spPr>
            <a:xfrm>
              <a:off x="5499197" y="1729225"/>
              <a:ext cx="1172366" cy="1218418"/>
            </a:xfrm>
            <a:prstGeom prst="ellipse">
              <a:avLst/>
            </a:prstGeom>
            <a:solidFill>
              <a:srgbClr val="A6A6FF"/>
            </a:solidFill>
            <a:ln w="12700" cmpd="sng">
              <a:solidFill>
                <a:srgbClr val="0033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none" lIns="290259" tIns="41911" rIns="78232" bIns="41911" numCol="1" spcCol="1270" rtlCol="0" anchor="ctr" anchorCtr="0">
              <a:noAutofit/>
            </a:bodyPr>
            <a:lstStyle/>
            <a:p>
              <a:pPr algn="ctr" defTabSz="488834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67" name="Picture 66" descr="ball2v2pn-2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6018670" y="2306375"/>
              <a:ext cx="520133" cy="507600"/>
            </a:xfrm>
            <a:prstGeom prst="rect">
              <a:avLst/>
            </a:prstGeom>
          </p:spPr>
        </p:pic>
        <p:pic>
          <p:nvPicPr>
            <p:cNvPr id="68" name="Picture 67" descr="ball2v2pn-2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534530" y="2040978"/>
              <a:ext cx="520133" cy="507600"/>
            </a:xfrm>
            <a:prstGeom prst="rect">
              <a:avLst/>
            </a:prstGeom>
          </p:spPr>
        </p:pic>
        <p:pic>
          <p:nvPicPr>
            <p:cNvPr id="69" name="Picture 68" descr="ball2v2pn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826255" y="1802141"/>
              <a:ext cx="518251" cy="505763"/>
            </a:xfrm>
            <a:prstGeom prst="rect">
              <a:avLst/>
            </a:prstGeom>
          </p:spPr>
        </p:pic>
        <p:pic>
          <p:nvPicPr>
            <p:cNvPr id="70" name="Picture 69" descr="ball2v2pn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796767" y="2123457"/>
              <a:ext cx="518251" cy="505763"/>
            </a:xfrm>
            <a:prstGeom prst="rect">
              <a:avLst/>
            </a:prstGeom>
          </p:spPr>
        </p:pic>
        <p:pic>
          <p:nvPicPr>
            <p:cNvPr id="71" name="Picture 70" descr="ball2v2pn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666637" y="2326374"/>
              <a:ext cx="518251" cy="505763"/>
            </a:xfrm>
            <a:prstGeom prst="rect">
              <a:avLst/>
            </a:prstGeom>
          </p:spPr>
        </p:pic>
        <p:pic>
          <p:nvPicPr>
            <p:cNvPr id="72" name="Picture 71" descr="ball2v2pn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6163521" y="1971362"/>
              <a:ext cx="518251" cy="505763"/>
            </a:xfrm>
            <a:prstGeom prst="rect">
              <a:avLst/>
            </a:prstGeom>
          </p:spPr>
        </p:pic>
      </p:grpSp>
      <p:grpSp>
        <p:nvGrpSpPr>
          <p:cNvPr id="75" name="Group 26"/>
          <p:cNvGrpSpPr>
            <a:grpSpLocks noChangeAspect="1"/>
          </p:cNvGrpSpPr>
          <p:nvPr/>
        </p:nvGrpSpPr>
        <p:grpSpPr>
          <a:xfrm>
            <a:off x="8312293" y="821842"/>
            <a:ext cx="2092568" cy="1558127"/>
            <a:chOff x="652589" y="1919901"/>
            <a:chExt cx="3395535" cy="2528316"/>
          </a:xfrm>
        </p:grpSpPr>
        <p:sp>
          <p:nvSpPr>
            <p:cNvPr id="76" name="Snip Diagonal Corner Rectangle 27"/>
            <p:cNvSpPr/>
            <p:nvPr/>
          </p:nvSpPr>
          <p:spPr bwMode="auto">
            <a:xfrm>
              <a:off x="660511" y="1919901"/>
              <a:ext cx="3387613" cy="2528316"/>
            </a:xfrm>
            <a:prstGeom prst="snip2DiagRect">
              <a:avLst/>
            </a:prstGeom>
            <a:noFill/>
            <a:ln w="15875" cap="flat" cmpd="sng" algn="ctr">
              <a:solidFill>
                <a:srgbClr val="1A4A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endParaRPr lang="en-US" sz="1400" dirty="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77" name="Freeform 45"/>
            <p:cNvSpPr>
              <a:spLocks noChangeAspect="1"/>
            </p:cNvSpPr>
            <p:nvPr/>
          </p:nvSpPr>
          <p:spPr bwMode="auto">
            <a:xfrm>
              <a:off x="652589" y="2002529"/>
              <a:ext cx="2726875" cy="2267834"/>
            </a:xfrm>
            <a:custGeom>
              <a:avLst/>
              <a:gdLst>
                <a:gd name="T0" fmla="*/ 0 w 669"/>
                <a:gd name="T1" fmla="*/ 0 h 1063"/>
                <a:gd name="T2" fmla="*/ 341 w 669"/>
                <a:gd name="T3" fmla="*/ 1061 h 1063"/>
                <a:gd name="T4" fmla="*/ 669 w 669"/>
                <a:gd name="T5" fmla="*/ 13 h 1063"/>
                <a:gd name="T6" fmla="*/ 0 60000 65536"/>
                <a:gd name="T7" fmla="*/ 0 60000 65536"/>
                <a:gd name="T8" fmla="*/ 0 60000 65536"/>
                <a:gd name="T9" fmla="*/ 0 w 669"/>
                <a:gd name="T10" fmla="*/ 0 h 1063"/>
                <a:gd name="T11" fmla="*/ 669 w 669"/>
                <a:gd name="T12" fmla="*/ 1063 h 1063"/>
                <a:gd name="connsiteX0" fmla="*/ 0 w 9592"/>
                <a:gd name="connsiteY0" fmla="*/ 1111 h 9859"/>
                <a:gd name="connsiteX1" fmla="*/ 4689 w 9592"/>
                <a:gd name="connsiteY1" fmla="*/ 9859 h 9859"/>
                <a:gd name="connsiteX2" fmla="*/ 9592 w 9592"/>
                <a:gd name="connsiteY2" fmla="*/ 0 h 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92" h="9859">
                  <a:moveTo>
                    <a:pt x="0" y="1111"/>
                  </a:moveTo>
                  <a:cubicBezTo>
                    <a:pt x="1719" y="6087"/>
                    <a:pt x="3030" y="9840"/>
                    <a:pt x="4689" y="9859"/>
                  </a:cubicBezTo>
                  <a:cubicBezTo>
                    <a:pt x="6348" y="9878"/>
                    <a:pt x="7963" y="4939"/>
                    <a:pt x="9592" y="0"/>
                  </a:cubicBezTo>
                </a:path>
              </a:pathLst>
            </a:cu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Line 46"/>
            <p:cNvSpPr>
              <a:spLocks noChangeAspect="1" noChangeShapeType="1"/>
            </p:cNvSpPr>
            <p:nvPr/>
          </p:nvSpPr>
          <p:spPr bwMode="auto">
            <a:xfrm>
              <a:off x="1391145" y="3784459"/>
              <a:ext cx="1162981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Line 47"/>
            <p:cNvSpPr>
              <a:spLocks noChangeAspect="1" noChangeShapeType="1"/>
            </p:cNvSpPr>
            <p:nvPr/>
          </p:nvSpPr>
          <p:spPr bwMode="auto">
            <a:xfrm>
              <a:off x="1139786" y="3334919"/>
              <a:ext cx="1653908" cy="13581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Line 48"/>
            <p:cNvSpPr>
              <a:spLocks noChangeAspect="1" noChangeShapeType="1"/>
            </p:cNvSpPr>
            <p:nvPr/>
          </p:nvSpPr>
          <p:spPr bwMode="auto">
            <a:xfrm>
              <a:off x="920951" y="2855102"/>
              <a:ext cx="2106482" cy="13432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Line 49"/>
            <p:cNvSpPr>
              <a:spLocks noChangeAspect="1" noChangeShapeType="1"/>
            </p:cNvSpPr>
            <p:nvPr/>
          </p:nvSpPr>
          <p:spPr bwMode="auto">
            <a:xfrm>
              <a:off x="686167" y="2332531"/>
              <a:ext cx="2558019" cy="13187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Oval 54"/>
            <p:cNvSpPr>
              <a:spLocks noChangeAspect="1" noChangeArrowheads="1"/>
            </p:cNvSpPr>
            <p:nvPr/>
          </p:nvSpPr>
          <p:spPr bwMode="auto">
            <a:xfrm>
              <a:off x="1523815" y="3717299"/>
              <a:ext cx="113290" cy="110818"/>
            </a:xfrm>
            <a:prstGeom prst="ellipse">
              <a:avLst/>
            </a:prstGeom>
            <a:solidFill>
              <a:srgbClr val="6666FF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Oval 55"/>
            <p:cNvSpPr>
              <a:spLocks noChangeAspect="1" noChangeArrowheads="1"/>
            </p:cNvSpPr>
            <p:nvPr/>
          </p:nvSpPr>
          <p:spPr bwMode="auto">
            <a:xfrm>
              <a:off x="1670967" y="3717633"/>
              <a:ext cx="113290" cy="110818"/>
            </a:xfrm>
            <a:prstGeom prst="ellipse">
              <a:avLst/>
            </a:prstGeom>
            <a:solidFill>
              <a:srgbClr val="6666FF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Oval 56"/>
            <p:cNvSpPr>
              <a:spLocks noChangeAspect="1" noChangeArrowheads="1"/>
            </p:cNvSpPr>
            <p:nvPr/>
          </p:nvSpPr>
          <p:spPr bwMode="auto">
            <a:xfrm>
              <a:off x="2075036" y="3720656"/>
              <a:ext cx="113290" cy="110818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Oval 57"/>
            <p:cNvSpPr>
              <a:spLocks noChangeAspect="1" noChangeArrowheads="1"/>
            </p:cNvSpPr>
            <p:nvPr/>
          </p:nvSpPr>
          <p:spPr bwMode="auto">
            <a:xfrm>
              <a:off x="2226363" y="3720322"/>
              <a:ext cx="113290" cy="110818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Oval 60"/>
            <p:cNvSpPr>
              <a:spLocks noChangeAspect="1" noChangeArrowheads="1"/>
            </p:cNvSpPr>
            <p:nvPr/>
          </p:nvSpPr>
          <p:spPr bwMode="auto">
            <a:xfrm>
              <a:off x="2149376" y="3287981"/>
              <a:ext cx="113290" cy="107457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Oval 61"/>
            <p:cNvSpPr>
              <a:spLocks noChangeAspect="1" noChangeArrowheads="1"/>
            </p:cNvSpPr>
            <p:nvPr/>
          </p:nvSpPr>
          <p:spPr bwMode="auto">
            <a:xfrm>
              <a:off x="1577454" y="3287981"/>
              <a:ext cx="113290" cy="107457"/>
            </a:xfrm>
            <a:prstGeom prst="ellipse">
              <a:avLst/>
            </a:prstGeom>
            <a:solidFill>
              <a:srgbClr val="6666FF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Oval 58"/>
            <p:cNvSpPr>
              <a:spLocks noChangeAspect="1" noChangeArrowheads="1"/>
            </p:cNvSpPr>
            <p:nvPr/>
          </p:nvSpPr>
          <p:spPr bwMode="auto">
            <a:xfrm>
              <a:off x="1366366" y="3286831"/>
              <a:ext cx="109728" cy="109756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Oval 59"/>
            <p:cNvSpPr>
              <a:spLocks noChangeAspect="1" noChangeArrowheads="1"/>
            </p:cNvSpPr>
            <p:nvPr/>
          </p:nvSpPr>
          <p:spPr bwMode="auto">
            <a:xfrm>
              <a:off x="2414011" y="3286832"/>
              <a:ext cx="109728" cy="109755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Oval 62"/>
            <p:cNvSpPr>
              <a:spLocks noChangeAspect="1" noChangeArrowheads="1"/>
            </p:cNvSpPr>
            <p:nvPr/>
          </p:nvSpPr>
          <p:spPr bwMode="auto">
            <a:xfrm>
              <a:off x="1998550" y="2806941"/>
              <a:ext cx="109728" cy="109755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1" dirty="0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93" name="Oval 63"/>
            <p:cNvSpPr>
              <a:spLocks noChangeAspect="1" noChangeArrowheads="1"/>
            </p:cNvSpPr>
            <p:nvPr/>
          </p:nvSpPr>
          <p:spPr bwMode="auto">
            <a:xfrm>
              <a:off x="1477870" y="2806941"/>
              <a:ext cx="109728" cy="109755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cxnSp>
          <p:nvCxnSpPr>
            <p:cNvPr id="94" name="AutoShape 64"/>
            <p:cNvCxnSpPr>
              <a:cxnSpLocks noChangeAspect="1" noChangeShapeType="1"/>
              <a:stCxn id="85" idx="0"/>
              <a:endCxn id="91" idx="0"/>
            </p:cNvCxnSpPr>
            <p:nvPr/>
          </p:nvCxnSpPr>
          <p:spPr bwMode="auto">
            <a:xfrm rot="5400000" flipH="1" flipV="1">
              <a:off x="2159196" y="3410644"/>
              <a:ext cx="433490" cy="185867"/>
            </a:xfrm>
            <a:prstGeom prst="curvedConnector3">
              <a:avLst>
                <a:gd name="adj1" fmla="val 152735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95" name="AutoShape 65"/>
            <p:cNvCxnSpPr>
              <a:cxnSpLocks noChangeAspect="1" noChangeShapeType="1"/>
              <a:stCxn id="87" idx="0"/>
              <a:endCxn id="93" idx="0"/>
            </p:cNvCxnSpPr>
            <p:nvPr/>
          </p:nvCxnSpPr>
          <p:spPr bwMode="auto">
            <a:xfrm rot="16200000" flipV="1">
              <a:off x="1342897" y="2996778"/>
              <a:ext cx="481040" cy="101365"/>
            </a:xfrm>
            <a:prstGeom prst="curvedConnector3">
              <a:avLst>
                <a:gd name="adj1" fmla="val 147522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96" name="AutoShape 66"/>
            <p:cNvCxnSpPr>
              <a:cxnSpLocks noChangeAspect="1" noChangeShapeType="1"/>
              <a:stCxn id="82" idx="0"/>
              <a:endCxn id="90" idx="4"/>
            </p:cNvCxnSpPr>
            <p:nvPr/>
          </p:nvCxnSpPr>
          <p:spPr bwMode="auto">
            <a:xfrm rot="16200000" flipV="1">
              <a:off x="1340489" y="3477328"/>
              <a:ext cx="320712" cy="159230"/>
            </a:xfrm>
            <a:prstGeom prst="curvedConnector3">
              <a:avLst>
                <a:gd name="adj1" fmla="val 50000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97" name="AutoShape 67"/>
            <p:cNvCxnSpPr>
              <a:cxnSpLocks noChangeAspect="1" noChangeShapeType="1"/>
              <a:stCxn id="84" idx="0"/>
              <a:endCxn id="92" idx="4"/>
            </p:cNvCxnSpPr>
            <p:nvPr/>
          </p:nvCxnSpPr>
          <p:spPr bwMode="auto">
            <a:xfrm rot="16200000" flipV="1">
              <a:off x="1690568" y="3279542"/>
              <a:ext cx="803960" cy="78267"/>
            </a:xfrm>
            <a:prstGeom prst="curvedConnector3">
              <a:avLst>
                <a:gd name="adj1" fmla="val 50000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BA99A79-CD45-425C-B72C-4D49064F08F8}"/>
              </a:ext>
            </a:extLst>
          </p:cNvPr>
          <p:cNvSpPr txBox="1"/>
          <p:nvPr/>
        </p:nvSpPr>
        <p:spPr>
          <a:xfrm>
            <a:off x="389607" y="1664241"/>
            <a:ext cx="3961301" cy="30777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>
            <a:defPPr>
              <a:defRPr lang="fr-FR"/>
            </a:defPPr>
            <a:lvl1pPr indent="0" defTabSz="9144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1200" b="0">
                <a:solidFill>
                  <a:srgbClr val="666666"/>
                </a:solidFill>
              </a:defRPr>
            </a:lvl1pPr>
            <a:lvl2pPr marL="0" lvl="1">
              <a:spcAft>
                <a:spcPts val="600"/>
              </a:spcAft>
              <a:defRPr b="1" u="sng"/>
            </a:lvl2pPr>
            <a:lvl3pPr marL="361950" indent="0" defTabSz="914400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>
                <a:solidFill>
                  <a:srgbClr val="666666"/>
                </a:solidFill>
              </a:defRPr>
            </a:lvl3pPr>
            <a:lvl4pPr marL="1009650" indent="-238125" defTabSz="914400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13"/>
              </a:buBlip>
              <a:defRPr sz="1600">
                <a:solidFill>
                  <a:srgbClr val="666666"/>
                </a:solidFill>
              </a:defRPr>
            </a:lvl4pPr>
            <a:lvl5pPr marL="1133475" indent="-114300" defTabSz="914400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1400" dirty="0"/>
              <a:t>Guillaume</a:t>
            </a:r>
            <a:r>
              <a:rPr lang="en-US" dirty="0"/>
              <a:t> Hupin, CNRS </a:t>
            </a:r>
            <a:r>
              <a:rPr lang="en-US" dirty="0" err="1"/>
              <a:t>IJClab</a:t>
            </a:r>
            <a:endParaRPr lang="en-US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936E79D6-CF7B-6A48-A309-766266CCD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23/04/2026</a:t>
            </a:r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115D7490-489F-5225-C008-88D53C256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7EF0000-9E79-44C9-4FB1-591C89A58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t>1</a:t>
            </a:fld>
            <a:endParaRPr lang="fr-FR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EA1B3D0F-6558-45E4-8A9B-C8F3C1A0F0D8}"/>
              </a:ext>
            </a:extLst>
          </p:cNvPr>
          <p:cNvSpPr txBox="1">
            <a:spLocks/>
          </p:cNvSpPr>
          <p:nvPr/>
        </p:nvSpPr>
        <p:spPr>
          <a:xfrm>
            <a:off x="2746700" y="2156596"/>
            <a:ext cx="6837316" cy="22088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7761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0" kern="1200" dirty="0">
                <a:solidFill>
                  <a:srgbClr val="00294B"/>
                </a:solidFill>
                <a:latin typeface="+mj-lt"/>
                <a:ea typeface="+mj-ea"/>
                <a:cs typeface="Arial Narrow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000" dirty="0"/>
              <a:t>“Nuclear theory projects”</a:t>
            </a:r>
            <a:endParaRPr lang="fr-FR" sz="3600" dirty="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8479675C-47EF-9944-07C0-2FA20EE02D97}"/>
              </a:ext>
            </a:extLst>
          </p:cNvPr>
          <p:cNvSpPr txBox="1"/>
          <p:nvPr/>
        </p:nvSpPr>
        <p:spPr>
          <a:xfrm>
            <a:off x="338660" y="2022938"/>
            <a:ext cx="3547674" cy="17697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b="1" u="sng" dirty="0"/>
              <a:t>Collaborators</a:t>
            </a:r>
          </a:p>
          <a:p>
            <a:pPr marL="0" lvl="1" indent="0"/>
            <a:r>
              <a:rPr lang="en-US" sz="1400" dirty="0"/>
              <a:t>D. Becht (CEA)</a:t>
            </a:r>
          </a:p>
          <a:p>
            <a:pPr marL="0" lvl="1" indent="0"/>
            <a:r>
              <a:rPr lang="en-US" sz="1400" dirty="0"/>
              <a:t>J. Herko (TRIUMF)</a:t>
            </a:r>
          </a:p>
          <a:p>
            <a:pPr marL="0" lvl="1" indent="0"/>
            <a:r>
              <a:rPr lang="en-US" sz="1400" dirty="0"/>
              <a:t>P. Navratil (TRIUMF)</a:t>
            </a:r>
          </a:p>
          <a:p>
            <a:pPr marL="0" lvl="1" indent="0"/>
            <a:r>
              <a:rPr lang="en-US" sz="1400" dirty="0"/>
              <a:t>K.H.D. Nguyen (CNRS/IJCLab)</a:t>
            </a:r>
          </a:p>
          <a:p>
            <a:pPr marL="0" lvl="1" indent="0"/>
            <a:r>
              <a:rPr lang="en-US" sz="1400" dirty="0"/>
              <a:t>N. </a:t>
            </a:r>
            <a:r>
              <a:rPr lang="en-US" sz="1400" dirty="0" err="1"/>
              <a:t>Pillet&amp;P</a:t>
            </a:r>
            <a:r>
              <a:rPr lang="en-US" sz="1400" dirty="0"/>
              <a:t>. Indelicato (CEA&amp;CNRS/LKB)</a:t>
            </a:r>
          </a:p>
          <a:p>
            <a:pPr marL="0" lvl="1" indent="0"/>
            <a:r>
              <a:rPr lang="en-US" sz="1400" dirty="0"/>
              <a:t>O. Yaghi (PhD, now industry)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D731E8-F60F-FEDA-3F92-09271531381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156" y="3802744"/>
            <a:ext cx="1007851" cy="119658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FEA50A7-188D-CFE3-88CC-D1C96AD0E94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911" y="3795145"/>
            <a:ext cx="936183" cy="1203858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609C0CCE-23E4-DD3B-8D51-10C7E31C617C}"/>
              </a:ext>
            </a:extLst>
          </p:cNvPr>
          <p:cNvGrpSpPr/>
          <p:nvPr/>
        </p:nvGrpSpPr>
        <p:grpSpPr>
          <a:xfrm>
            <a:off x="389607" y="5142584"/>
            <a:ext cx="3228286" cy="1172549"/>
            <a:chOff x="389607" y="5142584"/>
            <a:chExt cx="3228286" cy="1172549"/>
          </a:xfrm>
        </p:grpSpPr>
        <p:pic>
          <p:nvPicPr>
            <p:cNvPr id="8" name="Picture 5" descr="E:\cnrsfilaire-grand-54911.png">
              <a:extLst>
                <a:ext uri="{FF2B5EF4-FFF2-40B4-BE49-F238E27FC236}">
                  <a16:creationId xmlns:a16="http://schemas.microsoft.com/office/drawing/2014/main" id="{4DC94416-2D5F-C384-83D8-09E00B548F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607" y="5142584"/>
              <a:ext cx="598170" cy="598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ACOT Poster Session - April 2022">
              <a:extLst>
                <a:ext uri="{FF2B5EF4-FFF2-40B4-BE49-F238E27FC236}">
                  <a16:creationId xmlns:a16="http://schemas.microsoft.com/office/drawing/2014/main" id="{597F3E39-9F4C-1D8B-756E-DA9DDC2FB4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24972" r="2782" b="23460"/>
            <a:stretch>
              <a:fillRect/>
            </a:stretch>
          </p:blipFill>
          <p:spPr bwMode="auto">
            <a:xfrm>
              <a:off x="1001325" y="5156972"/>
              <a:ext cx="2616568" cy="569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7131BF1-959B-0E69-250A-2CAD22F57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662" y="5745738"/>
              <a:ext cx="569395" cy="569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346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16"/>
    </mc:Choice>
    <mc:Fallback xmlns="">
      <p:transition spd="slow" advTm="3851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0" dirty="0"/>
              <a:t>(ii) Research directions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B3286C6-DD48-3FEC-C10C-ACA89ECAE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/>
          <a:p>
            <a:fld id="{68F2A9D7-B594-4335-8D31-30DF94E72F54}" type="slidenum">
              <a:rPr lang="fr-FR" smtClean="0"/>
              <a:t>10</a:t>
            </a:fld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F372C22-9772-437C-A0F8-2DE6D8A840F3}"/>
              </a:ext>
            </a:extLst>
          </p:cNvPr>
          <p:cNvGrpSpPr>
            <a:grpSpLocks noChangeAspect="1"/>
          </p:cNvGrpSpPr>
          <p:nvPr/>
        </p:nvGrpSpPr>
        <p:grpSpPr>
          <a:xfrm>
            <a:off x="10974465" y="2259129"/>
            <a:ext cx="777329" cy="720000"/>
            <a:chOff x="9543311" y="2492184"/>
            <a:chExt cx="943252" cy="873686"/>
          </a:xfrm>
        </p:grpSpPr>
        <p:sp>
          <p:nvSpPr>
            <p:cNvPr id="54" name="Oval 2">
              <a:extLst>
                <a:ext uri="{FF2B5EF4-FFF2-40B4-BE49-F238E27FC236}">
                  <a16:creationId xmlns:a16="http://schemas.microsoft.com/office/drawing/2014/main" id="{9518C765-55F9-4AC3-8385-7779780F7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3311" y="2492184"/>
              <a:ext cx="943252" cy="87368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5" name="Oval 9">
              <a:extLst>
                <a:ext uri="{FF2B5EF4-FFF2-40B4-BE49-F238E27FC236}">
                  <a16:creationId xmlns:a16="http://schemas.microsoft.com/office/drawing/2014/main" id="{BD9F2585-4A22-486C-A505-8BB2FC8F5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4284" y="2932841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" name="Oval 9">
              <a:extLst>
                <a:ext uri="{FF2B5EF4-FFF2-40B4-BE49-F238E27FC236}">
                  <a16:creationId xmlns:a16="http://schemas.microsoft.com/office/drawing/2014/main" id="{6892FF23-13B6-4C09-B8FE-A3CB44F7E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3824" y="2728443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" name="Oval 9">
              <a:extLst>
                <a:ext uri="{FF2B5EF4-FFF2-40B4-BE49-F238E27FC236}">
                  <a16:creationId xmlns:a16="http://schemas.microsoft.com/office/drawing/2014/main" id="{0DCDA1BF-D716-4B21-BA66-9A82FBB5E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7840" y="2932846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" name="Oval 9">
              <a:extLst>
                <a:ext uri="{FF2B5EF4-FFF2-40B4-BE49-F238E27FC236}">
                  <a16:creationId xmlns:a16="http://schemas.microsoft.com/office/drawing/2014/main" id="{0795D917-E5A2-43A6-9A8D-D50DB555F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6682" y="3212307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" name="Oval 9">
              <a:extLst>
                <a:ext uri="{FF2B5EF4-FFF2-40B4-BE49-F238E27FC236}">
                  <a16:creationId xmlns:a16="http://schemas.microsoft.com/office/drawing/2014/main" id="{94032E18-9D3B-47D7-A7C5-B2676D238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110" y="3011047"/>
              <a:ext cx="108000" cy="108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Oval 9">
              <a:extLst>
                <a:ext uri="{FF2B5EF4-FFF2-40B4-BE49-F238E27FC236}">
                  <a16:creationId xmlns:a16="http://schemas.microsoft.com/office/drawing/2014/main" id="{9C9E0900-E74E-41C0-A8B6-1A8E79B36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2322" y="2877451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" name="Oval 10">
              <a:extLst>
                <a:ext uri="{FF2B5EF4-FFF2-40B4-BE49-F238E27FC236}">
                  <a16:creationId xmlns:a16="http://schemas.microsoft.com/office/drawing/2014/main" id="{1FC25ED2-ECBF-4884-9D74-C82CC48517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990277">
              <a:off x="10003961" y="2915709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7" name="Oval 9">
              <a:extLst>
                <a:ext uri="{FF2B5EF4-FFF2-40B4-BE49-F238E27FC236}">
                  <a16:creationId xmlns:a16="http://schemas.microsoft.com/office/drawing/2014/main" id="{2525101D-B24A-4D50-B2D3-AAB30EF55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1155" y="2919048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6" name="Oval 9">
              <a:extLst>
                <a:ext uri="{FF2B5EF4-FFF2-40B4-BE49-F238E27FC236}">
                  <a16:creationId xmlns:a16="http://schemas.microsoft.com/office/drawing/2014/main" id="{AEA9BAD8-7921-43BB-99BA-7F17456BF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395" y="2908655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2DAE531-DDA8-4551-BEA5-4452B602B2B1}"/>
              </a:ext>
            </a:extLst>
          </p:cNvPr>
          <p:cNvGrpSpPr/>
          <p:nvPr/>
        </p:nvGrpSpPr>
        <p:grpSpPr>
          <a:xfrm>
            <a:off x="885051" y="787425"/>
            <a:ext cx="3555240" cy="3555240"/>
            <a:chOff x="610918" y="61720"/>
            <a:chExt cx="3961640" cy="3961640"/>
          </a:xfrm>
        </p:grpSpPr>
        <p:grpSp>
          <p:nvGrpSpPr>
            <p:cNvPr id="123" name="Groupe 122">
              <a:extLst>
                <a:ext uri="{FF2B5EF4-FFF2-40B4-BE49-F238E27FC236}">
                  <a16:creationId xmlns:a16="http://schemas.microsoft.com/office/drawing/2014/main" id="{AC8198E6-A147-4344-B94F-2C9D936ECB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9696" y="1125627"/>
              <a:ext cx="3551266" cy="1643263"/>
              <a:chOff x="809696" y="1125627"/>
              <a:chExt cx="3551266" cy="1643263"/>
            </a:xfrm>
          </p:grpSpPr>
          <p:sp>
            <p:nvSpPr>
              <p:cNvPr id="4" name="Ellipse 3">
                <a:extLst>
                  <a:ext uri="{FF2B5EF4-FFF2-40B4-BE49-F238E27FC236}">
                    <a16:creationId xmlns:a16="http://schemas.microsoft.com/office/drawing/2014/main" id="{C8910CFB-AEAC-45FE-9288-1DE55FDC75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949792">
                <a:off x="1357239" y="1637819"/>
                <a:ext cx="425434" cy="41377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Connecteur droit avec flèche 4">
                <a:extLst>
                  <a:ext uri="{FF2B5EF4-FFF2-40B4-BE49-F238E27FC236}">
                    <a16:creationId xmlns:a16="http://schemas.microsoft.com/office/drawing/2014/main" id="{8F95A3DE-B759-462C-AF3D-FA681ACACB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1408" y="1814410"/>
                <a:ext cx="363542" cy="10688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6B496C0B-E7FA-4FCE-9E31-C2942597B9F3}"/>
                  </a:ext>
                </a:extLst>
              </p:cNvPr>
              <p:cNvCxnSpPr>
                <a:cxnSpLocks/>
                <a:stCxn id="4" idx="6"/>
                <a:endCxn id="11" idx="2"/>
              </p:cNvCxnSpPr>
              <p:nvPr/>
            </p:nvCxnSpPr>
            <p:spPr>
              <a:xfrm flipV="1">
                <a:off x="1778880" y="1630899"/>
                <a:ext cx="1160991" cy="17381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headEnd type="none" w="med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1C144831-FDE1-4712-8AC2-EC98F8D1DE66}"/>
                  </a:ext>
                </a:extLst>
              </p:cNvPr>
              <p:cNvCxnSpPr>
                <a:cxnSpLocks/>
                <a:stCxn id="4" idx="6"/>
                <a:endCxn id="19" idx="3"/>
              </p:cNvCxnSpPr>
              <p:nvPr/>
            </p:nvCxnSpPr>
            <p:spPr>
              <a:xfrm flipV="1">
                <a:off x="1778880" y="1466275"/>
                <a:ext cx="449047" cy="338439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headEnd type="none" w="med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F4BCA034-B72F-4E6D-ACFC-1B8E13CFE6CE}"/>
                  </a:ext>
                </a:extLst>
              </p:cNvPr>
              <p:cNvCxnSpPr>
                <a:cxnSpLocks/>
                <a:stCxn id="4" idx="6"/>
                <a:endCxn id="12" idx="2"/>
              </p:cNvCxnSpPr>
              <p:nvPr/>
            </p:nvCxnSpPr>
            <p:spPr>
              <a:xfrm>
                <a:off x="1778880" y="1804714"/>
                <a:ext cx="1607824" cy="144126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headEnd type="none" w="med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EA41FADA-E103-461D-94D4-8E7DAEEEEFD0}"/>
                  </a:ext>
                </a:extLst>
              </p:cNvPr>
              <p:cNvGrpSpPr/>
              <p:nvPr/>
            </p:nvGrpSpPr>
            <p:grpSpPr>
              <a:xfrm>
                <a:off x="1922541" y="1125627"/>
                <a:ext cx="737599" cy="494714"/>
                <a:chOff x="1159201" y="4950993"/>
                <a:chExt cx="737599" cy="494714"/>
              </a:xfrm>
            </p:grpSpPr>
            <p:cxnSp>
              <p:nvCxnSpPr>
                <p:cNvPr id="18" name="Connecteur droit avec flèche 17">
                  <a:extLst>
                    <a:ext uri="{FF2B5EF4-FFF2-40B4-BE49-F238E27FC236}">
                      <a16:creationId xmlns:a16="http://schemas.microsoft.com/office/drawing/2014/main" id="{C5C46CF9-DE1F-4D67-8014-9A903B5086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59201" y="4950993"/>
                  <a:ext cx="167881" cy="77736"/>
                </a:xfrm>
                <a:prstGeom prst="straightConnector1">
                  <a:avLst/>
                </a:prstGeom>
                <a:ln w="12700" cap="flat" cmpd="sng">
                  <a:solidFill>
                    <a:srgbClr val="FF0000"/>
                  </a:solidFill>
                  <a:headEnd type="none"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Ellipse 18">
                  <a:extLst>
                    <a:ext uri="{FF2B5EF4-FFF2-40B4-BE49-F238E27FC236}">
                      <a16:creationId xmlns:a16="http://schemas.microsoft.com/office/drawing/2014/main" id="{B20D9D84-936F-4EFA-BD59-5364CB0C62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66891">
                  <a:off x="1452627" y="5013707"/>
                  <a:ext cx="444173" cy="432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41089202-EEE5-4DAA-B2FB-15880C374A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506865">
                <a:off x="2928738" y="1345464"/>
                <a:ext cx="444173" cy="432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04C04D0C-ED89-4EAC-A4B6-94669DF7BD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86704" y="1750840"/>
                <a:ext cx="407157" cy="39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Connecteur droit avec flèche 12">
                <a:extLst>
                  <a:ext uri="{FF2B5EF4-FFF2-40B4-BE49-F238E27FC236}">
                    <a16:creationId xmlns:a16="http://schemas.microsoft.com/office/drawing/2014/main" id="{5BB30441-66C0-4B8C-9D0A-1F84A7A472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27380" y="1507191"/>
                <a:ext cx="71657" cy="148325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" name="Picture 140">
                <a:extLst>
                  <a:ext uri="{FF2B5EF4-FFF2-40B4-BE49-F238E27FC236}">
                    <a16:creationId xmlns:a16="http://schemas.microsoft.com/office/drawing/2014/main" id="{EEF65C4A-1FB5-4FEA-B48E-B26B73E20B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biLevel thresh="25000"/>
              </a:blip>
              <a:stretch>
                <a:fillRect/>
              </a:stretch>
            </p:blipFill>
            <p:spPr>
              <a:xfrm>
                <a:off x="3594534" y="1783874"/>
                <a:ext cx="205276" cy="203260"/>
              </a:xfrm>
              <a:prstGeom prst="rect">
                <a:avLst/>
              </a:prstGeom>
            </p:spPr>
          </p:pic>
          <p:cxnSp>
            <p:nvCxnSpPr>
              <p:cNvPr id="17" name="Connecteur droit avec flèche 16">
                <a:extLst>
                  <a:ext uri="{FF2B5EF4-FFF2-40B4-BE49-F238E27FC236}">
                    <a16:creationId xmlns:a16="http://schemas.microsoft.com/office/drawing/2014/main" id="{D701B687-F1ED-4C5B-9BFD-81DED693A1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1088" y="1863139"/>
                <a:ext cx="169874" cy="0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88">
                <a:extLst>
                  <a:ext uri="{FF2B5EF4-FFF2-40B4-BE49-F238E27FC236}">
                    <a16:creationId xmlns:a16="http://schemas.microsoft.com/office/drawing/2014/main" id="{1BEF8440-4EC4-43A9-B534-FBB5ABAD7122}"/>
                  </a:ext>
                </a:extLst>
              </p:cNvPr>
              <p:cNvCxnSpPr>
                <a:cxnSpLocks/>
                <a:stCxn id="4" idx="6"/>
              </p:cNvCxnSpPr>
              <p:nvPr/>
            </p:nvCxnSpPr>
            <p:spPr>
              <a:xfrm>
                <a:off x="1778880" y="1804714"/>
                <a:ext cx="1019184" cy="548718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headEnd type="none" w="med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Oval 9">
                <a:extLst>
                  <a:ext uri="{FF2B5EF4-FFF2-40B4-BE49-F238E27FC236}">
                    <a16:creationId xmlns:a16="http://schemas.microsoft.com/office/drawing/2014/main" id="{C0527EA3-5FF4-4971-958F-E37ADF3C3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696" y="1731498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4" name="Oval 9">
                <a:extLst>
                  <a:ext uri="{FF2B5EF4-FFF2-40B4-BE49-F238E27FC236}">
                    <a16:creationId xmlns:a16="http://schemas.microsoft.com/office/drawing/2014/main" id="{AB3E9416-479C-4CF4-B44D-78EA6CBB0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1211" y="1612579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5" name="Oval 9">
                <a:extLst>
                  <a:ext uri="{FF2B5EF4-FFF2-40B4-BE49-F238E27FC236}">
                    <a16:creationId xmlns:a16="http://schemas.microsoft.com/office/drawing/2014/main" id="{5529714C-2498-4CC8-8DD0-1DA03FE41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9434" y="1148985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6" name="Oval 9">
                <a:extLst>
                  <a:ext uri="{FF2B5EF4-FFF2-40B4-BE49-F238E27FC236}">
                    <a16:creationId xmlns:a16="http://schemas.microsoft.com/office/drawing/2014/main" id="{8F8F791F-24FB-4847-8CA3-44BFA75A6C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3494" y="1796968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7" name="Oval 9">
                <a:extLst>
                  <a:ext uri="{FF2B5EF4-FFF2-40B4-BE49-F238E27FC236}">
                    <a16:creationId xmlns:a16="http://schemas.microsoft.com/office/drawing/2014/main" id="{E7A6B40D-6FAA-46D5-BD5C-34F3F47ED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5184" y="2311936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8" name="Oval 9">
                <a:extLst>
                  <a:ext uri="{FF2B5EF4-FFF2-40B4-BE49-F238E27FC236}">
                    <a16:creationId xmlns:a16="http://schemas.microsoft.com/office/drawing/2014/main" id="{BF5DF5B4-1CF5-418F-90B9-6E32858C7B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271" y="2507853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9" name="Oval 9">
                <a:extLst>
                  <a:ext uri="{FF2B5EF4-FFF2-40B4-BE49-F238E27FC236}">
                    <a16:creationId xmlns:a16="http://schemas.microsoft.com/office/drawing/2014/main" id="{1F8D21CC-38D5-4C46-872C-37C69E8822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0753" y="2446813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0" name="Oval 9">
                <a:extLst>
                  <a:ext uri="{FF2B5EF4-FFF2-40B4-BE49-F238E27FC236}">
                    <a16:creationId xmlns:a16="http://schemas.microsoft.com/office/drawing/2014/main" id="{3051C046-255C-43E9-9CEE-AC3E45E2F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5863" y="2353432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2" name="Oval 9">
                <a:extLst>
                  <a:ext uri="{FF2B5EF4-FFF2-40B4-BE49-F238E27FC236}">
                    <a16:creationId xmlns:a16="http://schemas.microsoft.com/office/drawing/2014/main" id="{3E094CA2-7AF9-4C9C-97FB-DECF25980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3774" y="2581690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cxnSp>
            <p:nvCxnSpPr>
              <p:cNvPr id="103" name="Connecteur droit avec flèche 102">
                <a:extLst>
                  <a:ext uri="{FF2B5EF4-FFF2-40B4-BE49-F238E27FC236}">
                    <a16:creationId xmlns:a16="http://schemas.microsoft.com/office/drawing/2014/main" id="{89D5D361-F926-460E-AD8D-7538A8DE9873}"/>
                  </a:ext>
                </a:extLst>
              </p:cNvPr>
              <p:cNvCxnSpPr>
                <a:cxnSpLocks/>
                <a:stCxn id="102" idx="6"/>
              </p:cNvCxnSpPr>
              <p:nvPr/>
            </p:nvCxnSpPr>
            <p:spPr>
              <a:xfrm>
                <a:off x="3400974" y="2675290"/>
                <a:ext cx="158581" cy="19763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2C1BCF79-E557-4952-B0BC-15B8122057D2}"/>
                  </a:ext>
                </a:extLst>
              </p:cNvPr>
              <p:cNvCxnSpPr>
                <a:cxnSpLocks/>
                <a:stCxn id="100" idx="6"/>
              </p:cNvCxnSpPr>
              <p:nvPr/>
            </p:nvCxnSpPr>
            <p:spPr>
              <a:xfrm flipV="1">
                <a:off x="3413063" y="2391056"/>
                <a:ext cx="108032" cy="55976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avec flèche 110">
                <a:extLst>
                  <a:ext uri="{FF2B5EF4-FFF2-40B4-BE49-F238E27FC236}">
                    <a16:creationId xmlns:a16="http://schemas.microsoft.com/office/drawing/2014/main" id="{F3692DE3-647C-4484-ACEB-9B5D4EE6C593}"/>
                  </a:ext>
                </a:extLst>
              </p:cNvPr>
              <p:cNvCxnSpPr>
                <a:cxnSpLocks/>
                <a:stCxn id="99" idx="4"/>
              </p:cNvCxnSpPr>
              <p:nvPr/>
            </p:nvCxnSpPr>
            <p:spPr>
              <a:xfrm flipH="1">
                <a:off x="3092384" y="2634013"/>
                <a:ext cx="31969" cy="113211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avec flèche 113">
                <a:extLst>
                  <a:ext uri="{FF2B5EF4-FFF2-40B4-BE49-F238E27FC236}">
                    <a16:creationId xmlns:a16="http://schemas.microsoft.com/office/drawing/2014/main" id="{7FC787A3-3B0E-46A3-A5B4-6A1C0C81DB04}"/>
                  </a:ext>
                </a:extLst>
              </p:cNvPr>
              <p:cNvCxnSpPr>
                <a:cxnSpLocks/>
                <a:stCxn id="98" idx="3"/>
              </p:cNvCxnSpPr>
              <p:nvPr/>
            </p:nvCxnSpPr>
            <p:spPr>
              <a:xfrm flipH="1">
                <a:off x="2787358" y="2667638"/>
                <a:ext cx="86328" cy="60194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avec flèche 116">
                <a:extLst>
                  <a:ext uri="{FF2B5EF4-FFF2-40B4-BE49-F238E27FC236}">
                    <a16:creationId xmlns:a16="http://schemas.microsoft.com/office/drawing/2014/main" id="{CB189EC0-3DCA-4213-B0B9-CF3490CD7D0C}"/>
                  </a:ext>
                </a:extLst>
              </p:cNvPr>
              <p:cNvCxnSpPr>
                <a:cxnSpLocks/>
                <a:stCxn id="97" idx="7"/>
              </p:cNvCxnSpPr>
              <p:nvPr/>
            </p:nvCxnSpPr>
            <p:spPr>
              <a:xfrm flipV="1">
                <a:off x="3064969" y="2296134"/>
                <a:ext cx="82245" cy="43217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Ellipse 119">
                <a:extLst>
                  <a:ext uri="{FF2B5EF4-FFF2-40B4-BE49-F238E27FC236}">
                    <a16:creationId xmlns:a16="http://schemas.microsoft.com/office/drawing/2014/main" id="{0A1C950D-9511-47E8-9B63-B1774AED824E}"/>
                  </a:ext>
                </a:extLst>
              </p:cNvPr>
              <p:cNvSpPr/>
              <p:nvPr/>
            </p:nvSpPr>
            <p:spPr>
              <a:xfrm>
                <a:off x="2732652" y="204254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1" name="Ellipse 120">
                <a:extLst>
                  <a:ext uri="{FF2B5EF4-FFF2-40B4-BE49-F238E27FC236}">
                    <a16:creationId xmlns:a16="http://schemas.microsoft.com/office/drawing/2014/main" id="{8FBFEA17-9204-4E34-98E3-68641FF1A4D7}"/>
                  </a:ext>
                </a:extLst>
              </p:cNvPr>
              <p:cNvSpPr/>
              <p:nvPr/>
            </p:nvSpPr>
            <p:spPr>
              <a:xfrm>
                <a:off x="2876392" y="204254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2" name="Ellipse 121">
                <a:extLst>
                  <a:ext uri="{FF2B5EF4-FFF2-40B4-BE49-F238E27FC236}">
                    <a16:creationId xmlns:a16="http://schemas.microsoft.com/office/drawing/2014/main" id="{F9F21F42-B614-4143-8C8F-C61B663A84B6}"/>
                  </a:ext>
                </a:extLst>
              </p:cNvPr>
              <p:cNvSpPr/>
              <p:nvPr/>
            </p:nvSpPr>
            <p:spPr>
              <a:xfrm>
                <a:off x="3020131" y="204254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0758D940-63CF-4D98-A2BB-DBDC4E9D999F}"/>
                </a:ext>
              </a:extLst>
            </p:cNvPr>
            <p:cNvSpPr/>
            <p:nvPr/>
          </p:nvSpPr>
          <p:spPr>
            <a:xfrm>
              <a:off x="610918" y="61720"/>
              <a:ext cx="3961640" cy="3961640"/>
            </a:xfrm>
            <a:prstGeom prst="arc">
              <a:avLst>
                <a:gd name="adj1" fmla="val 19660794"/>
                <a:gd name="adj2" fmla="val 1043049"/>
              </a:avLst>
            </a:prstGeom>
            <a:ln w="19050" cmpd="sng">
              <a:solidFill>
                <a:srgbClr val="FF0000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9891E95A-BCB3-4E59-A5B7-07801CF11DA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39339">
            <a:off x="4459481" y="3142204"/>
            <a:ext cx="3662039" cy="2746529"/>
          </a:xfrm>
          <a:prstGeom prst="rect">
            <a:avLst/>
          </a:prstGeom>
        </p:spPr>
      </p:pic>
      <p:grpSp>
        <p:nvGrpSpPr>
          <p:cNvPr id="67" name="Groupe 66">
            <a:extLst>
              <a:ext uri="{FF2B5EF4-FFF2-40B4-BE49-F238E27FC236}">
                <a16:creationId xmlns:a16="http://schemas.microsoft.com/office/drawing/2014/main" id="{384CD239-5ADC-4C5B-8B95-2B12FFFD59F1}"/>
              </a:ext>
            </a:extLst>
          </p:cNvPr>
          <p:cNvGrpSpPr>
            <a:grpSpLocks noChangeAspect="1"/>
          </p:cNvGrpSpPr>
          <p:nvPr/>
        </p:nvGrpSpPr>
        <p:grpSpPr>
          <a:xfrm>
            <a:off x="10157703" y="2259392"/>
            <a:ext cx="769602" cy="720000"/>
            <a:chOff x="9543311" y="2492184"/>
            <a:chExt cx="943252" cy="873686"/>
          </a:xfrm>
        </p:grpSpPr>
        <p:sp>
          <p:nvSpPr>
            <p:cNvPr id="75" name="Oval 2">
              <a:extLst>
                <a:ext uri="{FF2B5EF4-FFF2-40B4-BE49-F238E27FC236}">
                  <a16:creationId xmlns:a16="http://schemas.microsoft.com/office/drawing/2014/main" id="{25F24E20-E455-4537-8E3B-38A7E6EA1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3311" y="2492184"/>
              <a:ext cx="943252" cy="87368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8" name="Oval 9">
              <a:extLst>
                <a:ext uri="{FF2B5EF4-FFF2-40B4-BE49-F238E27FC236}">
                  <a16:creationId xmlns:a16="http://schemas.microsoft.com/office/drawing/2014/main" id="{79556336-F45E-4551-B5F4-426AC8681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4284" y="2932841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9" name="Oval 9">
              <a:extLst>
                <a:ext uri="{FF2B5EF4-FFF2-40B4-BE49-F238E27FC236}">
                  <a16:creationId xmlns:a16="http://schemas.microsoft.com/office/drawing/2014/main" id="{E918DE29-60AF-4467-9192-C60C9F411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3824" y="2728443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" name="Oval 9">
              <a:extLst>
                <a:ext uri="{FF2B5EF4-FFF2-40B4-BE49-F238E27FC236}">
                  <a16:creationId xmlns:a16="http://schemas.microsoft.com/office/drawing/2014/main" id="{9B89D9D2-594C-480F-A5ED-CA3E9433C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110" y="3011047"/>
              <a:ext cx="108000" cy="108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4" name="Oval 9">
              <a:extLst>
                <a:ext uri="{FF2B5EF4-FFF2-40B4-BE49-F238E27FC236}">
                  <a16:creationId xmlns:a16="http://schemas.microsoft.com/office/drawing/2014/main" id="{6BE2786C-DEA1-4748-97C6-06AC2C643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2322" y="2877451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0" name="Oval 10">
              <a:extLst>
                <a:ext uri="{FF2B5EF4-FFF2-40B4-BE49-F238E27FC236}">
                  <a16:creationId xmlns:a16="http://schemas.microsoft.com/office/drawing/2014/main" id="{8DCC239E-BC6E-4F7E-95FF-5FC85F3DD9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990277">
              <a:off x="10003961" y="2915709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1" name="Oval 9">
              <a:extLst>
                <a:ext uri="{FF2B5EF4-FFF2-40B4-BE49-F238E27FC236}">
                  <a16:creationId xmlns:a16="http://schemas.microsoft.com/office/drawing/2014/main" id="{E8BFA4B2-8C0D-44AF-8FF1-59BF81398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1155" y="2919048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" name="Oval 9">
              <a:extLst>
                <a:ext uri="{FF2B5EF4-FFF2-40B4-BE49-F238E27FC236}">
                  <a16:creationId xmlns:a16="http://schemas.microsoft.com/office/drawing/2014/main" id="{2E1B2392-4D28-4017-9E49-283A58151E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395" y="2908655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762C2626-4A71-4B66-B84F-07E5F9025397}"/>
              </a:ext>
            </a:extLst>
          </p:cNvPr>
          <p:cNvSpPr txBox="1"/>
          <p:nvPr/>
        </p:nvSpPr>
        <p:spPr>
          <a:xfrm>
            <a:off x="4464343" y="1432192"/>
            <a:ext cx="1610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Complexity of scattering problem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ED400B7-4ABE-43D7-97C2-735FE2954B8E}"/>
              </a:ext>
            </a:extLst>
          </p:cNvPr>
          <p:cNvCxnSpPr>
            <a:cxnSpLocks/>
          </p:cNvCxnSpPr>
          <p:nvPr/>
        </p:nvCxnSpPr>
        <p:spPr>
          <a:xfrm flipV="1">
            <a:off x="7631709" y="1416627"/>
            <a:ext cx="1215880" cy="1219085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B66F54F1-D977-46E4-B97C-343E05C7D67A}"/>
              </a:ext>
            </a:extLst>
          </p:cNvPr>
          <p:cNvSpPr txBox="1"/>
          <p:nvPr/>
        </p:nvSpPr>
        <p:spPr>
          <a:xfrm>
            <a:off x="7119629" y="1453406"/>
            <a:ext cx="1466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Complexity of many-body solution</a:t>
            </a:r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BE83D7CA-5120-43A6-9647-40E44AD2632B}"/>
              </a:ext>
            </a:extLst>
          </p:cNvPr>
          <p:cNvCxnSpPr>
            <a:cxnSpLocks/>
          </p:cNvCxnSpPr>
          <p:nvPr/>
        </p:nvCxnSpPr>
        <p:spPr>
          <a:xfrm flipV="1">
            <a:off x="9339502" y="2058868"/>
            <a:ext cx="1713145" cy="702202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4C9AEB2D-2FDF-4A64-BB04-51F906BE6185}"/>
              </a:ext>
            </a:extLst>
          </p:cNvPr>
          <p:cNvSpPr txBox="1"/>
          <p:nvPr/>
        </p:nvSpPr>
        <p:spPr>
          <a:xfrm>
            <a:off x="11341165" y="1880522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</a:rPr>
              <a:t>Both</a:t>
            </a:r>
            <a:endParaRPr lang="fr-FR" sz="1600" dirty="0">
              <a:solidFill>
                <a:srgbClr val="FF0000"/>
              </a:solidFill>
            </a:endParaRP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908A5290-5D1B-468E-AE3B-95AAA4F6EDC8}"/>
              </a:ext>
            </a:extLst>
          </p:cNvPr>
          <p:cNvCxnSpPr>
            <a:cxnSpLocks/>
          </p:cNvCxnSpPr>
          <p:nvPr/>
        </p:nvCxnSpPr>
        <p:spPr>
          <a:xfrm flipH="1" flipV="1">
            <a:off x="4087646" y="3799988"/>
            <a:ext cx="671502" cy="1172151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0AC5DAC6-EE02-410E-903A-492A5B2537D4}"/>
                  </a:ext>
                </a:extLst>
              </p:cNvPr>
              <p:cNvSpPr txBox="1"/>
              <p:nvPr/>
            </p:nvSpPr>
            <p:spPr>
              <a:xfrm>
                <a:off x="2344974" y="4018208"/>
                <a:ext cx="2195309" cy="849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dirty="0"/>
                  <a:t> particles interacting with strong force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0AC5DAC6-EE02-410E-903A-492A5B253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974" y="4018208"/>
                <a:ext cx="2195309" cy="849976"/>
              </a:xfrm>
              <a:prstGeom prst="rect">
                <a:avLst/>
              </a:prstGeom>
              <a:blipFill>
                <a:blip r:embed="rId5"/>
                <a:stretch>
                  <a:fillRect l="-1667" t="-2143" r="-2500" b="-5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993C9176-0201-4B03-8096-00A188524842}"/>
                  </a:ext>
                </a:extLst>
              </p:cNvPr>
              <p:cNvSpPr txBox="1"/>
              <p:nvPr/>
            </p:nvSpPr>
            <p:spPr>
              <a:xfrm>
                <a:off x="2925377" y="5810310"/>
                <a:ext cx="1681460" cy="357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fr-F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993C9176-0201-4B03-8096-00A188524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5377" y="5810310"/>
                <a:ext cx="1681460" cy="357534"/>
              </a:xfrm>
              <a:prstGeom prst="rect">
                <a:avLst/>
              </a:prstGeom>
              <a:blipFill>
                <a:blip r:embed="rId6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Image 30">
            <a:extLst>
              <a:ext uri="{FF2B5EF4-FFF2-40B4-BE49-F238E27FC236}">
                <a16:creationId xmlns:a16="http://schemas.microsoft.com/office/drawing/2014/main" id="{8A0EE3A2-EC00-42C3-AB71-5AAACCABE0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1" r="4869" b="5410"/>
          <a:stretch/>
        </p:blipFill>
        <p:spPr>
          <a:xfrm rot="20608900">
            <a:off x="4614993" y="4853364"/>
            <a:ext cx="2828967" cy="1639433"/>
          </a:xfrm>
          <a:prstGeom prst="rect">
            <a:avLst/>
          </a:prstGeom>
        </p:spPr>
      </p:pic>
      <p:pic>
        <p:nvPicPr>
          <p:cNvPr id="80" name="Picture 2">
            <a:extLst>
              <a:ext uri="{FF2B5EF4-FFF2-40B4-BE49-F238E27FC236}">
                <a16:creationId xmlns:a16="http://schemas.microsoft.com/office/drawing/2014/main" id="{06D6B1D7-60E0-409E-9A69-358C736D2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7772" y="1351559"/>
            <a:ext cx="3517438" cy="2000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C60D2DD3-B444-43B6-8BC9-005377A29B1B}"/>
              </a:ext>
            </a:extLst>
          </p:cNvPr>
          <p:cNvCxnSpPr>
            <a:cxnSpLocks/>
          </p:cNvCxnSpPr>
          <p:nvPr/>
        </p:nvCxnSpPr>
        <p:spPr>
          <a:xfrm flipH="1">
            <a:off x="4428301" y="5285013"/>
            <a:ext cx="330847" cy="1367783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CAA108D3-9F8E-4C7E-BEF1-546EBFBD1525}"/>
              </a:ext>
            </a:extLst>
          </p:cNvPr>
          <p:cNvSpPr txBox="1"/>
          <p:nvPr/>
        </p:nvSpPr>
        <p:spPr>
          <a:xfrm>
            <a:off x="7999940" y="6037039"/>
            <a:ext cx="13051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100">
                <a:ln w="0" cap="sq">
                  <a:noFill/>
                </a:ln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Credits H. </a:t>
            </a:r>
            <a:r>
              <a:rPr lang="en-US" dirty="0" err="1"/>
              <a:t>Lenske</a:t>
            </a:r>
            <a:endParaRPr lang="en-US" dirty="0"/>
          </a:p>
        </p:txBody>
      </p:sp>
      <p:sp>
        <p:nvSpPr>
          <p:cNvPr id="23" name="TextBox 40">
            <a:extLst>
              <a:ext uri="{FF2B5EF4-FFF2-40B4-BE49-F238E27FC236}">
                <a16:creationId xmlns:a16="http://schemas.microsoft.com/office/drawing/2014/main" id="{86E7CEDC-A5BA-6EC6-7526-ABD43365A980}"/>
              </a:ext>
            </a:extLst>
          </p:cNvPr>
          <p:cNvSpPr txBox="1"/>
          <p:nvPr/>
        </p:nvSpPr>
        <p:spPr>
          <a:xfrm>
            <a:off x="8586342" y="4018208"/>
            <a:ext cx="3458174" cy="18495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"/>
            </a:pPr>
            <a:r>
              <a:rPr lang="en-US" sz="1800" dirty="0"/>
              <a:t>Nuclear theory is </a:t>
            </a:r>
            <a:r>
              <a:rPr lang="en-US" sz="1800" b="1" dirty="0"/>
              <a:t>data driven</a:t>
            </a:r>
            <a:r>
              <a:rPr lang="en-US" sz="18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"/>
            </a:pPr>
            <a:r>
              <a:rPr lang="en-US" sz="1800" dirty="0"/>
              <a:t>Few-body techniques scale </a:t>
            </a:r>
            <a:r>
              <a:rPr lang="en-US" sz="1800" b="1" dirty="0"/>
              <a:t>very bad </a:t>
            </a:r>
            <a:r>
              <a:rPr lang="en-US" sz="1800" dirty="0"/>
              <a:t>with the number of constituents in the continuum.</a:t>
            </a:r>
          </a:p>
        </p:txBody>
      </p: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86AD2A81-5B40-E496-01AE-7699558A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2B0808D-5929-AB0F-EECE-3B470FF94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99E72D8A-AF58-1DD0-E253-9F875CB519B1}"/>
              </a:ext>
            </a:extLst>
          </p:cNvPr>
          <p:cNvSpPr/>
          <p:nvPr/>
        </p:nvSpPr>
        <p:spPr>
          <a:xfrm>
            <a:off x="9531" y="3486152"/>
            <a:ext cx="8309521" cy="2953268"/>
          </a:xfrm>
          <a:custGeom>
            <a:avLst/>
            <a:gdLst>
              <a:gd name="connsiteX0" fmla="*/ 0 w 8309521"/>
              <a:gd name="connsiteY0" fmla="*/ 0 h 2953268"/>
              <a:gd name="connsiteX1" fmla="*/ 8309521 w 8309521"/>
              <a:gd name="connsiteY1" fmla="*/ 0 h 2953268"/>
              <a:gd name="connsiteX2" fmla="*/ 8309521 w 8309521"/>
              <a:gd name="connsiteY2" fmla="*/ 2953268 h 2953268"/>
              <a:gd name="connsiteX3" fmla="*/ 0 w 8309521"/>
              <a:gd name="connsiteY3" fmla="*/ 2953268 h 2953268"/>
              <a:gd name="connsiteX4" fmla="*/ 0 w 8309521"/>
              <a:gd name="connsiteY4" fmla="*/ 0 h 2953268"/>
              <a:gd name="connsiteX0" fmla="*/ 0 w 8309521"/>
              <a:gd name="connsiteY0" fmla="*/ 0 h 2953268"/>
              <a:gd name="connsiteX1" fmla="*/ 8309521 w 8309521"/>
              <a:gd name="connsiteY1" fmla="*/ 0 h 2953268"/>
              <a:gd name="connsiteX2" fmla="*/ 7951713 w 8309521"/>
              <a:gd name="connsiteY2" fmla="*/ 2933390 h 2953268"/>
              <a:gd name="connsiteX3" fmla="*/ 0 w 8309521"/>
              <a:gd name="connsiteY3" fmla="*/ 2953268 h 2953268"/>
              <a:gd name="connsiteX4" fmla="*/ 0 w 8309521"/>
              <a:gd name="connsiteY4" fmla="*/ 0 h 295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9521" h="2953268">
                <a:moveTo>
                  <a:pt x="0" y="0"/>
                </a:moveTo>
                <a:lnTo>
                  <a:pt x="8309521" y="0"/>
                </a:lnTo>
                <a:lnTo>
                  <a:pt x="7951713" y="2933390"/>
                </a:lnTo>
                <a:lnTo>
                  <a:pt x="0" y="295326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538095-6C58-1360-F296-EF7FEAEE41C6}"/>
              </a:ext>
            </a:extLst>
          </p:cNvPr>
          <p:cNvSpPr/>
          <p:nvPr/>
        </p:nvSpPr>
        <p:spPr>
          <a:xfrm>
            <a:off x="6674551" y="1124917"/>
            <a:ext cx="5385299" cy="246564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628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EA0CA-8172-B92B-9D54-EBA768EB7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Explosion : 14 points 124">
            <a:extLst>
              <a:ext uri="{FF2B5EF4-FFF2-40B4-BE49-F238E27FC236}">
                <a16:creationId xmlns:a16="http://schemas.microsoft.com/office/drawing/2014/main" id="{0D976795-B535-C3EB-2FE7-F88C8B1B9B48}"/>
              </a:ext>
            </a:extLst>
          </p:cNvPr>
          <p:cNvSpPr/>
          <p:nvPr/>
        </p:nvSpPr>
        <p:spPr>
          <a:xfrm>
            <a:off x="10161529" y="5636422"/>
            <a:ext cx="1608939" cy="831491"/>
          </a:xfrm>
          <a:prstGeom prst="irregularSeal2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64F1870-F488-F95E-97BC-E93CA0AF1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0" dirty="0"/>
              <a:t>Motivations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D1BA-D28F-568F-E522-628C69E1B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/>
          <a:p>
            <a:r>
              <a:rPr lang="en-US"/>
              <a:t>23/04/2026</a:t>
            </a:r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19BBA4-2BEF-E21D-C14B-4676DDDB2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/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3A177C-F61B-67F2-87C2-67C3A411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70D47B-91A3-72BC-4BD7-AF79B317BD4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593028" y="1277828"/>
            <a:ext cx="8801100" cy="646331"/>
          </a:xfr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marL="0" indent="0" fontAlgn="base">
              <a:lnSpc>
                <a:spcPct val="100000"/>
              </a:lnSpc>
              <a:spcAft>
                <a:spcPct val="0"/>
              </a:spcAft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We want to develop a unique tool applicable to both nuclear structure and reactions, to enhance our understanding of the strong force at low energy.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FC2AE-6D6B-A2DD-30BD-FEC82616CF5B}"/>
              </a:ext>
            </a:extLst>
          </p:cNvPr>
          <p:cNvSpPr txBox="1"/>
          <p:nvPr/>
        </p:nvSpPr>
        <p:spPr>
          <a:xfrm>
            <a:off x="838800" y="2384727"/>
            <a:ext cx="4237711" cy="142001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>
            <a:defPPr>
              <a:defRPr lang="fr-FR"/>
            </a:defPPr>
            <a:lvl1pPr marL="285750" indent="-285750">
              <a:buFont typeface="Wingdings" panose="05000000000000000000" pitchFamily="2" charset="2"/>
              <a:buChar char=""/>
              <a:defRPr sz="1800" b="1"/>
            </a:lvl1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dirty="0"/>
              <a:t>Structure</a:t>
            </a:r>
            <a:endParaRPr lang="en-US" b="0" dirty="0"/>
          </a:p>
          <a:p>
            <a:r>
              <a:rPr lang="en-US" b="0" dirty="0"/>
              <a:t>Extraction of resonance properties for fine tuning interactions and applications to astrophysics.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0635D9-14AD-29CF-F432-D462C608817D}"/>
              </a:ext>
            </a:extLst>
          </p:cNvPr>
          <p:cNvSpPr txBox="1"/>
          <p:nvPr/>
        </p:nvSpPr>
        <p:spPr>
          <a:xfrm>
            <a:off x="7115488" y="2384727"/>
            <a:ext cx="4237712" cy="199318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>
            <a:defPPr>
              <a:defRPr lang="fr-FR"/>
            </a:defPPr>
            <a:lvl1pPr marL="285750" indent="-285750">
              <a:buFont typeface="Wingdings" panose="05000000000000000000" pitchFamily="2" charset="2"/>
              <a:buChar char=""/>
              <a:defRPr sz="1800" b="1"/>
            </a:lvl1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dirty="0"/>
              <a:t>Reactions</a:t>
            </a:r>
          </a:p>
          <a:p>
            <a:pPr>
              <a:spcAft>
                <a:spcPts val="600"/>
              </a:spcAft>
            </a:pPr>
            <a:r>
              <a:rPr lang="en-US" b="0" dirty="0"/>
              <a:t>Enabling us to study nuclear breakup reactions including Final State Interaction (FSI)</a:t>
            </a:r>
          </a:p>
          <a:p>
            <a:pPr>
              <a:spcAft>
                <a:spcPts val="600"/>
              </a:spcAft>
            </a:pPr>
            <a:r>
              <a:rPr lang="en-US" b="0" dirty="0"/>
              <a:t>Calculation of complex charged (and multi-neutron) nuclear decay.</a:t>
            </a:r>
          </a:p>
        </p:txBody>
      </p:sp>
      <p:grpSp>
        <p:nvGrpSpPr>
          <p:cNvPr id="22" name="Group 94">
            <a:extLst>
              <a:ext uri="{FF2B5EF4-FFF2-40B4-BE49-F238E27FC236}">
                <a16:creationId xmlns:a16="http://schemas.microsoft.com/office/drawing/2014/main" id="{74302D32-A971-F60E-BD9B-A4742CE7E34C}"/>
              </a:ext>
            </a:extLst>
          </p:cNvPr>
          <p:cNvGrpSpPr/>
          <p:nvPr/>
        </p:nvGrpSpPr>
        <p:grpSpPr>
          <a:xfrm>
            <a:off x="3110202" y="4868976"/>
            <a:ext cx="651666" cy="651666"/>
            <a:chOff x="3046267" y="5132315"/>
            <a:chExt cx="605978" cy="605979"/>
          </a:xfrm>
        </p:grpSpPr>
        <p:sp>
          <p:nvSpPr>
            <p:cNvPr id="28" name="Oval 163">
              <a:extLst>
                <a:ext uri="{FF2B5EF4-FFF2-40B4-BE49-F238E27FC236}">
                  <a16:creationId xmlns:a16="http://schemas.microsoft.com/office/drawing/2014/main" id="{D95FE449-9CAB-C364-D5C0-F894D2DA837D}"/>
                </a:ext>
              </a:extLst>
            </p:cNvPr>
            <p:cNvSpPr/>
            <p:nvPr/>
          </p:nvSpPr>
          <p:spPr>
            <a:xfrm rot="16654851">
              <a:off x="3046266" y="5132316"/>
              <a:ext cx="605979" cy="605978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2700" cmpd="sng">
              <a:solidFill>
                <a:srgbClr val="0033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none" lIns="290259" tIns="41911" rIns="78232" bIns="41911" numCol="1" spcCol="1270" rtlCol="0" anchor="ctr" anchorCtr="0">
              <a:noAutofit/>
            </a:bodyPr>
            <a:lstStyle/>
            <a:p>
              <a:pPr algn="ctr" defTabSz="488834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164" descr="ball2v2pn-2.png">
              <a:extLst>
                <a:ext uri="{FF2B5EF4-FFF2-40B4-BE49-F238E27FC236}">
                  <a16:creationId xmlns:a16="http://schemas.microsoft.com/office/drawing/2014/main" id="{7DB4F142-949A-4CD9-02BA-03DE75B62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3162798" y="5391221"/>
              <a:ext cx="282245" cy="275444"/>
            </a:xfrm>
            <a:prstGeom prst="rect">
              <a:avLst/>
            </a:prstGeom>
          </p:spPr>
        </p:pic>
        <p:grpSp>
          <p:nvGrpSpPr>
            <p:cNvPr id="30" name="Group 166">
              <a:extLst>
                <a:ext uri="{FF2B5EF4-FFF2-40B4-BE49-F238E27FC236}">
                  <a16:creationId xmlns:a16="http://schemas.microsoft.com/office/drawing/2014/main" id="{6378AB49-60AD-4B99-33FA-C21EF0220835}"/>
                </a:ext>
              </a:extLst>
            </p:cNvPr>
            <p:cNvGrpSpPr/>
            <p:nvPr/>
          </p:nvGrpSpPr>
          <p:grpSpPr>
            <a:xfrm rot="16654851">
              <a:off x="3137904" y="5170143"/>
              <a:ext cx="419968" cy="550889"/>
              <a:chOff x="16040944" y="9157792"/>
              <a:chExt cx="1097900" cy="1440160"/>
            </a:xfrm>
          </p:grpSpPr>
          <p:pic>
            <p:nvPicPr>
              <p:cNvPr id="31" name="Picture 167" descr="ball2v2pn.png">
                <a:extLst>
                  <a:ext uri="{FF2B5EF4-FFF2-40B4-BE49-F238E27FC236}">
                    <a16:creationId xmlns:a16="http://schemas.microsoft.com/office/drawing/2014/main" id="{179CC238-F9B2-E978-5058-725566A825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400984" y="9157792"/>
                <a:ext cx="737860" cy="720080"/>
              </a:xfrm>
              <a:prstGeom prst="rect">
                <a:avLst/>
              </a:prstGeom>
            </p:spPr>
          </p:pic>
          <p:pic>
            <p:nvPicPr>
              <p:cNvPr id="32" name="Picture 168" descr="ball2v2pn.png">
                <a:extLst>
                  <a:ext uri="{FF2B5EF4-FFF2-40B4-BE49-F238E27FC236}">
                    <a16:creationId xmlns:a16="http://schemas.microsoft.com/office/drawing/2014/main" id="{ADAF102C-5401-7299-45A6-36CB9CE08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040944" y="9877872"/>
                <a:ext cx="737860" cy="720080"/>
              </a:xfrm>
              <a:prstGeom prst="rect">
                <a:avLst/>
              </a:prstGeom>
            </p:spPr>
          </p:pic>
          <p:pic>
            <p:nvPicPr>
              <p:cNvPr id="33" name="Picture 169" descr="ball2v2pn-2.png">
                <a:extLst>
                  <a:ext uri="{FF2B5EF4-FFF2-40B4-BE49-F238E27FC236}">
                    <a16:creationId xmlns:a16="http://schemas.microsoft.com/office/drawing/2014/main" id="{05334C1E-043A-3AEE-B53E-C7B851FAC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86034" y="9668034"/>
                <a:ext cx="737860" cy="720080"/>
              </a:xfrm>
              <a:prstGeom prst="rect">
                <a:avLst/>
              </a:prstGeom>
            </p:spPr>
          </p:pic>
        </p:grp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8E0E1B76-98E2-30EF-B57A-8315D807DC34}"/>
              </a:ext>
            </a:extLst>
          </p:cNvPr>
          <p:cNvGrpSpPr/>
          <p:nvPr/>
        </p:nvGrpSpPr>
        <p:grpSpPr>
          <a:xfrm>
            <a:off x="1439309" y="4804032"/>
            <a:ext cx="1080625" cy="1080625"/>
            <a:chOff x="512403" y="4930517"/>
            <a:chExt cx="652794" cy="676150"/>
          </a:xfrm>
        </p:grpSpPr>
        <p:sp>
          <p:nvSpPr>
            <p:cNvPr id="10" name="Oval 30">
              <a:extLst>
                <a:ext uri="{FF2B5EF4-FFF2-40B4-BE49-F238E27FC236}">
                  <a16:creationId xmlns:a16="http://schemas.microsoft.com/office/drawing/2014/main" id="{649BBB51-C127-5922-8E6B-5C684683B1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2403" y="4930517"/>
              <a:ext cx="650594" cy="676150"/>
            </a:xfrm>
            <a:prstGeom prst="ellipse">
              <a:avLst/>
            </a:prstGeom>
            <a:solidFill>
              <a:srgbClr val="A6A6FF"/>
            </a:solidFill>
            <a:ln w="12700" cmpd="sng">
              <a:solidFill>
                <a:srgbClr val="0033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none" lIns="290259" tIns="41911" rIns="78232" bIns="41911" numCol="1" spcCol="1270" rtlCol="0" anchor="ctr" anchorCtr="0">
              <a:noAutofit/>
            </a:bodyPr>
            <a:lstStyle/>
            <a:p>
              <a:pPr algn="ctr" defTabSz="488834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11" name="Picture 66" descr="ball2v2pn-2.png">
              <a:extLst>
                <a:ext uri="{FF2B5EF4-FFF2-40B4-BE49-F238E27FC236}">
                  <a16:creationId xmlns:a16="http://schemas.microsoft.com/office/drawing/2014/main" id="{A725178A-8DA8-6003-DC73-88D5CC3BA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800680" y="5250801"/>
              <a:ext cx="288643" cy="281688"/>
            </a:xfrm>
            <a:prstGeom prst="rect">
              <a:avLst/>
            </a:prstGeom>
          </p:spPr>
        </p:pic>
        <p:pic>
          <p:nvPicPr>
            <p:cNvPr id="12" name="Picture 67" descr="ball2v2pn-2.png">
              <a:extLst>
                <a:ext uri="{FF2B5EF4-FFF2-40B4-BE49-F238E27FC236}">
                  <a16:creationId xmlns:a16="http://schemas.microsoft.com/office/drawing/2014/main" id="{33D2E2AB-ADF2-4ABF-E61A-8C797A846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32011" y="5103522"/>
              <a:ext cx="288643" cy="281688"/>
            </a:xfrm>
            <a:prstGeom prst="rect">
              <a:avLst/>
            </a:prstGeom>
          </p:spPr>
        </p:pic>
        <p:pic>
          <p:nvPicPr>
            <p:cNvPr id="13" name="Picture 68" descr="ball2v2pn.png">
              <a:extLst>
                <a:ext uri="{FF2B5EF4-FFF2-40B4-BE49-F238E27FC236}">
                  <a16:creationId xmlns:a16="http://schemas.microsoft.com/office/drawing/2014/main" id="{055F3491-2E1D-03DB-9017-6BCD079BC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693901" y="4970981"/>
              <a:ext cx="287599" cy="280668"/>
            </a:xfrm>
            <a:prstGeom prst="rect">
              <a:avLst/>
            </a:prstGeom>
          </p:spPr>
        </p:pic>
        <p:pic>
          <p:nvPicPr>
            <p:cNvPr id="15" name="Picture 69" descr="ball2v2pn.png">
              <a:extLst>
                <a:ext uri="{FF2B5EF4-FFF2-40B4-BE49-F238E27FC236}">
                  <a16:creationId xmlns:a16="http://schemas.microsoft.com/office/drawing/2014/main" id="{70D255E9-EECB-7473-C4DD-0B6EB8E00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677537" y="5149293"/>
              <a:ext cx="287599" cy="280668"/>
            </a:xfrm>
            <a:prstGeom prst="rect">
              <a:avLst/>
            </a:prstGeom>
          </p:spPr>
        </p:pic>
        <p:pic>
          <p:nvPicPr>
            <p:cNvPr id="17" name="Picture 70" descr="ball2v2pn.png">
              <a:extLst>
                <a:ext uri="{FF2B5EF4-FFF2-40B4-BE49-F238E27FC236}">
                  <a16:creationId xmlns:a16="http://schemas.microsoft.com/office/drawing/2014/main" id="{58C1A586-2C2D-277B-D0AF-EE311F72F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605322" y="5261899"/>
              <a:ext cx="287599" cy="280668"/>
            </a:xfrm>
            <a:prstGeom prst="rect">
              <a:avLst/>
            </a:prstGeom>
          </p:spPr>
        </p:pic>
        <p:pic>
          <p:nvPicPr>
            <p:cNvPr id="19" name="Picture 71" descr="ball2v2pn.png">
              <a:extLst>
                <a:ext uri="{FF2B5EF4-FFF2-40B4-BE49-F238E27FC236}">
                  <a16:creationId xmlns:a16="http://schemas.microsoft.com/office/drawing/2014/main" id="{1FF45030-6EF7-7555-15C6-C221C7B66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881063" y="5064889"/>
              <a:ext cx="287599" cy="280668"/>
            </a:xfrm>
            <a:prstGeom prst="rect">
              <a:avLst/>
            </a:prstGeom>
          </p:spPr>
        </p:pic>
        <p:pic>
          <p:nvPicPr>
            <p:cNvPr id="34" name="Picture 66" descr="ball2v2pn-2.png">
              <a:extLst>
                <a:ext uri="{FF2B5EF4-FFF2-40B4-BE49-F238E27FC236}">
                  <a16:creationId xmlns:a16="http://schemas.microsoft.com/office/drawing/2014/main" id="{ACC08DAB-E748-5906-CBDE-56671A383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788644" y="5023821"/>
              <a:ext cx="288643" cy="281688"/>
            </a:xfrm>
            <a:prstGeom prst="rect">
              <a:avLst/>
            </a:prstGeom>
          </p:spPr>
        </p:pic>
        <p:pic>
          <p:nvPicPr>
            <p:cNvPr id="35" name="Picture 66" descr="ball2v2pn-2.png">
              <a:extLst>
                <a:ext uri="{FF2B5EF4-FFF2-40B4-BE49-F238E27FC236}">
                  <a16:creationId xmlns:a16="http://schemas.microsoft.com/office/drawing/2014/main" id="{38196FF8-2151-D59A-9756-7444706C6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631456" y="5181465"/>
              <a:ext cx="288643" cy="281688"/>
            </a:xfrm>
            <a:prstGeom prst="rect">
              <a:avLst/>
            </a:prstGeom>
          </p:spPr>
        </p:pic>
      </p:grpSp>
      <p:grpSp>
        <p:nvGrpSpPr>
          <p:cNvPr id="37" name="Group 94">
            <a:extLst>
              <a:ext uri="{FF2B5EF4-FFF2-40B4-BE49-F238E27FC236}">
                <a16:creationId xmlns:a16="http://schemas.microsoft.com/office/drawing/2014/main" id="{49B91EDC-07CE-9415-4AF0-C51957E4950D}"/>
              </a:ext>
            </a:extLst>
          </p:cNvPr>
          <p:cNvGrpSpPr/>
          <p:nvPr/>
        </p:nvGrpSpPr>
        <p:grpSpPr>
          <a:xfrm rot="2688127">
            <a:off x="3583077" y="5389498"/>
            <a:ext cx="651666" cy="651666"/>
            <a:chOff x="3046267" y="5132315"/>
            <a:chExt cx="605978" cy="605979"/>
          </a:xfrm>
        </p:grpSpPr>
        <p:sp>
          <p:nvSpPr>
            <p:cNvPr id="38" name="Oval 163">
              <a:extLst>
                <a:ext uri="{FF2B5EF4-FFF2-40B4-BE49-F238E27FC236}">
                  <a16:creationId xmlns:a16="http://schemas.microsoft.com/office/drawing/2014/main" id="{E23BA7AD-CC2E-1D5E-5533-9051B5C141EC}"/>
                </a:ext>
              </a:extLst>
            </p:cNvPr>
            <p:cNvSpPr/>
            <p:nvPr/>
          </p:nvSpPr>
          <p:spPr>
            <a:xfrm rot="16654851">
              <a:off x="3046266" y="5132316"/>
              <a:ext cx="605979" cy="605978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2700" cmpd="sng">
              <a:solidFill>
                <a:srgbClr val="0033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none" lIns="290259" tIns="41911" rIns="78232" bIns="41911" numCol="1" spcCol="1270" rtlCol="0" anchor="ctr" anchorCtr="0">
              <a:noAutofit/>
            </a:bodyPr>
            <a:lstStyle/>
            <a:p>
              <a:pPr algn="ctr" defTabSz="488834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39" name="Picture 164" descr="ball2v2pn-2.png">
              <a:extLst>
                <a:ext uri="{FF2B5EF4-FFF2-40B4-BE49-F238E27FC236}">
                  <a16:creationId xmlns:a16="http://schemas.microsoft.com/office/drawing/2014/main" id="{1409B448-160D-CC01-02B2-D0F020E91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3162798" y="5391221"/>
              <a:ext cx="282245" cy="275444"/>
            </a:xfrm>
            <a:prstGeom prst="rect">
              <a:avLst/>
            </a:prstGeom>
          </p:spPr>
        </p:pic>
        <p:grpSp>
          <p:nvGrpSpPr>
            <p:cNvPr id="40" name="Group 166">
              <a:extLst>
                <a:ext uri="{FF2B5EF4-FFF2-40B4-BE49-F238E27FC236}">
                  <a16:creationId xmlns:a16="http://schemas.microsoft.com/office/drawing/2014/main" id="{77C634F4-43FE-B132-64AE-E813B40ABD40}"/>
                </a:ext>
              </a:extLst>
            </p:cNvPr>
            <p:cNvGrpSpPr/>
            <p:nvPr/>
          </p:nvGrpSpPr>
          <p:grpSpPr>
            <a:xfrm rot="16654851">
              <a:off x="3137904" y="5170143"/>
              <a:ext cx="419968" cy="550889"/>
              <a:chOff x="16040944" y="9157792"/>
              <a:chExt cx="1097900" cy="1440160"/>
            </a:xfrm>
          </p:grpSpPr>
          <p:pic>
            <p:nvPicPr>
              <p:cNvPr id="41" name="Picture 167" descr="ball2v2pn.png">
                <a:extLst>
                  <a:ext uri="{FF2B5EF4-FFF2-40B4-BE49-F238E27FC236}">
                    <a16:creationId xmlns:a16="http://schemas.microsoft.com/office/drawing/2014/main" id="{9B1A098A-60AD-DC95-61A4-2792ACB0D1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400984" y="9157792"/>
                <a:ext cx="737860" cy="720080"/>
              </a:xfrm>
              <a:prstGeom prst="rect">
                <a:avLst/>
              </a:prstGeom>
            </p:spPr>
          </p:pic>
          <p:pic>
            <p:nvPicPr>
              <p:cNvPr id="42" name="Picture 168" descr="ball2v2pn.png">
                <a:extLst>
                  <a:ext uri="{FF2B5EF4-FFF2-40B4-BE49-F238E27FC236}">
                    <a16:creationId xmlns:a16="http://schemas.microsoft.com/office/drawing/2014/main" id="{86F1887D-7F78-D564-EF26-CBB5338DC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040944" y="9877872"/>
                <a:ext cx="737860" cy="720080"/>
              </a:xfrm>
              <a:prstGeom prst="rect">
                <a:avLst/>
              </a:prstGeom>
            </p:spPr>
          </p:pic>
          <p:pic>
            <p:nvPicPr>
              <p:cNvPr id="43" name="Picture 169" descr="ball2v2pn-2.png">
                <a:extLst>
                  <a:ext uri="{FF2B5EF4-FFF2-40B4-BE49-F238E27FC236}">
                    <a16:creationId xmlns:a16="http://schemas.microsoft.com/office/drawing/2014/main" id="{DE7F4C6E-1A64-4C73-CE45-FD2D51820E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86034" y="9668034"/>
                <a:ext cx="737860" cy="720080"/>
              </a:xfrm>
              <a:prstGeom prst="rect">
                <a:avLst/>
              </a:prstGeom>
            </p:spPr>
          </p:pic>
        </p:grpSp>
      </p:grpSp>
      <p:grpSp>
        <p:nvGrpSpPr>
          <p:cNvPr id="44" name="Group 94">
            <a:extLst>
              <a:ext uri="{FF2B5EF4-FFF2-40B4-BE49-F238E27FC236}">
                <a16:creationId xmlns:a16="http://schemas.microsoft.com/office/drawing/2014/main" id="{4115BF9D-B7A4-43C5-748D-79B497869CBF}"/>
              </a:ext>
            </a:extLst>
          </p:cNvPr>
          <p:cNvGrpSpPr/>
          <p:nvPr/>
        </p:nvGrpSpPr>
        <p:grpSpPr>
          <a:xfrm rot="18649729">
            <a:off x="3772796" y="4740573"/>
            <a:ext cx="651666" cy="651666"/>
            <a:chOff x="3046267" y="5132315"/>
            <a:chExt cx="605978" cy="605979"/>
          </a:xfrm>
        </p:grpSpPr>
        <p:sp>
          <p:nvSpPr>
            <p:cNvPr id="45" name="Oval 163">
              <a:extLst>
                <a:ext uri="{FF2B5EF4-FFF2-40B4-BE49-F238E27FC236}">
                  <a16:creationId xmlns:a16="http://schemas.microsoft.com/office/drawing/2014/main" id="{BD878457-4907-5ADD-BAC7-0AD0F3B1C40B}"/>
                </a:ext>
              </a:extLst>
            </p:cNvPr>
            <p:cNvSpPr/>
            <p:nvPr/>
          </p:nvSpPr>
          <p:spPr>
            <a:xfrm rot="16654851">
              <a:off x="3046266" y="5132316"/>
              <a:ext cx="605979" cy="605978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2700" cmpd="sng">
              <a:solidFill>
                <a:srgbClr val="0033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none" lIns="290259" tIns="41911" rIns="78232" bIns="41911" numCol="1" spcCol="1270" rtlCol="0" anchor="ctr" anchorCtr="0">
              <a:noAutofit/>
            </a:bodyPr>
            <a:lstStyle/>
            <a:p>
              <a:pPr algn="ctr" defTabSz="488834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46" name="Picture 164" descr="ball2v2pn-2.png">
              <a:extLst>
                <a:ext uri="{FF2B5EF4-FFF2-40B4-BE49-F238E27FC236}">
                  <a16:creationId xmlns:a16="http://schemas.microsoft.com/office/drawing/2014/main" id="{68255481-FA20-690F-62AF-D3E70CEE4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3162798" y="5391221"/>
              <a:ext cx="282245" cy="275444"/>
            </a:xfrm>
            <a:prstGeom prst="rect">
              <a:avLst/>
            </a:prstGeom>
          </p:spPr>
        </p:pic>
        <p:grpSp>
          <p:nvGrpSpPr>
            <p:cNvPr id="47" name="Group 166">
              <a:extLst>
                <a:ext uri="{FF2B5EF4-FFF2-40B4-BE49-F238E27FC236}">
                  <a16:creationId xmlns:a16="http://schemas.microsoft.com/office/drawing/2014/main" id="{7D0DEC5E-4060-BDFD-1E4F-946F8ADC7F62}"/>
                </a:ext>
              </a:extLst>
            </p:cNvPr>
            <p:cNvGrpSpPr/>
            <p:nvPr/>
          </p:nvGrpSpPr>
          <p:grpSpPr>
            <a:xfrm rot="16654851">
              <a:off x="3137904" y="5170143"/>
              <a:ext cx="419968" cy="550889"/>
              <a:chOff x="16040944" y="9157792"/>
              <a:chExt cx="1097900" cy="1440160"/>
            </a:xfrm>
          </p:grpSpPr>
          <p:pic>
            <p:nvPicPr>
              <p:cNvPr id="48" name="Picture 167" descr="ball2v2pn.png">
                <a:extLst>
                  <a:ext uri="{FF2B5EF4-FFF2-40B4-BE49-F238E27FC236}">
                    <a16:creationId xmlns:a16="http://schemas.microsoft.com/office/drawing/2014/main" id="{1324CE1A-4E74-7E11-2F1C-CB9FA4F3A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400984" y="9157792"/>
                <a:ext cx="737860" cy="720080"/>
              </a:xfrm>
              <a:prstGeom prst="rect">
                <a:avLst/>
              </a:prstGeom>
            </p:spPr>
          </p:pic>
          <p:pic>
            <p:nvPicPr>
              <p:cNvPr id="49" name="Picture 168" descr="ball2v2pn.png">
                <a:extLst>
                  <a:ext uri="{FF2B5EF4-FFF2-40B4-BE49-F238E27FC236}">
                    <a16:creationId xmlns:a16="http://schemas.microsoft.com/office/drawing/2014/main" id="{B2A6AAE7-E8A0-38E7-B7AD-1192BB4D38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040944" y="9877872"/>
                <a:ext cx="737860" cy="720080"/>
              </a:xfrm>
              <a:prstGeom prst="rect">
                <a:avLst/>
              </a:prstGeom>
            </p:spPr>
          </p:pic>
          <p:pic>
            <p:nvPicPr>
              <p:cNvPr id="50" name="Picture 169" descr="ball2v2pn-2.png">
                <a:extLst>
                  <a:ext uri="{FF2B5EF4-FFF2-40B4-BE49-F238E27FC236}">
                    <a16:creationId xmlns:a16="http://schemas.microsoft.com/office/drawing/2014/main" id="{CFE7C0C2-2FF3-C67B-C1EF-57979C3AE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86034" y="9668034"/>
                <a:ext cx="737860" cy="720080"/>
              </a:xfrm>
              <a:prstGeom prst="rect">
                <a:avLst/>
              </a:prstGeom>
            </p:spPr>
          </p:pic>
        </p:grp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81AF20A1-BF00-DF5A-D8A6-F095682DFF88}"/>
              </a:ext>
            </a:extLst>
          </p:cNvPr>
          <p:cNvGrpSpPr/>
          <p:nvPr/>
        </p:nvGrpSpPr>
        <p:grpSpPr>
          <a:xfrm>
            <a:off x="7093423" y="4833259"/>
            <a:ext cx="1080625" cy="1080625"/>
            <a:chOff x="512403" y="4930517"/>
            <a:chExt cx="652794" cy="676150"/>
          </a:xfrm>
        </p:grpSpPr>
        <p:sp>
          <p:nvSpPr>
            <p:cNvPr id="60" name="Oval 30">
              <a:extLst>
                <a:ext uri="{FF2B5EF4-FFF2-40B4-BE49-F238E27FC236}">
                  <a16:creationId xmlns:a16="http://schemas.microsoft.com/office/drawing/2014/main" id="{C609296D-825E-35B4-E61E-07C3588948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2403" y="4930517"/>
              <a:ext cx="650594" cy="676150"/>
            </a:xfrm>
            <a:prstGeom prst="ellipse">
              <a:avLst/>
            </a:prstGeom>
            <a:solidFill>
              <a:srgbClr val="A6A6FF"/>
            </a:solidFill>
            <a:ln w="12700" cmpd="sng">
              <a:solidFill>
                <a:srgbClr val="0033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none" lIns="290259" tIns="41911" rIns="78232" bIns="41911" numCol="1" spcCol="1270" rtlCol="0" anchor="ctr" anchorCtr="0">
              <a:noAutofit/>
            </a:bodyPr>
            <a:lstStyle/>
            <a:p>
              <a:pPr algn="ctr" defTabSz="488834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61" name="Picture 66" descr="ball2v2pn-2.png">
              <a:extLst>
                <a:ext uri="{FF2B5EF4-FFF2-40B4-BE49-F238E27FC236}">
                  <a16:creationId xmlns:a16="http://schemas.microsoft.com/office/drawing/2014/main" id="{5523DD6C-1BE6-4FBF-D358-0C11A6B07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800680" y="5250801"/>
              <a:ext cx="288643" cy="281688"/>
            </a:xfrm>
            <a:prstGeom prst="rect">
              <a:avLst/>
            </a:prstGeom>
          </p:spPr>
        </p:pic>
        <p:pic>
          <p:nvPicPr>
            <p:cNvPr id="62" name="Picture 67" descr="ball2v2pn-2.png">
              <a:extLst>
                <a:ext uri="{FF2B5EF4-FFF2-40B4-BE49-F238E27FC236}">
                  <a16:creationId xmlns:a16="http://schemas.microsoft.com/office/drawing/2014/main" id="{04682083-A112-1BE2-7F4F-85DE76C6F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32011" y="5103522"/>
              <a:ext cx="288643" cy="281688"/>
            </a:xfrm>
            <a:prstGeom prst="rect">
              <a:avLst/>
            </a:prstGeom>
          </p:spPr>
        </p:pic>
        <p:pic>
          <p:nvPicPr>
            <p:cNvPr id="63" name="Picture 68" descr="ball2v2pn.png">
              <a:extLst>
                <a:ext uri="{FF2B5EF4-FFF2-40B4-BE49-F238E27FC236}">
                  <a16:creationId xmlns:a16="http://schemas.microsoft.com/office/drawing/2014/main" id="{3B3144DA-41C8-8974-EDDB-8BEE592E2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693901" y="4970981"/>
              <a:ext cx="287599" cy="280668"/>
            </a:xfrm>
            <a:prstGeom prst="rect">
              <a:avLst/>
            </a:prstGeom>
          </p:spPr>
        </p:pic>
        <p:pic>
          <p:nvPicPr>
            <p:cNvPr id="64" name="Picture 69" descr="ball2v2pn.png">
              <a:extLst>
                <a:ext uri="{FF2B5EF4-FFF2-40B4-BE49-F238E27FC236}">
                  <a16:creationId xmlns:a16="http://schemas.microsoft.com/office/drawing/2014/main" id="{9B34095A-791D-1BCF-C09E-0B92B3AAA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677537" y="5149293"/>
              <a:ext cx="287599" cy="280668"/>
            </a:xfrm>
            <a:prstGeom prst="rect">
              <a:avLst/>
            </a:prstGeom>
          </p:spPr>
        </p:pic>
        <p:pic>
          <p:nvPicPr>
            <p:cNvPr id="65" name="Picture 70" descr="ball2v2pn.png">
              <a:extLst>
                <a:ext uri="{FF2B5EF4-FFF2-40B4-BE49-F238E27FC236}">
                  <a16:creationId xmlns:a16="http://schemas.microsoft.com/office/drawing/2014/main" id="{17E7F116-BA20-8980-98FF-F0F94A4E6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605322" y="5261899"/>
              <a:ext cx="287599" cy="280668"/>
            </a:xfrm>
            <a:prstGeom prst="rect">
              <a:avLst/>
            </a:prstGeom>
          </p:spPr>
        </p:pic>
        <p:pic>
          <p:nvPicPr>
            <p:cNvPr id="66" name="Picture 71" descr="ball2v2pn.png">
              <a:extLst>
                <a:ext uri="{FF2B5EF4-FFF2-40B4-BE49-F238E27FC236}">
                  <a16:creationId xmlns:a16="http://schemas.microsoft.com/office/drawing/2014/main" id="{9E6CDA30-6604-DD96-CA73-246655EFC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881063" y="5064889"/>
              <a:ext cx="287599" cy="280668"/>
            </a:xfrm>
            <a:prstGeom prst="rect">
              <a:avLst/>
            </a:prstGeom>
          </p:spPr>
        </p:pic>
        <p:pic>
          <p:nvPicPr>
            <p:cNvPr id="68" name="Picture 66" descr="ball2v2pn-2.png">
              <a:extLst>
                <a:ext uri="{FF2B5EF4-FFF2-40B4-BE49-F238E27FC236}">
                  <a16:creationId xmlns:a16="http://schemas.microsoft.com/office/drawing/2014/main" id="{8E5A6031-D165-5916-AB93-9AAA95BE8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690647" y="5108522"/>
              <a:ext cx="288643" cy="281688"/>
            </a:xfrm>
            <a:prstGeom prst="rect">
              <a:avLst/>
            </a:prstGeom>
          </p:spPr>
        </p:pic>
      </p:grpSp>
      <p:grpSp>
        <p:nvGrpSpPr>
          <p:cNvPr id="69" name="Group 94">
            <a:extLst>
              <a:ext uri="{FF2B5EF4-FFF2-40B4-BE49-F238E27FC236}">
                <a16:creationId xmlns:a16="http://schemas.microsoft.com/office/drawing/2014/main" id="{90622439-902D-017A-C1A0-236F85BC90B2}"/>
              </a:ext>
            </a:extLst>
          </p:cNvPr>
          <p:cNvGrpSpPr/>
          <p:nvPr/>
        </p:nvGrpSpPr>
        <p:grpSpPr>
          <a:xfrm rot="18649729">
            <a:off x="9182959" y="5067194"/>
            <a:ext cx="651666" cy="651666"/>
            <a:chOff x="3046267" y="5132315"/>
            <a:chExt cx="605978" cy="605979"/>
          </a:xfrm>
        </p:grpSpPr>
        <p:sp>
          <p:nvSpPr>
            <p:cNvPr id="70" name="Oval 163">
              <a:extLst>
                <a:ext uri="{FF2B5EF4-FFF2-40B4-BE49-F238E27FC236}">
                  <a16:creationId xmlns:a16="http://schemas.microsoft.com/office/drawing/2014/main" id="{4CC0970D-3C55-A67A-D35D-6D30AE0E86B3}"/>
                </a:ext>
              </a:extLst>
            </p:cNvPr>
            <p:cNvSpPr/>
            <p:nvPr/>
          </p:nvSpPr>
          <p:spPr>
            <a:xfrm rot="16654851">
              <a:off x="3046266" y="5132316"/>
              <a:ext cx="605979" cy="605978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2700" cmpd="sng">
              <a:solidFill>
                <a:srgbClr val="0033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none" lIns="290259" tIns="41911" rIns="78232" bIns="41911" numCol="1" spcCol="1270" rtlCol="0" anchor="ctr" anchorCtr="0">
              <a:noAutofit/>
            </a:bodyPr>
            <a:lstStyle/>
            <a:p>
              <a:pPr algn="ctr" defTabSz="488834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72" name="Group 166">
              <a:extLst>
                <a:ext uri="{FF2B5EF4-FFF2-40B4-BE49-F238E27FC236}">
                  <a16:creationId xmlns:a16="http://schemas.microsoft.com/office/drawing/2014/main" id="{5356B558-54DE-667D-DB71-4578C9C64528}"/>
                </a:ext>
              </a:extLst>
            </p:cNvPr>
            <p:cNvGrpSpPr/>
            <p:nvPr/>
          </p:nvGrpSpPr>
          <p:grpSpPr>
            <a:xfrm rot="16654851">
              <a:off x="3137904" y="5170143"/>
              <a:ext cx="419968" cy="550889"/>
              <a:chOff x="16040944" y="9157792"/>
              <a:chExt cx="1097900" cy="1440160"/>
            </a:xfrm>
          </p:grpSpPr>
          <p:pic>
            <p:nvPicPr>
              <p:cNvPr id="73" name="Picture 167" descr="ball2v2pn.png">
                <a:extLst>
                  <a:ext uri="{FF2B5EF4-FFF2-40B4-BE49-F238E27FC236}">
                    <a16:creationId xmlns:a16="http://schemas.microsoft.com/office/drawing/2014/main" id="{F4492275-4CFE-D8B2-4AA5-205930548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400984" y="9157792"/>
                <a:ext cx="737860" cy="720080"/>
              </a:xfrm>
              <a:prstGeom prst="rect">
                <a:avLst/>
              </a:prstGeom>
            </p:spPr>
          </p:pic>
          <p:pic>
            <p:nvPicPr>
              <p:cNvPr id="74" name="Picture 168" descr="ball2v2pn.png">
                <a:extLst>
                  <a:ext uri="{FF2B5EF4-FFF2-40B4-BE49-F238E27FC236}">
                    <a16:creationId xmlns:a16="http://schemas.microsoft.com/office/drawing/2014/main" id="{1A63A430-F92A-A29F-7721-80E1EE903C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040944" y="9877872"/>
                <a:ext cx="737860" cy="720080"/>
              </a:xfrm>
              <a:prstGeom prst="rect">
                <a:avLst/>
              </a:prstGeom>
            </p:spPr>
          </p:pic>
          <p:pic>
            <p:nvPicPr>
              <p:cNvPr id="75" name="Picture 169" descr="ball2v2pn-2.png">
                <a:extLst>
                  <a:ext uri="{FF2B5EF4-FFF2-40B4-BE49-F238E27FC236}">
                    <a16:creationId xmlns:a16="http://schemas.microsoft.com/office/drawing/2014/main" id="{DB2B6D73-6EB1-79E8-E330-8654BDB7AF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86034" y="9668034"/>
                <a:ext cx="737860" cy="720080"/>
              </a:xfrm>
              <a:prstGeom prst="rect">
                <a:avLst/>
              </a:prstGeom>
            </p:spPr>
          </p:pic>
        </p:grpSp>
      </p:grpSp>
      <p:grpSp>
        <p:nvGrpSpPr>
          <p:cNvPr id="124" name="Groupe 123">
            <a:extLst>
              <a:ext uri="{FF2B5EF4-FFF2-40B4-BE49-F238E27FC236}">
                <a16:creationId xmlns:a16="http://schemas.microsoft.com/office/drawing/2014/main" id="{168CAF89-2528-C62D-7BB7-6031F5D5E6EE}"/>
              </a:ext>
            </a:extLst>
          </p:cNvPr>
          <p:cNvGrpSpPr/>
          <p:nvPr/>
        </p:nvGrpSpPr>
        <p:grpSpPr>
          <a:xfrm>
            <a:off x="10508509" y="5636422"/>
            <a:ext cx="828000" cy="828000"/>
            <a:chOff x="10508509" y="5636422"/>
            <a:chExt cx="828000" cy="828000"/>
          </a:xfrm>
        </p:grpSpPr>
        <p:sp>
          <p:nvSpPr>
            <p:cNvPr id="92" name="Oval 30">
              <a:extLst>
                <a:ext uri="{FF2B5EF4-FFF2-40B4-BE49-F238E27FC236}">
                  <a16:creationId xmlns:a16="http://schemas.microsoft.com/office/drawing/2014/main" id="{8FB3C8F8-B91D-B20B-2EE5-4F0495B2FF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08509" y="5636422"/>
              <a:ext cx="828000" cy="828000"/>
            </a:xfrm>
            <a:prstGeom prst="ellipse">
              <a:avLst/>
            </a:prstGeom>
            <a:solidFill>
              <a:srgbClr val="A6A6FF"/>
            </a:solidFill>
            <a:ln w="12700" cmpd="sng">
              <a:solidFill>
                <a:srgbClr val="0033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none" lIns="290259" tIns="41911" rIns="78232" bIns="41911" numCol="1" spcCol="1270" rtlCol="0" anchor="ctr" anchorCtr="0">
              <a:noAutofit/>
            </a:bodyPr>
            <a:lstStyle/>
            <a:p>
              <a:pPr algn="ctr" defTabSz="488834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93" name="Picture 66" descr="ball2v2pn-2.png">
              <a:extLst>
                <a:ext uri="{FF2B5EF4-FFF2-40B4-BE49-F238E27FC236}">
                  <a16:creationId xmlns:a16="http://schemas.microsoft.com/office/drawing/2014/main" id="{4E14EF00-7868-DFC5-B700-698FF0ACF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10882337" y="6021861"/>
              <a:ext cx="353467" cy="358500"/>
            </a:xfrm>
            <a:prstGeom prst="rect">
              <a:avLst/>
            </a:prstGeom>
          </p:spPr>
        </p:pic>
        <p:pic>
          <p:nvPicPr>
            <p:cNvPr id="94" name="Picture 67" descr="ball2v2pn-2.png">
              <a:extLst>
                <a:ext uri="{FF2B5EF4-FFF2-40B4-BE49-F238E27FC236}">
                  <a16:creationId xmlns:a16="http://schemas.microsoft.com/office/drawing/2014/main" id="{512CB0F6-38B2-6F21-FB36-53B742A2A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10540406" y="5841506"/>
              <a:ext cx="353467" cy="358500"/>
            </a:xfrm>
            <a:prstGeom prst="rect">
              <a:avLst/>
            </a:prstGeom>
          </p:spPr>
        </p:pic>
        <p:pic>
          <p:nvPicPr>
            <p:cNvPr id="95" name="Picture 68" descr="ball2v2pn.png">
              <a:extLst>
                <a:ext uri="{FF2B5EF4-FFF2-40B4-BE49-F238E27FC236}">
                  <a16:creationId xmlns:a16="http://schemas.microsoft.com/office/drawing/2014/main" id="{C3AB9B02-0B24-3A45-E670-BEF8C678E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10746416" y="5679223"/>
              <a:ext cx="352188" cy="357201"/>
            </a:xfrm>
            <a:prstGeom prst="rect">
              <a:avLst/>
            </a:prstGeom>
          </p:spPr>
        </p:pic>
        <p:pic>
          <p:nvPicPr>
            <p:cNvPr id="96" name="Picture 69" descr="ball2v2pn.png">
              <a:extLst>
                <a:ext uri="{FF2B5EF4-FFF2-40B4-BE49-F238E27FC236}">
                  <a16:creationId xmlns:a16="http://schemas.microsoft.com/office/drawing/2014/main" id="{117EA80C-71A3-EF01-7920-1817ABD29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10725589" y="5897580"/>
              <a:ext cx="352188" cy="357201"/>
            </a:xfrm>
            <a:prstGeom prst="rect">
              <a:avLst/>
            </a:prstGeom>
          </p:spPr>
        </p:pic>
        <p:pic>
          <p:nvPicPr>
            <p:cNvPr id="98" name="Picture 71" descr="ball2v2pn.png">
              <a:extLst>
                <a:ext uri="{FF2B5EF4-FFF2-40B4-BE49-F238E27FC236}">
                  <a16:creationId xmlns:a16="http://schemas.microsoft.com/office/drawing/2014/main" id="{28A3BF8C-7254-FAF7-B368-31A78C173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10649228" y="6003057"/>
              <a:ext cx="352188" cy="357201"/>
            </a:xfrm>
            <a:prstGeom prst="rect">
              <a:avLst/>
            </a:prstGeom>
          </p:spPr>
        </p:pic>
        <p:pic>
          <p:nvPicPr>
            <p:cNvPr id="99" name="Picture 66" descr="ball2v2pn-2.png">
              <a:extLst>
                <a:ext uri="{FF2B5EF4-FFF2-40B4-BE49-F238E27FC236}">
                  <a16:creationId xmlns:a16="http://schemas.microsoft.com/office/drawing/2014/main" id="{6D91C286-7148-9EFB-3795-80B47E753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10927997" y="5833094"/>
              <a:ext cx="353467" cy="358500"/>
            </a:xfrm>
            <a:prstGeom prst="rect">
              <a:avLst/>
            </a:prstGeom>
          </p:spPr>
        </p:pic>
      </p:grpSp>
      <p:grpSp>
        <p:nvGrpSpPr>
          <p:cNvPr id="102" name="Group 166">
            <a:extLst>
              <a:ext uri="{FF2B5EF4-FFF2-40B4-BE49-F238E27FC236}">
                <a16:creationId xmlns:a16="http://schemas.microsoft.com/office/drawing/2014/main" id="{2F116C91-DCF5-74F4-F54D-A64B68CD5EFC}"/>
              </a:ext>
            </a:extLst>
          </p:cNvPr>
          <p:cNvGrpSpPr/>
          <p:nvPr/>
        </p:nvGrpSpPr>
        <p:grpSpPr>
          <a:xfrm rot="13704580">
            <a:off x="10211427" y="4366442"/>
            <a:ext cx="1207639" cy="769774"/>
            <a:chOff x="14545067" y="10349344"/>
            <a:chExt cx="2935732" cy="1871289"/>
          </a:xfrm>
        </p:grpSpPr>
        <p:pic>
          <p:nvPicPr>
            <p:cNvPr id="103" name="Picture 167" descr="ball2v2pn.png">
              <a:extLst>
                <a:ext uri="{FF2B5EF4-FFF2-40B4-BE49-F238E27FC236}">
                  <a16:creationId xmlns:a16="http://schemas.microsoft.com/office/drawing/2014/main" id="{3D2F7EAD-54FF-B970-7451-63D00F9EA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84543" y="10349344"/>
              <a:ext cx="737860" cy="720079"/>
            </a:xfrm>
            <a:prstGeom prst="rect">
              <a:avLst/>
            </a:prstGeom>
          </p:spPr>
        </p:pic>
        <p:pic>
          <p:nvPicPr>
            <p:cNvPr id="104" name="Picture 168" descr="ball2v2pn.png">
              <a:extLst>
                <a:ext uri="{FF2B5EF4-FFF2-40B4-BE49-F238E27FC236}">
                  <a16:creationId xmlns:a16="http://schemas.microsoft.com/office/drawing/2014/main" id="{C715D91B-7A0F-9335-7678-61BD57A96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45067" y="11500554"/>
              <a:ext cx="737860" cy="720079"/>
            </a:xfrm>
            <a:prstGeom prst="rect">
              <a:avLst/>
            </a:prstGeom>
          </p:spPr>
        </p:pic>
        <p:pic>
          <p:nvPicPr>
            <p:cNvPr id="105" name="Picture 169" descr="ball2v2pn-2.png">
              <a:extLst>
                <a:ext uri="{FF2B5EF4-FFF2-40B4-BE49-F238E27FC236}">
                  <a16:creationId xmlns:a16="http://schemas.microsoft.com/office/drawing/2014/main" id="{B135129A-0AA2-9741-B5F1-3322787E8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42940" y="10836252"/>
              <a:ext cx="737859" cy="720080"/>
            </a:xfrm>
            <a:prstGeom prst="rect">
              <a:avLst/>
            </a:prstGeom>
          </p:spPr>
        </p:pic>
      </p:grpSp>
      <p:cxnSp>
        <p:nvCxnSpPr>
          <p:cNvPr id="106" name="Straight Arrow Connector 81">
            <a:extLst>
              <a:ext uri="{FF2B5EF4-FFF2-40B4-BE49-F238E27FC236}">
                <a16:creationId xmlns:a16="http://schemas.microsoft.com/office/drawing/2014/main" id="{FCFE3885-F72D-DCFE-9C72-B0C7752EDA0C}"/>
              </a:ext>
            </a:extLst>
          </p:cNvPr>
          <p:cNvCxnSpPr>
            <a:cxnSpLocks/>
            <a:stCxn id="60" idx="6"/>
            <a:endCxn id="70" idx="7"/>
          </p:cNvCxnSpPr>
          <p:nvPr/>
        </p:nvCxnSpPr>
        <p:spPr>
          <a:xfrm>
            <a:off x="8170406" y="5373572"/>
            <a:ext cx="1013129" cy="77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81">
            <a:extLst>
              <a:ext uri="{FF2B5EF4-FFF2-40B4-BE49-F238E27FC236}">
                <a16:creationId xmlns:a16="http://schemas.microsoft.com/office/drawing/2014/main" id="{83655352-877F-3B36-5167-93A7260F080A}"/>
              </a:ext>
            </a:extLst>
          </p:cNvPr>
          <p:cNvCxnSpPr>
            <a:cxnSpLocks/>
            <a:stCxn id="70" idx="3"/>
            <a:endCxn id="105" idx="0"/>
          </p:cNvCxnSpPr>
          <p:nvPr/>
        </p:nvCxnSpPr>
        <p:spPr>
          <a:xfrm flipV="1">
            <a:off x="9834049" y="4535762"/>
            <a:ext cx="543063" cy="876645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81">
            <a:extLst>
              <a:ext uri="{FF2B5EF4-FFF2-40B4-BE49-F238E27FC236}">
                <a16:creationId xmlns:a16="http://schemas.microsoft.com/office/drawing/2014/main" id="{78FC941B-1586-78FC-A936-A16BF65531AD}"/>
              </a:ext>
            </a:extLst>
          </p:cNvPr>
          <p:cNvCxnSpPr>
            <a:cxnSpLocks/>
            <a:stCxn id="70" idx="3"/>
            <a:endCxn id="103" idx="0"/>
          </p:cNvCxnSpPr>
          <p:nvPr/>
        </p:nvCxnSpPr>
        <p:spPr>
          <a:xfrm flipV="1">
            <a:off x="9834049" y="4963578"/>
            <a:ext cx="654960" cy="448829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81">
            <a:extLst>
              <a:ext uri="{FF2B5EF4-FFF2-40B4-BE49-F238E27FC236}">
                <a16:creationId xmlns:a16="http://schemas.microsoft.com/office/drawing/2014/main" id="{4D46C859-462C-8FAB-6EE5-DCB8CF61748B}"/>
              </a:ext>
            </a:extLst>
          </p:cNvPr>
          <p:cNvCxnSpPr>
            <a:cxnSpLocks/>
            <a:stCxn id="70" idx="3"/>
            <a:endCxn id="104" idx="0"/>
          </p:cNvCxnSpPr>
          <p:nvPr/>
        </p:nvCxnSpPr>
        <p:spPr>
          <a:xfrm flipV="1">
            <a:off x="9834049" y="5030564"/>
            <a:ext cx="1347593" cy="381843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3" name="Picture 71" descr="ball2v2pn.png">
            <a:extLst>
              <a:ext uri="{FF2B5EF4-FFF2-40B4-BE49-F238E27FC236}">
                <a16:creationId xmlns:a16="http://schemas.microsoft.com/office/drawing/2014/main" id="{3E572799-0F12-35ED-D5E2-28B28EA169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54851">
            <a:off x="10927393" y="5986487"/>
            <a:ext cx="318953" cy="32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65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B09D-372F-B184-616C-4BA424BD6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of the rotated Hamiltonian evaluated in A=3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A96B1-6E9F-A073-350C-E1FFCE6A93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/>
          <a:p>
            <a:r>
              <a:rPr lang="en-US"/>
              <a:t>23/04/2026</a:t>
            </a:r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9B1D63-54FE-58D8-2344-F7B16BEE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/>
          <a:p>
            <a:r>
              <a:rPr lang="fr-FR"/>
              <a:t>TRIUMF – IRL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93FC54-F799-0771-D847-481D42CA6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1687CB7-714F-0037-A3FD-F30CD0A60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623" y="1493884"/>
            <a:ext cx="7652084" cy="33902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2">
                <a:extLst>
                  <a:ext uri="{FF2B5EF4-FFF2-40B4-BE49-F238E27FC236}">
                    <a16:creationId xmlns:a16="http://schemas.microsoft.com/office/drawing/2014/main" id="{CD8711FA-8DD7-D29B-1F31-E9973A90FB49}"/>
                  </a:ext>
                </a:extLst>
              </p:cNvPr>
              <p:cNvSpPr txBox="1"/>
              <p:nvPr/>
            </p:nvSpPr>
            <p:spPr>
              <a:xfrm>
                <a:off x="1765676" y="1035484"/>
                <a:ext cx="6046925" cy="370999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>
                <a:defPPr>
                  <a:defRPr lang="fr-FR"/>
                </a:defPPr>
                <a:lvl1pPr algn="ctr">
                  <a:defRPr sz="18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dirty="0"/>
                  <a:t>Triton </a:t>
                </a:r>
                <a:r>
                  <a:rPr lang="en-US" dirty="0" err="1"/>
                  <a:t>g.s.</a:t>
                </a:r>
                <a:r>
                  <a:rPr lang="en-US" dirty="0"/>
                  <a:t> convergence with CS-Hamiltonian (</a:t>
                </a:r>
                <a14:m>
                  <m:oMath xmlns:m="http://schemas.openxmlformats.org/officeDocument/2006/math">
                    <m:r>
                      <a:rPr lang="el-GR" dirty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en-US" dirty="0"/>
                  <a:t> rad) </a:t>
                </a:r>
              </a:p>
            </p:txBody>
          </p:sp>
        </mc:Choice>
        <mc:Fallback xmlns="">
          <p:sp>
            <p:nvSpPr>
              <p:cNvPr id="6" name="TextBox 2">
                <a:extLst>
                  <a:ext uri="{FF2B5EF4-FFF2-40B4-BE49-F238E27FC236}">
                    <a16:creationId xmlns:a16="http://schemas.microsoft.com/office/drawing/2014/main" id="{CD8711FA-8DD7-D29B-1F31-E9973A90F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676" y="1035484"/>
                <a:ext cx="6046925" cy="370999"/>
              </a:xfrm>
              <a:prstGeom prst="rect">
                <a:avLst/>
              </a:prstGeom>
              <a:blipFill>
                <a:blip r:embed="rId3"/>
                <a:stretch>
                  <a:fillRect l="-906" t="-8065" r="-1611" b="-22581"/>
                </a:stretch>
              </a:blip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E175E330-1222-1816-5285-7357C2C8E8F7}"/>
              </a:ext>
            </a:extLst>
          </p:cNvPr>
          <p:cNvSpPr/>
          <p:nvPr/>
        </p:nvSpPr>
        <p:spPr>
          <a:xfrm>
            <a:off x="7217263" y="4812902"/>
            <a:ext cx="4808173" cy="14812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charset="0"/>
                <a:cs typeface="Arial" charset="0"/>
              </a:rPr>
              <a:t>SRG leads to faster convergence;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charset="0"/>
                <a:cs typeface="Arial" charset="0"/>
              </a:rPr>
              <a:t>Induced 3N-interaction needs to be accounted for (as expected from literature).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0" name="ZoneTexte 469">
                <a:extLst>
                  <a:ext uri="{FF2B5EF4-FFF2-40B4-BE49-F238E27FC236}">
                    <a16:creationId xmlns:a16="http://schemas.microsoft.com/office/drawing/2014/main" id="{C55AB12D-2483-B1B4-9F86-69C8EEB96D25}"/>
                  </a:ext>
                </a:extLst>
              </p:cNvPr>
              <p:cNvSpPr txBox="1"/>
              <p:nvPr/>
            </p:nvSpPr>
            <p:spPr>
              <a:xfrm>
                <a:off x="1651744" y="5160715"/>
                <a:ext cx="3137394" cy="856832"/>
              </a:xfrm>
              <a:prstGeom prst="rect">
                <a:avLst/>
              </a:prstGeom>
              <a:ln w="12700" cmpd="sng"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anchor="ctr" anchorCtr="0">
                <a:noAutofit/>
              </a:bodyPr>
              <a:lstStyle>
                <a:defPPr>
                  <a:defRPr lang="fr-FR"/>
                </a:defPPr>
                <a:lvl1pPr algn="just">
                  <a:defRPr sz="1600">
                    <a:solidFill>
                      <a:schemeClr val="dk1"/>
                    </a:solidFill>
                    <a:latin typeface="+mn-lt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9pPr>
              </a:lstStyle>
              <a:p>
                <a:r>
                  <a:rPr lang="en-US" dirty="0"/>
                  <a:t>Maximum model space achievable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(30 nodes a box in excess of 15 </a:t>
                </a:r>
                <a:r>
                  <a:rPr lang="en-US" dirty="0" err="1"/>
                  <a:t>fm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470" name="ZoneTexte 469">
                <a:extLst>
                  <a:ext uri="{FF2B5EF4-FFF2-40B4-BE49-F238E27FC236}">
                    <a16:creationId xmlns:a16="http://schemas.microsoft.com/office/drawing/2014/main" id="{C55AB12D-2483-B1B4-9F86-69C8EEB96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744" y="5160715"/>
                <a:ext cx="3137394" cy="8568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mpd="sng"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5" name="Image 474">
            <a:extLst>
              <a:ext uri="{FF2B5EF4-FFF2-40B4-BE49-F238E27FC236}">
                <a16:creationId xmlns:a16="http://schemas.microsoft.com/office/drawing/2014/main" id="{5C520478-C44F-C8FB-66E6-5ABC0FD90C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6258" y="971153"/>
            <a:ext cx="2380628" cy="1794907"/>
          </a:xfrm>
          <a:prstGeom prst="rect">
            <a:avLst/>
          </a:prstGeom>
        </p:spPr>
      </p:pic>
      <p:pic>
        <p:nvPicPr>
          <p:cNvPr id="476" name="Image 475">
            <a:extLst>
              <a:ext uri="{FF2B5EF4-FFF2-40B4-BE49-F238E27FC236}">
                <a16:creationId xmlns:a16="http://schemas.microsoft.com/office/drawing/2014/main" id="{D75CF7F2-EB0D-E314-B52E-5BFAA59593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6257" y="2704941"/>
            <a:ext cx="2380628" cy="200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4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FB709-DCDC-0CA8-4A26-FDA101734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CF1DC-5990-B59F-EDC6-D8998C72E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4-neutron: a </a:t>
            </a:r>
            <a:r>
              <a:rPr lang="en-US" dirty="0"/>
              <a:t>resonance 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2E7677-6D29-26FE-E080-5B8F72F54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23/04/2026</a:t>
            </a: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EB2C84-B243-49CF-93A4-EAEF9453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B857D1D-9B83-6B7C-B4A3-CD5C75C3770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64028" y="1562100"/>
            <a:ext cx="6059487" cy="4108450"/>
          </a:xfr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C4798FA-F665-DD48-2D06-51785847BFB4}"/>
              </a:ext>
            </a:extLst>
          </p:cNvPr>
          <p:cNvSpPr/>
          <p:nvPr/>
        </p:nvSpPr>
        <p:spPr>
          <a:xfrm>
            <a:off x="3822875" y="2396580"/>
            <a:ext cx="1583806" cy="7463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Arial" charset="0"/>
                <a:cs typeface="Arial" charset="0"/>
              </a:rPr>
              <a:t>Claimed by experiment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9CCEB66-BC54-712E-DB20-F2F06F8BCAD0}"/>
              </a:ext>
            </a:extLst>
          </p:cNvPr>
          <p:cNvCxnSpPr>
            <a:cxnSpLocks/>
            <a:stCxn id="8" idx="3"/>
            <a:endCxn id="15" idx="3"/>
          </p:cNvCxnSpPr>
          <p:nvPr/>
        </p:nvCxnSpPr>
        <p:spPr>
          <a:xfrm flipV="1">
            <a:off x="5406681" y="2559966"/>
            <a:ext cx="1461915" cy="2097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1D0A7553-FA85-D29E-D49E-41C9167A6522}"/>
              </a:ext>
            </a:extLst>
          </p:cNvPr>
          <p:cNvSpPr/>
          <p:nvPr/>
        </p:nvSpPr>
        <p:spPr>
          <a:xfrm>
            <a:off x="6829450" y="2451066"/>
            <a:ext cx="162989" cy="143322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63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CBE43B9-7090-41C8-376C-C078D0CC98DB}"/>
              </a:ext>
            </a:extLst>
          </p:cNvPr>
          <p:cNvGrpSpPr/>
          <p:nvPr/>
        </p:nvGrpSpPr>
        <p:grpSpPr>
          <a:xfrm>
            <a:off x="288939" y="1034244"/>
            <a:ext cx="1182560" cy="1186558"/>
            <a:chOff x="10854782" y="1020187"/>
            <a:chExt cx="1182560" cy="1186558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458C3574-5252-4BB9-6717-46011A035566}"/>
                </a:ext>
              </a:extLst>
            </p:cNvPr>
            <p:cNvGrpSpPr/>
            <p:nvPr/>
          </p:nvGrpSpPr>
          <p:grpSpPr>
            <a:xfrm>
              <a:off x="10854782" y="1020187"/>
              <a:ext cx="1182560" cy="1186558"/>
              <a:chOff x="10854782" y="1020187"/>
              <a:chExt cx="1182560" cy="1186558"/>
            </a:xfrm>
          </p:grpSpPr>
          <p:sp>
            <p:nvSpPr>
              <p:cNvPr id="14" name="Oval 30">
                <a:extLst>
                  <a:ext uri="{FF2B5EF4-FFF2-40B4-BE49-F238E27FC236}">
                    <a16:creationId xmlns:a16="http://schemas.microsoft.com/office/drawing/2014/main" id="{71F0BE94-B83F-34B9-8033-AED1BEFD42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54782" y="1020187"/>
                <a:ext cx="1182560" cy="1186558"/>
              </a:xfrm>
              <a:prstGeom prst="ellipse">
                <a:avLst/>
              </a:prstGeom>
              <a:pattFill prst="pct60">
                <a:fgClr>
                  <a:srgbClr val="A6A6FF"/>
                </a:fgClr>
                <a:bgClr>
                  <a:schemeClr val="bg1"/>
                </a:bgClr>
              </a:pattFill>
              <a:ln w="12700" cmpd="sng"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none" lIns="290259" tIns="41911" rIns="78232" bIns="41911" numCol="1" spcCol="1270" rtlCol="0" anchor="ctr" anchorCtr="0">
                <a:noAutofit/>
              </a:bodyPr>
              <a:lstStyle/>
              <a:p>
                <a:pPr algn="ctr" defTabSz="488834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6" name="Picture 69" descr="ball2v2pn.png">
                <a:extLst>
                  <a:ext uri="{FF2B5EF4-FFF2-40B4-BE49-F238E27FC236}">
                    <a16:creationId xmlns:a16="http://schemas.microsoft.com/office/drawing/2014/main" id="{1CA6262B-4038-C2EE-BA76-74DB564982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11370577" y="1230162"/>
                <a:ext cx="459642" cy="46461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7" name="Picture 70" descr="ball2v2pn.png">
                <a:extLst>
                  <a:ext uri="{FF2B5EF4-FFF2-40B4-BE49-F238E27FC236}">
                    <a16:creationId xmlns:a16="http://schemas.microsoft.com/office/drawing/2014/main" id="{A18CA165-08BD-516D-B7DA-0219443CB4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11119270" y="1544915"/>
                <a:ext cx="459642" cy="464613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12" name="Picture 70" descr="ball2v2pn.png">
              <a:extLst>
                <a:ext uri="{FF2B5EF4-FFF2-40B4-BE49-F238E27FC236}">
                  <a16:creationId xmlns:a16="http://schemas.microsoft.com/office/drawing/2014/main" id="{1B428A72-BC8A-66AE-0730-779DA9DAD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11067381" y="1308082"/>
              <a:ext cx="459642" cy="46461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69" descr="ball2v2pn.png">
              <a:extLst>
                <a:ext uri="{FF2B5EF4-FFF2-40B4-BE49-F238E27FC236}">
                  <a16:creationId xmlns:a16="http://schemas.microsoft.com/office/drawing/2014/main" id="{FB0E8775-8308-69A3-0594-EF52EDF1B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11353921" y="1501274"/>
              <a:ext cx="459642" cy="46461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89AFECE-8090-7FA9-7E00-278FEE5C893F}"/>
              </a:ext>
            </a:extLst>
          </p:cNvPr>
          <p:cNvGrpSpPr/>
          <p:nvPr/>
        </p:nvGrpSpPr>
        <p:grpSpPr>
          <a:xfrm>
            <a:off x="2359432" y="999040"/>
            <a:ext cx="1602083" cy="1131540"/>
            <a:chOff x="10563606" y="1021955"/>
            <a:chExt cx="1602083" cy="1131540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6244F1FB-D1EE-591A-15D8-14C6A508A147}"/>
                </a:ext>
              </a:extLst>
            </p:cNvPr>
            <p:cNvGrpSpPr/>
            <p:nvPr/>
          </p:nvGrpSpPr>
          <p:grpSpPr>
            <a:xfrm>
              <a:off x="10563606" y="1325913"/>
              <a:ext cx="1602083" cy="481269"/>
              <a:chOff x="10563606" y="1325913"/>
              <a:chExt cx="1602083" cy="481269"/>
            </a:xfrm>
          </p:grpSpPr>
          <p:pic>
            <p:nvPicPr>
              <p:cNvPr id="23" name="Picture 69" descr="ball2v2pn.png">
                <a:extLst>
                  <a:ext uri="{FF2B5EF4-FFF2-40B4-BE49-F238E27FC236}">
                    <a16:creationId xmlns:a16="http://schemas.microsoft.com/office/drawing/2014/main" id="{CA644698-3AB9-060A-F2A6-83A33A6E8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11703562" y="1323427"/>
                <a:ext cx="459642" cy="464613"/>
              </a:xfrm>
              <a:prstGeom prst="rect">
                <a:avLst/>
              </a:prstGeom>
            </p:spPr>
          </p:pic>
          <p:pic>
            <p:nvPicPr>
              <p:cNvPr id="24" name="Picture 70" descr="ball2v2pn.png">
                <a:extLst>
                  <a:ext uri="{FF2B5EF4-FFF2-40B4-BE49-F238E27FC236}">
                    <a16:creationId xmlns:a16="http://schemas.microsoft.com/office/drawing/2014/main" id="{33B7EC0C-E6F9-A516-E0F1-3F2F0E713F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10566092" y="1345054"/>
                <a:ext cx="459642" cy="464613"/>
              </a:xfrm>
              <a:prstGeom prst="rect">
                <a:avLst/>
              </a:prstGeom>
            </p:spPr>
          </p:pic>
        </p:grpSp>
        <p:pic>
          <p:nvPicPr>
            <p:cNvPr id="20" name="Picture 70" descr="ball2v2pn.png">
              <a:extLst>
                <a:ext uri="{FF2B5EF4-FFF2-40B4-BE49-F238E27FC236}">
                  <a16:creationId xmlns:a16="http://schemas.microsoft.com/office/drawing/2014/main" id="{1DC856B7-920A-6C0B-4A30-C2A271635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10659255" y="1019469"/>
              <a:ext cx="459642" cy="464613"/>
            </a:xfrm>
            <a:prstGeom prst="rect">
              <a:avLst/>
            </a:prstGeom>
          </p:spPr>
        </p:pic>
        <p:pic>
          <p:nvPicPr>
            <p:cNvPr id="21" name="Picture 69" descr="ball2v2pn.png">
              <a:extLst>
                <a:ext uri="{FF2B5EF4-FFF2-40B4-BE49-F238E27FC236}">
                  <a16:creationId xmlns:a16="http://schemas.microsoft.com/office/drawing/2014/main" id="{85EFB1C5-EA66-5BF1-26D1-BB1C4D806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11579284" y="1691367"/>
              <a:ext cx="459642" cy="464613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6650D9A2-2006-AD4E-37C6-49224BF1DB72}"/>
              </a:ext>
            </a:extLst>
          </p:cNvPr>
          <p:cNvSpPr txBox="1"/>
          <p:nvPr/>
        </p:nvSpPr>
        <p:spPr>
          <a:xfrm>
            <a:off x="1704676" y="1427468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2FB4D537-72FE-80EB-C783-4F2759CB7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TRIUMF – IRL Workshop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7">
                <a:extLst>
                  <a:ext uri="{FF2B5EF4-FFF2-40B4-BE49-F238E27FC236}">
                    <a16:creationId xmlns:a16="http://schemas.microsoft.com/office/drawing/2014/main" id="{A04603ED-9E37-82DF-7DA7-23C60E2980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4637" y="3499386"/>
                <a:ext cx="4400701" cy="1959511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 anchorCtr="0">
                <a:spAutoFit/>
              </a:bodyPr>
              <a:lstStyle>
                <a:defPPr>
                  <a:defRPr lang="fr-FR"/>
                </a:defPPr>
                <a:lvl1pPr marL="0" indent="0" defTabSz="776143" eaLnBrk="1" latinLnBrk="0" hangingPunct="1">
                  <a:lnSpc>
                    <a:spcPct val="100000"/>
                  </a:lnSpc>
                  <a:spcBef>
                    <a:spcPts val="849"/>
                  </a:spcBef>
                  <a:buFont typeface="Arial" panose="020B0604020202020204" pitchFamily="34" charset="0"/>
                  <a:buNone/>
                  <a:defRPr sz="18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582107" lvl="1" indent="-194036" defTabSz="776143" eaLnBrk="1" latinLnBrk="0" hangingPunct="1">
                  <a:lnSpc>
                    <a:spcPct val="100000"/>
                  </a:lnSpc>
                  <a:spcBef>
                    <a:spcPts val="424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673821" lvl="2" indent="-285750" defTabSz="776143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358250" indent="-194036" defTabSz="776143" eaLnBrk="1" latinLnBrk="0" hangingPunct="1">
                  <a:lnSpc>
                    <a:spcPct val="90000"/>
                  </a:lnSpc>
                  <a:spcBef>
                    <a:spcPts val="424"/>
                  </a:spcBef>
                  <a:buFont typeface="Arial" panose="020B0604020202020204" pitchFamily="34" charset="0"/>
                  <a:buChar char="•"/>
                  <a:defRPr sz="1528">
                    <a:latin typeface="+mn-lt"/>
                    <a:cs typeface="+mn-cs"/>
                  </a:defRPr>
                </a:lvl4pPr>
                <a:lvl5pPr marL="1746321" indent="-194036" defTabSz="776143" eaLnBrk="1" latinLnBrk="0" hangingPunct="1">
                  <a:lnSpc>
                    <a:spcPct val="90000"/>
                  </a:lnSpc>
                  <a:spcBef>
                    <a:spcPts val="424"/>
                  </a:spcBef>
                  <a:buFont typeface="Arial" panose="020B0604020202020204" pitchFamily="34" charset="0"/>
                  <a:buChar char="•"/>
                  <a:defRPr sz="1528">
                    <a:latin typeface="+mn-lt"/>
                    <a:cs typeface="+mn-cs"/>
                  </a:defRPr>
                </a:lvl5pPr>
                <a:lvl6pPr marL="2134392" indent="-194036" defTabSz="776143">
                  <a:lnSpc>
                    <a:spcPct val="90000"/>
                  </a:lnSpc>
                  <a:spcBef>
                    <a:spcPts val="424"/>
                  </a:spcBef>
                  <a:buFont typeface="Arial" panose="020B0604020202020204" pitchFamily="34" charset="0"/>
                  <a:buChar char="•"/>
                  <a:defRPr sz="1528">
                    <a:latin typeface="+mn-lt"/>
                    <a:cs typeface="+mn-cs"/>
                  </a:defRPr>
                </a:lvl6pPr>
                <a:lvl7pPr marL="2522464" indent="-194036" defTabSz="776143">
                  <a:lnSpc>
                    <a:spcPct val="90000"/>
                  </a:lnSpc>
                  <a:spcBef>
                    <a:spcPts val="424"/>
                  </a:spcBef>
                  <a:buFont typeface="Arial" panose="020B0604020202020204" pitchFamily="34" charset="0"/>
                  <a:buChar char="•"/>
                  <a:defRPr sz="1528">
                    <a:latin typeface="+mn-lt"/>
                    <a:cs typeface="+mn-cs"/>
                  </a:defRPr>
                </a:lvl7pPr>
                <a:lvl8pPr marL="2910535" indent="-194036" defTabSz="776143">
                  <a:lnSpc>
                    <a:spcPct val="90000"/>
                  </a:lnSpc>
                  <a:spcBef>
                    <a:spcPts val="424"/>
                  </a:spcBef>
                  <a:buFont typeface="Arial" panose="020B0604020202020204" pitchFamily="34" charset="0"/>
                  <a:buChar char="•"/>
                  <a:defRPr sz="1528">
                    <a:latin typeface="+mn-lt"/>
                    <a:cs typeface="+mn-cs"/>
                  </a:defRPr>
                </a:lvl8pPr>
                <a:lvl9pPr marL="3298607" indent="-194036" defTabSz="776143">
                  <a:lnSpc>
                    <a:spcPct val="90000"/>
                  </a:lnSpc>
                  <a:spcBef>
                    <a:spcPts val="424"/>
                  </a:spcBef>
                  <a:buFont typeface="Arial" panose="020B0604020202020204" pitchFamily="34" charset="0"/>
                  <a:buChar char="•"/>
                  <a:defRPr sz="1528">
                    <a:latin typeface="+mn-lt"/>
                    <a:cs typeface="+mn-cs"/>
                  </a:defRPr>
                </a:lvl9pPr>
              </a:lstStyle>
              <a:p>
                <a:r>
                  <a:rPr lang="en-US" dirty="0"/>
                  <a:t>CS shows no indication of such a resonance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Lower bound of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dirty="0">
                              <a:latin typeface="Cambria Math" panose="02040503050406030204" pitchFamily="18" charset="0"/>
                            </a:rPr>
                            <m:t>𝛤</m:t>
                          </m:r>
                        </m:e>
                        <m:sub>
                          <m:r>
                            <a:rPr lang="en-US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or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dirty="0">
                              <a:latin typeface="Cambria Math" panose="02040503050406030204" pitchFamily="18" charset="0"/>
                            </a:rPr>
                            <m:t>𝛤</m:t>
                          </m:r>
                        </m:e>
                        <m:sub>
                          <m:r>
                            <a:rPr lang="en-US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Content Placeholder 7">
                <a:extLst>
                  <a:ext uri="{FF2B5EF4-FFF2-40B4-BE49-F238E27FC236}">
                    <a16:creationId xmlns:a16="http://schemas.microsoft.com/office/drawing/2014/main" id="{A04603ED-9E37-82DF-7DA7-23C60E298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637" y="3499386"/>
                <a:ext cx="4400701" cy="1959511"/>
              </a:xfrm>
              <a:prstGeom prst="rect">
                <a:avLst/>
              </a:prstGeom>
              <a:blipFill>
                <a:blip r:embed="rId5"/>
                <a:stretch>
                  <a:fillRect l="-1247" t="-1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950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0" dirty="0"/>
              <a:t>(iii) Research directions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B3286C6-DD48-3FEC-C10C-ACA89ECAE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/>
          <a:p>
            <a:fld id="{68F2A9D7-B594-4335-8D31-30DF94E72F54}" type="slidenum">
              <a:rPr lang="fr-FR" smtClean="0"/>
              <a:t>14</a:t>
            </a:fld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F372C22-9772-437C-A0F8-2DE6D8A840F3}"/>
              </a:ext>
            </a:extLst>
          </p:cNvPr>
          <p:cNvGrpSpPr>
            <a:grpSpLocks noChangeAspect="1"/>
          </p:cNvGrpSpPr>
          <p:nvPr/>
        </p:nvGrpSpPr>
        <p:grpSpPr>
          <a:xfrm>
            <a:off x="10974465" y="2259129"/>
            <a:ext cx="777329" cy="720000"/>
            <a:chOff x="9543311" y="2492184"/>
            <a:chExt cx="943252" cy="873686"/>
          </a:xfrm>
        </p:grpSpPr>
        <p:sp>
          <p:nvSpPr>
            <p:cNvPr id="54" name="Oval 2">
              <a:extLst>
                <a:ext uri="{FF2B5EF4-FFF2-40B4-BE49-F238E27FC236}">
                  <a16:creationId xmlns:a16="http://schemas.microsoft.com/office/drawing/2014/main" id="{9518C765-55F9-4AC3-8385-7779780F7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3311" y="2492184"/>
              <a:ext cx="943252" cy="87368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5" name="Oval 9">
              <a:extLst>
                <a:ext uri="{FF2B5EF4-FFF2-40B4-BE49-F238E27FC236}">
                  <a16:creationId xmlns:a16="http://schemas.microsoft.com/office/drawing/2014/main" id="{BD9F2585-4A22-486C-A505-8BB2FC8F5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4284" y="2932841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" name="Oval 9">
              <a:extLst>
                <a:ext uri="{FF2B5EF4-FFF2-40B4-BE49-F238E27FC236}">
                  <a16:creationId xmlns:a16="http://schemas.microsoft.com/office/drawing/2014/main" id="{6892FF23-13B6-4C09-B8FE-A3CB44F7E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3824" y="2728443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" name="Oval 9">
              <a:extLst>
                <a:ext uri="{FF2B5EF4-FFF2-40B4-BE49-F238E27FC236}">
                  <a16:creationId xmlns:a16="http://schemas.microsoft.com/office/drawing/2014/main" id="{0DCDA1BF-D716-4B21-BA66-9A82FBB5E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7840" y="2932846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" name="Oval 9">
              <a:extLst>
                <a:ext uri="{FF2B5EF4-FFF2-40B4-BE49-F238E27FC236}">
                  <a16:creationId xmlns:a16="http://schemas.microsoft.com/office/drawing/2014/main" id="{0795D917-E5A2-43A6-9A8D-D50DB555F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6682" y="3212307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" name="Oval 9">
              <a:extLst>
                <a:ext uri="{FF2B5EF4-FFF2-40B4-BE49-F238E27FC236}">
                  <a16:creationId xmlns:a16="http://schemas.microsoft.com/office/drawing/2014/main" id="{94032E18-9D3B-47D7-A7C5-B2676D238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110" y="3011047"/>
              <a:ext cx="108000" cy="108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Oval 9">
              <a:extLst>
                <a:ext uri="{FF2B5EF4-FFF2-40B4-BE49-F238E27FC236}">
                  <a16:creationId xmlns:a16="http://schemas.microsoft.com/office/drawing/2014/main" id="{9C9E0900-E74E-41C0-A8B6-1A8E79B36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2322" y="2877451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" name="Oval 10">
              <a:extLst>
                <a:ext uri="{FF2B5EF4-FFF2-40B4-BE49-F238E27FC236}">
                  <a16:creationId xmlns:a16="http://schemas.microsoft.com/office/drawing/2014/main" id="{1FC25ED2-ECBF-4884-9D74-C82CC48517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990277">
              <a:off x="10003961" y="2915709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7" name="Oval 9">
              <a:extLst>
                <a:ext uri="{FF2B5EF4-FFF2-40B4-BE49-F238E27FC236}">
                  <a16:creationId xmlns:a16="http://schemas.microsoft.com/office/drawing/2014/main" id="{2525101D-B24A-4D50-B2D3-AAB30EF55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1155" y="2919048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6" name="Oval 9">
              <a:extLst>
                <a:ext uri="{FF2B5EF4-FFF2-40B4-BE49-F238E27FC236}">
                  <a16:creationId xmlns:a16="http://schemas.microsoft.com/office/drawing/2014/main" id="{AEA9BAD8-7921-43BB-99BA-7F17456BF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395" y="2908655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2DAE531-DDA8-4551-BEA5-4452B602B2B1}"/>
              </a:ext>
            </a:extLst>
          </p:cNvPr>
          <p:cNvGrpSpPr/>
          <p:nvPr/>
        </p:nvGrpSpPr>
        <p:grpSpPr>
          <a:xfrm>
            <a:off x="885051" y="787425"/>
            <a:ext cx="3555240" cy="3555240"/>
            <a:chOff x="610918" y="61720"/>
            <a:chExt cx="3961640" cy="3961640"/>
          </a:xfrm>
        </p:grpSpPr>
        <p:grpSp>
          <p:nvGrpSpPr>
            <p:cNvPr id="123" name="Groupe 122">
              <a:extLst>
                <a:ext uri="{FF2B5EF4-FFF2-40B4-BE49-F238E27FC236}">
                  <a16:creationId xmlns:a16="http://schemas.microsoft.com/office/drawing/2014/main" id="{AC8198E6-A147-4344-B94F-2C9D936ECB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9696" y="1125627"/>
              <a:ext cx="3551266" cy="1643263"/>
              <a:chOff x="809696" y="1125627"/>
              <a:chExt cx="3551266" cy="1643263"/>
            </a:xfrm>
          </p:grpSpPr>
          <p:sp>
            <p:nvSpPr>
              <p:cNvPr id="4" name="Ellipse 3">
                <a:extLst>
                  <a:ext uri="{FF2B5EF4-FFF2-40B4-BE49-F238E27FC236}">
                    <a16:creationId xmlns:a16="http://schemas.microsoft.com/office/drawing/2014/main" id="{C8910CFB-AEAC-45FE-9288-1DE55FDC75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949792">
                <a:off x="1357239" y="1637819"/>
                <a:ext cx="425434" cy="41377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Connecteur droit avec flèche 4">
                <a:extLst>
                  <a:ext uri="{FF2B5EF4-FFF2-40B4-BE49-F238E27FC236}">
                    <a16:creationId xmlns:a16="http://schemas.microsoft.com/office/drawing/2014/main" id="{8F95A3DE-B759-462C-AF3D-FA681ACACB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1408" y="1814410"/>
                <a:ext cx="363542" cy="10688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6B496C0B-E7FA-4FCE-9E31-C2942597B9F3}"/>
                  </a:ext>
                </a:extLst>
              </p:cNvPr>
              <p:cNvCxnSpPr>
                <a:cxnSpLocks/>
                <a:stCxn id="4" idx="6"/>
                <a:endCxn id="11" idx="2"/>
              </p:cNvCxnSpPr>
              <p:nvPr/>
            </p:nvCxnSpPr>
            <p:spPr>
              <a:xfrm flipV="1">
                <a:off x="1778880" y="1630899"/>
                <a:ext cx="1160991" cy="17381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headEnd type="none" w="med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1C144831-FDE1-4712-8AC2-EC98F8D1DE66}"/>
                  </a:ext>
                </a:extLst>
              </p:cNvPr>
              <p:cNvCxnSpPr>
                <a:cxnSpLocks/>
                <a:stCxn id="4" idx="6"/>
                <a:endCxn id="19" idx="3"/>
              </p:cNvCxnSpPr>
              <p:nvPr/>
            </p:nvCxnSpPr>
            <p:spPr>
              <a:xfrm flipV="1">
                <a:off x="1778880" y="1466275"/>
                <a:ext cx="449047" cy="338439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headEnd type="none" w="med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F4BCA034-B72F-4E6D-ACFC-1B8E13CFE6CE}"/>
                  </a:ext>
                </a:extLst>
              </p:cNvPr>
              <p:cNvCxnSpPr>
                <a:cxnSpLocks/>
                <a:stCxn id="4" idx="6"/>
                <a:endCxn id="12" idx="2"/>
              </p:cNvCxnSpPr>
              <p:nvPr/>
            </p:nvCxnSpPr>
            <p:spPr>
              <a:xfrm>
                <a:off x="1778880" y="1804714"/>
                <a:ext cx="1607824" cy="144126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headEnd type="none" w="med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EA41FADA-E103-461D-94D4-8E7DAEEEEFD0}"/>
                  </a:ext>
                </a:extLst>
              </p:cNvPr>
              <p:cNvGrpSpPr/>
              <p:nvPr/>
            </p:nvGrpSpPr>
            <p:grpSpPr>
              <a:xfrm>
                <a:off x="1922541" y="1125627"/>
                <a:ext cx="737599" cy="494714"/>
                <a:chOff x="1159201" y="4950993"/>
                <a:chExt cx="737599" cy="494714"/>
              </a:xfrm>
            </p:grpSpPr>
            <p:cxnSp>
              <p:nvCxnSpPr>
                <p:cNvPr id="18" name="Connecteur droit avec flèche 17">
                  <a:extLst>
                    <a:ext uri="{FF2B5EF4-FFF2-40B4-BE49-F238E27FC236}">
                      <a16:creationId xmlns:a16="http://schemas.microsoft.com/office/drawing/2014/main" id="{C5C46CF9-DE1F-4D67-8014-9A903B5086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59201" y="4950993"/>
                  <a:ext cx="167881" cy="77736"/>
                </a:xfrm>
                <a:prstGeom prst="straightConnector1">
                  <a:avLst/>
                </a:prstGeom>
                <a:ln w="12700" cap="flat" cmpd="sng">
                  <a:solidFill>
                    <a:srgbClr val="FF0000"/>
                  </a:solidFill>
                  <a:headEnd type="none"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Ellipse 18">
                  <a:extLst>
                    <a:ext uri="{FF2B5EF4-FFF2-40B4-BE49-F238E27FC236}">
                      <a16:creationId xmlns:a16="http://schemas.microsoft.com/office/drawing/2014/main" id="{B20D9D84-936F-4EFA-BD59-5364CB0C62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66891">
                  <a:off x="1452627" y="5013707"/>
                  <a:ext cx="444173" cy="432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41089202-EEE5-4DAA-B2FB-15880C374A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506865">
                <a:off x="2928738" y="1345464"/>
                <a:ext cx="444173" cy="432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04C04D0C-ED89-4EAC-A4B6-94669DF7BD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86704" y="1750840"/>
                <a:ext cx="407157" cy="39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Connecteur droit avec flèche 12">
                <a:extLst>
                  <a:ext uri="{FF2B5EF4-FFF2-40B4-BE49-F238E27FC236}">
                    <a16:creationId xmlns:a16="http://schemas.microsoft.com/office/drawing/2014/main" id="{5BB30441-66C0-4B8C-9D0A-1F84A7A472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27380" y="1507191"/>
                <a:ext cx="71657" cy="148325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" name="Picture 140">
                <a:extLst>
                  <a:ext uri="{FF2B5EF4-FFF2-40B4-BE49-F238E27FC236}">
                    <a16:creationId xmlns:a16="http://schemas.microsoft.com/office/drawing/2014/main" id="{EEF65C4A-1FB5-4FEA-B48E-B26B73E20B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biLevel thresh="25000"/>
              </a:blip>
              <a:stretch>
                <a:fillRect/>
              </a:stretch>
            </p:blipFill>
            <p:spPr>
              <a:xfrm>
                <a:off x="3594534" y="1783874"/>
                <a:ext cx="205276" cy="203260"/>
              </a:xfrm>
              <a:prstGeom prst="rect">
                <a:avLst/>
              </a:prstGeom>
            </p:spPr>
          </p:pic>
          <p:cxnSp>
            <p:nvCxnSpPr>
              <p:cNvPr id="17" name="Connecteur droit avec flèche 16">
                <a:extLst>
                  <a:ext uri="{FF2B5EF4-FFF2-40B4-BE49-F238E27FC236}">
                    <a16:creationId xmlns:a16="http://schemas.microsoft.com/office/drawing/2014/main" id="{D701B687-F1ED-4C5B-9BFD-81DED693A1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1088" y="1863139"/>
                <a:ext cx="169874" cy="0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88">
                <a:extLst>
                  <a:ext uri="{FF2B5EF4-FFF2-40B4-BE49-F238E27FC236}">
                    <a16:creationId xmlns:a16="http://schemas.microsoft.com/office/drawing/2014/main" id="{1BEF8440-4EC4-43A9-B534-FBB5ABAD7122}"/>
                  </a:ext>
                </a:extLst>
              </p:cNvPr>
              <p:cNvCxnSpPr>
                <a:cxnSpLocks/>
                <a:stCxn id="4" idx="6"/>
              </p:cNvCxnSpPr>
              <p:nvPr/>
            </p:nvCxnSpPr>
            <p:spPr>
              <a:xfrm>
                <a:off x="1778880" y="1804714"/>
                <a:ext cx="1019184" cy="548718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headEnd type="none" w="med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Oval 9">
                <a:extLst>
                  <a:ext uri="{FF2B5EF4-FFF2-40B4-BE49-F238E27FC236}">
                    <a16:creationId xmlns:a16="http://schemas.microsoft.com/office/drawing/2014/main" id="{C0527EA3-5FF4-4971-958F-E37ADF3C3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696" y="1731498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4" name="Oval 9">
                <a:extLst>
                  <a:ext uri="{FF2B5EF4-FFF2-40B4-BE49-F238E27FC236}">
                    <a16:creationId xmlns:a16="http://schemas.microsoft.com/office/drawing/2014/main" id="{AB3E9416-479C-4CF4-B44D-78EA6CBB0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1211" y="1612579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5" name="Oval 9">
                <a:extLst>
                  <a:ext uri="{FF2B5EF4-FFF2-40B4-BE49-F238E27FC236}">
                    <a16:creationId xmlns:a16="http://schemas.microsoft.com/office/drawing/2014/main" id="{5529714C-2498-4CC8-8DD0-1DA03FE41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9434" y="1148985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6" name="Oval 9">
                <a:extLst>
                  <a:ext uri="{FF2B5EF4-FFF2-40B4-BE49-F238E27FC236}">
                    <a16:creationId xmlns:a16="http://schemas.microsoft.com/office/drawing/2014/main" id="{8F8F791F-24FB-4847-8CA3-44BFA75A6C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3494" y="1796968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7" name="Oval 9">
                <a:extLst>
                  <a:ext uri="{FF2B5EF4-FFF2-40B4-BE49-F238E27FC236}">
                    <a16:creationId xmlns:a16="http://schemas.microsoft.com/office/drawing/2014/main" id="{E7A6B40D-6FAA-46D5-BD5C-34F3F47ED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5184" y="2311936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8" name="Oval 9">
                <a:extLst>
                  <a:ext uri="{FF2B5EF4-FFF2-40B4-BE49-F238E27FC236}">
                    <a16:creationId xmlns:a16="http://schemas.microsoft.com/office/drawing/2014/main" id="{BF5DF5B4-1CF5-418F-90B9-6E32858C7B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271" y="2507853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9" name="Oval 9">
                <a:extLst>
                  <a:ext uri="{FF2B5EF4-FFF2-40B4-BE49-F238E27FC236}">
                    <a16:creationId xmlns:a16="http://schemas.microsoft.com/office/drawing/2014/main" id="{1F8D21CC-38D5-4C46-872C-37C69E8822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0753" y="2446813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0" name="Oval 9">
                <a:extLst>
                  <a:ext uri="{FF2B5EF4-FFF2-40B4-BE49-F238E27FC236}">
                    <a16:creationId xmlns:a16="http://schemas.microsoft.com/office/drawing/2014/main" id="{3051C046-255C-43E9-9CEE-AC3E45E2F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5863" y="2353432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2" name="Oval 9">
                <a:extLst>
                  <a:ext uri="{FF2B5EF4-FFF2-40B4-BE49-F238E27FC236}">
                    <a16:creationId xmlns:a16="http://schemas.microsoft.com/office/drawing/2014/main" id="{3E094CA2-7AF9-4C9C-97FB-DECF25980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3774" y="2581690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cxnSp>
            <p:nvCxnSpPr>
              <p:cNvPr id="103" name="Connecteur droit avec flèche 102">
                <a:extLst>
                  <a:ext uri="{FF2B5EF4-FFF2-40B4-BE49-F238E27FC236}">
                    <a16:creationId xmlns:a16="http://schemas.microsoft.com/office/drawing/2014/main" id="{89D5D361-F926-460E-AD8D-7538A8DE9873}"/>
                  </a:ext>
                </a:extLst>
              </p:cNvPr>
              <p:cNvCxnSpPr>
                <a:cxnSpLocks/>
                <a:stCxn id="102" idx="6"/>
              </p:cNvCxnSpPr>
              <p:nvPr/>
            </p:nvCxnSpPr>
            <p:spPr>
              <a:xfrm>
                <a:off x="3400974" y="2675290"/>
                <a:ext cx="158581" cy="19763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2C1BCF79-E557-4952-B0BC-15B8122057D2}"/>
                  </a:ext>
                </a:extLst>
              </p:cNvPr>
              <p:cNvCxnSpPr>
                <a:cxnSpLocks/>
                <a:stCxn id="100" idx="6"/>
              </p:cNvCxnSpPr>
              <p:nvPr/>
            </p:nvCxnSpPr>
            <p:spPr>
              <a:xfrm flipV="1">
                <a:off x="3413063" y="2391056"/>
                <a:ext cx="108032" cy="55976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avec flèche 110">
                <a:extLst>
                  <a:ext uri="{FF2B5EF4-FFF2-40B4-BE49-F238E27FC236}">
                    <a16:creationId xmlns:a16="http://schemas.microsoft.com/office/drawing/2014/main" id="{F3692DE3-647C-4484-ACEB-9B5D4EE6C593}"/>
                  </a:ext>
                </a:extLst>
              </p:cNvPr>
              <p:cNvCxnSpPr>
                <a:cxnSpLocks/>
                <a:stCxn id="99" idx="4"/>
              </p:cNvCxnSpPr>
              <p:nvPr/>
            </p:nvCxnSpPr>
            <p:spPr>
              <a:xfrm flipH="1">
                <a:off x="3092384" y="2634013"/>
                <a:ext cx="31969" cy="113211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avec flèche 113">
                <a:extLst>
                  <a:ext uri="{FF2B5EF4-FFF2-40B4-BE49-F238E27FC236}">
                    <a16:creationId xmlns:a16="http://schemas.microsoft.com/office/drawing/2014/main" id="{7FC787A3-3B0E-46A3-A5B4-6A1C0C81DB04}"/>
                  </a:ext>
                </a:extLst>
              </p:cNvPr>
              <p:cNvCxnSpPr>
                <a:cxnSpLocks/>
                <a:stCxn id="98" idx="3"/>
              </p:cNvCxnSpPr>
              <p:nvPr/>
            </p:nvCxnSpPr>
            <p:spPr>
              <a:xfrm flipH="1">
                <a:off x="2787358" y="2667638"/>
                <a:ext cx="86328" cy="60194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avec flèche 116">
                <a:extLst>
                  <a:ext uri="{FF2B5EF4-FFF2-40B4-BE49-F238E27FC236}">
                    <a16:creationId xmlns:a16="http://schemas.microsoft.com/office/drawing/2014/main" id="{CB189EC0-3DCA-4213-B0B9-CF3490CD7D0C}"/>
                  </a:ext>
                </a:extLst>
              </p:cNvPr>
              <p:cNvCxnSpPr>
                <a:cxnSpLocks/>
                <a:stCxn id="97" idx="7"/>
              </p:cNvCxnSpPr>
              <p:nvPr/>
            </p:nvCxnSpPr>
            <p:spPr>
              <a:xfrm flipV="1">
                <a:off x="3064969" y="2296134"/>
                <a:ext cx="82245" cy="43217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Ellipse 119">
                <a:extLst>
                  <a:ext uri="{FF2B5EF4-FFF2-40B4-BE49-F238E27FC236}">
                    <a16:creationId xmlns:a16="http://schemas.microsoft.com/office/drawing/2014/main" id="{0A1C950D-9511-47E8-9B63-B1774AED824E}"/>
                  </a:ext>
                </a:extLst>
              </p:cNvPr>
              <p:cNvSpPr/>
              <p:nvPr/>
            </p:nvSpPr>
            <p:spPr>
              <a:xfrm>
                <a:off x="2732652" y="204254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1" name="Ellipse 120">
                <a:extLst>
                  <a:ext uri="{FF2B5EF4-FFF2-40B4-BE49-F238E27FC236}">
                    <a16:creationId xmlns:a16="http://schemas.microsoft.com/office/drawing/2014/main" id="{8FBFEA17-9204-4E34-98E3-68641FF1A4D7}"/>
                  </a:ext>
                </a:extLst>
              </p:cNvPr>
              <p:cNvSpPr/>
              <p:nvPr/>
            </p:nvSpPr>
            <p:spPr>
              <a:xfrm>
                <a:off x="2876392" y="204254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2" name="Ellipse 121">
                <a:extLst>
                  <a:ext uri="{FF2B5EF4-FFF2-40B4-BE49-F238E27FC236}">
                    <a16:creationId xmlns:a16="http://schemas.microsoft.com/office/drawing/2014/main" id="{F9F21F42-B614-4143-8C8F-C61B663A84B6}"/>
                  </a:ext>
                </a:extLst>
              </p:cNvPr>
              <p:cNvSpPr/>
              <p:nvPr/>
            </p:nvSpPr>
            <p:spPr>
              <a:xfrm>
                <a:off x="3020131" y="204254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0758D940-63CF-4D98-A2BB-DBDC4E9D999F}"/>
                </a:ext>
              </a:extLst>
            </p:cNvPr>
            <p:cNvSpPr/>
            <p:nvPr/>
          </p:nvSpPr>
          <p:spPr>
            <a:xfrm>
              <a:off x="610918" y="61720"/>
              <a:ext cx="3961640" cy="3961640"/>
            </a:xfrm>
            <a:prstGeom prst="arc">
              <a:avLst>
                <a:gd name="adj1" fmla="val 19660794"/>
                <a:gd name="adj2" fmla="val 1043049"/>
              </a:avLst>
            </a:prstGeom>
            <a:ln w="19050" cmpd="sng">
              <a:solidFill>
                <a:srgbClr val="FF0000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9891E95A-BCB3-4E59-A5B7-07801CF11DA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39339">
            <a:off x="4459481" y="3142204"/>
            <a:ext cx="3662039" cy="2746529"/>
          </a:xfrm>
          <a:prstGeom prst="rect">
            <a:avLst/>
          </a:prstGeom>
        </p:spPr>
      </p:pic>
      <p:grpSp>
        <p:nvGrpSpPr>
          <p:cNvPr id="67" name="Groupe 66">
            <a:extLst>
              <a:ext uri="{FF2B5EF4-FFF2-40B4-BE49-F238E27FC236}">
                <a16:creationId xmlns:a16="http://schemas.microsoft.com/office/drawing/2014/main" id="{384CD239-5ADC-4C5B-8B95-2B12FFFD59F1}"/>
              </a:ext>
            </a:extLst>
          </p:cNvPr>
          <p:cNvGrpSpPr>
            <a:grpSpLocks noChangeAspect="1"/>
          </p:cNvGrpSpPr>
          <p:nvPr/>
        </p:nvGrpSpPr>
        <p:grpSpPr>
          <a:xfrm>
            <a:off x="10157703" y="2259392"/>
            <a:ext cx="769602" cy="720000"/>
            <a:chOff x="9543311" y="2492184"/>
            <a:chExt cx="943252" cy="873686"/>
          </a:xfrm>
        </p:grpSpPr>
        <p:sp>
          <p:nvSpPr>
            <p:cNvPr id="75" name="Oval 2">
              <a:extLst>
                <a:ext uri="{FF2B5EF4-FFF2-40B4-BE49-F238E27FC236}">
                  <a16:creationId xmlns:a16="http://schemas.microsoft.com/office/drawing/2014/main" id="{25F24E20-E455-4537-8E3B-38A7E6EA1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3311" y="2492184"/>
              <a:ext cx="943252" cy="87368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8" name="Oval 9">
              <a:extLst>
                <a:ext uri="{FF2B5EF4-FFF2-40B4-BE49-F238E27FC236}">
                  <a16:creationId xmlns:a16="http://schemas.microsoft.com/office/drawing/2014/main" id="{79556336-F45E-4551-B5F4-426AC8681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4284" y="2932841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9" name="Oval 9">
              <a:extLst>
                <a:ext uri="{FF2B5EF4-FFF2-40B4-BE49-F238E27FC236}">
                  <a16:creationId xmlns:a16="http://schemas.microsoft.com/office/drawing/2014/main" id="{E918DE29-60AF-4467-9192-C60C9F411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3824" y="2728443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" name="Oval 9">
              <a:extLst>
                <a:ext uri="{FF2B5EF4-FFF2-40B4-BE49-F238E27FC236}">
                  <a16:creationId xmlns:a16="http://schemas.microsoft.com/office/drawing/2014/main" id="{9B89D9D2-594C-480F-A5ED-CA3E9433C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110" y="3011047"/>
              <a:ext cx="108000" cy="108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4" name="Oval 9">
              <a:extLst>
                <a:ext uri="{FF2B5EF4-FFF2-40B4-BE49-F238E27FC236}">
                  <a16:creationId xmlns:a16="http://schemas.microsoft.com/office/drawing/2014/main" id="{6BE2786C-DEA1-4748-97C6-06AC2C643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2322" y="2877451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0" name="Oval 10">
              <a:extLst>
                <a:ext uri="{FF2B5EF4-FFF2-40B4-BE49-F238E27FC236}">
                  <a16:creationId xmlns:a16="http://schemas.microsoft.com/office/drawing/2014/main" id="{8DCC239E-BC6E-4F7E-95FF-5FC85F3DD9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990277">
              <a:off x="10003961" y="2915709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1" name="Oval 9">
              <a:extLst>
                <a:ext uri="{FF2B5EF4-FFF2-40B4-BE49-F238E27FC236}">
                  <a16:creationId xmlns:a16="http://schemas.microsoft.com/office/drawing/2014/main" id="{E8BFA4B2-8C0D-44AF-8FF1-59BF81398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1155" y="2919048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" name="Oval 9">
              <a:extLst>
                <a:ext uri="{FF2B5EF4-FFF2-40B4-BE49-F238E27FC236}">
                  <a16:creationId xmlns:a16="http://schemas.microsoft.com/office/drawing/2014/main" id="{2E1B2392-4D28-4017-9E49-283A58151E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395" y="2908655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762C2626-4A71-4B66-B84F-07E5F9025397}"/>
              </a:ext>
            </a:extLst>
          </p:cNvPr>
          <p:cNvSpPr txBox="1"/>
          <p:nvPr/>
        </p:nvSpPr>
        <p:spPr>
          <a:xfrm>
            <a:off x="4464343" y="1432192"/>
            <a:ext cx="1610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Complexity of scattering problem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ED400B7-4ABE-43D7-97C2-735FE2954B8E}"/>
              </a:ext>
            </a:extLst>
          </p:cNvPr>
          <p:cNvCxnSpPr>
            <a:cxnSpLocks/>
          </p:cNvCxnSpPr>
          <p:nvPr/>
        </p:nvCxnSpPr>
        <p:spPr>
          <a:xfrm flipV="1">
            <a:off x="7631709" y="1416627"/>
            <a:ext cx="1215880" cy="1219085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B66F54F1-D977-46E4-B97C-343E05C7D67A}"/>
              </a:ext>
            </a:extLst>
          </p:cNvPr>
          <p:cNvSpPr txBox="1"/>
          <p:nvPr/>
        </p:nvSpPr>
        <p:spPr>
          <a:xfrm>
            <a:off x="7119629" y="1453406"/>
            <a:ext cx="1466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Complexity of many-body solution</a:t>
            </a:r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BE83D7CA-5120-43A6-9647-40E44AD2632B}"/>
              </a:ext>
            </a:extLst>
          </p:cNvPr>
          <p:cNvCxnSpPr>
            <a:cxnSpLocks/>
          </p:cNvCxnSpPr>
          <p:nvPr/>
        </p:nvCxnSpPr>
        <p:spPr>
          <a:xfrm flipV="1">
            <a:off x="9339502" y="2058868"/>
            <a:ext cx="1713145" cy="702202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4C9AEB2D-2FDF-4A64-BB04-51F906BE6185}"/>
              </a:ext>
            </a:extLst>
          </p:cNvPr>
          <p:cNvSpPr txBox="1"/>
          <p:nvPr/>
        </p:nvSpPr>
        <p:spPr>
          <a:xfrm>
            <a:off x="11341165" y="1880522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</a:rPr>
              <a:t>Both</a:t>
            </a:r>
            <a:endParaRPr lang="fr-FR" sz="1600" dirty="0">
              <a:solidFill>
                <a:srgbClr val="FF0000"/>
              </a:solidFill>
            </a:endParaRP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908A5290-5D1B-468E-AE3B-95AAA4F6EDC8}"/>
              </a:ext>
            </a:extLst>
          </p:cNvPr>
          <p:cNvCxnSpPr>
            <a:cxnSpLocks/>
          </p:cNvCxnSpPr>
          <p:nvPr/>
        </p:nvCxnSpPr>
        <p:spPr>
          <a:xfrm flipH="1" flipV="1">
            <a:off x="4087646" y="3799988"/>
            <a:ext cx="671502" cy="1172151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0AC5DAC6-EE02-410E-903A-492A5B2537D4}"/>
                  </a:ext>
                </a:extLst>
              </p:cNvPr>
              <p:cNvSpPr txBox="1"/>
              <p:nvPr/>
            </p:nvSpPr>
            <p:spPr>
              <a:xfrm>
                <a:off x="2344974" y="4018208"/>
                <a:ext cx="2195309" cy="849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dirty="0"/>
                  <a:t> particles interacting with strong force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0AC5DAC6-EE02-410E-903A-492A5B253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974" y="4018208"/>
                <a:ext cx="2195309" cy="849976"/>
              </a:xfrm>
              <a:prstGeom prst="rect">
                <a:avLst/>
              </a:prstGeom>
              <a:blipFill>
                <a:blip r:embed="rId5"/>
                <a:stretch>
                  <a:fillRect l="-1667" t="-2143" r="-2500" b="-5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993C9176-0201-4B03-8096-00A188524842}"/>
                  </a:ext>
                </a:extLst>
              </p:cNvPr>
              <p:cNvSpPr txBox="1"/>
              <p:nvPr/>
            </p:nvSpPr>
            <p:spPr>
              <a:xfrm>
                <a:off x="2925377" y="5810310"/>
                <a:ext cx="1681460" cy="357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fr-F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993C9176-0201-4B03-8096-00A188524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5377" y="5810310"/>
                <a:ext cx="1681460" cy="357534"/>
              </a:xfrm>
              <a:prstGeom prst="rect">
                <a:avLst/>
              </a:prstGeom>
              <a:blipFill>
                <a:blip r:embed="rId6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Image 30">
            <a:extLst>
              <a:ext uri="{FF2B5EF4-FFF2-40B4-BE49-F238E27FC236}">
                <a16:creationId xmlns:a16="http://schemas.microsoft.com/office/drawing/2014/main" id="{8A0EE3A2-EC00-42C3-AB71-5AAACCABE0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1" r="4869" b="5410"/>
          <a:stretch/>
        </p:blipFill>
        <p:spPr>
          <a:xfrm rot="20608900">
            <a:off x="4614993" y="4853364"/>
            <a:ext cx="2828967" cy="1639433"/>
          </a:xfrm>
          <a:prstGeom prst="rect">
            <a:avLst/>
          </a:prstGeom>
        </p:spPr>
      </p:pic>
      <p:pic>
        <p:nvPicPr>
          <p:cNvPr id="80" name="Picture 2">
            <a:extLst>
              <a:ext uri="{FF2B5EF4-FFF2-40B4-BE49-F238E27FC236}">
                <a16:creationId xmlns:a16="http://schemas.microsoft.com/office/drawing/2014/main" id="{06D6B1D7-60E0-409E-9A69-358C736D2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7772" y="1351559"/>
            <a:ext cx="3517438" cy="2000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C60D2DD3-B444-43B6-8BC9-005377A29B1B}"/>
              </a:ext>
            </a:extLst>
          </p:cNvPr>
          <p:cNvCxnSpPr>
            <a:cxnSpLocks/>
          </p:cNvCxnSpPr>
          <p:nvPr/>
        </p:nvCxnSpPr>
        <p:spPr>
          <a:xfrm flipH="1">
            <a:off x="4428301" y="5285013"/>
            <a:ext cx="330847" cy="1367783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CAA108D3-9F8E-4C7E-BEF1-546EBFBD1525}"/>
              </a:ext>
            </a:extLst>
          </p:cNvPr>
          <p:cNvSpPr txBox="1"/>
          <p:nvPr/>
        </p:nvSpPr>
        <p:spPr>
          <a:xfrm>
            <a:off x="7999940" y="6037039"/>
            <a:ext cx="13051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100">
                <a:ln w="0" cap="sq">
                  <a:noFill/>
                </a:ln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Credits H. </a:t>
            </a:r>
            <a:r>
              <a:rPr lang="en-US" dirty="0" err="1"/>
              <a:t>Lenske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40">
                <a:extLst>
                  <a:ext uri="{FF2B5EF4-FFF2-40B4-BE49-F238E27FC236}">
                    <a16:creationId xmlns:a16="http://schemas.microsoft.com/office/drawing/2014/main" id="{86E7CEDC-A5BA-6EC6-7526-ABD43365A980}"/>
                  </a:ext>
                </a:extLst>
              </p:cNvPr>
              <p:cNvSpPr txBox="1"/>
              <p:nvPr/>
            </p:nvSpPr>
            <p:spPr>
              <a:xfrm>
                <a:off x="8586342" y="3902770"/>
                <a:ext cx="3458174" cy="196500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chemeClr val="accen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tIns="137160" bIns="137160" rtlCol="0" anchor="ctr">
                <a:no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"/>
                </a:pPr>
                <a:r>
                  <a:rPr lang="en-US" sz="1800" dirty="0"/>
                  <a:t>Nuclear theory is </a:t>
                </a:r>
                <a:r>
                  <a:rPr lang="en-US" sz="1800" b="1" dirty="0"/>
                  <a:t>data driven</a:t>
                </a:r>
                <a:r>
                  <a:rPr lang="en-US" sz="1800" dirty="0"/>
                  <a:t>.</a:t>
                </a: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"/>
                </a:pPr>
                <a:r>
                  <a:rPr lang="en-US" sz="1800" dirty="0"/>
                  <a:t>Global optical models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sz="1800" dirty="0"/>
                  <a:t> or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𝑁</m:t>
                    </m:r>
                    <m:acc>
                      <m:accPr>
                        <m:chr m:val="̅"/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8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1800" dirty="0"/>
                  <a:t> or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800" dirty="0"/>
                  <a:t> scattering) are not applicable to exotic systems.</a:t>
                </a:r>
              </a:p>
            </p:txBody>
          </p:sp>
        </mc:Choice>
        <mc:Fallback xmlns="">
          <p:sp>
            <p:nvSpPr>
              <p:cNvPr id="23" name="TextBox 40">
                <a:extLst>
                  <a:ext uri="{FF2B5EF4-FFF2-40B4-BE49-F238E27FC236}">
                    <a16:creationId xmlns:a16="http://schemas.microsoft.com/office/drawing/2014/main" id="{86E7CEDC-A5BA-6EC6-7526-ABD43365A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6342" y="3902770"/>
                <a:ext cx="3458174" cy="196500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chemeClr val="accen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86AD2A81-5B40-E496-01AE-7699558A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2B0808D-5929-AB0F-EECE-3B470FF94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538095-6C58-1360-F296-EF7FEAEE41C6}"/>
              </a:ext>
            </a:extLst>
          </p:cNvPr>
          <p:cNvSpPr/>
          <p:nvPr/>
        </p:nvSpPr>
        <p:spPr>
          <a:xfrm>
            <a:off x="244579" y="800460"/>
            <a:ext cx="11815271" cy="279010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52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b="0" dirty="0">
                <a:cs typeface="Arial Narrow"/>
              </a:rPr>
              <a:t>Resonating group method for NCSM: long-range dynamics and scattering</a:t>
            </a:r>
            <a:br>
              <a:rPr lang="en-US" b="0" dirty="0">
                <a:cs typeface="Arial Narrow"/>
              </a:rPr>
            </a:br>
            <a:r>
              <a:rPr lang="en-US" sz="1000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S. </a:t>
            </a:r>
            <a:r>
              <a:rPr lang="en-US" sz="1000" cap="none" dirty="0" err="1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Quaglioni</a:t>
            </a:r>
            <a:r>
              <a:rPr lang="en-US" sz="1000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, P. </a:t>
            </a:r>
            <a:r>
              <a:rPr lang="en-US" sz="1000" cap="none" dirty="0" err="1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Navrátil</a:t>
            </a:r>
            <a:r>
              <a:rPr lang="en-US" sz="1000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 PRL101 (2008).</a:t>
            </a:r>
          </a:p>
        </p:txBody>
      </p:sp>
      <p:sp>
        <p:nvSpPr>
          <p:cNvPr id="60" name="Titre 6"/>
          <p:cNvSpPr txBox="1">
            <a:spLocks/>
          </p:cNvSpPr>
          <p:nvPr/>
        </p:nvSpPr>
        <p:spPr>
          <a:xfrm>
            <a:off x="3036000" y="44624"/>
            <a:ext cx="7236000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000" b="0" dirty="0">
                <a:cs typeface="Arial Narrow"/>
              </a:rPr>
            </a:br>
            <a:endParaRPr lang="fr-FR" sz="1050" cap="none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11" name="Group 229">
            <a:extLst>
              <a:ext uri="{FF2B5EF4-FFF2-40B4-BE49-F238E27FC236}">
                <a16:creationId xmlns:a16="http://schemas.microsoft.com/office/drawing/2014/main" id="{E5458D0B-9BF2-468B-9F71-AFD583F10DB2}"/>
              </a:ext>
            </a:extLst>
          </p:cNvPr>
          <p:cNvGrpSpPr>
            <a:grpSpLocks noChangeAspect="1"/>
          </p:cNvGrpSpPr>
          <p:nvPr/>
        </p:nvGrpSpPr>
        <p:grpSpPr>
          <a:xfrm>
            <a:off x="8994661" y="3122379"/>
            <a:ext cx="2848668" cy="1656328"/>
            <a:chOff x="5347432" y="4353294"/>
            <a:chExt cx="2648949" cy="1540205"/>
          </a:xfrm>
        </p:grpSpPr>
        <p:sp>
          <p:nvSpPr>
            <p:cNvPr id="213" name="Oval 84">
              <a:extLst>
                <a:ext uri="{FF2B5EF4-FFF2-40B4-BE49-F238E27FC236}">
                  <a16:creationId xmlns:a16="http://schemas.microsoft.com/office/drawing/2014/main" id="{8D88A639-F10C-4DA2-ABAC-A5C1BA4075B0}"/>
                </a:ext>
              </a:extLst>
            </p:cNvPr>
            <p:cNvSpPr/>
            <p:nvPr/>
          </p:nvSpPr>
          <p:spPr bwMode="auto">
            <a:xfrm>
              <a:off x="6007210" y="4452351"/>
              <a:ext cx="1460258" cy="1441148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214" name="Group 94">
              <a:extLst>
                <a:ext uri="{FF2B5EF4-FFF2-40B4-BE49-F238E27FC236}">
                  <a16:creationId xmlns:a16="http://schemas.microsoft.com/office/drawing/2014/main" id="{83DE810A-81ED-4CE4-90F2-CAE1D310BEDF}"/>
                </a:ext>
              </a:extLst>
            </p:cNvPr>
            <p:cNvGrpSpPr/>
            <p:nvPr/>
          </p:nvGrpSpPr>
          <p:grpSpPr>
            <a:xfrm>
              <a:off x="6434349" y="4869936"/>
              <a:ext cx="605978" cy="605979"/>
              <a:chOff x="3046267" y="5132315"/>
              <a:chExt cx="605978" cy="605979"/>
            </a:xfrm>
          </p:grpSpPr>
          <p:sp>
            <p:nvSpPr>
              <p:cNvPr id="220" name="Oval 163">
                <a:extLst>
                  <a:ext uri="{FF2B5EF4-FFF2-40B4-BE49-F238E27FC236}">
                    <a16:creationId xmlns:a16="http://schemas.microsoft.com/office/drawing/2014/main" id="{85B1568B-04B5-467A-82B3-7AF2E95803D8}"/>
                  </a:ext>
                </a:extLst>
              </p:cNvPr>
              <p:cNvSpPr/>
              <p:nvPr/>
            </p:nvSpPr>
            <p:spPr>
              <a:xfrm rot="16654851">
                <a:off x="3046266" y="5132316"/>
                <a:ext cx="605979" cy="605978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 w="12700" cmpd="sng"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none" lIns="290259" tIns="41911" rIns="78232" bIns="41911" numCol="1" spcCol="1270" rtlCol="0" anchor="ctr" anchorCtr="0">
                <a:noAutofit/>
              </a:bodyPr>
              <a:lstStyle/>
              <a:p>
                <a:pPr algn="ctr" defTabSz="488834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21" name="Picture 164" descr="ball2v2pn-2.png">
                <a:extLst>
                  <a:ext uri="{FF2B5EF4-FFF2-40B4-BE49-F238E27FC236}">
                    <a16:creationId xmlns:a16="http://schemas.microsoft.com/office/drawing/2014/main" id="{119C1F1D-4303-4436-A634-6193728BA8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3162798" y="5391221"/>
                <a:ext cx="282245" cy="275444"/>
              </a:xfrm>
              <a:prstGeom prst="rect">
                <a:avLst/>
              </a:prstGeom>
            </p:spPr>
          </p:pic>
          <p:grpSp>
            <p:nvGrpSpPr>
              <p:cNvPr id="222" name="Group 166">
                <a:extLst>
                  <a:ext uri="{FF2B5EF4-FFF2-40B4-BE49-F238E27FC236}">
                    <a16:creationId xmlns:a16="http://schemas.microsoft.com/office/drawing/2014/main" id="{2DB6ED13-19A7-4F85-BDFF-A65E05339084}"/>
                  </a:ext>
                </a:extLst>
              </p:cNvPr>
              <p:cNvGrpSpPr/>
              <p:nvPr/>
            </p:nvGrpSpPr>
            <p:grpSpPr>
              <a:xfrm rot="16654851">
                <a:off x="3137904" y="5170143"/>
                <a:ext cx="419968" cy="550889"/>
                <a:chOff x="16040944" y="9157792"/>
                <a:chExt cx="1097900" cy="1440160"/>
              </a:xfrm>
            </p:grpSpPr>
            <p:pic>
              <p:nvPicPr>
                <p:cNvPr id="223" name="Picture 167" descr="ball2v2pn.png">
                  <a:extLst>
                    <a:ext uri="{FF2B5EF4-FFF2-40B4-BE49-F238E27FC236}">
                      <a16:creationId xmlns:a16="http://schemas.microsoft.com/office/drawing/2014/main" id="{900FC581-2479-43F5-9538-C8F0BB5B68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400984" y="9157792"/>
                  <a:ext cx="737860" cy="720080"/>
                </a:xfrm>
                <a:prstGeom prst="rect">
                  <a:avLst/>
                </a:prstGeom>
              </p:spPr>
            </p:pic>
            <p:pic>
              <p:nvPicPr>
                <p:cNvPr id="224" name="Picture 168" descr="ball2v2pn.png">
                  <a:extLst>
                    <a:ext uri="{FF2B5EF4-FFF2-40B4-BE49-F238E27FC236}">
                      <a16:creationId xmlns:a16="http://schemas.microsoft.com/office/drawing/2014/main" id="{3C187F36-C1D3-49C2-A702-5F59BCC35E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40944" y="9877872"/>
                  <a:ext cx="737860" cy="720080"/>
                </a:xfrm>
                <a:prstGeom prst="rect">
                  <a:avLst/>
                </a:prstGeom>
              </p:spPr>
            </p:pic>
            <p:pic>
              <p:nvPicPr>
                <p:cNvPr id="225" name="Picture 169" descr="ball2v2pn-2.png">
                  <a:extLst>
                    <a:ext uri="{FF2B5EF4-FFF2-40B4-BE49-F238E27FC236}">
                      <a16:creationId xmlns:a16="http://schemas.microsoft.com/office/drawing/2014/main" id="{95BBF9E7-941C-43C4-97E7-509D699DC9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386034" y="9668034"/>
                  <a:ext cx="737860" cy="720080"/>
                </a:xfrm>
                <a:prstGeom prst="rect">
                  <a:avLst/>
                </a:prstGeom>
              </p:spPr>
            </p:pic>
          </p:grpSp>
        </p:grpSp>
        <p:sp>
          <p:nvSpPr>
            <p:cNvPr id="215" name="Freeform 95">
              <a:extLst>
                <a:ext uri="{FF2B5EF4-FFF2-40B4-BE49-F238E27FC236}">
                  <a16:creationId xmlns:a16="http://schemas.microsoft.com/office/drawing/2014/main" id="{4AA978C1-8ABB-484D-B1BD-6A98DD47AAF9}"/>
                </a:ext>
              </a:extLst>
            </p:cNvPr>
            <p:cNvSpPr/>
            <p:nvPr/>
          </p:nvSpPr>
          <p:spPr>
            <a:xfrm>
              <a:off x="5507272" y="5018503"/>
              <a:ext cx="946129" cy="236338"/>
            </a:xfrm>
            <a:custGeom>
              <a:avLst/>
              <a:gdLst>
                <a:gd name="connsiteX0" fmla="*/ 0 w 1417913"/>
                <a:gd name="connsiteY0" fmla="*/ 332888 h 505500"/>
                <a:gd name="connsiteX1" fmla="*/ 197275 w 1417913"/>
                <a:gd name="connsiteY1" fmla="*/ 12335 h 505500"/>
                <a:gd name="connsiteX2" fmla="*/ 406880 w 1417913"/>
                <a:gd name="connsiteY2" fmla="*/ 505494 h 505500"/>
                <a:gd name="connsiteX3" fmla="*/ 604154 w 1417913"/>
                <a:gd name="connsiteY3" fmla="*/ 6 h 505500"/>
                <a:gd name="connsiteX4" fmla="*/ 789100 w 1417913"/>
                <a:gd name="connsiteY4" fmla="*/ 493165 h 505500"/>
                <a:gd name="connsiteX5" fmla="*/ 974045 w 1417913"/>
                <a:gd name="connsiteY5" fmla="*/ 12335 h 505500"/>
                <a:gd name="connsiteX6" fmla="*/ 1109671 w 1417913"/>
                <a:gd name="connsiteY6" fmla="*/ 505494 h 505500"/>
                <a:gd name="connsiteX7" fmla="*/ 1269957 w 1417913"/>
                <a:gd name="connsiteY7" fmla="*/ 24664 h 505500"/>
                <a:gd name="connsiteX8" fmla="*/ 1417913 w 1417913"/>
                <a:gd name="connsiteY8" fmla="*/ 394533 h 505500"/>
                <a:gd name="connsiteX0" fmla="*/ 0 w 1417913"/>
                <a:gd name="connsiteY0" fmla="*/ 332888 h 505608"/>
                <a:gd name="connsiteX1" fmla="*/ 234264 w 1417913"/>
                <a:gd name="connsiteY1" fmla="*/ 49322 h 505608"/>
                <a:gd name="connsiteX2" fmla="*/ 406880 w 1417913"/>
                <a:gd name="connsiteY2" fmla="*/ 505494 h 505608"/>
                <a:gd name="connsiteX3" fmla="*/ 604154 w 1417913"/>
                <a:gd name="connsiteY3" fmla="*/ 6 h 505608"/>
                <a:gd name="connsiteX4" fmla="*/ 789100 w 1417913"/>
                <a:gd name="connsiteY4" fmla="*/ 493165 h 505608"/>
                <a:gd name="connsiteX5" fmla="*/ 974045 w 1417913"/>
                <a:gd name="connsiteY5" fmla="*/ 12335 h 505608"/>
                <a:gd name="connsiteX6" fmla="*/ 1109671 w 1417913"/>
                <a:gd name="connsiteY6" fmla="*/ 505494 h 505608"/>
                <a:gd name="connsiteX7" fmla="*/ 1269957 w 1417913"/>
                <a:gd name="connsiteY7" fmla="*/ 24664 h 505608"/>
                <a:gd name="connsiteX8" fmla="*/ 1417913 w 1417913"/>
                <a:gd name="connsiteY8" fmla="*/ 394533 h 505608"/>
                <a:gd name="connsiteX0" fmla="*/ 0 w 1343934"/>
                <a:gd name="connsiteY0" fmla="*/ 369874 h 505607"/>
                <a:gd name="connsiteX1" fmla="*/ 160285 w 1343934"/>
                <a:gd name="connsiteY1" fmla="*/ 49322 h 505607"/>
                <a:gd name="connsiteX2" fmla="*/ 332901 w 1343934"/>
                <a:gd name="connsiteY2" fmla="*/ 505494 h 505607"/>
                <a:gd name="connsiteX3" fmla="*/ 530175 w 1343934"/>
                <a:gd name="connsiteY3" fmla="*/ 6 h 505607"/>
                <a:gd name="connsiteX4" fmla="*/ 715121 w 1343934"/>
                <a:gd name="connsiteY4" fmla="*/ 493165 h 505607"/>
                <a:gd name="connsiteX5" fmla="*/ 900066 w 1343934"/>
                <a:gd name="connsiteY5" fmla="*/ 12335 h 505607"/>
                <a:gd name="connsiteX6" fmla="*/ 1035692 w 1343934"/>
                <a:gd name="connsiteY6" fmla="*/ 505494 h 505607"/>
                <a:gd name="connsiteX7" fmla="*/ 1195978 w 1343934"/>
                <a:gd name="connsiteY7" fmla="*/ 24664 h 505607"/>
                <a:gd name="connsiteX8" fmla="*/ 1343934 w 1343934"/>
                <a:gd name="connsiteY8" fmla="*/ 394533 h 50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3934" h="505607">
                  <a:moveTo>
                    <a:pt x="0" y="369874"/>
                  </a:moveTo>
                  <a:cubicBezTo>
                    <a:pt x="64731" y="195213"/>
                    <a:pt x="104802" y="26719"/>
                    <a:pt x="160285" y="49322"/>
                  </a:cubicBezTo>
                  <a:cubicBezTo>
                    <a:pt x="215769" y="71925"/>
                    <a:pt x="271253" y="513713"/>
                    <a:pt x="332901" y="505494"/>
                  </a:cubicBezTo>
                  <a:cubicBezTo>
                    <a:pt x="394549" y="497275"/>
                    <a:pt x="466472" y="2061"/>
                    <a:pt x="530175" y="6"/>
                  </a:cubicBezTo>
                  <a:cubicBezTo>
                    <a:pt x="593878" y="-2049"/>
                    <a:pt x="653473" y="491110"/>
                    <a:pt x="715121" y="493165"/>
                  </a:cubicBezTo>
                  <a:cubicBezTo>
                    <a:pt x="776769" y="495220"/>
                    <a:pt x="846638" y="10280"/>
                    <a:pt x="900066" y="12335"/>
                  </a:cubicBezTo>
                  <a:cubicBezTo>
                    <a:pt x="953494" y="14390"/>
                    <a:pt x="986373" y="503439"/>
                    <a:pt x="1035692" y="505494"/>
                  </a:cubicBezTo>
                  <a:cubicBezTo>
                    <a:pt x="1085011" y="507549"/>
                    <a:pt x="1144604" y="43157"/>
                    <a:pt x="1195978" y="24664"/>
                  </a:cubicBezTo>
                  <a:cubicBezTo>
                    <a:pt x="1247352" y="6171"/>
                    <a:pt x="1343934" y="394533"/>
                    <a:pt x="1343934" y="394533"/>
                  </a:cubicBezTo>
                </a:path>
              </a:pathLst>
            </a:custGeom>
            <a:ln w="190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Freeform 171">
              <a:extLst>
                <a:ext uri="{FF2B5EF4-FFF2-40B4-BE49-F238E27FC236}">
                  <a16:creationId xmlns:a16="http://schemas.microsoft.com/office/drawing/2014/main" id="{69633DFF-7E06-4BF9-A120-B450F2607A97}"/>
                </a:ext>
              </a:extLst>
            </p:cNvPr>
            <p:cNvSpPr/>
            <p:nvPr/>
          </p:nvSpPr>
          <p:spPr>
            <a:xfrm rot="19436827">
              <a:off x="6889957" y="4794651"/>
              <a:ext cx="890988" cy="211614"/>
            </a:xfrm>
            <a:custGeom>
              <a:avLst/>
              <a:gdLst>
                <a:gd name="connsiteX0" fmla="*/ 0 w 1417913"/>
                <a:gd name="connsiteY0" fmla="*/ 332888 h 505500"/>
                <a:gd name="connsiteX1" fmla="*/ 197275 w 1417913"/>
                <a:gd name="connsiteY1" fmla="*/ 12335 h 505500"/>
                <a:gd name="connsiteX2" fmla="*/ 406880 w 1417913"/>
                <a:gd name="connsiteY2" fmla="*/ 505494 h 505500"/>
                <a:gd name="connsiteX3" fmla="*/ 604154 w 1417913"/>
                <a:gd name="connsiteY3" fmla="*/ 6 h 505500"/>
                <a:gd name="connsiteX4" fmla="*/ 789100 w 1417913"/>
                <a:gd name="connsiteY4" fmla="*/ 493165 h 505500"/>
                <a:gd name="connsiteX5" fmla="*/ 974045 w 1417913"/>
                <a:gd name="connsiteY5" fmla="*/ 12335 h 505500"/>
                <a:gd name="connsiteX6" fmla="*/ 1109671 w 1417913"/>
                <a:gd name="connsiteY6" fmla="*/ 505494 h 505500"/>
                <a:gd name="connsiteX7" fmla="*/ 1269957 w 1417913"/>
                <a:gd name="connsiteY7" fmla="*/ 24664 h 505500"/>
                <a:gd name="connsiteX8" fmla="*/ 1417913 w 1417913"/>
                <a:gd name="connsiteY8" fmla="*/ 394533 h 505500"/>
                <a:gd name="connsiteX0" fmla="*/ 0 w 1417913"/>
                <a:gd name="connsiteY0" fmla="*/ 332888 h 505500"/>
                <a:gd name="connsiteX1" fmla="*/ 258915 w 1417913"/>
                <a:gd name="connsiteY1" fmla="*/ 11457 h 505500"/>
                <a:gd name="connsiteX2" fmla="*/ 406880 w 1417913"/>
                <a:gd name="connsiteY2" fmla="*/ 505494 h 505500"/>
                <a:gd name="connsiteX3" fmla="*/ 604154 w 1417913"/>
                <a:gd name="connsiteY3" fmla="*/ 6 h 505500"/>
                <a:gd name="connsiteX4" fmla="*/ 789100 w 1417913"/>
                <a:gd name="connsiteY4" fmla="*/ 493165 h 505500"/>
                <a:gd name="connsiteX5" fmla="*/ 974045 w 1417913"/>
                <a:gd name="connsiteY5" fmla="*/ 12335 h 505500"/>
                <a:gd name="connsiteX6" fmla="*/ 1109671 w 1417913"/>
                <a:gd name="connsiteY6" fmla="*/ 505494 h 505500"/>
                <a:gd name="connsiteX7" fmla="*/ 1269957 w 1417913"/>
                <a:gd name="connsiteY7" fmla="*/ 24664 h 505500"/>
                <a:gd name="connsiteX8" fmla="*/ 1417913 w 1417913"/>
                <a:gd name="connsiteY8" fmla="*/ 394533 h 505500"/>
                <a:gd name="connsiteX0" fmla="*/ 0 w 1358105"/>
                <a:gd name="connsiteY0" fmla="*/ 376427 h 505500"/>
                <a:gd name="connsiteX1" fmla="*/ 199107 w 1358105"/>
                <a:gd name="connsiteY1" fmla="*/ 11457 h 505500"/>
                <a:gd name="connsiteX2" fmla="*/ 347072 w 1358105"/>
                <a:gd name="connsiteY2" fmla="*/ 505494 h 505500"/>
                <a:gd name="connsiteX3" fmla="*/ 544346 w 1358105"/>
                <a:gd name="connsiteY3" fmla="*/ 6 h 505500"/>
                <a:gd name="connsiteX4" fmla="*/ 729292 w 1358105"/>
                <a:gd name="connsiteY4" fmla="*/ 493165 h 505500"/>
                <a:gd name="connsiteX5" fmla="*/ 914237 w 1358105"/>
                <a:gd name="connsiteY5" fmla="*/ 12335 h 505500"/>
                <a:gd name="connsiteX6" fmla="*/ 1049863 w 1358105"/>
                <a:gd name="connsiteY6" fmla="*/ 505494 h 505500"/>
                <a:gd name="connsiteX7" fmla="*/ 1210149 w 1358105"/>
                <a:gd name="connsiteY7" fmla="*/ 24664 h 505500"/>
                <a:gd name="connsiteX8" fmla="*/ 1358105 w 1358105"/>
                <a:gd name="connsiteY8" fmla="*/ 394533 h 50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05" h="505500">
                  <a:moveTo>
                    <a:pt x="0" y="376427"/>
                  </a:moveTo>
                  <a:cubicBezTo>
                    <a:pt x="64731" y="201766"/>
                    <a:pt x="141262" y="-10054"/>
                    <a:pt x="199107" y="11457"/>
                  </a:cubicBezTo>
                  <a:cubicBezTo>
                    <a:pt x="256952" y="32968"/>
                    <a:pt x="289532" y="507402"/>
                    <a:pt x="347072" y="505494"/>
                  </a:cubicBezTo>
                  <a:cubicBezTo>
                    <a:pt x="404612" y="503586"/>
                    <a:pt x="480643" y="2061"/>
                    <a:pt x="544346" y="6"/>
                  </a:cubicBezTo>
                  <a:cubicBezTo>
                    <a:pt x="608049" y="-2049"/>
                    <a:pt x="667644" y="491110"/>
                    <a:pt x="729292" y="493165"/>
                  </a:cubicBezTo>
                  <a:cubicBezTo>
                    <a:pt x="790940" y="495220"/>
                    <a:pt x="860809" y="10280"/>
                    <a:pt x="914237" y="12335"/>
                  </a:cubicBezTo>
                  <a:cubicBezTo>
                    <a:pt x="967665" y="14390"/>
                    <a:pt x="1000544" y="503439"/>
                    <a:pt x="1049863" y="505494"/>
                  </a:cubicBezTo>
                  <a:cubicBezTo>
                    <a:pt x="1099182" y="507549"/>
                    <a:pt x="1158775" y="43157"/>
                    <a:pt x="1210149" y="24664"/>
                  </a:cubicBezTo>
                  <a:cubicBezTo>
                    <a:pt x="1261523" y="6171"/>
                    <a:pt x="1358105" y="394533"/>
                    <a:pt x="1358105" y="394533"/>
                  </a:cubicBezTo>
                </a:path>
              </a:pathLst>
            </a:custGeom>
            <a:ln w="190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7" name="Straight Arrow Connector 98">
              <a:extLst>
                <a:ext uri="{FF2B5EF4-FFF2-40B4-BE49-F238E27FC236}">
                  <a16:creationId xmlns:a16="http://schemas.microsoft.com/office/drawing/2014/main" id="{78B013B4-2E6C-413D-AB45-C86030B95F69}"/>
                </a:ext>
              </a:extLst>
            </p:cNvPr>
            <p:cNvCxnSpPr/>
            <p:nvPr/>
          </p:nvCxnSpPr>
          <p:spPr>
            <a:xfrm flipV="1">
              <a:off x="7731065" y="4353294"/>
              <a:ext cx="265316" cy="255512"/>
            </a:xfrm>
            <a:prstGeom prst="straightConnector1">
              <a:avLst/>
            </a:prstGeom>
            <a:ln w="31750" cmpd="sng"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8" name="Picture 170" descr="ball2v2pn.png">
              <a:extLst>
                <a:ext uri="{FF2B5EF4-FFF2-40B4-BE49-F238E27FC236}">
                  <a16:creationId xmlns:a16="http://schemas.microsoft.com/office/drawing/2014/main" id="{A14A84E9-0C48-4D58-81E2-1490354EC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7571324" y="4500012"/>
              <a:ext cx="282246" cy="275445"/>
            </a:xfrm>
            <a:prstGeom prst="rect">
              <a:avLst/>
            </a:prstGeom>
          </p:spPr>
        </p:pic>
        <p:pic>
          <p:nvPicPr>
            <p:cNvPr id="219" name="Picture 165" descr="ball2v2pn.png">
              <a:extLst>
                <a:ext uri="{FF2B5EF4-FFF2-40B4-BE49-F238E27FC236}">
                  <a16:creationId xmlns:a16="http://schemas.microsoft.com/office/drawing/2014/main" id="{1EC289D4-10B4-4839-9A60-2435F1965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344032" y="5009407"/>
              <a:ext cx="282246" cy="275445"/>
            </a:xfrm>
            <a:prstGeom prst="rect">
              <a:avLst/>
            </a:prstGeom>
          </p:spPr>
        </p:pic>
      </p:grpSp>
      <p:sp>
        <p:nvSpPr>
          <p:cNvPr id="212" name="TextBox 44">
            <a:extLst>
              <a:ext uri="{FF2B5EF4-FFF2-40B4-BE49-F238E27FC236}">
                <a16:creationId xmlns:a16="http://schemas.microsoft.com/office/drawing/2014/main" id="{0EE37700-E137-4221-82BE-A54667C74DB0}"/>
              </a:ext>
            </a:extLst>
          </p:cNvPr>
          <p:cNvSpPr txBox="1"/>
          <p:nvPr/>
        </p:nvSpPr>
        <p:spPr>
          <a:xfrm>
            <a:off x="9422445" y="4965752"/>
            <a:ext cx="1993100" cy="73866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NCSM/RGM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Cluster formalism for elastic/inelastic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5FC9CFF-CBAE-0259-A365-D87A47573A77}"/>
              </a:ext>
            </a:extLst>
          </p:cNvPr>
          <p:cNvGrpSpPr/>
          <p:nvPr/>
        </p:nvGrpSpPr>
        <p:grpSpPr>
          <a:xfrm>
            <a:off x="895565" y="2900811"/>
            <a:ext cx="7101119" cy="1928082"/>
            <a:chOff x="895565" y="2900811"/>
            <a:chExt cx="7101119" cy="19280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8" name="TextBox 72">
                  <a:extLst>
                    <a:ext uri="{FF2B5EF4-FFF2-40B4-BE49-F238E27FC236}">
                      <a16:creationId xmlns:a16="http://schemas.microsoft.com/office/drawing/2014/main" id="{7C671D2A-61C7-466D-A8BD-52C2CB138CA9}"/>
                    </a:ext>
                  </a:extLst>
                </p:cNvPr>
                <p:cNvSpPr txBox="1"/>
                <p:nvPr/>
              </p:nvSpPr>
              <p:spPr>
                <a:xfrm>
                  <a:off x="895565" y="3469863"/>
                  <a:ext cx="4096800" cy="80733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𝑅𝐺𝑀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  <m:sup/>
                          <m:e>
                            <m:nary>
                              <m:naryPr>
                                <m:limLoc m:val="undOvr"/>
                                <m:subHide m:val="on"/>
                                <m:sup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</m:acc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l-GR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Φ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𝑣</m:t>
                                            </m:r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𝑟</m:t>
                                                </m:r>
                                              </m:e>
                                            </m:acc>
                                          </m:sub>
                                          <m:sup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e>
                                </m:d>
                              </m:e>
                            </m:nary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8" name="TextBox 72">
                  <a:extLst>
                    <a:ext uri="{FF2B5EF4-FFF2-40B4-BE49-F238E27FC236}">
                      <a16:creationId xmlns:a16="http://schemas.microsoft.com/office/drawing/2014/main" id="{7C671D2A-61C7-466D-A8BD-52C2CB138C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565" y="3469863"/>
                  <a:ext cx="4096800" cy="80733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9" name="Rectangle 1065">
              <a:extLst>
                <a:ext uri="{FF2B5EF4-FFF2-40B4-BE49-F238E27FC236}">
                  <a16:creationId xmlns:a16="http://schemas.microsoft.com/office/drawing/2014/main" id="{2EBA6D78-6A2C-4623-94F3-1DC7B74A1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3256" y="4236423"/>
              <a:ext cx="87746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Channel basis</a:t>
              </a:r>
            </a:p>
          </p:txBody>
        </p:sp>
        <p:sp>
          <p:nvSpPr>
            <p:cNvPr id="230" name="Oval 74">
              <a:extLst>
                <a:ext uri="{FF2B5EF4-FFF2-40B4-BE49-F238E27FC236}">
                  <a16:creationId xmlns:a16="http://schemas.microsoft.com/office/drawing/2014/main" id="{54510024-1376-425A-AD7D-0945BC617F84}"/>
                </a:ext>
              </a:extLst>
            </p:cNvPr>
            <p:cNvSpPr/>
            <p:nvPr/>
          </p:nvSpPr>
          <p:spPr bwMode="auto">
            <a:xfrm>
              <a:off x="2839667" y="3610219"/>
              <a:ext cx="671472" cy="442978"/>
            </a:xfrm>
            <a:prstGeom prst="ellipse">
              <a:avLst/>
            </a:prstGeom>
            <a:solidFill>
              <a:srgbClr val="0000FF">
                <a:alpha val="3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endParaRPr lang="en-US" sz="1400" dirty="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  <a:p>
              <a:pPr algn="ctr" defTabSz="914400" eaLnBrk="0" hangingPunct="0"/>
              <a:endParaRPr lang="en-US" sz="1400" dirty="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231" name="Rectangle 1065">
              <a:extLst>
                <a:ext uri="{FF2B5EF4-FFF2-40B4-BE49-F238E27FC236}">
                  <a16:creationId xmlns:a16="http://schemas.microsoft.com/office/drawing/2014/main" id="{77FDAF5A-713D-49C3-A4D6-FF098A74E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7348" y="4167173"/>
              <a:ext cx="1382670" cy="661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FF"/>
                  </a:solidFill>
                </a:rPr>
                <a:t>Relative wave function </a:t>
              </a:r>
              <a:r>
                <a:rPr lang="en-US" sz="900" dirty="0">
                  <a:solidFill>
                    <a:srgbClr val="0000FF"/>
                  </a:solidFill>
                </a:rPr>
                <a:t>(unknown)</a:t>
              </a:r>
            </a:p>
          </p:txBody>
        </p:sp>
        <p:sp>
          <p:nvSpPr>
            <p:cNvPr id="232" name="Oval 76">
              <a:extLst>
                <a:ext uri="{FF2B5EF4-FFF2-40B4-BE49-F238E27FC236}">
                  <a16:creationId xmlns:a16="http://schemas.microsoft.com/office/drawing/2014/main" id="{0930276C-66CC-4D5A-8CEB-8CBB2CDF4D4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04551" y="3586641"/>
              <a:ext cx="976212" cy="448056"/>
            </a:xfrm>
            <a:prstGeom prst="ellipse">
              <a:avLst/>
            </a:prstGeom>
            <a:solidFill>
              <a:srgbClr val="FF0000">
                <a:alpha val="22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endParaRPr lang="en-US" sz="140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233" name="Left-Right Arrow 77">
              <a:extLst>
                <a:ext uri="{FF2B5EF4-FFF2-40B4-BE49-F238E27FC236}">
                  <a16:creationId xmlns:a16="http://schemas.microsoft.com/office/drawing/2014/main" id="{EE57011E-99EB-4A52-89CF-B5211061861D}"/>
                </a:ext>
              </a:extLst>
            </p:cNvPr>
            <p:cNvSpPr/>
            <p:nvPr/>
          </p:nvSpPr>
          <p:spPr bwMode="auto">
            <a:xfrm>
              <a:off x="5766917" y="3587598"/>
              <a:ext cx="387801" cy="198217"/>
            </a:xfrm>
            <a:prstGeom prst="leftRightArrow">
              <a:avLst>
                <a:gd name="adj1" fmla="val 44490"/>
                <a:gd name="adj2" fmla="val 50000"/>
              </a:avLst>
            </a:prstGeom>
            <a:solidFill>
              <a:srgbClr val="FF0000"/>
            </a:solidFill>
            <a:ln w="12700" cmpd="sng">
              <a:solidFill>
                <a:srgbClr val="0000FF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34" name="TextBox 78">
              <a:extLst>
                <a:ext uri="{FF2B5EF4-FFF2-40B4-BE49-F238E27FC236}">
                  <a16:creationId xmlns:a16="http://schemas.microsoft.com/office/drawing/2014/main" id="{99F18AD4-DD83-44DD-8238-2FBA348CC63A}"/>
                </a:ext>
              </a:extLst>
            </p:cNvPr>
            <p:cNvSpPr txBox="1"/>
            <p:nvPr/>
          </p:nvSpPr>
          <p:spPr>
            <a:xfrm>
              <a:off x="2673201" y="4451866"/>
              <a:ext cx="1479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1400" dirty="0" err="1"/>
                <a:t>Antisymmetrizer</a:t>
              </a:r>
              <a:endParaRPr lang="en-US" sz="1400" dirty="0"/>
            </a:p>
          </p:txBody>
        </p:sp>
        <p:cxnSp>
          <p:nvCxnSpPr>
            <p:cNvPr id="235" name="Straight Arrow Connector 79">
              <a:extLst>
                <a:ext uri="{FF2B5EF4-FFF2-40B4-BE49-F238E27FC236}">
                  <a16:creationId xmlns:a16="http://schemas.microsoft.com/office/drawing/2014/main" id="{60D4033C-5512-44B5-BA32-D13590D5C30B}"/>
                </a:ext>
              </a:extLst>
            </p:cNvPr>
            <p:cNvCxnSpPr>
              <a:stCxn id="231" idx="3"/>
              <a:endCxn id="230" idx="4"/>
            </p:cNvCxnSpPr>
            <p:nvPr/>
          </p:nvCxnSpPr>
          <p:spPr>
            <a:xfrm flipV="1">
              <a:off x="2580018" y="4053197"/>
              <a:ext cx="595385" cy="444836"/>
            </a:xfrm>
            <a:prstGeom prst="straightConnector1">
              <a:avLst/>
            </a:prstGeom>
            <a:ln w="19050" cmpd="sng">
              <a:solidFill>
                <a:srgbClr val="0000FF"/>
              </a:solidFill>
              <a:headEnd type="none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Arrow Connector 80">
              <a:extLst>
                <a:ext uri="{FF2B5EF4-FFF2-40B4-BE49-F238E27FC236}">
                  <a16:creationId xmlns:a16="http://schemas.microsoft.com/office/drawing/2014/main" id="{5DE5886D-2EE6-4F12-AC0F-5F4A12FE9AC2}"/>
                </a:ext>
              </a:extLst>
            </p:cNvPr>
            <p:cNvCxnSpPr>
              <a:stCxn id="229" idx="1"/>
              <a:endCxn id="232" idx="4"/>
            </p:cNvCxnSpPr>
            <p:nvPr/>
          </p:nvCxnSpPr>
          <p:spPr>
            <a:xfrm flipH="1" flipV="1">
              <a:off x="4392657" y="4034697"/>
              <a:ext cx="30599" cy="463336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none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Arrow Connector 81">
              <a:extLst>
                <a:ext uri="{FF2B5EF4-FFF2-40B4-BE49-F238E27FC236}">
                  <a16:creationId xmlns:a16="http://schemas.microsoft.com/office/drawing/2014/main" id="{84BC2C36-B155-47D0-BD07-3DA9CD0B8A05}"/>
                </a:ext>
              </a:extLst>
            </p:cNvPr>
            <p:cNvCxnSpPr>
              <a:stCxn id="234" idx="0"/>
            </p:cNvCxnSpPr>
            <p:nvPr/>
          </p:nvCxnSpPr>
          <p:spPr>
            <a:xfrm flipV="1">
              <a:off x="3413147" y="3927862"/>
              <a:ext cx="220783" cy="524004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e 237">
              <a:extLst>
                <a:ext uri="{FF2B5EF4-FFF2-40B4-BE49-F238E27FC236}">
                  <a16:creationId xmlns:a16="http://schemas.microsoft.com/office/drawing/2014/main" id="{95EE8C81-CBFC-4E44-9853-35353E7C12C6}"/>
                </a:ext>
              </a:extLst>
            </p:cNvPr>
            <p:cNvGrpSpPr/>
            <p:nvPr/>
          </p:nvGrpSpPr>
          <p:grpSpPr>
            <a:xfrm>
              <a:off x="6066732" y="2900811"/>
              <a:ext cx="1929952" cy="1839168"/>
              <a:chOff x="6038658" y="2863843"/>
              <a:chExt cx="1929952" cy="1839168"/>
            </a:xfrm>
          </p:grpSpPr>
          <p:sp>
            <p:nvSpPr>
              <p:cNvPr id="239" name="TextBox 82">
                <a:extLst>
                  <a:ext uri="{FF2B5EF4-FFF2-40B4-BE49-F238E27FC236}">
                    <a16:creationId xmlns:a16="http://schemas.microsoft.com/office/drawing/2014/main" id="{F8B68C6F-D946-43B5-A419-2DFEEED576F4}"/>
                  </a:ext>
                </a:extLst>
              </p:cNvPr>
              <p:cNvSpPr txBox="1"/>
              <p:nvPr/>
            </p:nvSpPr>
            <p:spPr>
              <a:xfrm>
                <a:off x="6102485" y="4179791"/>
                <a:ext cx="17807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CC00"/>
                    </a:solidFill>
                  </a:rPr>
                  <a:t>Cluster expansion technique</a:t>
                </a:r>
              </a:p>
            </p:txBody>
          </p:sp>
          <p:grpSp>
            <p:nvGrpSpPr>
              <p:cNvPr id="240" name="Groupe 10">
                <a:extLst>
                  <a:ext uri="{FF2B5EF4-FFF2-40B4-BE49-F238E27FC236}">
                    <a16:creationId xmlns:a16="http://schemas.microsoft.com/office/drawing/2014/main" id="{7B4A7464-F1E4-40C9-A3B3-6326FC246EAE}"/>
                  </a:ext>
                </a:extLst>
              </p:cNvPr>
              <p:cNvGrpSpPr/>
              <p:nvPr/>
            </p:nvGrpSpPr>
            <p:grpSpPr>
              <a:xfrm>
                <a:off x="6038658" y="2863843"/>
                <a:ext cx="1929952" cy="1318925"/>
                <a:chOff x="4740672" y="2863842"/>
                <a:chExt cx="1929952" cy="131892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1" name="ZoneTexte 3">
                      <a:extLst>
                        <a:ext uri="{FF2B5EF4-FFF2-40B4-BE49-F238E27FC236}">
                          <a16:creationId xmlns:a16="http://schemas.microsoft.com/office/drawing/2014/main" id="{83A26711-BF56-4BD6-A18E-D967AF25837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82197" y="2863842"/>
                      <a:ext cx="889859" cy="41351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i="1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FR" i="1">
                                    <a:latin typeface="Cambria Math"/>
                                  </a:rPr>
                                  <m:t>𝐴</m:t>
                                </m:r>
                                <m:r>
                                  <a:rPr lang="fr-FR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fr-FR" i="1">
                                    <a:latin typeface="Cambria Math"/>
                                  </a:rPr>
                                  <m:t>𝑎</m:t>
                                </m:r>
                                <m:r>
                                  <a:rPr lang="fr-FR" i="1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fr-FR" i="1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241" name="ZoneTexte 3">
                      <a:extLst>
                        <a:ext uri="{FF2B5EF4-FFF2-40B4-BE49-F238E27FC236}">
                          <a16:creationId xmlns:a16="http://schemas.microsoft.com/office/drawing/2014/main" id="{83A26711-BF56-4BD6-A18E-D967AF25837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82197" y="2863842"/>
                      <a:ext cx="889859" cy="413511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t="-1617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42" name="Group 85">
                  <a:extLst>
                    <a:ext uri="{FF2B5EF4-FFF2-40B4-BE49-F238E27FC236}">
                      <a16:creationId xmlns:a16="http://schemas.microsoft.com/office/drawing/2014/main" id="{AE5BF202-8B9D-41D3-B7FE-038C98D6C9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286651" y="3245636"/>
                  <a:ext cx="780369" cy="473425"/>
                  <a:chOff x="8058383" y="4135567"/>
                  <a:chExt cx="705547" cy="428033"/>
                </a:xfrm>
              </p:grpSpPr>
              <p:sp>
                <p:nvSpPr>
                  <p:cNvPr id="246" name="Oval 89">
                    <a:extLst>
                      <a:ext uri="{FF2B5EF4-FFF2-40B4-BE49-F238E27FC236}">
                        <a16:creationId xmlns:a16="http://schemas.microsoft.com/office/drawing/2014/main" id="{4E9FE42E-0ADC-466F-BC8D-96C9E75F5A6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6200000">
                    <a:off x="8065522" y="4192974"/>
                    <a:ext cx="363487" cy="377766"/>
                  </a:xfrm>
                  <a:prstGeom prst="ellipse">
                    <a:avLst/>
                  </a:prstGeom>
                  <a:solidFill>
                    <a:srgbClr val="FFFF00">
                      <a:alpha val="50000"/>
                    </a:srgbClr>
                  </a:solidFill>
                  <a:ln w="12700" cmpd="sng">
                    <a:solidFill>
                      <a:srgbClr val="00335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spcFirstLastPara="0" vert="horz" wrap="none" lIns="290259" tIns="41911" rIns="78232" bIns="41911" numCol="1" spcCol="1270" rtlCol="0" anchor="ctr" anchorCtr="0">
                    <a:noAutofit/>
                  </a:bodyPr>
                  <a:lstStyle/>
                  <a:p>
                    <a:pPr algn="ctr" defTabSz="488834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247" name="Picture 90" descr="ball2v2pn-2.png">
                    <a:extLst>
                      <a:ext uri="{FF2B5EF4-FFF2-40B4-BE49-F238E27FC236}">
                        <a16:creationId xmlns:a16="http://schemas.microsoft.com/office/drawing/2014/main" id="{83E8E437-6577-44AF-982A-3463FB5C81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8118909" y="4371533"/>
                    <a:ext cx="189171" cy="184612"/>
                  </a:xfrm>
                  <a:prstGeom prst="rect">
                    <a:avLst/>
                  </a:prstGeom>
                </p:spPr>
              </p:pic>
              <p:sp>
                <p:nvSpPr>
                  <p:cNvPr id="248" name="Oval 91">
                    <a:extLst>
                      <a:ext uri="{FF2B5EF4-FFF2-40B4-BE49-F238E27FC236}">
                        <a16:creationId xmlns:a16="http://schemas.microsoft.com/office/drawing/2014/main" id="{4C175CBB-D6A1-4A7D-8E69-B37775EE062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6200000">
                    <a:off x="8454470" y="4144667"/>
                    <a:ext cx="318559" cy="300360"/>
                  </a:xfrm>
                  <a:prstGeom prst="ellipse">
                    <a:avLst/>
                  </a:prstGeom>
                  <a:solidFill>
                    <a:srgbClr val="FFFF00">
                      <a:alpha val="50000"/>
                    </a:srgbClr>
                  </a:solidFill>
                  <a:ln w="12700" cmpd="sng">
                    <a:solidFill>
                      <a:srgbClr val="00335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spcFirstLastPara="0" vert="horz" wrap="none" lIns="290259" tIns="41911" rIns="78232" bIns="41911" numCol="1" spcCol="1270" rtlCol="0" anchor="ctr" anchorCtr="0">
                    <a:noAutofit/>
                  </a:bodyPr>
                  <a:lstStyle/>
                  <a:p>
                    <a:pPr algn="ctr" defTabSz="488834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249" name="Picture 92" descr="ball2v2pn.png">
                    <a:extLst>
                      <a:ext uri="{FF2B5EF4-FFF2-40B4-BE49-F238E27FC236}">
                        <a16:creationId xmlns:a16="http://schemas.microsoft.com/office/drawing/2014/main" id="{040F6D67-FCDA-4A8C-9167-62B9B2DA65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8066162" y="4287859"/>
                    <a:ext cx="189171" cy="184612"/>
                  </a:xfrm>
                  <a:prstGeom prst="rect">
                    <a:avLst/>
                  </a:prstGeom>
                </p:spPr>
              </p:pic>
              <p:pic>
                <p:nvPicPr>
                  <p:cNvPr id="250" name="Picture 93" descr="ball2v2pn.png">
                    <a:extLst>
                      <a:ext uri="{FF2B5EF4-FFF2-40B4-BE49-F238E27FC236}">
                        <a16:creationId xmlns:a16="http://schemas.microsoft.com/office/drawing/2014/main" id="{1A1F8282-26BF-4CF4-B0AC-C3FA2E3A08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8205289" y="4343870"/>
                    <a:ext cx="189171" cy="184612"/>
                  </a:xfrm>
                  <a:prstGeom prst="rect">
                    <a:avLst/>
                  </a:prstGeom>
                </p:spPr>
              </p:pic>
              <p:pic>
                <p:nvPicPr>
                  <p:cNvPr id="251" name="Picture 94" descr="ball2v2pn-2.png">
                    <a:extLst>
                      <a:ext uri="{FF2B5EF4-FFF2-40B4-BE49-F238E27FC236}">
                        <a16:creationId xmlns:a16="http://schemas.microsoft.com/office/drawing/2014/main" id="{3B480D51-F563-4E95-9E69-6684912B8C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8167356" y="4219133"/>
                    <a:ext cx="189171" cy="184612"/>
                  </a:xfrm>
                  <a:prstGeom prst="rect">
                    <a:avLst/>
                  </a:prstGeom>
                </p:spPr>
              </p:pic>
              <p:pic>
                <p:nvPicPr>
                  <p:cNvPr id="252" name="Picture 95" descr="ball2v2pn.png">
                    <a:extLst>
                      <a:ext uri="{FF2B5EF4-FFF2-40B4-BE49-F238E27FC236}">
                        <a16:creationId xmlns:a16="http://schemas.microsoft.com/office/drawing/2014/main" id="{EBA3FCDB-F956-4621-813A-BDD18DD747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8570253" y="4233783"/>
                    <a:ext cx="189170" cy="184612"/>
                  </a:xfrm>
                  <a:prstGeom prst="rect">
                    <a:avLst/>
                  </a:prstGeom>
                </p:spPr>
              </p:pic>
              <p:pic>
                <p:nvPicPr>
                  <p:cNvPr id="253" name="Picture 96" descr="ball2v2pn.png">
                    <a:extLst>
                      <a:ext uri="{FF2B5EF4-FFF2-40B4-BE49-F238E27FC236}">
                        <a16:creationId xmlns:a16="http://schemas.microsoft.com/office/drawing/2014/main" id="{59406651-6D2A-4484-8919-90B58A202E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8477947" y="4226827"/>
                    <a:ext cx="189170" cy="184612"/>
                  </a:xfrm>
                  <a:prstGeom prst="rect">
                    <a:avLst/>
                  </a:prstGeom>
                </p:spPr>
              </p:pic>
              <p:pic>
                <p:nvPicPr>
                  <p:cNvPr id="254" name="Picture 97" descr="ball2v2pn-2.png">
                    <a:extLst>
                      <a:ext uri="{FF2B5EF4-FFF2-40B4-BE49-F238E27FC236}">
                        <a16:creationId xmlns:a16="http://schemas.microsoft.com/office/drawing/2014/main" id="{55D149EC-CDB8-436D-86E4-4091F140D62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8550075" y="4154699"/>
                    <a:ext cx="189171" cy="184612"/>
                  </a:xfrm>
                  <a:prstGeom prst="rect">
                    <a:avLst/>
                  </a:prstGeom>
                </p:spPr>
              </p:pic>
              <p:cxnSp>
                <p:nvCxnSpPr>
                  <p:cNvPr id="255" name="Straight Arrow Connector 98">
                    <a:extLst>
                      <a:ext uri="{FF2B5EF4-FFF2-40B4-BE49-F238E27FC236}">
                        <a16:creationId xmlns:a16="http://schemas.microsoft.com/office/drawing/2014/main" id="{301B3A31-F239-4EFB-8D12-307E2692C3B0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8358159" y="4114452"/>
                    <a:ext cx="122062" cy="427216"/>
                  </a:xfrm>
                  <a:prstGeom prst="straightConnector1">
                    <a:avLst/>
                  </a:prstGeom>
                  <a:ln w="19050" cmpd="sng">
                    <a:solidFill>
                      <a:srgbClr val="000000"/>
                    </a:solidFill>
                    <a:headEnd type="triangle" w="sm" len="med"/>
                    <a:tailEnd type="none" w="sm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3" name="TextBox 86">
                      <a:extLst>
                        <a:ext uri="{FF2B5EF4-FFF2-40B4-BE49-F238E27FC236}">
                          <a16:creationId xmlns:a16="http://schemas.microsoft.com/office/drawing/2014/main" id="{8C905C81-DCAC-478F-91FE-6DA5C823B8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40672" y="3895637"/>
                      <a:ext cx="1929952" cy="28713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⃗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89" name="TextBox 8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40672" y="3895637"/>
                      <a:ext cx="1929952" cy="287130"/>
                    </a:xfrm>
                    <a:prstGeom prst="rect">
                      <a:avLst/>
                    </a:prstGeom>
                    <a:blipFill rotWithShape="1">
                      <a:blip r:embed="rId22"/>
                      <a:stretch>
                        <a:fillRect l="-2848" t="-10638" r="-2848" b="-1702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4" name="ZoneTexte 4">
                      <a:extLst>
                        <a:ext uri="{FF2B5EF4-FFF2-40B4-BE49-F238E27FC236}">
                          <a16:creationId xmlns:a16="http://schemas.microsoft.com/office/drawing/2014/main" id="{C95402AB-8E22-4B8D-AC86-128C42ED167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65259" y="3636575"/>
                      <a:ext cx="72795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1200" i="1">
                                <a:latin typeface="Cambria Math"/>
                              </a:rPr>
                              <m:t>(</m:t>
                            </m:r>
                            <m:r>
                              <a:rPr lang="fr-FR" sz="1200" i="1">
                                <a:latin typeface="Cambria Math"/>
                              </a:rPr>
                              <m:t>𝐴</m:t>
                            </m:r>
                            <m:r>
                              <a:rPr lang="fr-FR" sz="1200" i="1">
                                <a:latin typeface="Cambria Math"/>
                              </a:rPr>
                              <m:t>−</m:t>
                            </m:r>
                            <m:r>
                              <a:rPr lang="fr-FR" sz="1200" i="1">
                                <a:latin typeface="Cambria Math"/>
                              </a:rPr>
                              <m:t>𝑎</m:t>
                            </m:r>
                            <m:r>
                              <a:rPr lang="fr-FR" sz="1200" i="1">
                                <a:latin typeface="Cambria Math"/>
                              </a:rPr>
                              <m:t>)</m:t>
                            </m:r>
                          </m:oMath>
                        </m:oMathPara>
                      </a14:m>
                      <a:endParaRPr lang="fr-FR" sz="1200" dirty="0"/>
                    </a:p>
                  </p:txBody>
                </p:sp>
              </mc:Choice>
              <mc:Fallback xmlns="">
                <p:sp>
                  <p:nvSpPr>
                    <p:cNvPr id="5" name="ZoneTexte 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65259" y="3636575"/>
                      <a:ext cx="727956" cy="276999"/>
                    </a:xfrm>
                    <a:prstGeom prst="rect">
                      <a:avLst/>
                    </a:prstGeom>
                    <a:blipFill rotWithShape="1">
                      <a:blip r:embed="rId23"/>
                      <a:stretch>
                        <a:fillRect b="-1111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5" name="ZoneTexte 6">
                      <a:extLst>
                        <a:ext uri="{FF2B5EF4-FFF2-40B4-BE49-F238E27FC236}">
                          <a16:creationId xmlns:a16="http://schemas.microsoft.com/office/drawing/2014/main" id="{7F65646F-2AA6-4332-A1A4-D7E06559141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45709" y="3530008"/>
                      <a:ext cx="31669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1200" i="1">
                                <a:latin typeface="Cambria Math"/>
                              </a:rPr>
                              <m:t>𝑎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7" name="ZoneTexte 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45709" y="3530008"/>
                      <a:ext cx="316690" cy="276999"/>
                    </a:xfrm>
                    <a:prstGeom prst="rect">
                      <a:avLst/>
                    </a:prstGeom>
                    <a:blipFill rotWithShape="1">
                      <a:blip r:embed="rId2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8" name="ZoneTexte 277">
                <a:extLst>
                  <a:ext uri="{FF2B5EF4-FFF2-40B4-BE49-F238E27FC236}">
                    <a16:creationId xmlns:a16="http://schemas.microsoft.com/office/drawing/2014/main" id="{9859F0DE-27F3-485B-868A-9EAEF27461A6}"/>
                  </a:ext>
                </a:extLst>
              </p:cNvPr>
              <p:cNvSpPr txBox="1"/>
              <p:nvPr/>
            </p:nvSpPr>
            <p:spPr>
              <a:xfrm>
                <a:off x="4058476" y="4971356"/>
                <a:ext cx="4313238" cy="99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Many-body basis </a:t>
                </a:r>
                <a:r>
                  <a:rPr lang="fr-FR" sz="1600" dirty="0" err="1"/>
                  <a:t>is</a:t>
                </a:r>
                <a:r>
                  <a:rPr lang="fr-FR" sz="1600" dirty="0"/>
                  <a:t> </a:t>
                </a:r>
                <a:r>
                  <a:rPr lang="fr-FR" sz="1600" dirty="0" err="1"/>
                  <a:t>twice</a:t>
                </a:r>
                <a:r>
                  <a:rPr lang="fr-FR" sz="1600" dirty="0"/>
                  <a:t> as large 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𝑁𝐶𝑆𝑀</m:t>
                        </m:r>
                      </m:sub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endParaRPr lang="fr-FR" sz="1600" dirty="0"/>
              </a:p>
              <a:p>
                <a:pPr marL="78740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fr-FR" sz="1600" dirty="0"/>
                  <a:t> 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  <m:sup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i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sup>
                    </m:sSup>
                  </m:oMath>
                </a14:m>
                <a:endParaRPr lang="fr-FR" sz="1600" dirty="0"/>
              </a:p>
              <a:p>
                <a:pPr marL="78740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  <m:sup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sup>
                    </m:sSup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278" name="ZoneTexte 277">
                <a:extLst>
                  <a:ext uri="{FF2B5EF4-FFF2-40B4-BE49-F238E27FC236}">
                    <a16:creationId xmlns:a16="http://schemas.microsoft.com/office/drawing/2014/main" id="{9859F0DE-27F3-485B-868A-9EAEF2746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476" y="4971356"/>
                <a:ext cx="4313238" cy="995144"/>
              </a:xfrm>
              <a:prstGeom prst="rect">
                <a:avLst/>
              </a:prstGeom>
              <a:blipFill>
                <a:blip r:embed="rId25"/>
                <a:stretch>
                  <a:fillRect l="-849" t="-1840" b="-184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>
            <a:extLst>
              <a:ext uri="{FF2B5EF4-FFF2-40B4-BE49-F238E27FC236}">
                <a16:creationId xmlns:a16="http://schemas.microsoft.com/office/drawing/2014/main" id="{B2A4DD6B-03A5-31C3-2733-92E643752DDC}"/>
              </a:ext>
            </a:extLst>
          </p:cNvPr>
          <p:cNvGrpSpPr/>
          <p:nvPr/>
        </p:nvGrpSpPr>
        <p:grpSpPr>
          <a:xfrm>
            <a:off x="892103" y="1428977"/>
            <a:ext cx="7278658" cy="1309862"/>
            <a:chOff x="892103" y="1428977"/>
            <a:chExt cx="7278658" cy="1309862"/>
          </a:xfrm>
        </p:grpSpPr>
        <p:grpSp>
          <p:nvGrpSpPr>
            <p:cNvPr id="74" name="Group 5">
              <a:extLst>
                <a:ext uri="{FF2B5EF4-FFF2-40B4-BE49-F238E27FC236}">
                  <a16:creationId xmlns:a16="http://schemas.microsoft.com/office/drawing/2014/main" id="{1676D16C-C3C2-4E75-8943-83C9DFF9210A}"/>
                </a:ext>
              </a:extLst>
            </p:cNvPr>
            <p:cNvGrpSpPr/>
            <p:nvPr/>
          </p:nvGrpSpPr>
          <p:grpSpPr>
            <a:xfrm>
              <a:off x="6680127" y="1440906"/>
              <a:ext cx="519208" cy="499581"/>
              <a:chOff x="5341601" y="1796479"/>
              <a:chExt cx="519208" cy="499581"/>
            </a:xfrm>
          </p:grpSpPr>
          <p:sp>
            <p:nvSpPr>
              <p:cNvPr id="85" name="Oval 86">
                <a:extLst>
                  <a:ext uri="{FF2B5EF4-FFF2-40B4-BE49-F238E27FC236}">
                    <a16:creationId xmlns:a16="http://schemas.microsoft.com/office/drawing/2014/main" id="{873F084A-825D-4BD3-982E-C2A96160666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5351414" y="1786666"/>
                <a:ext cx="499581" cy="519208"/>
              </a:xfrm>
              <a:prstGeom prst="ellipse">
                <a:avLst/>
              </a:prstGeom>
              <a:solidFill>
                <a:srgbClr val="A6A6FF"/>
              </a:solidFill>
              <a:ln w="12700" cmpd="sng"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none" lIns="290259" tIns="41911" rIns="78232" bIns="41911" numCol="1" spcCol="1270" rtlCol="0" anchor="ctr" anchorCtr="0">
                <a:noAutofit/>
              </a:bodyPr>
              <a:lstStyle/>
              <a:p>
                <a:pPr algn="ctr" defTabSz="488834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6" name="Picture 87" descr="ball2v2pn-2.png">
                <a:extLst>
                  <a:ext uri="{FF2B5EF4-FFF2-40B4-BE49-F238E27FC236}">
                    <a16:creationId xmlns:a16="http://schemas.microsoft.com/office/drawing/2014/main" id="{F15A4643-4865-4582-9CC7-CA7DE33CD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24621" y="2046683"/>
                <a:ext cx="209232" cy="204190"/>
              </a:xfrm>
              <a:prstGeom prst="rect">
                <a:avLst/>
              </a:prstGeom>
            </p:spPr>
          </p:pic>
          <p:pic>
            <p:nvPicPr>
              <p:cNvPr id="87" name="Picture 89" descr="ball2v2pn.png">
                <a:extLst>
                  <a:ext uri="{FF2B5EF4-FFF2-40B4-BE49-F238E27FC236}">
                    <a16:creationId xmlns:a16="http://schemas.microsoft.com/office/drawing/2014/main" id="{E1D93C4E-8BE8-4920-B240-465A4FBB3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366281" y="1954136"/>
                <a:ext cx="209232" cy="204190"/>
              </a:xfrm>
              <a:prstGeom prst="rect">
                <a:avLst/>
              </a:prstGeom>
            </p:spPr>
          </p:pic>
          <p:pic>
            <p:nvPicPr>
              <p:cNvPr id="88" name="Picture 90" descr="ball2v2pn.png">
                <a:extLst>
                  <a:ext uri="{FF2B5EF4-FFF2-40B4-BE49-F238E27FC236}">
                    <a16:creationId xmlns:a16="http://schemas.microsoft.com/office/drawing/2014/main" id="{C28B5A2A-0884-449B-89E6-A613464EAC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503826" y="2061011"/>
                <a:ext cx="209232" cy="204190"/>
              </a:xfrm>
              <a:prstGeom prst="rect">
                <a:avLst/>
              </a:prstGeom>
            </p:spPr>
          </p:pic>
          <p:pic>
            <p:nvPicPr>
              <p:cNvPr id="89" name="Picture 93" descr="ball2v2pn.png">
                <a:extLst>
                  <a:ext uri="{FF2B5EF4-FFF2-40B4-BE49-F238E27FC236}">
                    <a16:creationId xmlns:a16="http://schemas.microsoft.com/office/drawing/2014/main" id="{3B04BC41-BDC4-4155-B5A9-B0C14AEA33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75830" y="1819107"/>
                <a:ext cx="209231" cy="204190"/>
              </a:xfrm>
              <a:prstGeom prst="rect">
                <a:avLst/>
              </a:prstGeom>
            </p:spPr>
          </p:pic>
          <p:pic>
            <p:nvPicPr>
              <p:cNvPr id="90" name="Picture 91" descr="ball2v2pn-2.png">
                <a:extLst>
                  <a:ext uri="{FF2B5EF4-FFF2-40B4-BE49-F238E27FC236}">
                    <a16:creationId xmlns:a16="http://schemas.microsoft.com/office/drawing/2014/main" id="{19794B90-68E6-41D6-BB80-5C0695A405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78206" y="1898541"/>
                <a:ext cx="209232" cy="204190"/>
              </a:xfrm>
              <a:prstGeom prst="rect">
                <a:avLst/>
              </a:prstGeom>
            </p:spPr>
          </p:pic>
          <p:pic>
            <p:nvPicPr>
              <p:cNvPr id="91" name="Picture 94" descr="ball2v2pn-2.png">
                <a:extLst>
                  <a:ext uri="{FF2B5EF4-FFF2-40B4-BE49-F238E27FC236}">
                    <a16:creationId xmlns:a16="http://schemas.microsoft.com/office/drawing/2014/main" id="{0E7B2099-F29F-46ED-A90B-7544AB0517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597517" y="1999073"/>
                <a:ext cx="209232" cy="204190"/>
              </a:xfrm>
              <a:prstGeom prst="rect">
                <a:avLst/>
              </a:prstGeom>
            </p:spPr>
          </p:pic>
          <p:pic>
            <p:nvPicPr>
              <p:cNvPr id="92" name="Picture 92" descr="ball2v2pn.png">
                <a:extLst>
                  <a:ext uri="{FF2B5EF4-FFF2-40B4-BE49-F238E27FC236}">
                    <a16:creationId xmlns:a16="http://schemas.microsoft.com/office/drawing/2014/main" id="{661947FB-4559-4E72-AA0D-9922EA6F43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622258" y="1878122"/>
                <a:ext cx="209231" cy="204190"/>
              </a:xfrm>
              <a:prstGeom prst="rect">
                <a:avLst/>
              </a:prstGeom>
            </p:spPr>
          </p:pic>
        </p:grpSp>
        <p:sp>
          <p:nvSpPr>
            <p:cNvPr id="75" name="Oval 63">
              <a:extLst>
                <a:ext uri="{FF2B5EF4-FFF2-40B4-BE49-F238E27FC236}">
                  <a16:creationId xmlns:a16="http://schemas.microsoft.com/office/drawing/2014/main" id="{35FB64B8-4EAA-4B16-A48D-3D1A9C18287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64799" y="1535061"/>
              <a:ext cx="800444" cy="448056"/>
            </a:xfrm>
            <a:prstGeom prst="ellipse">
              <a:avLst/>
            </a:prstGeom>
            <a:solidFill>
              <a:srgbClr val="FF0000">
                <a:alpha val="22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endParaRPr lang="en-US" sz="140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76" name="Oval 61">
              <a:extLst>
                <a:ext uri="{FF2B5EF4-FFF2-40B4-BE49-F238E27FC236}">
                  <a16:creationId xmlns:a16="http://schemas.microsoft.com/office/drawing/2014/main" id="{8B8204CA-6294-441F-B9F2-B5F5277EE7A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09515" y="1586471"/>
              <a:ext cx="340553" cy="345236"/>
            </a:xfrm>
            <a:prstGeom prst="ellipse">
              <a:avLst/>
            </a:prstGeom>
            <a:solidFill>
              <a:srgbClr val="0000FF">
                <a:alpha val="3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endParaRPr lang="en-US" sz="1400" dirty="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  <a:p>
              <a:pPr algn="ctr" defTabSz="914400" eaLnBrk="0" hangingPunct="0"/>
              <a:endParaRPr lang="en-US" sz="1400" dirty="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4">
                  <a:extLst>
                    <a:ext uri="{FF2B5EF4-FFF2-40B4-BE49-F238E27FC236}">
                      <a16:creationId xmlns:a16="http://schemas.microsoft.com/office/drawing/2014/main" id="{28A0C383-DA75-479D-9B9C-ABE38476751A}"/>
                    </a:ext>
                  </a:extLst>
                </p:cNvPr>
                <p:cNvSpPr txBox="1"/>
                <p:nvPr/>
              </p:nvSpPr>
              <p:spPr>
                <a:xfrm>
                  <a:off x="892103" y="1428977"/>
                  <a:ext cx="4174220" cy="7468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𝑁𝐶𝑆𝑀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fr-FR" i="1">
                            <a:latin typeface="Cambria Math"/>
                          </a:rPr>
                          <m:t>=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𝛼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d>
                              <m:dPr>
                                <m:begChr m:val="|"/>
                                <m:endChr m:val="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𝛼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i="1">
                                                <a:latin typeface="Cambria Math"/>
                                                <a:ea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e>
                                          <m:sub>
                                            <m:r>
                                              <a:rPr lang="fr-FR" i="1">
                                                <a:latin typeface="Cambria Math"/>
                                                <a:ea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7" name="TextBox 4">
                  <a:extLst>
                    <a:ext uri="{FF2B5EF4-FFF2-40B4-BE49-F238E27FC236}">
                      <a16:creationId xmlns:a16="http://schemas.microsoft.com/office/drawing/2014/main" id="{28A0C383-DA75-479D-9B9C-ABE3847675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103" y="1428977"/>
                  <a:ext cx="4174220" cy="746871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Rectangle 1065">
              <a:extLst>
                <a:ext uri="{FF2B5EF4-FFF2-40B4-BE49-F238E27FC236}">
                  <a16:creationId xmlns:a16="http://schemas.microsoft.com/office/drawing/2014/main" id="{EBD6E842-7CBB-4FA2-AB67-F8DBE9323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8997" y="2000175"/>
              <a:ext cx="1431836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A-body harmonic oscillator states</a:t>
              </a:r>
            </a:p>
          </p:txBody>
        </p:sp>
        <p:sp>
          <p:nvSpPr>
            <p:cNvPr id="79" name="Rectangle 1065">
              <a:extLst>
                <a:ext uri="{FF2B5EF4-FFF2-40B4-BE49-F238E27FC236}">
                  <a16:creationId xmlns:a16="http://schemas.microsoft.com/office/drawing/2014/main" id="{AE19F55D-7784-49A9-A512-ED7156D8D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561" y="2107897"/>
              <a:ext cx="1647237" cy="52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FF"/>
                  </a:solidFill>
                </a:rPr>
                <a:t>Mixing coefficients</a:t>
              </a:r>
              <a:r>
                <a:rPr lang="en-US" sz="900" dirty="0">
                  <a:solidFill>
                    <a:srgbClr val="0000FF"/>
                  </a:solidFill>
                </a:rPr>
                <a:t>(unknown)</a:t>
              </a:r>
            </a:p>
          </p:txBody>
        </p:sp>
        <p:sp>
          <p:nvSpPr>
            <p:cNvPr id="80" name="Left-Right Arrow 65">
              <a:extLst>
                <a:ext uri="{FF2B5EF4-FFF2-40B4-BE49-F238E27FC236}">
                  <a16:creationId xmlns:a16="http://schemas.microsoft.com/office/drawing/2014/main" id="{138A90B7-3A51-42AC-A365-9AC67BC4A2A7}"/>
                </a:ext>
              </a:extLst>
            </p:cNvPr>
            <p:cNvSpPr/>
            <p:nvPr/>
          </p:nvSpPr>
          <p:spPr bwMode="auto">
            <a:xfrm>
              <a:off x="5767190" y="1681507"/>
              <a:ext cx="387801" cy="198217"/>
            </a:xfrm>
            <a:prstGeom prst="leftRightArrow">
              <a:avLst>
                <a:gd name="adj1" fmla="val 44490"/>
                <a:gd name="adj2" fmla="val 50000"/>
              </a:avLst>
            </a:prstGeom>
            <a:solidFill>
              <a:srgbClr val="FF0000"/>
            </a:solidFill>
            <a:ln w="12700" cmpd="sng">
              <a:solidFill>
                <a:srgbClr val="0000FF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cxnSp>
          <p:nvCxnSpPr>
            <p:cNvPr id="81" name="Straight Arrow Connector 76">
              <a:extLst>
                <a:ext uri="{FF2B5EF4-FFF2-40B4-BE49-F238E27FC236}">
                  <a16:creationId xmlns:a16="http://schemas.microsoft.com/office/drawing/2014/main" id="{636B09FA-570B-4DEF-B8D2-CACFA3CDA765}"/>
                </a:ext>
              </a:extLst>
            </p:cNvPr>
            <p:cNvCxnSpPr>
              <a:stCxn id="79" idx="3"/>
              <a:endCxn id="76" idx="4"/>
            </p:cNvCxnSpPr>
            <p:nvPr/>
          </p:nvCxnSpPr>
          <p:spPr>
            <a:xfrm flipV="1">
              <a:off x="3243798" y="1931707"/>
              <a:ext cx="435994" cy="437190"/>
            </a:xfrm>
            <a:prstGeom prst="straightConnector1">
              <a:avLst/>
            </a:prstGeom>
            <a:ln w="19050" cmpd="sng">
              <a:solidFill>
                <a:srgbClr val="0000FF"/>
              </a:solidFill>
              <a:headEnd type="none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77">
              <a:extLst>
                <a:ext uri="{FF2B5EF4-FFF2-40B4-BE49-F238E27FC236}">
                  <a16:creationId xmlns:a16="http://schemas.microsoft.com/office/drawing/2014/main" id="{C392D73B-D318-478A-B858-B7B957D5B7EA}"/>
                </a:ext>
              </a:extLst>
            </p:cNvPr>
            <p:cNvCxnSpPr>
              <a:stCxn id="78" idx="1"/>
              <a:endCxn id="75" idx="3"/>
            </p:cNvCxnSpPr>
            <p:nvPr/>
          </p:nvCxnSpPr>
          <p:spPr>
            <a:xfrm flipV="1">
              <a:off x="3758997" y="1917501"/>
              <a:ext cx="423024" cy="452006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none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97">
              <a:extLst>
                <a:ext uri="{FF2B5EF4-FFF2-40B4-BE49-F238E27FC236}">
                  <a16:creationId xmlns:a16="http://schemas.microsoft.com/office/drawing/2014/main" id="{CFE19A7C-EF7B-48B7-B58B-E138286139D9}"/>
                </a:ext>
              </a:extLst>
            </p:cNvPr>
            <p:cNvSpPr txBox="1"/>
            <p:nvPr/>
          </p:nvSpPr>
          <p:spPr>
            <a:xfrm>
              <a:off x="5896064" y="2323340"/>
              <a:ext cx="22746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CC00"/>
                  </a:solidFill>
                </a:rPr>
                <a:t>Second quantization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3">
                  <a:extLst>
                    <a:ext uri="{FF2B5EF4-FFF2-40B4-BE49-F238E27FC236}">
                      <a16:creationId xmlns:a16="http://schemas.microsoft.com/office/drawing/2014/main" id="{B92A2C25-9182-4FBA-831D-B68C077FB09C}"/>
                    </a:ext>
                  </a:extLst>
                </p:cNvPr>
                <p:cNvSpPr txBox="1"/>
                <p:nvPr/>
              </p:nvSpPr>
              <p:spPr>
                <a:xfrm>
                  <a:off x="6084913" y="1995911"/>
                  <a:ext cx="1872307" cy="3030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  <m:sSup>
                                      <m:sSup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</m:e>
                                      <m:sup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sup>
                                    </m:s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𝑆𝐷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00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</m:sub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84" name="TextBox 3">
                  <a:extLst>
                    <a:ext uri="{FF2B5EF4-FFF2-40B4-BE49-F238E27FC236}">
                      <a16:creationId xmlns:a16="http://schemas.microsoft.com/office/drawing/2014/main" id="{B92A2C25-9182-4FBA-831D-B68C077FB0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4913" y="1995911"/>
                  <a:ext cx="1872307" cy="303032"/>
                </a:xfrm>
                <a:prstGeom prst="rect">
                  <a:avLst/>
                </a:prstGeom>
                <a:blipFill>
                  <a:blip r:embed="rId28"/>
                  <a:stretch>
                    <a:fillRect l="-17915" t="-124000" b="-198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3" name="TextBox 12">
            <a:extLst>
              <a:ext uri="{FF2B5EF4-FFF2-40B4-BE49-F238E27FC236}">
                <a16:creationId xmlns:a16="http://schemas.microsoft.com/office/drawing/2014/main" id="{1AD67FE9-75DB-4CE0-B22E-C5BB75B152EF}"/>
              </a:ext>
            </a:extLst>
          </p:cNvPr>
          <p:cNvSpPr txBox="1"/>
          <p:nvPr/>
        </p:nvSpPr>
        <p:spPr>
          <a:xfrm>
            <a:off x="364951" y="907678"/>
            <a:ext cx="8141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One way to solve the many-body problem when two scales appear</a:t>
            </a:r>
          </a:p>
        </p:txBody>
      </p:sp>
      <p:sp>
        <p:nvSpPr>
          <p:cNvPr id="94" name="Rectangle 7">
            <a:extLst>
              <a:ext uri="{FF2B5EF4-FFF2-40B4-BE49-F238E27FC236}">
                <a16:creationId xmlns:a16="http://schemas.microsoft.com/office/drawing/2014/main" id="{387BBAC1-84BC-BA10-0C30-99C2CA143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3138" y="1352175"/>
            <a:ext cx="3211714" cy="11534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chemeClr val="tx1"/>
                </a:solidFill>
                <a:latin typeface="Arial" charset="0"/>
                <a:cs typeface="Arial" charset="0"/>
              </a:rPr>
              <a:t>Can address bound and low-lying resonances (short range correlations)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79ED730-4435-0D1E-178D-9ACC0BB65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82265D-EA10-0E95-1829-E28C6FE87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33729F-D7E1-9EB7-7F34-1782A401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782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65"/>
    </mc:Choice>
    <mc:Fallback xmlns="">
      <p:transition spd="slow" advTm="5796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CFD2F-F5C9-7143-7157-283FC453C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82324F-83F5-EAA8-49C0-5D3C8845B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Quartet experiment: connecting </a:t>
            </a:r>
            <a:r>
              <a:rPr lang="en-US" i="1" dirty="0"/>
              <a:t>ab initio </a:t>
            </a:r>
            <a:r>
              <a:rPr lang="en-US" dirty="0"/>
              <a:t>atomic theory to nuclear </a:t>
            </a:r>
            <a:r>
              <a:rPr lang="en-US" i="1" dirty="0"/>
              <a:t>ab initio </a:t>
            </a:r>
            <a:r>
              <a:rPr lang="en-US" dirty="0"/>
              <a:t>structure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20126CE-9695-F84B-DA7B-8139DE595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5342DEE-861F-3C93-8141-195EA612A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37BC1B-C821-0617-F27A-C84ACB76E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14360E3-9BCB-0F66-6DD7-D09462B2F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70" y="935103"/>
            <a:ext cx="3978851" cy="163528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6E86666-E96E-0E57-0F77-221896B7EC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64749" y="4057636"/>
            <a:ext cx="2986266" cy="2269669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CE56C9FF-CCB1-068B-B0E8-A112D2A58C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24" y="2833565"/>
            <a:ext cx="3978851" cy="332791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3AA33FE-8FE5-544D-D88B-10481DBDE1AC}"/>
              </a:ext>
            </a:extLst>
          </p:cNvPr>
          <p:cNvSpPr txBox="1"/>
          <p:nvPr/>
        </p:nvSpPr>
        <p:spPr>
          <a:xfrm>
            <a:off x="2853120" y="1088592"/>
            <a:ext cx="3104762" cy="786222"/>
          </a:xfrm>
          <a:prstGeom prst="rect">
            <a:avLst/>
          </a:prstGeom>
          <a:ln w="12700" cmpd="sng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defPPr>
              <a:defRPr lang="fr-FR"/>
            </a:defPPr>
            <a:lvl1pPr algn="just">
              <a:defRPr sz="1600">
                <a:solidFill>
                  <a:schemeClr val="dk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en-US" dirty="0"/>
              <a:t>“Nuclear metrology”: determining fundamental properties such as masses and radii..</a:t>
            </a:r>
            <a:endParaRPr lang="en-US" noProof="0" dirty="0"/>
          </a:p>
        </p:txBody>
      </p:sp>
      <p:sp>
        <p:nvSpPr>
          <p:cNvPr id="198" name="Rectangle 7">
            <a:extLst>
              <a:ext uri="{FF2B5EF4-FFF2-40B4-BE49-F238E27FC236}">
                <a16:creationId xmlns:a16="http://schemas.microsoft.com/office/drawing/2014/main" id="{EA9C6F14-69BF-C07C-61B6-7329BDB53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8484" y="4533899"/>
            <a:ext cx="4092004" cy="17548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Gauss’s law must be used with caution for finite-size nuclei: an accurate </a:t>
            </a:r>
            <a:r>
              <a:rPr lang="en-US" sz="1800" b="1" dirty="0"/>
              <a:t>charge distribution </a:t>
            </a:r>
            <a:r>
              <a:rPr lang="en-US" sz="1800" dirty="0"/>
              <a:t>extending to </a:t>
            </a:r>
            <a:r>
              <a:rPr lang="en-US" sz="1800" b="1" dirty="0"/>
              <a:t>several tens </a:t>
            </a:r>
            <a:r>
              <a:rPr lang="en-US" sz="1800" dirty="0"/>
              <a:t>(to hundred) of </a:t>
            </a:r>
            <a:r>
              <a:rPr lang="en-US" sz="1800" dirty="0" err="1"/>
              <a:t>fm</a:t>
            </a:r>
            <a:r>
              <a:rPr lang="en-US" sz="1800" dirty="0"/>
              <a:t> is required.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7512B19-29FC-FD0B-40F2-A4C9F465AE25}"/>
              </a:ext>
            </a:extLst>
          </p:cNvPr>
          <p:cNvSpPr txBox="1"/>
          <p:nvPr/>
        </p:nvSpPr>
        <p:spPr>
          <a:xfrm>
            <a:off x="6801428" y="860976"/>
            <a:ext cx="5219060" cy="11534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>
            <a:defPPr>
              <a:defRPr lang="fr-FR"/>
            </a:defPPr>
            <a:lvl1pPr>
              <a:spcBef>
                <a:spcPts val="0"/>
              </a:spcBef>
              <a:spcAft>
                <a:spcPts val="1200"/>
              </a:spcAft>
              <a:defRPr sz="1800"/>
            </a:lvl1pPr>
          </a:lstStyle>
          <a:p>
            <a:r>
              <a:rPr lang="en-US" dirty="0"/>
              <a:t>The aims is to improve the measurement of absolute charge radii of light nuclei by a factor of 10 (</a:t>
            </a:r>
            <a:r>
              <a:rPr lang="en-US" b="1" dirty="0"/>
              <a:t>on light systems</a:t>
            </a:r>
            <a:r>
              <a:rPr lang="en-US" dirty="0"/>
              <a:t>!).</a:t>
            </a:r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4946B210-A523-B7BA-8447-5F5C7046FF86}"/>
              </a:ext>
            </a:extLst>
          </p:cNvPr>
          <p:cNvGrpSpPr/>
          <p:nvPr/>
        </p:nvGrpSpPr>
        <p:grpSpPr>
          <a:xfrm>
            <a:off x="5209074" y="2413435"/>
            <a:ext cx="6766943" cy="1554600"/>
            <a:chOff x="4512859" y="2390018"/>
            <a:chExt cx="7037139" cy="161667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DE19D06-9DF9-6553-D772-1C3829D16D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5232" y="2390018"/>
              <a:ext cx="2005125" cy="1616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Group 33">
              <a:extLst>
                <a:ext uri="{FF2B5EF4-FFF2-40B4-BE49-F238E27FC236}">
                  <a16:creationId xmlns:a16="http://schemas.microsoft.com/office/drawing/2014/main" id="{AE7F0F39-2872-AFF6-7A88-4C83B26A910A}"/>
                </a:ext>
              </a:extLst>
            </p:cNvPr>
            <p:cNvGrpSpPr/>
            <p:nvPr/>
          </p:nvGrpSpPr>
          <p:grpSpPr>
            <a:xfrm>
              <a:off x="4512859" y="2905063"/>
              <a:ext cx="7003171" cy="932594"/>
              <a:chOff x="1943100" y="1219200"/>
              <a:chExt cx="7174668" cy="1320800"/>
            </a:xfrm>
            <a:pattFill prst="wdUpDiag">
              <a:fgClr>
                <a:prstClr val="black"/>
              </a:fgClr>
              <a:bgClr>
                <a:prstClr val="white"/>
              </a:bgClr>
            </a:pattFill>
          </p:grpSpPr>
          <p:cxnSp>
            <p:nvCxnSpPr>
              <p:cNvPr id="45" name="Straight Arrow Connector 7">
                <a:extLst>
                  <a:ext uri="{FF2B5EF4-FFF2-40B4-BE49-F238E27FC236}">
                    <a16:creationId xmlns:a16="http://schemas.microsoft.com/office/drawing/2014/main" id="{1A2B71D2-705A-D18A-0843-A961C7F20D1A}"/>
                  </a:ext>
                </a:extLst>
              </p:cNvPr>
              <p:cNvCxnSpPr/>
              <p:nvPr/>
            </p:nvCxnSpPr>
            <p:spPr>
              <a:xfrm flipV="1">
                <a:off x="1951038" y="1219200"/>
                <a:ext cx="0" cy="1320800"/>
              </a:xfrm>
              <a:prstGeom prst="straightConnector1">
                <a:avLst/>
              </a:prstGeom>
              <a:grpFill/>
              <a:ln w="19050" cmpd="sng">
                <a:solidFill>
                  <a:schemeClr val="tx1"/>
                </a:solidFill>
                <a:tailEnd type="stealth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8">
                <a:extLst>
                  <a:ext uri="{FF2B5EF4-FFF2-40B4-BE49-F238E27FC236}">
                    <a16:creationId xmlns:a16="http://schemas.microsoft.com/office/drawing/2014/main" id="{D61FD1C8-E039-2682-C1A1-67F7795362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43100" y="2537596"/>
                <a:ext cx="7174668" cy="0"/>
              </a:xfrm>
              <a:prstGeom prst="straightConnector1">
                <a:avLst/>
              </a:prstGeom>
              <a:grpFill/>
              <a:ln w="19050" cmpd="sng">
                <a:solidFill>
                  <a:schemeClr val="tx1"/>
                </a:solidFill>
                <a:tailEnd type="stealth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931071F-8827-121B-30FA-D730124E714B}"/>
                  </a:ext>
                </a:extLst>
              </p:cNvPr>
              <p:cNvSpPr/>
              <p:nvPr/>
            </p:nvSpPr>
            <p:spPr bwMode="auto">
              <a:xfrm>
                <a:off x="3800990" y="1220805"/>
                <a:ext cx="95417" cy="1308100"/>
              </a:xfrm>
              <a:prstGeom prst="rect">
                <a:avLst/>
              </a:pr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rtlCol="0" anchor="b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itchFamily="48" charset="0"/>
                    <a:ea typeface="ＭＳ Ｐゴシック" pitchFamily="48" charset="-128"/>
                    <a:cs typeface="ＭＳ Ｐゴシック" pitchFamily="48" charset="-128"/>
                  </a:defRPr>
                </a:lvl1pPr>
                <a:lvl2pPr marL="4572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itchFamily="48" charset="0"/>
                    <a:ea typeface="ＭＳ Ｐゴシック" pitchFamily="48" charset="-128"/>
                    <a:cs typeface="ＭＳ Ｐゴシック" pitchFamily="48" charset="-128"/>
                  </a:defRPr>
                </a:lvl2pPr>
                <a:lvl3pPr marL="9144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itchFamily="48" charset="0"/>
                    <a:ea typeface="ＭＳ Ｐゴシック" pitchFamily="48" charset="-128"/>
                    <a:cs typeface="ＭＳ Ｐゴシック" pitchFamily="48" charset="-128"/>
                  </a:defRPr>
                </a:lvl3pPr>
                <a:lvl4pPr marL="1371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itchFamily="48" charset="0"/>
                    <a:ea typeface="ＭＳ Ｐゴシック" pitchFamily="48" charset="-128"/>
                    <a:cs typeface="ＭＳ Ｐゴシック" pitchFamily="48" charset="-128"/>
                  </a:defRPr>
                </a:lvl4pPr>
                <a:lvl5pPr marL="18288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itchFamily="48" charset="0"/>
                    <a:ea typeface="ＭＳ Ｐゴシック" pitchFamily="48" charset="-128"/>
                    <a:cs typeface="ＭＳ Ｐゴシック" pitchFamily="48" charset="-128"/>
                  </a:defRPr>
                </a:lvl5pPr>
                <a:lvl6pPr marL="2286000" algn="l" defTabSz="457200" rtl="0" eaLnBrk="1" latinLnBrk="0" hangingPunct="1">
                  <a:defRPr sz="1400" kern="1200">
                    <a:solidFill>
                      <a:schemeClr val="tx1"/>
                    </a:solidFill>
                    <a:latin typeface="Arial" pitchFamily="48" charset="0"/>
                    <a:ea typeface="ＭＳ Ｐゴシック" pitchFamily="48" charset="-128"/>
                    <a:cs typeface="ＭＳ Ｐゴシック" pitchFamily="48" charset="-128"/>
                  </a:defRPr>
                </a:lvl6pPr>
                <a:lvl7pPr marL="2743200" algn="l" defTabSz="457200" rtl="0" eaLnBrk="1" latinLnBrk="0" hangingPunct="1">
                  <a:defRPr sz="1400" kern="1200">
                    <a:solidFill>
                      <a:schemeClr val="tx1"/>
                    </a:solidFill>
                    <a:latin typeface="Arial" pitchFamily="48" charset="0"/>
                    <a:ea typeface="ＭＳ Ｐゴシック" pitchFamily="48" charset="-128"/>
                    <a:cs typeface="ＭＳ Ｐゴシック" pitchFamily="48" charset="-128"/>
                  </a:defRPr>
                </a:lvl7pPr>
                <a:lvl8pPr marL="3200400" algn="l" defTabSz="457200" rtl="0" eaLnBrk="1" latinLnBrk="0" hangingPunct="1">
                  <a:defRPr sz="1400" kern="1200">
                    <a:solidFill>
                      <a:schemeClr val="tx1"/>
                    </a:solidFill>
                    <a:latin typeface="Arial" pitchFamily="48" charset="0"/>
                    <a:ea typeface="ＭＳ Ｐゴシック" pitchFamily="48" charset="-128"/>
                    <a:cs typeface="ＭＳ Ｐゴシック" pitchFamily="48" charset="-128"/>
                  </a:defRPr>
                </a:lvl8pPr>
                <a:lvl9pPr marL="3657600" algn="l" defTabSz="457200" rtl="0" eaLnBrk="1" latinLnBrk="0" hangingPunct="1">
                  <a:defRPr sz="1400" kern="1200">
                    <a:solidFill>
                      <a:schemeClr val="tx1"/>
                    </a:solidFill>
                    <a:latin typeface="Arial" pitchFamily="48" charset="0"/>
                    <a:ea typeface="ＭＳ Ｐゴシック" pitchFamily="48" charset="-128"/>
                    <a:cs typeface="ＭＳ Ｐゴシック" pitchFamily="48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2960404F-4413-2419-352E-702D891D1F92}"/>
                </a:ext>
              </a:extLst>
            </p:cNvPr>
            <p:cNvSpPr txBox="1"/>
            <p:nvPr/>
          </p:nvSpPr>
          <p:spPr>
            <a:xfrm>
              <a:off x="8494947" y="3583476"/>
              <a:ext cx="1796997" cy="235815"/>
            </a:xfrm>
            <a:prstGeom prst="rect">
              <a:avLst/>
            </a:prstGeom>
            <a:ln w="12700" cmpd="sng"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anchor="ctr" anchorCtr="0">
              <a:noAutofit/>
            </a:bodyPr>
            <a:lstStyle>
              <a:defPPr>
                <a:defRPr lang="en-US"/>
              </a:defPPr>
              <a:lvl1pPr algn="just">
                <a:defRPr sz="1600">
                  <a:solidFill>
                    <a:schemeClr val="dk1"/>
                  </a:solidFill>
                  <a:cs typeface="Arial 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dirty="0"/>
                <a:t>known asymptotic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CE45A31D-C10B-9B5C-B8FF-F80AFE67A8DF}"/>
                    </a:ext>
                  </a:extLst>
                </p:cNvPr>
                <p:cNvSpPr txBox="1"/>
                <p:nvPr/>
              </p:nvSpPr>
              <p:spPr>
                <a:xfrm>
                  <a:off x="6432997" y="2814878"/>
                  <a:ext cx="1032945" cy="4160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&gt;8 </m:t>
                        </m:r>
                        <m:r>
                          <m:rPr>
                            <m:nor/>
                          </m:rPr>
                          <a:rPr lang="en-US" i="0" dirty="0" err="1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</a:p>
              </p:txBody>
            </p:sp>
          </mc:Choice>
          <mc:Fallback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CE45A31D-C10B-9B5C-B8FF-F80AFE67A8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2997" y="2814878"/>
                  <a:ext cx="1032945" cy="416086"/>
                </a:xfrm>
                <a:prstGeom prst="rect">
                  <a:avLst/>
                </a:prstGeom>
                <a:blipFill>
                  <a:blip r:embed="rId6"/>
                  <a:stretch>
                    <a:fillRect t="-9091" r="-8589" b="-257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7CA10B1C-B5D3-9881-D566-729D4BF48AC4}"/>
                    </a:ext>
                  </a:extLst>
                </p:cNvPr>
                <p:cNvSpPr txBox="1"/>
                <p:nvPr/>
              </p:nvSpPr>
              <p:spPr>
                <a:xfrm>
                  <a:off x="11279802" y="3382966"/>
                  <a:ext cx="270196" cy="2825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>
                            <a:latin typeface="Cambria Math"/>
                          </a:rPr>
                          <m:t>𝑟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7CA10B1C-B5D3-9881-D566-729D4BF48A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9802" y="3382966"/>
                  <a:ext cx="270196" cy="282511"/>
                </a:xfrm>
                <a:prstGeom prst="rect">
                  <a:avLst/>
                </a:prstGeom>
                <a:blipFill>
                  <a:blip r:embed="rId7"/>
                  <a:stretch>
                    <a:fillRect r="-4651" b="-34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7" name="Group 12">
              <a:extLst>
                <a:ext uri="{FF2B5EF4-FFF2-40B4-BE49-F238E27FC236}">
                  <a16:creationId xmlns:a16="http://schemas.microsoft.com/office/drawing/2014/main" id="{ED2AB529-9DC0-1393-9CA4-27B3CCFDCACB}"/>
                </a:ext>
              </a:extLst>
            </p:cNvPr>
            <p:cNvGrpSpPr/>
            <p:nvPr/>
          </p:nvGrpSpPr>
          <p:grpSpPr>
            <a:xfrm>
              <a:off x="4979311" y="2833564"/>
              <a:ext cx="861789" cy="861787"/>
              <a:chOff x="5499197" y="1729225"/>
              <a:chExt cx="1176331" cy="1218418"/>
            </a:xfrm>
          </p:grpSpPr>
          <p:sp>
            <p:nvSpPr>
              <p:cNvPr id="58" name="Oval 30">
                <a:extLst>
                  <a:ext uri="{FF2B5EF4-FFF2-40B4-BE49-F238E27FC236}">
                    <a16:creationId xmlns:a16="http://schemas.microsoft.com/office/drawing/2014/main" id="{45DD8E84-4653-A990-5A65-5C158AC4C1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99197" y="1729225"/>
                <a:ext cx="1172367" cy="1218418"/>
              </a:xfrm>
              <a:prstGeom prst="ellipse">
                <a:avLst/>
              </a:prstGeom>
              <a:solidFill>
                <a:srgbClr val="A6A6FF"/>
              </a:solidFill>
              <a:ln w="12700" cmpd="sng"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none" lIns="290259" tIns="41911" rIns="78232" bIns="41911" numCol="1" spcCol="1270" rtlCol="0" anchor="ctr" anchorCtr="0">
                <a:noAutofit/>
              </a:bodyPr>
              <a:lstStyle/>
              <a:p>
                <a:pPr algn="ctr" defTabSz="488834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9" name="Picture 66" descr="ball2v2pn-2.png">
                <a:extLst>
                  <a:ext uri="{FF2B5EF4-FFF2-40B4-BE49-F238E27FC236}">
                    <a16:creationId xmlns:a16="http://schemas.microsoft.com/office/drawing/2014/main" id="{12ADE5E4-0A17-8F9B-ECB2-7E5368C50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018670" y="2306375"/>
                <a:ext cx="520133" cy="507600"/>
              </a:xfrm>
              <a:prstGeom prst="rect">
                <a:avLst/>
              </a:prstGeom>
            </p:spPr>
          </p:pic>
          <p:pic>
            <p:nvPicPr>
              <p:cNvPr id="60" name="Picture 67" descr="ball2v2pn-2.png">
                <a:extLst>
                  <a:ext uri="{FF2B5EF4-FFF2-40B4-BE49-F238E27FC236}">
                    <a16:creationId xmlns:a16="http://schemas.microsoft.com/office/drawing/2014/main" id="{8F965EED-C8F7-994E-70FA-CDEB4E6366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534530" y="2040978"/>
                <a:ext cx="520133" cy="507600"/>
              </a:xfrm>
              <a:prstGeom prst="rect">
                <a:avLst/>
              </a:prstGeom>
            </p:spPr>
          </p:pic>
          <p:pic>
            <p:nvPicPr>
              <p:cNvPr id="61" name="Picture 68" descr="ball2v2pn.png">
                <a:extLst>
                  <a:ext uri="{FF2B5EF4-FFF2-40B4-BE49-F238E27FC236}">
                    <a16:creationId xmlns:a16="http://schemas.microsoft.com/office/drawing/2014/main" id="{B883C2EB-5926-D8B7-1550-0DD600197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826255" y="1802141"/>
                <a:ext cx="518251" cy="505763"/>
              </a:xfrm>
              <a:prstGeom prst="rect">
                <a:avLst/>
              </a:prstGeom>
            </p:spPr>
          </p:pic>
          <p:pic>
            <p:nvPicPr>
              <p:cNvPr id="62" name="Picture 69" descr="ball2v2pn.png">
                <a:extLst>
                  <a:ext uri="{FF2B5EF4-FFF2-40B4-BE49-F238E27FC236}">
                    <a16:creationId xmlns:a16="http://schemas.microsoft.com/office/drawing/2014/main" id="{894B2913-6842-E3E0-21B8-3EACBA935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796767" y="2123457"/>
                <a:ext cx="518251" cy="505763"/>
              </a:xfrm>
              <a:prstGeom prst="rect">
                <a:avLst/>
              </a:prstGeom>
            </p:spPr>
          </p:pic>
          <p:pic>
            <p:nvPicPr>
              <p:cNvPr id="63" name="Picture 70" descr="ball2v2pn.png">
                <a:extLst>
                  <a:ext uri="{FF2B5EF4-FFF2-40B4-BE49-F238E27FC236}">
                    <a16:creationId xmlns:a16="http://schemas.microsoft.com/office/drawing/2014/main" id="{4AC3B9C9-0F3D-0B80-E512-6B647EDD88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666637" y="2326374"/>
                <a:ext cx="518251" cy="505763"/>
              </a:xfrm>
              <a:prstGeom prst="rect">
                <a:avLst/>
              </a:prstGeom>
            </p:spPr>
          </p:pic>
          <p:pic>
            <p:nvPicPr>
              <p:cNvPr id="64" name="Picture 71" descr="ball2v2pn.png">
                <a:extLst>
                  <a:ext uri="{FF2B5EF4-FFF2-40B4-BE49-F238E27FC236}">
                    <a16:creationId xmlns:a16="http://schemas.microsoft.com/office/drawing/2014/main" id="{2590E45C-7776-BE75-6E8A-3736673895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163521" y="1971362"/>
                <a:ext cx="518251" cy="505763"/>
              </a:xfrm>
              <a:prstGeom prst="rect">
                <a:avLst/>
              </a:prstGeom>
            </p:spPr>
          </p:pic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8D17778-685D-F8FE-27EA-568E371C2136}"/>
                </a:ext>
              </a:extLst>
            </p:cNvPr>
            <p:cNvSpPr/>
            <p:nvPr/>
          </p:nvSpPr>
          <p:spPr bwMode="auto">
            <a:xfrm>
              <a:off x="8401811" y="2897295"/>
              <a:ext cx="93136" cy="923627"/>
            </a:xfrm>
            <a:prstGeom prst="rect">
              <a:avLst/>
            </a:prstGeom>
            <a:pattFill prst="dkUpDiag">
              <a:fgClr>
                <a:schemeClr val="tx1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rtlCol="0" anchor="b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defRPr>
              </a:lvl5pPr>
              <a:lvl6pPr marL="2286000" algn="l" defTabSz="457200" rtl="0" eaLnBrk="1" latinLnBrk="0" hangingPunct="1">
                <a:defRPr sz="1400" kern="1200">
                  <a:solidFill>
                    <a:schemeClr val="tx1"/>
                  </a:solidFill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defRPr>
              </a:lvl6pPr>
              <a:lvl7pPr marL="2743200" algn="l" defTabSz="457200" rtl="0" eaLnBrk="1" latinLnBrk="0" hangingPunct="1">
                <a:defRPr sz="1400" kern="1200">
                  <a:solidFill>
                    <a:schemeClr val="tx1"/>
                  </a:solidFill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defRPr>
              </a:lvl7pPr>
              <a:lvl8pPr marL="3200400" algn="l" defTabSz="457200" rtl="0" eaLnBrk="1" latinLnBrk="0" hangingPunct="1">
                <a:defRPr sz="1400" kern="1200">
                  <a:solidFill>
                    <a:schemeClr val="tx1"/>
                  </a:solidFill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defRPr>
              </a:lvl8pPr>
              <a:lvl9pPr marL="3657600" algn="l" defTabSz="457200" rtl="0" eaLnBrk="1" latinLnBrk="0" hangingPunct="1">
                <a:defRPr sz="1400" kern="1200">
                  <a:solidFill>
                    <a:schemeClr val="tx1"/>
                  </a:solidFill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7" name="ZoneTexte 76">
                  <a:extLst>
                    <a:ext uri="{FF2B5EF4-FFF2-40B4-BE49-F238E27FC236}">
                      <a16:creationId xmlns:a16="http://schemas.microsoft.com/office/drawing/2014/main" id="{0D00123F-F4F3-FD3E-6789-87AF79953AE0}"/>
                    </a:ext>
                  </a:extLst>
                </p:cNvPr>
                <p:cNvSpPr txBox="1"/>
                <p:nvPr/>
              </p:nvSpPr>
              <p:spPr>
                <a:xfrm>
                  <a:off x="8401811" y="2811126"/>
                  <a:ext cx="127861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&gt;100 </m:t>
                        </m:r>
                        <m:r>
                          <m:rPr>
                            <m:nor/>
                          </m:rPr>
                          <a:rPr lang="en-US" i="0" dirty="0" err="1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</a:p>
              </p:txBody>
            </p:sp>
          </mc:Choice>
          <mc:Fallback>
            <p:sp>
              <p:nvSpPr>
                <p:cNvPr id="77" name="ZoneTexte 76">
                  <a:extLst>
                    <a:ext uri="{FF2B5EF4-FFF2-40B4-BE49-F238E27FC236}">
                      <a16:creationId xmlns:a16="http://schemas.microsoft.com/office/drawing/2014/main" id="{0D00123F-F4F3-FD3E-6789-87AF79953A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1811" y="2811126"/>
                  <a:ext cx="1278619" cy="400110"/>
                </a:xfrm>
                <a:prstGeom prst="rect">
                  <a:avLst/>
                </a:prstGeom>
                <a:blipFill>
                  <a:blip r:embed="rId10"/>
                  <a:stretch>
                    <a:fillRect t="-7937" r="-8911" b="-317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E8D7458B-67C0-1060-5D52-05184547BB00}"/>
                </a:ext>
              </a:extLst>
            </p:cNvPr>
            <p:cNvSpPr txBox="1"/>
            <p:nvPr/>
          </p:nvSpPr>
          <p:spPr>
            <a:xfrm>
              <a:off x="4621695" y="3585107"/>
              <a:ext cx="1720111" cy="235815"/>
            </a:xfrm>
            <a:prstGeom prst="rect">
              <a:avLst/>
            </a:prstGeom>
            <a:ln w="12700" cmpd="sng"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anchor="ctr" anchorCtr="0">
              <a:noAutofit/>
            </a:bodyPr>
            <a:lstStyle>
              <a:defPPr>
                <a:defRPr lang="en-US"/>
              </a:defPPr>
              <a:lvl1pPr algn="just">
                <a:defRPr sz="1600">
                  <a:solidFill>
                    <a:schemeClr val="dk1"/>
                  </a:solidFill>
                  <a:cs typeface="Arial 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dirty="0"/>
                <a:t>Nuclear structure</a:t>
              </a:r>
            </a:p>
          </p:txBody>
        </p:sp>
      </p:grpSp>
      <p:sp>
        <p:nvSpPr>
          <p:cNvPr id="80" name="ZoneTexte 79">
            <a:extLst>
              <a:ext uri="{FF2B5EF4-FFF2-40B4-BE49-F238E27FC236}">
                <a16:creationId xmlns:a16="http://schemas.microsoft.com/office/drawing/2014/main" id="{74987772-28D6-559C-DC09-660654D149BD}"/>
              </a:ext>
            </a:extLst>
          </p:cNvPr>
          <p:cNvSpPr txBox="1"/>
          <p:nvPr/>
        </p:nvSpPr>
        <p:spPr>
          <a:xfrm>
            <a:off x="7118456" y="3547358"/>
            <a:ext cx="1728000" cy="478809"/>
          </a:xfrm>
          <a:prstGeom prst="rect">
            <a:avLst/>
          </a:prstGeom>
          <a:ln w="12700" cmpd="sng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defPPr>
              <a:defRPr lang="fr-FR"/>
            </a:defPPr>
            <a:lvl1pPr algn="just">
              <a:defRPr sz="1600">
                <a:cs typeface="Arial 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Nuclear pandemonium</a:t>
            </a:r>
          </a:p>
        </p:txBody>
      </p:sp>
    </p:spTree>
    <p:extLst>
      <p:ext uri="{BB962C8B-B14F-4D97-AF65-F5344CB8AC3E}">
        <p14:creationId xmlns:p14="http://schemas.microsoft.com/office/powerpoint/2010/main" val="1969210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Ellipse 227">
            <a:extLst>
              <a:ext uri="{FF2B5EF4-FFF2-40B4-BE49-F238E27FC236}">
                <a16:creationId xmlns:a16="http://schemas.microsoft.com/office/drawing/2014/main" id="{13766D7C-9A69-A513-02CD-DE00880E7E37}"/>
              </a:ext>
            </a:extLst>
          </p:cNvPr>
          <p:cNvSpPr/>
          <p:nvPr/>
        </p:nvSpPr>
        <p:spPr>
          <a:xfrm>
            <a:off x="4115688" y="2278867"/>
            <a:ext cx="3021681" cy="1229479"/>
          </a:xfrm>
          <a:prstGeom prst="ellipse">
            <a:avLst/>
          </a:prstGeom>
          <a:solidFill>
            <a:srgbClr val="FF0000">
              <a:alpha val="3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D0C63CE-71B8-D431-3E6A-EA4B450EB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Tail of the nuclear wave function may contains many long-range structure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C99C96F-989C-8D07-D932-778042E03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D384A77-5E1D-3870-0EB3-89309FA7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9E1A31-3554-B7D3-7B00-95206816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51" name="Picture 15">
            <a:extLst>
              <a:ext uri="{FF2B5EF4-FFF2-40B4-BE49-F238E27FC236}">
                <a16:creationId xmlns:a16="http://schemas.microsoft.com/office/drawing/2014/main" id="{9688F76F-FAD2-03ED-6B89-4EB5C9315B1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627" y="1020856"/>
            <a:ext cx="3822401" cy="33607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7" name="TextBox 34">
                <a:extLst>
                  <a:ext uri="{FF2B5EF4-FFF2-40B4-BE49-F238E27FC236}">
                    <a16:creationId xmlns:a16="http://schemas.microsoft.com/office/drawing/2014/main" id="{116E7A12-AC24-35F3-1562-4094B583CC00}"/>
                  </a:ext>
                </a:extLst>
              </p:cNvPr>
              <p:cNvSpPr txBox="1"/>
              <p:nvPr/>
            </p:nvSpPr>
            <p:spPr>
              <a:xfrm>
                <a:off x="8471134" y="4531301"/>
                <a:ext cx="2988288" cy="646331"/>
              </a:xfrm>
              <a:prstGeom prst="rect">
                <a:avLst/>
              </a:prstGeom>
              <a:ln w="12700" cmpd="sng">
                <a:noFill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lIns="90487" tIns="44450" rIns="90487" bIns="44450" anchor="ctr">
                <a:noAutofit/>
              </a:bodyPr>
              <a:lstStyle>
                <a:defPPr>
                  <a:defRPr lang="en-US"/>
                </a:defPPr>
                <a:lvl1pPr>
                  <a:defRPr>
                    <a:solidFill>
                      <a:schemeClr val="dk1"/>
                    </a:solidFill>
                  </a:defRPr>
                </a:lvl1pPr>
                <a:lvl2pPr marL="0" lvl="1" algn="just">
                  <a:spcAft>
                    <a:spcPts val="600"/>
                  </a:spcAft>
                  <a:defRPr sz="1600" kern="0"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 ker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600" ker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fr-FR" sz="1600" i="1" ker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=12 model space i.e.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sz="1600" dirty="0"/>
                  <a:t> </a:t>
                </a:r>
                <a:r>
                  <a:rPr lang="en-US" sz="1600" dirty="0" err="1"/>
                  <a:t>fm</a:t>
                </a:r>
                <a:r>
                  <a:rPr lang="en-US" sz="1600" dirty="0"/>
                  <a:t> HO spatial box</a:t>
                </a:r>
              </a:p>
            </p:txBody>
          </p:sp>
        </mc:Choice>
        <mc:Fallback>
          <p:sp>
            <p:nvSpPr>
              <p:cNvPr id="167" name="TextBox 34">
                <a:extLst>
                  <a:ext uri="{FF2B5EF4-FFF2-40B4-BE49-F238E27FC236}">
                    <a16:creationId xmlns:a16="http://schemas.microsoft.com/office/drawing/2014/main" id="{116E7A12-AC24-35F3-1562-4094B583C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1134" y="4531301"/>
                <a:ext cx="2988288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mpd="sng">
                <a:noFill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Rectangle 7">
            <a:extLst>
              <a:ext uri="{FF2B5EF4-FFF2-40B4-BE49-F238E27FC236}">
                <a16:creationId xmlns:a16="http://schemas.microsoft.com/office/drawing/2014/main" id="{2D06DBA7-FB3B-EBF8-352B-BF3BBBBC3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2062" y="5606161"/>
            <a:ext cx="4543374" cy="6879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Long-distance components are mandatory to model </a:t>
            </a:r>
            <a:r>
              <a:rPr lang="en-US" sz="1800" baseline="30000" dirty="0"/>
              <a:t>6</a:t>
            </a:r>
            <a:r>
              <a:rPr lang="en-US" sz="1800" dirty="0"/>
              <a:t>He.</a:t>
            </a:r>
          </a:p>
        </p:txBody>
      </p:sp>
      <p:grpSp>
        <p:nvGrpSpPr>
          <p:cNvPr id="181" name="Groupe 180">
            <a:extLst>
              <a:ext uri="{FF2B5EF4-FFF2-40B4-BE49-F238E27FC236}">
                <a16:creationId xmlns:a16="http://schemas.microsoft.com/office/drawing/2014/main" id="{4AB1F1EB-5196-BB90-591D-69D5681162B0}"/>
              </a:ext>
            </a:extLst>
          </p:cNvPr>
          <p:cNvGrpSpPr>
            <a:grpSpLocks noChangeAspect="1"/>
          </p:cNvGrpSpPr>
          <p:nvPr/>
        </p:nvGrpSpPr>
        <p:grpSpPr>
          <a:xfrm>
            <a:off x="7731565" y="2799021"/>
            <a:ext cx="1424854" cy="1440000"/>
            <a:chOff x="1004439" y="1188312"/>
            <a:chExt cx="4794624" cy="4845590"/>
          </a:xfrm>
        </p:grpSpPr>
        <p:pic>
          <p:nvPicPr>
            <p:cNvPr id="182" name="Image 181">
              <a:extLst>
                <a:ext uri="{FF2B5EF4-FFF2-40B4-BE49-F238E27FC236}">
                  <a16:creationId xmlns:a16="http://schemas.microsoft.com/office/drawing/2014/main" id="{9F78C1B6-AC60-A701-DB2C-F5A95E104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4439" y="1886438"/>
              <a:ext cx="4794624" cy="4147464"/>
            </a:xfrm>
            <a:prstGeom prst="rect">
              <a:avLst/>
            </a:prstGeom>
          </p:spPr>
        </p:pic>
        <p:grpSp>
          <p:nvGrpSpPr>
            <p:cNvPr id="183" name="Group 6">
              <a:extLst>
                <a:ext uri="{FF2B5EF4-FFF2-40B4-BE49-F238E27FC236}">
                  <a16:creationId xmlns:a16="http://schemas.microsoft.com/office/drawing/2014/main" id="{EE513558-521A-4411-2936-F62FC69CBCBB}"/>
                </a:ext>
              </a:extLst>
            </p:cNvPr>
            <p:cNvGrpSpPr/>
            <p:nvPr/>
          </p:nvGrpSpPr>
          <p:grpSpPr>
            <a:xfrm>
              <a:off x="2746993" y="1188312"/>
              <a:ext cx="2010209" cy="1664051"/>
              <a:chOff x="3928766" y="4788788"/>
              <a:chExt cx="2010209" cy="1664051"/>
            </a:xfrm>
          </p:grpSpPr>
          <p:sp>
            <p:nvSpPr>
              <p:cNvPr id="184" name="Oval 89">
                <a:extLst>
                  <a:ext uri="{FF2B5EF4-FFF2-40B4-BE49-F238E27FC236}">
                    <a16:creationId xmlns:a16="http://schemas.microsoft.com/office/drawing/2014/main" id="{3C968A8D-7EEC-33D4-157E-6924327E4658}"/>
                  </a:ext>
                </a:extLst>
              </p:cNvPr>
              <p:cNvSpPr/>
              <p:nvPr/>
            </p:nvSpPr>
            <p:spPr>
              <a:xfrm rot="16654851">
                <a:off x="3928766" y="5461308"/>
                <a:ext cx="991531" cy="991531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 w="12700" cmpd="sng"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none" lIns="290259" tIns="41911" rIns="78232" bIns="41911" numCol="1" spcCol="1270" rtlCol="0" anchor="ctr" anchorCtr="0">
                <a:noAutofit/>
              </a:bodyPr>
              <a:lstStyle/>
              <a:p>
                <a:pPr algn="ctr" defTabSz="488834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5" name="Picture 45" descr="ball2v2pn-2.png">
                <a:extLst>
                  <a:ext uri="{FF2B5EF4-FFF2-40B4-BE49-F238E27FC236}">
                    <a16:creationId xmlns:a16="http://schemas.microsoft.com/office/drawing/2014/main" id="{8FFEC291-FF06-F948-5F3D-83260737C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4057226" y="5797904"/>
                <a:ext cx="520133" cy="507600"/>
              </a:xfrm>
              <a:prstGeom prst="rect">
                <a:avLst/>
              </a:prstGeom>
            </p:spPr>
          </p:pic>
          <p:pic>
            <p:nvPicPr>
              <p:cNvPr id="186" name="Picture 46" descr="ball2v2pn-2.png">
                <a:extLst>
                  <a:ext uri="{FF2B5EF4-FFF2-40B4-BE49-F238E27FC236}">
                    <a16:creationId xmlns:a16="http://schemas.microsoft.com/office/drawing/2014/main" id="{EFB49631-1AF2-61D4-8B2B-BA17B6E41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4406040" y="5588776"/>
                <a:ext cx="520133" cy="507600"/>
              </a:xfrm>
              <a:prstGeom prst="rect">
                <a:avLst/>
              </a:prstGeom>
            </p:spPr>
          </p:pic>
          <p:pic>
            <p:nvPicPr>
              <p:cNvPr id="187" name="Picture 20" descr="ball2v2pn.png">
                <a:extLst>
                  <a:ext uri="{FF2B5EF4-FFF2-40B4-BE49-F238E27FC236}">
                    <a16:creationId xmlns:a16="http://schemas.microsoft.com/office/drawing/2014/main" id="{CC65BDCE-4C1C-5C03-0CE4-F2542109C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426968" y="5784420"/>
                <a:ext cx="518251" cy="505763"/>
              </a:xfrm>
              <a:prstGeom prst="rect">
                <a:avLst/>
              </a:prstGeom>
            </p:spPr>
          </p:pic>
          <p:pic>
            <p:nvPicPr>
              <p:cNvPr id="188" name="Picture 21" descr="ball2v2pn.png">
                <a:extLst>
                  <a:ext uri="{FF2B5EF4-FFF2-40B4-BE49-F238E27FC236}">
                    <a16:creationId xmlns:a16="http://schemas.microsoft.com/office/drawing/2014/main" id="{ED2E7481-52BE-E12B-1C78-38ADB7BDA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4854305" y="4795032"/>
                <a:ext cx="518251" cy="505763"/>
              </a:xfrm>
              <a:prstGeom prst="rect">
                <a:avLst/>
              </a:prstGeom>
            </p:spPr>
          </p:pic>
          <p:cxnSp>
            <p:nvCxnSpPr>
              <p:cNvPr id="189" name="Straight Arrow Connector 22">
                <a:extLst>
                  <a:ext uri="{FF2B5EF4-FFF2-40B4-BE49-F238E27FC236}">
                    <a16:creationId xmlns:a16="http://schemas.microsoft.com/office/drawing/2014/main" id="{8D15D178-A03E-72D4-857D-260AA6F537D1}"/>
                  </a:ext>
                </a:extLst>
              </p:cNvPr>
              <p:cNvCxnSpPr/>
              <p:nvPr/>
            </p:nvCxnSpPr>
            <p:spPr>
              <a:xfrm>
                <a:off x="5115515" y="5037526"/>
                <a:ext cx="562606" cy="999777"/>
              </a:xfrm>
              <a:prstGeom prst="straightConnector1">
                <a:avLst/>
              </a:prstGeom>
              <a:ln w="22225" cmpd="sng">
                <a:solidFill>
                  <a:srgbClr val="000000"/>
                </a:solidFill>
                <a:headEnd type="stealth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0" name="Picture 37" descr="ball2v2pn.png">
                <a:extLst>
                  <a:ext uri="{FF2B5EF4-FFF2-40B4-BE49-F238E27FC236}">
                    <a16:creationId xmlns:a16="http://schemas.microsoft.com/office/drawing/2014/main" id="{D7DEDAEF-72E2-1C72-9EE4-E6509D1F68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4111458" y="5561948"/>
                <a:ext cx="518251" cy="505763"/>
              </a:xfrm>
              <a:prstGeom prst="rect">
                <a:avLst/>
              </a:prstGeom>
            </p:spPr>
          </p:pic>
          <p:pic>
            <p:nvPicPr>
              <p:cNvPr id="191" name="Picture 44" descr="ball2v2pn.png">
                <a:extLst>
                  <a:ext uri="{FF2B5EF4-FFF2-40B4-BE49-F238E27FC236}">
                    <a16:creationId xmlns:a16="http://schemas.microsoft.com/office/drawing/2014/main" id="{7CA40916-8652-F077-B111-17702B3FFB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4299064" y="5852169"/>
                <a:ext cx="518251" cy="505763"/>
              </a:xfrm>
              <a:prstGeom prst="rect">
                <a:avLst/>
              </a:prstGeom>
            </p:spPr>
          </p:pic>
          <p:cxnSp>
            <p:nvCxnSpPr>
              <p:cNvPr id="192" name="Straight Arrow Connector 19">
                <a:extLst>
                  <a:ext uri="{FF2B5EF4-FFF2-40B4-BE49-F238E27FC236}">
                    <a16:creationId xmlns:a16="http://schemas.microsoft.com/office/drawing/2014/main" id="{E2F9C14D-41B2-0967-72F8-357CB11B992D}"/>
                  </a:ext>
                </a:extLst>
              </p:cNvPr>
              <p:cNvCxnSpPr/>
              <p:nvPr/>
            </p:nvCxnSpPr>
            <p:spPr>
              <a:xfrm flipV="1">
                <a:off x="4421589" y="5514545"/>
                <a:ext cx="976700" cy="431342"/>
              </a:xfrm>
              <a:prstGeom prst="straightConnector1">
                <a:avLst/>
              </a:prstGeom>
              <a:ln w="22225" cmpd="sng">
                <a:solidFill>
                  <a:srgbClr val="000000"/>
                </a:solidFill>
                <a:headEnd type="stealth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3" name="TextBox 12">
            <a:extLst>
              <a:ext uri="{FF2B5EF4-FFF2-40B4-BE49-F238E27FC236}">
                <a16:creationId xmlns:a16="http://schemas.microsoft.com/office/drawing/2014/main" id="{2486DCF2-F77F-71D9-A113-5F2F64BBEDE2}"/>
              </a:ext>
            </a:extLst>
          </p:cNvPr>
          <p:cNvSpPr txBox="1"/>
          <p:nvPr/>
        </p:nvSpPr>
        <p:spPr>
          <a:xfrm>
            <a:off x="364951" y="907678"/>
            <a:ext cx="6939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nuclear bound state wave function can be decomposed into all the </a:t>
            </a:r>
            <a:r>
              <a:rPr lang="en-US" dirty="0" err="1"/>
              <a:t>neiboring</a:t>
            </a:r>
            <a:r>
              <a:rPr lang="en-US" dirty="0"/>
              <a:t> reaction channels</a:t>
            </a:r>
          </a:p>
        </p:txBody>
      </p:sp>
      <p:grpSp>
        <p:nvGrpSpPr>
          <p:cNvPr id="197" name="Groupe 196">
            <a:extLst>
              <a:ext uri="{FF2B5EF4-FFF2-40B4-BE49-F238E27FC236}">
                <a16:creationId xmlns:a16="http://schemas.microsoft.com/office/drawing/2014/main" id="{972E9E31-9E14-045C-1437-9D601AD2C8EB}"/>
              </a:ext>
            </a:extLst>
          </p:cNvPr>
          <p:cNvGrpSpPr/>
          <p:nvPr/>
        </p:nvGrpSpPr>
        <p:grpSpPr>
          <a:xfrm>
            <a:off x="2598246" y="3548257"/>
            <a:ext cx="5011893" cy="2556647"/>
            <a:chOff x="123290" y="3548257"/>
            <a:chExt cx="5011893" cy="2556647"/>
          </a:xfrm>
        </p:grpSpPr>
        <p:grpSp>
          <p:nvGrpSpPr>
            <p:cNvPr id="120" name="Groupe 119">
              <a:extLst>
                <a:ext uri="{FF2B5EF4-FFF2-40B4-BE49-F238E27FC236}">
                  <a16:creationId xmlns:a16="http://schemas.microsoft.com/office/drawing/2014/main" id="{19E15594-49EC-DB24-0922-44D9C7308758}"/>
                </a:ext>
              </a:extLst>
            </p:cNvPr>
            <p:cNvGrpSpPr/>
            <p:nvPr/>
          </p:nvGrpSpPr>
          <p:grpSpPr>
            <a:xfrm>
              <a:off x="440116" y="4071892"/>
              <a:ext cx="4553540" cy="2033012"/>
              <a:chOff x="6156833" y="4081516"/>
              <a:chExt cx="2328244" cy="1039488"/>
            </a:xfrm>
          </p:grpSpPr>
          <p:sp>
            <p:nvSpPr>
              <p:cNvPr id="121" name="Rectangle 1039">
                <a:extLst>
                  <a:ext uri="{FF2B5EF4-FFF2-40B4-BE49-F238E27FC236}">
                    <a16:creationId xmlns:a16="http://schemas.microsoft.com/office/drawing/2014/main" id="{5BEDF5EC-CC9B-EF6A-ABF2-97ECCED18C33}"/>
                  </a:ext>
                </a:extLst>
              </p:cNvPr>
              <p:cNvSpPr/>
              <p:nvPr/>
            </p:nvSpPr>
            <p:spPr>
              <a:xfrm>
                <a:off x="6331049" y="4135146"/>
                <a:ext cx="1705119" cy="985858"/>
              </a:xfrm>
              <a:custGeom>
                <a:avLst/>
                <a:gdLst>
                  <a:gd name="connsiteX0" fmla="*/ 0 w 1705119"/>
                  <a:gd name="connsiteY0" fmla="*/ 0 h 1004955"/>
                  <a:gd name="connsiteX1" fmla="*/ 1705119 w 1705119"/>
                  <a:gd name="connsiteY1" fmla="*/ 0 h 1004955"/>
                  <a:gd name="connsiteX2" fmla="*/ 1705119 w 1705119"/>
                  <a:gd name="connsiteY2" fmla="*/ 1004955 h 1004955"/>
                  <a:gd name="connsiteX3" fmla="*/ 0 w 1705119"/>
                  <a:gd name="connsiteY3" fmla="*/ 1004955 h 1004955"/>
                  <a:gd name="connsiteX4" fmla="*/ 0 w 1705119"/>
                  <a:gd name="connsiteY4" fmla="*/ 0 h 1004955"/>
                  <a:gd name="connsiteX0" fmla="*/ 0 w 1705119"/>
                  <a:gd name="connsiteY0" fmla="*/ 0 h 1004955"/>
                  <a:gd name="connsiteX1" fmla="*/ 1705119 w 1705119"/>
                  <a:gd name="connsiteY1" fmla="*/ 0 h 1004955"/>
                  <a:gd name="connsiteX2" fmla="*/ 1414607 w 1705119"/>
                  <a:gd name="connsiteY2" fmla="*/ 676343 h 1004955"/>
                  <a:gd name="connsiteX3" fmla="*/ 0 w 1705119"/>
                  <a:gd name="connsiteY3" fmla="*/ 1004955 h 1004955"/>
                  <a:gd name="connsiteX4" fmla="*/ 0 w 1705119"/>
                  <a:gd name="connsiteY4" fmla="*/ 0 h 1004955"/>
                  <a:gd name="connsiteX0" fmla="*/ 0 w 1705119"/>
                  <a:gd name="connsiteY0" fmla="*/ 0 h 676343"/>
                  <a:gd name="connsiteX1" fmla="*/ 1705119 w 1705119"/>
                  <a:gd name="connsiteY1" fmla="*/ 0 h 676343"/>
                  <a:gd name="connsiteX2" fmla="*/ 1414607 w 1705119"/>
                  <a:gd name="connsiteY2" fmla="*/ 676343 h 676343"/>
                  <a:gd name="connsiteX3" fmla="*/ 238125 w 1705119"/>
                  <a:gd name="connsiteY3" fmla="*/ 647767 h 676343"/>
                  <a:gd name="connsiteX4" fmla="*/ 0 w 1705119"/>
                  <a:gd name="connsiteY4" fmla="*/ 0 h 676343"/>
                  <a:gd name="connsiteX0" fmla="*/ 0 w 1705119"/>
                  <a:gd name="connsiteY0" fmla="*/ 0 h 804931"/>
                  <a:gd name="connsiteX1" fmla="*/ 1705119 w 1705119"/>
                  <a:gd name="connsiteY1" fmla="*/ 0 h 804931"/>
                  <a:gd name="connsiteX2" fmla="*/ 1400320 w 1705119"/>
                  <a:gd name="connsiteY2" fmla="*/ 804931 h 804931"/>
                  <a:gd name="connsiteX3" fmla="*/ 238125 w 1705119"/>
                  <a:gd name="connsiteY3" fmla="*/ 647767 h 804931"/>
                  <a:gd name="connsiteX4" fmla="*/ 0 w 1705119"/>
                  <a:gd name="connsiteY4" fmla="*/ 0 h 804931"/>
                  <a:gd name="connsiteX0" fmla="*/ 0 w 1705119"/>
                  <a:gd name="connsiteY0" fmla="*/ 0 h 1028772"/>
                  <a:gd name="connsiteX1" fmla="*/ 1705119 w 1705119"/>
                  <a:gd name="connsiteY1" fmla="*/ 0 h 1028772"/>
                  <a:gd name="connsiteX2" fmla="*/ 1400320 w 1705119"/>
                  <a:gd name="connsiteY2" fmla="*/ 804931 h 1028772"/>
                  <a:gd name="connsiteX3" fmla="*/ 885463 w 1705119"/>
                  <a:gd name="connsiteY3" fmla="*/ 1028700 h 1028772"/>
                  <a:gd name="connsiteX4" fmla="*/ 238125 w 1705119"/>
                  <a:gd name="connsiteY4" fmla="*/ 647767 h 1028772"/>
                  <a:gd name="connsiteX5" fmla="*/ 0 w 1705119"/>
                  <a:gd name="connsiteY5" fmla="*/ 0 h 1028772"/>
                  <a:gd name="connsiteX0" fmla="*/ 0 w 1705119"/>
                  <a:gd name="connsiteY0" fmla="*/ 0 h 1028700"/>
                  <a:gd name="connsiteX1" fmla="*/ 1705119 w 1705119"/>
                  <a:gd name="connsiteY1" fmla="*/ 0 h 1028700"/>
                  <a:gd name="connsiteX2" fmla="*/ 1400320 w 1705119"/>
                  <a:gd name="connsiteY2" fmla="*/ 804931 h 1028700"/>
                  <a:gd name="connsiteX3" fmla="*/ 885463 w 1705119"/>
                  <a:gd name="connsiteY3" fmla="*/ 1028700 h 1028700"/>
                  <a:gd name="connsiteX4" fmla="*/ 238125 w 1705119"/>
                  <a:gd name="connsiteY4" fmla="*/ 647767 h 1028700"/>
                  <a:gd name="connsiteX5" fmla="*/ 0 w 1705119"/>
                  <a:gd name="connsiteY5" fmla="*/ 0 h 1028700"/>
                  <a:gd name="connsiteX0" fmla="*/ 0 w 1705119"/>
                  <a:gd name="connsiteY0" fmla="*/ 0 h 1028700"/>
                  <a:gd name="connsiteX1" fmla="*/ 1705119 w 1705119"/>
                  <a:gd name="connsiteY1" fmla="*/ 0 h 1028700"/>
                  <a:gd name="connsiteX2" fmla="*/ 1400320 w 1705119"/>
                  <a:gd name="connsiteY2" fmla="*/ 804931 h 1028700"/>
                  <a:gd name="connsiteX3" fmla="*/ 885463 w 1705119"/>
                  <a:gd name="connsiteY3" fmla="*/ 1028700 h 1028700"/>
                  <a:gd name="connsiteX4" fmla="*/ 238125 w 1705119"/>
                  <a:gd name="connsiteY4" fmla="*/ 647767 h 1028700"/>
                  <a:gd name="connsiteX5" fmla="*/ 0 w 1705119"/>
                  <a:gd name="connsiteY5" fmla="*/ 0 h 1028700"/>
                  <a:gd name="connsiteX0" fmla="*/ 0 w 1705119"/>
                  <a:gd name="connsiteY0" fmla="*/ 0 h 1028700"/>
                  <a:gd name="connsiteX1" fmla="*/ 1705119 w 1705119"/>
                  <a:gd name="connsiteY1" fmla="*/ 0 h 1028700"/>
                  <a:gd name="connsiteX2" fmla="*/ 1452708 w 1705119"/>
                  <a:gd name="connsiteY2" fmla="*/ 576331 h 1028700"/>
                  <a:gd name="connsiteX3" fmla="*/ 885463 w 1705119"/>
                  <a:gd name="connsiteY3" fmla="*/ 1028700 h 1028700"/>
                  <a:gd name="connsiteX4" fmla="*/ 238125 w 1705119"/>
                  <a:gd name="connsiteY4" fmla="*/ 647767 h 1028700"/>
                  <a:gd name="connsiteX5" fmla="*/ 0 w 1705119"/>
                  <a:gd name="connsiteY5" fmla="*/ 0 h 1028700"/>
                  <a:gd name="connsiteX0" fmla="*/ 0 w 1705119"/>
                  <a:gd name="connsiteY0" fmla="*/ 0 h 1028700"/>
                  <a:gd name="connsiteX1" fmla="*/ 1705119 w 1705119"/>
                  <a:gd name="connsiteY1" fmla="*/ 0 h 1028700"/>
                  <a:gd name="connsiteX2" fmla="*/ 1452708 w 1705119"/>
                  <a:gd name="connsiteY2" fmla="*/ 576331 h 1028700"/>
                  <a:gd name="connsiteX3" fmla="*/ 885463 w 1705119"/>
                  <a:gd name="connsiteY3" fmla="*/ 1028700 h 1028700"/>
                  <a:gd name="connsiteX4" fmla="*/ 238125 w 1705119"/>
                  <a:gd name="connsiteY4" fmla="*/ 647767 h 1028700"/>
                  <a:gd name="connsiteX5" fmla="*/ 0 w 1705119"/>
                  <a:gd name="connsiteY5" fmla="*/ 0 h 1028700"/>
                  <a:gd name="connsiteX0" fmla="*/ 0 w 1705119"/>
                  <a:gd name="connsiteY0" fmla="*/ 0 h 985837"/>
                  <a:gd name="connsiteX1" fmla="*/ 1705119 w 1705119"/>
                  <a:gd name="connsiteY1" fmla="*/ 0 h 985837"/>
                  <a:gd name="connsiteX2" fmla="*/ 1452708 w 1705119"/>
                  <a:gd name="connsiteY2" fmla="*/ 576331 h 985837"/>
                  <a:gd name="connsiteX3" fmla="*/ 885463 w 1705119"/>
                  <a:gd name="connsiteY3" fmla="*/ 985837 h 985837"/>
                  <a:gd name="connsiteX4" fmla="*/ 238125 w 1705119"/>
                  <a:gd name="connsiteY4" fmla="*/ 647767 h 985837"/>
                  <a:gd name="connsiteX5" fmla="*/ 0 w 1705119"/>
                  <a:gd name="connsiteY5" fmla="*/ 0 h 985837"/>
                  <a:gd name="connsiteX0" fmla="*/ 0 w 1705119"/>
                  <a:gd name="connsiteY0" fmla="*/ 0 h 1010507"/>
                  <a:gd name="connsiteX1" fmla="*/ 1705119 w 1705119"/>
                  <a:gd name="connsiteY1" fmla="*/ 0 h 1010507"/>
                  <a:gd name="connsiteX2" fmla="*/ 1452708 w 1705119"/>
                  <a:gd name="connsiteY2" fmla="*/ 576331 h 1010507"/>
                  <a:gd name="connsiteX3" fmla="*/ 885463 w 1705119"/>
                  <a:gd name="connsiteY3" fmla="*/ 985837 h 1010507"/>
                  <a:gd name="connsiteX4" fmla="*/ 238125 w 1705119"/>
                  <a:gd name="connsiteY4" fmla="*/ 647767 h 1010507"/>
                  <a:gd name="connsiteX5" fmla="*/ 0 w 1705119"/>
                  <a:gd name="connsiteY5" fmla="*/ 0 h 1010507"/>
                  <a:gd name="connsiteX0" fmla="*/ 0 w 1705119"/>
                  <a:gd name="connsiteY0" fmla="*/ 0 h 985909"/>
                  <a:gd name="connsiteX1" fmla="*/ 1705119 w 1705119"/>
                  <a:gd name="connsiteY1" fmla="*/ 0 h 985909"/>
                  <a:gd name="connsiteX2" fmla="*/ 1452708 w 1705119"/>
                  <a:gd name="connsiteY2" fmla="*/ 576331 h 985909"/>
                  <a:gd name="connsiteX3" fmla="*/ 885463 w 1705119"/>
                  <a:gd name="connsiteY3" fmla="*/ 985837 h 985909"/>
                  <a:gd name="connsiteX4" fmla="*/ 238125 w 1705119"/>
                  <a:gd name="connsiteY4" fmla="*/ 647767 h 985909"/>
                  <a:gd name="connsiteX5" fmla="*/ 0 w 1705119"/>
                  <a:gd name="connsiteY5" fmla="*/ 0 h 985909"/>
                  <a:gd name="connsiteX0" fmla="*/ 0 w 1705119"/>
                  <a:gd name="connsiteY0" fmla="*/ 0 h 985902"/>
                  <a:gd name="connsiteX1" fmla="*/ 1705119 w 1705119"/>
                  <a:gd name="connsiteY1" fmla="*/ 0 h 985902"/>
                  <a:gd name="connsiteX2" fmla="*/ 1452708 w 1705119"/>
                  <a:gd name="connsiteY2" fmla="*/ 576331 h 985902"/>
                  <a:gd name="connsiteX3" fmla="*/ 885463 w 1705119"/>
                  <a:gd name="connsiteY3" fmla="*/ 985837 h 985902"/>
                  <a:gd name="connsiteX4" fmla="*/ 238125 w 1705119"/>
                  <a:gd name="connsiteY4" fmla="*/ 647767 h 985902"/>
                  <a:gd name="connsiteX5" fmla="*/ 0 w 1705119"/>
                  <a:gd name="connsiteY5" fmla="*/ 0 h 985902"/>
                  <a:gd name="connsiteX0" fmla="*/ 0 w 1705119"/>
                  <a:gd name="connsiteY0" fmla="*/ 0 h 985893"/>
                  <a:gd name="connsiteX1" fmla="*/ 1705119 w 1705119"/>
                  <a:gd name="connsiteY1" fmla="*/ 0 h 985893"/>
                  <a:gd name="connsiteX2" fmla="*/ 1452708 w 1705119"/>
                  <a:gd name="connsiteY2" fmla="*/ 576331 h 985893"/>
                  <a:gd name="connsiteX3" fmla="*/ 885463 w 1705119"/>
                  <a:gd name="connsiteY3" fmla="*/ 985837 h 985893"/>
                  <a:gd name="connsiteX4" fmla="*/ 238125 w 1705119"/>
                  <a:gd name="connsiteY4" fmla="*/ 604904 h 985893"/>
                  <a:gd name="connsiteX5" fmla="*/ 0 w 1705119"/>
                  <a:gd name="connsiteY5" fmla="*/ 0 h 985893"/>
                  <a:gd name="connsiteX0" fmla="*/ 0 w 1705119"/>
                  <a:gd name="connsiteY0" fmla="*/ 0 h 985891"/>
                  <a:gd name="connsiteX1" fmla="*/ 1705119 w 1705119"/>
                  <a:gd name="connsiteY1" fmla="*/ 0 h 985891"/>
                  <a:gd name="connsiteX2" fmla="*/ 1452708 w 1705119"/>
                  <a:gd name="connsiteY2" fmla="*/ 576331 h 985891"/>
                  <a:gd name="connsiteX3" fmla="*/ 885463 w 1705119"/>
                  <a:gd name="connsiteY3" fmla="*/ 985837 h 985891"/>
                  <a:gd name="connsiteX4" fmla="*/ 238125 w 1705119"/>
                  <a:gd name="connsiteY4" fmla="*/ 604904 h 985891"/>
                  <a:gd name="connsiteX5" fmla="*/ 0 w 1705119"/>
                  <a:gd name="connsiteY5" fmla="*/ 0 h 985891"/>
                  <a:gd name="connsiteX0" fmla="*/ 0 w 1705119"/>
                  <a:gd name="connsiteY0" fmla="*/ 0 h 985850"/>
                  <a:gd name="connsiteX1" fmla="*/ 1705119 w 1705119"/>
                  <a:gd name="connsiteY1" fmla="*/ 0 h 985850"/>
                  <a:gd name="connsiteX2" fmla="*/ 1471758 w 1705119"/>
                  <a:gd name="connsiteY2" fmla="*/ 590619 h 985850"/>
                  <a:gd name="connsiteX3" fmla="*/ 885463 w 1705119"/>
                  <a:gd name="connsiteY3" fmla="*/ 985837 h 985850"/>
                  <a:gd name="connsiteX4" fmla="*/ 238125 w 1705119"/>
                  <a:gd name="connsiteY4" fmla="*/ 604904 h 985850"/>
                  <a:gd name="connsiteX5" fmla="*/ 0 w 1705119"/>
                  <a:gd name="connsiteY5" fmla="*/ 0 h 985850"/>
                  <a:gd name="connsiteX0" fmla="*/ 0 w 1705119"/>
                  <a:gd name="connsiteY0" fmla="*/ 0 h 985858"/>
                  <a:gd name="connsiteX1" fmla="*/ 1705119 w 1705119"/>
                  <a:gd name="connsiteY1" fmla="*/ 0 h 985858"/>
                  <a:gd name="connsiteX2" fmla="*/ 1471758 w 1705119"/>
                  <a:gd name="connsiteY2" fmla="*/ 590619 h 985858"/>
                  <a:gd name="connsiteX3" fmla="*/ 885463 w 1705119"/>
                  <a:gd name="connsiteY3" fmla="*/ 985837 h 985858"/>
                  <a:gd name="connsiteX4" fmla="*/ 238125 w 1705119"/>
                  <a:gd name="connsiteY4" fmla="*/ 604904 h 985858"/>
                  <a:gd name="connsiteX5" fmla="*/ 0 w 1705119"/>
                  <a:gd name="connsiteY5" fmla="*/ 0 h 985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119" h="985858">
                    <a:moveTo>
                      <a:pt x="0" y="0"/>
                    </a:moveTo>
                    <a:lnTo>
                      <a:pt x="1705119" y="0"/>
                    </a:lnTo>
                    <a:cubicBezTo>
                      <a:pt x="1620982" y="192110"/>
                      <a:pt x="1608367" y="426313"/>
                      <a:pt x="1471758" y="590619"/>
                    </a:cubicBezTo>
                    <a:cubicBezTo>
                      <a:pt x="1335149" y="754925"/>
                      <a:pt x="1091068" y="983456"/>
                      <a:pt x="885463" y="985837"/>
                    </a:cubicBezTo>
                    <a:cubicBezTo>
                      <a:pt x="679858" y="988218"/>
                      <a:pt x="377703" y="793794"/>
                      <a:pt x="238125" y="604904"/>
                    </a:cubicBezTo>
                    <a:cubicBezTo>
                      <a:pt x="98547" y="416014"/>
                      <a:pt x="79375" y="21592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grpSp>
            <p:nvGrpSpPr>
              <p:cNvPr id="122" name="Groupe 121">
                <a:extLst>
                  <a:ext uri="{FF2B5EF4-FFF2-40B4-BE49-F238E27FC236}">
                    <a16:creationId xmlns:a16="http://schemas.microsoft.com/office/drawing/2014/main" id="{53485807-49C2-9050-8309-49AE74600755}"/>
                  </a:ext>
                </a:extLst>
              </p:cNvPr>
              <p:cNvGrpSpPr/>
              <p:nvPr/>
            </p:nvGrpSpPr>
            <p:grpSpPr>
              <a:xfrm>
                <a:off x="6156833" y="4081516"/>
                <a:ext cx="2328244" cy="994630"/>
                <a:chOff x="3913500" y="3582893"/>
                <a:chExt cx="2328244" cy="994630"/>
              </a:xfrm>
            </p:grpSpPr>
            <p:sp>
              <p:nvSpPr>
                <p:cNvPr id="127" name="Line 124">
                  <a:extLst>
                    <a:ext uri="{FF2B5EF4-FFF2-40B4-BE49-F238E27FC236}">
                      <a16:creationId xmlns:a16="http://schemas.microsoft.com/office/drawing/2014/main" id="{F2F9C906-1CB9-8734-9D3C-FD1A1A4A2ACC}"/>
                    </a:ext>
                  </a:extLst>
                </p:cNvPr>
                <p:cNvSpPr/>
                <p:nvPr/>
              </p:nvSpPr>
              <p:spPr>
                <a:xfrm>
                  <a:off x="5028007" y="4115909"/>
                  <a:ext cx="577026" cy="1376"/>
                </a:xfrm>
                <a:prstGeom prst="line">
                  <a:avLst/>
                </a:prstGeom>
                <a:noFill/>
                <a:ln w="15875">
                  <a:solidFill>
                    <a:srgbClr val="008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Line 124">
                  <a:extLst>
                    <a:ext uri="{FF2B5EF4-FFF2-40B4-BE49-F238E27FC236}">
                      <a16:creationId xmlns:a16="http://schemas.microsoft.com/office/drawing/2014/main" id="{23A3F178-97B8-100E-AE95-6CACC4E6EC81}"/>
                    </a:ext>
                  </a:extLst>
                </p:cNvPr>
                <p:cNvSpPr/>
                <p:nvPr/>
              </p:nvSpPr>
              <p:spPr>
                <a:xfrm>
                  <a:off x="4454971" y="4154290"/>
                  <a:ext cx="576000" cy="0"/>
                </a:xfrm>
                <a:prstGeom prst="line">
                  <a:avLst/>
                </a:prstGeom>
                <a:noFill/>
                <a:ln w="15875">
                  <a:solidFill>
                    <a:srgbClr val="008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CustomShape 129">
                  <a:extLst>
                    <a:ext uri="{FF2B5EF4-FFF2-40B4-BE49-F238E27FC236}">
                      <a16:creationId xmlns:a16="http://schemas.microsoft.com/office/drawing/2014/main" id="{8513E4F6-5BCC-425F-C5CD-430DA6302286}"/>
                    </a:ext>
                  </a:extLst>
                </p:cNvPr>
                <p:cNvSpPr/>
                <p:nvPr/>
              </p:nvSpPr>
              <p:spPr>
                <a:xfrm>
                  <a:off x="5119378" y="4386147"/>
                  <a:ext cx="72000" cy="72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D6616"/>
                    </a:gs>
                    <a:gs pos="70000">
                      <a:srgbClr val="C9AA51"/>
                    </a:gs>
                    <a:gs pos="92000">
                      <a:srgbClr val="F0A55D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CustomShape 130">
                  <a:extLst>
                    <a:ext uri="{FF2B5EF4-FFF2-40B4-BE49-F238E27FC236}">
                      <a16:creationId xmlns:a16="http://schemas.microsoft.com/office/drawing/2014/main" id="{FB5E06FE-1050-31AE-0A74-2F299D1CD133}"/>
                    </a:ext>
                  </a:extLst>
                </p:cNvPr>
                <p:cNvSpPr/>
                <p:nvPr/>
              </p:nvSpPr>
              <p:spPr>
                <a:xfrm>
                  <a:off x="5052326" y="4378602"/>
                  <a:ext cx="72000" cy="72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D6616"/>
                    </a:gs>
                    <a:gs pos="70000">
                      <a:srgbClr val="C9AA51"/>
                    </a:gs>
                    <a:gs pos="92000">
                      <a:srgbClr val="F0A55D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Line 135">
                  <a:extLst>
                    <a:ext uri="{FF2B5EF4-FFF2-40B4-BE49-F238E27FC236}">
                      <a16:creationId xmlns:a16="http://schemas.microsoft.com/office/drawing/2014/main" id="{E13DC797-54F3-DA34-A31C-647E54A8530E}"/>
                    </a:ext>
                  </a:extLst>
                </p:cNvPr>
                <p:cNvSpPr/>
                <p:nvPr/>
              </p:nvSpPr>
              <p:spPr>
                <a:xfrm flipH="1" flipV="1">
                  <a:off x="5037794" y="4419454"/>
                  <a:ext cx="171870" cy="0"/>
                </a:xfrm>
                <a:prstGeom prst="line">
                  <a:avLst/>
                </a:prstGeom>
                <a:noFill/>
                <a:ln w="15875">
                  <a:solidFill>
                    <a:srgbClr val="008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" name="Line 96">
                  <a:extLst>
                    <a:ext uri="{FF2B5EF4-FFF2-40B4-BE49-F238E27FC236}">
                      <a16:creationId xmlns:a16="http://schemas.microsoft.com/office/drawing/2014/main" id="{ECD62AD9-1C0F-7591-80A2-A06D649A1A09}"/>
                    </a:ext>
                  </a:extLst>
                </p:cNvPr>
                <p:cNvSpPr/>
                <p:nvPr/>
              </p:nvSpPr>
              <p:spPr>
                <a:xfrm>
                  <a:off x="4408103" y="3936879"/>
                  <a:ext cx="1252800" cy="0"/>
                </a:xfrm>
                <a:prstGeom prst="line">
                  <a:avLst/>
                </a:prstGeom>
                <a:noFill/>
                <a:ln w="15875">
                  <a:solidFill>
                    <a:srgbClr val="008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" name="Line 131">
                  <a:extLst>
                    <a:ext uri="{FF2B5EF4-FFF2-40B4-BE49-F238E27FC236}">
                      <a16:creationId xmlns:a16="http://schemas.microsoft.com/office/drawing/2014/main" id="{B9579677-29C8-2B2D-682C-812740BA8AE5}"/>
                    </a:ext>
                  </a:extLst>
                </p:cNvPr>
                <p:cNvSpPr/>
                <p:nvPr/>
              </p:nvSpPr>
              <p:spPr>
                <a:xfrm>
                  <a:off x="4421761" y="4026368"/>
                  <a:ext cx="1216800" cy="0"/>
                </a:xfrm>
                <a:prstGeom prst="line">
                  <a:avLst/>
                </a:prstGeom>
                <a:noFill/>
                <a:ln w="15875">
                  <a:solidFill>
                    <a:srgbClr val="008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" name="Line 133">
                  <a:extLst>
                    <a:ext uri="{FF2B5EF4-FFF2-40B4-BE49-F238E27FC236}">
                      <a16:creationId xmlns:a16="http://schemas.microsoft.com/office/drawing/2014/main" id="{2449DAC6-EE44-30D2-468A-E19A1A598DFC}"/>
                    </a:ext>
                  </a:extLst>
                </p:cNvPr>
                <p:cNvSpPr/>
                <p:nvPr/>
              </p:nvSpPr>
              <p:spPr>
                <a:xfrm>
                  <a:off x="5041711" y="3776718"/>
                  <a:ext cx="642364" cy="0"/>
                </a:xfrm>
                <a:prstGeom prst="line">
                  <a:avLst/>
                </a:prstGeom>
                <a:noFill/>
                <a:ln w="15875">
                  <a:solidFill>
                    <a:srgbClr val="008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" name="Line 139">
                  <a:extLst>
                    <a:ext uri="{FF2B5EF4-FFF2-40B4-BE49-F238E27FC236}">
                      <a16:creationId xmlns:a16="http://schemas.microsoft.com/office/drawing/2014/main" id="{434F5B60-D374-14F3-A26C-C46C9D08B15B}"/>
                    </a:ext>
                  </a:extLst>
                </p:cNvPr>
                <p:cNvSpPr/>
                <p:nvPr/>
              </p:nvSpPr>
              <p:spPr>
                <a:xfrm>
                  <a:off x="4388756" y="3855334"/>
                  <a:ext cx="1281600" cy="0"/>
                </a:xfrm>
                <a:prstGeom prst="line">
                  <a:avLst/>
                </a:prstGeom>
                <a:noFill/>
                <a:ln w="15875">
                  <a:solidFill>
                    <a:srgbClr val="008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Line 124">
                  <a:extLst>
                    <a:ext uri="{FF2B5EF4-FFF2-40B4-BE49-F238E27FC236}">
                      <a16:creationId xmlns:a16="http://schemas.microsoft.com/office/drawing/2014/main" id="{0AA97E2C-4AAA-C7F7-4AA8-862C9C06E950}"/>
                    </a:ext>
                  </a:extLst>
                </p:cNvPr>
                <p:cNvSpPr/>
                <p:nvPr/>
              </p:nvSpPr>
              <p:spPr>
                <a:xfrm>
                  <a:off x="5046522" y="4153285"/>
                  <a:ext cx="529262" cy="0"/>
                </a:xfrm>
                <a:prstGeom prst="line">
                  <a:avLst/>
                </a:prstGeom>
                <a:noFill/>
                <a:ln w="15875">
                  <a:solidFill>
                    <a:srgbClr val="008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Line 101">
                  <a:extLst>
                    <a:ext uri="{FF2B5EF4-FFF2-40B4-BE49-F238E27FC236}">
                      <a16:creationId xmlns:a16="http://schemas.microsoft.com/office/drawing/2014/main" id="{E694EA95-3655-69E4-A276-8FB1E1BC2103}"/>
                    </a:ext>
                  </a:extLst>
                </p:cNvPr>
                <p:cNvSpPr/>
                <p:nvPr/>
              </p:nvSpPr>
              <p:spPr>
                <a:xfrm>
                  <a:off x="4598540" y="4350030"/>
                  <a:ext cx="435326" cy="0"/>
                </a:xfrm>
                <a:prstGeom prst="line">
                  <a:avLst/>
                </a:prstGeom>
                <a:noFill/>
                <a:ln w="15875">
                  <a:solidFill>
                    <a:srgbClr val="008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Line 117">
                  <a:extLst>
                    <a:ext uri="{FF2B5EF4-FFF2-40B4-BE49-F238E27FC236}">
                      <a16:creationId xmlns:a16="http://schemas.microsoft.com/office/drawing/2014/main" id="{7B7E90B7-5367-1B28-FD70-C7FC95D3D1A1}"/>
                    </a:ext>
                  </a:extLst>
                </p:cNvPr>
                <p:cNvSpPr/>
                <p:nvPr/>
              </p:nvSpPr>
              <p:spPr>
                <a:xfrm>
                  <a:off x="5034503" y="4275890"/>
                  <a:ext cx="428996" cy="0"/>
                </a:xfrm>
                <a:prstGeom prst="line">
                  <a:avLst/>
                </a:prstGeom>
                <a:noFill/>
                <a:ln w="15875">
                  <a:solidFill>
                    <a:srgbClr val="008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Line 132">
                  <a:extLst>
                    <a:ext uri="{FF2B5EF4-FFF2-40B4-BE49-F238E27FC236}">
                      <a16:creationId xmlns:a16="http://schemas.microsoft.com/office/drawing/2014/main" id="{7DA127F8-CF9A-ECB1-BB91-75AF7C54094F}"/>
                    </a:ext>
                  </a:extLst>
                </p:cNvPr>
                <p:cNvSpPr/>
                <p:nvPr/>
              </p:nvSpPr>
              <p:spPr>
                <a:xfrm flipV="1">
                  <a:off x="4868911" y="4503494"/>
                  <a:ext cx="172800" cy="0"/>
                </a:xfrm>
                <a:prstGeom prst="line">
                  <a:avLst/>
                </a:prstGeom>
                <a:noFill/>
                <a:ln w="15875">
                  <a:solidFill>
                    <a:srgbClr val="008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orme libre : forme 139">
                  <a:extLst>
                    <a:ext uri="{FF2B5EF4-FFF2-40B4-BE49-F238E27FC236}">
                      <a16:creationId xmlns:a16="http://schemas.microsoft.com/office/drawing/2014/main" id="{BC992EB7-25AD-D424-1777-C3A3AAA35864}"/>
                    </a:ext>
                  </a:extLst>
                </p:cNvPr>
                <p:cNvSpPr/>
                <p:nvPr/>
              </p:nvSpPr>
              <p:spPr>
                <a:xfrm flipH="1">
                  <a:off x="3913500" y="3840245"/>
                  <a:ext cx="1126331" cy="728236"/>
                </a:xfrm>
                <a:custGeom>
                  <a:avLst/>
                  <a:gdLst>
                    <a:gd name="connsiteX0" fmla="*/ 0 w 1126331"/>
                    <a:gd name="connsiteY0" fmla="*/ 783787 h 783787"/>
                    <a:gd name="connsiteX1" fmla="*/ 97631 w 1126331"/>
                    <a:gd name="connsiteY1" fmla="*/ 755212 h 783787"/>
                    <a:gd name="connsiteX2" fmla="*/ 326231 w 1126331"/>
                    <a:gd name="connsiteY2" fmla="*/ 643294 h 783787"/>
                    <a:gd name="connsiteX3" fmla="*/ 519112 w 1126331"/>
                    <a:gd name="connsiteY3" fmla="*/ 483750 h 783787"/>
                    <a:gd name="connsiteX4" fmla="*/ 616743 w 1126331"/>
                    <a:gd name="connsiteY4" fmla="*/ 238481 h 783787"/>
                    <a:gd name="connsiteX5" fmla="*/ 650081 w 1126331"/>
                    <a:gd name="connsiteY5" fmla="*/ 69412 h 783787"/>
                    <a:gd name="connsiteX6" fmla="*/ 738187 w 1126331"/>
                    <a:gd name="connsiteY6" fmla="*/ 356 h 783787"/>
                    <a:gd name="connsiteX7" fmla="*/ 900112 w 1126331"/>
                    <a:gd name="connsiteY7" fmla="*/ 43219 h 783787"/>
                    <a:gd name="connsiteX8" fmla="*/ 1126331 w 1126331"/>
                    <a:gd name="connsiteY8" fmla="*/ 62269 h 783787"/>
                    <a:gd name="connsiteX0" fmla="*/ 0 w 1126331"/>
                    <a:gd name="connsiteY0" fmla="*/ 783787 h 783787"/>
                    <a:gd name="connsiteX1" fmla="*/ 97631 w 1126331"/>
                    <a:gd name="connsiteY1" fmla="*/ 755212 h 783787"/>
                    <a:gd name="connsiteX2" fmla="*/ 326231 w 1126331"/>
                    <a:gd name="connsiteY2" fmla="*/ 643294 h 783787"/>
                    <a:gd name="connsiteX3" fmla="*/ 519112 w 1126331"/>
                    <a:gd name="connsiteY3" fmla="*/ 483750 h 783787"/>
                    <a:gd name="connsiteX4" fmla="*/ 616743 w 1126331"/>
                    <a:gd name="connsiteY4" fmla="*/ 243244 h 783787"/>
                    <a:gd name="connsiteX5" fmla="*/ 650081 w 1126331"/>
                    <a:gd name="connsiteY5" fmla="*/ 69412 h 783787"/>
                    <a:gd name="connsiteX6" fmla="*/ 738187 w 1126331"/>
                    <a:gd name="connsiteY6" fmla="*/ 356 h 783787"/>
                    <a:gd name="connsiteX7" fmla="*/ 900112 w 1126331"/>
                    <a:gd name="connsiteY7" fmla="*/ 43219 h 783787"/>
                    <a:gd name="connsiteX8" fmla="*/ 1126331 w 1126331"/>
                    <a:gd name="connsiteY8" fmla="*/ 62269 h 783787"/>
                    <a:gd name="connsiteX0" fmla="*/ 0 w 1126331"/>
                    <a:gd name="connsiteY0" fmla="*/ 783787 h 783787"/>
                    <a:gd name="connsiteX1" fmla="*/ 97631 w 1126331"/>
                    <a:gd name="connsiteY1" fmla="*/ 755212 h 783787"/>
                    <a:gd name="connsiteX2" fmla="*/ 326231 w 1126331"/>
                    <a:gd name="connsiteY2" fmla="*/ 643294 h 783787"/>
                    <a:gd name="connsiteX3" fmla="*/ 519112 w 1126331"/>
                    <a:gd name="connsiteY3" fmla="*/ 483750 h 783787"/>
                    <a:gd name="connsiteX4" fmla="*/ 616743 w 1126331"/>
                    <a:gd name="connsiteY4" fmla="*/ 243244 h 783787"/>
                    <a:gd name="connsiteX5" fmla="*/ 650081 w 1126331"/>
                    <a:gd name="connsiteY5" fmla="*/ 69412 h 783787"/>
                    <a:gd name="connsiteX6" fmla="*/ 738187 w 1126331"/>
                    <a:gd name="connsiteY6" fmla="*/ 356 h 783787"/>
                    <a:gd name="connsiteX7" fmla="*/ 900112 w 1126331"/>
                    <a:gd name="connsiteY7" fmla="*/ 43219 h 783787"/>
                    <a:gd name="connsiteX8" fmla="*/ 1126331 w 1126331"/>
                    <a:gd name="connsiteY8" fmla="*/ 62269 h 783787"/>
                    <a:gd name="connsiteX0" fmla="*/ 0 w 1126331"/>
                    <a:gd name="connsiteY0" fmla="*/ 783787 h 783787"/>
                    <a:gd name="connsiteX1" fmla="*/ 97631 w 1126331"/>
                    <a:gd name="connsiteY1" fmla="*/ 755212 h 783787"/>
                    <a:gd name="connsiteX2" fmla="*/ 326231 w 1126331"/>
                    <a:gd name="connsiteY2" fmla="*/ 643294 h 783787"/>
                    <a:gd name="connsiteX3" fmla="*/ 519112 w 1126331"/>
                    <a:gd name="connsiteY3" fmla="*/ 483750 h 783787"/>
                    <a:gd name="connsiteX4" fmla="*/ 616743 w 1126331"/>
                    <a:gd name="connsiteY4" fmla="*/ 243244 h 783787"/>
                    <a:gd name="connsiteX5" fmla="*/ 650081 w 1126331"/>
                    <a:gd name="connsiteY5" fmla="*/ 69412 h 783787"/>
                    <a:gd name="connsiteX6" fmla="*/ 738187 w 1126331"/>
                    <a:gd name="connsiteY6" fmla="*/ 356 h 783787"/>
                    <a:gd name="connsiteX7" fmla="*/ 900112 w 1126331"/>
                    <a:gd name="connsiteY7" fmla="*/ 43219 h 783787"/>
                    <a:gd name="connsiteX8" fmla="*/ 1126331 w 1126331"/>
                    <a:gd name="connsiteY8" fmla="*/ 62269 h 783787"/>
                    <a:gd name="connsiteX0" fmla="*/ 0 w 1126331"/>
                    <a:gd name="connsiteY0" fmla="*/ 783787 h 783787"/>
                    <a:gd name="connsiteX1" fmla="*/ 97631 w 1126331"/>
                    <a:gd name="connsiteY1" fmla="*/ 755212 h 783787"/>
                    <a:gd name="connsiteX2" fmla="*/ 326231 w 1126331"/>
                    <a:gd name="connsiteY2" fmla="*/ 643294 h 783787"/>
                    <a:gd name="connsiteX3" fmla="*/ 519112 w 1126331"/>
                    <a:gd name="connsiteY3" fmla="*/ 483750 h 783787"/>
                    <a:gd name="connsiteX4" fmla="*/ 616743 w 1126331"/>
                    <a:gd name="connsiteY4" fmla="*/ 243244 h 783787"/>
                    <a:gd name="connsiteX5" fmla="*/ 650081 w 1126331"/>
                    <a:gd name="connsiteY5" fmla="*/ 69412 h 783787"/>
                    <a:gd name="connsiteX6" fmla="*/ 738187 w 1126331"/>
                    <a:gd name="connsiteY6" fmla="*/ 356 h 783787"/>
                    <a:gd name="connsiteX7" fmla="*/ 900112 w 1126331"/>
                    <a:gd name="connsiteY7" fmla="*/ 43219 h 783787"/>
                    <a:gd name="connsiteX8" fmla="*/ 1126331 w 1126331"/>
                    <a:gd name="connsiteY8" fmla="*/ 62269 h 783787"/>
                    <a:gd name="connsiteX0" fmla="*/ 0 w 1126331"/>
                    <a:gd name="connsiteY0" fmla="*/ 744051 h 744051"/>
                    <a:gd name="connsiteX1" fmla="*/ 97631 w 1126331"/>
                    <a:gd name="connsiteY1" fmla="*/ 715476 h 744051"/>
                    <a:gd name="connsiteX2" fmla="*/ 326231 w 1126331"/>
                    <a:gd name="connsiteY2" fmla="*/ 603558 h 744051"/>
                    <a:gd name="connsiteX3" fmla="*/ 519112 w 1126331"/>
                    <a:gd name="connsiteY3" fmla="*/ 444014 h 744051"/>
                    <a:gd name="connsiteX4" fmla="*/ 616743 w 1126331"/>
                    <a:gd name="connsiteY4" fmla="*/ 203508 h 744051"/>
                    <a:gd name="connsiteX5" fmla="*/ 650081 w 1126331"/>
                    <a:gd name="connsiteY5" fmla="*/ 29676 h 744051"/>
                    <a:gd name="connsiteX6" fmla="*/ 742950 w 1126331"/>
                    <a:gd name="connsiteY6" fmla="*/ 13007 h 744051"/>
                    <a:gd name="connsiteX7" fmla="*/ 900112 w 1126331"/>
                    <a:gd name="connsiteY7" fmla="*/ 3483 h 744051"/>
                    <a:gd name="connsiteX8" fmla="*/ 1126331 w 1126331"/>
                    <a:gd name="connsiteY8" fmla="*/ 22533 h 744051"/>
                    <a:gd name="connsiteX0" fmla="*/ 0 w 1126331"/>
                    <a:gd name="connsiteY0" fmla="*/ 736312 h 736312"/>
                    <a:gd name="connsiteX1" fmla="*/ 97631 w 1126331"/>
                    <a:gd name="connsiteY1" fmla="*/ 707737 h 736312"/>
                    <a:gd name="connsiteX2" fmla="*/ 326231 w 1126331"/>
                    <a:gd name="connsiteY2" fmla="*/ 595819 h 736312"/>
                    <a:gd name="connsiteX3" fmla="*/ 519112 w 1126331"/>
                    <a:gd name="connsiteY3" fmla="*/ 436275 h 736312"/>
                    <a:gd name="connsiteX4" fmla="*/ 616743 w 1126331"/>
                    <a:gd name="connsiteY4" fmla="*/ 195769 h 736312"/>
                    <a:gd name="connsiteX5" fmla="*/ 650081 w 1126331"/>
                    <a:gd name="connsiteY5" fmla="*/ 21937 h 736312"/>
                    <a:gd name="connsiteX6" fmla="*/ 742950 w 1126331"/>
                    <a:gd name="connsiteY6" fmla="*/ 5268 h 736312"/>
                    <a:gd name="connsiteX7" fmla="*/ 919162 w 1126331"/>
                    <a:gd name="connsiteY7" fmla="*/ 5269 h 736312"/>
                    <a:gd name="connsiteX8" fmla="*/ 1126331 w 1126331"/>
                    <a:gd name="connsiteY8" fmla="*/ 14794 h 736312"/>
                    <a:gd name="connsiteX0" fmla="*/ 0 w 1126331"/>
                    <a:gd name="connsiteY0" fmla="*/ 733579 h 733579"/>
                    <a:gd name="connsiteX1" fmla="*/ 97631 w 1126331"/>
                    <a:gd name="connsiteY1" fmla="*/ 705004 h 733579"/>
                    <a:gd name="connsiteX2" fmla="*/ 326231 w 1126331"/>
                    <a:gd name="connsiteY2" fmla="*/ 593086 h 733579"/>
                    <a:gd name="connsiteX3" fmla="*/ 519112 w 1126331"/>
                    <a:gd name="connsiteY3" fmla="*/ 433542 h 733579"/>
                    <a:gd name="connsiteX4" fmla="*/ 616743 w 1126331"/>
                    <a:gd name="connsiteY4" fmla="*/ 193036 h 733579"/>
                    <a:gd name="connsiteX5" fmla="*/ 650081 w 1126331"/>
                    <a:gd name="connsiteY5" fmla="*/ 19204 h 733579"/>
                    <a:gd name="connsiteX6" fmla="*/ 742950 w 1126331"/>
                    <a:gd name="connsiteY6" fmla="*/ 2535 h 733579"/>
                    <a:gd name="connsiteX7" fmla="*/ 919162 w 1126331"/>
                    <a:gd name="connsiteY7" fmla="*/ 2536 h 733579"/>
                    <a:gd name="connsiteX8" fmla="*/ 1126331 w 1126331"/>
                    <a:gd name="connsiteY8" fmla="*/ 12061 h 733579"/>
                    <a:gd name="connsiteX0" fmla="*/ 0 w 1126331"/>
                    <a:gd name="connsiteY0" fmla="*/ 733872 h 733872"/>
                    <a:gd name="connsiteX1" fmla="*/ 97631 w 1126331"/>
                    <a:gd name="connsiteY1" fmla="*/ 705297 h 733872"/>
                    <a:gd name="connsiteX2" fmla="*/ 326231 w 1126331"/>
                    <a:gd name="connsiteY2" fmla="*/ 593379 h 733872"/>
                    <a:gd name="connsiteX3" fmla="*/ 519112 w 1126331"/>
                    <a:gd name="connsiteY3" fmla="*/ 433835 h 733872"/>
                    <a:gd name="connsiteX4" fmla="*/ 616743 w 1126331"/>
                    <a:gd name="connsiteY4" fmla="*/ 193329 h 733872"/>
                    <a:gd name="connsiteX5" fmla="*/ 650081 w 1126331"/>
                    <a:gd name="connsiteY5" fmla="*/ 19497 h 733872"/>
                    <a:gd name="connsiteX6" fmla="*/ 742950 w 1126331"/>
                    <a:gd name="connsiteY6" fmla="*/ 2828 h 733872"/>
                    <a:gd name="connsiteX7" fmla="*/ 928687 w 1126331"/>
                    <a:gd name="connsiteY7" fmla="*/ 7591 h 733872"/>
                    <a:gd name="connsiteX8" fmla="*/ 1126331 w 1126331"/>
                    <a:gd name="connsiteY8" fmla="*/ 12354 h 733872"/>
                    <a:gd name="connsiteX0" fmla="*/ 0 w 1126331"/>
                    <a:gd name="connsiteY0" fmla="*/ 733872 h 733872"/>
                    <a:gd name="connsiteX1" fmla="*/ 97631 w 1126331"/>
                    <a:gd name="connsiteY1" fmla="*/ 705297 h 733872"/>
                    <a:gd name="connsiteX2" fmla="*/ 326231 w 1126331"/>
                    <a:gd name="connsiteY2" fmla="*/ 593379 h 733872"/>
                    <a:gd name="connsiteX3" fmla="*/ 519112 w 1126331"/>
                    <a:gd name="connsiteY3" fmla="*/ 433835 h 733872"/>
                    <a:gd name="connsiteX4" fmla="*/ 616743 w 1126331"/>
                    <a:gd name="connsiteY4" fmla="*/ 193329 h 733872"/>
                    <a:gd name="connsiteX5" fmla="*/ 650081 w 1126331"/>
                    <a:gd name="connsiteY5" fmla="*/ 19497 h 733872"/>
                    <a:gd name="connsiteX6" fmla="*/ 742950 w 1126331"/>
                    <a:gd name="connsiteY6" fmla="*/ 2828 h 733872"/>
                    <a:gd name="connsiteX7" fmla="*/ 928687 w 1126331"/>
                    <a:gd name="connsiteY7" fmla="*/ 7591 h 733872"/>
                    <a:gd name="connsiteX8" fmla="*/ 1126331 w 1126331"/>
                    <a:gd name="connsiteY8" fmla="*/ 12354 h 733872"/>
                    <a:gd name="connsiteX0" fmla="*/ 0 w 1126331"/>
                    <a:gd name="connsiteY0" fmla="*/ 731447 h 731447"/>
                    <a:gd name="connsiteX1" fmla="*/ 97631 w 1126331"/>
                    <a:gd name="connsiteY1" fmla="*/ 702872 h 731447"/>
                    <a:gd name="connsiteX2" fmla="*/ 326231 w 1126331"/>
                    <a:gd name="connsiteY2" fmla="*/ 590954 h 731447"/>
                    <a:gd name="connsiteX3" fmla="*/ 519112 w 1126331"/>
                    <a:gd name="connsiteY3" fmla="*/ 431410 h 731447"/>
                    <a:gd name="connsiteX4" fmla="*/ 616743 w 1126331"/>
                    <a:gd name="connsiteY4" fmla="*/ 190904 h 731447"/>
                    <a:gd name="connsiteX5" fmla="*/ 650081 w 1126331"/>
                    <a:gd name="connsiteY5" fmla="*/ 17072 h 731447"/>
                    <a:gd name="connsiteX6" fmla="*/ 742950 w 1126331"/>
                    <a:gd name="connsiteY6" fmla="*/ 403 h 731447"/>
                    <a:gd name="connsiteX7" fmla="*/ 928687 w 1126331"/>
                    <a:gd name="connsiteY7" fmla="*/ 5166 h 731447"/>
                    <a:gd name="connsiteX8" fmla="*/ 1126331 w 1126331"/>
                    <a:gd name="connsiteY8" fmla="*/ 9929 h 731447"/>
                    <a:gd name="connsiteX0" fmla="*/ 0 w 1126331"/>
                    <a:gd name="connsiteY0" fmla="*/ 731447 h 731447"/>
                    <a:gd name="connsiteX1" fmla="*/ 97631 w 1126331"/>
                    <a:gd name="connsiteY1" fmla="*/ 702872 h 731447"/>
                    <a:gd name="connsiteX2" fmla="*/ 326231 w 1126331"/>
                    <a:gd name="connsiteY2" fmla="*/ 590954 h 731447"/>
                    <a:gd name="connsiteX3" fmla="*/ 519112 w 1126331"/>
                    <a:gd name="connsiteY3" fmla="*/ 431410 h 731447"/>
                    <a:gd name="connsiteX4" fmla="*/ 616743 w 1126331"/>
                    <a:gd name="connsiteY4" fmla="*/ 190904 h 731447"/>
                    <a:gd name="connsiteX5" fmla="*/ 650081 w 1126331"/>
                    <a:gd name="connsiteY5" fmla="*/ 17072 h 731447"/>
                    <a:gd name="connsiteX6" fmla="*/ 742950 w 1126331"/>
                    <a:gd name="connsiteY6" fmla="*/ 403 h 731447"/>
                    <a:gd name="connsiteX7" fmla="*/ 928687 w 1126331"/>
                    <a:gd name="connsiteY7" fmla="*/ 5166 h 731447"/>
                    <a:gd name="connsiteX8" fmla="*/ 1126331 w 1126331"/>
                    <a:gd name="connsiteY8" fmla="*/ 9929 h 731447"/>
                    <a:gd name="connsiteX0" fmla="*/ 0 w 1126331"/>
                    <a:gd name="connsiteY0" fmla="*/ 731435 h 731435"/>
                    <a:gd name="connsiteX1" fmla="*/ 97631 w 1126331"/>
                    <a:gd name="connsiteY1" fmla="*/ 702860 h 731435"/>
                    <a:gd name="connsiteX2" fmla="*/ 326231 w 1126331"/>
                    <a:gd name="connsiteY2" fmla="*/ 590942 h 731435"/>
                    <a:gd name="connsiteX3" fmla="*/ 519112 w 1126331"/>
                    <a:gd name="connsiteY3" fmla="*/ 431398 h 731435"/>
                    <a:gd name="connsiteX4" fmla="*/ 616743 w 1126331"/>
                    <a:gd name="connsiteY4" fmla="*/ 190892 h 731435"/>
                    <a:gd name="connsiteX5" fmla="*/ 650081 w 1126331"/>
                    <a:gd name="connsiteY5" fmla="*/ 17060 h 731435"/>
                    <a:gd name="connsiteX6" fmla="*/ 742950 w 1126331"/>
                    <a:gd name="connsiteY6" fmla="*/ 5153 h 731435"/>
                    <a:gd name="connsiteX7" fmla="*/ 928687 w 1126331"/>
                    <a:gd name="connsiteY7" fmla="*/ 5154 h 731435"/>
                    <a:gd name="connsiteX8" fmla="*/ 1126331 w 1126331"/>
                    <a:gd name="connsiteY8" fmla="*/ 9917 h 731435"/>
                    <a:gd name="connsiteX0" fmla="*/ 0 w 1126331"/>
                    <a:gd name="connsiteY0" fmla="*/ 731435 h 731435"/>
                    <a:gd name="connsiteX1" fmla="*/ 97631 w 1126331"/>
                    <a:gd name="connsiteY1" fmla="*/ 702860 h 731435"/>
                    <a:gd name="connsiteX2" fmla="*/ 326231 w 1126331"/>
                    <a:gd name="connsiteY2" fmla="*/ 590942 h 731435"/>
                    <a:gd name="connsiteX3" fmla="*/ 519112 w 1126331"/>
                    <a:gd name="connsiteY3" fmla="*/ 431398 h 731435"/>
                    <a:gd name="connsiteX4" fmla="*/ 616743 w 1126331"/>
                    <a:gd name="connsiteY4" fmla="*/ 190892 h 731435"/>
                    <a:gd name="connsiteX5" fmla="*/ 650081 w 1126331"/>
                    <a:gd name="connsiteY5" fmla="*/ 17060 h 731435"/>
                    <a:gd name="connsiteX6" fmla="*/ 742950 w 1126331"/>
                    <a:gd name="connsiteY6" fmla="*/ 5153 h 731435"/>
                    <a:gd name="connsiteX7" fmla="*/ 928687 w 1126331"/>
                    <a:gd name="connsiteY7" fmla="*/ 5154 h 731435"/>
                    <a:gd name="connsiteX8" fmla="*/ 1126331 w 1126331"/>
                    <a:gd name="connsiteY8" fmla="*/ 9917 h 731435"/>
                    <a:gd name="connsiteX0" fmla="*/ 0 w 1126331"/>
                    <a:gd name="connsiteY0" fmla="*/ 732213 h 732213"/>
                    <a:gd name="connsiteX1" fmla="*/ 97631 w 1126331"/>
                    <a:gd name="connsiteY1" fmla="*/ 703638 h 732213"/>
                    <a:gd name="connsiteX2" fmla="*/ 326231 w 1126331"/>
                    <a:gd name="connsiteY2" fmla="*/ 591720 h 732213"/>
                    <a:gd name="connsiteX3" fmla="*/ 519112 w 1126331"/>
                    <a:gd name="connsiteY3" fmla="*/ 432176 h 732213"/>
                    <a:gd name="connsiteX4" fmla="*/ 616743 w 1126331"/>
                    <a:gd name="connsiteY4" fmla="*/ 191670 h 732213"/>
                    <a:gd name="connsiteX5" fmla="*/ 650081 w 1126331"/>
                    <a:gd name="connsiteY5" fmla="*/ 17838 h 732213"/>
                    <a:gd name="connsiteX6" fmla="*/ 742950 w 1126331"/>
                    <a:gd name="connsiteY6" fmla="*/ 5931 h 732213"/>
                    <a:gd name="connsiteX7" fmla="*/ 928687 w 1126331"/>
                    <a:gd name="connsiteY7" fmla="*/ 5932 h 732213"/>
                    <a:gd name="connsiteX8" fmla="*/ 1126331 w 1126331"/>
                    <a:gd name="connsiteY8" fmla="*/ 10695 h 732213"/>
                    <a:gd name="connsiteX0" fmla="*/ 0 w 1126331"/>
                    <a:gd name="connsiteY0" fmla="*/ 726574 h 726574"/>
                    <a:gd name="connsiteX1" fmla="*/ 97631 w 1126331"/>
                    <a:gd name="connsiteY1" fmla="*/ 697999 h 726574"/>
                    <a:gd name="connsiteX2" fmla="*/ 326231 w 1126331"/>
                    <a:gd name="connsiteY2" fmla="*/ 586081 h 726574"/>
                    <a:gd name="connsiteX3" fmla="*/ 519112 w 1126331"/>
                    <a:gd name="connsiteY3" fmla="*/ 426537 h 726574"/>
                    <a:gd name="connsiteX4" fmla="*/ 616743 w 1126331"/>
                    <a:gd name="connsiteY4" fmla="*/ 186031 h 726574"/>
                    <a:gd name="connsiteX5" fmla="*/ 627590 w 1126331"/>
                    <a:gd name="connsiteY5" fmla="*/ 74241 h 726574"/>
                    <a:gd name="connsiteX6" fmla="*/ 650081 w 1126331"/>
                    <a:gd name="connsiteY6" fmla="*/ 12199 h 726574"/>
                    <a:gd name="connsiteX7" fmla="*/ 742950 w 1126331"/>
                    <a:gd name="connsiteY7" fmla="*/ 292 h 726574"/>
                    <a:gd name="connsiteX8" fmla="*/ 928687 w 1126331"/>
                    <a:gd name="connsiteY8" fmla="*/ 293 h 726574"/>
                    <a:gd name="connsiteX9" fmla="*/ 1126331 w 1126331"/>
                    <a:gd name="connsiteY9" fmla="*/ 5056 h 726574"/>
                    <a:gd name="connsiteX0" fmla="*/ 0 w 1126331"/>
                    <a:gd name="connsiteY0" fmla="*/ 726574 h 726574"/>
                    <a:gd name="connsiteX1" fmla="*/ 97631 w 1126331"/>
                    <a:gd name="connsiteY1" fmla="*/ 697999 h 726574"/>
                    <a:gd name="connsiteX2" fmla="*/ 326231 w 1126331"/>
                    <a:gd name="connsiteY2" fmla="*/ 586081 h 726574"/>
                    <a:gd name="connsiteX3" fmla="*/ 519112 w 1126331"/>
                    <a:gd name="connsiteY3" fmla="*/ 426537 h 726574"/>
                    <a:gd name="connsiteX4" fmla="*/ 616743 w 1126331"/>
                    <a:gd name="connsiteY4" fmla="*/ 186031 h 726574"/>
                    <a:gd name="connsiteX5" fmla="*/ 650081 w 1126331"/>
                    <a:gd name="connsiteY5" fmla="*/ 12199 h 726574"/>
                    <a:gd name="connsiteX6" fmla="*/ 742950 w 1126331"/>
                    <a:gd name="connsiteY6" fmla="*/ 292 h 726574"/>
                    <a:gd name="connsiteX7" fmla="*/ 928687 w 1126331"/>
                    <a:gd name="connsiteY7" fmla="*/ 293 h 726574"/>
                    <a:gd name="connsiteX8" fmla="*/ 1126331 w 1126331"/>
                    <a:gd name="connsiteY8" fmla="*/ 5056 h 726574"/>
                    <a:gd name="connsiteX0" fmla="*/ 0 w 1126331"/>
                    <a:gd name="connsiteY0" fmla="*/ 726574 h 726574"/>
                    <a:gd name="connsiteX1" fmla="*/ 97631 w 1126331"/>
                    <a:gd name="connsiteY1" fmla="*/ 697999 h 726574"/>
                    <a:gd name="connsiteX2" fmla="*/ 326231 w 1126331"/>
                    <a:gd name="connsiteY2" fmla="*/ 586081 h 726574"/>
                    <a:gd name="connsiteX3" fmla="*/ 519112 w 1126331"/>
                    <a:gd name="connsiteY3" fmla="*/ 426537 h 726574"/>
                    <a:gd name="connsiteX4" fmla="*/ 616743 w 1126331"/>
                    <a:gd name="connsiteY4" fmla="*/ 186031 h 726574"/>
                    <a:gd name="connsiteX5" fmla="*/ 650081 w 1126331"/>
                    <a:gd name="connsiteY5" fmla="*/ 12199 h 726574"/>
                    <a:gd name="connsiteX6" fmla="*/ 742950 w 1126331"/>
                    <a:gd name="connsiteY6" fmla="*/ 292 h 726574"/>
                    <a:gd name="connsiteX7" fmla="*/ 928687 w 1126331"/>
                    <a:gd name="connsiteY7" fmla="*/ 293 h 726574"/>
                    <a:gd name="connsiteX8" fmla="*/ 1126331 w 1126331"/>
                    <a:gd name="connsiteY8" fmla="*/ 5056 h 726574"/>
                    <a:gd name="connsiteX0" fmla="*/ 0 w 1126331"/>
                    <a:gd name="connsiteY0" fmla="*/ 729464 h 729464"/>
                    <a:gd name="connsiteX1" fmla="*/ 97631 w 1126331"/>
                    <a:gd name="connsiteY1" fmla="*/ 700889 h 729464"/>
                    <a:gd name="connsiteX2" fmla="*/ 326231 w 1126331"/>
                    <a:gd name="connsiteY2" fmla="*/ 588971 h 729464"/>
                    <a:gd name="connsiteX3" fmla="*/ 519112 w 1126331"/>
                    <a:gd name="connsiteY3" fmla="*/ 429427 h 729464"/>
                    <a:gd name="connsiteX4" fmla="*/ 616743 w 1126331"/>
                    <a:gd name="connsiteY4" fmla="*/ 188921 h 729464"/>
                    <a:gd name="connsiteX5" fmla="*/ 640556 w 1126331"/>
                    <a:gd name="connsiteY5" fmla="*/ 43664 h 729464"/>
                    <a:gd name="connsiteX6" fmla="*/ 742950 w 1126331"/>
                    <a:gd name="connsiteY6" fmla="*/ 3182 h 729464"/>
                    <a:gd name="connsiteX7" fmla="*/ 928687 w 1126331"/>
                    <a:gd name="connsiteY7" fmla="*/ 3183 h 729464"/>
                    <a:gd name="connsiteX8" fmla="*/ 1126331 w 1126331"/>
                    <a:gd name="connsiteY8" fmla="*/ 7946 h 729464"/>
                    <a:gd name="connsiteX0" fmla="*/ 0 w 1126331"/>
                    <a:gd name="connsiteY0" fmla="*/ 729464 h 729464"/>
                    <a:gd name="connsiteX1" fmla="*/ 97631 w 1126331"/>
                    <a:gd name="connsiteY1" fmla="*/ 700889 h 729464"/>
                    <a:gd name="connsiteX2" fmla="*/ 326231 w 1126331"/>
                    <a:gd name="connsiteY2" fmla="*/ 588971 h 729464"/>
                    <a:gd name="connsiteX3" fmla="*/ 519112 w 1126331"/>
                    <a:gd name="connsiteY3" fmla="*/ 429427 h 729464"/>
                    <a:gd name="connsiteX4" fmla="*/ 616743 w 1126331"/>
                    <a:gd name="connsiteY4" fmla="*/ 188921 h 729464"/>
                    <a:gd name="connsiteX5" fmla="*/ 640556 w 1126331"/>
                    <a:gd name="connsiteY5" fmla="*/ 43664 h 729464"/>
                    <a:gd name="connsiteX6" fmla="*/ 742950 w 1126331"/>
                    <a:gd name="connsiteY6" fmla="*/ 3182 h 729464"/>
                    <a:gd name="connsiteX7" fmla="*/ 928687 w 1126331"/>
                    <a:gd name="connsiteY7" fmla="*/ 3183 h 729464"/>
                    <a:gd name="connsiteX8" fmla="*/ 1126331 w 1126331"/>
                    <a:gd name="connsiteY8" fmla="*/ 7946 h 729464"/>
                    <a:gd name="connsiteX0" fmla="*/ 0 w 1126331"/>
                    <a:gd name="connsiteY0" fmla="*/ 729464 h 729464"/>
                    <a:gd name="connsiteX1" fmla="*/ 97631 w 1126331"/>
                    <a:gd name="connsiteY1" fmla="*/ 700889 h 729464"/>
                    <a:gd name="connsiteX2" fmla="*/ 326231 w 1126331"/>
                    <a:gd name="connsiteY2" fmla="*/ 588971 h 729464"/>
                    <a:gd name="connsiteX3" fmla="*/ 519112 w 1126331"/>
                    <a:gd name="connsiteY3" fmla="*/ 429427 h 729464"/>
                    <a:gd name="connsiteX4" fmla="*/ 616743 w 1126331"/>
                    <a:gd name="connsiteY4" fmla="*/ 188921 h 729464"/>
                    <a:gd name="connsiteX5" fmla="*/ 640556 w 1126331"/>
                    <a:gd name="connsiteY5" fmla="*/ 43664 h 729464"/>
                    <a:gd name="connsiteX6" fmla="*/ 742950 w 1126331"/>
                    <a:gd name="connsiteY6" fmla="*/ 3182 h 729464"/>
                    <a:gd name="connsiteX7" fmla="*/ 928687 w 1126331"/>
                    <a:gd name="connsiteY7" fmla="*/ 3183 h 729464"/>
                    <a:gd name="connsiteX8" fmla="*/ 1126331 w 1126331"/>
                    <a:gd name="connsiteY8" fmla="*/ 7946 h 729464"/>
                    <a:gd name="connsiteX0" fmla="*/ 0 w 1126331"/>
                    <a:gd name="connsiteY0" fmla="*/ 728236 h 728236"/>
                    <a:gd name="connsiteX1" fmla="*/ 97631 w 1126331"/>
                    <a:gd name="connsiteY1" fmla="*/ 699661 h 728236"/>
                    <a:gd name="connsiteX2" fmla="*/ 326231 w 1126331"/>
                    <a:gd name="connsiteY2" fmla="*/ 587743 h 728236"/>
                    <a:gd name="connsiteX3" fmla="*/ 519112 w 1126331"/>
                    <a:gd name="connsiteY3" fmla="*/ 428199 h 728236"/>
                    <a:gd name="connsiteX4" fmla="*/ 616743 w 1126331"/>
                    <a:gd name="connsiteY4" fmla="*/ 187693 h 728236"/>
                    <a:gd name="connsiteX5" fmla="*/ 642937 w 1126331"/>
                    <a:gd name="connsiteY5" fmla="*/ 25767 h 728236"/>
                    <a:gd name="connsiteX6" fmla="*/ 742950 w 1126331"/>
                    <a:gd name="connsiteY6" fmla="*/ 1954 h 728236"/>
                    <a:gd name="connsiteX7" fmla="*/ 928687 w 1126331"/>
                    <a:gd name="connsiteY7" fmla="*/ 1955 h 728236"/>
                    <a:gd name="connsiteX8" fmla="*/ 1126331 w 1126331"/>
                    <a:gd name="connsiteY8" fmla="*/ 6718 h 728236"/>
                    <a:gd name="connsiteX0" fmla="*/ 0 w 1126331"/>
                    <a:gd name="connsiteY0" fmla="*/ 728236 h 728236"/>
                    <a:gd name="connsiteX1" fmla="*/ 97631 w 1126331"/>
                    <a:gd name="connsiteY1" fmla="*/ 699661 h 728236"/>
                    <a:gd name="connsiteX2" fmla="*/ 326231 w 1126331"/>
                    <a:gd name="connsiteY2" fmla="*/ 587743 h 728236"/>
                    <a:gd name="connsiteX3" fmla="*/ 519112 w 1126331"/>
                    <a:gd name="connsiteY3" fmla="*/ 428199 h 728236"/>
                    <a:gd name="connsiteX4" fmla="*/ 616743 w 1126331"/>
                    <a:gd name="connsiteY4" fmla="*/ 187693 h 728236"/>
                    <a:gd name="connsiteX5" fmla="*/ 642937 w 1126331"/>
                    <a:gd name="connsiteY5" fmla="*/ 25767 h 728236"/>
                    <a:gd name="connsiteX6" fmla="*/ 742950 w 1126331"/>
                    <a:gd name="connsiteY6" fmla="*/ 1954 h 728236"/>
                    <a:gd name="connsiteX7" fmla="*/ 928687 w 1126331"/>
                    <a:gd name="connsiteY7" fmla="*/ 1955 h 728236"/>
                    <a:gd name="connsiteX8" fmla="*/ 1126331 w 1126331"/>
                    <a:gd name="connsiteY8" fmla="*/ 6718 h 72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26331" h="728236">
                      <a:moveTo>
                        <a:pt x="0" y="728236"/>
                      </a:moveTo>
                      <a:cubicBezTo>
                        <a:pt x="21629" y="725656"/>
                        <a:pt x="43259" y="723076"/>
                        <a:pt x="97631" y="699661"/>
                      </a:cubicBezTo>
                      <a:cubicBezTo>
                        <a:pt x="152003" y="676245"/>
                        <a:pt x="255984" y="632987"/>
                        <a:pt x="326231" y="587743"/>
                      </a:cubicBezTo>
                      <a:cubicBezTo>
                        <a:pt x="396478" y="542499"/>
                        <a:pt x="470693" y="494874"/>
                        <a:pt x="519112" y="428199"/>
                      </a:cubicBezTo>
                      <a:cubicBezTo>
                        <a:pt x="567531" y="361524"/>
                        <a:pt x="605631" y="245240"/>
                        <a:pt x="616743" y="187693"/>
                      </a:cubicBezTo>
                      <a:cubicBezTo>
                        <a:pt x="627855" y="130146"/>
                        <a:pt x="633235" y="45235"/>
                        <a:pt x="642937" y="25767"/>
                      </a:cubicBezTo>
                      <a:cubicBezTo>
                        <a:pt x="652639" y="6299"/>
                        <a:pt x="695325" y="5923"/>
                        <a:pt x="742950" y="1954"/>
                      </a:cubicBezTo>
                      <a:cubicBezTo>
                        <a:pt x="790575" y="-2015"/>
                        <a:pt x="864790" y="1161"/>
                        <a:pt x="928687" y="1955"/>
                      </a:cubicBezTo>
                      <a:cubicBezTo>
                        <a:pt x="992584" y="2749"/>
                        <a:pt x="1045567" y="2352"/>
                        <a:pt x="1126331" y="6718"/>
                      </a:cubicBezTo>
                    </a:path>
                  </a:pathLst>
                </a:custGeom>
                <a:noFill/>
                <a:ln w="15875">
                  <a:solidFill>
                    <a:srgbClr val="00804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1" name="CustomShape 106">
                  <a:extLst>
                    <a:ext uri="{FF2B5EF4-FFF2-40B4-BE49-F238E27FC236}">
                      <a16:creationId xmlns:a16="http://schemas.microsoft.com/office/drawing/2014/main" id="{8F2A965B-F5CD-2141-B0D8-B634CAD7EE1D}"/>
                    </a:ext>
                  </a:extLst>
                </p:cNvPr>
                <p:cNvSpPr/>
                <p:nvPr/>
              </p:nvSpPr>
              <p:spPr>
                <a:xfrm>
                  <a:off x="5211944" y="4239890"/>
                  <a:ext cx="72000" cy="72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D6616"/>
                    </a:gs>
                    <a:gs pos="70000">
                      <a:srgbClr val="C9AA51"/>
                    </a:gs>
                    <a:gs pos="92000">
                      <a:srgbClr val="F0A55D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Line 134">
                  <a:extLst>
                    <a:ext uri="{FF2B5EF4-FFF2-40B4-BE49-F238E27FC236}">
                      <a16:creationId xmlns:a16="http://schemas.microsoft.com/office/drawing/2014/main" id="{B9AE0059-94D4-773B-3EA9-A5FB29C04BD5}"/>
                    </a:ext>
                  </a:extLst>
                </p:cNvPr>
                <p:cNvSpPr/>
                <p:nvPr/>
              </p:nvSpPr>
              <p:spPr>
                <a:xfrm flipV="1">
                  <a:off x="5037378" y="3582893"/>
                  <a:ext cx="418" cy="994630"/>
                </a:xfrm>
                <a:prstGeom prst="line">
                  <a:avLst/>
                </a:prstGeom>
                <a:noFill/>
                <a:ln w="15875">
                  <a:solidFill>
                    <a:srgbClr val="008040"/>
                  </a:solidFill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3" name="Line 137">
                  <a:extLst>
                    <a:ext uri="{FF2B5EF4-FFF2-40B4-BE49-F238E27FC236}">
                      <a16:creationId xmlns:a16="http://schemas.microsoft.com/office/drawing/2014/main" id="{03CD944F-B171-C069-A50A-98E06D6802E4}"/>
                    </a:ext>
                  </a:extLst>
                </p:cNvPr>
                <p:cNvSpPr/>
                <p:nvPr/>
              </p:nvSpPr>
              <p:spPr>
                <a:xfrm>
                  <a:off x="4462959" y="4118070"/>
                  <a:ext cx="565048" cy="0"/>
                </a:xfrm>
                <a:prstGeom prst="line">
                  <a:avLst/>
                </a:prstGeom>
                <a:solidFill>
                  <a:srgbClr val="6666FF"/>
                </a:solidFill>
                <a:ln w="12700">
                  <a:solidFill>
                    <a:srgbClr val="6666FF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Line 138">
                  <a:extLst>
                    <a:ext uri="{FF2B5EF4-FFF2-40B4-BE49-F238E27FC236}">
                      <a16:creationId xmlns:a16="http://schemas.microsoft.com/office/drawing/2014/main" id="{846D5653-E9E5-1825-24CD-8BE9E288F62B}"/>
                    </a:ext>
                  </a:extLst>
                </p:cNvPr>
                <p:cNvSpPr/>
                <p:nvPr/>
              </p:nvSpPr>
              <p:spPr>
                <a:xfrm flipV="1">
                  <a:off x="5040553" y="4082976"/>
                  <a:ext cx="574402" cy="6689"/>
                </a:xfrm>
                <a:prstGeom prst="line">
                  <a:avLst/>
                </a:prstGeom>
                <a:solidFill>
                  <a:srgbClr val="FF0000"/>
                </a:solidFill>
                <a:ln w="12700">
                  <a:solidFill>
                    <a:schemeClr val="accent2"/>
                  </a:solidFill>
                  <a:prstDash val="sysDot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5" name="Forme libre : forme 144">
                  <a:extLst>
                    <a:ext uri="{FF2B5EF4-FFF2-40B4-BE49-F238E27FC236}">
                      <a16:creationId xmlns:a16="http://schemas.microsoft.com/office/drawing/2014/main" id="{215A4D3F-C8CB-9E0E-AA91-CE02E5C2BBE6}"/>
                    </a:ext>
                  </a:extLst>
                </p:cNvPr>
                <p:cNvSpPr/>
                <p:nvPr/>
              </p:nvSpPr>
              <p:spPr>
                <a:xfrm>
                  <a:off x="5041868" y="3696647"/>
                  <a:ext cx="1199876" cy="783974"/>
                </a:xfrm>
                <a:custGeom>
                  <a:avLst/>
                  <a:gdLst>
                    <a:gd name="connsiteX0" fmla="*/ 0 w 1126331"/>
                    <a:gd name="connsiteY0" fmla="*/ 783787 h 783787"/>
                    <a:gd name="connsiteX1" fmla="*/ 97631 w 1126331"/>
                    <a:gd name="connsiteY1" fmla="*/ 755212 h 783787"/>
                    <a:gd name="connsiteX2" fmla="*/ 326231 w 1126331"/>
                    <a:gd name="connsiteY2" fmla="*/ 643294 h 783787"/>
                    <a:gd name="connsiteX3" fmla="*/ 519112 w 1126331"/>
                    <a:gd name="connsiteY3" fmla="*/ 483750 h 783787"/>
                    <a:gd name="connsiteX4" fmla="*/ 616743 w 1126331"/>
                    <a:gd name="connsiteY4" fmla="*/ 238481 h 783787"/>
                    <a:gd name="connsiteX5" fmla="*/ 650081 w 1126331"/>
                    <a:gd name="connsiteY5" fmla="*/ 69412 h 783787"/>
                    <a:gd name="connsiteX6" fmla="*/ 738187 w 1126331"/>
                    <a:gd name="connsiteY6" fmla="*/ 356 h 783787"/>
                    <a:gd name="connsiteX7" fmla="*/ 900112 w 1126331"/>
                    <a:gd name="connsiteY7" fmla="*/ 43219 h 783787"/>
                    <a:gd name="connsiteX8" fmla="*/ 1126331 w 1126331"/>
                    <a:gd name="connsiteY8" fmla="*/ 62269 h 783787"/>
                    <a:gd name="connsiteX0" fmla="*/ 0 w 1126331"/>
                    <a:gd name="connsiteY0" fmla="*/ 783787 h 783787"/>
                    <a:gd name="connsiteX1" fmla="*/ 97631 w 1126331"/>
                    <a:gd name="connsiteY1" fmla="*/ 755212 h 783787"/>
                    <a:gd name="connsiteX2" fmla="*/ 326231 w 1126331"/>
                    <a:gd name="connsiteY2" fmla="*/ 643294 h 783787"/>
                    <a:gd name="connsiteX3" fmla="*/ 519112 w 1126331"/>
                    <a:gd name="connsiteY3" fmla="*/ 483750 h 783787"/>
                    <a:gd name="connsiteX4" fmla="*/ 616743 w 1126331"/>
                    <a:gd name="connsiteY4" fmla="*/ 243244 h 783787"/>
                    <a:gd name="connsiteX5" fmla="*/ 650081 w 1126331"/>
                    <a:gd name="connsiteY5" fmla="*/ 69412 h 783787"/>
                    <a:gd name="connsiteX6" fmla="*/ 738187 w 1126331"/>
                    <a:gd name="connsiteY6" fmla="*/ 356 h 783787"/>
                    <a:gd name="connsiteX7" fmla="*/ 900112 w 1126331"/>
                    <a:gd name="connsiteY7" fmla="*/ 43219 h 783787"/>
                    <a:gd name="connsiteX8" fmla="*/ 1126331 w 1126331"/>
                    <a:gd name="connsiteY8" fmla="*/ 62269 h 783787"/>
                    <a:gd name="connsiteX0" fmla="*/ 0 w 1126331"/>
                    <a:gd name="connsiteY0" fmla="*/ 783787 h 783787"/>
                    <a:gd name="connsiteX1" fmla="*/ 97631 w 1126331"/>
                    <a:gd name="connsiteY1" fmla="*/ 755212 h 783787"/>
                    <a:gd name="connsiteX2" fmla="*/ 326231 w 1126331"/>
                    <a:gd name="connsiteY2" fmla="*/ 643294 h 783787"/>
                    <a:gd name="connsiteX3" fmla="*/ 519112 w 1126331"/>
                    <a:gd name="connsiteY3" fmla="*/ 483750 h 783787"/>
                    <a:gd name="connsiteX4" fmla="*/ 616743 w 1126331"/>
                    <a:gd name="connsiteY4" fmla="*/ 243244 h 783787"/>
                    <a:gd name="connsiteX5" fmla="*/ 650081 w 1126331"/>
                    <a:gd name="connsiteY5" fmla="*/ 69412 h 783787"/>
                    <a:gd name="connsiteX6" fmla="*/ 738187 w 1126331"/>
                    <a:gd name="connsiteY6" fmla="*/ 356 h 783787"/>
                    <a:gd name="connsiteX7" fmla="*/ 900112 w 1126331"/>
                    <a:gd name="connsiteY7" fmla="*/ 43219 h 783787"/>
                    <a:gd name="connsiteX8" fmla="*/ 1126331 w 1126331"/>
                    <a:gd name="connsiteY8" fmla="*/ 62269 h 783787"/>
                    <a:gd name="connsiteX0" fmla="*/ 0 w 1126331"/>
                    <a:gd name="connsiteY0" fmla="*/ 783787 h 783787"/>
                    <a:gd name="connsiteX1" fmla="*/ 97631 w 1126331"/>
                    <a:gd name="connsiteY1" fmla="*/ 755212 h 783787"/>
                    <a:gd name="connsiteX2" fmla="*/ 326231 w 1126331"/>
                    <a:gd name="connsiteY2" fmla="*/ 643294 h 783787"/>
                    <a:gd name="connsiteX3" fmla="*/ 519112 w 1126331"/>
                    <a:gd name="connsiteY3" fmla="*/ 483750 h 783787"/>
                    <a:gd name="connsiteX4" fmla="*/ 616743 w 1126331"/>
                    <a:gd name="connsiteY4" fmla="*/ 243244 h 783787"/>
                    <a:gd name="connsiteX5" fmla="*/ 650081 w 1126331"/>
                    <a:gd name="connsiteY5" fmla="*/ 69412 h 783787"/>
                    <a:gd name="connsiteX6" fmla="*/ 738187 w 1126331"/>
                    <a:gd name="connsiteY6" fmla="*/ 356 h 783787"/>
                    <a:gd name="connsiteX7" fmla="*/ 900112 w 1126331"/>
                    <a:gd name="connsiteY7" fmla="*/ 43219 h 783787"/>
                    <a:gd name="connsiteX8" fmla="*/ 1126331 w 1126331"/>
                    <a:gd name="connsiteY8" fmla="*/ 62269 h 783787"/>
                    <a:gd name="connsiteX0" fmla="*/ 0 w 1126331"/>
                    <a:gd name="connsiteY0" fmla="*/ 783787 h 783787"/>
                    <a:gd name="connsiteX1" fmla="*/ 97631 w 1126331"/>
                    <a:gd name="connsiteY1" fmla="*/ 755212 h 783787"/>
                    <a:gd name="connsiteX2" fmla="*/ 326231 w 1126331"/>
                    <a:gd name="connsiteY2" fmla="*/ 643294 h 783787"/>
                    <a:gd name="connsiteX3" fmla="*/ 519112 w 1126331"/>
                    <a:gd name="connsiteY3" fmla="*/ 483750 h 783787"/>
                    <a:gd name="connsiteX4" fmla="*/ 616743 w 1126331"/>
                    <a:gd name="connsiteY4" fmla="*/ 243244 h 783787"/>
                    <a:gd name="connsiteX5" fmla="*/ 650081 w 1126331"/>
                    <a:gd name="connsiteY5" fmla="*/ 69412 h 783787"/>
                    <a:gd name="connsiteX6" fmla="*/ 738187 w 1126331"/>
                    <a:gd name="connsiteY6" fmla="*/ 356 h 783787"/>
                    <a:gd name="connsiteX7" fmla="*/ 900112 w 1126331"/>
                    <a:gd name="connsiteY7" fmla="*/ 43219 h 783787"/>
                    <a:gd name="connsiteX8" fmla="*/ 1126331 w 1126331"/>
                    <a:gd name="connsiteY8" fmla="*/ 62269 h 783787"/>
                    <a:gd name="csX0" fmla="*/ 0 w 1199876"/>
                    <a:gd name="csY0" fmla="*/ 783787 h 783787"/>
                    <a:gd name="csX1" fmla="*/ 97631 w 1199876"/>
                    <a:gd name="csY1" fmla="*/ 755212 h 783787"/>
                    <a:gd name="csX2" fmla="*/ 326231 w 1199876"/>
                    <a:gd name="csY2" fmla="*/ 643294 h 783787"/>
                    <a:gd name="csX3" fmla="*/ 519112 w 1199876"/>
                    <a:gd name="csY3" fmla="*/ 483750 h 783787"/>
                    <a:gd name="csX4" fmla="*/ 616743 w 1199876"/>
                    <a:gd name="csY4" fmla="*/ 243244 h 783787"/>
                    <a:gd name="csX5" fmla="*/ 650081 w 1199876"/>
                    <a:gd name="csY5" fmla="*/ 69412 h 783787"/>
                    <a:gd name="csX6" fmla="*/ 738187 w 1199876"/>
                    <a:gd name="csY6" fmla="*/ 356 h 783787"/>
                    <a:gd name="csX7" fmla="*/ 900112 w 1199876"/>
                    <a:gd name="csY7" fmla="*/ 43219 h 783787"/>
                    <a:gd name="csX8" fmla="*/ 1199876 w 1199876"/>
                    <a:gd name="csY8" fmla="*/ 167334 h 783787"/>
                    <a:gd name="csX0" fmla="*/ 0 w 1199876"/>
                    <a:gd name="csY0" fmla="*/ 784938 h 784938"/>
                    <a:gd name="csX1" fmla="*/ 97631 w 1199876"/>
                    <a:gd name="csY1" fmla="*/ 756363 h 784938"/>
                    <a:gd name="csX2" fmla="*/ 326231 w 1199876"/>
                    <a:gd name="csY2" fmla="*/ 644445 h 784938"/>
                    <a:gd name="csX3" fmla="*/ 519112 w 1199876"/>
                    <a:gd name="csY3" fmla="*/ 484901 h 784938"/>
                    <a:gd name="csX4" fmla="*/ 616743 w 1199876"/>
                    <a:gd name="csY4" fmla="*/ 244395 h 784938"/>
                    <a:gd name="csX5" fmla="*/ 650081 w 1199876"/>
                    <a:gd name="csY5" fmla="*/ 70563 h 784938"/>
                    <a:gd name="csX6" fmla="*/ 738187 w 1199876"/>
                    <a:gd name="csY6" fmla="*/ 1507 h 784938"/>
                    <a:gd name="csX7" fmla="*/ 900112 w 1199876"/>
                    <a:gd name="csY7" fmla="*/ 128421 h 784938"/>
                    <a:gd name="csX8" fmla="*/ 1199876 w 1199876"/>
                    <a:gd name="csY8" fmla="*/ 168485 h 784938"/>
                    <a:gd name="csX0" fmla="*/ 0 w 1199876"/>
                    <a:gd name="csY0" fmla="*/ 783974 h 783974"/>
                    <a:gd name="csX1" fmla="*/ 97631 w 1199876"/>
                    <a:gd name="csY1" fmla="*/ 755399 h 783974"/>
                    <a:gd name="csX2" fmla="*/ 326231 w 1199876"/>
                    <a:gd name="csY2" fmla="*/ 643481 h 783974"/>
                    <a:gd name="csX3" fmla="*/ 519112 w 1199876"/>
                    <a:gd name="csY3" fmla="*/ 483937 h 783974"/>
                    <a:gd name="csX4" fmla="*/ 616743 w 1199876"/>
                    <a:gd name="csY4" fmla="*/ 243431 h 783974"/>
                    <a:gd name="csX5" fmla="*/ 650081 w 1199876"/>
                    <a:gd name="csY5" fmla="*/ 69599 h 783974"/>
                    <a:gd name="csX6" fmla="*/ 738187 w 1199876"/>
                    <a:gd name="csY6" fmla="*/ 543 h 783974"/>
                    <a:gd name="csX7" fmla="*/ 900112 w 1199876"/>
                    <a:gd name="csY7" fmla="*/ 101192 h 783974"/>
                    <a:gd name="csX8" fmla="*/ 1199876 w 1199876"/>
                    <a:gd name="csY8" fmla="*/ 167521 h 78397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1199876" h="783974">
                      <a:moveTo>
                        <a:pt x="0" y="783974"/>
                      </a:moveTo>
                      <a:cubicBezTo>
                        <a:pt x="21629" y="781394"/>
                        <a:pt x="43259" y="778814"/>
                        <a:pt x="97631" y="755399"/>
                      </a:cubicBezTo>
                      <a:cubicBezTo>
                        <a:pt x="152003" y="731983"/>
                        <a:pt x="255984" y="688725"/>
                        <a:pt x="326231" y="643481"/>
                      </a:cubicBezTo>
                      <a:cubicBezTo>
                        <a:pt x="396478" y="598237"/>
                        <a:pt x="470693" y="550612"/>
                        <a:pt x="519112" y="483937"/>
                      </a:cubicBezTo>
                      <a:cubicBezTo>
                        <a:pt x="567531" y="417262"/>
                        <a:pt x="599678" y="345824"/>
                        <a:pt x="616743" y="243431"/>
                      </a:cubicBezTo>
                      <a:cubicBezTo>
                        <a:pt x="633808" y="141038"/>
                        <a:pt x="629840" y="110080"/>
                        <a:pt x="650081" y="69599"/>
                      </a:cubicBezTo>
                      <a:cubicBezTo>
                        <a:pt x="670322" y="29118"/>
                        <a:pt x="696515" y="-4723"/>
                        <a:pt x="738187" y="543"/>
                      </a:cubicBezTo>
                      <a:cubicBezTo>
                        <a:pt x="779859" y="5809"/>
                        <a:pt x="835421" y="90873"/>
                        <a:pt x="900112" y="101192"/>
                      </a:cubicBezTo>
                      <a:cubicBezTo>
                        <a:pt x="964803" y="111511"/>
                        <a:pt x="1119112" y="163155"/>
                        <a:pt x="1199876" y="167521"/>
                      </a:cubicBezTo>
                    </a:path>
                  </a:pathLst>
                </a:custGeom>
                <a:noFill/>
                <a:ln w="15875">
                  <a:solidFill>
                    <a:srgbClr val="00804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6" name="CustomShape 102">
                  <a:extLst>
                    <a:ext uri="{FF2B5EF4-FFF2-40B4-BE49-F238E27FC236}">
                      <a16:creationId xmlns:a16="http://schemas.microsoft.com/office/drawing/2014/main" id="{744DAE15-A266-E925-0EC0-9D76DCF5F078}"/>
                    </a:ext>
                  </a:extLst>
                </p:cNvPr>
                <p:cNvSpPr/>
                <p:nvPr/>
              </p:nvSpPr>
              <p:spPr>
                <a:xfrm>
                  <a:off x="4967360" y="4467494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FF"/>
                    </a:gs>
                    <a:gs pos="100000">
                      <a:srgbClr val="3333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" name="CustomShape 123">
                  <a:extLst>
                    <a:ext uri="{FF2B5EF4-FFF2-40B4-BE49-F238E27FC236}">
                      <a16:creationId xmlns:a16="http://schemas.microsoft.com/office/drawing/2014/main" id="{C225DDCF-DBF4-9074-A236-7E3D98B6A2BD}"/>
                    </a:ext>
                  </a:extLst>
                </p:cNvPr>
                <p:cNvSpPr/>
                <p:nvPr/>
              </p:nvSpPr>
              <p:spPr>
                <a:xfrm>
                  <a:off x="4888060" y="4467494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FF"/>
                    </a:gs>
                    <a:gs pos="100000">
                      <a:srgbClr val="3333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" name="CustomShape 102">
                  <a:extLst>
                    <a:ext uri="{FF2B5EF4-FFF2-40B4-BE49-F238E27FC236}">
                      <a16:creationId xmlns:a16="http://schemas.microsoft.com/office/drawing/2014/main" id="{F68F4116-F039-B684-2873-BEFEDFBE22B4}"/>
                    </a:ext>
                  </a:extLst>
                </p:cNvPr>
                <p:cNvSpPr/>
                <p:nvPr/>
              </p:nvSpPr>
              <p:spPr>
                <a:xfrm>
                  <a:off x="4944961" y="4314030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FF"/>
                    </a:gs>
                    <a:gs pos="100000">
                      <a:srgbClr val="3333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" name="CustomShape 102">
                  <a:extLst>
                    <a:ext uri="{FF2B5EF4-FFF2-40B4-BE49-F238E27FC236}">
                      <a16:creationId xmlns:a16="http://schemas.microsoft.com/office/drawing/2014/main" id="{A8540D86-4604-28DB-08F9-ED5CEDB12D31}"/>
                    </a:ext>
                  </a:extLst>
                </p:cNvPr>
                <p:cNvSpPr/>
                <p:nvPr/>
              </p:nvSpPr>
              <p:spPr>
                <a:xfrm>
                  <a:off x="4838176" y="4314030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FF"/>
                    </a:gs>
                    <a:gs pos="100000">
                      <a:srgbClr val="3333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" name="CustomShape 102">
                  <a:extLst>
                    <a:ext uri="{FF2B5EF4-FFF2-40B4-BE49-F238E27FC236}">
                      <a16:creationId xmlns:a16="http://schemas.microsoft.com/office/drawing/2014/main" id="{2254FDF6-78A2-2592-C9F1-CD19F7B89633}"/>
                    </a:ext>
                  </a:extLst>
                </p:cNvPr>
                <p:cNvSpPr/>
                <p:nvPr/>
              </p:nvSpPr>
              <p:spPr>
                <a:xfrm>
                  <a:off x="4731390" y="4314030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FF"/>
                    </a:gs>
                    <a:gs pos="100000">
                      <a:srgbClr val="3333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" name="CustomShape 102">
                  <a:extLst>
                    <a:ext uri="{FF2B5EF4-FFF2-40B4-BE49-F238E27FC236}">
                      <a16:creationId xmlns:a16="http://schemas.microsoft.com/office/drawing/2014/main" id="{2051312C-D573-6DD4-46CD-1F9EF4CF2C88}"/>
                    </a:ext>
                  </a:extLst>
                </p:cNvPr>
                <p:cNvSpPr/>
                <p:nvPr/>
              </p:nvSpPr>
              <p:spPr>
                <a:xfrm>
                  <a:off x="4624604" y="4314030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FF"/>
                    </a:gs>
                    <a:gs pos="100000">
                      <a:srgbClr val="3333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" name="CustomShape 127">
                  <a:extLst>
                    <a:ext uri="{FF2B5EF4-FFF2-40B4-BE49-F238E27FC236}">
                      <a16:creationId xmlns:a16="http://schemas.microsoft.com/office/drawing/2014/main" id="{C9802010-A91F-9B1F-A439-185FD50ECDBE}"/>
                    </a:ext>
                  </a:extLst>
                </p:cNvPr>
                <p:cNvSpPr/>
                <p:nvPr/>
              </p:nvSpPr>
              <p:spPr>
                <a:xfrm>
                  <a:off x="5063296" y="4239890"/>
                  <a:ext cx="72000" cy="72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D6616"/>
                    </a:gs>
                    <a:gs pos="70000">
                      <a:srgbClr val="C9AA51"/>
                    </a:gs>
                    <a:gs pos="92000">
                      <a:srgbClr val="F0A55D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" name="CustomShape 128">
                  <a:extLst>
                    <a:ext uri="{FF2B5EF4-FFF2-40B4-BE49-F238E27FC236}">
                      <a16:creationId xmlns:a16="http://schemas.microsoft.com/office/drawing/2014/main" id="{5A14245C-848D-F84D-0DF3-70A4936B96E2}"/>
                    </a:ext>
                  </a:extLst>
                </p:cNvPr>
                <p:cNvSpPr/>
                <p:nvPr/>
              </p:nvSpPr>
              <p:spPr>
                <a:xfrm>
                  <a:off x="5360591" y="4239890"/>
                  <a:ext cx="72000" cy="72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D6616"/>
                    </a:gs>
                    <a:gs pos="70000">
                      <a:srgbClr val="C9AA51"/>
                    </a:gs>
                    <a:gs pos="92000">
                      <a:srgbClr val="F0A55D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" name="Line 124">
                  <a:extLst>
                    <a:ext uri="{FF2B5EF4-FFF2-40B4-BE49-F238E27FC236}">
                      <a16:creationId xmlns:a16="http://schemas.microsoft.com/office/drawing/2014/main" id="{4C8C021E-F04D-7AD3-9A38-0E57927684A6}"/>
                    </a:ext>
                  </a:extLst>
                </p:cNvPr>
                <p:cNvSpPr/>
                <p:nvPr/>
              </p:nvSpPr>
              <p:spPr>
                <a:xfrm>
                  <a:off x="4483678" y="4199149"/>
                  <a:ext cx="558033" cy="0"/>
                </a:xfrm>
                <a:prstGeom prst="line">
                  <a:avLst/>
                </a:prstGeom>
                <a:noFill/>
                <a:ln w="15875">
                  <a:solidFill>
                    <a:srgbClr val="008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CustomShape 127">
                  <a:extLst>
                    <a:ext uri="{FF2B5EF4-FFF2-40B4-BE49-F238E27FC236}">
                      <a16:creationId xmlns:a16="http://schemas.microsoft.com/office/drawing/2014/main" id="{BDCAC501-1020-575B-1860-91D4516F7A15}"/>
                    </a:ext>
                  </a:extLst>
                </p:cNvPr>
                <p:cNvSpPr/>
                <p:nvPr/>
              </p:nvSpPr>
              <p:spPr>
                <a:xfrm>
                  <a:off x="5275153" y="4117285"/>
                  <a:ext cx="72000" cy="72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D6616"/>
                    </a:gs>
                    <a:gs pos="70000">
                      <a:srgbClr val="C9AA51"/>
                    </a:gs>
                    <a:gs pos="92000">
                      <a:srgbClr val="F0A55D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CustomShape 118">
                  <a:extLst>
                    <a:ext uri="{FF2B5EF4-FFF2-40B4-BE49-F238E27FC236}">
                      <a16:creationId xmlns:a16="http://schemas.microsoft.com/office/drawing/2014/main" id="{3B71CD8F-6EA8-D182-14D6-52DF4AED5FF9}"/>
                    </a:ext>
                  </a:extLst>
                </p:cNvPr>
                <p:cNvSpPr/>
                <p:nvPr/>
              </p:nvSpPr>
              <p:spPr>
                <a:xfrm>
                  <a:off x="4626693" y="4163149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FF"/>
                    </a:gs>
                    <a:gs pos="100000">
                      <a:srgbClr val="3333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" name="CustomShape 119">
                  <a:extLst>
                    <a:ext uri="{FF2B5EF4-FFF2-40B4-BE49-F238E27FC236}">
                      <a16:creationId xmlns:a16="http://schemas.microsoft.com/office/drawing/2014/main" id="{38444D41-E2D2-625F-6CED-4DBF14CE115B}"/>
                    </a:ext>
                  </a:extLst>
                </p:cNvPr>
                <p:cNvSpPr/>
                <p:nvPr/>
              </p:nvSpPr>
              <p:spPr>
                <a:xfrm>
                  <a:off x="4927152" y="4163149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FF"/>
                    </a:gs>
                    <a:gs pos="100000">
                      <a:srgbClr val="3333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" name="CustomShape 120">
                  <a:extLst>
                    <a:ext uri="{FF2B5EF4-FFF2-40B4-BE49-F238E27FC236}">
                      <a16:creationId xmlns:a16="http://schemas.microsoft.com/office/drawing/2014/main" id="{A35EBDB5-27C2-5540-286F-C5C9ADB9A847}"/>
                    </a:ext>
                  </a:extLst>
                </p:cNvPr>
                <p:cNvSpPr/>
                <p:nvPr/>
              </p:nvSpPr>
              <p:spPr>
                <a:xfrm>
                  <a:off x="4526540" y="4163149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FF"/>
                    </a:gs>
                    <a:gs pos="100000">
                      <a:srgbClr val="3333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" name="CustomShape 121">
                  <a:extLst>
                    <a:ext uri="{FF2B5EF4-FFF2-40B4-BE49-F238E27FC236}">
                      <a16:creationId xmlns:a16="http://schemas.microsoft.com/office/drawing/2014/main" id="{3F8DDEF2-81D0-ACFA-0AD8-787F409FBBFF}"/>
                    </a:ext>
                  </a:extLst>
                </p:cNvPr>
                <p:cNvSpPr/>
                <p:nvPr/>
              </p:nvSpPr>
              <p:spPr>
                <a:xfrm>
                  <a:off x="4826999" y="4163149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FF"/>
                    </a:gs>
                    <a:gs pos="100000">
                      <a:srgbClr val="3333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" name="CustomShape 125">
                  <a:extLst>
                    <a:ext uri="{FF2B5EF4-FFF2-40B4-BE49-F238E27FC236}">
                      <a16:creationId xmlns:a16="http://schemas.microsoft.com/office/drawing/2014/main" id="{90060446-1CB4-4C26-B6A0-59A041828BCA}"/>
                    </a:ext>
                  </a:extLst>
                </p:cNvPr>
                <p:cNvSpPr/>
                <p:nvPr/>
              </p:nvSpPr>
              <p:spPr>
                <a:xfrm>
                  <a:off x="4726846" y="4163149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FF"/>
                    </a:gs>
                    <a:gs pos="100000">
                      <a:srgbClr val="3333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161" name="Line 101">
                  <a:extLst>
                    <a:ext uri="{FF2B5EF4-FFF2-40B4-BE49-F238E27FC236}">
                      <a16:creationId xmlns:a16="http://schemas.microsoft.com/office/drawing/2014/main" id="{4A65F9DF-3D52-420F-DC3F-0A432DF3898D}"/>
                    </a:ext>
                  </a:extLst>
                </p:cNvPr>
                <p:cNvSpPr/>
                <p:nvPr/>
              </p:nvSpPr>
              <p:spPr>
                <a:xfrm>
                  <a:off x="4649753" y="4386030"/>
                  <a:ext cx="384750" cy="0"/>
                </a:xfrm>
                <a:prstGeom prst="line">
                  <a:avLst/>
                </a:prstGeom>
                <a:noFill/>
                <a:ln w="15875">
                  <a:solidFill>
                    <a:srgbClr val="008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" name="CustomShape 102">
                  <a:extLst>
                    <a:ext uri="{FF2B5EF4-FFF2-40B4-BE49-F238E27FC236}">
                      <a16:creationId xmlns:a16="http://schemas.microsoft.com/office/drawing/2014/main" id="{F3B03E15-7DCB-AA49-118A-66EB79D898C6}"/>
                    </a:ext>
                  </a:extLst>
                </p:cNvPr>
                <p:cNvSpPr/>
                <p:nvPr/>
              </p:nvSpPr>
              <p:spPr>
                <a:xfrm>
                  <a:off x="4904276" y="4353475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FF"/>
                    </a:gs>
                    <a:gs pos="100000">
                      <a:srgbClr val="3333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" name="CustomShape 123">
                  <a:extLst>
                    <a:ext uri="{FF2B5EF4-FFF2-40B4-BE49-F238E27FC236}">
                      <a16:creationId xmlns:a16="http://schemas.microsoft.com/office/drawing/2014/main" id="{90F01916-2876-E84A-9893-E657F434A9B8}"/>
                    </a:ext>
                  </a:extLst>
                </p:cNvPr>
                <p:cNvSpPr/>
                <p:nvPr/>
              </p:nvSpPr>
              <p:spPr>
                <a:xfrm>
                  <a:off x="4786872" y="4353475"/>
                  <a:ext cx="72000" cy="720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FF"/>
                    </a:gs>
                    <a:gs pos="100000">
                      <a:srgbClr val="3333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" name="Line 117">
                  <a:extLst>
                    <a:ext uri="{FF2B5EF4-FFF2-40B4-BE49-F238E27FC236}">
                      <a16:creationId xmlns:a16="http://schemas.microsoft.com/office/drawing/2014/main" id="{68099737-F14B-8D98-868D-9611BB60A2FE}"/>
                    </a:ext>
                  </a:extLst>
                </p:cNvPr>
                <p:cNvSpPr/>
                <p:nvPr/>
              </p:nvSpPr>
              <p:spPr>
                <a:xfrm>
                  <a:off x="5034503" y="4320580"/>
                  <a:ext cx="362088" cy="0"/>
                </a:xfrm>
                <a:prstGeom prst="line">
                  <a:avLst/>
                </a:prstGeom>
                <a:noFill/>
                <a:ln w="15875">
                  <a:solidFill>
                    <a:srgbClr val="008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" name="CustomShape 126">
                  <a:extLst>
                    <a:ext uri="{FF2B5EF4-FFF2-40B4-BE49-F238E27FC236}">
                      <a16:creationId xmlns:a16="http://schemas.microsoft.com/office/drawing/2014/main" id="{D70D2375-C330-80F7-B893-2AED9062D2EB}"/>
                    </a:ext>
                  </a:extLst>
                </p:cNvPr>
                <p:cNvSpPr/>
                <p:nvPr/>
              </p:nvSpPr>
              <p:spPr>
                <a:xfrm>
                  <a:off x="5281970" y="4280742"/>
                  <a:ext cx="72000" cy="72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D6616"/>
                    </a:gs>
                    <a:gs pos="70000">
                      <a:srgbClr val="C9AA51"/>
                    </a:gs>
                    <a:gs pos="92000">
                      <a:srgbClr val="F0A55D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" name="CustomShape 106">
                  <a:extLst>
                    <a:ext uri="{FF2B5EF4-FFF2-40B4-BE49-F238E27FC236}">
                      <a16:creationId xmlns:a16="http://schemas.microsoft.com/office/drawing/2014/main" id="{EEE9376E-2FBF-96A4-43B5-77210EA1899F}"/>
                    </a:ext>
                  </a:extLst>
                </p:cNvPr>
                <p:cNvSpPr/>
                <p:nvPr/>
              </p:nvSpPr>
              <p:spPr>
                <a:xfrm>
                  <a:off x="5136611" y="4280742"/>
                  <a:ext cx="72000" cy="72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D6616"/>
                    </a:gs>
                    <a:gs pos="70000">
                      <a:srgbClr val="C9AA51"/>
                    </a:gs>
                    <a:gs pos="92000">
                      <a:srgbClr val="F0A55D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 dirty="0"/>
                </a:p>
              </p:txBody>
            </p:sp>
          </p:grpSp>
          <p:sp>
            <p:nvSpPr>
              <p:cNvPr id="123" name="Oval 59">
                <a:extLst>
                  <a:ext uri="{FF2B5EF4-FFF2-40B4-BE49-F238E27FC236}">
                    <a16:creationId xmlns:a16="http://schemas.microsoft.com/office/drawing/2014/main" id="{F7947C70-1D7A-5173-18EF-16E28E8CFB3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28741" y="4486307"/>
                <a:ext cx="68235" cy="68252"/>
              </a:xfrm>
              <a:prstGeom prst="ellipse">
                <a:avLst/>
              </a:prstGeom>
              <a:solidFill>
                <a:srgbClr val="FFCCFF"/>
              </a:solidFill>
              <a:ln w="15875">
                <a:solidFill>
                  <a:srgbClr val="FC0B1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cxnSp>
            <p:nvCxnSpPr>
              <p:cNvPr id="124" name="AutoShape 64">
                <a:extLst>
                  <a:ext uri="{FF2B5EF4-FFF2-40B4-BE49-F238E27FC236}">
                    <a16:creationId xmlns:a16="http://schemas.microsoft.com/office/drawing/2014/main" id="{0F2F8FE1-528C-B613-6C5D-9F7E475E1229}"/>
                  </a:ext>
                </a:extLst>
              </p:cNvPr>
              <p:cNvCxnSpPr>
                <a:cxnSpLocks noChangeAspect="1" noChangeShapeType="1"/>
                <a:stCxn id="155" idx="7"/>
                <a:endCxn id="123" idx="0"/>
              </p:cNvCxnSpPr>
              <p:nvPr/>
            </p:nvCxnSpPr>
            <p:spPr bwMode="auto">
              <a:xfrm rot="16200000" flipV="1">
                <a:off x="7451329" y="4497838"/>
                <a:ext cx="140145" cy="117083"/>
              </a:xfrm>
              <a:prstGeom prst="curvedConnector3">
                <a:avLst>
                  <a:gd name="adj1" fmla="val 263117"/>
                </a:avLst>
              </a:prstGeom>
              <a:noFill/>
              <a:ln w="15875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</p:cxnSp>
          <p:sp>
            <p:nvSpPr>
              <p:cNvPr id="125" name="Oval 63">
                <a:extLst>
                  <a:ext uri="{FF2B5EF4-FFF2-40B4-BE49-F238E27FC236}">
                    <a16:creationId xmlns:a16="http://schemas.microsoft.com/office/drawing/2014/main" id="{3E364609-F267-5598-FC21-560FBC57846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789122" y="4491384"/>
                <a:ext cx="68235" cy="68252"/>
              </a:xfrm>
              <a:prstGeom prst="ellipse">
                <a:avLst/>
              </a:prstGeom>
              <a:solidFill>
                <a:srgbClr val="C3E1F8"/>
              </a:solidFill>
              <a:ln w="15875">
                <a:solidFill>
                  <a:srgbClr val="008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cxnSp>
            <p:nvCxnSpPr>
              <p:cNvPr id="126" name="AutoShape 65">
                <a:extLst>
                  <a:ext uri="{FF2B5EF4-FFF2-40B4-BE49-F238E27FC236}">
                    <a16:creationId xmlns:a16="http://schemas.microsoft.com/office/drawing/2014/main" id="{C8479DBB-9362-9945-2A1B-4653DFF24143}"/>
                  </a:ext>
                </a:extLst>
              </p:cNvPr>
              <p:cNvCxnSpPr>
                <a:cxnSpLocks noChangeAspect="1" noChangeShapeType="1"/>
                <a:stCxn id="160" idx="0"/>
                <a:endCxn id="125" idx="0"/>
              </p:cNvCxnSpPr>
              <p:nvPr/>
            </p:nvCxnSpPr>
            <p:spPr bwMode="auto">
              <a:xfrm rot="16200000" flipV="1">
                <a:off x="6829516" y="4485108"/>
                <a:ext cx="170388" cy="182939"/>
              </a:xfrm>
              <a:prstGeom prst="curvedConnector3">
                <a:avLst>
                  <a:gd name="adj1" fmla="val 234164"/>
                </a:avLst>
              </a:prstGeom>
              <a:noFill/>
              <a:ln w="15875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</p:cxnSp>
        </p:grpSp>
        <p:sp>
          <p:nvSpPr>
            <p:cNvPr id="194" name="Forme libre : forme 193">
              <a:extLst>
                <a:ext uri="{FF2B5EF4-FFF2-40B4-BE49-F238E27FC236}">
                  <a16:creationId xmlns:a16="http://schemas.microsoft.com/office/drawing/2014/main" id="{25E28FD9-055A-014E-AB99-9D3654D7D648}"/>
                </a:ext>
              </a:extLst>
            </p:cNvPr>
            <p:cNvSpPr/>
            <p:nvPr/>
          </p:nvSpPr>
          <p:spPr>
            <a:xfrm>
              <a:off x="123290" y="3548257"/>
              <a:ext cx="2506894" cy="1034866"/>
            </a:xfrm>
            <a:custGeom>
              <a:avLst/>
              <a:gdLst>
                <a:gd name="csX0" fmla="*/ 0 w 2147299"/>
                <a:gd name="csY0" fmla="*/ 992922 h 1002111"/>
                <a:gd name="csX1" fmla="*/ 585627 w 2147299"/>
                <a:gd name="csY1" fmla="*/ 972373 h 1002111"/>
                <a:gd name="csX2" fmla="*/ 1078787 w 2147299"/>
                <a:gd name="csY2" fmla="*/ 746342 h 1002111"/>
                <a:gd name="csX3" fmla="*/ 1561672 w 2147299"/>
                <a:gd name="csY3" fmla="*/ 57973 h 1002111"/>
                <a:gd name="csX4" fmla="*/ 1910994 w 2147299"/>
                <a:gd name="csY4" fmla="*/ 37425 h 1002111"/>
                <a:gd name="csX5" fmla="*/ 2147299 w 2147299"/>
                <a:gd name="csY5" fmla="*/ 47699 h 1002111"/>
                <a:gd name="csX0" fmla="*/ 0 w 2147299"/>
                <a:gd name="csY0" fmla="*/ 992922 h 994251"/>
                <a:gd name="csX1" fmla="*/ 606176 w 2147299"/>
                <a:gd name="csY1" fmla="*/ 910728 h 994251"/>
                <a:gd name="csX2" fmla="*/ 1078787 w 2147299"/>
                <a:gd name="csY2" fmla="*/ 746342 h 994251"/>
                <a:gd name="csX3" fmla="*/ 1561672 w 2147299"/>
                <a:gd name="csY3" fmla="*/ 57973 h 994251"/>
                <a:gd name="csX4" fmla="*/ 1910994 w 2147299"/>
                <a:gd name="csY4" fmla="*/ 37425 h 994251"/>
                <a:gd name="csX5" fmla="*/ 2147299 w 2147299"/>
                <a:gd name="csY5" fmla="*/ 47699 h 994251"/>
                <a:gd name="csX0" fmla="*/ 0 w 2506894"/>
                <a:gd name="csY0" fmla="*/ 1034019 h 1034866"/>
                <a:gd name="csX1" fmla="*/ 965771 w 2506894"/>
                <a:gd name="csY1" fmla="*/ 910728 h 1034866"/>
                <a:gd name="csX2" fmla="*/ 1438382 w 2506894"/>
                <a:gd name="csY2" fmla="*/ 746342 h 1034866"/>
                <a:gd name="csX3" fmla="*/ 1921267 w 2506894"/>
                <a:gd name="csY3" fmla="*/ 57973 h 1034866"/>
                <a:gd name="csX4" fmla="*/ 2270589 w 2506894"/>
                <a:gd name="csY4" fmla="*/ 37425 h 1034866"/>
                <a:gd name="csX5" fmla="*/ 2506894 w 2506894"/>
                <a:gd name="csY5" fmla="*/ 47699 h 103486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506894" h="1034866">
                  <a:moveTo>
                    <a:pt x="0" y="1034019"/>
                  </a:moveTo>
                  <a:cubicBezTo>
                    <a:pt x="202914" y="1044293"/>
                    <a:pt x="726041" y="958674"/>
                    <a:pt x="965771" y="910728"/>
                  </a:cubicBezTo>
                  <a:cubicBezTo>
                    <a:pt x="1205501" y="862782"/>
                    <a:pt x="1279133" y="888468"/>
                    <a:pt x="1438382" y="746342"/>
                  </a:cubicBezTo>
                  <a:cubicBezTo>
                    <a:pt x="1597631" y="604216"/>
                    <a:pt x="1782566" y="176126"/>
                    <a:pt x="1921267" y="57973"/>
                  </a:cubicBezTo>
                  <a:cubicBezTo>
                    <a:pt x="2059968" y="-60180"/>
                    <a:pt x="2172985" y="39137"/>
                    <a:pt x="2270589" y="37425"/>
                  </a:cubicBezTo>
                  <a:cubicBezTo>
                    <a:pt x="2368193" y="35713"/>
                    <a:pt x="2437543" y="41706"/>
                    <a:pt x="2506894" y="47699"/>
                  </a:cubicBezTo>
                </a:path>
              </a:pathLst>
            </a:cu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Forme libre : forme 194">
              <a:extLst>
                <a:ext uri="{FF2B5EF4-FFF2-40B4-BE49-F238E27FC236}">
                  <a16:creationId xmlns:a16="http://schemas.microsoft.com/office/drawing/2014/main" id="{6F74904F-FF42-487A-3F71-ADAA9CB8DCFD}"/>
                </a:ext>
              </a:extLst>
            </p:cNvPr>
            <p:cNvSpPr/>
            <p:nvPr/>
          </p:nvSpPr>
          <p:spPr>
            <a:xfrm flipH="1">
              <a:off x="2628289" y="3550313"/>
              <a:ext cx="2506894" cy="1034866"/>
            </a:xfrm>
            <a:custGeom>
              <a:avLst/>
              <a:gdLst>
                <a:gd name="csX0" fmla="*/ 0 w 2147299"/>
                <a:gd name="csY0" fmla="*/ 992922 h 1002111"/>
                <a:gd name="csX1" fmla="*/ 585627 w 2147299"/>
                <a:gd name="csY1" fmla="*/ 972373 h 1002111"/>
                <a:gd name="csX2" fmla="*/ 1078787 w 2147299"/>
                <a:gd name="csY2" fmla="*/ 746342 h 1002111"/>
                <a:gd name="csX3" fmla="*/ 1561672 w 2147299"/>
                <a:gd name="csY3" fmla="*/ 57973 h 1002111"/>
                <a:gd name="csX4" fmla="*/ 1910994 w 2147299"/>
                <a:gd name="csY4" fmla="*/ 37425 h 1002111"/>
                <a:gd name="csX5" fmla="*/ 2147299 w 2147299"/>
                <a:gd name="csY5" fmla="*/ 47699 h 1002111"/>
                <a:gd name="csX0" fmla="*/ 0 w 2147299"/>
                <a:gd name="csY0" fmla="*/ 992922 h 994251"/>
                <a:gd name="csX1" fmla="*/ 606176 w 2147299"/>
                <a:gd name="csY1" fmla="*/ 910728 h 994251"/>
                <a:gd name="csX2" fmla="*/ 1078787 w 2147299"/>
                <a:gd name="csY2" fmla="*/ 746342 h 994251"/>
                <a:gd name="csX3" fmla="*/ 1561672 w 2147299"/>
                <a:gd name="csY3" fmla="*/ 57973 h 994251"/>
                <a:gd name="csX4" fmla="*/ 1910994 w 2147299"/>
                <a:gd name="csY4" fmla="*/ 37425 h 994251"/>
                <a:gd name="csX5" fmla="*/ 2147299 w 2147299"/>
                <a:gd name="csY5" fmla="*/ 47699 h 994251"/>
                <a:gd name="csX0" fmla="*/ 0 w 2506894"/>
                <a:gd name="csY0" fmla="*/ 1034019 h 1034866"/>
                <a:gd name="csX1" fmla="*/ 965771 w 2506894"/>
                <a:gd name="csY1" fmla="*/ 910728 h 1034866"/>
                <a:gd name="csX2" fmla="*/ 1438382 w 2506894"/>
                <a:gd name="csY2" fmla="*/ 746342 h 1034866"/>
                <a:gd name="csX3" fmla="*/ 1921267 w 2506894"/>
                <a:gd name="csY3" fmla="*/ 57973 h 1034866"/>
                <a:gd name="csX4" fmla="*/ 2270589 w 2506894"/>
                <a:gd name="csY4" fmla="*/ 37425 h 1034866"/>
                <a:gd name="csX5" fmla="*/ 2506894 w 2506894"/>
                <a:gd name="csY5" fmla="*/ 47699 h 103486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506894" h="1034866">
                  <a:moveTo>
                    <a:pt x="0" y="1034019"/>
                  </a:moveTo>
                  <a:cubicBezTo>
                    <a:pt x="202914" y="1044293"/>
                    <a:pt x="726041" y="958674"/>
                    <a:pt x="965771" y="910728"/>
                  </a:cubicBezTo>
                  <a:cubicBezTo>
                    <a:pt x="1205501" y="862782"/>
                    <a:pt x="1279133" y="888468"/>
                    <a:pt x="1438382" y="746342"/>
                  </a:cubicBezTo>
                  <a:cubicBezTo>
                    <a:pt x="1597631" y="604216"/>
                    <a:pt x="1782566" y="176126"/>
                    <a:pt x="1921267" y="57973"/>
                  </a:cubicBezTo>
                  <a:cubicBezTo>
                    <a:pt x="2059968" y="-60180"/>
                    <a:pt x="2172985" y="39137"/>
                    <a:pt x="2270589" y="37425"/>
                  </a:cubicBezTo>
                  <a:cubicBezTo>
                    <a:pt x="2368193" y="35713"/>
                    <a:pt x="2437543" y="41706"/>
                    <a:pt x="2506894" y="47699"/>
                  </a:cubicBezTo>
                </a:path>
              </a:pathLst>
            </a:cu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6" name="Rectangle 7">
            <a:extLst>
              <a:ext uri="{FF2B5EF4-FFF2-40B4-BE49-F238E27FC236}">
                <a16:creationId xmlns:a16="http://schemas.microsoft.com/office/drawing/2014/main" id="{998EFDF1-6462-7D29-61F8-0C821C82F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58" y="4186977"/>
            <a:ext cx="3010933" cy="21612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b="1" dirty="0"/>
              <a:t>Observables</a:t>
            </a:r>
            <a:r>
              <a:rPr lang="en-US" sz="1800" dirty="0"/>
              <a:t> sensitive to the long-range part of the wave function are also </a:t>
            </a:r>
            <a:r>
              <a:rPr lang="en-US" sz="1800" b="1" dirty="0"/>
              <a:t>sensitive to reaction channels </a:t>
            </a:r>
            <a:r>
              <a:rPr lang="en-US" sz="1800" dirty="0"/>
              <a:t>near the elastic threshold.</a:t>
            </a:r>
          </a:p>
        </p:txBody>
      </p:sp>
      <p:grpSp>
        <p:nvGrpSpPr>
          <p:cNvPr id="227" name="Groupe 226">
            <a:extLst>
              <a:ext uri="{FF2B5EF4-FFF2-40B4-BE49-F238E27FC236}">
                <a16:creationId xmlns:a16="http://schemas.microsoft.com/office/drawing/2014/main" id="{9EF5D502-69C4-51B7-7D4B-8FD2FE183043}"/>
              </a:ext>
            </a:extLst>
          </p:cNvPr>
          <p:cNvGrpSpPr/>
          <p:nvPr/>
        </p:nvGrpSpPr>
        <p:grpSpPr>
          <a:xfrm>
            <a:off x="955640" y="1766186"/>
            <a:ext cx="6349285" cy="1459813"/>
            <a:chOff x="955640" y="1766186"/>
            <a:chExt cx="6349285" cy="1459813"/>
          </a:xfrm>
        </p:grpSpPr>
        <p:grpSp>
          <p:nvGrpSpPr>
            <p:cNvPr id="99" name="Group 1">
              <a:extLst>
                <a:ext uri="{FF2B5EF4-FFF2-40B4-BE49-F238E27FC236}">
                  <a16:creationId xmlns:a16="http://schemas.microsoft.com/office/drawing/2014/main" id="{474E4461-E634-9E81-1519-61B5B616942B}"/>
                </a:ext>
              </a:extLst>
            </p:cNvPr>
            <p:cNvGrpSpPr/>
            <p:nvPr/>
          </p:nvGrpSpPr>
          <p:grpSpPr>
            <a:xfrm>
              <a:off x="2246831" y="2657336"/>
              <a:ext cx="589470" cy="567255"/>
              <a:chOff x="7347960" y="28114200"/>
              <a:chExt cx="821520" cy="790560"/>
            </a:xfrm>
          </p:grpSpPr>
          <p:sp>
            <p:nvSpPr>
              <p:cNvPr id="112" name="Oval 4">
                <a:extLst>
                  <a:ext uri="{FF2B5EF4-FFF2-40B4-BE49-F238E27FC236}">
                    <a16:creationId xmlns:a16="http://schemas.microsoft.com/office/drawing/2014/main" id="{84E74486-9ECD-0A06-7203-FB2B7D81EF15}"/>
                  </a:ext>
                </a:extLst>
              </p:cNvPr>
              <p:cNvSpPr/>
              <p:nvPr/>
            </p:nvSpPr>
            <p:spPr>
              <a:xfrm rot="16200000">
                <a:off x="7363440" y="28098720"/>
                <a:ext cx="790560" cy="821520"/>
              </a:xfrm>
              <a:prstGeom prst="ellipse">
                <a:avLst/>
              </a:prstGeom>
              <a:solidFill>
                <a:srgbClr val="A6A6FF"/>
              </a:solidFill>
              <a:ln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/>
            </p:style>
            <p:txBody>
              <a:bodyPr wrap="none" lIns="290160" tIns="41760" rIns="78120" bIns="41760" numCol="1" spcCol="144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  <a:ea typeface="Arial"/>
                </a:endParaRPr>
              </a:p>
            </p:txBody>
          </p:sp>
          <p:pic>
            <p:nvPicPr>
              <p:cNvPr id="113" name="Picture 1" descr="ball2v2pn-2.png">
                <a:extLst>
                  <a:ext uri="{FF2B5EF4-FFF2-40B4-BE49-F238E27FC236}">
                    <a16:creationId xmlns:a16="http://schemas.microsoft.com/office/drawing/2014/main" id="{6655409A-7D8E-F74E-BC71-95BBC4E561B1}"/>
                  </a:ext>
                </a:extLst>
              </p:cNvPr>
              <p:cNvPicPr/>
              <p:nvPr/>
            </p:nvPicPr>
            <p:blipFill>
              <a:blip r:embed="rId7"/>
              <a:stretch/>
            </p:blipFill>
            <p:spPr>
              <a:xfrm rot="16200000">
                <a:off x="7479720" y="28510920"/>
                <a:ext cx="330120" cy="32256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14" name="Picture 2" descr="ball2v2pn.png">
                <a:extLst>
                  <a:ext uri="{FF2B5EF4-FFF2-40B4-BE49-F238E27FC236}">
                    <a16:creationId xmlns:a16="http://schemas.microsoft.com/office/drawing/2014/main" id="{9B7872DA-CB1F-B1DC-65C1-ED37C3E99A35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 rot="16200000">
                <a:off x="7386840" y="28364400"/>
                <a:ext cx="330480" cy="32256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15" name="Picture 3" descr="ball2v2pn.png">
                <a:extLst>
                  <a:ext uri="{FF2B5EF4-FFF2-40B4-BE49-F238E27FC236}">
                    <a16:creationId xmlns:a16="http://schemas.microsoft.com/office/drawing/2014/main" id="{E1A98F14-416C-378A-5812-F60CB008C07E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 rot="16200000">
                <a:off x="7605000" y="28533960"/>
                <a:ext cx="330480" cy="3222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16" name="Picture 4" descr="ball2v2pn.png">
                <a:extLst>
                  <a:ext uri="{FF2B5EF4-FFF2-40B4-BE49-F238E27FC236}">
                    <a16:creationId xmlns:a16="http://schemas.microsoft.com/office/drawing/2014/main" id="{39136864-60B1-6EEB-31F2-F8C168B7B916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 rot="16200000">
                <a:off x="7560360" y="28150560"/>
                <a:ext cx="330480" cy="3222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17" name="Picture 5" descr="ball2v2pn-2.png">
                <a:extLst>
                  <a:ext uri="{FF2B5EF4-FFF2-40B4-BE49-F238E27FC236}">
                    <a16:creationId xmlns:a16="http://schemas.microsoft.com/office/drawing/2014/main" id="{35152758-29F1-1C52-CC69-2D90EECFF6F1}"/>
                  </a:ext>
                </a:extLst>
              </p:cNvPr>
              <p:cNvPicPr/>
              <p:nvPr/>
            </p:nvPicPr>
            <p:blipFill>
              <a:blip r:embed="rId7"/>
              <a:stretch/>
            </p:blipFill>
            <p:spPr>
              <a:xfrm rot="16200000">
                <a:off x="7563960" y="28276200"/>
                <a:ext cx="330480" cy="3222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18" name="Picture 6" descr="ball2v2pn-2.png">
                <a:extLst>
                  <a:ext uri="{FF2B5EF4-FFF2-40B4-BE49-F238E27FC236}">
                    <a16:creationId xmlns:a16="http://schemas.microsoft.com/office/drawing/2014/main" id="{B4220CC9-067E-D697-C62D-E05667BDB10E}"/>
                  </a:ext>
                </a:extLst>
              </p:cNvPr>
              <p:cNvPicPr/>
              <p:nvPr/>
            </p:nvPicPr>
            <p:blipFill>
              <a:blip r:embed="rId7"/>
              <a:stretch/>
            </p:blipFill>
            <p:spPr>
              <a:xfrm rot="16200000">
                <a:off x="7753320" y="28435320"/>
                <a:ext cx="330480" cy="32256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19" name="Picture 21" descr="ball2v2pn.png">
                <a:extLst>
                  <a:ext uri="{FF2B5EF4-FFF2-40B4-BE49-F238E27FC236}">
                    <a16:creationId xmlns:a16="http://schemas.microsoft.com/office/drawing/2014/main" id="{74D93B3A-712E-A5A6-3BA2-3F949C375F74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 rot="16200000">
                <a:off x="7792920" y="28243800"/>
                <a:ext cx="330120" cy="32220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  <p:grpSp>
          <p:nvGrpSpPr>
            <p:cNvPr id="100" name="Group 2">
              <a:extLst>
                <a:ext uri="{FF2B5EF4-FFF2-40B4-BE49-F238E27FC236}">
                  <a16:creationId xmlns:a16="http://schemas.microsoft.com/office/drawing/2014/main" id="{58639F0E-87B6-B852-28A2-147CFA1D54D7}"/>
                </a:ext>
              </a:extLst>
            </p:cNvPr>
            <p:cNvGrpSpPr/>
            <p:nvPr/>
          </p:nvGrpSpPr>
          <p:grpSpPr>
            <a:xfrm>
              <a:off x="4395607" y="2633285"/>
              <a:ext cx="1046569" cy="592714"/>
              <a:chOff x="9538920" y="28297051"/>
              <a:chExt cx="1264300" cy="697710"/>
            </a:xfrm>
          </p:grpSpPr>
          <p:sp>
            <p:nvSpPr>
              <p:cNvPr id="102" name="Oval 5">
                <a:extLst>
                  <a:ext uri="{FF2B5EF4-FFF2-40B4-BE49-F238E27FC236}">
                    <a16:creationId xmlns:a16="http://schemas.microsoft.com/office/drawing/2014/main" id="{A672A3D0-9BFC-A9D3-1339-9C19259B5725}"/>
                  </a:ext>
                </a:extLst>
              </p:cNvPr>
              <p:cNvSpPr/>
              <p:nvPr/>
            </p:nvSpPr>
            <p:spPr>
              <a:xfrm rot="16200000">
                <a:off x="9546531" y="28351492"/>
                <a:ext cx="635658" cy="650880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/>
            </p:style>
            <p:txBody>
              <a:bodyPr wrap="none" lIns="290160" tIns="41760" rIns="78120" bIns="41760" numCol="1" spcCol="144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  <a:ea typeface="Arial"/>
                </a:endParaRPr>
              </a:p>
            </p:txBody>
          </p:sp>
          <p:pic>
            <p:nvPicPr>
              <p:cNvPr id="103" name="Picture 22" descr="ball2v2pn-2.png">
                <a:extLst>
                  <a:ext uri="{FF2B5EF4-FFF2-40B4-BE49-F238E27FC236}">
                    <a16:creationId xmlns:a16="http://schemas.microsoft.com/office/drawing/2014/main" id="{342D075F-04FC-7388-7246-1AD978CDB61A}"/>
                  </a:ext>
                </a:extLst>
              </p:cNvPr>
              <p:cNvPicPr/>
              <p:nvPr/>
            </p:nvPicPr>
            <p:blipFill>
              <a:blip r:embed="rId7"/>
              <a:stretch/>
            </p:blipFill>
            <p:spPr>
              <a:xfrm rot="16200000">
                <a:off x="9651173" y="28685586"/>
                <a:ext cx="296640" cy="304427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104" name="Oval 6">
                <a:extLst>
                  <a:ext uri="{FF2B5EF4-FFF2-40B4-BE49-F238E27FC236}">
                    <a16:creationId xmlns:a16="http://schemas.microsoft.com/office/drawing/2014/main" id="{67FBA251-1C07-E1A2-A526-276F9ED03711}"/>
                  </a:ext>
                </a:extLst>
              </p:cNvPr>
              <p:cNvSpPr/>
              <p:nvPr/>
            </p:nvSpPr>
            <p:spPr>
              <a:xfrm rot="16200000">
                <a:off x="10266275" y="28268632"/>
                <a:ext cx="508526" cy="565364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/>
            </p:style>
            <p:txBody>
              <a:bodyPr wrap="none" lIns="290160" tIns="41760" rIns="78120" bIns="41760" numCol="1" spcCol="144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  <a:ea typeface="Arial"/>
                </a:endParaRPr>
              </a:p>
            </p:txBody>
          </p:sp>
          <p:pic>
            <p:nvPicPr>
              <p:cNvPr id="105" name="Picture 23" descr="ball2v2pn.png">
                <a:extLst>
                  <a:ext uri="{FF2B5EF4-FFF2-40B4-BE49-F238E27FC236}">
                    <a16:creationId xmlns:a16="http://schemas.microsoft.com/office/drawing/2014/main" id="{9B7F96C7-3927-F0E0-BEF8-349577026DF1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 rot="16200000">
                <a:off x="9559913" y="28540327"/>
                <a:ext cx="296640" cy="304427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06" name="Picture 24" descr="ball2v2pn.png">
                <a:extLst>
                  <a:ext uri="{FF2B5EF4-FFF2-40B4-BE49-F238E27FC236}">
                    <a16:creationId xmlns:a16="http://schemas.microsoft.com/office/drawing/2014/main" id="{46DD3888-5FD4-D67F-9E54-57F10B5A7EC9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 rot="16200000">
                <a:off x="9800033" y="28637526"/>
                <a:ext cx="296640" cy="304427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07" name="Picture 25" descr="ball2v2pn-2.png">
                <a:extLst>
                  <a:ext uri="{FF2B5EF4-FFF2-40B4-BE49-F238E27FC236}">
                    <a16:creationId xmlns:a16="http://schemas.microsoft.com/office/drawing/2014/main" id="{15D43F05-360F-C9EA-B3FF-BF8ACEDC3328}"/>
                  </a:ext>
                </a:extLst>
              </p:cNvPr>
              <p:cNvPicPr/>
              <p:nvPr/>
            </p:nvPicPr>
            <p:blipFill>
              <a:blip r:embed="rId7"/>
              <a:stretch/>
            </p:blipFill>
            <p:spPr>
              <a:xfrm rot="16200000">
                <a:off x="9734334" y="28422066"/>
                <a:ext cx="296640" cy="304427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08" name="Picture 26" descr="ball2v2pn.png">
                <a:extLst>
                  <a:ext uri="{FF2B5EF4-FFF2-40B4-BE49-F238E27FC236}">
                    <a16:creationId xmlns:a16="http://schemas.microsoft.com/office/drawing/2014/main" id="{DD981218-4DCF-9CCD-D53A-38CCC130E936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 rot="16200000">
                <a:off x="10429314" y="28447446"/>
                <a:ext cx="296640" cy="304427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09" name="Picture 27" descr="ball2v2pn.png">
                <a:extLst>
                  <a:ext uri="{FF2B5EF4-FFF2-40B4-BE49-F238E27FC236}">
                    <a16:creationId xmlns:a16="http://schemas.microsoft.com/office/drawing/2014/main" id="{8D80A636-52C9-ECAC-F9EC-CA55969E34B8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 rot="16200000">
                <a:off x="10270734" y="28435747"/>
                <a:ext cx="296640" cy="304427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10" name="Picture 28" descr="ball2v2pn-2.png">
                <a:extLst>
                  <a:ext uri="{FF2B5EF4-FFF2-40B4-BE49-F238E27FC236}">
                    <a16:creationId xmlns:a16="http://schemas.microsoft.com/office/drawing/2014/main" id="{A0865853-AA97-543E-A096-33C5FC169157}"/>
                  </a:ext>
                </a:extLst>
              </p:cNvPr>
              <p:cNvPicPr/>
              <p:nvPr/>
            </p:nvPicPr>
            <p:blipFill>
              <a:blip r:embed="rId7"/>
              <a:stretch/>
            </p:blipFill>
            <p:spPr>
              <a:xfrm rot="16200000">
                <a:off x="10394754" y="28310646"/>
                <a:ext cx="296640" cy="304427"/>
              </a:xfrm>
              <a:prstGeom prst="rect">
                <a:avLst/>
              </a:prstGeom>
              <a:noFill/>
              <a:ln w="0">
                <a:noFill/>
              </a:ln>
            </p:spPr>
          </p:pic>
          <p:cxnSp>
            <p:nvCxnSpPr>
              <p:cNvPr id="111" name="Straight Arrow Connector 1">
                <a:extLst>
                  <a:ext uri="{FF2B5EF4-FFF2-40B4-BE49-F238E27FC236}">
                    <a16:creationId xmlns:a16="http://schemas.microsoft.com/office/drawing/2014/main" id="{F06EAA4A-97B5-807E-4A82-447F3B0BDF8F}"/>
                  </a:ext>
                </a:extLst>
              </p:cNvPr>
              <p:cNvCxnSpPr/>
              <p:nvPr/>
            </p:nvCxnSpPr>
            <p:spPr>
              <a:xfrm flipV="1">
                <a:off x="9792360" y="28482840"/>
                <a:ext cx="738360" cy="211320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round/>
                <a:headEnd type="triangle" w="sm" len="med"/>
              </a:ln>
            </p:spPr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1" name="ZoneTexte 100">
                  <a:extLst>
                    <a:ext uri="{FF2B5EF4-FFF2-40B4-BE49-F238E27FC236}">
                      <a16:creationId xmlns:a16="http://schemas.microsoft.com/office/drawing/2014/main" id="{E7342281-5EF5-8667-32B4-8972DACEA549}"/>
                    </a:ext>
                  </a:extLst>
                </p:cNvPr>
                <p:cNvSpPr txBox="1"/>
                <p:nvPr/>
              </p:nvSpPr>
              <p:spPr>
                <a:xfrm>
                  <a:off x="955640" y="1766186"/>
                  <a:ext cx="6349285" cy="3518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NCSMC</m:t>
                            </m:r>
                          </m:sub>
                          <m:sup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NCSM</m:t>
                            </m:r>
                          </m:sub>
                          <m:sup>
                            <m: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RGM</m:t>
                            </m:r>
                          </m:sub>
                          <m:sup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+⋯</m:t>
                        </m:r>
                        <m:r>
                          <a:rPr lang="fr-FR" sz="1800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RGM</m:t>
                            </m:r>
                          </m:sub>
                          <m:sup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+⋯</m:t>
                        </m:r>
                        <m:sSubSup>
                          <m:sSubSupPr>
                            <m:ctrlP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RGM</m:t>
                            </m:r>
                          </m:sub>
                          <m:sup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fr-FR" sz="1800" b="0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+⋯</m:t>
                        </m:r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101" name="ZoneTexte 100">
                  <a:extLst>
                    <a:ext uri="{FF2B5EF4-FFF2-40B4-BE49-F238E27FC236}">
                      <a16:creationId xmlns:a16="http://schemas.microsoft.com/office/drawing/2014/main" id="{E7342281-5EF5-8667-32B4-8972DACEA5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640" y="1766186"/>
                  <a:ext cx="6349285" cy="351828"/>
                </a:xfrm>
                <a:prstGeom prst="rect">
                  <a:avLst/>
                </a:prstGeom>
                <a:blipFill>
                  <a:blip r:embed="rId9"/>
                  <a:stretch>
                    <a:fillRect l="-192" t="-1754" b="-175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6" name="Groupe 225">
              <a:extLst>
                <a:ext uri="{FF2B5EF4-FFF2-40B4-BE49-F238E27FC236}">
                  <a16:creationId xmlns:a16="http://schemas.microsoft.com/office/drawing/2014/main" id="{918F1397-3DC3-50FE-1B9D-F771D17486AE}"/>
                </a:ext>
              </a:extLst>
            </p:cNvPr>
            <p:cNvGrpSpPr/>
            <p:nvPr/>
          </p:nvGrpSpPr>
          <p:grpSpPr>
            <a:xfrm>
              <a:off x="5913716" y="2484905"/>
              <a:ext cx="1043982" cy="738203"/>
              <a:chOff x="5730367" y="2294336"/>
              <a:chExt cx="1043982" cy="738203"/>
            </a:xfrm>
          </p:grpSpPr>
          <p:sp>
            <p:nvSpPr>
              <p:cNvPr id="211" name="Oval 5">
                <a:extLst>
                  <a:ext uri="{FF2B5EF4-FFF2-40B4-BE49-F238E27FC236}">
                    <a16:creationId xmlns:a16="http://schemas.microsoft.com/office/drawing/2014/main" id="{5D229B86-7924-678D-970F-0454901D5517}"/>
                  </a:ext>
                </a:extLst>
              </p:cNvPr>
              <p:cNvSpPr/>
              <p:nvPr/>
            </p:nvSpPr>
            <p:spPr>
              <a:xfrm rot="16200000">
                <a:off x="5729762" y="2493144"/>
                <a:ext cx="540000" cy="538789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/>
            </p:style>
            <p:txBody>
              <a:bodyPr wrap="none" lIns="290160" tIns="41760" rIns="78120" bIns="41760" numCol="1" spcCol="144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  <a:ea typeface="Arial"/>
                </a:endParaRPr>
              </a:p>
            </p:txBody>
          </p:sp>
          <p:pic>
            <p:nvPicPr>
              <p:cNvPr id="212" name="Picture 22" descr="ball2v2pn-2.png">
                <a:extLst>
                  <a:ext uri="{FF2B5EF4-FFF2-40B4-BE49-F238E27FC236}">
                    <a16:creationId xmlns:a16="http://schemas.microsoft.com/office/drawing/2014/main" id="{51234476-230E-A237-15B8-0D0CCEC18A64}"/>
                  </a:ext>
                </a:extLst>
              </p:cNvPr>
              <p:cNvPicPr/>
              <p:nvPr/>
            </p:nvPicPr>
            <p:blipFill>
              <a:blip r:embed="rId7"/>
              <a:stretch/>
            </p:blipFill>
            <p:spPr>
              <a:xfrm rot="16200000">
                <a:off x="5820067" y="2773198"/>
                <a:ext cx="252000" cy="2520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214" name="Picture 23" descr="ball2v2pn.png">
                <a:extLst>
                  <a:ext uri="{FF2B5EF4-FFF2-40B4-BE49-F238E27FC236}">
                    <a16:creationId xmlns:a16="http://schemas.microsoft.com/office/drawing/2014/main" id="{68B3822F-BC9A-788B-33E3-4D52FD4E932B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 rot="16200000">
                <a:off x="5744523" y="2649798"/>
                <a:ext cx="252000" cy="2520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215" name="Picture 24" descr="ball2v2pn.png">
                <a:extLst>
                  <a:ext uri="{FF2B5EF4-FFF2-40B4-BE49-F238E27FC236}">
                    <a16:creationId xmlns:a16="http://schemas.microsoft.com/office/drawing/2014/main" id="{B49DA1B9-70FF-C98F-4D64-DDC68639B447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 rot="16200000">
                <a:off x="5943291" y="2732370"/>
                <a:ext cx="252000" cy="2520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216" name="Picture 25" descr="ball2v2pn-2.png">
                <a:extLst>
                  <a:ext uri="{FF2B5EF4-FFF2-40B4-BE49-F238E27FC236}">
                    <a16:creationId xmlns:a16="http://schemas.microsoft.com/office/drawing/2014/main" id="{D5D07703-F402-0E36-F0CF-065163AE89CA}"/>
                  </a:ext>
                </a:extLst>
              </p:cNvPr>
              <p:cNvPicPr/>
              <p:nvPr/>
            </p:nvPicPr>
            <p:blipFill>
              <a:blip r:embed="rId7"/>
              <a:stretch/>
            </p:blipFill>
            <p:spPr>
              <a:xfrm rot="16200000">
                <a:off x="5888906" y="2549334"/>
                <a:ext cx="252000" cy="2520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217" name="Picture 26" descr="ball2v2pn.png">
                <a:extLst>
                  <a:ext uri="{FF2B5EF4-FFF2-40B4-BE49-F238E27FC236}">
                    <a16:creationId xmlns:a16="http://schemas.microsoft.com/office/drawing/2014/main" id="{412AE0CB-1B79-DBB6-CC4D-FC8946D6CC05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 rot="16200000">
                <a:off x="6522349" y="2703558"/>
                <a:ext cx="252000" cy="2520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218" name="Picture 27" descr="ball2v2pn.png">
                <a:extLst>
                  <a:ext uri="{FF2B5EF4-FFF2-40B4-BE49-F238E27FC236}">
                    <a16:creationId xmlns:a16="http://schemas.microsoft.com/office/drawing/2014/main" id="{B12DB02B-5FFE-AE7A-6E94-38E593CE9E4C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 rot="16200000">
                <a:off x="6284483" y="2294336"/>
                <a:ext cx="252000" cy="2520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219" name="Picture 28" descr="ball2v2pn-2.png">
                <a:extLst>
                  <a:ext uri="{FF2B5EF4-FFF2-40B4-BE49-F238E27FC236}">
                    <a16:creationId xmlns:a16="http://schemas.microsoft.com/office/drawing/2014/main" id="{A90BE35B-FAB3-CF3A-9D37-D50F097FE15D}"/>
                  </a:ext>
                </a:extLst>
              </p:cNvPr>
              <p:cNvPicPr/>
              <p:nvPr/>
            </p:nvPicPr>
            <p:blipFill>
              <a:blip r:embed="rId7"/>
              <a:stretch/>
            </p:blipFill>
            <p:spPr>
              <a:xfrm rot="16200000">
                <a:off x="5882926" y="2645512"/>
                <a:ext cx="252000" cy="2520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cxnSp>
            <p:nvCxnSpPr>
              <p:cNvPr id="220" name="Straight Arrow Connector 1">
                <a:extLst>
                  <a:ext uri="{FF2B5EF4-FFF2-40B4-BE49-F238E27FC236}">
                    <a16:creationId xmlns:a16="http://schemas.microsoft.com/office/drawing/2014/main" id="{AB853946-04B3-88EA-F562-3A6036D636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40162" y="2628908"/>
                <a:ext cx="596321" cy="148266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round/>
                <a:headEnd type="triangle" w="sm" len="med"/>
              </a:ln>
            </p:spPr>
          </p:cxnSp>
          <p:cxnSp>
            <p:nvCxnSpPr>
              <p:cNvPr id="221" name="Straight Arrow Connector 1">
                <a:extLst>
                  <a:ext uri="{FF2B5EF4-FFF2-40B4-BE49-F238E27FC236}">
                    <a16:creationId xmlns:a16="http://schemas.microsoft.com/office/drawing/2014/main" id="{B25DE439-B519-0C15-B954-A5429FF334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97906" y="2411485"/>
                <a:ext cx="250443" cy="422536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round/>
                <a:headEnd type="triangle" w="sm" len="med"/>
              </a:ln>
            </p:spPr>
          </p:cxnSp>
        </p:grpSp>
      </p:grpSp>
      <p:cxnSp>
        <p:nvCxnSpPr>
          <p:cNvPr id="230" name="Connecteur : en angle 229">
            <a:extLst>
              <a:ext uri="{FF2B5EF4-FFF2-40B4-BE49-F238E27FC236}">
                <a16:creationId xmlns:a16="http://schemas.microsoft.com/office/drawing/2014/main" id="{F6654D1F-F5F8-88C1-48D2-186F007D6112}"/>
              </a:ext>
            </a:extLst>
          </p:cNvPr>
          <p:cNvCxnSpPr>
            <a:cxnSpLocks/>
            <a:stCxn id="228" idx="5"/>
          </p:cNvCxnSpPr>
          <p:nvPr/>
        </p:nvCxnSpPr>
        <p:spPr>
          <a:xfrm rot="16200000" flipH="1">
            <a:off x="6458271" y="3564876"/>
            <a:ext cx="1246924" cy="773758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07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27B8E-2A5A-AB1B-7C2E-B3F8987D8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104BA3-9241-3EA3-200B-62C7ACFED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Workplan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760C16-6493-AEF5-5096-D6FB700B4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5D4D44-C7B4-4218-DA5F-D17BB3B8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13E79E-8394-8BD8-2BBE-E436EC558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30A929F-20CB-03F3-C55F-535B50AA487D}"/>
              </a:ext>
            </a:extLst>
          </p:cNvPr>
          <p:cNvGrpSpPr/>
          <p:nvPr/>
        </p:nvGrpSpPr>
        <p:grpSpPr>
          <a:xfrm>
            <a:off x="2135914" y="3190173"/>
            <a:ext cx="1274443" cy="737950"/>
            <a:chOff x="2072196" y="29053126"/>
            <a:chExt cx="3075697" cy="1780943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71AA7DD4-D2DA-C26E-AA24-DD43844B2EA6}"/>
                </a:ext>
              </a:extLst>
            </p:cNvPr>
            <p:cNvGrpSpPr/>
            <p:nvPr/>
          </p:nvGrpSpPr>
          <p:grpSpPr>
            <a:xfrm flipH="1">
              <a:off x="2072196" y="29279232"/>
              <a:ext cx="1554854" cy="1554837"/>
              <a:chOff x="6104183" y="5027600"/>
              <a:chExt cx="1454792" cy="1454786"/>
            </a:xfrm>
          </p:grpSpPr>
          <p:sp>
            <p:nvSpPr>
              <p:cNvPr id="15" name="Oval 89">
                <a:extLst>
                  <a:ext uri="{FF2B5EF4-FFF2-40B4-BE49-F238E27FC236}">
                    <a16:creationId xmlns:a16="http://schemas.microsoft.com/office/drawing/2014/main" id="{1B94B9E1-5DF6-7943-EF01-5DA68EFAD773}"/>
                  </a:ext>
                </a:extLst>
              </p:cNvPr>
              <p:cNvSpPr/>
              <p:nvPr/>
            </p:nvSpPr>
            <p:spPr>
              <a:xfrm rot="16654851">
                <a:off x="6104186" y="5027597"/>
                <a:ext cx="1454786" cy="1454792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 w="12700" cmpd="sng"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none" lIns="290259" tIns="41911" rIns="78232" bIns="41911" numCol="1" spcCol="1270" rtlCol="0" anchor="ctr" anchorCtr="0">
                <a:noAutofit/>
              </a:bodyPr>
              <a:lstStyle/>
              <a:p>
                <a:pPr algn="ctr" defTabSz="488834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6" name="Picture 21" descr="ball2v2pn.png">
                <a:extLst>
                  <a:ext uri="{FF2B5EF4-FFF2-40B4-BE49-F238E27FC236}">
                    <a16:creationId xmlns:a16="http://schemas.microsoft.com/office/drawing/2014/main" id="{C9867EE5-3E70-6E06-1048-B2C5EFCB9E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170060" y="5371896"/>
                <a:ext cx="379301" cy="370162"/>
              </a:xfrm>
              <a:prstGeom prst="rect">
                <a:avLst/>
              </a:prstGeom>
            </p:spPr>
          </p:pic>
          <p:pic>
            <p:nvPicPr>
              <p:cNvPr id="17" name="Picture 21" descr="ball2v2pn.png">
                <a:extLst>
                  <a:ext uri="{FF2B5EF4-FFF2-40B4-BE49-F238E27FC236}">
                    <a16:creationId xmlns:a16="http://schemas.microsoft.com/office/drawing/2014/main" id="{71D6BA0E-AB3A-8C2B-AC69-DF6115B0BA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903022" y="5117540"/>
                <a:ext cx="379301" cy="370162"/>
              </a:xfrm>
              <a:prstGeom prst="rect">
                <a:avLst/>
              </a:prstGeom>
            </p:spPr>
          </p:pic>
          <p:pic>
            <p:nvPicPr>
              <p:cNvPr id="18" name="Picture 21" descr="ball2v2pn.png">
                <a:extLst>
                  <a:ext uri="{FF2B5EF4-FFF2-40B4-BE49-F238E27FC236}">
                    <a16:creationId xmlns:a16="http://schemas.microsoft.com/office/drawing/2014/main" id="{FAE3951A-24D5-92FC-B128-4353FE0E33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486055" y="6011062"/>
                <a:ext cx="379301" cy="370162"/>
              </a:xfrm>
              <a:prstGeom prst="rect">
                <a:avLst/>
              </a:prstGeom>
            </p:spPr>
          </p:pic>
          <p:pic>
            <p:nvPicPr>
              <p:cNvPr id="19" name="Picture 21" descr="ball2v2pn.png">
                <a:extLst>
                  <a:ext uri="{FF2B5EF4-FFF2-40B4-BE49-F238E27FC236}">
                    <a16:creationId xmlns:a16="http://schemas.microsoft.com/office/drawing/2014/main" id="{49083A76-D941-F01D-2F06-B683810C89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7094800" y="5648472"/>
                <a:ext cx="379301" cy="370162"/>
              </a:xfrm>
              <a:prstGeom prst="rect">
                <a:avLst/>
              </a:prstGeom>
            </p:spPr>
          </p:pic>
          <p:pic>
            <p:nvPicPr>
              <p:cNvPr id="20" name="Picture 45" descr="ball2v2pn-2.png">
                <a:extLst>
                  <a:ext uri="{FF2B5EF4-FFF2-40B4-BE49-F238E27FC236}">
                    <a16:creationId xmlns:a16="http://schemas.microsoft.com/office/drawing/2014/main" id="{EBA16E85-CD8A-8684-44DC-16AFB1B5CE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501912" y="5606168"/>
                <a:ext cx="380679" cy="371506"/>
              </a:xfrm>
              <a:prstGeom prst="rect">
                <a:avLst/>
              </a:prstGeom>
            </p:spPr>
          </p:pic>
          <p:pic>
            <p:nvPicPr>
              <p:cNvPr id="21" name="Picture 46" descr="ball2v2pn-2.png">
                <a:extLst>
                  <a:ext uri="{FF2B5EF4-FFF2-40B4-BE49-F238E27FC236}">
                    <a16:creationId xmlns:a16="http://schemas.microsoft.com/office/drawing/2014/main" id="{CA18F834-AA90-B927-FC33-0BD69FDB9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757204" y="5453110"/>
                <a:ext cx="380679" cy="371506"/>
              </a:xfrm>
              <a:prstGeom prst="rect">
                <a:avLst/>
              </a:prstGeom>
            </p:spPr>
          </p:pic>
          <p:pic>
            <p:nvPicPr>
              <p:cNvPr id="22" name="Picture 20" descr="ball2v2pn.png">
                <a:extLst>
                  <a:ext uri="{FF2B5EF4-FFF2-40B4-BE49-F238E27FC236}">
                    <a16:creationId xmlns:a16="http://schemas.microsoft.com/office/drawing/2014/main" id="{433F301E-5980-E189-21A0-05208DA708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753606" y="5195054"/>
                <a:ext cx="379301" cy="370162"/>
              </a:xfrm>
              <a:prstGeom prst="rect">
                <a:avLst/>
              </a:prstGeom>
            </p:spPr>
          </p:pic>
          <p:pic>
            <p:nvPicPr>
              <p:cNvPr id="23" name="Picture 21" descr="ball2v2pn.png">
                <a:extLst>
                  <a:ext uri="{FF2B5EF4-FFF2-40B4-BE49-F238E27FC236}">
                    <a16:creationId xmlns:a16="http://schemas.microsoft.com/office/drawing/2014/main" id="{8FA42D92-1608-CDDC-4003-379D76BBD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639154" y="5132860"/>
                <a:ext cx="379301" cy="370162"/>
              </a:xfrm>
              <a:prstGeom prst="rect">
                <a:avLst/>
              </a:prstGeom>
            </p:spPr>
          </p:pic>
          <p:pic>
            <p:nvPicPr>
              <p:cNvPr id="24" name="Picture 37" descr="ball2v2pn.png">
                <a:extLst>
                  <a:ext uri="{FF2B5EF4-FFF2-40B4-BE49-F238E27FC236}">
                    <a16:creationId xmlns:a16="http://schemas.microsoft.com/office/drawing/2014/main" id="{CD4E44AA-3681-A4BB-A5D3-05ACCC8A4D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541603" y="5433475"/>
                <a:ext cx="379301" cy="370162"/>
              </a:xfrm>
              <a:prstGeom prst="rect">
                <a:avLst/>
              </a:prstGeom>
            </p:spPr>
          </p:pic>
          <p:pic>
            <p:nvPicPr>
              <p:cNvPr id="25" name="Picture 44" descr="ball2v2pn.png">
                <a:extLst>
                  <a:ext uri="{FF2B5EF4-FFF2-40B4-BE49-F238E27FC236}">
                    <a16:creationId xmlns:a16="http://schemas.microsoft.com/office/drawing/2014/main" id="{877C0DA8-9E38-B423-299B-8C3C805464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678910" y="5645884"/>
                <a:ext cx="379301" cy="370162"/>
              </a:xfrm>
              <a:prstGeom prst="rect">
                <a:avLst/>
              </a:prstGeom>
            </p:spPr>
          </p:pic>
          <p:pic>
            <p:nvPicPr>
              <p:cNvPr id="26" name="Picture 45" descr="ball2v2pn-2.png">
                <a:extLst>
                  <a:ext uri="{FF2B5EF4-FFF2-40B4-BE49-F238E27FC236}">
                    <a16:creationId xmlns:a16="http://schemas.microsoft.com/office/drawing/2014/main" id="{65063208-3253-A935-0F6F-CBF4B6FDC5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654312" y="5758568"/>
                <a:ext cx="380679" cy="371506"/>
              </a:xfrm>
              <a:prstGeom prst="rect">
                <a:avLst/>
              </a:prstGeom>
            </p:spPr>
          </p:pic>
          <p:pic>
            <p:nvPicPr>
              <p:cNvPr id="27" name="Picture 45" descr="ball2v2pn-2.png">
                <a:extLst>
                  <a:ext uri="{FF2B5EF4-FFF2-40B4-BE49-F238E27FC236}">
                    <a16:creationId xmlns:a16="http://schemas.microsoft.com/office/drawing/2014/main" id="{FE22A9C2-9B35-3748-FFFA-41CDFDE607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497821" y="5365742"/>
                <a:ext cx="380679" cy="371506"/>
              </a:xfrm>
              <a:prstGeom prst="rect">
                <a:avLst/>
              </a:prstGeom>
            </p:spPr>
          </p:pic>
          <p:pic>
            <p:nvPicPr>
              <p:cNvPr id="28" name="Picture 45" descr="ball2v2pn-2.png">
                <a:extLst>
                  <a:ext uri="{FF2B5EF4-FFF2-40B4-BE49-F238E27FC236}">
                    <a16:creationId xmlns:a16="http://schemas.microsoft.com/office/drawing/2014/main" id="{3F3A4AAB-92A2-4CE3-9973-66F0AECA79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556419" y="5693835"/>
                <a:ext cx="380679" cy="371506"/>
              </a:xfrm>
              <a:prstGeom prst="rect">
                <a:avLst/>
              </a:prstGeom>
            </p:spPr>
          </p:pic>
          <p:pic>
            <p:nvPicPr>
              <p:cNvPr id="29" name="Picture 45" descr="ball2v2pn-2.png">
                <a:extLst>
                  <a:ext uri="{FF2B5EF4-FFF2-40B4-BE49-F238E27FC236}">
                    <a16:creationId xmlns:a16="http://schemas.microsoft.com/office/drawing/2014/main" id="{C4851903-B16E-5B98-34C6-A80651737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892904" y="5462525"/>
                <a:ext cx="380679" cy="371506"/>
              </a:xfrm>
              <a:prstGeom prst="rect">
                <a:avLst/>
              </a:prstGeom>
            </p:spPr>
          </p:pic>
          <p:pic>
            <p:nvPicPr>
              <p:cNvPr id="30" name="Picture 45" descr="ball2v2pn-2.png">
                <a:extLst>
                  <a:ext uri="{FF2B5EF4-FFF2-40B4-BE49-F238E27FC236}">
                    <a16:creationId xmlns:a16="http://schemas.microsoft.com/office/drawing/2014/main" id="{D753A0C2-F054-90C3-0103-E15084286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791967" y="5259918"/>
                <a:ext cx="380679" cy="371506"/>
              </a:xfrm>
              <a:prstGeom prst="rect">
                <a:avLst/>
              </a:prstGeom>
            </p:spPr>
          </p:pic>
          <p:pic>
            <p:nvPicPr>
              <p:cNvPr id="31" name="Picture 45" descr="ball2v2pn-2.png">
                <a:extLst>
                  <a:ext uri="{FF2B5EF4-FFF2-40B4-BE49-F238E27FC236}">
                    <a16:creationId xmlns:a16="http://schemas.microsoft.com/office/drawing/2014/main" id="{EDC3A952-DE12-5D04-C84C-A27783B8F9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575451" y="5287876"/>
                <a:ext cx="380679" cy="371506"/>
              </a:xfrm>
              <a:prstGeom prst="rect">
                <a:avLst/>
              </a:prstGeom>
            </p:spPr>
          </p:pic>
          <p:pic>
            <p:nvPicPr>
              <p:cNvPr id="32" name="Picture 45" descr="ball2v2pn-2.png">
                <a:extLst>
                  <a:ext uri="{FF2B5EF4-FFF2-40B4-BE49-F238E27FC236}">
                    <a16:creationId xmlns:a16="http://schemas.microsoft.com/office/drawing/2014/main" id="{6C5C91E1-D397-72E9-46DA-B4974A08F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744508" y="5865948"/>
                <a:ext cx="380679" cy="371506"/>
              </a:xfrm>
              <a:prstGeom prst="rect">
                <a:avLst/>
              </a:prstGeom>
            </p:spPr>
          </p:pic>
          <p:pic>
            <p:nvPicPr>
              <p:cNvPr id="33" name="Picture 45" descr="ball2v2pn-2.png">
                <a:extLst>
                  <a:ext uri="{FF2B5EF4-FFF2-40B4-BE49-F238E27FC236}">
                    <a16:creationId xmlns:a16="http://schemas.microsoft.com/office/drawing/2014/main" id="{C09B5588-3E75-CA6A-FFA7-25C641C3D0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933022" y="5742455"/>
                <a:ext cx="370255" cy="361333"/>
              </a:xfrm>
              <a:prstGeom prst="rect">
                <a:avLst/>
              </a:prstGeom>
            </p:spPr>
          </p:pic>
          <p:pic>
            <p:nvPicPr>
              <p:cNvPr id="34" name="Picture 45" descr="ball2v2pn-2.png">
                <a:extLst>
                  <a:ext uri="{FF2B5EF4-FFF2-40B4-BE49-F238E27FC236}">
                    <a16:creationId xmlns:a16="http://schemas.microsoft.com/office/drawing/2014/main" id="{8EF44203-C49B-F8DE-A0CF-289C0E31A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315346" y="5667697"/>
                <a:ext cx="380679" cy="371506"/>
              </a:xfrm>
              <a:prstGeom prst="rect">
                <a:avLst/>
              </a:prstGeom>
            </p:spPr>
          </p:pic>
          <p:pic>
            <p:nvPicPr>
              <p:cNvPr id="35" name="Picture 21" descr="ball2v2pn.png">
                <a:extLst>
                  <a:ext uri="{FF2B5EF4-FFF2-40B4-BE49-F238E27FC236}">
                    <a16:creationId xmlns:a16="http://schemas.microsoft.com/office/drawing/2014/main" id="{0423E5FA-2A46-CCFB-0A0D-F52B4D738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993863" y="5182619"/>
                <a:ext cx="379301" cy="370162"/>
              </a:xfrm>
              <a:prstGeom prst="rect">
                <a:avLst/>
              </a:prstGeom>
            </p:spPr>
          </p:pic>
          <p:pic>
            <p:nvPicPr>
              <p:cNvPr id="36" name="Picture 21" descr="ball2v2pn.png">
                <a:extLst>
                  <a:ext uri="{FF2B5EF4-FFF2-40B4-BE49-F238E27FC236}">
                    <a16:creationId xmlns:a16="http://schemas.microsoft.com/office/drawing/2014/main" id="{2B14F0E5-FD4C-5FB6-B566-4C897E8911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7008373" y="5882754"/>
                <a:ext cx="379301" cy="370162"/>
              </a:xfrm>
              <a:prstGeom prst="rect">
                <a:avLst/>
              </a:prstGeom>
            </p:spPr>
          </p:pic>
          <p:pic>
            <p:nvPicPr>
              <p:cNvPr id="37" name="Picture 21" descr="ball2v2pn.png">
                <a:extLst>
                  <a:ext uri="{FF2B5EF4-FFF2-40B4-BE49-F238E27FC236}">
                    <a16:creationId xmlns:a16="http://schemas.microsoft.com/office/drawing/2014/main" id="{124BE7C5-1D45-C070-64F7-92E7634316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790138" y="5448457"/>
                <a:ext cx="379301" cy="370162"/>
              </a:xfrm>
              <a:prstGeom prst="rect">
                <a:avLst/>
              </a:prstGeom>
            </p:spPr>
          </p:pic>
          <p:pic>
            <p:nvPicPr>
              <p:cNvPr id="38" name="Picture 21" descr="ball2v2pn.png">
                <a:extLst>
                  <a:ext uri="{FF2B5EF4-FFF2-40B4-BE49-F238E27FC236}">
                    <a16:creationId xmlns:a16="http://schemas.microsoft.com/office/drawing/2014/main" id="{DB73F205-81C1-86C2-E825-EA10F69322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584349" y="5860882"/>
                <a:ext cx="379301" cy="370162"/>
              </a:xfrm>
              <a:prstGeom prst="rect">
                <a:avLst/>
              </a:prstGeom>
            </p:spPr>
          </p:pic>
          <p:pic>
            <p:nvPicPr>
              <p:cNvPr id="39" name="Picture 21" descr="ball2v2pn.png">
                <a:extLst>
                  <a:ext uri="{FF2B5EF4-FFF2-40B4-BE49-F238E27FC236}">
                    <a16:creationId xmlns:a16="http://schemas.microsoft.com/office/drawing/2014/main" id="{F4BE96CB-A1D0-EFD0-E9DB-48FF87DD0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376375" y="5157926"/>
                <a:ext cx="379301" cy="370162"/>
              </a:xfrm>
              <a:prstGeom prst="rect">
                <a:avLst/>
              </a:prstGeom>
            </p:spPr>
          </p:pic>
          <p:pic>
            <p:nvPicPr>
              <p:cNvPr id="40" name="Picture 21" descr="ball2v2pn.png">
                <a:extLst>
                  <a:ext uri="{FF2B5EF4-FFF2-40B4-BE49-F238E27FC236}">
                    <a16:creationId xmlns:a16="http://schemas.microsoft.com/office/drawing/2014/main" id="{DB1D5089-8D23-A285-FCD5-56E1DEE007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185146" y="5620070"/>
                <a:ext cx="379301" cy="370162"/>
              </a:xfrm>
              <a:prstGeom prst="rect">
                <a:avLst/>
              </a:prstGeom>
            </p:spPr>
          </p:pic>
          <p:pic>
            <p:nvPicPr>
              <p:cNvPr id="41" name="Picture 21" descr="ball2v2pn.png">
                <a:extLst>
                  <a:ext uri="{FF2B5EF4-FFF2-40B4-BE49-F238E27FC236}">
                    <a16:creationId xmlns:a16="http://schemas.microsoft.com/office/drawing/2014/main" id="{4DBE94BE-48C6-6697-90E3-D32B4F4E5D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564048" y="5507290"/>
                <a:ext cx="379301" cy="370162"/>
              </a:xfrm>
              <a:prstGeom prst="rect">
                <a:avLst/>
              </a:prstGeom>
            </p:spPr>
          </p:pic>
          <p:pic>
            <p:nvPicPr>
              <p:cNvPr id="42" name="Picture 21" descr="ball2v2pn.png">
                <a:extLst>
                  <a:ext uri="{FF2B5EF4-FFF2-40B4-BE49-F238E27FC236}">
                    <a16:creationId xmlns:a16="http://schemas.microsoft.com/office/drawing/2014/main" id="{D36B0E30-428D-50BF-4861-42AA9941A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7136038" y="5394430"/>
                <a:ext cx="379301" cy="370162"/>
              </a:xfrm>
              <a:prstGeom prst="rect">
                <a:avLst/>
              </a:prstGeom>
            </p:spPr>
          </p:pic>
          <p:pic>
            <p:nvPicPr>
              <p:cNvPr id="43" name="Picture 21" descr="ball2v2pn.png">
                <a:extLst>
                  <a:ext uri="{FF2B5EF4-FFF2-40B4-BE49-F238E27FC236}">
                    <a16:creationId xmlns:a16="http://schemas.microsoft.com/office/drawing/2014/main" id="{0C82B304-C51D-FC0C-F5FD-785CA9A0B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769440" y="6033819"/>
                <a:ext cx="379301" cy="370162"/>
              </a:xfrm>
              <a:prstGeom prst="rect">
                <a:avLst/>
              </a:prstGeom>
            </p:spPr>
          </p:pic>
          <p:pic>
            <p:nvPicPr>
              <p:cNvPr id="44" name="Picture 21" descr="ball2v2pn.png">
                <a:extLst>
                  <a:ext uri="{FF2B5EF4-FFF2-40B4-BE49-F238E27FC236}">
                    <a16:creationId xmlns:a16="http://schemas.microsoft.com/office/drawing/2014/main" id="{47AB6F44-D041-A6B3-370E-B7CC50C09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392916" y="5842543"/>
                <a:ext cx="379301" cy="370162"/>
              </a:xfrm>
              <a:prstGeom prst="rect">
                <a:avLst/>
              </a:prstGeom>
            </p:spPr>
          </p:pic>
          <p:pic>
            <p:nvPicPr>
              <p:cNvPr id="45" name="Picture 45" descr="ball2v2pn-2.png">
                <a:extLst>
                  <a:ext uri="{FF2B5EF4-FFF2-40B4-BE49-F238E27FC236}">
                    <a16:creationId xmlns:a16="http://schemas.microsoft.com/office/drawing/2014/main" id="{1BE63F36-42D9-C9D7-14DB-D4820A3887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408984" y="5499077"/>
                <a:ext cx="380679" cy="371506"/>
              </a:xfrm>
              <a:prstGeom prst="rect">
                <a:avLst/>
              </a:prstGeom>
            </p:spPr>
          </p:pic>
          <p:pic>
            <p:nvPicPr>
              <p:cNvPr id="46" name="Picture 21" descr="ball2v2pn.png">
                <a:extLst>
                  <a:ext uri="{FF2B5EF4-FFF2-40B4-BE49-F238E27FC236}">
                    <a16:creationId xmlns:a16="http://schemas.microsoft.com/office/drawing/2014/main" id="{5D75A4B4-25BC-2C39-4E7B-BCD90E9711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217663" y="5875844"/>
                <a:ext cx="379301" cy="370162"/>
              </a:xfrm>
              <a:prstGeom prst="rect">
                <a:avLst/>
              </a:prstGeom>
            </p:spPr>
          </p:pic>
          <p:pic>
            <p:nvPicPr>
              <p:cNvPr id="47" name="Picture 21" descr="ball2v2pn.png">
                <a:extLst>
                  <a:ext uri="{FF2B5EF4-FFF2-40B4-BE49-F238E27FC236}">
                    <a16:creationId xmlns:a16="http://schemas.microsoft.com/office/drawing/2014/main" id="{94D0DA32-9E49-EDB1-CDB0-9FB3E0BF3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603054" y="5246750"/>
                <a:ext cx="379301" cy="370162"/>
              </a:xfrm>
              <a:prstGeom prst="rect">
                <a:avLst/>
              </a:prstGeom>
            </p:spPr>
          </p:pic>
          <p:pic>
            <p:nvPicPr>
              <p:cNvPr id="48" name="Picture 45" descr="ball2v2pn-2.png">
                <a:extLst>
                  <a:ext uri="{FF2B5EF4-FFF2-40B4-BE49-F238E27FC236}">
                    <a16:creationId xmlns:a16="http://schemas.microsoft.com/office/drawing/2014/main" id="{D9954551-ACE1-ED95-5C78-9C5DC0102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570941" y="5844591"/>
                <a:ext cx="380679" cy="371506"/>
              </a:xfrm>
              <a:prstGeom prst="rect">
                <a:avLst/>
              </a:prstGeom>
            </p:spPr>
          </p:pic>
          <p:pic>
            <p:nvPicPr>
              <p:cNvPr id="49" name="Picture 21" descr="ball2v2pn.png">
                <a:extLst>
                  <a:ext uri="{FF2B5EF4-FFF2-40B4-BE49-F238E27FC236}">
                    <a16:creationId xmlns:a16="http://schemas.microsoft.com/office/drawing/2014/main" id="{C336C439-87B5-E88B-0A46-95D559A46B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815931" y="5693735"/>
                <a:ext cx="379301" cy="370162"/>
              </a:xfrm>
              <a:prstGeom prst="rect">
                <a:avLst/>
              </a:prstGeom>
            </p:spPr>
          </p:pic>
        </p:grpSp>
        <p:pic>
          <p:nvPicPr>
            <p:cNvPr id="13" name="Picture 21">
              <a:extLst>
                <a:ext uri="{FF2B5EF4-FFF2-40B4-BE49-F238E27FC236}">
                  <a16:creationId xmlns:a16="http://schemas.microsoft.com/office/drawing/2014/main" id="{15057E02-0588-638C-49CB-04718C16F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654851">
              <a:off x="4751893" y="29053126"/>
              <a:ext cx="396000" cy="396000"/>
            </a:xfrm>
            <a:prstGeom prst="rect">
              <a:avLst/>
            </a:prstGeom>
          </p:spPr>
        </p:pic>
        <p:cxnSp>
          <p:nvCxnSpPr>
            <p:cNvPr id="14" name="Straight Arrow Connector 19">
              <a:extLst>
                <a:ext uri="{FF2B5EF4-FFF2-40B4-BE49-F238E27FC236}">
                  <a16:creationId xmlns:a16="http://schemas.microsoft.com/office/drawing/2014/main" id="{AEDF0A71-8411-65A6-42BB-C4647BE4CD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0158" y="29303249"/>
              <a:ext cx="2066882" cy="759963"/>
            </a:xfrm>
            <a:prstGeom prst="straightConnector1">
              <a:avLst/>
            </a:prstGeom>
            <a:ln w="15875" cmpd="sng">
              <a:solidFill>
                <a:srgbClr val="000000"/>
              </a:solidFill>
              <a:headEnd type="stealth" w="med" len="lg"/>
              <a:tailEnd type="non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2EE5C34-A1D6-20D1-4397-19864BAE06F6}"/>
                  </a:ext>
                </a:extLst>
              </p:cNvPr>
              <p:cNvSpPr/>
              <p:nvPr/>
            </p:nvSpPr>
            <p:spPr>
              <a:xfrm>
                <a:off x="3688028" y="2154439"/>
                <a:ext cx="2758543" cy="662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dirty="0">
                  <a:latin typeface="CMR17"/>
                </a:endParaRPr>
              </a:p>
            </p:txBody>
          </p:sp>
        </mc:Choice>
        <mc:Fallback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2EE5C34-A1D6-20D1-4397-19864BAE06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028" y="2154439"/>
                <a:ext cx="2758543" cy="6622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34">
            <a:extLst>
              <a:ext uri="{FF2B5EF4-FFF2-40B4-BE49-F238E27FC236}">
                <a16:creationId xmlns:a16="http://schemas.microsoft.com/office/drawing/2014/main" id="{0FF4C574-1835-B1C2-3741-21434E841610}"/>
              </a:ext>
            </a:extLst>
          </p:cNvPr>
          <p:cNvSpPr txBox="1"/>
          <p:nvPr/>
        </p:nvSpPr>
        <p:spPr>
          <a:xfrm>
            <a:off x="3401549" y="1479643"/>
            <a:ext cx="1481949" cy="26689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12700" cmpd="sng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defPPr>
              <a:defRPr lang="fr-FR"/>
            </a:defPPr>
            <a:lvl1pPr algn="ctr"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0" lvl="1" algn="just">
              <a:spcAft>
                <a:spcPts val="600"/>
              </a:spcAft>
              <a:defRPr sz="1600" kern="0"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dirty="0"/>
              <a:t>not scaled</a:t>
            </a: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ABEF452C-B944-12F4-83F8-BC2C3018093F}"/>
              </a:ext>
            </a:extLst>
          </p:cNvPr>
          <p:cNvGrpSpPr/>
          <p:nvPr/>
        </p:nvGrpSpPr>
        <p:grpSpPr>
          <a:xfrm>
            <a:off x="2037791" y="1498600"/>
            <a:ext cx="7142101" cy="972609"/>
            <a:chOff x="1743127" y="27784101"/>
            <a:chExt cx="12428468" cy="1692505"/>
          </a:xfrm>
        </p:grpSpPr>
        <p:cxnSp>
          <p:nvCxnSpPr>
            <p:cNvPr id="55" name="Straight Arrow Connector 19">
              <a:extLst>
                <a:ext uri="{FF2B5EF4-FFF2-40B4-BE49-F238E27FC236}">
                  <a16:creationId xmlns:a16="http://schemas.microsoft.com/office/drawing/2014/main" id="{E384DD75-AB70-01D1-C643-F8E6231AB1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0215" y="28355120"/>
              <a:ext cx="10593744" cy="464440"/>
            </a:xfrm>
            <a:prstGeom prst="straightConnector1">
              <a:avLst/>
            </a:prstGeom>
            <a:ln w="15875" cmpd="sng">
              <a:solidFill>
                <a:srgbClr val="000000"/>
              </a:solidFill>
              <a:headEnd type="stealth" w="med" len="lg"/>
              <a:tailEnd type="non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21">
              <a:extLst>
                <a:ext uri="{FF2B5EF4-FFF2-40B4-BE49-F238E27FC236}">
                  <a16:creationId xmlns:a16="http://schemas.microsoft.com/office/drawing/2014/main" id="{012554EA-0D96-1EBC-EBFF-B5ECED59E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16654851">
              <a:off x="13005865" y="28156393"/>
              <a:ext cx="396000" cy="3960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2C3F0EC1-B5B1-C55D-CA8D-FA20FCEAC4F7}"/>
                    </a:ext>
                  </a:extLst>
                </p:cNvPr>
                <p:cNvSpPr txBox="1"/>
                <p:nvPr/>
              </p:nvSpPr>
              <p:spPr>
                <a:xfrm>
                  <a:off x="13600193" y="27784101"/>
                  <a:ext cx="571402" cy="4820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fr-FR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2C3F0EC1-B5B1-C55D-CA8D-FA20FCEAC4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00193" y="27784101"/>
                  <a:ext cx="571402" cy="482025"/>
                </a:xfrm>
                <a:prstGeom prst="rect">
                  <a:avLst/>
                </a:prstGeom>
                <a:blipFill>
                  <a:blip r:embed="rId8"/>
                  <a:stretch>
                    <a:fillRect l="-14815" b="-2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5F6F58AA-91C0-9B6E-C94B-2CAB4FD96867}"/>
                </a:ext>
              </a:extLst>
            </p:cNvPr>
            <p:cNvGrpSpPr/>
            <p:nvPr/>
          </p:nvGrpSpPr>
          <p:grpSpPr>
            <a:xfrm>
              <a:off x="1743127" y="27962994"/>
              <a:ext cx="1514177" cy="1513612"/>
              <a:chOff x="2143428" y="26668417"/>
              <a:chExt cx="2600913" cy="2599943"/>
            </a:xfrm>
          </p:grpSpPr>
          <p:sp>
            <p:nvSpPr>
              <p:cNvPr id="59" name="Ellipse 58">
                <a:extLst>
                  <a:ext uri="{FF2B5EF4-FFF2-40B4-BE49-F238E27FC236}">
                    <a16:creationId xmlns:a16="http://schemas.microsoft.com/office/drawing/2014/main" id="{49D290D5-1899-FAA5-63C7-99CCF78B63EE}"/>
                  </a:ext>
                </a:extLst>
              </p:cNvPr>
              <p:cNvSpPr/>
              <p:nvPr/>
            </p:nvSpPr>
            <p:spPr>
              <a:xfrm>
                <a:off x="2143428" y="26668417"/>
                <a:ext cx="2600913" cy="2599943"/>
              </a:xfrm>
              <a:prstGeom prst="ellipse">
                <a:avLst/>
              </a:prstGeom>
              <a:noFill/>
              <a:ln w="25400" cmpd="sng">
                <a:solidFill>
                  <a:schemeClr val="tx1">
                    <a:alpha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0" name="Groupe 59">
                <a:extLst>
                  <a:ext uri="{FF2B5EF4-FFF2-40B4-BE49-F238E27FC236}">
                    <a16:creationId xmlns:a16="http://schemas.microsoft.com/office/drawing/2014/main" id="{FB7F6742-C61E-A5C0-CD37-7E2FF0BDCDC3}"/>
                  </a:ext>
                </a:extLst>
              </p:cNvPr>
              <p:cNvGrpSpPr/>
              <p:nvPr/>
            </p:nvGrpSpPr>
            <p:grpSpPr>
              <a:xfrm>
                <a:off x="2245063" y="27162106"/>
                <a:ext cx="2422572" cy="1676227"/>
                <a:chOff x="2245063" y="27162106"/>
                <a:chExt cx="2422572" cy="1676227"/>
              </a:xfrm>
            </p:grpSpPr>
            <p:grpSp>
              <p:nvGrpSpPr>
                <p:cNvPr id="61" name="Group 6">
                  <a:extLst>
                    <a:ext uri="{FF2B5EF4-FFF2-40B4-BE49-F238E27FC236}">
                      <a16:creationId xmlns:a16="http://schemas.microsoft.com/office/drawing/2014/main" id="{90799F65-28D4-DD1F-6D45-564D59154ADE}"/>
                    </a:ext>
                  </a:extLst>
                </p:cNvPr>
                <p:cNvGrpSpPr/>
                <p:nvPr/>
              </p:nvGrpSpPr>
              <p:grpSpPr>
                <a:xfrm>
                  <a:off x="2245063" y="27573710"/>
                  <a:ext cx="2008918" cy="1264623"/>
                  <a:chOff x="3981769" y="5207926"/>
                  <a:chExt cx="2126466" cy="1247998"/>
                </a:xfrm>
              </p:grpSpPr>
              <p:sp>
                <p:nvSpPr>
                  <p:cNvPr id="67" name="Oval 89">
                    <a:extLst>
                      <a:ext uri="{FF2B5EF4-FFF2-40B4-BE49-F238E27FC236}">
                        <a16:creationId xmlns:a16="http://schemas.microsoft.com/office/drawing/2014/main" id="{F6E481F1-E33A-F74F-AD22-857F951A38CE}"/>
                      </a:ext>
                    </a:extLst>
                  </p:cNvPr>
                  <p:cNvSpPr/>
                  <p:nvPr/>
                </p:nvSpPr>
                <p:spPr>
                  <a:xfrm rot="16654851">
                    <a:off x="4016593" y="5461877"/>
                    <a:ext cx="959223" cy="1028872"/>
                  </a:xfrm>
                  <a:prstGeom prst="ellipse">
                    <a:avLst/>
                  </a:prstGeom>
                  <a:solidFill>
                    <a:srgbClr val="FFFF00">
                      <a:alpha val="50000"/>
                    </a:srgbClr>
                  </a:solidFill>
                  <a:ln w="12700" cmpd="sng">
                    <a:solidFill>
                      <a:srgbClr val="00335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spcFirstLastPara="0" vert="horz" wrap="none" lIns="290259" tIns="41911" rIns="78232" bIns="41911" numCol="1" spcCol="1270" rtlCol="0" anchor="ctr" anchorCtr="0">
                    <a:noAutofit/>
                  </a:bodyPr>
                  <a:lstStyle/>
                  <a:p>
                    <a:pPr algn="ctr" defTabSz="488834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68" name="Picture 45" descr="ball2v2pn-2.png">
                    <a:extLst>
                      <a:ext uri="{FF2B5EF4-FFF2-40B4-BE49-F238E27FC236}">
                        <a16:creationId xmlns:a16="http://schemas.microsoft.com/office/drawing/2014/main" id="{32FFD031-EFE9-51BE-CC84-67728D821E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654851">
                    <a:off x="4079825" y="5797831"/>
                    <a:ext cx="497375" cy="533489"/>
                  </a:xfrm>
                  <a:prstGeom prst="rect">
                    <a:avLst/>
                  </a:prstGeom>
                </p:spPr>
              </p:pic>
              <p:pic>
                <p:nvPicPr>
                  <p:cNvPr id="69" name="Picture 46" descr="ball2v2pn-2.png">
                    <a:extLst>
                      <a:ext uri="{FF2B5EF4-FFF2-40B4-BE49-F238E27FC236}">
                        <a16:creationId xmlns:a16="http://schemas.microsoft.com/office/drawing/2014/main" id="{9481A011-8A6E-67CF-F981-631765BC1E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654851">
                    <a:off x="4428639" y="5588702"/>
                    <a:ext cx="497375" cy="533489"/>
                  </a:xfrm>
                  <a:prstGeom prst="rect">
                    <a:avLst/>
                  </a:prstGeom>
                </p:spPr>
              </p:pic>
              <p:pic>
                <p:nvPicPr>
                  <p:cNvPr id="70" name="Picture 20" descr="ball2v2pn.png">
                    <a:extLst>
                      <a:ext uri="{FF2B5EF4-FFF2-40B4-BE49-F238E27FC236}">
                        <a16:creationId xmlns:a16="http://schemas.microsoft.com/office/drawing/2014/main" id="{EBBDAB53-FD01-50DB-2936-0C4C12EBCC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654851">
                    <a:off x="5292713" y="5894962"/>
                    <a:ext cx="497375" cy="533490"/>
                  </a:xfrm>
                  <a:prstGeom prst="rect">
                    <a:avLst/>
                  </a:prstGeom>
                </p:spPr>
              </p:pic>
              <p:cxnSp>
                <p:nvCxnSpPr>
                  <p:cNvPr id="71" name="Straight Arrow Connector 22">
                    <a:extLst>
                      <a:ext uri="{FF2B5EF4-FFF2-40B4-BE49-F238E27FC236}">
                        <a16:creationId xmlns:a16="http://schemas.microsoft.com/office/drawing/2014/main" id="{F9A8880F-FC37-0EA1-119C-19F56107EC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72803" y="5611073"/>
                    <a:ext cx="363820" cy="549184"/>
                  </a:xfrm>
                  <a:prstGeom prst="straightConnector1">
                    <a:avLst/>
                  </a:prstGeom>
                  <a:ln w="12700" cmpd="sng">
                    <a:solidFill>
                      <a:srgbClr val="000000"/>
                    </a:solidFill>
                    <a:headEnd type="stealth" w="med" len="med"/>
                    <a:tailEnd type="none" w="sm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72" name="Picture 37" descr="ball2v2pn.png">
                    <a:extLst>
                      <a:ext uri="{FF2B5EF4-FFF2-40B4-BE49-F238E27FC236}">
                        <a16:creationId xmlns:a16="http://schemas.microsoft.com/office/drawing/2014/main" id="{C2902315-3971-54D6-795E-9DEA7645FB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654851">
                    <a:off x="4134162" y="5560137"/>
                    <a:ext cx="497375" cy="533489"/>
                  </a:xfrm>
                  <a:prstGeom prst="rect">
                    <a:avLst/>
                  </a:prstGeom>
                </p:spPr>
              </p:pic>
              <p:pic>
                <p:nvPicPr>
                  <p:cNvPr id="73" name="Picture 44" descr="ball2v2pn.png">
                    <a:extLst>
                      <a:ext uri="{FF2B5EF4-FFF2-40B4-BE49-F238E27FC236}">
                        <a16:creationId xmlns:a16="http://schemas.microsoft.com/office/drawing/2014/main" id="{3B6CDEBD-3691-CD64-5EA1-3B5DA51291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654851">
                    <a:off x="4288903" y="5882662"/>
                    <a:ext cx="497375" cy="533489"/>
                  </a:xfrm>
                  <a:prstGeom prst="rect">
                    <a:avLst/>
                  </a:prstGeom>
                </p:spPr>
              </p:pic>
              <p:cxnSp>
                <p:nvCxnSpPr>
                  <p:cNvPr id="74" name="Straight Arrow Connector 19">
                    <a:extLst>
                      <a:ext uri="{FF2B5EF4-FFF2-40B4-BE49-F238E27FC236}">
                        <a16:creationId xmlns:a16="http://schemas.microsoft.com/office/drawing/2014/main" id="{E7B075CC-32DE-5E7A-FB4C-0F9A685D217A}"/>
                      </a:ext>
                    </a:extLst>
                  </p:cNvPr>
                  <p:cNvCxnSpPr>
                    <a:cxnSpLocks/>
                    <a:endCxn id="66" idx="3"/>
                  </p:cNvCxnSpPr>
                  <p:nvPr/>
                </p:nvCxnSpPr>
                <p:spPr>
                  <a:xfrm flipV="1">
                    <a:off x="4421589" y="5207926"/>
                    <a:ext cx="1686646" cy="737961"/>
                  </a:xfrm>
                  <a:prstGeom prst="straightConnector1">
                    <a:avLst/>
                  </a:prstGeom>
                  <a:ln w="12700" cmpd="sng">
                    <a:solidFill>
                      <a:srgbClr val="000000"/>
                    </a:solidFill>
                    <a:headEnd type="stealth" w="med" len="med"/>
                    <a:tailEnd type="none" w="sm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2" name="Oval 89">
                  <a:extLst>
                    <a:ext uri="{FF2B5EF4-FFF2-40B4-BE49-F238E27FC236}">
                      <a16:creationId xmlns:a16="http://schemas.microsoft.com/office/drawing/2014/main" id="{66B966B4-6842-030D-0900-4B5AB4B2219C}"/>
                    </a:ext>
                  </a:extLst>
                </p:cNvPr>
                <p:cNvSpPr/>
                <p:nvPr/>
              </p:nvSpPr>
              <p:spPr>
                <a:xfrm rot="16654851">
                  <a:off x="3695635" y="27162108"/>
                  <a:ext cx="972001" cy="971998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 w="12700" cmpd="sng">
                  <a:solidFill>
                    <a:srgbClr val="00335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spcFirstLastPara="0" vert="horz" wrap="none" lIns="290259" tIns="41911" rIns="78232" bIns="41911" numCol="1" spcCol="1270" rtlCol="0" anchor="ctr" anchorCtr="0">
                  <a:noAutofit/>
                </a:bodyPr>
                <a:lstStyle/>
                <a:p>
                  <a:pPr algn="ctr" defTabSz="488834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3" name="Picture 45" descr="ball2v2pn-2.png">
                  <a:extLst>
                    <a:ext uri="{FF2B5EF4-FFF2-40B4-BE49-F238E27FC236}">
                      <a16:creationId xmlns:a16="http://schemas.microsoft.com/office/drawing/2014/main" id="{2D0EF0CE-7A95-D990-76A4-8A0941E504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654851">
                  <a:off x="3771213" y="27485546"/>
                  <a:ext cx="504000" cy="503999"/>
                </a:xfrm>
                <a:prstGeom prst="rect">
                  <a:avLst/>
                </a:prstGeom>
              </p:spPr>
            </p:pic>
            <p:pic>
              <p:nvPicPr>
                <p:cNvPr id="64" name="Picture 46" descr="ball2v2pn-2.png">
                  <a:extLst>
                    <a:ext uri="{FF2B5EF4-FFF2-40B4-BE49-F238E27FC236}">
                      <a16:creationId xmlns:a16="http://schemas.microsoft.com/office/drawing/2014/main" id="{C42B1D1A-BB33-AFFD-8C39-B3A223B618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654851">
                  <a:off x="4100745" y="27273631"/>
                  <a:ext cx="504000" cy="503999"/>
                </a:xfrm>
                <a:prstGeom prst="rect">
                  <a:avLst/>
                </a:prstGeom>
              </p:spPr>
            </p:pic>
            <p:pic>
              <p:nvPicPr>
                <p:cNvPr id="65" name="Picture 37" descr="ball2v2pn.png">
                  <a:extLst>
                    <a:ext uri="{FF2B5EF4-FFF2-40B4-BE49-F238E27FC236}">
                      <a16:creationId xmlns:a16="http://schemas.microsoft.com/office/drawing/2014/main" id="{4AAC8773-3C52-646A-0E94-17720A490A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654851">
                  <a:off x="3822546" y="27244686"/>
                  <a:ext cx="504000" cy="503999"/>
                </a:xfrm>
                <a:prstGeom prst="rect">
                  <a:avLst/>
                </a:prstGeom>
              </p:spPr>
            </p:pic>
            <p:pic>
              <p:nvPicPr>
                <p:cNvPr id="66" name="Picture 44" descr="ball2v2pn.png">
                  <a:extLst>
                    <a:ext uri="{FF2B5EF4-FFF2-40B4-BE49-F238E27FC236}">
                      <a16:creationId xmlns:a16="http://schemas.microsoft.com/office/drawing/2014/main" id="{05651948-28D1-312B-4CB4-08A7AE9B53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654851">
                  <a:off x="3968734" y="27571507"/>
                  <a:ext cx="504000" cy="50399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F4D3DC07-08A2-4029-EB1E-8F7ECF1742B0}"/>
              </a:ext>
            </a:extLst>
          </p:cNvPr>
          <p:cNvSpPr txBox="1"/>
          <p:nvPr/>
        </p:nvSpPr>
        <p:spPr>
          <a:xfrm>
            <a:off x="8306050" y="2225377"/>
            <a:ext cx="3466356" cy="600252"/>
          </a:xfrm>
          <a:prstGeom prst="rect">
            <a:avLst/>
          </a:prstGeom>
          <a:ln w="12700" cmpd="sng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defPPr>
              <a:defRPr lang="fr-FR"/>
            </a:defPPr>
            <a:lvl1pPr algn="just">
              <a:defRPr sz="1600">
                <a:solidFill>
                  <a:schemeClr val="dk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en-US" noProof="0" dirty="0"/>
              <a:t>200 times closer than the electron, 10 times more sensitive to nuclear density</a:t>
            </a:r>
          </a:p>
        </p:txBody>
      </p:sp>
      <p:sp>
        <p:nvSpPr>
          <p:cNvPr id="51" name="Rectangle 7">
            <a:extLst>
              <a:ext uri="{FF2B5EF4-FFF2-40B4-BE49-F238E27FC236}">
                <a16:creationId xmlns:a16="http://schemas.microsoft.com/office/drawing/2014/main" id="{A012445F-A29C-2AA3-70CE-EC39228AA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59" y="981856"/>
            <a:ext cx="2620703" cy="4851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b="1" dirty="0"/>
              <a:t>Doable </a:t>
            </a:r>
            <a:r>
              <a:rPr lang="en-US" sz="1800" dirty="0"/>
              <a:t>with continuum</a:t>
            </a:r>
          </a:p>
        </p:txBody>
      </p:sp>
      <p:sp>
        <p:nvSpPr>
          <p:cNvPr id="52" name="Rectangle 7">
            <a:extLst>
              <a:ext uri="{FF2B5EF4-FFF2-40B4-BE49-F238E27FC236}">
                <a16:creationId xmlns:a16="http://schemas.microsoft.com/office/drawing/2014/main" id="{90A1A157-219F-3010-B3C0-2F6BE499F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59" y="2611929"/>
            <a:ext cx="2620703" cy="4851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Maybe in 2326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4" name="ZoneTexte 233">
                <a:extLst>
                  <a:ext uri="{FF2B5EF4-FFF2-40B4-BE49-F238E27FC236}">
                    <a16:creationId xmlns:a16="http://schemas.microsoft.com/office/drawing/2014/main" id="{26E9AE9C-0ABA-5654-9F45-F01DD9B3A9BB}"/>
                  </a:ext>
                </a:extLst>
              </p:cNvPr>
              <p:cNvSpPr txBox="1"/>
              <p:nvPr/>
            </p:nvSpPr>
            <p:spPr>
              <a:xfrm>
                <a:off x="7740567" y="768530"/>
                <a:ext cx="4235450" cy="719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285750" indent="-285750" algn="just">
                  <a:buFont typeface="Arial" panose="020B0604020202020204" pitchFamily="34" charset="0"/>
                  <a:buChar char="•"/>
                </a:lvl1pPr>
              </a:lstStyle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dirty="0"/>
                  <a:t>Nuclear size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dirty="0"/>
                        </m:ctrlPr>
                      </m:sSupPr>
                      <m:e>
                        <m:r>
                          <a:rPr lang="en-US" dirty="0"/>
                          <m:t>10</m:t>
                        </m:r>
                      </m:e>
                      <m:sup>
                        <m:r>
                          <a:rPr lang="en-US" dirty="0"/>
                          <m:t>−5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a.u</a:t>
                </a:r>
                <a:r>
                  <a:rPr lang="en-US" dirty="0"/>
                  <a:t>.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dirty="0"/>
                  <a:t>Muonic 1s Bohr radius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dirty="0"/>
                        </m:ctrlPr>
                      </m:sSupPr>
                      <m:e>
                        <m:r>
                          <a:rPr lang="en-US" dirty="0"/>
                          <m:t>10</m:t>
                        </m:r>
                      </m:e>
                      <m:sup>
                        <m:r>
                          <a:rPr lang="en-US" dirty="0"/>
                          <m:t>−3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a.u</a:t>
                </a:r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234" name="ZoneTexte 233">
                <a:extLst>
                  <a:ext uri="{FF2B5EF4-FFF2-40B4-BE49-F238E27FC236}">
                    <a16:creationId xmlns:a16="http://schemas.microsoft.com/office/drawing/2014/main" id="{26E9AE9C-0ABA-5654-9F45-F01DD9B3A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567" y="768530"/>
                <a:ext cx="4235450" cy="719428"/>
              </a:xfrm>
              <a:prstGeom prst="rect">
                <a:avLst/>
              </a:prstGeom>
              <a:blipFill>
                <a:blip r:embed="rId11"/>
                <a:stretch>
                  <a:fillRect l="-1295" t="-3390"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9" name="Image 98">
            <a:extLst>
              <a:ext uri="{FF2B5EF4-FFF2-40B4-BE49-F238E27FC236}">
                <a16:creationId xmlns:a16="http://schemas.microsoft.com/office/drawing/2014/main" id="{0742D121-22D1-D5A6-D7CA-E618D2AADE4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0622" y="3180066"/>
            <a:ext cx="3560098" cy="24920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98B59C2-33B5-4272-63D4-FDA0B683C54B}"/>
                  </a:ext>
                </a:extLst>
              </p:cNvPr>
              <p:cNvSpPr/>
              <p:nvPr/>
            </p:nvSpPr>
            <p:spPr>
              <a:xfrm>
                <a:off x="368972" y="4137337"/>
                <a:ext cx="8041498" cy="2100896"/>
              </a:xfrm>
              <a:prstGeom prst="rect">
                <a:avLst/>
              </a:prstGeom>
              <a:noFill/>
            </p:spPr>
            <p:txBody>
              <a:bodyPr wrap="square" numCol="2" spcCol="180000" rtlCol="0">
                <a:no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/>
                  <a:t>Bound state properties with continuum</a:t>
                </a:r>
              </a:p>
              <a:p>
                <a:pPr algn="ctr"/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mtClean="0"/>
                        </m:ctrlPr>
                      </m:dPr>
                      <m:e>
                        <m:sSubSup>
                          <m:sSubSupPr>
                            <m:ctrlPr>
                              <a:rPr lang="fr-FR"/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fr-FR"/>
                              <m:t>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/>
                              <m:t>NCSMC</m:t>
                            </m:r>
                          </m:sub>
                          <m:sup>
                            <m:r>
                              <a:rPr lang="fr-FR"/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fr-FR"/>
                              <m:t>A</m:t>
                            </m:r>
                            <m:r>
                              <a:rPr lang="fr-FR"/>
                              <m:t>)</m:t>
                            </m:r>
                          </m:sup>
                        </m:sSubSup>
                      </m:e>
                      <m:e>
                        <m:acc>
                          <m:accPr>
                            <m:chr m:val="̂"/>
                            <m:ctrlPr>
                              <a:rPr lang="fr-FR"/>
                            </m:ctrlPr>
                          </m:accPr>
                          <m:e>
                            <m:r>
                              <a:rPr lang="fr-FR"/>
                              <m:t>𝒪</m:t>
                            </m:r>
                          </m:e>
                        </m:acc>
                        <m:r>
                          <a:rPr lang="fr-FR"/>
                          <m:t> </m:t>
                        </m:r>
                      </m:e>
                      <m:e>
                        <m:sSubSup>
                          <m:sSubSupPr>
                            <m:ctrlPr>
                              <a:rPr lang="fr-FR"/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fr-FR"/>
                              <m:t>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/>
                              <m:t>NCSMC</m:t>
                            </m:r>
                          </m:sub>
                          <m:sup>
                            <m:r>
                              <a:rPr lang="fr-FR"/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fr-FR"/>
                              <m:t>A</m:t>
                            </m:r>
                            <m:r>
                              <a:rPr lang="fr-FR"/>
                              <m:t>)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  <a:p>
                <a:pPr marL="284400" algn="just"/>
                <a:r>
                  <a:rPr lang="en-US" dirty="0"/>
                  <a:t>to obtain the charge density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/>
                        </m:ctrlPr>
                      </m:accPr>
                      <m:e>
                        <m:r>
                          <a:rPr lang="fr-FR"/>
                          <m:t>𝜌</m:t>
                        </m:r>
                      </m:e>
                    </m:acc>
                    <m:d>
                      <m:dPr>
                        <m:ctrlPr>
                          <a:rPr lang="fr-FR"/>
                        </m:ctrlPr>
                      </m:dPr>
                      <m:e>
                        <m:r>
                          <a:rPr lang="fr-FR"/>
                          <m:t>𝑟</m:t>
                        </m:r>
                      </m:e>
                    </m:d>
                    <m:r>
                      <a:rPr lang="fr-FR"/>
                      <m:t> </m:t>
                    </m:r>
                  </m:oMath>
                </a14:m>
                <a:r>
                  <a:rPr lang="en-US" dirty="0"/>
                  <a:t>at large</a:t>
                </a:r>
                <a14:m>
                  <m:oMath xmlns:m="http://schemas.openxmlformats.org/officeDocument/2006/math">
                    <m:r>
                      <a:rPr lang="en-US" dirty="0" smtClean="0"/>
                      <m:t> </m:t>
                    </m:r>
                    <m:r>
                      <a:rPr lang="en-US" dirty="0" smtClean="0"/>
                      <m:t>𝑟</m:t>
                    </m:r>
                  </m:oMath>
                </a14:m>
                <a:r>
                  <a:rPr lang="en-US" dirty="0"/>
                  <a:t> and the magnetic distribution.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/>
                  <a:t>We will also explore the interest of computing localization probabilities: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/>
                        </m:ctrlPr>
                      </m:sSubPr>
                      <m:e>
                        <m:r>
                          <a:rPr lang="el-GR" smtClean="0"/>
                          <m:t>𝐷</m:t>
                        </m:r>
                      </m:e>
                      <m:sub>
                        <m:r>
                          <a:rPr lang="el-GR" smtClean="0"/>
                          <m:t>𝜏𝜎</m:t>
                        </m:r>
                      </m:sub>
                    </m:sSub>
                    <m:r>
                      <a:rPr lang="el-GR" smtClean="0"/>
                      <m:t>(</m:t>
                    </m:r>
                    <m:r>
                      <a:rPr lang="el-GR" smtClean="0"/>
                      <m:t>𝑟</m:t>
                    </m:r>
                    <m:r>
                      <a:rPr lang="el-GR" smtClean="0"/>
                      <m:t>) =</m:t>
                    </m:r>
                    <m:d>
                      <m:dPr>
                        <m:ctrlPr>
                          <a:rPr lang="el-GR" smtClean="0"/>
                        </m:ctrlPr>
                      </m:dPr>
                      <m:e>
                        <m:sSub>
                          <m:sSubPr>
                            <m:ctrlPr>
                              <a:rPr lang="fr-FR"/>
                            </m:ctrlPr>
                          </m:sSubPr>
                          <m:e>
                            <m:r>
                              <a:rPr lang="el-GR" smtClean="0"/>
                              <m:t>𝜏</m:t>
                            </m:r>
                          </m:e>
                          <m:sub>
                            <m:r>
                              <a:rPr lang="el-GR" smtClean="0"/>
                              <m:t>𝜏𝜎</m:t>
                            </m:r>
                          </m:sub>
                        </m:sSub>
                        <m:r>
                          <a:rPr lang="el-GR" smtClean="0"/>
                          <m:t>−</m:t>
                        </m:r>
                        <m:f>
                          <m:fPr>
                            <m:ctrlPr>
                              <a:rPr lang="fr-FR"/>
                            </m:ctrlPr>
                          </m:fPr>
                          <m:num>
                            <m:r>
                              <a:rPr lang="el-GR" smtClean="0"/>
                              <m:t>1</m:t>
                            </m:r>
                          </m:num>
                          <m:den>
                            <m:r>
                              <a:rPr lang="el-GR" smtClean="0"/>
                              <m:t>4</m:t>
                            </m:r>
                          </m:den>
                        </m:f>
                        <m:f>
                          <m:fPr>
                            <m:ctrlPr>
                              <a:rPr lang="fr-FR"/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/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l-GR" smtClean="0"/>
                                    </m:ctrlPr>
                                  </m:dPr>
                                  <m:e>
                                    <m:r>
                                      <a:rPr lang="el-GR" smtClean="0"/>
                                      <m:t>𝛻</m:t>
                                    </m:r>
                                    <m:sSub>
                                      <m:sSubPr>
                                        <m:ctrlPr>
                                          <a:rPr lang="fr-FR"/>
                                        </m:ctrlPr>
                                      </m:sSubPr>
                                      <m:e>
                                        <m:r>
                                          <a:rPr lang="el-GR" smtClean="0"/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l-GR" smtClean="0"/>
                                          <m:t>𝜏𝜎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l-GR" smtClean="0"/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fr-FR"/>
                                </m:ctrlPr>
                              </m:sSubPr>
                              <m:e>
                                <m:r>
                                  <a:rPr lang="el-GR" smtClean="0"/>
                                  <m:t>𝜌</m:t>
                                </m:r>
                              </m:e>
                              <m:sub>
                                <m:r>
                                  <a:rPr lang="el-GR" smtClean="0"/>
                                  <m:t>𝜏𝜎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98B59C2-33B5-4272-63D4-FDA0B683C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972" y="4137337"/>
                <a:ext cx="8041498" cy="2100896"/>
              </a:xfrm>
              <a:prstGeom prst="rect">
                <a:avLst/>
              </a:prstGeom>
              <a:blipFill>
                <a:blip r:embed="rId13"/>
                <a:stretch>
                  <a:fillRect l="-682" t="-1453" r="-758" b="-7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ZoneTexte 100">
            <a:extLst>
              <a:ext uri="{FF2B5EF4-FFF2-40B4-BE49-F238E27FC236}">
                <a16:creationId xmlns:a16="http://schemas.microsoft.com/office/drawing/2014/main" id="{1D83ED7D-59CC-47C4-BC22-BD5979405FFA}"/>
              </a:ext>
            </a:extLst>
          </p:cNvPr>
          <p:cNvSpPr txBox="1"/>
          <p:nvPr/>
        </p:nvSpPr>
        <p:spPr>
          <a:xfrm>
            <a:off x="8306050" y="5967757"/>
            <a:ext cx="3466356" cy="364730"/>
          </a:xfrm>
          <a:prstGeom prst="rect">
            <a:avLst/>
          </a:prstGeom>
          <a:ln w="12700" cmpd="sng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defPPr>
              <a:defRPr lang="fr-FR"/>
            </a:defPPr>
            <a:lvl1pPr algn="just">
              <a:defRPr sz="1600">
                <a:solidFill>
                  <a:schemeClr val="dk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en-US" noProof="0" dirty="0"/>
              <a:t>Link with DFT (new constraints)</a:t>
            </a: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EF646069-1E3D-DD39-9E09-D8AC17D6CB65}"/>
              </a:ext>
            </a:extLst>
          </p:cNvPr>
          <p:cNvSpPr txBox="1"/>
          <p:nvPr/>
        </p:nvSpPr>
        <p:spPr>
          <a:xfrm>
            <a:off x="8887192" y="5669212"/>
            <a:ext cx="203536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accent1">
                    <a:lumMod val="75000"/>
                  </a:schemeClr>
                </a:solidFill>
              </a:rPr>
              <a:t>Phys. Rev. C </a:t>
            </a:r>
            <a:r>
              <a:rPr lang="en-US" sz="900" b="1" dirty="0">
                <a:solidFill>
                  <a:schemeClr val="accent1">
                    <a:lumMod val="75000"/>
                  </a:schemeClr>
                </a:solidFill>
              </a:rPr>
              <a:t>106</a:t>
            </a:r>
            <a:r>
              <a:rPr lang="en-US" sz="900" dirty="0">
                <a:solidFill>
                  <a:schemeClr val="accent1">
                    <a:lumMod val="75000"/>
                  </a:schemeClr>
                </a:solidFill>
              </a:rPr>
              <a:t>, 064330 (2022)</a:t>
            </a:r>
          </a:p>
        </p:txBody>
      </p:sp>
    </p:spTree>
    <p:extLst>
      <p:ext uri="{BB962C8B-B14F-4D97-AF65-F5344CB8AC3E}">
        <p14:creationId xmlns:p14="http://schemas.microsoft.com/office/powerpoint/2010/main" val="3081003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0E5ADE-BA9B-486B-89F4-FC1DD38866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5683" y="1692047"/>
            <a:ext cx="5420634" cy="4273476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CB6A52C-2331-D30A-296B-7A51071E1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E034503-1B1A-8CDC-90CC-B74154F8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8718A5-ACE7-29A5-0604-07E37BB5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54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5"/>
    </mc:Choice>
    <mc:Fallback xmlns="">
      <p:transition spd="slow" advTm="542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679E23C-37DF-D7A4-3FFD-A55F7DF9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story of multiple scale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EA032A-7322-36CD-BB3A-D7E996F53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/>
          <a:p>
            <a:fld id="{77E71596-5F9D-49C5-9701-16B3CA54319D}" type="slidenum">
              <a:rPr lang="fr-FR" smtClean="0"/>
              <a:t>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E1817C9-3F2C-1200-FF94-ED4E8FA29E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51619"/>
            <a:ext cx="4022417" cy="5688000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D99E19-E5A4-5F0E-25AB-2BB29C0DE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B25FEF9-5CA3-C5AE-B59A-D01A39156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TRIUMF – IRL Workshop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texte 2">
                <a:extLst>
                  <a:ext uri="{FF2B5EF4-FFF2-40B4-BE49-F238E27FC236}">
                    <a16:creationId xmlns:a16="http://schemas.microsoft.com/office/drawing/2014/main" id="{7BF586C4-B192-9513-E66F-4A958BB328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73198" y="1413769"/>
                <a:ext cx="7150803" cy="2547492"/>
              </a:xfrm>
              <a:prstGeom prst="rect">
                <a:avLst/>
              </a:prstGeom>
            </p:spPr>
            <p:txBody>
              <a:bodyPr>
                <a:spAutoFit/>
              </a:bodyPr>
              <a:lstStyle>
                <a:lvl1pPr marL="194036" indent="-194036" algn="l" defTabSz="776143" rtl="0" eaLnBrk="1" latinLnBrk="0" hangingPunct="1">
                  <a:lnSpc>
                    <a:spcPct val="90000"/>
                  </a:lnSpc>
                  <a:spcBef>
                    <a:spcPts val="849"/>
                  </a:spcBef>
                  <a:buFont typeface="Arial" panose="020B0604020202020204" pitchFamily="34" charset="0"/>
                  <a:buChar char="•"/>
                  <a:defRPr sz="23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82107" indent="-194036" algn="l" defTabSz="776143" rtl="0" eaLnBrk="1" latinLnBrk="0" hangingPunct="1">
                  <a:lnSpc>
                    <a:spcPct val="90000"/>
                  </a:lnSpc>
                  <a:spcBef>
                    <a:spcPts val="424"/>
                  </a:spcBef>
                  <a:buFont typeface="Arial" panose="020B0604020202020204" pitchFamily="34" charset="0"/>
                  <a:buChar char="•"/>
                  <a:defRPr sz="203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70178" indent="-194036" algn="l" defTabSz="776143" rtl="0" eaLnBrk="1" latinLnBrk="0" hangingPunct="1">
                  <a:lnSpc>
                    <a:spcPct val="90000"/>
                  </a:lnSpc>
                  <a:spcBef>
                    <a:spcPts val="424"/>
                  </a:spcBef>
                  <a:buFont typeface="Arial" panose="020B0604020202020204" pitchFamily="34" charset="0"/>
                  <a:buChar char="•"/>
                  <a:defRPr sz="169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58250" indent="-194036" algn="l" defTabSz="776143" rtl="0" eaLnBrk="1" latinLnBrk="0" hangingPunct="1">
                  <a:lnSpc>
                    <a:spcPct val="90000"/>
                  </a:lnSpc>
                  <a:spcBef>
                    <a:spcPts val="424"/>
                  </a:spcBef>
                  <a:buFont typeface="Arial" panose="020B0604020202020204" pitchFamily="34" charset="0"/>
                  <a:buChar char="•"/>
                  <a:defRPr sz="152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746321" indent="-194036" algn="l" defTabSz="776143" rtl="0" eaLnBrk="1" latinLnBrk="0" hangingPunct="1">
                  <a:lnSpc>
                    <a:spcPct val="90000"/>
                  </a:lnSpc>
                  <a:spcBef>
                    <a:spcPts val="424"/>
                  </a:spcBef>
                  <a:buFont typeface="Arial" panose="020B0604020202020204" pitchFamily="34" charset="0"/>
                  <a:buChar char="•"/>
                  <a:defRPr sz="152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134392" indent="-194036" algn="l" defTabSz="776143" rtl="0" eaLnBrk="1" latinLnBrk="0" hangingPunct="1">
                  <a:lnSpc>
                    <a:spcPct val="90000"/>
                  </a:lnSpc>
                  <a:spcBef>
                    <a:spcPts val="424"/>
                  </a:spcBef>
                  <a:buFont typeface="Arial" panose="020B0604020202020204" pitchFamily="34" charset="0"/>
                  <a:buChar char="•"/>
                  <a:defRPr sz="152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522464" indent="-194036" algn="l" defTabSz="776143" rtl="0" eaLnBrk="1" latinLnBrk="0" hangingPunct="1">
                  <a:lnSpc>
                    <a:spcPct val="90000"/>
                  </a:lnSpc>
                  <a:spcBef>
                    <a:spcPts val="424"/>
                  </a:spcBef>
                  <a:buFont typeface="Arial" panose="020B0604020202020204" pitchFamily="34" charset="0"/>
                  <a:buChar char="•"/>
                  <a:defRPr sz="152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910535" indent="-194036" algn="l" defTabSz="776143" rtl="0" eaLnBrk="1" latinLnBrk="0" hangingPunct="1">
                  <a:lnSpc>
                    <a:spcPct val="90000"/>
                  </a:lnSpc>
                  <a:spcBef>
                    <a:spcPts val="424"/>
                  </a:spcBef>
                  <a:buFont typeface="Arial" panose="020B0604020202020204" pitchFamily="34" charset="0"/>
                  <a:buChar char="•"/>
                  <a:defRPr sz="152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298607" indent="-194036" algn="l" defTabSz="776143" rtl="0" eaLnBrk="1" latinLnBrk="0" hangingPunct="1">
                  <a:lnSpc>
                    <a:spcPct val="90000"/>
                  </a:lnSpc>
                  <a:spcBef>
                    <a:spcPts val="424"/>
                  </a:spcBef>
                  <a:buFont typeface="Arial" panose="020B0604020202020204" pitchFamily="34" charset="0"/>
                  <a:buChar char="•"/>
                  <a:defRPr sz="152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fontAlgn="auto">
                  <a:lnSpc>
                    <a:spcPct val="10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Goal: Solving the Schrodinger equation (SE) for an A-body system:</a:t>
                </a:r>
              </a:p>
              <a:p>
                <a:pPr marL="0" indent="0" fontAlgn="auto">
                  <a:lnSpc>
                    <a:spcPct val="100000"/>
                  </a:lnSpc>
                  <a:spcBef>
                    <a:spcPts val="12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|"/>
                          <m:ctrlPr>
                            <a:rPr lang="fr-F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sSup>
                        <m:sSupPr>
                          <m:ctrlP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sSup>
                            <m:sSupPr>
                              <m:ctrlPr>
                                <a:rPr lang="fr-F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fr-F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  <m: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fr-FR" sz="1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d>
                        <m:dPr>
                          <m:begChr m:val=""/>
                          <m:endChr m:val="|"/>
                          <m:ctrlPr>
                            <a:rPr lang="fr-F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sSup>
                        <m:sSupPr>
                          <m:ctrlP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sSup>
                            <m:sSupPr>
                              <m:ctrlPr>
                                <a:rPr lang="fr-F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fr-F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  <m: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fr-FR" sz="1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 fontAlgn="auto">
                  <a:lnSpc>
                    <a:spcPct val="10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Nucleons are considered as point-like particles.</a:t>
                </a:r>
              </a:p>
              <a:p>
                <a:pPr marL="342900" indent="-342900" fontAlgn="auto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SE is solved by considering two and many-body interactions between nucleons</a:t>
                </a:r>
                <a:endParaRPr lang="fr-FR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Espace réservé du texte 2">
                <a:extLst>
                  <a:ext uri="{FF2B5EF4-FFF2-40B4-BE49-F238E27FC236}">
                    <a16:creationId xmlns:a16="http://schemas.microsoft.com/office/drawing/2014/main" id="{7BF586C4-B192-9513-E66F-4A958BB32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198" y="1413769"/>
                <a:ext cx="7150803" cy="2547492"/>
              </a:xfrm>
              <a:prstGeom prst="rect">
                <a:avLst/>
              </a:prstGeom>
              <a:blipFill>
                <a:blip r:embed="rId3"/>
                <a:stretch>
                  <a:fillRect l="-597" t="-1435" r="-341" b="-2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e 55">
            <a:extLst>
              <a:ext uri="{FF2B5EF4-FFF2-40B4-BE49-F238E27FC236}">
                <a16:creationId xmlns:a16="http://schemas.microsoft.com/office/drawing/2014/main" id="{F717ED42-708F-1A7B-0F13-E6F46769BC7F}"/>
              </a:ext>
            </a:extLst>
          </p:cNvPr>
          <p:cNvGrpSpPr/>
          <p:nvPr/>
        </p:nvGrpSpPr>
        <p:grpSpPr>
          <a:xfrm>
            <a:off x="5150355" y="4628165"/>
            <a:ext cx="2323298" cy="1709950"/>
            <a:chOff x="5150355" y="4628165"/>
            <a:chExt cx="2323298" cy="170995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D093B9B5-CD2C-E357-D8C9-1A7539D56EAC}"/>
                </a:ext>
              </a:extLst>
            </p:cNvPr>
            <p:cNvSpPr/>
            <p:nvPr/>
          </p:nvSpPr>
          <p:spPr>
            <a:xfrm>
              <a:off x="5301899" y="4628165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7FA8F951-B2DD-C840-A9A6-7B6759F7A16F}"/>
                </a:ext>
              </a:extLst>
            </p:cNvPr>
            <p:cNvSpPr/>
            <p:nvPr/>
          </p:nvSpPr>
          <p:spPr>
            <a:xfrm>
              <a:off x="6165367" y="6109515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BAFE3BD8-A36D-50AE-918D-547D77AE979C}"/>
                </a:ext>
              </a:extLst>
            </p:cNvPr>
            <p:cNvSpPr/>
            <p:nvPr/>
          </p:nvSpPr>
          <p:spPr>
            <a:xfrm>
              <a:off x="7028835" y="4628165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4F4C4D49-09C1-6BAE-B318-AD8B88D6ED28}"/>
                </a:ext>
              </a:extLst>
            </p:cNvPr>
            <p:cNvCxnSpPr>
              <a:cxnSpLocks/>
              <a:stCxn id="8" idx="5"/>
              <a:endCxn id="9" idx="1"/>
            </p:cNvCxnSpPr>
            <p:nvPr/>
          </p:nvCxnSpPr>
          <p:spPr>
            <a:xfrm>
              <a:off x="5497021" y="4823287"/>
              <a:ext cx="701824" cy="1319706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800C7111-84CF-B773-86B5-77F57C01F5AF}"/>
                </a:ext>
              </a:extLst>
            </p:cNvPr>
            <p:cNvCxnSpPr>
              <a:cxnSpLocks/>
              <a:stCxn id="10" idx="3"/>
              <a:endCxn id="9" idx="7"/>
            </p:cNvCxnSpPr>
            <p:nvPr/>
          </p:nvCxnSpPr>
          <p:spPr>
            <a:xfrm flipH="1">
              <a:off x="6360489" y="4823287"/>
              <a:ext cx="701824" cy="1319706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6F72E3D2-9922-9DBD-570E-9CB7339F8F0F}"/>
                </a:ext>
              </a:extLst>
            </p:cNvPr>
            <p:cNvCxnSpPr>
              <a:cxnSpLocks/>
              <a:stCxn id="10" idx="2"/>
              <a:endCxn id="8" idx="6"/>
            </p:cNvCxnSpPr>
            <p:nvPr/>
          </p:nvCxnSpPr>
          <p:spPr>
            <a:xfrm flipH="1">
              <a:off x="5530499" y="4742465"/>
              <a:ext cx="1498336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83188561-9C6B-F97E-7586-DA46DE903290}"/>
                    </a:ext>
                  </a:extLst>
                </p:cNvPr>
                <p:cNvSpPr txBox="1"/>
                <p:nvPr/>
              </p:nvSpPr>
              <p:spPr>
                <a:xfrm>
                  <a:off x="5150355" y="5260200"/>
                  <a:ext cx="534256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8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2800" i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oMath>
                    </m:oMathPara>
                  </a14:m>
                  <a:endParaRPr lang="fr-FR" sz="2800" dirty="0"/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83188561-9C6B-F97E-7586-DA46DE9032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0355" y="5260200"/>
                  <a:ext cx="534256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ACC0911E-F9B2-7236-CC5E-2F286BBB11B0}"/>
                    </a:ext>
                  </a:extLst>
                </p:cNvPr>
                <p:cNvSpPr txBox="1"/>
                <p:nvPr/>
              </p:nvSpPr>
              <p:spPr>
                <a:xfrm>
                  <a:off x="6848272" y="5260200"/>
                  <a:ext cx="625381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fr-FR"/>
                  </a:defPPr>
                  <a:lvl1pPr>
                    <a:defRPr sz="2800" i="1">
                      <a:solidFill>
                        <a:srgbClr val="836967"/>
                      </a:solidFill>
                      <a:latin typeface="Cambria Math" panose="020405030504060302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fr-FR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ACC0911E-F9B2-7236-CC5E-2F286BBB11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8272" y="5260200"/>
                  <a:ext cx="625381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D830BA9B-8868-FCC8-519E-97D586AAF07E}"/>
                    </a:ext>
                  </a:extLst>
                </p:cNvPr>
                <p:cNvSpPr txBox="1"/>
                <p:nvPr/>
              </p:nvSpPr>
              <p:spPr>
                <a:xfrm>
                  <a:off x="5828506" y="4815154"/>
                  <a:ext cx="875872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fr-FR"/>
                  </a:defPPr>
                  <a:lvl1pPr>
                    <a:defRPr sz="2800" i="1">
                      <a:solidFill>
                        <a:srgbClr val="836967"/>
                      </a:solidFill>
                      <a:latin typeface="Cambria Math" panose="020405030504060302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sub>
                        </m:sSub>
                      </m:oMath>
                    </m:oMathPara>
                  </a14:m>
                  <a:endParaRPr lang="fr-FR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D830BA9B-8868-FCC8-519E-97D586AAF0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8506" y="4815154"/>
                  <a:ext cx="875872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8784B9DC-4C08-1239-476F-E94A6430DC1C}"/>
              </a:ext>
            </a:extLst>
          </p:cNvPr>
          <p:cNvGrpSpPr/>
          <p:nvPr/>
        </p:nvGrpSpPr>
        <p:grpSpPr>
          <a:xfrm>
            <a:off x="9123533" y="4628165"/>
            <a:ext cx="1743008" cy="1709950"/>
            <a:chOff x="9123533" y="4628165"/>
            <a:chExt cx="1743008" cy="17099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0CD31EC3-F43B-EA8E-9CBB-88476BBBBC47}"/>
                    </a:ext>
                  </a:extLst>
                </p:cNvPr>
                <p:cNvSpPr txBox="1"/>
                <p:nvPr/>
              </p:nvSpPr>
              <p:spPr>
                <a:xfrm>
                  <a:off x="9658002" y="4689174"/>
                  <a:ext cx="68622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fr-FR"/>
                  </a:defPPr>
                  <a:lvl1pPr>
                    <a:defRPr sz="2800" i="1">
                      <a:solidFill>
                        <a:srgbClr val="836967"/>
                      </a:solidFill>
                      <a:latin typeface="Cambria Math" panose="020405030504060302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fr-FR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fr-FR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0CD31EC3-F43B-EA8E-9CBB-88476BBBBC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8002" y="4689174"/>
                  <a:ext cx="686228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25EE07F0-7C88-8AD6-C311-B082E09CA9CA}"/>
                </a:ext>
              </a:extLst>
            </p:cNvPr>
            <p:cNvSpPr/>
            <p:nvPr/>
          </p:nvSpPr>
          <p:spPr>
            <a:xfrm>
              <a:off x="9123533" y="4628165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C0204EEA-C902-4DC6-EFE9-EEA80193AAF8}"/>
                </a:ext>
              </a:extLst>
            </p:cNvPr>
            <p:cNvSpPr/>
            <p:nvPr/>
          </p:nvSpPr>
          <p:spPr>
            <a:xfrm>
              <a:off x="9880737" y="6109515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03BDAC93-942E-4134-09BF-FB903CB2E8AA}"/>
                </a:ext>
              </a:extLst>
            </p:cNvPr>
            <p:cNvSpPr/>
            <p:nvPr/>
          </p:nvSpPr>
          <p:spPr>
            <a:xfrm>
              <a:off x="10637941" y="4628165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44E122FB-53CD-5356-7DCC-8845E0F84E59}"/>
                </a:ext>
              </a:extLst>
            </p:cNvPr>
            <p:cNvCxnSpPr>
              <a:cxnSpLocks/>
              <a:stCxn id="41" idx="4"/>
              <a:endCxn id="26" idx="0"/>
            </p:cNvCxnSpPr>
            <p:nvPr/>
          </p:nvCxnSpPr>
          <p:spPr>
            <a:xfrm>
              <a:off x="9983116" y="5362475"/>
              <a:ext cx="11921" cy="74704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DA97082B-D684-4156-F31C-8B402DBA8A5F}"/>
                </a:ext>
              </a:extLst>
            </p:cNvPr>
            <p:cNvCxnSpPr>
              <a:cxnSpLocks/>
              <a:stCxn id="27" idx="3"/>
              <a:endCxn id="41" idx="7"/>
            </p:cNvCxnSpPr>
            <p:nvPr/>
          </p:nvCxnSpPr>
          <p:spPr>
            <a:xfrm flipH="1">
              <a:off x="9995844" y="4823287"/>
              <a:ext cx="675575" cy="50846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B1F29FBF-2E8E-706F-F36A-E560E2E461ED}"/>
                </a:ext>
              </a:extLst>
            </p:cNvPr>
            <p:cNvCxnSpPr>
              <a:cxnSpLocks/>
              <a:stCxn id="41" idx="2"/>
              <a:endCxn id="25" idx="5"/>
            </p:cNvCxnSpPr>
            <p:nvPr/>
          </p:nvCxnSpPr>
          <p:spPr>
            <a:xfrm flipH="1" flipV="1">
              <a:off x="9318655" y="4823287"/>
              <a:ext cx="646461" cy="521188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517DD5E9-1568-3E58-9602-914765F318EA}"/>
                </a:ext>
              </a:extLst>
            </p:cNvPr>
            <p:cNvSpPr/>
            <p:nvPr/>
          </p:nvSpPr>
          <p:spPr>
            <a:xfrm>
              <a:off x="9965116" y="532647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48639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0" dirty="0"/>
              <a:t>(</a:t>
            </a:r>
            <a:r>
              <a:rPr lang="en-US" sz="2000" b="0" dirty="0" err="1"/>
              <a:t>i</a:t>
            </a:r>
            <a:r>
              <a:rPr lang="en-US" sz="2000" b="0" dirty="0"/>
              <a:t>) Research directions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B3286C6-DD48-3FEC-C10C-ACA89ECAE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/>
          <a:p>
            <a:fld id="{68F2A9D7-B594-4335-8D31-30DF94E72F54}" type="slidenum">
              <a:rPr lang="fr-FR" smtClean="0"/>
              <a:t>3</a:t>
            </a:fld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F372C22-9772-437C-A0F8-2DE6D8A840F3}"/>
              </a:ext>
            </a:extLst>
          </p:cNvPr>
          <p:cNvGrpSpPr>
            <a:grpSpLocks noChangeAspect="1"/>
          </p:cNvGrpSpPr>
          <p:nvPr/>
        </p:nvGrpSpPr>
        <p:grpSpPr>
          <a:xfrm>
            <a:off x="10974465" y="2259129"/>
            <a:ext cx="777329" cy="720000"/>
            <a:chOff x="9543311" y="2492184"/>
            <a:chExt cx="943252" cy="873686"/>
          </a:xfrm>
        </p:grpSpPr>
        <p:sp>
          <p:nvSpPr>
            <p:cNvPr id="54" name="Oval 2">
              <a:extLst>
                <a:ext uri="{FF2B5EF4-FFF2-40B4-BE49-F238E27FC236}">
                  <a16:creationId xmlns:a16="http://schemas.microsoft.com/office/drawing/2014/main" id="{9518C765-55F9-4AC3-8385-7779780F7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3311" y="2492184"/>
              <a:ext cx="943252" cy="87368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5" name="Oval 9">
              <a:extLst>
                <a:ext uri="{FF2B5EF4-FFF2-40B4-BE49-F238E27FC236}">
                  <a16:creationId xmlns:a16="http://schemas.microsoft.com/office/drawing/2014/main" id="{BD9F2585-4A22-486C-A505-8BB2FC8F5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4284" y="2932841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" name="Oval 9">
              <a:extLst>
                <a:ext uri="{FF2B5EF4-FFF2-40B4-BE49-F238E27FC236}">
                  <a16:creationId xmlns:a16="http://schemas.microsoft.com/office/drawing/2014/main" id="{6892FF23-13B6-4C09-B8FE-A3CB44F7E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3824" y="2728443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" name="Oval 9">
              <a:extLst>
                <a:ext uri="{FF2B5EF4-FFF2-40B4-BE49-F238E27FC236}">
                  <a16:creationId xmlns:a16="http://schemas.microsoft.com/office/drawing/2014/main" id="{0DCDA1BF-D716-4B21-BA66-9A82FBB5E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7840" y="2932846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" name="Oval 9">
              <a:extLst>
                <a:ext uri="{FF2B5EF4-FFF2-40B4-BE49-F238E27FC236}">
                  <a16:creationId xmlns:a16="http://schemas.microsoft.com/office/drawing/2014/main" id="{0795D917-E5A2-43A6-9A8D-D50DB555F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6682" y="3212307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" name="Oval 9">
              <a:extLst>
                <a:ext uri="{FF2B5EF4-FFF2-40B4-BE49-F238E27FC236}">
                  <a16:creationId xmlns:a16="http://schemas.microsoft.com/office/drawing/2014/main" id="{94032E18-9D3B-47D7-A7C5-B2676D238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110" y="3011047"/>
              <a:ext cx="108000" cy="108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Oval 9">
              <a:extLst>
                <a:ext uri="{FF2B5EF4-FFF2-40B4-BE49-F238E27FC236}">
                  <a16:creationId xmlns:a16="http://schemas.microsoft.com/office/drawing/2014/main" id="{9C9E0900-E74E-41C0-A8B6-1A8E79B36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2322" y="2877451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" name="Oval 10">
              <a:extLst>
                <a:ext uri="{FF2B5EF4-FFF2-40B4-BE49-F238E27FC236}">
                  <a16:creationId xmlns:a16="http://schemas.microsoft.com/office/drawing/2014/main" id="{1FC25ED2-ECBF-4884-9D74-C82CC48517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990277">
              <a:off x="10003961" y="2915709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7" name="Oval 9">
              <a:extLst>
                <a:ext uri="{FF2B5EF4-FFF2-40B4-BE49-F238E27FC236}">
                  <a16:creationId xmlns:a16="http://schemas.microsoft.com/office/drawing/2014/main" id="{2525101D-B24A-4D50-B2D3-AAB30EF55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1155" y="2919048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6" name="Oval 9">
              <a:extLst>
                <a:ext uri="{FF2B5EF4-FFF2-40B4-BE49-F238E27FC236}">
                  <a16:creationId xmlns:a16="http://schemas.microsoft.com/office/drawing/2014/main" id="{AEA9BAD8-7921-43BB-99BA-7F17456BF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395" y="2908655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2DAE531-DDA8-4551-BEA5-4452B602B2B1}"/>
              </a:ext>
            </a:extLst>
          </p:cNvPr>
          <p:cNvGrpSpPr/>
          <p:nvPr/>
        </p:nvGrpSpPr>
        <p:grpSpPr>
          <a:xfrm>
            <a:off x="885051" y="787425"/>
            <a:ext cx="3555240" cy="3555240"/>
            <a:chOff x="610918" y="61720"/>
            <a:chExt cx="3961640" cy="3961640"/>
          </a:xfrm>
        </p:grpSpPr>
        <p:grpSp>
          <p:nvGrpSpPr>
            <p:cNvPr id="123" name="Groupe 122">
              <a:extLst>
                <a:ext uri="{FF2B5EF4-FFF2-40B4-BE49-F238E27FC236}">
                  <a16:creationId xmlns:a16="http://schemas.microsoft.com/office/drawing/2014/main" id="{AC8198E6-A147-4344-B94F-2C9D936ECB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9696" y="1125627"/>
              <a:ext cx="3551266" cy="1643263"/>
              <a:chOff x="809696" y="1125627"/>
              <a:chExt cx="3551266" cy="1643263"/>
            </a:xfrm>
          </p:grpSpPr>
          <p:sp>
            <p:nvSpPr>
              <p:cNvPr id="4" name="Ellipse 3">
                <a:extLst>
                  <a:ext uri="{FF2B5EF4-FFF2-40B4-BE49-F238E27FC236}">
                    <a16:creationId xmlns:a16="http://schemas.microsoft.com/office/drawing/2014/main" id="{C8910CFB-AEAC-45FE-9288-1DE55FDC75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949792">
                <a:off x="1357239" y="1637819"/>
                <a:ext cx="425434" cy="41377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Connecteur droit avec flèche 4">
                <a:extLst>
                  <a:ext uri="{FF2B5EF4-FFF2-40B4-BE49-F238E27FC236}">
                    <a16:creationId xmlns:a16="http://schemas.microsoft.com/office/drawing/2014/main" id="{8F95A3DE-B759-462C-AF3D-FA681ACACB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1408" y="1814410"/>
                <a:ext cx="363542" cy="10688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6B496C0B-E7FA-4FCE-9E31-C2942597B9F3}"/>
                  </a:ext>
                </a:extLst>
              </p:cNvPr>
              <p:cNvCxnSpPr>
                <a:cxnSpLocks/>
                <a:stCxn id="4" idx="6"/>
                <a:endCxn id="11" idx="2"/>
              </p:cNvCxnSpPr>
              <p:nvPr/>
            </p:nvCxnSpPr>
            <p:spPr>
              <a:xfrm flipV="1">
                <a:off x="1778880" y="1630899"/>
                <a:ext cx="1160991" cy="17381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headEnd type="none" w="med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1C144831-FDE1-4712-8AC2-EC98F8D1DE66}"/>
                  </a:ext>
                </a:extLst>
              </p:cNvPr>
              <p:cNvCxnSpPr>
                <a:cxnSpLocks/>
                <a:stCxn id="4" idx="6"/>
                <a:endCxn id="19" idx="3"/>
              </p:cNvCxnSpPr>
              <p:nvPr/>
            </p:nvCxnSpPr>
            <p:spPr>
              <a:xfrm flipV="1">
                <a:off x="1778880" y="1466275"/>
                <a:ext cx="449047" cy="338439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headEnd type="none" w="med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F4BCA034-B72F-4E6D-ACFC-1B8E13CFE6CE}"/>
                  </a:ext>
                </a:extLst>
              </p:cNvPr>
              <p:cNvCxnSpPr>
                <a:cxnSpLocks/>
                <a:stCxn id="4" idx="6"/>
                <a:endCxn id="12" idx="2"/>
              </p:cNvCxnSpPr>
              <p:nvPr/>
            </p:nvCxnSpPr>
            <p:spPr>
              <a:xfrm>
                <a:off x="1778880" y="1804714"/>
                <a:ext cx="1607824" cy="144126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headEnd type="none" w="med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EA41FADA-E103-461D-94D4-8E7DAEEEEFD0}"/>
                  </a:ext>
                </a:extLst>
              </p:cNvPr>
              <p:cNvGrpSpPr/>
              <p:nvPr/>
            </p:nvGrpSpPr>
            <p:grpSpPr>
              <a:xfrm>
                <a:off x="1922541" y="1125627"/>
                <a:ext cx="737599" cy="494714"/>
                <a:chOff x="1159201" y="4950993"/>
                <a:chExt cx="737599" cy="494714"/>
              </a:xfrm>
            </p:grpSpPr>
            <p:cxnSp>
              <p:nvCxnSpPr>
                <p:cNvPr id="18" name="Connecteur droit avec flèche 17">
                  <a:extLst>
                    <a:ext uri="{FF2B5EF4-FFF2-40B4-BE49-F238E27FC236}">
                      <a16:creationId xmlns:a16="http://schemas.microsoft.com/office/drawing/2014/main" id="{C5C46CF9-DE1F-4D67-8014-9A903B5086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59201" y="4950993"/>
                  <a:ext cx="167881" cy="77736"/>
                </a:xfrm>
                <a:prstGeom prst="straightConnector1">
                  <a:avLst/>
                </a:prstGeom>
                <a:ln w="12700" cap="flat" cmpd="sng">
                  <a:solidFill>
                    <a:srgbClr val="FF0000"/>
                  </a:solidFill>
                  <a:headEnd type="none"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Ellipse 18">
                  <a:extLst>
                    <a:ext uri="{FF2B5EF4-FFF2-40B4-BE49-F238E27FC236}">
                      <a16:creationId xmlns:a16="http://schemas.microsoft.com/office/drawing/2014/main" id="{B20D9D84-936F-4EFA-BD59-5364CB0C62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66891">
                  <a:off x="1452627" y="5013707"/>
                  <a:ext cx="444173" cy="432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41089202-EEE5-4DAA-B2FB-15880C374A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506865">
                <a:off x="2928738" y="1345464"/>
                <a:ext cx="444173" cy="432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04C04D0C-ED89-4EAC-A4B6-94669DF7BD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86704" y="1750840"/>
                <a:ext cx="407157" cy="39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Connecteur droit avec flèche 12">
                <a:extLst>
                  <a:ext uri="{FF2B5EF4-FFF2-40B4-BE49-F238E27FC236}">
                    <a16:creationId xmlns:a16="http://schemas.microsoft.com/office/drawing/2014/main" id="{5BB30441-66C0-4B8C-9D0A-1F84A7A472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27380" y="1507191"/>
                <a:ext cx="71657" cy="148325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" name="Picture 140">
                <a:extLst>
                  <a:ext uri="{FF2B5EF4-FFF2-40B4-BE49-F238E27FC236}">
                    <a16:creationId xmlns:a16="http://schemas.microsoft.com/office/drawing/2014/main" id="{EEF65C4A-1FB5-4FEA-B48E-B26B73E20B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biLevel thresh="25000"/>
              </a:blip>
              <a:stretch>
                <a:fillRect/>
              </a:stretch>
            </p:blipFill>
            <p:spPr>
              <a:xfrm>
                <a:off x="3594534" y="1783874"/>
                <a:ext cx="205276" cy="203260"/>
              </a:xfrm>
              <a:prstGeom prst="rect">
                <a:avLst/>
              </a:prstGeom>
            </p:spPr>
          </p:pic>
          <p:cxnSp>
            <p:nvCxnSpPr>
              <p:cNvPr id="17" name="Connecteur droit avec flèche 16">
                <a:extLst>
                  <a:ext uri="{FF2B5EF4-FFF2-40B4-BE49-F238E27FC236}">
                    <a16:creationId xmlns:a16="http://schemas.microsoft.com/office/drawing/2014/main" id="{D701B687-F1ED-4C5B-9BFD-81DED693A1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1088" y="1863139"/>
                <a:ext cx="169874" cy="0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88">
                <a:extLst>
                  <a:ext uri="{FF2B5EF4-FFF2-40B4-BE49-F238E27FC236}">
                    <a16:creationId xmlns:a16="http://schemas.microsoft.com/office/drawing/2014/main" id="{1BEF8440-4EC4-43A9-B534-FBB5ABAD7122}"/>
                  </a:ext>
                </a:extLst>
              </p:cNvPr>
              <p:cNvCxnSpPr>
                <a:cxnSpLocks/>
                <a:stCxn id="4" idx="6"/>
              </p:cNvCxnSpPr>
              <p:nvPr/>
            </p:nvCxnSpPr>
            <p:spPr>
              <a:xfrm>
                <a:off x="1778880" y="1804714"/>
                <a:ext cx="1019184" cy="548718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headEnd type="none" w="med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Oval 9">
                <a:extLst>
                  <a:ext uri="{FF2B5EF4-FFF2-40B4-BE49-F238E27FC236}">
                    <a16:creationId xmlns:a16="http://schemas.microsoft.com/office/drawing/2014/main" id="{C0527EA3-5FF4-4971-958F-E37ADF3C3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696" y="1731498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4" name="Oval 9">
                <a:extLst>
                  <a:ext uri="{FF2B5EF4-FFF2-40B4-BE49-F238E27FC236}">
                    <a16:creationId xmlns:a16="http://schemas.microsoft.com/office/drawing/2014/main" id="{AB3E9416-479C-4CF4-B44D-78EA6CBB0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1211" y="1612579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5" name="Oval 9">
                <a:extLst>
                  <a:ext uri="{FF2B5EF4-FFF2-40B4-BE49-F238E27FC236}">
                    <a16:creationId xmlns:a16="http://schemas.microsoft.com/office/drawing/2014/main" id="{5529714C-2498-4CC8-8DD0-1DA03FE41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9434" y="1148985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6" name="Oval 9">
                <a:extLst>
                  <a:ext uri="{FF2B5EF4-FFF2-40B4-BE49-F238E27FC236}">
                    <a16:creationId xmlns:a16="http://schemas.microsoft.com/office/drawing/2014/main" id="{8F8F791F-24FB-4847-8CA3-44BFA75A6C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3494" y="1796968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7" name="Oval 9">
                <a:extLst>
                  <a:ext uri="{FF2B5EF4-FFF2-40B4-BE49-F238E27FC236}">
                    <a16:creationId xmlns:a16="http://schemas.microsoft.com/office/drawing/2014/main" id="{E7A6B40D-6FAA-46D5-BD5C-34F3F47ED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5184" y="2311936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8" name="Oval 9">
                <a:extLst>
                  <a:ext uri="{FF2B5EF4-FFF2-40B4-BE49-F238E27FC236}">
                    <a16:creationId xmlns:a16="http://schemas.microsoft.com/office/drawing/2014/main" id="{BF5DF5B4-1CF5-418F-90B9-6E32858C7B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271" y="2507853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9" name="Oval 9">
                <a:extLst>
                  <a:ext uri="{FF2B5EF4-FFF2-40B4-BE49-F238E27FC236}">
                    <a16:creationId xmlns:a16="http://schemas.microsoft.com/office/drawing/2014/main" id="{1F8D21CC-38D5-4C46-872C-37C69E8822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0753" y="2446813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0" name="Oval 9">
                <a:extLst>
                  <a:ext uri="{FF2B5EF4-FFF2-40B4-BE49-F238E27FC236}">
                    <a16:creationId xmlns:a16="http://schemas.microsoft.com/office/drawing/2014/main" id="{3051C046-255C-43E9-9CEE-AC3E45E2F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5863" y="2353432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2" name="Oval 9">
                <a:extLst>
                  <a:ext uri="{FF2B5EF4-FFF2-40B4-BE49-F238E27FC236}">
                    <a16:creationId xmlns:a16="http://schemas.microsoft.com/office/drawing/2014/main" id="{3E094CA2-7AF9-4C9C-97FB-DECF25980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3774" y="2581690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cxnSp>
            <p:nvCxnSpPr>
              <p:cNvPr id="103" name="Connecteur droit avec flèche 102">
                <a:extLst>
                  <a:ext uri="{FF2B5EF4-FFF2-40B4-BE49-F238E27FC236}">
                    <a16:creationId xmlns:a16="http://schemas.microsoft.com/office/drawing/2014/main" id="{89D5D361-F926-460E-AD8D-7538A8DE9873}"/>
                  </a:ext>
                </a:extLst>
              </p:cNvPr>
              <p:cNvCxnSpPr>
                <a:cxnSpLocks/>
                <a:stCxn id="102" idx="6"/>
              </p:cNvCxnSpPr>
              <p:nvPr/>
            </p:nvCxnSpPr>
            <p:spPr>
              <a:xfrm>
                <a:off x="3400974" y="2675290"/>
                <a:ext cx="158581" cy="19763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2C1BCF79-E557-4952-B0BC-15B8122057D2}"/>
                  </a:ext>
                </a:extLst>
              </p:cNvPr>
              <p:cNvCxnSpPr>
                <a:cxnSpLocks/>
                <a:stCxn id="100" idx="6"/>
              </p:cNvCxnSpPr>
              <p:nvPr/>
            </p:nvCxnSpPr>
            <p:spPr>
              <a:xfrm flipV="1">
                <a:off x="3413063" y="2391056"/>
                <a:ext cx="108032" cy="55976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avec flèche 110">
                <a:extLst>
                  <a:ext uri="{FF2B5EF4-FFF2-40B4-BE49-F238E27FC236}">
                    <a16:creationId xmlns:a16="http://schemas.microsoft.com/office/drawing/2014/main" id="{F3692DE3-647C-4484-ACEB-9B5D4EE6C593}"/>
                  </a:ext>
                </a:extLst>
              </p:cNvPr>
              <p:cNvCxnSpPr>
                <a:cxnSpLocks/>
                <a:stCxn id="99" idx="4"/>
              </p:cNvCxnSpPr>
              <p:nvPr/>
            </p:nvCxnSpPr>
            <p:spPr>
              <a:xfrm flipH="1">
                <a:off x="3092384" y="2634013"/>
                <a:ext cx="31969" cy="113211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avec flèche 113">
                <a:extLst>
                  <a:ext uri="{FF2B5EF4-FFF2-40B4-BE49-F238E27FC236}">
                    <a16:creationId xmlns:a16="http://schemas.microsoft.com/office/drawing/2014/main" id="{7FC787A3-3B0E-46A3-A5B4-6A1C0C81DB04}"/>
                  </a:ext>
                </a:extLst>
              </p:cNvPr>
              <p:cNvCxnSpPr>
                <a:cxnSpLocks/>
                <a:stCxn id="98" idx="3"/>
              </p:cNvCxnSpPr>
              <p:nvPr/>
            </p:nvCxnSpPr>
            <p:spPr>
              <a:xfrm flipH="1">
                <a:off x="2787358" y="2667638"/>
                <a:ext cx="86328" cy="60194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avec flèche 116">
                <a:extLst>
                  <a:ext uri="{FF2B5EF4-FFF2-40B4-BE49-F238E27FC236}">
                    <a16:creationId xmlns:a16="http://schemas.microsoft.com/office/drawing/2014/main" id="{CB189EC0-3DCA-4213-B0B9-CF3490CD7D0C}"/>
                  </a:ext>
                </a:extLst>
              </p:cNvPr>
              <p:cNvCxnSpPr>
                <a:cxnSpLocks/>
                <a:stCxn id="97" idx="7"/>
              </p:cNvCxnSpPr>
              <p:nvPr/>
            </p:nvCxnSpPr>
            <p:spPr>
              <a:xfrm flipV="1">
                <a:off x="3064969" y="2296134"/>
                <a:ext cx="82245" cy="43217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Ellipse 119">
                <a:extLst>
                  <a:ext uri="{FF2B5EF4-FFF2-40B4-BE49-F238E27FC236}">
                    <a16:creationId xmlns:a16="http://schemas.microsoft.com/office/drawing/2014/main" id="{0A1C950D-9511-47E8-9B63-B1774AED824E}"/>
                  </a:ext>
                </a:extLst>
              </p:cNvPr>
              <p:cNvSpPr/>
              <p:nvPr/>
            </p:nvSpPr>
            <p:spPr>
              <a:xfrm>
                <a:off x="2732652" y="204254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1" name="Ellipse 120">
                <a:extLst>
                  <a:ext uri="{FF2B5EF4-FFF2-40B4-BE49-F238E27FC236}">
                    <a16:creationId xmlns:a16="http://schemas.microsoft.com/office/drawing/2014/main" id="{8FBFEA17-9204-4E34-98E3-68641FF1A4D7}"/>
                  </a:ext>
                </a:extLst>
              </p:cNvPr>
              <p:cNvSpPr/>
              <p:nvPr/>
            </p:nvSpPr>
            <p:spPr>
              <a:xfrm>
                <a:off x="2876392" y="204254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2" name="Ellipse 121">
                <a:extLst>
                  <a:ext uri="{FF2B5EF4-FFF2-40B4-BE49-F238E27FC236}">
                    <a16:creationId xmlns:a16="http://schemas.microsoft.com/office/drawing/2014/main" id="{F9F21F42-B614-4143-8C8F-C61B663A84B6}"/>
                  </a:ext>
                </a:extLst>
              </p:cNvPr>
              <p:cNvSpPr/>
              <p:nvPr/>
            </p:nvSpPr>
            <p:spPr>
              <a:xfrm>
                <a:off x="3020131" y="204254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0758D940-63CF-4D98-A2BB-DBDC4E9D999F}"/>
                </a:ext>
              </a:extLst>
            </p:cNvPr>
            <p:cNvSpPr/>
            <p:nvPr/>
          </p:nvSpPr>
          <p:spPr>
            <a:xfrm>
              <a:off x="610918" y="61720"/>
              <a:ext cx="3961640" cy="3961640"/>
            </a:xfrm>
            <a:prstGeom prst="arc">
              <a:avLst>
                <a:gd name="adj1" fmla="val 19660794"/>
                <a:gd name="adj2" fmla="val 1043049"/>
              </a:avLst>
            </a:prstGeom>
            <a:ln w="19050" cmpd="sng">
              <a:solidFill>
                <a:srgbClr val="FF0000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9891E95A-BCB3-4E59-A5B7-07801CF11DA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39339">
            <a:off x="4459481" y="3142204"/>
            <a:ext cx="3662039" cy="2746529"/>
          </a:xfrm>
          <a:prstGeom prst="rect">
            <a:avLst/>
          </a:prstGeom>
        </p:spPr>
      </p:pic>
      <p:grpSp>
        <p:nvGrpSpPr>
          <p:cNvPr id="67" name="Groupe 66">
            <a:extLst>
              <a:ext uri="{FF2B5EF4-FFF2-40B4-BE49-F238E27FC236}">
                <a16:creationId xmlns:a16="http://schemas.microsoft.com/office/drawing/2014/main" id="{384CD239-5ADC-4C5B-8B95-2B12FFFD59F1}"/>
              </a:ext>
            </a:extLst>
          </p:cNvPr>
          <p:cNvGrpSpPr>
            <a:grpSpLocks noChangeAspect="1"/>
          </p:cNvGrpSpPr>
          <p:nvPr/>
        </p:nvGrpSpPr>
        <p:grpSpPr>
          <a:xfrm>
            <a:off x="10157703" y="2259392"/>
            <a:ext cx="769602" cy="720000"/>
            <a:chOff x="9543311" y="2492184"/>
            <a:chExt cx="943252" cy="873686"/>
          </a:xfrm>
        </p:grpSpPr>
        <p:sp>
          <p:nvSpPr>
            <p:cNvPr id="75" name="Oval 2">
              <a:extLst>
                <a:ext uri="{FF2B5EF4-FFF2-40B4-BE49-F238E27FC236}">
                  <a16:creationId xmlns:a16="http://schemas.microsoft.com/office/drawing/2014/main" id="{25F24E20-E455-4537-8E3B-38A7E6EA1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3311" y="2492184"/>
              <a:ext cx="943252" cy="87368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8" name="Oval 9">
              <a:extLst>
                <a:ext uri="{FF2B5EF4-FFF2-40B4-BE49-F238E27FC236}">
                  <a16:creationId xmlns:a16="http://schemas.microsoft.com/office/drawing/2014/main" id="{79556336-F45E-4551-B5F4-426AC8681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4284" y="2932841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9" name="Oval 9">
              <a:extLst>
                <a:ext uri="{FF2B5EF4-FFF2-40B4-BE49-F238E27FC236}">
                  <a16:creationId xmlns:a16="http://schemas.microsoft.com/office/drawing/2014/main" id="{E918DE29-60AF-4467-9192-C60C9F411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3824" y="2728443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" name="Oval 9">
              <a:extLst>
                <a:ext uri="{FF2B5EF4-FFF2-40B4-BE49-F238E27FC236}">
                  <a16:creationId xmlns:a16="http://schemas.microsoft.com/office/drawing/2014/main" id="{9B89D9D2-594C-480F-A5ED-CA3E9433C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110" y="3011047"/>
              <a:ext cx="108000" cy="108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4" name="Oval 9">
              <a:extLst>
                <a:ext uri="{FF2B5EF4-FFF2-40B4-BE49-F238E27FC236}">
                  <a16:creationId xmlns:a16="http://schemas.microsoft.com/office/drawing/2014/main" id="{6BE2786C-DEA1-4748-97C6-06AC2C643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2322" y="2877451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0" name="Oval 10">
              <a:extLst>
                <a:ext uri="{FF2B5EF4-FFF2-40B4-BE49-F238E27FC236}">
                  <a16:creationId xmlns:a16="http://schemas.microsoft.com/office/drawing/2014/main" id="{8DCC239E-BC6E-4F7E-95FF-5FC85F3DD9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990277">
              <a:off x="10003961" y="2915709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1" name="Oval 9">
              <a:extLst>
                <a:ext uri="{FF2B5EF4-FFF2-40B4-BE49-F238E27FC236}">
                  <a16:creationId xmlns:a16="http://schemas.microsoft.com/office/drawing/2014/main" id="{E8BFA4B2-8C0D-44AF-8FF1-59BF81398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1155" y="2919048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" name="Oval 9">
              <a:extLst>
                <a:ext uri="{FF2B5EF4-FFF2-40B4-BE49-F238E27FC236}">
                  <a16:creationId xmlns:a16="http://schemas.microsoft.com/office/drawing/2014/main" id="{2E1B2392-4D28-4017-9E49-283A58151E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395" y="2908655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762C2626-4A71-4B66-B84F-07E5F9025397}"/>
              </a:ext>
            </a:extLst>
          </p:cNvPr>
          <p:cNvSpPr txBox="1"/>
          <p:nvPr/>
        </p:nvSpPr>
        <p:spPr>
          <a:xfrm>
            <a:off x="4464343" y="1432192"/>
            <a:ext cx="1610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Complexity of scattering problem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ED400B7-4ABE-43D7-97C2-735FE2954B8E}"/>
              </a:ext>
            </a:extLst>
          </p:cNvPr>
          <p:cNvCxnSpPr>
            <a:cxnSpLocks/>
          </p:cNvCxnSpPr>
          <p:nvPr/>
        </p:nvCxnSpPr>
        <p:spPr>
          <a:xfrm flipV="1">
            <a:off x="7631709" y="1416627"/>
            <a:ext cx="1215880" cy="1219085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B66F54F1-D977-46E4-B97C-343E05C7D67A}"/>
              </a:ext>
            </a:extLst>
          </p:cNvPr>
          <p:cNvSpPr txBox="1"/>
          <p:nvPr/>
        </p:nvSpPr>
        <p:spPr>
          <a:xfrm>
            <a:off x="7119629" y="1453406"/>
            <a:ext cx="1466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Complexity of many-body solution</a:t>
            </a:r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BE83D7CA-5120-43A6-9647-40E44AD2632B}"/>
              </a:ext>
            </a:extLst>
          </p:cNvPr>
          <p:cNvCxnSpPr>
            <a:cxnSpLocks/>
          </p:cNvCxnSpPr>
          <p:nvPr/>
        </p:nvCxnSpPr>
        <p:spPr>
          <a:xfrm flipV="1">
            <a:off x="9339502" y="2058868"/>
            <a:ext cx="1713145" cy="702202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4C9AEB2D-2FDF-4A64-BB04-51F906BE6185}"/>
              </a:ext>
            </a:extLst>
          </p:cNvPr>
          <p:cNvSpPr txBox="1"/>
          <p:nvPr/>
        </p:nvSpPr>
        <p:spPr>
          <a:xfrm>
            <a:off x="11341165" y="1880522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</a:rPr>
              <a:t>Both</a:t>
            </a:r>
            <a:endParaRPr lang="fr-FR" sz="1600" dirty="0">
              <a:solidFill>
                <a:srgbClr val="FF0000"/>
              </a:solidFill>
            </a:endParaRP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908A5290-5D1B-468E-AE3B-95AAA4F6EDC8}"/>
              </a:ext>
            </a:extLst>
          </p:cNvPr>
          <p:cNvCxnSpPr>
            <a:cxnSpLocks/>
          </p:cNvCxnSpPr>
          <p:nvPr/>
        </p:nvCxnSpPr>
        <p:spPr>
          <a:xfrm flipH="1" flipV="1">
            <a:off x="4087646" y="3799988"/>
            <a:ext cx="671502" cy="1172151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0AC5DAC6-EE02-410E-903A-492A5B2537D4}"/>
                  </a:ext>
                </a:extLst>
              </p:cNvPr>
              <p:cNvSpPr txBox="1"/>
              <p:nvPr/>
            </p:nvSpPr>
            <p:spPr>
              <a:xfrm>
                <a:off x="2344974" y="4018208"/>
                <a:ext cx="2195309" cy="849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dirty="0"/>
                  <a:t> particles interacting with strong force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0AC5DAC6-EE02-410E-903A-492A5B253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974" y="4018208"/>
                <a:ext cx="2195309" cy="849976"/>
              </a:xfrm>
              <a:prstGeom prst="rect">
                <a:avLst/>
              </a:prstGeom>
              <a:blipFill>
                <a:blip r:embed="rId5"/>
                <a:stretch>
                  <a:fillRect l="-1667" t="-2143" r="-2500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993C9176-0201-4B03-8096-00A188524842}"/>
                  </a:ext>
                </a:extLst>
              </p:cNvPr>
              <p:cNvSpPr txBox="1"/>
              <p:nvPr/>
            </p:nvSpPr>
            <p:spPr>
              <a:xfrm>
                <a:off x="2925377" y="5810310"/>
                <a:ext cx="1681460" cy="357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fr-F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993C9176-0201-4B03-8096-00A188524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5377" y="5810310"/>
                <a:ext cx="1681460" cy="357534"/>
              </a:xfrm>
              <a:prstGeom prst="rect">
                <a:avLst/>
              </a:prstGeom>
              <a:blipFill>
                <a:blip r:embed="rId6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Image 30">
            <a:extLst>
              <a:ext uri="{FF2B5EF4-FFF2-40B4-BE49-F238E27FC236}">
                <a16:creationId xmlns:a16="http://schemas.microsoft.com/office/drawing/2014/main" id="{8A0EE3A2-EC00-42C3-AB71-5AAACCABE0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1" r="4869" b="5410"/>
          <a:stretch/>
        </p:blipFill>
        <p:spPr>
          <a:xfrm rot="20608900">
            <a:off x="4614993" y="4853364"/>
            <a:ext cx="2828967" cy="1639433"/>
          </a:xfrm>
          <a:prstGeom prst="rect">
            <a:avLst/>
          </a:prstGeom>
        </p:spPr>
      </p:pic>
      <p:pic>
        <p:nvPicPr>
          <p:cNvPr id="80" name="Picture 2">
            <a:extLst>
              <a:ext uri="{FF2B5EF4-FFF2-40B4-BE49-F238E27FC236}">
                <a16:creationId xmlns:a16="http://schemas.microsoft.com/office/drawing/2014/main" id="{06D6B1D7-60E0-409E-9A69-358C736D2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7772" y="1351559"/>
            <a:ext cx="3517438" cy="2000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C60D2DD3-B444-43B6-8BC9-005377A29B1B}"/>
              </a:ext>
            </a:extLst>
          </p:cNvPr>
          <p:cNvCxnSpPr>
            <a:cxnSpLocks/>
          </p:cNvCxnSpPr>
          <p:nvPr/>
        </p:nvCxnSpPr>
        <p:spPr>
          <a:xfrm flipH="1">
            <a:off x="4428301" y="5285013"/>
            <a:ext cx="330847" cy="1367783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CAA108D3-9F8E-4C7E-BEF1-546EBFBD1525}"/>
              </a:ext>
            </a:extLst>
          </p:cNvPr>
          <p:cNvSpPr txBox="1"/>
          <p:nvPr/>
        </p:nvSpPr>
        <p:spPr>
          <a:xfrm>
            <a:off x="7999940" y="6037039"/>
            <a:ext cx="13051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100">
                <a:ln w="0" cap="sq">
                  <a:noFill/>
                </a:ln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Credits H. </a:t>
            </a:r>
            <a:r>
              <a:rPr lang="en-US" dirty="0" err="1"/>
              <a:t>Lenske</a:t>
            </a:r>
            <a:endParaRPr lang="en-US" dirty="0"/>
          </a:p>
        </p:txBody>
      </p:sp>
      <p:sp>
        <p:nvSpPr>
          <p:cNvPr id="23" name="TextBox 40">
            <a:extLst>
              <a:ext uri="{FF2B5EF4-FFF2-40B4-BE49-F238E27FC236}">
                <a16:creationId xmlns:a16="http://schemas.microsoft.com/office/drawing/2014/main" id="{86E7CEDC-A5BA-6EC6-7526-ABD43365A980}"/>
              </a:ext>
            </a:extLst>
          </p:cNvPr>
          <p:cNvSpPr txBox="1"/>
          <p:nvPr/>
        </p:nvSpPr>
        <p:spPr>
          <a:xfrm>
            <a:off x="8586342" y="3945121"/>
            <a:ext cx="3458174" cy="19226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"/>
            </a:pPr>
            <a:r>
              <a:rPr lang="en-US" sz="1800" dirty="0"/>
              <a:t>Nuclear theory is </a:t>
            </a:r>
            <a:r>
              <a:rPr lang="en-US" sz="1800" b="1" dirty="0"/>
              <a:t>data driven</a:t>
            </a:r>
            <a:r>
              <a:rPr lang="en-US" sz="1800" dirty="0"/>
              <a:t>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"/>
            </a:pPr>
            <a:r>
              <a:rPr lang="en-US" sz="1800" dirty="0"/>
              <a:t>The lack of accuracy of </a:t>
            </a:r>
            <a:r>
              <a:rPr lang="en-US" sz="1800" i="1" dirty="0"/>
              <a:t>ab initio</a:t>
            </a:r>
            <a:r>
              <a:rPr lang="en-US" sz="1800" dirty="0"/>
              <a:t> structure methods impedes the development of reactions modeling.</a:t>
            </a:r>
          </a:p>
        </p:txBody>
      </p: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86AD2A81-5B40-E496-01AE-7699558A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2B0808D-5929-AB0F-EECE-3B470FF94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94E23F-70D4-072B-9D44-78A6551AB5DF}"/>
              </a:ext>
            </a:extLst>
          </p:cNvPr>
          <p:cNvSpPr/>
          <p:nvPr/>
        </p:nvSpPr>
        <p:spPr>
          <a:xfrm>
            <a:off x="9531" y="747669"/>
            <a:ext cx="8309521" cy="5691751"/>
          </a:xfrm>
          <a:custGeom>
            <a:avLst/>
            <a:gdLst>
              <a:gd name="connsiteX0" fmla="*/ 0 w 6764432"/>
              <a:gd name="connsiteY0" fmla="*/ 0 h 5691751"/>
              <a:gd name="connsiteX1" fmla="*/ 6764432 w 6764432"/>
              <a:gd name="connsiteY1" fmla="*/ 0 h 5691751"/>
              <a:gd name="connsiteX2" fmla="*/ 6764432 w 6764432"/>
              <a:gd name="connsiteY2" fmla="*/ 5691751 h 5691751"/>
              <a:gd name="connsiteX3" fmla="*/ 0 w 6764432"/>
              <a:gd name="connsiteY3" fmla="*/ 5691751 h 5691751"/>
              <a:gd name="connsiteX4" fmla="*/ 0 w 6764432"/>
              <a:gd name="connsiteY4" fmla="*/ 0 h 5691751"/>
              <a:gd name="connsiteX0" fmla="*/ 0 w 6764432"/>
              <a:gd name="connsiteY0" fmla="*/ 0 h 5691751"/>
              <a:gd name="connsiteX1" fmla="*/ 6764432 w 6764432"/>
              <a:gd name="connsiteY1" fmla="*/ 0 h 5691751"/>
              <a:gd name="connsiteX2" fmla="*/ 6759017 w 6764432"/>
              <a:gd name="connsiteY2" fmla="*/ 2810540 h 5691751"/>
              <a:gd name="connsiteX3" fmla="*/ 6764432 w 6764432"/>
              <a:gd name="connsiteY3" fmla="*/ 5691751 h 5691751"/>
              <a:gd name="connsiteX4" fmla="*/ 0 w 6764432"/>
              <a:gd name="connsiteY4" fmla="*/ 5691751 h 5691751"/>
              <a:gd name="connsiteX5" fmla="*/ 0 w 6764432"/>
              <a:gd name="connsiteY5" fmla="*/ 0 h 5691751"/>
              <a:gd name="connsiteX0" fmla="*/ 0 w 7052373"/>
              <a:gd name="connsiteY0" fmla="*/ 0 h 5691751"/>
              <a:gd name="connsiteX1" fmla="*/ 6764432 w 7052373"/>
              <a:gd name="connsiteY1" fmla="*/ 0 h 5691751"/>
              <a:gd name="connsiteX2" fmla="*/ 6759017 w 7052373"/>
              <a:gd name="connsiteY2" fmla="*/ 2810540 h 5691751"/>
              <a:gd name="connsiteX3" fmla="*/ 6764432 w 7052373"/>
              <a:gd name="connsiteY3" fmla="*/ 5691751 h 5691751"/>
              <a:gd name="connsiteX4" fmla="*/ 0 w 7052373"/>
              <a:gd name="connsiteY4" fmla="*/ 5691751 h 5691751"/>
              <a:gd name="connsiteX5" fmla="*/ 0 w 7052373"/>
              <a:gd name="connsiteY5" fmla="*/ 0 h 5691751"/>
              <a:gd name="connsiteX0" fmla="*/ 0 w 8249887"/>
              <a:gd name="connsiteY0" fmla="*/ 0 h 5691751"/>
              <a:gd name="connsiteX1" fmla="*/ 6764432 w 8249887"/>
              <a:gd name="connsiteY1" fmla="*/ 0 h 5691751"/>
              <a:gd name="connsiteX2" fmla="*/ 6759017 w 8249887"/>
              <a:gd name="connsiteY2" fmla="*/ 2810540 h 5691751"/>
              <a:gd name="connsiteX3" fmla="*/ 8249886 w 8249887"/>
              <a:gd name="connsiteY3" fmla="*/ 2929809 h 5691751"/>
              <a:gd name="connsiteX4" fmla="*/ 6764432 w 8249887"/>
              <a:gd name="connsiteY4" fmla="*/ 5691751 h 5691751"/>
              <a:gd name="connsiteX5" fmla="*/ 0 w 8249887"/>
              <a:gd name="connsiteY5" fmla="*/ 5691751 h 5691751"/>
              <a:gd name="connsiteX6" fmla="*/ 0 w 8249887"/>
              <a:gd name="connsiteY6" fmla="*/ 0 h 5691751"/>
              <a:gd name="connsiteX0" fmla="*/ 0 w 8249887"/>
              <a:gd name="connsiteY0" fmla="*/ 0 h 5691751"/>
              <a:gd name="connsiteX1" fmla="*/ 6764432 w 8249887"/>
              <a:gd name="connsiteY1" fmla="*/ 0 h 5691751"/>
              <a:gd name="connsiteX2" fmla="*/ 6759017 w 8249887"/>
              <a:gd name="connsiteY2" fmla="*/ 2810540 h 5691751"/>
              <a:gd name="connsiteX3" fmla="*/ 8249886 w 8249887"/>
              <a:gd name="connsiteY3" fmla="*/ 2929809 h 5691751"/>
              <a:gd name="connsiteX4" fmla="*/ 6764432 w 8249887"/>
              <a:gd name="connsiteY4" fmla="*/ 5691751 h 5691751"/>
              <a:gd name="connsiteX5" fmla="*/ 0 w 8249887"/>
              <a:gd name="connsiteY5" fmla="*/ 5691751 h 5691751"/>
              <a:gd name="connsiteX6" fmla="*/ 0 w 8249887"/>
              <a:gd name="connsiteY6" fmla="*/ 0 h 5691751"/>
              <a:gd name="connsiteX0" fmla="*/ 0 w 8309522"/>
              <a:gd name="connsiteY0" fmla="*/ 0 h 5691751"/>
              <a:gd name="connsiteX1" fmla="*/ 6764432 w 8309522"/>
              <a:gd name="connsiteY1" fmla="*/ 0 h 5691751"/>
              <a:gd name="connsiteX2" fmla="*/ 6759017 w 8309522"/>
              <a:gd name="connsiteY2" fmla="*/ 2810540 h 5691751"/>
              <a:gd name="connsiteX3" fmla="*/ 8309521 w 8309522"/>
              <a:gd name="connsiteY3" fmla="*/ 2820479 h 5691751"/>
              <a:gd name="connsiteX4" fmla="*/ 6764432 w 8309522"/>
              <a:gd name="connsiteY4" fmla="*/ 5691751 h 5691751"/>
              <a:gd name="connsiteX5" fmla="*/ 0 w 8309522"/>
              <a:gd name="connsiteY5" fmla="*/ 5691751 h 5691751"/>
              <a:gd name="connsiteX6" fmla="*/ 0 w 8309522"/>
              <a:gd name="connsiteY6" fmla="*/ 0 h 5691751"/>
              <a:gd name="connsiteX0" fmla="*/ 0 w 8309522"/>
              <a:gd name="connsiteY0" fmla="*/ 0 h 5691751"/>
              <a:gd name="connsiteX1" fmla="*/ 6764432 w 8309522"/>
              <a:gd name="connsiteY1" fmla="*/ 0 h 5691751"/>
              <a:gd name="connsiteX2" fmla="*/ 6749078 w 8309522"/>
              <a:gd name="connsiteY2" fmla="*/ 2780723 h 5691751"/>
              <a:gd name="connsiteX3" fmla="*/ 8309521 w 8309522"/>
              <a:gd name="connsiteY3" fmla="*/ 2820479 h 5691751"/>
              <a:gd name="connsiteX4" fmla="*/ 6764432 w 8309522"/>
              <a:gd name="connsiteY4" fmla="*/ 5691751 h 5691751"/>
              <a:gd name="connsiteX5" fmla="*/ 0 w 8309522"/>
              <a:gd name="connsiteY5" fmla="*/ 5691751 h 5691751"/>
              <a:gd name="connsiteX6" fmla="*/ 0 w 8309522"/>
              <a:gd name="connsiteY6" fmla="*/ 0 h 5691751"/>
              <a:gd name="connsiteX0" fmla="*/ 0 w 8309522"/>
              <a:gd name="connsiteY0" fmla="*/ 0 h 5691751"/>
              <a:gd name="connsiteX1" fmla="*/ 6764432 w 8309522"/>
              <a:gd name="connsiteY1" fmla="*/ 0 h 5691751"/>
              <a:gd name="connsiteX2" fmla="*/ 6749078 w 8309522"/>
              <a:gd name="connsiteY2" fmla="*/ 2780723 h 5691751"/>
              <a:gd name="connsiteX3" fmla="*/ 8309521 w 8309522"/>
              <a:gd name="connsiteY3" fmla="*/ 2820479 h 5691751"/>
              <a:gd name="connsiteX4" fmla="*/ 6764432 w 8309522"/>
              <a:gd name="connsiteY4" fmla="*/ 5691751 h 5691751"/>
              <a:gd name="connsiteX5" fmla="*/ 0 w 8309522"/>
              <a:gd name="connsiteY5" fmla="*/ 5691751 h 5691751"/>
              <a:gd name="connsiteX6" fmla="*/ 0 w 8309522"/>
              <a:gd name="connsiteY6" fmla="*/ 0 h 5691751"/>
              <a:gd name="connsiteX0" fmla="*/ 0 w 8309522"/>
              <a:gd name="connsiteY0" fmla="*/ 0 h 5691751"/>
              <a:gd name="connsiteX1" fmla="*/ 6764432 w 8309522"/>
              <a:gd name="connsiteY1" fmla="*/ 0 h 5691751"/>
              <a:gd name="connsiteX2" fmla="*/ 6749078 w 8309522"/>
              <a:gd name="connsiteY2" fmla="*/ 2780723 h 5691751"/>
              <a:gd name="connsiteX3" fmla="*/ 8309521 w 8309522"/>
              <a:gd name="connsiteY3" fmla="*/ 2760844 h 5691751"/>
              <a:gd name="connsiteX4" fmla="*/ 6764432 w 8309522"/>
              <a:gd name="connsiteY4" fmla="*/ 5691751 h 5691751"/>
              <a:gd name="connsiteX5" fmla="*/ 0 w 8309522"/>
              <a:gd name="connsiteY5" fmla="*/ 5691751 h 5691751"/>
              <a:gd name="connsiteX6" fmla="*/ 0 w 8309522"/>
              <a:gd name="connsiteY6" fmla="*/ 0 h 5691751"/>
              <a:gd name="connsiteX0" fmla="*/ 0 w 8479696"/>
              <a:gd name="connsiteY0" fmla="*/ 0 h 5691751"/>
              <a:gd name="connsiteX1" fmla="*/ 6764432 w 8479696"/>
              <a:gd name="connsiteY1" fmla="*/ 0 h 5691751"/>
              <a:gd name="connsiteX2" fmla="*/ 6749078 w 8479696"/>
              <a:gd name="connsiteY2" fmla="*/ 2780723 h 5691751"/>
              <a:gd name="connsiteX3" fmla="*/ 8309521 w 8479696"/>
              <a:gd name="connsiteY3" fmla="*/ 2760844 h 5691751"/>
              <a:gd name="connsiteX4" fmla="*/ 7768284 w 8479696"/>
              <a:gd name="connsiteY4" fmla="*/ 5691751 h 5691751"/>
              <a:gd name="connsiteX5" fmla="*/ 0 w 8479696"/>
              <a:gd name="connsiteY5" fmla="*/ 5691751 h 5691751"/>
              <a:gd name="connsiteX6" fmla="*/ 0 w 8479696"/>
              <a:gd name="connsiteY6" fmla="*/ 0 h 5691751"/>
              <a:gd name="connsiteX0" fmla="*/ 0 w 8309522"/>
              <a:gd name="connsiteY0" fmla="*/ 0 h 5691751"/>
              <a:gd name="connsiteX1" fmla="*/ 6764432 w 8309522"/>
              <a:gd name="connsiteY1" fmla="*/ 0 h 5691751"/>
              <a:gd name="connsiteX2" fmla="*/ 6749078 w 8309522"/>
              <a:gd name="connsiteY2" fmla="*/ 2780723 h 5691751"/>
              <a:gd name="connsiteX3" fmla="*/ 8309521 w 8309522"/>
              <a:gd name="connsiteY3" fmla="*/ 2760844 h 5691751"/>
              <a:gd name="connsiteX4" fmla="*/ 7768284 w 8309522"/>
              <a:gd name="connsiteY4" fmla="*/ 5691751 h 5691751"/>
              <a:gd name="connsiteX5" fmla="*/ 0 w 8309522"/>
              <a:gd name="connsiteY5" fmla="*/ 5691751 h 5691751"/>
              <a:gd name="connsiteX6" fmla="*/ 0 w 8309522"/>
              <a:gd name="connsiteY6" fmla="*/ 0 h 5691751"/>
              <a:gd name="connsiteX0" fmla="*/ 0 w 8309521"/>
              <a:gd name="connsiteY0" fmla="*/ 0 h 5691751"/>
              <a:gd name="connsiteX1" fmla="*/ 6764432 w 8309521"/>
              <a:gd name="connsiteY1" fmla="*/ 0 h 5691751"/>
              <a:gd name="connsiteX2" fmla="*/ 6749078 w 8309521"/>
              <a:gd name="connsiteY2" fmla="*/ 2780723 h 5691751"/>
              <a:gd name="connsiteX3" fmla="*/ 8309521 w 8309521"/>
              <a:gd name="connsiteY3" fmla="*/ 2760844 h 5691751"/>
              <a:gd name="connsiteX4" fmla="*/ 7768284 w 8309521"/>
              <a:gd name="connsiteY4" fmla="*/ 5691751 h 5691751"/>
              <a:gd name="connsiteX5" fmla="*/ 0 w 8309521"/>
              <a:gd name="connsiteY5" fmla="*/ 5691751 h 5691751"/>
              <a:gd name="connsiteX6" fmla="*/ 0 w 8309521"/>
              <a:gd name="connsiteY6" fmla="*/ 0 h 569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09521" h="5691751">
                <a:moveTo>
                  <a:pt x="0" y="0"/>
                </a:moveTo>
                <a:lnTo>
                  <a:pt x="6764432" y="0"/>
                </a:lnTo>
                <a:cubicBezTo>
                  <a:pt x="6762627" y="943473"/>
                  <a:pt x="6750883" y="1837250"/>
                  <a:pt x="6749078" y="2780723"/>
                </a:cubicBezTo>
                <a:lnTo>
                  <a:pt x="8309521" y="2760844"/>
                </a:lnTo>
                <a:cubicBezTo>
                  <a:pt x="8161336" y="3648551"/>
                  <a:pt x="7996952" y="4596979"/>
                  <a:pt x="7768284" y="5691751"/>
                </a:cubicBezTo>
                <a:lnTo>
                  <a:pt x="0" y="569175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" name="Groupe 1053">
            <a:extLst>
              <a:ext uri="{FF2B5EF4-FFF2-40B4-BE49-F238E27FC236}">
                <a16:creationId xmlns:a16="http://schemas.microsoft.com/office/drawing/2014/main" id="{AA46639F-C953-486E-9635-1C95FA2826EB}"/>
              </a:ext>
            </a:extLst>
          </p:cNvPr>
          <p:cNvGrpSpPr/>
          <p:nvPr/>
        </p:nvGrpSpPr>
        <p:grpSpPr>
          <a:xfrm>
            <a:off x="10174620" y="3396036"/>
            <a:ext cx="2254699" cy="1039488"/>
            <a:chOff x="6156833" y="4081516"/>
            <a:chExt cx="2254699" cy="1039488"/>
          </a:xfrm>
        </p:grpSpPr>
        <p:sp>
          <p:nvSpPr>
            <p:cNvPr id="570" name="Rectangle 1039">
              <a:extLst>
                <a:ext uri="{FF2B5EF4-FFF2-40B4-BE49-F238E27FC236}">
                  <a16:creationId xmlns:a16="http://schemas.microsoft.com/office/drawing/2014/main" id="{38ADE820-89F5-45DA-8552-DDE724D528D1}"/>
                </a:ext>
              </a:extLst>
            </p:cNvPr>
            <p:cNvSpPr/>
            <p:nvPr/>
          </p:nvSpPr>
          <p:spPr>
            <a:xfrm>
              <a:off x="6331049" y="4135146"/>
              <a:ext cx="1705119" cy="985858"/>
            </a:xfrm>
            <a:custGeom>
              <a:avLst/>
              <a:gdLst>
                <a:gd name="connsiteX0" fmla="*/ 0 w 1705119"/>
                <a:gd name="connsiteY0" fmla="*/ 0 h 1004955"/>
                <a:gd name="connsiteX1" fmla="*/ 1705119 w 1705119"/>
                <a:gd name="connsiteY1" fmla="*/ 0 h 1004955"/>
                <a:gd name="connsiteX2" fmla="*/ 1705119 w 1705119"/>
                <a:gd name="connsiteY2" fmla="*/ 1004955 h 1004955"/>
                <a:gd name="connsiteX3" fmla="*/ 0 w 1705119"/>
                <a:gd name="connsiteY3" fmla="*/ 1004955 h 1004955"/>
                <a:gd name="connsiteX4" fmla="*/ 0 w 1705119"/>
                <a:gd name="connsiteY4" fmla="*/ 0 h 1004955"/>
                <a:gd name="connsiteX0" fmla="*/ 0 w 1705119"/>
                <a:gd name="connsiteY0" fmla="*/ 0 h 1004955"/>
                <a:gd name="connsiteX1" fmla="*/ 1705119 w 1705119"/>
                <a:gd name="connsiteY1" fmla="*/ 0 h 1004955"/>
                <a:gd name="connsiteX2" fmla="*/ 1414607 w 1705119"/>
                <a:gd name="connsiteY2" fmla="*/ 676343 h 1004955"/>
                <a:gd name="connsiteX3" fmla="*/ 0 w 1705119"/>
                <a:gd name="connsiteY3" fmla="*/ 1004955 h 1004955"/>
                <a:gd name="connsiteX4" fmla="*/ 0 w 1705119"/>
                <a:gd name="connsiteY4" fmla="*/ 0 h 1004955"/>
                <a:gd name="connsiteX0" fmla="*/ 0 w 1705119"/>
                <a:gd name="connsiteY0" fmla="*/ 0 h 676343"/>
                <a:gd name="connsiteX1" fmla="*/ 1705119 w 1705119"/>
                <a:gd name="connsiteY1" fmla="*/ 0 h 676343"/>
                <a:gd name="connsiteX2" fmla="*/ 1414607 w 1705119"/>
                <a:gd name="connsiteY2" fmla="*/ 676343 h 676343"/>
                <a:gd name="connsiteX3" fmla="*/ 238125 w 1705119"/>
                <a:gd name="connsiteY3" fmla="*/ 647767 h 676343"/>
                <a:gd name="connsiteX4" fmla="*/ 0 w 1705119"/>
                <a:gd name="connsiteY4" fmla="*/ 0 h 676343"/>
                <a:gd name="connsiteX0" fmla="*/ 0 w 1705119"/>
                <a:gd name="connsiteY0" fmla="*/ 0 h 804931"/>
                <a:gd name="connsiteX1" fmla="*/ 1705119 w 1705119"/>
                <a:gd name="connsiteY1" fmla="*/ 0 h 804931"/>
                <a:gd name="connsiteX2" fmla="*/ 1400320 w 1705119"/>
                <a:gd name="connsiteY2" fmla="*/ 804931 h 804931"/>
                <a:gd name="connsiteX3" fmla="*/ 238125 w 1705119"/>
                <a:gd name="connsiteY3" fmla="*/ 647767 h 804931"/>
                <a:gd name="connsiteX4" fmla="*/ 0 w 1705119"/>
                <a:gd name="connsiteY4" fmla="*/ 0 h 804931"/>
                <a:gd name="connsiteX0" fmla="*/ 0 w 1705119"/>
                <a:gd name="connsiteY0" fmla="*/ 0 h 1028772"/>
                <a:gd name="connsiteX1" fmla="*/ 1705119 w 1705119"/>
                <a:gd name="connsiteY1" fmla="*/ 0 h 1028772"/>
                <a:gd name="connsiteX2" fmla="*/ 1400320 w 1705119"/>
                <a:gd name="connsiteY2" fmla="*/ 804931 h 1028772"/>
                <a:gd name="connsiteX3" fmla="*/ 885463 w 1705119"/>
                <a:gd name="connsiteY3" fmla="*/ 1028700 h 1028772"/>
                <a:gd name="connsiteX4" fmla="*/ 238125 w 1705119"/>
                <a:gd name="connsiteY4" fmla="*/ 647767 h 1028772"/>
                <a:gd name="connsiteX5" fmla="*/ 0 w 1705119"/>
                <a:gd name="connsiteY5" fmla="*/ 0 h 1028772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00320 w 1705119"/>
                <a:gd name="connsiteY2" fmla="*/ 8049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00320 w 1705119"/>
                <a:gd name="connsiteY2" fmla="*/ 8049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52708 w 1705119"/>
                <a:gd name="connsiteY2" fmla="*/ 5763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52708 w 1705119"/>
                <a:gd name="connsiteY2" fmla="*/ 5763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985837"/>
                <a:gd name="connsiteX1" fmla="*/ 1705119 w 1705119"/>
                <a:gd name="connsiteY1" fmla="*/ 0 h 985837"/>
                <a:gd name="connsiteX2" fmla="*/ 1452708 w 1705119"/>
                <a:gd name="connsiteY2" fmla="*/ 576331 h 985837"/>
                <a:gd name="connsiteX3" fmla="*/ 885463 w 1705119"/>
                <a:gd name="connsiteY3" fmla="*/ 985837 h 985837"/>
                <a:gd name="connsiteX4" fmla="*/ 238125 w 1705119"/>
                <a:gd name="connsiteY4" fmla="*/ 647767 h 985837"/>
                <a:gd name="connsiteX5" fmla="*/ 0 w 1705119"/>
                <a:gd name="connsiteY5" fmla="*/ 0 h 985837"/>
                <a:gd name="connsiteX0" fmla="*/ 0 w 1705119"/>
                <a:gd name="connsiteY0" fmla="*/ 0 h 1010507"/>
                <a:gd name="connsiteX1" fmla="*/ 1705119 w 1705119"/>
                <a:gd name="connsiteY1" fmla="*/ 0 h 1010507"/>
                <a:gd name="connsiteX2" fmla="*/ 1452708 w 1705119"/>
                <a:gd name="connsiteY2" fmla="*/ 576331 h 1010507"/>
                <a:gd name="connsiteX3" fmla="*/ 885463 w 1705119"/>
                <a:gd name="connsiteY3" fmla="*/ 985837 h 1010507"/>
                <a:gd name="connsiteX4" fmla="*/ 238125 w 1705119"/>
                <a:gd name="connsiteY4" fmla="*/ 647767 h 1010507"/>
                <a:gd name="connsiteX5" fmla="*/ 0 w 1705119"/>
                <a:gd name="connsiteY5" fmla="*/ 0 h 1010507"/>
                <a:gd name="connsiteX0" fmla="*/ 0 w 1705119"/>
                <a:gd name="connsiteY0" fmla="*/ 0 h 985909"/>
                <a:gd name="connsiteX1" fmla="*/ 1705119 w 1705119"/>
                <a:gd name="connsiteY1" fmla="*/ 0 h 985909"/>
                <a:gd name="connsiteX2" fmla="*/ 1452708 w 1705119"/>
                <a:gd name="connsiteY2" fmla="*/ 576331 h 985909"/>
                <a:gd name="connsiteX3" fmla="*/ 885463 w 1705119"/>
                <a:gd name="connsiteY3" fmla="*/ 985837 h 985909"/>
                <a:gd name="connsiteX4" fmla="*/ 238125 w 1705119"/>
                <a:gd name="connsiteY4" fmla="*/ 647767 h 985909"/>
                <a:gd name="connsiteX5" fmla="*/ 0 w 1705119"/>
                <a:gd name="connsiteY5" fmla="*/ 0 h 985909"/>
                <a:gd name="connsiteX0" fmla="*/ 0 w 1705119"/>
                <a:gd name="connsiteY0" fmla="*/ 0 h 985902"/>
                <a:gd name="connsiteX1" fmla="*/ 1705119 w 1705119"/>
                <a:gd name="connsiteY1" fmla="*/ 0 h 985902"/>
                <a:gd name="connsiteX2" fmla="*/ 1452708 w 1705119"/>
                <a:gd name="connsiteY2" fmla="*/ 576331 h 985902"/>
                <a:gd name="connsiteX3" fmla="*/ 885463 w 1705119"/>
                <a:gd name="connsiteY3" fmla="*/ 985837 h 985902"/>
                <a:gd name="connsiteX4" fmla="*/ 238125 w 1705119"/>
                <a:gd name="connsiteY4" fmla="*/ 647767 h 985902"/>
                <a:gd name="connsiteX5" fmla="*/ 0 w 1705119"/>
                <a:gd name="connsiteY5" fmla="*/ 0 h 985902"/>
                <a:gd name="connsiteX0" fmla="*/ 0 w 1705119"/>
                <a:gd name="connsiteY0" fmla="*/ 0 h 985893"/>
                <a:gd name="connsiteX1" fmla="*/ 1705119 w 1705119"/>
                <a:gd name="connsiteY1" fmla="*/ 0 h 985893"/>
                <a:gd name="connsiteX2" fmla="*/ 1452708 w 1705119"/>
                <a:gd name="connsiteY2" fmla="*/ 576331 h 985893"/>
                <a:gd name="connsiteX3" fmla="*/ 885463 w 1705119"/>
                <a:gd name="connsiteY3" fmla="*/ 985837 h 985893"/>
                <a:gd name="connsiteX4" fmla="*/ 238125 w 1705119"/>
                <a:gd name="connsiteY4" fmla="*/ 604904 h 985893"/>
                <a:gd name="connsiteX5" fmla="*/ 0 w 1705119"/>
                <a:gd name="connsiteY5" fmla="*/ 0 h 985893"/>
                <a:gd name="connsiteX0" fmla="*/ 0 w 1705119"/>
                <a:gd name="connsiteY0" fmla="*/ 0 h 985891"/>
                <a:gd name="connsiteX1" fmla="*/ 1705119 w 1705119"/>
                <a:gd name="connsiteY1" fmla="*/ 0 h 985891"/>
                <a:gd name="connsiteX2" fmla="*/ 1452708 w 1705119"/>
                <a:gd name="connsiteY2" fmla="*/ 576331 h 985891"/>
                <a:gd name="connsiteX3" fmla="*/ 885463 w 1705119"/>
                <a:gd name="connsiteY3" fmla="*/ 985837 h 985891"/>
                <a:gd name="connsiteX4" fmla="*/ 238125 w 1705119"/>
                <a:gd name="connsiteY4" fmla="*/ 604904 h 985891"/>
                <a:gd name="connsiteX5" fmla="*/ 0 w 1705119"/>
                <a:gd name="connsiteY5" fmla="*/ 0 h 985891"/>
                <a:gd name="connsiteX0" fmla="*/ 0 w 1705119"/>
                <a:gd name="connsiteY0" fmla="*/ 0 h 985850"/>
                <a:gd name="connsiteX1" fmla="*/ 1705119 w 1705119"/>
                <a:gd name="connsiteY1" fmla="*/ 0 h 985850"/>
                <a:gd name="connsiteX2" fmla="*/ 1471758 w 1705119"/>
                <a:gd name="connsiteY2" fmla="*/ 590619 h 985850"/>
                <a:gd name="connsiteX3" fmla="*/ 885463 w 1705119"/>
                <a:gd name="connsiteY3" fmla="*/ 985837 h 985850"/>
                <a:gd name="connsiteX4" fmla="*/ 238125 w 1705119"/>
                <a:gd name="connsiteY4" fmla="*/ 604904 h 985850"/>
                <a:gd name="connsiteX5" fmla="*/ 0 w 1705119"/>
                <a:gd name="connsiteY5" fmla="*/ 0 h 985850"/>
                <a:gd name="connsiteX0" fmla="*/ 0 w 1705119"/>
                <a:gd name="connsiteY0" fmla="*/ 0 h 985858"/>
                <a:gd name="connsiteX1" fmla="*/ 1705119 w 1705119"/>
                <a:gd name="connsiteY1" fmla="*/ 0 h 985858"/>
                <a:gd name="connsiteX2" fmla="*/ 1471758 w 1705119"/>
                <a:gd name="connsiteY2" fmla="*/ 590619 h 985858"/>
                <a:gd name="connsiteX3" fmla="*/ 885463 w 1705119"/>
                <a:gd name="connsiteY3" fmla="*/ 985837 h 985858"/>
                <a:gd name="connsiteX4" fmla="*/ 238125 w 1705119"/>
                <a:gd name="connsiteY4" fmla="*/ 604904 h 985858"/>
                <a:gd name="connsiteX5" fmla="*/ 0 w 1705119"/>
                <a:gd name="connsiteY5" fmla="*/ 0 h 98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119" h="985858">
                  <a:moveTo>
                    <a:pt x="0" y="0"/>
                  </a:moveTo>
                  <a:lnTo>
                    <a:pt x="1705119" y="0"/>
                  </a:lnTo>
                  <a:cubicBezTo>
                    <a:pt x="1620982" y="192110"/>
                    <a:pt x="1608367" y="426313"/>
                    <a:pt x="1471758" y="590619"/>
                  </a:cubicBezTo>
                  <a:cubicBezTo>
                    <a:pt x="1335149" y="754925"/>
                    <a:pt x="1091068" y="983456"/>
                    <a:pt x="885463" y="985837"/>
                  </a:cubicBezTo>
                  <a:cubicBezTo>
                    <a:pt x="679858" y="988218"/>
                    <a:pt x="377703" y="793794"/>
                    <a:pt x="238125" y="604904"/>
                  </a:cubicBezTo>
                  <a:cubicBezTo>
                    <a:pt x="98547" y="416014"/>
                    <a:pt x="79375" y="21592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467" name="Groupe 466">
              <a:extLst>
                <a:ext uri="{FF2B5EF4-FFF2-40B4-BE49-F238E27FC236}">
                  <a16:creationId xmlns:a16="http://schemas.microsoft.com/office/drawing/2014/main" id="{71399023-459F-46A0-A252-EAE87424ED4F}"/>
                </a:ext>
              </a:extLst>
            </p:cNvPr>
            <p:cNvGrpSpPr/>
            <p:nvPr/>
          </p:nvGrpSpPr>
          <p:grpSpPr>
            <a:xfrm>
              <a:off x="6156833" y="4081516"/>
              <a:ext cx="2254699" cy="994630"/>
              <a:chOff x="3913500" y="3582893"/>
              <a:chExt cx="2254699" cy="994630"/>
            </a:xfrm>
          </p:grpSpPr>
          <p:sp>
            <p:nvSpPr>
              <p:cNvPr id="507" name="Line 124">
                <a:extLst>
                  <a:ext uri="{FF2B5EF4-FFF2-40B4-BE49-F238E27FC236}">
                    <a16:creationId xmlns:a16="http://schemas.microsoft.com/office/drawing/2014/main" id="{3785BB60-33CC-4905-9A73-B9FC1C665ACD}"/>
                  </a:ext>
                </a:extLst>
              </p:cNvPr>
              <p:cNvSpPr/>
              <p:nvPr/>
            </p:nvSpPr>
            <p:spPr>
              <a:xfrm>
                <a:off x="5028007" y="4115909"/>
                <a:ext cx="577026" cy="1376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Line 124">
                <a:extLst>
                  <a:ext uri="{FF2B5EF4-FFF2-40B4-BE49-F238E27FC236}">
                    <a16:creationId xmlns:a16="http://schemas.microsoft.com/office/drawing/2014/main" id="{94FFED4B-8933-4730-AAD4-EF4EABBDB1F8}"/>
                  </a:ext>
                </a:extLst>
              </p:cNvPr>
              <p:cNvSpPr/>
              <p:nvPr/>
            </p:nvSpPr>
            <p:spPr>
              <a:xfrm>
                <a:off x="4454971" y="4154290"/>
                <a:ext cx="57600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CustomShape 129">
                <a:extLst>
                  <a:ext uri="{FF2B5EF4-FFF2-40B4-BE49-F238E27FC236}">
                    <a16:creationId xmlns:a16="http://schemas.microsoft.com/office/drawing/2014/main" id="{B7F4845C-4D16-4541-BC47-4A5A744A3775}"/>
                  </a:ext>
                </a:extLst>
              </p:cNvPr>
              <p:cNvSpPr/>
              <p:nvPr/>
            </p:nvSpPr>
            <p:spPr>
              <a:xfrm>
                <a:off x="5119378" y="4386147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" name="CustomShape 130">
                <a:extLst>
                  <a:ext uri="{FF2B5EF4-FFF2-40B4-BE49-F238E27FC236}">
                    <a16:creationId xmlns:a16="http://schemas.microsoft.com/office/drawing/2014/main" id="{16F6569D-139A-45FA-BBEF-F0CA33C6EE0E}"/>
                  </a:ext>
                </a:extLst>
              </p:cNvPr>
              <p:cNvSpPr/>
              <p:nvPr/>
            </p:nvSpPr>
            <p:spPr>
              <a:xfrm>
                <a:off x="5052326" y="4378602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" name="Line 135">
                <a:extLst>
                  <a:ext uri="{FF2B5EF4-FFF2-40B4-BE49-F238E27FC236}">
                    <a16:creationId xmlns:a16="http://schemas.microsoft.com/office/drawing/2014/main" id="{EA38B559-2BF3-4D90-8E5D-BD4B375DF94E}"/>
                  </a:ext>
                </a:extLst>
              </p:cNvPr>
              <p:cNvSpPr/>
              <p:nvPr/>
            </p:nvSpPr>
            <p:spPr>
              <a:xfrm flipH="1" flipV="1">
                <a:off x="5037794" y="4419454"/>
                <a:ext cx="17187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" name="Line 96">
                <a:extLst>
                  <a:ext uri="{FF2B5EF4-FFF2-40B4-BE49-F238E27FC236}">
                    <a16:creationId xmlns:a16="http://schemas.microsoft.com/office/drawing/2014/main" id="{A52EFFB9-C896-4929-86EC-27585C652677}"/>
                  </a:ext>
                </a:extLst>
              </p:cNvPr>
              <p:cNvSpPr/>
              <p:nvPr/>
            </p:nvSpPr>
            <p:spPr>
              <a:xfrm>
                <a:off x="4408103" y="3936879"/>
                <a:ext cx="125280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" name="Line 131">
                <a:extLst>
                  <a:ext uri="{FF2B5EF4-FFF2-40B4-BE49-F238E27FC236}">
                    <a16:creationId xmlns:a16="http://schemas.microsoft.com/office/drawing/2014/main" id="{08AB93F2-2DF2-4EAB-B550-6A44C99AA95A}"/>
                  </a:ext>
                </a:extLst>
              </p:cNvPr>
              <p:cNvSpPr/>
              <p:nvPr/>
            </p:nvSpPr>
            <p:spPr>
              <a:xfrm>
                <a:off x="4421761" y="4026368"/>
                <a:ext cx="121680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" name="Line 133">
                <a:extLst>
                  <a:ext uri="{FF2B5EF4-FFF2-40B4-BE49-F238E27FC236}">
                    <a16:creationId xmlns:a16="http://schemas.microsoft.com/office/drawing/2014/main" id="{3C27845D-68BD-4DA8-81C4-E4D371A956F1}"/>
                  </a:ext>
                </a:extLst>
              </p:cNvPr>
              <p:cNvSpPr/>
              <p:nvPr/>
            </p:nvSpPr>
            <p:spPr>
              <a:xfrm>
                <a:off x="5041711" y="3776718"/>
                <a:ext cx="642364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" name="Line 139">
                <a:extLst>
                  <a:ext uri="{FF2B5EF4-FFF2-40B4-BE49-F238E27FC236}">
                    <a16:creationId xmlns:a16="http://schemas.microsoft.com/office/drawing/2014/main" id="{8B08B1F5-BC9B-4D82-8709-534BADF7E106}"/>
                  </a:ext>
                </a:extLst>
              </p:cNvPr>
              <p:cNvSpPr/>
              <p:nvPr/>
            </p:nvSpPr>
            <p:spPr>
              <a:xfrm>
                <a:off x="4388756" y="3855334"/>
                <a:ext cx="128160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6" name="Line 124">
                <a:extLst>
                  <a:ext uri="{FF2B5EF4-FFF2-40B4-BE49-F238E27FC236}">
                    <a16:creationId xmlns:a16="http://schemas.microsoft.com/office/drawing/2014/main" id="{401EF423-4FA2-4791-A229-90681C08B9CC}"/>
                  </a:ext>
                </a:extLst>
              </p:cNvPr>
              <p:cNvSpPr/>
              <p:nvPr/>
            </p:nvSpPr>
            <p:spPr>
              <a:xfrm>
                <a:off x="5046522" y="4153285"/>
                <a:ext cx="529262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" name="Line 101">
                <a:extLst>
                  <a:ext uri="{FF2B5EF4-FFF2-40B4-BE49-F238E27FC236}">
                    <a16:creationId xmlns:a16="http://schemas.microsoft.com/office/drawing/2014/main" id="{5FF65047-A978-479B-8649-A83453BFBDCA}"/>
                  </a:ext>
                </a:extLst>
              </p:cNvPr>
              <p:cNvSpPr/>
              <p:nvPr/>
            </p:nvSpPr>
            <p:spPr>
              <a:xfrm>
                <a:off x="4598540" y="4350030"/>
                <a:ext cx="435326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" name="Line 117">
                <a:extLst>
                  <a:ext uri="{FF2B5EF4-FFF2-40B4-BE49-F238E27FC236}">
                    <a16:creationId xmlns:a16="http://schemas.microsoft.com/office/drawing/2014/main" id="{CB8D67FB-D44B-48B0-BA3A-73F1EDECFEC0}"/>
                  </a:ext>
                </a:extLst>
              </p:cNvPr>
              <p:cNvSpPr/>
              <p:nvPr/>
            </p:nvSpPr>
            <p:spPr>
              <a:xfrm>
                <a:off x="5034503" y="4275890"/>
                <a:ext cx="428996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9" name="Line 132">
                <a:extLst>
                  <a:ext uri="{FF2B5EF4-FFF2-40B4-BE49-F238E27FC236}">
                    <a16:creationId xmlns:a16="http://schemas.microsoft.com/office/drawing/2014/main" id="{269D61D8-B11D-4C0D-84F4-F22DC60AF488}"/>
                  </a:ext>
                </a:extLst>
              </p:cNvPr>
              <p:cNvSpPr/>
              <p:nvPr/>
            </p:nvSpPr>
            <p:spPr>
              <a:xfrm flipV="1">
                <a:off x="4868911" y="4503494"/>
                <a:ext cx="17280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" name="Forme libre : forme 479">
                <a:extLst>
                  <a:ext uri="{FF2B5EF4-FFF2-40B4-BE49-F238E27FC236}">
                    <a16:creationId xmlns:a16="http://schemas.microsoft.com/office/drawing/2014/main" id="{8EE66D18-7621-4197-BADD-7E4E19FC5296}"/>
                  </a:ext>
                </a:extLst>
              </p:cNvPr>
              <p:cNvSpPr/>
              <p:nvPr/>
            </p:nvSpPr>
            <p:spPr>
              <a:xfrm flipH="1">
                <a:off x="3913500" y="3840245"/>
                <a:ext cx="1126331" cy="728236"/>
              </a:xfrm>
              <a:custGeom>
                <a:avLst/>
                <a:gdLst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38481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44051 h 744051"/>
                  <a:gd name="connsiteX1" fmla="*/ 97631 w 1126331"/>
                  <a:gd name="connsiteY1" fmla="*/ 715476 h 744051"/>
                  <a:gd name="connsiteX2" fmla="*/ 326231 w 1126331"/>
                  <a:gd name="connsiteY2" fmla="*/ 603558 h 744051"/>
                  <a:gd name="connsiteX3" fmla="*/ 519112 w 1126331"/>
                  <a:gd name="connsiteY3" fmla="*/ 444014 h 744051"/>
                  <a:gd name="connsiteX4" fmla="*/ 616743 w 1126331"/>
                  <a:gd name="connsiteY4" fmla="*/ 203508 h 744051"/>
                  <a:gd name="connsiteX5" fmla="*/ 650081 w 1126331"/>
                  <a:gd name="connsiteY5" fmla="*/ 29676 h 744051"/>
                  <a:gd name="connsiteX6" fmla="*/ 742950 w 1126331"/>
                  <a:gd name="connsiteY6" fmla="*/ 13007 h 744051"/>
                  <a:gd name="connsiteX7" fmla="*/ 900112 w 1126331"/>
                  <a:gd name="connsiteY7" fmla="*/ 3483 h 744051"/>
                  <a:gd name="connsiteX8" fmla="*/ 1126331 w 1126331"/>
                  <a:gd name="connsiteY8" fmla="*/ 22533 h 744051"/>
                  <a:gd name="connsiteX0" fmla="*/ 0 w 1126331"/>
                  <a:gd name="connsiteY0" fmla="*/ 736312 h 736312"/>
                  <a:gd name="connsiteX1" fmla="*/ 97631 w 1126331"/>
                  <a:gd name="connsiteY1" fmla="*/ 707737 h 736312"/>
                  <a:gd name="connsiteX2" fmla="*/ 326231 w 1126331"/>
                  <a:gd name="connsiteY2" fmla="*/ 595819 h 736312"/>
                  <a:gd name="connsiteX3" fmla="*/ 519112 w 1126331"/>
                  <a:gd name="connsiteY3" fmla="*/ 436275 h 736312"/>
                  <a:gd name="connsiteX4" fmla="*/ 616743 w 1126331"/>
                  <a:gd name="connsiteY4" fmla="*/ 195769 h 736312"/>
                  <a:gd name="connsiteX5" fmla="*/ 650081 w 1126331"/>
                  <a:gd name="connsiteY5" fmla="*/ 21937 h 736312"/>
                  <a:gd name="connsiteX6" fmla="*/ 742950 w 1126331"/>
                  <a:gd name="connsiteY6" fmla="*/ 5268 h 736312"/>
                  <a:gd name="connsiteX7" fmla="*/ 919162 w 1126331"/>
                  <a:gd name="connsiteY7" fmla="*/ 5269 h 736312"/>
                  <a:gd name="connsiteX8" fmla="*/ 1126331 w 1126331"/>
                  <a:gd name="connsiteY8" fmla="*/ 14794 h 736312"/>
                  <a:gd name="connsiteX0" fmla="*/ 0 w 1126331"/>
                  <a:gd name="connsiteY0" fmla="*/ 733579 h 733579"/>
                  <a:gd name="connsiteX1" fmla="*/ 97631 w 1126331"/>
                  <a:gd name="connsiteY1" fmla="*/ 705004 h 733579"/>
                  <a:gd name="connsiteX2" fmla="*/ 326231 w 1126331"/>
                  <a:gd name="connsiteY2" fmla="*/ 593086 h 733579"/>
                  <a:gd name="connsiteX3" fmla="*/ 519112 w 1126331"/>
                  <a:gd name="connsiteY3" fmla="*/ 433542 h 733579"/>
                  <a:gd name="connsiteX4" fmla="*/ 616743 w 1126331"/>
                  <a:gd name="connsiteY4" fmla="*/ 193036 h 733579"/>
                  <a:gd name="connsiteX5" fmla="*/ 650081 w 1126331"/>
                  <a:gd name="connsiteY5" fmla="*/ 19204 h 733579"/>
                  <a:gd name="connsiteX6" fmla="*/ 742950 w 1126331"/>
                  <a:gd name="connsiteY6" fmla="*/ 2535 h 733579"/>
                  <a:gd name="connsiteX7" fmla="*/ 919162 w 1126331"/>
                  <a:gd name="connsiteY7" fmla="*/ 2536 h 733579"/>
                  <a:gd name="connsiteX8" fmla="*/ 1126331 w 1126331"/>
                  <a:gd name="connsiteY8" fmla="*/ 12061 h 733579"/>
                  <a:gd name="connsiteX0" fmla="*/ 0 w 1126331"/>
                  <a:gd name="connsiteY0" fmla="*/ 733872 h 733872"/>
                  <a:gd name="connsiteX1" fmla="*/ 97631 w 1126331"/>
                  <a:gd name="connsiteY1" fmla="*/ 705297 h 733872"/>
                  <a:gd name="connsiteX2" fmla="*/ 326231 w 1126331"/>
                  <a:gd name="connsiteY2" fmla="*/ 593379 h 733872"/>
                  <a:gd name="connsiteX3" fmla="*/ 519112 w 1126331"/>
                  <a:gd name="connsiteY3" fmla="*/ 433835 h 733872"/>
                  <a:gd name="connsiteX4" fmla="*/ 616743 w 1126331"/>
                  <a:gd name="connsiteY4" fmla="*/ 193329 h 733872"/>
                  <a:gd name="connsiteX5" fmla="*/ 650081 w 1126331"/>
                  <a:gd name="connsiteY5" fmla="*/ 19497 h 733872"/>
                  <a:gd name="connsiteX6" fmla="*/ 742950 w 1126331"/>
                  <a:gd name="connsiteY6" fmla="*/ 2828 h 733872"/>
                  <a:gd name="connsiteX7" fmla="*/ 928687 w 1126331"/>
                  <a:gd name="connsiteY7" fmla="*/ 7591 h 733872"/>
                  <a:gd name="connsiteX8" fmla="*/ 1126331 w 1126331"/>
                  <a:gd name="connsiteY8" fmla="*/ 12354 h 733872"/>
                  <a:gd name="connsiteX0" fmla="*/ 0 w 1126331"/>
                  <a:gd name="connsiteY0" fmla="*/ 733872 h 733872"/>
                  <a:gd name="connsiteX1" fmla="*/ 97631 w 1126331"/>
                  <a:gd name="connsiteY1" fmla="*/ 705297 h 733872"/>
                  <a:gd name="connsiteX2" fmla="*/ 326231 w 1126331"/>
                  <a:gd name="connsiteY2" fmla="*/ 593379 h 733872"/>
                  <a:gd name="connsiteX3" fmla="*/ 519112 w 1126331"/>
                  <a:gd name="connsiteY3" fmla="*/ 433835 h 733872"/>
                  <a:gd name="connsiteX4" fmla="*/ 616743 w 1126331"/>
                  <a:gd name="connsiteY4" fmla="*/ 193329 h 733872"/>
                  <a:gd name="connsiteX5" fmla="*/ 650081 w 1126331"/>
                  <a:gd name="connsiteY5" fmla="*/ 19497 h 733872"/>
                  <a:gd name="connsiteX6" fmla="*/ 742950 w 1126331"/>
                  <a:gd name="connsiteY6" fmla="*/ 2828 h 733872"/>
                  <a:gd name="connsiteX7" fmla="*/ 928687 w 1126331"/>
                  <a:gd name="connsiteY7" fmla="*/ 7591 h 733872"/>
                  <a:gd name="connsiteX8" fmla="*/ 1126331 w 1126331"/>
                  <a:gd name="connsiteY8" fmla="*/ 12354 h 733872"/>
                  <a:gd name="connsiteX0" fmla="*/ 0 w 1126331"/>
                  <a:gd name="connsiteY0" fmla="*/ 731447 h 731447"/>
                  <a:gd name="connsiteX1" fmla="*/ 97631 w 1126331"/>
                  <a:gd name="connsiteY1" fmla="*/ 702872 h 731447"/>
                  <a:gd name="connsiteX2" fmla="*/ 326231 w 1126331"/>
                  <a:gd name="connsiteY2" fmla="*/ 590954 h 731447"/>
                  <a:gd name="connsiteX3" fmla="*/ 519112 w 1126331"/>
                  <a:gd name="connsiteY3" fmla="*/ 431410 h 731447"/>
                  <a:gd name="connsiteX4" fmla="*/ 616743 w 1126331"/>
                  <a:gd name="connsiteY4" fmla="*/ 190904 h 731447"/>
                  <a:gd name="connsiteX5" fmla="*/ 650081 w 1126331"/>
                  <a:gd name="connsiteY5" fmla="*/ 17072 h 731447"/>
                  <a:gd name="connsiteX6" fmla="*/ 742950 w 1126331"/>
                  <a:gd name="connsiteY6" fmla="*/ 403 h 731447"/>
                  <a:gd name="connsiteX7" fmla="*/ 928687 w 1126331"/>
                  <a:gd name="connsiteY7" fmla="*/ 5166 h 731447"/>
                  <a:gd name="connsiteX8" fmla="*/ 1126331 w 1126331"/>
                  <a:gd name="connsiteY8" fmla="*/ 9929 h 731447"/>
                  <a:gd name="connsiteX0" fmla="*/ 0 w 1126331"/>
                  <a:gd name="connsiteY0" fmla="*/ 731447 h 731447"/>
                  <a:gd name="connsiteX1" fmla="*/ 97631 w 1126331"/>
                  <a:gd name="connsiteY1" fmla="*/ 702872 h 731447"/>
                  <a:gd name="connsiteX2" fmla="*/ 326231 w 1126331"/>
                  <a:gd name="connsiteY2" fmla="*/ 590954 h 731447"/>
                  <a:gd name="connsiteX3" fmla="*/ 519112 w 1126331"/>
                  <a:gd name="connsiteY3" fmla="*/ 431410 h 731447"/>
                  <a:gd name="connsiteX4" fmla="*/ 616743 w 1126331"/>
                  <a:gd name="connsiteY4" fmla="*/ 190904 h 731447"/>
                  <a:gd name="connsiteX5" fmla="*/ 650081 w 1126331"/>
                  <a:gd name="connsiteY5" fmla="*/ 17072 h 731447"/>
                  <a:gd name="connsiteX6" fmla="*/ 742950 w 1126331"/>
                  <a:gd name="connsiteY6" fmla="*/ 403 h 731447"/>
                  <a:gd name="connsiteX7" fmla="*/ 928687 w 1126331"/>
                  <a:gd name="connsiteY7" fmla="*/ 5166 h 731447"/>
                  <a:gd name="connsiteX8" fmla="*/ 1126331 w 1126331"/>
                  <a:gd name="connsiteY8" fmla="*/ 9929 h 731447"/>
                  <a:gd name="connsiteX0" fmla="*/ 0 w 1126331"/>
                  <a:gd name="connsiteY0" fmla="*/ 731435 h 731435"/>
                  <a:gd name="connsiteX1" fmla="*/ 97631 w 1126331"/>
                  <a:gd name="connsiteY1" fmla="*/ 702860 h 731435"/>
                  <a:gd name="connsiteX2" fmla="*/ 326231 w 1126331"/>
                  <a:gd name="connsiteY2" fmla="*/ 590942 h 731435"/>
                  <a:gd name="connsiteX3" fmla="*/ 519112 w 1126331"/>
                  <a:gd name="connsiteY3" fmla="*/ 431398 h 731435"/>
                  <a:gd name="connsiteX4" fmla="*/ 616743 w 1126331"/>
                  <a:gd name="connsiteY4" fmla="*/ 190892 h 731435"/>
                  <a:gd name="connsiteX5" fmla="*/ 650081 w 1126331"/>
                  <a:gd name="connsiteY5" fmla="*/ 17060 h 731435"/>
                  <a:gd name="connsiteX6" fmla="*/ 742950 w 1126331"/>
                  <a:gd name="connsiteY6" fmla="*/ 5153 h 731435"/>
                  <a:gd name="connsiteX7" fmla="*/ 928687 w 1126331"/>
                  <a:gd name="connsiteY7" fmla="*/ 5154 h 731435"/>
                  <a:gd name="connsiteX8" fmla="*/ 1126331 w 1126331"/>
                  <a:gd name="connsiteY8" fmla="*/ 9917 h 731435"/>
                  <a:gd name="connsiteX0" fmla="*/ 0 w 1126331"/>
                  <a:gd name="connsiteY0" fmla="*/ 731435 h 731435"/>
                  <a:gd name="connsiteX1" fmla="*/ 97631 w 1126331"/>
                  <a:gd name="connsiteY1" fmla="*/ 702860 h 731435"/>
                  <a:gd name="connsiteX2" fmla="*/ 326231 w 1126331"/>
                  <a:gd name="connsiteY2" fmla="*/ 590942 h 731435"/>
                  <a:gd name="connsiteX3" fmla="*/ 519112 w 1126331"/>
                  <a:gd name="connsiteY3" fmla="*/ 431398 h 731435"/>
                  <a:gd name="connsiteX4" fmla="*/ 616743 w 1126331"/>
                  <a:gd name="connsiteY4" fmla="*/ 190892 h 731435"/>
                  <a:gd name="connsiteX5" fmla="*/ 650081 w 1126331"/>
                  <a:gd name="connsiteY5" fmla="*/ 17060 h 731435"/>
                  <a:gd name="connsiteX6" fmla="*/ 742950 w 1126331"/>
                  <a:gd name="connsiteY6" fmla="*/ 5153 h 731435"/>
                  <a:gd name="connsiteX7" fmla="*/ 928687 w 1126331"/>
                  <a:gd name="connsiteY7" fmla="*/ 5154 h 731435"/>
                  <a:gd name="connsiteX8" fmla="*/ 1126331 w 1126331"/>
                  <a:gd name="connsiteY8" fmla="*/ 9917 h 731435"/>
                  <a:gd name="connsiteX0" fmla="*/ 0 w 1126331"/>
                  <a:gd name="connsiteY0" fmla="*/ 732213 h 732213"/>
                  <a:gd name="connsiteX1" fmla="*/ 97631 w 1126331"/>
                  <a:gd name="connsiteY1" fmla="*/ 703638 h 732213"/>
                  <a:gd name="connsiteX2" fmla="*/ 326231 w 1126331"/>
                  <a:gd name="connsiteY2" fmla="*/ 591720 h 732213"/>
                  <a:gd name="connsiteX3" fmla="*/ 519112 w 1126331"/>
                  <a:gd name="connsiteY3" fmla="*/ 432176 h 732213"/>
                  <a:gd name="connsiteX4" fmla="*/ 616743 w 1126331"/>
                  <a:gd name="connsiteY4" fmla="*/ 191670 h 732213"/>
                  <a:gd name="connsiteX5" fmla="*/ 650081 w 1126331"/>
                  <a:gd name="connsiteY5" fmla="*/ 17838 h 732213"/>
                  <a:gd name="connsiteX6" fmla="*/ 742950 w 1126331"/>
                  <a:gd name="connsiteY6" fmla="*/ 5931 h 732213"/>
                  <a:gd name="connsiteX7" fmla="*/ 928687 w 1126331"/>
                  <a:gd name="connsiteY7" fmla="*/ 5932 h 732213"/>
                  <a:gd name="connsiteX8" fmla="*/ 1126331 w 1126331"/>
                  <a:gd name="connsiteY8" fmla="*/ 10695 h 732213"/>
                  <a:gd name="connsiteX0" fmla="*/ 0 w 1126331"/>
                  <a:gd name="connsiteY0" fmla="*/ 726574 h 726574"/>
                  <a:gd name="connsiteX1" fmla="*/ 97631 w 1126331"/>
                  <a:gd name="connsiteY1" fmla="*/ 697999 h 726574"/>
                  <a:gd name="connsiteX2" fmla="*/ 326231 w 1126331"/>
                  <a:gd name="connsiteY2" fmla="*/ 586081 h 726574"/>
                  <a:gd name="connsiteX3" fmla="*/ 519112 w 1126331"/>
                  <a:gd name="connsiteY3" fmla="*/ 426537 h 726574"/>
                  <a:gd name="connsiteX4" fmla="*/ 616743 w 1126331"/>
                  <a:gd name="connsiteY4" fmla="*/ 186031 h 726574"/>
                  <a:gd name="connsiteX5" fmla="*/ 627590 w 1126331"/>
                  <a:gd name="connsiteY5" fmla="*/ 74241 h 726574"/>
                  <a:gd name="connsiteX6" fmla="*/ 650081 w 1126331"/>
                  <a:gd name="connsiteY6" fmla="*/ 12199 h 726574"/>
                  <a:gd name="connsiteX7" fmla="*/ 742950 w 1126331"/>
                  <a:gd name="connsiteY7" fmla="*/ 292 h 726574"/>
                  <a:gd name="connsiteX8" fmla="*/ 928687 w 1126331"/>
                  <a:gd name="connsiteY8" fmla="*/ 293 h 726574"/>
                  <a:gd name="connsiteX9" fmla="*/ 1126331 w 1126331"/>
                  <a:gd name="connsiteY9" fmla="*/ 5056 h 726574"/>
                  <a:gd name="connsiteX0" fmla="*/ 0 w 1126331"/>
                  <a:gd name="connsiteY0" fmla="*/ 726574 h 726574"/>
                  <a:gd name="connsiteX1" fmla="*/ 97631 w 1126331"/>
                  <a:gd name="connsiteY1" fmla="*/ 697999 h 726574"/>
                  <a:gd name="connsiteX2" fmla="*/ 326231 w 1126331"/>
                  <a:gd name="connsiteY2" fmla="*/ 586081 h 726574"/>
                  <a:gd name="connsiteX3" fmla="*/ 519112 w 1126331"/>
                  <a:gd name="connsiteY3" fmla="*/ 426537 h 726574"/>
                  <a:gd name="connsiteX4" fmla="*/ 616743 w 1126331"/>
                  <a:gd name="connsiteY4" fmla="*/ 186031 h 726574"/>
                  <a:gd name="connsiteX5" fmla="*/ 650081 w 1126331"/>
                  <a:gd name="connsiteY5" fmla="*/ 12199 h 726574"/>
                  <a:gd name="connsiteX6" fmla="*/ 742950 w 1126331"/>
                  <a:gd name="connsiteY6" fmla="*/ 292 h 726574"/>
                  <a:gd name="connsiteX7" fmla="*/ 928687 w 1126331"/>
                  <a:gd name="connsiteY7" fmla="*/ 293 h 726574"/>
                  <a:gd name="connsiteX8" fmla="*/ 1126331 w 1126331"/>
                  <a:gd name="connsiteY8" fmla="*/ 5056 h 726574"/>
                  <a:gd name="connsiteX0" fmla="*/ 0 w 1126331"/>
                  <a:gd name="connsiteY0" fmla="*/ 726574 h 726574"/>
                  <a:gd name="connsiteX1" fmla="*/ 97631 w 1126331"/>
                  <a:gd name="connsiteY1" fmla="*/ 697999 h 726574"/>
                  <a:gd name="connsiteX2" fmla="*/ 326231 w 1126331"/>
                  <a:gd name="connsiteY2" fmla="*/ 586081 h 726574"/>
                  <a:gd name="connsiteX3" fmla="*/ 519112 w 1126331"/>
                  <a:gd name="connsiteY3" fmla="*/ 426537 h 726574"/>
                  <a:gd name="connsiteX4" fmla="*/ 616743 w 1126331"/>
                  <a:gd name="connsiteY4" fmla="*/ 186031 h 726574"/>
                  <a:gd name="connsiteX5" fmla="*/ 650081 w 1126331"/>
                  <a:gd name="connsiteY5" fmla="*/ 12199 h 726574"/>
                  <a:gd name="connsiteX6" fmla="*/ 742950 w 1126331"/>
                  <a:gd name="connsiteY6" fmla="*/ 292 h 726574"/>
                  <a:gd name="connsiteX7" fmla="*/ 928687 w 1126331"/>
                  <a:gd name="connsiteY7" fmla="*/ 293 h 726574"/>
                  <a:gd name="connsiteX8" fmla="*/ 1126331 w 1126331"/>
                  <a:gd name="connsiteY8" fmla="*/ 5056 h 726574"/>
                  <a:gd name="connsiteX0" fmla="*/ 0 w 1126331"/>
                  <a:gd name="connsiteY0" fmla="*/ 729464 h 729464"/>
                  <a:gd name="connsiteX1" fmla="*/ 97631 w 1126331"/>
                  <a:gd name="connsiteY1" fmla="*/ 700889 h 729464"/>
                  <a:gd name="connsiteX2" fmla="*/ 326231 w 1126331"/>
                  <a:gd name="connsiteY2" fmla="*/ 588971 h 729464"/>
                  <a:gd name="connsiteX3" fmla="*/ 519112 w 1126331"/>
                  <a:gd name="connsiteY3" fmla="*/ 429427 h 729464"/>
                  <a:gd name="connsiteX4" fmla="*/ 616743 w 1126331"/>
                  <a:gd name="connsiteY4" fmla="*/ 188921 h 729464"/>
                  <a:gd name="connsiteX5" fmla="*/ 640556 w 1126331"/>
                  <a:gd name="connsiteY5" fmla="*/ 43664 h 729464"/>
                  <a:gd name="connsiteX6" fmla="*/ 742950 w 1126331"/>
                  <a:gd name="connsiteY6" fmla="*/ 3182 h 729464"/>
                  <a:gd name="connsiteX7" fmla="*/ 928687 w 1126331"/>
                  <a:gd name="connsiteY7" fmla="*/ 3183 h 729464"/>
                  <a:gd name="connsiteX8" fmla="*/ 1126331 w 1126331"/>
                  <a:gd name="connsiteY8" fmla="*/ 7946 h 729464"/>
                  <a:gd name="connsiteX0" fmla="*/ 0 w 1126331"/>
                  <a:gd name="connsiteY0" fmla="*/ 729464 h 729464"/>
                  <a:gd name="connsiteX1" fmla="*/ 97631 w 1126331"/>
                  <a:gd name="connsiteY1" fmla="*/ 700889 h 729464"/>
                  <a:gd name="connsiteX2" fmla="*/ 326231 w 1126331"/>
                  <a:gd name="connsiteY2" fmla="*/ 588971 h 729464"/>
                  <a:gd name="connsiteX3" fmla="*/ 519112 w 1126331"/>
                  <a:gd name="connsiteY3" fmla="*/ 429427 h 729464"/>
                  <a:gd name="connsiteX4" fmla="*/ 616743 w 1126331"/>
                  <a:gd name="connsiteY4" fmla="*/ 188921 h 729464"/>
                  <a:gd name="connsiteX5" fmla="*/ 640556 w 1126331"/>
                  <a:gd name="connsiteY5" fmla="*/ 43664 h 729464"/>
                  <a:gd name="connsiteX6" fmla="*/ 742950 w 1126331"/>
                  <a:gd name="connsiteY6" fmla="*/ 3182 h 729464"/>
                  <a:gd name="connsiteX7" fmla="*/ 928687 w 1126331"/>
                  <a:gd name="connsiteY7" fmla="*/ 3183 h 729464"/>
                  <a:gd name="connsiteX8" fmla="*/ 1126331 w 1126331"/>
                  <a:gd name="connsiteY8" fmla="*/ 7946 h 729464"/>
                  <a:gd name="connsiteX0" fmla="*/ 0 w 1126331"/>
                  <a:gd name="connsiteY0" fmla="*/ 729464 h 729464"/>
                  <a:gd name="connsiteX1" fmla="*/ 97631 w 1126331"/>
                  <a:gd name="connsiteY1" fmla="*/ 700889 h 729464"/>
                  <a:gd name="connsiteX2" fmla="*/ 326231 w 1126331"/>
                  <a:gd name="connsiteY2" fmla="*/ 588971 h 729464"/>
                  <a:gd name="connsiteX3" fmla="*/ 519112 w 1126331"/>
                  <a:gd name="connsiteY3" fmla="*/ 429427 h 729464"/>
                  <a:gd name="connsiteX4" fmla="*/ 616743 w 1126331"/>
                  <a:gd name="connsiteY4" fmla="*/ 188921 h 729464"/>
                  <a:gd name="connsiteX5" fmla="*/ 640556 w 1126331"/>
                  <a:gd name="connsiteY5" fmla="*/ 43664 h 729464"/>
                  <a:gd name="connsiteX6" fmla="*/ 742950 w 1126331"/>
                  <a:gd name="connsiteY6" fmla="*/ 3182 h 729464"/>
                  <a:gd name="connsiteX7" fmla="*/ 928687 w 1126331"/>
                  <a:gd name="connsiteY7" fmla="*/ 3183 h 729464"/>
                  <a:gd name="connsiteX8" fmla="*/ 1126331 w 1126331"/>
                  <a:gd name="connsiteY8" fmla="*/ 7946 h 729464"/>
                  <a:gd name="connsiteX0" fmla="*/ 0 w 1126331"/>
                  <a:gd name="connsiteY0" fmla="*/ 728236 h 728236"/>
                  <a:gd name="connsiteX1" fmla="*/ 97631 w 1126331"/>
                  <a:gd name="connsiteY1" fmla="*/ 699661 h 728236"/>
                  <a:gd name="connsiteX2" fmla="*/ 326231 w 1126331"/>
                  <a:gd name="connsiteY2" fmla="*/ 587743 h 728236"/>
                  <a:gd name="connsiteX3" fmla="*/ 519112 w 1126331"/>
                  <a:gd name="connsiteY3" fmla="*/ 428199 h 728236"/>
                  <a:gd name="connsiteX4" fmla="*/ 616743 w 1126331"/>
                  <a:gd name="connsiteY4" fmla="*/ 187693 h 728236"/>
                  <a:gd name="connsiteX5" fmla="*/ 642937 w 1126331"/>
                  <a:gd name="connsiteY5" fmla="*/ 25767 h 728236"/>
                  <a:gd name="connsiteX6" fmla="*/ 742950 w 1126331"/>
                  <a:gd name="connsiteY6" fmla="*/ 1954 h 728236"/>
                  <a:gd name="connsiteX7" fmla="*/ 928687 w 1126331"/>
                  <a:gd name="connsiteY7" fmla="*/ 1955 h 728236"/>
                  <a:gd name="connsiteX8" fmla="*/ 1126331 w 1126331"/>
                  <a:gd name="connsiteY8" fmla="*/ 6718 h 728236"/>
                  <a:gd name="connsiteX0" fmla="*/ 0 w 1126331"/>
                  <a:gd name="connsiteY0" fmla="*/ 728236 h 728236"/>
                  <a:gd name="connsiteX1" fmla="*/ 97631 w 1126331"/>
                  <a:gd name="connsiteY1" fmla="*/ 699661 h 728236"/>
                  <a:gd name="connsiteX2" fmla="*/ 326231 w 1126331"/>
                  <a:gd name="connsiteY2" fmla="*/ 587743 h 728236"/>
                  <a:gd name="connsiteX3" fmla="*/ 519112 w 1126331"/>
                  <a:gd name="connsiteY3" fmla="*/ 428199 h 728236"/>
                  <a:gd name="connsiteX4" fmla="*/ 616743 w 1126331"/>
                  <a:gd name="connsiteY4" fmla="*/ 187693 h 728236"/>
                  <a:gd name="connsiteX5" fmla="*/ 642937 w 1126331"/>
                  <a:gd name="connsiteY5" fmla="*/ 25767 h 728236"/>
                  <a:gd name="connsiteX6" fmla="*/ 742950 w 1126331"/>
                  <a:gd name="connsiteY6" fmla="*/ 1954 h 728236"/>
                  <a:gd name="connsiteX7" fmla="*/ 928687 w 1126331"/>
                  <a:gd name="connsiteY7" fmla="*/ 1955 h 728236"/>
                  <a:gd name="connsiteX8" fmla="*/ 1126331 w 1126331"/>
                  <a:gd name="connsiteY8" fmla="*/ 6718 h 728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6331" h="728236">
                    <a:moveTo>
                      <a:pt x="0" y="728236"/>
                    </a:moveTo>
                    <a:cubicBezTo>
                      <a:pt x="21629" y="725656"/>
                      <a:pt x="43259" y="723076"/>
                      <a:pt x="97631" y="699661"/>
                    </a:cubicBezTo>
                    <a:cubicBezTo>
                      <a:pt x="152003" y="676245"/>
                      <a:pt x="255984" y="632987"/>
                      <a:pt x="326231" y="587743"/>
                    </a:cubicBezTo>
                    <a:cubicBezTo>
                      <a:pt x="396478" y="542499"/>
                      <a:pt x="470693" y="494874"/>
                      <a:pt x="519112" y="428199"/>
                    </a:cubicBezTo>
                    <a:cubicBezTo>
                      <a:pt x="567531" y="361524"/>
                      <a:pt x="605631" y="245240"/>
                      <a:pt x="616743" y="187693"/>
                    </a:cubicBezTo>
                    <a:cubicBezTo>
                      <a:pt x="627855" y="130146"/>
                      <a:pt x="633235" y="45235"/>
                      <a:pt x="642937" y="25767"/>
                    </a:cubicBezTo>
                    <a:cubicBezTo>
                      <a:pt x="652639" y="6299"/>
                      <a:pt x="695325" y="5923"/>
                      <a:pt x="742950" y="1954"/>
                    </a:cubicBezTo>
                    <a:cubicBezTo>
                      <a:pt x="790575" y="-2015"/>
                      <a:pt x="864790" y="1161"/>
                      <a:pt x="928687" y="1955"/>
                    </a:cubicBezTo>
                    <a:cubicBezTo>
                      <a:pt x="992584" y="2749"/>
                      <a:pt x="1045567" y="2352"/>
                      <a:pt x="1126331" y="6718"/>
                    </a:cubicBezTo>
                  </a:path>
                </a:pathLst>
              </a:cu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1" name="CustomShape 106">
                <a:extLst>
                  <a:ext uri="{FF2B5EF4-FFF2-40B4-BE49-F238E27FC236}">
                    <a16:creationId xmlns:a16="http://schemas.microsoft.com/office/drawing/2014/main" id="{CE019F57-E095-4D69-AA88-E73686955329}"/>
                  </a:ext>
                </a:extLst>
              </p:cNvPr>
              <p:cNvSpPr/>
              <p:nvPr/>
            </p:nvSpPr>
            <p:spPr>
              <a:xfrm>
                <a:off x="5211944" y="4239890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" name="Line 134">
                <a:extLst>
                  <a:ext uri="{FF2B5EF4-FFF2-40B4-BE49-F238E27FC236}">
                    <a16:creationId xmlns:a16="http://schemas.microsoft.com/office/drawing/2014/main" id="{F52D9704-846E-41CF-B3A5-C76D4179A870}"/>
                  </a:ext>
                </a:extLst>
              </p:cNvPr>
              <p:cNvSpPr/>
              <p:nvPr/>
            </p:nvSpPr>
            <p:spPr>
              <a:xfrm flipV="1">
                <a:off x="5037378" y="3582893"/>
                <a:ext cx="418" cy="99463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83" name="Line 137">
                <a:extLst>
                  <a:ext uri="{FF2B5EF4-FFF2-40B4-BE49-F238E27FC236}">
                    <a16:creationId xmlns:a16="http://schemas.microsoft.com/office/drawing/2014/main" id="{FB5E2CC3-B054-421A-9E37-9D12114DEE2E}"/>
                  </a:ext>
                </a:extLst>
              </p:cNvPr>
              <p:cNvSpPr/>
              <p:nvPr/>
            </p:nvSpPr>
            <p:spPr>
              <a:xfrm>
                <a:off x="4462959" y="4118070"/>
                <a:ext cx="565048" cy="0"/>
              </a:xfrm>
              <a:prstGeom prst="line">
                <a:avLst/>
              </a:prstGeom>
              <a:solidFill>
                <a:srgbClr val="6666FF"/>
              </a:solidFill>
              <a:ln w="12700">
                <a:solidFill>
                  <a:srgbClr val="6666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" name="Line 138">
                <a:extLst>
                  <a:ext uri="{FF2B5EF4-FFF2-40B4-BE49-F238E27FC236}">
                    <a16:creationId xmlns:a16="http://schemas.microsoft.com/office/drawing/2014/main" id="{3EE44C8F-7FD2-4B85-B13F-D016E27974B2}"/>
                  </a:ext>
                </a:extLst>
              </p:cNvPr>
              <p:cNvSpPr/>
              <p:nvPr/>
            </p:nvSpPr>
            <p:spPr>
              <a:xfrm flipV="1">
                <a:off x="5040553" y="4082976"/>
                <a:ext cx="574402" cy="6689"/>
              </a:xfrm>
              <a:prstGeom prst="line">
                <a:avLst/>
              </a:prstGeom>
              <a:solidFill>
                <a:srgbClr val="FF0000"/>
              </a:solidFill>
              <a:ln w="12700">
                <a:solidFill>
                  <a:schemeClr val="accent2"/>
                </a:solidFill>
                <a:prstDash val="sys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85" name="Forme libre : forme 484">
                <a:extLst>
                  <a:ext uri="{FF2B5EF4-FFF2-40B4-BE49-F238E27FC236}">
                    <a16:creationId xmlns:a16="http://schemas.microsoft.com/office/drawing/2014/main" id="{F49B2BC2-1E74-414A-A8FB-0BE6F4F74A3C}"/>
                  </a:ext>
                </a:extLst>
              </p:cNvPr>
              <p:cNvSpPr/>
              <p:nvPr/>
            </p:nvSpPr>
            <p:spPr>
              <a:xfrm>
                <a:off x="5041868" y="3696834"/>
                <a:ext cx="1126331" cy="783787"/>
              </a:xfrm>
              <a:custGeom>
                <a:avLst/>
                <a:gdLst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38481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6331" h="783787">
                    <a:moveTo>
                      <a:pt x="0" y="783787"/>
                    </a:moveTo>
                    <a:cubicBezTo>
                      <a:pt x="21629" y="781207"/>
                      <a:pt x="43259" y="778627"/>
                      <a:pt x="97631" y="755212"/>
                    </a:cubicBezTo>
                    <a:cubicBezTo>
                      <a:pt x="152003" y="731796"/>
                      <a:pt x="255984" y="688538"/>
                      <a:pt x="326231" y="643294"/>
                    </a:cubicBezTo>
                    <a:cubicBezTo>
                      <a:pt x="396478" y="598050"/>
                      <a:pt x="470693" y="550425"/>
                      <a:pt x="519112" y="483750"/>
                    </a:cubicBezTo>
                    <a:cubicBezTo>
                      <a:pt x="567531" y="417075"/>
                      <a:pt x="599678" y="345637"/>
                      <a:pt x="616743" y="243244"/>
                    </a:cubicBezTo>
                    <a:cubicBezTo>
                      <a:pt x="633808" y="140851"/>
                      <a:pt x="629840" y="109893"/>
                      <a:pt x="650081" y="69412"/>
                    </a:cubicBezTo>
                    <a:cubicBezTo>
                      <a:pt x="670322" y="28931"/>
                      <a:pt x="696515" y="4721"/>
                      <a:pt x="738187" y="356"/>
                    </a:cubicBezTo>
                    <a:cubicBezTo>
                      <a:pt x="779859" y="-4009"/>
                      <a:pt x="835421" y="32900"/>
                      <a:pt x="900112" y="43219"/>
                    </a:cubicBezTo>
                    <a:cubicBezTo>
                      <a:pt x="964803" y="53538"/>
                      <a:pt x="1045567" y="57903"/>
                      <a:pt x="1126331" y="62269"/>
                    </a:cubicBezTo>
                  </a:path>
                </a:pathLst>
              </a:cu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6" name="CustomShape 102">
                <a:extLst>
                  <a:ext uri="{FF2B5EF4-FFF2-40B4-BE49-F238E27FC236}">
                    <a16:creationId xmlns:a16="http://schemas.microsoft.com/office/drawing/2014/main" id="{710510BC-17AE-4E7B-924B-E48EC2B75226}"/>
                  </a:ext>
                </a:extLst>
              </p:cNvPr>
              <p:cNvSpPr/>
              <p:nvPr/>
            </p:nvSpPr>
            <p:spPr>
              <a:xfrm>
                <a:off x="4967360" y="4467494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" name="CustomShape 123">
                <a:extLst>
                  <a:ext uri="{FF2B5EF4-FFF2-40B4-BE49-F238E27FC236}">
                    <a16:creationId xmlns:a16="http://schemas.microsoft.com/office/drawing/2014/main" id="{B6021473-E1BA-4CC6-A3E8-772E8F60A739}"/>
                  </a:ext>
                </a:extLst>
              </p:cNvPr>
              <p:cNvSpPr/>
              <p:nvPr/>
            </p:nvSpPr>
            <p:spPr>
              <a:xfrm>
                <a:off x="4888060" y="4467494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" name="CustomShape 102">
                <a:extLst>
                  <a:ext uri="{FF2B5EF4-FFF2-40B4-BE49-F238E27FC236}">
                    <a16:creationId xmlns:a16="http://schemas.microsoft.com/office/drawing/2014/main" id="{1DB88676-CACC-447D-A707-524984E7E322}"/>
                  </a:ext>
                </a:extLst>
              </p:cNvPr>
              <p:cNvSpPr/>
              <p:nvPr/>
            </p:nvSpPr>
            <p:spPr>
              <a:xfrm>
                <a:off x="4944961" y="4314030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" name="CustomShape 102">
                <a:extLst>
                  <a:ext uri="{FF2B5EF4-FFF2-40B4-BE49-F238E27FC236}">
                    <a16:creationId xmlns:a16="http://schemas.microsoft.com/office/drawing/2014/main" id="{EB7F0C58-3530-4C0C-81E5-EF27EE0DED60}"/>
                  </a:ext>
                </a:extLst>
              </p:cNvPr>
              <p:cNvSpPr/>
              <p:nvPr/>
            </p:nvSpPr>
            <p:spPr>
              <a:xfrm>
                <a:off x="4838176" y="4314030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" name="CustomShape 102">
                <a:extLst>
                  <a:ext uri="{FF2B5EF4-FFF2-40B4-BE49-F238E27FC236}">
                    <a16:creationId xmlns:a16="http://schemas.microsoft.com/office/drawing/2014/main" id="{7F270829-3F4E-49DA-ACEA-E5AC24A630FD}"/>
                  </a:ext>
                </a:extLst>
              </p:cNvPr>
              <p:cNvSpPr/>
              <p:nvPr/>
            </p:nvSpPr>
            <p:spPr>
              <a:xfrm>
                <a:off x="4731390" y="4314030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" name="CustomShape 102">
                <a:extLst>
                  <a:ext uri="{FF2B5EF4-FFF2-40B4-BE49-F238E27FC236}">
                    <a16:creationId xmlns:a16="http://schemas.microsoft.com/office/drawing/2014/main" id="{8C1978FB-93E6-48B1-A967-728149F6B2C6}"/>
                  </a:ext>
                </a:extLst>
              </p:cNvPr>
              <p:cNvSpPr/>
              <p:nvPr/>
            </p:nvSpPr>
            <p:spPr>
              <a:xfrm>
                <a:off x="4624604" y="4314030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CustomShape 127">
                <a:extLst>
                  <a:ext uri="{FF2B5EF4-FFF2-40B4-BE49-F238E27FC236}">
                    <a16:creationId xmlns:a16="http://schemas.microsoft.com/office/drawing/2014/main" id="{521272AA-2344-4314-AB03-87968C8C67F6}"/>
                  </a:ext>
                </a:extLst>
              </p:cNvPr>
              <p:cNvSpPr/>
              <p:nvPr/>
            </p:nvSpPr>
            <p:spPr>
              <a:xfrm>
                <a:off x="5063296" y="4239890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" name="CustomShape 128">
                <a:extLst>
                  <a:ext uri="{FF2B5EF4-FFF2-40B4-BE49-F238E27FC236}">
                    <a16:creationId xmlns:a16="http://schemas.microsoft.com/office/drawing/2014/main" id="{5E7ED294-A3A1-4861-84A2-6115B1F5FFE1}"/>
                  </a:ext>
                </a:extLst>
              </p:cNvPr>
              <p:cNvSpPr/>
              <p:nvPr/>
            </p:nvSpPr>
            <p:spPr>
              <a:xfrm>
                <a:off x="5360591" y="4239890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" name="Line 124">
                <a:extLst>
                  <a:ext uri="{FF2B5EF4-FFF2-40B4-BE49-F238E27FC236}">
                    <a16:creationId xmlns:a16="http://schemas.microsoft.com/office/drawing/2014/main" id="{DBC29C02-4381-40BB-986F-C4A011555F2D}"/>
                  </a:ext>
                </a:extLst>
              </p:cNvPr>
              <p:cNvSpPr/>
              <p:nvPr/>
            </p:nvSpPr>
            <p:spPr>
              <a:xfrm>
                <a:off x="4483678" y="4199149"/>
                <a:ext cx="558033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5" name="CustomShape 127">
                <a:extLst>
                  <a:ext uri="{FF2B5EF4-FFF2-40B4-BE49-F238E27FC236}">
                    <a16:creationId xmlns:a16="http://schemas.microsoft.com/office/drawing/2014/main" id="{034A5A18-4E2F-40E7-AF58-949EC9FB6C42}"/>
                  </a:ext>
                </a:extLst>
              </p:cNvPr>
              <p:cNvSpPr/>
              <p:nvPr/>
            </p:nvSpPr>
            <p:spPr>
              <a:xfrm>
                <a:off x="5275153" y="4117285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6" name="CustomShape 118">
                <a:extLst>
                  <a:ext uri="{FF2B5EF4-FFF2-40B4-BE49-F238E27FC236}">
                    <a16:creationId xmlns:a16="http://schemas.microsoft.com/office/drawing/2014/main" id="{61A5C79D-FFF5-4F84-B36C-B6BF02B5DCA8}"/>
                  </a:ext>
                </a:extLst>
              </p:cNvPr>
              <p:cNvSpPr/>
              <p:nvPr/>
            </p:nvSpPr>
            <p:spPr>
              <a:xfrm>
                <a:off x="4626693" y="41631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7" name="CustomShape 119">
                <a:extLst>
                  <a:ext uri="{FF2B5EF4-FFF2-40B4-BE49-F238E27FC236}">
                    <a16:creationId xmlns:a16="http://schemas.microsoft.com/office/drawing/2014/main" id="{049700EE-D867-42E4-81E2-A6ED9F8E406A}"/>
                  </a:ext>
                </a:extLst>
              </p:cNvPr>
              <p:cNvSpPr/>
              <p:nvPr/>
            </p:nvSpPr>
            <p:spPr>
              <a:xfrm>
                <a:off x="4927152" y="41631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" name="CustomShape 120">
                <a:extLst>
                  <a:ext uri="{FF2B5EF4-FFF2-40B4-BE49-F238E27FC236}">
                    <a16:creationId xmlns:a16="http://schemas.microsoft.com/office/drawing/2014/main" id="{F7355374-D277-48E1-B145-E372C5BF6323}"/>
                  </a:ext>
                </a:extLst>
              </p:cNvPr>
              <p:cNvSpPr/>
              <p:nvPr/>
            </p:nvSpPr>
            <p:spPr>
              <a:xfrm>
                <a:off x="4526540" y="41631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" name="CustomShape 121">
                <a:extLst>
                  <a:ext uri="{FF2B5EF4-FFF2-40B4-BE49-F238E27FC236}">
                    <a16:creationId xmlns:a16="http://schemas.microsoft.com/office/drawing/2014/main" id="{703D2C9D-30CF-42FA-AB5E-495DAAE22C55}"/>
                  </a:ext>
                </a:extLst>
              </p:cNvPr>
              <p:cNvSpPr/>
              <p:nvPr/>
            </p:nvSpPr>
            <p:spPr>
              <a:xfrm>
                <a:off x="4826999" y="41631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0" name="CustomShape 125">
                <a:extLst>
                  <a:ext uri="{FF2B5EF4-FFF2-40B4-BE49-F238E27FC236}">
                    <a16:creationId xmlns:a16="http://schemas.microsoft.com/office/drawing/2014/main" id="{FA61FE68-E009-4C82-9C7E-AF84BC578C81}"/>
                  </a:ext>
                </a:extLst>
              </p:cNvPr>
              <p:cNvSpPr/>
              <p:nvPr/>
            </p:nvSpPr>
            <p:spPr>
              <a:xfrm>
                <a:off x="4726846" y="41631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501" name="Line 101">
                <a:extLst>
                  <a:ext uri="{FF2B5EF4-FFF2-40B4-BE49-F238E27FC236}">
                    <a16:creationId xmlns:a16="http://schemas.microsoft.com/office/drawing/2014/main" id="{C3D9BBD2-D429-476B-8D95-CB1E63CFB6E2}"/>
                  </a:ext>
                </a:extLst>
              </p:cNvPr>
              <p:cNvSpPr/>
              <p:nvPr/>
            </p:nvSpPr>
            <p:spPr>
              <a:xfrm>
                <a:off x="4649753" y="4386030"/>
                <a:ext cx="38475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" name="CustomShape 102">
                <a:extLst>
                  <a:ext uri="{FF2B5EF4-FFF2-40B4-BE49-F238E27FC236}">
                    <a16:creationId xmlns:a16="http://schemas.microsoft.com/office/drawing/2014/main" id="{476EB5B6-A39C-47B3-838F-740418CE84F7}"/>
                  </a:ext>
                </a:extLst>
              </p:cNvPr>
              <p:cNvSpPr/>
              <p:nvPr/>
            </p:nvSpPr>
            <p:spPr>
              <a:xfrm>
                <a:off x="4904276" y="4353475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" name="CustomShape 123">
                <a:extLst>
                  <a:ext uri="{FF2B5EF4-FFF2-40B4-BE49-F238E27FC236}">
                    <a16:creationId xmlns:a16="http://schemas.microsoft.com/office/drawing/2014/main" id="{47E55273-A67A-4950-A2D8-5A153FF695D1}"/>
                  </a:ext>
                </a:extLst>
              </p:cNvPr>
              <p:cNvSpPr/>
              <p:nvPr/>
            </p:nvSpPr>
            <p:spPr>
              <a:xfrm>
                <a:off x="4786872" y="4353475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" name="Line 117">
                <a:extLst>
                  <a:ext uri="{FF2B5EF4-FFF2-40B4-BE49-F238E27FC236}">
                    <a16:creationId xmlns:a16="http://schemas.microsoft.com/office/drawing/2014/main" id="{4EE84271-C6EC-4FF4-B41C-67B7AA5F58CD}"/>
                  </a:ext>
                </a:extLst>
              </p:cNvPr>
              <p:cNvSpPr/>
              <p:nvPr/>
            </p:nvSpPr>
            <p:spPr>
              <a:xfrm>
                <a:off x="5034503" y="4320580"/>
                <a:ext cx="362088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" name="CustomShape 126">
                <a:extLst>
                  <a:ext uri="{FF2B5EF4-FFF2-40B4-BE49-F238E27FC236}">
                    <a16:creationId xmlns:a16="http://schemas.microsoft.com/office/drawing/2014/main" id="{C40C9E85-471E-4D2E-9D86-8CCFC73E806A}"/>
                  </a:ext>
                </a:extLst>
              </p:cNvPr>
              <p:cNvSpPr/>
              <p:nvPr/>
            </p:nvSpPr>
            <p:spPr>
              <a:xfrm>
                <a:off x="5281970" y="4280742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6" name="CustomShape 106">
                <a:extLst>
                  <a:ext uri="{FF2B5EF4-FFF2-40B4-BE49-F238E27FC236}">
                    <a16:creationId xmlns:a16="http://schemas.microsoft.com/office/drawing/2014/main" id="{F765B548-6AC0-4E41-989B-4E0392A06DA4}"/>
                  </a:ext>
                </a:extLst>
              </p:cNvPr>
              <p:cNvSpPr/>
              <p:nvPr/>
            </p:nvSpPr>
            <p:spPr>
              <a:xfrm>
                <a:off x="5136611" y="4280742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dirty="0"/>
              </a:p>
            </p:txBody>
          </p:sp>
        </p:grpSp>
        <p:sp>
          <p:nvSpPr>
            <p:cNvPr id="510" name="Oval 59">
              <a:extLst>
                <a:ext uri="{FF2B5EF4-FFF2-40B4-BE49-F238E27FC236}">
                  <a16:creationId xmlns:a16="http://schemas.microsoft.com/office/drawing/2014/main" id="{B8C81934-8164-4D4B-9508-21290C8E4C6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428741" y="4486307"/>
              <a:ext cx="68235" cy="68252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cxnSp>
          <p:nvCxnSpPr>
            <p:cNvPr id="511" name="AutoShape 64">
              <a:extLst>
                <a:ext uri="{FF2B5EF4-FFF2-40B4-BE49-F238E27FC236}">
                  <a16:creationId xmlns:a16="http://schemas.microsoft.com/office/drawing/2014/main" id="{860A671B-D05D-4AAE-AA54-06499CAF4363}"/>
                </a:ext>
              </a:extLst>
            </p:cNvPr>
            <p:cNvCxnSpPr>
              <a:cxnSpLocks noChangeAspect="1" noChangeShapeType="1"/>
              <a:stCxn id="495" idx="7"/>
              <a:endCxn id="510" idx="0"/>
            </p:cNvCxnSpPr>
            <p:nvPr/>
          </p:nvCxnSpPr>
          <p:spPr bwMode="auto">
            <a:xfrm rot="16200000" flipV="1">
              <a:off x="7451329" y="4497838"/>
              <a:ext cx="140145" cy="117083"/>
            </a:xfrm>
            <a:prstGeom prst="curvedConnector3">
              <a:avLst>
                <a:gd name="adj1" fmla="val 263117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sp>
          <p:nvSpPr>
            <p:cNvPr id="512" name="Oval 63">
              <a:extLst>
                <a:ext uri="{FF2B5EF4-FFF2-40B4-BE49-F238E27FC236}">
                  <a16:creationId xmlns:a16="http://schemas.microsoft.com/office/drawing/2014/main" id="{94DD6D7C-DBBE-4083-938A-24F838EDF1D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789122" y="4491384"/>
              <a:ext cx="68235" cy="68252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cxnSp>
          <p:nvCxnSpPr>
            <p:cNvPr id="513" name="AutoShape 65">
              <a:extLst>
                <a:ext uri="{FF2B5EF4-FFF2-40B4-BE49-F238E27FC236}">
                  <a16:creationId xmlns:a16="http://schemas.microsoft.com/office/drawing/2014/main" id="{060D9001-C474-47C6-ABC8-F106DEEE956D}"/>
                </a:ext>
              </a:extLst>
            </p:cNvPr>
            <p:cNvCxnSpPr>
              <a:cxnSpLocks noChangeAspect="1" noChangeShapeType="1"/>
              <a:stCxn id="500" idx="0"/>
              <a:endCxn id="512" idx="0"/>
            </p:cNvCxnSpPr>
            <p:nvPr/>
          </p:nvCxnSpPr>
          <p:spPr bwMode="auto">
            <a:xfrm rot="16200000" flipV="1">
              <a:off x="6829516" y="4485108"/>
              <a:ext cx="170388" cy="182939"/>
            </a:xfrm>
            <a:prstGeom prst="curvedConnector3">
              <a:avLst>
                <a:gd name="adj1" fmla="val 234164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</p:grpSp>
      <p:grpSp>
        <p:nvGrpSpPr>
          <p:cNvPr id="1053" name="Groupe 1052">
            <a:extLst>
              <a:ext uri="{FF2B5EF4-FFF2-40B4-BE49-F238E27FC236}">
                <a16:creationId xmlns:a16="http://schemas.microsoft.com/office/drawing/2014/main" id="{1BA9C6FE-86D7-4BE0-B95F-6E63D36EF03B}"/>
              </a:ext>
            </a:extLst>
          </p:cNvPr>
          <p:cNvGrpSpPr/>
          <p:nvPr/>
        </p:nvGrpSpPr>
        <p:grpSpPr>
          <a:xfrm>
            <a:off x="9109766" y="2979260"/>
            <a:ext cx="2254699" cy="1037865"/>
            <a:chOff x="6125084" y="5371724"/>
            <a:chExt cx="2254699" cy="1037865"/>
          </a:xfrm>
        </p:grpSpPr>
        <p:sp>
          <p:nvSpPr>
            <p:cNvPr id="569" name="Rectangle 1039">
              <a:extLst>
                <a:ext uri="{FF2B5EF4-FFF2-40B4-BE49-F238E27FC236}">
                  <a16:creationId xmlns:a16="http://schemas.microsoft.com/office/drawing/2014/main" id="{0533397C-F919-4E7B-A8E8-9A645EFEB0E4}"/>
                </a:ext>
              </a:extLst>
            </p:cNvPr>
            <p:cNvSpPr/>
            <p:nvPr/>
          </p:nvSpPr>
          <p:spPr>
            <a:xfrm>
              <a:off x="6358133" y="5423731"/>
              <a:ext cx="1705119" cy="985858"/>
            </a:xfrm>
            <a:custGeom>
              <a:avLst/>
              <a:gdLst>
                <a:gd name="connsiteX0" fmla="*/ 0 w 1705119"/>
                <a:gd name="connsiteY0" fmla="*/ 0 h 1004955"/>
                <a:gd name="connsiteX1" fmla="*/ 1705119 w 1705119"/>
                <a:gd name="connsiteY1" fmla="*/ 0 h 1004955"/>
                <a:gd name="connsiteX2" fmla="*/ 1705119 w 1705119"/>
                <a:gd name="connsiteY2" fmla="*/ 1004955 h 1004955"/>
                <a:gd name="connsiteX3" fmla="*/ 0 w 1705119"/>
                <a:gd name="connsiteY3" fmla="*/ 1004955 h 1004955"/>
                <a:gd name="connsiteX4" fmla="*/ 0 w 1705119"/>
                <a:gd name="connsiteY4" fmla="*/ 0 h 1004955"/>
                <a:gd name="connsiteX0" fmla="*/ 0 w 1705119"/>
                <a:gd name="connsiteY0" fmla="*/ 0 h 1004955"/>
                <a:gd name="connsiteX1" fmla="*/ 1705119 w 1705119"/>
                <a:gd name="connsiteY1" fmla="*/ 0 h 1004955"/>
                <a:gd name="connsiteX2" fmla="*/ 1414607 w 1705119"/>
                <a:gd name="connsiteY2" fmla="*/ 676343 h 1004955"/>
                <a:gd name="connsiteX3" fmla="*/ 0 w 1705119"/>
                <a:gd name="connsiteY3" fmla="*/ 1004955 h 1004955"/>
                <a:gd name="connsiteX4" fmla="*/ 0 w 1705119"/>
                <a:gd name="connsiteY4" fmla="*/ 0 h 1004955"/>
                <a:gd name="connsiteX0" fmla="*/ 0 w 1705119"/>
                <a:gd name="connsiteY0" fmla="*/ 0 h 676343"/>
                <a:gd name="connsiteX1" fmla="*/ 1705119 w 1705119"/>
                <a:gd name="connsiteY1" fmla="*/ 0 h 676343"/>
                <a:gd name="connsiteX2" fmla="*/ 1414607 w 1705119"/>
                <a:gd name="connsiteY2" fmla="*/ 676343 h 676343"/>
                <a:gd name="connsiteX3" fmla="*/ 238125 w 1705119"/>
                <a:gd name="connsiteY3" fmla="*/ 647767 h 676343"/>
                <a:gd name="connsiteX4" fmla="*/ 0 w 1705119"/>
                <a:gd name="connsiteY4" fmla="*/ 0 h 676343"/>
                <a:gd name="connsiteX0" fmla="*/ 0 w 1705119"/>
                <a:gd name="connsiteY0" fmla="*/ 0 h 804931"/>
                <a:gd name="connsiteX1" fmla="*/ 1705119 w 1705119"/>
                <a:gd name="connsiteY1" fmla="*/ 0 h 804931"/>
                <a:gd name="connsiteX2" fmla="*/ 1400320 w 1705119"/>
                <a:gd name="connsiteY2" fmla="*/ 804931 h 804931"/>
                <a:gd name="connsiteX3" fmla="*/ 238125 w 1705119"/>
                <a:gd name="connsiteY3" fmla="*/ 647767 h 804931"/>
                <a:gd name="connsiteX4" fmla="*/ 0 w 1705119"/>
                <a:gd name="connsiteY4" fmla="*/ 0 h 804931"/>
                <a:gd name="connsiteX0" fmla="*/ 0 w 1705119"/>
                <a:gd name="connsiteY0" fmla="*/ 0 h 1028772"/>
                <a:gd name="connsiteX1" fmla="*/ 1705119 w 1705119"/>
                <a:gd name="connsiteY1" fmla="*/ 0 h 1028772"/>
                <a:gd name="connsiteX2" fmla="*/ 1400320 w 1705119"/>
                <a:gd name="connsiteY2" fmla="*/ 804931 h 1028772"/>
                <a:gd name="connsiteX3" fmla="*/ 885463 w 1705119"/>
                <a:gd name="connsiteY3" fmla="*/ 1028700 h 1028772"/>
                <a:gd name="connsiteX4" fmla="*/ 238125 w 1705119"/>
                <a:gd name="connsiteY4" fmla="*/ 647767 h 1028772"/>
                <a:gd name="connsiteX5" fmla="*/ 0 w 1705119"/>
                <a:gd name="connsiteY5" fmla="*/ 0 h 1028772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00320 w 1705119"/>
                <a:gd name="connsiteY2" fmla="*/ 8049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00320 w 1705119"/>
                <a:gd name="connsiteY2" fmla="*/ 8049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52708 w 1705119"/>
                <a:gd name="connsiteY2" fmla="*/ 5763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52708 w 1705119"/>
                <a:gd name="connsiteY2" fmla="*/ 5763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985837"/>
                <a:gd name="connsiteX1" fmla="*/ 1705119 w 1705119"/>
                <a:gd name="connsiteY1" fmla="*/ 0 h 985837"/>
                <a:gd name="connsiteX2" fmla="*/ 1452708 w 1705119"/>
                <a:gd name="connsiteY2" fmla="*/ 576331 h 985837"/>
                <a:gd name="connsiteX3" fmla="*/ 885463 w 1705119"/>
                <a:gd name="connsiteY3" fmla="*/ 985837 h 985837"/>
                <a:gd name="connsiteX4" fmla="*/ 238125 w 1705119"/>
                <a:gd name="connsiteY4" fmla="*/ 647767 h 985837"/>
                <a:gd name="connsiteX5" fmla="*/ 0 w 1705119"/>
                <a:gd name="connsiteY5" fmla="*/ 0 h 985837"/>
                <a:gd name="connsiteX0" fmla="*/ 0 w 1705119"/>
                <a:gd name="connsiteY0" fmla="*/ 0 h 1010507"/>
                <a:gd name="connsiteX1" fmla="*/ 1705119 w 1705119"/>
                <a:gd name="connsiteY1" fmla="*/ 0 h 1010507"/>
                <a:gd name="connsiteX2" fmla="*/ 1452708 w 1705119"/>
                <a:gd name="connsiteY2" fmla="*/ 576331 h 1010507"/>
                <a:gd name="connsiteX3" fmla="*/ 885463 w 1705119"/>
                <a:gd name="connsiteY3" fmla="*/ 985837 h 1010507"/>
                <a:gd name="connsiteX4" fmla="*/ 238125 w 1705119"/>
                <a:gd name="connsiteY4" fmla="*/ 647767 h 1010507"/>
                <a:gd name="connsiteX5" fmla="*/ 0 w 1705119"/>
                <a:gd name="connsiteY5" fmla="*/ 0 h 1010507"/>
                <a:gd name="connsiteX0" fmla="*/ 0 w 1705119"/>
                <a:gd name="connsiteY0" fmla="*/ 0 h 985909"/>
                <a:gd name="connsiteX1" fmla="*/ 1705119 w 1705119"/>
                <a:gd name="connsiteY1" fmla="*/ 0 h 985909"/>
                <a:gd name="connsiteX2" fmla="*/ 1452708 w 1705119"/>
                <a:gd name="connsiteY2" fmla="*/ 576331 h 985909"/>
                <a:gd name="connsiteX3" fmla="*/ 885463 w 1705119"/>
                <a:gd name="connsiteY3" fmla="*/ 985837 h 985909"/>
                <a:gd name="connsiteX4" fmla="*/ 238125 w 1705119"/>
                <a:gd name="connsiteY4" fmla="*/ 647767 h 985909"/>
                <a:gd name="connsiteX5" fmla="*/ 0 w 1705119"/>
                <a:gd name="connsiteY5" fmla="*/ 0 h 985909"/>
                <a:gd name="connsiteX0" fmla="*/ 0 w 1705119"/>
                <a:gd name="connsiteY0" fmla="*/ 0 h 985902"/>
                <a:gd name="connsiteX1" fmla="*/ 1705119 w 1705119"/>
                <a:gd name="connsiteY1" fmla="*/ 0 h 985902"/>
                <a:gd name="connsiteX2" fmla="*/ 1452708 w 1705119"/>
                <a:gd name="connsiteY2" fmla="*/ 576331 h 985902"/>
                <a:gd name="connsiteX3" fmla="*/ 885463 w 1705119"/>
                <a:gd name="connsiteY3" fmla="*/ 985837 h 985902"/>
                <a:gd name="connsiteX4" fmla="*/ 238125 w 1705119"/>
                <a:gd name="connsiteY4" fmla="*/ 647767 h 985902"/>
                <a:gd name="connsiteX5" fmla="*/ 0 w 1705119"/>
                <a:gd name="connsiteY5" fmla="*/ 0 h 985902"/>
                <a:gd name="connsiteX0" fmla="*/ 0 w 1705119"/>
                <a:gd name="connsiteY0" fmla="*/ 0 h 985893"/>
                <a:gd name="connsiteX1" fmla="*/ 1705119 w 1705119"/>
                <a:gd name="connsiteY1" fmla="*/ 0 h 985893"/>
                <a:gd name="connsiteX2" fmla="*/ 1452708 w 1705119"/>
                <a:gd name="connsiteY2" fmla="*/ 576331 h 985893"/>
                <a:gd name="connsiteX3" fmla="*/ 885463 w 1705119"/>
                <a:gd name="connsiteY3" fmla="*/ 985837 h 985893"/>
                <a:gd name="connsiteX4" fmla="*/ 238125 w 1705119"/>
                <a:gd name="connsiteY4" fmla="*/ 604904 h 985893"/>
                <a:gd name="connsiteX5" fmla="*/ 0 w 1705119"/>
                <a:gd name="connsiteY5" fmla="*/ 0 h 985893"/>
                <a:gd name="connsiteX0" fmla="*/ 0 w 1705119"/>
                <a:gd name="connsiteY0" fmla="*/ 0 h 985891"/>
                <a:gd name="connsiteX1" fmla="*/ 1705119 w 1705119"/>
                <a:gd name="connsiteY1" fmla="*/ 0 h 985891"/>
                <a:gd name="connsiteX2" fmla="*/ 1452708 w 1705119"/>
                <a:gd name="connsiteY2" fmla="*/ 576331 h 985891"/>
                <a:gd name="connsiteX3" fmla="*/ 885463 w 1705119"/>
                <a:gd name="connsiteY3" fmla="*/ 985837 h 985891"/>
                <a:gd name="connsiteX4" fmla="*/ 238125 w 1705119"/>
                <a:gd name="connsiteY4" fmla="*/ 604904 h 985891"/>
                <a:gd name="connsiteX5" fmla="*/ 0 w 1705119"/>
                <a:gd name="connsiteY5" fmla="*/ 0 h 985891"/>
                <a:gd name="connsiteX0" fmla="*/ 0 w 1705119"/>
                <a:gd name="connsiteY0" fmla="*/ 0 h 985850"/>
                <a:gd name="connsiteX1" fmla="*/ 1705119 w 1705119"/>
                <a:gd name="connsiteY1" fmla="*/ 0 h 985850"/>
                <a:gd name="connsiteX2" fmla="*/ 1471758 w 1705119"/>
                <a:gd name="connsiteY2" fmla="*/ 590619 h 985850"/>
                <a:gd name="connsiteX3" fmla="*/ 885463 w 1705119"/>
                <a:gd name="connsiteY3" fmla="*/ 985837 h 985850"/>
                <a:gd name="connsiteX4" fmla="*/ 238125 w 1705119"/>
                <a:gd name="connsiteY4" fmla="*/ 604904 h 985850"/>
                <a:gd name="connsiteX5" fmla="*/ 0 w 1705119"/>
                <a:gd name="connsiteY5" fmla="*/ 0 h 985850"/>
                <a:gd name="connsiteX0" fmla="*/ 0 w 1705119"/>
                <a:gd name="connsiteY0" fmla="*/ 0 h 985858"/>
                <a:gd name="connsiteX1" fmla="*/ 1705119 w 1705119"/>
                <a:gd name="connsiteY1" fmla="*/ 0 h 985858"/>
                <a:gd name="connsiteX2" fmla="*/ 1471758 w 1705119"/>
                <a:gd name="connsiteY2" fmla="*/ 590619 h 985858"/>
                <a:gd name="connsiteX3" fmla="*/ 885463 w 1705119"/>
                <a:gd name="connsiteY3" fmla="*/ 985837 h 985858"/>
                <a:gd name="connsiteX4" fmla="*/ 238125 w 1705119"/>
                <a:gd name="connsiteY4" fmla="*/ 604904 h 985858"/>
                <a:gd name="connsiteX5" fmla="*/ 0 w 1705119"/>
                <a:gd name="connsiteY5" fmla="*/ 0 h 98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119" h="985858">
                  <a:moveTo>
                    <a:pt x="0" y="0"/>
                  </a:moveTo>
                  <a:lnTo>
                    <a:pt x="1705119" y="0"/>
                  </a:lnTo>
                  <a:cubicBezTo>
                    <a:pt x="1620982" y="192110"/>
                    <a:pt x="1608367" y="426313"/>
                    <a:pt x="1471758" y="590619"/>
                  </a:cubicBezTo>
                  <a:cubicBezTo>
                    <a:pt x="1335149" y="754925"/>
                    <a:pt x="1091068" y="983456"/>
                    <a:pt x="885463" y="985837"/>
                  </a:cubicBezTo>
                  <a:cubicBezTo>
                    <a:pt x="679858" y="988218"/>
                    <a:pt x="377703" y="793794"/>
                    <a:pt x="238125" y="604904"/>
                  </a:cubicBezTo>
                  <a:cubicBezTo>
                    <a:pt x="98547" y="416014"/>
                    <a:pt x="79375" y="21592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57" name="Line 124">
              <a:extLst>
                <a:ext uri="{FF2B5EF4-FFF2-40B4-BE49-F238E27FC236}">
                  <a16:creationId xmlns:a16="http://schemas.microsoft.com/office/drawing/2014/main" id="{FC4608CA-DFAA-4403-841B-E21AB53E514F}"/>
                </a:ext>
              </a:extLst>
            </p:cNvPr>
            <p:cNvSpPr/>
            <p:nvPr/>
          </p:nvSpPr>
          <p:spPr>
            <a:xfrm>
              <a:off x="7239591" y="5904740"/>
              <a:ext cx="577026" cy="1376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" name="Line 124">
              <a:extLst>
                <a:ext uri="{FF2B5EF4-FFF2-40B4-BE49-F238E27FC236}">
                  <a16:creationId xmlns:a16="http://schemas.microsoft.com/office/drawing/2014/main" id="{D4524246-70F7-4232-8903-35913779EE17}"/>
                </a:ext>
              </a:extLst>
            </p:cNvPr>
            <p:cNvSpPr/>
            <p:nvPr/>
          </p:nvSpPr>
          <p:spPr>
            <a:xfrm>
              <a:off x="6666555" y="5943121"/>
              <a:ext cx="576000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9" name="CustomShape 129">
              <a:extLst>
                <a:ext uri="{FF2B5EF4-FFF2-40B4-BE49-F238E27FC236}">
                  <a16:creationId xmlns:a16="http://schemas.microsoft.com/office/drawing/2014/main" id="{6C4AB699-82C2-4DA9-8629-2143EE845D00}"/>
                </a:ext>
              </a:extLst>
            </p:cNvPr>
            <p:cNvSpPr/>
            <p:nvPr/>
          </p:nvSpPr>
          <p:spPr>
            <a:xfrm>
              <a:off x="7330962" y="6174978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0" name="CustomShape 130">
              <a:extLst>
                <a:ext uri="{FF2B5EF4-FFF2-40B4-BE49-F238E27FC236}">
                  <a16:creationId xmlns:a16="http://schemas.microsoft.com/office/drawing/2014/main" id="{4D84D13B-AD06-456E-B842-6F8E336D5284}"/>
                </a:ext>
              </a:extLst>
            </p:cNvPr>
            <p:cNvSpPr/>
            <p:nvPr/>
          </p:nvSpPr>
          <p:spPr>
            <a:xfrm>
              <a:off x="7263910" y="6167433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1" name="Line 135">
              <a:extLst>
                <a:ext uri="{FF2B5EF4-FFF2-40B4-BE49-F238E27FC236}">
                  <a16:creationId xmlns:a16="http://schemas.microsoft.com/office/drawing/2014/main" id="{C7E08C18-A999-44CE-AAD7-C994296B258E}"/>
                </a:ext>
              </a:extLst>
            </p:cNvPr>
            <p:cNvSpPr/>
            <p:nvPr/>
          </p:nvSpPr>
          <p:spPr>
            <a:xfrm flipH="1" flipV="1">
              <a:off x="7249378" y="6208285"/>
              <a:ext cx="171870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" name="Line 96">
              <a:extLst>
                <a:ext uri="{FF2B5EF4-FFF2-40B4-BE49-F238E27FC236}">
                  <a16:creationId xmlns:a16="http://schemas.microsoft.com/office/drawing/2014/main" id="{BD17D1D1-9966-4F2D-878A-5FC4E93A0DB6}"/>
                </a:ext>
              </a:extLst>
            </p:cNvPr>
            <p:cNvSpPr/>
            <p:nvPr/>
          </p:nvSpPr>
          <p:spPr>
            <a:xfrm>
              <a:off x="6619687" y="5725710"/>
              <a:ext cx="1252800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3" name="Line 131">
              <a:extLst>
                <a:ext uri="{FF2B5EF4-FFF2-40B4-BE49-F238E27FC236}">
                  <a16:creationId xmlns:a16="http://schemas.microsoft.com/office/drawing/2014/main" id="{7409A8E8-8008-4AA7-B894-8D5974129592}"/>
                </a:ext>
              </a:extLst>
            </p:cNvPr>
            <p:cNvSpPr/>
            <p:nvPr/>
          </p:nvSpPr>
          <p:spPr>
            <a:xfrm>
              <a:off x="6633345" y="5815199"/>
              <a:ext cx="1216800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4" name="Line 133">
              <a:extLst>
                <a:ext uri="{FF2B5EF4-FFF2-40B4-BE49-F238E27FC236}">
                  <a16:creationId xmlns:a16="http://schemas.microsoft.com/office/drawing/2014/main" id="{B477A6F6-3E9D-4A00-9288-1288E099ACD9}"/>
                </a:ext>
              </a:extLst>
            </p:cNvPr>
            <p:cNvSpPr/>
            <p:nvPr/>
          </p:nvSpPr>
          <p:spPr>
            <a:xfrm>
              <a:off x="7253295" y="5565549"/>
              <a:ext cx="642364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5" name="Line 139">
              <a:extLst>
                <a:ext uri="{FF2B5EF4-FFF2-40B4-BE49-F238E27FC236}">
                  <a16:creationId xmlns:a16="http://schemas.microsoft.com/office/drawing/2014/main" id="{ADCE513B-6E2A-411C-8E23-26AEC064B2F2}"/>
                </a:ext>
              </a:extLst>
            </p:cNvPr>
            <p:cNvSpPr/>
            <p:nvPr/>
          </p:nvSpPr>
          <p:spPr>
            <a:xfrm>
              <a:off x="6600340" y="5644165"/>
              <a:ext cx="1281600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6" name="Line 124">
              <a:extLst>
                <a:ext uri="{FF2B5EF4-FFF2-40B4-BE49-F238E27FC236}">
                  <a16:creationId xmlns:a16="http://schemas.microsoft.com/office/drawing/2014/main" id="{8E350141-7AF3-4B7B-9D14-FFAABD336FBC}"/>
                </a:ext>
              </a:extLst>
            </p:cNvPr>
            <p:cNvSpPr/>
            <p:nvPr/>
          </p:nvSpPr>
          <p:spPr>
            <a:xfrm>
              <a:off x="7258106" y="5942116"/>
              <a:ext cx="529262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7" name="Line 101">
              <a:extLst>
                <a:ext uri="{FF2B5EF4-FFF2-40B4-BE49-F238E27FC236}">
                  <a16:creationId xmlns:a16="http://schemas.microsoft.com/office/drawing/2014/main" id="{C559201C-B55D-44B1-90A2-03C3B3E7A063}"/>
                </a:ext>
              </a:extLst>
            </p:cNvPr>
            <p:cNvSpPr/>
            <p:nvPr/>
          </p:nvSpPr>
          <p:spPr>
            <a:xfrm>
              <a:off x="6810124" y="6138861"/>
              <a:ext cx="435326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8" name="Line 117">
              <a:extLst>
                <a:ext uri="{FF2B5EF4-FFF2-40B4-BE49-F238E27FC236}">
                  <a16:creationId xmlns:a16="http://schemas.microsoft.com/office/drawing/2014/main" id="{9DD3206F-F99C-4912-A35B-EA7820C8777B}"/>
                </a:ext>
              </a:extLst>
            </p:cNvPr>
            <p:cNvSpPr/>
            <p:nvPr/>
          </p:nvSpPr>
          <p:spPr>
            <a:xfrm>
              <a:off x="7246087" y="6064721"/>
              <a:ext cx="428996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" name="Line 132">
              <a:extLst>
                <a:ext uri="{FF2B5EF4-FFF2-40B4-BE49-F238E27FC236}">
                  <a16:creationId xmlns:a16="http://schemas.microsoft.com/office/drawing/2014/main" id="{4AC1101B-51C3-4F2C-95E0-926BB16ADB95}"/>
                </a:ext>
              </a:extLst>
            </p:cNvPr>
            <p:cNvSpPr/>
            <p:nvPr/>
          </p:nvSpPr>
          <p:spPr>
            <a:xfrm flipV="1">
              <a:off x="7080495" y="6292325"/>
              <a:ext cx="172800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" name="Forme libre : forme 529">
              <a:extLst>
                <a:ext uri="{FF2B5EF4-FFF2-40B4-BE49-F238E27FC236}">
                  <a16:creationId xmlns:a16="http://schemas.microsoft.com/office/drawing/2014/main" id="{91CDC2FC-207F-439A-90C2-D56C539415CD}"/>
                </a:ext>
              </a:extLst>
            </p:cNvPr>
            <p:cNvSpPr/>
            <p:nvPr/>
          </p:nvSpPr>
          <p:spPr>
            <a:xfrm flipH="1">
              <a:off x="6125084" y="5629076"/>
              <a:ext cx="1126331" cy="728236"/>
            </a:xfrm>
            <a:custGeom>
              <a:avLst/>
              <a:gdLst>
                <a:gd name="connsiteX0" fmla="*/ 0 w 1126331"/>
                <a:gd name="connsiteY0" fmla="*/ 783787 h 783787"/>
                <a:gd name="connsiteX1" fmla="*/ 97631 w 1126331"/>
                <a:gd name="connsiteY1" fmla="*/ 755212 h 783787"/>
                <a:gd name="connsiteX2" fmla="*/ 326231 w 1126331"/>
                <a:gd name="connsiteY2" fmla="*/ 643294 h 783787"/>
                <a:gd name="connsiteX3" fmla="*/ 519112 w 1126331"/>
                <a:gd name="connsiteY3" fmla="*/ 483750 h 783787"/>
                <a:gd name="connsiteX4" fmla="*/ 616743 w 1126331"/>
                <a:gd name="connsiteY4" fmla="*/ 238481 h 783787"/>
                <a:gd name="connsiteX5" fmla="*/ 650081 w 1126331"/>
                <a:gd name="connsiteY5" fmla="*/ 69412 h 783787"/>
                <a:gd name="connsiteX6" fmla="*/ 738187 w 1126331"/>
                <a:gd name="connsiteY6" fmla="*/ 356 h 783787"/>
                <a:gd name="connsiteX7" fmla="*/ 900112 w 1126331"/>
                <a:gd name="connsiteY7" fmla="*/ 43219 h 783787"/>
                <a:gd name="connsiteX8" fmla="*/ 1126331 w 1126331"/>
                <a:gd name="connsiteY8" fmla="*/ 62269 h 783787"/>
                <a:gd name="connsiteX0" fmla="*/ 0 w 1126331"/>
                <a:gd name="connsiteY0" fmla="*/ 783787 h 783787"/>
                <a:gd name="connsiteX1" fmla="*/ 97631 w 1126331"/>
                <a:gd name="connsiteY1" fmla="*/ 755212 h 783787"/>
                <a:gd name="connsiteX2" fmla="*/ 326231 w 1126331"/>
                <a:gd name="connsiteY2" fmla="*/ 643294 h 783787"/>
                <a:gd name="connsiteX3" fmla="*/ 519112 w 1126331"/>
                <a:gd name="connsiteY3" fmla="*/ 483750 h 783787"/>
                <a:gd name="connsiteX4" fmla="*/ 616743 w 1126331"/>
                <a:gd name="connsiteY4" fmla="*/ 243244 h 783787"/>
                <a:gd name="connsiteX5" fmla="*/ 650081 w 1126331"/>
                <a:gd name="connsiteY5" fmla="*/ 69412 h 783787"/>
                <a:gd name="connsiteX6" fmla="*/ 738187 w 1126331"/>
                <a:gd name="connsiteY6" fmla="*/ 356 h 783787"/>
                <a:gd name="connsiteX7" fmla="*/ 900112 w 1126331"/>
                <a:gd name="connsiteY7" fmla="*/ 43219 h 783787"/>
                <a:gd name="connsiteX8" fmla="*/ 1126331 w 1126331"/>
                <a:gd name="connsiteY8" fmla="*/ 62269 h 783787"/>
                <a:gd name="connsiteX0" fmla="*/ 0 w 1126331"/>
                <a:gd name="connsiteY0" fmla="*/ 783787 h 783787"/>
                <a:gd name="connsiteX1" fmla="*/ 97631 w 1126331"/>
                <a:gd name="connsiteY1" fmla="*/ 755212 h 783787"/>
                <a:gd name="connsiteX2" fmla="*/ 326231 w 1126331"/>
                <a:gd name="connsiteY2" fmla="*/ 643294 h 783787"/>
                <a:gd name="connsiteX3" fmla="*/ 519112 w 1126331"/>
                <a:gd name="connsiteY3" fmla="*/ 483750 h 783787"/>
                <a:gd name="connsiteX4" fmla="*/ 616743 w 1126331"/>
                <a:gd name="connsiteY4" fmla="*/ 243244 h 783787"/>
                <a:gd name="connsiteX5" fmla="*/ 650081 w 1126331"/>
                <a:gd name="connsiteY5" fmla="*/ 69412 h 783787"/>
                <a:gd name="connsiteX6" fmla="*/ 738187 w 1126331"/>
                <a:gd name="connsiteY6" fmla="*/ 356 h 783787"/>
                <a:gd name="connsiteX7" fmla="*/ 900112 w 1126331"/>
                <a:gd name="connsiteY7" fmla="*/ 43219 h 783787"/>
                <a:gd name="connsiteX8" fmla="*/ 1126331 w 1126331"/>
                <a:gd name="connsiteY8" fmla="*/ 62269 h 783787"/>
                <a:gd name="connsiteX0" fmla="*/ 0 w 1126331"/>
                <a:gd name="connsiteY0" fmla="*/ 783787 h 783787"/>
                <a:gd name="connsiteX1" fmla="*/ 97631 w 1126331"/>
                <a:gd name="connsiteY1" fmla="*/ 755212 h 783787"/>
                <a:gd name="connsiteX2" fmla="*/ 326231 w 1126331"/>
                <a:gd name="connsiteY2" fmla="*/ 643294 h 783787"/>
                <a:gd name="connsiteX3" fmla="*/ 519112 w 1126331"/>
                <a:gd name="connsiteY3" fmla="*/ 483750 h 783787"/>
                <a:gd name="connsiteX4" fmla="*/ 616743 w 1126331"/>
                <a:gd name="connsiteY4" fmla="*/ 243244 h 783787"/>
                <a:gd name="connsiteX5" fmla="*/ 650081 w 1126331"/>
                <a:gd name="connsiteY5" fmla="*/ 69412 h 783787"/>
                <a:gd name="connsiteX6" fmla="*/ 738187 w 1126331"/>
                <a:gd name="connsiteY6" fmla="*/ 356 h 783787"/>
                <a:gd name="connsiteX7" fmla="*/ 900112 w 1126331"/>
                <a:gd name="connsiteY7" fmla="*/ 43219 h 783787"/>
                <a:gd name="connsiteX8" fmla="*/ 1126331 w 1126331"/>
                <a:gd name="connsiteY8" fmla="*/ 62269 h 783787"/>
                <a:gd name="connsiteX0" fmla="*/ 0 w 1126331"/>
                <a:gd name="connsiteY0" fmla="*/ 783787 h 783787"/>
                <a:gd name="connsiteX1" fmla="*/ 97631 w 1126331"/>
                <a:gd name="connsiteY1" fmla="*/ 755212 h 783787"/>
                <a:gd name="connsiteX2" fmla="*/ 326231 w 1126331"/>
                <a:gd name="connsiteY2" fmla="*/ 643294 h 783787"/>
                <a:gd name="connsiteX3" fmla="*/ 519112 w 1126331"/>
                <a:gd name="connsiteY3" fmla="*/ 483750 h 783787"/>
                <a:gd name="connsiteX4" fmla="*/ 616743 w 1126331"/>
                <a:gd name="connsiteY4" fmla="*/ 243244 h 783787"/>
                <a:gd name="connsiteX5" fmla="*/ 650081 w 1126331"/>
                <a:gd name="connsiteY5" fmla="*/ 69412 h 783787"/>
                <a:gd name="connsiteX6" fmla="*/ 738187 w 1126331"/>
                <a:gd name="connsiteY6" fmla="*/ 356 h 783787"/>
                <a:gd name="connsiteX7" fmla="*/ 900112 w 1126331"/>
                <a:gd name="connsiteY7" fmla="*/ 43219 h 783787"/>
                <a:gd name="connsiteX8" fmla="*/ 1126331 w 1126331"/>
                <a:gd name="connsiteY8" fmla="*/ 62269 h 783787"/>
                <a:gd name="connsiteX0" fmla="*/ 0 w 1126331"/>
                <a:gd name="connsiteY0" fmla="*/ 744051 h 744051"/>
                <a:gd name="connsiteX1" fmla="*/ 97631 w 1126331"/>
                <a:gd name="connsiteY1" fmla="*/ 715476 h 744051"/>
                <a:gd name="connsiteX2" fmla="*/ 326231 w 1126331"/>
                <a:gd name="connsiteY2" fmla="*/ 603558 h 744051"/>
                <a:gd name="connsiteX3" fmla="*/ 519112 w 1126331"/>
                <a:gd name="connsiteY3" fmla="*/ 444014 h 744051"/>
                <a:gd name="connsiteX4" fmla="*/ 616743 w 1126331"/>
                <a:gd name="connsiteY4" fmla="*/ 203508 h 744051"/>
                <a:gd name="connsiteX5" fmla="*/ 650081 w 1126331"/>
                <a:gd name="connsiteY5" fmla="*/ 29676 h 744051"/>
                <a:gd name="connsiteX6" fmla="*/ 742950 w 1126331"/>
                <a:gd name="connsiteY6" fmla="*/ 13007 h 744051"/>
                <a:gd name="connsiteX7" fmla="*/ 900112 w 1126331"/>
                <a:gd name="connsiteY7" fmla="*/ 3483 h 744051"/>
                <a:gd name="connsiteX8" fmla="*/ 1126331 w 1126331"/>
                <a:gd name="connsiteY8" fmla="*/ 22533 h 744051"/>
                <a:gd name="connsiteX0" fmla="*/ 0 w 1126331"/>
                <a:gd name="connsiteY0" fmla="*/ 736312 h 736312"/>
                <a:gd name="connsiteX1" fmla="*/ 97631 w 1126331"/>
                <a:gd name="connsiteY1" fmla="*/ 707737 h 736312"/>
                <a:gd name="connsiteX2" fmla="*/ 326231 w 1126331"/>
                <a:gd name="connsiteY2" fmla="*/ 595819 h 736312"/>
                <a:gd name="connsiteX3" fmla="*/ 519112 w 1126331"/>
                <a:gd name="connsiteY3" fmla="*/ 436275 h 736312"/>
                <a:gd name="connsiteX4" fmla="*/ 616743 w 1126331"/>
                <a:gd name="connsiteY4" fmla="*/ 195769 h 736312"/>
                <a:gd name="connsiteX5" fmla="*/ 650081 w 1126331"/>
                <a:gd name="connsiteY5" fmla="*/ 21937 h 736312"/>
                <a:gd name="connsiteX6" fmla="*/ 742950 w 1126331"/>
                <a:gd name="connsiteY6" fmla="*/ 5268 h 736312"/>
                <a:gd name="connsiteX7" fmla="*/ 919162 w 1126331"/>
                <a:gd name="connsiteY7" fmla="*/ 5269 h 736312"/>
                <a:gd name="connsiteX8" fmla="*/ 1126331 w 1126331"/>
                <a:gd name="connsiteY8" fmla="*/ 14794 h 736312"/>
                <a:gd name="connsiteX0" fmla="*/ 0 w 1126331"/>
                <a:gd name="connsiteY0" fmla="*/ 733579 h 733579"/>
                <a:gd name="connsiteX1" fmla="*/ 97631 w 1126331"/>
                <a:gd name="connsiteY1" fmla="*/ 705004 h 733579"/>
                <a:gd name="connsiteX2" fmla="*/ 326231 w 1126331"/>
                <a:gd name="connsiteY2" fmla="*/ 593086 h 733579"/>
                <a:gd name="connsiteX3" fmla="*/ 519112 w 1126331"/>
                <a:gd name="connsiteY3" fmla="*/ 433542 h 733579"/>
                <a:gd name="connsiteX4" fmla="*/ 616743 w 1126331"/>
                <a:gd name="connsiteY4" fmla="*/ 193036 h 733579"/>
                <a:gd name="connsiteX5" fmla="*/ 650081 w 1126331"/>
                <a:gd name="connsiteY5" fmla="*/ 19204 h 733579"/>
                <a:gd name="connsiteX6" fmla="*/ 742950 w 1126331"/>
                <a:gd name="connsiteY6" fmla="*/ 2535 h 733579"/>
                <a:gd name="connsiteX7" fmla="*/ 919162 w 1126331"/>
                <a:gd name="connsiteY7" fmla="*/ 2536 h 733579"/>
                <a:gd name="connsiteX8" fmla="*/ 1126331 w 1126331"/>
                <a:gd name="connsiteY8" fmla="*/ 12061 h 733579"/>
                <a:gd name="connsiteX0" fmla="*/ 0 w 1126331"/>
                <a:gd name="connsiteY0" fmla="*/ 733872 h 733872"/>
                <a:gd name="connsiteX1" fmla="*/ 97631 w 1126331"/>
                <a:gd name="connsiteY1" fmla="*/ 705297 h 733872"/>
                <a:gd name="connsiteX2" fmla="*/ 326231 w 1126331"/>
                <a:gd name="connsiteY2" fmla="*/ 593379 h 733872"/>
                <a:gd name="connsiteX3" fmla="*/ 519112 w 1126331"/>
                <a:gd name="connsiteY3" fmla="*/ 433835 h 733872"/>
                <a:gd name="connsiteX4" fmla="*/ 616743 w 1126331"/>
                <a:gd name="connsiteY4" fmla="*/ 193329 h 733872"/>
                <a:gd name="connsiteX5" fmla="*/ 650081 w 1126331"/>
                <a:gd name="connsiteY5" fmla="*/ 19497 h 733872"/>
                <a:gd name="connsiteX6" fmla="*/ 742950 w 1126331"/>
                <a:gd name="connsiteY6" fmla="*/ 2828 h 733872"/>
                <a:gd name="connsiteX7" fmla="*/ 928687 w 1126331"/>
                <a:gd name="connsiteY7" fmla="*/ 7591 h 733872"/>
                <a:gd name="connsiteX8" fmla="*/ 1126331 w 1126331"/>
                <a:gd name="connsiteY8" fmla="*/ 12354 h 733872"/>
                <a:gd name="connsiteX0" fmla="*/ 0 w 1126331"/>
                <a:gd name="connsiteY0" fmla="*/ 733872 h 733872"/>
                <a:gd name="connsiteX1" fmla="*/ 97631 w 1126331"/>
                <a:gd name="connsiteY1" fmla="*/ 705297 h 733872"/>
                <a:gd name="connsiteX2" fmla="*/ 326231 w 1126331"/>
                <a:gd name="connsiteY2" fmla="*/ 593379 h 733872"/>
                <a:gd name="connsiteX3" fmla="*/ 519112 w 1126331"/>
                <a:gd name="connsiteY3" fmla="*/ 433835 h 733872"/>
                <a:gd name="connsiteX4" fmla="*/ 616743 w 1126331"/>
                <a:gd name="connsiteY4" fmla="*/ 193329 h 733872"/>
                <a:gd name="connsiteX5" fmla="*/ 650081 w 1126331"/>
                <a:gd name="connsiteY5" fmla="*/ 19497 h 733872"/>
                <a:gd name="connsiteX6" fmla="*/ 742950 w 1126331"/>
                <a:gd name="connsiteY6" fmla="*/ 2828 h 733872"/>
                <a:gd name="connsiteX7" fmla="*/ 928687 w 1126331"/>
                <a:gd name="connsiteY7" fmla="*/ 7591 h 733872"/>
                <a:gd name="connsiteX8" fmla="*/ 1126331 w 1126331"/>
                <a:gd name="connsiteY8" fmla="*/ 12354 h 733872"/>
                <a:gd name="connsiteX0" fmla="*/ 0 w 1126331"/>
                <a:gd name="connsiteY0" fmla="*/ 731447 h 731447"/>
                <a:gd name="connsiteX1" fmla="*/ 97631 w 1126331"/>
                <a:gd name="connsiteY1" fmla="*/ 702872 h 731447"/>
                <a:gd name="connsiteX2" fmla="*/ 326231 w 1126331"/>
                <a:gd name="connsiteY2" fmla="*/ 590954 h 731447"/>
                <a:gd name="connsiteX3" fmla="*/ 519112 w 1126331"/>
                <a:gd name="connsiteY3" fmla="*/ 431410 h 731447"/>
                <a:gd name="connsiteX4" fmla="*/ 616743 w 1126331"/>
                <a:gd name="connsiteY4" fmla="*/ 190904 h 731447"/>
                <a:gd name="connsiteX5" fmla="*/ 650081 w 1126331"/>
                <a:gd name="connsiteY5" fmla="*/ 17072 h 731447"/>
                <a:gd name="connsiteX6" fmla="*/ 742950 w 1126331"/>
                <a:gd name="connsiteY6" fmla="*/ 403 h 731447"/>
                <a:gd name="connsiteX7" fmla="*/ 928687 w 1126331"/>
                <a:gd name="connsiteY7" fmla="*/ 5166 h 731447"/>
                <a:gd name="connsiteX8" fmla="*/ 1126331 w 1126331"/>
                <a:gd name="connsiteY8" fmla="*/ 9929 h 731447"/>
                <a:gd name="connsiteX0" fmla="*/ 0 w 1126331"/>
                <a:gd name="connsiteY0" fmla="*/ 731447 h 731447"/>
                <a:gd name="connsiteX1" fmla="*/ 97631 w 1126331"/>
                <a:gd name="connsiteY1" fmla="*/ 702872 h 731447"/>
                <a:gd name="connsiteX2" fmla="*/ 326231 w 1126331"/>
                <a:gd name="connsiteY2" fmla="*/ 590954 h 731447"/>
                <a:gd name="connsiteX3" fmla="*/ 519112 w 1126331"/>
                <a:gd name="connsiteY3" fmla="*/ 431410 h 731447"/>
                <a:gd name="connsiteX4" fmla="*/ 616743 w 1126331"/>
                <a:gd name="connsiteY4" fmla="*/ 190904 h 731447"/>
                <a:gd name="connsiteX5" fmla="*/ 650081 w 1126331"/>
                <a:gd name="connsiteY5" fmla="*/ 17072 h 731447"/>
                <a:gd name="connsiteX6" fmla="*/ 742950 w 1126331"/>
                <a:gd name="connsiteY6" fmla="*/ 403 h 731447"/>
                <a:gd name="connsiteX7" fmla="*/ 928687 w 1126331"/>
                <a:gd name="connsiteY7" fmla="*/ 5166 h 731447"/>
                <a:gd name="connsiteX8" fmla="*/ 1126331 w 1126331"/>
                <a:gd name="connsiteY8" fmla="*/ 9929 h 731447"/>
                <a:gd name="connsiteX0" fmla="*/ 0 w 1126331"/>
                <a:gd name="connsiteY0" fmla="*/ 731435 h 731435"/>
                <a:gd name="connsiteX1" fmla="*/ 97631 w 1126331"/>
                <a:gd name="connsiteY1" fmla="*/ 702860 h 731435"/>
                <a:gd name="connsiteX2" fmla="*/ 326231 w 1126331"/>
                <a:gd name="connsiteY2" fmla="*/ 590942 h 731435"/>
                <a:gd name="connsiteX3" fmla="*/ 519112 w 1126331"/>
                <a:gd name="connsiteY3" fmla="*/ 431398 h 731435"/>
                <a:gd name="connsiteX4" fmla="*/ 616743 w 1126331"/>
                <a:gd name="connsiteY4" fmla="*/ 190892 h 731435"/>
                <a:gd name="connsiteX5" fmla="*/ 650081 w 1126331"/>
                <a:gd name="connsiteY5" fmla="*/ 17060 h 731435"/>
                <a:gd name="connsiteX6" fmla="*/ 742950 w 1126331"/>
                <a:gd name="connsiteY6" fmla="*/ 5153 h 731435"/>
                <a:gd name="connsiteX7" fmla="*/ 928687 w 1126331"/>
                <a:gd name="connsiteY7" fmla="*/ 5154 h 731435"/>
                <a:gd name="connsiteX8" fmla="*/ 1126331 w 1126331"/>
                <a:gd name="connsiteY8" fmla="*/ 9917 h 731435"/>
                <a:gd name="connsiteX0" fmla="*/ 0 w 1126331"/>
                <a:gd name="connsiteY0" fmla="*/ 731435 h 731435"/>
                <a:gd name="connsiteX1" fmla="*/ 97631 w 1126331"/>
                <a:gd name="connsiteY1" fmla="*/ 702860 h 731435"/>
                <a:gd name="connsiteX2" fmla="*/ 326231 w 1126331"/>
                <a:gd name="connsiteY2" fmla="*/ 590942 h 731435"/>
                <a:gd name="connsiteX3" fmla="*/ 519112 w 1126331"/>
                <a:gd name="connsiteY3" fmla="*/ 431398 h 731435"/>
                <a:gd name="connsiteX4" fmla="*/ 616743 w 1126331"/>
                <a:gd name="connsiteY4" fmla="*/ 190892 h 731435"/>
                <a:gd name="connsiteX5" fmla="*/ 650081 w 1126331"/>
                <a:gd name="connsiteY5" fmla="*/ 17060 h 731435"/>
                <a:gd name="connsiteX6" fmla="*/ 742950 w 1126331"/>
                <a:gd name="connsiteY6" fmla="*/ 5153 h 731435"/>
                <a:gd name="connsiteX7" fmla="*/ 928687 w 1126331"/>
                <a:gd name="connsiteY7" fmla="*/ 5154 h 731435"/>
                <a:gd name="connsiteX8" fmla="*/ 1126331 w 1126331"/>
                <a:gd name="connsiteY8" fmla="*/ 9917 h 731435"/>
                <a:gd name="connsiteX0" fmla="*/ 0 w 1126331"/>
                <a:gd name="connsiteY0" fmla="*/ 732213 h 732213"/>
                <a:gd name="connsiteX1" fmla="*/ 97631 w 1126331"/>
                <a:gd name="connsiteY1" fmla="*/ 703638 h 732213"/>
                <a:gd name="connsiteX2" fmla="*/ 326231 w 1126331"/>
                <a:gd name="connsiteY2" fmla="*/ 591720 h 732213"/>
                <a:gd name="connsiteX3" fmla="*/ 519112 w 1126331"/>
                <a:gd name="connsiteY3" fmla="*/ 432176 h 732213"/>
                <a:gd name="connsiteX4" fmla="*/ 616743 w 1126331"/>
                <a:gd name="connsiteY4" fmla="*/ 191670 h 732213"/>
                <a:gd name="connsiteX5" fmla="*/ 650081 w 1126331"/>
                <a:gd name="connsiteY5" fmla="*/ 17838 h 732213"/>
                <a:gd name="connsiteX6" fmla="*/ 742950 w 1126331"/>
                <a:gd name="connsiteY6" fmla="*/ 5931 h 732213"/>
                <a:gd name="connsiteX7" fmla="*/ 928687 w 1126331"/>
                <a:gd name="connsiteY7" fmla="*/ 5932 h 732213"/>
                <a:gd name="connsiteX8" fmla="*/ 1126331 w 1126331"/>
                <a:gd name="connsiteY8" fmla="*/ 10695 h 732213"/>
                <a:gd name="connsiteX0" fmla="*/ 0 w 1126331"/>
                <a:gd name="connsiteY0" fmla="*/ 726574 h 726574"/>
                <a:gd name="connsiteX1" fmla="*/ 97631 w 1126331"/>
                <a:gd name="connsiteY1" fmla="*/ 697999 h 726574"/>
                <a:gd name="connsiteX2" fmla="*/ 326231 w 1126331"/>
                <a:gd name="connsiteY2" fmla="*/ 586081 h 726574"/>
                <a:gd name="connsiteX3" fmla="*/ 519112 w 1126331"/>
                <a:gd name="connsiteY3" fmla="*/ 426537 h 726574"/>
                <a:gd name="connsiteX4" fmla="*/ 616743 w 1126331"/>
                <a:gd name="connsiteY4" fmla="*/ 186031 h 726574"/>
                <a:gd name="connsiteX5" fmla="*/ 627590 w 1126331"/>
                <a:gd name="connsiteY5" fmla="*/ 74241 h 726574"/>
                <a:gd name="connsiteX6" fmla="*/ 650081 w 1126331"/>
                <a:gd name="connsiteY6" fmla="*/ 12199 h 726574"/>
                <a:gd name="connsiteX7" fmla="*/ 742950 w 1126331"/>
                <a:gd name="connsiteY7" fmla="*/ 292 h 726574"/>
                <a:gd name="connsiteX8" fmla="*/ 928687 w 1126331"/>
                <a:gd name="connsiteY8" fmla="*/ 293 h 726574"/>
                <a:gd name="connsiteX9" fmla="*/ 1126331 w 1126331"/>
                <a:gd name="connsiteY9" fmla="*/ 5056 h 726574"/>
                <a:gd name="connsiteX0" fmla="*/ 0 w 1126331"/>
                <a:gd name="connsiteY0" fmla="*/ 726574 h 726574"/>
                <a:gd name="connsiteX1" fmla="*/ 97631 w 1126331"/>
                <a:gd name="connsiteY1" fmla="*/ 697999 h 726574"/>
                <a:gd name="connsiteX2" fmla="*/ 326231 w 1126331"/>
                <a:gd name="connsiteY2" fmla="*/ 586081 h 726574"/>
                <a:gd name="connsiteX3" fmla="*/ 519112 w 1126331"/>
                <a:gd name="connsiteY3" fmla="*/ 426537 h 726574"/>
                <a:gd name="connsiteX4" fmla="*/ 616743 w 1126331"/>
                <a:gd name="connsiteY4" fmla="*/ 186031 h 726574"/>
                <a:gd name="connsiteX5" fmla="*/ 650081 w 1126331"/>
                <a:gd name="connsiteY5" fmla="*/ 12199 h 726574"/>
                <a:gd name="connsiteX6" fmla="*/ 742950 w 1126331"/>
                <a:gd name="connsiteY6" fmla="*/ 292 h 726574"/>
                <a:gd name="connsiteX7" fmla="*/ 928687 w 1126331"/>
                <a:gd name="connsiteY7" fmla="*/ 293 h 726574"/>
                <a:gd name="connsiteX8" fmla="*/ 1126331 w 1126331"/>
                <a:gd name="connsiteY8" fmla="*/ 5056 h 726574"/>
                <a:gd name="connsiteX0" fmla="*/ 0 w 1126331"/>
                <a:gd name="connsiteY0" fmla="*/ 726574 h 726574"/>
                <a:gd name="connsiteX1" fmla="*/ 97631 w 1126331"/>
                <a:gd name="connsiteY1" fmla="*/ 697999 h 726574"/>
                <a:gd name="connsiteX2" fmla="*/ 326231 w 1126331"/>
                <a:gd name="connsiteY2" fmla="*/ 586081 h 726574"/>
                <a:gd name="connsiteX3" fmla="*/ 519112 w 1126331"/>
                <a:gd name="connsiteY3" fmla="*/ 426537 h 726574"/>
                <a:gd name="connsiteX4" fmla="*/ 616743 w 1126331"/>
                <a:gd name="connsiteY4" fmla="*/ 186031 h 726574"/>
                <a:gd name="connsiteX5" fmla="*/ 650081 w 1126331"/>
                <a:gd name="connsiteY5" fmla="*/ 12199 h 726574"/>
                <a:gd name="connsiteX6" fmla="*/ 742950 w 1126331"/>
                <a:gd name="connsiteY6" fmla="*/ 292 h 726574"/>
                <a:gd name="connsiteX7" fmla="*/ 928687 w 1126331"/>
                <a:gd name="connsiteY7" fmla="*/ 293 h 726574"/>
                <a:gd name="connsiteX8" fmla="*/ 1126331 w 1126331"/>
                <a:gd name="connsiteY8" fmla="*/ 5056 h 726574"/>
                <a:gd name="connsiteX0" fmla="*/ 0 w 1126331"/>
                <a:gd name="connsiteY0" fmla="*/ 729464 h 729464"/>
                <a:gd name="connsiteX1" fmla="*/ 97631 w 1126331"/>
                <a:gd name="connsiteY1" fmla="*/ 700889 h 729464"/>
                <a:gd name="connsiteX2" fmla="*/ 326231 w 1126331"/>
                <a:gd name="connsiteY2" fmla="*/ 588971 h 729464"/>
                <a:gd name="connsiteX3" fmla="*/ 519112 w 1126331"/>
                <a:gd name="connsiteY3" fmla="*/ 429427 h 729464"/>
                <a:gd name="connsiteX4" fmla="*/ 616743 w 1126331"/>
                <a:gd name="connsiteY4" fmla="*/ 188921 h 729464"/>
                <a:gd name="connsiteX5" fmla="*/ 640556 w 1126331"/>
                <a:gd name="connsiteY5" fmla="*/ 43664 h 729464"/>
                <a:gd name="connsiteX6" fmla="*/ 742950 w 1126331"/>
                <a:gd name="connsiteY6" fmla="*/ 3182 h 729464"/>
                <a:gd name="connsiteX7" fmla="*/ 928687 w 1126331"/>
                <a:gd name="connsiteY7" fmla="*/ 3183 h 729464"/>
                <a:gd name="connsiteX8" fmla="*/ 1126331 w 1126331"/>
                <a:gd name="connsiteY8" fmla="*/ 7946 h 729464"/>
                <a:gd name="connsiteX0" fmla="*/ 0 w 1126331"/>
                <a:gd name="connsiteY0" fmla="*/ 729464 h 729464"/>
                <a:gd name="connsiteX1" fmla="*/ 97631 w 1126331"/>
                <a:gd name="connsiteY1" fmla="*/ 700889 h 729464"/>
                <a:gd name="connsiteX2" fmla="*/ 326231 w 1126331"/>
                <a:gd name="connsiteY2" fmla="*/ 588971 h 729464"/>
                <a:gd name="connsiteX3" fmla="*/ 519112 w 1126331"/>
                <a:gd name="connsiteY3" fmla="*/ 429427 h 729464"/>
                <a:gd name="connsiteX4" fmla="*/ 616743 w 1126331"/>
                <a:gd name="connsiteY4" fmla="*/ 188921 h 729464"/>
                <a:gd name="connsiteX5" fmla="*/ 640556 w 1126331"/>
                <a:gd name="connsiteY5" fmla="*/ 43664 h 729464"/>
                <a:gd name="connsiteX6" fmla="*/ 742950 w 1126331"/>
                <a:gd name="connsiteY6" fmla="*/ 3182 h 729464"/>
                <a:gd name="connsiteX7" fmla="*/ 928687 w 1126331"/>
                <a:gd name="connsiteY7" fmla="*/ 3183 h 729464"/>
                <a:gd name="connsiteX8" fmla="*/ 1126331 w 1126331"/>
                <a:gd name="connsiteY8" fmla="*/ 7946 h 729464"/>
                <a:gd name="connsiteX0" fmla="*/ 0 w 1126331"/>
                <a:gd name="connsiteY0" fmla="*/ 729464 h 729464"/>
                <a:gd name="connsiteX1" fmla="*/ 97631 w 1126331"/>
                <a:gd name="connsiteY1" fmla="*/ 700889 h 729464"/>
                <a:gd name="connsiteX2" fmla="*/ 326231 w 1126331"/>
                <a:gd name="connsiteY2" fmla="*/ 588971 h 729464"/>
                <a:gd name="connsiteX3" fmla="*/ 519112 w 1126331"/>
                <a:gd name="connsiteY3" fmla="*/ 429427 h 729464"/>
                <a:gd name="connsiteX4" fmla="*/ 616743 w 1126331"/>
                <a:gd name="connsiteY4" fmla="*/ 188921 h 729464"/>
                <a:gd name="connsiteX5" fmla="*/ 640556 w 1126331"/>
                <a:gd name="connsiteY5" fmla="*/ 43664 h 729464"/>
                <a:gd name="connsiteX6" fmla="*/ 742950 w 1126331"/>
                <a:gd name="connsiteY6" fmla="*/ 3182 h 729464"/>
                <a:gd name="connsiteX7" fmla="*/ 928687 w 1126331"/>
                <a:gd name="connsiteY7" fmla="*/ 3183 h 729464"/>
                <a:gd name="connsiteX8" fmla="*/ 1126331 w 1126331"/>
                <a:gd name="connsiteY8" fmla="*/ 7946 h 729464"/>
                <a:gd name="connsiteX0" fmla="*/ 0 w 1126331"/>
                <a:gd name="connsiteY0" fmla="*/ 728236 h 728236"/>
                <a:gd name="connsiteX1" fmla="*/ 97631 w 1126331"/>
                <a:gd name="connsiteY1" fmla="*/ 699661 h 728236"/>
                <a:gd name="connsiteX2" fmla="*/ 326231 w 1126331"/>
                <a:gd name="connsiteY2" fmla="*/ 587743 h 728236"/>
                <a:gd name="connsiteX3" fmla="*/ 519112 w 1126331"/>
                <a:gd name="connsiteY3" fmla="*/ 428199 h 728236"/>
                <a:gd name="connsiteX4" fmla="*/ 616743 w 1126331"/>
                <a:gd name="connsiteY4" fmla="*/ 187693 h 728236"/>
                <a:gd name="connsiteX5" fmla="*/ 642937 w 1126331"/>
                <a:gd name="connsiteY5" fmla="*/ 25767 h 728236"/>
                <a:gd name="connsiteX6" fmla="*/ 742950 w 1126331"/>
                <a:gd name="connsiteY6" fmla="*/ 1954 h 728236"/>
                <a:gd name="connsiteX7" fmla="*/ 928687 w 1126331"/>
                <a:gd name="connsiteY7" fmla="*/ 1955 h 728236"/>
                <a:gd name="connsiteX8" fmla="*/ 1126331 w 1126331"/>
                <a:gd name="connsiteY8" fmla="*/ 6718 h 728236"/>
                <a:gd name="connsiteX0" fmla="*/ 0 w 1126331"/>
                <a:gd name="connsiteY0" fmla="*/ 728236 h 728236"/>
                <a:gd name="connsiteX1" fmla="*/ 97631 w 1126331"/>
                <a:gd name="connsiteY1" fmla="*/ 699661 h 728236"/>
                <a:gd name="connsiteX2" fmla="*/ 326231 w 1126331"/>
                <a:gd name="connsiteY2" fmla="*/ 587743 h 728236"/>
                <a:gd name="connsiteX3" fmla="*/ 519112 w 1126331"/>
                <a:gd name="connsiteY3" fmla="*/ 428199 h 728236"/>
                <a:gd name="connsiteX4" fmla="*/ 616743 w 1126331"/>
                <a:gd name="connsiteY4" fmla="*/ 187693 h 728236"/>
                <a:gd name="connsiteX5" fmla="*/ 642937 w 1126331"/>
                <a:gd name="connsiteY5" fmla="*/ 25767 h 728236"/>
                <a:gd name="connsiteX6" fmla="*/ 742950 w 1126331"/>
                <a:gd name="connsiteY6" fmla="*/ 1954 h 728236"/>
                <a:gd name="connsiteX7" fmla="*/ 928687 w 1126331"/>
                <a:gd name="connsiteY7" fmla="*/ 1955 h 728236"/>
                <a:gd name="connsiteX8" fmla="*/ 1126331 w 1126331"/>
                <a:gd name="connsiteY8" fmla="*/ 6718 h 72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6331" h="728236">
                  <a:moveTo>
                    <a:pt x="0" y="728236"/>
                  </a:moveTo>
                  <a:cubicBezTo>
                    <a:pt x="21629" y="725656"/>
                    <a:pt x="43259" y="723076"/>
                    <a:pt x="97631" y="699661"/>
                  </a:cubicBezTo>
                  <a:cubicBezTo>
                    <a:pt x="152003" y="676245"/>
                    <a:pt x="255984" y="632987"/>
                    <a:pt x="326231" y="587743"/>
                  </a:cubicBezTo>
                  <a:cubicBezTo>
                    <a:pt x="396478" y="542499"/>
                    <a:pt x="470693" y="494874"/>
                    <a:pt x="519112" y="428199"/>
                  </a:cubicBezTo>
                  <a:cubicBezTo>
                    <a:pt x="567531" y="361524"/>
                    <a:pt x="605631" y="245240"/>
                    <a:pt x="616743" y="187693"/>
                  </a:cubicBezTo>
                  <a:cubicBezTo>
                    <a:pt x="627855" y="130146"/>
                    <a:pt x="633235" y="45235"/>
                    <a:pt x="642937" y="25767"/>
                  </a:cubicBezTo>
                  <a:cubicBezTo>
                    <a:pt x="652639" y="6299"/>
                    <a:pt x="695325" y="5923"/>
                    <a:pt x="742950" y="1954"/>
                  </a:cubicBezTo>
                  <a:cubicBezTo>
                    <a:pt x="790575" y="-2015"/>
                    <a:pt x="864790" y="1161"/>
                    <a:pt x="928687" y="1955"/>
                  </a:cubicBezTo>
                  <a:cubicBezTo>
                    <a:pt x="992584" y="2749"/>
                    <a:pt x="1045567" y="2352"/>
                    <a:pt x="1126331" y="6718"/>
                  </a:cubicBezTo>
                </a:path>
              </a:pathLst>
            </a:cu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1" name="CustomShape 106">
              <a:extLst>
                <a:ext uri="{FF2B5EF4-FFF2-40B4-BE49-F238E27FC236}">
                  <a16:creationId xmlns:a16="http://schemas.microsoft.com/office/drawing/2014/main" id="{8806D9A8-253C-48A8-B917-516207D6DF6F}"/>
                </a:ext>
              </a:extLst>
            </p:cNvPr>
            <p:cNvSpPr/>
            <p:nvPr/>
          </p:nvSpPr>
          <p:spPr>
            <a:xfrm>
              <a:off x="7423528" y="6028721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2" name="Line 134">
              <a:extLst>
                <a:ext uri="{FF2B5EF4-FFF2-40B4-BE49-F238E27FC236}">
                  <a16:creationId xmlns:a16="http://schemas.microsoft.com/office/drawing/2014/main" id="{FBCEF2C0-B12D-493C-9CDF-B01D4422C4B1}"/>
                </a:ext>
              </a:extLst>
            </p:cNvPr>
            <p:cNvSpPr/>
            <p:nvPr/>
          </p:nvSpPr>
          <p:spPr>
            <a:xfrm flipV="1">
              <a:off x="7248962" y="5371724"/>
              <a:ext cx="418" cy="99463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3" name="Line 137">
              <a:extLst>
                <a:ext uri="{FF2B5EF4-FFF2-40B4-BE49-F238E27FC236}">
                  <a16:creationId xmlns:a16="http://schemas.microsoft.com/office/drawing/2014/main" id="{C99E23EE-8029-47A9-B860-BB37FA997E51}"/>
                </a:ext>
              </a:extLst>
            </p:cNvPr>
            <p:cNvSpPr/>
            <p:nvPr/>
          </p:nvSpPr>
          <p:spPr>
            <a:xfrm>
              <a:off x="6674543" y="5906901"/>
              <a:ext cx="565048" cy="0"/>
            </a:xfrm>
            <a:prstGeom prst="line">
              <a:avLst/>
            </a:prstGeom>
            <a:solidFill>
              <a:srgbClr val="6666FF"/>
            </a:solidFill>
            <a:ln w="12700">
              <a:solidFill>
                <a:srgbClr val="6666FF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" name="Line 138">
              <a:extLst>
                <a:ext uri="{FF2B5EF4-FFF2-40B4-BE49-F238E27FC236}">
                  <a16:creationId xmlns:a16="http://schemas.microsoft.com/office/drawing/2014/main" id="{565073C7-3B6B-447F-BF41-D16DFC3C8E19}"/>
                </a:ext>
              </a:extLst>
            </p:cNvPr>
            <p:cNvSpPr/>
            <p:nvPr/>
          </p:nvSpPr>
          <p:spPr>
            <a:xfrm flipV="1">
              <a:off x="7252137" y="5871807"/>
              <a:ext cx="574402" cy="6689"/>
            </a:xfrm>
            <a:prstGeom prst="line">
              <a:avLst/>
            </a:prstGeom>
            <a:solidFill>
              <a:srgbClr val="FF0000"/>
            </a:solidFill>
            <a:ln w="12700">
              <a:solidFill>
                <a:schemeClr val="accent2"/>
              </a:solidFill>
              <a:prstDash val="sysDot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35" name="Forme libre : forme 534">
              <a:extLst>
                <a:ext uri="{FF2B5EF4-FFF2-40B4-BE49-F238E27FC236}">
                  <a16:creationId xmlns:a16="http://schemas.microsoft.com/office/drawing/2014/main" id="{D8064ED2-ABFD-4D55-97F0-53D6A8ABE8FF}"/>
                </a:ext>
              </a:extLst>
            </p:cNvPr>
            <p:cNvSpPr/>
            <p:nvPr/>
          </p:nvSpPr>
          <p:spPr>
            <a:xfrm>
              <a:off x="7253452" y="5485665"/>
              <a:ext cx="1126331" cy="783787"/>
            </a:xfrm>
            <a:custGeom>
              <a:avLst/>
              <a:gdLst>
                <a:gd name="connsiteX0" fmla="*/ 0 w 1126331"/>
                <a:gd name="connsiteY0" fmla="*/ 783787 h 783787"/>
                <a:gd name="connsiteX1" fmla="*/ 97631 w 1126331"/>
                <a:gd name="connsiteY1" fmla="*/ 755212 h 783787"/>
                <a:gd name="connsiteX2" fmla="*/ 326231 w 1126331"/>
                <a:gd name="connsiteY2" fmla="*/ 643294 h 783787"/>
                <a:gd name="connsiteX3" fmla="*/ 519112 w 1126331"/>
                <a:gd name="connsiteY3" fmla="*/ 483750 h 783787"/>
                <a:gd name="connsiteX4" fmla="*/ 616743 w 1126331"/>
                <a:gd name="connsiteY4" fmla="*/ 238481 h 783787"/>
                <a:gd name="connsiteX5" fmla="*/ 650081 w 1126331"/>
                <a:gd name="connsiteY5" fmla="*/ 69412 h 783787"/>
                <a:gd name="connsiteX6" fmla="*/ 738187 w 1126331"/>
                <a:gd name="connsiteY6" fmla="*/ 356 h 783787"/>
                <a:gd name="connsiteX7" fmla="*/ 900112 w 1126331"/>
                <a:gd name="connsiteY7" fmla="*/ 43219 h 783787"/>
                <a:gd name="connsiteX8" fmla="*/ 1126331 w 1126331"/>
                <a:gd name="connsiteY8" fmla="*/ 62269 h 783787"/>
                <a:gd name="connsiteX0" fmla="*/ 0 w 1126331"/>
                <a:gd name="connsiteY0" fmla="*/ 783787 h 783787"/>
                <a:gd name="connsiteX1" fmla="*/ 97631 w 1126331"/>
                <a:gd name="connsiteY1" fmla="*/ 755212 h 783787"/>
                <a:gd name="connsiteX2" fmla="*/ 326231 w 1126331"/>
                <a:gd name="connsiteY2" fmla="*/ 643294 h 783787"/>
                <a:gd name="connsiteX3" fmla="*/ 519112 w 1126331"/>
                <a:gd name="connsiteY3" fmla="*/ 483750 h 783787"/>
                <a:gd name="connsiteX4" fmla="*/ 616743 w 1126331"/>
                <a:gd name="connsiteY4" fmla="*/ 243244 h 783787"/>
                <a:gd name="connsiteX5" fmla="*/ 650081 w 1126331"/>
                <a:gd name="connsiteY5" fmla="*/ 69412 h 783787"/>
                <a:gd name="connsiteX6" fmla="*/ 738187 w 1126331"/>
                <a:gd name="connsiteY6" fmla="*/ 356 h 783787"/>
                <a:gd name="connsiteX7" fmla="*/ 900112 w 1126331"/>
                <a:gd name="connsiteY7" fmla="*/ 43219 h 783787"/>
                <a:gd name="connsiteX8" fmla="*/ 1126331 w 1126331"/>
                <a:gd name="connsiteY8" fmla="*/ 62269 h 783787"/>
                <a:gd name="connsiteX0" fmla="*/ 0 w 1126331"/>
                <a:gd name="connsiteY0" fmla="*/ 783787 h 783787"/>
                <a:gd name="connsiteX1" fmla="*/ 97631 w 1126331"/>
                <a:gd name="connsiteY1" fmla="*/ 755212 h 783787"/>
                <a:gd name="connsiteX2" fmla="*/ 326231 w 1126331"/>
                <a:gd name="connsiteY2" fmla="*/ 643294 h 783787"/>
                <a:gd name="connsiteX3" fmla="*/ 519112 w 1126331"/>
                <a:gd name="connsiteY3" fmla="*/ 483750 h 783787"/>
                <a:gd name="connsiteX4" fmla="*/ 616743 w 1126331"/>
                <a:gd name="connsiteY4" fmla="*/ 243244 h 783787"/>
                <a:gd name="connsiteX5" fmla="*/ 650081 w 1126331"/>
                <a:gd name="connsiteY5" fmla="*/ 69412 h 783787"/>
                <a:gd name="connsiteX6" fmla="*/ 738187 w 1126331"/>
                <a:gd name="connsiteY6" fmla="*/ 356 h 783787"/>
                <a:gd name="connsiteX7" fmla="*/ 900112 w 1126331"/>
                <a:gd name="connsiteY7" fmla="*/ 43219 h 783787"/>
                <a:gd name="connsiteX8" fmla="*/ 1126331 w 1126331"/>
                <a:gd name="connsiteY8" fmla="*/ 62269 h 783787"/>
                <a:gd name="connsiteX0" fmla="*/ 0 w 1126331"/>
                <a:gd name="connsiteY0" fmla="*/ 783787 h 783787"/>
                <a:gd name="connsiteX1" fmla="*/ 97631 w 1126331"/>
                <a:gd name="connsiteY1" fmla="*/ 755212 h 783787"/>
                <a:gd name="connsiteX2" fmla="*/ 326231 w 1126331"/>
                <a:gd name="connsiteY2" fmla="*/ 643294 h 783787"/>
                <a:gd name="connsiteX3" fmla="*/ 519112 w 1126331"/>
                <a:gd name="connsiteY3" fmla="*/ 483750 h 783787"/>
                <a:gd name="connsiteX4" fmla="*/ 616743 w 1126331"/>
                <a:gd name="connsiteY4" fmla="*/ 243244 h 783787"/>
                <a:gd name="connsiteX5" fmla="*/ 650081 w 1126331"/>
                <a:gd name="connsiteY5" fmla="*/ 69412 h 783787"/>
                <a:gd name="connsiteX6" fmla="*/ 738187 w 1126331"/>
                <a:gd name="connsiteY6" fmla="*/ 356 h 783787"/>
                <a:gd name="connsiteX7" fmla="*/ 900112 w 1126331"/>
                <a:gd name="connsiteY7" fmla="*/ 43219 h 783787"/>
                <a:gd name="connsiteX8" fmla="*/ 1126331 w 1126331"/>
                <a:gd name="connsiteY8" fmla="*/ 62269 h 783787"/>
                <a:gd name="connsiteX0" fmla="*/ 0 w 1126331"/>
                <a:gd name="connsiteY0" fmla="*/ 783787 h 783787"/>
                <a:gd name="connsiteX1" fmla="*/ 97631 w 1126331"/>
                <a:gd name="connsiteY1" fmla="*/ 755212 h 783787"/>
                <a:gd name="connsiteX2" fmla="*/ 326231 w 1126331"/>
                <a:gd name="connsiteY2" fmla="*/ 643294 h 783787"/>
                <a:gd name="connsiteX3" fmla="*/ 519112 w 1126331"/>
                <a:gd name="connsiteY3" fmla="*/ 483750 h 783787"/>
                <a:gd name="connsiteX4" fmla="*/ 616743 w 1126331"/>
                <a:gd name="connsiteY4" fmla="*/ 243244 h 783787"/>
                <a:gd name="connsiteX5" fmla="*/ 650081 w 1126331"/>
                <a:gd name="connsiteY5" fmla="*/ 69412 h 783787"/>
                <a:gd name="connsiteX6" fmla="*/ 738187 w 1126331"/>
                <a:gd name="connsiteY6" fmla="*/ 356 h 783787"/>
                <a:gd name="connsiteX7" fmla="*/ 900112 w 1126331"/>
                <a:gd name="connsiteY7" fmla="*/ 43219 h 783787"/>
                <a:gd name="connsiteX8" fmla="*/ 1126331 w 1126331"/>
                <a:gd name="connsiteY8" fmla="*/ 62269 h 78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6331" h="783787">
                  <a:moveTo>
                    <a:pt x="0" y="783787"/>
                  </a:moveTo>
                  <a:cubicBezTo>
                    <a:pt x="21629" y="781207"/>
                    <a:pt x="43259" y="778627"/>
                    <a:pt x="97631" y="755212"/>
                  </a:cubicBezTo>
                  <a:cubicBezTo>
                    <a:pt x="152003" y="731796"/>
                    <a:pt x="255984" y="688538"/>
                    <a:pt x="326231" y="643294"/>
                  </a:cubicBezTo>
                  <a:cubicBezTo>
                    <a:pt x="396478" y="598050"/>
                    <a:pt x="470693" y="550425"/>
                    <a:pt x="519112" y="483750"/>
                  </a:cubicBezTo>
                  <a:cubicBezTo>
                    <a:pt x="567531" y="417075"/>
                    <a:pt x="599678" y="345637"/>
                    <a:pt x="616743" y="243244"/>
                  </a:cubicBezTo>
                  <a:cubicBezTo>
                    <a:pt x="633808" y="140851"/>
                    <a:pt x="629840" y="109893"/>
                    <a:pt x="650081" y="69412"/>
                  </a:cubicBezTo>
                  <a:cubicBezTo>
                    <a:pt x="670322" y="28931"/>
                    <a:pt x="696515" y="4721"/>
                    <a:pt x="738187" y="356"/>
                  </a:cubicBezTo>
                  <a:cubicBezTo>
                    <a:pt x="779859" y="-4009"/>
                    <a:pt x="835421" y="32900"/>
                    <a:pt x="900112" y="43219"/>
                  </a:cubicBezTo>
                  <a:cubicBezTo>
                    <a:pt x="964803" y="53538"/>
                    <a:pt x="1045567" y="57903"/>
                    <a:pt x="1126331" y="62269"/>
                  </a:cubicBezTo>
                </a:path>
              </a:pathLst>
            </a:cu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6" name="CustomShape 102">
              <a:extLst>
                <a:ext uri="{FF2B5EF4-FFF2-40B4-BE49-F238E27FC236}">
                  <a16:creationId xmlns:a16="http://schemas.microsoft.com/office/drawing/2014/main" id="{B3C17BAB-9638-408C-A5E9-5C707E3405D8}"/>
                </a:ext>
              </a:extLst>
            </p:cNvPr>
            <p:cNvSpPr/>
            <p:nvPr/>
          </p:nvSpPr>
          <p:spPr>
            <a:xfrm>
              <a:off x="7178944" y="6256325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7" name="CustomShape 123">
              <a:extLst>
                <a:ext uri="{FF2B5EF4-FFF2-40B4-BE49-F238E27FC236}">
                  <a16:creationId xmlns:a16="http://schemas.microsoft.com/office/drawing/2014/main" id="{DCAE9201-919A-4571-A167-099B026185E9}"/>
                </a:ext>
              </a:extLst>
            </p:cNvPr>
            <p:cNvSpPr/>
            <p:nvPr/>
          </p:nvSpPr>
          <p:spPr>
            <a:xfrm>
              <a:off x="7099644" y="6256325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8" name="CustomShape 102">
              <a:extLst>
                <a:ext uri="{FF2B5EF4-FFF2-40B4-BE49-F238E27FC236}">
                  <a16:creationId xmlns:a16="http://schemas.microsoft.com/office/drawing/2014/main" id="{D3D5ACE7-9D09-4D47-BBC2-C3C0B29828C5}"/>
                </a:ext>
              </a:extLst>
            </p:cNvPr>
            <p:cNvSpPr/>
            <p:nvPr/>
          </p:nvSpPr>
          <p:spPr>
            <a:xfrm>
              <a:off x="7156545" y="6102861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CustomShape 102">
              <a:extLst>
                <a:ext uri="{FF2B5EF4-FFF2-40B4-BE49-F238E27FC236}">
                  <a16:creationId xmlns:a16="http://schemas.microsoft.com/office/drawing/2014/main" id="{CF64AC21-BA6E-4D3C-83C3-639F4ED3ACBD}"/>
                </a:ext>
              </a:extLst>
            </p:cNvPr>
            <p:cNvSpPr/>
            <p:nvPr/>
          </p:nvSpPr>
          <p:spPr>
            <a:xfrm>
              <a:off x="7049760" y="6102861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0" name="CustomShape 102">
              <a:extLst>
                <a:ext uri="{FF2B5EF4-FFF2-40B4-BE49-F238E27FC236}">
                  <a16:creationId xmlns:a16="http://schemas.microsoft.com/office/drawing/2014/main" id="{14D1883A-64E0-4366-B3D4-A3576DE607C5}"/>
                </a:ext>
              </a:extLst>
            </p:cNvPr>
            <p:cNvSpPr/>
            <p:nvPr/>
          </p:nvSpPr>
          <p:spPr>
            <a:xfrm>
              <a:off x="6942974" y="6102861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1" name="CustomShape 102">
              <a:extLst>
                <a:ext uri="{FF2B5EF4-FFF2-40B4-BE49-F238E27FC236}">
                  <a16:creationId xmlns:a16="http://schemas.microsoft.com/office/drawing/2014/main" id="{CEFC60BD-8D00-4C9D-97FB-297106603E76}"/>
                </a:ext>
              </a:extLst>
            </p:cNvPr>
            <p:cNvSpPr/>
            <p:nvPr/>
          </p:nvSpPr>
          <p:spPr>
            <a:xfrm>
              <a:off x="6836188" y="6102861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2" name="CustomShape 127">
              <a:extLst>
                <a:ext uri="{FF2B5EF4-FFF2-40B4-BE49-F238E27FC236}">
                  <a16:creationId xmlns:a16="http://schemas.microsoft.com/office/drawing/2014/main" id="{0BA7DC74-9352-46F6-9340-B89CD01F561D}"/>
                </a:ext>
              </a:extLst>
            </p:cNvPr>
            <p:cNvSpPr/>
            <p:nvPr/>
          </p:nvSpPr>
          <p:spPr>
            <a:xfrm>
              <a:off x="7274880" y="6028721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3" name="CustomShape 128">
              <a:extLst>
                <a:ext uri="{FF2B5EF4-FFF2-40B4-BE49-F238E27FC236}">
                  <a16:creationId xmlns:a16="http://schemas.microsoft.com/office/drawing/2014/main" id="{84D4F818-0A4A-4B99-8CF7-604C46458677}"/>
                </a:ext>
              </a:extLst>
            </p:cNvPr>
            <p:cNvSpPr/>
            <p:nvPr/>
          </p:nvSpPr>
          <p:spPr>
            <a:xfrm>
              <a:off x="7572175" y="6028721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4" name="Line 124">
              <a:extLst>
                <a:ext uri="{FF2B5EF4-FFF2-40B4-BE49-F238E27FC236}">
                  <a16:creationId xmlns:a16="http://schemas.microsoft.com/office/drawing/2014/main" id="{AB0254A5-D8B8-46C5-95A6-B71FBDB0DFDD}"/>
                </a:ext>
              </a:extLst>
            </p:cNvPr>
            <p:cNvSpPr/>
            <p:nvPr/>
          </p:nvSpPr>
          <p:spPr>
            <a:xfrm>
              <a:off x="6695262" y="5987980"/>
              <a:ext cx="558033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5" name="CustomShape 127">
              <a:extLst>
                <a:ext uri="{FF2B5EF4-FFF2-40B4-BE49-F238E27FC236}">
                  <a16:creationId xmlns:a16="http://schemas.microsoft.com/office/drawing/2014/main" id="{45307251-0C32-4B72-A5D5-961C85FCDA0B}"/>
                </a:ext>
              </a:extLst>
            </p:cNvPr>
            <p:cNvSpPr/>
            <p:nvPr/>
          </p:nvSpPr>
          <p:spPr>
            <a:xfrm>
              <a:off x="7486737" y="5906116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6" name="CustomShape 118">
              <a:extLst>
                <a:ext uri="{FF2B5EF4-FFF2-40B4-BE49-F238E27FC236}">
                  <a16:creationId xmlns:a16="http://schemas.microsoft.com/office/drawing/2014/main" id="{C80CC151-D75C-492C-81F1-0ED4BCD41FE8}"/>
                </a:ext>
              </a:extLst>
            </p:cNvPr>
            <p:cNvSpPr/>
            <p:nvPr/>
          </p:nvSpPr>
          <p:spPr>
            <a:xfrm>
              <a:off x="6838277" y="5951980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7" name="CustomShape 119">
              <a:extLst>
                <a:ext uri="{FF2B5EF4-FFF2-40B4-BE49-F238E27FC236}">
                  <a16:creationId xmlns:a16="http://schemas.microsoft.com/office/drawing/2014/main" id="{77013442-1D98-4D15-BEEE-12FB6CEAE4C6}"/>
                </a:ext>
              </a:extLst>
            </p:cNvPr>
            <p:cNvSpPr/>
            <p:nvPr/>
          </p:nvSpPr>
          <p:spPr>
            <a:xfrm>
              <a:off x="7138736" y="5951980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8" name="CustomShape 120">
              <a:extLst>
                <a:ext uri="{FF2B5EF4-FFF2-40B4-BE49-F238E27FC236}">
                  <a16:creationId xmlns:a16="http://schemas.microsoft.com/office/drawing/2014/main" id="{F81D5585-7D83-46BE-B491-7C611C358049}"/>
                </a:ext>
              </a:extLst>
            </p:cNvPr>
            <p:cNvSpPr/>
            <p:nvPr/>
          </p:nvSpPr>
          <p:spPr>
            <a:xfrm>
              <a:off x="6738124" y="5951980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9" name="CustomShape 121">
              <a:extLst>
                <a:ext uri="{FF2B5EF4-FFF2-40B4-BE49-F238E27FC236}">
                  <a16:creationId xmlns:a16="http://schemas.microsoft.com/office/drawing/2014/main" id="{AFD1EC85-32AA-446A-9D54-C92BE8A1A641}"/>
                </a:ext>
              </a:extLst>
            </p:cNvPr>
            <p:cNvSpPr/>
            <p:nvPr/>
          </p:nvSpPr>
          <p:spPr>
            <a:xfrm>
              <a:off x="7038583" y="5951980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0" name="CustomShape 125">
              <a:extLst>
                <a:ext uri="{FF2B5EF4-FFF2-40B4-BE49-F238E27FC236}">
                  <a16:creationId xmlns:a16="http://schemas.microsoft.com/office/drawing/2014/main" id="{CBAD096E-98AC-4400-987A-569E50FAA0E9}"/>
                </a:ext>
              </a:extLst>
            </p:cNvPr>
            <p:cNvSpPr/>
            <p:nvPr/>
          </p:nvSpPr>
          <p:spPr>
            <a:xfrm>
              <a:off x="6938430" y="5951980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51" name="Line 101">
              <a:extLst>
                <a:ext uri="{FF2B5EF4-FFF2-40B4-BE49-F238E27FC236}">
                  <a16:creationId xmlns:a16="http://schemas.microsoft.com/office/drawing/2014/main" id="{27611CAD-9C29-44C5-B77C-EF90249B49F2}"/>
                </a:ext>
              </a:extLst>
            </p:cNvPr>
            <p:cNvSpPr/>
            <p:nvPr/>
          </p:nvSpPr>
          <p:spPr>
            <a:xfrm>
              <a:off x="6861337" y="6174861"/>
              <a:ext cx="384750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2" name="CustomShape 102">
              <a:extLst>
                <a:ext uri="{FF2B5EF4-FFF2-40B4-BE49-F238E27FC236}">
                  <a16:creationId xmlns:a16="http://schemas.microsoft.com/office/drawing/2014/main" id="{13A6C76A-329A-4C08-B368-B3AE57BD2251}"/>
                </a:ext>
              </a:extLst>
            </p:cNvPr>
            <p:cNvSpPr/>
            <p:nvPr/>
          </p:nvSpPr>
          <p:spPr>
            <a:xfrm>
              <a:off x="7115860" y="6142306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" name="CustomShape 123">
              <a:extLst>
                <a:ext uri="{FF2B5EF4-FFF2-40B4-BE49-F238E27FC236}">
                  <a16:creationId xmlns:a16="http://schemas.microsoft.com/office/drawing/2014/main" id="{0D037E37-050A-4DAF-BB1A-B41977AB1EB7}"/>
                </a:ext>
              </a:extLst>
            </p:cNvPr>
            <p:cNvSpPr/>
            <p:nvPr/>
          </p:nvSpPr>
          <p:spPr>
            <a:xfrm>
              <a:off x="6998456" y="6142306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4" name="Line 117">
              <a:extLst>
                <a:ext uri="{FF2B5EF4-FFF2-40B4-BE49-F238E27FC236}">
                  <a16:creationId xmlns:a16="http://schemas.microsoft.com/office/drawing/2014/main" id="{0D46AE43-29B0-403D-8559-69AAD618997B}"/>
                </a:ext>
              </a:extLst>
            </p:cNvPr>
            <p:cNvSpPr/>
            <p:nvPr/>
          </p:nvSpPr>
          <p:spPr>
            <a:xfrm>
              <a:off x="7246087" y="6109411"/>
              <a:ext cx="362088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" name="CustomShape 126">
              <a:extLst>
                <a:ext uri="{FF2B5EF4-FFF2-40B4-BE49-F238E27FC236}">
                  <a16:creationId xmlns:a16="http://schemas.microsoft.com/office/drawing/2014/main" id="{4E210DE0-22F8-44DD-AAE5-0AC10DEAE9B6}"/>
                </a:ext>
              </a:extLst>
            </p:cNvPr>
            <p:cNvSpPr/>
            <p:nvPr/>
          </p:nvSpPr>
          <p:spPr>
            <a:xfrm>
              <a:off x="7493554" y="6069573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6" name="CustomShape 106">
              <a:extLst>
                <a:ext uri="{FF2B5EF4-FFF2-40B4-BE49-F238E27FC236}">
                  <a16:creationId xmlns:a16="http://schemas.microsoft.com/office/drawing/2014/main" id="{2B15A01B-FF05-42CC-8B4F-682D66DC0C96}"/>
                </a:ext>
              </a:extLst>
            </p:cNvPr>
            <p:cNvSpPr/>
            <p:nvPr/>
          </p:nvSpPr>
          <p:spPr>
            <a:xfrm>
              <a:off x="7348195" y="6069573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62" name="Oval 59">
              <a:extLst>
                <a:ext uri="{FF2B5EF4-FFF2-40B4-BE49-F238E27FC236}">
                  <a16:creationId xmlns:a16="http://schemas.microsoft.com/office/drawing/2014/main" id="{B62EC219-C468-4B2A-8ED1-DB7099E17D8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432676" y="5785738"/>
              <a:ext cx="68235" cy="68252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cxnSp>
          <p:nvCxnSpPr>
            <p:cNvPr id="563" name="AutoShape 64">
              <a:extLst>
                <a:ext uri="{FF2B5EF4-FFF2-40B4-BE49-F238E27FC236}">
                  <a16:creationId xmlns:a16="http://schemas.microsoft.com/office/drawing/2014/main" id="{54D9AD33-F44A-4758-AC24-3F4C7C5EF05B}"/>
                </a:ext>
              </a:extLst>
            </p:cNvPr>
            <p:cNvCxnSpPr>
              <a:cxnSpLocks noChangeAspect="1" noChangeShapeType="1"/>
              <a:stCxn id="545" idx="7"/>
              <a:endCxn id="562" idx="0"/>
            </p:cNvCxnSpPr>
            <p:nvPr/>
          </p:nvCxnSpPr>
          <p:spPr bwMode="auto">
            <a:xfrm rot="16200000" flipV="1">
              <a:off x="7442033" y="5810499"/>
              <a:ext cx="130922" cy="81399"/>
            </a:xfrm>
            <a:prstGeom prst="curvedConnector3">
              <a:avLst>
                <a:gd name="adj1" fmla="val 274608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25D446CF-7962-4591-A66E-BC0431076DE7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lvl="0"/>
                <a:r>
                  <a:rPr lang="en-US" sz="2000" b="0" dirty="0"/>
                  <a:t>Configuration interaction methods suited for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≫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25D446CF-7962-4591-A66E-BC0431076DE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635" t="-125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e 24">
            <a:extLst>
              <a:ext uri="{FF2B5EF4-FFF2-40B4-BE49-F238E27FC236}">
                <a16:creationId xmlns:a16="http://schemas.microsoft.com/office/drawing/2014/main" id="{2D4EF150-4A33-4E57-8726-88D5028B6F00}"/>
              </a:ext>
            </a:extLst>
          </p:cNvPr>
          <p:cNvGrpSpPr/>
          <p:nvPr/>
        </p:nvGrpSpPr>
        <p:grpSpPr>
          <a:xfrm>
            <a:off x="731237" y="820277"/>
            <a:ext cx="1907435" cy="1388902"/>
            <a:chOff x="3775204" y="6215737"/>
            <a:chExt cx="2947881" cy="2179038"/>
          </a:xfrm>
        </p:grpSpPr>
        <p:sp>
          <p:nvSpPr>
            <p:cNvPr id="15" name="Forme libre 12">
              <a:extLst>
                <a:ext uri="{FF2B5EF4-FFF2-40B4-BE49-F238E27FC236}">
                  <a16:creationId xmlns:a16="http://schemas.microsoft.com/office/drawing/2014/main" id="{777551BE-9107-4947-8E26-7320144E4C69}"/>
                </a:ext>
              </a:extLst>
            </p:cNvPr>
            <p:cNvSpPr/>
            <p:nvPr/>
          </p:nvSpPr>
          <p:spPr>
            <a:xfrm>
              <a:off x="4502996" y="6676381"/>
              <a:ext cx="2220089" cy="1718394"/>
            </a:xfrm>
            <a:custGeom>
              <a:avLst/>
              <a:gdLst>
                <a:gd name="connsiteX0" fmla="*/ 618950 w 2220089"/>
                <a:gd name="connsiteY0" fmla="*/ 133717 h 1718394"/>
                <a:gd name="connsiteX1" fmla="*/ 1317450 w 2220089"/>
                <a:gd name="connsiteY1" fmla="*/ 32117 h 1718394"/>
                <a:gd name="connsiteX2" fmla="*/ 1812750 w 2220089"/>
                <a:gd name="connsiteY2" fmla="*/ 629017 h 1718394"/>
                <a:gd name="connsiteX3" fmla="*/ 2219150 w 2220089"/>
                <a:gd name="connsiteY3" fmla="*/ 1175117 h 1718394"/>
                <a:gd name="connsiteX4" fmla="*/ 1698450 w 2220089"/>
                <a:gd name="connsiteY4" fmla="*/ 1683117 h 1718394"/>
                <a:gd name="connsiteX5" fmla="*/ 644350 w 2220089"/>
                <a:gd name="connsiteY5" fmla="*/ 1619617 h 1718394"/>
                <a:gd name="connsiteX6" fmla="*/ 47450 w 2220089"/>
                <a:gd name="connsiteY6" fmla="*/ 1175117 h 1718394"/>
                <a:gd name="connsiteX7" fmla="*/ 110950 w 2220089"/>
                <a:gd name="connsiteY7" fmla="*/ 463917 h 1718394"/>
                <a:gd name="connsiteX8" fmla="*/ 695150 w 2220089"/>
                <a:gd name="connsiteY8" fmla="*/ 108317 h 1718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0089" h="1718394">
                  <a:moveTo>
                    <a:pt x="618950" y="133717"/>
                  </a:moveTo>
                  <a:cubicBezTo>
                    <a:pt x="868716" y="41642"/>
                    <a:pt x="1118483" y="-50433"/>
                    <a:pt x="1317450" y="32117"/>
                  </a:cubicBezTo>
                  <a:cubicBezTo>
                    <a:pt x="1516417" y="114667"/>
                    <a:pt x="1662467" y="438517"/>
                    <a:pt x="1812750" y="629017"/>
                  </a:cubicBezTo>
                  <a:cubicBezTo>
                    <a:pt x="1963033" y="819517"/>
                    <a:pt x="2238200" y="999434"/>
                    <a:pt x="2219150" y="1175117"/>
                  </a:cubicBezTo>
                  <a:cubicBezTo>
                    <a:pt x="2200100" y="1350800"/>
                    <a:pt x="1960917" y="1609034"/>
                    <a:pt x="1698450" y="1683117"/>
                  </a:cubicBezTo>
                  <a:cubicBezTo>
                    <a:pt x="1435983" y="1757200"/>
                    <a:pt x="919517" y="1704284"/>
                    <a:pt x="644350" y="1619617"/>
                  </a:cubicBezTo>
                  <a:cubicBezTo>
                    <a:pt x="369183" y="1534950"/>
                    <a:pt x="136350" y="1367734"/>
                    <a:pt x="47450" y="1175117"/>
                  </a:cubicBezTo>
                  <a:cubicBezTo>
                    <a:pt x="-41450" y="982500"/>
                    <a:pt x="3000" y="641717"/>
                    <a:pt x="110950" y="463917"/>
                  </a:cubicBezTo>
                  <a:cubicBezTo>
                    <a:pt x="218900" y="286117"/>
                    <a:pt x="695150" y="108317"/>
                    <a:pt x="695150" y="108317"/>
                  </a:cubicBezTo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9050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17CB5483-1CAE-451C-B651-685B4F5D1FFC}"/>
                </a:ext>
              </a:extLst>
            </p:cNvPr>
            <p:cNvSpPr/>
            <p:nvPr/>
          </p:nvSpPr>
          <p:spPr>
            <a:xfrm>
              <a:off x="4826001" y="6800871"/>
              <a:ext cx="914400" cy="914401"/>
            </a:xfrm>
            <a:prstGeom prst="ellipse">
              <a:avLst/>
            </a:prstGeom>
            <a:gradFill flip="none" rotWithShape="1">
              <a:gsLst>
                <a:gs pos="33000">
                  <a:srgbClr val="9933FF">
                    <a:lumMod val="90000"/>
                    <a:lumOff val="10000"/>
                  </a:srgbClr>
                </a:gs>
                <a:gs pos="1000">
                  <a:srgbClr val="CC66FF">
                    <a:lumMod val="80000"/>
                    <a:lumOff val="20000"/>
                  </a:srgbClr>
                </a:gs>
                <a:gs pos="84000">
                  <a:srgbClr val="6600CC"/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E237D3C7-7A7A-49F9-92B1-4F60D338569F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4933078" y="6664544"/>
              <a:ext cx="285887" cy="461640"/>
            </a:xfrm>
            <a:prstGeom prst="straightConnector1">
              <a:avLst/>
            </a:prstGeom>
            <a:ln w="25400" cap="flat" cmpd="sng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A44BE98-D0AD-4648-944D-D0F3D1C49A8E}"/>
                </a:ext>
              </a:extLst>
            </p:cNvPr>
            <p:cNvSpPr txBox="1"/>
            <p:nvPr/>
          </p:nvSpPr>
          <p:spPr>
            <a:xfrm>
              <a:off x="3775204" y="6215737"/>
              <a:ext cx="2315748" cy="448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active domain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9983F63D-DC68-48A1-92A6-2AECCCAF4634}"/>
                    </a:ext>
                  </a:extLst>
                </p:cNvPr>
                <p:cNvSpPr txBox="1"/>
                <p:nvPr/>
              </p:nvSpPr>
              <p:spPr>
                <a:xfrm>
                  <a:off x="5472842" y="7557405"/>
                  <a:ext cx="860468" cy="4488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9983F63D-DC68-48A1-92A6-2AECCCAF4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2842" y="7557405"/>
                  <a:ext cx="860468" cy="44880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38" name="Groupe 1037">
            <a:extLst>
              <a:ext uri="{FF2B5EF4-FFF2-40B4-BE49-F238E27FC236}">
                <a16:creationId xmlns:a16="http://schemas.microsoft.com/office/drawing/2014/main" id="{FD6A9B6E-00EE-47C2-96D2-2162CE0B5527}"/>
              </a:ext>
            </a:extLst>
          </p:cNvPr>
          <p:cNvGrpSpPr/>
          <p:nvPr/>
        </p:nvGrpSpPr>
        <p:grpSpPr>
          <a:xfrm>
            <a:off x="7674751" y="3004708"/>
            <a:ext cx="1610911" cy="1447764"/>
            <a:chOff x="6580740" y="3319133"/>
            <a:chExt cx="1610911" cy="1447764"/>
          </a:xfrm>
        </p:grpSpPr>
        <p:pic>
          <p:nvPicPr>
            <p:cNvPr id="310" name="Image 309">
              <a:extLst>
                <a:ext uri="{FF2B5EF4-FFF2-40B4-BE49-F238E27FC236}">
                  <a16:creationId xmlns:a16="http://schemas.microsoft.com/office/drawing/2014/main" id="{4EC25434-4D72-4F29-91A9-65522FCFD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2079" y="3897318"/>
              <a:ext cx="636037" cy="636037"/>
            </a:xfrm>
            <a:prstGeom prst="rect">
              <a:avLst/>
            </a:prstGeom>
          </p:spPr>
        </p:pic>
        <p:sp>
          <p:nvSpPr>
            <p:cNvPr id="417" name="Arc 416">
              <a:extLst>
                <a:ext uri="{FF2B5EF4-FFF2-40B4-BE49-F238E27FC236}">
                  <a16:creationId xmlns:a16="http://schemas.microsoft.com/office/drawing/2014/main" id="{E48BE7E7-DBB9-4690-A227-C8ABE22ABC18}"/>
                </a:ext>
              </a:extLst>
            </p:cNvPr>
            <p:cNvSpPr/>
            <p:nvPr/>
          </p:nvSpPr>
          <p:spPr>
            <a:xfrm>
              <a:off x="6638536" y="3663775"/>
              <a:ext cx="1103122" cy="1103122"/>
            </a:xfrm>
            <a:prstGeom prst="arc">
              <a:avLst>
                <a:gd name="adj1" fmla="val 12053201"/>
                <a:gd name="adj2" fmla="val 1043049"/>
              </a:avLst>
            </a:prstGeom>
            <a:ln w="28575" cmpd="sng">
              <a:gradFill flip="none" rotWithShape="1">
                <a:gsLst>
                  <a:gs pos="74000">
                    <a:srgbClr val="C7FF00"/>
                  </a:gs>
                  <a:gs pos="100000">
                    <a:srgbClr val="8FFF00"/>
                  </a:gs>
                  <a:gs pos="60000">
                    <a:srgbClr val="FFFF00"/>
                  </a:gs>
                  <a:gs pos="47000">
                    <a:srgbClr val="FF8000"/>
                  </a:gs>
                  <a:gs pos="0">
                    <a:srgbClr val="FF0000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18" name="ZoneTexte 417">
              <a:extLst>
                <a:ext uri="{FF2B5EF4-FFF2-40B4-BE49-F238E27FC236}">
                  <a16:creationId xmlns:a16="http://schemas.microsoft.com/office/drawing/2014/main" id="{60BC5B5B-B7F8-4D4A-963D-5D6788B561E3}"/>
                </a:ext>
              </a:extLst>
            </p:cNvPr>
            <p:cNvSpPr txBox="1"/>
            <p:nvPr/>
          </p:nvSpPr>
          <p:spPr>
            <a:xfrm>
              <a:off x="6580740" y="3319133"/>
              <a:ext cx="16109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Complexity</a:t>
              </a:r>
            </a:p>
          </p:txBody>
        </p:sp>
      </p:grpSp>
      <p:grpSp>
        <p:nvGrpSpPr>
          <p:cNvPr id="1041" name="Groupe 1040">
            <a:extLst>
              <a:ext uri="{FF2B5EF4-FFF2-40B4-BE49-F238E27FC236}">
                <a16:creationId xmlns:a16="http://schemas.microsoft.com/office/drawing/2014/main" id="{1D465730-07E1-441A-A9A8-0C923AEF94EC}"/>
              </a:ext>
            </a:extLst>
          </p:cNvPr>
          <p:cNvGrpSpPr/>
          <p:nvPr/>
        </p:nvGrpSpPr>
        <p:grpSpPr>
          <a:xfrm>
            <a:off x="8386549" y="2579437"/>
            <a:ext cx="2254699" cy="1062967"/>
            <a:chOff x="8615545" y="2656565"/>
            <a:chExt cx="2254699" cy="1062967"/>
          </a:xfrm>
        </p:grpSpPr>
        <p:sp>
          <p:nvSpPr>
            <p:cNvPr id="1040" name="Rectangle 1039">
              <a:extLst>
                <a:ext uri="{FF2B5EF4-FFF2-40B4-BE49-F238E27FC236}">
                  <a16:creationId xmlns:a16="http://schemas.microsoft.com/office/drawing/2014/main" id="{D33E9BD9-1D29-4198-BC6C-6FA9A36A077D}"/>
                </a:ext>
              </a:extLst>
            </p:cNvPr>
            <p:cNvSpPr/>
            <p:nvPr/>
          </p:nvSpPr>
          <p:spPr>
            <a:xfrm>
              <a:off x="8849087" y="2733674"/>
              <a:ext cx="1705119" cy="985858"/>
            </a:xfrm>
            <a:custGeom>
              <a:avLst/>
              <a:gdLst>
                <a:gd name="connsiteX0" fmla="*/ 0 w 1705119"/>
                <a:gd name="connsiteY0" fmla="*/ 0 h 1004955"/>
                <a:gd name="connsiteX1" fmla="*/ 1705119 w 1705119"/>
                <a:gd name="connsiteY1" fmla="*/ 0 h 1004955"/>
                <a:gd name="connsiteX2" fmla="*/ 1705119 w 1705119"/>
                <a:gd name="connsiteY2" fmla="*/ 1004955 h 1004955"/>
                <a:gd name="connsiteX3" fmla="*/ 0 w 1705119"/>
                <a:gd name="connsiteY3" fmla="*/ 1004955 h 1004955"/>
                <a:gd name="connsiteX4" fmla="*/ 0 w 1705119"/>
                <a:gd name="connsiteY4" fmla="*/ 0 h 1004955"/>
                <a:gd name="connsiteX0" fmla="*/ 0 w 1705119"/>
                <a:gd name="connsiteY0" fmla="*/ 0 h 1004955"/>
                <a:gd name="connsiteX1" fmla="*/ 1705119 w 1705119"/>
                <a:gd name="connsiteY1" fmla="*/ 0 h 1004955"/>
                <a:gd name="connsiteX2" fmla="*/ 1414607 w 1705119"/>
                <a:gd name="connsiteY2" fmla="*/ 676343 h 1004955"/>
                <a:gd name="connsiteX3" fmla="*/ 0 w 1705119"/>
                <a:gd name="connsiteY3" fmla="*/ 1004955 h 1004955"/>
                <a:gd name="connsiteX4" fmla="*/ 0 w 1705119"/>
                <a:gd name="connsiteY4" fmla="*/ 0 h 1004955"/>
                <a:gd name="connsiteX0" fmla="*/ 0 w 1705119"/>
                <a:gd name="connsiteY0" fmla="*/ 0 h 676343"/>
                <a:gd name="connsiteX1" fmla="*/ 1705119 w 1705119"/>
                <a:gd name="connsiteY1" fmla="*/ 0 h 676343"/>
                <a:gd name="connsiteX2" fmla="*/ 1414607 w 1705119"/>
                <a:gd name="connsiteY2" fmla="*/ 676343 h 676343"/>
                <a:gd name="connsiteX3" fmla="*/ 238125 w 1705119"/>
                <a:gd name="connsiteY3" fmla="*/ 647767 h 676343"/>
                <a:gd name="connsiteX4" fmla="*/ 0 w 1705119"/>
                <a:gd name="connsiteY4" fmla="*/ 0 h 676343"/>
                <a:gd name="connsiteX0" fmla="*/ 0 w 1705119"/>
                <a:gd name="connsiteY0" fmla="*/ 0 h 804931"/>
                <a:gd name="connsiteX1" fmla="*/ 1705119 w 1705119"/>
                <a:gd name="connsiteY1" fmla="*/ 0 h 804931"/>
                <a:gd name="connsiteX2" fmla="*/ 1400320 w 1705119"/>
                <a:gd name="connsiteY2" fmla="*/ 804931 h 804931"/>
                <a:gd name="connsiteX3" fmla="*/ 238125 w 1705119"/>
                <a:gd name="connsiteY3" fmla="*/ 647767 h 804931"/>
                <a:gd name="connsiteX4" fmla="*/ 0 w 1705119"/>
                <a:gd name="connsiteY4" fmla="*/ 0 h 804931"/>
                <a:gd name="connsiteX0" fmla="*/ 0 w 1705119"/>
                <a:gd name="connsiteY0" fmla="*/ 0 h 1028772"/>
                <a:gd name="connsiteX1" fmla="*/ 1705119 w 1705119"/>
                <a:gd name="connsiteY1" fmla="*/ 0 h 1028772"/>
                <a:gd name="connsiteX2" fmla="*/ 1400320 w 1705119"/>
                <a:gd name="connsiteY2" fmla="*/ 804931 h 1028772"/>
                <a:gd name="connsiteX3" fmla="*/ 885463 w 1705119"/>
                <a:gd name="connsiteY3" fmla="*/ 1028700 h 1028772"/>
                <a:gd name="connsiteX4" fmla="*/ 238125 w 1705119"/>
                <a:gd name="connsiteY4" fmla="*/ 647767 h 1028772"/>
                <a:gd name="connsiteX5" fmla="*/ 0 w 1705119"/>
                <a:gd name="connsiteY5" fmla="*/ 0 h 1028772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00320 w 1705119"/>
                <a:gd name="connsiteY2" fmla="*/ 8049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00320 w 1705119"/>
                <a:gd name="connsiteY2" fmla="*/ 8049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52708 w 1705119"/>
                <a:gd name="connsiteY2" fmla="*/ 5763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52708 w 1705119"/>
                <a:gd name="connsiteY2" fmla="*/ 5763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985837"/>
                <a:gd name="connsiteX1" fmla="*/ 1705119 w 1705119"/>
                <a:gd name="connsiteY1" fmla="*/ 0 h 985837"/>
                <a:gd name="connsiteX2" fmla="*/ 1452708 w 1705119"/>
                <a:gd name="connsiteY2" fmla="*/ 576331 h 985837"/>
                <a:gd name="connsiteX3" fmla="*/ 885463 w 1705119"/>
                <a:gd name="connsiteY3" fmla="*/ 985837 h 985837"/>
                <a:gd name="connsiteX4" fmla="*/ 238125 w 1705119"/>
                <a:gd name="connsiteY4" fmla="*/ 647767 h 985837"/>
                <a:gd name="connsiteX5" fmla="*/ 0 w 1705119"/>
                <a:gd name="connsiteY5" fmla="*/ 0 h 985837"/>
                <a:gd name="connsiteX0" fmla="*/ 0 w 1705119"/>
                <a:gd name="connsiteY0" fmla="*/ 0 h 1010507"/>
                <a:gd name="connsiteX1" fmla="*/ 1705119 w 1705119"/>
                <a:gd name="connsiteY1" fmla="*/ 0 h 1010507"/>
                <a:gd name="connsiteX2" fmla="*/ 1452708 w 1705119"/>
                <a:gd name="connsiteY2" fmla="*/ 576331 h 1010507"/>
                <a:gd name="connsiteX3" fmla="*/ 885463 w 1705119"/>
                <a:gd name="connsiteY3" fmla="*/ 985837 h 1010507"/>
                <a:gd name="connsiteX4" fmla="*/ 238125 w 1705119"/>
                <a:gd name="connsiteY4" fmla="*/ 647767 h 1010507"/>
                <a:gd name="connsiteX5" fmla="*/ 0 w 1705119"/>
                <a:gd name="connsiteY5" fmla="*/ 0 h 1010507"/>
                <a:gd name="connsiteX0" fmla="*/ 0 w 1705119"/>
                <a:gd name="connsiteY0" fmla="*/ 0 h 985909"/>
                <a:gd name="connsiteX1" fmla="*/ 1705119 w 1705119"/>
                <a:gd name="connsiteY1" fmla="*/ 0 h 985909"/>
                <a:gd name="connsiteX2" fmla="*/ 1452708 w 1705119"/>
                <a:gd name="connsiteY2" fmla="*/ 576331 h 985909"/>
                <a:gd name="connsiteX3" fmla="*/ 885463 w 1705119"/>
                <a:gd name="connsiteY3" fmla="*/ 985837 h 985909"/>
                <a:gd name="connsiteX4" fmla="*/ 238125 w 1705119"/>
                <a:gd name="connsiteY4" fmla="*/ 647767 h 985909"/>
                <a:gd name="connsiteX5" fmla="*/ 0 w 1705119"/>
                <a:gd name="connsiteY5" fmla="*/ 0 h 985909"/>
                <a:gd name="connsiteX0" fmla="*/ 0 w 1705119"/>
                <a:gd name="connsiteY0" fmla="*/ 0 h 985902"/>
                <a:gd name="connsiteX1" fmla="*/ 1705119 w 1705119"/>
                <a:gd name="connsiteY1" fmla="*/ 0 h 985902"/>
                <a:gd name="connsiteX2" fmla="*/ 1452708 w 1705119"/>
                <a:gd name="connsiteY2" fmla="*/ 576331 h 985902"/>
                <a:gd name="connsiteX3" fmla="*/ 885463 w 1705119"/>
                <a:gd name="connsiteY3" fmla="*/ 985837 h 985902"/>
                <a:gd name="connsiteX4" fmla="*/ 238125 w 1705119"/>
                <a:gd name="connsiteY4" fmla="*/ 647767 h 985902"/>
                <a:gd name="connsiteX5" fmla="*/ 0 w 1705119"/>
                <a:gd name="connsiteY5" fmla="*/ 0 h 985902"/>
                <a:gd name="connsiteX0" fmla="*/ 0 w 1705119"/>
                <a:gd name="connsiteY0" fmla="*/ 0 h 985893"/>
                <a:gd name="connsiteX1" fmla="*/ 1705119 w 1705119"/>
                <a:gd name="connsiteY1" fmla="*/ 0 h 985893"/>
                <a:gd name="connsiteX2" fmla="*/ 1452708 w 1705119"/>
                <a:gd name="connsiteY2" fmla="*/ 576331 h 985893"/>
                <a:gd name="connsiteX3" fmla="*/ 885463 w 1705119"/>
                <a:gd name="connsiteY3" fmla="*/ 985837 h 985893"/>
                <a:gd name="connsiteX4" fmla="*/ 238125 w 1705119"/>
                <a:gd name="connsiteY4" fmla="*/ 604904 h 985893"/>
                <a:gd name="connsiteX5" fmla="*/ 0 w 1705119"/>
                <a:gd name="connsiteY5" fmla="*/ 0 h 985893"/>
                <a:gd name="connsiteX0" fmla="*/ 0 w 1705119"/>
                <a:gd name="connsiteY0" fmla="*/ 0 h 985891"/>
                <a:gd name="connsiteX1" fmla="*/ 1705119 w 1705119"/>
                <a:gd name="connsiteY1" fmla="*/ 0 h 985891"/>
                <a:gd name="connsiteX2" fmla="*/ 1452708 w 1705119"/>
                <a:gd name="connsiteY2" fmla="*/ 576331 h 985891"/>
                <a:gd name="connsiteX3" fmla="*/ 885463 w 1705119"/>
                <a:gd name="connsiteY3" fmla="*/ 985837 h 985891"/>
                <a:gd name="connsiteX4" fmla="*/ 238125 w 1705119"/>
                <a:gd name="connsiteY4" fmla="*/ 604904 h 985891"/>
                <a:gd name="connsiteX5" fmla="*/ 0 w 1705119"/>
                <a:gd name="connsiteY5" fmla="*/ 0 h 985891"/>
                <a:gd name="connsiteX0" fmla="*/ 0 w 1705119"/>
                <a:gd name="connsiteY0" fmla="*/ 0 h 985850"/>
                <a:gd name="connsiteX1" fmla="*/ 1705119 w 1705119"/>
                <a:gd name="connsiteY1" fmla="*/ 0 h 985850"/>
                <a:gd name="connsiteX2" fmla="*/ 1471758 w 1705119"/>
                <a:gd name="connsiteY2" fmla="*/ 590619 h 985850"/>
                <a:gd name="connsiteX3" fmla="*/ 885463 w 1705119"/>
                <a:gd name="connsiteY3" fmla="*/ 985837 h 985850"/>
                <a:gd name="connsiteX4" fmla="*/ 238125 w 1705119"/>
                <a:gd name="connsiteY4" fmla="*/ 604904 h 985850"/>
                <a:gd name="connsiteX5" fmla="*/ 0 w 1705119"/>
                <a:gd name="connsiteY5" fmla="*/ 0 h 985850"/>
                <a:gd name="connsiteX0" fmla="*/ 0 w 1705119"/>
                <a:gd name="connsiteY0" fmla="*/ 0 h 985858"/>
                <a:gd name="connsiteX1" fmla="*/ 1705119 w 1705119"/>
                <a:gd name="connsiteY1" fmla="*/ 0 h 985858"/>
                <a:gd name="connsiteX2" fmla="*/ 1471758 w 1705119"/>
                <a:gd name="connsiteY2" fmla="*/ 590619 h 985858"/>
                <a:gd name="connsiteX3" fmla="*/ 885463 w 1705119"/>
                <a:gd name="connsiteY3" fmla="*/ 985837 h 985858"/>
                <a:gd name="connsiteX4" fmla="*/ 238125 w 1705119"/>
                <a:gd name="connsiteY4" fmla="*/ 604904 h 985858"/>
                <a:gd name="connsiteX5" fmla="*/ 0 w 1705119"/>
                <a:gd name="connsiteY5" fmla="*/ 0 h 98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119" h="985858">
                  <a:moveTo>
                    <a:pt x="0" y="0"/>
                  </a:moveTo>
                  <a:lnTo>
                    <a:pt x="1705119" y="0"/>
                  </a:lnTo>
                  <a:cubicBezTo>
                    <a:pt x="1620982" y="192110"/>
                    <a:pt x="1608367" y="426313"/>
                    <a:pt x="1471758" y="590619"/>
                  </a:cubicBezTo>
                  <a:cubicBezTo>
                    <a:pt x="1335149" y="754925"/>
                    <a:pt x="1091068" y="983456"/>
                    <a:pt x="885463" y="985837"/>
                  </a:cubicBezTo>
                  <a:cubicBezTo>
                    <a:pt x="679858" y="988218"/>
                    <a:pt x="377703" y="793794"/>
                    <a:pt x="238125" y="604904"/>
                  </a:cubicBezTo>
                  <a:cubicBezTo>
                    <a:pt x="98547" y="416014"/>
                    <a:pt x="79375" y="21592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039" name="Groupe 1038">
              <a:extLst>
                <a:ext uri="{FF2B5EF4-FFF2-40B4-BE49-F238E27FC236}">
                  <a16:creationId xmlns:a16="http://schemas.microsoft.com/office/drawing/2014/main" id="{5D43B666-AA15-4E0A-B832-BABE83C04F20}"/>
                </a:ext>
              </a:extLst>
            </p:cNvPr>
            <p:cNvGrpSpPr/>
            <p:nvPr/>
          </p:nvGrpSpPr>
          <p:grpSpPr>
            <a:xfrm>
              <a:off x="8615545" y="2656565"/>
              <a:ext cx="2254699" cy="994630"/>
              <a:chOff x="3913500" y="3582893"/>
              <a:chExt cx="2254699" cy="994630"/>
            </a:xfrm>
          </p:grpSpPr>
          <p:sp>
            <p:nvSpPr>
              <p:cNvPr id="464" name="Line 124">
                <a:extLst>
                  <a:ext uri="{FF2B5EF4-FFF2-40B4-BE49-F238E27FC236}">
                    <a16:creationId xmlns:a16="http://schemas.microsoft.com/office/drawing/2014/main" id="{8FD89B82-CB28-4A14-9595-A4AEF59498FF}"/>
                  </a:ext>
                </a:extLst>
              </p:cNvPr>
              <p:cNvSpPr/>
              <p:nvPr/>
            </p:nvSpPr>
            <p:spPr>
              <a:xfrm>
                <a:off x="5028007" y="4115909"/>
                <a:ext cx="577026" cy="1376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" name="Line 124">
                <a:extLst>
                  <a:ext uri="{FF2B5EF4-FFF2-40B4-BE49-F238E27FC236}">
                    <a16:creationId xmlns:a16="http://schemas.microsoft.com/office/drawing/2014/main" id="{3870EFB2-728B-4B78-90A6-D4A871B7CE58}"/>
                  </a:ext>
                </a:extLst>
              </p:cNvPr>
              <p:cNvSpPr/>
              <p:nvPr/>
            </p:nvSpPr>
            <p:spPr>
              <a:xfrm>
                <a:off x="4454971" y="4154290"/>
                <a:ext cx="57600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CustomShape 129">
                <a:extLst>
                  <a:ext uri="{FF2B5EF4-FFF2-40B4-BE49-F238E27FC236}">
                    <a16:creationId xmlns:a16="http://schemas.microsoft.com/office/drawing/2014/main" id="{23DD2616-5A86-4A52-9BFB-A0FAC116B179}"/>
                  </a:ext>
                </a:extLst>
              </p:cNvPr>
              <p:cNvSpPr/>
              <p:nvPr/>
            </p:nvSpPr>
            <p:spPr>
              <a:xfrm>
                <a:off x="5119378" y="4386147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CustomShape 130">
                <a:extLst>
                  <a:ext uri="{FF2B5EF4-FFF2-40B4-BE49-F238E27FC236}">
                    <a16:creationId xmlns:a16="http://schemas.microsoft.com/office/drawing/2014/main" id="{33363D33-421C-4FE6-9291-AC13F61FAD5E}"/>
                  </a:ext>
                </a:extLst>
              </p:cNvPr>
              <p:cNvSpPr/>
              <p:nvPr/>
            </p:nvSpPr>
            <p:spPr>
              <a:xfrm>
                <a:off x="5052326" y="4378602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135">
                <a:extLst>
                  <a:ext uri="{FF2B5EF4-FFF2-40B4-BE49-F238E27FC236}">
                    <a16:creationId xmlns:a16="http://schemas.microsoft.com/office/drawing/2014/main" id="{8BCFEB24-09B4-451C-870D-DC81623EF1D8}"/>
                  </a:ext>
                </a:extLst>
              </p:cNvPr>
              <p:cNvSpPr/>
              <p:nvPr/>
            </p:nvSpPr>
            <p:spPr>
              <a:xfrm flipH="1" flipV="1">
                <a:off x="5037794" y="4419454"/>
                <a:ext cx="17187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96">
                <a:extLst>
                  <a:ext uri="{FF2B5EF4-FFF2-40B4-BE49-F238E27FC236}">
                    <a16:creationId xmlns:a16="http://schemas.microsoft.com/office/drawing/2014/main" id="{BCBCF0B9-69D4-41D8-B80F-D4258341D83F}"/>
                  </a:ext>
                </a:extLst>
              </p:cNvPr>
              <p:cNvSpPr/>
              <p:nvPr/>
            </p:nvSpPr>
            <p:spPr>
              <a:xfrm>
                <a:off x="4408103" y="3936879"/>
                <a:ext cx="125280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131">
                <a:extLst>
                  <a:ext uri="{FF2B5EF4-FFF2-40B4-BE49-F238E27FC236}">
                    <a16:creationId xmlns:a16="http://schemas.microsoft.com/office/drawing/2014/main" id="{AA08E74E-EA5A-4DC0-B11A-550590A7078C}"/>
                  </a:ext>
                </a:extLst>
              </p:cNvPr>
              <p:cNvSpPr/>
              <p:nvPr/>
            </p:nvSpPr>
            <p:spPr>
              <a:xfrm>
                <a:off x="4421761" y="4026368"/>
                <a:ext cx="121680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133">
                <a:extLst>
                  <a:ext uri="{FF2B5EF4-FFF2-40B4-BE49-F238E27FC236}">
                    <a16:creationId xmlns:a16="http://schemas.microsoft.com/office/drawing/2014/main" id="{2063E329-08B2-45E1-8FA7-10783DCC45F2}"/>
                  </a:ext>
                </a:extLst>
              </p:cNvPr>
              <p:cNvSpPr/>
              <p:nvPr/>
            </p:nvSpPr>
            <p:spPr>
              <a:xfrm>
                <a:off x="5041711" y="3776718"/>
                <a:ext cx="642364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139">
                <a:extLst>
                  <a:ext uri="{FF2B5EF4-FFF2-40B4-BE49-F238E27FC236}">
                    <a16:creationId xmlns:a16="http://schemas.microsoft.com/office/drawing/2014/main" id="{EBAFA541-0216-472A-9184-9859FB83BB1A}"/>
                  </a:ext>
                </a:extLst>
              </p:cNvPr>
              <p:cNvSpPr/>
              <p:nvPr/>
            </p:nvSpPr>
            <p:spPr>
              <a:xfrm>
                <a:off x="4388756" y="3855334"/>
                <a:ext cx="128160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124">
                <a:extLst>
                  <a:ext uri="{FF2B5EF4-FFF2-40B4-BE49-F238E27FC236}">
                    <a16:creationId xmlns:a16="http://schemas.microsoft.com/office/drawing/2014/main" id="{2EAF833C-E4F5-440D-ACC7-9574B53557DD}"/>
                  </a:ext>
                </a:extLst>
              </p:cNvPr>
              <p:cNvSpPr/>
              <p:nvPr/>
            </p:nvSpPr>
            <p:spPr>
              <a:xfrm>
                <a:off x="5046522" y="4153285"/>
                <a:ext cx="529262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101">
                <a:extLst>
                  <a:ext uri="{FF2B5EF4-FFF2-40B4-BE49-F238E27FC236}">
                    <a16:creationId xmlns:a16="http://schemas.microsoft.com/office/drawing/2014/main" id="{42E75D99-CFD9-48EF-A7FE-188292010247}"/>
                  </a:ext>
                </a:extLst>
              </p:cNvPr>
              <p:cNvSpPr/>
              <p:nvPr/>
            </p:nvSpPr>
            <p:spPr>
              <a:xfrm>
                <a:off x="4598540" y="4350030"/>
                <a:ext cx="435326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117">
                <a:extLst>
                  <a:ext uri="{FF2B5EF4-FFF2-40B4-BE49-F238E27FC236}">
                    <a16:creationId xmlns:a16="http://schemas.microsoft.com/office/drawing/2014/main" id="{43E606CA-32B8-4E3A-A290-0A2FF4909005}"/>
                  </a:ext>
                </a:extLst>
              </p:cNvPr>
              <p:cNvSpPr/>
              <p:nvPr/>
            </p:nvSpPr>
            <p:spPr>
              <a:xfrm>
                <a:off x="5034503" y="4275890"/>
                <a:ext cx="428996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132">
                <a:extLst>
                  <a:ext uri="{FF2B5EF4-FFF2-40B4-BE49-F238E27FC236}">
                    <a16:creationId xmlns:a16="http://schemas.microsoft.com/office/drawing/2014/main" id="{DB8EAC22-D48A-4A3D-BF72-74E5CCF3339F}"/>
                  </a:ext>
                </a:extLst>
              </p:cNvPr>
              <p:cNvSpPr/>
              <p:nvPr/>
            </p:nvSpPr>
            <p:spPr>
              <a:xfrm flipV="1">
                <a:off x="4868911" y="4503494"/>
                <a:ext cx="17280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orme libre : forme 67">
                <a:extLst>
                  <a:ext uri="{FF2B5EF4-FFF2-40B4-BE49-F238E27FC236}">
                    <a16:creationId xmlns:a16="http://schemas.microsoft.com/office/drawing/2014/main" id="{819E33D3-9DF4-4E7C-9575-0C2A2374877F}"/>
                  </a:ext>
                </a:extLst>
              </p:cNvPr>
              <p:cNvSpPr/>
              <p:nvPr/>
            </p:nvSpPr>
            <p:spPr>
              <a:xfrm flipH="1">
                <a:off x="3913500" y="3840245"/>
                <a:ext cx="1126331" cy="728236"/>
              </a:xfrm>
              <a:custGeom>
                <a:avLst/>
                <a:gdLst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38481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44051 h 744051"/>
                  <a:gd name="connsiteX1" fmla="*/ 97631 w 1126331"/>
                  <a:gd name="connsiteY1" fmla="*/ 715476 h 744051"/>
                  <a:gd name="connsiteX2" fmla="*/ 326231 w 1126331"/>
                  <a:gd name="connsiteY2" fmla="*/ 603558 h 744051"/>
                  <a:gd name="connsiteX3" fmla="*/ 519112 w 1126331"/>
                  <a:gd name="connsiteY3" fmla="*/ 444014 h 744051"/>
                  <a:gd name="connsiteX4" fmla="*/ 616743 w 1126331"/>
                  <a:gd name="connsiteY4" fmla="*/ 203508 h 744051"/>
                  <a:gd name="connsiteX5" fmla="*/ 650081 w 1126331"/>
                  <a:gd name="connsiteY5" fmla="*/ 29676 h 744051"/>
                  <a:gd name="connsiteX6" fmla="*/ 742950 w 1126331"/>
                  <a:gd name="connsiteY6" fmla="*/ 13007 h 744051"/>
                  <a:gd name="connsiteX7" fmla="*/ 900112 w 1126331"/>
                  <a:gd name="connsiteY7" fmla="*/ 3483 h 744051"/>
                  <a:gd name="connsiteX8" fmla="*/ 1126331 w 1126331"/>
                  <a:gd name="connsiteY8" fmla="*/ 22533 h 744051"/>
                  <a:gd name="connsiteX0" fmla="*/ 0 w 1126331"/>
                  <a:gd name="connsiteY0" fmla="*/ 736312 h 736312"/>
                  <a:gd name="connsiteX1" fmla="*/ 97631 w 1126331"/>
                  <a:gd name="connsiteY1" fmla="*/ 707737 h 736312"/>
                  <a:gd name="connsiteX2" fmla="*/ 326231 w 1126331"/>
                  <a:gd name="connsiteY2" fmla="*/ 595819 h 736312"/>
                  <a:gd name="connsiteX3" fmla="*/ 519112 w 1126331"/>
                  <a:gd name="connsiteY3" fmla="*/ 436275 h 736312"/>
                  <a:gd name="connsiteX4" fmla="*/ 616743 w 1126331"/>
                  <a:gd name="connsiteY4" fmla="*/ 195769 h 736312"/>
                  <a:gd name="connsiteX5" fmla="*/ 650081 w 1126331"/>
                  <a:gd name="connsiteY5" fmla="*/ 21937 h 736312"/>
                  <a:gd name="connsiteX6" fmla="*/ 742950 w 1126331"/>
                  <a:gd name="connsiteY6" fmla="*/ 5268 h 736312"/>
                  <a:gd name="connsiteX7" fmla="*/ 919162 w 1126331"/>
                  <a:gd name="connsiteY7" fmla="*/ 5269 h 736312"/>
                  <a:gd name="connsiteX8" fmla="*/ 1126331 w 1126331"/>
                  <a:gd name="connsiteY8" fmla="*/ 14794 h 736312"/>
                  <a:gd name="connsiteX0" fmla="*/ 0 w 1126331"/>
                  <a:gd name="connsiteY0" fmla="*/ 733579 h 733579"/>
                  <a:gd name="connsiteX1" fmla="*/ 97631 w 1126331"/>
                  <a:gd name="connsiteY1" fmla="*/ 705004 h 733579"/>
                  <a:gd name="connsiteX2" fmla="*/ 326231 w 1126331"/>
                  <a:gd name="connsiteY2" fmla="*/ 593086 h 733579"/>
                  <a:gd name="connsiteX3" fmla="*/ 519112 w 1126331"/>
                  <a:gd name="connsiteY3" fmla="*/ 433542 h 733579"/>
                  <a:gd name="connsiteX4" fmla="*/ 616743 w 1126331"/>
                  <a:gd name="connsiteY4" fmla="*/ 193036 h 733579"/>
                  <a:gd name="connsiteX5" fmla="*/ 650081 w 1126331"/>
                  <a:gd name="connsiteY5" fmla="*/ 19204 h 733579"/>
                  <a:gd name="connsiteX6" fmla="*/ 742950 w 1126331"/>
                  <a:gd name="connsiteY6" fmla="*/ 2535 h 733579"/>
                  <a:gd name="connsiteX7" fmla="*/ 919162 w 1126331"/>
                  <a:gd name="connsiteY7" fmla="*/ 2536 h 733579"/>
                  <a:gd name="connsiteX8" fmla="*/ 1126331 w 1126331"/>
                  <a:gd name="connsiteY8" fmla="*/ 12061 h 733579"/>
                  <a:gd name="connsiteX0" fmla="*/ 0 w 1126331"/>
                  <a:gd name="connsiteY0" fmla="*/ 733872 h 733872"/>
                  <a:gd name="connsiteX1" fmla="*/ 97631 w 1126331"/>
                  <a:gd name="connsiteY1" fmla="*/ 705297 h 733872"/>
                  <a:gd name="connsiteX2" fmla="*/ 326231 w 1126331"/>
                  <a:gd name="connsiteY2" fmla="*/ 593379 h 733872"/>
                  <a:gd name="connsiteX3" fmla="*/ 519112 w 1126331"/>
                  <a:gd name="connsiteY3" fmla="*/ 433835 h 733872"/>
                  <a:gd name="connsiteX4" fmla="*/ 616743 w 1126331"/>
                  <a:gd name="connsiteY4" fmla="*/ 193329 h 733872"/>
                  <a:gd name="connsiteX5" fmla="*/ 650081 w 1126331"/>
                  <a:gd name="connsiteY5" fmla="*/ 19497 h 733872"/>
                  <a:gd name="connsiteX6" fmla="*/ 742950 w 1126331"/>
                  <a:gd name="connsiteY6" fmla="*/ 2828 h 733872"/>
                  <a:gd name="connsiteX7" fmla="*/ 928687 w 1126331"/>
                  <a:gd name="connsiteY7" fmla="*/ 7591 h 733872"/>
                  <a:gd name="connsiteX8" fmla="*/ 1126331 w 1126331"/>
                  <a:gd name="connsiteY8" fmla="*/ 12354 h 733872"/>
                  <a:gd name="connsiteX0" fmla="*/ 0 w 1126331"/>
                  <a:gd name="connsiteY0" fmla="*/ 733872 h 733872"/>
                  <a:gd name="connsiteX1" fmla="*/ 97631 w 1126331"/>
                  <a:gd name="connsiteY1" fmla="*/ 705297 h 733872"/>
                  <a:gd name="connsiteX2" fmla="*/ 326231 w 1126331"/>
                  <a:gd name="connsiteY2" fmla="*/ 593379 h 733872"/>
                  <a:gd name="connsiteX3" fmla="*/ 519112 w 1126331"/>
                  <a:gd name="connsiteY3" fmla="*/ 433835 h 733872"/>
                  <a:gd name="connsiteX4" fmla="*/ 616743 w 1126331"/>
                  <a:gd name="connsiteY4" fmla="*/ 193329 h 733872"/>
                  <a:gd name="connsiteX5" fmla="*/ 650081 w 1126331"/>
                  <a:gd name="connsiteY5" fmla="*/ 19497 h 733872"/>
                  <a:gd name="connsiteX6" fmla="*/ 742950 w 1126331"/>
                  <a:gd name="connsiteY6" fmla="*/ 2828 h 733872"/>
                  <a:gd name="connsiteX7" fmla="*/ 928687 w 1126331"/>
                  <a:gd name="connsiteY7" fmla="*/ 7591 h 733872"/>
                  <a:gd name="connsiteX8" fmla="*/ 1126331 w 1126331"/>
                  <a:gd name="connsiteY8" fmla="*/ 12354 h 733872"/>
                  <a:gd name="connsiteX0" fmla="*/ 0 w 1126331"/>
                  <a:gd name="connsiteY0" fmla="*/ 731447 h 731447"/>
                  <a:gd name="connsiteX1" fmla="*/ 97631 w 1126331"/>
                  <a:gd name="connsiteY1" fmla="*/ 702872 h 731447"/>
                  <a:gd name="connsiteX2" fmla="*/ 326231 w 1126331"/>
                  <a:gd name="connsiteY2" fmla="*/ 590954 h 731447"/>
                  <a:gd name="connsiteX3" fmla="*/ 519112 w 1126331"/>
                  <a:gd name="connsiteY3" fmla="*/ 431410 h 731447"/>
                  <a:gd name="connsiteX4" fmla="*/ 616743 w 1126331"/>
                  <a:gd name="connsiteY4" fmla="*/ 190904 h 731447"/>
                  <a:gd name="connsiteX5" fmla="*/ 650081 w 1126331"/>
                  <a:gd name="connsiteY5" fmla="*/ 17072 h 731447"/>
                  <a:gd name="connsiteX6" fmla="*/ 742950 w 1126331"/>
                  <a:gd name="connsiteY6" fmla="*/ 403 h 731447"/>
                  <a:gd name="connsiteX7" fmla="*/ 928687 w 1126331"/>
                  <a:gd name="connsiteY7" fmla="*/ 5166 h 731447"/>
                  <a:gd name="connsiteX8" fmla="*/ 1126331 w 1126331"/>
                  <a:gd name="connsiteY8" fmla="*/ 9929 h 731447"/>
                  <a:gd name="connsiteX0" fmla="*/ 0 w 1126331"/>
                  <a:gd name="connsiteY0" fmla="*/ 731447 h 731447"/>
                  <a:gd name="connsiteX1" fmla="*/ 97631 w 1126331"/>
                  <a:gd name="connsiteY1" fmla="*/ 702872 h 731447"/>
                  <a:gd name="connsiteX2" fmla="*/ 326231 w 1126331"/>
                  <a:gd name="connsiteY2" fmla="*/ 590954 h 731447"/>
                  <a:gd name="connsiteX3" fmla="*/ 519112 w 1126331"/>
                  <a:gd name="connsiteY3" fmla="*/ 431410 h 731447"/>
                  <a:gd name="connsiteX4" fmla="*/ 616743 w 1126331"/>
                  <a:gd name="connsiteY4" fmla="*/ 190904 h 731447"/>
                  <a:gd name="connsiteX5" fmla="*/ 650081 w 1126331"/>
                  <a:gd name="connsiteY5" fmla="*/ 17072 h 731447"/>
                  <a:gd name="connsiteX6" fmla="*/ 742950 w 1126331"/>
                  <a:gd name="connsiteY6" fmla="*/ 403 h 731447"/>
                  <a:gd name="connsiteX7" fmla="*/ 928687 w 1126331"/>
                  <a:gd name="connsiteY7" fmla="*/ 5166 h 731447"/>
                  <a:gd name="connsiteX8" fmla="*/ 1126331 w 1126331"/>
                  <a:gd name="connsiteY8" fmla="*/ 9929 h 731447"/>
                  <a:gd name="connsiteX0" fmla="*/ 0 w 1126331"/>
                  <a:gd name="connsiteY0" fmla="*/ 731435 h 731435"/>
                  <a:gd name="connsiteX1" fmla="*/ 97631 w 1126331"/>
                  <a:gd name="connsiteY1" fmla="*/ 702860 h 731435"/>
                  <a:gd name="connsiteX2" fmla="*/ 326231 w 1126331"/>
                  <a:gd name="connsiteY2" fmla="*/ 590942 h 731435"/>
                  <a:gd name="connsiteX3" fmla="*/ 519112 w 1126331"/>
                  <a:gd name="connsiteY3" fmla="*/ 431398 h 731435"/>
                  <a:gd name="connsiteX4" fmla="*/ 616743 w 1126331"/>
                  <a:gd name="connsiteY4" fmla="*/ 190892 h 731435"/>
                  <a:gd name="connsiteX5" fmla="*/ 650081 w 1126331"/>
                  <a:gd name="connsiteY5" fmla="*/ 17060 h 731435"/>
                  <a:gd name="connsiteX6" fmla="*/ 742950 w 1126331"/>
                  <a:gd name="connsiteY6" fmla="*/ 5153 h 731435"/>
                  <a:gd name="connsiteX7" fmla="*/ 928687 w 1126331"/>
                  <a:gd name="connsiteY7" fmla="*/ 5154 h 731435"/>
                  <a:gd name="connsiteX8" fmla="*/ 1126331 w 1126331"/>
                  <a:gd name="connsiteY8" fmla="*/ 9917 h 731435"/>
                  <a:gd name="connsiteX0" fmla="*/ 0 w 1126331"/>
                  <a:gd name="connsiteY0" fmla="*/ 731435 h 731435"/>
                  <a:gd name="connsiteX1" fmla="*/ 97631 w 1126331"/>
                  <a:gd name="connsiteY1" fmla="*/ 702860 h 731435"/>
                  <a:gd name="connsiteX2" fmla="*/ 326231 w 1126331"/>
                  <a:gd name="connsiteY2" fmla="*/ 590942 h 731435"/>
                  <a:gd name="connsiteX3" fmla="*/ 519112 w 1126331"/>
                  <a:gd name="connsiteY3" fmla="*/ 431398 h 731435"/>
                  <a:gd name="connsiteX4" fmla="*/ 616743 w 1126331"/>
                  <a:gd name="connsiteY4" fmla="*/ 190892 h 731435"/>
                  <a:gd name="connsiteX5" fmla="*/ 650081 w 1126331"/>
                  <a:gd name="connsiteY5" fmla="*/ 17060 h 731435"/>
                  <a:gd name="connsiteX6" fmla="*/ 742950 w 1126331"/>
                  <a:gd name="connsiteY6" fmla="*/ 5153 h 731435"/>
                  <a:gd name="connsiteX7" fmla="*/ 928687 w 1126331"/>
                  <a:gd name="connsiteY7" fmla="*/ 5154 h 731435"/>
                  <a:gd name="connsiteX8" fmla="*/ 1126331 w 1126331"/>
                  <a:gd name="connsiteY8" fmla="*/ 9917 h 731435"/>
                  <a:gd name="connsiteX0" fmla="*/ 0 w 1126331"/>
                  <a:gd name="connsiteY0" fmla="*/ 732213 h 732213"/>
                  <a:gd name="connsiteX1" fmla="*/ 97631 w 1126331"/>
                  <a:gd name="connsiteY1" fmla="*/ 703638 h 732213"/>
                  <a:gd name="connsiteX2" fmla="*/ 326231 w 1126331"/>
                  <a:gd name="connsiteY2" fmla="*/ 591720 h 732213"/>
                  <a:gd name="connsiteX3" fmla="*/ 519112 w 1126331"/>
                  <a:gd name="connsiteY3" fmla="*/ 432176 h 732213"/>
                  <a:gd name="connsiteX4" fmla="*/ 616743 w 1126331"/>
                  <a:gd name="connsiteY4" fmla="*/ 191670 h 732213"/>
                  <a:gd name="connsiteX5" fmla="*/ 650081 w 1126331"/>
                  <a:gd name="connsiteY5" fmla="*/ 17838 h 732213"/>
                  <a:gd name="connsiteX6" fmla="*/ 742950 w 1126331"/>
                  <a:gd name="connsiteY6" fmla="*/ 5931 h 732213"/>
                  <a:gd name="connsiteX7" fmla="*/ 928687 w 1126331"/>
                  <a:gd name="connsiteY7" fmla="*/ 5932 h 732213"/>
                  <a:gd name="connsiteX8" fmla="*/ 1126331 w 1126331"/>
                  <a:gd name="connsiteY8" fmla="*/ 10695 h 732213"/>
                  <a:gd name="connsiteX0" fmla="*/ 0 w 1126331"/>
                  <a:gd name="connsiteY0" fmla="*/ 726574 h 726574"/>
                  <a:gd name="connsiteX1" fmla="*/ 97631 w 1126331"/>
                  <a:gd name="connsiteY1" fmla="*/ 697999 h 726574"/>
                  <a:gd name="connsiteX2" fmla="*/ 326231 w 1126331"/>
                  <a:gd name="connsiteY2" fmla="*/ 586081 h 726574"/>
                  <a:gd name="connsiteX3" fmla="*/ 519112 w 1126331"/>
                  <a:gd name="connsiteY3" fmla="*/ 426537 h 726574"/>
                  <a:gd name="connsiteX4" fmla="*/ 616743 w 1126331"/>
                  <a:gd name="connsiteY4" fmla="*/ 186031 h 726574"/>
                  <a:gd name="connsiteX5" fmla="*/ 627590 w 1126331"/>
                  <a:gd name="connsiteY5" fmla="*/ 74241 h 726574"/>
                  <a:gd name="connsiteX6" fmla="*/ 650081 w 1126331"/>
                  <a:gd name="connsiteY6" fmla="*/ 12199 h 726574"/>
                  <a:gd name="connsiteX7" fmla="*/ 742950 w 1126331"/>
                  <a:gd name="connsiteY7" fmla="*/ 292 h 726574"/>
                  <a:gd name="connsiteX8" fmla="*/ 928687 w 1126331"/>
                  <a:gd name="connsiteY8" fmla="*/ 293 h 726574"/>
                  <a:gd name="connsiteX9" fmla="*/ 1126331 w 1126331"/>
                  <a:gd name="connsiteY9" fmla="*/ 5056 h 726574"/>
                  <a:gd name="connsiteX0" fmla="*/ 0 w 1126331"/>
                  <a:gd name="connsiteY0" fmla="*/ 726574 h 726574"/>
                  <a:gd name="connsiteX1" fmla="*/ 97631 w 1126331"/>
                  <a:gd name="connsiteY1" fmla="*/ 697999 h 726574"/>
                  <a:gd name="connsiteX2" fmla="*/ 326231 w 1126331"/>
                  <a:gd name="connsiteY2" fmla="*/ 586081 h 726574"/>
                  <a:gd name="connsiteX3" fmla="*/ 519112 w 1126331"/>
                  <a:gd name="connsiteY3" fmla="*/ 426537 h 726574"/>
                  <a:gd name="connsiteX4" fmla="*/ 616743 w 1126331"/>
                  <a:gd name="connsiteY4" fmla="*/ 186031 h 726574"/>
                  <a:gd name="connsiteX5" fmla="*/ 650081 w 1126331"/>
                  <a:gd name="connsiteY5" fmla="*/ 12199 h 726574"/>
                  <a:gd name="connsiteX6" fmla="*/ 742950 w 1126331"/>
                  <a:gd name="connsiteY6" fmla="*/ 292 h 726574"/>
                  <a:gd name="connsiteX7" fmla="*/ 928687 w 1126331"/>
                  <a:gd name="connsiteY7" fmla="*/ 293 h 726574"/>
                  <a:gd name="connsiteX8" fmla="*/ 1126331 w 1126331"/>
                  <a:gd name="connsiteY8" fmla="*/ 5056 h 726574"/>
                  <a:gd name="connsiteX0" fmla="*/ 0 w 1126331"/>
                  <a:gd name="connsiteY0" fmla="*/ 726574 h 726574"/>
                  <a:gd name="connsiteX1" fmla="*/ 97631 w 1126331"/>
                  <a:gd name="connsiteY1" fmla="*/ 697999 h 726574"/>
                  <a:gd name="connsiteX2" fmla="*/ 326231 w 1126331"/>
                  <a:gd name="connsiteY2" fmla="*/ 586081 h 726574"/>
                  <a:gd name="connsiteX3" fmla="*/ 519112 w 1126331"/>
                  <a:gd name="connsiteY3" fmla="*/ 426537 h 726574"/>
                  <a:gd name="connsiteX4" fmla="*/ 616743 w 1126331"/>
                  <a:gd name="connsiteY4" fmla="*/ 186031 h 726574"/>
                  <a:gd name="connsiteX5" fmla="*/ 650081 w 1126331"/>
                  <a:gd name="connsiteY5" fmla="*/ 12199 h 726574"/>
                  <a:gd name="connsiteX6" fmla="*/ 742950 w 1126331"/>
                  <a:gd name="connsiteY6" fmla="*/ 292 h 726574"/>
                  <a:gd name="connsiteX7" fmla="*/ 928687 w 1126331"/>
                  <a:gd name="connsiteY7" fmla="*/ 293 h 726574"/>
                  <a:gd name="connsiteX8" fmla="*/ 1126331 w 1126331"/>
                  <a:gd name="connsiteY8" fmla="*/ 5056 h 726574"/>
                  <a:gd name="connsiteX0" fmla="*/ 0 w 1126331"/>
                  <a:gd name="connsiteY0" fmla="*/ 729464 h 729464"/>
                  <a:gd name="connsiteX1" fmla="*/ 97631 w 1126331"/>
                  <a:gd name="connsiteY1" fmla="*/ 700889 h 729464"/>
                  <a:gd name="connsiteX2" fmla="*/ 326231 w 1126331"/>
                  <a:gd name="connsiteY2" fmla="*/ 588971 h 729464"/>
                  <a:gd name="connsiteX3" fmla="*/ 519112 w 1126331"/>
                  <a:gd name="connsiteY3" fmla="*/ 429427 h 729464"/>
                  <a:gd name="connsiteX4" fmla="*/ 616743 w 1126331"/>
                  <a:gd name="connsiteY4" fmla="*/ 188921 h 729464"/>
                  <a:gd name="connsiteX5" fmla="*/ 640556 w 1126331"/>
                  <a:gd name="connsiteY5" fmla="*/ 43664 h 729464"/>
                  <a:gd name="connsiteX6" fmla="*/ 742950 w 1126331"/>
                  <a:gd name="connsiteY6" fmla="*/ 3182 h 729464"/>
                  <a:gd name="connsiteX7" fmla="*/ 928687 w 1126331"/>
                  <a:gd name="connsiteY7" fmla="*/ 3183 h 729464"/>
                  <a:gd name="connsiteX8" fmla="*/ 1126331 w 1126331"/>
                  <a:gd name="connsiteY8" fmla="*/ 7946 h 729464"/>
                  <a:gd name="connsiteX0" fmla="*/ 0 w 1126331"/>
                  <a:gd name="connsiteY0" fmla="*/ 729464 h 729464"/>
                  <a:gd name="connsiteX1" fmla="*/ 97631 w 1126331"/>
                  <a:gd name="connsiteY1" fmla="*/ 700889 h 729464"/>
                  <a:gd name="connsiteX2" fmla="*/ 326231 w 1126331"/>
                  <a:gd name="connsiteY2" fmla="*/ 588971 h 729464"/>
                  <a:gd name="connsiteX3" fmla="*/ 519112 w 1126331"/>
                  <a:gd name="connsiteY3" fmla="*/ 429427 h 729464"/>
                  <a:gd name="connsiteX4" fmla="*/ 616743 w 1126331"/>
                  <a:gd name="connsiteY4" fmla="*/ 188921 h 729464"/>
                  <a:gd name="connsiteX5" fmla="*/ 640556 w 1126331"/>
                  <a:gd name="connsiteY5" fmla="*/ 43664 h 729464"/>
                  <a:gd name="connsiteX6" fmla="*/ 742950 w 1126331"/>
                  <a:gd name="connsiteY6" fmla="*/ 3182 h 729464"/>
                  <a:gd name="connsiteX7" fmla="*/ 928687 w 1126331"/>
                  <a:gd name="connsiteY7" fmla="*/ 3183 h 729464"/>
                  <a:gd name="connsiteX8" fmla="*/ 1126331 w 1126331"/>
                  <a:gd name="connsiteY8" fmla="*/ 7946 h 729464"/>
                  <a:gd name="connsiteX0" fmla="*/ 0 w 1126331"/>
                  <a:gd name="connsiteY0" fmla="*/ 729464 h 729464"/>
                  <a:gd name="connsiteX1" fmla="*/ 97631 w 1126331"/>
                  <a:gd name="connsiteY1" fmla="*/ 700889 h 729464"/>
                  <a:gd name="connsiteX2" fmla="*/ 326231 w 1126331"/>
                  <a:gd name="connsiteY2" fmla="*/ 588971 h 729464"/>
                  <a:gd name="connsiteX3" fmla="*/ 519112 w 1126331"/>
                  <a:gd name="connsiteY3" fmla="*/ 429427 h 729464"/>
                  <a:gd name="connsiteX4" fmla="*/ 616743 w 1126331"/>
                  <a:gd name="connsiteY4" fmla="*/ 188921 h 729464"/>
                  <a:gd name="connsiteX5" fmla="*/ 640556 w 1126331"/>
                  <a:gd name="connsiteY5" fmla="*/ 43664 h 729464"/>
                  <a:gd name="connsiteX6" fmla="*/ 742950 w 1126331"/>
                  <a:gd name="connsiteY6" fmla="*/ 3182 h 729464"/>
                  <a:gd name="connsiteX7" fmla="*/ 928687 w 1126331"/>
                  <a:gd name="connsiteY7" fmla="*/ 3183 h 729464"/>
                  <a:gd name="connsiteX8" fmla="*/ 1126331 w 1126331"/>
                  <a:gd name="connsiteY8" fmla="*/ 7946 h 729464"/>
                  <a:gd name="connsiteX0" fmla="*/ 0 w 1126331"/>
                  <a:gd name="connsiteY0" fmla="*/ 728236 h 728236"/>
                  <a:gd name="connsiteX1" fmla="*/ 97631 w 1126331"/>
                  <a:gd name="connsiteY1" fmla="*/ 699661 h 728236"/>
                  <a:gd name="connsiteX2" fmla="*/ 326231 w 1126331"/>
                  <a:gd name="connsiteY2" fmla="*/ 587743 h 728236"/>
                  <a:gd name="connsiteX3" fmla="*/ 519112 w 1126331"/>
                  <a:gd name="connsiteY3" fmla="*/ 428199 h 728236"/>
                  <a:gd name="connsiteX4" fmla="*/ 616743 w 1126331"/>
                  <a:gd name="connsiteY4" fmla="*/ 187693 h 728236"/>
                  <a:gd name="connsiteX5" fmla="*/ 642937 w 1126331"/>
                  <a:gd name="connsiteY5" fmla="*/ 25767 h 728236"/>
                  <a:gd name="connsiteX6" fmla="*/ 742950 w 1126331"/>
                  <a:gd name="connsiteY6" fmla="*/ 1954 h 728236"/>
                  <a:gd name="connsiteX7" fmla="*/ 928687 w 1126331"/>
                  <a:gd name="connsiteY7" fmla="*/ 1955 h 728236"/>
                  <a:gd name="connsiteX8" fmla="*/ 1126331 w 1126331"/>
                  <a:gd name="connsiteY8" fmla="*/ 6718 h 728236"/>
                  <a:gd name="connsiteX0" fmla="*/ 0 w 1126331"/>
                  <a:gd name="connsiteY0" fmla="*/ 728236 h 728236"/>
                  <a:gd name="connsiteX1" fmla="*/ 97631 w 1126331"/>
                  <a:gd name="connsiteY1" fmla="*/ 699661 h 728236"/>
                  <a:gd name="connsiteX2" fmla="*/ 326231 w 1126331"/>
                  <a:gd name="connsiteY2" fmla="*/ 587743 h 728236"/>
                  <a:gd name="connsiteX3" fmla="*/ 519112 w 1126331"/>
                  <a:gd name="connsiteY3" fmla="*/ 428199 h 728236"/>
                  <a:gd name="connsiteX4" fmla="*/ 616743 w 1126331"/>
                  <a:gd name="connsiteY4" fmla="*/ 187693 h 728236"/>
                  <a:gd name="connsiteX5" fmla="*/ 642937 w 1126331"/>
                  <a:gd name="connsiteY5" fmla="*/ 25767 h 728236"/>
                  <a:gd name="connsiteX6" fmla="*/ 742950 w 1126331"/>
                  <a:gd name="connsiteY6" fmla="*/ 1954 h 728236"/>
                  <a:gd name="connsiteX7" fmla="*/ 928687 w 1126331"/>
                  <a:gd name="connsiteY7" fmla="*/ 1955 h 728236"/>
                  <a:gd name="connsiteX8" fmla="*/ 1126331 w 1126331"/>
                  <a:gd name="connsiteY8" fmla="*/ 6718 h 728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6331" h="728236">
                    <a:moveTo>
                      <a:pt x="0" y="728236"/>
                    </a:moveTo>
                    <a:cubicBezTo>
                      <a:pt x="21629" y="725656"/>
                      <a:pt x="43259" y="723076"/>
                      <a:pt x="97631" y="699661"/>
                    </a:cubicBezTo>
                    <a:cubicBezTo>
                      <a:pt x="152003" y="676245"/>
                      <a:pt x="255984" y="632987"/>
                      <a:pt x="326231" y="587743"/>
                    </a:cubicBezTo>
                    <a:cubicBezTo>
                      <a:pt x="396478" y="542499"/>
                      <a:pt x="470693" y="494874"/>
                      <a:pt x="519112" y="428199"/>
                    </a:cubicBezTo>
                    <a:cubicBezTo>
                      <a:pt x="567531" y="361524"/>
                      <a:pt x="605631" y="245240"/>
                      <a:pt x="616743" y="187693"/>
                    </a:cubicBezTo>
                    <a:cubicBezTo>
                      <a:pt x="627855" y="130146"/>
                      <a:pt x="633235" y="45235"/>
                      <a:pt x="642937" y="25767"/>
                    </a:cubicBezTo>
                    <a:cubicBezTo>
                      <a:pt x="652639" y="6299"/>
                      <a:pt x="695325" y="5923"/>
                      <a:pt x="742950" y="1954"/>
                    </a:cubicBezTo>
                    <a:cubicBezTo>
                      <a:pt x="790575" y="-2015"/>
                      <a:pt x="864790" y="1161"/>
                      <a:pt x="928687" y="1955"/>
                    </a:cubicBezTo>
                    <a:cubicBezTo>
                      <a:pt x="992584" y="2749"/>
                      <a:pt x="1045567" y="2352"/>
                      <a:pt x="1126331" y="6718"/>
                    </a:cubicBezTo>
                  </a:path>
                </a:pathLst>
              </a:cu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" name="CustomShape 106">
                <a:extLst>
                  <a:ext uri="{FF2B5EF4-FFF2-40B4-BE49-F238E27FC236}">
                    <a16:creationId xmlns:a16="http://schemas.microsoft.com/office/drawing/2014/main" id="{9D1FC110-C607-4E6E-B7EF-80FF81FE8CEC}"/>
                  </a:ext>
                </a:extLst>
              </p:cNvPr>
              <p:cNvSpPr/>
              <p:nvPr/>
            </p:nvSpPr>
            <p:spPr>
              <a:xfrm>
                <a:off x="5211944" y="4239890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Line 134">
                <a:extLst>
                  <a:ext uri="{FF2B5EF4-FFF2-40B4-BE49-F238E27FC236}">
                    <a16:creationId xmlns:a16="http://schemas.microsoft.com/office/drawing/2014/main" id="{27E6A3C5-9170-4E01-8D12-2856CA4ACAFC}"/>
                  </a:ext>
                </a:extLst>
              </p:cNvPr>
              <p:cNvSpPr/>
              <p:nvPr/>
            </p:nvSpPr>
            <p:spPr>
              <a:xfrm flipV="1">
                <a:off x="5037378" y="3582893"/>
                <a:ext cx="418" cy="99463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5" name="Line 137">
                <a:extLst>
                  <a:ext uri="{FF2B5EF4-FFF2-40B4-BE49-F238E27FC236}">
                    <a16:creationId xmlns:a16="http://schemas.microsoft.com/office/drawing/2014/main" id="{A15F8365-808B-4F02-80C5-50593A3C7871}"/>
                  </a:ext>
                </a:extLst>
              </p:cNvPr>
              <p:cNvSpPr/>
              <p:nvPr/>
            </p:nvSpPr>
            <p:spPr>
              <a:xfrm>
                <a:off x="4462959" y="4118070"/>
                <a:ext cx="565048" cy="0"/>
              </a:xfrm>
              <a:prstGeom prst="line">
                <a:avLst/>
              </a:prstGeom>
              <a:solidFill>
                <a:srgbClr val="6666FF"/>
              </a:solidFill>
              <a:ln w="12700">
                <a:solidFill>
                  <a:srgbClr val="6666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138">
                <a:extLst>
                  <a:ext uri="{FF2B5EF4-FFF2-40B4-BE49-F238E27FC236}">
                    <a16:creationId xmlns:a16="http://schemas.microsoft.com/office/drawing/2014/main" id="{B22A54F4-F7A4-461C-97B7-48C78C032BD2}"/>
                  </a:ext>
                </a:extLst>
              </p:cNvPr>
              <p:cNvSpPr/>
              <p:nvPr/>
            </p:nvSpPr>
            <p:spPr>
              <a:xfrm flipV="1">
                <a:off x="5040553" y="4082976"/>
                <a:ext cx="574402" cy="6689"/>
              </a:xfrm>
              <a:prstGeom prst="line">
                <a:avLst/>
              </a:prstGeom>
              <a:solidFill>
                <a:srgbClr val="FF0000"/>
              </a:solidFill>
              <a:ln w="12700">
                <a:solidFill>
                  <a:schemeClr val="accent2"/>
                </a:solidFill>
                <a:prstDash val="sys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8" name="Forme libre : forme 97">
                <a:extLst>
                  <a:ext uri="{FF2B5EF4-FFF2-40B4-BE49-F238E27FC236}">
                    <a16:creationId xmlns:a16="http://schemas.microsoft.com/office/drawing/2014/main" id="{258999C4-F7E5-43BA-8030-A5B19D867319}"/>
                  </a:ext>
                </a:extLst>
              </p:cNvPr>
              <p:cNvSpPr/>
              <p:nvPr/>
            </p:nvSpPr>
            <p:spPr>
              <a:xfrm>
                <a:off x="5041868" y="3696834"/>
                <a:ext cx="1126331" cy="783787"/>
              </a:xfrm>
              <a:custGeom>
                <a:avLst/>
                <a:gdLst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38481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6331" h="783787">
                    <a:moveTo>
                      <a:pt x="0" y="783787"/>
                    </a:moveTo>
                    <a:cubicBezTo>
                      <a:pt x="21629" y="781207"/>
                      <a:pt x="43259" y="778627"/>
                      <a:pt x="97631" y="755212"/>
                    </a:cubicBezTo>
                    <a:cubicBezTo>
                      <a:pt x="152003" y="731796"/>
                      <a:pt x="255984" y="688538"/>
                      <a:pt x="326231" y="643294"/>
                    </a:cubicBezTo>
                    <a:cubicBezTo>
                      <a:pt x="396478" y="598050"/>
                      <a:pt x="470693" y="550425"/>
                      <a:pt x="519112" y="483750"/>
                    </a:cubicBezTo>
                    <a:cubicBezTo>
                      <a:pt x="567531" y="417075"/>
                      <a:pt x="599678" y="345637"/>
                      <a:pt x="616743" y="243244"/>
                    </a:cubicBezTo>
                    <a:cubicBezTo>
                      <a:pt x="633808" y="140851"/>
                      <a:pt x="629840" y="109893"/>
                      <a:pt x="650081" y="69412"/>
                    </a:cubicBezTo>
                    <a:cubicBezTo>
                      <a:pt x="670322" y="28931"/>
                      <a:pt x="696515" y="4721"/>
                      <a:pt x="738187" y="356"/>
                    </a:cubicBezTo>
                    <a:cubicBezTo>
                      <a:pt x="779859" y="-4009"/>
                      <a:pt x="835421" y="32900"/>
                      <a:pt x="900112" y="43219"/>
                    </a:cubicBezTo>
                    <a:cubicBezTo>
                      <a:pt x="964803" y="53538"/>
                      <a:pt x="1045567" y="57903"/>
                      <a:pt x="1126331" y="62269"/>
                    </a:cubicBezTo>
                  </a:path>
                </a:pathLst>
              </a:cu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7" name="CustomShape 102">
                <a:extLst>
                  <a:ext uri="{FF2B5EF4-FFF2-40B4-BE49-F238E27FC236}">
                    <a16:creationId xmlns:a16="http://schemas.microsoft.com/office/drawing/2014/main" id="{CF3C52FF-10EF-404F-B832-F7D4DF8AB086}"/>
                  </a:ext>
                </a:extLst>
              </p:cNvPr>
              <p:cNvSpPr/>
              <p:nvPr/>
            </p:nvSpPr>
            <p:spPr>
              <a:xfrm>
                <a:off x="4967360" y="4467494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CustomShape 123">
                <a:extLst>
                  <a:ext uri="{FF2B5EF4-FFF2-40B4-BE49-F238E27FC236}">
                    <a16:creationId xmlns:a16="http://schemas.microsoft.com/office/drawing/2014/main" id="{9F61C193-04BE-4096-8FC5-46C7E5EE07DB}"/>
                  </a:ext>
                </a:extLst>
              </p:cNvPr>
              <p:cNvSpPr/>
              <p:nvPr/>
            </p:nvSpPr>
            <p:spPr>
              <a:xfrm>
                <a:off x="4888060" y="4467494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CustomShape 102">
                <a:extLst>
                  <a:ext uri="{FF2B5EF4-FFF2-40B4-BE49-F238E27FC236}">
                    <a16:creationId xmlns:a16="http://schemas.microsoft.com/office/drawing/2014/main" id="{9B64949F-7694-48AE-9F4B-B174B5034F0A}"/>
                  </a:ext>
                </a:extLst>
              </p:cNvPr>
              <p:cNvSpPr/>
              <p:nvPr/>
            </p:nvSpPr>
            <p:spPr>
              <a:xfrm>
                <a:off x="4944961" y="4314030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CustomShape 102">
                <a:extLst>
                  <a:ext uri="{FF2B5EF4-FFF2-40B4-BE49-F238E27FC236}">
                    <a16:creationId xmlns:a16="http://schemas.microsoft.com/office/drawing/2014/main" id="{96CE8025-AE9C-47E4-B25B-A320380F3D53}"/>
                  </a:ext>
                </a:extLst>
              </p:cNvPr>
              <p:cNvSpPr/>
              <p:nvPr/>
            </p:nvSpPr>
            <p:spPr>
              <a:xfrm>
                <a:off x="4838176" y="4314030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CustomShape 102">
                <a:extLst>
                  <a:ext uri="{FF2B5EF4-FFF2-40B4-BE49-F238E27FC236}">
                    <a16:creationId xmlns:a16="http://schemas.microsoft.com/office/drawing/2014/main" id="{FA4DCEBF-14A1-44E8-92E2-09B4E5DC53D1}"/>
                  </a:ext>
                </a:extLst>
              </p:cNvPr>
              <p:cNvSpPr/>
              <p:nvPr/>
            </p:nvSpPr>
            <p:spPr>
              <a:xfrm>
                <a:off x="4731390" y="4314030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CustomShape 102">
                <a:extLst>
                  <a:ext uri="{FF2B5EF4-FFF2-40B4-BE49-F238E27FC236}">
                    <a16:creationId xmlns:a16="http://schemas.microsoft.com/office/drawing/2014/main" id="{FD0A510E-936C-4941-9EAD-7033F51271C3}"/>
                  </a:ext>
                </a:extLst>
              </p:cNvPr>
              <p:cNvSpPr/>
              <p:nvPr/>
            </p:nvSpPr>
            <p:spPr>
              <a:xfrm>
                <a:off x="4624604" y="4314030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" name="CustomShape 127">
                <a:extLst>
                  <a:ext uri="{FF2B5EF4-FFF2-40B4-BE49-F238E27FC236}">
                    <a16:creationId xmlns:a16="http://schemas.microsoft.com/office/drawing/2014/main" id="{1147508E-DB61-430D-ABC2-170DC3FCCF0B}"/>
                  </a:ext>
                </a:extLst>
              </p:cNvPr>
              <p:cNvSpPr/>
              <p:nvPr/>
            </p:nvSpPr>
            <p:spPr>
              <a:xfrm>
                <a:off x="5063296" y="4239890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" name="CustomShape 128">
                <a:extLst>
                  <a:ext uri="{FF2B5EF4-FFF2-40B4-BE49-F238E27FC236}">
                    <a16:creationId xmlns:a16="http://schemas.microsoft.com/office/drawing/2014/main" id="{AFEA0BE9-C5B1-444A-A294-D83DF1909368}"/>
                  </a:ext>
                </a:extLst>
              </p:cNvPr>
              <p:cNvSpPr/>
              <p:nvPr/>
            </p:nvSpPr>
            <p:spPr>
              <a:xfrm>
                <a:off x="5360591" y="4239890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" name="Line 124">
                <a:extLst>
                  <a:ext uri="{FF2B5EF4-FFF2-40B4-BE49-F238E27FC236}">
                    <a16:creationId xmlns:a16="http://schemas.microsoft.com/office/drawing/2014/main" id="{4ECFED95-B750-441C-82E0-5FBA26E215C9}"/>
                  </a:ext>
                </a:extLst>
              </p:cNvPr>
              <p:cNvSpPr/>
              <p:nvPr/>
            </p:nvSpPr>
            <p:spPr>
              <a:xfrm>
                <a:off x="4483678" y="4199149"/>
                <a:ext cx="558033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CustomShape 127">
                <a:extLst>
                  <a:ext uri="{FF2B5EF4-FFF2-40B4-BE49-F238E27FC236}">
                    <a16:creationId xmlns:a16="http://schemas.microsoft.com/office/drawing/2014/main" id="{28685BA4-C598-4D2D-AB66-93110FB5FCE5}"/>
                  </a:ext>
                </a:extLst>
              </p:cNvPr>
              <p:cNvSpPr/>
              <p:nvPr/>
            </p:nvSpPr>
            <p:spPr>
              <a:xfrm>
                <a:off x="5275153" y="4117285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CustomShape 118">
                <a:extLst>
                  <a:ext uri="{FF2B5EF4-FFF2-40B4-BE49-F238E27FC236}">
                    <a16:creationId xmlns:a16="http://schemas.microsoft.com/office/drawing/2014/main" id="{66E7E6A2-2A3C-4D94-AE7D-274107A96CAB}"/>
                  </a:ext>
                </a:extLst>
              </p:cNvPr>
              <p:cNvSpPr/>
              <p:nvPr/>
            </p:nvSpPr>
            <p:spPr>
              <a:xfrm>
                <a:off x="4626693" y="41631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CustomShape 119">
                <a:extLst>
                  <a:ext uri="{FF2B5EF4-FFF2-40B4-BE49-F238E27FC236}">
                    <a16:creationId xmlns:a16="http://schemas.microsoft.com/office/drawing/2014/main" id="{973612E0-40CF-43B3-8026-01F25C5C8F4B}"/>
                  </a:ext>
                </a:extLst>
              </p:cNvPr>
              <p:cNvSpPr/>
              <p:nvPr/>
            </p:nvSpPr>
            <p:spPr>
              <a:xfrm>
                <a:off x="4927152" y="41631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CustomShape 120">
                <a:extLst>
                  <a:ext uri="{FF2B5EF4-FFF2-40B4-BE49-F238E27FC236}">
                    <a16:creationId xmlns:a16="http://schemas.microsoft.com/office/drawing/2014/main" id="{5E0B887D-8B05-4BEC-A5EC-AA62E08659CF}"/>
                  </a:ext>
                </a:extLst>
              </p:cNvPr>
              <p:cNvSpPr/>
              <p:nvPr/>
            </p:nvSpPr>
            <p:spPr>
              <a:xfrm>
                <a:off x="4526540" y="41631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CustomShape 121">
                <a:extLst>
                  <a:ext uri="{FF2B5EF4-FFF2-40B4-BE49-F238E27FC236}">
                    <a16:creationId xmlns:a16="http://schemas.microsoft.com/office/drawing/2014/main" id="{264AF8C5-28C4-457E-BC68-88E995352458}"/>
                  </a:ext>
                </a:extLst>
              </p:cNvPr>
              <p:cNvSpPr/>
              <p:nvPr/>
            </p:nvSpPr>
            <p:spPr>
              <a:xfrm>
                <a:off x="4826999" y="41631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CustomShape 125">
                <a:extLst>
                  <a:ext uri="{FF2B5EF4-FFF2-40B4-BE49-F238E27FC236}">
                    <a16:creationId xmlns:a16="http://schemas.microsoft.com/office/drawing/2014/main" id="{9E628F8E-14C5-4C91-8618-D7EBAB8C1464}"/>
                  </a:ext>
                </a:extLst>
              </p:cNvPr>
              <p:cNvSpPr/>
              <p:nvPr/>
            </p:nvSpPr>
            <p:spPr>
              <a:xfrm>
                <a:off x="4726846" y="41631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461" name="Line 101">
                <a:extLst>
                  <a:ext uri="{FF2B5EF4-FFF2-40B4-BE49-F238E27FC236}">
                    <a16:creationId xmlns:a16="http://schemas.microsoft.com/office/drawing/2014/main" id="{6601B6DA-C203-4ADE-9B6F-56250E7B061D}"/>
                  </a:ext>
                </a:extLst>
              </p:cNvPr>
              <p:cNvSpPr/>
              <p:nvPr/>
            </p:nvSpPr>
            <p:spPr>
              <a:xfrm>
                <a:off x="4649753" y="4386030"/>
                <a:ext cx="38475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CustomShape 102">
                <a:extLst>
                  <a:ext uri="{FF2B5EF4-FFF2-40B4-BE49-F238E27FC236}">
                    <a16:creationId xmlns:a16="http://schemas.microsoft.com/office/drawing/2014/main" id="{DA8479D2-B955-41C9-918A-A9EAAE6450F4}"/>
                  </a:ext>
                </a:extLst>
              </p:cNvPr>
              <p:cNvSpPr/>
              <p:nvPr/>
            </p:nvSpPr>
            <p:spPr>
              <a:xfrm>
                <a:off x="4904276" y="4353475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CustomShape 123">
                <a:extLst>
                  <a:ext uri="{FF2B5EF4-FFF2-40B4-BE49-F238E27FC236}">
                    <a16:creationId xmlns:a16="http://schemas.microsoft.com/office/drawing/2014/main" id="{811C8B66-9CC9-4A4A-9462-A4AE01DDADA2}"/>
                  </a:ext>
                </a:extLst>
              </p:cNvPr>
              <p:cNvSpPr/>
              <p:nvPr/>
            </p:nvSpPr>
            <p:spPr>
              <a:xfrm>
                <a:off x="4786872" y="4353475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" name="Line 117">
                <a:extLst>
                  <a:ext uri="{FF2B5EF4-FFF2-40B4-BE49-F238E27FC236}">
                    <a16:creationId xmlns:a16="http://schemas.microsoft.com/office/drawing/2014/main" id="{24740913-A687-420F-9DC4-4BD62A95C291}"/>
                  </a:ext>
                </a:extLst>
              </p:cNvPr>
              <p:cNvSpPr/>
              <p:nvPr/>
            </p:nvSpPr>
            <p:spPr>
              <a:xfrm>
                <a:off x="5034503" y="4320580"/>
                <a:ext cx="362088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" name="CustomShape 126">
                <a:extLst>
                  <a:ext uri="{FF2B5EF4-FFF2-40B4-BE49-F238E27FC236}">
                    <a16:creationId xmlns:a16="http://schemas.microsoft.com/office/drawing/2014/main" id="{CB7E2C21-EAAB-4603-97FE-913503D715AD}"/>
                  </a:ext>
                </a:extLst>
              </p:cNvPr>
              <p:cNvSpPr/>
              <p:nvPr/>
            </p:nvSpPr>
            <p:spPr>
              <a:xfrm>
                <a:off x="5281970" y="4280742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" name="CustomShape 106">
                <a:extLst>
                  <a:ext uri="{FF2B5EF4-FFF2-40B4-BE49-F238E27FC236}">
                    <a16:creationId xmlns:a16="http://schemas.microsoft.com/office/drawing/2014/main" id="{E008E7FA-F5A2-416C-9E9E-395B37FEF828}"/>
                  </a:ext>
                </a:extLst>
              </p:cNvPr>
              <p:cNvSpPr/>
              <p:nvPr/>
            </p:nvSpPr>
            <p:spPr>
              <a:xfrm>
                <a:off x="5136611" y="4280742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55" name="ZoneTexte 1054">
                <a:extLst>
                  <a:ext uri="{FF2B5EF4-FFF2-40B4-BE49-F238E27FC236}">
                    <a16:creationId xmlns:a16="http://schemas.microsoft.com/office/drawing/2014/main" id="{246B7B0B-D521-4D3C-878A-82130D9A6E50}"/>
                  </a:ext>
                </a:extLst>
              </p:cNvPr>
              <p:cNvSpPr txBox="1"/>
              <p:nvPr/>
            </p:nvSpPr>
            <p:spPr>
              <a:xfrm>
                <a:off x="9031134" y="3484746"/>
                <a:ext cx="29507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fr-FR" sz="1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fr-FR" sz="11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1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r-FR" sz="1100" dirty="0"/>
              </a:p>
            </p:txBody>
          </p:sp>
        </mc:Choice>
        <mc:Fallback xmlns="">
          <p:sp>
            <p:nvSpPr>
              <p:cNvPr id="1055" name="ZoneTexte 1054">
                <a:extLst>
                  <a:ext uri="{FF2B5EF4-FFF2-40B4-BE49-F238E27FC236}">
                    <a16:creationId xmlns:a16="http://schemas.microsoft.com/office/drawing/2014/main" id="{246B7B0B-D521-4D3C-878A-82130D9A6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1134" y="3484746"/>
                <a:ext cx="295076" cy="169277"/>
              </a:xfrm>
              <a:prstGeom prst="rect">
                <a:avLst/>
              </a:prstGeom>
              <a:blipFill>
                <a:blip r:embed="rId6"/>
                <a:stretch>
                  <a:fillRect l="-69388" t="-177778" r="-102041" b="-2703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4" name="ZoneTexte 573">
                <a:extLst>
                  <a:ext uri="{FF2B5EF4-FFF2-40B4-BE49-F238E27FC236}">
                    <a16:creationId xmlns:a16="http://schemas.microsoft.com/office/drawing/2014/main" id="{1195D0FF-925D-4217-81D5-10C4FFB63B10}"/>
                  </a:ext>
                </a:extLst>
              </p:cNvPr>
              <p:cNvSpPr txBox="1"/>
              <p:nvPr/>
            </p:nvSpPr>
            <p:spPr>
              <a:xfrm>
                <a:off x="9369507" y="3828459"/>
                <a:ext cx="615845" cy="194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fr-FR" sz="11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fr-FR" sz="11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1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r-FR" sz="1100" dirty="0"/>
              </a:p>
            </p:txBody>
          </p:sp>
        </mc:Choice>
        <mc:Fallback xmlns="">
          <p:sp>
            <p:nvSpPr>
              <p:cNvPr id="574" name="ZoneTexte 573">
                <a:extLst>
                  <a:ext uri="{FF2B5EF4-FFF2-40B4-BE49-F238E27FC236}">
                    <a16:creationId xmlns:a16="http://schemas.microsoft.com/office/drawing/2014/main" id="{1195D0FF-925D-4217-81D5-10C4FFB63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9507" y="3828459"/>
                <a:ext cx="615845" cy="194156"/>
              </a:xfrm>
              <a:prstGeom prst="rect">
                <a:avLst/>
              </a:prstGeom>
              <a:blipFill>
                <a:blip r:embed="rId7"/>
                <a:stretch>
                  <a:fillRect t="-196875" r="-58416" b="-2968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5" name="ZoneTexte 574">
                <a:extLst>
                  <a:ext uri="{FF2B5EF4-FFF2-40B4-BE49-F238E27FC236}">
                    <a16:creationId xmlns:a16="http://schemas.microsoft.com/office/drawing/2014/main" id="{37ED02D2-55ED-4E55-A847-7C2DCE340D20}"/>
                  </a:ext>
                </a:extLst>
              </p:cNvPr>
              <p:cNvSpPr txBox="1"/>
              <p:nvPr/>
            </p:nvSpPr>
            <p:spPr>
              <a:xfrm>
                <a:off x="9569572" y="4087775"/>
                <a:ext cx="1433016" cy="194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fr-FR" sz="11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11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1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11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sz="11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fr-FR" sz="11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1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fr-FR" sz="11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1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fr-FR" sz="11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1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r-FR" sz="1100" dirty="0"/>
              </a:p>
            </p:txBody>
          </p:sp>
        </mc:Choice>
        <mc:Fallback xmlns="">
          <p:sp>
            <p:nvSpPr>
              <p:cNvPr id="575" name="ZoneTexte 574">
                <a:extLst>
                  <a:ext uri="{FF2B5EF4-FFF2-40B4-BE49-F238E27FC236}">
                    <a16:creationId xmlns:a16="http://schemas.microsoft.com/office/drawing/2014/main" id="{37ED02D2-55ED-4E55-A847-7C2DCE340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9572" y="4087775"/>
                <a:ext cx="1433016" cy="194156"/>
              </a:xfrm>
              <a:prstGeom prst="rect">
                <a:avLst/>
              </a:prstGeom>
              <a:blipFill>
                <a:blip r:embed="rId8"/>
                <a:stretch>
                  <a:fillRect t="-206452" r="-6383" b="-3064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6" name="Image 575">
            <a:extLst>
              <a:ext uri="{FF2B5EF4-FFF2-40B4-BE49-F238E27FC236}">
                <a16:creationId xmlns:a16="http://schemas.microsoft.com/office/drawing/2014/main" id="{AB821637-0AB7-47F4-A58E-1E2DEA8EA0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491" y="5816612"/>
            <a:ext cx="957850" cy="48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Image 576">
            <a:extLst>
              <a:ext uri="{FF2B5EF4-FFF2-40B4-BE49-F238E27FC236}">
                <a16:creationId xmlns:a16="http://schemas.microsoft.com/office/drawing/2014/main" id="{96728C2D-CD42-4781-B93C-3F570F5C8E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497" y="5107154"/>
            <a:ext cx="957850" cy="49111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8" name="ZoneTexte 577">
                <a:extLst>
                  <a:ext uri="{FF2B5EF4-FFF2-40B4-BE49-F238E27FC236}">
                    <a16:creationId xmlns:a16="http://schemas.microsoft.com/office/drawing/2014/main" id="{767DD224-0C4A-4703-AB42-7E343C76D855}"/>
                  </a:ext>
                </a:extLst>
              </p:cNvPr>
              <p:cNvSpPr txBox="1"/>
              <p:nvPr/>
            </p:nvSpPr>
            <p:spPr>
              <a:xfrm>
                <a:off x="2798040" y="955092"/>
                <a:ext cx="3892676" cy="1738286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chemeClr val="accen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tIns="137160" bIns="137160" rtlCol="0" anchor="ctr">
                <a:noAutofit/>
              </a:bodyPr>
              <a:lstStyle>
                <a:defPPr>
                  <a:defRPr lang="fr-FR"/>
                </a:defPPr>
                <a:lvl1pPr>
                  <a:defRPr sz="1800"/>
                </a:lvl1pPr>
              </a:lstStyle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Variational;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Orthonormal basis;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Controllable parameters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altLang="en-US" dirty="0"/>
                  <a:t>,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US" alt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i="1" dirty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r>
                  <a:rPr lang="en-US" altLang="en-US" dirty="0" err="1"/>
                  <a:t>etc</a:t>
                </a:r>
                <a:r>
                  <a:rPr lang="en-US" altLang="en-US" dirty="0"/>
                  <a:t>…);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UV/IR convergence.</a:t>
                </a:r>
              </a:p>
            </p:txBody>
          </p:sp>
        </mc:Choice>
        <mc:Fallback xmlns="">
          <p:sp>
            <p:nvSpPr>
              <p:cNvPr id="578" name="ZoneTexte 577">
                <a:extLst>
                  <a:ext uri="{FF2B5EF4-FFF2-40B4-BE49-F238E27FC236}">
                    <a16:creationId xmlns:a16="http://schemas.microsoft.com/office/drawing/2014/main" id="{767DD224-0C4A-4703-AB42-7E343C76D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040" y="955092"/>
                <a:ext cx="3892676" cy="173828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chemeClr val="accen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6" name="ZoneTexte 1055">
                <a:extLst>
                  <a:ext uri="{FF2B5EF4-FFF2-40B4-BE49-F238E27FC236}">
                    <a16:creationId xmlns:a16="http://schemas.microsoft.com/office/drawing/2014/main" id="{0AACDEC4-8163-4D9C-9FBE-09465EA556C6}"/>
                  </a:ext>
                </a:extLst>
              </p:cNvPr>
              <p:cNvSpPr txBox="1"/>
              <p:nvPr/>
            </p:nvSpPr>
            <p:spPr>
              <a:xfrm>
                <a:off x="504983" y="2841056"/>
                <a:ext cx="7314118" cy="34419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Superposition of Slater determinants:</a:t>
                </a:r>
                <a:endParaRPr lang="en-US" sz="18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  <m:sup>
                                      <m:sSup>
                                        <m:sSup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sup>
                                      </m:sSup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nary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800" dirty="0"/>
                  <a:t>Optimization of mixing coefficients, one-body Hilbert space</a:t>
                </a:r>
                <a:r>
                  <a:rPr lang="en-US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ℰ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/{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ℰ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/{</m:t>
                          </m:r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𝐻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</m:d>
                        </m:e>
                        <m:e>
                          <m:r>
                            <m:rPr>
                              <m:sty m:val="p"/>
                            </m:r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56" name="ZoneTexte 1055">
                <a:extLst>
                  <a:ext uri="{FF2B5EF4-FFF2-40B4-BE49-F238E27FC236}">
                    <a16:creationId xmlns:a16="http://schemas.microsoft.com/office/drawing/2014/main" id="{0AACDEC4-8163-4D9C-9FBE-09465EA55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83" y="2841056"/>
                <a:ext cx="7314118" cy="3441968"/>
              </a:xfrm>
              <a:prstGeom prst="rect">
                <a:avLst/>
              </a:prstGeom>
              <a:blipFill>
                <a:blip r:embed="rId12"/>
                <a:stretch>
                  <a:fillRect l="-2000" t="-2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1" name="ZoneTexte 1060">
            <a:extLst>
              <a:ext uri="{FF2B5EF4-FFF2-40B4-BE49-F238E27FC236}">
                <a16:creationId xmlns:a16="http://schemas.microsoft.com/office/drawing/2014/main" id="{BF19723B-1AAE-4EC1-9ACB-2E6367B8CEEB}"/>
              </a:ext>
            </a:extLst>
          </p:cNvPr>
          <p:cNvSpPr txBox="1"/>
          <p:nvPr/>
        </p:nvSpPr>
        <p:spPr>
          <a:xfrm>
            <a:off x="4831616" y="6021768"/>
            <a:ext cx="2595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Generalized Brillouin (GB) equation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829D349-C749-4346-86F0-6D480673254E}"/>
              </a:ext>
            </a:extLst>
          </p:cNvPr>
          <p:cNvGrpSpPr/>
          <p:nvPr/>
        </p:nvGrpSpPr>
        <p:grpSpPr>
          <a:xfrm>
            <a:off x="7263073" y="817507"/>
            <a:ext cx="2153912" cy="1834501"/>
            <a:chOff x="7263073" y="817507"/>
            <a:chExt cx="2153912" cy="1834501"/>
          </a:xfrm>
        </p:grpSpPr>
        <p:sp>
          <p:nvSpPr>
            <p:cNvPr id="338" name="Snip Diagonal Corner Rectangle 27">
              <a:extLst>
                <a:ext uri="{FF2B5EF4-FFF2-40B4-BE49-F238E27FC236}">
                  <a16:creationId xmlns:a16="http://schemas.microsoft.com/office/drawing/2014/main" id="{22AA01D6-704A-4F20-9615-70E7137F3C25}"/>
                </a:ext>
              </a:extLst>
            </p:cNvPr>
            <p:cNvSpPr/>
            <p:nvPr/>
          </p:nvSpPr>
          <p:spPr bwMode="auto">
            <a:xfrm>
              <a:off x="7310358" y="817507"/>
              <a:ext cx="2106627" cy="1572263"/>
            </a:xfrm>
            <a:prstGeom prst="snip2DiagRect">
              <a:avLst/>
            </a:prstGeom>
            <a:noFill/>
            <a:ln w="15875" cap="flat" cmpd="sng" algn="ctr">
              <a:solidFill>
                <a:srgbClr val="1A4A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endParaRPr lang="en-US" sz="140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339" name="Freeform 45">
              <a:extLst>
                <a:ext uri="{FF2B5EF4-FFF2-40B4-BE49-F238E27FC236}">
                  <a16:creationId xmlns:a16="http://schemas.microsoft.com/office/drawing/2014/main" id="{41C5BB24-F093-4625-9F02-49BB8378CA4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05432" y="868890"/>
              <a:ext cx="1695738" cy="1410280"/>
            </a:xfrm>
            <a:custGeom>
              <a:avLst/>
              <a:gdLst>
                <a:gd name="T0" fmla="*/ 0 w 669"/>
                <a:gd name="T1" fmla="*/ 0 h 1063"/>
                <a:gd name="T2" fmla="*/ 341 w 669"/>
                <a:gd name="T3" fmla="*/ 1061 h 1063"/>
                <a:gd name="T4" fmla="*/ 669 w 669"/>
                <a:gd name="T5" fmla="*/ 13 h 1063"/>
                <a:gd name="T6" fmla="*/ 0 60000 65536"/>
                <a:gd name="T7" fmla="*/ 0 60000 65536"/>
                <a:gd name="T8" fmla="*/ 0 60000 65536"/>
                <a:gd name="T9" fmla="*/ 0 w 669"/>
                <a:gd name="T10" fmla="*/ 0 h 1063"/>
                <a:gd name="T11" fmla="*/ 669 w 669"/>
                <a:gd name="T12" fmla="*/ 1063 h 1063"/>
                <a:gd name="connsiteX0" fmla="*/ 0 w 9592"/>
                <a:gd name="connsiteY0" fmla="*/ 1111 h 9859"/>
                <a:gd name="connsiteX1" fmla="*/ 4689 w 9592"/>
                <a:gd name="connsiteY1" fmla="*/ 9859 h 9859"/>
                <a:gd name="connsiteX2" fmla="*/ 9592 w 9592"/>
                <a:gd name="connsiteY2" fmla="*/ 0 h 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92" h="9859">
                  <a:moveTo>
                    <a:pt x="0" y="1111"/>
                  </a:moveTo>
                  <a:cubicBezTo>
                    <a:pt x="1719" y="6087"/>
                    <a:pt x="3030" y="9840"/>
                    <a:pt x="4689" y="9859"/>
                  </a:cubicBezTo>
                  <a:cubicBezTo>
                    <a:pt x="6348" y="9878"/>
                    <a:pt x="7963" y="4939"/>
                    <a:pt x="9592" y="0"/>
                  </a:cubicBezTo>
                </a:path>
              </a:pathLst>
            </a:cu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Line 46">
              <a:extLst>
                <a:ext uri="{FF2B5EF4-FFF2-40B4-BE49-F238E27FC236}">
                  <a16:creationId xmlns:a16="http://schemas.microsoft.com/office/drawing/2014/main" id="{53D0C77D-13EE-4E86-A980-7FE96710A5A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764712" y="1977005"/>
              <a:ext cx="723213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Line 47">
              <a:extLst>
                <a:ext uri="{FF2B5EF4-FFF2-40B4-BE49-F238E27FC236}">
                  <a16:creationId xmlns:a16="http://schemas.microsoft.com/office/drawing/2014/main" id="{C089C2A8-D729-4F7A-9738-2905AE3E2B6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608401" y="1697453"/>
              <a:ext cx="1028502" cy="8445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Line 48">
              <a:extLst>
                <a:ext uri="{FF2B5EF4-FFF2-40B4-BE49-F238E27FC236}">
                  <a16:creationId xmlns:a16="http://schemas.microsoft.com/office/drawing/2014/main" id="{63E295A1-0A5D-451D-B674-9C436DD8115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472316" y="1399073"/>
              <a:ext cx="1309940" cy="8353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Line 49">
              <a:extLst>
                <a:ext uri="{FF2B5EF4-FFF2-40B4-BE49-F238E27FC236}">
                  <a16:creationId xmlns:a16="http://schemas.microsoft.com/office/drawing/2014/main" id="{B1D43935-8C2E-4B67-8685-0C01098C27A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326313" y="1074106"/>
              <a:ext cx="1590733" cy="820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Oval 54">
              <a:extLst>
                <a:ext uri="{FF2B5EF4-FFF2-40B4-BE49-F238E27FC236}">
                  <a16:creationId xmlns:a16="http://schemas.microsoft.com/office/drawing/2014/main" id="{EEFAD2DB-0DD8-46C6-9F1C-633673B9F5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51412" y="1368276"/>
              <a:ext cx="81471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Oval 55">
              <a:extLst>
                <a:ext uri="{FF2B5EF4-FFF2-40B4-BE49-F238E27FC236}">
                  <a16:creationId xmlns:a16="http://schemas.microsoft.com/office/drawing/2014/main" id="{B69EA24B-F211-4A04-84C8-477010C7247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938723" y="1935448"/>
              <a:ext cx="81471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Oval 56">
              <a:extLst>
                <a:ext uri="{FF2B5EF4-FFF2-40B4-BE49-F238E27FC236}">
                  <a16:creationId xmlns:a16="http://schemas.microsoft.com/office/drawing/2014/main" id="{DC6631A1-0A79-4326-99DE-CAAD11DDEA8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189997" y="1937327"/>
              <a:ext cx="81471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Oval 57">
              <a:extLst>
                <a:ext uri="{FF2B5EF4-FFF2-40B4-BE49-F238E27FC236}">
                  <a16:creationId xmlns:a16="http://schemas.microsoft.com/office/drawing/2014/main" id="{0F1B3B61-A972-4691-9640-EFD1B7B7EF5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284102" y="1937120"/>
              <a:ext cx="81471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TextBox 44">
              <a:extLst>
                <a:ext uri="{FF2B5EF4-FFF2-40B4-BE49-F238E27FC236}">
                  <a16:creationId xmlns:a16="http://schemas.microsoft.com/office/drawing/2014/main" id="{825B52FB-B021-49EB-ACD9-50E1D62293B4}"/>
                </a:ext>
              </a:extLst>
            </p:cNvPr>
            <p:cNvSpPr txBox="1"/>
            <p:nvPr/>
          </p:nvSpPr>
          <p:spPr>
            <a:xfrm>
              <a:off x="7570776" y="2390398"/>
              <a:ext cx="1705119" cy="261610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No-Core Shell Model</a:t>
              </a:r>
            </a:p>
          </p:txBody>
        </p:sp>
        <p:sp>
          <p:nvSpPr>
            <p:cNvPr id="349" name="Line 51">
              <a:extLst>
                <a:ext uri="{FF2B5EF4-FFF2-40B4-BE49-F238E27FC236}">
                  <a16:creationId xmlns:a16="http://schemas.microsoft.com/office/drawing/2014/main" id="{CF92B8CF-48DA-47FF-B666-87B4BD54048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8438205" y="1094953"/>
              <a:ext cx="0" cy="3097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sm"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0" name="TextBox 46">
                  <a:extLst>
                    <a:ext uri="{FF2B5EF4-FFF2-40B4-BE49-F238E27FC236}">
                      <a16:creationId xmlns:a16="http://schemas.microsoft.com/office/drawing/2014/main" id="{43B3B2D1-D2FF-4AF8-A55F-4DE92D09C072}"/>
                    </a:ext>
                  </a:extLst>
                </p:cNvPr>
                <p:cNvSpPr txBox="1"/>
                <p:nvPr/>
              </p:nvSpPr>
              <p:spPr>
                <a:xfrm>
                  <a:off x="8445095" y="1069568"/>
                  <a:ext cx="340900" cy="227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1400" i="1">
                            <a:latin typeface="Cambria Math"/>
                            <a:ea typeface="Cambria Math"/>
                          </a:rPr>
                          <m:t>ℏ</m:t>
                        </m:r>
                        <m:r>
                          <m:rPr>
                            <m:sty m:val="p"/>
                          </m:rPr>
                          <a:rPr lang="el-GR" sz="1400" i="1">
                            <a:latin typeface="Cambria Math"/>
                            <a:ea typeface="Cambria Math"/>
                          </a:rPr>
                          <m:t>Ω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50" name="TextBox 46">
                  <a:extLst>
                    <a:ext uri="{FF2B5EF4-FFF2-40B4-BE49-F238E27FC236}">
                      <a16:creationId xmlns:a16="http://schemas.microsoft.com/office/drawing/2014/main" id="{43B3B2D1-D2FF-4AF8-A55F-4DE92D09C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45095" y="1069568"/>
                  <a:ext cx="340900" cy="227109"/>
                </a:xfrm>
                <a:prstGeom prst="rect">
                  <a:avLst/>
                </a:prstGeom>
                <a:blipFill>
                  <a:blip r:embed="rId13"/>
                  <a:stretch>
                    <a:fillRect r="-12500" b="-2105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1" name="Up Arrow 47">
              <a:extLst>
                <a:ext uri="{FF2B5EF4-FFF2-40B4-BE49-F238E27FC236}">
                  <a16:creationId xmlns:a16="http://schemas.microsoft.com/office/drawing/2014/main" id="{F8143911-2342-4229-8F96-8D4E1ECFCC13}"/>
                </a:ext>
              </a:extLst>
            </p:cNvPr>
            <p:cNvSpPr/>
            <p:nvPr/>
          </p:nvSpPr>
          <p:spPr bwMode="auto">
            <a:xfrm>
              <a:off x="7263073" y="1037334"/>
              <a:ext cx="336076" cy="481162"/>
            </a:xfrm>
            <a:prstGeom prst="upArrow">
              <a:avLst>
                <a:gd name="adj1" fmla="val 54766"/>
                <a:gd name="adj2" fmla="val 50000"/>
              </a:avLst>
            </a:prstGeom>
            <a:solidFill>
              <a:srgbClr val="0000FF"/>
            </a:solidFill>
            <a:ln>
              <a:solidFill>
                <a:srgbClr val="0000FF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vert270" rtlCol="0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</a:rPr>
                <a:t>N</a:t>
              </a:r>
              <a:r>
                <a:rPr lang="en-US" sz="1200" baseline="-25000" dirty="0">
                  <a:solidFill>
                    <a:srgbClr val="FFFFFF"/>
                  </a:solidFill>
                </a:rPr>
                <a:t>max</a:t>
              </a:r>
            </a:p>
          </p:txBody>
        </p:sp>
        <p:sp>
          <p:nvSpPr>
            <p:cNvPr id="352" name="Oval 58">
              <a:extLst>
                <a:ext uri="{FF2B5EF4-FFF2-40B4-BE49-F238E27FC236}">
                  <a16:creationId xmlns:a16="http://schemas.microsoft.com/office/drawing/2014/main" id="{4D5EB18A-15C1-438E-A37D-B33F675E525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557750" y="1040849"/>
              <a:ext cx="68235" cy="68253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Oval 59">
              <a:extLst>
                <a:ext uri="{FF2B5EF4-FFF2-40B4-BE49-F238E27FC236}">
                  <a16:creationId xmlns:a16="http://schemas.microsoft.com/office/drawing/2014/main" id="{09565567-8F17-43C1-BFF6-C22AC268EF4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255961" y="1367035"/>
              <a:ext cx="68235" cy="68252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1">
                <a:ea typeface="ヒラギノ角ゴ Pro W3" charset="-128"/>
              </a:endParaRPr>
            </a:p>
          </p:txBody>
        </p:sp>
        <p:sp>
          <p:nvSpPr>
            <p:cNvPr id="354" name="Oval 62">
              <a:extLst>
                <a:ext uri="{FF2B5EF4-FFF2-40B4-BE49-F238E27FC236}">
                  <a16:creationId xmlns:a16="http://schemas.microsoft.com/office/drawing/2014/main" id="{4E6C73EB-8AE1-4C41-B4C7-88643EAEB4D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142434" y="1367035"/>
              <a:ext cx="68235" cy="68252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1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355" name="Oval 63">
              <a:extLst>
                <a:ext uri="{FF2B5EF4-FFF2-40B4-BE49-F238E27FC236}">
                  <a16:creationId xmlns:a16="http://schemas.microsoft.com/office/drawing/2014/main" id="{4AB3B6DC-8A16-43B6-A560-E821B39BFF0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818643" y="1369123"/>
              <a:ext cx="68235" cy="68252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56" name="AutoShape 64">
              <a:extLst>
                <a:ext uri="{FF2B5EF4-FFF2-40B4-BE49-F238E27FC236}">
                  <a16:creationId xmlns:a16="http://schemas.microsoft.com/office/drawing/2014/main" id="{40BD6309-7A4C-4092-9BBE-BDF6CEE9C9CC}"/>
                </a:ext>
              </a:extLst>
            </p:cNvPr>
            <p:cNvCxnSpPr>
              <a:cxnSpLocks noChangeAspect="1" noChangeShapeType="1"/>
              <a:stCxn id="266" idx="0"/>
              <a:endCxn id="353" idx="0"/>
            </p:cNvCxnSpPr>
            <p:nvPr/>
          </p:nvCxnSpPr>
          <p:spPr bwMode="auto">
            <a:xfrm rot="16200000" flipV="1">
              <a:off x="8290249" y="1366865"/>
              <a:ext cx="294634" cy="294974"/>
            </a:xfrm>
            <a:prstGeom prst="curvedConnector3">
              <a:avLst>
                <a:gd name="adj1" fmla="val 177588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357" name="AutoShape 65">
              <a:extLst>
                <a:ext uri="{FF2B5EF4-FFF2-40B4-BE49-F238E27FC236}">
                  <a16:creationId xmlns:a16="http://schemas.microsoft.com/office/drawing/2014/main" id="{80D7FE42-BCFF-4427-823F-2808C5957168}"/>
                </a:ext>
              </a:extLst>
            </p:cNvPr>
            <p:cNvCxnSpPr>
              <a:cxnSpLocks noChangeAspect="1" noChangeShapeType="1"/>
              <a:stCxn id="362" idx="0"/>
              <a:endCxn id="355" idx="0"/>
            </p:cNvCxnSpPr>
            <p:nvPr/>
          </p:nvCxnSpPr>
          <p:spPr bwMode="auto">
            <a:xfrm rot="16200000" flipV="1">
              <a:off x="7749202" y="1472682"/>
              <a:ext cx="291210" cy="84091"/>
            </a:xfrm>
            <a:prstGeom prst="curvedConnector3">
              <a:avLst>
                <a:gd name="adj1" fmla="val 178500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358" name="AutoShape 66">
              <a:extLst>
                <a:ext uri="{FF2B5EF4-FFF2-40B4-BE49-F238E27FC236}">
                  <a16:creationId xmlns:a16="http://schemas.microsoft.com/office/drawing/2014/main" id="{5BD9A905-CEC8-49CE-8F58-FB64FF54A6EC}"/>
                </a:ext>
              </a:extLst>
            </p:cNvPr>
            <p:cNvCxnSpPr>
              <a:cxnSpLocks noChangeAspect="1" noChangeShapeType="1"/>
              <a:stCxn id="344" idx="0"/>
              <a:endCxn id="352" idx="4"/>
            </p:cNvCxnSpPr>
            <p:nvPr/>
          </p:nvCxnSpPr>
          <p:spPr bwMode="auto">
            <a:xfrm rot="16200000" flipV="1">
              <a:off x="7512420" y="1188548"/>
              <a:ext cx="259175" cy="100281"/>
            </a:xfrm>
            <a:prstGeom prst="curvedConnector3">
              <a:avLst>
                <a:gd name="adj1" fmla="val 50000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sp>
          <p:nvSpPr>
            <p:cNvPr id="360" name="Oval 55">
              <a:extLst>
                <a:ext uri="{FF2B5EF4-FFF2-40B4-BE49-F238E27FC236}">
                  <a16:creationId xmlns:a16="http://schemas.microsoft.com/office/drawing/2014/main" id="{60B03B82-5F99-41D7-AEC0-D05183DB0C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840614" y="1935448"/>
              <a:ext cx="81471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Oval 61">
              <a:extLst>
                <a:ext uri="{FF2B5EF4-FFF2-40B4-BE49-F238E27FC236}">
                  <a16:creationId xmlns:a16="http://schemas.microsoft.com/office/drawing/2014/main" id="{90DDB903-0756-4F69-BE9F-C7CE2FD519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964551" y="1660333"/>
              <a:ext cx="84019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Oval 61">
              <a:extLst>
                <a:ext uri="{FF2B5EF4-FFF2-40B4-BE49-F238E27FC236}">
                  <a16:creationId xmlns:a16="http://schemas.microsoft.com/office/drawing/2014/main" id="{20344629-EB7B-4BB5-9176-E46FFA486BE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894842" y="1660333"/>
              <a:ext cx="84019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Oval 61">
              <a:extLst>
                <a:ext uri="{FF2B5EF4-FFF2-40B4-BE49-F238E27FC236}">
                  <a16:creationId xmlns:a16="http://schemas.microsoft.com/office/drawing/2014/main" id="{BC4CEFA9-FE07-468B-A0D0-251C4FABB9E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825132" y="1660333"/>
              <a:ext cx="84019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Oval 61">
              <a:extLst>
                <a:ext uri="{FF2B5EF4-FFF2-40B4-BE49-F238E27FC236}">
                  <a16:creationId xmlns:a16="http://schemas.microsoft.com/office/drawing/2014/main" id="{388CCF5F-3ECC-4C9A-A72D-1085AF66A21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755422" y="1660333"/>
              <a:ext cx="84019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" name="Oval 61">
              <a:extLst>
                <a:ext uri="{FF2B5EF4-FFF2-40B4-BE49-F238E27FC236}">
                  <a16:creationId xmlns:a16="http://schemas.microsoft.com/office/drawing/2014/main" id="{F5FD431F-CDC4-4F7E-A3BB-D4C92FF4B02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85711" y="1660333"/>
              <a:ext cx="84019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" name="Oval 61">
              <a:extLst>
                <a:ext uri="{FF2B5EF4-FFF2-40B4-BE49-F238E27FC236}">
                  <a16:creationId xmlns:a16="http://schemas.microsoft.com/office/drawing/2014/main" id="{3D4CB683-A955-4E27-860E-3C7CAE2A8C5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16001" y="1660333"/>
              <a:ext cx="84019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Oval 57">
              <a:extLst>
                <a:ext uri="{FF2B5EF4-FFF2-40B4-BE49-F238E27FC236}">
                  <a16:creationId xmlns:a16="http://schemas.microsoft.com/office/drawing/2014/main" id="{BD82805F-5987-47BA-877B-926759C517A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401587" y="1661669"/>
              <a:ext cx="81471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Oval 60">
              <a:extLst>
                <a:ext uri="{FF2B5EF4-FFF2-40B4-BE49-F238E27FC236}">
                  <a16:creationId xmlns:a16="http://schemas.microsoft.com/office/drawing/2014/main" id="{41B255A4-BB84-4839-BAA1-06BD69A36D4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327674" y="1661669"/>
              <a:ext cx="84019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Oval 57">
              <a:extLst>
                <a:ext uri="{FF2B5EF4-FFF2-40B4-BE49-F238E27FC236}">
                  <a16:creationId xmlns:a16="http://schemas.microsoft.com/office/drawing/2014/main" id="{EA7E8F12-6F97-477B-9BE0-D5EE3BC75A2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256309" y="1661669"/>
              <a:ext cx="81471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Oval 57">
              <a:extLst>
                <a:ext uri="{FF2B5EF4-FFF2-40B4-BE49-F238E27FC236}">
                  <a16:creationId xmlns:a16="http://schemas.microsoft.com/office/drawing/2014/main" id="{BCDAAABA-EB7C-462B-85FB-93CFB11404A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184944" y="1661669"/>
              <a:ext cx="81471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Oval 57">
              <a:extLst>
                <a:ext uri="{FF2B5EF4-FFF2-40B4-BE49-F238E27FC236}">
                  <a16:creationId xmlns:a16="http://schemas.microsoft.com/office/drawing/2014/main" id="{A2C6F2DF-080B-4E12-BFB2-6F4DBFA2EB4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544317" y="1661669"/>
              <a:ext cx="81471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Oval 57">
              <a:extLst>
                <a:ext uri="{FF2B5EF4-FFF2-40B4-BE49-F238E27FC236}">
                  <a16:creationId xmlns:a16="http://schemas.microsoft.com/office/drawing/2014/main" id="{935E0B16-79C2-447F-A17B-6DA74B4DD98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472952" y="1661669"/>
              <a:ext cx="81471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59" name="AutoShape 67">
              <a:extLst>
                <a:ext uri="{FF2B5EF4-FFF2-40B4-BE49-F238E27FC236}">
                  <a16:creationId xmlns:a16="http://schemas.microsoft.com/office/drawing/2014/main" id="{F36FD382-1C1E-4503-9F90-29CA3DF84309}"/>
                </a:ext>
              </a:extLst>
            </p:cNvPr>
            <p:cNvCxnSpPr>
              <a:cxnSpLocks noChangeAspect="1" noChangeShapeType="1"/>
              <a:stCxn id="346" idx="0"/>
              <a:endCxn id="354" idx="4"/>
            </p:cNvCxnSpPr>
            <p:nvPr/>
          </p:nvCxnSpPr>
          <p:spPr bwMode="auto">
            <a:xfrm rot="16200000" flipV="1">
              <a:off x="7952623" y="1659216"/>
              <a:ext cx="502040" cy="54181"/>
            </a:xfrm>
            <a:prstGeom prst="curvedConnector3">
              <a:avLst>
                <a:gd name="adj1" fmla="val 50000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D6E6995A-0CC7-48D6-9344-CC629546E481}"/>
              </a:ext>
            </a:extLst>
          </p:cNvPr>
          <p:cNvSpPr txBox="1"/>
          <p:nvPr/>
        </p:nvSpPr>
        <p:spPr>
          <a:xfrm>
            <a:off x="865113" y="3690093"/>
            <a:ext cx="5460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NCSM</a:t>
            </a:r>
          </a:p>
          <a:p>
            <a:r>
              <a:rPr lang="fr-FR" sz="900" dirty="0"/>
              <a:t>IM-SH</a:t>
            </a:r>
          </a:p>
          <a:p>
            <a:r>
              <a:rPr lang="fr-FR" sz="900" dirty="0" err="1"/>
              <a:t>MpMh</a:t>
            </a:r>
            <a:endParaRPr lang="fr-FR" sz="900" dirty="0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ED811272-3311-44BE-AFB5-45D65A5025A2}"/>
              </a:ext>
            </a:extLst>
          </p:cNvPr>
          <p:cNvGrpSpPr/>
          <p:nvPr/>
        </p:nvGrpSpPr>
        <p:grpSpPr>
          <a:xfrm>
            <a:off x="9867168" y="817535"/>
            <a:ext cx="2112075" cy="1834445"/>
            <a:chOff x="9867168" y="817535"/>
            <a:chExt cx="2112075" cy="1834445"/>
          </a:xfrm>
        </p:grpSpPr>
        <p:sp>
          <p:nvSpPr>
            <p:cNvPr id="453" name="Freeform 45">
              <a:extLst>
                <a:ext uri="{FF2B5EF4-FFF2-40B4-BE49-F238E27FC236}">
                  <a16:creationId xmlns:a16="http://schemas.microsoft.com/office/drawing/2014/main" id="{B62EC345-5D34-4EB2-9492-823384C8982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250371" y="1850693"/>
              <a:ext cx="875243" cy="430832"/>
            </a:xfrm>
            <a:custGeom>
              <a:avLst/>
              <a:gdLst>
                <a:gd name="T0" fmla="*/ 0 w 669"/>
                <a:gd name="T1" fmla="*/ 0 h 1063"/>
                <a:gd name="T2" fmla="*/ 341 w 669"/>
                <a:gd name="T3" fmla="*/ 1061 h 1063"/>
                <a:gd name="T4" fmla="*/ 669 w 669"/>
                <a:gd name="T5" fmla="*/ 13 h 1063"/>
                <a:gd name="T6" fmla="*/ 0 60000 65536"/>
                <a:gd name="T7" fmla="*/ 0 60000 65536"/>
                <a:gd name="T8" fmla="*/ 0 60000 65536"/>
                <a:gd name="T9" fmla="*/ 0 w 669"/>
                <a:gd name="T10" fmla="*/ 0 h 1063"/>
                <a:gd name="T11" fmla="*/ 669 w 669"/>
                <a:gd name="T12" fmla="*/ 1063 h 1063"/>
                <a:gd name="connsiteX0" fmla="*/ 0 w 9592"/>
                <a:gd name="connsiteY0" fmla="*/ 1111 h 9859"/>
                <a:gd name="connsiteX1" fmla="*/ 4689 w 9592"/>
                <a:gd name="connsiteY1" fmla="*/ 9859 h 9859"/>
                <a:gd name="connsiteX2" fmla="*/ 9592 w 9592"/>
                <a:gd name="connsiteY2" fmla="*/ 0 h 9859"/>
                <a:gd name="connsiteX0" fmla="*/ 0 w 7948"/>
                <a:gd name="connsiteY0" fmla="*/ 0 h 8913"/>
                <a:gd name="connsiteX1" fmla="*/ 4888 w 7948"/>
                <a:gd name="connsiteY1" fmla="*/ 8873 h 8913"/>
                <a:gd name="connsiteX2" fmla="*/ 7948 w 7948"/>
                <a:gd name="connsiteY2" fmla="*/ 4555 h 8913"/>
                <a:gd name="connsiteX0" fmla="*/ 0 w 10000"/>
                <a:gd name="connsiteY0" fmla="*/ 0 h 9955"/>
                <a:gd name="connsiteX1" fmla="*/ 6150 w 10000"/>
                <a:gd name="connsiteY1" fmla="*/ 9955 h 9955"/>
                <a:gd name="connsiteX2" fmla="*/ 10000 w 10000"/>
                <a:gd name="connsiteY2" fmla="*/ 5111 h 9955"/>
                <a:gd name="connsiteX0" fmla="*/ 0 w 10000"/>
                <a:gd name="connsiteY0" fmla="*/ 0 h 10003"/>
                <a:gd name="connsiteX1" fmla="*/ 6150 w 10000"/>
                <a:gd name="connsiteY1" fmla="*/ 10000 h 10003"/>
                <a:gd name="connsiteX2" fmla="*/ 10000 w 10000"/>
                <a:gd name="connsiteY2" fmla="*/ 5134 h 10003"/>
                <a:gd name="connsiteX0" fmla="*/ 0 w 7914"/>
                <a:gd name="connsiteY0" fmla="*/ 0 h 4971"/>
                <a:gd name="connsiteX1" fmla="*/ 4064 w 7914"/>
                <a:gd name="connsiteY1" fmla="*/ 4945 h 4971"/>
                <a:gd name="connsiteX2" fmla="*/ 7914 w 7914"/>
                <a:gd name="connsiteY2" fmla="*/ 79 h 4971"/>
                <a:gd name="connsiteX0" fmla="*/ 0 w 10000"/>
                <a:gd name="connsiteY0" fmla="*/ 0 h 9948"/>
                <a:gd name="connsiteX1" fmla="*/ 5135 w 10000"/>
                <a:gd name="connsiteY1" fmla="*/ 9948 h 9948"/>
                <a:gd name="connsiteX2" fmla="*/ 10000 w 10000"/>
                <a:gd name="connsiteY2" fmla="*/ 159 h 9948"/>
                <a:gd name="connsiteX0" fmla="*/ 0 w 10000"/>
                <a:gd name="connsiteY0" fmla="*/ 0 h 10000"/>
                <a:gd name="connsiteX1" fmla="*/ 5135 w 10000"/>
                <a:gd name="connsiteY1" fmla="*/ 10000 h 10000"/>
                <a:gd name="connsiteX2" fmla="*/ 10000 w 10000"/>
                <a:gd name="connsiteY2" fmla="*/ 160 h 10000"/>
                <a:gd name="connsiteX0" fmla="*/ 0 w 10099"/>
                <a:gd name="connsiteY0" fmla="*/ 0 h 10000"/>
                <a:gd name="connsiteX1" fmla="*/ 5135 w 10099"/>
                <a:gd name="connsiteY1" fmla="*/ 10000 h 10000"/>
                <a:gd name="connsiteX2" fmla="*/ 10099 w 10099"/>
                <a:gd name="connsiteY2" fmla="*/ 217 h 10000"/>
                <a:gd name="connsiteX0" fmla="*/ 0 w 10099"/>
                <a:gd name="connsiteY0" fmla="*/ 0 h 10000"/>
                <a:gd name="connsiteX1" fmla="*/ 5135 w 10099"/>
                <a:gd name="connsiteY1" fmla="*/ 10000 h 10000"/>
                <a:gd name="connsiteX2" fmla="*/ 10099 w 10099"/>
                <a:gd name="connsiteY2" fmla="*/ 217 h 10000"/>
                <a:gd name="connsiteX0" fmla="*/ 0 w 10099"/>
                <a:gd name="connsiteY0" fmla="*/ 0 h 10000"/>
                <a:gd name="connsiteX1" fmla="*/ 5135 w 10099"/>
                <a:gd name="connsiteY1" fmla="*/ 10000 h 10000"/>
                <a:gd name="connsiteX2" fmla="*/ 10099 w 10099"/>
                <a:gd name="connsiteY2" fmla="*/ 217 h 10000"/>
                <a:gd name="connsiteX0" fmla="*/ 0 w 10000"/>
                <a:gd name="connsiteY0" fmla="*/ 0 h 10000"/>
                <a:gd name="connsiteX1" fmla="*/ 5135 w 10000"/>
                <a:gd name="connsiteY1" fmla="*/ 10000 h 10000"/>
                <a:gd name="connsiteX2" fmla="*/ 10000 w 10000"/>
                <a:gd name="connsiteY2" fmla="*/ 274 h 10000"/>
                <a:gd name="connsiteX0" fmla="*/ 0 w 10000"/>
                <a:gd name="connsiteY0" fmla="*/ 0 h 10000"/>
                <a:gd name="connsiteX1" fmla="*/ 5135 w 10000"/>
                <a:gd name="connsiteY1" fmla="*/ 10000 h 10000"/>
                <a:gd name="connsiteX2" fmla="*/ 10000 w 10000"/>
                <a:gd name="connsiteY2" fmla="*/ 274 h 10000"/>
                <a:gd name="connsiteX0" fmla="*/ 0 w 10000"/>
                <a:gd name="connsiteY0" fmla="*/ 0 h 10002"/>
                <a:gd name="connsiteX1" fmla="*/ 5135 w 10000"/>
                <a:gd name="connsiteY1" fmla="*/ 10000 h 10002"/>
                <a:gd name="connsiteX2" fmla="*/ 10000 w 10000"/>
                <a:gd name="connsiteY2" fmla="*/ 274 h 10002"/>
                <a:gd name="connsiteX0" fmla="*/ 0 w 9077"/>
                <a:gd name="connsiteY0" fmla="*/ 2793 h 9750"/>
                <a:gd name="connsiteX1" fmla="*/ 4212 w 9077"/>
                <a:gd name="connsiteY1" fmla="*/ 9726 h 9750"/>
                <a:gd name="connsiteX2" fmla="*/ 9077 w 9077"/>
                <a:gd name="connsiteY2" fmla="*/ 0 h 9750"/>
                <a:gd name="connsiteX0" fmla="*/ 0 w 9129"/>
                <a:gd name="connsiteY0" fmla="*/ 360 h 7470"/>
                <a:gd name="connsiteX1" fmla="*/ 4640 w 9129"/>
                <a:gd name="connsiteY1" fmla="*/ 7470 h 7470"/>
                <a:gd name="connsiteX2" fmla="*/ 9129 w 9129"/>
                <a:gd name="connsiteY2" fmla="*/ 0 h 7470"/>
                <a:gd name="connsiteX0" fmla="*/ 0 w 9920"/>
                <a:gd name="connsiteY0" fmla="*/ 0 h 9518"/>
                <a:gd name="connsiteX1" fmla="*/ 5083 w 9920"/>
                <a:gd name="connsiteY1" fmla="*/ 9518 h 9518"/>
                <a:gd name="connsiteX2" fmla="*/ 9920 w 9920"/>
                <a:gd name="connsiteY2" fmla="*/ 220 h 9518"/>
                <a:gd name="connsiteX0" fmla="*/ 0 w 10080"/>
                <a:gd name="connsiteY0" fmla="*/ 15 h 10015"/>
                <a:gd name="connsiteX1" fmla="*/ 5124 w 10080"/>
                <a:gd name="connsiteY1" fmla="*/ 10015 h 10015"/>
                <a:gd name="connsiteX2" fmla="*/ 10080 w 10080"/>
                <a:gd name="connsiteY2" fmla="*/ 0 h 10015"/>
                <a:gd name="connsiteX0" fmla="*/ 0 w 10080"/>
                <a:gd name="connsiteY0" fmla="*/ 15 h 10015"/>
                <a:gd name="connsiteX1" fmla="*/ 5124 w 10080"/>
                <a:gd name="connsiteY1" fmla="*/ 10015 h 10015"/>
                <a:gd name="connsiteX2" fmla="*/ 10080 w 10080"/>
                <a:gd name="connsiteY2" fmla="*/ 0 h 10015"/>
                <a:gd name="connsiteX0" fmla="*/ 0 w 10080"/>
                <a:gd name="connsiteY0" fmla="*/ 15 h 10015"/>
                <a:gd name="connsiteX1" fmla="*/ 5124 w 10080"/>
                <a:gd name="connsiteY1" fmla="*/ 10015 h 10015"/>
                <a:gd name="connsiteX2" fmla="*/ 10080 w 10080"/>
                <a:gd name="connsiteY2" fmla="*/ 0 h 10015"/>
                <a:gd name="connsiteX0" fmla="*/ 0 w 10080"/>
                <a:gd name="connsiteY0" fmla="*/ 15 h 10015"/>
                <a:gd name="connsiteX1" fmla="*/ 5124 w 10080"/>
                <a:gd name="connsiteY1" fmla="*/ 10015 h 10015"/>
                <a:gd name="connsiteX2" fmla="*/ 10080 w 10080"/>
                <a:gd name="connsiteY2" fmla="*/ 0 h 10015"/>
                <a:gd name="connsiteX0" fmla="*/ 0 w 9980"/>
                <a:gd name="connsiteY0" fmla="*/ 15 h 10015"/>
                <a:gd name="connsiteX1" fmla="*/ 5124 w 9980"/>
                <a:gd name="connsiteY1" fmla="*/ 10015 h 10015"/>
                <a:gd name="connsiteX2" fmla="*/ 9980 w 9980"/>
                <a:gd name="connsiteY2" fmla="*/ 0 h 10015"/>
                <a:gd name="connsiteX0" fmla="*/ 0 w 10000"/>
                <a:gd name="connsiteY0" fmla="*/ 15 h 10000"/>
                <a:gd name="connsiteX1" fmla="*/ 5134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 h 10026"/>
                <a:gd name="connsiteX1" fmla="*/ 5134 w 10000"/>
                <a:gd name="connsiteY1" fmla="*/ 10000 h 10026"/>
                <a:gd name="connsiteX2" fmla="*/ 10000 w 10000"/>
                <a:gd name="connsiteY2" fmla="*/ 0 h 1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026">
                  <a:moveTo>
                    <a:pt x="0" y="15"/>
                  </a:moveTo>
                  <a:cubicBezTo>
                    <a:pt x="420" y="1777"/>
                    <a:pt x="2764" y="10575"/>
                    <a:pt x="5134" y="10000"/>
                  </a:cubicBezTo>
                  <a:cubicBezTo>
                    <a:pt x="7504" y="9425"/>
                    <a:pt x="9461" y="2377"/>
                    <a:pt x="10000" y="0"/>
                  </a:cubicBezTo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 w="1587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" name="Line 47">
              <a:extLst>
                <a:ext uri="{FF2B5EF4-FFF2-40B4-BE49-F238E27FC236}">
                  <a16:creationId xmlns:a16="http://schemas.microsoft.com/office/drawing/2014/main" id="{3D457B5A-7F55-44BE-8EE9-44F33846275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135527" y="1627171"/>
              <a:ext cx="1096438" cy="9003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" name="Line 49">
              <a:extLst>
                <a:ext uri="{FF2B5EF4-FFF2-40B4-BE49-F238E27FC236}">
                  <a16:creationId xmlns:a16="http://schemas.microsoft.com/office/drawing/2014/main" id="{0E759AD5-0314-43F1-8C83-6B1CA8AF87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888054" y="1074197"/>
              <a:ext cx="1591127" cy="8202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" name="Line 49">
              <a:extLst>
                <a:ext uri="{FF2B5EF4-FFF2-40B4-BE49-F238E27FC236}">
                  <a16:creationId xmlns:a16="http://schemas.microsoft.com/office/drawing/2014/main" id="{DFDBA160-7939-4295-B66E-67FD1FE607C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870719" y="1040070"/>
              <a:ext cx="1627302" cy="8389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3" name="Line 48">
              <a:extLst>
                <a:ext uri="{FF2B5EF4-FFF2-40B4-BE49-F238E27FC236}">
                  <a16:creationId xmlns:a16="http://schemas.microsoft.com/office/drawing/2014/main" id="{202F36B5-E15F-4BDC-871A-0E017ABDC0D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030578" y="1399244"/>
              <a:ext cx="1315266" cy="8387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" name="Line 48">
              <a:extLst>
                <a:ext uri="{FF2B5EF4-FFF2-40B4-BE49-F238E27FC236}">
                  <a16:creationId xmlns:a16="http://schemas.microsoft.com/office/drawing/2014/main" id="{39CD1769-EEF1-4BBB-978A-B30C0EF35EB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046336" y="1443256"/>
              <a:ext cx="1275410" cy="8133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" name="Line 48">
              <a:extLst>
                <a:ext uri="{FF2B5EF4-FFF2-40B4-BE49-F238E27FC236}">
                  <a16:creationId xmlns:a16="http://schemas.microsoft.com/office/drawing/2014/main" id="{2EC8A673-BDB2-4EAC-AF85-B202A9D6259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991441" y="1311485"/>
              <a:ext cx="1381694" cy="8812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6" name="Line 48">
              <a:extLst>
                <a:ext uri="{FF2B5EF4-FFF2-40B4-BE49-F238E27FC236}">
                  <a16:creationId xmlns:a16="http://schemas.microsoft.com/office/drawing/2014/main" id="{C752B3DD-82E0-4094-9B7E-9BDC24CE289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002385" y="1351809"/>
              <a:ext cx="1355123" cy="8642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7" name="Snip Diagonal Corner Rectangle 27">
              <a:extLst>
                <a:ext uri="{FF2B5EF4-FFF2-40B4-BE49-F238E27FC236}">
                  <a16:creationId xmlns:a16="http://schemas.microsoft.com/office/drawing/2014/main" id="{83702CA9-14C1-4701-BA1B-574BA95CC386}"/>
                </a:ext>
              </a:extLst>
            </p:cNvPr>
            <p:cNvSpPr/>
            <p:nvPr/>
          </p:nvSpPr>
          <p:spPr bwMode="auto">
            <a:xfrm>
              <a:off x="9872095" y="817535"/>
              <a:ext cx="2107148" cy="1572652"/>
            </a:xfrm>
            <a:prstGeom prst="snip2DiagRect">
              <a:avLst/>
            </a:prstGeom>
            <a:noFill/>
            <a:ln w="15875" cap="flat" cmpd="sng" algn="ctr">
              <a:solidFill>
                <a:srgbClr val="1A4A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endParaRPr lang="en-US" sz="140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428" name="Freeform 45">
              <a:extLst>
                <a:ext uri="{FF2B5EF4-FFF2-40B4-BE49-F238E27FC236}">
                  <a16:creationId xmlns:a16="http://schemas.microsoft.com/office/drawing/2014/main" id="{E1F31324-52B6-42FF-9BB0-1F5D636D019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67168" y="868931"/>
              <a:ext cx="1696158" cy="1410628"/>
            </a:xfrm>
            <a:custGeom>
              <a:avLst/>
              <a:gdLst>
                <a:gd name="T0" fmla="*/ 0 w 669"/>
                <a:gd name="T1" fmla="*/ 0 h 1063"/>
                <a:gd name="T2" fmla="*/ 341 w 669"/>
                <a:gd name="T3" fmla="*/ 1061 h 1063"/>
                <a:gd name="T4" fmla="*/ 669 w 669"/>
                <a:gd name="T5" fmla="*/ 13 h 1063"/>
                <a:gd name="T6" fmla="*/ 0 60000 65536"/>
                <a:gd name="T7" fmla="*/ 0 60000 65536"/>
                <a:gd name="T8" fmla="*/ 0 60000 65536"/>
                <a:gd name="T9" fmla="*/ 0 w 669"/>
                <a:gd name="T10" fmla="*/ 0 h 1063"/>
                <a:gd name="T11" fmla="*/ 669 w 669"/>
                <a:gd name="T12" fmla="*/ 1063 h 1063"/>
                <a:gd name="connsiteX0" fmla="*/ 0 w 9592"/>
                <a:gd name="connsiteY0" fmla="*/ 1111 h 9859"/>
                <a:gd name="connsiteX1" fmla="*/ 4689 w 9592"/>
                <a:gd name="connsiteY1" fmla="*/ 9859 h 9859"/>
                <a:gd name="connsiteX2" fmla="*/ 9592 w 9592"/>
                <a:gd name="connsiteY2" fmla="*/ 0 h 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92" h="9859">
                  <a:moveTo>
                    <a:pt x="0" y="1111"/>
                  </a:moveTo>
                  <a:cubicBezTo>
                    <a:pt x="1719" y="6087"/>
                    <a:pt x="3030" y="9840"/>
                    <a:pt x="4689" y="9859"/>
                  </a:cubicBezTo>
                  <a:cubicBezTo>
                    <a:pt x="6348" y="9878"/>
                    <a:pt x="7963" y="4939"/>
                    <a:pt x="9592" y="0"/>
                  </a:cubicBezTo>
                </a:path>
              </a:pathLst>
            </a:cu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" name="Line 46">
              <a:extLst>
                <a:ext uri="{FF2B5EF4-FFF2-40B4-BE49-F238E27FC236}">
                  <a16:creationId xmlns:a16="http://schemas.microsoft.com/office/drawing/2014/main" id="{DA59D332-1C62-4224-B115-CF86C8643A1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326561" y="1977319"/>
              <a:ext cx="723392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" name="Line 47">
              <a:extLst>
                <a:ext uri="{FF2B5EF4-FFF2-40B4-BE49-F238E27FC236}">
                  <a16:creationId xmlns:a16="http://schemas.microsoft.com/office/drawing/2014/main" id="{DA07AD5A-0ED4-478C-B8A8-9D3FBE8FBA9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170212" y="1697698"/>
              <a:ext cx="1028756" cy="8447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" name="Oval 54">
              <a:extLst>
                <a:ext uri="{FF2B5EF4-FFF2-40B4-BE49-F238E27FC236}">
                  <a16:creationId xmlns:a16="http://schemas.microsoft.com/office/drawing/2014/main" id="{EF8F8653-841C-4824-BEB3-4F9BD448847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213234" y="1406081"/>
              <a:ext cx="81491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" name="Oval 55">
              <a:extLst>
                <a:ext uri="{FF2B5EF4-FFF2-40B4-BE49-F238E27FC236}">
                  <a16:creationId xmlns:a16="http://schemas.microsoft.com/office/drawing/2014/main" id="{F1A776AB-6055-492D-8D5B-EA8337F864B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500615" y="1935752"/>
              <a:ext cx="81491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" name="Oval 56">
              <a:extLst>
                <a:ext uri="{FF2B5EF4-FFF2-40B4-BE49-F238E27FC236}">
                  <a16:creationId xmlns:a16="http://schemas.microsoft.com/office/drawing/2014/main" id="{0C897A19-AC17-422A-99F8-D109A51F70D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751952" y="1937632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4" name="Oval 57">
              <a:extLst>
                <a:ext uri="{FF2B5EF4-FFF2-40B4-BE49-F238E27FC236}">
                  <a16:creationId xmlns:a16="http://schemas.microsoft.com/office/drawing/2014/main" id="{29B4FE51-BAA5-4F90-BB62-A4A895D7430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846080" y="1937424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" name="TextBox 44">
              <a:extLst>
                <a:ext uri="{FF2B5EF4-FFF2-40B4-BE49-F238E27FC236}">
                  <a16:creationId xmlns:a16="http://schemas.microsoft.com/office/drawing/2014/main" id="{FBFF9504-0C1A-4D9C-8BB5-CE27C379C20A}"/>
                </a:ext>
              </a:extLst>
            </p:cNvPr>
            <p:cNvSpPr txBox="1"/>
            <p:nvPr/>
          </p:nvSpPr>
          <p:spPr>
            <a:xfrm>
              <a:off x="10135527" y="2390370"/>
              <a:ext cx="1705540" cy="261610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>
                  <a:solidFill>
                    <a:schemeClr val="bg1"/>
                  </a:solidFill>
                </a:rPr>
                <a:t>MpMh</a:t>
              </a:r>
              <a:r>
                <a:rPr lang="en-US" sz="110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436" name="Oval 58">
              <a:extLst>
                <a:ext uri="{FF2B5EF4-FFF2-40B4-BE49-F238E27FC236}">
                  <a16:creationId xmlns:a16="http://schemas.microsoft.com/office/drawing/2014/main" id="{D6D0E9EB-0B8F-4D62-A3B7-C3B1EE1D689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119548" y="1322223"/>
              <a:ext cx="68252" cy="68270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" name="Oval 59">
              <a:extLst>
                <a:ext uri="{FF2B5EF4-FFF2-40B4-BE49-F238E27FC236}">
                  <a16:creationId xmlns:a16="http://schemas.microsoft.com/office/drawing/2014/main" id="{BDE40CB4-C86D-42F2-8709-CC4AD390B1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084106" y="1420612"/>
              <a:ext cx="68252" cy="68269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8" name="Oval 62">
              <a:extLst>
                <a:ext uri="{FF2B5EF4-FFF2-40B4-BE49-F238E27FC236}">
                  <a16:creationId xmlns:a16="http://schemas.microsoft.com/office/drawing/2014/main" id="{9CEB3FC8-8D49-4F7D-BDB3-55C6E5D4023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685110" y="1594448"/>
              <a:ext cx="68252" cy="68269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1">
                <a:ea typeface="ヒラギノ角ゴ Pro W3" charset="-128"/>
                <a:cs typeface="ヒラギノ角ゴ Pro W3" charset="-128"/>
              </a:endParaRPr>
            </a:p>
          </p:txBody>
        </p:sp>
        <p:cxnSp>
          <p:nvCxnSpPr>
            <p:cNvPr id="440" name="AutoShape 66">
              <a:extLst>
                <a:ext uri="{FF2B5EF4-FFF2-40B4-BE49-F238E27FC236}">
                  <a16:creationId xmlns:a16="http://schemas.microsoft.com/office/drawing/2014/main" id="{4C0D6AE1-7DDE-4388-9033-EE4868C19FBB}"/>
                </a:ext>
              </a:extLst>
            </p:cNvPr>
            <p:cNvCxnSpPr>
              <a:cxnSpLocks noChangeAspect="1" noChangeShapeType="1"/>
              <a:stCxn id="431" idx="0"/>
              <a:endCxn id="436" idx="0"/>
            </p:cNvCxnSpPr>
            <p:nvPr/>
          </p:nvCxnSpPr>
          <p:spPr bwMode="auto">
            <a:xfrm rot="16200000" flipV="1">
              <a:off x="10161898" y="1313999"/>
              <a:ext cx="83858" cy="100306"/>
            </a:xfrm>
            <a:prstGeom prst="curvedConnector3">
              <a:avLst>
                <a:gd name="adj1" fmla="val 222958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sp>
          <p:nvSpPr>
            <p:cNvPr id="442" name="Oval 55">
              <a:extLst>
                <a:ext uri="{FF2B5EF4-FFF2-40B4-BE49-F238E27FC236}">
                  <a16:creationId xmlns:a16="http://schemas.microsoft.com/office/drawing/2014/main" id="{6452C916-2FCB-452E-8131-6075BBBC3F0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402482" y="1935752"/>
              <a:ext cx="81491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" name="Oval 61">
              <a:extLst>
                <a:ext uri="{FF2B5EF4-FFF2-40B4-BE49-F238E27FC236}">
                  <a16:creationId xmlns:a16="http://schemas.microsoft.com/office/drawing/2014/main" id="{532ACDD3-A1E3-4887-BAD5-C6996A5F40C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398517" y="1660569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" name="Oval 61">
              <a:extLst>
                <a:ext uri="{FF2B5EF4-FFF2-40B4-BE49-F238E27FC236}">
                  <a16:creationId xmlns:a16="http://schemas.microsoft.com/office/drawing/2014/main" id="{C93BEDD4-8430-43C4-B789-A1A2BCDAB5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302678" y="1660569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" name="Oval 57">
              <a:extLst>
                <a:ext uri="{FF2B5EF4-FFF2-40B4-BE49-F238E27FC236}">
                  <a16:creationId xmlns:a16="http://schemas.microsoft.com/office/drawing/2014/main" id="{B0DF4181-0FEB-4AAF-B78A-F64E15326B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895711" y="1590297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" name="Oval 60">
              <a:extLst>
                <a:ext uri="{FF2B5EF4-FFF2-40B4-BE49-F238E27FC236}">
                  <a16:creationId xmlns:a16="http://schemas.microsoft.com/office/drawing/2014/main" id="{A3AEFFA9-075F-4692-A36A-84E7E1B73AB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886121" y="1666025"/>
              <a:ext cx="84040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7" name="Oval 57">
              <a:extLst>
                <a:ext uri="{FF2B5EF4-FFF2-40B4-BE49-F238E27FC236}">
                  <a16:creationId xmlns:a16="http://schemas.microsoft.com/office/drawing/2014/main" id="{AA01938C-D383-47B6-A328-5D0613EDAB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784451" y="1666025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" name="Oval 57">
              <a:extLst>
                <a:ext uri="{FF2B5EF4-FFF2-40B4-BE49-F238E27FC236}">
                  <a16:creationId xmlns:a16="http://schemas.microsoft.com/office/drawing/2014/main" id="{83B2E5DB-AE77-46C3-9417-3FA6E3DCE82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784451" y="1590297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" name="Oval 61">
              <a:extLst>
                <a:ext uri="{FF2B5EF4-FFF2-40B4-BE49-F238E27FC236}">
                  <a16:creationId xmlns:a16="http://schemas.microsoft.com/office/drawing/2014/main" id="{0B49C97D-3D68-441F-B969-3A2ADAC76E8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494472" y="1588074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" name="Oval 61">
              <a:extLst>
                <a:ext uri="{FF2B5EF4-FFF2-40B4-BE49-F238E27FC236}">
                  <a16:creationId xmlns:a16="http://schemas.microsoft.com/office/drawing/2014/main" id="{E839D889-EDEE-4CBA-9259-D996DD98F66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393486" y="1588074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" name="Oval 61">
              <a:extLst>
                <a:ext uri="{FF2B5EF4-FFF2-40B4-BE49-F238E27FC236}">
                  <a16:creationId xmlns:a16="http://schemas.microsoft.com/office/drawing/2014/main" id="{9E06E6F3-CE97-4597-8C47-1226469616A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292502" y="1588074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" name="Oval 61">
              <a:extLst>
                <a:ext uri="{FF2B5EF4-FFF2-40B4-BE49-F238E27FC236}">
                  <a16:creationId xmlns:a16="http://schemas.microsoft.com/office/drawing/2014/main" id="{45200E78-B66C-4F2C-BA87-486D8EFFB55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191517" y="1588074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54" name="AutoShape 67">
              <a:extLst>
                <a:ext uri="{FF2B5EF4-FFF2-40B4-BE49-F238E27FC236}">
                  <a16:creationId xmlns:a16="http://schemas.microsoft.com/office/drawing/2014/main" id="{AE4F59DF-40B7-4C8B-975A-F43A32509B97}"/>
                </a:ext>
              </a:extLst>
            </p:cNvPr>
            <p:cNvCxnSpPr>
              <a:cxnSpLocks noChangeAspect="1" noChangeShapeType="1"/>
              <a:stCxn id="450" idx="0"/>
              <a:endCxn id="457" idx="0"/>
            </p:cNvCxnSpPr>
            <p:nvPr/>
          </p:nvCxnSpPr>
          <p:spPr bwMode="auto">
            <a:xfrm rot="16200000" flipV="1">
              <a:off x="10325267" y="1477834"/>
              <a:ext cx="171692" cy="48788"/>
            </a:xfrm>
            <a:prstGeom prst="curvedConnector3">
              <a:avLst>
                <a:gd name="adj1" fmla="val 198273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sp>
          <p:nvSpPr>
            <p:cNvPr id="457" name="Oval 58">
              <a:extLst>
                <a:ext uri="{FF2B5EF4-FFF2-40B4-BE49-F238E27FC236}">
                  <a16:creationId xmlns:a16="http://schemas.microsoft.com/office/drawing/2014/main" id="{1C0BEAA5-98F7-4C61-B341-C7D8F7195E0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352592" y="1416383"/>
              <a:ext cx="68252" cy="68270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441" name="AutoShape 67">
              <a:extLst>
                <a:ext uri="{FF2B5EF4-FFF2-40B4-BE49-F238E27FC236}">
                  <a16:creationId xmlns:a16="http://schemas.microsoft.com/office/drawing/2014/main" id="{B74BE5D6-4F59-4A99-8294-A1E1F888C4DB}"/>
                </a:ext>
              </a:extLst>
            </p:cNvPr>
            <p:cNvCxnSpPr>
              <a:cxnSpLocks noChangeAspect="1" noChangeShapeType="1"/>
              <a:stCxn id="447" idx="7"/>
              <a:endCxn id="438" idx="0"/>
            </p:cNvCxnSpPr>
            <p:nvPr/>
          </p:nvCxnSpPr>
          <p:spPr bwMode="auto">
            <a:xfrm rot="16200000" flipV="1">
              <a:off x="10744997" y="1568688"/>
              <a:ext cx="83251" cy="134772"/>
            </a:xfrm>
            <a:prstGeom prst="curvedConnector3">
              <a:avLst>
                <a:gd name="adj1" fmla="val 374591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439" name="AutoShape 64">
              <a:extLst>
                <a:ext uri="{FF2B5EF4-FFF2-40B4-BE49-F238E27FC236}">
                  <a16:creationId xmlns:a16="http://schemas.microsoft.com/office/drawing/2014/main" id="{8E5380E3-ABEC-4ADE-B903-F8162648742D}"/>
                </a:ext>
              </a:extLst>
            </p:cNvPr>
            <p:cNvCxnSpPr>
              <a:cxnSpLocks noChangeAspect="1" noChangeShapeType="1"/>
              <a:stCxn id="446" idx="0"/>
              <a:endCxn id="437" idx="0"/>
            </p:cNvCxnSpPr>
            <p:nvPr/>
          </p:nvCxnSpPr>
          <p:spPr bwMode="auto">
            <a:xfrm rot="5400000" flipH="1" flipV="1">
              <a:off x="10900480" y="1448274"/>
              <a:ext cx="245413" cy="190091"/>
            </a:xfrm>
            <a:prstGeom prst="curvedConnector3">
              <a:avLst>
                <a:gd name="adj1" fmla="val 193149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4" name="Connecteur droit avec flèche 3">
              <a:extLst>
                <a:ext uri="{FF2B5EF4-FFF2-40B4-BE49-F238E27FC236}">
                  <a16:creationId xmlns:a16="http://schemas.microsoft.com/office/drawing/2014/main" id="{E687EDD6-F6F1-4A33-8896-977F78AB1C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22107" y="1734649"/>
              <a:ext cx="1646" cy="321293"/>
            </a:xfrm>
            <a:prstGeom prst="straightConnector1">
              <a:avLst/>
            </a:prstGeom>
            <a:ln w="19050"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57">
              <a:extLst>
                <a:ext uri="{FF2B5EF4-FFF2-40B4-BE49-F238E27FC236}">
                  <a16:creationId xmlns:a16="http://schemas.microsoft.com/office/drawing/2014/main" id="{393B7340-8246-4AFB-A753-519011230E0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006971" y="1590297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Oval 57">
              <a:extLst>
                <a:ext uri="{FF2B5EF4-FFF2-40B4-BE49-F238E27FC236}">
                  <a16:creationId xmlns:a16="http://schemas.microsoft.com/office/drawing/2014/main" id="{44081A7B-0A2C-4013-8CDD-BEEFDBC8EAA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118232" y="1590297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55771BB-261C-4B6B-992C-9B25B827A151}"/>
              </a:ext>
            </a:extLst>
          </p:cNvPr>
          <p:cNvGrpSpPr/>
          <p:nvPr/>
        </p:nvGrpSpPr>
        <p:grpSpPr>
          <a:xfrm>
            <a:off x="9867168" y="4401076"/>
            <a:ext cx="2112074" cy="1834445"/>
            <a:chOff x="9867168" y="4401076"/>
            <a:chExt cx="2112074" cy="1834445"/>
          </a:xfrm>
        </p:grpSpPr>
        <p:sp>
          <p:nvSpPr>
            <p:cNvPr id="405" name="Freeform 45">
              <a:extLst>
                <a:ext uri="{FF2B5EF4-FFF2-40B4-BE49-F238E27FC236}">
                  <a16:creationId xmlns:a16="http://schemas.microsoft.com/office/drawing/2014/main" id="{D8160394-2EB0-4012-8E3E-E24569DD88F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085215" y="5101607"/>
              <a:ext cx="1200253" cy="761560"/>
            </a:xfrm>
            <a:custGeom>
              <a:avLst/>
              <a:gdLst>
                <a:gd name="T0" fmla="*/ 0 w 669"/>
                <a:gd name="T1" fmla="*/ 0 h 1063"/>
                <a:gd name="T2" fmla="*/ 341 w 669"/>
                <a:gd name="T3" fmla="*/ 1061 h 1063"/>
                <a:gd name="T4" fmla="*/ 669 w 669"/>
                <a:gd name="T5" fmla="*/ 13 h 1063"/>
                <a:gd name="T6" fmla="*/ 0 60000 65536"/>
                <a:gd name="T7" fmla="*/ 0 60000 65536"/>
                <a:gd name="T8" fmla="*/ 0 60000 65536"/>
                <a:gd name="T9" fmla="*/ 0 w 669"/>
                <a:gd name="T10" fmla="*/ 0 h 1063"/>
                <a:gd name="T11" fmla="*/ 669 w 669"/>
                <a:gd name="T12" fmla="*/ 1063 h 1063"/>
                <a:gd name="connsiteX0" fmla="*/ 0 w 9592"/>
                <a:gd name="connsiteY0" fmla="*/ 1111 h 9859"/>
                <a:gd name="connsiteX1" fmla="*/ 4689 w 9592"/>
                <a:gd name="connsiteY1" fmla="*/ 9859 h 9859"/>
                <a:gd name="connsiteX2" fmla="*/ 9592 w 9592"/>
                <a:gd name="connsiteY2" fmla="*/ 0 h 9859"/>
                <a:gd name="connsiteX0" fmla="*/ 0 w 7948"/>
                <a:gd name="connsiteY0" fmla="*/ 0 h 8913"/>
                <a:gd name="connsiteX1" fmla="*/ 4888 w 7948"/>
                <a:gd name="connsiteY1" fmla="*/ 8873 h 8913"/>
                <a:gd name="connsiteX2" fmla="*/ 7948 w 7948"/>
                <a:gd name="connsiteY2" fmla="*/ 4555 h 8913"/>
                <a:gd name="connsiteX0" fmla="*/ 0 w 10000"/>
                <a:gd name="connsiteY0" fmla="*/ 0 h 9955"/>
                <a:gd name="connsiteX1" fmla="*/ 6150 w 10000"/>
                <a:gd name="connsiteY1" fmla="*/ 9955 h 9955"/>
                <a:gd name="connsiteX2" fmla="*/ 10000 w 10000"/>
                <a:gd name="connsiteY2" fmla="*/ 5111 h 9955"/>
                <a:gd name="connsiteX0" fmla="*/ 0 w 10000"/>
                <a:gd name="connsiteY0" fmla="*/ 0 h 10003"/>
                <a:gd name="connsiteX1" fmla="*/ 6150 w 10000"/>
                <a:gd name="connsiteY1" fmla="*/ 10000 h 10003"/>
                <a:gd name="connsiteX2" fmla="*/ 10000 w 10000"/>
                <a:gd name="connsiteY2" fmla="*/ 5134 h 10003"/>
                <a:gd name="connsiteX0" fmla="*/ 0 w 7914"/>
                <a:gd name="connsiteY0" fmla="*/ 0 h 4971"/>
                <a:gd name="connsiteX1" fmla="*/ 4064 w 7914"/>
                <a:gd name="connsiteY1" fmla="*/ 4945 h 4971"/>
                <a:gd name="connsiteX2" fmla="*/ 7914 w 7914"/>
                <a:gd name="connsiteY2" fmla="*/ 79 h 4971"/>
                <a:gd name="connsiteX0" fmla="*/ 0 w 10000"/>
                <a:gd name="connsiteY0" fmla="*/ 0 h 9948"/>
                <a:gd name="connsiteX1" fmla="*/ 5135 w 10000"/>
                <a:gd name="connsiteY1" fmla="*/ 9948 h 9948"/>
                <a:gd name="connsiteX2" fmla="*/ 10000 w 10000"/>
                <a:gd name="connsiteY2" fmla="*/ 159 h 9948"/>
                <a:gd name="connsiteX0" fmla="*/ 0 w 10000"/>
                <a:gd name="connsiteY0" fmla="*/ 0 h 10000"/>
                <a:gd name="connsiteX1" fmla="*/ 5135 w 10000"/>
                <a:gd name="connsiteY1" fmla="*/ 10000 h 10000"/>
                <a:gd name="connsiteX2" fmla="*/ 10000 w 10000"/>
                <a:gd name="connsiteY2" fmla="*/ 160 h 10000"/>
                <a:gd name="connsiteX0" fmla="*/ 0 w 10099"/>
                <a:gd name="connsiteY0" fmla="*/ 0 h 10000"/>
                <a:gd name="connsiteX1" fmla="*/ 5135 w 10099"/>
                <a:gd name="connsiteY1" fmla="*/ 10000 h 10000"/>
                <a:gd name="connsiteX2" fmla="*/ 10099 w 10099"/>
                <a:gd name="connsiteY2" fmla="*/ 217 h 10000"/>
                <a:gd name="connsiteX0" fmla="*/ 0 w 10099"/>
                <a:gd name="connsiteY0" fmla="*/ 0 h 10000"/>
                <a:gd name="connsiteX1" fmla="*/ 5135 w 10099"/>
                <a:gd name="connsiteY1" fmla="*/ 10000 h 10000"/>
                <a:gd name="connsiteX2" fmla="*/ 10099 w 10099"/>
                <a:gd name="connsiteY2" fmla="*/ 217 h 10000"/>
                <a:gd name="connsiteX0" fmla="*/ 0 w 10099"/>
                <a:gd name="connsiteY0" fmla="*/ 0 h 10000"/>
                <a:gd name="connsiteX1" fmla="*/ 5135 w 10099"/>
                <a:gd name="connsiteY1" fmla="*/ 10000 h 10000"/>
                <a:gd name="connsiteX2" fmla="*/ 10099 w 10099"/>
                <a:gd name="connsiteY2" fmla="*/ 217 h 10000"/>
                <a:gd name="connsiteX0" fmla="*/ 0 w 10000"/>
                <a:gd name="connsiteY0" fmla="*/ 0 h 10000"/>
                <a:gd name="connsiteX1" fmla="*/ 5135 w 10000"/>
                <a:gd name="connsiteY1" fmla="*/ 10000 h 10000"/>
                <a:gd name="connsiteX2" fmla="*/ 10000 w 10000"/>
                <a:gd name="connsiteY2" fmla="*/ 274 h 10000"/>
                <a:gd name="connsiteX0" fmla="*/ 0 w 10000"/>
                <a:gd name="connsiteY0" fmla="*/ 0 h 10000"/>
                <a:gd name="connsiteX1" fmla="*/ 5135 w 10000"/>
                <a:gd name="connsiteY1" fmla="*/ 10000 h 10000"/>
                <a:gd name="connsiteX2" fmla="*/ 10000 w 10000"/>
                <a:gd name="connsiteY2" fmla="*/ 274 h 10000"/>
                <a:gd name="connsiteX0" fmla="*/ 0 w 10000"/>
                <a:gd name="connsiteY0" fmla="*/ 0 h 10002"/>
                <a:gd name="connsiteX1" fmla="*/ 5135 w 10000"/>
                <a:gd name="connsiteY1" fmla="*/ 10000 h 10002"/>
                <a:gd name="connsiteX2" fmla="*/ 10000 w 10000"/>
                <a:gd name="connsiteY2" fmla="*/ 274 h 10002"/>
                <a:gd name="connsiteX0" fmla="*/ 0 w 10960"/>
                <a:gd name="connsiteY0" fmla="*/ 3188 h 13190"/>
                <a:gd name="connsiteX1" fmla="*/ 5135 w 10960"/>
                <a:gd name="connsiteY1" fmla="*/ 13188 h 13190"/>
                <a:gd name="connsiteX2" fmla="*/ 10960 w 10960"/>
                <a:gd name="connsiteY2" fmla="*/ 0 h 13190"/>
                <a:gd name="connsiteX0" fmla="*/ 0 w 10625"/>
                <a:gd name="connsiteY0" fmla="*/ 2303 h 12305"/>
                <a:gd name="connsiteX1" fmla="*/ 5135 w 10625"/>
                <a:gd name="connsiteY1" fmla="*/ 12303 h 12305"/>
                <a:gd name="connsiteX2" fmla="*/ 10625 w 10625"/>
                <a:gd name="connsiteY2" fmla="*/ 0 h 12305"/>
                <a:gd name="connsiteX0" fmla="*/ 0 w 11250"/>
                <a:gd name="connsiteY0" fmla="*/ 33 h 12305"/>
                <a:gd name="connsiteX1" fmla="*/ 5760 w 11250"/>
                <a:gd name="connsiteY1" fmla="*/ 12303 h 12305"/>
                <a:gd name="connsiteX2" fmla="*/ 11250 w 11250"/>
                <a:gd name="connsiteY2" fmla="*/ 0 h 12305"/>
                <a:gd name="connsiteX0" fmla="*/ 0 w 11250"/>
                <a:gd name="connsiteY0" fmla="*/ 33 h 12304"/>
                <a:gd name="connsiteX1" fmla="*/ 5760 w 11250"/>
                <a:gd name="connsiteY1" fmla="*/ 12303 h 12304"/>
                <a:gd name="connsiteX2" fmla="*/ 11250 w 11250"/>
                <a:gd name="connsiteY2" fmla="*/ 0 h 1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50" h="12304">
                  <a:moveTo>
                    <a:pt x="0" y="33"/>
                  </a:moveTo>
                  <a:cubicBezTo>
                    <a:pt x="345" y="1257"/>
                    <a:pt x="2989" y="12446"/>
                    <a:pt x="5760" y="12303"/>
                  </a:cubicBezTo>
                  <a:cubicBezTo>
                    <a:pt x="8531" y="12160"/>
                    <a:pt x="10891" y="1252"/>
                    <a:pt x="11250" y="0"/>
                  </a:cubicBezTo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 w="1587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Line 47">
              <a:extLst>
                <a:ext uri="{FF2B5EF4-FFF2-40B4-BE49-F238E27FC236}">
                  <a16:creationId xmlns:a16="http://schemas.microsoft.com/office/drawing/2014/main" id="{FA747C91-4174-4815-9939-CD66140D71A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135527" y="5210712"/>
              <a:ext cx="1096438" cy="9003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Line 49">
              <a:extLst>
                <a:ext uri="{FF2B5EF4-FFF2-40B4-BE49-F238E27FC236}">
                  <a16:creationId xmlns:a16="http://schemas.microsoft.com/office/drawing/2014/main" id="{A3B2BB83-1162-4D91-9E60-8C57A9EE711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888054" y="4657738"/>
              <a:ext cx="1591126" cy="8202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Line 49">
              <a:extLst>
                <a:ext uri="{FF2B5EF4-FFF2-40B4-BE49-F238E27FC236}">
                  <a16:creationId xmlns:a16="http://schemas.microsoft.com/office/drawing/2014/main" id="{67D75014-858D-48F6-83C9-6AB206F02CC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870719" y="4623611"/>
              <a:ext cx="1627301" cy="8389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Line 48">
              <a:extLst>
                <a:ext uri="{FF2B5EF4-FFF2-40B4-BE49-F238E27FC236}">
                  <a16:creationId xmlns:a16="http://schemas.microsoft.com/office/drawing/2014/main" id="{44EEF724-ED49-4D84-B418-96DB6166C56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030578" y="4982785"/>
              <a:ext cx="1315266" cy="8387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Line 48">
              <a:extLst>
                <a:ext uri="{FF2B5EF4-FFF2-40B4-BE49-F238E27FC236}">
                  <a16:creationId xmlns:a16="http://schemas.microsoft.com/office/drawing/2014/main" id="{C93AFEDA-8D18-4465-92B3-3B5C6C3B1C5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046336" y="5026797"/>
              <a:ext cx="1275409" cy="8133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Line 48">
              <a:extLst>
                <a:ext uri="{FF2B5EF4-FFF2-40B4-BE49-F238E27FC236}">
                  <a16:creationId xmlns:a16="http://schemas.microsoft.com/office/drawing/2014/main" id="{D3873649-A088-4A11-A38C-2DE2A1FA905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991441" y="4895026"/>
              <a:ext cx="1381693" cy="8812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Line 48">
              <a:extLst>
                <a:ext uri="{FF2B5EF4-FFF2-40B4-BE49-F238E27FC236}">
                  <a16:creationId xmlns:a16="http://schemas.microsoft.com/office/drawing/2014/main" id="{62F00BA6-A7E0-40FB-A082-EAFB77D4918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002385" y="4935350"/>
              <a:ext cx="1355122" cy="8642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Snip Diagonal Corner Rectangle 27">
              <a:extLst>
                <a:ext uri="{FF2B5EF4-FFF2-40B4-BE49-F238E27FC236}">
                  <a16:creationId xmlns:a16="http://schemas.microsoft.com/office/drawing/2014/main" id="{83DE3C3A-5F07-4875-8BFA-F2E30AEE804B}"/>
                </a:ext>
              </a:extLst>
            </p:cNvPr>
            <p:cNvSpPr/>
            <p:nvPr/>
          </p:nvSpPr>
          <p:spPr bwMode="auto">
            <a:xfrm>
              <a:off x="9872095" y="4401076"/>
              <a:ext cx="2107147" cy="1572652"/>
            </a:xfrm>
            <a:prstGeom prst="snip2DiagRect">
              <a:avLst/>
            </a:prstGeom>
            <a:noFill/>
            <a:ln w="15875" cap="flat" cmpd="sng" algn="ctr">
              <a:solidFill>
                <a:srgbClr val="1A4A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endParaRPr lang="en-US" sz="140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380" name="Freeform 45">
              <a:extLst>
                <a:ext uri="{FF2B5EF4-FFF2-40B4-BE49-F238E27FC236}">
                  <a16:creationId xmlns:a16="http://schemas.microsoft.com/office/drawing/2014/main" id="{528529E1-40C5-45C9-A622-F4DCC1DFCE4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67168" y="4452472"/>
              <a:ext cx="1696157" cy="1410628"/>
            </a:xfrm>
            <a:custGeom>
              <a:avLst/>
              <a:gdLst>
                <a:gd name="T0" fmla="*/ 0 w 669"/>
                <a:gd name="T1" fmla="*/ 0 h 1063"/>
                <a:gd name="T2" fmla="*/ 341 w 669"/>
                <a:gd name="T3" fmla="*/ 1061 h 1063"/>
                <a:gd name="T4" fmla="*/ 669 w 669"/>
                <a:gd name="T5" fmla="*/ 13 h 1063"/>
                <a:gd name="T6" fmla="*/ 0 60000 65536"/>
                <a:gd name="T7" fmla="*/ 0 60000 65536"/>
                <a:gd name="T8" fmla="*/ 0 60000 65536"/>
                <a:gd name="T9" fmla="*/ 0 w 669"/>
                <a:gd name="T10" fmla="*/ 0 h 1063"/>
                <a:gd name="T11" fmla="*/ 669 w 669"/>
                <a:gd name="T12" fmla="*/ 1063 h 1063"/>
                <a:gd name="connsiteX0" fmla="*/ 0 w 9592"/>
                <a:gd name="connsiteY0" fmla="*/ 1111 h 9859"/>
                <a:gd name="connsiteX1" fmla="*/ 4689 w 9592"/>
                <a:gd name="connsiteY1" fmla="*/ 9859 h 9859"/>
                <a:gd name="connsiteX2" fmla="*/ 9592 w 9592"/>
                <a:gd name="connsiteY2" fmla="*/ 0 h 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92" h="9859">
                  <a:moveTo>
                    <a:pt x="0" y="1111"/>
                  </a:moveTo>
                  <a:cubicBezTo>
                    <a:pt x="1719" y="6087"/>
                    <a:pt x="3030" y="9840"/>
                    <a:pt x="4689" y="9859"/>
                  </a:cubicBezTo>
                  <a:cubicBezTo>
                    <a:pt x="6348" y="9878"/>
                    <a:pt x="7963" y="4939"/>
                    <a:pt x="9592" y="0"/>
                  </a:cubicBezTo>
                </a:path>
              </a:pathLst>
            </a:cu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Line 46">
              <a:extLst>
                <a:ext uri="{FF2B5EF4-FFF2-40B4-BE49-F238E27FC236}">
                  <a16:creationId xmlns:a16="http://schemas.microsoft.com/office/drawing/2014/main" id="{B64D1C76-C066-4165-8501-2492661090C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326561" y="5560860"/>
              <a:ext cx="723392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Line 47">
              <a:extLst>
                <a:ext uri="{FF2B5EF4-FFF2-40B4-BE49-F238E27FC236}">
                  <a16:creationId xmlns:a16="http://schemas.microsoft.com/office/drawing/2014/main" id="{157846B8-91AA-4BB5-BF82-FDABBCFD15A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170212" y="5281239"/>
              <a:ext cx="1028756" cy="8447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Oval 54">
              <a:extLst>
                <a:ext uri="{FF2B5EF4-FFF2-40B4-BE49-F238E27FC236}">
                  <a16:creationId xmlns:a16="http://schemas.microsoft.com/office/drawing/2014/main" id="{966FD2A3-7A90-4B1C-ADC8-03DA15EB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213233" y="4989622"/>
              <a:ext cx="81491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Oval 55">
              <a:extLst>
                <a:ext uri="{FF2B5EF4-FFF2-40B4-BE49-F238E27FC236}">
                  <a16:creationId xmlns:a16="http://schemas.microsoft.com/office/drawing/2014/main" id="{23D4BAE4-3B84-4EFE-8B96-254432AB854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500615" y="5519293"/>
              <a:ext cx="81491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Oval 56">
              <a:extLst>
                <a:ext uri="{FF2B5EF4-FFF2-40B4-BE49-F238E27FC236}">
                  <a16:creationId xmlns:a16="http://schemas.microsoft.com/office/drawing/2014/main" id="{2A679692-F9B4-46EC-9A9C-79850901777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751951" y="5521173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6" name="Oval 57">
              <a:extLst>
                <a:ext uri="{FF2B5EF4-FFF2-40B4-BE49-F238E27FC236}">
                  <a16:creationId xmlns:a16="http://schemas.microsoft.com/office/drawing/2014/main" id="{AAAA90EC-70F5-4D66-8214-9B2902F3A88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846079" y="5520965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7" name="TextBox 44">
              <a:extLst>
                <a:ext uri="{FF2B5EF4-FFF2-40B4-BE49-F238E27FC236}">
                  <a16:creationId xmlns:a16="http://schemas.microsoft.com/office/drawing/2014/main" id="{182B6667-D4F5-4BC2-A12D-3A0A6BA6FD75}"/>
                </a:ext>
              </a:extLst>
            </p:cNvPr>
            <p:cNvSpPr txBox="1"/>
            <p:nvPr/>
          </p:nvSpPr>
          <p:spPr>
            <a:xfrm>
              <a:off x="10135527" y="5973911"/>
              <a:ext cx="1705540" cy="261610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“In-Medium” Shell Model</a:t>
              </a:r>
            </a:p>
          </p:txBody>
        </p:sp>
        <p:sp>
          <p:nvSpPr>
            <p:cNvPr id="388" name="Oval 58">
              <a:extLst>
                <a:ext uri="{FF2B5EF4-FFF2-40B4-BE49-F238E27FC236}">
                  <a16:creationId xmlns:a16="http://schemas.microsoft.com/office/drawing/2014/main" id="{13EB4A41-BB2F-437A-8A27-30B77033619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119548" y="4905764"/>
              <a:ext cx="68252" cy="68270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92" name="AutoShape 66">
              <a:extLst>
                <a:ext uri="{FF2B5EF4-FFF2-40B4-BE49-F238E27FC236}">
                  <a16:creationId xmlns:a16="http://schemas.microsoft.com/office/drawing/2014/main" id="{7337636A-4738-468E-8769-3E76EF70AB2F}"/>
                </a:ext>
              </a:extLst>
            </p:cNvPr>
            <p:cNvCxnSpPr>
              <a:cxnSpLocks noChangeAspect="1" noChangeShapeType="1"/>
              <a:stCxn id="383" idx="0"/>
              <a:endCxn id="388" idx="0"/>
            </p:cNvCxnSpPr>
            <p:nvPr/>
          </p:nvCxnSpPr>
          <p:spPr bwMode="auto">
            <a:xfrm rot="16200000" flipV="1">
              <a:off x="10161897" y="4897540"/>
              <a:ext cx="83858" cy="100306"/>
            </a:xfrm>
            <a:prstGeom prst="curvedConnector3">
              <a:avLst>
                <a:gd name="adj1" fmla="val 222958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sp>
          <p:nvSpPr>
            <p:cNvPr id="394" name="Oval 55">
              <a:extLst>
                <a:ext uri="{FF2B5EF4-FFF2-40B4-BE49-F238E27FC236}">
                  <a16:creationId xmlns:a16="http://schemas.microsoft.com/office/drawing/2014/main" id="{236834DF-0B25-4901-BF4F-57409313F22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402482" y="5519293"/>
              <a:ext cx="81491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Oval 61">
              <a:extLst>
                <a:ext uri="{FF2B5EF4-FFF2-40B4-BE49-F238E27FC236}">
                  <a16:creationId xmlns:a16="http://schemas.microsoft.com/office/drawing/2014/main" id="{52DE7170-FFAC-447B-8418-5C40B5368A8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398517" y="5244110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Oval 61">
              <a:extLst>
                <a:ext uri="{FF2B5EF4-FFF2-40B4-BE49-F238E27FC236}">
                  <a16:creationId xmlns:a16="http://schemas.microsoft.com/office/drawing/2014/main" id="{99D7FEA1-404F-4836-80C0-DAF7865C3F2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302678" y="5244110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Oval 57">
              <a:extLst>
                <a:ext uri="{FF2B5EF4-FFF2-40B4-BE49-F238E27FC236}">
                  <a16:creationId xmlns:a16="http://schemas.microsoft.com/office/drawing/2014/main" id="{B2A9865F-E15B-4AC5-8DC2-876D9EA0716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897640" y="5177838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" name="Oval 60">
              <a:extLst>
                <a:ext uri="{FF2B5EF4-FFF2-40B4-BE49-F238E27FC236}">
                  <a16:creationId xmlns:a16="http://schemas.microsoft.com/office/drawing/2014/main" id="{ED838E1A-A00B-406E-B5D4-6164DB6159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886120" y="5249566"/>
              <a:ext cx="84040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" name="Oval 57">
              <a:extLst>
                <a:ext uri="{FF2B5EF4-FFF2-40B4-BE49-F238E27FC236}">
                  <a16:creationId xmlns:a16="http://schemas.microsoft.com/office/drawing/2014/main" id="{1A36BEDD-5065-444A-AD51-68FE260BEC9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784451" y="5249566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" name="Oval 57">
              <a:extLst>
                <a:ext uri="{FF2B5EF4-FFF2-40B4-BE49-F238E27FC236}">
                  <a16:creationId xmlns:a16="http://schemas.microsoft.com/office/drawing/2014/main" id="{531EA260-2E51-4B35-8C96-A5C3F0792E0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134079" y="5177838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1" name="Oval 61">
              <a:extLst>
                <a:ext uri="{FF2B5EF4-FFF2-40B4-BE49-F238E27FC236}">
                  <a16:creationId xmlns:a16="http://schemas.microsoft.com/office/drawing/2014/main" id="{25C69BB2-8C08-40BF-84AB-B26018B792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494472" y="5171615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Oval 61">
              <a:extLst>
                <a:ext uri="{FF2B5EF4-FFF2-40B4-BE49-F238E27FC236}">
                  <a16:creationId xmlns:a16="http://schemas.microsoft.com/office/drawing/2014/main" id="{0E68A50C-E47B-472D-9769-1D2666CCEDA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393486" y="5171615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Oval 61">
              <a:extLst>
                <a:ext uri="{FF2B5EF4-FFF2-40B4-BE49-F238E27FC236}">
                  <a16:creationId xmlns:a16="http://schemas.microsoft.com/office/drawing/2014/main" id="{2D452889-F7C4-4949-A00D-844B8D50206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292501" y="5171615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Oval 61">
              <a:extLst>
                <a:ext uri="{FF2B5EF4-FFF2-40B4-BE49-F238E27FC236}">
                  <a16:creationId xmlns:a16="http://schemas.microsoft.com/office/drawing/2014/main" id="{165D1217-664F-474B-9841-A8F8FBAC853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191517" y="5171615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Oval 57">
              <a:extLst>
                <a:ext uri="{FF2B5EF4-FFF2-40B4-BE49-F238E27FC236}">
                  <a16:creationId xmlns:a16="http://schemas.microsoft.com/office/drawing/2014/main" id="{AE5CDFB9-C169-4092-91D8-DCC690AE4B0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779420" y="5177838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Oval 57">
              <a:extLst>
                <a:ext uri="{FF2B5EF4-FFF2-40B4-BE49-F238E27FC236}">
                  <a16:creationId xmlns:a16="http://schemas.microsoft.com/office/drawing/2014/main" id="{2D95F5C7-0D4F-4C07-8902-88C57629C30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015860" y="5177838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CCE5A0E2-78EA-48CB-99F4-3FA35ABFD48E}"/>
              </a:ext>
            </a:extLst>
          </p:cNvPr>
          <p:cNvSpPr txBox="1"/>
          <p:nvPr/>
        </p:nvSpPr>
        <p:spPr>
          <a:xfrm>
            <a:off x="11064510" y="2069574"/>
            <a:ext cx="803656" cy="261610"/>
          </a:xfrm>
          <a:prstGeom prst="rect">
            <a:avLst/>
          </a:prstGeom>
          <a:ln w="19050">
            <a:noFill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</a:rPr>
              <a:t>Adjustable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CD873FB-3CA7-ED6E-85FF-E50B37EBE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B34FD6-5E0F-C4B2-7D7C-D02AD94F1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34573B-6474-5703-4F6C-AC3CFD5F7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D748541-AFDB-5318-4238-60FAD7725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4870" y="95270"/>
            <a:ext cx="728158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5C941-3508-1AEF-434D-C7E8A034D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11A8C-DE66-EF19-4DF9-43A3DB69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Machine Learning for Atomic Structure Codes: the problem</a:t>
            </a:r>
            <a:endParaRPr lang="en-US" sz="1000" cap="none" dirty="0">
              <a:ln w="0" cap="sq">
                <a:noFill/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0" name="Titre 6">
            <a:extLst>
              <a:ext uri="{FF2B5EF4-FFF2-40B4-BE49-F238E27FC236}">
                <a16:creationId xmlns:a16="http://schemas.microsoft.com/office/drawing/2014/main" id="{F7FBC7A3-6933-EC3F-9553-B5382668E003}"/>
              </a:ext>
            </a:extLst>
          </p:cNvPr>
          <p:cNvSpPr txBox="1">
            <a:spLocks/>
          </p:cNvSpPr>
          <p:nvPr/>
        </p:nvSpPr>
        <p:spPr>
          <a:xfrm>
            <a:off x="3036000" y="44624"/>
            <a:ext cx="7236000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000" b="0" dirty="0">
                <a:cs typeface="Arial Narrow"/>
              </a:rPr>
            </a:br>
            <a:endParaRPr lang="fr-FR" sz="1050" cap="non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59E75DB-7F72-75BE-451C-60662D48E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354682-D427-F9D9-D76F-B2C5ADE9B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003E00-8D7A-76B3-776C-3175CCC72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238D7F1-4E47-F471-6876-7452F4B97D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816" y="3501673"/>
            <a:ext cx="2953432" cy="21626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154C79-D028-3F95-C057-4DF995E145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348" y="3193589"/>
            <a:ext cx="3069836" cy="3069836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B127982D-D1E3-DFEF-89D3-AB592D60AB7D}"/>
              </a:ext>
            </a:extLst>
          </p:cNvPr>
          <p:cNvGrpSpPr/>
          <p:nvPr/>
        </p:nvGrpSpPr>
        <p:grpSpPr>
          <a:xfrm>
            <a:off x="4884682" y="3541936"/>
            <a:ext cx="2219895" cy="1834445"/>
            <a:chOff x="9759348" y="817535"/>
            <a:chExt cx="2219895" cy="1834445"/>
          </a:xfrm>
        </p:grpSpPr>
        <p:sp>
          <p:nvSpPr>
            <p:cNvPr id="15" name="Freeform 45">
              <a:extLst>
                <a:ext uri="{FF2B5EF4-FFF2-40B4-BE49-F238E27FC236}">
                  <a16:creationId xmlns:a16="http://schemas.microsoft.com/office/drawing/2014/main" id="{0ACE63BC-8433-B6A2-1742-68538648657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250371" y="1850693"/>
              <a:ext cx="875243" cy="430832"/>
            </a:xfrm>
            <a:custGeom>
              <a:avLst/>
              <a:gdLst>
                <a:gd name="T0" fmla="*/ 0 w 669"/>
                <a:gd name="T1" fmla="*/ 0 h 1063"/>
                <a:gd name="T2" fmla="*/ 341 w 669"/>
                <a:gd name="T3" fmla="*/ 1061 h 1063"/>
                <a:gd name="T4" fmla="*/ 669 w 669"/>
                <a:gd name="T5" fmla="*/ 13 h 1063"/>
                <a:gd name="T6" fmla="*/ 0 60000 65536"/>
                <a:gd name="T7" fmla="*/ 0 60000 65536"/>
                <a:gd name="T8" fmla="*/ 0 60000 65536"/>
                <a:gd name="T9" fmla="*/ 0 w 669"/>
                <a:gd name="T10" fmla="*/ 0 h 1063"/>
                <a:gd name="T11" fmla="*/ 669 w 669"/>
                <a:gd name="T12" fmla="*/ 1063 h 1063"/>
                <a:gd name="connsiteX0" fmla="*/ 0 w 9592"/>
                <a:gd name="connsiteY0" fmla="*/ 1111 h 9859"/>
                <a:gd name="connsiteX1" fmla="*/ 4689 w 9592"/>
                <a:gd name="connsiteY1" fmla="*/ 9859 h 9859"/>
                <a:gd name="connsiteX2" fmla="*/ 9592 w 9592"/>
                <a:gd name="connsiteY2" fmla="*/ 0 h 9859"/>
                <a:gd name="connsiteX0" fmla="*/ 0 w 7948"/>
                <a:gd name="connsiteY0" fmla="*/ 0 h 8913"/>
                <a:gd name="connsiteX1" fmla="*/ 4888 w 7948"/>
                <a:gd name="connsiteY1" fmla="*/ 8873 h 8913"/>
                <a:gd name="connsiteX2" fmla="*/ 7948 w 7948"/>
                <a:gd name="connsiteY2" fmla="*/ 4555 h 8913"/>
                <a:gd name="connsiteX0" fmla="*/ 0 w 10000"/>
                <a:gd name="connsiteY0" fmla="*/ 0 h 9955"/>
                <a:gd name="connsiteX1" fmla="*/ 6150 w 10000"/>
                <a:gd name="connsiteY1" fmla="*/ 9955 h 9955"/>
                <a:gd name="connsiteX2" fmla="*/ 10000 w 10000"/>
                <a:gd name="connsiteY2" fmla="*/ 5111 h 9955"/>
                <a:gd name="connsiteX0" fmla="*/ 0 w 10000"/>
                <a:gd name="connsiteY0" fmla="*/ 0 h 10003"/>
                <a:gd name="connsiteX1" fmla="*/ 6150 w 10000"/>
                <a:gd name="connsiteY1" fmla="*/ 10000 h 10003"/>
                <a:gd name="connsiteX2" fmla="*/ 10000 w 10000"/>
                <a:gd name="connsiteY2" fmla="*/ 5134 h 10003"/>
                <a:gd name="connsiteX0" fmla="*/ 0 w 7914"/>
                <a:gd name="connsiteY0" fmla="*/ 0 h 4971"/>
                <a:gd name="connsiteX1" fmla="*/ 4064 w 7914"/>
                <a:gd name="connsiteY1" fmla="*/ 4945 h 4971"/>
                <a:gd name="connsiteX2" fmla="*/ 7914 w 7914"/>
                <a:gd name="connsiteY2" fmla="*/ 79 h 4971"/>
                <a:gd name="connsiteX0" fmla="*/ 0 w 10000"/>
                <a:gd name="connsiteY0" fmla="*/ 0 h 9948"/>
                <a:gd name="connsiteX1" fmla="*/ 5135 w 10000"/>
                <a:gd name="connsiteY1" fmla="*/ 9948 h 9948"/>
                <a:gd name="connsiteX2" fmla="*/ 10000 w 10000"/>
                <a:gd name="connsiteY2" fmla="*/ 159 h 9948"/>
                <a:gd name="connsiteX0" fmla="*/ 0 w 10000"/>
                <a:gd name="connsiteY0" fmla="*/ 0 h 10000"/>
                <a:gd name="connsiteX1" fmla="*/ 5135 w 10000"/>
                <a:gd name="connsiteY1" fmla="*/ 10000 h 10000"/>
                <a:gd name="connsiteX2" fmla="*/ 10000 w 10000"/>
                <a:gd name="connsiteY2" fmla="*/ 160 h 10000"/>
                <a:gd name="connsiteX0" fmla="*/ 0 w 10099"/>
                <a:gd name="connsiteY0" fmla="*/ 0 h 10000"/>
                <a:gd name="connsiteX1" fmla="*/ 5135 w 10099"/>
                <a:gd name="connsiteY1" fmla="*/ 10000 h 10000"/>
                <a:gd name="connsiteX2" fmla="*/ 10099 w 10099"/>
                <a:gd name="connsiteY2" fmla="*/ 217 h 10000"/>
                <a:gd name="connsiteX0" fmla="*/ 0 w 10099"/>
                <a:gd name="connsiteY0" fmla="*/ 0 h 10000"/>
                <a:gd name="connsiteX1" fmla="*/ 5135 w 10099"/>
                <a:gd name="connsiteY1" fmla="*/ 10000 h 10000"/>
                <a:gd name="connsiteX2" fmla="*/ 10099 w 10099"/>
                <a:gd name="connsiteY2" fmla="*/ 217 h 10000"/>
                <a:gd name="connsiteX0" fmla="*/ 0 w 10099"/>
                <a:gd name="connsiteY0" fmla="*/ 0 h 10000"/>
                <a:gd name="connsiteX1" fmla="*/ 5135 w 10099"/>
                <a:gd name="connsiteY1" fmla="*/ 10000 h 10000"/>
                <a:gd name="connsiteX2" fmla="*/ 10099 w 10099"/>
                <a:gd name="connsiteY2" fmla="*/ 217 h 10000"/>
                <a:gd name="connsiteX0" fmla="*/ 0 w 10000"/>
                <a:gd name="connsiteY0" fmla="*/ 0 h 10000"/>
                <a:gd name="connsiteX1" fmla="*/ 5135 w 10000"/>
                <a:gd name="connsiteY1" fmla="*/ 10000 h 10000"/>
                <a:gd name="connsiteX2" fmla="*/ 10000 w 10000"/>
                <a:gd name="connsiteY2" fmla="*/ 274 h 10000"/>
                <a:gd name="connsiteX0" fmla="*/ 0 w 10000"/>
                <a:gd name="connsiteY0" fmla="*/ 0 h 10000"/>
                <a:gd name="connsiteX1" fmla="*/ 5135 w 10000"/>
                <a:gd name="connsiteY1" fmla="*/ 10000 h 10000"/>
                <a:gd name="connsiteX2" fmla="*/ 10000 w 10000"/>
                <a:gd name="connsiteY2" fmla="*/ 274 h 10000"/>
                <a:gd name="connsiteX0" fmla="*/ 0 w 10000"/>
                <a:gd name="connsiteY0" fmla="*/ 0 h 10002"/>
                <a:gd name="connsiteX1" fmla="*/ 5135 w 10000"/>
                <a:gd name="connsiteY1" fmla="*/ 10000 h 10002"/>
                <a:gd name="connsiteX2" fmla="*/ 10000 w 10000"/>
                <a:gd name="connsiteY2" fmla="*/ 274 h 10002"/>
                <a:gd name="connsiteX0" fmla="*/ 0 w 9077"/>
                <a:gd name="connsiteY0" fmla="*/ 2793 h 9750"/>
                <a:gd name="connsiteX1" fmla="*/ 4212 w 9077"/>
                <a:gd name="connsiteY1" fmla="*/ 9726 h 9750"/>
                <a:gd name="connsiteX2" fmla="*/ 9077 w 9077"/>
                <a:gd name="connsiteY2" fmla="*/ 0 h 9750"/>
                <a:gd name="connsiteX0" fmla="*/ 0 w 9129"/>
                <a:gd name="connsiteY0" fmla="*/ 360 h 7470"/>
                <a:gd name="connsiteX1" fmla="*/ 4640 w 9129"/>
                <a:gd name="connsiteY1" fmla="*/ 7470 h 7470"/>
                <a:gd name="connsiteX2" fmla="*/ 9129 w 9129"/>
                <a:gd name="connsiteY2" fmla="*/ 0 h 7470"/>
                <a:gd name="connsiteX0" fmla="*/ 0 w 9920"/>
                <a:gd name="connsiteY0" fmla="*/ 0 h 9518"/>
                <a:gd name="connsiteX1" fmla="*/ 5083 w 9920"/>
                <a:gd name="connsiteY1" fmla="*/ 9518 h 9518"/>
                <a:gd name="connsiteX2" fmla="*/ 9920 w 9920"/>
                <a:gd name="connsiteY2" fmla="*/ 220 h 9518"/>
                <a:gd name="connsiteX0" fmla="*/ 0 w 10080"/>
                <a:gd name="connsiteY0" fmla="*/ 15 h 10015"/>
                <a:gd name="connsiteX1" fmla="*/ 5124 w 10080"/>
                <a:gd name="connsiteY1" fmla="*/ 10015 h 10015"/>
                <a:gd name="connsiteX2" fmla="*/ 10080 w 10080"/>
                <a:gd name="connsiteY2" fmla="*/ 0 h 10015"/>
                <a:gd name="connsiteX0" fmla="*/ 0 w 10080"/>
                <a:gd name="connsiteY0" fmla="*/ 15 h 10015"/>
                <a:gd name="connsiteX1" fmla="*/ 5124 w 10080"/>
                <a:gd name="connsiteY1" fmla="*/ 10015 h 10015"/>
                <a:gd name="connsiteX2" fmla="*/ 10080 w 10080"/>
                <a:gd name="connsiteY2" fmla="*/ 0 h 10015"/>
                <a:gd name="connsiteX0" fmla="*/ 0 w 10080"/>
                <a:gd name="connsiteY0" fmla="*/ 15 h 10015"/>
                <a:gd name="connsiteX1" fmla="*/ 5124 w 10080"/>
                <a:gd name="connsiteY1" fmla="*/ 10015 h 10015"/>
                <a:gd name="connsiteX2" fmla="*/ 10080 w 10080"/>
                <a:gd name="connsiteY2" fmla="*/ 0 h 10015"/>
                <a:gd name="connsiteX0" fmla="*/ 0 w 10080"/>
                <a:gd name="connsiteY0" fmla="*/ 15 h 10015"/>
                <a:gd name="connsiteX1" fmla="*/ 5124 w 10080"/>
                <a:gd name="connsiteY1" fmla="*/ 10015 h 10015"/>
                <a:gd name="connsiteX2" fmla="*/ 10080 w 10080"/>
                <a:gd name="connsiteY2" fmla="*/ 0 h 10015"/>
                <a:gd name="connsiteX0" fmla="*/ 0 w 9980"/>
                <a:gd name="connsiteY0" fmla="*/ 15 h 10015"/>
                <a:gd name="connsiteX1" fmla="*/ 5124 w 9980"/>
                <a:gd name="connsiteY1" fmla="*/ 10015 h 10015"/>
                <a:gd name="connsiteX2" fmla="*/ 9980 w 9980"/>
                <a:gd name="connsiteY2" fmla="*/ 0 h 10015"/>
                <a:gd name="connsiteX0" fmla="*/ 0 w 10000"/>
                <a:gd name="connsiteY0" fmla="*/ 15 h 10000"/>
                <a:gd name="connsiteX1" fmla="*/ 5134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 h 10026"/>
                <a:gd name="connsiteX1" fmla="*/ 5134 w 10000"/>
                <a:gd name="connsiteY1" fmla="*/ 10000 h 10026"/>
                <a:gd name="connsiteX2" fmla="*/ 10000 w 10000"/>
                <a:gd name="connsiteY2" fmla="*/ 0 h 1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026">
                  <a:moveTo>
                    <a:pt x="0" y="15"/>
                  </a:moveTo>
                  <a:cubicBezTo>
                    <a:pt x="420" y="1777"/>
                    <a:pt x="2764" y="10575"/>
                    <a:pt x="5134" y="10000"/>
                  </a:cubicBezTo>
                  <a:cubicBezTo>
                    <a:pt x="7504" y="9425"/>
                    <a:pt x="9461" y="2377"/>
                    <a:pt x="10000" y="0"/>
                  </a:cubicBezTo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 w="1587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47">
              <a:extLst>
                <a:ext uri="{FF2B5EF4-FFF2-40B4-BE49-F238E27FC236}">
                  <a16:creationId xmlns:a16="http://schemas.microsoft.com/office/drawing/2014/main" id="{CB0E3FD5-0244-A253-8FAA-3EAC7361091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135527" y="1627171"/>
              <a:ext cx="1096438" cy="9003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49">
              <a:extLst>
                <a:ext uri="{FF2B5EF4-FFF2-40B4-BE49-F238E27FC236}">
                  <a16:creationId xmlns:a16="http://schemas.microsoft.com/office/drawing/2014/main" id="{8F2D1875-8AE7-BA8A-F5F7-E8F67056652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888054" y="1074197"/>
              <a:ext cx="1591127" cy="8202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49">
              <a:extLst>
                <a:ext uri="{FF2B5EF4-FFF2-40B4-BE49-F238E27FC236}">
                  <a16:creationId xmlns:a16="http://schemas.microsoft.com/office/drawing/2014/main" id="{BFFE660A-36D3-CDF9-F7F0-E52B2162F24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870719" y="1040070"/>
              <a:ext cx="1627302" cy="8389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48">
              <a:extLst>
                <a:ext uri="{FF2B5EF4-FFF2-40B4-BE49-F238E27FC236}">
                  <a16:creationId xmlns:a16="http://schemas.microsoft.com/office/drawing/2014/main" id="{2BB6E69E-F571-F037-557C-1FF8DBA9AA6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043278" y="1399244"/>
              <a:ext cx="1296000" cy="8264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48">
              <a:extLst>
                <a:ext uri="{FF2B5EF4-FFF2-40B4-BE49-F238E27FC236}">
                  <a16:creationId xmlns:a16="http://schemas.microsoft.com/office/drawing/2014/main" id="{55F55616-B307-074A-F0AC-C2CDCEFE4D9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059036" y="1443256"/>
              <a:ext cx="1260000" cy="8035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48">
              <a:extLst>
                <a:ext uri="{FF2B5EF4-FFF2-40B4-BE49-F238E27FC236}">
                  <a16:creationId xmlns:a16="http://schemas.microsoft.com/office/drawing/2014/main" id="{BF56FDBE-BA1F-EBE6-47FA-0C69FBDCC10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007316" y="1311486"/>
              <a:ext cx="1368000" cy="8725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48">
              <a:extLst>
                <a:ext uri="{FF2B5EF4-FFF2-40B4-BE49-F238E27FC236}">
                  <a16:creationId xmlns:a16="http://schemas.microsoft.com/office/drawing/2014/main" id="{AFA52CA7-C79F-46A5-14C0-6875CFE0F28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021435" y="1351810"/>
              <a:ext cx="1332000" cy="8495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Snip Diagonal Corner Rectangle 27">
              <a:extLst>
                <a:ext uri="{FF2B5EF4-FFF2-40B4-BE49-F238E27FC236}">
                  <a16:creationId xmlns:a16="http://schemas.microsoft.com/office/drawing/2014/main" id="{7E4B8FFE-62C8-2BC7-CB58-1FE089A3F1FF}"/>
                </a:ext>
              </a:extLst>
            </p:cNvPr>
            <p:cNvSpPr/>
            <p:nvPr/>
          </p:nvSpPr>
          <p:spPr bwMode="auto">
            <a:xfrm>
              <a:off x="9872095" y="817535"/>
              <a:ext cx="2107148" cy="1572652"/>
            </a:xfrm>
            <a:prstGeom prst="snip2DiagRect">
              <a:avLst/>
            </a:prstGeom>
            <a:noFill/>
            <a:ln w="15875" cap="flat" cmpd="sng" algn="ctr">
              <a:solidFill>
                <a:srgbClr val="1A4A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endParaRPr lang="en-US" sz="140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24" name="Freeform 45">
              <a:extLst>
                <a:ext uri="{FF2B5EF4-FFF2-40B4-BE49-F238E27FC236}">
                  <a16:creationId xmlns:a16="http://schemas.microsoft.com/office/drawing/2014/main" id="{DAFF396C-7B6C-F6A9-CBA3-BEE90903BF2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759348" y="964517"/>
              <a:ext cx="1871485" cy="1315042"/>
            </a:xfrm>
            <a:custGeom>
              <a:avLst/>
              <a:gdLst>
                <a:gd name="T0" fmla="*/ 0 w 669"/>
                <a:gd name="T1" fmla="*/ 0 h 1063"/>
                <a:gd name="T2" fmla="*/ 341 w 669"/>
                <a:gd name="T3" fmla="*/ 1061 h 1063"/>
                <a:gd name="T4" fmla="*/ 669 w 669"/>
                <a:gd name="T5" fmla="*/ 13 h 1063"/>
                <a:gd name="T6" fmla="*/ 0 60000 65536"/>
                <a:gd name="T7" fmla="*/ 0 60000 65536"/>
                <a:gd name="T8" fmla="*/ 0 60000 65536"/>
                <a:gd name="T9" fmla="*/ 0 w 669"/>
                <a:gd name="T10" fmla="*/ 0 h 1063"/>
                <a:gd name="T11" fmla="*/ 669 w 669"/>
                <a:gd name="T12" fmla="*/ 1063 h 1063"/>
                <a:gd name="connsiteX0" fmla="*/ 0 w 9592"/>
                <a:gd name="connsiteY0" fmla="*/ 1111 h 9859"/>
                <a:gd name="connsiteX1" fmla="*/ 4689 w 9592"/>
                <a:gd name="connsiteY1" fmla="*/ 9859 h 9859"/>
                <a:gd name="connsiteX2" fmla="*/ 9592 w 9592"/>
                <a:gd name="connsiteY2" fmla="*/ 0 h 9859"/>
                <a:gd name="csX0" fmla="*/ 0 w 10829"/>
                <a:gd name="csY0" fmla="*/ 628 h 9501"/>
                <a:gd name="csX1" fmla="*/ 4888 w 10829"/>
                <a:gd name="csY1" fmla="*/ 9501 h 9501"/>
                <a:gd name="csX2" fmla="*/ 10829 w 10829"/>
                <a:gd name="csY2" fmla="*/ 0 h 9501"/>
                <a:gd name="csX0" fmla="*/ 0 w 10000"/>
                <a:gd name="csY0" fmla="*/ 663 h 10002"/>
                <a:gd name="csX1" fmla="*/ 4514 w 10000"/>
                <a:gd name="csY1" fmla="*/ 10002 h 10002"/>
                <a:gd name="csX2" fmla="*/ 10000 w 10000"/>
                <a:gd name="csY2" fmla="*/ 2 h 10002"/>
                <a:gd name="csX0" fmla="*/ 0 w 10000"/>
                <a:gd name="csY0" fmla="*/ 661 h 10000"/>
                <a:gd name="csX1" fmla="*/ 4514 w 10000"/>
                <a:gd name="csY1" fmla="*/ 10000 h 10000"/>
                <a:gd name="csX2" fmla="*/ 10000 w 10000"/>
                <a:gd name="csY2" fmla="*/ 0 h 10000"/>
                <a:gd name="csX0" fmla="*/ 0 w 10000"/>
                <a:gd name="csY0" fmla="*/ 661 h 10000"/>
                <a:gd name="csX1" fmla="*/ 4514 w 10000"/>
                <a:gd name="csY1" fmla="*/ 10000 h 10000"/>
                <a:gd name="csX2" fmla="*/ 10000 w 10000"/>
                <a:gd name="csY2" fmla="*/ 0 h 10000"/>
                <a:gd name="csX0" fmla="*/ 0 w 10000"/>
                <a:gd name="csY0" fmla="*/ 661 h 10102"/>
                <a:gd name="csX1" fmla="*/ 4514 w 10000"/>
                <a:gd name="csY1" fmla="*/ 10000 h 10102"/>
                <a:gd name="csX2" fmla="*/ 7366 w 10000"/>
                <a:gd name="csY2" fmla="*/ 5297 h 10102"/>
                <a:gd name="csX3" fmla="*/ 10000 w 10000"/>
                <a:gd name="csY3" fmla="*/ 0 h 10102"/>
                <a:gd name="csX0" fmla="*/ 0 w 10000"/>
                <a:gd name="csY0" fmla="*/ 661 h 10104"/>
                <a:gd name="csX1" fmla="*/ 4514 w 10000"/>
                <a:gd name="csY1" fmla="*/ 10000 h 10104"/>
                <a:gd name="csX2" fmla="*/ 7366 w 10000"/>
                <a:gd name="csY2" fmla="*/ 5297 h 10104"/>
                <a:gd name="csX3" fmla="*/ 10000 w 10000"/>
                <a:gd name="csY3" fmla="*/ 0 h 10104"/>
                <a:gd name="csX0" fmla="*/ 0 w 10000"/>
                <a:gd name="csY0" fmla="*/ 661 h 10104"/>
                <a:gd name="csX1" fmla="*/ 4514 w 10000"/>
                <a:gd name="csY1" fmla="*/ 10000 h 10104"/>
                <a:gd name="csX2" fmla="*/ 7366 w 10000"/>
                <a:gd name="csY2" fmla="*/ 5297 h 10104"/>
                <a:gd name="csX3" fmla="*/ 10000 w 10000"/>
                <a:gd name="csY3" fmla="*/ 0 h 10104"/>
                <a:gd name="csX0" fmla="*/ 0 w 10000"/>
                <a:gd name="csY0" fmla="*/ 661 h 10104"/>
                <a:gd name="csX1" fmla="*/ 4514 w 10000"/>
                <a:gd name="csY1" fmla="*/ 10000 h 10104"/>
                <a:gd name="csX2" fmla="*/ 7366 w 10000"/>
                <a:gd name="csY2" fmla="*/ 5297 h 10104"/>
                <a:gd name="csX3" fmla="*/ 10000 w 10000"/>
                <a:gd name="csY3" fmla="*/ 0 h 10104"/>
                <a:gd name="csX0" fmla="*/ 0 w 10000"/>
                <a:gd name="csY0" fmla="*/ 661 h 10104"/>
                <a:gd name="csX1" fmla="*/ 4514 w 10000"/>
                <a:gd name="csY1" fmla="*/ 10000 h 10104"/>
                <a:gd name="csX2" fmla="*/ 7366 w 10000"/>
                <a:gd name="csY2" fmla="*/ 5297 h 10104"/>
                <a:gd name="csX3" fmla="*/ 10000 w 10000"/>
                <a:gd name="csY3" fmla="*/ 0 h 10104"/>
                <a:gd name="csX0" fmla="*/ 0 w 10000"/>
                <a:gd name="csY0" fmla="*/ 661 h 10000"/>
                <a:gd name="csX1" fmla="*/ 4514 w 10000"/>
                <a:gd name="csY1" fmla="*/ 10000 h 10000"/>
                <a:gd name="csX2" fmla="*/ 7366 w 10000"/>
                <a:gd name="csY2" fmla="*/ 5297 h 10000"/>
                <a:gd name="csX3" fmla="*/ 10000 w 10000"/>
                <a:gd name="csY3" fmla="*/ 0 h 10000"/>
                <a:gd name="csX0" fmla="*/ 0 w 10570"/>
                <a:gd name="csY0" fmla="*/ 614 h 10000"/>
                <a:gd name="csX1" fmla="*/ 5084 w 10570"/>
                <a:gd name="csY1" fmla="*/ 10000 h 10000"/>
                <a:gd name="csX2" fmla="*/ 7936 w 10570"/>
                <a:gd name="csY2" fmla="*/ 5297 h 10000"/>
                <a:gd name="csX3" fmla="*/ 10570 w 10570"/>
                <a:gd name="csY3" fmla="*/ 0 h 10000"/>
                <a:gd name="csX0" fmla="*/ 0 w 10570"/>
                <a:gd name="csY0" fmla="*/ 614 h 10000"/>
                <a:gd name="csX1" fmla="*/ 5084 w 10570"/>
                <a:gd name="csY1" fmla="*/ 10000 h 10000"/>
                <a:gd name="csX2" fmla="*/ 7936 w 10570"/>
                <a:gd name="csY2" fmla="*/ 5297 h 10000"/>
                <a:gd name="csX3" fmla="*/ 10570 w 10570"/>
                <a:gd name="csY3" fmla="*/ 0 h 10000"/>
                <a:gd name="csX0" fmla="*/ 0 w 10570"/>
                <a:gd name="csY0" fmla="*/ 614 h 10000"/>
                <a:gd name="csX1" fmla="*/ 2110 w 10570"/>
                <a:gd name="csY1" fmla="*/ 4207 h 10000"/>
                <a:gd name="csX2" fmla="*/ 5084 w 10570"/>
                <a:gd name="csY2" fmla="*/ 10000 h 10000"/>
                <a:gd name="csX3" fmla="*/ 7936 w 10570"/>
                <a:gd name="csY3" fmla="*/ 5297 h 10000"/>
                <a:gd name="csX4" fmla="*/ 10570 w 10570"/>
                <a:gd name="csY4" fmla="*/ 0 h 10000"/>
                <a:gd name="csX0" fmla="*/ 0 w 10570"/>
                <a:gd name="csY0" fmla="*/ 614 h 10000"/>
                <a:gd name="csX1" fmla="*/ 1920 w 10570"/>
                <a:gd name="csY1" fmla="*/ 4491 h 10000"/>
                <a:gd name="csX2" fmla="*/ 5084 w 10570"/>
                <a:gd name="csY2" fmla="*/ 10000 h 10000"/>
                <a:gd name="csX3" fmla="*/ 7936 w 10570"/>
                <a:gd name="csY3" fmla="*/ 5297 h 10000"/>
                <a:gd name="csX4" fmla="*/ 10570 w 10570"/>
                <a:gd name="csY4" fmla="*/ 0 h 10000"/>
                <a:gd name="csX0" fmla="*/ 0 w 10570"/>
                <a:gd name="csY0" fmla="*/ 614 h 10000"/>
                <a:gd name="csX1" fmla="*/ 1920 w 10570"/>
                <a:gd name="csY1" fmla="*/ 4491 h 10000"/>
                <a:gd name="csX2" fmla="*/ 5084 w 10570"/>
                <a:gd name="csY2" fmla="*/ 10000 h 10000"/>
                <a:gd name="csX3" fmla="*/ 7936 w 10570"/>
                <a:gd name="csY3" fmla="*/ 5297 h 10000"/>
                <a:gd name="csX4" fmla="*/ 10570 w 10570"/>
                <a:gd name="csY4" fmla="*/ 0 h 10000"/>
                <a:gd name="csX0" fmla="*/ 0 w 10570"/>
                <a:gd name="csY0" fmla="*/ 614 h 10000"/>
                <a:gd name="csX1" fmla="*/ 1920 w 10570"/>
                <a:gd name="csY1" fmla="*/ 4491 h 10000"/>
                <a:gd name="csX2" fmla="*/ 5084 w 10570"/>
                <a:gd name="csY2" fmla="*/ 10000 h 10000"/>
                <a:gd name="csX3" fmla="*/ 7936 w 10570"/>
                <a:gd name="csY3" fmla="*/ 5297 h 10000"/>
                <a:gd name="csX4" fmla="*/ 10570 w 10570"/>
                <a:gd name="csY4" fmla="*/ 0 h 10000"/>
                <a:gd name="csX0" fmla="*/ 0 w 10587"/>
                <a:gd name="csY0" fmla="*/ 188 h 10000"/>
                <a:gd name="csX1" fmla="*/ 1937 w 10587"/>
                <a:gd name="csY1" fmla="*/ 4491 h 10000"/>
                <a:gd name="csX2" fmla="*/ 5101 w 10587"/>
                <a:gd name="csY2" fmla="*/ 10000 h 10000"/>
                <a:gd name="csX3" fmla="*/ 7953 w 10587"/>
                <a:gd name="csY3" fmla="*/ 5297 h 10000"/>
                <a:gd name="csX4" fmla="*/ 10587 w 10587"/>
                <a:gd name="csY4" fmla="*/ 0 h 10000"/>
                <a:gd name="csX0" fmla="*/ 0 w 10587"/>
                <a:gd name="csY0" fmla="*/ 188 h 10000"/>
                <a:gd name="csX1" fmla="*/ 1937 w 10587"/>
                <a:gd name="csY1" fmla="*/ 4491 h 10000"/>
                <a:gd name="csX2" fmla="*/ 5101 w 10587"/>
                <a:gd name="csY2" fmla="*/ 10000 h 10000"/>
                <a:gd name="csX3" fmla="*/ 7953 w 10587"/>
                <a:gd name="csY3" fmla="*/ 5297 h 10000"/>
                <a:gd name="csX4" fmla="*/ 10587 w 10587"/>
                <a:gd name="csY4" fmla="*/ 0 h 10000"/>
                <a:gd name="csX0" fmla="*/ 0 w 10587"/>
                <a:gd name="csY0" fmla="*/ 188 h 10000"/>
                <a:gd name="csX1" fmla="*/ 1937 w 10587"/>
                <a:gd name="csY1" fmla="*/ 4491 h 10000"/>
                <a:gd name="csX2" fmla="*/ 5101 w 10587"/>
                <a:gd name="csY2" fmla="*/ 10000 h 10000"/>
                <a:gd name="csX3" fmla="*/ 7953 w 10587"/>
                <a:gd name="csY3" fmla="*/ 5297 h 10000"/>
                <a:gd name="csX4" fmla="*/ 10587 w 10587"/>
                <a:gd name="csY4" fmla="*/ 0 h 10000"/>
                <a:gd name="csX0" fmla="*/ 0 w 10587"/>
                <a:gd name="csY0" fmla="*/ 188 h 10000"/>
                <a:gd name="csX1" fmla="*/ 1851 w 10587"/>
                <a:gd name="csY1" fmla="*/ 4491 h 10000"/>
                <a:gd name="csX2" fmla="*/ 5101 w 10587"/>
                <a:gd name="csY2" fmla="*/ 10000 h 10000"/>
                <a:gd name="csX3" fmla="*/ 7953 w 10587"/>
                <a:gd name="csY3" fmla="*/ 5297 h 10000"/>
                <a:gd name="csX4" fmla="*/ 10587 w 10587"/>
                <a:gd name="csY4" fmla="*/ 0 h 10000"/>
                <a:gd name="csX0" fmla="*/ 0 w 10587"/>
                <a:gd name="csY0" fmla="*/ 188 h 10000"/>
                <a:gd name="csX1" fmla="*/ 1851 w 10587"/>
                <a:gd name="csY1" fmla="*/ 4491 h 10000"/>
                <a:gd name="csX2" fmla="*/ 5101 w 10587"/>
                <a:gd name="csY2" fmla="*/ 10000 h 10000"/>
                <a:gd name="csX3" fmla="*/ 7953 w 10587"/>
                <a:gd name="csY3" fmla="*/ 5297 h 10000"/>
                <a:gd name="csX4" fmla="*/ 10587 w 10587"/>
                <a:gd name="csY4" fmla="*/ 0 h 10000"/>
                <a:gd name="csX0" fmla="*/ 0 w 10587"/>
                <a:gd name="csY0" fmla="*/ 188 h 10000"/>
                <a:gd name="csX1" fmla="*/ 1851 w 10587"/>
                <a:gd name="csY1" fmla="*/ 4491 h 10000"/>
                <a:gd name="csX2" fmla="*/ 5101 w 10587"/>
                <a:gd name="csY2" fmla="*/ 10000 h 10000"/>
                <a:gd name="csX3" fmla="*/ 8143 w 10587"/>
                <a:gd name="csY3" fmla="*/ 4776 h 10000"/>
                <a:gd name="csX4" fmla="*/ 10587 w 10587"/>
                <a:gd name="csY4" fmla="*/ 0 h 10000"/>
                <a:gd name="csX0" fmla="*/ 0 w 10587"/>
                <a:gd name="csY0" fmla="*/ 188 h 10000"/>
                <a:gd name="csX1" fmla="*/ 1851 w 10587"/>
                <a:gd name="csY1" fmla="*/ 4491 h 10000"/>
                <a:gd name="csX2" fmla="*/ 5101 w 10587"/>
                <a:gd name="csY2" fmla="*/ 10000 h 10000"/>
                <a:gd name="csX3" fmla="*/ 8143 w 10587"/>
                <a:gd name="csY3" fmla="*/ 4776 h 10000"/>
                <a:gd name="csX4" fmla="*/ 10587 w 10587"/>
                <a:gd name="csY4" fmla="*/ 0 h 10000"/>
                <a:gd name="csX0" fmla="*/ 0 w 10587"/>
                <a:gd name="csY0" fmla="*/ 188 h 10000"/>
                <a:gd name="csX1" fmla="*/ 1851 w 10587"/>
                <a:gd name="csY1" fmla="*/ 4491 h 10000"/>
                <a:gd name="csX2" fmla="*/ 5101 w 10587"/>
                <a:gd name="csY2" fmla="*/ 10000 h 10000"/>
                <a:gd name="csX3" fmla="*/ 8143 w 10587"/>
                <a:gd name="csY3" fmla="*/ 4776 h 10000"/>
                <a:gd name="csX4" fmla="*/ 10587 w 10587"/>
                <a:gd name="csY4" fmla="*/ 0 h 10000"/>
                <a:gd name="csX0" fmla="*/ 0 w 10189"/>
                <a:gd name="csY0" fmla="*/ 0 h 9812"/>
                <a:gd name="csX1" fmla="*/ 1851 w 10189"/>
                <a:gd name="csY1" fmla="*/ 4303 h 9812"/>
                <a:gd name="csX2" fmla="*/ 5101 w 10189"/>
                <a:gd name="csY2" fmla="*/ 9812 h 9812"/>
                <a:gd name="csX3" fmla="*/ 8143 w 10189"/>
                <a:gd name="csY3" fmla="*/ 4588 h 9812"/>
                <a:gd name="csX4" fmla="*/ 10189 w 10189"/>
                <a:gd name="csY4" fmla="*/ 96 h 9812"/>
                <a:gd name="csX0" fmla="*/ 0 w 10000"/>
                <a:gd name="csY0" fmla="*/ 0 h 10000"/>
                <a:gd name="csX1" fmla="*/ 1817 w 10000"/>
                <a:gd name="csY1" fmla="*/ 4385 h 10000"/>
                <a:gd name="csX2" fmla="*/ 5006 w 10000"/>
                <a:gd name="csY2" fmla="*/ 10000 h 10000"/>
                <a:gd name="csX3" fmla="*/ 7992 w 10000"/>
                <a:gd name="csY3" fmla="*/ 4676 h 10000"/>
                <a:gd name="csX4" fmla="*/ 10000 w 10000"/>
                <a:gd name="csY4" fmla="*/ 98 h 10000"/>
                <a:gd name="csX0" fmla="*/ 0 w 10000"/>
                <a:gd name="csY0" fmla="*/ 0 h 10000"/>
                <a:gd name="csX1" fmla="*/ 1817 w 10000"/>
                <a:gd name="csY1" fmla="*/ 4385 h 10000"/>
                <a:gd name="csX2" fmla="*/ 5006 w 10000"/>
                <a:gd name="csY2" fmla="*/ 10000 h 10000"/>
                <a:gd name="csX3" fmla="*/ 7992 w 10000"/>
                <a:gd name="csY3" fmla="*/ 4676 h 10000"/>
                <a:gd name="csX4" fmla="*/ 10000 w 10000"/>
                <a:gd name="csY4" fmla="*/ 98 h 10000"/>
                <a:gd name="csX0" fmla="*/ 0 w 10000"/>
                <a:gd name="csY0" fmla="*/ 0 h 10000"/>
                <a:gd name="csX1" fmla="*/ 1817 w 10000"/>
                <a:gd name="csY1" fmla="*/ 4385 h 10000"/>
                <a:gd name="csX2" fmla="*/ 5006 w 10000"/>
                <a:gd name="csY2" fmla="*/ 10000 h 10000"/>
                <a:gd name="csX3" fmla="*/ 7992 w 10000"/>
                <a:gd name="csY3" fmla="*/ 4676 h 10000"/>
                <a:gd name="csX4" fmla="*/ 10000 w 10000"/>
                <a:gd name="csY4" fmla="*/ 98 h 10000"/>
                <a:gd name="csX0" fmla="*/ 0 w 10000"/>
                <a:gd name="csY0" fmla="*/ 0 h 10000"/>
                <a:gd name="csX1" fmla="*/ 1817 w 10000"/>
                <a:gd name="csY1" fmla="*/ 4385 h 10000"/>
                <a:gd name="csX2" fmla="*/ 5006 w 10000"/>
                <a:gd name="csY2" fmla="*/ 10000 h 10000"/>
                <a:gd name="csX3" fmla="*/ 8128 w 10000"/>
                <a:gd name="csY3" fmla="*/ 4459 h 10000"/>
                <a:gd name="csX4" fmla="*/ 10000 w 10000"/>
                <a:gd name="csY4" fmla="*/ 98 h 10000"/>
                <a:gd name="csX0" fmla="*/ 0 w 10000"/>
                <a:gd name="csY0" fmla="*/ 0 h 10000"/>
                <a:gd name="csX1" fmla="*/ 1817 w 10000"/>
                <a:gd name="csY1" fmla="*/ 4385 h 10000"/>
                <a:gd name="csX2" fmla="*/ 5006 w 10000"/>
                <a:gd name="csY2" fmla="*/ 10000 h 10000"/>
                <a:gd name="csX3" fmla="*/ 8128 w 10000"/>
                <a:gd name="csY3" fmla="*/ 4459 h 10000"/>
                <a:gd name="csX4" fmla="*/ 10000 w 10000"/>
                <a:gd name="csY4" fmla="*/ 98 h 10000"/>
                <a:gd name="csX0" fmla="*/ 0 w 10000"/>
                <a:gd name="csY0" fmla="*/ 0 h 10000"/>
                <a:gd name="csX1" fmla="*/ 1817 w 10000"/>
                <a:gd name="csY1" fmla="*/ 4385 h 10000"/>
                <a:gd name="csX2" fmla="*/ 5006 w 10000"/>
                <a:gd name="csY2" fmla="*/ 10000 h 10000"/>
                <a:gd name="csX3" fmla="*/ 8128 w 10000"/>
                <a:gd name="csY3" fmla="*/ 4459 h 10000"/>
                <a:gd name="csX4" fmla="*/ 10000 w 10000"/>
                <a:gd name="csY4" fmla="*/ 98 h 10000"/>
                <a:gd name="csX0" fmla="*/ 0 w 10000"/>
                <a:gd name="csY0" fmla="*/ 0 h 10000"/>
                <a:gd name="csX1" fmla="*/ 1817 w 10000"/>
                <a:gd name="csY1" fmla="*/ 4385 h 10000"/>
                <a:gd name="csX2" fmla="*/ 5006 w 10000"/>
                <a:gd name="csY2" fmla="*/ 10000 h 10000"/>
                <a:gd name="csX3" fmla="*/ 8128 w 10000"/>
                <a:gd name="csY3" fmla="*/ 4459 h 10000"/>
                <a:gd name="csX4" fmla="*/ 10000 w 10000"/>
                <a:gd name="csY4" fmla="*/ 98 h 10000"/>
                <a:gd name="csX0" fmla="*/ 0 w 10000"/>
                <a:gd name="csY0" fmla="*/ 0 h 10000"/>
                <a:gd name="csX1" fmla="*/ 1817 w 10000"/>
                <a:gd name="csY1" fmla="*/ 4385 h 10000"/>
                <a:gd name="csX2" fmla="*/ 5006 w 10000"/>
                <a:gd name="csY2" fmla="*/ 10000 h 10000"/>
                <a:gd name="csX3" fmla="*/ 8128 w 10000"/>
                <a:gd name="csY3" fmla="*/ 4459 h 10000"/>
                <a:gd name="csX4" fmla="*/ 10000 w 10000"/>
                <a:gd name="csY4" fmla="*/ 98 h 10000"/>
                <a:gd name="csX0" fmla="*/ 0 w 10000"/>
                <a:gd name="csY0" fmla="*/ 0 h 10000"/>
                <a:gd name="csX1" fmla="*/ 1817 w 10000"/>
                <a:gd name="csY1" fmla="*/ 4385 h 10000"/>
                <a:gd name="csX2" fmla="*/ 5006 w 10000"/>
                <a:gd name="csY2" fmla="*/ 10000 h 10000"/>
                <a:gd name="csX3" fmla="*/ 8128 w 10000"/>
                <a:gd name="csY3" fmla="*/ 4459 h 10000"/>
                <a:gd name="csX4" fmla="*/ 10000 w 10000"/>
                <a:gd name="csY4" fmla="*/ 98 h 10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668" y="7"/>
                    <a:pt x="1234" y="2608"/>
                    <a:pt x="1817" y="4385"/>
                  </a:cubicBezTo>
                  <a:cubicBezTo>
                    <a:pt x="2379" y="6100"/>
                    <a:pt x="3578" y="9911"/>
                    <a:pt x="5006" y="10000"/>
                  </a:cubicBezTo>
                  <a:cubicBezTo>
                    <a:pt x="6377" y="10015"/>
                    <a:pt x="7808" y="5541"/>
                    <a:pt x="8128" y="4459"/>
                  </a:cubicBezTo>
                  <a:cubicBezTo>
                    <a:pt x="8447" y="3380"/>
                    <a:pt x="8986" y="105"/>
                    <a:pt x="10000" y="98"/>
                  </a:cubicBezTo>
                </a:path>
              </a:pathLst>
            </a:cu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Line 46">
              <a:extLst>
                <a:ext uri="{FF2B5EF4-FFF2-40B4-BE49-F238E27FC236}">
                  <a16:creationId xmlns:a16="http://schemas.microsoft.com/office/drawing/2014/main" id="{5BD74648-570C-307B-1120-F9157A1675E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326561" y="1977319"/>
              <a:ext cx="723392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47">
              <a:extLst>
                <a:ext uri="{FF2B5EF4-FFF2-40B4-BE49-F238E27FC236}">
                  <a16:creationId xmlns:a16="http://schemas.microsoft.com/office/drawing/2014/main" id="{A85322BB-F2C8-0788-3D9D-48A2C6FF0ED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170212" y="1697698"/>
              <a:ext cx="1028756" cy="8447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54">
              <a:extLst>
                <a:ext uri="{FF2B5EF4-FFF2-40B4-BE49-F238E27FC236}">
                  <a16:creationId xmlns:a16="http://schemas.microsoft.com/office/drawing/2014/main" id="{3AAAF140-912D-9384-EADD-11639A34031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213234" y="1406081"/>
              <a:ext cx="81491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55">
              <a:extLst>
                <a:ext uri="{FF2B5EF4-FFF2-40B4-BE49-F238E27FC236}">
                  <a16:creationId xmlns:a16="http://schemas.microsoft.com/office/drawing/2014/main" id="{78EE75D0-57A1-BE9F-CF48-B16B4BD51D4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500615" y="1935752"/>
              <a:ext cx="81491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56">
              <a:extLst>
                <a:ext uri="{FF2B5EF4-FFF2-40B4-BE49-F238E27FC236}">
                  <a16:creationId xmlns:a16="http://schemas.microsoft.com/office/drawing/2014/main" id="{308501F5-F268-7556-3BBC-CF328C6AAD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751952" y="1937632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57">
              <a:extLst>
                <a:ext uri="{FF2B5EF4-FFF2-40B4-BE49-F238E27FC236}">
                  <a16:creationId xmlns:a16="http://schemas.microsoft.com/office/drawing/2014/main" id="{95E3920A-DB1E-30B0-45DE-459D4D9603D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846080" y="1937424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TextBox 44">
              <a:extLst>
                <a:ext uri="{FF2B5EF4-FFF2-40B4-BE49-F238E27FC236}">
                  <a16:creationId xmlns:a16="http://schemas.microsoft.com/office/drawing/2014/main" id="{8A5992AF-1CA8-8799-6DBE-10D653DA5B0B}"/>
                </a:ext>
              </a:extLst>
            </p:cNvPr>
            <p:cNvSpPr txBox="1"/>
            <p:nvPr/>
          </p:nvSpPr>
          <p:spPr>
            <a:xfrm>
              <a:off x="10135527" y="2390370"/>
              <a:ext cx="1705540" cy="261610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MCDF</a:t>
              </a:r>
            </a:p>
          </p:txBody>
        </p:sp>
        <p:sp>
          <p:nvSpPr>
            <p:cNvPr id="32" name="Oval 58">
              <a:extLst>
                <a:ext uri="{FF2B5EF4-FFF2-40B4-BE49-F238E27FC236}">
                  <a16:creationId xmlns:a16="http://schemas.microsoft.com/office/drawing/2014/main" id="{25DC1DF8-38FF-56C7-FDC4-4CB3EBF4C3D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119548" y="1322223"/>
              <a:ext cx="68252" cy="68270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59">
              <a:extLst>
                <a:ext uri="{FF2B5EF4-FFF2-40B4-BE49-F238E27FC236}">
                  <a16:creationId xmlns:a16="http://schemas.microsoft.com/office/drawing/2014/main" id="{AA9E3CB2-A45A-AE6C-320B-FCED3541DCD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084106" y="1420612"/>
              <a:ext cx="68252" cy="68269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62">
              <a:extLst>
                <a:ext uri="{FF2B5EF4-FFF2-40B4-BE49-F238E27FC236}">
                  <a16:creationId xmlns:a16="http://schemas.microsoft.com/office/drawing/2014/main" id="{17AC1619-3177-0661-6480-4363E461135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685110" y="1594448"/>
              <a:ext cx="68252" cy="68269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1">
                <a:ea typeface="ヒラギノ角ゴ Pro W3" charset="-128"/>
                <a:cs typeface="ヒラギノ角ゴ Pro W3" charset="-128"/>
              </a:endParaRPr>
            </a:p>
          </p:txBody>
        </p:sp>
        <p:cxnSp>
          <p:nvCxnSpPr>
            <p:cNvPr id="35" name="AutoShape 66">
              <a:extLst>
                <a:ext uri="{FF2B5EF4-FFF2-40B4-BE49-F238E27FC236}">
                  <a16:creationId xmlns:a16="http://schemas.microsoft.com/office/drawing/2014/main" id="{5DBE183C-702D-D6C8-36C1-8272B62AD3C2}"/>
                </a:ext>
              </a:extLst>
            </p:cNvPr>
            <p:cNvCxnSpPr>
              <a:cxnSpLocks noChangeAspect="1" noChangeShapeType="1"/>
              <a:stCxn id="27" idx="0"/>
              <a:endCxn id="32" idx="0"/>
            </p:cNvCxnSpPr>
            <p:nvPr/>
          </p:nvCxnSpPr>
          <p:spPr bwMode="auto">
            <a:xfrm rot="16200000" flipV="1">
              <a:off x="10161898" y="1313999"/>
              <a:ext cx="83858" cy="100306"/>
            </a:xfrm>
            <a:prstGeom prst="curvedConnector3">
              <a:avLst>
                <a:gd name="adj1" fmla="val 222958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sp>
          <p:nvSpPr>
            <p:cNvPr id="36" name="Oval 55">
              <a:extLst>
                <a:ext uri="{FF2B5EF4-FFF2-40B4-BE49-F238E27FC236}">
                  <a16:creationId xmlns:a16="http://schemas.microsoft.com/office/drawing/2014/main" id="{8A230372-E964-81E0-E365-B06FCF0ECC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402482" y="1935752"/>
              <a:ext cx="81491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61">
              <a:extLst>
                <a:ext uri="{FF2B5EF4-FFF2-40B4-BE49-F238E27FC236}">
                  <a16:creationId xmlns:a16="http://schemas.microsoft.com/office/drawing/2014/main" id="{AFC6FA3B-060B-E916-0FF5-BEA55A78FD8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398517" y="1660569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61">
              <a:extLst>
                <a:ext uri="{FF2B5EF4-FFF2-40B4-BE49-F238E27FC236}">
                  <a16:creationId xmlns:a16="http://schemas.microsoft.com/office/drawing/2014/main" id="{82BA4D9F-5254-387A-7FF7-E216439B7F8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302678" y="1660569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57">
              <a:extLst>
                <a:ext uri="{FF2B5EF4-FFF2-40B4-BE49-F238E27FC236}">
                  <a16:creationId xmlns:a16="http://schemas.microsoft.com/office/drawing/2014/main" id="{934C3BEB-08A4-E2D5-DA19-39FDFC19BCB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895711" y="1590297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60">
              <a:extLst>
                <a:ext uri="{FF2B5EF4-FFF2-40B4-BE49-F238E27FC236}">
                  <a16:creationId xmlns:a16="http://schemas.microsoft.com/office/drawing/2014/main" id="{F1AEEDAF-D0B4-5AD0-F38F-6DB10EC24AE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886121" y="1666025"/>
              <a:ext cx="84040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57">
              <a:extLst>
                <a:ext uri="{FF2B5EF4-FFF2-40B4-BE49-F238E27FC236}">
                  <a16:creationId xmlns:a16="http://schemas.microsoft.com/office/drawing/2014/main" id="{AE78A83F-2A2A-FC43-2A0C-7AC1AE6ECA9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784451" y="1666025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57">
              <a:extLst>
                <a:ext uri="{FF2B5EF4-FFF2-40B4-BE49-F238E27FC236}">
                  <a16:creationId xmlns:a16="http://schemas.microsoft.com/office/drawing/2014/main" id="{CC1C87BD-9B2A-DB4D-7A9D-C2A7675B404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784451" y="1590297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61">
              <a:extLst>
                <a:ext uri="{FF2B5EF4-FFF2-40B4-BE49-F238E27FC236}">
                  <a16:creationId xmlns:a16="http://schemas.microsoft.com/office/drawing/2014/main" id="{3D940748-60D4-BF65-2EE4-5EEB17BB083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494472" y="1588074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61">
              <a:extLst>
                <a:ext uri="{FF2B5EF4-FFF2-40B4-BE49-F238E27FC236}">
                  <a16:creationId xmlns:a16="http://schemas.microsoft.com/office/drawing/2014/main" id="{82C55344-D703-4EE1-7B8F-4DED6289314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393486" y="1588074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61">
              <a:extLst>
                <a:ext uri="{FF2B5EF4-FFF2-40B4-BE49-F238E27FC236}">
                  <a16:creationId xmlns:a16="http://schemas.microsoft.com/office/drawing/2014/main" id="{C753A42D-747B-C197-C39F-6EFA55D9CC3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292502" y="1588074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61">
              <a:extLst>
                <a:ext uri="{FF2B5EF4-FFF2-40B4-BE49-F238E27FC236}">
                  <a16:creationId xmlns:a16="http://schemas.microsoft.com/office/drawing/2014/main" id="{417027E5-2477-B7F8-5436-511AA5D2498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191517" y="1588074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7" name="AutoShape 67">
              <a:extLst>
                <a:ext uri="{FF2B5EF4-FFF2-40B4-BE49-F238E27FC236}">
                  <a16:creationId xmlns:a16="http://schemas.microsoft.com/office/drawing/2014/main" id="{48C2F8D5-47EC-C550-84B4-109811D5A144}"/>
                </a:ext>
              </a:extLst>
            </p:cNvPr>
            <p:cNvCxnSpPr>
              <a:cxnSpLocks noChangeAspect="1" noChangeShapeType="1"/>
              <a:stCxn id="44" idx="0"/>
              <a:endCxn id="48" idx="0"/>
            </p:cNvCxnSpPr>
            <p:nvPr/>
          </p:nvCxnSpPr>
          <p:spPr bwMode="auto">
            <a:xfrm rot="16200000" flipV="1">
              <a:off x="10325267" y="1477834"/>
              <a:ext cx="171692" cy="48788"/>
            </a:xfrm>
            <a:prstGeom prst="curvedConnector3">
              <a:avLst>
                <a:gd name="adj1" fmla="val 198273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sp>
          <p:nvSpPr>
            <p:cNvPr id="48" name="Oval 58">
              <a:extLst>
                <a:ext uri="{FF2B5EF4-FFF2-40B4-BE49-F238E27FC236}">
                  <a16:creationId xmlns:a16="http://schemas.microsoft.com/office/drawing/2014/main" id="{631145C7-238C-FF0A-BAE5-F1F4A5ABB5A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352592" y="1416383"/>
              <a:ext cx="68252" cy="68270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49" name="AutoShape 67">
              <a:extLst>
                <a:ext uri="{FF2B5EF4-FFF2-40B4-BE49-F238E27FC236}">
                  <a16:creationId xmlns:a16="http://schemas.microsoft.com/office/drawing/2014/main" id="{FBB6ECED-BAB5-8B48-576E-DC3E30D93B92}"/>
                </a:ext>
              </a:extLst>
            </p:cNvPr>
            <p:cNvCxnSpPr>
              <a:cxnSpLocks noChangeAspect="1" noChangeShapeType="1"/>
              <a:stCxn id="41" idx="7"/>
              <a:endCxn id="34" idx="0"/>
            </p:cNvCxnSpPr>
            <p:nvPr/>
          </p:nvCxnSpPr>
          <p:spPr bwMode="auto">
            <a:xfrm rot="16200000" flipV="1">
              <a:off x="10744997" y="1568688"/>
              <a:ext cx="83251" cy="134772"/>
            </a:xfrm>
            <a:prstGeom prst="curvedConnector3">
              <a:avLst>
                <a:gd name="adj1" fmla="val 374591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50" name="AutoShape 64">
              <a:extLst>
                <a:ext uri="{FF2B5EF4-FFF2-40B4-BE49-F238E27FC236}">
                  <a16:creationId xmlns:a16="http://schemas.microsoft.com/office/drawing/2014/main" id="{66501119-58B7-241F-EE3B-4C20CC7E3689}"/>
                </a:ext>
              </a:extLst>
            </p:cNvPr>
            <p:cNvCxnSpPr>
              <a:cxnSpLocks noChangeAspect="1" noChangeShapeType="1"/>
              <a:stCxn id="40" idx="0"/>
              <a:endCxn id="33" idx="0"/>
            </p:cNvCxnSpPr>
            <p:nvPr/>
          </p:nvCxnSpPr>
          <p:spPr bwMode="auto">
            <a:xfrm rot="5400000" flipH="1" flipV="1">
              <a:off x="10900480" y="1448274"/>
              <a:ext cx="245413" cy="190091"/>
            </a:xfrm>
            <a:prstGeom prst="curvedConnector3">
              <a:avLst>
                <a:gd name="adj1" fmla="val 193149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96DEF077-287E-130F-1535-769E3F0C4B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22107" y="1734649"/>
              <a:ext cx="1646" cy="321293"/>
            </a:xfrm>
            <a:prstGeom prst="straightConnector1">
              <a:avLst/>
            </a:prstGeom>
            <a:ln w="19050"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7">
              <a:extLst>
                <a:ext uri="{FF2B5EF4-FFF2-40B4-BE49-F238E27FC236}">
                  <a16:creationId xmlns:a16="http://schemas.microsoft.com/office/drawing/2014/main" id="{85230FD4-147A-EA85-8CEE-B535C2600E0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006971" y="1590297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57">
              <a:extLst>
                <a:ext uri="{FF2B5EF4-FFF2-40B4-BE49-F238E27FC236}">
                  <a16:creationId xmlns:a16="http://schemas.microsoft.com/office/drawing/2014/main" id="{281AB962-7402-9F11-CFB9-48E9E1E86F0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118232" y="1590297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92A0D911-F851-73FB-198E-1CB14A179F7A}"/>
                  </a:ext>
                </a:extLst>
              </p:cNvPr>
              <p:cNvSpPr txBox="1"/>
              <p:nvPr/>
            </p:nvSpPr>
            <p:spPr>
              <a:xfrm>
                <a:off x="6416807" y="955655"/>
                <a:ext cx="5622479" cy="2152867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chemeClr val="accen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tIns="137160" bIns="137160" rtlCol="0" anchor="ctr">
                <a:noAutofit/>
              </a:bodyPr>
              <a:lstStyle>
                <a:defPPr>
                  <a:defRPr lang="fr-FR"/>
                </a:defPPr>
                <a:lvl1pPr>
                  <a:defRPr sz="1800"/>
                </a:lvl1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Initial one-body states are </a:t>
                </a:r>
                <a:r>
                  <a:rPr lang="en-US" dirty="0" err="1"/>
                  <a:t>hydrogenlike</a:t>
                </a:r>
                <a:r>
                  <a:rPr lang="en-US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To guesstimate the effect of many body correlation, orbitals are adjusted with an effective proton number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algn="ctr"/>
                <a:r>
                  <a:rPr lang="en-US" b="1" dirty="0"/>
                  <a:t>bad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1" i="0" dirty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fr-FR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leads to no convergence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Finding a good combination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US" dirty="0"/>
                  <a:t> is time </a:t>
                </a:r>
                <a:r>
                  <a:rPr lang="en-US" dirty="0" err="1"/>
                  <a:t>consumming</a:t>
                </a:r>
                <a:r>
                  <a:rPr lang="en-US" dirty="0"/>
                  <a:t>.</a:t>
                </a:r>
                <a:endParaRPr lang="en-US" altLang="en-US" dirty="0"/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92A0D911-F851-73FB-198E-1CB14A179F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807" y="955655"/>
                <a:ext cx="5622479" cy="215286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chemeClr val="accen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14C3A0E4-9542-0352-6064-DEBE364C2F1F}"/>
                  </a:ext>
                </a:extLst>
              </p:cNvPr>
              <p:cNvSpPr txBox="1"/>
              <p:nvPr/>
            </p:nvSpPr>
            <p:spPr>
              <a:xfrm>
                <a:off x="504983" y="1059998"/>
                <a:ext cx="4914857" cy="22560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fr-FR"/>
                </a:defPPr>
                <a:lvl1pPr>
                  <a:spcAft>
                    <a:spcPts val="1200"/>
                  </a:spcAft>
                  <a:defRPr sz="18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/>
                  <a:t>One-body Hamiltonian: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fr-FR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  <m:r>
                            <a:rPr lang="fr-FR">
                              <a:latin typeface="Cambria Math" panose="02040503050406030204" pitchFamily="18" charset="0"/>
                            </a:rPr>
                            <m:t>.</m:t>
                          </m:r>
                          <m:acc>
                            <m:accPr>
                              <m:chr m:val="⃗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fr-FR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>
                              <a:latin typeface="Cambria Math" panose="02040503050406030204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pt-BR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pt-BR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fr-FR" b="0" dirty="0"/>
              </a:p>
              <a:p>
                <a:r>
                  <a:rPr lang="en-US" dirty="0"/>
                  <a:t>Many body atomic wave function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𝛹</m:t>
                                  </m:r>
                                </m:e>
                                <m:sub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𝛷</m:t>
                              </m:r>
                            </m:e>
                            <m:sub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14C3A0E4-9542-0352-6064-DEBE364C2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83" y="1059998"/>
                <a:ext cx="4914857" cy="2256067"/>
              </a:xfrm>
              <a:prstGeom prst="rect">
                <a:avLst/>
              </a:prstGeom>
              <a:blipFill>
                <a:blip r:embed="rId6"/>
                <a:stretch>
                  <a:fillRect l="-2978" t="-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Ellipse 57">
            <a:extLst>
              <a:ext uri="{FF2B5EF4-FFF2-40B4-BE49-F238E27FC236}">
                <a16:creationId xmlns:a16="http://schemas.microsoft.com/office/drawing/2014/main" id="{9E14809F-3D61-8778-617A-E863BF837D30}"/>
              </a:ext>
            </a:extLst>
          </p:cNvPr>
          <p:cNvSpPr/>
          <p:nvPr/>
        </p:nvSpPr>
        <p:spPr>
          <a:xfrm>
            <a:off x="3522564" y="1485520"/>
            <a:ext cx="456583" cy="427744"/>
          </a:xfrm>
          <a:prstGeom prst="ellipse">
            <a:avLst/>
          </a:prstGeom>
          <a:solidFill>
            <a:srgbClr val="FF0000">
              <a:alpha val="3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15E00FDE-2518-21DF-74C0-21F1591546FF}"/>
              </a:ext>
            </a:extLst>
          </p:cNvPr>
          <p:cNvSpPr/>
          <p:nvPr/>
        </p:nvSpPr>
        <p:spPr>
          <a:xfrm>
            <a:off x="2638859" y="2574962"/>
            <a:ext cx="397141" cy="372056"/>
          </a:xfrm>
          <a:prstGeom prst="ellipse">
            <a:avLst/>
          </a:prstGeom>
          <a:solidFill>
            <a:srgbClr val="FF0000">
              <a:alpha val="3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1EF05DC7-30D5-CD97-2739-49AC3036251B}"/>
              </a:ext>
            </a:extLst>
          </p:cNvPr>
          <p:cNvSpPr txBox="1"/>
          <p:nvPr/>
        </p:nvSpPr>
        <p:spPr>
          <a:xfrm>
            <a:off x="1478274" y="6119446"/>
            <a:ext cx="23211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>
              <a:spcAft>
                <a:spcPts val="1200"/>
              </a:spcAf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Variational parameters</a:t>
            </a:r>
          </a:p>
        </p:txBody>
      </p:sp>
      <p:cxnSp>
        <p:nvCxnSpPr>
          <p:cNvPr id="63" name="Connecteur : en angle 62">
            <a:extLst>
              <a:ext uri="{FF2B5EF4-FFF2-40B4-BE49-F238E27FC236}">
                <a16:creationId xmlns:a16="http://schemas.microsoft.com/office/drawing/2014/main" id="{B48F80F5-96A7-AB2D-65EE-501D8B68FA35}"/>
              </a:ext>
            </a:extLst>
          </p:cNvPr>
          <p:cNvCxnSpPr>
            <a:cxnSpLocks/>
            <a:stCxn id="61" idx="3"/>
            <a:endCxn id="7" idx="2"/>
          </p:cNvCxnSpPr>
          <p:nvPr/>
        </p:nvCxnSpPr>
        <p:spPr>
          <a:xfrm flipH="1" flipV="1">
            <a:off x="2705532" y="5664291"/>
            <a:ext cx="1093912" cy="593655"/>
          </a:xfrm>
          <a:prstGeom prst="curvedConnector4">
            <a:avLst>
              <a:gd name="adj1" fmla="val -20897"/>
              <a:gd name="adj2" fmla="val 61665"/>
            </a:avLst>
          </a:prstGeom>
          <a:ln w="158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 : en angle 62">
            <a:extLst>
              <a:ext uri="{FF2B5EF4-FFF2-40B4-BE49-F238E27FC236}">
                <a16:creationId xmlns:a16="http://schemas.microsoft.com/office/drawing/2014/main" id="{23B60B80-4EC5-1892-CCAB-BDE73D224E4F}"/>
              </a:ext>
            </a:extLst>
          </p:cNvPr>
          <p:cNvCxnSpPr>
            <a:cxnSpLocks/>
            <a:stCxn id="61" idx="3"/>
            <a:endCxn id="7" idx="0"/>
          </p:cNvCxnSpPr>
          <p:nvPr/>
        </p:nvCxnSpPr>
        <p:spPr>
          <a:xfrm flipH="1" flipV="1">
            <a:off x="2705532" y="3501673"/>
            <a:ext cx="1093912" cy="2756273"/>
          </a:xfrm>
          <a:prstGeom prst="curvedConnector4">
            <a:avLst>
              <a:gd name="adj1" fmla="val -55892"/>
              <a:gd name="adj2" fmla="val 108294"/>
            </a:avLst>
          </a:prstGeom>
          <a:ln w="158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 : en angle 62">
            <a:extLst>
              <a:ext uri="{FF2B5EF4-FFF2-40B4-BE49-F238E27FC236}">
                <a16:creationId xmlns:a16="http://schemas.microsoft.com/office/drawing/2014/main" id="{EC76F66B-DE40-C395-5335-899D0428431B}"/>
              </a:ext>
            </a:extLst>
          </p:cNvPr>
          <p:cNvCxnSpPr>
            <a:cxnSpLocks/>
            <a:stCxn id="7" idx="2"/>
            <a:endCxn id="59" idx="2"/>
          </p:cNvCxnSpPr>
          <p:nvPr/>
        </p:nvCxnSpPr>
        <p:spPr>
          <a:xfrm rot="5400000" flipH="1">
            <a:off x="1220545" y="4179305"/>
            <a:ext cx="2903301" cy="66673"/>
          </a:xfrm>
          <a:prstGeom prst="curvedConnector4">
            <a:avLst>
              <a:gd name="adj1" fmla="val -7874"/>
              <a:gd name="adj2" fmla="val 2557731"/>
            </a:avLst>
          </a:prstGeom>
          <a:ln w="158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 : en angle 62">
            <a:extLst>
              <a:ext uri="{FF2B5EF4-FFF2-40B4-BE49-F238E27FC236}">
                <a16:creationId xmlns:a16="http://schemas.microsoft.com/office/drawing/2014/main" id="{1CD1AF9C-AF6B-BC9B-0DB3-FEF64F8B6E2F}"/>
              </a:ext>
            </a:extLst>
          </p:cNvPr>
          <p:cNvCxnSpPr>
            <a:cxnSpLocks/>
            <a:stCxn id="7" idx="0"/>
            <a:endCxn id="58" idx="6"/>
          </p:cNvCxnSpPr>
          <p:nvPr/>
        </p:nvCxnSpPr>
        <p:spPr>
          <a:xfrm rot="5400000" flipH="1" flipV="1">
            <a:off x="2441199" y="1963726"/>
            <a:ext cx="1802281" cy="1273615"/>
          </a:xfrm>
          <a:prstGeom prst="curvedConnector4">
            <a:avLst>
              <a:gd name="adj1" fmla="val 12845"/>
              <a:gd name="adj2" fmla="val 117949"/>
            </a:avLst>
          </a:prstGeom>
          <a:ln w="158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17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65"/>
    </mc:Choice>
    <mc:Fallback xmlns="">
      <p:transition spd="slow" advTm="5796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0D67A-BAB1-0031-5D2F-594D3B2F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BB4AB-FBC6-AB63-42BF-A1A63EA83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Machine Learning for Atomic Structure Codes: the proposed solution</a:t>
            </a:r>
            <a:endParaRPr lang="en-US" sz="1000" cap="none" dirty="0">
              <a:ln w="0" cap="sq">
                <a:noFill/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0" name="Titre 6">
            <a:extLst>
              <a:ext uri="{FF2B5EF4-FFF2-40B4-BE49-F238E27FC236}">
                <a16:creationId xmlns:a16="http://schemas.microsoft.com/office/drawing/2014/main" id="{40627DE0-340F-4B33-64C7-9922D0FC67D9}"/>
              </a:ext>
            </a:extLst>
          </p:cNvPr>
          <p:cNvSpPr txBox="1">
            <a:spLocks/>
          </p:cNvSpPr>
          <p:nvPr/>
        </p:nvSpPr>
        <p:spPr>
          <a:xfrm>
            <a:off x="3036000" y="44624"/>
            <a:ext cx="7236000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000" b="0" dirty="0">
                <a:cs typeface="Arial Narrow"/>
              </a:rPr>
            </a:br>
            <a:endParaRPr lang="fr-FR" sz="1050" cap="non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92E2205-9895-A317-84F6-B6EF9C996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A14F55-A9F5-4D3E-1878-9EA81C96E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ECCCFA-F303-C243-8C72-78E3602E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E67752D-0AC3-A56C-3044-4F36A97600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13" y="941990"/>
            <a:ext cx="4526174" cy="362170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16E58E2-C53E-0D40-D0D7-114AE9BD4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000" y="3066888"/>
            <a:ext cx="3618000" cy="3340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40">
                <a:extLst>
                  <a:ext uri="{FF2B5EF4-FFF2-40B4-BE49-F238E27FC236}">
                    <a16:creationId xmlns:a16="http://schemas.microsoft.com/office/drawing/2014/main" id="{673CE5B1-ABE3-4F5A-ADC7-AB503AEBC519}"/>
                  </a:ext>
                </a:extLst>
              </p:cNvPr>
              <p:cNvSpPr txBox="1"/>
              <p:nvPr/>
            </p:nvSpPr>
            <p:spPr>
              <a:xfrm>
                <a:off x="147483" y="4680324"/>
                <a:ext cx="5151603" cy="1581157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chemeClr val="accen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tIns="137160" bIns="137160" rtlCol="0" anchor="ctr">
                <a:no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"/>
                </a:pPr>
                <a:r>
                  <a:rPr lang="en-US" sz="1800" dirty="0"/>
                  <a:t>The physicist (or software user) is therefore required to </a:t>
                </a:r>
                <a:r>
                  <a:rPr lang="en-US" sz="1800" b="1" dirty="0"/>
                  <a:t>manually predict</a:t>
                </a:r>
                <a:r>
                  <a:rPr lang="en-US" sz="1800" dirty="0"/>
                  <a:t> the </a:t>
                </a:r>
                <a:r>
                  <a:rPr lang="en-US" sz="1800" b="1" dirty="0"/>
                  <a:t>hyperparameter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US" sz="1800" dirty="0"/>
                  <a:t> for each successive atomic orbital of every atomic state, making the procedure very cumbersome.</a:t>
                </a:r>
              </a:p>
            </p:txBody>
          </p:sp>
        </mc:Choice>
        <mc:Fallback xmlns="">
          <p:sp>
            <p:nvSpPr>
              <p:cNvPr id="56" name="TextBox 40">
                <a:extLst>
                  <a:ext uri="{FF2B5EF4-FFF2-40B4-BE49-F238E27FC236}">
                    <a16:creationId xmlns:a16="http://schemas.microsoft.com/office/drawing/2014/main" id="{673CE5B1-ABE3-4F5A-ADC7-AB503AEBC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83" y="4680324"/>
                <a:ext cx="5151603" cy="158115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chemeClr val="accen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Ellipse 56">
            <a:extLst>
              <a:ext uri="{FF2B5EF4-FFF2-40B4-BE49-F238E27FC236}">
                <a16:creationId xmlns:a16="http://schemas.microsoft.com/office/drawing/2014/main" id="{F51CC053-F92A-8F65-871E-8CEC87DF958E}"/>
              </a:ext>
            </a:extLst>
          </p:cNvPr>
          <p:cNvSpPr/>
          <p:nvPr/>
        </p:nvSpPr>
        <p:spPr>
          <a:xfrm>
            <a:off x="1593027" y="2359025"/>
            <a:ext cx="264347" cy="24765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4D44EEC3-53CE-4110-3F5C-23664E523F72}"/>
              </a:ext>
            </a:extLst>
          </p:cNvPr>
          <p:cNvSpPr/>
          <p:nvPr/>
        </p:nvSpPr>
        <p:spPr>
          <a:xfrm>
            <a:off x="2416462" y="2606675"/>
            <a:ext cx="264347" cy="24765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46541F40-69CC-5B0D-F0D8-3231A140EF13}"/>
              </a:ext>
            </a:extLst>
          </p:cNvPr>
          <p:cNvSpPr/>
          <p:nvPr/>
        </p:nvSpPr>
        <p:spPr>
          <a:xfrm>
            <a:off x="3129727" y="3352845"/>
            <a:ext cx="264347" cy="24765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55486AF9-CF5D-3093-AFF2-7699202B70F8}"/>
              </a:ext>
            </a:extLst>
          </p:cNvPr>
          <p:cNvSpPr/>
          <p:nvPr/>
        </p:nvSpPr>
        <p:spPr>
          <a:xfrm>
            <a:off x="2680809" y="2767989"/>
            <a:ext cx="264347" cy="24765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E120EAF5-3725-FC35-D076-2398B38C8DED}"/>
              </a:ext>
            </a:extLst>
          </p:cNvPr>
          <p:cNvSpPr/>
          <p:nvPr/>
        </p:nvSpPr>
        <p:spPr>
          <a:xfrm>
            <a:off x="3735125" y="2759075"/>
            <a:ext cx="264347" cy="24765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A79DFF47-E6B1-B45D-4764-00F0ACC640DC}"/>
              </a:ext>
            </a:extLst>
          </p:cNvPr>
          <p:cNvCxnSpPr>
            <a:cxnSpLocks/>
            <a:stCxn id="56" idx="0"/>
            <a:endCxn id="57" idx="4"/>
          </p:cNvCxnSpPr>
          <p:nvPr/>
        </p:nvCxnSpPr>
        <p:spPr>
          <a:xfrm flipH="1" flipV="1">
            <a:off x="1725201" y="2606675"/>
            <a:ext cx="998084" cy="2073649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37A16D6F-8AFE-E39B-35E9-F5D3BA2C719A}"/>
              </a:ext>
            </a:extLst>
          </p:cNvPr>
          <p:cNvCxnSpPr>
            <a:cxnSpLocks/>
            <a:stCxn id="56" idx="0"/>
            <a:endCxn id="61" idx="4"/>
          </p:cNvCxnSpPr>
          <p:nvPr/>
        </p:nvCxnSpPr>
        <p:spPr>
          <a:xfrm flipV="1">
            <a:off x="2723285" y="3015639"/>
            <a:ext cx="89698" cy="1664685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7EAF28F9-ECAB-EC99-F3F5-2A572345CB07}"/>
              </a:ext>
            </a:extLst>
          </p:cNvPr>
          <p:cNvCxnSpPr>
            <a:cxnSpLocks/>
            <a:stCxn id="56" idx="0"/>
            <a:endCxn id="58" idx="4"/>
          </p:cNvCxnSpPr>
          <p:nvPr/>
        </p:nvCxnSpPr>
        <p:spPr>
          <a:xfrm flipH="1" flipV="1">
            <a:off x="2548636" y="2854325"/>
            <a:ext cx="174649" cy="1825999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623F65A5-B47C-81E9-CCB9-DBA841AB362C}"/>
              </a:ext>
            </a:extLst>
          </p:cNvPr>
          <p:cNvCxnSpPr>
            <a:cxnSpLocks/>
            <a:stCxn id="56" idx="0"/>
            <a:endCxn id="59" idx="4"/>
          </p:cNvCxnSpPr>
          <p:nvPr/>
        </p:nvCxnSpPr>
        <p:spPr>
          <a:xfrm flipV="1">
            <a:off x="2723285" y="3600495"/>
            <a:ext cx="538616" cy="1079829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1082034B-87FA-55C4-E986-A600CA70934E}"/>
              </a:ext>
            </a:extLst>
          </p:cNvPr>
          <p:cNvCxnSpPr>
            <a:cxnSpLocks/>
            <a:stCxn id="56" idx="0"/>
          </p:cNvCxnSpPr>
          <p:nvPr/>
        </p:nvCxnSpPr>
        <p:spPr>
          <a:xfrm flipV="1">
            <a:off x="2723285" y="2914387"/>
            <a:ext cx="1125234" cy="1765937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Image 80">
            <a:extLst>
              <a:ext uri="{FF2B5EF4-FFF2-40B4-BE49-F238E27FC236}">
                <a16:creationId xmlns:a16="http://schemas.microsoft.com/office/drawing/2014/main" id="{A6478848-B371-3B6D-9223-B3ACA6F096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782" y="1111119"/>
            <a:ext cx="2286435" cy="174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E885E03C-D923-15C3-AFC6-49C3892D6D75}"/>
                  </a:ext>
                </a:extLst>
              </p:cNvPr>
              <p:cNvSpPr txBox="1"/>
              <p:nvPr/>
            </p:nvSpPr>
            <p:spPr>
              <a:xfrm>
                <a:off x="4869354" y="941990"/>
                <a:ext cx="3324171" cy="856832"/>
              </a:xfrm>
              <a:prstGeom prst="rect">
                <a:avLst/>
              </a:prstGeom>
              <a:ln w="12700" cmpd="sng"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anchor="ctr" anchorCtr="0">
                <a:noAutofit/>
              </a:bodyPr>
              <a:lstStyle>
                <a:defPPr>
                  <a:defRPr lang="fr-FR"/>
                </a:defPPr>
                <a:lvl1pPr algn="just">
                  <a:defRPr sz="1600">
                    <a:solidFill>
                      <a:schemeClr val="dk1"/>
                    </a:solidFill>
                    <a:latin typeface="+mn-lt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9pPr>
              </a:lstStyle>
              <a:p>
                <a:r>
                  <a:rPr lang="fr-FR" dirty="0"/>
                  <a:t>Correlation plot of the convergence </a:t>
                </a:r>
                <a:r>
                  <a:rPr lang="fr-FR" dirty="0" err="1"/>
                  <a:t>error</a:t>
                </a:r>
                <a:r>
                  <a:rPr lang="fr-FR" dirty="0"/>
                  <a:t> </a:t>
                </a:r>
                <a:r>
                  <a:rPr lang="fr-FR" dirty="0" err="1"/>
                  <a:t>estimate</a:t>
                </a:r>
                <a:r>
                  <a:rPr lang="fr-FR" dirty="0"/>
                  <a:t> as a </a:t>
                </a:r>
                <a:r>
                  <a:rPr lang="fr-FR" dirty="0" err="1"/>
                  <a:t>function</a:t>
                </a:r>
                <a:r>
                  <a:rPr lang="fr-FR" dirty="0"/>
                  <a:t>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f>
                          <m:fPr>
                            <m:ctrlP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f>
                          <m:fPr>
                            <m:ctrlP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dirty="0"/>
                  <a:t> of Be-like Fm.</a:t>
                </a:r>
              </a:p>
            </p:txBody>
          </p:sp>
        </mc:Choice>
        <mc:Fallback xmlns=""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E885E03C-D923-15C3-AFC6-49C3892D6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354" y="941990"/>
                <a:ext cx="3324171" cy="8568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mpd="sng"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TextBox 40">
            <a:extLst>
              <a:ext uri="{FF2B5EF4-FFF2-40B4-BE49-F238E27FC236}">
                <a16:creationId xmlns:a16="http://schemas.microsoft.com/office/drawing/2014/main" id="{40369F6F-5043-BBCE-168C-32CB3981B03F}"/>
              </a:ext>
            </a:extLst>
          </p:cNvPr>
          <p:cNvSpPr txBox="1"/>
          <p:nvPr/>
        </p:nvSpPr>
        <p:spPr>
          <a:xfrm>
            <a:off x="5164852" y="2177676"/>
            <a:ext cx="3818373" cy="72727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"/>
            </a:pPr>
            <a:r>
              <a:rPr lang="en-US" sz="1800" dirty="0"/>
              <a:t>This is an excellent candidate problem for </a:t>
            </a:r>
            <a:r>
              <a:rPr lang="en-US" sz="1800" b="1" dirty="0"/>
              <a:t>machine learning</a:t>
            </a:r>
            <a:r>
              <a:rPr lang="en-US" sz="1800" dirty="0"/>
              <a:t>.</a:t>
            </a:r>
          </a:p>
        </p:txBody>
      </p:sp>
      <p:cxnSp>
        <p:nvCxnSpPr>
          <p:cNvPr id="98" name="Connecteur : en angle 97">
            <a:extLst>
              <a:ext uri="{FF2B5EF4-FFF2-40B4-BE49-F238E27FC236}">
                <a16:creationId xmlns:a16="http://schemas.microsoft.com/office/drawing/2014/main" id="{A214FDD9-D6ED-2150-7A4F-707BE02C0BE4}"/>
              </a:ext>
            </a:extLst>
          </p:cNvPr>
          <p:cNvCxnSpPr>
            <a:cxnSpLocks/>
            <a:stCxn id="81" idx="3"/>
            <a:endCxn id="12" idx="3"/>
          </p:cNvCxnSpPr>
          <p:nvPr/>
        </p:nvCxnSpPr>
        <p:spPr>
          <a:xfrm flipH="1">
            <a:off x="10272000" y="1985788"/>
            <a:ext cx="1143217" cy="2751355"/>
          </a:xfrm>
          <a:prstGeom prst="curvedConnector3">
            <a:avLst>
              <a:gd name="adj1" fmla="val -19996"/>
            </a:avLst>
          </a:prstGeom>
          <a:ln w="158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6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65"/>
    </mc:Choice>
    <mc:Fallback xmlns="">
      <p:transition spd="slow" advTm="5796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710D5-EDC5-9C37-0FCD-869A1F3B4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43558-05F7-4202-79FB-A6644AB79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Machine Learning for Atomic Structure Codes: application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A3F04-833A-37F9-8E58-11D6F04F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600"/>
              </a:lnSpc>
            </a:pPr>
            <a:fld id="{81D60167-4931-47E6-BA6A-407CBD079E47}" type="slidenum">
              <a:rPr lang="fr-FR" smtClean="0"/>
              <a:t>7</a:t>
            </a:fld>
            <a:endParaRPr lang="fr-FR" dirty="0"/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F18C6F39-68CB-47D3-E357-BF4E681B6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2E79EC75-A591-14F5-EBB4-B1B327F96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TRIUMF – IRL Workshop</a:t>
            </a:r>
            <a:endParaRPr lang="fr-FR" dirty="0"/>
          </a:p>
        </p:txBody>
      </p:sp>
      <p:pic>
        <p:nvPicPr>
          <p:cNvPr id="17" name="spectra_video">
            <a:hlinkClick r:id="" action="ppaction://media"/>
            <a:extLst>
              <a:ext uri="{FF2B5EF4-FFF2-40B4-BE49-F238E27FC236}">
                <a16:creationId xmlns:a16="http://schemas.microsoft.com/office/drawing/2014/main" id="{F33F6ECE-9D6F-13DD-1968-EFBE1D6EE8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63543" y="1204685"/>
            <a:ext cx="5629063" cy="3166348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EF04C87F-2675-7B37-4D44-18774E5A69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4983" y="3635117"/>
            <a:ext cx="5201917" cy="1044154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B0F439A-F8C9-F05C-4AD2-75DE5400199E}"/>
              </a:ext>
            </a:extLst>
          </p:cNvPr>
          <p:cNvSpPr txBox="1"/>
          <p:nvPr/>
        </p:nvSpPr>
        <p:spPr>
          <a:xfrm>
            <a:off x="6259100" y="774635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Datatom</a:t>
            </a:r>
            <a:r>
              <a:rPr lang="en-US" sz="1800" dirty="0"/>
              <a:t>: public repository (soon)</a:t>
            </a:r>
          </a:p>
        </p:txBody>
      </p:sp>
      <p:sp>
        <p:nvSpPr>
          <p:cNvPr id="110" name="Espace réservé du texte 16">
            <a:extLst>
              <a:ext uri="{FF2B5EF4-FFF2-40B4-BE49-F238E27FC236}">
                <a16:creationId xmlns:a16="http://schemas.microsoft.com/office/drawing/2014/main" id="{CF7FD111-F01E-8830-9F17-D023E048707F}"/>
              </a:ext>
            </a:extLst>
          </p:cNvPr>
          <p:cNvSpPr txBox="1">
            <a:spLocks/>
          </p:cNvSpPr>
          <p:nvPr/>
        </p:nvSpPr>
        <p:spPr>
          <a:xfrm>
            <a:off x="140677" y="4869636"/>
            <a:ext cx="11898609" cy="13921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numCol="2" rtlCol="0" anchor="ctr">
            <a:noAutofit/>
          </a:bodyPr>
          <a:lstStyle>
            <a:defPPr>
              <a:defRPr lang="fr-FR"/>
            </a:defPPr>
            <a:lvl1pPr marL="285750" indent="-285750">
              <a:buFont typeface="Wingdings" panose="05000000000000000000" pitchFamily="2" charset="2"/>
              <a:buChar char=""/>
              <a:defRPr sz="1800"/>
            </a:lvl1pPr>
            <a:lvl2pPr marL="582107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20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0178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8250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4632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439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2464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0535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8607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dataset co-generated by AI is substantially larger than the NIST repository and opens the way to applications such as: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opacity calculations for stellar objects,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spectroscopic identification of stellar events,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the study of metastable states relevant to lasers and atomic clocks…</a:t>
            </a:r>
            <a:endParaRPr lang="en-US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FD50B951-BD21-8D58-0081-1B175CA89EEF}"/>
                  </a:ext>
                </a:extLst>
              </p:cNvPr>
              <p:cNvSpPr txBox="1"/>
              <p:nvPr/>
            </p:nvSpPr>
            <p:spPr>
              <a:xfrm>
                <a:off x="504983" y="1079959"/>
                <a:ext cx="5239876" cy="234904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spcAft>
                    <a:spcPts val="1800"/>
                  </a:spcAft>
                </a:pPr>
                <a:r>
                  <a:rPr lang="en-US" sz="1800" b="0" i="0" u="none" strike="noStrike" baseline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Select a </a:t>
                </a:r>
                <a:r>
                  <a:rPr lang="en-US" sz="1800" b="0" i="0" u="none" strike="noStrike" baseline="0" dirty="0">
                    <a:solidFill>
                      <a:srgbClr val="8080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target </a:t>
                </a:r>
                <a:r>
                  <a:rPr lang="en-US" sz="1800" b="0" i="0" u="none" strike="noStrike" baseline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dataset:</a:t>
                </a:r>
              </a:p>
              <a:p>
                <a:pPr algn="l">
                  <a:spcBef>
                    <a:spcPts val="1200"/>
                  </a:spcBef>
                  <a:spcAft>
                    <a:spcPts val="1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≤ </m:t>
                      </m:r>
                      <m:sSub>
                        <m:sSubPr>
                          <m:ctrlPr>
                            <a:rPr lang="fr-FR" sz="18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800" b="0" i="0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protons</m:t>
                          </m:r>
                        </m:sub>
                      </m:sSub>
                      <m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≤ </m:t>
                      </m:r>
                      <m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1181</m:t>
                      </m:r>
                      <m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≤ </m:t>
                      </m:r>
                      <m:sSub>
                        <m:sSubPr>
                          <m:ctrlPr>
                            <a:rPr lang="fr-FR" sz="18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800" b="0" i="0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electrons</m:t>
                          </m:r>
                        </m:sub>
                      </m:sSub>
                      <m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≤ </m:t>
                      </m:r>
                      <m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</m:t>
                      </m:r>
                    </m:oMath>
                  </m:oMathPara>
                </a14:m>
                <a:endParaRPr lang="en-US" sz="1800" b="0" i="0" u="none" strike="noStrike" baseline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/>
                <a:r>
                  <a:rPr lang="en-US" sz="1800" b="0" i="0" u="none" strike="noStrike" baseline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Train a neural network on 10% of it:</a:t>
                </a:r>
              </a:p>
              <a:p>
                <a:pPr algn="ctr">
                  <a:spcBef>
                    <a:spcPts val="1800"/>
                  </a:spcBef>
                  <a:spcAft>
                    <a:spcPts val="1800"/>
                  </a:spcAft>
                </a:pPr>
                <a:r>
                  <a:rPr lang="en-US" sz="1800" b="0" i="0" u="none" strike="noStrike" baseline="0" dirty="0">
                    <a:solidFill>
                      <a:srgbClr val="2CA12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training </a:t>
                </a:r>
                <a:r>
                  <a:rPr lang="en-US" sz="1800" b="0" i="0" u="none" strike="noStrike" baseline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1800" b="0" i="0" u="none" strike="noStrike" baseline="0" dirty="0">
                    <a:solidFill>
                      <a:srgbClr val="1F77B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validation </a:t>
                </a:r>
                <a:r>
                  <a:rPr lang="en-US" sz="1800" b="0" i="0" u="none" strike="noStrike" baseline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1800" b="0" i="0" u="none" strike="noStrike" baseline="0" dirty="0">
                    <a:solidFill>
                      <a:srgbClr val="D7272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test </a:t>
                </a:r>
                <a:r>
                  <a:rPr lang="en-US" sz="1800" b="0" i="0" u="none" strike="noStrike" baseline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10% of </a:t>
                </a:r>
                <a:r>
                  <a:rPr lang="en-US" sz="1800" b="0" i="0" u="none" strike="noStrike" baseline="0" dirty="0">
                    <a:solidFill>
                      <a:srgbClr val="8080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target</a:t>
                </a:r>
              </a:p>
              <a:p>
                <a:pPr algn="l"/>
                <a:r>
                  <a:rPr lang="en-US" sz="1800" b="0" i="0" u="none" strike="noStrike" baseline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Use trained model for remaining 90%</a:t>
                </a: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FD50B951-BD21-8D58-0081-1B175CA89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83" y="1079959"/>
                <a:ext cx="5239876" cy="2349041"/>
              </a:xfrm>
              <a:prstGeom prst="rect">
                <a:avLst/>
              </a:prstGeom>
              <a:blipFill>
                <a:blip r:embed="rId6"/>
                <a:stretch>
                  <a:fillRect l="-2794" t="-3368" b="-5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FEBD0197-5447-B43D-F36C-F044969353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589" y="709405"/>
            <a:ext cx="804540" cy="80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2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42EAB-1D6A-A3E6-D899-9EAC82A85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C2B06-2EE1-0178-CC26-1F6C289D0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Machine Learning for Nuclear Structure Codes: the problem</a:t>
            </a:r>
            <a:endParaRPr lang="en-US" sz="1000" cap="none" dirty="0">
              <a:ln w="0" cap="sq">
                <a:noFill/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0" name="Titre 6">
            <a:extLst>
              <a:ext uri="{FF2B5EF4-FFF2-40B4-BE49-F238E27FC236}">
                <a16:creationId xmlns:a16="http://schemas.microsoft.com/office/drawing/2014/main" id="{F955917B-CA26-8E78-DC64-E4CF230EE93E}"/>
              </a:ext>
            </a:extLst>
          </p:cNvPr>
          <p:cNvSpPr txBox="1">
            <a:spLocks/>
          </p:cNvSpPr>
          <p:nvPr/>
        </p:nvSpPr>
        <p:spPr>
          <a:xfrm>
            <a:off x="3036000" y="44624"/>
            <a:ext cx="7236000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000" b="0" dirty="0">
                <a:cs typeface="Arial Narrow"/>
              </a:rPr>
            </a:br>
            <a:endParaRPr lang="fr-FR" sz="1050" cap="non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47FFE30-5740-B071-C53E-494091A84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8D9F1C-C4B6-EFB5-8978-955DE854B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D42EA3-087E-1D87-104A-8E03BC06F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4" name="Espace réservé du texte 16">
            <a:extLst>
              <a:ext uri="{FF2B5EF4-FFF2-40B4-BE49-F238E27FC236}">
                <a16:creationId xmlns:a16="http://schemas.microsoft.com/office/drawing/2014/main" id="{098E3435-F5B3-0DB7-72E5-973FF0A2E4FA}"/>
              </a:ext>
            </a:extLst>
          </p:cNvPr>
          <p:cNvSpPr txBox="1">
            <a:spLocks/>
          </p:cNvSpPr>
          <p:nvPr/>
        </p:nvSpPr>
        <p:spPr>
          <a:xfrm>
            <a:off x="555748" y="4825976"/>
            <a:ext cx="3347378" cy="14358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>
            <a:defPPr>
              <a:defRPr lang="fr-FR"/>
            </a:defPPr>
            <a:lvl1pPr marL="0" indent="0">
              <a:buFont typeface="Wingdings" panose="05000000000000000000" pitchFamily="2" charset="2"/>
              <a:buNone/>
              <a:defRPr sz="1800">
                <a:latin typeface="CMSS17"/>
              </a:defRPr>
            </a:lvl1pPr>
            <a:lvl2pPr marL="582107" lvl="1" indent="-194036" defTabSz="776143" eaLnBrk="1" latinLnBrk="0" hangingPunct="1">
              <a:lnSpc>
                <a:spcPct val="90000"/>
              </a:lnSpc>
              <a:spcBef>
                <a:spcPts val="424"/>
              </a:spcBef>
              <a:buFont typeface="Wingdings" panose="05000000000000000000" pitchFamily="2" charset="2"/>
              <a:buChar char="§"/>
              <a:defRPr sz="2037">
                <a:latin typeface="CMSS17"/>
                <a:cs typeface="+mn-cs"/>
              </a:defRPr>
            </a:lvl2pPr>
            <a:lvl3pPr marL="970178" indent="-194036" defTabSz="776143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698">
                <a:latin typeface="+mn-lt"/>
                <a:cs typeface="+mn-cs"/>
              </a:defRPr>
            </a:lvl3pPr>
            <a:lvl4pPr marL="1358250" indent="-194036" defTabSz="776143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>
                <a:latin typeface="+mn-lt"/>
                <a:cs typeface="+mn-cs"/>
              </a:defRPr>
            </a:lvl4pPr>
            <a:lvl5pPr marL="1746321" indent="-194036" defTabSz="776143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>
                <a:latin typeface="+mn-lt"/>
                <a:cs typeface="+mn-cs"/>
              </a:defRPr>
            </a:lvl5pPr>
            <a:lvl6pPr marL="2134392" indent="-194036" defTabSz="776143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>
                <a:latin typeface="+mn-lt"/>
                <a:cs typeface="+mn-cs"/>
              </a:defRPr>
            </a:lvl6pPr>
            <a:lvl7pPr marL="2522464" indent="-194036" defTabSz="776143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>
                <a:latin typeface="+mn-lt"/>
                <a:cs typeface="+mn-cs"/>
              </a:defRPr>
            </a:lvl7pPr>
            <a:lvl8pPr marL="2910535" indent="-194036" defTabSz="776143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>
                <a:latin typeface="+mn-lt"/>
                <a:cs typeface="+mn-cs"/>
              </a:defRPr>
            </a:lvl8pPr>
            <a:lvl9pPr marL="3298607" indent="-194036" defTabSz="776143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>
                <a:latin typeface="+mn-lt"/>
                <a:cs typeface="+mn-cs"/>
              </a:defRPr>
            </a:lvl9pPr>
          </a:lstStyle>
          <a:p>
            <a:r>
              <a:rPr lang="en-US" dirty="0"/>
              <a:t>Usual truncation schemes:</a:t>
            </a:r>
          </a:p>
          <a:p>
            <a:pPr lvl="1"/>
            <a:r>
              <a:rPr lang="en-US" sz="1800" dirty="0">
                <a:cs typeface="Arial" charset="0"/>
              </a:rPr>
              <a:t>Excitation order</a:t>
            </a:r>
          </a:p>
          <a:p>
            <a:pPr lvl="1"/>
            <a:r>
              <a:rPr lang="en-US" sz="1800" dirty="0">
                <a:cs typeface="Arial" charset="0"/>
              </a:rPr>
              <a:t>Excitation energy</a:t>
            </a:r>
          </a:p>
          <a:p>
            <a:pPr lvl="1"/>
            <a:r>
              <a:rPr lang="en-US" sz="1800" dirty="0">
                <a:cs typeface="Arial" charset="0"/>
              </a:rPr>
              <a:t>Importance truncation</a:t>
            </a:r>
          </a:p>
        </p:txBody>
      </p: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1DD426C2-75B2-3D2E-B73F-4236E912AD29}"/>
              </a:ext>
            </a:extLst>
          </p:cNvPr>
          <p:cNvGrpSpPr/>
          <p:nvPr/>
        </p:nvGrpSpPr>
        <p:grpSpPr>
          <a:xfrm>
            <a:off x="7756779" y="840997"/>
            <a:ext cx="4320549" cy="5507994"/>
            <a:chOff x="863142" y="840997"/>
            <a:chExt cx="4320549" cy="5507994"/>
          </a:xfrm>
        </p:grpSpPr>
        <p:pic>
          <p:nvPicPr>
            <p:cNvPr id="111" name="Image 110">
              <a:extLst>
                <a:ext uri="{FF2B5EF4-FFF2-40B4-BE49-F238E27FC236}">
                  <a16:creationId xmlns:a16="http://schemas.microsoft.com/office/drawing/2014/main" id="{569F2839-DC46-990C-9F4B-F3D2F25A7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142" y="840997"/>
              <a:ext cx="4320549" cy="4320549"/>
            </a:xfrm>
            <a:prstGeom prst="rect">
              <a:avLst/>
            </a:prstGeom>
          </p:spPr>
        </p:pic>
        <p:sp>
          <p:nvSpPr>
            <p:cNvPr id="11" name="Espace réservé du texte 16">
              <a:extLst>
                <a:ext uri="{FF2B5EF4-FFF2-40B4-BE49-F238E27FC236}">
                  <a16:creationId xmlns:a16="http://schemas.microsoft.com/office/drawing/2014/main" id="{65731A27-E2A5-BA3D-2BB3-EB5E5E7A3892}"/>
                </a:ext>
              </a:extLst>
            </p:cNvPr>
            <p:cNvSpPr txBox="1">
              <a:spLocks/>
            </p:cNvSpPr>
            <p:nvPr/>
          </p:nvSpPr>
          <p:spPr>
            <a:xfrm>
              <a:off x="1068836" y="5421424"/>
              <a:ext cx="3909160" cy="927567"/>
            </a:xfrm>
            <a:prstGeom prst="rect">
              <a:avLst/>
            </a:prstGeom>
            <a:ln w="12700" cmpd="sng"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numCol="2" anchor="ctr" anchorCtr="0">
              <a:noAutofit/>
            </a:bodyPr>
            <a:lstStyle>
              <a:defPPr>
                <a:defRPr lang="fr-FR"/>
              </a:defPPr>
              <a:lvl1pPr algn="just">
                <a:defRPr sz="1600">
                  <a:solidFill>
                    <a:schemeClr val="dk1"/>
                  </a:solidFill>
                  <a:latin typeface="+mn-lt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9pPr>
            </a:lstStyle>
            <a:p>
              <a:r>
                <a:rPr lang="en-US" dirty="0"/>
                <a:t>Usual schemes:</a:t>
              </a:r>
            </a:p>
            <a:p>
              <a:pPr marL="360000" lvl="1" indent="-285750">
                <a:buFont typeface="Wingdings" panose="05000000000000000000" pitchFamily="2" charset="2"/>
                <a:buChar char="Ø"/>
              </a:pPr>
              <a:r>
                <a:rPr lang="en-US" sz="1600" dirty="0"/>
                <a:t>Excitation order</a:t>
              </a:r>
            </a:p>
            <a:p>
              <a:pPr marL="360000" lvl="1" indent="-285750">
                <a:buFont typeface="Wingdings" panose="05000000000000000000" pitchFamily="2" charset="2"/>
                <a:buChar char="Ø"/>
              </a:pPr>
              <a:r>
                <a:rPr lang="en-US" sz="1600" dirty="0"/>
                <a:t>Excitation energy</a:t>
              </a:r>
            </a:p>
            <a:p>
              <a:pPr marL="360000" lvl="1" indent="-285750">
                <a:buFont typeface="Wingdings" panose="05000000000000000000" pitchFamily="2" charset="2"/>
                <a:buChar char="Ø"/>
              </a:pPr>
              <a:r>
                <a:rPr lang="en-US" sz="1600" dirty="0"/>
                <a:t>Importance truncation</a:t>
              </a:r>
            </a:p>
          </p:txBody>
        </p:sp>
        <p:cxnSp>
          <p:nvCxnSpPr>
            <p:cNvPr id="13" name="Connecteur : en angle 12">
              <a:extLst>
                <a:ext uri="{FF2B5EF4-FFF2-40B4-BE49-F238E27FC236}">
                  <a16:creationId xmlns:a16="http://schemas.microsoft.com/office/drawing/2014/main" id="{1E6EFBD4-96AA-1315-0514-1204CBDC60C4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786875" y="4727490"/>
              <a:ext cx="1144441" cy="866540"/>
            </a:xfrm>
            <a:prstGeom prst="curvedConnector3">
              <a:avLst>
                <a:gd name="adj1" fmla="val 50000"/>
              </a:avLst>
            </a:prstGeom>
            <a:ln w="158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 : en angle 14">
              <a:extLst>
                <a:ext uri="{FF2B5EF4-FFF2-40B4-BE49-F238E27FC236}">
                  <a16:creationId xmlns:a16="http://schemas.microsoft.com/office/drawing/2014/main" id="{90E490BA-383F-1607-ACE6-A3634B627B1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602342" y="5497127"/>
              <a:ext cx="936103" cy="264945"/>
            </a:xfrm>
            <a:prstGeom prst="curvedConnector3">
              <a:avLst>
                <a:gd name="adj1" fmla="val 50000"/>
              </a:avLst>
            </a:prstGeom>
            <a:ln w="158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2F48F976-0471-A14D-F213-EB77B9125446}"/>
              </a:ext>
            </a:extLst>
          </p:cNvPr>
          <p:cNvGrpSpPr/>
          <p:nvPr/>
        </p:nvGrpSpPr>
        <p:grpSpPr>
          <a:xfrm>
            <a:off x="4876393" y="1711659"/>
            <a:ext cx="2153912" cy="1834501"/>
            <a:chOff x="7263073" y="817507"/>
            <a:chExt cx="2153912" cy="1834501"/>
          </a:xfrm>
        </p:grpSpPr>
        <p:sp>
          <p:nvSpPr>
            <p:cNvPr id="31" name="Snip Diagonal Corner Rectangle 27">
              <a:extLst>
                <a:ext uri="{FF2B5EF4-FFF2-40B4-BE49-F238E27FC236}">
                  <a16:creationId xmlns:a16="http://schemas.microsoft.com/office/drawing/2014/main" id="{B8B8482F-8F14-4061-8370-A951A935581A}"/>
                </a:ext>
              </a:extLst>
            </p:cNvPr>
            <p:cNvSpPr/>
            <p:nvPr/>
          </p:nvSpPr>
          <p:spPr bwMode="auto">
            <a:xfrm>
              <a:off x="7310358" y="817507"/>
              <a:ext cx="2106627" cy="1572263"/>
            </a:xfrm>
            <a:prstGeom prst="snip2DiagRect">
              <a:avLst/>
            </a:prstGeom>
            <a:noFill/>
            <a:ln w="15875" cap="flat" cmpd="sng" algn="ctr">
              <a:solidFill>
                <a:srgbClr val="1A4A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endParaRPr lang="en-US" sz="140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32" name="Freeform 45">
              <a:extLst>
                <a:ext uri="{FF2B5EF4-FFF2-40B4-BE49-F238E27FC236}">
                  <a16:creationId xmlns:a16="http://schemas.microsoft.com/office/drawing/2014/main" id="{2FAB5F97-F1B3-F412-EC17-99F2D233FBD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05432" y="868890"/>
              <a:ext cx="1695738" cy="1410280"/>
            </a:xfrm>
            <a:custGeom>
              <a:avLst/>
              <a:gdLst>
                <a:gd name="T0" fmla="*/ 0 w 669"/>
                <a:gd name="T1" fmla="*/ 0 h 1063"/>
                <a:gd name="T2" fmla="*/ 341 w 669"/>
                <a:gd name="T3" fmla="*/ 1061 h 1063"/>
                <a:gd name="T4" fmla="*/ 669 w 669"/>
                <a:gd name="T5" fmla="*/ 13 h 1063"/>
                <a:gd name="T6" fmla="*/ 0 60000 65536"/>
                <a:gd name="T7" fmla="*/ 0 60000 65536"/>
                <a:gd name="T8" fmla="*/ 0 60000 65536"/>
                <a:gd name="T9" fmla="*/ 0 w 669"/>
                <a:gd name="T10" fmla="*/ 0 h 1063"/>
                <a:gd name="T11" fmla="*/ 669 w 669"/>
                <a:gd name="T12" fmla="*/ 1063 h 1063"/>
                <a:gd name="connsiteX0" fmla="*/ 0 w 9592"/>
                <a:gd name="connsiteY0" fmla="*/ 1111 h 9859"/>
                <a:gd name="connsiteX1" fmla="*/ 4689 w 9592"/>
                <a:gd name="connsiteY1" fmla="*/ 9859 h 9859"/>
                <a:gd name="connsiteX2" fmla="*/ 9592 w 9592"/>
                <a:gd name="connsiteY2" fmla="*/ 0 h 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92" h="9859">
                  <a:moveTo>
                    <a:pt x="0" y="1111"/>
                  </a:moveTo>
                  <a:cubicBezTo>
                    <a:pt x="1719" y="6087"/>
                    <a:pt x="3030" y="9840"/>
                    <a:pt x="4689" y="9859"/>
                  </a:cubicBezTo>
                  <a:cubicBezTo>
                    <a:pt x="6348" y="9878"/>
                    <a:pt x="7963" y="4939"/>
                    <a:pt x="9592" y="0"/>
                  </a:cubicBezTo>
                </a:path>
              </a:pathLst>
            </a:cu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46">
              <a:extLst>
                <a:ext uri="{FF2B5EF4-FFF2-40B4-BE49-F238E27FC236}">
                  <a16:creationId xmlns:a16="http://schemas.microsoft.com/office/drawing/2014/main" id="{B3ABDA8C-3886-C98D-8804-00F01372F3C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764712" y="1977005"/>
              <a:ext cx="723213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47">
              <a:extLst>
                <a:ext uri="{FF2B5EF4-FFF2-40B4-BE49-F238E27FC236}">
                  <a16:creationId xmlns:a16="http://schemas.microsoft.com/office/drawing/2014/main" id="{6E6BEC8F-0D92-15AD-2D01-780715F4A86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608401" y="1697453"/>
              <a:ext cx="1028502" cy="8445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48">
              <a:extLst>
                <a:ext uri="{FF2B5EF4-FFF2-40B4-BE49-F238E27FC236}">
                  <a16:creationId xmlns:a16="http://schemas.microsoft.com/office/drawing/2014/main" id="{96A984BC-19E5-D69A-C24D-2D4D15CFC28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472316" y="1399073"/>
              <a:ext cx="1309940" cy="8353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49">
              <a:extLst>
                <a:ext uri="{FF2B5EF4-FFF2-40B4-BE49-F238E27FC236}">
                  <a16:creationId xmlns:a16="http://schemas.microsoft.com/office/drawing/2014/main" id="{44F75894-5B4D-3268-8910-2F01BB206A5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326313" y="1074106"/>
              <a:ext cx="1590733" cy="820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54">
              <a:extLst>
                <a:ext uri="{FF2B5EF4-FFF2-40B4-BE49-F238E27FC236}">
                  <a16:creationId xmlns:a16="http://schemas.microsoft.com/office/drawing/2014/main" id="{0F41883B-8BBA-94EF-0247-E864A600C7F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51412" y="1368276"/>
              <a:ext cx="81471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55">
              <a:extLst>
                <a:ext uri="{FF2B5EF4-FFF2-40B4-BE49-F238E27FC236}">
                  <a16:creationId xmlns:a16="http://schemas.microsoft.com/office/drawing/2014/main" id="{1C0BB0C9-708D-98D4-E029-CBEAB29B379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938723" y="1935448"/>
              <a:ext cx="81471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56">
              <a:extLst>
                <a:ext uri="{FF2B5EF4-FFF2-40B4-BE49-F238E27FC236}">
                  <a16:creationId xmlns:a16="http://schemas.microsoft.com/office/drawing/2014/main" id="{6D5466CF-5666-5F46-E791-F631655D88B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189997" y="1937327"/>
              <a:ext cx="81471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57">
              <a:extLst>
                <a:ext uri="{FF2B5EF4-FFF2-40B4-BE49-F238E27FC236}">
                  <a16:creationId xmlns:a16="http://schemas.microsoft.com/office/drawing/2014/main" id="{08D0E20B-CF30-4007-A780-AEE58CBED14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284102" y="1937120"/>
              <a:ext cx="81471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TextBox 44">
              <a:extLst>
                <a:ext uri="{FF2B5EF4-FFF2-40B4-BE49-F238E27FC236}">
                  <a16:creationId xmlns:a16="http://schemas.microsoft.com/office/drawing/2014/main" id="{A28DC9A4-6F2C-8E2D-F7D1-FE881617CCEF}"/>
                </a:ext>
              </a:extLst>
            </p:cNvPr>
            <p:cNvSpPr txBox="1"/>
            <p:nvPr/>
          </p:nvSpPr>
          <p:spPr>
            <a:xfrm>
              <a:off x="7570776" y="2390398"/>
              <a:ext cx="1705119" cy="261610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No-Core Shell Model</a:t>
              </a:r>
            </a:p>
          </p:txBody>
        </p:sp>
        <p:sp>
          <p:nvSpPr>
            <p:cNvPr id="42" name="Line 51">
              <a:extLst>
                <a:ext uri="{FF2B5EF4-FFF2-40B4-BE49-F238E27FC236}">
                  <a16:creationId xmlns:a16="http://schemas.microsoft.com/office/drawing/2014/main" id="{49B4D89D-3145-D632-FA6A-39D54BBADF8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8438205" y="1094953"/>
              <a:ext cx="0" cy="3097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sm"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6">
                  <a:extLst>
                    <a:ext uri="{FF2B5EF4-FFF2-40B4-BE49-F238E27FC236}">
                      <a16:creationId xmlns:a16="http://schemas.microsoft.com/office/drawing/2014/main" id="{EFE494BE-2B8C-0C56-EA22-7B45BD764323}"/>
                    </a:ext>
                  </a:extLst>
                </p:cNvPr>
                <p:cNvSpPr txBox="1"/>
                <p:nvPr/>
              </p:nvSpPr>
              <p:spPr>
                <a:xfrm>
                  <a:off x="8445095" y="1069568"/>
                  <a:ext cx="340900" cy="227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1400" i="1">
                            <a:latin typeface="Cambria Math"/>
                            <a:ea typeface="Cambria Math"/>
                          </a:rPr>
                          <m:t>ℏ</m:t>
                        </m:r>
                        <m:r>
                          <m:rPr>
                            <m:sty m:val="p"/>
                          </m:rPr>
                          <a:rPr lang="el-GR" sz="1400" i="1">
                            <a:latin typeface="Cambria Math"/>
                            <a:ea typeface="Cambria Math"/>
                          </a:rPr>
                          <m:t>Ω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50" name="TextBox 46">
                  <a:extLst>
                    <a:ext uri="{FF2B5EF4-FFF2-40B4-BE49-F238E27FC236}">
                      <a16:creationId xmlns:a16="http://schemas.microsoft.com/office/drawing/2014/main" id="{43B3B2D1-D2FF-4AF8-A55F-4DE92D09C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45095" y="1069568"/>
                  <a:ext cx="340900" cy="227109"/>
                </a:xfrm>
                <a:prstGeom prst="rect">
                  <a:avLst/>
                </a:prstGeom>
                <a:blipFill>
                  <a:blip r:embed="rId13"/>
                  <a:stretch>
                    <a:fillRect r="-12500" b="-2105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Up Arrow 47">
              <a:extLst>
                <a:ext uri="{FF2B5EF4-FFF2-40B4-BE49-F238E27FC236}">
                  <a16:creationId xmlns:a16="http://schemas.microsoft.com/office/drawing/2014/main" id="{6A920325-C53D-E3EC-D515-A51FB6E38080}"/>
                </a:ext>
              </a:extLst>
            </p:cNvPr>
            <p:cNvSpPr/>
            <p:nvPr/>
          </p:nvSpPr>
          <p:spPr bwMode="auto">
            <a:xfrm>
              <a:off x="7263073" y="1037334"/>
              <a:ext cx="336076" cy="481162"/>
            </a:xfrm>
            <a:prstGeom prst="upArrow">
              <a:avLst>
                <a:gd name="adj1" fmla="val 54766"/>
                <a:gd name="adj2" fmla="val 50000"/>
              </a:avLst>
            </a:prstGeom>
            <a:solidFill>
              <a:srgbClr val="0000FF"/>
            </a:solidFill>
            <a:ln>
              <a:solidFill>
                <a:srgbClr val="0000FF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vert270" rtlCol="0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</a:rPr>
                <a:t>N</a:t>
              </a:r>
              <a:r>
                <a:rPr lang="en-US" sz="1200" baseline="-25000" dirty="0">
                  <a:solidFill>
                    <a:srgbClr val="FFFFFF"/>
                  </a:solidFill>
                </a:rPr>
                <a:t>max</a:t>
              </a:r>
            </a:p>
          </p:txBody>
        </p:sp>
        <p:sp>
          <p:nvSpPr>
            <p:cNvPr id="45" name="Oval 58">
              <a:extLst>
                <a:ext uri="{FF2B5EF4-FFF2-40B4-BE49-F238E27FC236}">
                  <a16:creationId xmlns:a16="http://schemas.microsoft.com/office/drawing/2014/main" id="{80B04935-E7C7-AF57-6680-44D562D6AA1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557750" y="1040849"/>
              <a:ext cx="68235" cy="68253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59">
              <a:extLst>
                <a:ext uri="{FF2B5EF4-FFF2-40B4-BE49-F238E27FC236}">
                  <a16:creationId xmlns:a16="http://schemas.microsoft.com/office/drawing/2014/main" id="{6BB24F95-5644-A0E8-639B-ADA8CAC98A0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255961" y="1367035"/>
              <a:ext cx="68235" cy="68252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1">
                <a:ea typeface="ヒラギノ角ゴ Pro W3" charset="-128"/>
              </a:endParaRPr>
            </a:p>
          </p:txBody>
        </p:sp>
        <p:sp>
          <p:nvSpPr>
            <p:cNvPr id="47" name="Oval 62">
              <a:extLst>
                <a:ext uri="{FF2B5EF4-FFF2-40B4-BE49-F238E27FC236}">
                  <a16:creationId xmlns:a16="http://schemas.microsoft.com/office/drawing/2014/main" id="{7CE80B0D-5334-BF65-E582-9DB67B7B998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142434" y="1367035"/>
              <a:ext cx="68235" cy="68252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1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48" name="Oval 63">
              <a:extLst>
                <a:ext uri="{FF2B5EF4-FFF2-40B4-BE49-F238E27FC236}">
                  <a16:creationId xmlns:a16="http://schemas.microsoft.com/office/drawing/2014/main" id="{A25B2A08-05EC-75C6-7868-FC88FA8EC46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818643" y="1369123"/>
              <a:ext cx="68235" cy="68252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49" name="AutoShape 64">
              <a:extLst>
                <a:ext uri="{FF2B5EF4-FFF2-40B4-BE49-F238E27FC236}">
                  <a16:creationId xmlns:a16="http://schemas.microsoft.com/office/drawing/2014/main" id="{BBC46E8C-0420-5733-5ECF-E7FBA8E164FA}"/>
                </a:ext>
              </a:extLst>
            </p:cNvPr>
            <p:cNvCxnSpPr>
              <a:cxnSpLocks noChangeAspect="1" noChangeShapeType="1"/>
              <a:stCxn id="64" idx="0"/>
              <a:endCxn id="46" idx="0"/>
            </p:cNvCxnSpPr>
            <p:nvPr/>
          </p:nvCxnSpPr>
          <p:spPr bwMode="auto">
            <a:xfrm rot="16200000" flipV="1">
              <a:off x="8290249" y="1366865"/>
              <a:ext cx="294634" cy="294974"/>
            </a:xfrm>
            <a:prstGeom prst="curvedConnector3">
              <a:avLst>
                <a:gd name="adj1" fmla="val 177588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50" name="AutoShape 65">
              <a:extLst>
                <a:ext uri="{FF2B5EF4-FFF2-40B4-BE49-F238E27FC236}">
                  <a16:creationId xmlns:a16="http://schemas.microsoft.com/office/drawing/2014/main" id="{9151918A-FDF6-0970-FBFA-020AFAB4A3D5}"/>
                </a:ext>
              </a:extLst>
            </p:cNvPr>
            <p:cNvCxnSpPr>
              <a:cxnSpLocks noChangeAspect="1" noChangeShapeType="1"/>
              <a:stCxn id="54" idx="0"/>
              <a:endCxn id="48" idx="0"/>
            </p:cNvCxnSpPr>
            <p:nvPr/>
          </p:nvCxnSpPr>
          <p:spPr bwMode="auto">
            <a:xfrm rot="16200000" flipV="1">
              <a:off x="7749202" y="1472682"/>
              <a:ext cx="291210" cy="84091"/>
            </a:xfrm>
            <a:prstGeom prst="curvedConnector3">
              <a:avLst>
                <a:gd name="adj1" fmla="val 178500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51" name="AutoShape 66">
              <a:extLst>
                <a:ext uri="{FF2B5EF4-FFF2-40B4-BE49-F238E27FC236}">
                  <a16:creationId xmlns:a16="http://schemas.microsoft.com/office/drawing/2014/main" id="{3807E885-9BFE-A90D-C629-E96E1A7EF0E6}"/>
                </a:ext>
              </a:extLst>
            </p:cNvPr>
            <p:cNvCxnSpPr>
              <a:cxnSpLocks noChangeAspect="1" noChangeShapeType="1"/>
              <a:stCxn id="37" idx="0"/>
              <a:endCxn id="45" idx="4"/>
            </p:cNvCxnSpPr>
            <p:nvPr/>
          </p:nvCxnSpPr>
          <p:spPr bwMode="auto">
            <a:xfrm rot="16200000" flipV="1">
              <a:off x="7512420" y="1188548"/>
              <a:ext cx="259175" cy="100281"/>
            </a:xfrm>
            <a:prstGeom prst="curvedConnector3">
              <a:avLst>
                <a:gd name="adj1" fmla="val 50000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sp>
          <p:nvSpPr>
            <p:cNvPr id="52" name="Oval 55">
              <a:extLst>
                <a:ext uri="{FF2B5EF4-FFF2-40B4-BE49-F238E27FC236}">
                  <a16:creationId xmlns:a16="http://schemas.microsoft.com/office/drawing/2014/main" id="{BFF51BB8-07E0-EA7A-344E-C383E2188B8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840614" y="1935448"/>
              <a:ext cx="81471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61">
              <a:extLst>
                <a:ext uri="{FF2B5EF4-FFF2-40B4-BE49-F238E27FC236}">
                  <a16:creationId xmlns:a16="http://schemas.microsoft.com/office/drawing/2014/main" id="{1D0BCB21-5F1F-1B29-463D-FCC7B643D18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964551" y="1660333"/>
              <a:ext cx="84019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61">
              <a:extLst>
                <a:ext uri="{FF2B5EF4-FFF2-40B4-BE49-F238E27FC236}">
                  <a16:creationId xmlns:a16="http://schemas.microsoft.com/office/drawing/2014/main" id="{A6D46EFF-EBD1-2FE0-2A58-064FE7ABF41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894842" y="1660333"/>
              <a:ext cx="84019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61">
              <a:extLst>
                <a:ext uri="{FF2B5EF4-FFF2-40B4-BE49-F238E27FC236}">
                  <a16:creationId xmlns:a16="http://schemas.microsoft.com/office/drawing/2014/main" id="{E93096CE-4573-EE86-BC8B-D363D9A5280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825132" y="1660333"/>
              <a:ext cx="84019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61">
              <a:extLst>
                <a:ext uri="{FF2B5EF4-FFF2-40B4-BE49-F238E27FC236}">
                  <a16:creationId xmlns:a16="http://schemas.microsoft.com/office/drawing/2014/main" id="{50243A7A-A2E4-C839-1C2E-3306F7D488A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755422" y="1660333"/>
              <a:ext cx="84019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61">
              <a:extLst>
                <a:ext uri="{FF2B5EF4-FFF2-40B4-BE49-F238E27FC236}">
                  <a16:creationId xmlns:a16="http://schemas.microsoft.com/office/drawing/2014/main" id="{EB706C95-F950-AA37-E05A-8CDB3A86492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85711" y="1660333"/>
              <a:ext cx="84019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61">
              <a:extLst>
                <a:ext uri="{FF2B5EF4-FFF2-40B4-BE49-F238E27FC236}">
                  <a16:creationId xmlns:a16="http://schemas.microsoft.com/office/drawing/2014/main" id="{DE23EBA4-8B4D-C9EB-E1B1-92516665025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16001" y="1660333"/>
              <a:ext cx="84019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57">
              <a:extLst>
                <a:ext uri="{FF2B5EF4-FFF2-40B4-BE49-F238E27FC236}">
                  <a16:creationId xmlns:a16="http://schemas.microsoft.com/office/drawing/2014/main" id="{631269BA-8222-482C-5F82-C37165E9941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401587" y="1661669"/>
              <a:ext cx="81471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697DE7E-2EBA-0023-BFD4-6BBCAC2E5B9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327674" y="1661669"/>
              <a:ext cx="84019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57">
              <a:extLst>
                <a:ext uri="{FF2B5EF4-FFF2-40B4-BE49-F238E27FC236}">
                  <a16:creationId xmlns:a16="http://schemas.microsoft.com/office/drawing/2014/main" id="{B7B0CEA0-FD1F-4051-31CD-EFDF8F0DE7F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256309" y="1661669"/>
              <a:ext cx="81471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57">
              <a:extLst>
                <a:ext uri="{FF2B5EF4-FFF2-40B4-BE49-F238E27FC236}">
                  <a16:creationId xmlns:a16="http://schemas.microsoft.com/office/drawing/2014/main" id="{64C95B40-A6EE-47E3-1563-612FEB2202C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184944" y="1661669"/>
              <a:ext cx="81471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57">
              <a:extLst>
                <a:ext uri="{FF2B5EF4-FFF2-40B4-BE49-F238E27FC236}">
                  <a16:creationId xmlns:a16="http://schemas.microsoft.com/office/drawing/2014/main" id="{5C90DB9F-CE26-1726-CC18-2390D696888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544317" y="1661669"/>
              <a:ext cx="81471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Oval 57">
              <a:extLst>
                <a:ext uri="{FF2B5EF4-FFF2-40B4-BE49-F238E27FC236}">
                  <a16:creationId xmlns:a16="http://schemas.microsoft.com/office/drawing/2014/main" id="{AC91BC21-5CC5-17AF-D99D-65EC3D531E7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472952" y="1661669"/>
              <a:ext cx="81471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66" name="AutoShape 67">
              <a:extLst>
                <a:ext uri="{FF2B5EF4-FFF2-40B4-BE49-F238E27FC236}">
                  <a16:creationId xmlns:a16="http://schemas.microsoft.com/office/drawing/2014/main" id="{F64A47FD-6981-6D98-63EA-AE637D2B3712}"/>
                </a:ext>
              </a:extLst>
            </p:cNvPr>
            <p:cNvCxnSpPr>
              <a:cxnSpLocks noChangeAspect="1" noChangeShapeType="1"/>
              <a:stCxn id="39" idx="0"/>
              <a:endCxn id="47" idx="4"/>
            </p:cNvCxnSpPr>
            <p:nvPr/>
          </p:nvCxnSpPr>
          <p:spPr bwMode="auto">
            <a:xfrm rot="16200000" flipV="1">
              <a:off x="7952623" y="1659216"/>
              <a:ext cx="502040" cy="54181"/>
            </a:xfrm>
            <a:prstGeom prst="curvedConnector3">
              <a:avLst>
                <a:gd name="adj1" fmla="val 50000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</p:grpSp>
      <p:pic>
        <p:nvPicPr>
          <p:cNvPr id="67" name="Picture 5">
            <a:extLst>
              <a:ext uri="{FF2B5EF4-FFF2-40B4-BE49-F238E27FC236}">
                <a16:creationId xmlns:a16="http://schemas.microsoft.com/office/drawing/2014/main" id="{CB065D15-83E2-F1E1-CAF0-B5C8B678750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00935" y="4180517"/>
            <a:ext cx="2891868" cy="212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64197D1B-DDB9-DD6C-38E5-812B5A63B969}"/>
                  </a:ext>
                </a:extLst>
              </p:cNvPr>
              <p:cNvSpPr txBox="1"/>
              <p:nvPr/>
            </p:nvSpPr>
            <p:spPr>
              <a:xfrm>
                <a:off x="504983" y="1077301"/>
                <a:ext cx="4854321" cy="33496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fr-FR"/>
                </a:defPPr>
                <a:lvl1pPr>
                  <a:spcAft>
                    <a:spcPts val="1200"/>
                  </a:spcAft>
                  <a:defRPr sz="1800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/>
                  <a:t>One-body basis states: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𝑛𝑙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𝑛𝑙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f>
                                    <m:f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b>
                              </m:sSub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fr-FR" b="0" i="1" dirty="0"/>
              </a:p>
              <a:p>
                <a:r>
                  <a:rPr lang="en-US" dirty="0"/>
                  <a:t>Many body nuclear wave function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𝛹</m:t>
                                  </m:r>
                                </m:e>
                                <m:sub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𝛷</m:t>
                              </m:r>
                            </m:e>
                            <m:sub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</m:e>
                          </m:rad>
                        </m:den>
                      </m:f>
                      <m:d>
                        <m:dPr>
                          <m:begChr m:val="|"/>
                          <m:endChr m:val="|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fr-FR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r>
                        <a:rPr lang="fr-FR" i="1">
                          <a:latin typeface="Cambria Math" panose="02040503050406030204" pitchFamily="18" charset="0"/>
                        </a:rPr>
                        <m:t>…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r>
                        <a:rPr lang="fr-FR" i="1"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64197D1B-DDB9-DD6C-38E5-812B5A63B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83" y="1077301"/>
                <a:ext cx="4854321" cy="3349635"/>
              </a:xfrm>
              <a:prstGeom prst="rect">
                <a:avLst/>
              </a:prstGeom>
              <a:blipFill>
                <a:blip r:embed="rId15"/>
                <a:stretch>
                  <a:fillRect l="-3015" t="-2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726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65"/>
    </mc:Choice>
    <mc:Fallback xmlns="">
      <p:transition spd="slow" advTm="5796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7C6EC-B665-6267-FB63-2686AA3C7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B729B-A778-9F70-5F02-EF82A0DF8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Machine Learning for Nuclear Structure Codes: the problem</a:t>
            </a:r>
            <a:endParaRPr lang="en-US" sz="1000" cap="none" dirty="0">
              <a:ln w="0" cap="sq">
                <a:noFill/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0" name="Titre 6">
            <a:extLst>
              <a:ext uri="{FF2B5EF4-FFF2-40B4-BE49-F238E27FC236}">
                <a16:creationId xmlns:a16="http://schemas.microsoft.com/office/drawing/2014/main" id="{461E7D5D-22A1-733E-01F9-C05C13EE6152}"/>
              </a:ext>
            </a:extLst>
          </p:cNvPr>
          <p:cNvSpPr txBox="1">
            <a:spLocks/>
          </p:cNvSpPr>
          <p:nvPr/>
        </p:nvSpPr>
        <p:spPr>
          <a:xfrm>
            <a:off x="3036000" y="44624"/>
            <a:ext cx="7236000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000" b="0" dirty="0">
                <a:cs typeface="Arial Narrow"/>
              </a:rPr>
            </a:br>
            <a:endParaRPr lang="fr-FR" sz="1050" cap="non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9CDE780-C1C3-DD55-2DD2-8D1F36389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23/04/2026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D65B19-B355-8DF5-19E5-8F813E063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TRIUMF – IRL Workshop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7AB0F8-5377-B46F-A7EB-DF3B03265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4E43CF7-BE0F-B531-8C1E-5023796D5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509" y="782593"/>
            <a:ext cx="4429676" cy="4429676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7681C395-D855-0BE0-CBAB-5132265ED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93" y="2889291"/>
            <a:ext cx="2735542" cy="27355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E7E3E6CB-6305-4352-818D-9B8E1B922EE7}"/>
                  </a:ext>
                </a:extLst>
              </p:cNvPr>
              <p:cNvSpPr txBox="1"/>
              <p:nvPr/>
            </p:nvSpPr>
            <p:spPr>
              <a:xfrm>
                <a:off x="504983" y="1011378"/>
                <a:ext cx="4237839" cy="176426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spcAft>
                    <a:spcPts val="1800"/>
                  </a:spcAft>
                </a:pPr>
                <a:r>
                  <a:rPr lang="en-US" sz="1800" b="0" i="0" u="none" strike="noStrike" baseline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Select a </a:t>
                </a:r>
                <a:r>
                  <a:rPr lang="en-US" sz="1800" b="0" i="0" u="none" strike="noStrike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target</a:t>
                </a:r>
                <a:r>
                  <a:rPr lang="en-US" sz="1800" b="0" i="0" u="none" strike="noStrike" baseline="0" dirty="0">
                    <a:solidFill>
                      <a:srgbClr val="8080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b="0" i="0" u="none" strike="noStrike" baseline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dataset (exact solution):</a:t>
                </a:r>
              </a:p>
              <a:p>
                <a:pPr algn="l">
                  <a:spcBef>
                    <a:spcPts val="12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≤ </m:t>
                      </m:r>
                      <m:sSub>
                        <m:sSubPr>
                          <m:ctrlPr>
                            <a:rPr lang="fr-FR" sz="18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800" b="0" i="0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protons</m:t>
                          </m:r>
                        </m:sub>
                      </m:sSub>
                      <m:r>
                        <a:rPr lang="fr-FR" sz="18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fr-FR" sz="18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sz="1800" b="0" i="1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fr-FR" sz="1800" b="0" i="0" u="none" strike="noStrike" baseline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neutrons</m:t>
                          </m:r>
                        </m:sub>
                      </m:sSub>
                      <m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≤</m:t>
                      </m:r>
                      <m:r>
                        <a:rPr lang="fr-FR" sz="18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14</m:t>
                      </m:r>
                      <m:r>
                        <a:rPr lang="fr-FR" sz="18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;</m:t>
                      </m:r>
                      <m:r>
                        <a:rPr lang="fr-FR" sz="18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≤ </m:t>
                      </m:r>
                      <m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18</m:t>
                      </m:r>
                    </m:oMath>
                  </m:oMathPara>
                </a14:m>
                <a:endParaRPr lang="fr-FR" sz="1800" b="0" i="0" u="none" strike="noStrike" baseline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>
                  <a:spcBef>
                    <a:spcPts val="1200"/>
                  </a:spcBef>
                  <a:spcAft>
                    <a:spcPts val="0"/>
                  </a:spcAft>
                </a:pPr>
                <a:r>
                  <a:rPr lang="en-US" sz="1800" b="0" i="0" u="none" strike="noStrike" baseline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Train a neural network on 10% of it:</a:t>
                </a:r>
              </a:p>
              <a:p>
                <a:pPr algn="ctr">
                  <a:spcBef>
                    <a:spcPts val="1800"/>
                  </a:spcBef>
                  <a:spcAft>
                    <a:spcPts val="1800"/>
                  </a:spcAft>
                </a:pPr>
                <a:r>
                  <a:rPr lang="en-US" sz="1800" b="0" i="0" u="none" strike="noStrike" baseline="0" dirty="0">
                    <a:solidFill>
                      <a:srgbClr val="2CA12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training </a:t>
                </a:r>
                <a:r>
                  <a:rPr lang="en-US" sz="1800" b="0" i="0" u="none" strike="noStrike" baseline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1800" b="0" i="0" u="none" strike="noStrike" baseline="0" dirty="0">
                    <a:solidFill>
                      <a:srgbClr val="1F77B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validation </a:t>
                </a:r>
                <a:r>
                  <a:rPr lang="en-US" sz="1800" b="0" i="0" u="none" strike="noStrike" baseline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1800" b="0" i="0" u="none" strike="noStrike" baseline="0" dirty="0">
                    <a:solidFill>
                      <a:srgbClr val="D7272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test</a:t>
                </a:r>
                <a:endParaRPr lang="en-US" sz="1800" b="0" i="0" u="none" strike="noStrike" baseline="0" dirty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E7E3E6CB-6305-4352-818D-9B8E1B922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83" y="1011378"/>
                <a:ext cx="4237839" cy="1764266"/>
              </a:xfrm>
              <a:prstGeom prst="rect">
                <a:avLst/>
              </a:prstGeom>
              <a:blipFill>
                <a:blip r:embed="rId5"/>
                <a:stretch>
                  <a:fillRect l="-3453" t="-4498" b="-7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5042E45D-11FF-2472-B3A7-8679E2E0C6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052" y="1900844"/>
            <a:ext cx="2405006" cy="174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355D009-E4CA-2814-F536-A6D074B4E316}"/>
                  </a:ext>
                </a:extLst>
              </p:cNvPr>
              <p:cNvSpPr txBox="1"/>
              <p:nvPr/>
            </p:nvSpPr>
            <p:spPr>
              <a:xfrm>
                <a:off x="8374150" y="5358379"/>
                <a:ext cx="3665136" cy="903416"/>
              </a:xfrm>
              <a:prstGeom prst="rect">
                <a:avLst/>
              </a:prstGeom>
              <a:ln w="12700" cmpd="sng"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anchor="ctr" anchorCtr="0">
                <a:noAutofit/>
              </a:bodyPr>
              <a:lstStyle>
                <a:defPPr>
                  <a:defRPr lang="fr-FR"/>
                </a:defPPr>
                <a:lvl1pPr algn="just">
                  <a:defRPr sz="1600">
                    <a:solidFill>
                      <a:schemeClr val="dk1"/>
                    </a:solidFill>
                    <a:latin typeface="+mn-lt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rgbClr val="0C6AAD"/>
                    </a:solidFill>
                  </a:rPr>
                  <a:t>Using real weights: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solidFill>
                              <a:srgbClr val="0C6AAD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solidFill>
                              <a:srgbClr val="0C6AAD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 dirty="0" smtClean="0">
                            <a:solidFill>
                              <a:srgbClr val="0C6AAD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 smtClean="0">
                            <a:solidFill>
                              <a:srgbClr val="0C6AAD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 dirty="0" smtClean="0">
                        <a:solidFill>
                          <a:srgbClr val="0C6AAD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solidFill>
                          <a:srgbClr val="0C6AAD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fr-FR" i="1" dirty="0" smtClean="0">
                        <a:solidFill>
                          <a:srgbClr val="0C6AAD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fr-FR" b="0" i="1" dirty="0" smtClean="0">
                        <a:solidFill>
                          <a:srgbClr val="0C6AAD"/>
                        </a:solidFill>
                        <a:latin typeface="Cambria Math" panose="02040503050406030204" pitchFamily="18" charset="0"/>
                      </a:rPr>
                      <m:t>𝑠𝑡𝑒</m:t>
                    </m:r>
                  </m:oMath>
                </a14:m>
                <a:r>
                  <a:rPr lang="en-US" dirty="0">
                    <a:solidFill>
                      <a:srgbClr val="0C6AAD"/>
                    </a:solidFill>
                  </a:rPr>
                  <a:t>;</a:t>
                </a:r>
              </a:p>
              <a:p>
                <a:r>
                  <a:rPr lang="en-US" dirty="0">
                    <a:solidFill>
                      <a:srgbClr val="1F991F"/>
                    </a:solidFill>
                  </a:rPr>
                  <a:t>Using model;</a:t>
                </a:r>
              </a:p>
              <a:p>
                <a:r>
                  <a:rPr lang="fi-FI" dirty="0">
                    <a:solidFill>
                      <a:srgbClr val="FF8F2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Using excitation energies: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solidFill>
                              <a:srgbClr val="FF8F2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i="1" dirty="0" smtClean="0">
                            <a:solidFill>
                              <a:srgbClr val="FF8F2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i-FI" i="1" dirty="0">
                            <a:solidFill>
                              <a:srgbClr val="FF8F2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i-FI" i="1" dirty="0">
                        <a:solidFill>
                          <a:srgbClr val="FF8F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≤</m:t>
                    </m:r>
                    <m:r>
                      <a:rPr lang="fr-FR" b="0" i="1" dirty="0" smtClean="0">
                        <a:solidFill>
                          <a:srgbClr val="FF8F2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𝑐𝑠𝑡𝑒</m:t>
                    </m:r>
                  </m:oMath>
                </a14:m>
                <a:endParaRPr lang="en-US" dirty="0">
                  <a:solidFill>
                    <a:srgbClr val="FF8F2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355D009-E4CA-2814-F536-A6D074B4E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4150" y="5358379"/>
                <a:ext cx="3665136" cy="9034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mpd="sng"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Espace réservé du texte 16">
            <a:extLst>
              <a:ext uri="{FF2B5EF4-FFF2-40B4-BE49-F238E27FC236}">
                <a16:creationId xmlns:a16="http://schemas.microsoft.com/office/drawing/2014/main" id="{14B4F827-A490-3213-134D-DD17E7CA1998}"/>
              </a:ext>
            </a:extLst>
          </p:cNvPr>
          <p:cNvSpPr txBox="1">
            <a:spLocks/>
          </p:cNvSpPr>
          <p:nvPr/>
        </p:nvSpPr>
        <p:spPr>
          <a:xfrm>
            <a:off x="3434334" y="4906088"/>
            <a:ext cx="4732640" cy="135570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>
            <a:defPPr>
              <a:defRPr lang="fr-FR"/>
            </a:defPPr>
            <a:lvl1pPr marL="285750" indent="-285750">
              <a:buFont typeface="Wingdings" panose="05000000000000000000" pitchFamily="2" charset="2"/>
              <a:buChar char=""/>
              <a:defRPr sz="1800"/>
            </a:lvl1pPr>
            <a:lvl2pPr marL="582107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20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0178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6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8250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4632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439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2464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0535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8607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  <a:defRPr sz="15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AI augments, </a:t>
            </a:r>
            <a:r>
              <a:rPr lang="en-US" b="1" dirty="0"/>
              <a:t>rather than replaces</a:t>
            </a:r>
            <a:r>
              <a:rPr lang="en-US" dirty="0"/>
              <a:t>, the MB solver by automatically selecting the relevant subspace for diagonalization, with state-dependent variations.</a:t>
            </a:r>
            <a:endParaRPr lang="en-US" sz="1637" dirty="0"/>
          </a:p>
        </p:txBody>
      </p:sp>
      <p:sp>
        <p:nvSpPr>
          <p:cNvPr id="15" name="Espace réservé du texte 16">
            <a:extLst>
              <a:ext uri="{FF2B5EF4-FFF2-40B4-BE49-F238E27FC236}">
                <a16:creationId xmlns:a16="http://schemas.microsoft.com/office/drawing/2014/main" id="{CBB69DE8-C52E-97C0-0FF9-B23F4EAD46FE}"/>
              </a:ext>
            </a:extLst>
          </p:cNvPr>
          <p:cNvSpPr txBox="1">
            <a:spLocks/>
          </p:cNvSpPr>
          <p:nvPr/>
        </p:nvSpPr>
        <p:spPr>
          <a:xfrm>
            <a:off x="3976198" y="3856562"/>
            <a:ext cx="3648912" cy="636963"/>
          </a:xfrm>
          <a:prstGeom prst="rect">
            <a:avLst/>
          </a:prstGeom>
          <a:ln w="12700" cmpd="sng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numCol="1" anchor="ctr" anchorCtr="0">
            <a:noAutofit/>
          </a:bodyPr>
          <a:lstStyle>
            <a:defPPr>
              <a:defRPr lang="fr-FR"/>
            </a:defPPr>
            <a:lvl1pPr algn="just">
              <a:defRPr sz="1600">
                <a:solidFill>
                  <a:schemeClr val="dk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en-US" sz="1600" dirty="0"/>
              <a:t>Each Slater determinants configuration are encoded via a transformer layer</a:t>
            </a:r>
          </a:p>
        </p:txBody>
      </p:sp>
    </p:spTree>
    <p:extLst>
      <p:ext uri="{BB962C8B-B14F-4D97-AF65-F5344CB8AC3E}">
        <p14:creationId xmlns:p14="http://schemas.microsoft.com/office/powerpoint/2010/main" val="18736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65"/>
    </mc:Choice>
    <mc:Fallback xmlns="">
      <p:transition spd="slow" advTm="57965"/>
    </mc:Fallback>
  </mc:AlternateContent>
</p:sld>
</file>

<file path=ppt/theme/theme1.xml><?xml version="1.0" encoding="utf-8"?>
<a:theme xmlns:a="http://schemas.openxmlformats.org/drawingml/2006/main" name="Thème-IJCla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-IJClab" id="{2F045FA9-9585-46AB-94F8-ACA2A7795768}" vid="{13DDEB80-531B-4944-944E-4B60441633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ppt-ijclab-169-template</Template>
  <TotalTime>100143</TotalTime>
  <Words>1918</Words>
  <Application>Microsoft Office PowerPoint</Application>
  <PresentationFormat>Grand écran</PresentationFormat>
  <Paragraphs>298</Paragraphs>
  <Slides>19</Slides>
  <Notes>12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30" baseType="lpstr">
      <vt:lpstr>Arial</vt:lpstr>
      <vt:lpstr>Arial Bold</vt:lpstr>
      <vt:lpstr>Arial Narrow</vt:lpstr>
      <vt:lpstr>Calibri</vt:lpstr>
      <vt:lpstr>Calibri Light</vt:lpstr>
      <vt:lpstr>Cambria Math</vt:lpstr>
      <vt:lpstr>CMR17</vt:lpstr>
      <vt:lpstr>Courier New</vt:lpstr>
      <vt:lpstr>Wingdings</vt:lpstr>
      <vt:lpstr>ヒラギノ角ゴ Pro W3</vt:lpstr>
      <vt:lpstr>Thème-IJClab</vt:lpstr>
      <vt:lpstr>Présentation PowerPoint</vt:lpstr>
      <vt:lpstr>A story of multiple scale</vt:lpstr>
      <vt:lpstr>(i) Research directions</vt:lpstr>
      <vt:lpstr>Configuration interaction methods suited for A≫1</vt:lpstr>
      <vt:lpstr>Machine Learning for Atomic Structure Codes: the problem</vt:lpstr>
      <vt:lpstr>Machine Learning for Atomic Structure Codes: the proposed solution</vt:lpstr>
      <vt:lpstr>Machine Learning for Atomic Structure Codes: application</vt:lpstr>
      <vt:lpstr>Machine Learning for Nuclear Structure Codes: the problem</vt:lpstr>
      <vt:lpstr>Machine Learning for Nuclear Structure Codes: the problem</vt:lpstr>
      <vt:lpstr>(ii) Research directions</vt:lpstr>
      <vt:lpstr>Motivations</vt:lpstr>
      <vt:lpstr>Quality of the rotated Hamiltonian evaluated in A=3</vt:lpstr>
      <vt:lpstr>4-neutron: a resonance ?</vt:lpstr>
      <vt:lpstr>(iii) Research directions</vt:lpstr>
      <vt:lpstr>Resonating group method for NCSM: long-range dynamics and scattering S. Quaglioni, P. Navrátil PRL101 (2008).</vt:lpstr>
      <vt:lpstr>Quartet experiment: connecting ab initio atomic theory to nuclear ab initio structure</vt:lpstr>
      <vt:lpstr>Tail of the nuclear wave function may contains many long-range structure</vt:lpstr>
      <vt:lpstr>Workplan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Steps Towards an Ab Initio Description of Light-ion Fusion Reactions</dc:title>
  <dc:creator>Hupin, Guillaume</dc:creator>
  <cp:lastModifiedBy>Guillaume</cp:lastModifiedBy>
  <cp:revision>2228</cp:revision>
  <cp:lastPrinted>2016-02-21T19:34:45Z</cp:lastPrinted>
  <dcterms:created xsi:type="dcterms:W3CDTF">2012-06-28T17:18:35Z</dcterms:created>
  <dcterms:modified xsi:type="dcterms:W3CDTF">2026-04-23T00:30:02Z</dcterms:modified>
</cp:coreProperties>
</file>