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6" r:id="rId1"/>
    <p:sldMasterId id="2147483825" r:id="rId2"/>
    <p:sldMasterId id="2147483837" r:id="rId3"/>
  </p:sldMasterIdLst>
  <p:notesMasterIdLst>
    <p:notesMasterId r:id="rId7"/>
  </p:notesMasterIdLst>
  <p:handoutMasterIdLst>
    <p:handoutMasterId r:id="rId8"/>
  </p:handoutMasterIdLst>
  <p:sldIdLst>
    <p:sldId id="2366" r:id="rId4"/>
    <p:sldId id="2364" r:id="rId5"/>
    <p:sldId id="238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A9FF"/>
    <a:srgbClr val="009CFF"/>
    <a:srgbClr val="A54AC6"/>
    <a:srgbClr val="A30201"/>
    <a:srgbClr val="502572"/>
    <a:srgbClr val="00D2EE"/>
    <a:srgbClr val="F894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1085"/>
    <p:restoredTop sz="94675"/>
  </p:normalViewPr>
  <p:slideViewPr>
    <p:cSldViewPr snapToGrid="0" snapToObjects="1">
      <p:cViewPr>
        <p:scale>
          <a:sx n="69" d="100"/>
          <a:sy n="69" d="100"/>
        </p:scale>
        <p:origin x="264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7" d="100"/>
          <a:sy n="137" d="100"/>
        </p:scale>
        <p:origin x="17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9C03A-79D8-174C-8A65-8B724BE9D7B5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D49E93-5542-D14B-A07B-05AD65D6EB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2045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967B-E13D-644C-B749-25F5E6C5117C}" type="datetimeFigureOut">
              <a:rPr lang="en-US" smtClean="0"/>
              <a:t>4/22/26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FA6A82-C43D-0E45-8BBC-3BA89641B4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460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The </a:t>
            </a:r>
            <a:r>
              <a:rPr lang="en-US" dirty="0" err="1"/>
              <a:t>BeEST</a:t>
            </a:r>
            <a:r>
              <a:rPr lang="en-US" dirty="0"/>
              <a:t> experiment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Annika Lennarz</a:t>
            </a:r>
          </a:p>
          <a:p>
            <a:r>
              <a:rPr lang="en-US" dirty="0"/>
              <a:t>For the </a:t>
            </a:r>
            <a:r>
              <a:rPr lang="en-US" dirty="0" err="1"/>
              <a:t>BeEST</a:t>
            </a:r>
            <a:r>
              <a:rPr lang="en-US" dirty="0"/>
              <a:t> collaboration</a:t>
            </a:r>
          </a:p>
        </p:txBody>
      </p:sp>
    </p:spTree>
    <p:extLst>
      <p:ext uri="{BB962C8B-B14F-4D97-AF65-F5344CB8AC3E}">
        <p14:creationId xmlns:p14="http://schemas.microsoft.com/office/powerpoint/2010/main" val="825348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773411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773410" y="3337854"/>
            <a:ext cx="4869744" cy="304025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2"/>
          </p:nvPr>
        </p:nvSpPr>
        <p:spPr>
          <a:xfrm>
            <a:off x="5968074" y="2032777"/>
            <a:ext cx="4869743" cy="769809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rgbClr val="00B0F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3337854"/>
            <a:ext cx="4869744" cy="30402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773410" y="979687"/>
            <a:ext cx="10064407" cy="63707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5D051E4-D943-ADE2-3C0E-EA6586934913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3464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>
                <a:solidFill>
                  <a:srgbClr val="00B0F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5075864" y="2032776"/>
            <a:ext cx="5446278" cy="3931442"/>
          </a:xfrm>
          <a:prstGeom prst="rect">
            <a:avLst/>
          </a:prstGeom>
        </p:spPr>
        <p:txBody>
          <a:bodyPr anchor="ctr"/>
          <a:lstStyle>
            <a:lvl1pPr marL="2286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3C6CC66-71FB-B5E9-4AE7-C51642E1CF5B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563653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979688"/>
            <a:ext cx="4182876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DB269D5E-1BCC-D147-3D72-1485EA198012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68787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7687507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947791" y="979688"/>
            <a:ext cx="7687507" cy="66358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215D35AE-0AAB-E28D-A739-2A7D4F5B37B0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92065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7791" y="2032777"/>
            <a:ext cx="6921889" cy="4439522"/>
          </a:xfrm>
          <a:prstGeom prst="rect">
            <a:avLst/>
          </a:prstGeom>
        </p:spPr>
        <p:txBody>
          <a:bodyPr vert="eaVert">
            <a:normAutofit/>
          </a:bodyPr>
          <a:lstStyle>
            <a:lvl1pPr marL="2286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buClr>
                <a:srgbClr val="00B0F0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7116880" y="3953881"/>
            <a:ext cx="4439522" cy="597317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71B2F53-FB07-F861-D419-E95700BE377B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0668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018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4626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41767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2788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22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Thank you</a:t>
            </a:r>
            <a:br>
              <a:rPr lang="en-US" dirty="0"/>
            </a:br>
            <a:r>
              <a:rPr lang="en-US" dirty="0">
                <a:solidFill>
                  <a:srgbClr val="00B0F0"/>
                </a:solidFill>
              </a:rPr>
              <a:t>Merci</a:t>
            </a:r>
            <a:endParaRPr lang="en-US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61988" y="4493174"/>
            <a:ext cx="3938587" cy="7811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/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 dirty="0"/>
              <a:t>Social Handles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661743" y="4118554"/>
            <a:ext cx="3938587" cy="37462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rgbClr val="00B0F0"/>
                </a:solidFill>
              </a:defRPr>
            </a:lvl1pPr>
            <a:lvl3pPr marL="914400" indent="0">
              <a:buFontTx/>
              <a:buNone/>
              <a:defRPr/>
            </a:lvl3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5934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81471" y="979687"/>
            <a:ext cx="8953827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8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681471" y="2032777"/>
            <a:ext cx="8953827" cy="393939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buClr>
                <a:srgbClr val="00B0F0"/>
              </a:buClr>
              <a:buFont typeface="Wingdings" pitchFamily="2" charset="2"/>
              <a:buChar char="§"/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BE89073-3C5A-13C3-6DDF-E8A055AC9A85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07523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74C681F-9C57-5894-9666-68FB9F189F7A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02613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5128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I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43981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son Hal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589605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921574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otron Grou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0394195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fet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79259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ud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959840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37673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06589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8269" y="979688"/>
            <a:ext cx="10231669" cy="5881540"/>
          </a:xfrm>
          <a:prstGeom prst="rect">
            <a:avLst/>
          </a:prstGeo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019919E-60F3-B2F1-5228-EDAAF4631055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39574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12481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70101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ote Handling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17789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F NI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959714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099446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PH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373848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AG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852085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SOS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92674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ium Recycl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4131516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223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66811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-13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3669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2640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CA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350479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er Tap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236687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ign Draf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98282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bbit 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76498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chine Sho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8993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286531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520384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Room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967404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321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per Clip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8284" y="-16387"/>
            <a:ext cx="8357884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656314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80912-807C-FAE3-C3BD-2CD6B3E10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502BA-36F5-F4DB-84B5-DDE483515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D4273-E4F5-7985-3A99-B460861C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22CD2-D798-1706-11CB-F756FEC8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F6324E6-7DF8-E8D6-F73F-4D92A36FD68B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538723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760E-0C35-77B9-A149-88EFD69D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42087-BA70-72B3-11CE-6E00B65CB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C88A9-9D41-14AC-D875-4715692C7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21586-0DCC-80FB-AD23-105ECABE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A5C4A-8346-BD58-886A-8478438CD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251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02936-7418-6AC5-AE4D-D0C18FAA8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A368D-F48A-E348-22A6-9293F8209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6B10AE-F3F4-0C7D-C7BD-7AB3D087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AD419-0A33-F6CD-3E1D-1F820FA3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31F75-949B-F761-7F65-A976744E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12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A11B9-B1E0-CC3B-4083-C4556E6A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55FB-DB45-D704-71C6-9A2B23772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820276-56E5-4294-0D53-CCE59FB28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4B748-6D0B-FC5A-E00A-8A415F771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CE48F-5E72-965A-A580-269A27DAF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70F0E-4529-4FAC-4EE0-B7FEFDED4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6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2F80B-DAF3-BCFD-6A51-558EE6A22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390A6-8533-1D8C-642C-1BE4325F0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7B7846-FCD6-9125-19F4-D52AF13B2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77BBE0-7D33-0DB5-A3B3-499A3C081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87A9E-EE16-01B4-2A9B-5FDA0DEC08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DB7F2-91D8-3FD7-2E79-AFB42BA4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3DA8CD-D321-F05C-5EAD-976E5185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D2B0E1-D27C-C836-02FB-62D0E1E76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771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2E98-9E2B-89E0-ED84-83833B937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14826-0998-DAC5-2D0F-76BCF262C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5D517-EE00-1A7E-D441-28173D77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4D7374-995F-46DA-9AC0-D1249691D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925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0062F-09DA-CF50-9C1F-FDEE831AD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786510-4A09-CFA1-589A-394494F40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A2BC4F-822B-D937-1382-C3A1D44F2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145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9DE5-7DF1-CC3C-78F8-B571E091E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5D722-D2D7-591D-3C51-26A621991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3FA5A1-1C8D-6649-EDE8-A85487687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18234-4688-BD10-42C0-48EE2D11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36B61-81D6-873B-E766-E1D2D9CC5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1AB10-F47C-E600-1BB9-FF4475F87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677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7276A-A288-5F45-4595-5E42DA2B1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D3AA82-430A-60C1-E965-74EAC7F0F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014621-D02B-45AE-AE28-0F6B666FC9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B1748-F33F-0B51-93FF-E9819CB2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B43F36-51CA-61C9-B9A0-FF72D2FBD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1E0D3-CFC8-206B-8B2F-FF023222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45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92426" y="-16387"/>
            <a:ext cx="5957888" cy="6899872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28646" y="979688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C8455-B678-D917-A298-283DEDD44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374A3E-9DF2-E26C-B5CA-CDD7B0395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07A63-D69C-A573-BCBF-59837A41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8D743-CD2A-C9A7-20E8-28ED1DAF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38191-6B8B-889B-9BED-452E55B6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454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191010-BE3F-8A6D-37AD-F9EEF7F22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B45AE4-FCF7-A144-DD1B-FD36A179F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5124B-8CBB-0AAC-B7E7-6A491C218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B3848-20BE-6639-D95E-2546673A6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0D051-3575-0735-9BCA-303AFAC0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BD63FD-F47F-424C-BFBD-CEE929277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70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A3482-AC4B-E055-C776-AF0912222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B787D-22D3-729A-05BA-5A6DCBDE8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0DFC3-ED63-D336-040D-BC87BAF0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0E8945-F2B8-96ED-B2C5-4599D926C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0A0B43-C79C-BE91-A480-72FE677FA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232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3DBA9-E165-8BC7-CCF1-26E1FB98F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D7EA8-C61E-719F-BAC5-6E616B377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537410-3B4A-0323-98DD-06EE31ACE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8C5B0A-9ECC-D850-6DE6-72873BE5A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51F29-4378-6B46-E87D-4CDB3E36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28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E27C6-80F1-1903-9DFB-92F9E8389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3BF4C-0E8F-97D4-D3AB-DAC16D20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B8247-F4EC-D84E-05FC-2C00A2779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F13E7-F597-16FD-F098-564C44A84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C9A404-42D5-E9B7-F0D0-345DB245C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849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A96CD-47F5-DF82-4BE7-24DF8854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2BC66-DAA1-E491-CDB7-F247BB3092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C56E0-195C-56E7-A9E0-7B23A5CF2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A7776-D6BA-35A6-CAAF-8C6CC5059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293CF5-BB95-55A3-E40A-E9A56B1E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444F0-87E0-245F-4243-5A3EC49A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595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3B833-82D9-07DC-C6D8-7DC5BBE35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32B66-DDE3-B733-029B-464C39F39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9F784-09E5-C6DF-0017-345EF4614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04EE8-DE34-6525-AF75-E0E4144EF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415F00-E7C7-F4DA-3AB6-97CB4EE7F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586551-1973-4636-0975-05C5FACC5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4587DA-86EE-6841-C80F-754EEEE74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A7A1DA-588C-109D-F642-1C1719BA7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737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5C96-855B-A919-9E47-9C9AB9A32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62C280-9B61-DFDB-9740-38ADD2452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7B77AA-909A-C8F5-1B24-0CC4A8C0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564DFB-D28E-B231-1910-8D106C01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42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5881F5-AB37-9838-BEB2-374CD45F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7BA39-A265-C5D0-3FB7-389B22ED2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F2D21-7E6B-2C63-BD17-2802B416D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107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7EB40-89AB-5DFE-33B7-49D5BDFDC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E62E6-ED42-9B4E-F744-2CF4DE9FA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76BAF5-223E-CE1D-66DD-1627FB2C6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711B6-32E7-716E-C36A-ED0B9739B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82430-1076-6077-BD8F-46B577E60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E22E17-D17D-BCF1-FAD9-9D486E61B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95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" y="204095"/>
            <a:ext cx="1947186" cy="350306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 rot="16200000">
            <a:off x="10098877" y="4771510"/>
            <a:ext cx="3514724" cy="503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Discovery,</a:t>
            </a:r>
          </a:p>
          <a:p>
            <a:pPr>
              <a:lnSpc>
                <a:spcPts val="1560"/>
              </a:lnSpc>
            </a:pPr>
            <a:r>
              <a:rPr lang="en-US" b="1" dirty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rPr>
              <a:t>accelerated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662725" y="2032777"/>
            <a:ext cx="3937851" cy="208202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661743" y="4114800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 txBox="1">
            <a:spLocks/>
          </p:cNvSpPr>
          <p:nvPr userDrawn="1"/>
        </p:nvSpPr>
        <p:spPr>
          <a:xfrm>
            <a:off x="661743" y="6496971"/>
            <a:ext cx="1305077" cy="144991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defPPr>
              <a:defRPr lang="en-US"/>
            </a:defPPr>
            <a:lvl1pPr marL="0" algn="l" defTabSz="4572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CACA69-0E10-6F4E-ACF3-A1D2B38594B4}" type="datetime1">
              <a:rPr lang="en-CA" sz="900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2026-04-22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8206242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3EC78-35D1-AC08-0478-7DA4BD0C2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C57A62-4522-489F-E8E1-1BC4B24919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AC9F2-0A4C-3A96-EA22-9513AF641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2B4F7-A8EA-E0EF-7943-F9582AB25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D2A187-C1B1-025E-34B3-8865D02F4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01A8C0-A5DB-556D-BBBC-02598CD9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35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78F96-2073-75F1-8D39-39CE898B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86D4E8-A28D-CC0E-0EA7-30886A6A4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FEC14-95CC-412C-5EAB-8227C9EA6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DAEBA-C918-6ED4-2AB4-70950D515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57C-EC68-D630-72DE-499EF7E36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1951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742BA1-B5A6-F179-3464-47D88A8415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FA51CF-20C4-2E8B-8DCA-7DC2D82C3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A4E89-4516-1426-E1F3-164941A7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B20A2-3B23-6339-7C47-488D590E0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E6D91-7E2F-D9F2-4CE2-35B4ACFD7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8197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4054-E8A7-126E-1849-B18FE44B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E86A9E-F28F-BB9A-E933-377635D7B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D16191-DD89-2C06-6A6F-ABFD6A16A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B89C5-61CA-D55B-3762-E811C01BE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24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1403106" y="0"/>
            <a:ext cx="788893" cy="6858000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"/>
              <a:cs typeface="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743" y="2032776"/>
            <a:ext cx="3938833" cy="158196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200" b="0" i="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661743" y="3814534"/>
            <a:ext cx="3938833" cy="900340"/>
          </a:xfrm>
          <a:prstGeom prst="rect">
            <a:avLst/>
          </a:prstGeom>
        </p:spPr>
        <p:txBody>
          <a:bodyPr tIns="0" anchor="b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773410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5968073" y="2032777"/>
            <a:ext cx="4869744" cy="434532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1pPr>
            <a:lvl2pPr marL="6858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buClr>
                <a:srgbClr val="00A9FF"/>
              </a:buClr>
              <a:buFont typeface="Wingdings" charset="2"/>
              <a:buChar char="§"/>
              <a:defRPr sz="3200" b="0">
                <a:solidFill>
                  <a:schemeClr val="tx1"/>
                </a:solidFill>
              </a:defRPr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A6FA0F2C-78AF-3C9F-14B4-920E1EA736C6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06616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10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70" r:id="rId2"/>
    <p:sldLayoutId id="2147483784" r:id="rId3"/>
    <p:sldLayoutId id="2147483768" r:id="rId4"/>
    <p:sldLayoutId id="2147483769" r:id="rId5"/>
    <p:sldLayoutId id="2147483786" r:id="rId6"/>
    <p:sldLayoutId id="2147483817" r:id="rId7"/>
    <p:sldLayoutId id="2147483771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  <p:sldLayoutId id="2147483782" r:id="rId17"/>
    <p:sldLayoutId id="2147483788" r:id="rId18"/>
    <p:sldLayoutId id="2147483818" r:id="rId19"/>
    <p:sldLayoutId id="2147483785" r:id="rId20"/>
    <p:sldLayoutId id="2147483790" r:id="rId21"/>
    <p:sldLayoutId id="2147483791" r:id="rId22"/>
    <p:sldLayoutId id="2147483793" r:id="rId23"/>
    <p:sldLayoutId id="2147483794" r:id="rId24"/>
    <p:sldLayoutId id="2147483795" r:id="rId25"/>
    <p:sldLayoutId id="2147483798" r:id="rId26"/>
    <p:sldLayoutId id="2147483799" r:id="rId27"/>
    <p:sldLayoutId id="2147483800" r:id="rId28"/>
    <p:sldLayoutId id="2147483801" r:id="rId29"/>
    <p:sldLayoutId id="2147483802" r:id="rId30"/>
    <p:sldLayoutId id="2147483803" r:id="rId31"/>
    <p:sldLayoutId id="2147483804" r:id="rId32"/>
    <p:sldLayoutId id="2147483805" r:id="rId33"/>
    <p:sldLayoutId id="2147483806" r:id="rId34"/>
    <p:sldLayoutId id="2147483807" r:id="rId35"/>
    <p:sldLayoutId id="2147483808" r:id="rId36"/>
    <p:sldLayoutId id="2147483809" r:id="rId37"/>
    <p:sldLayoutId id="2147483810" r:id="rId38"/>
    <p:sldLayoutId id="2147483811" r:id="rId39"/>
    <p:sldLayoutId id="2147483812" r:id="rId40"/>
    <p:sldLayoutId id="2147483813" r:id="rId41"/>
    <p:sldLayoutId id="2147483796" r:id="rId42"/>
    <p:sldLayoutId id="2147483821" r:id="rId43"/>
    <p:sldLayoutId id="2147483823" r:id="rId44"/>
    <p:sldLayoutId id="2147483819" r:id="rId45"/>
    <p:sldLayoutId id="2147483820" r:id="rId46"/>
    <p:sldLayoutId id="2147483814" r:id="rId47"/>
    <p:sldLayoutId id="2147483815" r:id="rId48"/>
    <p:sldLayoutId id="2147483816" r:id="rId49"/>
    <p:sldLayoutId id="2147483824" r:id="rId5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012904-0E87-6687-38D5-A989C27C7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3D224-77DB-2E47-77A1-D6A2EBF08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8736A-6934-5778-E67A-FC59299E00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1EABB-1C57-4AEA-3496-68025DCB62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6C20F2-1838-B50D-3EA6-F2308ABB0780}"/>
              </a:ext>
            </a:extLst>
          </p:cNvPr>
          <p:cNvSpPr txBox="1">
            <a:spLocks/>
          </p:cNvSpPr>
          <p:nvPr userDrawn="1"/>
        </p:nvSpPr>
        <p:spPr>
          <a:xfrm>
            <a:off x="11391231" y="6382961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bg2">
                    <a:lumMod val="10000"/>
                  </a:schemeClr>
                </a:solidFill>
                <a:latin typeface="Arial" panose="020B0604020202020204"/>
              </a:rPr>
              <a:pPr/>
              <a:t>‹#›</a:t>
            </a:fld>
            <a:endParaRPr lang="en-US" dirty="0">
              <a:solidFill>
                <a:schemeClr val="bg2">
                  <a:lumMod val="10000"/>
                </a:schemeClr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5827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6C587B-84E6-116E-8821-373D7BBD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483F5-77B3-2136-79A5-A86904EB2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FF755B-BE5B-044B-BDC5-5964157DA3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1FF6E-7005-D8CB-9AAF-11991AE29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F8E49-2795-1E6C-454C-AFE0A1563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84AFF-3D26-3D46-955B-DE25FD899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jpg"/><Relationship Id="rId10" Type="http://schemas.openxmlformats.org/officeDocument/2006/relationships/image" Target="../media/image44.jpg"/><Relationship Id="rId4" Type="http://schemas.openxmlformats.org/officeDocument/2006/relationships/image" Target="../media/image38.png"/><Relationship Id="rId9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1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1BA5C-1B7D-C843-31C6-60A9B17B2A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43C2-559C-3F64-F292-9AB12B81D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1961" y="146539"/>
            <a:ext cx="3239910" cy="650329"/>
          </a:xfrm>
        </p:spPr>
        <p:txBody>
          <a:bodyPr>
            <a:normAutofit fontScale="90000"/>
          </a:bodyPr>
          <a:lstStyle/>
          <a:p>
            <a:r>
              <a:rPr lang="en-US" sz="2400" i="1" dirty="0"/>
              <a:t>The </a:t>
            </a:r>
            <a:r>
              <a:rPr lang="en-US" sz="2400" i="1" dirty="0" err="1"/>
              <a:t>BeEST</a:t>
            </a:r>
            <a:r>
              <a:rPr lang="en-US" sz="2400" i="1" dirty="0"/>
              <a:t> </a:t>
            </a:r>
            <a:r>
              <a:rPr lang="en-US" sz="2400" dirty="0"/>
              <a:t>experiment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5DC8B9-9A40-1F5B-47CF-9022107E1517}"/>
              </a:ext>
            </a:extLst>
          </p:cNvPr>
          <p:cNvSpPr txBox="1"/>
          <p:nvPr/>
        </p:nvSpPr>
        <p:spPr>
          <a:xfrm>
            <a:off x="6339044" y="422231"/>
            <a:ext cx="5759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World-Leading Laboratory Search for a Fourth “keV” Neutrino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2709B1-D106-5A37-FB71-1099E23BA6B0}"/>
              </a:ext>
            </a:extLst>
          </p:cNvPr>
          <p:cNvSpPr txBox="1"/>
          <p:nvPr/>
        </p:nvSpPr>
        <p:spPr>
          <a:xfrm>
            <a:off x="6257042" y="3864449"/>
            <a:ext cx="52505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Direct Probe of Neutrino </a:t>
            </a:r>
            <a:r>
              <a:rPr lang="en-US" sz="1600" dirty="0" err="1"/>
              <a:t>Wavepacket</a:t>
            </a:r>
            <a:r>
              <a:rPr lang="en-US" sz="1600" dirty="0"/>
              <a:t> Heisenberg Width</a:t>
            </a:r>
          </a:p>
        </p:txBody>
      </p:sp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B367ACB1-EEE2-240A-16B6-52BACB64A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966" y="805696"/>
            <a:ext cx="2218680" cy="22186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38DB24-0820-14F7-6F65-BE0CFE2724C8}"/>
              </a:ext>
            </a:extLst>
          </p:cNvPr>
          <p:cNvSpPr txBox="1"/>
          <p:nvPr/>
        </p:nvSpPr>
        <p:spPr>
          <a:xfrm>
            <a:off x="9288617" y="3049880"/>
            <a:ext cx="40270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Phase-II: PRL </a:t>
            </a:r>
            <a:r>
              <a:rPr lang="en-US" sz="1000" b="1" dirty="0"/>
              <a:t>126</a:t>
            </a:r>
            <a:r>
              <a:rPr lang="en-US" sz="1000" dirty="0"/>
              <a:t>, 021803 (2021)</a:t>
            </a:r>
          </a:p>
          <a:p>
            <a:r>
              <a:rPr lang="en-US" sz="1000" dirty="0"/>
              <a:t>Phase-III: PRD </a:t>
            </a:r>
            <a:r>
              <a:rPr lang="en-US" sz="1000" b="1" dirty="0"/>
              <a:t>111</a:t>
            </a:r>
            <a:r>
              <a:rPr lang="en-US" sz="1000" dirty="0"/>
              <a:t>, 052010 (2025) </a:t>
            </a:r>
            <a:endParaRPr lang="en-US" sz="1000" i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F9FBA5-F14E-96D6-1E05-3A861CC7BA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2492" y="4150300"/>
            <a:ext cx="3241209" cy="23132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CFED9B-F9A2-7381-5AAE-3FA633C9E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044" y="769123"/>
            <a:ext cx="2806152" cy="2666338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AF0642D-C4E0-77B2-07EF-A9BDFDACE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7490"/>
          <a:stretch/>
        </p:blipFill>
        <p:spPr bwMode="auto">
          <a:xfrm>
            <a:off x="9154365" y="4339395"/>
            <a:ext cx="2698080" cy="17850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E2ED26-AC24-A11E-0F0D-320161FD9293}"/>
              </a:ext>
            </a:extLst>
          </p:cNvPr>
          <p:cNvSpPr txBox="1"/>
          <p:nvPr/>
        </p:nvSpPr>
        <p:spPr>
          <a:xfrm>
            <a:off x="9690697" y="6202493"/>
            <a:ext cx="25255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Phase-III: </a:t>
            </a:r>
            <a:r>
              <a:rPr lang="en-US" sz="1000" i="1" dirty="0"/>
              <a:t>Nature</a:t>
            </a:r>
            <a:r>
              <a:rPr lang="en-US" sz="1000" dirty="0"/>
              <a:t> </a:t>
            </a:r>
            <a:r>
              <a:rPr lang="en-US" sz="1000" b="1" dirty="0"/>
              <a:t>638</a:t>
            </a:r>
            <a:r>
              <a:rPr lang="en-US" sz="1000" dirty="0"/>
              <a:t>, 640–644 (2025)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B170D6-05DF-0CF8-D352-6CA27254A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672" y="5102631"/>
            <a:ext cx="904190" cy="56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sky, weapon&#10;&#10;Description automatically generated">
            <a:extLst>
              <a:ext uri="{FF2B5EF4-FFF2-40B4-BE49-F238E27FC236}">
                <a16:creationId xmlns:a16="http://schemas.microsoft.com/office/drawing/2014/main" id="{3145AA3E-1D91-13A9-8583-741668D6104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260" y="-23086"/>
            <a:ext cx="1148611" cy="1113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D61869-26F3-D16A-32C9-28A9830C11AE}"/>
              </a:ext>
            </a:extLst>
          </p:cNvPr>
          <p:cNvSpPr txBox="1"/>
          <p:nvPr/>
        </p:nvSpPr>
        <p:spPr>
          <a:xfrm>
            <a:off x="263247" y="3379090"/>
            <a:ext cx="1858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baseline="-25000" dirty="0">
                <a:latin typeface="Symbol" panose="05050102010706020507" pitchFamily="18" charset="2"/>
              </a:rPr>
              <a:t>1/2</a:t>
            </a:r>
            <a:r>
              <a:rPr lang="en-US" sz="2400" b="1" dirty="0">
                <a:latin typeface="Symbol" panose="05050102010706020507" pitchFamily="18" charset="2"/>
              </a:rPr>
              <a:t> </a:t>
            </a:r>
            <a:r>
              <a:rPr lang="en-US" sz="2400" b="1" dirty="0"/>
              <a:t>= 53 days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157A4-D9E0-C30E-C0B9-4C2E795C63B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9122"/>
          <a:stretch/>
        </p:blipFill>
        <p:spPr>
          <a:xfrm>
            <a:off x="241674" y="1535835"/>
            <a:ext cx="1658375" cy="18577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F0B016-D1F2-4249-2AAE-A7DFFAAC5C8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9122" t="920" b="1"/>
          <a:stretch/>
        </p:blipFill>
        <p:spPr>
          <a:xfrm>
            <a:off x="3293403" y="1575438"/>
            <a:ext cx="1577262" cy="17506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AF2479-A546-D6E7-F9EB-98E54637D135}"/>
              </a:ext>
            </a:extLst>
          </p:cNvPr>
          <p:cNvSpPr txBox="1"/>
          <p:nvPr/>
        </p:nvSpPr>
        <p:spPr>
          <a:xfrm>
            <a:off x="-191155" y="1075909"/>
            <a:ext cx="23984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aseline="30000" dirty="0"/>
              <a:t>7</a:t>
            </a:r>
            <a:r>
              <a:rPr lang="en-US" sz="2500" dirty="0"/>
              <a:t>Be (Z=4)</a:t>
            </a:r>
            <a:endParaRPr lang="en-US" sz="2500" baseline="30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5381A6-2831-71CD-B70A-C4494F61B734}"/>
              </a:ext>
            </a:extLst>
          </p:cNvPr>
          <p:cNvSpPr txBox="1"/>
          <p:nvPr/>
        </p:nvSpPr>
        <p:spPr>
          <a:xfrm>
            <a:off x="-706523" y="2622456"/>
            <a:ext cx="6535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Q = 862 keV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D26E71-2E85-BF1F-54B6-29F09A48E097}"/>
              </a:ext>
            </a:extLst>
          </p:cNvPr>
          <p:cNvSpPr txBox="1"/>
          <p:nvPr/>
        </p:nvSpPr>
        <p:spPr>
          <a:xfrm>
            <a:off x="2841107" y="1006450"/>
            <a:ext cx="239844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aseline="30000" dirty="0"/>
              <a:t>7</a:t>
            </a:r>
            <a:r>
              <a:rPr lang="en-US" sz="2500" dirty="0"/>
              <a:t>Li (Z=3)</a:t>
            </a:r>
            <a:endParaRPr lang="en-US" sz="2500" baseline="30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9AC6CB-0207-C2B4-1239-37DD90E80466}"/>
              </a:ext>
            </a:extLst>
          </p:cNvPr>
          <p:cNvSpPr txBox="1"/>
          <p:nvPr/>
        </p:nvSpPr>
        <p:spPr>
          <a:xfrm>
            <a:off x="907214" y="3250795"/>
            <a:ext cx="6535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dirty="0">
                <a:latin typeface="Symbol" pitchFamily="2" charset="2"/>
              </a:rPr>
              <a:t>n</a:t>
            </a:r>
            <a:r>
              <a:rPr lang="en-US" sz="1800" dirty="0"/>
              <a:t> ~ 862 keV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48D2F9C-BE2E-72D8-B601-B59A1823DC94}"/>
              </a:ext>
            </a:extLst>
          </p:cNvPr>
          <p:cNvSpPr txBox="1"/>
          <p:nvPr/>
        </p:nvSpPr>
        <p:spPr>
          <a:xfrm>
            <a:off x="1309840" y="1415052"/>
            <a:ext cx="6535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baseline="-25000" dirty="0"/>
              <a:t>R</a:t>
            </a:r>
            <a:r>
              <a:rPr lang="en-US" sz="1800" dirty="0"/>
              <a:t> ~ 57 eV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67BF64-234F-EEAE-85EE-1114BDEB5A28}"/>
              </a:ext>
            </a:extLst>
          </p:cNvPr>
          <p:cNvGrpSpPr/>
          <p:nvPr/>
        </p:nvGrpSpPr>
        <p:grpSpPr>
          <a:xfrm>
            <a:off x="4487373" y="2808114"/>
            <a:ext cx="1086737" cy="381235"/>
            <a:chOff x="8920690" y="3101622"/>
            <a:chExt cx="1410748" cy="445934"/>
          </a:xfrm>
        </p:grpSpPr>
        <p:pic>
          <p:nvPicPr>
            <p:cNvPr id="31" name="Picture 2" descr="7.10 Wave Packets">
              <a:extLst>
                <a:ext uri="{FF2B5EF4-FFF2-40B4-BE49-F238E27FC236}">
                  <a16:creationId xmlns:a16="http://schemas.microsoft.com/office/drawing/2014/main" id="{7A9E1796-3EA5-3C26-DAE4-99817A8004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0690" y="3115545"/>
              <a:ext cx="1410748" cy="432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49D16BC-9FA2-54B1-96E9-5F062C94004B}"/>
                </a:ext>
              </a:extLst>
            </p:cNvPr>
            <p:cNvSpPr txBox="1"/>
            <p:nvPr/>
          </p:nvSpPr>
          <p:spPr>
            <a:xfrm>
              <a:off x="9417773" y="3101622"/>
              <a:ext cx="3818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Symbol" panose="05050102010706020507" pitchFamily="18" charset="2"/>
                </a:rPr>
                <a:t>n</a:t>
              </a:r>
              <a:r>
                <a:rPr lang="en-US" b="1" baseline="-25000" dirty="0"/>
                <a:t>e</a:t>
              </a:r>
              <a:endParaRPr lang="en-US" b="1" baseline="-25000" dirty="0">
                <a:latin typeface="Symbol" panose="05050102010706020507" pitchFamily="18" charset="2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4437341-F3B0-7E48-4C63-9D8FC9109E0C}"/>
              </a:ext>
            </a:extLst>
          </p:cNvPr>
          <p:cNvCxnSpPr>
            <a:cxnSpLocks/>
          </p:cNvCxnSpPr>
          <p:nvPr/>
        </p:nvCxnSpPr>
        <p:spPr>
          <a:xfrm flipV="1">
            <a:off x="1994285" y="2383327"/>
            <a:ext cx="1163539" cy="7708"/>
          </a:xfrm>
          <a:prstGeom prst="straightConnector1">
            <a:avLst/>
          </a:prstGeom>
          <a:ln w="127000">
            <a:solidFill>
              <a:srgbClr val="50257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20D79CFD-B896-7739-6B01-95FBE0313D4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85" t="24085" r="28221" b="16933"/>
          <a:stretch>
            <a:fillRect/>
          </a:stretch>
        </p:blipFill>
        <p:spPr>
          <a:xfrm>
            <a:off x="3025657" y="4569315"/>
            <a:ext cx="2634044" cy="1825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CE457A5-92E8-5F09-9475-71650AFAEB0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956" t="11469" r="27951" b="2994"/>
          <a:stretch/>
        </p:blipFill>
        <p:spPr>
          <a:xfrm>
            <a:off x="459711" y="4539581"/>
            <a:ext cx="2428503" cy="216009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39F63C7-F822-38CD-4902-B64093418C6B}"/>
              </a:ext>
            </a:extLst>
          </p:cNvPr>
          <p:cNvCxnSpPr>
            <a:cxnSpLocks/>
          </p:cNvCxnSpPr>
          <p:nvPr/>
        </p:nvCxnSpPr>
        <p:spPr>
          <a:xfrm>
            <a:off x="1765697" y="4296409"/>
            <a:ext cx="0" cy="493295"/>
          </a:xfrm>
          <a:prstGeom prst="straightConnector1">
            <a:avLst/>
          </a:prstGeom>
          <a:ln w="984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302C38C-2612-8F65-639C-FCFEF66F9F39}"/>
              </a:ext>
            </a:extLst>
          </p:cNvPr>
          <p:cNvSpPr txBox="1"/>
          <p:nvPr/>
        </p:nvSpPr>
        <p:spPr>
          <a:xfrm>
            <a:off x="829853" y="3985482"/>
            <a:ext cx="286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RIB Implantation</a:t>
            </a:r>
          </a:p>
        </p:txBody>
      </p:sp>
    </p:spTree>
    <p:extLst>
      <p:ext uri="{BB962C8B-B14F-4D97-AF65-F5344CB8AC3E}">
        <p14:creationId xmlns:p14="http://schemas.microsoft.com/office/powerpoint/2010/main" val="4062555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2AE7C-20ED-BA6B-8A44-40B82F867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BC544-0066-5E0A-EB13-98DE0E42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390" y="188526"/>
            <a:ext cx="8953827" cy="650329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BeEST</a:t>
            </a:r>
            <a:r>
              <a:rPr lang="en-US" sz="2400" dirty="0"/>
              <a:t> Collaboration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0BB87F8-7635-240F-4625-837A875138B0}"/>
              </a:ext>
            </a:extLst>
          </p:cNvPr>
          <p:cNvSpPr/>
          <p:nvPr/>
        </p:nvSpPr>
        <p:spPr>
          <a:xfrm>
            <a:off x="24818" y="4162570"/>
            <a:ext cx="7153903" cy="7506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78591B-25C1-A103-4940-E465C81874D8}"/>
              </a:ext>
            </a:extLst>
          </p:cNvPr>
          <p:cNvSpPr/>
          <p:nvPr/>
        </p:nvSpPr>
        <p:spPr>
          <a:xfrm>
            <a:off x="445623" y="4969887"/>
            <a:ext cx="2470448" cy="75062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DB4328-8679-CC33-221A-7AB11787877E}"/>
              </a:ext>
            </a:extLst>
          </p:cNvPr>
          <p:cNvSpPr/>
          <p:nvPr/>
        </p:nvSpPr>
        <p:spPr>
          <a:xfrm>
            <a:off x="3254704" y="674407"/>
            <a:ext cx="2841296" cy="28417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Image result for doe sc logo">
            <a:extLst>
              <a:ext uri="{FF2B5EF4-FFF2-40B4-BE49-F238E27FC236}">
                <a16:creationId xmlns:a16="http://schemas.microsoft.com/office/drawing/2014/main" id="{FD822A99-CA5C-982B-34CD-FB52D24AA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842" y="5293068"/>
            <a:ext cx="2459284" cy="412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sky, weapon&#10;&#10;Description automatically generated">
            <a:extLst>
              <a:ext uri="{FF2B5EF4-FFF2-40B4-BE49-F238E27FC236}">
                <a16:creationId xmlns:a16="http://schemas.microsoft.com/office/drawing/2014/main" id="{3A2871E6-1C42-4AD0-A393-32D91F0C1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39" y="5178259"/>
            <a:ext cx="1362777" cy="1320807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2E49D34-503F-318A-18C8-7C92BF141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66" y="5231348"/>
            <a:ext cx="2052947" cy="5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Gordon and Betty Moore Foundation - Wikipedia">
            <a:extLst>
              <a:ext uri="{FF2B5EF4-FFF2-40B4-BE49-F238E27FC236}">
                <a16:creationId xmlns:a16="http://schemas.microsoft.com/office/drawing/2014/main" id="{CABA59BD-3F34-22CE-BE98-ABB075DC7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16" y="5837833"/>
            <a:ext cx="1459877" cy="5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67F8630-01C0-390E-D458-35141E6563D7}"/>
              </a:ext>
            </a:extLst>
          </p:cNvPr>
          <p:cNvSpPr txBox="1"/>
          <p:nvPr/>
        </p:nvSpPr>
        <p:spPr>
          <a:xfrm>
            <a:off x="8221632" y="1436050"/>
            <a:ext cx="3970368" cy="5055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CEA Paris-</a:t>
            </a:r>
            <a:r>
              <a:rPr lang="en-US" b="1" dirty="0" err="1">
                <a:latin typeface="Seaford Display" panose="00000500000000000000" pitchFamily="2" charset="0"/>
              </a:rPr>
              <a:t>Saclay</a:t>
            </a:r>
            <a:endParaRPr lang="en-US" b="1" dirty="0">
              <a:latin typeface="Seaford Display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Colorado School of Mines</a:t>
            </a:r>
          </a:p>
          <a:p>
            <a:pPr>
              <a:lnSpc>
                <a:spcPct val="120000"/>
              </a:lnSpc>
            </a:pPr>
            <a:r>
              <a:rPr lang="de-DE" b="1" dirty="0">
                <a:latin typeface="Seaford Display" panose="00000500000000000000" pitchFamily="2" charset="0"/>
              </a:rPr>
              <a:t>Lawrence Livermore National Laboratory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LPC Caen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McGill University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McMaster University</a:t>
            </a:r>
            <a:endParaRPr lang="de-DE" b="1" dirty="0">
              <a:latin typeface="Seaford Display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pt-BR" b="1" dirty="0">
                <a:latin typeface="Seaford Display" panose="00000500000000000000" pitchFamily="2" charset="0"/>
              </a:rPr>
              <a:t>NOVA School of Science and Technology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Pacific Northwest National Laboratory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SLAC National Accelerator Laboratory</a:t>
            </a:r>
          </a:p>
          <a:p>
            <a:pPr>
              <a:lnSpc>
                <a:spcPct val="120000"/>
              </a:lnSpc>
            </a:pPr>
            <a:r>
              <a:rPr lang="de-DE" b="1" dirty="0">
                <a:latin typeface="Seaford Display" panose="00000500000000000000" pitchFamily="2" charset="0"/>
              </a:rPr>
              <a:t>Star Cryoelectronics LLC</a:t>
            </a:r>
            <a:endParaRPr lang="en-US" b="1" dirty="0">
              <a:latin typeface="Seaford Display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de-DE" b="1" dirty="0">
                <a:latin typeface="Seaford Display" panose="00000500000000000000" pitchFamily="2" charset="0"/>
              </a:rPr>
              <a:t>TRIUMF</a:t>
            </a:r>
          </a:p>
          <a:p>
            <a:pPr>
              <a:lnSpc>
                <a:spcPct val="120000"/>
              </a:lnSpc>
            </a:pPr>
            <a:r>
              <a:rPr lang="de-DE" b="1" dirty="0">
                <a:latin typeface="Seaford Display" panose="00000500000000000000" pitchFamily="2" charset="0"/>
              </a:rPr>
              <a:t>Universit</a:t>
            </a:r>
            <a:r>
              <a:rPr lang="en-GB" b="1" dirty="0">
                <a:latin typeface="Seaford Display" panose="00000500000000000000" pitchFamily="2" charset="0"/>
                <a:ea typeface="Times New Roman" panose="02020603050405020304" pitchFamily="18" charset="0"/>
              </a:rPr>
              <a:t>é</a:t>
            </a:r>
            <a:r>
              <a:rPr lang="de-DE" b="1" dirty="0">
                <a:latin typeface="Seaford Display" panose="00000500000000000000" pitchFamily="2" charset="0"/>
              </a:rPr>
              <a:t> Strasbourg</a:t>
            </a:r>
          </a:p>
          <a:p>
            <a:pPr>
              <a:lnSpc>
                <a:spcPct val="120000"/>
              </a:lnSpc>
            </a:pPr>
            <a:r>
              <a:rPr lang="de-DE" b="1" dirty="0">
                <a:latin typeface="Seaford Display" panose="00000500000000000000" pitchFamily="2" charset="0"/>
              </a:rPr>
              <a:t>XIA LLC</a:t>
            </a:r>
            <a:endParaRPr lang="en-US" b="1" dirty="0">
              <a:latin typeface="Seaford Display" panose="00000500000000000000" pitchFamily="2" charset="0"/>
            </a:endParaRPr>
          </a:p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Yale University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Seaford Display" panose="00000500000000000000" pitchFamily="2" charset="0"/>
              </a:rPr>
              <a:t>Queen’s University</a:t>
            </a:r>
          </a:p>
        </p:txBody>
      </p:sp>
      <p:pic>
        <p:nvPicPr>
          <p:cNvPr id="20" name="Picture 19" descr="A group of people standing in a large room&#10;&#10;AI-generated content may be incorrect.">
            <a:extLst>
              <a:ext uri="{FF2B5EF4-FFF2-40B4-BE49-F238E27FC236}">
                <a16:creationId xmlns:a16="http://schemas.microsoft.com/office/drawing/2014/main" id="{2B4D2EF3-4C36-2EC6-2A71-120DBD08B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8" b="11671"/>
          <a:stretch>
            <a:fillRect/>
          </a:stretch>
        </p:blipFill>
        <p:spPr>
          <a:xfrm>
            <a:off x="165796" y="709218"/>
            <a:ext cx="7987604" cy="44362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134C28-0F33-029F-C69D-E784C2D1F8DB}"/>
              </a:ext>
            </a:extLst>
          </p:cNvPr>
          <p:cNvSpPr txBox="1"/>
          <p:nvPr/>
        </p:nvSpPr>
        <p:spPr>
          <a:xfrm>
            <a:off x="176157" y="711558"/>
            <a:ext cx="3012519" cy="646331"/>
          </a:xfrm>
          <a:prstGeom prst="rect">
            <a:avLst/>
          </a:prstGeom>
          <a:solidFill>
            <a:srgbClr val="111C27">
              <a:alpha val="6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2025 Collaboration Meeting</a:t>
            </a:r>
          </a:p>
          <a:p>
            <a:r>
              <a:rPr lang="en-US" b="1" dirty="0">
                <a:solidFill>
                  <a:schemeClr val="bg1"/>
                </a:solidFill>
              </a:rPr>
              <a:t>TRIUMF, Canada</a:t>
            </a:r>
          </a:p>
        </p:txBody>
      </p:sp>
      <p:pic>
        <p:nvPicPr>
          <p:cNvPr id="26" name="Picture 25" descr="A red and white logo with a leaf in the middle&#10;&#10;AI-generated content may be incorrect.">
            <a:extLst>
              <a:ext uri="{FF2B5EF4-FFF2-40B4-BE49-F238E27FC236}">
                <a16:creationId xmlns:a16="http://schemas.microsoft.com/office/drawing/2014/main" id="{5ACD71A1-595D-1978-C30F-8C6E78C001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885" y="5849896"/>
            <a:ext cx="1173762" cy="567319"/>
          </a:xfrm>
          <a:prstGeom prst="rect">
            <a:avLst/>
          </a:prstGeom>
        </p:spPr>
      </p:pic>
      <p:pic>
        <p:nvPicPr>
          <p:cNvPr id="27" name="Picture 12" descr="Flag of Canada - Wikipedia">
            <a:extLst>
              <a:ext uri="{FF2B5EF4-FFF2-40B4-BE49-F238E27FC236}">
                <a16:creationId xmlns:a16="http://schemas.microsoft.com/office/drawing/2014/main" id="{0096F295-023C-FC52-1F15-63774F601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285" y="687474"/>
            <a:ext cx="1290077" cy="64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Flag of the United States - Wikipedia">
            <a:extLst>
              <a:ext uri="{FF2B5EF4-FFF2-40B4-BE49-F238E27FC236}">
                <a16:creationId xmlns:a16="http://schemas.microsoft.com/office/drawing/2014/main" id="{96309C82-4439-D8FD-6CDB-9577AF399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594" y="698994"/>
            <a:ext cx="1204851" cy="633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92B82222-AD14-ED4C-7915-C7811FB00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486" y="5837833"/>
            <a:ext cx="1601427" cy="61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undefined">
            <a:extLst>
              <a:ext uri="{FF2B5EF4-FFF2-40B4-BE49-F238E27FC236}">
                <a16:creationId xmlns:a16="http://schemas.microsoft.com/office/drawing/2014/main" id="{3DA88DD6-9944-CD28-415E-FDB565CBD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556" y="686182"/>
            <a:ext cx="96934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360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97"/>
    </mc:Choice>
    <mc:Fallback xmlns="">
      <p:transition spd="slow" advTm="14969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ECAAA-B4B8-1954-E7DB-829D4B5A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72" y="214130"/>
            <a:ext cx="8953827" cy="650329"/>
          </a:xfrm>
        </p:spPr>
        <p:txBody>
          <a:bodyPr>
            <a:normAutofit/>
          </a:bodyPr>
          <a:lstStyle/>
          <a:p>
            <a:r>
              <a:rPr lang="en-CA" sz="2400" dirty="0"/>
              <a:t>TRIUMF/LPC-Caen activities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4C79F-5362-31D0-8853-A71966588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06" y="747270"/>
            <a:ext cx="5897611" cy="39393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Collaboration with Leendert Hayen (</a:t>
            </a:r>
            <a:r>
              <a:rPr lang="en-US" sz="2000" dirty="0" err="1"/>
              <a:t>Laboratoire</a:t>
            </a:r>
            <a:r>
              <a:rPr lang="en-US" sz="2000" dirty="0"/>
              <a:t> de Physique </a:t>
            </a:r>
            <a:r>
              <a:rPr lang="en-US" sz="2000" dirty="0" err="1"/>
              <a:t>Corpusculaire</a:t>
            </a:r>
            <a:r>
              <a:rPr lang="en-US" sz="2000" dirty="0"/>
              <a:t> de Caen)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Co-PI for “SALER: Superconducting Array for Low Energy Radiation” @FRIB </a:t>
            </a:r>
            <a:r>
              <a:rPr lang="en-US" sz="2000" dirty="0">
                <a:sym typeface="Wingdings" pitchFamily="2" charset="2"/>
              </a:rPr>
              <a:t> @TRIUMF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Planned: ASCARD: “Assembly of </a:t>
            </a:r>
            <a:r>
              <a:rPr lang="en-US" sz="2000" dirty="0" err="1"/>
              <a:t>SuperConducting</a:t>
            </a:r>
            <a:r>
              <a:rPr lang="en-US" sz="2000" dirty="0"/>
              <a:t> Arrays for Radiation Detection” @GANIL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F2F8D-C9EA-541F-1E76-B1DF84E511B0}"/>
              </a:ext>
            </a:extLst>
          </p:cNvPr>
          <p:cNvSpPr txBox="1"/>
          <p:nvPr/>
        </p:nvSpPr>
        <p:spPr>
          <a:xfrm>
            <a:off x="3989308" y="7224396"/>
            <a:ext cx="70132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FRACAS2 - </a:t>
            </a:r>
            <a:r>
              <a:rPr lang="en-US" dirty="0" err="1"/>
              <a:t>FRench</a:t>
            </a:r>
            <a:r>
              <a:rPr lang="en-US" dirty="0"/>
              <a:t> And </a:t>
            </a:r>
            <a:r>
              <a:rPr lang="en-US" dirty="0" err="1"/>
              <a:t>CAnadian</a:t>
            </a:r>
            <a:r>
              <a:rPr lang="en-US" dirty="0"/>
              <a:t> STJ Science</a:t>
            </a:r>
          </a:p>
          <a:p>
            <a:r>
              <a:rPr lang="en-US" dirty="0"/>
              <a:t>Under the CNRS envelope</a:t>
            </a:r>
          </a:p>
        </p:txBody>
      </p:sp>
      <p:pic>
        <p:nvPicPr>
          <p:cNvPr id="7" name="Picture 6" descr="A machine with many wires and a metal tube&#10;&#10;AI-generated content may be incorrect.">
            <a:extLst>
              <a:ext uri="{FF2B5EF4-FFF2-40B4-BE49-F238E27FC236}">
                <a16:creationId xmlns:a16="http://schemas.microsoft.com/office/drawing/2014/main" id="{B08451C1-12AD-76BE-3F54-1993665A4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8"/>
          <a:stretch>
            <a:fillRect/>
          </a:stretch>
        </p:blipFill>
        <p:spPr>
          <a:xfrm>
            <a:off x="8697805" y="2994081"/>
            <a:ext cx="2636363" cy="35981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D0D988-CCD3-02E6-1A44-1C2E64C4F94C}"/>
              </a:ext>
            </a:extLst>
          </p:cNvPr>
          <p:cNvSpPr txBox="1"/>
          <p:nvPr/>
        </p:nvSpPr>
        <p:spPr>
          <a:xfrm>
            <a:off x="8697805" y="5562525"/>
            <a:ext cx="2636363" cy="892552"/>
          </a:xfrm>
          <a:prstGeom prst="rect">
            <a:avLst/>
          </a:prstGeom>
          <a:solidFill>
            <a:schemeClr val="bg1">
              <a:alpha val="2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600" b="1" i="1" dirty="0">
                <a:solidFill>
                  <a:schemeClr val="bg1"/>
                </a:solidFill>
              </a:rPr>
              <a:t>CRONOS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“Cryogenic Research </a:t>
            </a:r>
            <a:r>
              <a:rPr lang="en-US" dirty="0" err="1">
                <a:solidFill>
                  <a:schemeClr val="bg1"/>
                </a:solidFill>
              </a:rPr>
              <a:t>fOr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NOvel</a:t>
            </a:r>
            <a:r>
              <a:rPr lang="en-US" dirty="0">
                <a:solidFill>
                  <a:schemeClr val="bg1"/>
                </a:solidFill>
              </a:rPr>
              <a:t> Sensors”</a:t>
            </a:r>
            <a:endParaRPr lang="en-CA" sz="1600" b="1" i="1" dirty="0">
              <a:solidFill>
                <a:schemeClr val="bg1"/>
              </a:solidFill>
            </a:endParaRPr>
          </a:p>
        </p:txBody>
      </p:sp>
      <p:pic>
        <p:nvPicPr>
          <p:cNvPr id="11" name="Google Shape;60;p13" title="ASGARD_logo_simple.png">
            <a:extLst>
              <a:ext uri="{FF2B5EF4-FFF2-40B4-BE49-F238E27FC236}">
                <a16:creationId xmlns:a16="http://schemas.microsoft.com/office/drawing/2014/main" id="{2389FCDB-A195-67C5-D6A3-9157A34530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9309" y="4185460"/>
            <a:ext cx="1801310" cy="236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collage of different parts of a machine&#10;&#10;Description automatically generated">
            <a:extLst>
              <a:ext uri="{FF2B5EF4-FFF2-40B4-BE49-F238E27FC236}">
                <a16:creationId xmlns:a16="http://schemas.microsoft.com/office/drawing/2014/main" id="{29779B11-674A-CF8B-5AF9-7F85E23188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43" t="4796" b="56388"/>
          <a:stretch>
            <a:fillRect/>
          </a:stretch>
        </p:blipFill>
        <p:spPr>
          <a:xfrm>
            <a:off x="354340" y="4349816"/>
            <a:ext cx="3119752" cy="21230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FDD276-D7A0-CF47-6878-0636DEFEC891}"/>
              </a:ext>
            </a:extLst>
          </p:cNvPr>
          <p:cNvSpPr txBox="1"/>
          <p:nvPr/>
        </p:nvSpPr>
        <p:spPr>
          <a:xfrm>
            <a:off x="6151985" y="702868"/>
            <a:ext cx="5716554" cy="18819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Plan to host LPC-Caen HQP at TRIUMF this summer</a:t>
            </a:r>
          </a:p>
          <a:p>
            <a:pPr marL="342900" indent="-342900">
              <a:lnSpc>
                <a:spcPct val="150000"/>
              </a:lnSpc>
              <a:buClr>
                <a:srgbClr val="00A9FF"/>
              </a:buClr>
              <a:buFont typeface="Wingdings" pitchFamily="2" charset="2"/>
              <a:buChar char="§"/>
            </a:pPr>
            <a:r>
              <a:rPr lang="en-US" sz="2000" dirty="0"/>
              <a:t>Vice-versa: Involvement of Canadian HQP in ASCARD program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BEEDBB8-CD67-9922-3B24-6C8B3464E2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" r="8018"/>
          <a:stretch>
            <a:fillRect/>
          </a:stretch>
        </p:blipFill>
        <p:spPr>
          <a:xfrm>
            <a:off x="6659771" y="3245961"/>
            <a:ext cx="1732653" cy="1487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45F63D-EBDD-BD0A-7069-1553F4767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880" y="4887458"/>
            <a:ext cx="1818434" cy="15676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3D36092-6574-54B5-078B-6AB9536C33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89557" y="116034"/>
            <a:ext cx="1110859" cy="753501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F1899509-77F3-9A98-6346-CA6AACEB2953}"/>
              </a:ext>
            </a:extLst>
          </p:cNvPr>
          <p:cNvSpPr txBox="1">
            <a:spLocks/>
          </p:cNvSpPr>
          <p:nvPr/>
        </p:nvSpPr>
        <p:spPr>
          <a:xfrm>
            <a:off x="6386725" y="282700"/>
            <a:ext cx="4768688" cy="65032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rgbClr val="00B0F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000" u="sng" dirty="0" err="1">
                <a:solidFill>
                  <a:schemeClr val="tx1"/>
                </a:solidFill>
              </a:rPr>
              <a:t>FRench</a:t>
            </a:r>
            <a:r>
              <a:rPr lang="en-US" sz="2000" u="sng" dirty="0">
                <a:solidFill>
                  <a:schemeClr val="tx1"/>
                </a:solidFill>
              </a:rPr>
              <a:t> And </a:t>
            </a:r>
            <a:r>
              <a:rPr lang="en-US" sz="2000" u="sng" dirty="0" err="1">
                <a:solidFill>
                  <a:schemeClr val="tx1"/>
                </a:solidFill>
              </a:rPr>
              <a:t>CAnadian</a:t>
            </a:r>
            <a:r>
              <a:rPr lang="en-US" sz="2000" u="sng" dirty="0">
                <a:solidFill>
                  <a:schemeClr val="tx1"/>
                </a:solidFill>
              </a:rPr>
              <a:t> STJ Science</a:t>
            </a:r>
          </a:p>
        </p:txBody>
      </p:sp>
    </p:spTree>
    <p:extLst>
      <p:ext uri="{BB962C8B-B14F-4D97-AF65-F5344CB8AC3E}">
        <p14:creationId xmlns:p14="http://schemas.microsoft.com/office/powerpoint/2010/main" val="6103683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5|1|92.8"/>
</p:tagLst>
</file>

<file path=ppt/theme/theme1.xml><?xml version="1.0" encoding="utf-8"?>
<a:theme xmlns:a="http://schemas.openxmlformats.org/drawingml/2006/main" name="Custom Design">
  <a:themeElements>
    <a:clrScheme name="TRIUMF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UMF_Light_03" id="{4D894E19-41A3-8842-A464-3F12065EEF05}" vid="{B960C763-9EE8-8C4A-B0B5-CE3D986AFAE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84399</TotalTime>
  <Words>220</Words>
  <Application>Microsoft Macintosh PowerPoint</Application>
  <PresentationFormat>Widescreen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Arial</vt:lpstr>
      <vt:lpstr>Calibri</vt:lpstr>
      <vt:lpstr>Calibri Light</vt:lpstr>
      <vt:lpstr>Seaford Display</vt:lpstr>
      <vt:lpstr>Symbol</vt:lpstr>
      <vt:lpstr>Wingdings</vt:lpstr>
      <vt:lpstr>Custom Design</vt:lpstr>
      <vt:lpstr>1_Custom Design</vt:lpstr>
      <vt:lpstr>2_Custom Design</vt:lpstr>
      <vt:lpstr>The BeEST experiment</vt:lpstr>
      <vt:lpstr>The BeEST Collaboration</vt:lpstr>
      <vt:lpstr>TRIUMF/LPC-Caen activities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Diana Castaneda</dc:creator>
  <cp:lastModifiedBy>Annika Lennarz</cp:lastModifiedBy>
  <cp:revision>2041</cp:revision>
  <dcterms:created xsi:type="dcterms:W3CDTF">2019-03-27T18:02:40Z</dcterms:created>
  <dcterms:modified xsi:type="dcterms:W3CDTF">2026-04-23T16:35:38Z</dcterms:modified>
</cp:coreProperties>
</file>