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6"/>
  </p:notesMasterIdLst>
  <p:sldIdLst>
    <p:sldId id="256" r:id="rId2"/>
    <p:sldId id="522" r:id="rId3"/>
    <p:sldId id="523" r:id="rId4"/>
    <p:sldId id="524" r:id="rId5"/>
    <p:sldId id="525" r:id="rId6"/>
    <p:sldId id="282" r:id="rId7"/>
    <p:sldId id="284" r:id="rId8"/>
    <p:sldId id="288" r:id="rId9"/>
    <p:sldId id="289" r:id="rId10"/>
    <p:sldId id="283" r:id="rId11"/>
    <p:sldId id="286" r:id="rId12"/>
    <p:sldId id="287" r:id="rId13"/>
    <p:sldId id="290" r:id="rId14"/>
    <p:sldId id="535" r:id="rId15"/>
    <p:sldId id="536" r:id="rId16"/>
    <p:sldId id="541" r:id="rId17"/>
    <p:sldId id="542" r:id="rId18"/>
    <p:sldId id="543" r:id="rId19"/>
    <p:sldId id="544" r:id="rId20"/>
    <p:sldId id="537" r:id="rId21"/>
    <p:sldId id="540" r:id="rId22"/>
    <p:sldId id="545" r:id="rId23"/>
    <p:sldId id="546" r:id="rId24"/>
    <p:sldId id="547" r:id="rId25"/>
    <p:sldId id="548" r:id="rId26"/>
    <p:sldId id="552" r:id="rId27"/>
    <p:sldId id="549" r:id="rId28"/>
    <p:sldId id="550" r:id="rId29"/>
    <p:sldId id="551" r:id="rId30"/>
    <p:sldId id="506" r:id="rId31"/>
    <p:sldId id="306" r:id="rId32"/>
    <p:sldId id="520" r:id="rId33"/>
    <p:sldId id="521" r:id="rId34"/>
    <p:sldId id="52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2" d="100"/>
          <a:sy n="92" d="100"/>
        </p:scale>
        <p:origin x="4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24T02:30:33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4058 1007 0 0,'0'0'7174'0'0,"-8"8"-5709"0"0,-1 13-729 0 0,8-20-532 0 0,0 10 1 0 0,1-5-141 0 0,0-5 416 0 0,1 1-387 0 0,0 0 0 0 0,0 0-1 0 0,0 0 1 0 0,0-1 0 0 0,0 1-1 0 0,1 0 1 0 0,-1-1 0 0 0,1 1 0 0 0,-1-1-1 0 0,3 2 1 0 0,1 2 87 0 0,-4-4 124 0 0,3-2-255 0 0,0 0 0 0 0,0 0-1 0 0,-1 0 1 0 0,1-1-1 0 0,0 1 1 0 0,-1-1 0 0 0,1 0-1 0 0,-1 0 1 0 0,0 0-1 0 0,4-3 1 0 0,12-7 283 0 0,6 2 951 0 0,-19 8-1083 0 0,-1 0 1 0 0,0 0-1 0 0,1-1 1 0 0,-1 1-1 0 0,5-5 0 0 0,-2 2 96 0 0,0 0 0 0 0,1 0-1 0 0,13-5 1 0 0,-11 6-164 0 0,0 0-1 0 0,0-1 1 0 0,0-1-1 0 0,-1 0 1 0 0,0 0 0 0 0,12-10-1 0 0,-10 6-9 0 0,1 1-1 0 0,23-13 1 0 0,-15 10-23 0 0,82-41 451 0 0,-6 4 356 0 0,-22 0-351 0 0,-66 43-486 0 0,18-11 36 0 0,-17 11-62 0 0,-1 0 0 0 0,0-1 0 0 0,14-11 1 0 0,-10 5 24 0 0,0 1 1 0 0,1 0 0 0 0,1 1 0 0 0,0 1 0 0 0,0 0 0 0 0,30-13 0 0 0,-27 14 4 0 0,0 0 0 0 0,-1-2 0 0 0,18-13-1 0 0,-2 1-3 0 0,39-18 3 0 0,-50 30-26 0 0,-1-1 1 0 0,38-28-1 0 0,-19 4 20 0 0,45-54-1 0 0,-55 56-15 0 0,93-109-50 0 0,-79 89 21 0 0,-21 24 8 0 0,2 0 0 0 0,1 1-1 0 0,41-34 1 0 0,-36 39-29 0 0,-14 13 0 0 0,25-25 0 0 0,77-76 0 0 0,-86 77 0 0 0,-21 21 0 0 0,17-15 0 0 0,41-40 39 0 0,-16 14-14 0 0,49-51 12 0 0,-28 28 1 0 0,33-37 15 0 0,-33 32-53 0 0,-42 49 58 0 0,-6 6 65 0 0,32-26 0 0 0,-4 6-102 0 0,-3-2 1 0 0,75-94-1 0 0,-109 123-8 0 0,0 1-1 0 0,1 1 0 0 0,1 0 1 0 0,1 1-1 0 0,31-20 1 0 0,-16 16 41 0 0,-1-2 0 0 0,-2-2-1 0 0,0-1 1 0 0,30-33 0 0 0,-20 12-35 0 0,-18 19 78 0 0,48-44 0 0 0,-52 54-71 0 0,-1-2-1 0 0,0-1 1 0 0,-2 0-1 0 0,18-29 1 0 0,0 2-7 0 0,-23 32 13 0 0,1 0 0 0 0,1 1 0 0 0,0 1 0 0 0,1 0 0 0 0,1 1 0 0 0,0 1 0 0 0,22-12 0 0 0,-25 15-32 0 0,-1-1 0 0 0,0 0 0 0 0,-1 0 0 0 0,0-1 0 0 0,18-24 0 0 0,-21 25 0 0 0,47-69 0 0 0,-37 57 39 0 0,-9 10 29 0 0,24-24 1 0 0,-20 22-69 0 0,-1 1 0 0 0,-1-2 0 0 0,0 1 0 0 0,-2-2 0 0 0,13-23 0 0 0,12-17 0 0 0,-20 36 11 0 0,1 2 0 0 0,19-19-1 0 0,10-12 22 0 0,-27 31-32 0 0,0 1 0 0 0,27-22 0 0 0,12-11 0 0 0,-47 41 0 0 0,-1-1 0 0 0,8-14 0 0 0,-9 13 0 0 0,1 0 0 0 0,12-12 0 0 0,-3 6 75 0 0,-13 14-33 0 0,7-3-21 0 0,-8 5-15 0 0,0-1-1 0 0,-1 1 0 0 0,1-1 1 0 0,0 0-1 0 0,-1 0 1 0 0,0 0-1 0 0,0 0 0 0 0,0 0 1 0 0,4-6-1 0 0,-4 4-5 0 0,21-17 64 0 0,-21 18-7 0 0,23-10 86 0 0,-6 5-143 0 0,-17 9 0 0 0,0-1 0 0 0,-1 0 0 0 0,1 0 0 0 0,-1 0 0 0 0,1 0 0 0 0,-1-1 0 0 0,0 1 0 0 0,0 0 0 0 0,4-4 0 0 0,-4 3-1 0 0,-1 0 0 0 0,1-1 0 0 0,0 1 0 0 0,-1 0 1 0 0,0-1-1 0 0,1 1 0 0 0,-1-1 0 0 0,0 0 0 0 0,0 1 0 0 0,-1-1 0 0 0,2-4 0 0 0,-1 0-13 0 0,1 1-1 0 0,0 0 0 0 0,5-10 1 0 0,-7 14 56 0 0,2-3-31 0 0,0-1-11 0 0,0 0 0 0 0,-1 4-34 0 0,-1 0 0 0 0,0 0 0 0 0,0 0-1 0 0,0 0 1 0 0,0 0 0 0 0,0 0 0 0 0,0 0 0 0 0,-1 0 0 0 0,1 0 0 0 0,-1 1-1 0 0,1-1 1 0 0,-1 0 0 0 0,1 0 0 0 0,-3-3 0 0 0,-13-18-986 0 0,14 21 887 0 0,-12-13-3312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24T02:30:36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2239 0 0,'0'0'7962'0'0,"12"0"-7068"0"0,-10-1-722 0 0,1 1-1 0 0,-1 0 0 0 0,1 0 0 0 0,-1 0 0 0 0,0 0 1 0 0,1 1-1 0 0,-1-1 0 0 0,0 0 0 0 0,5 2 0 0 0,-5-1 149 0 0,0-1 0 0 0,14 1 540 0 0,29 5 0 0 0,-17-2 52 0 0,47 15 168 0 0,-72-18-1047 0 0,-1 0 0 0 0,1 0 1 0 0,-1 0-1 0 0,1 0 0 0 0,-1 0 0 0 0,0 1 0 0 0,1-1 0 0 0,-1 1 0 0 0,3 3 1 0 0,4 1 66 0 0,20 12 171 0 0,-14-10-78 0 0,18 14-1 0 0,70 66 738 0 0,-70-58-684 0 0,28 20 5 0 0,33 30 114 0 0,119 172 471 0 0,-207-244-821 0 0,60 78 93 0 0,115 140 53 0 0,18 26 67 0 0,-136-174-288 0 0,-15-10 58 0 0,18 25 68 0 0,46 64 73 0 0,19 30 213 0 0,-40-60-86 0 0,-63-88-190 0 0,-3-4 10 0 0,21 39 0 0 0,28 55 106 0 0,-59-107-123 0 0,23 25 0 0 0,11 15 87 0 0,-28-30-56 0 0,-1 1 0 0 0,-2 0 1 0 0,-1 2-1 0 0,19 54 0 0 0,69 194 289 0 0,-49-138-303 0 0,5 5 11 0 0,22 65 112 0 0,-27-69-141 0 0,-17-50-8 0 0,-27-66-53 0 0,20 33-1 0 0,-9-20-8 0 0,7 25 35 0 0,-4 2 0 0 0,19 72 1 0 0,-6-16-6 0 0,-21-67-28 0 0,-7-20 0 0 0,18 38 0 0 0,51 146 53 0 0,-54-141-42 0 0,40 93-11 0 0,-25-71 0 0 0,23 50 64 0 0,1 42-64 0 0,-44-124 0 0 0,38 87 0 0 0,43 128 121 0 0,-86-237-114 0 0,66 183-7 0 0,-35-111 0 0 0,-18-51 0 0 0,-14-36 0 0 0,20 33 0 0 0,7 16 0 0 0,41 86 0 0 0,-79-163 0 0 0,34 63 0 0 0,-30-55 0 0 0,1-1 0 0 0,0 0 0 0 0,1-1 0 0 0,1 0 0 0 0,13 14 0 0 0,-17-19 0 0 0,79 86 0 0 0,-62-68 0 0 0,30 28 0 0 0,-44-45 0 0 0,-1 2 0 0 0,10 11 0 0 0,-12-13 0 0 0,3 3 0 0 0,3 1 0 0 0,-4-5 0 0 0,16 13 0 0 0,-11-4 0 0 0,-9-12 0 0 0,11 15 0 0 0,2 6 0 0 0,-12-17 0 0 0,0-1 0 0 0,13 17 0 0 0,-7-7 0 0 0,0 0 0 0 0,-5-7 0 0 0,9 24 0 0 0,-12-24 0 0 0,1-1 11 0 0,0 5-4 0 0,-6-15-12 0 0,24 33-8 0 0,-17-23 13 0 0,0 0 0 0 0,-1-2 11 0 0,-4-4 31 0 0,4 5-31 0 0,2 0-11 0 0,3-2 0 0 0,-1 0 0 0 0,0 0 0 0 0,1-1 0 0 0,-2 2 0 0 0,-1 2 0 0 0,-2 0 0 0 0,-1-1-11 0 0,-3-5-31 0 0,9 41 12 0 0,-9-41 84 0 0,2 3-54 0 0,-1-4-54 0 0,2 3 52 0 0,-2-3 44 0 0,4 2-42 0 0,-3-3-42 0 0,3 5 31 0 0,0 2 11 0 0,-1 1 0 0 0,-1 1 0 0 0,-1-3-11 0 0,-3-7-13 0 0,0-1 0 0 0,0 0 0 0 0,0 1 0 0 0,0-1 0 0 0,0 0 0 0 0,1 1 0 0 0,-1-1 0 0 0,0 1 0 0 0,0-1 0 0 0,0 0 0 0 0,0 1 0 0 0,0-1 0 0 0,0 0 0 0 0,0 1 0 0 0,0-1 0 0 0,-1 1 0 0 0,1-1 0 0 0,0 0 0 0 0,0 1 0 0 0,0-1 0 0 0,0 0 0 0 0,0 1 0 0 0,-1-1 0 0 0,1 0 0 0 0,0 1 0 0 0,0-1 0 0 0,0 0 0 0 0,-1 0 0 0 0,1 1-1 0 0,0-1 1 0 0,0 0 0 0 0,-1 0 0 0 0,1 1 0 0 0,0-1 0 0 0,-1 0 0 0 0,1 0 0 0 0,0 0 0 0 0,-1 1 0 0 0,1-1 0 0 0,0 0 0 0 0,-1 0 0 0 0,1 0 0 0 0,-1 0 0 0 0,1 0 0 0 0,0 0 0 0 0,-1 0 0 0 0,0 0 0 0 0,-12-2-2533 0 0,11 1 1325 0 0,1-4-1752 0 0,-4-19 1457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65B91-D486-482F-927A-7A29BC8F4F1B}" type="datetimeFigureOut">
              <a:rPr lang="en-CA" smtClean="0"/>
              <a:t>2026-04-22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3F3F4-404E-4908-AA7E-A2F8C183AA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4301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30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2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3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972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320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089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85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742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45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4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63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62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73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1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24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7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8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4/22/2026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92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13" Type="http://schemas.openxmlformats.org/officeDocument/2006/relationships/image" Target="../media/image30.tif"/><Relationship Id="rId18" Type="http://schemas.openxmlformats.org/officeDocument/2006/relationships/image" Target="../media/image35.tif"/><Relationship Id="rId3" Type="http://schemas.openxmlformats.org/officeDocument/2006/relationships/image" Target="../media/image20.tif"/><Relationship Id="rId7" Type="http://schemas.openxmlformats.org/officeDocument/2006/relationships/image" Target="../media/image24.tif"/><Relationship Id="rId12" Type="http://schemas.openxmlformats.org/officeDocument/2006/relationships/image" Target="../media/image29.tif"/><Relationship Id="rId17" Type="http://schemas.openxmlformats.org/officeDocument/2006/relationships/image" Target="../media/image34.tif"/><Relationship Id="rId2" Type="http://schemas.openxmlformats.org/officeDocument/2006/relationships/image" Target="../media/image2.png"/><Relationship Id="rId16" Type="http://schemas.openxmlformats.org/officeDocument/2006/relationships/image" Target="../media/image33.tif"/><Relationship Id="rId20" Type="http://schemas.openxmlformats.org/officeDocument/2006/relationships/image" Target="../media/image37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"/><Relationship Id="rId11" Type="http://schemas.openxmlformats.org/officeDocument/2006/relationships/image" Target="../media/image28.png"/><Relationship Id="rId5" Type="http://schemas.openxmlformats.org/officeDocument/2006/relationships/image" Target="../media/image22.tif"/><Relationship Id="rId15" Type="http://schemas.openxmlformats.org/officeDocument/2006/relationships/image" Target="../media/image32.tif"/><Relationship Id="rId10" Type="http://schemas.openxmlformats.org/officeDocument/2006/relationships/image" Target="../media/image27.tif"/><Relationship Id="rId19" Type="http://schemas.openxmlformats.org/officeDocument/2006/relationships/image" Target="../media/image36.tif"/><Relationship Id="rId4" Type="http://schemas.openxmlformats.org/officeDocument/2006/relationships/image" Target="../media/image21.png"/><Relationship Id="rId9" Type="http://schemas.openxmlformats.org/officeDocument/2006/relationships/image" Target="../media/image26.tif"/><Relationship Id="rId14" Type="http://schemas.openxmlformats.org/officeDocument/2006/relationships/image" Target="../media/image31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1.png"/><Relationship Id="rId7" Type="http://schemas.openxmlformats.org/officeDocument/2006/relationships/customXml" Target="../ink/ink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ustomXml" Target="../ink/ink1.xml"/><Relationship Id="rId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9776" y="196214"/>
            <a:ext cx="9786134" cy="1419921"/>
          </a:xfrm>
        </p:spPr>
        <p:txBody>
          <a:bodyPr>
            <a:noAutofit/>
          </a:bodyPr>
          <a:lstStyle/>
          <a:p>
            <a:r>
              <a:rPr lang="en-US" sz="3200" dirty="0" err="1">
                <a:effectLst/>
                <a:latin typeface="+mn-lt"/>
              </a:rPr>
              <a:t>F</a:t>
            </a:r>
            <a:r>
              <a:rPr lang="en-US" sz="2800" dirty="0" err="1">
                <a:effectLst/>
                <a:latin typeface="+mn-lt"/>
              </a:rPr>
              <a:t>r</a:t>
            </a:r>
            <a:r>
              <a:rPr lang="en-US" sz="3200" dirty="0" err="1">
                <a:effectLst/>
                <a:latin typeface="+mn-lt"/>
              </a:rPr>
              <a:t>X</a:t>
            </a:r>
            <a:r>
              <a:rPr lang="en-US" sz="3200" dirty="0">
                <a:effectLst/>
                <a:latin typeface="+mn-lt"/>
              </a:rPr>
              <a:t>: Searches for Nuclear CP-Violation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754732" y="5620214"/>
            <a:ext cx="8676222" cy="11039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Alan Jamison</a:t>
            </a:r>
          </a:p>
          <a:p>
            <a:r>
              <a:rPr lang="en-US" sz="2400" dirty="0"/>
              <a:t>Physics &amp; Astronomy Department and Institute for Quantum Computing</a:t>
            </a:r>
          </a:p>
          <a:p>
            <a:r>
              <a:rPr lang="en-US" sz="2400" dirty="0"/>
              <a:t>University of Waterloo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18395" r="18395"/>
          <a:stretch/>
        </p:blipFill>
        <p:spPr>
          <a:xfrm rot="5400000">
            <a:off x="1563901" y="1860872"/>
            <a:ext cx="3279198" cy="3890845"/>
          </a:xfrm>
          <a:prstGeom prst="rect">
            <a:avLst/>
          </a:prstGeom>
          <a:effectLst>
            <a:glow rad="127000">
              <a:schemeClr val="accent5">
                <a:lumMod val="75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36BA7-961C-816E-3A20-2A6EEB4E15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95" r="18395"/>
          <a:stretch/>
        </p:blipFill>
        <p:spPr>
          <a:xfrm>
            <a:off x="7026213" y="1860872"/>
            <a:ext cx="3279198" cy="3890845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85EC2F-C74D-8649-5CB6-6BD008B6D256}"/>
              </a:ext>
            </a:extLst>
          </p:cNvPr>
          <p:cNvSpPr txBox="1"/>
          <p:nvPr/>
        </p:nvSpPr>
        <p:spPr>
          <a:xfrm flipH="1">
            <a:off x="5314950" y="3308350"/>
            <a:ext cx="1492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5">
                    <a:lumMod val="75000"/>
                  </a:schemeClr>
                </a:solidFill>
              </a:rPr>
              <a:t>Fr</a:t>
            </a:r>
            <a:r>
              <a:rPr lang="en-US" sz="4400" dirty="0" err="1">
                <a:solidFill>
                  <a:srgbClr val="00B050"/>
                </a:solidFill>
              </a:rPr>
              <a:t>Ag</a:t>
            </a:r>
            <a:endParaRPr lang="en-CA" sz="4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32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/>
          <a:lstStyle/>
          <a:p>
            <a:pPr algn="ctr"/>
            <a:r>
              <a:rPr lang="en-US" dirty="0"/>
              <a:t>Ultracold Assembly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4" b="35425"/>
          <a:stretch/>
        </p:blipFill>
        <p:spPr>
          <a:xfrm>
            <a:off x="2313432" y="918973"/>
            <a:ext cx="5839968" cy="366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9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/>
          <a:lstStyle/>
          <a:p>
            <a:pPr algn="ctr"/>
            <a:r>
              <a:rPr lang="en-US" dirty="0"/>
              <a:t>Magnetic Association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3" y="1038718"/>
            <a:ext cx="7565134" cy="567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84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/>
          <a:lstStyle/>
          <a:p>
            <a:pPr algn="ctr"/>
            <a:r>
              <a:rPr lang="en-US" dirty="0"/>
              <a:t>Feshbach </a:t>
            </a:r>
            <a:r>
              <a:rPr lang="en-US" dirty="0" err="1"/>
              <a:t>REsonance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3" y="1038718"/>
            <a:ext cx="7565134" cy="56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07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/>
          <a:lstStyle/>
          <a:p>
            <a:pPr algn="ctr"/>
            <a:r>
              <a:rPr lang="en-US" dirty="0"/>
              <a:t>Ultracold Assembly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941"/>
            <a:ext cx="6808751" cy="5106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20" y="1468686"/>
            <a:ext cx="5414772" cy="47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28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651429"/>
            <a:ext cx="9905998" cy="162963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F</a:t>
            </a:r>
            <a:r>
              <a:rPr lang="en-US" sz="5400" dirty="0"/>
              <a:t>r</a:t>
            </a:r>
            <a:r>
              <a:rPr lang="en-US" sz="6000" dirty="0"/>
              <a:t> PA</a:t>
            </a:r>
          </a:p>
        </p:txBody>
      </p:sp>
    </p:spTree>
    <p:extLst>
      <p:ext uri="{BB962C8B-B14F-4D97-AF65-F5344CB8AC3E}">
        <p14:creationId xmlns:p14="http://schemas.microsoft.com/office/powerpoint/2010/main" val="4027277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D93A90-144D-02BD-614B-5C792AB08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07FBC-A1FF-A06D-A9A8-96BEA7D1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Team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26B648-2D4C-1D7C-8C6F-D33DFA48A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24" y="1583473"/>
            <a:ext cx="10542859" cy="4207728"/>
          </a:xfrm>
        </p:spPr>
        <p:txBody>
          <a:bodyPr anchor="t"/>
          <a:lstStyle/>
          <a:p>
            <a:pPr lvl="1"/>
            <a:r>
              <a:rPr lang="en-US" sz="2200" dirty="0"/>
              <a:t>TRIUMF</a:t>
            </a:r>
          </a:p>
          <a:p>
            <a:pPr lvl="1"/>
            <a:r>
              <a:rPr lang="en-US" sz="2200" dirty="0"/>
              <a:t>University of Waterloo</a:t>
            </a:r>
          </a:p>
          <a:p>
            <a:pPr lvl="1"/>
            <a:r>
              <a:rPr lang="en-US" sz="2200" dirty="0"/>
              <a:t>University of British Columbia</a:t>
            </a:r>
          </a:p>
          <a:p>
            <a:pPr lvl="1"/>
            <a:r>
              <a:rPr lang="en-US" sz="2200" dirty="0"/>
              <a:t>University of Manitoba</a:t>
            </a:r>
          </a:p>
          <a:p>
            <a:pPr lvl="1"/>
            <a:r>
              <a:rPr lang="en-US" sz="2200" dirty="0"/>
              <a:t>University of Maryland (USA)</a:t>
            </a:r>
          </a:p>
          <a:p>
            <a:pPr lvl="1"/>
            <a:r>
              <a:rPr lang="en-US" sz="2200" dirty="0"/>
              <a:t>Temple University/NIST (USA)</a:t>
            </a:r>
          </a:p>
          <a:p>
            <a:pPr lvl="1"/>
            <a:r>
              <a:rPr lang="en-US" sz="2200" dirty="0"/>
              <a:t>Johns Hopkins University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2309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ABA2A-6A31-12EA-B8AE-7BFACBB7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AA8A0-B35D-147A-8863-531D5EE2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Optical Lattice Potential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3EC57E-0C3A-9258-B6D5-48202DD06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24" y="1583473"/>
            <a:ext cx="10542859" cy="4207728"/>
          </a:xfrm>
        </p:spPr>
        <p:txBody>
          <a:bodyPr anchor="t"/>
          <a:lstStyle/>
          <a:p>
            <a:pPr lvl="1"/>
            <a:r>
              <a:rPr lang="en-US" sz="2400" dirty="0"/>
              <a:t>Experiments performed in the Fr PNC lab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E4739-D45C-89C8-E2FE-EC7F4BB1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14" y="2019423"/>
            <a:ext cx="6426235" cy="4838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09B818-C8CA-B035-0C62-6B56A938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395" r="18395"/>
          <a:stretch/>
        </p:blipFill>
        <p:spPr>
          <a:xfrm rot="5400000">
            <a:off x="7951687" y="2270650"/>
            <a:ext cx="3674242" cy="435957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92316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2F46A2-16E4-31C3-15C9-2ECAE2198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7190A8-D0E3-A04F-EA47-E47CACA26CDE}"/>
              </a:ext>
            </a:extLst>
          </p:cNvPr>
          <p:cNvSpPr/>
          <p:nvPr/>
        </p:nvSpPr>
        <p:spPr>
          <a:xfrm>
            <a:off x="1407968" y="3127664"/>
            <a:ext cx="9639443" cy="2975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C7842F-A801-EA19-20C8-13381B211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Optical Lattice Potential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3AEB0D-A533-E833-B078-6B08A1573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24" y="1583473"/>
            <a:ext cx="10542859" cy="4207728"/>
          </a:xfrm>
        </p:spPr>
        <p:txBody>
          <a:bodyPr anchor="t"/>
          <a:lstStyle/>
          <a:p>
            <a:pPr lvl="1"/>
            <a:r>
              <a:rPr lang="en-US" sz="2400" dirty="0"/>
              <a:t>Experiments performed in the Fr PNC lab</a:t>
            </a:r>
          </a:p>
          <a:p>
            <a:pPr lvl="1"/>
            <a:r>
              <a:rPr lang="en-US" sz="2400" dirty="0"/>
              <a:t>Added capacity for optical trapping and absorption imaging</a:t>
            </a:r>
          </a:p>
          <a:p>
            <a:pPr lvl="1"/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3E5A4B-835C-8E9A-FC74-52F1852FD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030" y="3202892"/>
            <a:ext cx="9462293" cy="279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38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7629F9-2649-634D-7579-D1C1CDCC3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50E8-17A5-0F0C-0077-B6737208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Optical Lattice Potential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259123-3862-ED5C-B041-EAC1EC6A2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24" y="1583473"/>
            <a:ext cx="10542859" cy="4207728"/>
          </a:xfrm>
        </p:spPr>
        <p:txBody>
          <a:bodyPr anchor="t"/>
          <a:lstStyle/>
          <a:p>
            <a:pPr lvl="1"/>
            <a:r>
              <a:rPr lang="en-US" sz="2400" dirty="0"/>
              <a:t>Experiments performed in the Fr PNC lab</a:t>
            </a:r>
          </a:p>
          <a:p>
            <a:pPr lvl="1"/>
            <a:r>
              <a:rPr lang="en-US" sz="2400" dirty="0"/>
              <a:t>Added capacity for optical trapping and absorption imaging</a:t>
            </a:r>
          </a:p>
          <a:p>
            <a:pPr lvl="1"/>
            <a:r>
              <a:rPr lang="en-US" sz="2400" dirty="0"/>
              <a:t>Record low temperatures</a:t>
            </a:r>
          </a:p>
          <a:p>
            <a:pPr lvl="1"/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3B0B03-4932-28C3-7FEB-328E87CFDE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1102" y="2650272"/>
            <a:ext cx="5159765" cy="396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9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A096D5-0694-55B2-AD2C-128767439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75DCD-419D-53EF-6415-111723C3B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Optical Lattice Potential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BA413E-9A0C-FC00-3BC0-DFD37E13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24" y="1583473"/>
            <a:ext cx="10542859" cy="4207728"/>
          </a:xfrm>
        </p:spPr>
        <p:txBody>
          <a:bodyPr anchor="t"/>
          <a:lstStyle/>
          <a:p>
            <a:pPr lvl="1"/>
            <a:r>
              <a:rPr lang="en-US" sz="2400" dirty="0"/>
              <a:t>Experiments performed in the Fr PNC lab</a:t>
            </a:r>
          </a:p>
          <a:p>
            <a:pPr lvl="1"/>
            <a:r>
              <a:rPr lang="en-US" sz="2400" dirty="0"/>
              <a:t>Added capacity for optical trapping and absorption imaging</a:t>
            </a:r>
          </a:p>
          <a:p>
            <a:pPr lvl="1"/>
            <a:r>
              <a:rPr lang="en-US" sz="2400" dirty="0"/>
              <a:t>Record low temperatures</a:t>
            </a:r>
          </a:p>
          <a:p>
            <a:pPr lvl="1"/>
            <a:r>
              <a:rPr lang="en-US" sz="2400" dirty="0"/>
              <a:t>Improved precision on D2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D8D3EAD-FAA8-A149-6697-9DEDF32D4E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2321" y="2616484"/>
            <a:ext cx="4566200" cy="424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0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Baryon Asymmetry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74123" y="1583473"/>
            <a:ext cx="7837143" cy="4207728"/>
          </a:xfrm>
        </p:spPr>
        <p:txBody>
          <a:bodyPr anchor="t"/>
          <a:lstStyle/>
          <a:p>
            <a:r>
              <a:rPr lang="en-US" sz="2400" dirty="0"/>
              <a:t>Sakharov Conditions</a:t>
            </a:r>
          </a:p>
          <a:p>
            <a:pPr lvl="1"/>
            <a:r>
              <a:rPr lang="en-US" sz="2200" dirty="0"/>
              <a:t>B violation</a:t>
            </a:r>
          </a:p>
          <a:p>
            <a:pPr lvl="1"/>
            <a:r>
              <a:rPr lang="en-US" sz="2200" dirty="0"/>
              <a:t>Out of equilibrium Physics</a:t>
            </a:r>
          </a:p>
          <a:p>
            <a:pPr lvl="1"/>
            <a:r>
              <a:rPr lang="en-US" sz="2200" dirty="0"/>
              <a:t>Violation of C and CP symmetries</a:t>
            </a:r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2819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2D43CE-8257-9893-0145-38DD85F87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60EA6-A234-D8EB-099C-4AD7EC07C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651429"/>
            <a:ext cx="9905998" cy="162963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F</a:t>
            </a:r>
            <a:r>
              <a:rPr lang="en-US" sz="5400" dirty="0" err="1"/>
              <a:t>r</a:t>
            </a:r>
            <a:r>
              <a:rPr lang="en-US" sz="6000" dirty="0" err="1"/>
              <a:t>A</a:t>
            </a:r>
            <a:r>
              <a:rPr lang="en-US" sz="5400" dirty="0" err="1"/>
              <a:t>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61055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REDRUM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74124" y="1583473"/>
            <a:ext cx="10542859" cy="4478280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/>
              <a:t>esearching 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/>
              <a:t>lectric </a:t>
            </a:r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dirty="0"/>
              <a:t>ipoles with </a:t>
            </a:r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/>
              <a:t>adioactive </a:t>
            </a:r>
            <a:r>
              <a:rPr lang="en-US" sz="2400" dirty="0">
                <a:solidFill>
                  <a:srgbClr val="FF0000"/>
                </a:solidFill>
              </a:rPr>
              <a:t>U</a:t>
            </a:r>
            <a:r>
              <a:rPr lang="en-US" sz="2400" dirty="0"/>
              <a:t>ltracold </a:t>
            </a:r>
            <a:r>
              <a:rPr lang="en-US" sz="2400" dirty="0">
                <a:solidFill>
                  <a:srgbClr val="FF0000"/>
                </a:solidFill>
              </a:rPr>
              <a:t>M</a:t>
            </a:r>
            <a:r>
              <a:rPr lang="en-US" sz="2400" dirty="0"/>
              <a:t>olecules</a:t>
            </a:r>
          </a:p>
          <a:p>
            <a:pPr lvl="1"/>
            <a:r>
              <a:rPr lang="en-US" sz="2200" dirty="0"/>
              <a:t>Johns Hopkins (USA)</a:t>
            </a:r>
          </a:p>
          <a:p>
            <a:pPr lvl="1"/>
            <a:r>
              <a:rPr lang="en-US" sz="2200" dirty="0"/>
              <a:t>University of Waterloo</a:t>
            </a:r>
          </a:p>
          <a:p>
            <a:pPr lvl="1"/>
            <a:r>
              <a:rPr lang="en-US" sz="2200" dirty="0"/>
              <a:t>TRIUMF</a:t>
            </a:r>
          </a:p>
          <a:p>
            <a:pPr lvl="1"/>
            <a:r>
              <a:rPr lang="en-US" sz="2200" dirty="0"/>
              <a:t>University of British Columbia</a:t>
            </a:r>
          </a:p>
          <a:p>
            <a:pPr lvl="1"/>
            <a:r>
              <a:rPr lang="en-US" sz="2200" dirty="0"/>
              <a:t>University of Manitoba</a:t>
            </a:r>
          </a:p>
          <a:p>
            <a:pPr lvl="1"/>
            <a:r>
              <a:rPr lang="en-US" sz="2200" dirty="0"/>
              <a:t>Temple University/NIST (USA)</a:t>
            </a:r>
          </a:p>
          <a:p>
            <a:pPr lvl="1"/>
            <a:r>
              <a:rPr lang="en-US" sz="2200" dirty="0"/>
              <a:t>University of Utah (USA)</a:t>
            </a:r>
          </a:p>
          <a:p>
            <a:pPr lvl="1"/>
            <a:r>
              <a:rPr lang="en-US" sz="2200" dirty="0"/>
              <a:t>University of Maryland (USA)</a:t>
            </a:r>
          </a:p>
          <a:p>
            <a:pPr lvl="1"/>
            <a:endParaRPr lang="en-US" sz="22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3" name="Picture 2" descr="A child writing on a door&#10;&#10;Description automatically generated">
            <a:extLst>
              <a:ext uri="{FF2B5EF4-FFF2-40B4-BE49-F238E27FC236}">
                <a16:creationId xmlns:a16="http://schemas.microsoft.com/office/drawing/2014/main" id="{8D1CC5DC-43F7-05B7-1EC9-A6114E8A2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5" t="8888" r="4207" b="7940"/>
          <a:stretch/>
        </p:blipFill>
        <p:spPr>
          <a:xfrm>
            <a:off x="8245011" y="3175224"/>
            <a:ext cx="3946989" cy="368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28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46123-00EE-7351-1F5B-CBB816FA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A1DAF-F5EB-BDB3-4791-7EFEF5C5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Silver progress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52EC750-FE05-4ECD-C71C-59A7F6DE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24" y="1583473"/>
            <a:ext cx="10542859" cy="4207728"/>
          </a:xfrm>
        </p:spPr>
        <p:txBody>
          <a:bodyPr anchor="t"/>
          <a:lstStyle/>
          <a:p>
            <a:pPr lvl="1"/>
            <a:r>
              <a:rPr lang="en-US" sz="2400" dirty="0"/>
              <a:t>First sub-doppler cooling of Ag atoms</a:t>
            </a:r>
          </a:p>
          <a:p>
            <a:pPr lvl="1"/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6285E-D703-EDC8-479B-8766444C9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190" y="2647952"/>
            <a:ext cx="732472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17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96ED8-E621-1ECC-3D67-F54246B41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D9386-AD1E-FF5A-E50E-5A6379E6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Silver progress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BD169-6518-498D-D6E5-04FC1CBD3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24" y="1583473"/>
            <a:ext cx="10542859" cy="4207728"/>
          </a:xfrm>
        </p:spPr>
        <p:txBody>
          <a:bodyPr anchor="t"/>
          <a:lstStyle/>
          <a:p>
            <a:pPr lvl="1"/>
            <a:r>
              <a:rPr lang="en-US" sz="2400" dirty="0"/>
              <a:t>First sub-doppler cooling of Ag atoms</a:t>
            </a:r>
          </a:p>
          <a:p>
            <a:pPr lvl="1"/>
            <a:r>
              <a:rPr lang="en-US" sz="2400" dirty="0"/>
              <a:t>Evaporative cooling</a:t>
            </a:r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121AC-64ED-AC66-D3B9-1D32103B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190" y="2647952"/>
            <a:ext cx="732472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18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05C0F9-F017-6568-98FA-9D44D7B76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0DDA-0D70-7BFA-8614-035D644A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Silver progress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C37002-C9D0-0586-B79D-B4A947B3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24" y="1583473"/>
            <a:ext cx="10542859" cy="4207728"/>
          </a:xfrm>
        </p:spPr>
        <p:txBody>
          <a:bodyPr anchor="t"/>
          <a:lstStyle/>
          <a:p>
            <a:pPr lvl="1"/>
            <a:r>
              <a:rPr lang="en-US" sz="2400" dirty="0"/>
              <a:t>Feshbach resonance spectrum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15373-0CEC-6BD4-FFDD-E6BD8F579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318" y="2021032"/>
            <a:ext cx="8061614" cy="483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93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CDF632-A3FF-6FBB-0527-F935B1D49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7DD77-4877-B584-E8AA-B5B6960A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651429"/>
            <a:ext cx="9905998" cy="162963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R</a:t>
            </a:r>
            <a:r>
              <a:rPr lang="en-US" sz="5400" dirty="0" err="1"/>
              <a:t>ad</a:t>
            </a:r>
            <a:r>
              <a:rPr lang="en-US" sz="6000" dirty="0" err="1"/>
              <a:t>M</a:t>
            </a:r>
            <a:r>
              <a:rPr lang="en-US" sz="5400" dirty="0" err="1"/>
              <a:t>ol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3249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987495-2AEC-82F2-2187-E03FF4EC6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A376EA0-BB9B-242E-7EF6-68608DE1BF0E}"/>
              </a:ext>
            </a:extLst>
          </p:cNvPr>
          <p:cNvSpPr/>
          <p:nvPr/>
        </p:nvSpPr>
        <p:spPr>
          <a:xfrm>
            <a:off x="5084881" y="1611823"/>
            <a:ext cx="1950155" cy="8096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FBAC71-8243-AE2F-FF10-A3F817905F8A}"/>
              </a:ext>
            </a:extLst>
          </p:cNvPr>
          <p:cNvSpPr/>
          <p:nvPr/>
        </p:nvSpPr>
        <p:spPr>
          <a:xfrm>
            <a:off x="9746673" y="1855568"/>
            <a:ext cx="2002262" cy="8096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8D4FD5-AF15-B084-F6F2-7845F5F0C620}"/>
              </a:ext>
            </a:extLst>
          </p:cNvPr>
          <p:cNvSpPr/>
          <p:nvPr/>
        </p:nvSpPr>
        <p:spPr>
          <a:xfrm>
            <a:off x="9585961" y="263048"/>
            <a:ext cx="2162974" cy="8096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90BB85-C246-5A49-9D73-5ECDD9B33088}"/>
              </a:ext>
            </a:extLst>
          </p:cNvPr>
          <p:cNvSpPr/>
          <p:nvPr/>
        </p:nvSpPr>
        <p:spPr>
          <a:xfrm>
            <a:off x="166336" y="2338636"/>
            <a:ext cx="1950155" cy="8096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C6A4E-EFC4-9FD6-7F3D-6C00BEA79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651429"/>
            <a:ext cx="9905998" cy="162963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R</a:t>
            </a:r>
            <a:r>
              <a:rPr lang="en-US" sz="5400" dirty="0" err="1"/>
              <a:t>ad</a:t>
            </a:r>
            <a:r>
              <a:rPr lang="en-US" sz="6000" dirty="0" err="1"/>
              <a:t>M</a:t>
            </a:r>
            <a:r>
              <a:rPr lang="en-US" sz="5400" dirty="0" err="1"/>
              <a:t>ol</a:t>
            </a:r>
            <a:endParaRPr lang="en-US" sz="6000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3D68195-F2FF-5F07-F126-95328789F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062" y="145429"/>
            <a:ext cx="1118841" cy="744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1.png" descr="image1.png">
            <a:extLst>
              <a:ext uri="{FF2B5EF4-FFF2-40B4-BE49-F238E27FC236}">
                <a16:creationId xmlns:a16="http://schemas.microsoft.com/office/drawing/2014/main" id="{B9175CDA-4617-2686-3F37-C563F9715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490" y="1886408"/>
            <a:ext cx="1384939" cy="252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0351BE15-9101-B5D3-CDF3-BE022AF27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155" y="4731650"/>
            <a:ext cx="1403455" cy="296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069AC4E5-B4ED-A746-B1FF-9EDD075D6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1086" y="1947145"/>
            <a:ext cx="1364300" cy="443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6A8AA53-A94A-474D-9E9B-F515F141A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126" y="257982"/>
            <a:ext cx="1516910" cy="853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39FCCFA1-8780-6633-4D4B-C2CABDA398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3479" y="449279"/>
            <a:ext cx="1768367" cy="358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DAC1C5F-FCAB-1E28-4697-D39875371E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5682" y="5320668"/>
            <a:ext cx="665231" cy="66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ACA6750-F83E-4D2B-DFEC-1AA693495D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3907" y="3504977"/>
            <a:ext cx="1578779" cy="54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">
            <a:extLst>
              <a:ext uri="{FF2B5EF4-FFF2-40B4-BE49-F238E27FC236}">
                <a16:creationId xmlns:a16="http://schemas.microsoft.com/office/drawing/2014/main" id="{39A5132C-3DB4-544F-8B64-C3C6581FB3CF}"/>
              </a:ext>
            </a:extLst>
          </p:cNvPr>
          <p:cNvGrpSpPr/>
          <p:nvPr/>
        </p:nvGrpSpPr>
        <p:grpSpPr>
          <a:xfrm>
            <a:off x="166336" y="2338636"/>
            <a:ext cx="1950154" cy="809673"/>
            <a:chOff x="0" y="0"/>
            <a:chExt cx="1950152" cy="809672"/>
          </a:xfrm>
        </p:grpSpPr>
        <p:pic>
          <p:nvPicPr>
            <p:cNvPr id="12" name="title_page.pdf" descr="title_page.pdf">
              <a:extLst>
                <a:ext uri="{FF2B5EF4-FFF2-40B4-BE49-F238E27FC236}">
                  <a16:creationId xmlns:a16="http://schemas.microsoft.com/office/drawing/2014/main" id="{A084F165-6C71-4011-C188-45B2E71C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29132" t="63195" r="26022" b="25337"/>
            <a:stretch>
              <a:fillRect/>
            </a:stretch>
          </p:blipFill>
          <p:spPr>
            <a:xfrm>
              <a:off x="0" y="186907"/>
              <a:ext cx="1881914" cy="622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3757D863-85DE-ADAB-AF5D-EB394250FDE0}"/>
                </a:ext>
              </a:extLst>
            </p:cNvPr>
            <p:cNvSpPr/>
            <p:nvPr/>
          </p:nvSpPr>
          <p:spPr>
            <a:xfrm>
              <a:off x="266870" y="0"/>
              <a:ext cx="1683283" cy="3184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20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4808B02C-B810-72DA-A297-3FAACD9D93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826" y="4731650"/>
            <a:ext cx="668310" cy="668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CBDD3AD9-0F2B-DAF1-086B-BCD858324A6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6717" t="36573" r="16717" b="36573"/>
          <a:stretch>
            <a:fillRect/>
          </a:stretch>
        </p:blipFill>
        <p:spPr>
          <a:xfrm>
            <a:off x="6435798" y="5660449"/>
            <a:ext cx="1282170" cy="388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49C474E0-F5DE-ABD3-F829-FB25E506DA6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8623" t="15473" r="14759" b="15473"/>
          <a:stretch>
            <a:fillRect/>
          </a:stretch>
        </p:blipFill>
        <p:spPr>
          <a:xfrm>
            <a:off x="3988030" y="5305309"/>
            <a:ext cx="1394767" cy="722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ADB8EE60-DEDB-BE38-E08D-6D5AE14B94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35505" y="370979"/>
            <a:ext cx="1861344" cy="744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0587124E-F6D9-C782-DAAA-0003A5DC0C5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9819" t="13268" r="19819" b="13268"/>
          <a:stretch>
            <a:fillRect/>
          </a:stretch>
        </p:blipFill>
        <p:spPr>
          <a:xfrm>
            <a:off x="2007526" y="5246211"/>
            <a:ext cx="819930" cy="744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F67A4652-4BB6-C7B6-69E0-EDDFA43588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3569" y="568836"/>
            <a:ext cx="676829" cy="787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AACE6DE3-035E-F243-01F8-BBA119B6125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6339" t="15307" r="4614" b="20419"/>
          <a:stretch>
            <a:fillRect/>
          </a:stretch>
        </p:blipFill>
        <p:spPr>
          <a:xfrm>
            <a:off x="10354444" y="4731650"/>
            <a:ext cx="1023077" cy="738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CC0B17F0-3D5D-55BC-B73C-5469CAC06E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35505" y="3298132"/>
            <a:ext cx="853894" cy="853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91C7891F-FFB8-A028-FB60-C5B032441A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83032" y="1994708"/>
            <a:ext cx="1765903" cy="517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2825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A50DEC-9BEC-C327-22AE-4BE337B49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67FF-C5C1-7684-008E-89E3BF7F7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RadMol</a:t>
            </a:r>
            <a:r>
              <a:rPr lang="en-US" dirty="0"/>
              <a:t>: Near Future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25300C9C-9F0A-814A-BE1E-18C0DEF98B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59" r="8737"/>
          <a:stretch>
            <a:fillRect/>
          </a:stretch>
        </p:blipFill>
        <p:spPr>
          <a:xfrm>
            <a:off x="304361" y="1796164"/>
            <a:ext cx="5513211" cy="498407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DE8754-5B70-5502-2676-D3050FBFA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572" y="2077042"/>
            <a:ext cx="6322867" cy="4207728"/>
          </a:xfrm>
        </p:spPr>
        <p:txBody>
          <a:bodyPr anchor="t"/>
          <a:lstStyle/>
          <a:p>
            <a:pPr lvl="1"/>
            <a:r>
              <a:rPr lang="en-US" sz="2400" dirty="0"/>
              <a:t>renovation of laboratory space</a:t>
            </a:r>
          </a:p>
          <a:p>
            <a:pPr lvl="1"/>
            <a:r>
              <a:rPr lang="en-US" sz="2400" dirty="0" err="1"/>
              <a:t>ThF</a:t>
            </a:r>
            <a:r>
              <a:rPr lang="en-US" sz="2400" dirty="0"/>
              <a:t>+ and </a:t>
            </a:r>
            <a:r>
              <a:rPr lang="en-US" sz="2400" dirty="0" err="1"/>
              <a:t>FrX</a:t>
            </a:r>
            <a:r>
              <a:rPr lang="en-US" sz="2400" dirty="0"/>
              <a:t> experimental stations</a:t>
            </a:r>
          </a:p>
          <a:p>
            <a:pPr lvl="1"/>
            <a:r>
              <a:rPr lang="en-US" sz="2400" dirty="0" err="1"/>
              <a:t>RadMol</a:t>
            </a:r>
            <a:r>
              <a:rPr lang="en-US" sz="2400" dirty="0"/>
              <a:t> building expansion</a:t>
            </a:r>
          </a:p>
          <a:p>
            <a:pPr lvl="1"/>
            <a:r>
              <a:rPr lang="en-US" sz="2400" dirty="0"/>
              <a:t>RIB beam lines to </a:t>
            </a:r>
            <a:r>
              <a:rPr lang="en-US" sz="2400" dirty="0" err="1"/>
              <a:t>RadMol</a:t>
            </a:r>
            <a:r>
              <a:rPr lang="en-US" sz="2400" dirty="0"/>
              <a:t> labs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333CB7-2CD7-459F-C965-A9AFDA02A2F3}"/>
              </a:ext>
            </a:extLst>
          </p:cNvPr>
          <p:cNvSpPr txBox="1">
            <a:spLocks/>
          </p:cNvSpPr>
          <p:nvPr/>
        </p:nvSpPr>
        <p:spPr>
          <a:xfrm>
            <a:off x="1621367" y="1390724"/>
            <a:ext cx="2342765" cy="566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dirty="0"/>
              <a:t>CFI-2025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CB15F5AA-207A-51A7-FCA0-874DDD197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970" y="6127521"/>
            <a:ext cx="1950154" cy="4842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8280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AAA28E-369B-A3C2-51A7-BEA0FDF14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66BBC-2A0D-A583-81DF-DAA01C0E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RadMol</a:t>
            </a:r>
            <a:r>
              <a:rPr lang="en-US" dirty="0"/>
              <a:t>: Near Future &amp; Beyond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3AF64A7-8F16-2FF9-6851-E0CDB72839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59" r="8737"/>
          <a:stretch>
            <a:fillRect/>
          </a:stretch>
        </p:blipFill>
        <p:spPr>
          <a:xfrm>
            <a:off x="304361" y="1796164"/>
            <a:ext cx="5513211" cy="4984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C06719A-8FAE-EE17-714B-6597D8C25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015" y="1826447"/>
            <a:ext cx="6372559" cy="483133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61F11-0E99-4956-3CC1-AABE23C6D29F}"/>
              </a:ext>
            </a:extLst>
          </p:cNvPr>
          <p:cNvSpPr txBox="1">
            <a:spLocks/>
          </p:cNvSpPr>
          <p:nvPr/>
        </p:nvSpPr>
        <p:spPr>
          <a:xfrm>
            <a:off x="1621367" y="1390724"/>
            <a:ext cx="2342765" cy="566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dirty="0"/>
              <a:t>CFI-2025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690A2E-56BD-F159-5283-8679143D324C}"/>
              </a:ext>
            </a:extLst>
          </p:cNvPr>
          <p:cNvSpPr txBox="1">
            <a:spLocks/>
          </p:cNvSpPr>
          <p:nvPr/>
        </p:nvSpPr>
        <p:spPr>
          <a:xfrm>
            <a:off x="6601565" y="1301522"/>
            <a:ext cx="4768016" cy="566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dirty="0"/>
              <a:t>Potential CFI-2029 Proposal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4008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47F674-E39D-6831-BD0E-5502108B6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20DB-73A0-55F8-7893-BBBE33BF3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RadMol</a:t>
            </a:r>
            <a:r>
              <a:rPr lang="en-US" dirty="0"/>
              <a:t>: Near Future &amp; Beyond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4874013-63F3-3753-ADA9-FAADE0EBD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015" y="1826447"/>
            <a:ext cx="6372559" cy="483133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ADB86-A83D-2EFB-CF5B-5CEF7E1A5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73131"/>
            <a:ext cx="6052703" cy="3882146"/>
          </a:xfrm>
        </p:spPr>
        <p:txBody>
          <a:bodyPr anchor="t"/>
          <a:lstStyle/>
          <a:p>
            <a:pPr lvl="1"/>
            <a:r>
              <a:rPr lang="en-US" sz="2400" dirty="0"/>
              <a:t>new laboratory space</a:t>
            </a:r>
          </a:p>
          <a:p>
            <a:pPr lvl="1"/>
            <a:r>
              <a:rPr lang="en-US" sz="2400" dirty="0"/>
              <a:t>strengthen synergies between </a:t>
            </a:r>
            <a:r>
              <a:rPr lang="en-US" sz="2400" dirty="0" err="1"/>
              <a:t>RadMol</a:t>
            </a:r>
            <a:r>
              <a:rPr lang="en-US" sz="2400" dirty="0"/>
              <a:t> and medical isotope development</a:t>
            </a:r>
          </a:p>
          <a:p>
            <a:pPr lvl="1"/>
            <a:r>
              <a:rPr lang="en-US" sz="2400" dirty="0"/>
              <a:t>new physics directions</a:t>
            </a:r>
          </a:p>
          <a:p>
            <a:pPr lvl="1"/>
            <a:r>
              <a:rPr lang="en-US" sz="2400" dirty="0"/>
              <a:t>nuclear anapole moments </a:t>
            </a:r>
          </a:p>
          <a:p>
            <a:pPr lvl="1"/>
            <a:r>
              <a:rPr lang="en-US" sz="2400" dirty="0"/>
              <a:t>ultracold (neutral) molecules</a:t>
            </a:r>
          </a:p>
          <a:p>
            <a:pPr lvl="1"/>
            <a:r>
              <a:rPr lang="en-US" sz="2400" dirty="0"/>
              <a:t>molecules for astrophysics </a:t>
            </a:r>
          </a:p>
          <a:p>
            <a:pPr lvl="1"/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4095A0-B04C-533D-E0B8-49569DEA6901}"/>
              </a:ext>
            </a:extLst>
          </p:cNvPr>
          <p:cNvSpPr txBox="1">
            <a:spLocks/>
          </p:cNvSpPr>
          <p:nvPr/>
        </p:nvSpPr>
        <p:spPr>
          <a:xfrm>
            <a:off x="6601565" y="1301522"/>
            <a:ext cx="4768016" cy="566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dirty="0"/>
              <a:t>Potential CFI-2029 Proposal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0F6CC4F-72A2-C0EA-A9D1-D49EF2C29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062" y="6127521"/>
            <a:ext cx="1950154" cy="4842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325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Baryon Asymmetry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74123" y="1583473"/>
            <a:ext cx="7837143" cy="4207728"/>
          </a:xfrm>
        </p:spPr>
        <p:txBody>
          <a:bodyPr anchor="t"/>
          <a:lstStyle/>
          <a:p>
            <a:r>
              <a:rPr lang="en-US" sz="2400" dirty="0"/>
              <a:t>Sakharov Conditions</a:t>
            </a:r>
          </a:p>
          <a:p>
            <a:pPr lvl="1"/>
            <a:r>
              <a:rPr lang="en-US" sz="2200" dirty="0"/>
              <a:t>B violation</a:t>
            </a:r>
          </a:p>
          <a:p>
            <a:pPr lvl="1"/>
            <a:r>
              <a:rPr lang="en-US" sz="2200" dirty="0"/>
              <a:t>Out of equilibrium Physics</a:t>
            </a:r>
          </a:p>
          <a:p>
            <a:pPr lvl="1"/>
            <a:r>
              <a:rPr lang="en-US" sz="2200" dirty="0"/>
              <a:t>Violation of C and CP symmetries</a:t>
            </a:r>
          </a:p>
          <a:p>
            <a:pPr lvl="2"/>
            <a:r>
              <a:rPr lang="en-US" sz="1800" dirty="0"/>
              <a:t>CPT symmetry :</a:t>
            </a:r>
            <a:r>
              <a:rPr lang="en-US" sz="1800" dirty="0">
                <a:sym typeface="Wingdings" panose="05000000000000000000" pitchFamily="2" charset="2"/>
              </a:rPr>
              <a:t>    CP violation          T violation</a:t>
            </a:r>
            <a:endParaRPr lang="en-US" sz="1800" dirty="0"/>
          </a:p>
          <a:p>
            <a:endParaRPr lang="en-US" sz="2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6D6487C-2B6F-09D6-CCCD-26F7EDF6D0C4}"/>
              </a:ext>
            </a:extLst>
          </p:cNvPr>
          <p:cNvCxnSpPr/>
          <p:nvPr/>
        </p:nvCxnSpPr>
        <p:spPr>
          <a:xfrm>
            <a:off x="5295721" y="3705417"/>
            <a:ext cx="47001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9B0EFF8-2968-BEEF-A3A5-A4ED25564145}"/>
              </a:ext>
            </a:extLst>
          </p:cNvPr>
          <p:cNvSpPr/>
          <p:nvPr/>
        </p:nvSpPr>
        <p:spPr>
          <a:xfrm>
            <a:off x="7375021" y="2117614"/>
            <a:ext cx="4353411" cy="41529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 descr="A group of images of a sphere with arrows and points&#10;&#10;Description automatically generated">
            <a:extLst>
              <a:ext uri="{FF2B5EF4-FFF2-40B4-BE49-F238E27FC236}">
                <a16:creationId xmlns:a16="http://schemas.microsoft.com/office/drawing/2014/main" id="{6A839E9B-8428-41B6-1EA3-397DFA436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567" y="2131578"/>
            <a:ext cx="4341959" cy="411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56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49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/>
          <a:lstStyle/>
          <a:p>
            <a:pPr algn="ctr"/>
            <a:r>
              <a:rPr lang="en-US" dirty="0"/>
              <a:t>Baryon Asymmetry Problem</a:t>
            </a:r>
          </a:p>
        </p:txBody>
      </p:sp>
      <p:pic>
        <p:nvPicPr>
          <p:cNvPr id="5" name="Picture 4" descr="A grey rectangular object&#10;&#10;Description automatically generated">
            <a:extLst>
              <a:ext uri="{FF2B5EF4-FFF2-40B4-BE49-F238E27FC236}">
                <a16:creationId xmlns:a16="http://schemas.microsoft.com/office/drawing/2014/main" id="{BCA2B103-3E97-CC67-6305-494B6B89F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51" y="1346912"/>
            <a:ext cx="6600898" cy="50667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3B3CD0-C51C-5C9D-861F-49DD5F5983E9}"/>
              </a:ext>
            </a:extLst>
          </p:cNvPr>
          <p:cNvSpPr txBox="1"/>
          <p:nvPr/>
        </p:nvSpPr>
        <p:spPr>
          <a:xfrm>
            <a:off x="444381" y="2050991"/>
            <a:ext cx="204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Matter black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Antimatter white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215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/>
          <a:lstStyle/>
          <a:p>
            <a:pPr algn="ctr"/>
            <a:r>
              <a:rPr lang="en-US" dirty="0"/>
              <a:t>Baryon Asymmetry Problem</a:t>
            </a:r>
          </a:p>
        </p:txBody>
      </p:sp>
      <p:pic>
        <p:nvPicPr>
          <p:cNvPr id="5" name="Picture 4" descr="A grey rectangular object&#10;&#10;Description automatically generated">
            <a:extLst>
              <a:ext uri="{FF2B5EF4-FFF2-40B4-BE49-F238E27FC236}">
                <a16:creationId xmlns:a16="http://schemas.microsoft.com/office/drawing/2014/main" id="{BCA2B103-3E97-CC67-6305-494B6B89F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51" y="1346912"/>
            <a:ext cx="6600898" cy="506670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9EBCF65-843D-C551-74E4-0EC08506FBAD}"/>
              </a:ext>
            </a:extLst>
          </p:cNvPr>
          <p:cNvSpPr/>
          <p:nvPr/>
        </p:nvSpPr>
        <p:spPr>
          <a:xfrm>
            <a:off x="4880909" y="3144852"/>
            <a:ext cx="1213503" cy="589660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2DD48-787C-188E-F9B5-06D102601F91}"/>
              </a:ext>
            </a:extLst>
          </p:cNvPr>
          <p:cNvSpPr txBox="1"/>
          <p:nvPr/>
        </p:nvSpPr>
        <p:spPr>
          <a:xfrm>
            <a:off x="444381" y="2050991"/>
            <a:ext cx="204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Matter black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Antimatter white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034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/>
          <a:lstStyle/>
          <a:p>
            <a:pPr algn="ctr"/>
            <a:r>
              <a:rPr lang="en-US" dirty="0"/>
              <a:t>Baryon Asymmetry Problem</a:t>
            </a:r>
          </a:p>
        </p:txBody>
      </p:sp>
      <p:pic>
        <p:nvPicPr>
          <p:cNvPr id="5" name="Picture 4" descr="A grey rectangular object&#10;&#10;Description automatically generated">
            <a:extLst>
              <a:ext uri="{FF2B5EF4-FFF2-40B4-BE49-F238E27FC236}">
                <a16:creationId xmlns:a16="http://schemas.microsoft.com/office/drawing/2014/main" id="{BCA2B103-3E97-CC67-6305-494B6B89F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51" y="1346912"/>
            <a:ext cx="6600898" cy="506670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9EBCF65-843D-C551-74E4-0EC08506FBAD}"/>
              </a:ext>
            </a:extLst>
          </p:cNvPr>
          <p:cNvSpPr/>
          <p:nvPr/>
        </p:nvSpPr>
        <p:spPr>
          <a:xfrm>
            <a:off x="4880909" y="3144852"/>
            <a:ext cx="1213503" cy="589660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2DD48-787C-188E-F9B5-06D102601F91}"/>
              </a:ext>
            </a:extLst>
          </p:cNvPr>
          <p:cNvSpPr txBox="1"/>
          <p:nvPr/>
        </p:nvSpPr>
        <p:spPr>
          <a:xfrm>
            <a:off x="444381" y="2050991"/>
            <a:ext cx="204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Matter black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Antimatter white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3B1CF-C460-0A23-FE88-E7FBF93BFCD0}"/>
              </a:ext>
            </a:extLst>
          </p:cNvPr>
          <p:cNvSpPr txBox="1"/>
          <p:nvPr/>
        </p:nvSpPr>
        <p:spPr>
          <a:xfrm>
            <a:off x="444381" y="2876909"/>
            <a:ext cx="1871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1/100 of 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pixel is 1 step darker than the others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565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/>
          <a:lstStyle/>
          <a:p>
            <a:pPr algn="ctr"/>
            <a:r>
              <a:rPr lang="en-US" dirty="0"/>
              <a:t>Baryon Asymmetry Problem</a:t>
            </a:r>
          </a:p>
        </p:txBody>
      </p:sp>
      <p:pic>
        <p:nvPicPr>
          <p:cNvPr id="5" name="Picture 4" descr="A grey rectangular object&#10;&#10;Description automatically generated">
            <a:extLst>
              <a:ext uri="{FF2B5EF4-FFF2-40B4-BE49-F238E27FC236}">
                <a16:creationId xmlns:a16="http://schemas.microsoft.com/office/drawing/2014/main" id="{BCA2B103-3E97-CC67-6305-494B6B89F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51" y="1346912"/>
            <a:ext cx="6600898" cy="506670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9EBCF65-843D-C551-74E4-0EC08506FBAD}"/>
              </a:ext>
            </a:extLst>
          </p:cNvPr>
          <p:cNvSpPr/>
          <p:nvPr/>
        </p:nvSpPr>
        <p:spPr>
          <a:xfrm>
            <a:off x="4880909" y="3144852"/>
            <a:ext cx="1213503" cy="589660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2DD48-787C-188E-F9B5-06D102601F91}"/>
              </a:ext>
            </a:extLst>
          </p:cNvPr>
          <p:cNvSpPr txBox="1"/>
          <p:nvPr/>
        </p:nvSpPr>
        <p:spPr>
          <a:xfrm>
            <a:off x="444381" y="2050991"/>
            <a:ext cx="204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Matter black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Antimatter white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3B1CF-C460-0A23-FE88-E7FBF93BFCD0}"/>
              </a:ext>
            </a:extLst>
          </p:cNvPr>
          <p:cNvSpPr txBox="1"/>
          <p:nvPr/>
        </p:nvSpPr>
        <p:spPr>
          <a:xfrm>
            <a:off x="444381" y="2876909"/>
            <a:ext cx="1871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1/100 of 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pixel is 1 step darker than the others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Picture 7" descr="A sphere with a blue circle&#10;&#10;Description automatically generated">
            <a:extLst>
              <a:ext uri="{FF2B5EF4-FFF2-40B4-BE49-F238E27FC236}">
                <a16:creationId xmlns:a16="http://schemas.microsoft.com/office/drawing/2014/main" id="{81A78781-519B-CC6E-5340-88B7A6D87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124" y="1959483"/>
            <a:ext cx="4517876" cy="4235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53AA14-FD5F-A2D9-F43E-0387A7A05776}"/>
              </a:ext>
            </a:extLst>
          </p:cNvPr>
          <p:cNvSpPr txBox="1"/>
          <p:nvPr/>
        </p:nvSpPr>
        <p:spPr>
          <a:xfrm>
            <a:off x="8212509" y="6348139"/>
            <a:ext cx="3804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http://www.atlasoftheuniverse.com/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32A437D-6A13-39E6-7520-FAAB40733579}"/>
                  </a:ext>
                </a:extLst>
              </p14:cNvPr>
              <p14:cNvContentPartPr/>
              <p14:nvPr/>
            </p14:nvContentPartPr>
            <p14:xfrm>
              <a:off x="6076630" y="1937063"/>
              <a:ext cx="1582200" cy="1487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32A437D-6A13-39E6-7520-FAAB4073357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7630" y="1928063"/>
                <a:ext cx="1599840" cy="150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54B3BD-32C7-A3E8-900F-507D61B24287}"/>
                  </a:ext>
                </a:extLst>
              </p14:cNvPr>
              <p14:cNvContentPartPr/>
              <p14:nvPr/>
            </p14:nvContentPartPr>
            <p14:xfrm>
              <a:off x="6065830" y="3420983"/>
              <a:ext cx="1589760" cy="2709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54B3BD-32C7-A3E8-900F-507D61B242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56830" y="3411983"/>
                <a:ext cx="1607400" cy="272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2192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Nuclear Schiff Moment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74123" y="1583473"/>
            <a:ext cx="6520529" cy="4207728"/>
          </a:xfrm>
        </p:spPr>
        <p:txBody>
          <a:bodyPr anchor="t"/>
          <a:lstStyle/>
          <a:p>
            <a:r>
              <a:rPr lang="en-US" sz="2400" dirty="0">
                <a:sym typeface="Wingdings" panose="05000000000000000000" pitchFamily="2" charset="2"/>
              </a:rPr>
              <a:t>Nucleon EDM largely screened in an atom</a:t>
            </a:r>
          </a:p>
          <a:p>
            <a:pPr lvl="1"/>
            <a:r>
              <a:rPr lang="en-US" sz="2200" dirty="0">
                <a:sym typeface="Wingdings" panose="05000000000000000000" pitchFamily="2" charset="2"/>
              </a:rPr>
              <a:t>Residual effect known as a nuclear Schiff moment</a:t>
            </a:r>
            <a:endParaRPr lang="en-US" sz="2200" dirty="0"/>
          </a:p>
          <a:p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B0EFF8-2968-BEEF-A3A5-A4ED25564145}"/>
              </a:ext>
            </a:extLst>
          </p:cNvPr>
          <p:cNvSpPr/>
          <p:nvPr/>
        </p:nvSpPr>
        <p:spPr>
          <a:xfrm>
            <a:off x="7375021" y="2117614"/>
            <a:ext cx="4353411" cy="41529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 descr="A group of images of a sphere with arrows and points&#10;&#10;Description automatically generated">
            <a:extLst>
              <a:ext uri="{FF2B5EF4-FFF2-40B4-BE49-F238E27FC236}">
                <a16:creationId xmlns:a16="http://schemas.microsoft.com/office/drawing/2014/main" id="{6A839E9B-8428-41B6-1EA3-397DFA436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567" y="2131578"/>
            <a:ext cx="4341959" cy="41168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1D852B-975B-50E7-F7C4-663B723F7221}"/>
              </a:ext>
            </a:extLst>
          </p:cNvPr>
          <p:cNvSpPr>
            <a:spLocks noChangeAspect="1"/>
          </p:cNvSpPr>
          <p:nvPr/>
        </p:nvSpPr>
        <p:spPr>
          <a:xfrm>
            <a:off x="1774780" y="2885186"/>
            <a:ext cx="5129633" cy="379193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A diagram of a plane&#10;&#10;Description automatically generated">
            <a:extLst>
              <a:ext uri="{FF2B5EF4-FFF2-40B4-BE49-F238E27FC236}">
                <a16:creationId xmlns:a16="http://schemas.microsoft.com/office/drawing/2014/main" id="{18334866-3C65-21BC-8D60-18AD4C0F6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5" y="3141283"/>
            <a:ext cx="4863782" cy="327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12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Why </a:t>
            </a:r>
            <a:r>
              <a:rPr lang="en-US" dirty="0" err="1"/>
              <a:t>F</a:t>
            </a:r>
            <a:r>
              <a:rPr lang="en-US" sz="2800" dirty="0" err="1"/>
              <a:t>r</a:t>
            </a:r>
            <a:r>
              <a:rPr lang="en-US" dirty="0" err="1"/>
              <a:t>X</a:t>
            </a:r>
            <a:r>
              <a:rPr lang="en-US" sz="2800" dirty="0"/>
              <a:t>?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74124" y="1583473"/>
            <a:ext cx="6690052" cy="4909794"/>
          </a:xfrm>
        </p:spPr>
        <p:txBody>
          <a:bodyPr anchor="t">
            <a:normAutofit/>
          </a:bodyPr>
          <a:lstStyle/>
          <a:p>
            <a:r>
              <a:rPr lang="en-US" sz="2400" dirty="0"/>
              <a:t>Internal dipole of the molecule enhances maximum applied E field 10</a:t>
            </a:r>
            <a:r>
              <a:rPr lang="en-US" sz="2400" baseline="30000" dirty="0"/>
              <a:t>4</a:t>
            </a:r>
            <a:r>
              <a:rPr lang="en-US" dirty="0"/>
              <a:t>x</a:t>
            </a:r>
          </a:p>
          <a:p>
            <a:r>
              <a:rPr lang="en-US" sz="2400" dirty="0" err="1"/>
              <a:t>Octopole</a:t>
            </a:r>
            <a:r>
              <a:rPr lang="en-US" sz="2400" dirty="0"/>
              <a:t> deformation of 221Fr nucleus enhances Schiff induced by nucleon EDM &gt;10</a:t>
            </a:r>
            <a:r>
              <a:rPr lang="en-US" sz="2400" baseline="30000" dirty="0"/>
              <a:t>2</a:t>
            </a:r>
            <a:r>
              <a:rPr lang="en-US" dirty="0"/>
              <a:t>x</a:t>
            </a:r>
          </a:p>
          <a:p>
            <a:r>
              <a:rPr lang="en-US" sz="2400" dirty="0"/>
              <a:t>Ultracold gives 10 second coherence time</a:t>
            </a:r>
          </a:p>
          <a:p>
            <a:r>
              <a:rPr lang="en-US" sz="2400" dirty="0"/>
              <a:t>First generation: Expected 100x improvement of sensitivity to fundamental CP violation</a:t>
            </a:r>
          </a:p>
          <a:p>
            <a:endParaRPr kumimoji="0" lang="en-US" b="0" i="0" u="none" strike="noStrike" kern="1200" cap="all" spc="0" normalizeH="0" baseline="0" noProof="0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18D659-74E4-3358-09B4-8128E102E96A}"/>
              </a:ext>
            </a:extLst>
          </p:cNvPr>
          <p:cNvSpPr/>
          <p:nvPr/>
        </p:nvSpPr>
        <p:spPr>
          <a:xfrm>
            <a:off x="8157681" y="441789"/>
            <a:ext cx="3354512" cy="60514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FC4AE-3F72-3C36-2922-1708B4E0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808" y="568264"/>
            <a:ext cx="2750805" cy="583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2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/>
          <a:lstStyle/>
          <a:p>
            <a:pPr algn="ctr"/>
            <a:r>
              <a:rPr lang="en-US" dirty="0"/>
              <a:t>Ultracold 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4" y="1583473"/>
            <a:ext cx="5618616" cy="4207728"/>
          </a:xfrm>
        </p:spPr>
        <p:txBody>
          <a:bodyPr anchor="t"/>
          <a:lstStyle/>
          <a:p>
            <a:r>
              <a:rPr lang="en-US" sz="2200" dirty="0"/>
              <a:t>Much easier to laser cool atoms than molecules</a:t>
            </a:r>
          </a:p>
          <a:p>
            <a:r>
              <a:rPr lang="en-US" sz="2200" dirty="0"/>
              <a:t>But… Molecules are made of atoms!</a:t>
            </a:r>
          </a:p>
          <a:p>
            <a:r>
              <a:rPr lang="en-US" sz="2200" dirty="0"/>
              <a:t>Path originated by Debbie </a:t>
            </a:r>
            <a:r>
              <a:rPr lang="en-US" sz="2200" dirty="0" err="1"/>
              <a:t>Jin</a:t>
            </a:r>
            <a:r>
              <a:rPr lang="en-US" sz="2200" dirty="0"/>
              <a:t> and Jun Ye</a:t>
            </a:r>
          </a:p>
          <a:p>
            <a:pPr lvl="1"/>
            <a:r>
              <a:rPr lang="en-US" dirty="0"/>
              <a:t>Ni, et al.; </a:t>
            </a:r>
            <a:r>
              <a:rPr lang="en-US" i="1" dirty="0"/>
              <a:t>Science</a:t>
            </a:r>
            <a:r>
              <a:rPr lang="en-US" dirty="0"/>
              <a:t>, 322, 231(2008)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64" y="1757649"/>
            <a:ext cx="5089289" cy="38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8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/>
          <a:lstStyle/>
          <a:p>
            <a:pPr algn="ctr"/>
            <a:r>
              <a:rPr lang="en-US" dirty="0"/>
              <a:t>Ultracold Assembly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2" y="918972"/>
            <a:ext cx="7565136" cy="567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36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/>
          <a:lstStyle/>
          <a:p>
            <a:pPr algn="ctr"/>
            <a:r>
              <a:rPr lang="en-US" dirty="0"/>
              <a:t>Ultracold Assembly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941"/>
            <a:ext cx="6808751" cy="5106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20" y="1468686"/>
            <a:ext cx="5414772" cy="47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21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1639"/>
          </a:xfrm>
        </p:spPr>
        <p:txBody>
          <a:bodyPr/>
          <a:lstStyle/>
          <a:p>
            <a:pPr algn="ctr"/>
            <a:r>
              <a:rPr lang="en-US" dirty="0"/>
              <a:t>Magnetic Association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59" b="34199"/>
          <a:stretch/>
        </p:blipFill>
        <p:spPr>
          <a:xfrm>
            <a:off x="0" y="1298941"/>
            <a:ext cx="5225143" cy="3360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" b="-1"/>
          <a:stretch/>
        </p:blipFill>
        <p:spPr>
          <a:xfrm>
            <a:off x="6524120" y="1465243"/>
            <a:ext cx="5414772" cy="47705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24120" y="4659086"/>
            <a:ext cx="5414772" cy="157667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4120" y="1465243"/>
            <a:ext cx="5414772" cy="25669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7441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46025</TotalTime>
  <Words>473</Words>
  <Application>Microsoft Office PowerPoint</Application>
  <PresentationFormat>Widescreen</PresentationFormat>
  <Paragraphs>133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Mesh</vt:lpstr>
      <vt:lpstr>FrX: Searches for Nuclear CP-Violation</vt:lpstr>
      <vt:lpstr>Baryon Asymmetry</vt:lpstr>
      <vt:lpstr>Baryon Asymmetry</vt:lpstr>
      <vt:lpstr>Nuclear Schiff Moment</vt:lpstr>
      <vt:lpstr>Why FrX?</vt:lpstr>
      <vt:lpstr>Ultracold Assembly</vt:lpstr>
      <vt:lpstr>Ultracold Assembly</vt:lpstr>
      <vt:lpstr>Ultracold Assembly</vt:lpstr>
      <vt:lpstr>Magnetic Association</vt:lpstr>
      <vt:lpstr>Ultracold Assembly</vt:lpstr>
      <vt:lpstr>Magnetic Association</vt:lpstr>
      <vt:lpstr>Feshbach REsonance</vt:lpstr>
      <vt:lpstr>Ultracold Assembly</vt:lpstr>
      <vt:lpstr>Fr PA</vt:lpstr>
      <vt:lpstr>Team</vt:lpstr>
      <vt:lpstr>Optical Lattice Potential</vt:lpstr>
      <vt:lpstr>Optical Lattice Potential</vt:lpstr>
      <vt:lpstr>Optical Lattice Potential</vt:lpstr>
      <vt:lpstr>Optical Lattice Potential</vt:lpstr>
      <vt:lpstr>FrAg</vt:lpstr>
      <vt:lpstr>REDRUM</vt:lpstr>
      <vt:lpstr>Silver progress</vt:lpstr>
      <vt:lpstr>Silver progress</vt:lpstr>
      <vt:lpstr>Silver progress</vt:lpstr>
      <vt:lpstr>RadMol</vt:lpstr>
      <vt:lpstr>RadMol</vt:lpstr>
      <vt:lpstr>RadMol: Near Future</vt:lpstr>
      <vt:lpstr>RadMol: Near Future &amp; Beyond</vt:lpstr>
      <vt:lpstr>RadMol: Near Future &amp; Beyond</vt:lpstr>
      <vt:lpstr>PowerPoint Presentation</vt:lpstr>
      <vt:lpstr>Baryon Asymmetry Problem</vt:lpstr>
      <vt:lpstr>Baryon Asymmetry Problem</vt:lpstr>
      <vt:lpstr>Baryon Asymmetry Problem</vt:lpstr>
      <vt:lpstr>Baryon Asymmetry Problem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Ultracold Molecules</dc:title>
  <dc:creator>Alan Jamison</dc:creator>
  <cp:lastModifiedBy>Alan Jamison</cp:lastModifiedBy>
  <cp:revision>303</cp:revision>
  <dcterms:created xsi:type="dcterms:W3CDTF">2018-12-27T17:05:18Z</dcterms:created>
  <dcterms:modified xsi:type="dcterms:W3CDTF">2026-04-22T16:35:20Z</dcterms:modified>
</cp:coreProperties>
</file>