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31"/>
  </p:notesMasterIdLst>
  <p:handoutMasterIdLst>
    <p:handoutMasterId r:id="rId32"/>
  </p:handoutMasterIdLst>
  <p:sldIdLst>
    <p:sldId id="278" r:id="rId2"/>
    <p:sldId id="257" r:id="rId3"/>
    <p:sldId id="323" r:id="rId4"/>
    <p:sldId id="316" r:id="rId5"/>
    <p:sldId id="317" r:id="rId6"/>
    <p:sldId id="315" r:id="rId7"/>
    <p:sldId id="320" r:id="rId8"/>
    <p:sldId id="336" r:id="rId9"/>
    <p:sldId id="304" r:id="rId10"/>
    <p:sldId id="324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03" r:id="rId20"/>
    <p:sldId id="321" r:id="rId21"/>
    <p:sldId id="322" r:id="rId22"/>
    <p:sldId id="325" r:id="rId23"/>
    <p:sldId id="327" r:id="rId24"/>
    <p:sldId id="326" r:id="rId25"/>
    <p:sldId id="337" r:id="rId26"/>
    <p:sldId id="338" r:id="rId27"/>
    <p:sldId id="302" r:id="rId28"/>
    <p:sldId id="318" r:id="rId29"/>
    <p:sldId id="31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FB79"/>
    <a:srgbClr val="FFFFFF"/>
    <a:srgbClr val="00A9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54"/>
    <p:restoredTop sz="94635"/>
  </p:normalViewPr>
  <p:slideViewPr>
    <p:cSldViewPr snapToGrid="0" snapToObjects="1">
      <p:cViewPr varScale="1">
        <p:scale>
          <a:sx n="112" d="100"/>
          <a:sy n="112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hris\Dropbox\Schedule%20132-137%20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hris\Dropbox\Schedule%20132-137%20Sta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hris\Dropbox\Schedule%20132-137%20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hris\Dropbox\Schedule%20132-137%20Sta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ISAC beamtime breakdown (shifts)</a:t>
            </a:r>
          </a:p>
        </c:rich>
      </c:tx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792959703566466E-2"/>
          <c:y val="2.4427480916030534E-2"/>
          <c:w val="0.94715356436060461"/>
          <c:h val="0.9477889042495641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Stats!$C$47</c:f>
              <c:strCache>
                <c:ptCount val="1"/>
                <c:pt idx="0">
                  <c:v>Startup</c:v>
                </c:pt>
              </c:strCache>
            </c:strRef>
          </c:tx>
          <c:spPr>
            <a:solidFill>
              <a:schemeClr val="accent6">
                <a:tint val="62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Stats!$D$47:$F$47</c:f>
              <c:numCache>
                <c:formatCode>General</c:formatCode>
                <c:ptCount val="3"/>
                <c:pt idx="0">
                  <c:v>33</c:v>
                </c:pt>
                <c:pt idx="1">
                  <c:v>38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8-A54C-9E35-E6704E24F6A7}"/>
            </c:ext>
          </c:extLst>
        </c:ser>
        <c:ser>
          <c:idx val="2"/>
          <c:order val="1"/>
          <c:tx>
            <c:strRef>
              <c:f>Stats!$C$48</c:f>
              <c:strCache>
                <c:ptCount val="1"/>
                <c:pt idx="0">
                  <c:v>Setup</c:v>
                </c:pt>
              </c:strCache>
            </c:strRef>
          </c:tx>
          <c:spPr>
            <a:solidFill>
              <a:schemeClr val="accent6">
                <a:tint val="77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Stats!$D$48:$F$48</c:f>
              <c:numCache>
                <c:formatCode>General</c:formatCode>
                <c:ptCount val="3"/>
                <c:pt idx="0">
                  <c:v>66</c:v>
                </c:pt>
                <c:pt idx="1">
                  <c:v>79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8-A54C-9E35-E6704E24F6A7}"/>
            </c:ext>
          </c:extLst>
        </c:ser>
        <c:ser>
          <c:idx val="3"/>
          <c:order val="2"/>
          <c:tx>
            <c:strRef>
              <c:f>Stats!$C$49</c:f>
              <c:strCache>
                <c:ptCount val="1"/>
                <c:pt idx="0">
                  <c:v>𝛽-NMR</c:v>
                </c:pt>
              </c:strCache>
            </c:strRef>
          </c:tx>
          <c:spPr>
            <a:solidFill>
              <a:schemeClr val="accent6">
                <a:tint val="93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Stats!$D$49:$F$49</c:f>
              <c:numCache>
                <c:formatCode>General</c:formatCode>
                <c:ptCount val="3"/>
                <c:pt idx="0">
                  <c:v>103</c:v>
                </c:pt>
                <c:pt idx="1">
                  <c:v>67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18-A54C-9E35-E6704E24F6A7}"/>
            </c:ext>
          </c:extLst>
        </c:ser>
        <c:ser>
          <c:idx val="4"/>
          <c:order val="3"/>
          <c:tx>
            <c:strRef>
              <c:f>Stats!$C$50</c:f>
              <c:strCache>
                <c:ptCount val="1"/>
                <c:pt idx="0">
                  <c:v>non-CMMS 𝛽-NMR</c:v>
                </c:pt>
              </c:strCache>
            </c:strRef>
          </c:tx>
          <c:spPr>
            <a:solidFill>
              <a:schemeClr val="accent6">
                <a:shade val="92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Stats!$D$50:$F$50</c:f>
              <c:numCache>
                <c:formatCode>General</c:formatCode>
                <c:ptCount val="3"/>
                <c:pt idx="0">
                  <c:v>17</c:v>
                </c:pt>
                <c:pt idx="1">
                  <c:v>8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18-A54C-9E35-E6704E24F6A7}"/>
            </c:ext>
          </c:extLst>
        </c:ser>
        <c:ser>
          <c:idx val="5"/>
          <c:order val="4"/>
          <c:tx>
            <c:strRef>
              <c:f>Stats!$C$51</c:f>
              <c:strCache>
                <c:ptCount val="1"/>
                <c:pt idx="0">
                  <c:v>Life Sciences</c:v>
                </c:pt>
              </c:strCache>
            </c:strRef>
          </c:tx>
          <c:spPr>
            <a:solidFill>
              <a:schemeClr val="accent6">
                <a:shade val="7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Stats!$D$51:$F$51</c:f>
              <c:numCache>
                <c:formatCode>General</c:formatCode>
                <c:ptCount val="3"/>
                <c:pt idx="0">
                  <c:v>6</c:v>
                </c:pt>
                <c:pt idx="1">
                  <c:v>14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18-A54C-9E35-E6704E24F6A7}"/>
            </c:ext>
          </c:extLst>
        </c:ser>
        <c:ser>
          <c:idx val="6"/>
          <c:order val="5"/>
          <c:tx>
            <c:strRef>
              <c:f>Stats!$C$52</c:f>
              <c:strCache>
                <c:ptCount val="1"/>
                <c:pt idx="0">
                  <c:v>Subatomic (Nuclear)</c:v>
                </c:pt>
              </c:strCache>
            </c:strRef>
          </c:tx>
          <c:spPr>
            <a:solidFill>
              <a:schemeClr val="accent6">
                <a:shade val="61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Stats!$D$52:$F$52</c:f>
              <c:numCache>
                <c:formatCode>General</c:formatCode>
                <c:ptCount val="3"/>
                <c:pt idx="0">
                  <c:v>288</c:v>
                </c:pt>
                <c:pt idx="1">
                  <c:v>235</c:v>
                </c:pt>
                <c:pt idx="2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18-A54C-9E35-E6704E24F6A7}"/>
            </c:ext>
          </c:extLst>
        </c:ser>
        <c:ser>
          <c:idx val="7"/>
          <c:order val="6"/>
          <c:tx>
            <c:strRef>
              <c:f>Stats!$C$53</c:f>
              <c:strCache>
                <c:ptCount val="1"/>
                <c:pt idx="0">
                  <c:v>Test (discetionary)</c:v>
                </c:pt>
              </c:strCache>
            </c:strRef>
          </c:tx>
          <c:spPr>
            <a:solidFill>
              <a:schemeClr val="accent6">
                <a:shade val="45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Stats!$D$53:$F$53</c:f>
              <c:numCache>
                <c:formatCode>General</c:formatCode>
                <c:ptCount val="3"/>
                <c:pt idx="0">
                  <c:v>43</c:v>
                </c:pt>
                <c:pt idx="1">
                  <c:v>24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18-A54C-9E35-E6704E24F6A7}"/>
            </c:ext>
          </c:extLst>
        </c:ser>
        <c:ser>
          <c:idx val="0"/>
          <c:order val="7"/>
          <c:tx>
            <c:v>Development</c:v>
          </c:tx>
          <c:spPr>
            <a:solidFill>
              <a:schemeClr val="accent6">
                <a:tint val="4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Stats!$D$54:$F$54</c:f>
              <c:numCache>
                <c:formatCode>General</c:formatCode>
                <c:ptCount val="3"/>
                <c:pt idx="0">
                  <c:v>90</c:v>
                </c:pt>
                <c:pt idx="1">
                  <c:v>31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B18-A54C-9E35-E6704E24F6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537712975"/>
        <c:axId val="1537719727"/>
      </c:barChart>
      <c:catAx>
        <c:axId val="153771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719727"/>
        <c:crosses val="autoZero"/>
        <c:auto val="1"/>
        <c:lblAlgn val="ctr"/>
        <c:lblOffset val="100"/>
        <c:noMultiLvlLbl val="0"/>
      </c:catAx>
      <c:valAx>
        <c:axId val="1537719727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71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isac beamtime breakdown (fraction)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Stats!$C$47</c:f>
              <c:strCache>
                <c:ptCount val="1"/>
                <c:pt idx="0">
                  <c:v>Startup</c:v>
                </c:pt>
              </c:strCache>
            </c:strRef>
          </c:tx>
          <c:spPr>
            <a:solidFill>
              <a:schemeClr val="accent6">
                <a:tint val="62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Stats!$D$47:$F$47</c:f>
              <c:numCache>
                <c:formatCode>General</c:formatCode>
                <c:ptCount val="3"/>
                <c:pt idx="0">
                  <c:v>33</c:v>
                </c:pt>
                <c:pt idx="1">
                  <c:v>38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0-D04B-B5C3-120C094ED5C9}"/>
            </c:ext>
          </c:extLst>
        </c:ser>
        <c:ser>
          <c:idx val="2"/>
          <c:order val="1"/>
          <c:tx>
            <c:strRef>
              <c:f>Stats!$C$48</c:f>
              <c:strCache>
                <c:ptCount val="1"/>
                <c:pt idx="0">
                  <c:v>Setup</c:v>
                </c:pt>
              </c:strCache>
            </c:strRef>
          </c:tx>
          <c:spPr>
            <a:solidFill>
              <a:schemeClr val="accent6">
                <a:tint val="77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Stats!$D$48:$F$48</c:f>
              <c:numCache>
                <c:formatCode>General</c:formatCode>
                <c:ptCount val="3"/>
                <c:pt idx="0">
                  <c:v>66</c:v>
                </c:pt>
                <c:pt idx="1">
                  <c:v>79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40-D04B-B5C3-120C094ED5C9}"/>
            </c:ext>
          </c:extLst>
        </c:ser>
        <c:ser>
          <c:idx val="3"/>
          <c:order val="2"/>
          <c:tx>
            <c:strRef>
              <c:f>Stats!$C$49</c:f>
              <c:strCache>
                <c:ptCount val="1"/>
                <c:pt idx="0">
                  <c:v>𝛽-NMR</c:v>
                </c:pt>
              </c:strCache>
            </c:strRef>
          </c:tx>
          <c:spPr>
            <a:solidFill>
              <a:schemeClr val="accent6">
                <a:tint val="93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Stats!$D$49:$F$49</c:f>
              <c:numCache>
                <c:formatCode>General</c:formatCode>
                <c:ptCount val="3"/>
                <c:pt idx="0">
                  <c:v>103</c:v>
                </c:pt>
                <c:pt idx="1">
                  <c:v>67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40-D04B-B5C3-120C094ED5C9}"/>
            </c:ext>
          </c:extLst>
        </c:ser>
        <c:ser>
          <c:idx val="4"/>
          <c:order val="3"/>
          <c:tx>
            <c:strRef>
              <c:f>Stats!$C$50</c:f>
              <c:strCache>
                <c:ptCount val="1"/>
                <c:pt idx="0">
                  <c:v>non-CMMS 𝛽-NMR</c:v>
                </c:pt>
              </c:strCache>
            </c:strRef>
          </c:tx>
          <c:spPr>
            <a:solidFill>
              <a:schemeClr val="accent6">
                <a:shade val="92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Stats!$D$50:$F$50</c:f>
              <c:numCache>
                <c:formatCode>General</c:formatCode>
                <c:ptCount val="3"/>
                <c:pt idx="0">
                  <c:v>17</c:v>
                </c:pt>
                <c:pt idx="1">
                  <c:v>8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40-D04B-B5C3-120C094ED5C9}"/>
            </c:ext>
          </c:extLst>
        </c:ser>
        <c:ser>
          <c:idx val="5"/>
          <c:order val="4"/>
          <c:tx>
            <c:strRef>
              <c:f>Stats!$C$51</c:f>
              <c:strCache>
                <c:ptCount val="1"/>
                <c:pt idx="0">
                  <c:v>Life Sciences</c:v>
                </c:pt>
              </c:strCache>
            </c:strRef>
          </c:tx>
          <c:spPr>
            <a:solidFill>
              <a:schemeClr val="accent6">
                <a:shade val="7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Stats!$D$51:$F$51</c:f>
              <c:numCache>
                <c:formatCode>General</c:formatCode>
                <c:ptCount val="3"/>
                <c:pt idx="0">
                  <c:v>6</c:v>
                </c:pt>
                <c:pt idx="1">
                  <c:v>14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40-D04B-B5C3-120C094ED5C9}"/>
            </c:ext>
          </c:extLst>
        </c:ser>
        <c:ser>
          <c:idx val="6"/>
          <c:order val="5"/>
          <c:tx>
            <c:strRef>
              <c:f>Stats!$C$52</c:f>
              <c:strCache>
                <c:ptCount val="1"/>
                <c:pt idx="0">
                  <c:v>Subatomic (Nuclear)</c:v>
                </c:pt>
              </c:strCache>
            </c:strRef>
          </c:tx>
          <c:spPr>
            <a:solidFill>
              <a:schemeClr val="accent6">
                <a:shade val="61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Stats!$D$52:$F$52</c:f>
              <c:numCache>
                <c:formatCode>General</c:formatCode>
                <c:ptCount val="3"/>
                <c:pt idx="0">
                  <c:v>288</c:v>
                </c:pt>
                <c:pt idx="1">
                  <c:v>235</c:v>
                </c:pt>
                <c:pt idx="2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40-D04B-B5C3-120C094ED5C9}"/>
            </c:ext>
          </c:extLst>
        </c:ser>
        <c:ser>
          <c:idx val="7"/>
          <c:order val="6"/>
          <c:tx>
            <c:strRef>
              <c:f>Stats!$C$53</c:f>
              <c:strCache>
                <c:ptCount val="1"/>
                <c:pt idx="0">
                  <c:v>Test (discetionary)</c:v>
                </c:pt>
              </c:strCache>
            </c:strRef>
          </c:tx>
          <c:spPr>
            <a:solidFill>
              <a:schemeClr val="accent6">
                <a:shade val="45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Stats!$D$53:$F$53</c:f>
              <c:numCache>
                <c:formatCode>General</c:formatCode>
                <c:ptCount val="3"/>
                <c:pt idx="0">
                  <c:v>43</c:v>
                </c:pt>
                <c:pt idx="1">
                  <c:v>24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40-D04B-B5C3-120C094ED5C9}"/>
            </c:ext>
          </c:extLst>
        </c:ser>
        <c:ser>
          <c:idx val="0"/>
          <c:order val="7"/>
          <c:tx>
            <c:v>Development</c:v>
          </c:tx>
          <c:spPr>
            <a:solidFill>
              <a:schemeClr val="accent6">
                <a:tint val="4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Stats!$D$54:$F$54</c:f>
              <c:numCache>
                <c:formatCode>General</c:formatCode>
                <c:ptCount val="3"/>
                <c:pt idx="0">
                  <c:v>90</c:v>
                </c:pt>
                <c:pt idx="1">
                  <c:v>31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40-D04B-B5C3-120C094ED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37712975"/>
        <c:axId val="1537719727"/>
      </c:barChart>
      <c:catAx>
        <c:axId val="153771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719727"/>
        <c:crosses val="autoZero"/>
        <c:auto val="1"/>
        <c:lblAlgn val="ctr"/>
        <c:lblOffset val="100"/>
        <c:noMultiLvlLbl val="0"/>
      </c:catAx>
      <c:valAx>
        <c:axId val="1537719727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71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Beam Development Breakdown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Yield Measurements</c:v>
          </c:tx>
          <c:spPr>
            <a:solidFill>
              <a:schemeClr val="accent5">
                <a:tint val="58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Stats!$D$45:$F$45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Stats!$D$59:$F$59</c:f>
              <c:numCache>
                <c:formatCode>General</c:formatCode>
                <c:ptCount val="3"/>
                <c:pt idx="0">
                  <c:v>58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D-1346-8875-AF27EDCA1066}"/>
            </c:ext>
          </c:extLst>
        </c:ser>
        <c:ser>
          <c:idx val="1"/>
          <c:order val="1"/>
          <c:tx>
            <c:v>Development Tests</c:v>
          </c:tx>
          <c:spPr>
            <a:solidFill>
              <a:schemeClr val="accent5">
                <a:tint val="8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Stats!$D$60:$F$60</c:f>
              <c:numCache>
                <c:formatCode>General</c:formatCode>
                <c:ptCount val="3"/>
                <c:pt idx="0">
                  <c:v>32</c:v>
                </c:pt>
                <c:pt idx="1">
                  <c:v>27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D-1346-8875-AF27EDCA1066}"/>
            </c:ext>
          </c:extLst>
        </c:ser>
        <c:ser>
          <c:idx val="2"/>
          <c:order val="2"/>
          <c:tx>
            <c:v>Target &amp; Ion Source Development</c:v>
          </c:tx>
          <c:spPr>
            <a:solidFill>
              <a:schemeClr val="accent5">
                <a:shade val="86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Stats!$D$57:$F$57</c:f>
              <c:numCache>
                <c:formatCode>General</c:formatCode>
                <c:ptCount val="3"/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4D-1346-8875-AF27EDCA1066}"/>
            </c:ext>
          </c:extLst>
        </c:ser>
        <c:ser>
          <c:idx val="3"/>
          <c:order val="3"/>
          <c:tx>
            <c:v>CANREB Commissioning</c:v>
          </c:tx>
          <c:spPr>
            <a:solidFill>
              <a:schemeClr val="accent5">
                <a:shade val="58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Stats!$D$58:$F$58</c:f>
              <c:numCache>
                <c:formatCode>General</c:formatCode>
                <c:ptCount val="3"/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4D-1346-8875-AF27EDCA1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493141791"/>
        <c:axId val="1541354607"/>
      </c:barChart>
      <c:catAx>
        <c:axId val="149314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354607"/>
        <c:crosses val="autoZero"/>
        <c:auto val="1"/>
        <c:lblAlgn val="ctr"/>
        <c:lblOffset val="100"/>
        <c:noMultiLvlLbl val="0"/>
      </c:catAx>
      <c:valAx>
        <c:axId val="1541354607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14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Facility / Group SHARE (experiments)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AC6-A446-889F-3A5D9B19513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AC6-A446-889F-3A5D9B19513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AC6-A446-889F-3A5D9B19513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AC6-A446-889F-3A5D9B19513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AC6-A446-889F-3A5D9B19513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AC6-A446-889F-3A5D9B195131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AC6-A446-889F-3A5D9B195131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AC6-A446-889F-3A5D9B195131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1AC6-A446-889F-3A5D9B195131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1AC6-A446-889F-3A5D9B195131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1AC6-A446-889F-3A5D9B195131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1AC6-A446-889F-3A5D9B1951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Stats!$C$104:$C$115</c:f>
              <c:strCache>
                <c:ptCount val="12"/>
                <c:pt idx="0">
                  <c:v>GRIFFIN</c:v>
                </c:pt>
                <c:pt idx="1">
                  <c:v>TITAN</c:v>
                </c:pt>
                <c:pt idx="2">
                  <c:v>TRINAT</c:v>
                </c:pt>
                <c:pt idx="3">
                  <c:v>POL/LAS</c:v>
                </c:pt>
                <c:pt idx="4">
                  <c:v>FRANCIUM</c:v>
                </c:pt>
                <c:pt idx="5">
                  <c:v>DRAGON/TUDA</c:v>
                </c:pt>
                <c:pt idx="6">
                  <c:v>EMMA</c:v>
                </c:pt>
                <c:pt idx="7">
                  <c:v>TIGRESS</c:v>
                </c:pt>
                <c:pt idx="8">
                  <c:v>IRIS</c:v>
                </c:pt>
                <c:pt idx="9">
                  <c:v>MTV/OSAKA</c:v>
                </c:pt>
                <c:pt idx="10">
                  <c:v>Life Sciences / non-MMS BNMR</c:v>
                </c:pt>
                <c:pt idx="11">
                  <c:v>Other</c:v>
                </c:pt>
              </c:strCache>
            </c:strRef>
          </c:cat>
          <c:val>
            <c:numRef>
              <c:f>Stats!$D$104:$D$115</c:f>
              <c:numCache>
                <c:formatCode>0</c:formatCode>
                <c:ptCount val="12"/>
                <c:pt idx="0">
                  <c:v>154.86486486486487</c:v>
                </c:pt>
                <c:pt idx="1">
                  <c:v>103.24324324324324</c:v>
                </c:pt>
                <c:pt idx="2">
                  <c:v>30.972972972972975</c:v>
                </c:pt>
                <c:pt idx="3">
                  <c:v>61.945945945945951</c:v>
                </c:pt>
                <c:pt idx="4">
                  <c:v>41.297297297297298</c:v>
                </c:pt>
                <c:pt idx="5">
                  <c:v>30.972972972972975</c:v>
                </c:pt>
                <c:pt idx="6">
                  <c:v>20.648648648648649</c:v>
                </c:pt>
                <c:pt idx="7">
                  <c:v>51.621621621621621</c:v>
                </c:pt>
                <c:pt idx="8">
                  <c:v>82.594594594594597</c:v>
                </c:pt>
                <c:pt idx="9">
                  <c:v>20.648648648648649</c:v>
                </c:pt>
                <c:pt idx="10">
                  <c:v>103.24324324324324</c:v>
                </c:pt>
                <c:pt idx="11">
                  <c:v>61.945945945945951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AC6-A446-889F-3A5D9B19513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86D4E-2659-4C5A-9CB6-870C458CACD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D7C2A111-18C6-4EFE-8753-26F68FD6DA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Current and past annual radioactive ion beam and stable beam shifts</a:t>
          </a:r>
        </a:p>
      </dgm:t>
    </dgm:pt>
    <dgm:pt modelId="{C709C90F-5893-49D1-AFF4-0392EBA5CB03}" type="parTrans" cxnId="{BB30A2DD-8E38-4903-80B5-A11BAD5794EA}">
      <dgm:prSet/>
      <dgm:spPr/>
      <dgm:t>
        <a:bodyPr/>
        <a:lstStyle/>
        <a:p>
          <a:endParaRPr lang="en-US"/>
        </a:p>
      </dgm:t>
    </dgm:pt>
    <dgm:pt modelId="{92ACC0E5-7A9A-453A-B302-ECE966C75950}" type="sibTrans" cxnId="{BB30A2DD-8E38-4903-80B5-A11BAD5794EA}">
      <dgm:prSet/>
      <dgm:spPr/>
      <dgm:t>
        <a:bodyPr/>
        <a:lstStyle/>
        <a:p>
          <a:endParaRPr lang="en-US"/>
        </a:p>
      </dgm:t>
    </dgm:pt>
    <dgm:pt modelId="{079B1BDA-84D8-472B-8B0E-3EBE6C459A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Current and past annual experiments (by facility)  </a:t>
          </a:r>
        </a:p>
      </dgm:t>
    </dgm:pt>
    <dgm:pt modelId="{75FFFF6F-E080-43F0-BBE6-5205A7FCC05A}" type="parTrans" cxnId="{B25F6662-C93B-4DCB-AF38-7A10F539FED1}">
      <dgm:prSet/>
      <dgm:spPr/>
      <dgm:t>
        <a:bodyPr/>
        <a:lstStyle/>
        <a:p>
          <a:endParaRPr lang="en-US"/>
        </a:p>
      </dgm:t>
    </dgm:pt>
    <dgm:pt modelId="{CB753541-1612-4D5A-ABAA-05605BF7CBE0}" type="sibTrans" cxnId="{B25F6662-C93B-4DCB-AF38-7A10F539FED1}">
      <dgm:prSet/>
      <dgm:spPr/>
      <dgm:t>
        <a:bodyPr/>
        <a:lstStyle/>
        <a:p>
          <a:endParaRPr lang="en-US"/>
        </a:p>
      </dgm:t>
    </dgm:pt>
    <dgm:pt modelId="{18021120-A030-4D0D-B3C8-0F883DB3E88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Experiment failures due to Target &amp; Ion Source (and related) performance</a:t>
          </a:r>
        </a:p>
      </dgm:t>
    </dgm:pt>
    <dgm:pt modelId="{8E0E204B-C572-41E9-BA7D-90BB30C6ED77}" type="parTrans" cxnId="{6E67E359-11E8-49A4-864F-182EB5C82B72}">
      <dgm:prSet/>
      <dgm:spPr/>
      <dgm:t>
        <a:bodyPr/>
        <a:lstStyle/>
        <a:p>
          <a:endParaRPr lang="en-US"/>
        </a:p>
      </dgm:t>
    </dgm:pt>
    <dgm:pt modelId="{DE893A5B-7655-4367-B99E-80CF8D452778}" type="sibTrans" cxnId="{6E67E359-11E8-49A4-864F-182EB5C82B72}">
      <dgm:prSet/>
      <dgm:spPr/>
      <dgm:t>
        <a:bodyPr/>
        <a:lstStyle/>
        <a:p>
          <a:endParaRPr lang="en-US"/>
        </a:p>
      </dgm:t>
    </dgm:pt>
    <dgm:pt modelId="{1376A450-F5FF-4023-8CC6-C797CD2B16DE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dirty="0"/>
            <a:t>ISAC Target Module bias limitations – outlook for program</a:t>
          </a:r>
          <a:endParaRPr lang="en-US" dirty="0"/>
        </a:p>
      </dgm:t>
    </dgm:pt>
    <dgm:pt modelId="{CFEC1FEE-DD6A-4C29-B66D-ED49CAAB6FB5}" type="parTrans" cxnId="{FD8F456C-B1E1-4624-B571-E3B1C75CF309}">
      <dgm:prSet/>
      <dgm:spPr/>
      <dgm:t>
        <a:bodyPr/>
        <a:lstStyle/>
        <a:p>
          <a:endParaRPr lang="en-US"/>
        </a:p>
      </dgm:t>
    </dgm:pt>
    <dgm:pt modelId="{4E2FA69A-D90A-43F1-9C96-8C4F9A08CEA9}" type="sibTrans" cxnId="{FD8F456C-B1E1-4624-B571-E3B1C75CF309}">
      <dgm:prSet/>
      <dgm:spPr/>
      <dgm:t>
        <a:bodyPr/>
        <a:lstStyle/>
        <a:p>
          <a:endParaRPr lang="en-US"/>
        </a:p>
      </dgm:t>
    </dgm:pt>
    <dgm:pt modelId="{22160AB1-1FF9-4D90-9EC4-7B2A8787CC82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dirty="0"/>
            <a:t>“Strawman” Schedules for 2020– examples for discussion</a:t>
          </a:r>
          <a:endParaRPr lang="en-US" dirty="0"/>
        </a:p>
      </dgm:t>
    </dgm:pt>
    <dgm:pt modelId="{D81FB8D3-99AB-475E-A316-2FB76F68BCEC}" type="parTrans" cxnId="{DBD6810D-D62C-4EB6-BDF0-F8CAAC0B5B58}">
      <dgm:prSet/>
      <dgm:spPr/>
      <dgm:t>
        <a:bodyPr/>
        <a:lstStyle/>
        <a:p>
          <a:endParaRPr lang="en-US"/>
        </a:p>
      </dgm:t>
    </dgm:pt>
    <dgm:pt modelId="{EEEF88F6-DF63-4344-A677-7A4262A47F6D}" type="sibTrans" cxnId="{DBD6810D-D62C-4EB6-BDF0-F8CAAC0B5B58}">
      <dgm:prSet/>
      <dgm:spPr/>
      <dgm:t>
        <a:bodyPr/>
        <a:lstStyle/>
        <a:p>
          <a:endParaRPr lang="en-US"/>
        </a:p>
      </dgm:t>
    </dgm:pt>
    <dgm:pt modelId="{472F1979-A723-4DA4-841F-6AFCA001B5F5}" type="pres">
      <dgm:prSet presAssocID="{F7986D4E-2659-4C5A-9CB6-870C458CACD7}" presName="root" presStyleCnt="0">
        <dgm:presLayoutVars>
          <dgm:dir/>
          <dgm:resizeHandles val="exact"/>
        </dgm:presLayoutVars>
      </dgm:prSet>
      <dgm:spPr/>
    </dgm:pt>
    <dgm:pt modelId="{197CA66E-4CEF-47FE-82B5-C6E825C30AC8}" type="pres">
      <dgm:prSet presAssocID="{D7C2A111-18C6-4EFE-8753-26F68FD6DA76}" presName="compNode" presStyleCnt="0"/>
      <dgm:spPr/>
    </dgm:pt>
    <dgm:pt modelId="{E7E09572-AAFA-4E13-B4B2-96D74890B944}" type="pres">
      <dgm:prSet presAssocID="{D7C2A111-18C6-4EFE-8753-26F68FD6DA76}" presName="bgRect" presStyleLbl="bgShp" presStyleIdx="0" presStyleCnt="5"/>
      <dgm:spPr/>
    </dgm:pt>
    <dgm:pt modelId="{4F12943D-B1D0-4C0A-A7F6-C6BF86097023}" type="pres">
      <dgm:prSet presAssocID="{D7C2A111-18C6-4EFE-8753-26F68FD6DA7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ion"/>
        </a:ext>
      </dgm:extLst>
    </dgm:pt>
    <dgm:pt modelId="{B050870F-6024-4269-A5B0-1645B691D81A}" type="pres">
      <dgm:prSet presAssocID="{D7C2A111-18C6-4EFE-8753-26F68FD6DA76}" presName="spaceRect" presStyleCnt="0"/>
      <dgm:spPr/>
    </dgm:pt>
    <dgm:pt modelId="{F9570898-A669-4C19-BF88-63916BD28645}" type="pres">
      <dgm:prSet presAssocID="{D7C2A111-18C6-4EFE-8753-26F68FD6DA76}" presName="parTx" presStyleLbl="revTx" presStyleIdx="0" presStyleCnt="5">
        <dgm:presLayoutVars>
          <dgm:chMax val="0"/>
          <dgm:chPref val="0"/>
        </dgm:presLayoutVars>
      </dgm:prSet>
      <dgm:spPr/>
    </dgm:pt>
    <dgm:pt modelId="{467A1CDF-73E1-4946-AB1C-C50CED2895DD}" type="pres">
      <dgm:prSet presAssocID="{92ACC0E5-7A9A-453A-B302-ECE966C75950}" presName="sibTrans" presStyleCnt="0"/>
      <dgm:spPr/>
    </dgm:pt>
    <dgm:pt modelId="{B99B23EE-C9DA-4597-84DF-3A9B2F5EEC1A}" type="pres">
      <dgm:prSet presAssocID="{079B1BDA-84D8-472B-8B0E-3EBE6C459A5C}" presName="compNode" presStyleCnt="0"/>
      <dgm:spPr/>
    </dgm:pt>
    <dgm:pt modelId="{84D0FA27-F2E7-4570-A9EB-9FEEFF40C2D7}" type="pres">
      <dgm:prSet presAssocID="{079B1BDA-84D8-472B-8B0E-3EBE6C459A5C}" presName="bgRect" presStyleLbl="bgShp" presStyleIdx="1" presStyleCnt="5"/>
      <dgm:spPr/>
    </dgm:pt>
    <dgm:pt modelId="{E38107A7-463F-4513-8887-1FE1F4C79E7D}" type="pres">
      <dgm:prSet presAssocID="{079B1BDA-84D8-472B-8B0E-3EBE6C459A5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C368089E-B3B0-494D-A24A-35D18887B4EC}" type="pres">
      <dgm:prSet presAssocID="{079B1BDA-84D8-472B-8B0E-3EBE6C459A5C}" presName="spaceRect" presStyleCnt="0"/>
      <dgm:spPr/>
    </dgm:pt>
    <dgm:pt modelId="{8F1B26C0-10CC-4423-B8C0-2F79FA7A1A70}" type="pres">
      <dgm:prSet presAssocID="{079B1BDA-84D8-472B-8B0E-3EBE6C459A5C}" presName="parTx" presStyleLbl="revTx" presStyleIdx="1" presStyleCnt="5">
        <dgm:presLayoutVars>
          <dgm:chMax val="0"/>
          <dgm:chPref val="0"/>
        </dgm:presLayoutVars>
      </dgm:prSet>
      <dgm:spPr/>
    </dgm:pt>
    <dgm:pt modelId="{32AF5FAB-3615-4C0B-AFB3-486D991F6820}" type="pres">
      <dgm:prSet presAssocID="{CB753541-1612-4D5A-ABAA-05605BF7CBE0}" presName="sibTrans" presStyleCnt="0"/>
      <dgm:spPr/>
    </dgm:pt>
    <dgm:pt modelId="{2B1120C6-0877-4B8A-B4AD-BC39878FE123}" type="pres">
      <dgm:prSet presAssocID="{18021120-A030-4D0D-B3C8-0F883DB3E88F}" presName="compNode" presStyleCnt="0"/>
      <dgm:spPr/>
    </dgm:pt>
    <dgm:pt modelId="{C79D1AD5-5367-40BA-861B-AD11FC4E166F}" type="pres">
      <dgm:prSet presAssocID="{18021120-A030-4D0D-B3C8-0F883DB3E88F}" presName="bgRect" presStyleLbl="bgShp" presStyleIdx="2" presStyleCnt="5"/>
      <dgm:spPr/>
    </dgm:pt>
    <dgm:pt modelId="{60A6A0B1-8C02-4B4D-B9DE-87E8D10C1BE9}" type="pres">
      <dgm:prSet presAssocID="{18021120-A030-4D0D-B3C8-0F883DB3E88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AB51842D-0D82-4135-81B0-B8F4A07DAE6C}" type="pres">
      <dgm:prSet presAssocID="{18021120-A030-4D0D-B3C8-0F883DB3E88F}" presName="spaceRect" presStyleCnt="0"/>
      <dgm:spPr/>
    </dgm:pt>
    <dgm:pt modelId="{E8301739-C541-4011-A239-DC002643A575}" type="pres">
      <dgm:prSet presAssocID="{18021120-A030-4D0D-B3C8-0F883DB3E88F}" presName="parTx" presStyleLbl="revTx" presStyleIdx="2" presStyleCnt="5">
        <dgm:presLayoutVars>
          <dgm:chMax val="0"/>
          <dgm:chPref val="0"/>
        </dgm:presLayoutVars>
      </dgm:prSet>
      <dgm:spPr/>
    </dgm:pt>
    <dgm:pt modelId="{8A878FE0-00E7-44AF-B5CB-DE043AFB5A5F}" type="pres">
      <dgm:prSet presAssocID="{DE893A5B-7655-4367-B99E-80CF8D452778}" presName="sibTrans" presStyleCnt="0"/>
      <dgm:spPr/>
    </dgm:pt>
    <dgm:pt modelId="{78852C0B-5B71-4B55-A2BD-6AA0C034BE3B}" type="pres">
      <dgm:prSet presAssocID="{1376A450-F5FF-4023-8CC6-C797CD2B16DE}" presName="compNode" presStyleCnt="0"/>
      <dgm:spPr/>
    </dgm:pt>
    <dgm:pt modelId="{6B8DB934-2211-4CDE-8C50-5215B322D596}" type="pres">
      <dgm:prSet presAssocID="{1376A450-F5FF-4023-8CC6-C797CD2B16DE}" presName="bgRect" presStyleLbl="bgShp" presStyleIdx="3" presStyleCnt="5"/>
      <dgm:spPr/>
    </dgm:pt>
    <dgm:pt modelId="{B2E7EE71-229B-4B63-A425-3E1B292A0EFC}" type="pres">
      <dgm:prSet presAssocID="{1376A450-F5FF-4023-8CC6-C797CD2B16D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C5557E7F-EE61-4C2C-BB3F-746612238FB3}" type="pres">
      <dgm:prSet presAssocID="{1376A450-F5FF-4023-8CC6-C797CD2B16DE}" presName="spaceRect" presStyleCnt="0"/>
      <dgm:spPr/>
    </dgm:pt>
    <dgm:pt modelId="{CF93A34A-13D7-4E74-B485-F14BD6FE7F16}" type="pres">
      <dgm:prSet presAssocID="{1376A450-F5FF-4023-8CC6-C797CD2B16DE}" presName="parTx" presStyleLbl="revTx" presStyleIdx="3" presStyleCnt="5">
        <dgm:presLayoutVars>
          <dgm:chMax val="0"/>
          <dgm:chPref val="0"/>
        </dgm:presLayoutVars>
      </dgm:prSet>
      <dgm:spPr/>
    </dgm:pt>
    <dgm:pt modelId="{1DAE9B4D-0591-4C1B-A2DC-32486ADCB633}" type="pres">
      <dgm:prSet presAssocID="{4E2FA69A-D90A-43F1-9C96-8C4F9A08CEA9}" presName="sibTrans" presStyleCnt="0"/>
      <dgm:spPr/>
    </dgm:pt>
    <dgm:pt modelId="{E0F0D98D-A59C-4663-8DEC-660DC6457B18}" type="pres">
      <dgm:prSet presAssocID="{22160AB1-1FF9-4D90-9EC4-7B2A8787CC82}" presName="compNode" presStyleCnt="0"/>
      <dgm:spPr/>
    </dgm:pt>
    <dgm:pt modelId="{85AA1C86-F3FA-4F5E-9261-9DC5E0E87C8A}" type="pres">
      <dgm:prSet presAssocID="{22160AB1-1FF9-4D90-9EC4-7B2A8787CC82}" presName="bgRect" presStyleLbl="bgShp" presStyleIdx="4" presStyleCnt="5"/>
      <dgm:spPr/>
    </dgm:pt>
    <dgm:pt modelId="{AF36C516-F9E8-4AAC-BB92-B3F1615A4BB0}" type="pres">
      <dgm:prSet presAssocID="{22160AB1-1FF9-4D90-9EC4-7B2A8787CC8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Fire"/>
        </a:ext>
      </dgm:extLst>
    </dgm:pt>
    <dgm:pt modelId="{335864D4-829E-4F45-81E1-71197A459461}" type="pres">
      <dgm:prSet presAssocID="{22160AB1-1FF9-4D90-9EC4-7B2A8787CC82}" presName="spaceRect" presStyleCnt="0"/>
      <dgm:spPr/>
    </dgm:pt>
    <dgm:pt modelId="{7A4A836C-F0E4-427A-B5B8-BF7A0B82F00C}" type="pres">
      <dgm:prSet presAssocID="{22160AB1-1FF9-4D90-9EC4-7B2A8787CC8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F36450B-E221-2B44-BC48-12C4741F6A7A}" type="presOf" srcId="{F7986D4E-2659-4C5A-9CB6-870C458CACD7}" destId="{472F1979-A723-4DA4-841F-6AFCA001B5F5}" srcOrd="0" destOrd="0" presId="urn:microsoft.com/office/officeart/2018/2/layout/IconVerticalSolidList"/>
    <dgm:cxn modelId="{DBD6810D-D62C-4EB6-BDF0-F8CAAC0B5B58}" srcId="{F7986D4E-2659-4C5A-9CB6-870C458CACD7}" destId="{22160AB1-1FF9-4D90-9EC4-7B2A8787CC82}" srcOrd="4" destOrd="0" parTransId="{D81FB8D3-99AB-475E-A316-2FB76F68BCEC}" sibTransId="{EEEF88F6-DF63-4344-A677-7A4262A47F6D}"/>
    <dgm:cxn modelId="{B25F6662-C93B-4DCB-AF38-7A10F539FED1}" srcId="{F7986D4E-2659-4C5A-9CB6-870C458CACD7}" destId="{079B1BDA-84D8-472B-8B0E-3EBE6C459A5C}" srcOrd="1" destOrd="0" parTransId="{75FFFF6F-E080-43F0-BBE6-5205A7FCC05A}" sibTransId="{CB753541-1612-4D5A-ABAA-05605BF7CBE0}"/>
    <dgm:cxn modelId="{F7296363-8F1A-BB4F-ACB1-6142978B96E4}" type="presOf" srcId="{1376A450-F5FF-4023-8CC6-C797CD2B16DE}" destId="{CF93A34A-13D7-4E74-B485-F14BD6FE7F16}" srcOrd="0" destOrd="0" presId="urn:microsoft.com/office/officeart/2018/2/layout/IconVerticalSolidList"/>
    <dgm:cxn modelId="{FD8F456C-B1E1-4624-B571-E3B1C75CF309}" srcId="{F7986D4E-2659-4C5A-9CB6-870C458CACD7}" destId="{1376A450-F5FF-4023-8CC6-C797CD2B16DE}" srcOrd="3" destOrd="0" parTransId="{CFEC1FEE-DD6A-4C29-B66D-ED49CAAB6FB5}" sibTransId="{4E2FA69A-D90A-43F1-9C96-8C4F9A08CEA9}"/>
    <dgm:cxn modelId="{CE79F873-246A-A948-80BD-A100E76432DC}" type="presOf" srcId="{22160AB1-1FF9-4D90-9EC4-7B2A8787CC82}" destId="{7A4A836C-F0E4-427A-B5B8-BF7A0B82F00C}" srcOrd="0" destOrd="0" presId="urn:microsoft.com/office/officeart/2018/2/layout/IconVerticalSolidList"/>
    <dgm:cxn modelId="{C1632956-F220-6040-8EAE-C6C890763BD7}" type="presOf" srcId="{D7C2A111-18C6-4EFE-8753-26F68FD6DA76}" destId="{F9570898-A669-4C19-BF88-63916BD28645}" srcOrd="0" destOrd="0" presId="urn:microsoft.com/office/officeart/2018/2/layout/IconVerticalSolidList"/>
    <dgm:cxn modelId="{6E67E359-11E8-49A4-864F-182EB5C82B72}" srcId="{F7986D4E-2659-4C5A-9CB6-870C458CACD7}" destId="{18021120-A030-4D0D-B3C8-0F883DB3E88F}" srcOrd="2" destOrd="0" parTransId="{8E0E204B-C572-41E9-BA7D-90BB30C6ED77}" sibTransId="{DE893A5B-7655-4367-B99E-80CF8D452778}"/>
    <dgm:cxn modelId="{57C5B282-F2C9-EA44-9DED-0EFC0FDEF1B4}" type="presOf" srcId="{18021120-A030-4D0D-B3C8-0F883DB3E88F}" destId="{E8301739-C541-4011-A239-DC002643A575}" srcOrd="0" destOrd="0" presId="urn:microsoft.com/office/officeart/2018/2/layout/IconVerticalSolidList"/>
    <dgm:cxn modelId="{603C0CB0-2B39-AE48-8024-60EE1EEA6A95}" type="presOf" srcId="{079B1BDA-84D8-472B-8B0E-3EBE6C459A5C}" destId="{8F1B26C0-10CC-4423-B8C0-2F79FA7A1A70}" srcOrd="0" destOrd="0" presId="urn:microsoft.com/office/officeart/2018/2/layout/IconVerticalSolidList"/>
    <dgm:cxn modelId="{BB30A2DD-8E38-4903-80B5-A11BAD5794EA}" srcId="{F7986D4E-2659-4C5A-9CB6-870C458CACD7}" destId="{D7C2A111-18C6-4EFE-8753-26F68FD6DA76}" srcOrd="0" destOrd="0" parTransId="{C709C90F-5893-49D1-AFF4-0392EBA5CB03}" sibTransId="{92ACC0E5-7A9A-453A-B302-ECE966C75950}"/>
    <dgm:cxn modelId="{390E97AB-AB6D-FC46-A395-117D7982AE5D}" type="presParOf" srcId="{472F1979-A723-4DA4-841F-6AFCA001B5F5}" destId="{197CA66E-4CEF-47FE-82B5-C6E825C30AC8}" srcOrd="0" destOrd="0" presId="urn:microsoft.com/office/officeart/2018/2/layout/IconVerticalSolidList"/>
    <dgm:cxn modelId="{2136E345-7333-424D-AFE6-FFEFD6878AD7}" type="presParOf" srcId="{197CA66E-4CEF-47FE-82B5-C6E825C30AC8}" destId="{E7E09572-AAFA-4E13-B4B2-96D74890B944}" srcOrd="0" destOrd="0" presId="urn:microsoft.com/office/officeart/2018/2/layout/IconVerticalSolidList"/>
    <dgm:cxn modelId="{E00B0675-74FD-AA42-82F3-62BEDC2A187B}" type="presParOf" srcId="{197CA66E-4CEF-47FE-82B5-C6E825C30AC8}" destId="{4F12943D-B1D0-4C0A-A7F6-C6BF86097023}" srcOrd="1" destOrd="0" presId="urn:microsoft.com/office/officeart/2018/2/layout/IconVerticalSolidList"/>
    <dgm:cxn modelId="{64D5D37C-6D9E-7044-9A0C-01B9F7A3FF11}" type="presParOf" srcId="{197CA66E-4CEF-47FE-82B5-C6E825C30AC8}" destId="{B050870F-6024-4269-A5B0-1645B691D81A}" srcOrd="2" destOrd="0" presId="urn:microsoft.com/office/officeart/2018/2/layout/IconVerticalSolidList"/>
    <dgm:cxn modelId="{0EAD1801-EC09-B84A-AFE8-0F0D8DAE64A4}" type="presParOf" srcId="{197CA66E-4CEF-47FE-82B5-C6E825C30AC8}" destId="{F9570898-A669-4C19-BF88-63916BD28645}" srcOrd="3" destOrd="0" presId="urn:microsoft.com/office/officeart/2018/2/layout/IconVerticalSolidList"/>
    <dgm:cxn modelId="{D99704E0-CC51-A945-979D-49E12291297B}" type="presParOf" srcId="{472F1979-A723-4DA4-841F-6AFCA001B5F5}" destId="{467A1CDF-73E1-4946-AB1C-C50CED2895DD}" srcOrd="1" destOrd="0" presId="urn:microsoft.com/office/officeart/2018/2/layout/IconVerticalSolidList"/>
    <dgm:cxn modelId="{781E32CB-3B8A-EF42-B958-D0BA2767604A}" type="presParOf" srcId="{472F1979-A723-4DA4-841F-6AFCA001B5F5}" destId="{B99B23EE-C9DA-4597-84DF-3A9B2F5EEC1A}" srcOrd="2" destOrd="0" presId="urn:microsoft.com/office/officeart/2018/2/layout/IconVerticalSolidList"/>
    <dgm:cxn modelId="{D5479244-F724-9D45-B204-9BC4A8919F0E}" type="presParOf" srcId="{B99B23EE-C9DA-4597-84DF-3A9B2F5EEC1A}" destId="{84D0FA27-F2E7-4570-A9EB-9FEEFF40C2D7}" srcOrd="0" destOrd="0" presId="urn:microsoft.com/office/officeart/2018/2/layout/IconVerticalSolidList"/>
    <dgm:cxn modelId="{13777426-4CB1-9345-854D-A154385DC404}" type="presParOf" srcId="{B99B23EE-C9DA-4597-84DF-3A9B2F5EEC1A}" destId="{E38107A7-463F-4513-8887-1FE1F4C79E7D}" srcOrd="1" destOrd="0" presId="urn:microsoft.com/office/officeart/2018/2/layout/IconVerticalSolidList"/>
    <dgm:cxn modelId="{BD83916A-0CFE-9D4E-9223-A83A3DE53CB7}" type="presParOf" srcId="{B99B23EE-C9DA-4597-84DF-3A9B2F5EEC1A}" destId="{C368089E-B3B0-494D-A24A-35D18887B4EC}" srcOrd="2" destOrd="0" presId="urn:microsoft.com/office/officeart/2018/2/layout/IconVerticalSolidList"/>
    <dgm:cxn modelId="{4467146E-C1B6-C74E-AD3D-8BCCC365BE61}" type="presParOf" srcId="{B99B23EE-C9DA-4597-84DF-3A9B2F5EEC1A}" destId="{8F1B26C0-10CC-4423-B8C0-2F79FA7A1A70}" srcOrd="3" destOrd="0" presId="urn:microsoft.com/office/officeart/2018/2/layout/IconVerticalSolidList"/>
    <dgm:cxn modelId="{564A3933-9759-F246-85D2-3327354EA1C3}" type="presParOf" srcId="{472F1979-A723-4DA4-841F-6AFCA001B5F5}" destId="{32AF5FAB-3615-4C0B-AFB3-486D991F6820}" srcOrd="3" destOrd="0" presId="urn:microsoft.com/office/officeart/2018/2/layout/IconVerticalSolidList"/>
    <dgm:cxn modelId="{4EEBE025-95CF-BC44-9250-D578C19323C9}" type="presParOf" srcId="{472F1979-A723-4DA4-841F-6AFCA001B5F5}" destId="{2B1120C6-0877-4B8A-B4AD-BC39878FE123}" srcOrd="4" destOrd="0" presId="urn:microsoft.com/office/officeart/2018/2/layout/IconVerticalSolidList"/>
    <dgm:cxn modelId="{EF96FCFE-B56A-8944-BADA-C635B54C57E7}" type="presParOf" srcId="{2B1120C6-0877-4B8A-B4AD-BC39878FE123}" destId="{C79D1AD5-5367-40BA-861B-AD11FC4E166F}" srcOrd="0" destOrd="0" presId="urn:microsoft.com/office/officeart/2018/2/layout/IconVerticalSolidList"/>
    <dgm:cxn modelId="{7BE942B0-2B73-D749-9866-9AB4759451FF}" type="presParOf" srcId="{2B1120C6-0877-4B8A-B4AD-BC39878FE123}" destId="{60A6A0B1-8C02-4B4D-B9DE-87E8D10C1BE9}" srcOrd="1" destOrd="0" presId="urn:microsoft.com/office/officeart/2018/2/layout/IconVerticalSolidList"/>
    <dgm:cxn modelId="{8BA984B5-9F7A-C141-AF20-A309878D5D09}" type="presParOf" srcId="{2B1120C6-0877-4B8A-B4AD-BC39878FE123}" destId="{AB51842D-0D82-4135-81B0-B8F4A07DAE6C}" srcOrd="2" destOrd="0" presId="urn:microsoft.com/office/officeart/2018/2/layout/IconVerticalSolidList"/>
    <dgm:cxn modelId="{91401678-0FA6-0A4A-8F93-C216B70D60A7}" type="presParOf" srcId="{2B1120C6-0877-4B8A-B4AD-BC39878FE123}" destId="{E8301739-C541-4011-A239-DC002643A575}" srcOrd="3" destOrd="0" presId="urn:microsoft.com/office/officeart/2018/2/layout/IconVerticalSolidList"/>
    <dgm:cxn modelId="{5D46823E-4A4D-E246-A224-3B7F6D504852}" type="presParOf" srcId="{472F1979-A723-4DA4-841F-6AFCA001B5F5}" destId="{8A878FE0-00E7-44AF-B5CB-DE043AFB5A5F}" srcOrd="5" destOrd="0" presId="urn:microsoft.com/office/officeart/2018/2/layout/IconVerticalSolidList"/>
    <dgm:cxn modelId="{85C75BE6-1B05-DE4A-A274-750CD5C89642}" type="presParOf" srcId="{472F1979-A723-4DA4-841F-6AFCA001B5F5}" destId="{78852C0B-5B71-4B55-A2BD-6AA0C034BE3B}" srcOrd="6" destOrd="0" presId="urn:microsoft.com/office/officeart/2018/2/layout/IconVerticalSolidList"/>
    <dgm:cxn modelId="{87EE4098-3A87-D744-B470-99F0920D2A8B}" type="presParOf" srcId="{78852C0B-5B71-4B55-A2BD-6AA0C034BE3B}" destId="{6B8DB934-2211-4CDE-8C50-5215B322D596}" srcOrd="0" destOrd="0" presId="urn:microsoft.com/office/officeart/2018/2/layout/IconVerticalSolidList"/>
    <dgm:cxn modelId="{EC697768-DFF8-F249-91A7-7CA39B92BF3A}" type="presParOf" srcId="{78852C0B-5B71-4B55-A2BD-6AA0C034BE3B}" destId="{B2E7EE71-229B-4B63-A425-3E1B292A0EFC}" srcOrd="1" destOrd="0" presId="urn:microsoft.com/office/officeart/2018/2/layout/IconVerticalSolidList"/>
    <dgm:cxn modelId="{3F462CFC-BFD5-D040-BF47-78FA3D4232C2}" type="presParOf" srcId="{78852C0B-5B71-4B55-A2BD-6AA0C034BE3B}" destId="{C5557E7F-EE61-4C2C-BB3F-746612238FB3}" srcOrd="2" destOrd="0" presId="urn:microsoft.com/office/officeart/2018/2/layout/IconVerticalSolidList"/>
    <dgm:cxn modelId="{3516F32C-7FEC-034C-B645-6A1FE2D2A781}" type="presParOf" srcId="{78852C0B-5B71-4B55-A2BD-6AA0C034BE3B}" destId="{CF93A34A-13D7-4E74-B485-F14BD6FE7F16}" srcOrd="3" destOrd="0" presId="urn:microsoft.com/office/officeart/2018/2/layout/IconVerticalSolidList"/>
    <dgm:cxn modelId="{392389E1-9F5A-154C-AC07-AAB42FC11F19}" type="presParOf" srcId="{472F1979-A723-4DA4-841F-6AFCA001B5F5}" destId="{1DAE9B4D-0591-4C1B-A2DC-32486ADCB633}" srcOrd="7" destOrd="0" presId="urn:microsoft.com/office/officeart/2018/2/layout/IconVerticalSolidList"/>
    <dgm:cxn modelId="{E316050A-6E97-4E4A-BE56-DCF6F3741858}" type="presParOf" srcId="{472F1979-A723-4DA4-841F-6AFCA001B5F5}" destId="{E0F0D98D-A59C-4663-8DEC-660DC6457B18}" srcOrd="8" destOrd="0" presId="urn:microsoft.com/office/officeart/2018/2/layout/IconVerticalSolidList"/>
    <dgm:cxn modelId="{48BAD822-2F6C-7840-AE09-560B13880CE1}" type="presParOf" srcId="{E0F0D98D-A59C-4663-8DEC-660DC6457B18}" destId="{85AA1C86-F3FA-4F5E-9261-9DC5E0E87C8A}" srcOrd="0" destOrd="0" presId="urn:microsoft.com/office/officeart/2018/2/layout/IconVerticalSolidList"/>
    <dgm:cxn modelId="{FA45BFF3-33D2-3244-B67D-819E78EA614C}" type="presParOf" srcId="{E0F0D98D-A59C-4663-8DEC-660DC6457B18}" destId="{AF36C516-F9E8-4AAC-BB92-B3F1615A4BB0}" srcOrd="1" destOrd="0" presId="urn:microsoft.com/office/officeart/2018/2/layout/IconVerticalSolidList"/>
    <dgm:cxn modelId="{7977389D-5BB7-524D-9FB0-4B3C3F34DD33}" type="presParOf" srcId="{E0F0D98D-A59C-4663-8DEC-660DC6457B18}" destId="{335864D4-829E-4F45-81E1-71197A459461}" srcOrd="2" destOrd="0" presId="urn:microsoft.com/office/officeart/2018/2/layout/IconVerticalSolidList"/>
    <dgm:cxn modelId="{5513E242-03FA-B148-8E84-230D59F1DDEA}" type="presParOf" srcId="{E0F0D98D-A59C-4663-8DEC-660DC6457B18}" destId="{7A4A836C-F0E4-427A-B5B8-BF7A0B82F00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09572-AAFA-4E13-B4B2-96D74890B944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2943D-B1D0-4C0A-A7F6-C6BF86097023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70898-A669-4C19-BF88-63916BD28645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Current and past annual radioactive ion beam and stable beam shifts</a:t>
          </a:r>
        </a:p>
      </dsp:txBody>
      <dsp:txXfrm>
        <a:off x="836323" y="3399"/>
        <a:ext cx="9679276" cy="724089"/>
      </dsp:txXfrm>
    </dsp:sp>
    <dsp:sp modelId="{84D0FA27-F2E7-4570-A9EB-9FEEFF40C2D7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8107A7-463F-4513-8887-1FE1F4C79E7D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B26C0-10CC-4423-B8C0-2F79FA7A1A70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Current and past annual experiments (by facility)  </a:t>
          </a:r>
        </a:p>
      </dsp:txBody>
      <dsp:txXfrm>
        <a:off x="836323" y="908511"/>
        <a:ext cx="9679276" cy="724089"/>
      </dsp:txXfrm>
    </dsp:sp>
    <dsp:sp modelId="{C79D1AD5-5367-40BA-861B-AD11FC4E166F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6A0B1-8C02-4B4D-B9DE-87E8D10C1BE9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01739-C541-4011-A239-DC002643A575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Experiment failures due to Target &amp; Ion Source (and related) performance</a:t>
          </a:r>
        </a:p>
      </dsp:txBody>
      <dsp:txXfrm>
        <a:off x="836323" y="1813624"/>
        <a:ext cx="9679276" cy="724089"/>
      </dsp:txXfrm>
    </dsp:sp>
    <dsp:sp modelId="{6B8DB934-2211-4CDE-8C50-5215B322D596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7EE71-229B-4B63-A425-3E1B292A0EFC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3A34A-13D7-4E74-B485-F14BD6FE7F16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ISAC Target Module bias limitations – outlook for program</a:t>
          </a:r>
          <a:endParaRPr lang="en-US" sz="1900" kern="1200" dirty="0"/>
        </a:p>
      </dsp:txBody>
      <dsp:txXfrm>
        <a:off x="836323" y="2718736"/>
        <a:ext cx="9679276" cy="724089"/>
      </dsp:txXfrm>
    </dsp:sp>
    <dsp:sp modelId="{85AA1C86-F3FA-4F5E-9261-9DC5E0E87C8A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6C516-F9E8-4AAC-BB92-B3F1615A4BB0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A836C-F0E4-427A-B5B8-BF7A0B82F00C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“Strawman” Schedules for 2020– examples for discussion</a:t>
          </a:r>
          <a:endParaRPr lang="en-US" sz="1900" kern="1200" dirty="0"/>
        </a:p>
      </dsp:txBody>
      <dsp:txXfrm>
        <a:off x="836323" y="3623848"/>
        <a:ext cx="9679276" cy="72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094805" cy="2082023"/>
          </a:xfrm>
        </p:spPr>
        <p:txBody>
          <a:bodyPr>
            <a:noAutofit/>
          </a:bodyPr>
          <a:lstStyle/>
          <a:p>
            <a:r>
              <a:rPr lang="en-US" sz="2800" dirty="0"/>
              <a:t>Beamtime Perspective from Physical Sciences Division</a:t>
            </a:r>
            <a:br>
              <a:rPr lang="en-US" sz="2800" dirty="0"/>
            </a:br>
            <a:r>
              <a:rPr lang="en-US" sz="1800" b="0" dirty="0"/>
              <a:t>(A look at past ISAC performance &amp; program plan for 2020)</a:t>
            </a:r>
            <a:endParaRPr lang="en-US" sz="28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095787" cy="900340"/>
          </a:xfrm>
        </p:spPr>
        <p:txBody>
          <a:bodyPr/>
          <a:lstStyle/>
          <a:p>
            <a:r>
              <a:rPr lang="en-US" dirty="0"/>
              <a:t>Chris Ruiz | Nuclear Physics Department Head</a:t>
            </a:r>
          </a:p>
          <a:p>
            <a:r>
              <a:rPr lang="en-US" sz="1400" dirty="0"/>
              <a:t>Physical Sciences Division</a:t>
            </a:r>
          </a:p>
        </p:txBody>
      </p:sp>
    </p:spTree>
    <p:extLst>
      <p:ext uri="{BB962C8B-B14F-4D97-AF65-F5344CB8AC3E}">
        <p14:creationId xmlns:p14="http://schemas.microsoft.com/office/powerpoint/2010/main" val="112779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EDFA-ED50-914B-A9B7-6EF22BF2E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/>
              <a:t>Outline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52EAF7-03B4-4458-9E50-01AAF9D81B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7065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40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B134-5254-5D48-A4DA-B2813DA4E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433422"/>
            <a:ext cx="8953827" cy="650329"/>
          </a:xfrm>
        </p:spPr>
        <p:txBody>
          <a:bodyPr>
            <a:normAutofit/>
          </a:bodyPr>
          <a:lstStyle/>
          <a:p>
            <a:r>
              <a:rPr lang="en-US" sz="2400" dirty="0"/>
              <a:t>ISAC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AFE87-D4A3-0C4A-A8A0-89949C70C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1305692"/>
            <a:ext cx="8953827" cy="4986523"/>
          </a:xfrm>
        </p:spPr>
        <p:txBody>
          <a:bodyPr>
            <a:normAutofit fontScale="92500" lnSpcReduction="10000"/>
          </a:bodyPr>
          <a:lstStyle/>
          <a:p>
            <a:endParaRPr lang="en-US" sz="2000" dirty="0"/>
          </a:p>
          <a:p>
            <a:r>
              <a:rPr lang="en-US" sz="2000" dirty="0"/>
              <a:t>Cyclotron year ~mid-April to third week December, with 2 weeks Mini Shutdown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Prescribed sequence of maintenance days, cyclotron beam development shifts, averaging at 2.1 ISAC non-available / week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Regular ISAC year:</a:t>
            </a:r>
          </a:p>
          <a:p>
            <a:pPr lvl="1"/>
            <a:r>
              <a:rPr lang="en-US" sz="2000" dirty="0"/>
              <a:t>~5100 hours (214 days)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“Shortened” ISAC year starts late June:</a:t>
            </a:r>
          </a:p>
          <a:p>
            <a:pPr lvl="1"/>
            <a:r>
              <a:rPr lang="en-US" sz="2000" dirty="0"/>
              <a:t>~3800 hours (158 days) 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Within these envelopes have to schedule SAP-EEC experiments, MMS-EEC experiments, LSPEC experiments, Beam Development, Yield shifts, Target Startup and Setup shifts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946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135C5-29D8-DF41-89E2-09D65DF34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11" y="133822"/>
            <a:ext cx="8953827" cy="650329"/>
          </a:xfrm>
        </p:spPr>
        <p:txBody>
          <a:bodyPr/>
          <a:lstStyle/>
          <a:p>
            <a:r>
              <a:rPr lang="en-US" dirty="0"/>
              <a:t>Summary of </a:t>
            </a:r>
            <a:r>
              <a:rPr lang="en-US" dirty="0">
                <a:solidFill>
                  <a:srgbClr val="FF0000"/>
                </a:solidFill>
              </a:rPr>
              <a:t>Radioactive</a:t>
            </a:r>
            <a:r>
              <a:rPr lang="en-US" dirty="0"/>
              <a:t> Beam times / Experiments by Category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611B36-979E-2D43-802D-51F179A2D5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740261"/>
              </p:ext>
            </p:extLst>
          </p:nvPr>
        </p:nvGraphicFramePr>
        <p:xfrm>
          <a:off x="681038" y="660400"/>
          <a:ext cx="8953500" cy="606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0C1FBCB-0D60-3C4F-B8F5-423A7DC39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198119"/>
              </p:ext>
            </p:extLst>
          </p:nvPr>
        </p:nvGraphicFramePr>
        <p:xfrm>
          <a:off x="680711" y="660400"/>
          <a:ext cx="8953827" cy="606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702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ADA108A-72C1-EE4E-9F5D-96A4A560F05C}"/>
              </a:ext>
            </a:extLst>
          </p:cNvPr>
          <p:cNvGraphicFramePr>
            <a:graphicFrameLocks/>
          </p:cNvGraphicFramePr>
          <p:nvPr/>
        </p:nvGraphicFramePr>
        <p:xfrm>
          <a:off x="2082799" y="698500"/>
          <a:ext cx="8026401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5085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F007-D89D-9F4E-B064-DB710DAAD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324913"/>
            <a:ext cx="8953827" cy="650329"/>
          </a:xfrm>
        </p:spPr>
        <p:txBody>
          <a:bodyPr/>
          <a:lstStyle/>
          <a:p>
            <a:r>
              <a:rPr lang="en-US" dirty="0"/>
              <a:t>Tally of Scheduled </a:t>
            </a:r>
            <a:r>
              <a:rPr lang="en-US" dirty="0">
                <a:solidFill>
                  <a:srgbClr val="FF0000"/>
                </a:solidFill>
              </a:rPr>
              <a:t>Radioactive</a:t>
            </a:r>
            <a:r>
              <a:rPr lang="en-US" dirty="0"/>
              <a:t> Beam times / Experiments by Facility/Experiment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9C4448F-88BA-F042-A663-1788D5406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902790"/>
              </p:ext>
            </p:extLst>
          </p:nvPr>
        </p:nvGraphicFramePr>
        <p:xfrm>
          <a:off x="681471" y="4622800"/>
          <a:ext cx="3841750" cy="15367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20875">
                  <a:extLst>
                    <a:ext uri="{9D8B030D-6E8A-4147-A177-3AD203B41FA5}">
                      <a16:colId xmlns:a16="http://schemas.microsoft.com/office/drawing/2014/main" val="2776194437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108276762"/>
                    </a:ext>
                  </a:extLst>
                </a:gridCol>
              </a:tblGrid>
              <a:tr h="384175"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 dirty="0">
                          <a:effectLst/>
                        </a:rPr>
                        <a:t>Year</a:t>
                      </a:r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 dirty="0">
                          <a:effectLst/>
                        </a:rPr>
                        <a:t>Experiments</a:t>
                      </a:r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4263635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>
                          <a:effectLst/>
                        </a:rPr>
                        <a:t>2017</a:t>
                      </a:r>
                      <a:endParaRPr lang="en-CA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 dirty="0">
                          <a:effectLst/>
                        </a:rPr>
                        <a:t>24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225706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>
                          <a:effectLst/>
                        </a:rPr>
                        <a:t>2018</a:t>
                      </a:r>
                      <a:endParaRPr lang="en-CA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 dirty="0">
                          <a:effectLst/>
                        </a:rPr>
                        <a:t>25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7734205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>
                          <a:effectLst/>
                        </a:rPr>
                        <a:t>2019</a:t>
                      </a:r>
                      <a:endParaRPr lang="en-CA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u="none" strike="noStrike" dirty="0">
                          <a:effectLst/>
                        </a:rPr>
                        <a:t>25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824778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921779F-A76C-D446-9F00-3BD03EE2318C}"/>
              </a:ext>
            </a:extLst>
          </p:cNvPr>
          <p:cNvSpPr txBox="1"/>
          <p:nvPr/>
        </p:nvSpPr>
        <p:spPr>
          <a:xfrm>
            <a:off x="4813300" y="4622800"/>
            <a:ext cx="5213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Have managed to keep experiments constant despite shorter schedules </a:t>
            </a:r>
            <a:r>
              <a:rPr lang="en-US" dirty="0">
                <a:sym typeface="Wingdings" pitchFamily="2" charset="2"/>
              </a:rPr>
              <a:t> schedule more short experiments (</a:t>
            </a:r>
            <a:r>
              <a:rPr lang="en-US" dirty="0" err="1">
                <a:sym typeface="Wingdings" pitchFamily="2" charset="2"/>
              </a:rPr>
              <a:t>favours</a:t>
            </a:r>
            <a:r>
              <a:rPr lang="en-US" dirty="0">
                <a:sym typeface="Wingdings" pitchFamily="2" charset="2"/>
              </a:rPr>
              <a:t> LE at expense of ME, HE)</a:t>
            </a:r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BA0475-5C80-294D-8F1A-69DA199EB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309444"/>
              </p:ext>
            </p:extLst>
          </p:nvPr>
        </p:nvGraphicFramePr>
        <p:xfrm>
          <a:off x="681471" y="1143517"/>
          <a:ext cx="8826504" cy="2846705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2366529">
                  <a:extLst>
                    <a:ext uri="{9D8B030D-6E8A-4147-A177-3AD203B41FA5}">
                      <a16:colId xmlns:a16="http://schemas.microsoft.com/office/drawing/2014/main" val="1357406781"/>
                    </a:ext>
                  </a:extLst>
                </a:gridCol>
                <a:gridCol w="1291995">
                  <a:extLst>
                    <a:ext uri="{9D8B030D-6E8A-4147-A177-3AD203B41FA5}">
                      <a16:colId xmlns:a16="http://schemas.microsoft.com/office/drawing/2014/main" val="3864317708"/>
                    </a:ext>
                  </a:extLst>
                </a:gridCol>
                <a:gridCol w="1291995">
                  <a:extLst>
                    <a:ext uri="{9D8B030D-6E8A-4147-A177-3AD203B41FA5}">
                      <a16:colId xmlns:a16="http://schemas.microsoft.com/office/drawing/2014/main" val="693525668"/>
                    </a:ext>
                  </a:extLst>
                </a:gridCol>
                <a:gridCol w="1291995">
                  <a:extLst>
                    <a:ext uri="{9D8B030D-6E8A-4147-A177-3AD203B41FA5}">
                      <a16:colId xmlns:a16="http://schemas.microsoft.com/office/drawing/2014/main" val="3562512796"/>
                    </a:ext>
                  </a:extLst>
                </a:gridCol>
                <a:gridCol w="1291995">
                  <a:extLst>
                    <a:ext uri="{9D8B030D-6E8A-4147-A177-3AD203B41FA5}">
                      <a16:colId xmlns:a16="http://schemas.microsoft.com/office/drawing/2014/main" val="368554488"/>
                    </a:ext>
                  </a:extLst>
                </a:gridCol>
                <a:gridCol w="1291995">
                  <a:extLst>
                    <a:ext uri="{9D8B030D-6E8A-4147-A177-3AD203B41FA5}">
                      <a16:colId xmlns:a16="http://schemas.microsoft.com/office/drawing/2014/main" val="412013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1" u="none" strike="noStrike" dirty="0">
                          <a:effectLst/>
                        </a:rPr>
                        <a:t>Facility/Expt.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2017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2018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2019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 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024888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GRIFFIN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20%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22077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TITAN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3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10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14%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295676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TRINAT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4%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683737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POL/LAS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8%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48496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FRANCIUM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5%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966608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DRAGON/TUDA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4%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845507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EMMA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3%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27483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TIGRESS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7%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537423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IRIS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8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11%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967466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MTV/OSAKA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>
                          <a:effectLst/>
                        </a:rPr>
                        <a:t>3%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173347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Life Sciences / non-MMS BNMR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10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14%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13811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Other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6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8%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9493464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TOTAL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25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74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100%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8338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7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7D9415B-1BA7-334C-89EE-990CD6FA30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550061"/>
              </p:ext>
            </p:extLst>
          </p:nvPr>
        </p:nvGraphicFramePr>
        <p:xfrm>
          <a:off x="111830" y="405220"/>
          <a:ext cx="9517748" cy="604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8721731-9189-DB4A-8A63-F52AF2801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155557"/>
              </p:ext>
            </p:extLst>
          </p:nvPr>
        </p:nvGraphicFramePr>
        <p:xfrm>
          <a:off x="6956970" y="1648043"/>
          <a:ext cx="5123200" cy="2048894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561246">
                  <a:extLst>
                    <a:ext uri="{9D8B030D-6E8A-4147-A177-3AD203B41FA5}">
                      <a16:colId xmlns:a16="http://schemas.microsoft.com/office/drawing/2014/main" val="3363510267"/>
                    </a:ext>
                  </a:extLst>
                </a:gridCol>
                <a:gridCol w="1000354">
                  <a:extLst>
                    <a:ext uri="{9D8B030D-6E8A-4147-A177-3AD203B41FA5}">
                      <a16:colId xmlns:a16="http://schemas.microsoft.com/office/drawing/2014/main" val="1179341498"/>
                    </a:ext>
                  </a:extLst>
                </a:gridCol>
                <a:gridCol w="1280800">
                  <a:extLst>
                    <a:ext uri="{9D8B030D-6E8A-4147-A177-3AD203B41FA5}">
                      <a16:colId xmlns:a16="http://schemas.microsoft.com/office/drawing/2014/main" val="2212986542"/>
                    </a:ext>
                  </a:extLst>
                </a:gridCol>
                <a:gridCol w="1280800">
                  <a:extLst>
                    <a:ext uri="{9D8B030D-6E8A-4147-A177-3AD203B41FA5}">
                      <a16:colId xmlns:a16="http://schemas.microsoft.com/office/drawing/2014/main" val="1600995875"/>
                    </a:ext>
                  </a:extLst>
                </a:gridCol>
              </a:tblGrid>
              <a:tr h="273218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Year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2017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2018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2019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3806318"/>
                  </a:ext>
                </a:extLst>
              </a:tr>
              <a:tr h="256995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OLIS Pilot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177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125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140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5843566"/>
                  </a:ext>
                </a:extLst>
              </a:tr>
              <a:tr h="256995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OLIS Experiment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94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153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129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7113665"/>
                  </a:ext>
                </a:extLst>
              </a:tr>
              <a:tr h="256995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OLIS TEST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190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144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108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0234791"/>
                  </a:ext>
                </a:extLst>
              </a:tr>
              <a:tr h="256995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OLIS Setup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143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122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93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9612274"/>
                  </a:ext>
                </a:extLst>
              </a:tr>
              <a:tr h="474638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OLIS Maintenance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17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20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0842546"/>
                  </a:ext>
                </a:extLst>
              </a:tr>
              <a:tr h="273058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TOTAL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621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565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490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96445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4C7EBEB-399D-BE41-9B09-7E6A9E52B4C4}"/>
              </a:ext>
            </a:extLst>
          </p:cNvPr>
          <p:cNvSpPr txBox="1"/>
          <p:nvPr/>
        </p:nvSpPr>
        <p:spPr>
          <a:xfrm>
            <a:off x="8120818" y="1278711"/>
            <a:ext cx="30175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Not forgetting OLIS….</a:t>
            </a:r>
          </a:p>
        </p:txBody>
      </p:sp>
    </p:spTree>
    <p:extLst>
      <p:ext uri="{BB962C8B-B14F-4D97-AF65-F5344CB8AC3E}">
        <p14:creationId xmlns:p14="http://schemas.microsoft.com/office/powerpoint/2010/main" val="381893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818254-7F03-5847-B0A3-36560DE03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1" y="151442"/>
            <a:ext cx="6587557" cy="4270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B9F948-B73A-194D-B660-97D265EF8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252" y="844952"/>
            <a:ext cx="5412697" cy="311937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2DEF046-42D6-4E44-86F1-2E656BD73CDF}"/>
              </a:ext>
            </a:extLst>
          </p:cNvPr>
          <p:cNvSpPr/>
          <p:nvPr/>
        </p:nvSpPr>
        <p:spPr>
          <a:xfrm>
            <a:off x="10926501" y="1678329"/>
            <a:ext cx="520861" cy="2662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BE4364-980C-AC40-9342-43D820C69E1F}"/>
              </a:ext>
            </a:extLst>
          </p:cNvPr>
          <p:cNvSpPr/>
          <p:nvPr/>
        </p:nvSpPr>
        <p:spPr>
          <a:xfrm>
            <a:off x="10233949" y="3264060"/>
            <a:ext cx="900897" cy="1649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74CB70-900A-4E48-A213-D90FE40469FC}"/>
              </a:ext>
            </a:extLst>
          </p:cNvPr>
          <p:cNvSpPr txBox="1"/>
          <p:nvPr/>
        </p:nvSpPr>
        <p:spPr>
          <a:xfrm>
            <a:off x="4859804" y="4554258"/>
            <a:ext cx="65875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Accelerated beam in 2018 poor due to number of factors: prof mon. leak in BL2A, TM leaks, P/S failures,…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2019 good for Acc Beam so far, numbers influenced by IRIS, TAMU, </a:t>
            </a:r>
            <a:r>
              <a:rPr lang="en-US" baseline="30000" dirty="0"/>
              <a:t>7</a:t>
            </a:r>
            <a:r>
              <a:rPr lang="en-US" dirty="0"/>
              <a:t>Be to DRAGON &amp; </a:t>
            </a:r>
            <a:r>
              <a:rPr lang="en-US" baseline="30000" dirty="0"/>
              <a:t>93</a:t>
            </a:r>
            <a:r>
              <a:rPr lang="en-US" dirty="0"/>
              <a:t>Rb to EMMA/TIGRESS: either low mass or CSB beams not affected by bias limitations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50FF88D-001A-FE47-BD71-21168DE2F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735269"/>
              </p:ext>
            </p:extLst>
          </p:nvPr>
        </p:nvGraphicFramePr>
        <p:xfrm>
          <a:off x="347362" y="4680546"/>
          <a:ext cx="3860800" cy="1016000"/>
        </p:xfrm>
        <a:graphic>
          <a:graphicData uri="http://schemas.openxmlformats.org/drawingml/2006/table">
            <a:tbl>
              <a:tblPr/>
              <a:tblGrid>
                <a:gridCol w="1473200">
                  <a:extLst>
                    <a:ext uri="{9D8B030D-6E8A-4147-A177-3AD203B41FA5}">
                      <a16:colId xmlns:a16="http://schemas.microsoft.com/office/drawing/2014/main" val="4169881324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937931534"/>
                    </a:ext>
                  </a:extLst>
                </a:gridCol>
                <a:gridCol w="742435">
                  <a:extLst>
                    <a:ext uri="{9D8B030D-6E8A-4147-A177-3AD203B41FA5}">
                      <a16:colId xmlns:a16="http://schemas.microsoft.com/office/drawing/2014/main" val="3496530923"/>
                    </a:ext>
                  </a:extLst>
                </a:gridCol>
                <a:gridCol w="921265">
                  <a:extLst>
                    <a:ext uri="{9D8B030D-6E8A-4147-A177-3AD203B41FA5}">
                      <a16:colId xmlns:a16="http://schemas.microsoft.com/office/drawing/2014/main" val="2006629567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% total RIB available to experiments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ISAC downtime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TIS downtime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2A (Cyc) downtime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8565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(2017) 74%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8%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3%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16%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7402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(2018) 68%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10%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3%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19%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3466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(2019) 81%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3%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11%</a:t>
                      </a:r>
                      <a:endParaRPr lang="en-CA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1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5%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815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827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D38F6-ECA9-4749-B038-561FA2927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38" y="282104"/>
            <a:ext cx="10987532" cy="650329"/>
          </a:xfrm>
        </p:spPr>
        <p:txBody>
          <a:bodyPr/>
          <a:lstStyle/>
          <a:p>
            <a:r>
              <a:rPr lang="en-US" dirty="0"/>
              <a:t>Experiments that failed (did not achieve required intensity) due to TIS or related performance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B68C14-CE91-204C-989E-FE14DACDF6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131105"/>
              </p:ext>
            </p:extLst>
          </p:nvPr>
        </p:nvGraphicFramePr>
        <p:xfrm>
          <a:off x="773938" y="1168103"/>
          <a:ext cx="10507471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000">
                  <a:extLst>
                    <a:ext uri="{9D8B030D-6E8A-4147-A177-3AD203B41FA5}">
                      <a16:colId xmlns:a16="http://schemas.microsoft.com/office/drawing/2014/main" val="2685090064"/>
                    </a:ext>
                  </a:extLst>
                </a:gridCol>
                <a:gridCol w="1391883">
                  <a:extLst>
                    <a:ext uri="{9D8B030D-6E8A-4147-A177-3AD203B41FA5}">
                      <a16:colId xmlns:a16="http://schemas.microsoft.com/office/drawing/2014/main" val="3360627875"/>
                    </a:ext>
                  </a:extLst>
                </a:gridCol>
                <a:gridCol w="1579148">
                  <a:extLst>
                    <a:ext uri="{9D8B030D-6E8A-4147-A177-3AD203B41FA5}">
                      <a16:colId xmlns:a16="http://schemas.microsoft.com/office/drawing/2014/main" val="1692010826"/>
                    </a:ext>
                  </a:extLst>
                </a:gridCol>
                <a:gridCol w="1462029">
                  <a:extLst>
                    <a:ext uri="{9D8B030D-6E8A-4147-A177-3AD203B41FA5}">
                      <a16:colId xmlns:a16="http://schemas.microsoft.com/office/drawing/2014/main" val="1321343390"/>
                    </a:ext>
                  </a:extLst>
                </a:gridCol>
                <a:gridCol w="1561715">
                  <a:extLst>
                    <a:ext uri="{9D8B030D-6E8A-4147-A177-3AD203B41FA5}">
                      <a16:colId xmlns:a16="http://schemas.microsoft.com/office/drawing/2014/main" val="1289138879"/>
                    </a:ext>
                  </a:extLst>
                </a:gridCol>
                <a:gridCol w="2765307">
                  <a:extLst>
                    <a:ext uri="{9D8B030D-6E8A-4147-A177-3AD203B41FA5}">
                      <a16:colId xmlns:a16="http://schemas.microsoft.com/office/drawing/2014/main" val="997741615"/>
                    </a:ext>
                  </a:extLst>
                </a:gridCol>
                <a:gridCol w="834389">
                  <a:extLst>
                    <a:ext uri="{9D8B030D-6E8A-4147-A177-3AD203B41FA5}">
                      <a16:colId xmlns:a16="http://schemas.microsoft.com/office/drawing/2014/main" val="1857348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Schedule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Shifts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3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28</a:t>
                      </a:r>
                      <a:r>
                        <a:rPr lang="en-US" dirty="0"/>
                        <a:t>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07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23</a:t>
                      </a:r>
                      <a:r>
                        <a:rPr lang="en-US" dirty="0"/>
                        <a:t>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18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12</a:t>
                      </a:r>
                      <a:r>
                        <a:rPr lang="en-US" dirty="0"/>
                        <a:t>C</a:t>
                      </a:r>
                      <a:r>
                        <a:rPr lang="en-US" baseline="30000" dirty="0"/>
                        <a:t>15</a:t>
                      </a:r>
                      <a:r>
                        <a:rPr lang="en-US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DRAGON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34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11</a:t>
                      </a:r>
                      <a:r>
                        <a:rPr lang="en-US" dirty="0"/>
                        <a:t>C</a:t>
                      </a:r>
                      <a:r>
                        <a:rPr lang="en-US" baseline="30000" dirty="0"/>
                        <a:t>16</a:t>
                      </a:r>
                      <a:r>
                        <a:rPr lang="en-US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5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n-rich 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Water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77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S1553LOI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n-rich 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TM Water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9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S1621LOI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n-rich 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TM Water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3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n-rich 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TM Water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18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59</a:t>
                      </a:r>
                      <a:r>
                        <a:rPr lang="en-US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2A2M19  Vacuum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3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11</a:t>
                      </a:r>
                      <a:r>
                        <a:rPr lang="en-US" dirty="0"/>
                        <a:t>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Raster P/S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89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S1894LOI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n-rich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TM Water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462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7126AC-26F5-A64D-8D8F-9F180DB8F7FE}"/>
              </a:ext>
            </a:extLst>
          </p:cNvPr>
          <p:cNvSpPr txBox="1"/>
          <p:nvPr/>
        </p:nvSpPr>
        <p:spPr>
          <a:xfrm>
            <a:off x="3763673" y="5683082"/>
            <a:ext cx="376732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Overall, 11% of ISAC shifts ended up not as originally scheduled</a:t>
            </a:r>
          </a:p>
        </p:txBody>
      </p:sp>
    </p:spTree>
    <p:extLst>
      <p:ext uri="{BB962C8B-B14F-4D97-AF65-F5344CB8AC3E}">
        <p14:creationId xmlns:p14="http://schemas.microsoft.com/office/powerpoint/2010/main" val="27180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89DF8B5-1322-644F-8511-1CC261C2A691}"/>
              </a:ext>
            </a:extLst>
          </p:cNvPr>
          <p:cNvSpPr txBox="1"/>
          <p:nvPr/>
        </p:nvSpPr>
        <p:spPr>
          <a:xfrm>
            <a:off x="7690104" y="1264337"/>
            <a:ext cx="3739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TM4 failure at critical moment this year serves as an example of vulnerability of two-module inventory with two-module rotation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315F3-661F-8D42-B071-6689AFC86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63" y="0"/>
            <a:ext cx="506723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26BEDC-5687-0048-973A-9577627A1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069" y="0"/>
            <a:ext cx="5302694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D0AAF3E-1C5A-C943-A230-E23DDAD8DD84}"/>
              </a:ext>
            </a:extLst>
          </p:cNvPr>
          <p:cNvGrpSpPr/>
          <p:nvPr/>
        </p:nvGrpSpPr>
        <p:grpSpPr>
          <a:xfrm>
            <a:off x="118872" y="64008"/>
            <a:ext cx="1627632" cy="1200329"/>
            <a:chOff x="118872" y="64008"/>
            <a:chExt cx="1627632" cy="1200329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C46BB4A-7743-F74A-A3A5-B8E575530998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1124712" y="64010"/>
              <a:ext cx="621792" cy="6001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D1B87C-4B85-5C45-812B-91A1CA142A47}"/>
                </a:ext>
              </a:extLst>
            </p:cNvPr>
            <p:cNvSpPr txBox="1"/>
            <p:nvPr/>
          </p:nvSpPr>
          <p:spPr>
            <a:xfrm>
              <a:off x="118872" y="64008"/>
              <a:ext cx="10058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July 24</a:t>
              </a:r>
              <a:r>
                <a:rPr lang="en-US" sz="1200" baseline="30000" dirty="0"/>
                <a:t>th</a:t>
              </a:r>
              <a:r>
                <a:rPr lang="en-US" sz="1200" dirty="0"/>
                <a:t> TM4 issue identified ITW:</a:t>
              </a:r>
            </a:p>
            <a:p>
              <a:r>
                <a:rPr lang="en-US" sz="1200" dirty="0"/>
                <a:t>Large water leak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000173-0F67-8948-ACEA-41F2A804960D}"/>
              </a:ext>
            </a:extLst>
          </p:cNvPr>
          <p:cNvGrpSpPr/>
          <p:nvPr/>
        </p:nvGrpSpPr>
        <p:grpSpPr>
          <a:xfrm>
            <a:off x="118872" y="292624"/>
            <a:ext cx="1703197" cy="2541373"/>
            <a:chOff x="118872" y="-907705"/>
            <a:chExt cx="1703197" cy="2541373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D937D21-6A13-4347-B8D2-EA35B880BF70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1256728" y="-907705"/>
              <a:ext cx="565341" cy="17565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15B5DD-F6E1-8041-AC82-75693E8403D0}"/>
                </a:ext>
              </a:extLst>
            </p:cNvPr>
            <p:cNvSpPr txBox="1"/>
            <p:nvPr/>
          </p:nvSpPr>
          <p:spPr>
            <a:xfrm>
              <a:off x="118872" y="64008"/>
              <a:ext cx="113785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Decision made to try emergency indium gasket (not ready in time for as-scheduled experiments)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362B640-043D-8C49-8A93-0CD93DE28A33}"/>
              </a:ext>
            </a:extLst>
          </p:cNvPr>
          <p:cNvSpPr/>
          <p:nvPr/>
        </p:nvSpPr>
        <p:spPr>
          <a:xfrm>
            <a:off x="2258568" y="2167128"/>
            <a:ext cx="3520440" cy="42976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 H Priority Experiments, </a:t>
            </a:r>
          </a:p>
          <a:p>
            <a:pPr algn="ctr"/>
            <a:r>
              <a:rPr lang="en-US" dirty="0"/>
              <a:t>externally driven by groups with large numbers of personnel ~10-15</a:t>
            </a:r>
          </a:p>
          <a:p>
            <a:pPr algn="ctr"/>
            <a:r>
              <a:rPr lang="en-US" dirty="0"/>
              <a:t>Easily $20k-25k</a:t>
            </a:r>
          </a:p>
          <a:p>
            <a:pPr algn="ctr"/>
            <a:r>
              <a:rPr lang="en-US" dirty="0"/>
              <a:t>Loss of these shifts plus rescheduling in Fall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Could have been many shorter experiments  </a:t>
            </a:r>
          </a:p>
        </p:txBody>
      </p:sp>
    </p:spTree>
    <p:extLst>
      <p:ext uri="{BB962C8B-B14F-4D97-AF65-F5344CB8AC3E}">
        <p14:creationId xmlns:p14="http://schemas.microsoft.com/office/powerpoint/2010/main" val="37261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7B9322-1EA3-E247-86A9-266019128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6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17AFBB-DE51-D846-AC5D-FFB54F5A4F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9846"/>
      </p:ext>
    </p:extLst>
  </p:cSld>
  <p:clrMapOvr>
    <a:masterClrMapping/>
  </p:clrMapOvr>
  <p:transition spd="slow" advClick="0" advTm="1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06A0AB-E46C-D445-A32B-4D7BCF989D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50004"/>
      </p:ext>
    </p:extLst>
  </p:cSld>
  <p:clrMapOvr>
    <a:masterClrMapping/>
  </p:clrMapOvr>
  <p:transition spd="slow" advClick="0" advTm="1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99684B-6A75-BA42-9013-2FE8403399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51406"/>
      </p:ext>
    </p:extLst>
  </p:cSld>
  <p:clrMapOvr>
    <a:masterClrMapping/>
  </p:clrMapOvr>
  <p:transition spd="slow" advClick="0" advTm="1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D5F86-EA4F-2A49-B5AB-4300A0954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93030"/>
      </p:ext>
    </p:extLst>
  </p:cSld>
  <p:clrMapOvr>
    <a:masterClrMapping/>
  </p:clrMapOvr>
  <p:transition spd="slow" advClick="0" advTm="1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760F0-8C19-7D45-A310-BEADEAF082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34594"/>
      </p:ext>
    </p:extLst>
  </p:cSld>
  <p:clrMapOvr>
    <a:masterClrMapping/>
  </p:clrMapOvr>
  <p:transition spd="slow" advClick="0" advTm="1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D476AF-BEBD-F04E-B0B7-3C7B5C8982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50112"/>
            <a:ext cx="12192000" cy="515777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748FB93-77E6-9042-A498-CE827048940F}"/>
              </a:ext>
            </a:extLst>
          </p:cNvPr>
          <p:cNvGrpSpPr/>
          <p:nvPr/>
        </p:nvGrpSpPr>
        <p:grpSpPr>
          <a:xfrm>
            <a:off x="6681019" y="1563329"/>
            <a:ext cx="1578078" cy="2531014"/>
            <a:chOff x="6681019" y="1563329"/>
            <a:chExt cx="1578078" cy="253101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3E6BCDB-B22B-754B-8492-3EF82670EB68}"/>
                </a:ext>
              </a:extLst>
            </p:cNvPr>
            <p:cNvCxnSpPr>
              <a:cxnSpLocks/>
            </p:cNvCxnSpPr>
            <p:nvPr/>
          </p:nvCxnSpPr>
          <p:spPr>
            <a:xfrm>
              <a:off x="7654413" y="2993923"/>
              <a:ext cx="294969" cy="11004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3FD4A-807B-C94C-A707-4F4911B7807E}"/>
                </a:ext>
              </a:extLst>
            </p:cNvPr>
            <p:cNvSpPr txBox="1"/>
            <p:nvPr/>
          </p:nvSpPr>
          <p:spPr>
            <a:xfrm>
              <a:off x="6681019" y="1563329"/>
              <a:ext cx="157807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Already experiencing TM bias limitations for A=26-30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F8447A-F14D-3440-A2F2-E1FE720AD64D}"/>
              </a:ext>
            </a:extLst>
          </p:cNvPr>
          <p:cNvGrpSpPr/>
          <p:nvPr/>
        </p:nvGrpSpPr>
        <p:grpSpPr>
          <a:xfrm>
            <a:off x="7801897" y="746351"/>
            <a:ext cx="2595716" cy="1898526"/>
            <a:chOff x="7801897" y="746351"/>
            <a:chExt cx="2595716" cy="189852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3242D02-BD10-C54C-A26B-3B6C64645E41}"/>
                </a:ext>
              </a:extLst>
            </p:cNvPr>
            <p:cNvCxnSpPr>
              <a:cxnSpLocks/>
            </p:cNvCxnSpPr>
            <p:nvPr/>
          </p:nvCxnSpPr>
          <p:spPr>
            <a:xfrm>
              <a:off x="9060427" y="1725561"/>
              <a:ext cx="0" cy="9193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63455C-112A-5943-A78F-E573C7593C06}"/>
                </a:ext>
              </a:extLst>
            </p:cNvPr>
            <p:cNvSpPr txBox="1"/>
            <p:nvPr/>
          </p:nvSpPr>
          <p:spPr>
            <a:xfrm>
              <a:off x="7801897" y="746351"/>
              <a:ext cx="25957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TM2: </a:t>
              </a:r>
              <a:r>
                <a:rPr lang="en-US" baseline="30000" dirty="0"/>
                <a:t>21</a:t>
              </a:r>
              <a:r>
                <a:rPr lang="en-US" dirty="0"/>
                <a:t>Na, </a:t>
              </a:r>
              <a:r>
                <a:rPr lang="en-US" baseline="30000" dirty="0"/>
                <a:t>21</a:t>
              </a:r>
              <a:r>
                <a:rPr lang="en-US" dirty="0"/>
                <a:t>Mg, </a:t>
              </a:r>
              <a:r>
                <a:rPr lang="en-US" baseline="30000" dirty="0"/>
                <a:t>20</a:t>
              </a:r>
              <a:r>
                <a:rPr lang="en-US" dirty="0"/>
                <a:t>Mg TUDA, TIGRESS, IRIS (HP)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01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88D718-8A2B-DB4A-B104-BD838F839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33" y="113122"/>
            <a:ext cx="5731732" cy="3315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27107B-606F-FB43-941C-8B16777B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5378450" cy="3111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4E4B00-5DE1-D34D-92B0-958D65BAA294}"/>
              </a:ext>
            </a:extLst>
          </p:cNvPr>
          <p:cNvSpPr txBox="1"/>
          <p:nvPr/>
        </p:nvSpPr>
        <p:spPr>
          <a:xfrm>
            <a:off x="6571596" y="4246086"/>
            <a:ext cx="30343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Captures non-</a:t>
            </a:r>
            <a:r>
              <a:rPr lang="en-US" sz="1400" dirty="0" err="1"/>
              <a:t>UCx</a:t>
            </a:r>
            <a:r>
              <a:rPr lang="en-US" sz="1400" dirty="0"/>
              <a:t>, non-CSB beams delivered to mainly ME, HE areas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307804-9B4C-1148-8476-CFD1EBCBBA1E}"/>
              </a:ext>
            </a:extLst>
          </p:cNvPr>
          <p:cNvGrpSpPr/>
          <p:nvPr/>
        </p:nvGrpSpPr>
        <p:grpSpPr>
          <a:xfrm>
            <a:off x="4061725" y="3063711"/>
            <a:ext cx="1931807" cy="1483381"/>
            <a:chOff x="4061725" y="3063711"/>
            <a:chExt cx="1931807" cy="1483381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2BC30E9-51ED-FA49-BF99-E5C6FF560DAE}"/>
                </a:ext>
              </a:extLst>
            </p:cNvPr>
            <p:cNvCxnSpPr/>
            <p:nvPr/>
          </p:nvCxnSpPr>
          <p:spPr>
            <a:xfrm flipV="1">
              <a:off x="5062194" y="3063711"/>
              <a:ext cx="0" cy="77299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2B2AA9-9E2B-9042-AFEE-98D5AF376888}"/>
                </a:ext>
              </a:extLst>
            </p:cNvPr>
            <p:cNvSpPr txBox="1"/>
            <p:nvPr/>
          </p:nvSpPr>
          <p:spPr>
            <a:xfrm>
              <a:off x="4061725" y="3808428"/>
              <a:ext cx="193180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Here is where we started limiting EEC proposals to &lt;=40 kV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FFC7E4-7AF4-5345-99F1-190E43E1DA20}"/>
              </a:ext>
            </a:extLst>
          </p:cNvPr>
          <p:cNvGrpSpPr/>
          <p:nvPr/>
        </p:nvGrpSpPr>
        <p:grpSpPr>
          <a:xfrm>
            <a:off x="1508632" y="3063711"/>
            <a:ext cx="2903112" cy="1914268"/>
            <a:chOff x="4061725" y="3063711"/>
            <a:chExt cx="2903112" cy="1914268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52F7B04-A705-E241-90F8-2F98DD2F2C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62194" y="3063711"/>
              <a:ext cx="1902643" cy="77299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69FDEA-76FF-E844-9308-93F4DFF4B5DC}"/>
                </a:ext>
              </a:extLst>
            </p:cNvPr>
            <p:cNvSpPr txBox="1"/>
            <p:nvPr/>
          </p:nvSpPr>
          <p:spPr>
            <a:xfrm>
              <a:off x="4061725" y="3808428"/>
              <a:ext cx="193180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Here is where some accel. beam experiments requiring &gt;50 kV were “frozen” by ALD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45F98B-30D0-1E4A-BD1E-BAB44E6288F2}"/>
              </a:ext>
            </a:extLst>
          </p:cNvPr>
          <p:cNvGrpSpPr/>
          <p:nvPr/>
        </p:nvGrpSpPr>
        <p:grpSpPr>
          <a:xfrm>
            <a:off x="5354427" y="1965813"/>
            <a:ext cx="2356355" cy="1003630"/>
            <a:chOff x="3637177" y="3808428"/>
            <a:chExt cx="2356355" cy="100363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6F95611-B138-8148-AE57-6C36513FEE73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flipH="1">
              <a:off x="3637177" y="4070038"/>
              <a:ext cx="424548" cy="7420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FB131E-EB31-D542-A5E5-A90FAA744D12}"/>
                </a:ext>
              </a:extLst>
            </p:cNvPr>
            <p:cNvSpPr txBox="1"/>
            <p:nvPr/>
          </p:nvSpPr>
          <p:spPr>
            <a:xfrm>
              <a:off x="4061725" y="3808428"/>
              <a:ext cx="19318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This was LE beam &lt; 10uA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739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1817-D77A-904D-8051-5EF187232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0" y="192911"/>
            <a:ext cx="8953827" cy="650329"/>
          </a:xfrm>
        </p:spPr>
        <p:txBody>
          <a:bodyPr/>
          <a:lstStyle/>
          <a:p>
            <a:r>
              <a:rPr lang="en-US" dirty="0"/>
              <a:t>TM Bias Limitations on Experimental Program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504CAD-0FAB-6F48-B7F6-2891CE9E1650}"/>
              </a:ext>
            </a:extLst>
          </p:cNvPr>
          <p:cNvSpPr txBox="1"/>
          <p:nvPr/>
        </p:nvSpPr>
        <p:spPr>
          <a:xfrm>
            <a:off x="9601248" y="1430834"/>
            <a:ext cx="21387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= 33 kV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Feasible</a:t>
            </a:r>
          </a:p>
          <a:p>
            <a:pPr marL="285750" indent="-285750">
              <a:buFont typeface="Wingdings" pitchFamily="2" charset="2"/>
              <a:buChar char="à"/>
            </a:pPr>
            <a:endParaRPr lang="en-US" dirty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V = 40 kV</a:t>
            </a: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 Infeasible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D166F-2DDD-D04A-B991-96CE1D8ADB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1" b="29660"/>
          <a:stretch/>
        </p:blipFill>
        <p:spPr>
          <a:xfrm>
            <a:off x="681470" y="518075"/>
            <a:ext cx="11417228" cy="5509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F53C70-19E6-8C45-920C-0D941EBB9083}"/>
              </a:ext>
            </a:extLst>
          </p:cNvPr>
          <p:cNvSpPr txBox="1"/>
          <p:nvPr/>
        </p:nvSpPr>
        <p:spPr>
          <a:xfrm>
            <a:off x="9635297" y="4005072"/>
            <a:ext cx="210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Booster 30-50% transmission efficiency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9C305-25D2-4542-BC03-49D8C2ACA8F5}"/>
              </a:ext>
            </a:extLst>
          </p:cNvPr>
          <p:cNvSpPr txBox="1"/>
          <p:nvPr/>
        </p:nvSpPr>
        <p:spPr>
          <a:xfrm>
            <a:off x="1225296" y="6217920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lots of non-</a:t>
            </a:r>
            <a:r>
              <a:rPr lang="en-US" dirty="0" err="1"/>
              <a:t>UCx</a:t>
            </a:r>
            <a:r>
              <a:rPr lang="en-US" dirty="0"/>
              <a:t> beams </a:t>
            </a:r>
          </a:p>
        </p:txBody>
      </p:sp>
    </p:spTree>
    <p:extLst>
      <p:ext uri="{BB962C8B-B14F-4D97-AF65-F5344CB8AC3E}">
        <p14:creationId xmlns:p14="http://schemas.microsoft.com/office/powerpoint/2010/main" val="224591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1817-D77A-904D-8051-5EF187232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0" y="192911"/>
            <a:ext cx="8953827" cy="650329"/>
          </a:xfrm>
        </p:spPr>
        <p:txBody>
          <a:bodyPr/>
          <a:lstStyle/>
          <a:p>
            <a:r>
              <a:rPr lang="en-US" dirty="0"/>
              <a:t>TM Bias Limitations on Experimental Program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504CAD-0FAB-6F48-B7F6-2891CE9E1650}"/>
              </a:ext>
            </a:extLst>
          </p:cNvPr>
          <p:cNvSpPr txBox="1"/>
          <p:nvPr/>
        </p:nvSpPr>
        <p:spPr>
          <a:xfrm>
            <a:off x="9601248" y="1430834"/>
            <a:ext cx="2236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= 30 kV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Feasible</a:t>
            </a:r>
          </a:p>
          <a:p>
            <a:pPr marL="285750" indent="-285750">
              <a:buFont typeface="Wingdings" pitchFamily="2" charset="2"/>
              <a:buChar char="à"/>
            </a:pPr>
            <a:endParaRPr lang="en-US" dirty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V = 37 kV</a:t>
            </a: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 Infeasible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96DE9-34A2-7346-876A-60785C77F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1" b="29660"/>
          <a:stretch/>
        </p:blipFill>
        <p:spPr>
          <a:xfrm>
            <a:off x="681470" y="518075"/>
            <a:ext cx="11417228" cy="55095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C3C923-DADD-5B41-B5BC-83CBA6FD885B}"/>
              </a:ext>
            </a:extLst>
          </p:cNvPr>
          <p:cNvSpPr txBox="1"/>
          <p:nvPr/>
        </p:nvSpPr>
        <p:spPr>
          <a:xfrm>
            <a:off x="9635297" y="4005072"/>
            <a:ext cx="210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Booster 30-50% transmission efficiency</a:t>
            </a:r>
          </a:p>
        </p:txBody>
      </p:sp>
    </p:spTree>
    <p:extLst>
      <p:ext uri="{BB962C8B-B14F-4D97-AF65-F5344CB8AC3E}">
        <p14:creationId xmlns:p14="http://schemas.microsoft.com/office/powerpoint/2010/main" val="2600914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1817-D77A-904D-8051-5EF187232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0" y="192911"/>
            <a:ext cx="8953827" cy="650329"/>
          </a:xfrm>
        </p:spPr>
        <p:txBody>
          <a:bodyPr/>
          <a:lstStyle/>
          <a:p>
            <a:r>
              <a:rPr lang="en-US" dirty="0"/>
              <a:t>TM Bias Limitations on Experimental Program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504CAD-0FAB-6F48-B7F6-2891CE9E1650}"/>
              </a:ext>
            </a:extLst>
          </p:cNvPr>
          <p:cNvSpPr txBox="1"/>
          <p:nvPr/>
        </p:nvSpPr>
        <p:spPr>
          <a:xfrm>
            <a:off x="9601248" y="1430834"/>
            <a:ext cx="21387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= 27 kV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Feasible</a:t>
            </a:r>
          </a:p>
          <a:p>
            <a:endParaRPr lang="en-US" dirty="0">
              <a:solidFill>
                <a:srgbClr val="FFC000"/>
              </a:solidFill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V = 34 kV</a:t>
            </a: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 Infeasible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1447FF-0C1E-5A4D-83BB-1965B63D49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1" b="29660"/>
          <a:stretch/>
        </p:blipFill>
        <p:spPr>
          <a:xfrm>
            <a:off x="681470" y="518075"/>
            <a:ext cx="11417228" cy="55095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63EF53-F8CA-B248-8F52-3D1680D09A9E}"/>
              </a:ext>
            </a:extLst>
          </p:cNvPr>
          <p:cNvSpPr txBox="1"/>
          <p:nvPr/>
        </p:nvSpPr>
        <p:spPr>
          <a:xfrm>
            <a:off x="9635297" y="4005072"/>
            <a:ext cx="210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Booster 30-50% transmission efficiency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E20DB-B2E7-CE41-A457-ED03FB3B25C2}"/>
              </a:ext>
            </a:extLst>
          </p:cNvPr>
          <p:cNvSpPr txBox="1"/>
          <p:nvPr/>
        </p:nvSpPr>
        <p:spPr>
          <a:xfrm>
            <a:off x="1104405" y="6263584"/>
            <a:ext cx="6578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 add </a:t>
            </a:r>
            <a:r>
              <a:rPr lang="en-US" baseline="30000" dirty="0"/>
              <a:t>7</a:t>
            </a:r>
            <a:r>
              <a:rPr lang="en-US" dirty="0"/>
              <a:t>Be, </a:t>
            </a:r>
            <a:r>
              <a:rPr lang="en-US" baseline="30000" dirty="0"/>
              <a:t>26</a:t>
            </a:r>
            <a:r>
              <a:rPr lang="en-US" dirty="0"/>
              <a:t>Al implantation experiments (need 40-50kV)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C83E20-3262-5E48-B394-326B905D2AAF}"/>
              </a:ext>
            </a:extLst>
          </p:cNvPr>
          <p:cNvGrpSpPr/>
          <p:nvPr/>
        </p:nvGrpSpPr>
        <p:grpSpPr>
          <a:xfrm>
            <a:off x="199768" y="976184"/>
            <a:ext cx="677562" cy="4699687"/>
            <a:chOff x="199768" y="976184"/>
            <a:chExt cx="677562" cy="4699687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924EAB8-EF9A-4640-A999-CF6FFBE985BD}"/>
                </a:ext>
              </a:extLst>
            </p:cNvPr>
            <p:cNvCxnSpPr/>
            <p:nvPr/>
          </p:nvCxnSpPr>
          <p:spPr>
            <a:xfrm>
              <a:off x="222422" y="976184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0DE404F-465E-FF49-BCE9-6669F012C709}"/>
                </a:ext>
              </a:extLst>
            </p:cNvPr>
            <p:cNvCxnSpPr/>
            <p:nvPr/>
          </p:nvCxnSpPr>
          <p:spPr>
            <a:xfrm>
              <a:off x="199768" y="1762898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82C6859-3476-B844-B53D-0C843C9D3B94}"/>
                </a:ext>
              </a:extLst>
            </p:cNvPr>
            <p:cNvCxnSpPr/>
            <p:nvPr/>
          </p:nvCxnSpPr>
          <p:spPr>
            <a:xfrm>
              <a:off x="199768" y="1989438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C8C5C6C-4D68-4749-BE60-801286FBFA05}"/>
                </a:ext>
              </a:extLst>
            </p:cNvPr>
            <p:cNvCxnSpPr/>
            <p:nvPr/>
          </p:nvCxnSpPr>
          <p:spPr>
            <a:xfrm>
              <a:off x="222422" y="3189279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C5BCC5B-8FE0-E847-8D25-19687EF9809F}"/>
                </a:ext>
              </a:extLst>
            </p:cNvPr>
            <p:cNvCxnSpPr/>
            <p:nvPr/>
          </p:nvCxnSpPr>
          <p:spPr>
            <a:xfrm>
              <a:off x="199768" y="2232454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0D74C0A-448A-ED46-AB68-5D27DD3C0919}"/>
                </a:ext>
              </a:extLst>
            </p:cNvPr>
            <p:cNvCxnSpPr/>
            <p:nvPr/>
          </p:nvCxnSpPr>
          <p:spPr>
            <a:xfrm>
              <a:off x="222422" y="2706130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DDDF124-C581-1541-B93F-028F7C865C1E}"/>
                </a:ext>
              </a:extLst>
            </p:cNvPr>
            <p:cNvCxnSpPr/>
            <p:nvPr/>
          </p:nvCxnSpPr>
          <p:spPr>
            <a:xfrm>
              <a:off x="222422" y="2994454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5276CB0-7D4D-BE42-B719-F6CCE725A04B}"/>
                </a:ext>
              </a:extLst>
            </p:cNvPr>
            <p:cNvCxnSpPr/>
            <p:nvPr/>
          </p:nvCxnSpPr>
          <p:spPr>
            <a:xfrm>
              <a:off x="222422" y="3429000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95E56D6-FCC5-914C-9AE7-AC8F8EDAD8EC}"/>
                </a:ext>
              </a:extLst>
            </p:cNvPr>
            <p:cNvCxnSpPr/>
            <p:nvPr/>
          </p:nvCxnSpPr>
          <p:spPr>
            <a:xfrm>
              <a:off x="222422" y="4005072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D0BAB63-FE02-7F40-8B47-749A3D0960FF}"/>
                </a:ext>
              </a:extLst>
            </p:cNvPr>
            <p:cNvCxnSpPr/>
            <p:nvPr/>
          </p:nvCxnSpPr>
          <p:spPr>
            <a:xfrm>
              <a:off x="222422" y="4699687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8131363-792A-CE43-B2B4-7E1564A0C2AB}"/>
                </a:ext>
              </a:extLst>
            </p:cNvPr>
            <p:cNvCxnSpPr/>
            <p:nvPr/>
          </p:nvCxnSpPr>
          <p:spPr>
            <a:xfrm>
              <a:off x="222422" y="5173362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9850208-31A1-864C-8D29-2388C6C81293}"/>
                </a:ext>
              </a:extLst>
            </p:cNvPr>
            <p:cNvCxnSpPr/>
            <p:nvPr/>
          </p:nvCxnSpPr>
          <p:spPr>
            <a:xfrm>
              <a:off x="222422" y="5424616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53B4F4D-B4E0-124B-9B2C-A86D265D22A1}"/>
                </a:ext>
              </a:extLst>
            </p:cNvPr>
            <p:cNvCxnSpPr/>
            <p:nvPr/>
          </p:nvCxnSpPr>
          <p:spPr>
            <a:xfrm>
              <a:off x="222422" y="5675871"/>
              <a:ext cx="6549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382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46A8-CEA7-0A41-8705-950A632BE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35496"/>
            <a:ext cx="8953827" cy="650329"/>
          </a:xfrm>
        </p:spPr>
        <p:txBody>
          <a:bodyPr>
            <a:normAutofit/>
          </a:bodyPr>
          <a:lstStyle/>
          <a:p>
            <a:r>
              <a:rPr lang="en-US" sz="2000" dirty="0"/>
              <a:t>Impact to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AD659-4775-4443-A30C-EC2FB922B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885826"/>
            <a:ext cx="4667769" cy="5086350"/>
          </a:xfrm>
        </p:spPr>
        <p:txBody>
          <a:bodyPr>
            <a:normAutofit/>
          </a:bodyPr>
          <a:lstStyle/>
          <a:p>
            <a:r>
              <a:rPr lang="en-US" sz="2000" dirty="0"/>
              <a:t>The list overleaf corresponds to ~20-25% of SAP-EEC shifts backlog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Including approved proposals and endorsed Letters of Intent, they correspond to a very large fraction of the Nuclear Astrophysics and Structure at ISAC II programs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Important to include </a:t>
            </a:r>
            <a:r>
              <a:rPr lang="en-US" sz="2000" dirty="0" err="1"/>
              <a:t>LoIs</a:t>
            </a:r>
            <a:r>
              <a:rPr lang="en-US" sz="2000" dirty="0"/>
              <a:t> as these are the science endorsed by EEC that are current, exciting, unique to TRIUMF, and what we’re telling our funding agencies we’re going to do!*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EFB671-B581-F641-B323-9E3C2846D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779889"/>
              </p:ext>
            </p:extLst>
          </p:nvPr>
        </p:nvGraphicFramePr>
        <p:xfrm>
          <a:off x="5900711" y="560660"/>
          <a:ext cx="5428705" cy="3496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793">
                  <a:extLst>
                    <a:ext uri="{9D8B030D-6E8A-4147-A177-3AD203B41FA5}">
                      <a16:colId xmlns:a16="http://schemas.microsoft.com/office/drawing/2014/main" val="701769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30869853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226296786"/>
                    </a:ext>
                  </a:extLst>
                </a:gridCol>
              </a:tblGrid>
              <a:tr h="547022">
                <a:tc>
                  <a:txBody>
                    <a:bodyPr/>
                    <a:lstStyle/>
                    <a:p>
                      <a:r>
                        <a:rPr lang="en-US" sz="1400" dirty="0"/>
                        <a:t>Facility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# Experiments affected (</a:t>
                      </a:r>
                      <a:r>
                        <a:rPr lang="en-US" sz="1400" dirty="0" err="1"/>
                        <a:t>inc.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LoI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% of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27382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r>
                        <a:rPr lang="en-US" sz="1400" dirty="0"/>
                        <a:t>DRAGON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898718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r>
                        <a:rPr lang="en-US" sz="1400" dirty="0"/>
                        <a:t>TUDA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58938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r>
                        <a:rPr lang="en-US" sz="1400" dirty="0"/>
                        <a:t>ANASEN (FSU, LSU external experiment campaign)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48476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r>
                        <a:rPr lang="en-US" sz="1400" dirty="0"/>
                        <a:t>EMMA (standalone or with TIGRESS)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55157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r>
                        <a:rPr lang="en-US" sz="1400" dirty="0"/>
                        <a:t>TIGRESS (standalone)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1448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EBDBBA-EBB5-2D42-A46C-A95CDDF79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38539"/>
              </p:ext>
            </p:extLst>
          </p:nvPr>
        </p:nvGraphicFramePr>
        <p:xfrm>
          <a:off x="5906275" y="4146948"/>
          <a:ext cx="5423141" cy="2067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085">
                  <a:extLst>
                    <a:ext uri="{9D8B030D-6E8A-4147-A177-3AD203B41FA5}">
                      <a16:colId xmlns:a16="http://schemas.microsoft.com/office/drawing/2014/main" val="70176943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330869853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226296786"/>
                    </a:ext>
                  </a:extLst>
                </a:gridCol>
              </a:tblGrid>
              <a:tr h="487976">
                <a:tc>
                  <a:txBody>
                    <a:bodyPr/>
                    <a:lstStyle/>
                    <a:p>
                      <a:r>
                        <a:rPr lang="en-US" sz="1400" dirty="0"/>
                        <a:t>Scientific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# Experiments affected (</a:t>
                      </a:r>
                      <a:r>
                        <a:rPr lang="en-US" sz="1400" dirty="0" err="1"/>
                        <a:t>inc.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LoI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% of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27382"/>
                  </a:ext>
                </a:extLst>
              </a:tr>
              <a:tr h="493218">
                <a:tc>
                  <a:txBody>
                    <a:bodyPr/>
                    <a:lstStyle/>
                    <a:p>
                      <a:r>
                        <a:rPr lang="en-US" sz="1400" dirty="0"/>
                        <a:t>Nuclear Astrophysics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898718"/>
                  </a:ext>
                </a:extLst>
              </a:tr>
              <a:tr h="842890">
                <a:tc>
                  <a:txBody>
                    <a:bodyPr/>
                    <a:lstStyle/>
                    <a:p>
                      <a:r>
                        <a:rPr lang="en-US" sz="1400" dirty="0"/>
                        <a:t>Nuclear Structure at ISAC II (exc. IRIS)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589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C604D3-9A8F-7746-935B-896E0F88B529}"/>
              </a:ext>
            </a:extLst>
          </p:cNvPr>
          <p:cNvSpPr txBox="1"/>
          <p:nvPr/>
        </p:nvSpPr>
        <p:spPr>
          <a:xfrm>
            <a:off x="1115568" y="6336792"/>
            <a:ext cx="9884664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*Not least many are what ISAC was </a:t>
            </a:r>
            <a:r>
              <a:rPr lang="en-US" i="1" dirty="0"/>
              <a:t>built for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8F117B-78C1-8640-88CF-EA0A982B3F51}"/>
              </a:ext>
            </a:extLst>
          </p:cNvPr>
          <p:cNvSpPr/>
          <p:nvPr/>
        </p:nvSpPr>
        <p:spPr>
          <a:xfrm>
            <a:off x="6199632" y="1850791"/>
            <a:ext cx="5129784" cy="1947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Many of these affected beams are ISAC staples:</a:t>
            </a:r>
          </a:p>
          <a:p>
            <a:pPr algn="ctr"/>
            <a:r>
              <a:rPr lang="en-US" baseline="30000" dirty="0"/>
              <a:t>21</a:t>
            </a:r>
            <a:r>
              <a:rPr lang="en-US" dirty="0"/>
              <a:t>Na, </a:t>
            </a:r>
            <a:r>
              <a:rPr lang="en-US" baseline="30000" dirty="0"/>
              <a:t>23</a:t>
            </a:r>
            <a:r>
              <a:rPr lang="en-US" dirty="0"/>
              <a:t>Mg, </a:t>
            </a:r>
            <a:r>
              <a:rPr lang="en-US" baseline="30000" dirty="0"/>
              <a:t>26</a:t>
            </a:r>
            <a:r>
              <a:rPr lang="en-US" dirty="0"/>
              <a:t>Al, </a:t>
            </a:r>
            <a:r>
              <a:rPr lang="en-US" baseline="30000" dirty="0"/>
              <a:t>18</a:t>
            </a:r>
            <a:r>
              <a:rPr lang="en-US" dirty="0"/>
              <a:t>F </a:t>
            </a:r>
            <a:r>
              <a:rPr lang="en-US" dirty="0" err="1"/>
              <a:t>etc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Really diminishes ISAC’s boast as a high intensity radioactive beam laboratory</a:t>
            </a:r>
          </a:p>
        </p:txBody>
      </p:sp>
    </p:spTree>
    <p:extLst>
      <p:ext uri="{BB962C8B-B14F-4D97-AF65-F5344CB8AC3E}">
        <p14:creationId xmlns:p14="http://schemas.microsoft.com/office/powerpoint/2010/main" val="259147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D80D-E3C9-C04C-8652-6A6E39C78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Biased conclusion re: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817CC-55AB-8545-A99B-988CE75B2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TM bias issue has to be fixed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It jeopardizes Canadian investment in scientific areas and facilities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It won’t be fixed by ARIEL* or CANREB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 It will lose TRIUMF users, diminish science scope, threaten uniqueness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8A2FE-2D88-5E43-A589-5C94E84072DD}"/>
              </a:ext>
            </a:extLst>
          </p:cNvPr>
          <p:cNvSpPr txBox="1"/>
          <p:nvPr/>
        </p:nvSpPr>
        <p:spPr>
          <a:xfrm>
            <a:off x="1755648" y="6126480"/>
            <a:ext cx="817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Ok, maybe BL4N… but now delayed until 2025?26?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63566-3CB9-2845-9C9F-BC04AA2C2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271" y="98612"/>
            <a:ext cx="2354729" cy="353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27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029A8-8D1B-9943-A3B1-07B6E331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“Strawman” Schedules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1FAAF-BCBA-1443-AF9E-09AC67D572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look at possible mitigation of TM failure through scheduling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1CD730-6FF3-6341-BE24-66B69445377F}"/>
              </a:ext>
            </a:extLst>
          </p:cNvPr>
          <p:cNvSpPr txBox="1"/>
          <p:nvPr/>
        </p:nvSpPr>
        <p:spPr>
          <a:xfrm>
            <a:off x="5602147" y="1214080"/>
            <a:ext cx="49192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year had a “shortened” ISAC schedule in order to facilitate TM source tray refurbishment on both TMs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was deemed acceptable by users as a path towards greater reliability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first look, these refurbishments do not appear to have restored full functionality of TMs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faced with possible failure of 1 of 2 modules in rotation during a schedule, is there a way we can schedule that provides greater certainty, with minimum loss of science? (just like this year was supposed to do)  </a:t>
            </a:r>
          </a:p>
        </p:txBody>
      </p:sp>
    </p:spTree>
    <p:extLst>
      <p:ext uri="{BB962C8B-B14F-4D97-AF65-F5344CB8AC3E}">
        <p14:creationId xmlns:p14="http://schemas.microsoft.com/office/powerpoint/2010/main" val="26647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2D7ED0-0546-C642-9F20-86EACAAB0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5995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2977DC-84DA-9849-8B88-C54740CBF1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950"/>
          <a:stretch/>
        </p:blipFill>
        <p:spPr>
          <a:xfrm>
            <a:off x="7716" y="0"/>
            <a:ext cx="428531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63158-EAF4-8145-AE86-147FE0CC9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676"/>
          <a:stretch/>
        </p:blipFill>
        <p:spPr>
          <a:xfrm>
            <a:off x="15432" y="0"/>
            <a:ext cx="342224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35EF00-EF1E-C547-B3B9-3C5044DC64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6"/>
          <a:stretch/>
        </p:blipFill>
        <p:spPr>
          <a:xfrm>
            <a:off x="23149" y="0"/>
            <a:ext cx="2581156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CEA187-DACE-4A41-9442-9E4781BA34E9}"/>
              </a:ext>
            </a:extLst>
          </p:cNvPr>
          <p:cNvSpPr txBox="1"/>
          <p:nvPr/>
        </p:nvSpPr>
        <p:spPr>
          <a:xfrm>
            <a:off x="6096000" y="439838"/>
            <a:ext cx="51314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Regular year with both modules </a:t>
            </a:r>
            <a:r>
              <a:rPr lang="en-US" dirty="0">
                <a:sym typeface="Wingdings" pitchFamily="2" charset="2"/>
              </a:rPr>
              <a:t> try to maximize science, all targets/sources available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Bias issue isn’t solved, could continue to worsen  full diversity isn’t restored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TM4 leak possible  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Worst case: Unfixable (without pulling resources) TM failure close to start of schedule</a:t>
            </a:r>
          </a:p>
          <a:p>
            <a:pPr lvl="1"/>
            <a:r>
              <a:rPr lang="en-US" dirty="0">
                <a:sym typeface="Wingdings" pitchFamily="2" charset="2"/>
              </a:rPr>
              <a:t>	 Lose between 50% &amp; 30% (?) of scheduled beamtime 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Fixable in one block: Lose 11%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+ $$ losses to experimental groups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9048EA-DB66-D04B-A6EC-3923AC27CEFE}"/>
              </a:ext>
            </a:extLst>
          </p:cNvPr>
          <p:cNvSpPr txBox="1"/>
          <p:nvPr/>
        </p:nvSpPr>
        <p:spPr>
          <a:xfrm>
            <a:off x="5987845" y="294968"/>
            <a:ext cx="51176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“Single module rotation”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Extreme version: </a:t>
            </a:r>
            <a:r>
              <a:rPr lang="en-US" dirty="0" err="1"/>
              <a:t>UCx</a:t>
            </a:r>
            <a:r>
              <a:rPr lang="en-US" dirty="0"/>
              <a:t> only </a:t>
            </a:r>
            <a:r>
              <a:rPr lang="en-US" dirty="0">
                <a:sym typeface="Wingdings" pitchFamily="2" charset="2"/>
              </a:rPr>
              <a:t> other module is a true “hot spare”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 Minimum disruption if module fails online (immediately switch to other station)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 High certainty for scheduled experiments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 Loss of 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 Massively affects accelerated beam program, and same facilities that bias issue hurts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Less extreme versions: run </a:t>
            </a:r>
            <a:r>
              <a:rPr lang="en-US" dirty="0" err="1">
                <a:sym typeface="Wingdings" pitchFamily="2" charset="2"/>
              </a:rPr>
              <a:t>UCx</a:t>
            </a:r>
            <a:r>
              <a:rPr lang="en-US" dirty="0">
                <a:sym typeface="Wingdings" pitchFamily="2" charset="2"/>
              </a:rPr>
              <a:t> for half year, other targets rest of year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470146-F2B8-434C-AA7D-8EFEF8BFC197}"/>
              </a:ext>
            </a:extLst>
          </p:cNvPr>
          <p:cNvSpPr txBox="1"/>
          <p:nvPr/>
        </p:nvSpPr>
        <p:spPr>
          <a:xfrm>
            <a:off x="5604387" y="3687097"/>
            <a:ext cx="61500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Could mix in development to single rotation?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BNMR over mini-shutdown to ensure only 1 Ta target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 course, most extreme version is shut down for &lt; a year to bring TM3 forward, TM5?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users priorities?  </a:t>
            </a:r>
          </a:p>
        </p:txBody>
      </p:sp>
    </p:spTree>
    <p:extLst>
      <p:ext uri="{BB962C8B-B14F-4D97-AF65-F5344CB8AC3E}">
        <p14:creationId xmlns:p14="http://schemas.microsoft.com/office/powerpoint/2010/main" val="288306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D683B-D764-EF46-B1DA-4B373BAC3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Discussion….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56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EE15E-62BA-2E40-BB32-F0E6D465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Slides</a:t>
            </a:r>
          </a:p>
        </p:txBody>
      </p:sp>
    </p:spTree>
    <p:extLst>
      <p:ext uri="{BB962C8B-B14F-4D97-AF65-F5344CB8AC3E}">
        <p14:creationId xmlns:p14="http://schemas.microsoft.com/office/powerpoint/2010/main" val="3008151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7A418BC-4C5B-244F-A7A0-4A92A9826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019436"/>
              </p:ext>
            </p:extLst>
          </p:nvPr>
        </p:nvGraphicFramePr>
        <p:xfrm>
          <a:off x="2184401" y="149022"/>
          <a:ext cx="7404100" cy="6622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939">
                  <a:extLst>
                    <a:ext uri="{9D8B030D-6E8A-4147-A177-3AD203B41FA5}">
                      <a16:colId xmlns:a16="http://schemas.microsoft.com/office/drawing/2014/main" val="1832859438"/>
                    </a:ext>
                  </a:extLst>
                </a:gridCol>
                <a:gridCol w="1040018">
                  <a:extLst>
                    <a:ext uri="{9D8B030D-6E8A-4147-A177-3AD203B41FA5}">
                      <a16:colId xmlns:a16="http://schemas.microsoft.com/office/drawing/2014/main" val="4030079707"/>
                    </a:ext>
                  </a:extLst>
                </a:gridCol>
                <a:gridCol w="1028538">
                  <a:extLst>
                    <a:ext uri="{9D8B030D-6E8A-4147-A177-3AD203B41FA5}">
                      <a16:colId xmlns:a16="http://schemas.microsoft.com/office/drawing/2014/main" val="504461664"/>
                    </a:ext>
                  </a:extLst>
                </a:gridCol>
                <a:gridCol w="991806">
                  <a:extLst>
                    <a:ext uri="{9D8B030D-6E8A-4147-A177-3AD203B41FA5}">
                      <a16:colId xmlns:a16="http://schemas.microsoft.com/office/drawing/2014/main" val="2385514268"/>
                    </a:ext>
                  </a:extLst>
                </a:gridCol>
                <a:gridCol w="1019355">
                  <a:extLst>
                    <a:ext uri="{9D8B030D-6E8A-4147-A177-3AD203B41FA5}">
                      <a16:colId xmlns:a16="http://schemas.microsoft.com/office/drawing/2014/main" val="1450909093"/>
                    </a:ext>
                  </a:extLst>
                </a:gridCol>
                <a:gridCol w="1056089">
                  <a:extLst>
                    <a:ext uri="{9D8B030D-6E8A-4147-A177-3AD203B41FA5}">
                      <a16:colId xmlns:a16="http://schemas.microsoft.com/office/drawing/2014/main" val="1723258785"/>
                    </a:ext>
                  </a:extLst>
                </a:gridCol>
                <a:gridCol w="1019355">
                  <a:extLst>
                    <a:ext uri="{9D8B030D-6E8A-4147-A177-3AD203B41FA5}">
                      <a16:colId xmlns:a16="http://schemas.microsoft.com/office/drawing/2014/main" val="2042076566"/>
                    </a:ext>
                  </a:extLst>
                </a:gridCol>
              </a:tblGrid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132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133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134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135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136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Schedule 137</a:t>
                      </a:r>
                      <a:endParaRPr lang="en-CA" sz="900" b="0" i="0" u="none" strike="noStrike">
                        <a:solidFill>
                          <a:srgbClr val="9C57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868434225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Calendared Shifts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513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235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535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218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315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223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128201300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Shutdown Cyc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837532953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Maintenance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159665683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Cyc Beam Development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698619859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Shutdown ISAC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191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643467537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Maintenance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988355197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Maint coinc w Cyc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4155763308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Maint coinc w BD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558368181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non-available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228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959678414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available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450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196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307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189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266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209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791222002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available (hours)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3600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1568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2456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1512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2128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1672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55548895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ISAC available (days)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150.0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65.3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102.3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63.0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88.7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69.7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678726228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416315886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Year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2017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2017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2018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2018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2019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2019</a:t>
                      </a:r>
                      <a:endParaRPr lang="en-CA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327586822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778232106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Startup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4263006277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Setup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438890685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47287252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Avaiable for Experiments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385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162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236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143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211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925188388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BNMR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233835171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non-CMMS BNMR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574840851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Life Sciences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857444240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Test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823626229"/>
                  </a:ext>
                </a:extLst>
              </a:tr>
              <a:tr h="156166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Subatomic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211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77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148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87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151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241923869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TIS Development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633790190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CANREB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378865682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Test and Development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51633396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S841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286387734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237234338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Test no development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666796383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981041700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Total Development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73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339701600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 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06400982"/>
                  </a:ext>
                </a:extLst>
              </a:tr>
              <a:tr h="156166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b="1" u="none" strike="noStrike" dirty="0">
                          <a:effectLst/>
                        </a:rPr>
                        <a:t>sum</a:t>
                      </a:r>
                      <a:endParaRPr lang="en-CA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450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196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307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189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266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b="1" u="none" strike="noStrike" dirty="0">
                          <a:effectLst/>
                        </a:rPr>
                        <a:t>209</a:t>
                      </a:r>
                      <a:endParaRPr lang="en-CA" sz="9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761043640"/>
                  </a:ext>
                </a:extLst>
              </a:tr>
              <a:tr h="156166"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981353171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OLIS Pilot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129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81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44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108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776740199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OLIS Experiment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61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81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491566541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OLIS TEST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145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115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29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2164984077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OLIS Setup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72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50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45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1094952473"/>
                  </a:ext>
                </a:extLst>
              </a:tr>
              <a:tr h="146979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OLIS Maintenance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17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12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11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3319173970"/>
                  </a:ext>
                </a:extLst>
              </a:tr>
              <a:tr h="156166">
                <a:tc>
                  <a:txBody>
                    <a:bodyPr/>
                    <a:lstStyle/>
                    <a:p>
                      <a:pPr algn="l" fontAlgn="b"/>
                      <a:r>
                        <a:rPr lang="en-CA" sz="900" u="none" strike="noStrike">
                          <a:effectLst/>
                        </a:rPr>
                        <a:t>TOTAL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438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183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369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196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>
                          <a:effectLst/>
                        </a:rPr>
                        <a:t>310</a:t>
                      </a: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900" u="none" strike="noStrike" dirty="0">
                          <a:effectLst/>
                        </a:rPr>
                        <a:t>180</a:t>
                      </a:r>
                      <a:endParaRPr lang="en-C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90" marR="6890" marT="6890" marB="0" anchor="b"/>
                </a:tc>
                <a:extLst>
                  <a:ext uri="{0D108BD9-81ED-4DB2-BD59-A6C34878D82A}">
                    <a16:rowId xmlns:a16="http://schemas.microsoft.com/office/drawing/2014/main" val="637179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64484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44ACD80-0C5A-FC41-B078-CE0A9CC96A37}" vid="{E81A6159-7AEC-6643-87F0-DA57A472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12326</TotalTime>
  <Words>1748</Words>
  <Application>Microsoft Office PowerPoint</Application>
  <PresentationFormat>Widescreen</PresentationFormat>
  <Paragraphs>644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Custom Design</vt:lpstr>
      <vt:lpstr>Beamtime Perspective from Physical Sciences Division (A look at past ISAC performance &amp; program plan for 2020)</vt:lpstr>
      <vt:lpstr>Outline</vt:lpstr>
      <vt:lpstr>ISAC Schedule</vt:lpstr>
      <vt:lpstr>Summary of Radioactive Beam times / Experiments by Category</vt:lpstr>
      <vt:lpstr>PowerPoint Presentation</vt:lpstr>
      <vt:lpstr>Tally of Scheduled Radioactive Beam times / Experiments by Facility/Experiment </vt:lpstr>
      <vt:lpstr>PowerPoint Presentation</vt:lpstr>
      <vt:lpstr>PowerPoint Presentation</vt:lpstr>
      <vt:lpstr>Experiments that failed (did not achieve required intensity) due to TIS or related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TM Bias Limitations on Experimental Program</vt:lpstr>
      <vt:lpstr>TM Bias Limitations on Experimental Program</vt:lpstr>
      <vt:lpstr>TM Bias Limitations on Experimental Program</vt:lpstr>
      <vt:lpstr>Impact to Program</vt:lpstr>
      <vt:lpstr>Biased conclusion re: bias</vt:lpstr>
      <vt:lpstr>“Strawman” Schedules</vt:lpstr>
      <vt:lpstr>PowerPoint Presentation</vt:lpstr>
      <vt:lpstr>Discussion…. </vt:lpstr>
      <vt:lpstr>Thank you Merci</vt:lpstr>
      <vt:lpstr>Supplementary Slides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Beamtime Perspective from Physical Sciences Division</dc:title>
  <dc:creator>Chris Ruiz</dc:creator>
  <cp:lastModifiedBy>Microsoft Office User</cp:lastModifiedBy>
  <cp:revision>82</cp:revision>
  <dcterms:created xsi:type="dcterms:W3CDTF">2019-10-21T17:10:20Z</dcterms:created>
  <dcterms:modified xsi:type="dcterms:W3CDTF">2019-11-08T20:32:56Z</dcterms:modified>
</cp:coreProperties>
</file>