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9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0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12.xml" ContentType="application/vnd.openxmlformats-officedocument.theme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3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4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35" r:id="rId1"/>
    <p:sldMasterId id="2147484328" r:id="rId2"/>
    <p:sldMasterId id="2147484458" r:id="rId3"/>
    <p:sldMasterId id="2147484950" r:id="rId4"/>
    <p:sldMasterId id="2147485262" r:id="rId5"/>
    <p:sldMasterId id="2147485318" r:id="rId6"/>
    <p:sldMasterId id="2147485564" r:id="rId7"/>
    <p:sldMasterId id="2147485576" r:id="rId8"/>
    <p:sldMasterId id="2147485600" r:id="rId9"/>
    <p:sldMasterId id="2147485654" r:id="rId10"/>
    <p:sldMasterId id="2147485675" r:id="rId11"/>
    <p:sldMasterId id="2147485688" r:id="rId12"/>
    <p:sldMasterId id="2147485700" r:id="rId13"/>
    <p:sldMasterId id="2147485715" r:id="rId14"/>
    <p:sldMasterId id="2147485727" r:id="rId15"/>
  </p:sldMasterIdLst>
  <p:notesMasterIdLst>
    <p:notesMasterId r:id="rId38"/>
  </p:notesMasterIdLst>
  <p:handoutMasterIdLst>
    <p:handoutMasterId r:id="rId39"/>
  </p:handoutMasterIdLst>
  <p:sldIdLst>
    <p:sldId id="990" r:id="rId16"/>
    <p:sldId id="1168" r:id="rId17"/>
    <p:sldId id="1098" r:id="rId18"/>
    <p:sldId id="1083" r:id="rId19"/>
    <p:sldId id="1067" r:id="rId20"/>
    <p:sldId id="965" r:id="rId21"/>
    <p:sldId id="1087" r:id="rId22"/>
    <p:sldId id="1136" r:id="rId23"/>
    <p:sldId id="1140" r:id="rId24"/>
    <p:sldId id="1005" r:id="rId25"/>
    <p:sldId id="1166" r:id="rId26"/>
    <p:sldId id="1070" r:id="rId27"/>
    <p:sldId id="1108" r:id="rId28"/>
    <p:sldId id="1167" r:id="rId29"/>
    <p:sldId id="942" r:id="rId30"/>
    <p:sldId id="1116" r:id="rId31"/>
    <p:sldId id="950" r:id="rId32"/>
    <p:sldId id="1117" r:id="rId33"/>
    <p:sldId id="1110" r:id="rId34"/>
    <p:sldId id="1157" r:id="rId35"/>
    <p:sldId id="1158" r:id="rId36"/>
    <p:sldId id="1075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9933FF"/>
    <a:srgbClr val="1C1C1C"/>
    <a:srgbClr val="FF3300"/>
    <a:srgbClr val="0033CC"/>
    <a:srgbClr val="CC00FF"/>
    <a:srgbClr val="008000"/>
    <a:srgbClr val="FF99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45" autoAdjust="0"/>
    <p:restoredTop sz="96814" autoAdjust="0"/>
  </p:normalViewPr>
  <p:slideViewPr>
    <p:cSldViewPr snapToGrid="0">
      <p:cViewPr varScale="1">
        <p:scale>
          <a:sx n="130" d="100"/>
          <a:sy n="130" d="100"/>
        </p:scale>
        <p:origin x="1260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-353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32FA5F-3A3B-644E-9E60-679B2A5484AD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8E9A5-E519-3E42-9669-EBE8E2DBA5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22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B6E4D-B673-204B-9DFA-FC4BCF76A48C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00C298-26AC-6F43-ADF0-E9477C909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22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0C298-26AC-6F43-ADF0-E9477C9098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01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85264E-D50F-8A49-AA0D-040B292E1A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238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0C298-26AC-6F43-ADF0-E9477C9098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16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9B30C-B066-4261-998F-136A23E67BD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7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27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</p:spPr>
        <p:txBody>
          <a:bodyPr/>
          <a:lstStyle/>
          <a:p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805922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A272F-B416-4924-A40A-6720DA6103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645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0C298-26AC-6F43-ADF0-E9477C9098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4332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Ry = alpha</a:t>
            </a:r>
            <a:r>
              <a:rPr lang="en-US" baseline="30000" dirty="0"/>
              <a:t>2</a:t>
            </a:r>
            <a:r>
              <a:rPr lang="en-US" dirty="0"/>
              <a:t> m</a:t>
            </a:r>
            <a:r>
              <a:rPr lang="en-US" baseline="-25000" dirty="0"/>
              <a:t>e</a:t>
            </a:r>
            <a:r>
              <a:rPr lang="en-US" dirty="0"/>
              <a:t> c / (4pi </a:t>
            </a:r>
            <a:r>
              <a:rPr lang="en-US" dirty="0" err="1"/>
              <a:t>hbar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00C298-26AC-6F43-ADF0-E9477C90988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4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8907">
              <a:defRPr sz="1900">
                <a:solidFill>
                  <a:schemeClr val="tx1"/>
                </a:solidFill>
                <a:latin typeface="Comic Sans MS" pitchFamily="66" charset="0"/>
              </a:defRPr>
            </a:lvl1pPr>
            <a:lvl2pPr marL="702693" indent="-270267" defTabSz="918907">
              <a:defRPr sz="1900">
                <a:solidFill>
                  <a:schemeClr val="tx1"/>
                </a:solidFill>
                <a:latin typeface="Comic Sans MS" pitchFamily="66" charset="0"/>
              </a:defRPr>
            </a:lvl2pPr>
            <a:lvl3pPr marL="1081067" indent="-216214" defTabSz="918907">
              <a:defRPr sz="1900">
                <a:solidFill>
                  <a:schemeClr val="tx1"/>
                </a:solidFill>
                <a:latin typeface="Comic Sans MS" pitchFamily="66" charset="0"/>
              </a:defRPr>
            </a:lvl3pPr>
            <a:lvl4pPr marL="1513494" indent="-216214" defTabSz="918907">
              <a:defRPr sz="1900">
                <a:solidFill>
                  <a:schemeClr val="tx1"/>
                </a:solidFill>
                <a:latin typeface="Comic Sans MS" pitchFamily="66" charset="0"/>
              </a:defRPr>
            </a:lvl4pPr>
            <a:lvl5pPr marL="1945922" indent="-216214" defTabSz="918907">
              <a:defRPr sz="1900">
                <a:solidFill>
                  <a:schemeClr val="tx1"/>
                </a:solidFill>
                <a:latin typeface="Comic Sans MS" pitchFamily="66" charset="0"/>
              </a:defRPr>
            </a:lvl5pPr>
            <a:lvl6pPr marL="2378348" indent="-216214" algn="ctr" defTabSz="9189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omic Sans MS" pitchFamily="66" charset="0"/>
              </a:defRPr>
            </a:lvl6pPr>
            <a:lvl7pPr marL="2810776" indent="-216214" algn="ctr" defTabSz="9189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omic Sans MS" pitchFamily="66" charset="0"/>
              </a:defRPr>
            </a:lvl7pPr>
            <a:lvl8pPr marL="3243202" indent="-216214" algn="ctr" defTabSz="9189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omic Sans MS" pitchFamily="66" charset="0"/>
              </a:defRPr>
            </a:lvl8pPr>
            <a:lvl9pPr marL="3675629" indent="-216214" algn="ctr" defTabSz="918907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D5EA07B7-D430-4FFC-9E81-4D0651113DE0}" type="slidenum">
              <a:rPr lang="en-US" sz="1100">
                <a:solidFill>
                  <a:srgbClr val="000000"/>
                </a:solidFill>
                <a:latin typeface="Times New Roman" pitchFamily="18" charset="0"/>
              </a:rPr>
              <a:pPr/>
              <a:t>22</a:t>
            </a:fld>
            <a:endParaRPr lang="en-US" sz="11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8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388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684" y="4419300"/>
            <a:ext cx="5494734" cy="1604130"/>
          </a:xfrm>
          <a:noFill/>
        </p:spPr>
        <p:txBody>
          <a:bodyPr/>
          <a:lstStyle/>
          <a:p>
            <a:pPr>
              <a:buFontTx/>
              <a:buNone/>
            </a:pP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072463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F3CD0-91A4-46B2-8D9A-12AC706B93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325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A929C-B319-4DAC-8386-83D5876AF3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196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7E5C5-8E34-4953-8860-AC6B1890917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845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D0655-B243-4DA2-AE31-03F6E9E151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78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410A7-6944-40A3-8DE8-01005638B2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995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A3784-FD18-4D48-985D-92837FEEC7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68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0715B-38EA-4EF7-A88D-7CE0E2B4E3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090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1F523-277D-448F-B19F-F7749C7D29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014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1EBCB-4A76-482B-A512-42F9EEB69B6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731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555C9-E19D-4303-B84D-A410B6618B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8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B1C8F-4161-49D3-86AA-D02B77CDD1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01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A9EBC-64C2-4C4E-91AE-AC3758D974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560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46A67-646D-4ECF-B4AE-AC17E3F5E9A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260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ADFD9-F234-4652-8C29-18D33E54CC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825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31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17499-5BD3-49CF-B58F-95F478BAF8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7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864AE-5158-4946-8A4B-432629241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969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79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6EDF7-FD02-4004-A477-F5B074A555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201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1E5FB-1A19-44E5-A0F8-4CD869F753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7474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FA156-9BB8-43CA-BAB5-5D7E67B8CC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273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010B3-AFCA-4F40-9BD3-C9026C933A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94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E8D00-7241-4E96-AEE0-38F9C5CA81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349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94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D053C-BB41-407C-A149-2DDD02C3F2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2268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14EFD-17D2-430A-98E3-4010A9BF0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8209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1B165-CB23-4F94-876C-D7FEA44D7A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767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9DDE1-8DE5-4839-A3B6-D4836F8275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249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0E3E7-52C5-4C31-BE25-0819BF5F98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4486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9700F-2DAC-455A-A963-2C96DD981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57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85D94-3854-46B5-B24C-07F7A4A3D3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081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14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4F20DC9-8112-4E7D-8C81-7B7FD76345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854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DD7724FA-7347-4C14-B279-0BEE0DDBF5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127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6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05AA9E1-5430-412A-A7B3-1CB37ACC73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6402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583E8CA-6014-4F2C-AEDF-2F5A4FBDF6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787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39309D2-1BB5-4625-BD58-672D881A03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822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E36B9D0-8CC5-45BA-9F7F-D66DDE2997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496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55626B9-517D-40C5-91F1-D7D80B95E5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2809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7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6A7F15D-3ED4-483B-89D3-E51572F1A2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487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022295D-62D7-48FD-A27B-9DD7309127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081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0F3CBE1-6937-4EA4-9DBD-D8ACF3F2990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6890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35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35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13A4316-8B25-4A45-92A7-9A0DBB2A80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1205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71578-E2B3-2140-8D2B-67E73117F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EA3C-EDDA-D84D-BFBB-31F86537C3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6705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71578-E2B3-2140-8D2B-67E73117F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EA3C-EDDA-D84D-BFBB-31F86537C3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9183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71578-E2B3-2140-8D2B-67E73117F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EA3C-EDDA-D84D-BFBB-31F86537C3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5248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71578-E2B3-2140-8D2B-67E73117F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EA3C-EDDA-D84D-BFBB-31F86537C3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5928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71578-E2B3-2140-8D2B-67E73117F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EA3C-EDDA-D84D-BFBB-31F86537C3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9596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71578-E2B3-2140-8D2B-67E73117F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EA3C-EDDA-D84D-BFBB-31F86537C3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615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71578-E2B3-2140-8D2B-67E73117F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EA3C-EDDA-D84D-BFBB-31F86537C3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1908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71578-E2B3-2140-8D2B-67E73117F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EA3C-EDDA-D84D-BFBB-31F86537C3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3210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71578-E2B3-2140-8D2B-67E73117F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EA3C-EDDA-D84D-BFBB-31F86537C3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2951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71578-E2B3-2140-8D2B-67E73117F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EA3C-EDDA-D84D-BFBB-31F86537C3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8917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71578-E2B3-2140-8D2B-67E73117F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EA3C-EDDA-D84D-BFBB-31F86537C3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7934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60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4180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4645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808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5036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317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2740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6992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30902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423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7347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2474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9985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82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82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3259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DD9F-FC6D-478B-8F14-2DE73591F5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5171-E7A0-40C6-B2E1-1AF302BB97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7532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DD9F-FC6D-478B-8F14-2DE73591F5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5171-E7A0-40C6-B2E1-1AF302BB97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71150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DD9F-FC6D-478B-8F14-2DE73591F5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5171-E7A0-40C6-B2E1-1AF302BB97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1148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DD9F-FC6D-478B-8F14-2DE73591F5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5171-E7A0-40C6-B2E1-1AF302BB97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2975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DD9F-FC6D-478B-8F14-2DE73591F5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5171-E7A0-40C6-B2E1-1AF302BB97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97816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DD9F-FC6D-478B-8F14-2DE73591F5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5171-E7A0-40C6-B2E1-1AF302BB97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3155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DD9F-FC6D-478B-8F14-2DE73591F5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5171-E7A0-40C6-B2E1-1AF302BB97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06164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DD9F-FC6D-478B-8F14-2DE73591F5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5171-E7A0-40C6-B2E1-1AF302BB97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4119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DD9F-FC6D-478B-8F14-2DE73591F5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5171-E7A0-40C6-B2E1-1AF302BB97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23874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DD9F-FC6D-478B-8F14-2DE73591F5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5171-E7A0-40C6-B2E1-1AF302BB97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0592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DD9F-FC6D-478B-8F14-2DE73591F5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F5171-E7A0-40C6-B2E1-1AF302BB97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6039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6C51-2009-534E-989B-24AA8A4C38F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3307-CDEE-0444-978F-5B92569E6DB6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96351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DA5F-7BF7-BA4E-BB97-AD7403855F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3307-CDEE-0444-978F-5B92569E6DB6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1922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AA2D4-2C9C-134E-9975-05B8AF1A607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3307-CDEE-0444-978F-5B92569E6DB6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64252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BB96B-987A-D541-90FA-B8287DB4D11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3307-CDEE-0444-978F-5B92569E6DB6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84145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1BA6-B441-BC4F-8802-63B1A7F4D6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3307-CDEE-0444-978F-5B92569E6DB6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97107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D25-1433-D947-9C81-856518F215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3307-CDEE-0444-978F-5B92569E6DB6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9015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AC788-DABB-8B4A-BEE4-C8EE0973C0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3307-CDEE-0444-978F-5B92569E6DB6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9303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45CF-3090-AE4D-A3DD-2B04A37FC14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3307-CDEE-0444-978F-5B92569E6DB6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61619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2027A-BAB3-B54F-B0CD-9D5FFF147F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3307-CDEE-0444-978F-5B92569E6DB6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13220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351DA-BC03-E646-962F-F7B49215D0C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3307-CDEE-0444-978F-5B92569E6DB6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9982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D057F-F5DC-0F40-AAF5-FCDD5D2A82C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3307-CDEE-0444-978F-5B92569E6DB6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85312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93697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829632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811377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38200"/>
            <a:ext cx="4038600" cy="5287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038600" cy="5287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476938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95580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427334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112880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776131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306899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111791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60535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92969" y="535782"/>
            <a:ext cx="7358063" cy="892411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0433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37617" y="2071688"/>
            <a:ext cx="7358063" cy="187000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1pPr>
            <a:lvl2pPr marL="0" indent="160729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2pPr>
            <a:lvl3pPr marL="0" indent="321457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3pPr>
            <a:lvl4pPr marL="0" indent="482186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4pPr>
            <a:lvl5pPr marL="0" indent="642915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Image"/>
          <p:cNvSpPr>
            <a:spLocks noGrp="1"/>
          </p:cNvSpPr>
          <p:nvPr>
            <p:ph type="pic" sz="quarter" idx="13"/>
          </p:nvPr>
        </p:nvSpPr>
        <p:spPr>
          <a:xfrm>
            <a:off x="2562122" y="4318366"/>
            <a:ext cx="4019843" cy="2432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1635220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>
            <a:spLocks noGrp="1"/>
          </p:cNvSpPr>
          <p:nvPr>
            <p:ph type="pic" idx="13"/>
          </p:nvPr>
        </p:nvSpPr>
        <p:spPr>
          <a:xfrm>
            <a:off x="1129606" y="446485"/>
            <a:ext cx="6875859" cy="41612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xfrm>
            <a:off x="892969" y="4723805"/>
            <a:ext cx="7358063" cy="1000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0433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2969" y="5759649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1pPr>
            <a:lvl2pPr marL="0" indent="160729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2pPr>
            <a:lvl3pPr marL="0" indent="321457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3pPr>
            <a:lvl4pPr marL="0" indent="482186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4pPr>
            <a:lvl5pPr marL="0" indent="642915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7983" y="6500812"/>
            <a:ext cx="301365" cy="29738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2089598"/>
      </p:ext>
    </p:extLst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892969" y="2268141"/>
            <a:ext cx="7358063" cy="2321719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580706"/>
      </p:ext>
    </p:extLst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Image"/>
          <p:cNvSpPr>
            <a:spLocks noGrp="1"/>
          </p:cNvSpPr>
          <p:nvPr>
            <p:ph type="pic" sz="half" idx="13"/>
          </p:nvPr>
        </p:nvSpPr>
        <p:spPr>
          <a:xfrm>
            <a:off x="4723805" y="446484"/>
            <a:ext cx="3750469" cy="578643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0" name="Title Text"/>
          <p:cNvSpPr txBox="1">
            <a:spLocks noGrp="1"/>
          </p:cNvSpPr>
          <p:nvPr>
            <p:ph type="title"/>
          </p:nvPr>
        </p:nvSpPr>
        <p:spPr>
          <a:xfrm>
            <a:off x="669726" y="446484"/>
            <a:ext cx="3750469" cy="2803922"/>
          </a:xfrm>
          <a:prstGeom prst="rect">
            <a:avLst/>
          </a:prstGeom>
        </p:spPr>
        <p:txBody>
          <a:bodyPr anchor="b"/>
          <a:lstStyle>
            <a:lvl1pPr algn="ctr">
              <a:defRPr sz="4219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9726" y="3348633"/>
            <a:ext cx="3750469" cy="288428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1pPr>
            <a:lvl2pPr marL="0" indent="160729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2pPr>
            <a:lvl3pPr marL="0" indent="321457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3pPr>
            <a:lvl4pPr marL="0" indent="482186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4pPr>
            <a:lvl5pPr marL="0" indent="642915" algn="ctr">
              <a:spcBef>
                <a:spcPts val="0"/>
              </a:spcBef>
              <a:buSzTx/>
              <a:buNone/>
              <a:defRPr sz="2250"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5039153"/>
      </p:ext>
    </p:extLst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>
            <a:spLocks noGrp="1"/>
          </p:cNvSpPr>
          <p:nvPr>
            <p:ph type="body" sz="quarter" idx="13"/>
          </p:nvPr>
        </p:nvSpPr>
        <p:spPr>
          <a:xfrm>
            <a:off x="198055" y="144681"/>
            <a:ext cx="8747891" cy="7560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3375">
                <a:solidFill>
                  <a:srgbClr val="0633F9"/>
                </a:solidFill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191524"/>
      </p:ext>
    </p:extLst>
  </p:cSld>
  <p:clrMapOvr>
    <a:masterClrMapping/>
  </p:clrMapOvr>
  <p:transition spd="med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198055" y="144681"/>
            <a:ext cx="8747891" cy="756045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  <p:sp>
        <p:nvSpPr>
          <p:cNvPr id="58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7" y="1080872"/>
            <a:ext cx="7804547" cy="5169910"/>
          </a:xfrm>
          <a:prstGeom prst="rect">
            <a:avLst/>
          </a:prstGeom>
        </p:spPr>
        <p:txBody>
          <a:bodyPr/>
          <a:lstStyle>
            <a:lvl1pPr>
              <a:buClr>
                <a:srgbClr val="0433FF"/>
              </a:buClr>
            </a:lvl1pPr>
            <a:lvl2pPr>
              <a:buClr>
                <a:srgbClr val="0433FF"/>
              </a:buClr>
            </a:lvl2pPr>
            <a:lvl3pPr>
              <a:buClr>
                <a:srgbClr val="0433FF"/>
              </a:buClr>
            </a:lvl3pPr>
            <a:lvl4pPr>
              <a:buClr>
                <a:srgbClr val="0433FF"/>
              </a:buClr>
            </a:lvl4pPr>
            <a:lvl5pPr>
              <a:buClr>
                <a:srgbClr val="0433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9580220"/>
      </p:ext>
    </p:extLst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Image"/>
          <p:cNvSpPr>
            <a:spLocks noGrp="1"/>
          </p:cNvSpPr>
          <p:nvPr>
            <p:ph type="pic" sz="half" idx="13"/>
          </p:nvPr>
        </p:nvSpPr>
        <p:spPr>
          <a:xfrm>
            <a:off x="4723805" y="1500188"/>
            <a:ext cx="3750469" cy="442019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69726" y="1500188"/>
            <a:ext cx="3750469" cy="4420195"/>
          </a:xfrm>
          <a:prstGeom prst="rect">
            <a:avLst/>
          </a:prstGeom>
        </p:spPr>
        <p:txBody>
          <a:bodyPr/>
          <a:lstStyle>
            <a:lvl1pPr marL="309976" indent="-309976">
              <a:spcBef>
                <a:spcPts val="2250"/>
              </a:spcBef>
              <a:buClr>
                <a:srgbClr val="0433FF"/>
              </a:buClr>
              <a:defRPr sz="1969"/>
            </a:lvl1pPr>
            <a:lvl2pPr marL="551069" indent="-309976">
              <a:spcBef>
                <a:spcPts val="2250"/>
              </a:spcBef>
              <a:buClr>
                <a:srgbClr val="0433FF"/>
              </a:buClr>
              <a:defRPr sz="1969"/>
            </a:lvl2pPr>
            <a:lvl3pPr marL="723279" indent="-241093">
              <a:spcBef>
                <a:spcPts val="2250"/>
              </a:spcBef>
              <a:buClr>
                <a:srgbClr val="0433FF"/>
              </a:buClr>
              <a:defRPr sz="1969"/>
            </a:lvl3pPr>
            <a:lvl4pPr marL="964372" indent="-241093">
              <a:spcBef>
                <a:spcPts val="2250"/>
              </a:spcBef>
              <a:buClr>
                <a:srgbClr val="0433FF"/>
              </a:buClr>
              <a:defRPr sz="1969"/>
            </a:lvl4pPr>
            <a:lvl5pPr marL="1205465" indent="-241093">
              <a:spcBef>
                <a:spcPts val="2250"/>
              </a:spcBef>
              <a:buClr>
                <a:srgbClr val="0433FF"/>
              </a:buClr>
              <a:defRPr sz="1969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Title Text"/>
          <p:cNvSpPr txBox="1">
            <a:spLocks noGrp="1"/>
          </p:cNvSpPr>
          <p:nvPr>
            <p:ph type="body" sz="quarter" idx="14"/>
          </p:nvPr>
        </p:nvSpPr>
        <p:spPr>
          <a:xfrm>
            <a:off x="198055" y="144681"/>
            <a:ext cx="8747891" cy="7560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3375">
                <a:solidFill>
                  <a:srgbClr val="0633F9"/>
                </a:solidFill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8907966"/>
      </p:ext>
    </p:extLst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7" y="892969"/>
            <a:ext cx="7804547" cy="5072063"/>
          </a:xfrm>
          <a:prstGeom prst="rect">
            <a:avLst/>
          </a:prstGeom>
        </p:spPr>
        <p:txBody>
          <a:bodyPr/>
          <a:lstStyle>
            <a:lvl1pPr>
              <a:buClr>
                <a:srgbClr val="0433FF"/>
              </a:buClr>
            </a:lvl1pPr>
            <a:lvl2pPr>
              <a:buClr>
                <a:srgbClr val="0433FF"/>
              </a:buClr>
            </a:lvl2pPr>
            <a:lvl3pPr>
              <a:buClr>
                <a:srgbClr val="0433FF"/>
              </a:buClr>
            </a:lvl3pPr>
            <a:lvl4pPr>
              <a:buClr>
                <a:srgbClr val="0433FF"/>
              </a:buClr>
            </a:lvl4pPr>
            <a:lvl5pPr>
              <a:buClr>
                <a:srgbClr val="0433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5617253"/>
      </p:ext>
    </p:extLst>
  </p:cSld>
  <p:clrMapOvr>
    <a:masterClrMapping/>
  </p:clrMapOvr>
  <p:transition spd="med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Image"/>
          <p:cNvSpPr>
            <a:spLocks noGrp="1"/>
          </p:cNvSpPr>
          <p:nvPr>
            <p:ph type="pic" sz="quarter" idx="13"/>
          </p:nvPr>
        </p:nvSpPr>
        <p:spPr>
          <a:xfrm>
            <a:off x="4723805" y="3580805"/>
            <a:ext cx="3750469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quarter" idx="14"/>
          </p:nvPr>
        </p:nvSpPr>
        <p:spPr>
          <a:xfrm>
            <a:off x="4728177" y="625078"/>
            <a:ext cx="3750469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Image"/>
          <p:cNvSpPr>
            <a:spLocks noGrp="1"/>
          </p:cNvSpPr>
          <p:nvPr>
            <p:ph type="pic" sz="half" idx="15"/>
          </p:nvPr>
        </p:nvSpPr>
        <p:spPr>
          <a:xfrm>
            <a:off x="669726" y="625078"/>
            <a:ext cx="3750469" cy="56078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0779060"/>
      </p:ext>
    </p:extLst>
  </p:cSld>
  <p:clrMapOvr>
    <a:masterClrMapping/>
  </p:clrMapOvr>
  <p:transition spd="med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–Johnny Appleseed"/>
          <p:cNvSpPr>
            <a:spLocks noGrp="1"/>
          </p:cNvSpPr>
          <p:nvPr>
            <p:ph type="body" sz="quarter" idx="13"/>
          </p:nvPr>
        </p:nvSpPr>
        <p:spPr>
          <a:xfrm>
            <a:off x="892969" y="4473774"/>
            <a:ext cx="7358063" cy="362215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87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5" name="“Type a quote here.”"/>
          <p:cNvSpPr>
            <a:spLocks noGrp="1"/>
          </p:cNvSpPr>
          <p:nvPr>
            <p:ph type="body" sz="quarter" idx="14"/>
          </p:nvPr>
        </p:nvSpPr>
        <p:spPr>
          <a:xfrm>
            <a:off x="892969" y="2984579"/>
            <a:ext cx="7358063" cy="51379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672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4918570"/>
      </p:ext>
    </p:extLst>
  </p:cSld>
  <p:clrMapOvr>
    <a:masterClrMapping/>
  </p:clrMapOvr>
  <p:transition spd="med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9782040"/>
      </p:ext>
    </p:extLst>
  </p:cSld>
  <p:clrMapOvr>
    <a:masterClrMapping/>
  </p:clrMapOvr>
  <p:transition spd="med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797271"/>
      </p:ext>
    </p:extLst>
  </p:cSld>
  <p:clrMapOvr>
    <a:masterClrMapping/>
  </p:clrMapOvr>
  <p:transition spd="med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1" cy="1470026"/>
          </a:xfrm>
          <a:prstGeom prst="rect">
            <a:avLst/>
          </a:prstGeom>
        </p:spPr>
        <p:txBody>
          <a:bodyPr lIns="65023" tIns="65023" rIns="65023" bIns="65023"/>
          <a:lstStyle>
            <a:lvl1pPr algn="ctr" defTabSz="457184">
              <a:defRPr sz="4359">
                <a:solidFill>
                  <a:srgbClr val="0000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1" cy="1752600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algn="ctr" defTabSz="457184">
              <a:spcBef>
                <a:spcPts val="703"/>
              </a:spcBef>
              <a:buSzTx/>
              <a:buNone/>
              <a:defRPr sz="3094">
                <a:solidFill>
                  <a:srgbClr val="888888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321457" algn="ctr" defTabSz="457184">
              <a:spcBef>
                <a:spcPts val="703"/>
              </a:spcBef>
              <a:buSzTx/>
              <a:buNone/>
              <a:defRPr sz="3094">
                <a:solidFill>
                  <a:srgbClr val="888888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642915" algn="ctr" defTabSz="457184">
              <a:spcBef>
                <a:spcPts val="703"/>
              </a:spcBef>
              <a:buSzTx/>
              <a:buNone/>
              <a:defRPr sz="3094">
                <a:solidFill>
                  <a:srgbClr val="888888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964372" algn="ctr" defTabSz="457184">
              <a:spcBef>
                <a:spcPts val="703"/>
              </a:spcBef>
              <a:buSzTx/>
              <a:buNone/>
              <a:defRPr sz="3094">
                <a:solidFill>
                  <a:srgbClr val="888888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1285829" algn="ctr" defTabSz="457184">
              <a:spcBef>
                <a:spcPts val="703"/>
              </a:spcBef>
              <a:buSzTx/>
              <a:buNone/>
              <a:defRPr sz="3094">
                <a:solidFill>
                  <a:srgbClr val="888888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2816" y="6386693"/>
            <a:ext cx="273984" cy="304440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457184">
              <a:defRPr sz="1125">
                <a:solidFill>
                  <a:srgbClr val="888888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754478"/>
      </p:ext>
    </p:extLst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1" cy="1143001"/>
          </a:xfrm>
          <a:prstGeom prst="rect">
            <a:avLst/>
          </a:prstGeom>
        </p:spPr>
        <p:txBody>
          <a:bodyPr lIns="65023" tIns="65023" rIns="65023" bIns="65023"/>
          <a:lstStyle>
            <a:lvl1pPr algn="ctr" defTabSz="457184">
              <a:defRPr sz="4359">
                <a:solidFill>
                  <a:srgbClr val="0000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28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1" cy="4525964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331503" indent="-331503" defTabSz="457184">
              <a:spcBef>
                <a:spcPts val="703"/>
              </a:spcBef>
              <a:buSzPct val="100000"/>
              <a:buFont typeface="Arial"/>
              <a:buChar char="•"/>
              <a:defRPr sz="3094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637174" indent="-315717" defTabSz="457184">
              <a:spcBef>
                <a:spcPts val="703"/>
              </a:spcBef>
              <a:buFont typeface="Arial"/>
              <a:buChar char="–"/>
              <a:defRPr sz="3094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937584" indent="-294669" defTabSz="457184">
              <a:spcBef>
                <a:spcPts val="703"/>
              </a:spcBef>
              <a:buSzPct val="100000"/>
              <a:buFont typeface="Arial"/>
              <a:buChar char="•"/>
              <a:defRPr sz="3094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317975" indent="-353603" defTabSz="457184">
              <a:spcBef>
                <a:spcPts val="703"/>
              </a:spcBef>
              <a:buSzPct val="100000"/>
              <a:buFont typeface="Arial"/>
              <a:buChar char="–"/>
              <a:defRPr sz="3094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1639432" indent="-353603" defTabSz="457184">
              <a:spcBef>
                <a:spcPts val="703"/>
              </a:spcBef>
              <a:buSzPct val="100000"/>
              <a:buFont typeface="Arial"/>
              <a:buChar char="»"/>
              <a:defRPr sz="3094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2816" y="6386693"/>
            <a:ext cx="273984" cy="304440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457184">
              <a:defRPr sz="1125">
                <a:solidFill>
                  <a:srgbClr val="888888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8668012"/>
      </p:ext>
    </p:extLst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1" cy="1143001"/>
          </a:xfrm>
          <a:prstGeom prst="rect">
            <a:avLst/>
          </a:prstGeom>
        </p:spPr>
        <p:txBody>
          <a:bodyPr lIns="65023" tIns="65023" rIns="65023" bIns="65023"/>
          <a:lstStyle>
            <a:lvl1pPr algn="ctr" defTabSz="457184">
              <a:defRPr sz="4359">
                <a:solidFill>
                  <a:srgbClr val="0000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37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1" cy="4525964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331503" indent="-331503" defTabSz="457184">
              <a:spcBef>
                <a:spcPts val="703"/>
              </a:spcBef>
              <a:buSzPct val="100000"/>
              <a:buFont typeface="Arial"/>
              <a:buChar char="•"/>
              <a:defRPr sz="3094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637174" indent="-315717" defTabSz="457184">
              <a:spcBef>
                <a:spcPts val="703"/>
              </a:spcBef>
              <a:buFont typeface="Arial"/>
              <a:buChar char="–"/>
              <a:defRPr sz="3094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937584" indent="-294669" defTabSz="457184">
              <a:spcBef>
                <a:spcPts val="703"/>
              </a:spcBef>
              <a:buSzPct val="100000"/>
              <a:buFont typeface="Arial"/>
              <a:buChar char="•"/>
              <a:defRPr sz="3094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317975" indent="-353603" defTabSz="457184">
              <a:spcBef>
                <a:spcPts val="703"/>
              </a:spcBef>
              <a:buSzPct val="100000"/>
              <a:buFont typeface="Arial"/>
              <a:buChar char="–"/>
              <a:defRPr sz="3094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1639432" indent="-353603" defTabSz="457184">
              <a:spcBef>
                <a:spcPts val="703"/>
              </a:spcBef>
              <a:buSzPct val="100000"/>
              <a:buFont typeface="Arial"/>
              <a:buChar char="»"/>
              <a:defRPr sz="3094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2816" y="6386693"/>
            <a:ext cx="273984" cy="304440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457184">
              <a:defRPr sz="1125">
                <a:solidFill>
                  <a:srgbClr val="888888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8549375"/>
      </p:ext>
    </p:extLst>
  </p:cSld>
  <p:clrMapOvr>
    <a:masterClrMapping/>
  </p:clrMapOvr>
  <p:transition spd="med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Image"/>
          <p:cNvSpPr>
            <a:spLocks noGrp="1"/>
          </p:cNvSpPr>
          <p:nvPr>
            <p:ph type="pic" sz="half" idx="13"/>
          </p:nvPr>
        </p:nvSpPr>
        <p:spPr>
          <a:xfrm>
            <a:off x="4723805" y="1500188"/>
            <a:ext cx="3750469" cy="442019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4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69726" y="1500188"/>
            <a:ext cx="3750469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buClr>
                <a:srgbClr val="0433FF"/>
              </a:buClr>
              <a:defRPr sz="1969"/>
            </a:lvl1pPr>
            <a:lvl2pPr marL="482186" indent="-241093">
              <a:spcBef>
                <a:spcPts val="2250"/>
              </a:spcBef>
              <a:buClr>
                <a:srgbClr val="0433FF"/>
              </a:buClr>
              <a:defRPr sz="1969"/>
            </a:lvl2pPr>
            <a:lvl3pPr marL="723279" indent="-241093">
              <a:spcBef>
                <a:spcPts val="2250"/>
              </a:spcBef>
              <a:buClr>
                <a:srgbClr val="0433FF"/>
              </a:buClr>
              <a:defRPr sz="1969"/>
            </a:lvl3pPr>
            <a:lvl4pPr marL="964372" indent="-241093">
              <a:spcBef>
                <a:spcPts val="2250"/>
              </a:spcBef>
              <a:buClr>
                <a:srgbClr val="0433FF"/>
              </a:buClr>
              <a:defRPr sz="1969"/>
            </a:lvl4pPr>
            <a:lvl5pPr marL="1205465" indent="-241093">
              <a:spcBef>
                <a:spcPts val="2250"/>
              </a:spcBef>
              <a:buClr>
                <a:srgbClr val="0433FF"/>
              </a:buClr>
              <a:defRPr sz="1969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7" name="Title Text"/>
          <p:cNvSpPr txBox="1">
            <a:spLocks noGrp="1"/>
          </p:cNvSpPr>
          <p:nvPr>
            <p:ph type="body" sz="quarter" idx="14"/>
          </p:nvPr>
        </p:nvSpPr>
        <p:spPr>
          <a:xfrm>
            <a:off x="198055" y="144681"/>
            <a:ext cx="8747891" cy="7560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3375">
                <a:solidFill>
                  <a:srgbClr val="0633F9"/>
                </a:solidFill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3968826"/>
      </p:ext>
    </p:extLst>
  </p:cSld>
  <p:clrMapOvr>
    <a:masterClrMapping/>
  </p:clrMapOvr>
  <p:transition spd="med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92969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2969" y="353615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531"/>
            </a:lvl1pPr>
            <a:lvl2pPr marL="0" indent="0" algn="ctr">
              <a:spcBef>
                <a:spcPts val="0"/>
              </a:spcBef>
              <a:buSzTx/>
              <a:buNone/>
              <a:defRPr sz="2531"/>
            </a:lvl2pPr>
            <a:lvl3pPr marL="0" indent="0" algn="ctr">
              <a:spcBef>
                <a:spcPts val="0"/>
              </a:spcBef>
              <a:buSzTx/>
              <a:buNone/>
              <a:defRPr sz="2531"/>
            </a:lvl3pPr>
            <a:lvl4pPr marL="0" indent="0" algn="ctr">
              <a:spcBef>
                <a:spcPts val="0"/>
              </a:spcBef>
              <a:buSzTx/>
              <a:buNone/>
              <a:defRPr sz="2531"/>
            </a:lvl4pPr>
            <a:lvl5pPr marL="0" indent="0" algn="ctr">
              <a:spcBef>
                <a:spcPts val="0"/>
              </a:spcBef>
              <a:buSzTx/>
              <a:buNone/>
              <a:defRPr sz="253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423615"/>
      </p:ext>
    </p:extLst>
  </p:cSld>
  <p:clrMapOvr>
    <a:masterClrMapping/>
  </p:clrMapOvr>
  <p:transition spd="med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892969" y="1946672"/>
            <a:ext cx="7358063" cy="4018359"/>
          </a:xfrm>
          <a:prstGeom prst="rect">
            <a:avLst/>
          </a:prstGeom>
        </p:spPr>
        <p:txBody>
          <a:bodyPr/>
          <a:lstStyle>
            <a:lvl1pPr>
              <a:spcBef>
                <a:spcPts val="1687"/>
              </a:spcBef>
              <a:buBlip>
                <a:blip r:embed="rId2"/>
              </a:buBlip>
            </a:lvl1pPr>
            <a:lvl2pPr>
              <a:spcBef>
                <a:spcPts val="1687"/>
              </a:spcBef>
            </a:lvl2pPr>
            <a:lvl3pPr>
              <a:spcBef>
                <a:spcPts val="1687"/>
              </a:spcBef>
            </a:lvl3pPr>
            <a:lvl4pPr>
              <a:spcBef>
                <a:spcPts val="1687"/>
              </a:spcBef>
            </a:lvl4pPr>
            <a:lvl5pPr>
              <a:spcBef>
                <a:spcPts val="1687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908077"/>
      </p:ext>
    </p:extLst>
  </p:cSld>
  <p:clrMapOvr>
    <a:masterClrMapping/>
  </p:clrMapOvr>
  <p:transition spd="med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xfrm>
            <a:off x="892969" y="1946672"/>
            <a:ext cx="7358063" cy="4018359"/>
          </a:xfrm>
          <a:prstGeom prst="rect">
            <a:avLst/>
          </a:prstGeom>
        </p:spPr>
        <p:txBody>
          <a:bodyPr numCol="2" spcCol="523240" anchor="t"/>
          <a:lstStyle>
            <a:lvl1pPr marL="571002" indent="-347767">
              <a:spcBef>
                <a:spcPts val="2672"/>
              </a:spcBef>
              <a:buBlip>
                <a:blip r:embed="rId2"/>
              </a:buBlip>
              <a:defRPr sz="2250"/>
            </a:lvl1pPr>
            <a:lvl2pPr marL="883530" indent="-347767">
              <a:spcBef>
                <a:spcPts val="2672"/>
              </a:spcBef>
              <a:defRPr sz="2250"/>
            </a:lvl2pPr>
            <a:lvl3pPr marL="1196057" indent="-347767">
              <a:spcBef>
                <a:spcPts val="2672"/>
              </a:spcBef>
              <a:defRPr sz="2250"/>
            </a:lvl3pPr>
            <a:lvl4pPr marL="1508585" indent="-347767">
              <a:spcBef>
                <a:spcPts val="2672"/>
              </a:spcBef>
              <a:defRPr sz="2250"/>
            </a:lvl4pPr>
            <a:lvl5pPr marL="1821113" indent="-347767">
              <a:spcBef>
                <a:spcPts val="2672"/>
              </a:spcBef>
              <a:defRPr sz="225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995985"/>
      </p:ext>
    </p:extLst>
  </p:cSld>
  <p:clrMapOvr>
    <a:masterClrMapping/>
  </p:clrMapOvr>
  <p:transition spd="med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147846"/>
      </p:ext>
    </p:extLst>
  </p:cSld>
  <p:clrMapOvr>
    <a:masterClrMapping/>
  </p:clrMapOvr>
  <p:transition spd="med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611042"/>
      </p:ext>
    </p:extLst>
  </p:cSld>
  <p:clrMapOvr>
    <a:masterClrMapping/>
  </p:clrMapOvr>
  <p:transition spd="med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307813"/>
      </p:ext>
    </p:extLst>
  </p:cSld>
  <p:clrMapOvr>
    <a:masterClrMapping/>
  </p:clrMapOvr>
  <p:transition spd="med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Text"/>
          <p:cNvSpPr txBox="1">
            <a:spLocks noGrp="1"/>
          </p:cNvSpPr>
          <p:nvPr>
            <p:ph type="title"/>
          </p:nvPr>
        </p:nvSpPr>
        <p:spPr>
          <a:xfrm>
            <a:off x="892969" y="2089547"/>
            <a:ext cx="7358063" cy="267890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50498"/>
      </p:ext>
    </p:extLst>
  </p:cSld>
  <p:clrMapOvr>
    <a:masterClrMapping/>
  </p:clrMapOvr>
  <p:transition spd="med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Image"/>
          <p:cNvSpPr>
            <a:spLocks noGrp="1"/>
          </p:cNvSpPr>
          <p:nvPr>
            <p:ph type="pic" sz="half" idx="13"/>
          </p:nvPr>
        </p:nvSpPr>
        <p:spPr>
          <a:xfrm>
            <a:off x="1714500" y="1151930"/>
            <a:ext cx="5715000" cy="3205758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70" name="Title Text"/>
          <p:cNvSpPr txBox="1">
            <a:spLocks noGrp="1"/>
          </p:cNvSpPr>
          <p:nvPr>
            <p:ph type="title"/>
          </p:nvPr>
        </p:nvSpPr>
        <p:spPr>
          <a:xfrm>
            <a:off x="892969" y="5179219"/>
            <a:ext cx="7358063" cy="119657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880450"/>
      </p:ext>
    </p:extLst>
  </p:cSld>
  <p:clrMapOvr>
    <a:masterClrMapping/>
  </p:clrMapOvr>
  <p:transition spd="med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Image"/>
          <p:cNvSpPr>
            <a:spLocks noGrp="1"/>
          </p:cNvSpPr>
          <p:nvPr>
            <p:ph type="pic" sz="half" idx="13"/>
          </p:nvPr>
        </p:nvSpPr>
        <p:spPr>
          <a:xfrm>
            <a:off x="1714500" y="1151930"/>
            <a:ext cx="5715000" cy="3205758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79" name="Title Text"/>
          <p:cNvSpPr txBox="1">
            <a:spLocks noGrp="1"/>
          </p:cNvSpPr>
          <p:nvPr>
            <p:ph type="title"/>
          </p:nvPr>
        </p:nvSpPr>
        <p:spPr>
          <a:xfrm>
            <a:off x="892969" y="5179219"/>
            <a:ext cx="7358063" cy="119657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979765"/>
      </p:ext>
    </p:extLst>
  </p:cSld>
  <p:clrMapOvr>
    <a:masterClrMapping/>
  </p:clrMapOvr>
  <p:transition spd="med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Image"/>
          <p:cNvSpPr>
            <a:spLocks noGrp="1"/>
          </p:cNvSpPr>
          <p:nvPr>
            <p:ph type="pic" sz="quarter" idx="13"/>
          </p:nvPr>
        </p:nvSpPr>
        <p:spPr>
          <a:xfrm>
            <a:off x="5009555" y="1384101"/>
            <a:ext cx="2964656" cy="3955852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446484" y="991195"/>
            <a:ext cx="4125516" cy="2321719"/>
          </a:xfrm>
          <a:prstGeom prst="rect">
            <a:avLst/>
          </a:prstGeom>
        </p:spPr>
        <p:txBody>
          <a:bodyPr anchor="b"/>
          <a:lstStyle>
            <a:lvl1pPr>
              <a:defRPr sz="4922"/>
            </a:lvl1pPr>
          </a:lstStyle>
          <a:p>
            <a:r>
              <a:t>Title Text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6484" y="3366492"/>
            <a:ext cx="4125516" cy="2321719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1687"/>
            </a:lvl1pPr>
            <a:lvl2pPr marL="0" indent="0">
              <a:spcBef>
                <a:spcPts val="0"/>
              </a:spcBef>
              <a:buSzTx/>
              <a:buNone/>
              <a:defRPr sz="1687"/>
            </a:lvl2pPr>
            <a:lvl3pPr marL="0" indent="0">
              <a:spcBef>
                <a:spcPts val="0"/>
              </a:spcBef>
              <a:buSzTx/>
              <a:buNone/>
              <a:defRPr sz="1687"/>
            </a:lvl3pPr>
            <a:lvl4pPr marL="0" indent="0">
              <a:spcBef>
                <a:spcPts val="0"/>
              </a:spcBef>
              <a:buSzTx/>
              <a:buNone/>
              <a:defRPr sz="1687"/>
            </a:lvl4pPr>
            <a:lvl5pPr marL="0" indent="0">
              <a:spcBef>
                <a:spcPts val="0"/>
              </a:spcBef>
              <a:buSzTx/>
              <a:buNone/>
              <a:defRPr sz="1687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895814"/>
      </p:ext>
    </p:extLst>
  </p:cSld>
  <p:clrMapOvr>
    <a:masterClrMapping/>
  </p:clrMapOvr>
  <p:transition spd="med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Image"/>
          <p:cNvSpPr>
            <a:spLocks noGrp="1"/>
          </p:cNvSpPr>
          <p:nvPr>
            <p:ph type="pic" sz="quarter" idx="13"/>
          </p:nvPr>
        </p:nvSpPr>
        <p:spPr>
          <a:xfrm>
            <a:off x="5009555" y="1384101"/>
            <a:ext cx="2964656" cy="3955852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98" name="Title Text"/>
          <p:cNvSpPr txBox="1">
            <a:spLocks noGrp="1"/>
          </p:cNvSpPr>
          <p:nvPr>
            <p:ph type="title"/>
          </p:nvPr>
        </p:nvSpPr>
        <p:spPr>
          <a:xfrm>
            <a:off x="446484" y="991195"/>
            <a:ext cx="4125516" cy="2321719"/>
          </a:xfrm>
          <a:prstGeom prst="rect">
            <a:avLst/>
          </a:prstGeom>
        </p:spPr>
        <p:txBody>
          <a:bodyPr anchor="b"/>
          <a:lstStyle>
            <a:lvl1pPr>
              <a:defRPr sz="4922"/>
            </a:lvl1pPr>
          </a:lstStyle>
          <a:p>
            <a:r>
              <a:t>Title Text</a:t>
            </a:r>
          </a:p>
        </p:txBody>
      </p:sp>
      <p:sp>
        <p:nvSpPr>
          <p:cNvPr id="9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6484" y="3366492"/>
            <a:ext cx="4125516" cy="2321719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1687"/>
            </a:lvl1pPr>
            <a:lvl2pPr marL="0" indent="0">
              <a:spcBef>
                <a:spcPts val="0"/>
              </a:spcBef>
              <a:buSzTx/>
              <a:buNone/>
              <a:defRPr sz="1687"/>
            </a:lvl2pPr>
            <a:lvl3pPr marL="0" indent="0">
              <a:spcBef>
                <a:spcPts val="0"/>
              </a:spcBef>
              <a:buSzTx/>
              <a:buNone/>
              <a:defRPr sz="1687"/>
            </a:lvl3pPr>
            <a:lvl4pPr marL="0" indent="0">
              <a:spcBef>
                <a:spcPts val="0"/>
              </a:spcBef>
              <a:buSzTx/>
              <a:buNone/>
              <a:defRPr sz="1687"/>
            </a:lvl4pPr>
            <a:lvl5pPr marL="0" indent="0">
              <a:spcBef>
                <a:spcPts val="0"/>
              </a:spcBef>
              <a:buSzTx/>
              <a:buNone/>
              <a:defRPr sz="1687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206572"/>
      </p:ext>
    </p:extLst>
  </p:cSld>
  <p:clrMapOvr>
    <a:masterClrMapping/>
  </p:clrMapOvr>
  <p:transition spd="med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Image"/>
          <p:cNvSpPr>
            <a:spLocks noGrp="1"/>
          </p:cNvSpPr>
          <p:nvPr>
            <p:ph type="pic" sz="quarter" idx="13"/>
          </p:nvPr>
        </p:nvSpPr>
        <p:spPr>
          <a:xfrm>
            <a:off x="5045273" y="2027039"/>
            <a:ext cx="2884289" cy="3848695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0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92969" y="1946672"/>
            <a:ext cx="3545086" cy="4018359"/>
          </a:xfrm>
          <a:prstGeom prst="rect">
            <a:avLst/>
          </a:prstGeom>
        </p:spPr>
        <p:txBody>
          <a:bodyPr/>
          <a:lstStyle>
            <a:lvl1pPr marL="571002" indent="-347767">
              <a:spcBef>
                <a:spcPts val="2672"/>
              </a:spcBef>
              <a:buBlip>
                <a:blip r:embed="rId2"/>
              </a:buBlip>
              <a:defRPr sz="2250"/>
            </a:lvl1pPr>
            <a:lvl2pPr marL="883530" indent="-347767">
              <a:spcBef>
                <a:spcPts val="2672"/>
              </a:spcBef>
              <a:defRPr sz="2250"/>
            </a:lvl2pPr>
            <a:lvl3pPr marL="1196057" indent="-347767">
              <a:spcBef>
                <a:spcPts val="2672"/>
              </a:spcBef>
              <a:defRPr sz="2250"/>
            </a:lvl3pPr>
            <a:lvl4pPr marL="1508585" indent="-347767">
              <a:spcBef>
                <a:spcPts val="2672"/>
              </a:spcBef>
              <a:defRPr sz="2250"/>
            </a:lvl4pPr>
            <a:lvl5pPr marL="1821113" indent="-347767">
              <a:spcBef>
                <a:spcPts val="2672"/>
              </a:spcBef>
              <a:defRPr sz="225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95036"/>
      </p:ext>
    </p:extLst>
  </p:cSld>
  <p:clrMapOvr>
    <a:masterClrMapping/>
  </p:clrMapOvr>
  <p:transition spd="med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92969" y="1946672"/>
            <a:ext cx="3545086" cy="4018359"/>
          </a:xfrm>
          <a:prstGeom prst="rect">
            <a:avLst/>
          </a:prstGeom>
        </p:spPr>
        <p:txBody>
          <a:bodyPr/>
          <a:lstStyle>
            <a:lvl1pPr marL="571002" indent="-347767">
              <a:spcBef>
                <a:spcPts val="2672"/>
              </a:spcBef>
              <a:buBlip>
                <a:blip r:embed="rId2"/>
              </a:buBlip>
              <a:defRPr sz="2250"/>
            </a:lvl1pPr>
            <a:lvl2pPr marL="883530" indent="-347767">
              <a:spcBef>
                <a:spcPts val="2672"/>
              </a:spcBef>
              <a:defRPr sz="2250"/>
            </a:lvl2pPr>
            <a:lvl3pPr marL="1196057" indent="-347767">
              <a:spcBef>
                <a:spcPts val="2672"/>
              </a:spcBef>
              <a:defRPr sz="2250"/>
            </a:lvl3pPr>
            <a:lvl4pPr marL="1508585" indent="-347767">
              <a:spcBef>
                <a:spcPts val="2672"/>
              </a:spcBef>
              <a:defRPr sz="2250"/>
            </a:lvl4pPr>
            <a:lvl5pPr marL="1821113" indent="-347767">
              <a:spcBef>
                <a:spcPts val="2672"/>
              </a:spcBef>
              <a:defRPr sz="225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387479"/>
      </p:ext>
    </p:extLst>
  </p:cSld>
  <p:clrMapOvr>
    <a:masterClrMapping/>
  </p:clrMapOvr>
  <p:transition spd="med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64969" y="1946672"/>
            <a:ext cx="2786063" cy="4018359"/>
          </a:xfrm>
          <a:prstGeom prst="rect">
            <a:avLst/>
          </a:prstGeom>
        </p:spPr>
        <p:txBody>
          <a:bodyPr/>
          <a:lstStyle>
            <a:lvl1pPr marL="571002" indent="-347767">
              <a:spcBef>
                <a:spcPts val="2672"/>
              </a:spcBef>
              <a:buBlip>
                <a:blip r:embed="rId2"/>
              </a:buBlip>
              <a:defRPr sz="2250"/>
            </a:lvl1pPr>
            <a:lvl2pPr marL="883530" indent="-347767">
              <a:spcBef>
                <a:spcPts val="2672"/>
              </a:spcBef>
              <a:defRPr sz="2250"/>
            </a:lvl2pPr>
            <a:lvl3pPr marL="1196057" indent="-347767">
              <a:spcBef>
                <a:spcPts val="2672"/>
              </a:spcBef>
              <a:defRPr sz="2250"/>
            </a:lvl3pPr>
            <a:lvl4pPr marL="1508585" indent="-347767">
              <a:spcBef>
                <a:spcPts val="2672"/>
              </a:spcBef>
              <a:defRPr sz="2250"/>
            </a:lvl4pPr>
            <a:lvl5pPr marL="1821113" indent="-347767">
              <a:spcBef>
                <a:spcPts val="2672"/>
              </a:spcBef>
              <a:defRPr sz="225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026288"/>
      </p:ext>
    </p:extLst>
  </p:cSld>
  <p:clrMapOvr>
    <a:masterClrMapping/>
  </p:clrMapOvr>
  <p:transition spd="med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906"/>
            </a:lvl1pPr>
          </a:lstStyle>
          <a:p>
            <a:r>
              <a:t>Title Text</a:t>
            </a:r>
          </a:p>
        </p:txBody>
      </p:sp>
      <p:sp>
        <p:nvSpPr>
          <p:cNvPr id="1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468290"/>
      </p:ext>
    </p:extLst>
  </p:cSld>
  <p:clrMapOvr>
    <a:masterClrMapping/>
  </p:clrMapOvr>
  <p:transition spd="med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1812726" y="1721197"/>
            <a:ext cx="5518548" cy="1741290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3937"/>
            </a:lvl1pPr>
          </a:lstStyle>
          <a:p>
            <a:r>
              <a:t>Title Text</a:t>
            </a:r>
          </a:p>
        </p:txBody>
      </p:sp>
      <p:sp>
        <p:nvSpPr>
          <p:cNvPr id="1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12726" y="3509367"/>
            <a:ext cx="5518548" cy="596057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sz="2391"/>
            </a:lvl1pPr>
            <a:lvl2pPr marL="0" indent="0" algn="ctr">
              <a:spcBef>
                <a:spcPts val="0"/>
              </a:spcBef>
              <a:buSzTx/>
              <a:buNone/>
              <a:defRPr sz="2391"/>
            </a:lvl2pPr>
            <a:lvl3pPr marL="0" indent="0" algn="ctr">
              <a:spcBef>
                <a:spcPts val="0"/>
              </a:spcBef>
              <a:buSzTx/>
              <a:buNone/>
              <a:defRPr sz="2391"/>
            </a:lvl3pPr>
            <a:lvl4pPr marL="0" indent="0" algn="ctr">
              <a:spcBef>
                <a:spcPts val="0"/>
              </a:spcBef>
              <a:buSzTx/>
              <a:buNone/>
              <a:defRPr sz="2391"/>
            </a:lvl4pPr>
            <a:lvl5pPr marL="0" indent="0" algn="ctr">
              <a:spcBef>
                <a:spcPts val="0"/>
              </a:spcBef>
              <a:buSzTx/>
              <a:buNone/>
              <a:defRPr sz="239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568651" y="5739557"/>
            <a:ext cx="253274" cy="250068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125"/>
            </a:lvl1pPr>
          </a:lstStyle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402695"/>
      </p:ext>
    </p:extLst>
  </p:cSld>
  <p:clrMapOvr>
    <a:masterClrMapping/>
  </p:clrMapOvr>
  <p:transition spd="med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le Text"/>
          <p:cNvSpPr txBox="1">
            <a:spLocks noGrp="1"/>
          </p:cNvSpPr>
          <p:nvPr>
            <p:ph type="title"/>
          </p:nvPr>
        </p:nvSpPr>
        <p:spPr>
          <a:xfrm>
            <a:off x="1812726" y="991195"/>
            <a:ext cx="5518548" cy="1285876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3937"/>
            </a:lvl1pPr>
          </a:lstStyle>
          <a:p>
            <a:r>
              <a:t>Title Text</a:t>
            </a:r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568651" y="5739557"/>
            <a:ext cx="253274" cy="250068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125"/>
            </a:lvl1pPr>
          </a:lstStyle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753455"/>
      </p:ext>
    </p:extLst>
  </p:cSld>
  <p:clrMapOvr>
    <a:masterClrMapping/>
  </p:clrMapOvr>
  <p:transition spd="med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Text"/>
          <p:cNvSpPr txBox="1">
            <a:spLocks noGrp="1"/>
          </p:cNvSpPr>
          <p:nvPr>
            <p:ph type="title"/>
          </p:nvPr>
        </p:nvSpPr>
        <p:spPr>
          <a:xfrm>
            <a:off x="1812726" y="991195"/>
            <a:ext cx="5518548" cy="1285876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5765"/>
            </a:lvl1pPr>
          </a:lstStyle>
          <a:p>
            <a:r>
              <a:t>Title Text</a:t>
            </a:r>
          </a:p>
        </p:txBody>
      </p:sp>
      <p:sp>
        <p:nvSpPr>
          <p:cNvPr id="1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568651" y="5739557"/>
            <a:ext cx="253274" cy="250068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125"/>
            </a:lvl1pPr>
          </a:lstStyle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090663"/>
      </p:ext>
    </p:extLst>
  </p:cSld>
  <p:clrMapOvr>
    <a:masterClrMapping/>
  </p:clrMapOvr>
  <p:transition spd="med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92969"/>
          </a:xfrm>
          <a:prstGeom prst="rect">
            <a:avLst/>
          </a:prstGeom>
          <a:effectLst>
            <a:outerShdw blurRad="25400" dist="25400" dir="2700000" rotWithShape="0">
              <a:srgbClr val="FFFFFF">
                <a:alpha val="75000"/>
              </a:srgbClr>
            </a:outerShdw>
          </a:effectLst>
        </p:spPr>
        <p:txBody>
          <a:bodyPr lIns="0" tIns="0" rIns="0" bIns="0"/>
          <a:lstStyle>
            <a:lvl1pPr defTabSz="321457">
              <a:lnSpc>
                <a:spcPts val="4008"/>
              </a:lnSpc>
              <a:spcBef>
                <a:spcPts val="141"/>
              </a:spcBef>
              <a:tabLst>
                <a:tab pos="857220" algn="l"/>
              </a:tabLst>
              <a:defRPr sz="3375">
                <a:solidFill>
                  <a:srgbClr val="011892"/>
                </a:solidFill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Body Level One…"/>
          <p:cNvSpPr txBox="1">
            <a:spLocks noGrp="1"/>
          </p:cNvSpPr>
          <p:nvPr>
            <p:ph type="body" idx="1"/>
          </p:nvPr>
        </p:nvSpPr>
        <p:spPr>
          <a:xfrm>
            <a:off x="-8930" y="973336"/>
            <a:ext cx="4357688" cy="5884664"/>
          </a:xfrm>
          <a:prstGeom prst="rect">
            <a:avLst/>
          </a:prstGeom>
          <a:effectLst>
            <a:outerShdw blurRad="25400" dist="25400" dir="2700000" rotWithShape="0">
              <a:srgbClr val="FFFFFF">
                <a:alpha val="75000"/>
              </a:srgbClr>
            </a:outerShdw>
          </a:effectLst>
        </p:spPr>
        <p:txBody>
          <a:bodyPr/>
          <a:lstStyle>
            <a:lvl1pPr marL="478613" indent="-282167" defTabSz="321457">
              <a:lnSpc>
                <a:spcPts val="2672"/>
              </a:lnSpc>
              <a:spcBef>
                <a:spcPts val="1547"/>
              </a:spcBef>
              <a:buClr>
                <a:srgbClr val="55533A"/>
              </a:buClr>
              <a:buSzPct val="125000"/>
              <a:buFont typeface="Hoefler Text"/>
              <a:buBlip>
                <a:blip r:embed="rId2"/>
              </a:buBlip>
              <a:tabLst>
                <a:tab pos="910796" algn="l"/>
              </a:tabLst>
              <a:defRPr sz="2250">
                <a:solidFill>
                  <a:srgbClr val="007400"/>
                </a:solidFill>
                <a:latin typeface="Optima"/>
                <a:ea typeface="Optima"/>
                <a:cs typeface="Optima"/>
                <a:sym typeface="Optima"/>
              </a:defRPr>
            </a:lvl1pPr>
            <a:lvl2pPr marL="832216" indent="-251807" defTabSz="321457">
              <a:lnSpc>
                <a:spcPts val="1969"/>
              </a:lnSpc>
              <a:spcBef>
                <a:spcPts val="844"/>
              </a:spcBef>
              <a:buClr>
                <a:srgbClr val="55533A"/>
              </a:buClr>
              <a:buSzPct val="125000"/>
              <a:buFont typeface="Hoefler Text"/>
              <a:tabLst>
                <a:tab pos="1267971" algn="l"/>
              </a:tabLst>
              <a:defRPr sz="1687">
                <a:solidFill>
                  <a:srgbClr val="007400"/>
                </a:solidFill>
                <a:latin typeface="Optima"/>
                <a:ea typeface="Optima"/>
                <a:cs typeface="Optima"/>
                <a:sym typeface="Optima"/>
              </a:defRPr>
            </a:lvl2pPr>
            <a:lvl3pPr marL="1219152" indent="-251807" defTabSz="321457">
              <a:lnSpc>
                <a:spcPts val="1969"/>
              </a:lnSpc>
              <a:spcBef>
                <a:spcPts val="844"/>
              </a:spcBef>
              <a:buClr>
                <a:srgbClr val="55533A"/>
              </a:buClr>
              <a:buSzPct val="125000"/>
              <a:buFont typeface="Hoefler Text"/>
              <a:tabLst>
                <a:tab pos="1651933" algn="l"/>
              </a:tabLst>
              <a:defRPr sz="1687">
                <a:solidFill>
                  <a:srgbClr val="007400"/>
                </a:solidFill>
                <a:latin typeface="Optima"/>
                <a:ea typeface="Optima"/>
                <a:cs typeface="Optima"/>
                <a:sym typeface="Optima"/>
              </a:defRPr>
            </a:lvl3pPr>
            <a:lvl4pPr marL="1623956" indent="-251807" defTabSz="321457">
              <a:lnSpc>
                <a:spcPts val="1969"/>
              </a:lnSpc>
              <a:spcBef>
                <a:spcPts val="844"/>
              </a:spcBef>
              <a:buClr>
                <a:srgbClr val="55533A"/>
              </a:buClr>
              <a:buSzPct val="125000"/>
              <a:buFont typeface="Hoefler Text"/>
              <a:tabLst>
                <a:tab pos="2053755" algn="l"/>
              </a:tabLst>
              <a:defRPr sz="1687">
                <a:solidFill>
                  <a:srgbClr val="007400"/>
                </a:solidFill>
                <a:latin typeface="Optima"/>
                <a:ea typeface="Optima"/>
                <a:cs typeface="Optima"/>
                <a:sym typeface="Optima"/>
              </a:defRPr>
            </a:lvl4pPr>
            <a:lvl5pPr marL="2022795" indent="-251807" defTabSz="321457">
              <a:lnSpc>
                <a:spcPts val="1969"/>
              </a:lnSpc>
              <a:spcBef>
                <a:spcPts val="844"/>
              </a:spcBef>
              <a:buClr>
                <a:srgbClr val="55533A"/>
              </a:buClr>
              <a:buSzPct val="125000"/>
              <a:buFont typeface="Hoefler Text"/>
              <a:tabLst>
                <a:tab pos="2455577" algn="l"/>
              </a:tabLst>
              <a:defRPr sz="1687">
                <a:solidFill>
                  <a:srgbClr val="007400"/>
                </a:solidFill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572000" y="6482953"/>
            <a:ext cx="341440" cy="333425"/>
          </a:xfrm>
          <a:prstGeom prst="rect">
            <a:avLst/>
          </a:prstGeom>
          <a:effectLst>
            <a:outerShdw blurRad="25400" dist="25400" dir="2700000" rotWithShape="0">
              <a:srgbClr val="FFFFFF">
                <a:alpha val="75000"/>
              </a:srgbClr>
            </a:outerShdw>
          </a:effectLst>
        </p:spPr>
        <p:txBody>
          <a:bodyPr lIns="38100" tIns="38100" rIns="38100" bIns="38100"/>
          <a:lstStyle>
            <a:lvl1pPr defTabSz="321457">
              <a:lnSpc>
                <a:spcPts val="1969"/>
              </a:lnSpc>
              <a:tabLst>
                <a:tab pos="250022" algn="l"/>
                <a:tab pos="500045" algn="l"/>
                <a:tab pos="750067" algn="l"/>
                <a:tab pos="1000089" algn="l"/>
                <a:tab pos="1250112" algn="l"/>
                <a:tab pos="1500134" algn="l"/>
                <a:tab pos="1750157" algn="l"/>
                <a:tab pos="2000179" algn="l"/>
                <a:tab pos="2250201" algn="l"/>
                <a:tab pos="2500224" algn="l"/>
                <a:tab pos="2750246" algn="l"/>
                <a:tab pos="3000268" algn="l"/>
              </a:tabLst>
              <a:defRPr sz="1687">
                <a:solidFill>
                  <a:srgbClr val="55533A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9423404"/>
      </p:ext>
    </p:extLst>
  </p:cSld>
  <p:clrMapOvr>
    <a:masterClrMapping/>
  </p:clrMapOvr>
  <p:transition spd="med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le Text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7772401" cy="914401"/>
          </a:xfrm>
          <a:prstGeom prst="rect">
            <a:avLst/>
          </a:prstGeom>
        </p:spPr>
        <p:txBody>
          <a:bodyPr lIns="65023" tIns="65023" rIns="65023" bIns="65023" anchor="b"/>
          <a:lstStyle>
            <a:lvl1pPr defTabSz="642915">
              <a:defRPr sz="3094">
                <a:solidFill>
                  <a:srgbClr val="008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Title Text</a:t>
            </a:r>
          </a:p>
        </p:txBody>
      </p:sp>
      <p:sp>
        <p:nvSpPr>
          <p:cNvPr id="1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326113"/>
          </a:xfrm>
          <a:prstGeom prst="rect">
            <a:avLst/>
          </a:prstGeom>
        </p:spPr>
        <p:txBody>
          <a:bodyPr wrap="square" lIns="65023" tIns="65023" rIns="65023" bIns="65023"/>
          <a:lstStyle>
            <a:lvl1pPr algn="r" defTabSz="642915">
              <a:spcBef>
                <a:spcPts val="562"/>
              </a:spcBef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292184"/>
      </p:ext>
    </p:extLst>
  </p:cSld>
  <p:clrMapOvr>
    <a:masterClrMapping/>
  </p:clrMapOvr>
  <p:transition spd="med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8296F-C67C-4218-8B39-42516661CC4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31B81-3779-4BB4-B9C2-0FC74764FB7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42686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F865E-248D-4499-A652-018263F646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8446" y="6"/>
            <a:ext cx="375557" cy="27384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721F0-FF6A-4F2D-AB03-70636CF4A14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75367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07867-52F0-4AE0-8CD4-E444F079AA9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55728-2A57-462E-8AD0-E04F18B2A2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08715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7BD7E-D66E-4567-B940-6F477AD28F0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1C251-49D8-4CAE-8007-E74B3D04EF2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48574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31683-E03C-4317-BF34-CE43D8BB589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5ED7C-18AC-4C4B-A76F-1994BBA3148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07761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08F27-AD66-42AD-A664-91924DC8D6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AE4DA-78B9-45FB-9B25-8C47CFF793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71006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12967-64B1-4728-B9B3-0B21A6752D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5E729-2C06-40EA-877E-22BFDCAFBB5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94649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491F8-BB39-4156-99A7-7E596331E1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DC90A-3DF3-4649-9665-5D2F54E643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81094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90610-A3ED-4008-B98E-0B8B8DC9D15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0B622-CA23-47BC-B6C1-064330F2E29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6563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B7A21-A987-48F4-8CAE-F469EEF51C8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B7325-E1F1-4E88-842D-7B4AAAA6ABE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65167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F93C2-D995-4760-938C-7F83E7AB73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EA68C-3FB9-434B-A634-615414B4A33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95682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960551"/>
      </p:ext>
    </p:extLst>
  </p:cSld>
  <p:clrMapOvr>
    <a:masterClrMapping/>
  </p:clrMapOvr>
  <p:transition spd="med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D4C-4855-0244-BD39-F5D8606E65D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8CE3-8278-AF4C-A8D4-EBBE1A610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29527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D4C-4855-0244-BD39-F5D8606E65D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8CE3-8278-AF4C-A8D4-EBBE1A610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23327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D4C-4855-0244-BD39-F5D8606E65D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8CE3-8278-AF4C-A8D4-EBBE1A610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88736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D4C-4855-0244-BD39-F5D8606E65D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8CE3-8278-AF4C-A8D4-EBBE1A610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53607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D4C-4855-0244-BD39-F5D8606E65D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8CE3-8278-AF4C-A8D4-EBBE1A610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60949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D4C-4855-0244-BD39-F5D8606E65D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8CE3-8278-AF4C-A8D4-EBBE1A610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6554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D4C-4855-0244-BD39-F5D8606E65D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8CE3-8278-AF4C-A8D4-EBBE1A610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47971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D4C-4855-0244-BD39-F5D8606E65D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8CE3-8278-AF4C-A8D4-EBBE1A610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14765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D4C-4855-0244-BD39-F5D8606E65D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8CE3-8278-AF4C-A8D4-EBBE1A610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58380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D4C-4855-0244-BD39-F5D8606E65D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8CE3-8278-AF4C-A8D4-EBBE1A610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43800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D4C-4855-0244-BD39-F5D8606E65D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8CE3-8278-AF4C-A8D4-EBBE1A610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49045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061139-0C1D-48F8-A132-D05CAC0C281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73217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D2407-D6E5-4327-8F3B-9A4232A5AC1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49351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7C792A-613D-4743-AB17-74F54284C2A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27632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49E6D7-90A9-4A73-8EEF-2A78796C21F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47369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40020F-B772-4C93-B3C4-18B5EEE58CB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38899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427261-B70D-4500-8BB9-D813B7A2CE3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2685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27020-E75B-4CE0-B0A1-D76F7B48210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71256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600E1E-5A35-4C4B-9E4B-81A99F7CD11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89143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623746-AE49-4CBE-A8E8-E616132D746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87976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563B7-DDD8-4BBF-A3E5-D089C596C32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44510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CA24E2-7EC2-4028-9DC2-55536B88E0A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43850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2048ED0-556E-4DC4-92F7-E6A7838121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2475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435CAD0-1DB0-42EA-B54E-623F52382E6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51340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E4AF0EA-B384-4B2B-80BC-D39A8099E0E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057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8C42B-D9C7-4CFA-ADF7-1BBF52D882C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00067-BA5A-4189-A7D9-5AAA6C8D54C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59422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0B0CB-DFA5-4F62-8A6F-D678BEA5076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00067-BA5A-4189-A7D9-5AAA6C8D54C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30611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6C13-EB66-47C1-9562-67CA1F2A36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00067-BA5A-4189-A7D9-5AAA6C8D54C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03980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74AFB-19E3-48E6-8EA1-0728CF8EFD1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00067-BA5A-4189-A7D9-5AAA6C8D54C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5755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EE3A-0E8D-457D-B31C-38D0E46B64F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00067-BA5A-4189-A7D9-5AAA6C8D54C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9304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DE5B-01EE-45D7-AF36-11B1A5646D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00067-BA5A-4189-A7D9-5AAA6C8D54C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48253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4F1EF-F71D-4938-819E-C984EE181B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00067-BA5A-4189-A7D9-5AAA6C8D54C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8887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69987-1D34-4F33-A765-892D8DB46C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00067-BA5A-4189-A7D9-5AAA6C8D54C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2775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56DB-7E69-4C90-A6CF-0869D61BC3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00067-BA5A-4189-A7D9-5AAA6C8D54C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00274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923A3-C7EF-41BB-BE45-25031670AD8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00067-BA5A-4189-A7D9-5AAA6C8D54C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73351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0DA0C-8D97-46CB-8222-690CECEB9B9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00067-BA5A-4189-A7D9-5AAA6C8D54C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61952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D5780-E9C1-4BB6-B068-2DBAB673CDE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92513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E5933-8B68-4421-9E13-53FE17F341F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98499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01DAB6-F83B-46C6-9171-BEF48B0D67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86064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59241-6609-4766-9A40-755BA9BE55C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04251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F6D102-A0BF-4012-BEE0-D26AE07D104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07799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A04703-3E95-40AF-BC95-AE1AB369FE2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87547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6BFD5-904C-40FB-A864-6DB04BD4B45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49549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960BD-6225-4EEF-A249-2D9257D2F17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41112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A8663-2741-4D79-B27D-D569C5FC255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57009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6FA2E-3B8B-4758-AABD-67474F9A540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503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5D7C00-1B71-41C4-A4DD-1E45F8E6FC2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73367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A46B69E-147D-4350-AD1F-6106BAAE135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21746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E84870C-D997-410D-84C2-7ED1E7C81B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75785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2DC3E4A-BBAB-4B1B-99F7-A0712A96B3F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3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96.xml"/><Relationship Id="rId16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3.xml"/><Relationship Id="rId21" Type="http://schemas.openxmlformats.org/officeDocument/2006/relationships/theme" Target="../theme/theme10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image" Target="../media/image5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1.xml"/><Relationship Id="rId13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60.xml"/><Relationship Id="rId12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54.xml"/><Relationship Id="rId6" Type="http://schemas.openxmlformats.org/officeDocument/2006/relationships/slideLayout" Target="../slideLayouts/slideLayout159.xml"/><Relationship Id="rId11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58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57.xml"/><Relationship Id="rId9" Type="http://schemas.openxmlformats.org/officeDocument/2006/relationships/slideLayout" Target="../slideLayouts/slideLayout162.xml"/><Relationship Id="rId14" Type="http://schemas.openxmlformats.org/officeDocument/2006/relationships/slideLayout" Target="../slideLayouts/slideLayout16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B4C3A95-9D93-4CB7-A631-253008E069EE}" type="slidenum">
              <a:rPr lang="en-US">
                <a:solidFill>
                  <a:srgbClr val="000000"/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4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  <p:sldLayoutId id="2147484047" r:id="rId12"/>
    <p:sldLayoutId id="2147484048" r:id="rId13"/>
    <p:sldLayoutId id="214748404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869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3869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3869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09F5D8B-AAD4-4F3E-AC4B-7E42F9864E4B}" type="slidenum">
              <a:rPr lang="en-US"/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7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9" r:id="rId1"/>
    <p:sldLayoutId id="2147484330" r:id="rId2"/>
    <p:sldLayoutId id="2147484331" r:id="rId3"/>
    <p:sldLayoutId id="2147484332" r:id="rId4"/>
    <p:sldLayoutId id="2147484333" r:id="rId5"/>
    <p:sldLayoutId id="2147484334" r:id="rId6"/>
    <p:sldLayoutId id="2147484335" r:id="rId7"/>
    <p:sldLayoutId id="2147484336" r:id="rId8"/>
    <p:sldLayoutId id="2147484337" r:id="rId9"/>
    <p:sldLayoutId id="2147484338" r:id="rId10"/>
    <p:sldLayoutId id="2147484339" r:id="rId11"/>
    <p:sldLayoutId id="2147484340" r:id="rId12"/>
    <p:sldLayoutId id="2147484341" r:id="rId13"/>
    <p:sldLayoutId id="214748434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355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706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7068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706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611FE9B6-083E-4B5A-9D59-250E6C25D941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01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9" r:id="rId1"/>
    <p:sldLayoutId id="2147484460" r:id="rId2"/>
    <p:sldLayoutId id="2147484461" r:id="rId3"/>
    <p:sldLayoutId id="2147484462" r:id="rId4"/>
    <p:sldLayoutId id="2147484463" r:id="rId5"/>
    <p:sldLayoutId id="2147484464" r:id="rId6"/>
    <p:sldLayoutId id="2147484465" r:id="rId7"/>
    <p:sldLayoutId id="2147484466" r:id="rId8"/>
    <p:sldLayoutId id="2147484467" r:id="rId9"/>
    <p:sldLayoutId id="2147484468" r:id="rId10"/>
    <p:sldLayoutId id="214748446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71578-E2B3-2140-8D2B-67E73117F0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6EA3C-EDDA-D84D-BFBB-31F86537C3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128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51" r:id="rId1"/>
    <p:sldLayoutId id="2147484952" r:id="rId2"/>
    <p:sldLayoutId id="2147484953" r:id="rId3"/>
    <p:sldLayoutId id="2147484954" r:id="rId4"/>
    <p:sldLayoutId id="2147484955" r:id="rId5"/>
    <p:sldLayoutId id="2147484956" r:id="rId6"/>
    <p:sldLayoutId id="2147484957" r:id="rId7"/>
    <p:sldLayoutId id="2147484958" r:id="rId8"/>
    <p:sldLayoutId id="2147484959" r:id="rId9"/>
    <p:sldLayoutId id="2147484960" r:id="rId10"/>
    <p:sldLayoutId id="214748496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75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pitchFamily="-106" charset="0"/>
              </a:rPr>
              <a:pPr defTabSz="914400"/>
              <a:t>11/5/2020</a:t>
            </a:fld>
            <a:endParaRPr lang="en-US">
              <a:solidFill>
                <a:prstClr val="black">
                  <a:tint val="75000"/>
                </a:prstClr>
              </a:solidFill>
              <a:cs typeface="Arial" pitchFamily="-10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753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  <a:cs typeface="Arial" pitchFamily="-106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75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pitchFamily="-106" charset="0"/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cs typeface="Arial" pitchFamily="-10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30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3" r:id="rId1"/>
    <p:sldLayoutId id="2147485264" r:id="rId2"/>
    <p:sldLayoutId id="2147485265" r:id="rId3"/>
    <p:sldLayoutId id="2147485266" r:id="rId4"/>
    <p:sldLayoutId id="2147485267" r:id="rId5"/>
    <p:sldLayoutId id="2147485268" r:id="rId6"/>
    <p:sldLayoutId id="2147485269" r:id="rId7"/>
    <p:sldLayoutId id="2147485270" r:id="rId8"/>
    <p:sldLayoutId id="2147485271" r:id="rId9"/>
    <p:sldLayoutId id="2147485272" r:id="rId10"/>
    <p:sldLayoutId id="21474852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97C1DD9F-FC6D-478B-8F14-2DE73591F5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6BF5171-E7A0-40C6-B2E1-1AF302BB97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694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9" r:id="rId1"/>
    <p:sldLayoutId id="2147485320" r:id="rId2"/>
    <p:sldLayoutId id="2147485321" r:id="rId3"/>
    <p:sldLayoutId id="2147485322" r:id="rId4"/>
    <p:sldLayoutId id="2147485323" r:id="rId5"/>
    <p:sldLayoutId id="2147485324" r:id="rId6"/>
    <p:sldLayoutId id="2147485325" r:id="rId7"/>
    <p:sldLayoutId id="2147485326" r:id="rId8"/>
    <p:sldLayoutId id="2147485327" r:id="rId9"/>
    <p:sldLayoutId id="2147485328" r:id="rId10"/>
    <p:sldLayoutId id="214748532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9EDCC-8B6D-5A4B-8E8E-BFEE9E9998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93307-CDEE-0444-978F-5B92569E6DB6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946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65" r:id="rId1"/>
    <p:sldLayoutId id="2147485566" r:id="rId2"/>
    <p:sldLayoutId id="2147485567" r:id="rId3"/>
    <p:sldLayoutId id="2147485568" r:id="rId4"/>
    <p:sldLayoutId id="2147485569" r:id="rId5"/>
    <p:sldLayoutId id="2147485570" r:id="rId6"/>
    <p:sldLayoutId id="2147485571" r:id="rId7"/>
    <p:sldLayoutId id="2147485572" r:id="rId8"/>
    <p:sldLayoutId id="2147485573" r:id="rId9"/>
    <p:sldLayoutId id="2147485574" r:id="rId10"/>
    <p:sldLayoutId id="2147485575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533400"/>
          </a:xfrm>
          <a:prstGeom prst="rect">
            <a:avLst/>
          </a:prstGeom>
          <a:solidFill>
            <a:srgbClr val="9607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38200"/>
            <a:ext cx="8229600" cy="52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43" name="Picture 19" descr="SU_Seal_Card_pos"/>
          <p:cNvPicPr>
            <a:picLocks noChangeAspect="1" noChangeArrowheads="1"/>
          </p:cNvPicPr>
          <p:nvPr userDrawn="1"/>
        </p:nvPicPr>
        <p:blipFill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0100" y="6162675"/>
            <a:ext cx="571500" cy="571500"/>
          </a:xfrm>
          <a:prstGeom prst="rect">
            <a:avLst/>
          </a:prstGeom>
          <a:noFill/>
        </p:spPr>
      </p:pic>
      <p:pic>
        <p:nvPicPr>
          <p:cNvPr id="1045" name="Picture 21" descr="stanford_univ"/>
          <p:cNvPicPr>
            <a:picLocks noChangeAspect="1" noChangeArrowheads="1"/>
          </p:cNvPicPr>
          <p:nvPr userDrawn="1"/>
        </p:nvPicPr>
        <p:blipFill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125" y="6554788"/>
            <a:ext cx="2279650" cy="1571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6164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77" r:id="rId1"/>
    <p:sldLayoutId id="2147485578" r:id="rId2"/>
    <p:sldLayoutId id="2147485579" r:id="rId3"/>
    <p:sldLayoutId id="2147485580" r:id="rId4"/>
    <p:sldLayoutId id="2147485581" r:id="rId5"/>
    <p:sldLayoutId id="2147485582" r:id="rId6"/>
    <p:sldLayoutId id="2147485583" r:id="rId7"/>
    <p:sldLayoutId id="2147485584" r:id="rId8"/>
    <p:sldLayoutId id="2147485585" r:id="rId9"/>
    <p:sldLayoutId id="2147485586" r:id="rId10"/>
    <p:sldLayoutId id="214748558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69727" y="312539"/>
            <a:ext cx="7804547" cy="1518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7" y="1830586"/>
            <a:ext cx="7804547" cy="4420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6853" y="6505278"/>
            <a:ext cx="301366" cy="29738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66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 defTabSz="410751" hangingPunct="0"/>
            <a:fld id="{86CB4B4D-7CA3-9044-876B-883B54F8677D}" type="slidenum">
              <a:rPr lang="en-US" kern="0" smtClean="0">
                <a:solidFill>
                  <a:srgbClr val="000000"/>
                </a:solidFill>
              </a:rPr>
              <a:pPr algn="ctr" defTabSz="410751" hangingPunct="0"/>
              <a:t>‹#›</a:t>
            </a:fld>
            <a:endParaRPr lang="en-US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806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01" r:id="rId1"/>
    <p:sldLayoutId id="2147485602" r:id="rId2"/>
    <p:sldLayoutId id="2147485603" r:id="rId3"/>
    <p:sldLayoutId id="2147485604" r:id="rId4"/>
    <p:sldLayoutId id="2147485605" r:id="rId5"/>
    <p:sldLayoutId id="2147485606" r:id="rId6"/>
    <p:sldLayoutId id="2147485607" r:id="rId7"/>
    <p:sldLayoutId id="2147485608" r:id="rId8"/>
    <p:sldLayoutId id="2147485609" r:id="rId9"/>
    <p:sldLayoutId id="2147485610" r:id="rId10"/>
    <p:sldLayoutId id="2147485611" r:id="rId11"/>
    <p:sldLayoutId id="2147485612" r:id="rId12"/>
    <p:sldLayoutId id="2147485613" r:id="rId13"/>
    <p:sldLayoutId id="2147485614" r:id="rId14"/>
    <p:sldLayoutId id="2147485615" r:id="rId15"/>
    <p:sldLayoutId id="2147485616" r:id="rId16"/>
  </p:sldLayoutIdLst>
  <p:transition spd="med"/>
  <p:txStyles>
    <p:titleStyle>
      <a:lvl1pPr marL="0" marR="0" indent="0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75" b="0" i="0" u="none" strike="noStrike" cap="none" spc="0" baseline="0">
          <a:ln>
            <a:noFill/>
          </a:ln>
          <a:solidFill>
            <a:srgbClr val="0633F9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60729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75" b="0" i="0" u="none" strike="noStrike" cap="none" spc="0" baseline="0">
          <a:ln>
            <a:noFill/>
          </a:ln>
          <a:solidFill>
            <a:srgbClr val="0633F9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21457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75" b="0" i="0" u="none" strike="noStrike" cap="none" spc="0" baseline="0">
          <a:ln>
            <a:noFill/>
          </a:ln>
          <a:solidFill>
            <a:srgbClr val="0633F9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82186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75" b="0" i="0" u="none" strike="noStrike" cap="none" spc="0" baseline="0">
          <a:ln>
            <a:noFill/>
          </a:ln>
          <a:solidFill>
            <a:srgbClr val="0633F9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642915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75" b="0" i="0" u="none" strike="noStrike" cap="none" spc="0" baseline="0">
          <a:ln>
            <a:noFill/>
          </a:ln>
          <a:solidFill>
            <a:srgbClr val="0633F9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803643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75" b="0" i="0" u="none" strike="noStrike" cap="none" spc="0" baseline="0">
          <a:ln>
            <a:noFill/>
          </a:ln>
          <a:solidFill>
            <a:srgbClr val="0633F9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964372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75" b="0" i="0" u="none" strike="noStrike" cap="none" spc="0" baseline="0">
          <a:ln>
            <a:noFill/>
          </a:ln>
          <a:solidFill>
            <a:srgbClr val="0633F9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125101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75" b="0" i="0" u="none" strike="noStrike" cap="none" spc="0" baseline="0">
          <a:ln>
            <a:noFill/>
          </a:ln>
          <a:solidFill>
            <a:srgbClr val="0633F9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285829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75" b="0" i="0" u="none" strike="noStrike" cap="none" spc="0" baseline="0">
          <a:ln>
            <a:noFill/>
          </a:ln>
          <a:solidFill>
            <a:srgbClr val="0633F9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398541" marR="0" indent="-398541" algn="l" defTabSz="410751" rtl="0" latinLnBrk="0">
        <a:lnSpc>
          <a:spcPct val="100000"/>
        </a:lnSpc>
        <a:spcBef>
          <a:spcPts val="422"/>
        </a:spcBef>
        <a:spcAft>
          <a:spcPts val="0"/>
        </a:spcAft>
        <a:buClrTx/>
        <a:buSzPct val="50000"/>
        <a:buFontTx/>
        <a:buChar char="►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639634" marR="0" indent="-398541" algn="l" defTabSz="410751" rtl="0" latinLnBrk="0">
        <a:lnSpc>
          <a:spcPct val="100000"/>
        </a:lnSpc>
        <a:spcBef>
          <a:spcPts val="422"/>
        </a:spcBef>
        <a:spcAft>
          <a:spcPts val="0"/>
        </a:spcAft>
        <a:buClrTx/>
        <a:buSzPct val="100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792162" marR="0" indent="-309976" algn="l" defTabSz="410751" rtl="0" latinLnBrk="0">
        <a:lnSpc>
          <a:spcPct val="100000"/>
        </a:lnSpc>
        <a:spcBef>
          <a:spcPts val="422"/>
        </a:spcBef>
        <a:spcAft>
          <a:spcPts val="0"/>
        </a:spcAft>
        <a:buClrTx/>
        <a:buSzPct val="150000"/>
        <a:buFontTx/>
        <a:buChar char="-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1033255" marR="0" indent="-309976" algn="l" defTabSz="410751" rtl="0" latinLnBrk="0">
        <a:lnSpc>
          <a:spcPct val="100000"/>
        </a:lnSpc>
        <a:spcBef>
          <a:spcPts val="422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1274348" marR="0" indent="-309976" algn="l" defTabSz="410751" rtl="0" latinLnBrk="0">
        <a:lnSpc>
          <a:spcPct val="100000"/>
        </a:lnSpc>
        <a:spcBef>
          <a:spcPts val="422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1515441" marR="0" indent="-309976" algn="l" defTabSz="410751" rtl="0" latinLnBrk="0">
        <a:lnSpc>
          <a:spcPct val="100000"/>
        </a:lnSpc>
        <a:spcBef>
          <a:spcPts val="422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1756534" marR="0" indent="-309976" algn="l" defTabSz="410751" rtl="0" latinLnBrk="0">
        <a:lnSpc>
          <a:spcPct val="100000"/>
        </a:lnSpc>
        <a:spcBef>
          <a:spcPts val="422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1997627" marR="0" indent="-309976" algn="l" defTabSz="410751" rtl="0" latinLnBrk="0">
        <a:lnSpc>
          <a:spcPct val="100000"/>
        </a:lnSpc>
        <a:spcBef>
          <a:spcPts val="422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2238720" marR="0" indent="-309976" algn="l" defTabSz="410751" rtl="0" latinLnBrk="0">
        <a:lnSpc>
          <a:spcPct val="100000"/>
        </a:lnSpc>
        <a:spcBef>
          <a:spcPts val="422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bodyStyle>
    <p:other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892969" y="892969"/>
            <a:ext cx="7358063" cy="5072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buBlip>
                <a:blip r:embed="rId22"/>
              </a:buBlip>
            </a:lvl1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892969" y="178594"/>
            <a:ext cx="7358063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567535" y="6509742"/>
            <a:ext cx="301365" cy="29738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66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6CB4B4D-7CA3-9044-876B-883B54F8677D}" type="slidenum">
              <a:rPr>
                <a:solidFill>
                  <a:srgbClr val="000000"/>
                </a:solidFill>
                <a:latin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678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5" r:id="rId1"/>
    <p:sldLayoutId id="2147485656" r:id="rId2"/>
    <p:sldLayoutId id="2147485657" r:id="rId3"/>
    <p:sldLayoutId id="2147485658" r:id="rId4"/>
    <p:sldLayoutId id="2147485659" r:id="rId5"/>
    <p:sldLayoutId id="2147485660" r:id="rId6"/>
    <p:sldLayoutId id="2147485661" r:id="rId7"/>
    <p:sldLayoutId id="2147485662" r:id="rId8"/>
    <p:sldLayoutId id="2147485663" r:id="rId9"/>
    <p:sldLayoutId id="2147485664" r:id="rId10"/>
    <p:sldLayoutId id="2147485665" r:id="rId11"/>
    <p:sldLayoutId id="2147485666" r:id="rId12"/>
    <p:sldLayoutId id="2147485667" r:id="rId13"/>
    <p:sldLayoutId id="2147485668" r:id="rId14"/>
    <p:sldLayoutId id="2147485669" r:id="rId15"/>
    <p:sldLayoutId id="2147485670" r:id="rId16"/>
    <p:sldLayoutId id="2147485671" r:id="rId17"/>
    <p:sldLayoutId id="2147485672" r:id="rId18"/>
    <p:sldLayoutId id="2147485673" r:id="rId19"/>
    <p:sldLayoutId id="2147485674" r:id="rId20"/>
  </p:sldLayoutIdLst>
  <p:transition spd="med"/>
  <p:txStyles>
    <p:title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5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5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5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5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5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5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5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5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5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9pPr>
    </p:titleStyle>
    <p:bodyStyle>
      <a:lvl1pPr marL="660773" marR="0" indent="-437539" algn="l" defTabSz="410751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80000"/>
        <a:buFontTx/>
        <a:buBlip>
          <a:blip r:embed="rId22"/>
        </a:buBlip>
        <a:tabLst/>
        <a:defRPr sz="2953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1pPr>
      <a:lvl2pPr marL="937584" marR="0" indent="-401822" algn="l" defTabSz="410751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*"/>
        <a:tabLst/>
        <a:defRPr sz="2953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2pPr>
      <a:lvl3pPr marL="1250112" marR="0" indent="-401822" algn="l" defTabSz="410751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*"/>
        <a:tabLst/>
        <a:defRPr sz="2953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3pPr>
      <a:lvl4pPr marL="1562640" marR="0" indent="-401822" algn="l" defTabSz="410751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*"/>
        <a:tabLst/>
        <a:defRPr sz="2953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4pPr>
      <a:lvl5pPr marL="1875168" marR="0" indent="-401822" algn="l" defTabSz="410751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*"/>
        <a:tabLst/>
        <a:defRPr sz="2953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5pPr>
      <a:lvl6pPr marL="2125190" marR="0" indent="-401822" algn="l" defTabSz="410751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*"/>
        <a:tabLst/>
        <a:defRPr sz="2953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6pPr>
      <a:lvl7pPr marL="2375212" marR="0" indent="-401822" algn="l" defTabSz="410751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*"/>
        <a:tabLst/>
        <a:defRPr sz="2953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7pPr>
      <a:lvl8pPr marL="2625235" marR="0" indent="-401822" algn="l" defTabSz="410751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*"/>
        <a:tabLst/>
        <a:defRPr sz="2953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8pPr>
      <a:lvl9pPr marL="2875257" marR="0" indent="-401822" algn="l" defTabSz="410751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*"/>
        <a:tabLst/>
        <a:defRPr sz="2953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9pPr>
    </p:bodyStyle>
    <p:otherStyle>
      <a:lvl1pPr marL="0" marR="0" indent="0" algn="l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160729" algn="l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321457" algn="l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482186" algn="l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642915" algn="l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803643" algn="l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964372" algn="l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125101" algn="l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285829" algn="l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51F930E4-AC57-41F5-99B8-48DF396E57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152406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4246CBEB-0C0E-4C25-9DAB-92F944160751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16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76" r:id="rId1"/>
    <p:sldLayoutId id="2147485677" r:id="rId2"/>
    <p:sldLayoutId id="2147485678" r:id="rId3"/>
    <p:sldLayoutId id="2147485679" r:id="rId4"/>
    <p:sldLayoutId id="2147485680" r:id="rId5"/>
    <p:sldLayoutId id="2147485681" r:id="rId6"/>
    <p:sldLayoutId id="2147485682" r:id="rId7"/>
    <p:sldLayoutId id="2147485683" r:id="rId8"/>
    <p:sldLayoutId id="2147485684" r:id="rId9"/>
    <p:sldLayoutId id="2147485685" r:id="rId10"/>
    <p:sldLayoutId id="2147485686" r:id="rId11"/>
    <p:sldLayoutId id="2147485687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onsolas" pitchFamily="49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onsolas" pitchFamily="49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onsolas" pitchFamily="49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onsolas" pitchFamily="49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onsolas" pitchFamily="49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onsolas" pitchFamily="49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onsolas" pitchFamily="49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onsolas" pitchFamily="49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911FFD4C-4855-0244-BD39-F5D8606E65D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9BB78CE3-8278-AF4C-A8D4-EBBE1A610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860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89" r:id="rId1"/>
    <p:sldLayoutId id="2147485690" r:id="rId2"/>
    <p:sldLayoutId id="2147485691" r:id="rId3"/>
    <p:sldLayoutId id="2147485692" r:id="rId4"/>
    <p:sldLayoutId id="2147485693" r:id="rId5"/>
    <p:sldLayoutId id="2147485694" r:id="rId6"/>
    <p:sldLayoutId id="2147485695" r:id="rId7"/>
    <p:sldLayoutId id="2147485696" r:id="rId8"/>
    <p:sldLayoutId id="2147485697" r:id="rId9"/>
    <p:sldLayoutId id="2147485698" r:id="rId10"/>
    <p:sldLayoutId id="214748569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81312A7B-C9E8-4457-A327-F3C1D22E61F7}" type="slidenum">
              <a:rPr lang="en-US" smtClean="0">
                <a:solidFill>
                  <a:srgbClr val="000000"/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34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01" r:id="rId1"/>
    <p:sldLayoutId id="2147485702" r:id="rId2"/>
    <p:sldLayoutId id="2147485703" r:id="rId3"/>
    <p:sldLayoutId id="2147485704" r:id="rId4"/>
    <p:sldLayoutId id="2147485705" r:id="rId5"/>
    <p:sldLayoutId id="2147485706" r:id="rId6"/>
    <p:sldLayoutId id="2147485707" r:id="rId7"/>
    <p:sldLayoutId id="2147485708" r:id="rId8"/>
    <p:sldLayoutId id="2147485709" r:id="rId9"/>
    <p:sldLayoutId id="2147485710" r:id="rId10"/>
    <p:sldLayoutId id="2147485711" r:id="rId11"/>
    <p:sldLayoutId id="2147485712" r:id="rId12"/>
    <p:sldLayoutId id="2147485713" r:id="rId13"/>
    <p:sldLayoutId id="214748571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74512C7-5F1C-4C5E-A978-A668ABEAFE1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11/5/2020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D000067-BA5A-4189-A7D9-5AAA6C8D54C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63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6" r:id="rId1"/>
    <p:sldLayoutId id="2147485717" r:id="rId2"/>
    <p:sldLayoutId id="2147485718" r:id="rId3"/>
    <p:sldLayoutId id="2147485719" r:id="rId4"/>
    <p:sldLayoutId id="2147485720" r:id="rId5"/>
    <p:sldLayoutId id="2147485721" r:id="rId6"/>
    <p:sldLayoutId id="2147485722" r:id="rId7"/>
    <p:sldLayoutId id="2147485723" r:id="rId8"/>
    <p:sldLayoutId id="2147485724" r:id="rId9"/>
    <p:sldLayoutId id="2147485725" r:id="rId10"/>
    <p:sldLayoutId id="2147485726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F201A74D-CA77-42C5-9C04-DFF40212CA1E}" type="slidenum">
              <a:rPr lang="en-US" altLang="en-US" smtClean="0">
                <a:solidFill>
                  <a:srgbClr val="000000"/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76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28" r:id="rId1"/>
    <p:sldLayoutId id="2147485729" r:id="rId2"/>
    <p:sldLayoutId id="2147485730" r:id="rId3"/>
    <p:sldLayoutId id="2147485731" r:id="rId4"/>
    <p:sldLayoutId id="2147485732" r:id="rId5"/>
    <p:sldLayoutId id="2147485733" r:id="rId6"/>
    <p:sldLayoutId id="2147485734" r:id="rId7"/>
    <p:sldLayoutId id="2147485735" r:id="rId8"/>
    <p:sldLayoutId id="2147485736" r:id="rId9"/>
    <p:sldLayoutId id="2147485737" r:id="rId10"/>
    <p:sldLayoutId id="2147485738" r:id="rId11"/>
    <p:sldLayoutId id="2147485739" r:id="rId12"/>
    <p:sldLayoutId id="2147485740" r:id="rId13"/>
    <p:sldLayoutId id="2147485741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14.jpeg"/><Relationship Id="rId3" Type="http://schemas.openxmlformats.org/officeDocument/2006/relationships/image" Target="../media/image9.emf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2.emf"/><Relationship Id="rId11" Type="http://schemas.openxmlformats.org/officeDocument/2006/relationships/image" Target="../media/image37.png"/><Relationship Id="rId5" Type="http://schemas.openxmlformats.org/officeDocument/2006/relationships/image" Target="../media/image11.emf"/><Relationship Id="rId4" Type="http://schemas.openxmlformats.org/officeDocument/2006/relationships/image" Target="../media/image10.emf"/><Relationship Id="rId9" Type="http://schemas.openxmlformats.org/officeDocument/2006/relationships/image" Target="../media/image36.png"/><Relationship Id="rId1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6.xml"/><Relationship Id="rId5" Type="http://schemas.openxmlformats.org/officeDocument/2006/relationships/image" Target="../media/image17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26.jp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3" Type="http://schemas.openxmlformats.org/officeDocument/2006/relationships/image" Target="../media/image33.png"/><Relationship Id="rId12" Type="http://schemas.openxmlformats.org/officeDocument/2006/relationships/image" Target="NULL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35.xml"/><Relationship Id="rId11" Type="http://schemas.openxmlformats.org/officeDocument/2006/relationships/image" Target="NULL"/><Relationship Id="rId15" Type="http://schemas.openxmlformats.org/officeDocument/2006/relationships/image" Target="../media/image40.emf"/><Relationship Id="rId10" Type="http://schemas.openxmlformats.org/officeDocument/2006/relationships/image" Target="NULL"/><Relationship Id="rId4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7" Type="http://schemas.openxmlformats.org/officeDocument/2006/relationships/image" Target="../media/image68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1.xml"/><Relationship Id="rId10" Type="http://schemas.openxmlformats.org/officeDocument/2006/relationships/image" Target="../media/image44.png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22.gif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emf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99.xml"/><Relationship Id="rId11" Type="http://schemas.openxmlformats.org/officeDocument/2006/relationships/image" Target="../media/image55.png"/><Relationship Id="rId10" Type="http://schemas.openxmlformats.org/officeDocument/2006/relationships/image" Target="../media/image340.png"/><Relationship Id="rId9" Type="http://schemas.openxmlformats.org/officeDocument/2006/relationships/image" Target="../media/image3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NULL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2" Type="http://schemas.openxmlformats.org/officeDocument/2006/relationships/image" Target="../media/image58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99.xml"/><Relationship Id="rId11" Type="http://schemas.openxmlformats.org/officeDocument/2006/relationships/image" Target="../media/image55.png"/><Relationship Id="rId10" Type="http://schemas.openxmlformats.org/officeDocument/2006/relationships/image" Target="../media/image340.png"/><Relationship Id="rId9" Type="http://schemas.openxmlformats.org/officeDocument/2006/relationships/image" Target="../media/image3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4.xml"/><Relationship Id="rId5" Type="http://schemas.openxmlformats.org/officeDocument/2006/relationships/image" Target="../media/image93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NULL"/><Relationship Id="rId1" Type="http://schemas.openxmlformats.org/officeDocument/2006/relationships/slideLayout" Target="../slideLayouts/slideLayout10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2.xml"/><Relationship Id="rId4" Type="http://schemas.openxmlformats.org/officeDocument/2006/relationships/image" Target="../media/image1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99711"/>
            <a:ext cx="9144000" cy="869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100" dirty="0">
                <a:solidFill>
                  <a:srgbClr val="FF0000"/>
                </a:solidFill>
                <a:latin typeface="Comic Sans MS" pitchFamily="66" charset="0"/>
              </a:rPr>
              <a:t>Atomic Clock &amp; Fundamental Physics</a:t>
            </a: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Arial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1153028"/>
            <a:ext cx="9144000" cy="1167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Jun Ye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JILA, NIST and University of Colorado Boulder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  <a:p>
            <a:pPr marL="342900" lvl="0" indent="-342900"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en-US" sz="2200" dirty="0">
                <a:solidFill>
                  <a:srgbClr val="0000FF"/>
                </a:solidFill>
                <a:latin typeface="Comic Sans MS" panose="030F0702030302020204" pitchFamily="66" charset="0"/>
              </a:rPr>
              <a:t>Developing New Directions in Fundamental Physics (DND) </a:t>
            </a:r>
          </a:p>
          <a:p>
            <a:pPr marL="342900" lvl="0" indent="-342900"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en-US" sz="2200" dirty="0">
                <a:solidFill>
                  <a:srgbClr val="0000FF"/>
                </a:solidFill>
                <a:latin typeface="Comic Sans MS" panose="030F0702030302020204" pitchFamily="66" charset="0"/>
              </a:rPr>
              <a:t>November 5, 2020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5298FB-A3C8-4B54-B381-B755A48DEAAE}"/>
              </a:ext>
            </a:extLst>
          </p:cNvPr>
          <p:cNvSpPr txBox="1"/>
          <p:nvPr/>
        </p:nvSpPr>
        <p:spPr>
          <a:xfrm>
            <a:off x="307976" y="3703048"/>
            <a:ext cx="2222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</a:rPr>
              <a:t>Quantum sensing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4D0B7F4-C04B-4A29-8282-CA897ED633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2" b="3789"/>
          <a:stretch/>
        </p:blipFill>
        <p:spPr>
          <a:xfrm>
            <a:off x="0" y="4225158"/>
            <a:ext cx="2660607" cy="263284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8FF51D9-23A2-4183-BF00-E1D20F1178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68" r="2436"/>
          <a:stretch/>
        </p:blipFill>
        <p:spPr>
          <a:xfrm>
            <a:off x="2641970" y="4089384"/>
            <a:ext cx="2908740" cy="271509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A2B3785-F299-4678-BB43-291B2C981DB0}"/>
              </a:ext>
            </a:extLst>
          </p:cNvPr>
          <p:cNvSpPr txBox="1"/>
          <p:nvPr/>
        </p:nvSpPr>
        <p:spPr>
          <a:xfrm>
            <a:off x="771954" y="3268610"/>
            <a:ext cx="1040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control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991817-756B-4794-88BB-61158C8A78F5}"/>
              </a:ext>
            </a:extLst>
          </p:cNvPr>
          <p:cNvSpPr txBox="1"/>
          <p:nvPr/>
        </p:nvSpPr>
        <p:spPr>
          <a:xfrm>
            <a:off x="3482433" y="3268610"/>
            <a:ext cx="1376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understand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D619224-D86E-461D-A3F5-FDDB67D43ED7}"/>
              </a:ext>
            </a:extLst>
          </p:cNvPr>
          <p:cNvSpPr txBox="1"/>
          <p:nvPr/>
        </p:nvSpPr>
        <p:spPr>
          <a:xfrm>
            <a:off x="7079072" y="3268610"/>
            <a:ext cx="821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apply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B74B4D-8C3B-418D-82D2-5014572B81ED}"/>
              </a:ext>
            </a:extLst>
          </p:cNvPr>
          <p:cNvSpPr txBox="1"/>
          <p:nvPr/>
        </p:nvSpPr>
        <p:spPr>
          <a:xfrm>
            <a:off x="2926430" y="3703048"/>
            <a:ext cx="2595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</a:rPr>
              <a:t>Quantum simulation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A21C49D-9A16-46C9-8AA4-43D0DBCE11BF}"/>
              </a:ext>
            </a:extLst>
          </p:cNvPr>
          <p:cNvSpPr txBox="1"/>
          <p:nvPr/>
        </p:nvSpPr>
        <p:spPr>
          <a:xfrm>
            <a:off x="6240545" y="3703048"/>
            <a:ext cx="2911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</a:rPr>
              <a:t>Fundamental physics</a:t>
            </a:r>
          </a:p>
        </p:txBody>
      </p:sp>
      <p:pic>
        <p:nvPicPr>
          <p:cNvPr id="18" name="pasted-image.png">
            <a:extLst>
              <a:ext uri="{FF2B5EF4-FFF2-40B4-BE49-F238E27FC236}">
                <a16:creationId xmlns:a16="http://schemas.microsoft.com/office/drawing/2014/main" id="{C764C1AE-C4E9-4D52-94CC-F7553D5A28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/>
          </a:blip>
          <a:srcRect l="11742" r="3796"/>
          <a:stretch/>
        </p:blipFill>
        <p:spPr>
          <a:xfrm>
            <a:off x="5598076" y="4225157"/>
            <a:ext cx="3545924" cy="26328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8822031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275" y="1086813"/>
            <a:ext cx="3649581" cy="27371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4171" y="1086813"/>
            <a:ext cx="3649581" cy="27371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6946" y="1082736"/>
            <a:ext cx="3649581" cy="27371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7276" y="1082736"/>
            <a:ext cx="3649581" cy="27371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0529" y="3559698"/>
            <a:ext cx="2408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Intrinsic sensitivity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84585" y="3558357"/>
            <a:ext cx="2620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Large count 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2246" y="3537575"/>
            <a:ext cx="2408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Long coherence time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7493266" y="1294036"/>
            <a:ext cx="1696453" cy="1328410"/>
            <a:chOff x="4079876" y="1320576"/>
            <a:chExt cx="1696453" cy="1328410"/>
          </a:xfrm>
        </p:grpSpPr>
        <p:sp>
          <p:nvSpPr>
            <p:cNvPr id="19" name="Line 6"/>
            <p:cNvSpPr>
              <a:spLocks noChangeShapeType="1"/>
            </p:cNvSpPr>
            <p:nvPr/>
          </p:nvSpPr>
          <p:spPr bwMode="auto">
            <a:xfrm flipV="1">
              <a:off x="4398963" y="1353586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Line 7"/>
            <p:cNvSpPr>
              <a:spLocks noChangeShapeType="1"/>
            </p:cNvSpPr>
            <p:nvPr/>
          </p:nvSpPr>
          <p:spPr bwMode="auto">
            <a:xfrm flipV="1">
              <a:off x="4589463" y="1459949"/>
              <a:ext cx="0" cy="10747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Line 8"/>
            <p:cNvSpPr>
              <a:spLocks noChangeShapeType="1"/>
            </p:cNvSpPr>
            <p:nvPr/>
          </p:nvSpPr>
          <p:spPr bwMode="auto">
            <a:xfrm>
              <a:off x="4079876" y="1582186"/>
              <a:ext cx="3190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ne 9"/>
            <p:cNvSpPr>
              <a:spLocks noChangeShapeType="1"/>
            </p:cNvSpPr>
            <p:nvPr/>
          </p:nvSpPr>
          <p:spPr bwMode="auto">
            <a:xfrm flipH="1">
              <a:off x="4589463" y="1582186"/>
              <a:ext cx="2667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4693881" y="1320576"/>
                  <a:ext cx="108244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1/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𝜏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3881" y="1320576"/>
                  <a:ext cx="1082448" cy="52322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926084" y="1425526"/>
            <a:ext cx="1529931" cy="463681"/>
            <a:chOff x="913822" y="1433409"/>
            <a:chExt cx="1529931" cy="463681"/>
          </a:xfrm>
        </p:grpSpPr>
        <p:cxnSp>
          <p:nvCxnSpPr>
            <p:cNvPr id="25" name="Straight Arrow Connector 24"/>
            <p:cNvCxnSpPr/>
            <p:nvPr/>
          </p:nvCxnSpPr>
          <p:spPr>
            <a:xfrm>
              <a:off x="1016000" y="1433409"/>
              <a:ext cx="1190171" cy="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triangle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913822" y="1435425"/>
                  <a:ext cx="152993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66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3822" y="1435425"/>
                  <a:ext cx="1529931" cy="46166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4" name="Title 1"/>
          <p:cNvSpPr>
            <a:spLocks noGrp="1"/>
          </p:cNvSpPr>
          <p:nvPr>
            <p:ph type="title" idx="4294967295"/>
          </p:nvPr>
        </p:nvSpPr>
        <p:spPr>
          <a:xfrm>
            <a:off x="383593" y="0"/>
            <a:ext cx="8229600" cy="64770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Quantum technology &amp; precision measurement</a:t>
            </a:r>
          </a:p>
        </p:txBody>
      </p:sp>
      <p:sp>
        <p:nvSpPr>
          <p:cNvPr id="30" name="Rectangle 19"/>
          <p:cNvSpPr txBox="1">
            <a:spLocks noChangeArrowheads="1"/>
          </p:cNvSpPr>
          <p:nvPr/>
        </p:nvSpPr>
        <p:spPr bwMode="auto">
          <a:xfrm>
            <a:off x="943428" y="537029"/>
            <a:ext cx="7155543" cy="500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Measurement of energy/frequency/time/phase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429767" y="1467567"/>
            <a:ext cx="616309" cy="1795895"/>
            <a:chOff x="1347374" y="1386112"/>
            <a:chExt cx="616309" cy="1795895"/>
          </a:xfrm>
        </p:grpSpPr>
        <p:cxnSp>
          <p:nvCxnSpPr>
            <p:cNvPr id="32" name="Straight Arrow Connector 31"/>
            <p:cNvCxnSpPr/>
            <p:nvPr/>
          </p:nvCxnSpPr>
          <p:spPr>
            <a:xfrm>
              <a:off x="1354958" y="1386112"/>
              <a:ext cx="33283" cy="1795895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triangle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347374" y="1900508"/>
                  <a:ext cx="616309" cy="5027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radPr>
                          <m:deg/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+mn-cs"/>
                              </a:rPr>
                              <m:t>𝑁</m:t>
                            </m:r>
                          </m:e>
                        </m:rad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47374" y="1900508"/>
                  <a:ext cx="616309" cy="50276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/>
          <p:cNvGrpSpPr/>
          <p:nvPr/>
        </p:nvGrpSpPr>
        <p:grpSpPr>
          <a:xfrm>
            <a:off x="3293922" y="4016784"/>
            <a:ext cx="2862027" cy="2841216"/>
            <a:chOff x="3293922" y="4016784"/>
            <a:chExt cx="2862027" cy="2841216"/>
          </a:xfrm>
        </p:grpSpPr>
        <p:sp>
          <p:nvSpPr>
            <p:cNvPr id="35" name="Text Box 129"/>
            <p:cNvSpPr txBox="1">
              <a:spLocks noChangeArrowheads="1"/>
            </p:cNvSpPr>
            <p:nvPr/>
          </p:nvSpPr>
          <p:spPr bwMode="auto">
            <a:xfrm>
              <a:off x="3353754" y="6088559"/>
              <a:ext cx="2802195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Symbol" panose="05050102010706020507" pitchFamily="18" charset="2"/>
                </a:rPr>
                <a:t>Std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Symbol" panose="05050102010706020507" pitchFamily="18" charset="2"/>
                </a:rPr>
                <a:t> quantum limit: </a:t>
              </a:r>
              <a:r>
                <a:rPr kumimoji="0" lang="en-US" sz="22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Symbol" panose="05050102010706020507" pitchFamily="18" charset="2"/>
                </a:rPr>
                <a:t>N</a:t>
              </a:r>
              <a:r>
                <a:rPr kumimoji="0" lang="en-US" sz="2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Symbol" panose="05050102010706020507" pitchFamily="18" charset="2"/>
                </a:rPr>
                <a:t>1/2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Symbol" panose="05050102010706020507" pitchFamily="18" charset="2"/>
                </a:rPr>
                <a:t>Heisenberg limit: </a:t>
              </a:r>
              <a:r>
                <a:rPr kumimoji="0" lang="en-US" sz="22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Symbol" panose="05050102010706020507" pitchFamily="18" charset="2"/>
                </a:rPr>
                <a:t>N</a:t>
              </a:r>
              <a:endPara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3293922" y="4016784"/>
              <a:ext cx="2682520" cy="2113856"/>
              <a:chOff x="5349539" y="779319"/>
              <a:chExt cx="3354244" cy="2649682"/>
            </a:xfrm>
          </p:grpSpPr>
          <p:pic>
            <p:nvPicPr>
              <p:cNvPr id="41" name="Picture 40" descr="ClockSphere_Unsqueezed-01.png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67620" y="779319"/>
                <a:ext cx="2889922" cy="2649682"/>
              </a:xfrm>
              <a:prstGeom prst="rect">
                <a:avLst/>
              </a:prstGeom>
            </p:spPr>
          </p:pic>
          <p:grpSp>
            <p:nvGrpSpPr>
              <p:cNvPr id="42" name="Group 41"/>
              <p:cNvGrpSpPr/>
              <p:nvPr/>
            </p:nvGrpSpPr>
            <p:grpSpPr>
              <a:xfrm>
                <a:off x="5349539" y="1208155"/>
                <a:ext cx="3354244" cy="1810153"/>
                <a:chOff x="4930093" y="3246166"/>
                <a:chExt cx="4400898" cy="2323896"/>
              </a:xfrm>
            </p:grpSpPr>
            <p:sp>
              <p:nvSpPr>
                <p:cNvPr id="43" name="TextBox 42"/>
                <p:cNvSpPr txBox="1"/>
                <p:nvPr/>
              </p:nvSpPr>
              <p:spPr>
                <a:xfrm>
                  <a:off x="6732370" y="3246166"/>
                  <a:ext cx="644841" cy="544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12</a:t>
                  </a: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8857089" y="4133766"/>
                  <a:ext cx="473902" cy="544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4930093" y="4103032"/>
                  <a:ext cx="473902" cy="544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9</a:t>
                  </a: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5066391" y="3657638"/>
                  <a:ext cx="644841" cy="544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10</a:t>
                  </a: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5782712" y="3351491"/>
                  <a:ext cx="644841" cy="544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11</a:t>
                  </a: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5125390" y="4574881"/>
                  <a:ext cx="473902" cy="544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8</a:t>
                  </a: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5818266" y="4854066"/>
                  <a:ext cx="473902" cy="544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7</a:t>
                  </a: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7985990" y="3452956"/>
                  <a:ext cx="473902" cy="54481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8649560" y="3774185"/>
                  <a:ext cx="473902" cy="54481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8615541" y="4534377"/>
                  <a:ext cx="473902" cy="54481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4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7963310" y="4889166"/>
                  <a:ext cx="473902" cy="54481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5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6924565" y="5025249"/>
                  <a:ext cx="473902" cy="54481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6</a:t>
                  </a:r>
                </a:p>
              </p:txBody>
            </p:sp>
          </p:grpSp>
        </p:grpSp>
      </p:grpSp>
      <p:grpSp>
        <p:nvGrpSpPr>
          <p:cNvPr id="2" name="Group 1"/>
          <p:cNvGrpSpPr/>
          <p:nvPr/>
        </p:nvGrpSpPr>
        <p:grpSpPr>
          <a:xfrm>
            <a:off x="0" y="4229100"/>
            <a:ext cx="3211764" cy="2628900"/>
            <a:chOff x="0" y="4229100"/>
            <a:chExt cx="3211764" cy="2628900"/>
          </a:xfrm>
        </p:grpSpPr>
        <p:sp>
          <p:nvSpPr>
            <p:cNvPr id="33" name="Text Box 129"/>
            <p:cNvSpPr txBox="1">
              <a:spLocks noChangeArrowheads="1"/>
            </p:cNvSpPr>
            <p:nvPr/>
          </p:nvSpPr>
          <p:spPr bwMode="auto">
            <a:xfrm>
              <a:off x="0" y="6427113"/>
              <a:ext cx="3211764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Quantum system design</a:t>
              </a:r>
            </a:p>
          </p:txBody>
        </p:sp>
        <p:grpSp>
          <p:nvGrpSpPr>
            <p:cNvPr id="55" name="Group 54"/>
            <p:cNvGrpSpPr/>
            <p:nvPr/>
          </p:nvGrpSpPr>
          <p:grpSpPr>
            <a:xfrm flipH="1">
              <a:off x="809533" y="4229100"/>
              <a:ext cx="811448" cy="2143960"/>
              <a:chOff x="7572376" y="695325"/>
              <a:chExt cx="1428750" cy="3829050"/>
            </a:xfrm>
          </p:grpSpPr>
          <p:pic>
            <p:nvPicPr>
              <p:cNvPr id="56" name="Picture 2"/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769" t="8302" r="49304" b="7568"/>
              <a:stretch/>
            </p:blipFill>
            <p:spPr bwMode="auto">
              <a:xfrm>
                <a:off x="7572376" y="695325"/>
                <a:ext cx="1428750" cy="3829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7" name="Rectangle 56"/>
              <p:cNvSpPr/>
              <p:nvPr/>
            </p:nvSpPr>
            <p:spPr>
              <a:xfrm>
                <a:off x="8915400" y="1133475"/>
                <a:ext cx="85725" cy="7429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8" name="Rectangle 37"/>
            <p:cNvSpPr>
              <a:spLocks noChangeArrowheads="1"/>
            </p:cNvSpPr>
            <p:nvPr/>
          </p:nvSpPr>
          <p:spPr bwMode="auto">
            <a:xfrm>
              <a:off x="1295583" y="4720937"/>
              <a:ext cx="1302145" cy="495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Q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~ 10</a:t>
              </a:r>
              <a:r>
                <a:rPr kumimoji="0" lang="en-US" altLang="en-US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17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19907" y="3962471"/>
            <a:ext cx="3411127" cy="2916311"/>
            <a:chOff x="5919907" y="3962471"/>
            <a:chExt cx="3411127" cy="2916311"/>
          </a:xfrm>
        </p:grpSpPr>
        <p:sp>
          <p:nvSpPr>
            <p:cNvPr id="34" name="Text Box 129"/>
            <p:cNvSpPr txBox="1">
              <a:spLocks noChangeArrowheads="1"/>
            </p:cNvSpPr>
            <p:nvPr/>
          </p:nvSpPr>
          <p:spPr bwMode="auto">
            <a:xfrm>
              <a:off x="5919907" y="6109341"/>
              <a:ext cx="3411127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Coherence time: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Quantum state protection</a:t>
              </a:r>
            </a:p>
          </p:txBody>
        </p:sp>
        <p:grpSp>
          <p:nvGrpSpPr>
            <p:cNvPr id="60" name="Group 59"/>
            <p:cNvGrpSpPr>
              <a:grpSpLocks/>
            </p:cNvGrpSpPr>
            <p:nvPr/>
          </p:nvGrpSpPr>
          <p:grpSpPr bwMode="auto">
            <a:xfrm>
              <a:off x="6288351" y="3962471"/>
              <a:ext cx="2855649" cy="2109195"/>
              <a:chOff x="5210515" y="3359434"/>
              <a:chExt cx="4402670" cy="3017796"/>
            </a:xfrm>
          </p:grpSpPr>
          <p:pic>
            <p:nvPicPr>
              <p:cNvPr id="62" name="Picture 4" descr="quantum_lattice_5_renderA"/>
              <p:cNvPicPr>
                <a:picLocks noChangeAspect="1" noChangeArrowheads="1"/>
              </p:cNvPicPr>
              <p:nvPr/>
            </p:nvPicPr>
            <p:blipFill>
              <a:blip r:embed="rId14">
                <a:lum bright="10000" contrast="1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38" t="8301" r="1611" b="14447"/>
              <a:stretch>
                <a:fillRect/>
              </a:stretch>
            </p:blipFill>
            <p:spPr bwMode="auto">
              <a:xfrm>
                <a:off x="5210515" y="3359434"/>
                <a:ext cx="4402670" cy="301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3" name="Oval 62"/>
              <p:cNvSpPr/>
              <p:nvPr/>
            </p:nvSpPr>
            <p:spPr bwMode="auto">
              <a:xfrm>
                <a:off x="6808050" y="4817049"/>
                <a:ext cx="296269" cy="286048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 bwMode="auto">
              <a:xfrm>
                <a:off x="8264851" y="3893094"/>
                <a:ext cx="202306" cy="19532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" name="Oval 64"/>
              <p:cNvSpPr/>
              <p:nvPr/>
            </p:nvSpPr>
            <p:spPr bwMode="auto">
              <a:xfrm>
                <a:off x="7387461" y="3602390"/>
                <a:ext cx="187212" cy="180753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6" name="Oval 65"/>
              <p:cNvSpPr/>
              <p:nvPr/>
            </p:nvSpPr>
            <p:spPr bwMode="auto">
              <a:xfrm>
                <a:off x="7315156" y="5175403"/>
                <a:ext cx="296269" cy="286048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7" name="Oval 66"/>
              <p:cNvSpPr>
                <a:spLocks noChangeAspect="1"/>
              </p:cNvSpPr>
              <p:nvPr/>
            </p:nvSpPr>
            <p:spPr bwMode="auto">
              <a:xfrm>
                <a:off x="7513323" y="3850979"/>
                <a:ext cx="212421" cy="205093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8" name="Oval 67"/>
              <p:cNvSpPr>
                <a:spLocks noChangeAspect="1"/>
              </p:cNvSpPr>
              <p:nvPr/>
            </p:nvSpPr>
            <p:spPr bwMode="auto">
              <a:xfrm>
                <a:off x="8478113" y="4266543"/>
                <a:ext cx="212421" cy="205093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9" name="Oval 68"/>
              <p:cNvSpPr>
                <a:spLocks noChangeAspect="1"/>
              </p:cNvSpPr>
              <p:nvPr/>
            </p:nvSpPr>
            <p:spPr bwMode="auto">
              <a:xfrm>
                <a:off x="8779259" y="4007034"/>
                <a:ext cx="212421" cy="205093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0" name="Oval 69"/>
              <p:cNvSpPr>
                <a:spLocks noChangeAspect="1"/>
              </p:cNvSpPr>
              <p:nvPr/>
            </p:nvSpPr>
            <p:spPr bwMode="auto">
              <a:xfrm>
                <a:off x="7173711" y="4083468"/>
                <a:ext cx="231538" cy="223551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1" name="Oval 70"/>
              <p:cNvSpPr>
                <a:spLocks noChangeAspect="1"/>
              </p:cNvSpPr>
              <p:nvPr/>
            </p:nvSpPr>
            <p:spPr bwMode="auto">
              <a:xfrm>
                <a:off x="6696797" y="3892615"/>
                <a:ext cx="212421" cy="205093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2" name="Oval 71"/>
              <p:cNvSpPr>
                <a:spLocks noChangeAspect="1"/>
              </p:cNvSpPr>
              <p:nvPr/>
            </p:nvSpPr>
            <p:spPr bwMode="auto">
              <a:xfrm>
                <a:off x="7577837" y="4270194"/>
                <a:ext cx="231538" cy="223551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3" name="Oval 72"/>
              <p:cNvSpPr>
                <a:spLocks noChangeAspect="1"/>
              </p:cNvSpPr>
              <p:nvPr/>
            </p:nvSpPr>
            <p:spPr bwMode="auto">
              <a:xfrm>
                <a:off x="8222247" y="4479803"/>
                <a:ext cx="231538" cy="223551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4" name="Oval 73"/>
              <p:cNvSpPr>
                <a:spLocks noChangeAspect="1"/>
              </p:cNvSpPr>
              <p:nvPr/>
            </p:nvSpPr>
            <p:spPr bwMode="auto">
              <a:xfrm>
                <a:off x="7802538" y="4815271"/>
                <a:ext cx="250058" cy="24143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5" name="Oval 74"/>
              <p:cNvSpPr>
                <a:spLocks noChangeAspect="1"/>
              </p:cNvSpPr>
              <p:nvPr/>
            </p:nvSpPr>
            <p:spPr bwMode="auto">
              <a:xfrm>
                <a:off x="7222640" y="4521433"/>
                <a:ext cx="250058" cy="24143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6" name="Oval 75"/>
              <p:cNvSpPr>
                <a:spLocks noChangeAspect="1"/>
              </p:cNvSpPr>
              <p:nvPr/>
            </p:nvSpPr>
            <p:spPr bwMode="auto">
              <a:xfrm>
                <a:off x="6345248" y="4547969"/>
                <a:ext cx="250058" cy="24143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7" name="Oval 76"/>
              <p:cNvSpPr>
                <a:spLocks noChangeAspect="1"/>
              </p:cNvSpPr>
              <p:nvPr/>
            </p:nvSpPr>
            <p:spPr bwMode="auto">
              <a:xfrm>
                <a:off x="5845444" y="4311340"/>
                <a:ext cx="250058" cy="24143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8" name="Oval 77"/>
              <p:cNvSpPr>
                <a:spLocks noChangeAspect="1"/>
              </p:cNvSpPr>
              <p:nvPr/>
            </p:nvSpPr>
            <p:spPr bwMode="auto">
              <a:xfrm>
                <a:off x="6818027" y="4288460"/>
                <a:ext cx="250058" cy="24143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7000">
                    <a:srgbClr val="FF0000"/>
                  </a:gs>
                  <a:gs pos="100000">
                    <a:srgbClr val="800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harsh" dir="t">
                  <a:rot lat="0" lon="0" rev="5040000"/>
                </a:lightRig>
              </a:scene3d>
              <a:sp3d extrusionH="76200" contourW="6350" prstMaterial="matte">
                <a:extrusionClr>
                  <a:srgbClr val="800000"/>
                </a:extrusionClr>
              </a:sp3d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5246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127" descr="h1019v1_27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41" y="3802140"/>
            <a:ext cx="2936686" cy="289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88996" name="Rectangle 4"/>
          <p:cNvSpPr>
            <a:spLocks noChangeArrowheads="1"/>
          </p:cNvSpPr>
          <p:nvPr/>
        </p:nvSpPr>
        <p:spPr bwMode="auto">
          <a:xfrm>
            <a:off x="74917" y="0"/>
            <a:ext cx="8835656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Time Scales</a:t>
            </a:r>
          </a:p>
        </p:txBody>
      </p:sp>
      <p:grpSp>
        <p:nvGrpSpPr>
          <p:cNvPr id="79" name="Group 78"/>
          <p:cNvGrpSpPr/>
          <p:nvPr/>
        </p:nvGrpSpPr>
        <p:grpSpPr>
          <a:xfrm flipH="1">
            <a:off x="549761" y="1399070"/>
            <a:ext cx="998483" cy="2552908"/>
            <a:chOff x="7572376" y="695325"/>
            <a:chExt cx="1428750" cy="3829050"/>
          </a:xfrm>
        </p:grpSpPr>
        <p:pic>
          <p:nvPicPr>
            <p:cNvPr id="80" name="Picture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9" t="8302" r="49304" b="7568"/>
            <a:stretch/>
          </p:blipFill>
          <p:spPr bwMode="auto">
            <a:xfrm>
              <a:off x="7572376" y="695325"/>
              <a:ext cx="1428750" cy="3829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" name="Rectangle 80"/>
            <p:cNvSpPr/>
            <p:nvPr/>
          </p:nvSpPr>
          <p:spPr>
            <a:xfrm>
              <a:off x="8915400" y="1133475"/>
              <a:ext cx="85725" cy="742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pic>
        <p:nvPicPr>
          <p:cNvPr id="33" name="Picture 2" descr="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157" y="2036619"/>
            <a:ext cx="4878061" cy="366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38403" y="5779734"/>
            <a:ext cx="4832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Life of the Universe: 15 billion years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(10</a:t>
            </a:r>
            <a:r>
              <a:rPr kumimoji="0" lang="en-US" altLang="zh-CN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18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s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）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00,000,000,000,000,000 seconds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43716" y="794008"/>
            <a:ext cx="38082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Quantum pendulum period: 10</a:t>
            </a:r>
            <a:r>
              <a:rPr kumimoji="0" lang="en-US" altLang="zh-CN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-15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00,000,000,000,001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seconds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31960" y="693084"/>
            <a:ext cx="33537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 geometric mean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~30 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" name="Rectangle 37"/>
          <p:cNvSpPr>
            <a:spLocks noChangeArrowheads="1"/>
          </p:cNvSpPr>
          <p:nvPr/>
        </p:nvSpPr>
        <p:spPr bwMode="auto">
          <a:xfrm>
            <a:off x="1399492" y="1873828"/>
            <a:ext cx="2843645" cy="1486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atoms: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↔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(160 s)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~ 10</a:t>
            </a:r>
            <a:r>
              <a:rPr kumimoji="0" lang="en-US" alt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17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69926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5" grpId="0"/>
      <p:bldP spid="36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itle 1"/>
          <p:cNvSpPr txBox="1">
            <a:spLocks/>
          </p:cNvSpPr>
          <p:nvPr/>
        </p:nvSpPr>
        <p:spPr>
          <a:xfrm>
            <a:off x="622702" y="-62082"/>
            <a:ext cx="7773813" cy="7369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Probes for fundamental physics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341466" y="3780449"/>
            <a:ext cx="3448314" cy="2957787"/>
            <a:chOff x="429224" y="3833611"/>
            <a:chExt cx="3448314" cy="2957787"/>
          </a:xfrm>
        </p:grpSpPr>
        <p:sp>
          <p:nvSpPr>
            <p:cNvPr id="87" name="TextBox 86"/>
            <p:cNvSpPr txBox="1"/>
            <p:nvPr/>
          </p:nvSpPr>
          <p:spPr>
            <a:xfrm>
              <a:off x="610770" y="3833611"/>
              <a:ext cx="32667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Network of clocks  (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10</a:t>
              </a:r>
              <a:r>
                <a:rPr kumimoji="0" lang="en-US" sz="1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-21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):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long baseline interferometry</a:t>
              </a:r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24" y="4549109"/>
              <a:ext cx="3241367" cy="2242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297543" y="559728"/>
            <a:ext cx="8942275" cy="369332"/>
            <a:chOff x="297543" y="559728"/>
            <a:chExt cx="8942275" cy="369332"/>
          </a:xfrm>
        </p:grpSpPr>
        <p:sp>
          <p:nvSpPr>
            <p:cNvPr id="9" name="TextBox 8"/>
            <p:cNvSpPr txBox="1"/>
            <p:nvPr/>
          </p:nvSpPr>
          <p:spPr>
            <a:xfrm>
              <a:off x="4084158" y="559728"/>
              <a:ext cx="5155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Kolkowitz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 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., Phys. Rev. D 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94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 124043 (2016).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97543" y="559728"/>
              <a:ext cx="43609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Kómár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 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.,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Nat. Phys. 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10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 582 (2014);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333491" y="940559"/>
            <a:ext cx="2959903" cy="2707554"/>
            <a:chOff x="5333491" y="940559"/>
            <a:chExt cx="2959903" cy="2707554"/>
          </a:xfrm>
        </p:grpSpPr>
        <p:pic>
          <p:nvPicPr>
            <p:cNvPr id="11" name="Picture 8" descr="https://upload.wikimedia.org/wikipedia/commons/thumb/c/c5/M101_hires_STScI-PRC2006-10a.jpg/1280px-M101_hires_STScI-PRC2006-10a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386"/>
            <a:stretch/>
          </p:blipFill>
          <p:spPr bwMode="auto">
            <a:xfrm>
              <a:off x="5362523" y="1001848"/>
              <a:ext cx="2930871" cy="2646265"/>
            </a:xfrm>
            <a:prstGeom prst="rect">
              <a:avLst/>
            </a:prstGeom>
            <a:noFill/>
          </p:spPr>
        </p:pic>
        <p:sp>
          <p:nvSpPr>
            <p:cNvPr id="14" name="TextBox 13"/>
            <p:cNvSpPr txBox="1"/>
            <p:nvPr/>
          </p:nvSpPr>
          <p:spPr>
            <a:xfrm>
              <a:off x="5333491" y="940559"/>
              <a:ext cx="22093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Unruly spiral galaxies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9786" y="3693886"/>
            <a:ext cx="4748933" cy="3164114"/>
            <a:chOff x="3843712" y="3701143"/>
            <a:chExt cx="4748933" cy="3164114"/>
          </a:xfrm>
        </p:grpSpPr>
        <p:pic>
          <p:nvPicPr>
            <p:cNvPr id="25" name="pasted-image.png"/>
            <p:cNvPicPr>
              <a:picLocks noChangeAspect="1"/>
            </p:cNvPicPr>
            <p:nvPr/>
          </p:nvPicPr>
          <p:blipFill rotWithShape="1">
            <a:blip r:embed="rId4">
              <a:extLst/>
            </a:blip>
            <a:srcRect l="11742" r="3796"/>
            <a:stretch/>
          </p:blipFill>
          <p:spPr>
            <a:xfrm>
              <a:off x="3843712" y="3701143"/>
              <a:ext cx="4748933" cy="3164114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3846285" y="3730171"/>
              <a:ext cx="19239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Space-time ripples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64972" y="969522"/>
            <a:ext cx="3672366" cy="2656180"/>
            <a:chOff x="4552181" y="958890"/>
            <a:chExt cx="3672366" cy="2656180"/>
          </a:xfrm>
        </p:grpSpPr>
        <p:pic>
          <p:nvPicPr>
            <p:cNvPr id="16" name="Picture 8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527"/>
            <a:stretch/>
          </p:blipFill>
          <p:spPr bwMode="auto">
            <a:xfrm>
              <a:off x="4552181" y="2456126"/>
              <a:ext cx="3672366" cy="11589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7" name="Group 16"/>
            <p:cNvGrpSpPr/>
            <p:nvPr/>
          </p:nvGrpSpPr>
          <p:grpSpPr>
            <a:xfrm>
              <a:off x="5518297" y="958890"/>
              <a:ext cx="2031746" cy="1486598"/>
              <a:chOff x="3679825" y="2436814"/>
              <a:chExt cx="3072777" cy="2253217"/>
            </a:xfrm>
          </p:grpSpPr>
          <p:pic>
            <p:nvPicPr>
              <p:cNvPr id="18" name="pasted-image.pdf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3679825" y="2440898"/>
                <a:ext cx="2273494" cy="2248061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980" t="70016" r="8472" b="3029"/>
              <a:stretch/>
            </p:blipFill>
            <p:spPr>
              <a:xfrm>
                <a:off x="5973261" y="3905171"/>
                <a:ext cx="779341" cy="784860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48" t="57716" r="55142" b="15591"/>
              <a:stretch/>
            </p:blipFill>
            <p:spPr>
              <a:xfrm>
                <a:off x="5974857" y="2436814"/>
                <a:ext cx="754380" cy="77723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4227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 descr="clock-history-pol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88"/>
            <a:ext cx="6154368" cy="46800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9556750" y="34448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5703447" y="3943899"/>
            <a:ext cx="89791" cy="89791"/>
          </a:xfrm>
          <a:prstGeom prst="ellipse">
            <a:avLst/>
          </a:prstGeom>
          <a:solidFill>
            <a:srgbClr val="FF3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5706953" y="3899973"/>
            <a:ext cx="893606" cy="681495"/>
            <a:chOff x="5954603" y="4969228"/>
            <a:chExt cx="893606" cy="681495"/>
          </a:xfrm>
        </p:grpSpPr>
        <p:sp>
          <p:nvSpPr>
            <p:cNvPr id="58" name="Right Arrow 57"/>
            <p:cNvSpPr/>
            <p:nvPr/>
          </p:nvSpPr>
          <p:spPr>
            <a:xfrm rot="3349897">
              <a:off x="5708333" y="5215498"/>
              <a:ext cx="579616" cy="87075"/>
            </a:xfrm>
            <a:prstGeom prst="rightArrow">
              <a:avLst/>
            </a:prstGeom>
            <a:solidFill>
              <a:srgbClr val="FF66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131346" y="5250613"/>
              <a:ext cx="7168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6600"/>
                  </a:solidFill>
                  <a:latin typeface="Arial"/>
                </a:rPr>
                <a:t>10</a:t>
              </a:r>
              <a:r>
                <a:rPr lang="en-US" sz="2000" b="1" baseline="30000" dirty="0">
                  <a:solidFill>
                    <a:srgbClr val="FF6600"/>
                  </a:solidFill>
                  <a:latin typeface="Arial"/>
                </a:rPr>
                <a:t>-20</a:t>
              </a:r>
              <a:endParaRPr lang="en-US" sz="2000" b="1" dirty="0">
                <a:solidFill>
                  <a:srgbClr val="FF6600"/>
                </a:solidFill>
                <a:latin typeface="Arial"/>
              </a:endParaRPr>
            </a:p>
          </p:txBody>
        </p:sp>
      </p:grpSp>
      <p:sp>
        <p:nvSpPr>
          <p:cNvPr id="67" name="Text Box 129"/>
          <p:cNvSpPr txBox="1">
            <a:spLocks noChangeArrowheads="1"/>
          </p:cNvSpPr>
          <p:nvPr/>
        </p:nvSpPr>
        <p:spPr bwMode="auto">
          <a:xfrm>
            <a:off x="381783" y="5369366"/>
            <a:ext cx="5648631" cy="1185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defTabSz="914400" fontAlgn="base">
              <a:lnSpc>
                <a:spcPts val="1600"/>
              </a:lnSpc>
              <a:spcBef>
                <a:spcPct val="0"/>
              </a:spcBef>
              <a:spcAft>
                <a:spcPts val="1800"/>
              </a:spcAft>
              <a:buFont typeface="Symbol" panose="05050102010706020507" pitchFamily="18" charset="2"/>
              <a:buChar char="·"/>
              <a:defRPr/>
            </a:pPr>
            <a:r>
              <a:rPr lang="en-US" sz="2000" dirty="0">
                <a:solidFill>
                  <a:srgbClr val="0000FF"/>
                </a:solidFill>
                <a:sym typeface="Symbol" panose="05050102010706020507" pitchFamily="18" charset="2"/>
              </a:rPr>
              <a:t>Current accuracy </a:t>
            </a:r>
            <a:r>
              <a:rPr lang="en-US" sz="2000" dirty="0">
                <a:solidFill>
                  <a:srgbClr val="0000FF"/>
                </a:solidFill>
              </a:rPr>
              <a:t>~</a:t>
            </a:r>
            <a:r>
              <a:rPr lang="en-US" sz="2000" dirty="0">
                <a:solidFill>
                  <a:srgbClr val="0000FF"/>
                </a:solidFill>
                <a:sym typeface="Symbol" panose="05050102010706020507" pitchFamily="18" charset="2"/>
              </a:rPr>
              <a:t>10</a:t>
            </a:r>
            <a:r>
              <a:rPr lang="en-US" sz="2000" baseline="30000" dirty="0">
                <a:solidFill>
                  <a:srgbClr val="0000FF"/>
                </a:solidFill>
                <a:sym typeface="Symbol" panose="05050102010706020507" pitchFamily="18" charset="2"/>
              </a:rPr>
              <a:t>-18</a:t>
            </a:r>
            <a:r>
              <a:rPr lang="en-US" sz="2000" dirty="0">
                <a:solidFill>
                  <a:srgbClr val="0000FF"/>
                </a:solidFill>
                <a:sym typeface="Symbol" panose="05050102010706020507" pitchFamily="18" charset="2"/>
              </a:rPr>
              <a:t> = </a:t>
            </a:r>
            <a:r>
              <a:rPr lang="en-US" sz="2000" dirty="0" err="1">
                <a:solidFill>
                  <a:srgbClr val="0000FF"/>
                </a:solidFill>
                <a:sym typeface="Symbol" panose="05050102010706020507" pitchFamily="18" charset="2"/>
              </a:rPr>
              <a:t>grav</a:t>
            </a:r>
            <a:r>
              <a:rPr lang="en-US" sz="2000" dirty="0">
                <a:solidFill>
                  <a:srgbClr val="0000FF"/>
                </a:solidFill>
                <a:sym typeface="Symbol" panose="05050102010706020507" pitchFamily="18" charset="2"/>
              </a:rPr>
              <a:t>. redshift @ 1 cm  </a:t>
            </a:r>
          </a:p>
          <a:p>
            <a:pPr marL="342900" indent="-342900" defTabSz="914400" fontAlgn="base">
              <a:lnSpc>
                <a:spcPts val="1600"/>
              </a:lnSpc>
              <a:spcBef>
                <a:spcPct val="0"/>
              </a:spcBef>
              <a:spcAft>
                <a:spcPts val="1800"/>
              </a:spcAft>
              <a:buFont typeface="Symbol" panose="05050102010706020507" pitchFamily="18" charset="2"/>
              <a:buChar char="·"/>
              <a:defRPr/>
            </a:pPr>
            <a:r>
              <a:rPr lang="en-US" sz="2000" dirty="0">
                <a:solidFill>
                  <a:srgbClr val="0000FF"/>
                </a:solidFill>
                <a:sym typeface="Symbol" panose="05050102010706020507" pitchFamily="18" charset="2"/>
              </a:rPr>
              <a:t>Precision ~3 x 10</a:t>
            </a:r>
            <a:r>
              <a:rPr lang="en-US" sz="2000" baseline="30000" dirty="0">
                <a:solidFill>
                  <a:srgbClr val="0000FF"/>
                </a:solidFill>
                <a:sym typeface="Symbol" panose="05050102010706020507" pitchFamily="18" charset="2"/>
              </a:rPr>
              <a:t>-19 </a:t>
            </a:r>
            <a:endParaRPr lang="en-US" sz="2000" dirty="0">
              <a:solidFill>
                <a:srgbClr val="0000FF"/>
              </a:solidFill>
              <a:sym typeface="Symbol" panose="05050102010706020507" pitchFamily="18" charset="2"/>
            </a:endParaRPr>
          </a:p>
          <a:p>
            <a:pPr marL="342900" indent="-342900" defTabSz="914400" fontAlgn="base">
              <a:lnSpc>
                <a:spcPts val="1600"/>
              </a:lnSpc>
              <a:spcBef>
                <a:spcPct val="0"/>
              </a:spcBef>
              <a:spcAft>
                <a:spcPts val="1800"/>
              </a:spcAft>
              <a:buFont typeface="Symbol" panose="05050102010706020507" pitchFamily="18" charset="2"/>
              <a:buChar char="·"/>
              <a:defRPr/>
            </a:pPr>
            <a:r>
              <a:rPr lang="en-US" sz="2000" dirty="0">
                <a:solidFill>
                  <a:srgbClr val="0000FF"/>
                </a:solidFill>
                <a:sym typeface="Symbol" panose="05050102010706020507" pitchFamily="18" charset="2"/>
              </a:rPr>
              <a:t>(goal) Many-body protected quantum coherence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8" name="Text Box 129"/>
          <p:cNvSpPr txBox="1">
            <a:spLocks noChangeArrowheads="1"/>
          </p:cNvSpPr>
          <p:nvPr/>
        </p:nvSpPr>
        <p:spPr bwMode="auto">
          <a:xfrm>
            <a:off x="5891728" y="622815"/>
            <a:ext cx="325227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FF0000"/>
                </a:solidFill>
              </a:rPr>
              <a:t>Quantum Technologies: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FF0000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FF0000"/>
                </a:solidFill>
                <a:sym typeface="Symbol" panose="05050102010706020507" pitchFamily="18" charset="2"/>
              </a:rPr>
              <a:t> </a:t>
            </a:r>
            <a:r>
              <a:rPr lang="en-US" sz="1600" dirty="0">
                <a:solidFill>
                  <a:srgbClr val="FF0000"/>
                </a:solidFill>
              </a:rPr>
              <a:t>Higher Q </a:t>
            </a:r>
            <a:r>
              <a:rPr lang="en-US" sz="1600" b="1" dirty="0">
                <a:solidFill>
                  <a:srgbClr val="FF0000"/>
                </a:solidFill>
              </a:rPr>
              <a:t>optical</a:t>
            </a:r>
            <a:r>
              <a:rPr lang="en-US" sz="1600" dirty="0">
                <a:solidFill>
                  <a:srgbClr val="FF0000"/>
                </a:solidFill>
              </a:rPr>
              <a:t> transitions:  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FF0000"/>
                </a:solidFill>
              </a:rPr>
              <a:t>       trapped ions  &amp;  neutral atoms</a:t>
            </a:r>
            <a:br>
              <a:rPr lang="en-US" sz="1600" dirty="0">
                <a:solidFill>
                  <a:srgbClr val="FF0000"/>
                </a:solidFill>
              </a:rPr>
            </a:br>
            <a:endParaRPr lang="en-US" sz="1600" dirty="0">
              <a:solidFill>
                <a:srgbClr val="FF0000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0000"/>
                </a:solidFill>
                <a:sym typeface="Symbol" panose="05050102010706020507" pitchFamily="18" charset="2"/>
              </a:rPr>
              <a:t> </a:t>
            </a:r>
            <a:r>
              <a:rPr lang="en-US" sz="1600" dirty="0">
                <a:solidFill>
                  <a:srgbClr val="FF0000"/>
                </a:solidFill>
              </a:rPr>
              <a:t>New laser stabilization methods:  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>       optical coherence ~ 30 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rgbClr val="FF0000"/>
                </a:solidFill>
                <a:sym typeface="Symbol" panose="05050102010706020507" pitchFamily="18" charset="2"/>
              </a:rPr>
              <a:t> Many atoms in optical lattice: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0000"/>
                </a:solidFill>
                <a:sym typeface="Symbol" panose="05050102010706020507" pitchFamily="18" charset="2"/>
              </a:rPr>
              <a:t>         many-body, engineered states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rgbClr val="FF0000"/>
                </a:solidFill>
                <a:sym typeface="Symbol" panose="05050102010706020507" pitchFamily="18" charset="2"/>
              </a:rPr>
              <a:t> Optical frequency comb</a:t>
            </a: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984713" y="0"/>
            <a:ext cx="7012306" cy="57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000" dirty="0">
                <a:solidFill>
                  <a:srgbClr val="FF0000"/>
                </a:solidFill>
                <a:latin typeface="Comic Sans MS" pitchFamily="66" charset="0"/>
              </a:rPr>
              <a:t> Atomic clock: sensors of space-time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657293" y="4445719"/>
            <a:ext cx="2486708" cy="2412281"/>
            <a:chOff x="6657293" y="4445719"/>
            <a:chExt cx="2486708" cy="2412281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96" b="3789"/>
            <a:stretch/>
          </p:blipFill>
          <p:spPr>
            <a:xfrm>
              <a:off x="6695769" y="4445719"/>
              <a:ext cx="2448232" cy="2412281"/>
            </a:xfrm>
            <a:prstGeom prst="rect">
              <a:avLst/>
            </a:prstGeom>
          </p:spPr>
        </p:pic>
        <p:sp>
          <p:nvSpPr>
            <p:cNvPr id="71" name="Rectangle 37"/>
            <p:cNvSpPr>
              <a:spLocks noChangeArrowheads="1"/>
            </p:cNvSpPr>
            <p:nvPr/>
          </p:nvSpPr>
          <p:spPr bwMode="auto">
            <a:xfrm>
              <a:off x="6657293" y="6010752"/>
              <a:ext cx="1262592" cy="847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lnSpc>
                  <a:spcPts val="1600"/>
                </a:lnSpc>
                <a:spcBef>
                  <a:spcPct val="2000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  <a:p>
              <a:pPr defTabSz="914400" eaLnBrk="0" fontAlgn="base" hangingPunct="0">
                <a:lnSpc>
                  <a:spcPts val="16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FFFFFF"/>
                  </a:solidFill>
                  <a:latin typeface="Symbol" panose="05050102010706020507" pitchFamily="18" charset="2"/>
                </a:rPr>
                <a:t>t</a:t>
              </a:r>
              <a:r>
                <a:rPr lang="en-US" dirty="0">
                  <a:solidFill>
                    <a:srgbClr val="FFFFFF"/>
                  </a:solidFill>
                </a:rPr>
                <a:t> ~ 160 s</a:t>
              </a:r>
            </a:p>
            <a:p>
              <a:pPr defTabSz="914400" eaLnBrk="0" fontAlgn="base" hangingPunct="0">
                <a:lnSpc>
                  <a:spcPts val="16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lang="en-US" altLang="en-US" i="1" dirty="0">
                  <a:solidFill>
                    <a:srgbClr val="FFFFFF"/>
                  </a:solidFill>
                </a:rPr>
                <a:t>Q</a:t>
              </a:r>
              <a:r>
                <a:rPr lang="en-US" altLang="en-US" dirty="0">
                  <a:solidFill>
                    <a:srgbClr val="FFFFFF"/>
                  </a:solidFill>
                </a:rPr>
                <a:t> ~ 10</a:t>
              </a:r>
              <a:r>
                <a:rPr lang="en-US" altLang="en-US" baseline="30000" dirty="0">
                  <a:solidFill>
                    <a:srgbClr val="FFFFFF"/>
                  </a:solidFill>
                </a:rPr>
                <a:t>17</a:t>
              </a:r>
              <a:r>
                <a:rPr lang="en-US" dirty="0">
                  <a:solidFill>
                    <a:srgbClr val="FFFFFF"/>
                  </a:solidFill>
                </a:rPr>
                <a:t>   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847334" y="3812877"/>
            <a:ext cx="8713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lnSpc>
                <a:spcPts val="2400"/>
              </a:lnSpc>
            </a:pPr>
            <a:r>
              <a:rPr lang="en-US" sz="1400" dirty="0" err="1">
                <a:solidFill>
                  <a:srgbClr val="FF0000"/>
                </a:solidFill>
              </a:rPr>
              <a:t>Sr</a:t>
            </a:r>
            <a:r>
              <a:rPr lang="en-US" sz="1400" dirty="0">
                <a:solidFill>
                  <a:srgbClr val="FF0000"/>
                </a:solidFill>
              </a:rPr>
              <a:t>, </a:t>
            </a:r>
            <a:r>
              <a:rPr lang="en-US" sz="1400" dirty="0" err="1">
                <a:solidFill>
                  <a:srgbClr val="FF0000"/>
                </a:solidFill>
              </a:rPr>
              <a:t>Yb</a:t>
            </a:r>
            <a:r>
              <a:rPr lang="en-US" sz="1400" dirty="0">
                <a:solidFill>
                  <a:srgbClr val="FF0000"/>
                </a:solidFill>
              </a:rPr>
              <a:t>, Al</a:t>
            </a:r>
            <a:r>
              <a:rPr lang="en-US" sz="1400" baseline="300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37" y="4903442"/>
            <a:ext cx="6359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  <a:latin typeface="Arial"/>
              </a:rPr>
              <a:t>Poli</a:t>
            </a:r>
            <a:r>
              <a:rPr lang="en-US" sz="12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200" i="1" dirty="0">
                <a:solidFill>
                  <a:srgbClr val="000000"/>
                </a:solidFill>
                <a:latin typeface="Arial"/>
              </a:rPr>
              <a:t>et al.</a:t>
            </a:r>
            <a:r>
              <a:rPr lang="en-US" sz="1200" dirty="0">
                <a:solidFill>
                  <a:srgbClr val="000000"/>
                </a:solidFill>
                <a:latin typeface="Arial"/>
              </a:rPr>
              <a:t>,</a:t>
            </a:r>
            <a:r>
              <a:rPr lang="en-US" sz="1200" i="1" dirty="0">
                <a:solidFill>
                  <a:srgbClr val="000000"/>
                </a:solidFill>
                <a:latin typeface="Arial"/>
              </a:rPr>
              <a:t> La </a:t>
            </a:r>
            <a:r>
              <a:rPr lang="en-US" sz="1200" i="1" dirty="0" err="1">
                <a:solidFill>
                  <a:srgbClr val="000000"/>
                </a:solidFill>
                <a:latin typeface="Arial"/>
              </a:rPr>
              <a:t>rivista</a:t>
            </a:r>
            <a:r>
              <a:rPr lang="en-US" sz="1200" i="1" dirty="0">
                <a:solidFill>
                  <a:srgbClr val="000000"/>
                </a:solidFill>
                <a:latin typeface="Arial"/>
              </a:rPr>
              <a:t> del </a:t>
            </a:r>
            <a:r>
              <a:rPr lang="en-US" sz="1200" i="1" dirty="0" err="1">
                <a:solidFill>
                  <a:srgbClr val="000000"/>
                </a:solidFill>
                <a:latin typeface="Arial"/>
              </a:rPr>
              <a:t>Nuovo</a:t>
            </a:r>
            <a:r>
              <a:rPr lang="en-US" sz="12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Arial"/>
              </a:rPr>
              <a:t>Cimento</a:t>
            </a:r>
            <a:r>
              <a:rPr lang="en-US" sz="120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1200" b="1" dirty="0">
                <a:solidFill>
                  <a:srgbClr val="000000"/>
                </a:solidFill>
                <a:latin typeface="Arial"/>
              </a:rPr>
              <a:t>36</a:t>
            </a:r>
            <a:r>
              <a:rPr lang="en-US" sz="1200" dirty="0">
                <a:solidFill>
                  <a:srgbClr val="000000"/>
                </a:solidFill>
                <a:latin typeface="Arial"/>
              </a:rPr>
              <a:t> 555 (2013); Ludlow </a:t>
            </a:r>
            <a:r>
              <a:rPr lang="en-US" sz="1200" i="1" dirty="0">
                <a:solidFill>
                  <a:srgbClr val="000000"/>
                </a:solidFill>
                <a:latin typeface="Arial"/>
              </a:rPr>
              <a:t>et al</a:t>
            </a:r>
            <a:r>
              <a:rPr lang="en-US" sz="1200" dirty="0">
                <a:solidFill>
                  <a:srgbClr val="000000"/>
                </a:solidFill>
                <a:latin typeface="Arial"/>
              </a:rPr>
              <a:t>, RMP </a:t>
            </a:r>
            <a:r>
              <a:rPr lang="en-US" sz="1200" b="1" dirty="0">
                <a:solidFill>
                  <a:srgbClr val="000000"/>
                </a:solidFill>
                <a:latin typeface="Arial"/>
              </a:rPr>
              <a:t>87</a:t>
            </a:r>
            <a:r>
              <a:rPr lang="en-US" sz="1200" dirty="0">
                <a:solidFill>
                  <a:srgbClr val="000000"/>
                </a:solidFill>
                <a:latin typeface="Arial"/>
              </a:rPr>
              <a:t>, 637  (2015).</a:t>
            </a:r>
          </a:p>
        </p:txBody>
      </p:sp>
    </p:spTree>
    <p:extLst>
      <p:ext uri="{BB962C8B-B14F-4D97-AF65-F5344CB8AC3E}">
        <p14:creationId xmlns:p14="http://schemas.microsoft.com/office/powerpoint/2010/main" val="114730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691" y="2769176"/>
            <a:ext cx="6951518" cy="3910229"/>
          </a:xfrm>
          <a:prstGeom prst="rect">
            <a:avLst/>
          </a:prstGeom>
        </p:spPr>
      </p:pic>
      <p:pic>
        <p:nvPicPr>
          <p:cNvPr id="2273282" name="Picture 2" descr="fi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9" t="33875" b="4176"/>
          <a:stretch>
            <a:fillRect/>
          </a:stretch>
        </p:blipFill>
        <p:spPr bwMode="auto">
          <a:xfrm>
            <a:off x="149072" y="2514600"/>
            <a:ext cx="8677427" cy="436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73284" name="Text Box 4"/>
          <p:cNvSpPr txBox="1">
            <a:spLocks noChangeArrowheads="1"/>
          </p:cNvSpPr>
          <p:nvPr/>
        </p:nvSpPr>
        <p:spPr bwMode="auto">
          <a:xfrm>
            <a:off x="4222750" y="5754688"/>
            <a:ext cx="828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Date</a:t>
            </a:r>
          </a:p>
        </p:txBody>
      </p:sp>
      <p:sp>
        <p:nvSpPr>
          <p:cNvPr id="2273285" name="Text Box 5"/>
          <p:cNvSpPr txBox="1">
            <a:spLocks noChangeArrowheads="1"/>
          </p:cNvSpPr>
          <p:nvPr/>
        </p:nvSpPr>
        <p:spPr bwMode="auto">
          <a:xfrm>
            <a:off x="4581525" y="23813"/>
            <a:ext cx="45783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Local Lorentz Invariance</a:t>
            </a:r>
            <a:endParaRPr kumimoji="0" lang="en-US" altLang="en-US" sz="3000" b="0" i="0" u="none" strike="noStrike" kern="1200" cap="none" spc="0" normalizeH="0" baseline="30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273286" name="Text Box 6"/>
          <p:cNvSpPr txBox="1">
            <a:spLocks noChangeArrowheads="1"/>
          </p:cNvSpPr>
          <p:nvPr/>
        </p:nvSpPr>
        <p:spPr bwMode="auto">
          <a:xfrm>
            <a:off x="5459413" y="712788"/>
            <a:ext cx="37020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Fundamental constants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&amp; gravitational potential</a:t>
            </a:r>
            <a:endParaRPr kumimoji="0" lang="en-US" altLang="en-US" sz="2400" b="0" i="0" u="none" strike="noStrike" kern="1200" cap="none" spc="0" normalizeH="0" baseline="3000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273287" name="Text Box 7"/>
          <p:cNvSpPr txBox="1">
            <a:spLocks noChangeArrowheads="1"/>
          </p:cNvSpPr>
          <p:nvPr/>
        </p:nvSpPr>
        <p:spPr bwMode="auto">
          <a:xfrm>
            <a:off x="5466393" y="1704975"/>
            <a:ext cx="351115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S. Blatt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et al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Phys. Rev. Lett. 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100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140801 (2008).</a:t>
            </a:r>
          </a:p>
        </p:txBody>
      </p:sp>
      <p:sp>
        <p:nvSpPr>
          <p:cNvPr id="2273288" name="Text Box 8"/>
          <p:cNvSpPr txBox="1">
            <a:spLocks noChangeArrowheads="1"/>
          </p:cNvSpPr>
          <p:nvPr/>
        </p:nvSpPr>
        <p:spPr bwMode="auto">
          <a:xfrm>
            <a:off x="7481455" y="4904509"/>
            <a:ext cx="843395" cy="49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Paris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7" r="2886"/>
          <a:stretch/>
        </p:blipFill>
        <p:spPr>
          <a:xfrm>
            <a:off x="0" y="0"/>
            <a:ext cx="3898329" cy="232853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820882" y="637309"/>
            <a:ext cx="8323118" cy="1828800"/>
            <a:chOff x="228600" y="762000"/>
            <a:chExt cx="8323118" cy="1828800"/>
          </a:xfrm>
          <a:solidFill>
            <a:schemeClr val="bg1"/>
          </a:solidFill>
        </p:grpSpPr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228600" y="762000"/>
              <a:ext cx="4343400" cy="1828800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304800" y="762000"/>
              <a:ext cx="3429000" cy="119062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228600" marR="0" lvl="0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66CC"/>
                </a:buClr>
                <a:buSzTx/>
                <a:buFont typeface="Verdana" panose="020B0604030504040204" pitchFamily="34" charset="0"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+mn-ea"/>
                  <a:cs typeface="+mn-cs"/>
                </a:rPr>
                <a:t>Linear Drift</a:t>
              </a:r>
            </a:p>
            <a:p>
              <a:pPr marL="228600" marR="0" lvl="0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66CC"/>
                </a:buClr>
                <a:buSzTx/>
                <a:buFont typeface="Verdana" panose="020B0604030504040204" pitchFamily="34" charset="0"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endParaRPr>
            </a:p>
            <a:p>
              <a:pPr marL="228600" marR="0" lvl="0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66CC"/>
                </a:buClr>
                <a:buSzTx/>
                <a:buFont typeface="Verdana" panose="020B0604030504040204" pitchFamily="34" charset="0"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endParaRPr>
            </a:p>
            <a:p>
              <a:pPr marL="228600" marR="0" lvl="0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66CC"/>
                </a:buClr>
                <a:buSzTx/>
                <a:buFont typeface="Verdana" panose="020B0604030504040204" pitchFamily="34" charset="0"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+mn-ea"/>
                  <a:cs typeface="+mn-cs"/>
                </a:rPr>
                <a:t>Sinusoidal amplitude</a:t>
              </a:r>
            </a:p>
          </p:txBody>
        </p:sp>
        <p:pic>
          <p:nvPicPr>
            <p:cNvPr id="21" name="Picture 10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143000"/>
              <a:ext cx="3843338" cy="45720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11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981200"/>
              <a:ext cx="3843338" cy="45720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Text Box 12"/>
            <p:cNvSpPr txBox="1">
              <a:spLocks noChangeArrowheads="1"/>
            </p:cNvSpPr>
            <p:nvPr/>
          </p:nvSpPr>
          <p:spPr bwMode="auto">
            <a:xfrm>
              <a:off x="4876800" y="838200"/>
              <a:ext cx="3674918" cy="173990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228600" marR="0" lvl="0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66CC"/>
                </a:buClr>
                <a:buSzTx/>
                <a:buFont typeface="Verdana" panose="020B0604030504040204" pitchFamily="34" charset="0"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+mn-ea"/>
                  <a:cs typeface="+mn-cs"/>
                  <a:sym typeface="Wingdings" panose="05000000000000000000" pitchFamily="2" charset="2"/>
                </a:rPr>
                <a:t> 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+mn-ea"/>
                  <a:cs typeface="+mn-cs"/>
                </a:rPr>
                <a:t>constrains linear drift of fundamental constants</a:t>
              </a:r>
            </a:p>
            <a:p>
              <a:pPr marL="228600" marR="0" lvl="0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66CC"/>
                </a:buClr>
                <a:buSzTx/>
                <a:buFont typeface="Verdana" panose="020B0604030504040204" pitchFamily="34" charset="0"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endParaRPr>
            </a:p>
            <a:p>
              <a:pPr marL="228600" marR="0" lvl="0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66CC"/>
                </a:buClr>
                <a:buSzTx/>
                <a:buFont typeface="Verdana" panose="020B0604030504040204" pitchFamily="34" charset="0"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+mn-ea"/>
                  <a:cs typeface="+mn-cs"/>
                  <a:sym typeface="Wingdings" panose="05000000000000000000" pitchFamily="2" charset="2"/>
                </a:rPr>
                <a:t> 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+mn-ea"/>
                  <a:cs typeface="+mn-cs"/>
                </a:rPr>
                <a:t>constrains coupling coefficients to gravitational potential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351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284" grpId="0"/>
      <p:bldP spid="227328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079492" y="103909"/>
            <a:ext cx="6877050" cy="6121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914400"/>
            <a:r>
              <a:rPr lang="en-US" sz="3200" kern="0" dirty="0">
                <a:solidFill>
                  <a:srgbClr val="FF0000"/>
                </a:solidFill>
                <a:latin typeface="Comic Sans MS" panose="030F0702030302020204" pitchFamily="66" charset="0"/>
              </a:rPr>
              <a:t>New stability for optical clocks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4" t="22127" r="3572" b="32413"/>
          <a:stretch/>
        </p:blipFill>
        <p:spPr>
          <a:xfrm>
            <a:off x="-21191" y="2327619"/>
            <a:ext cx="9175582" cy="28366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7" t="22889" r="53889" b="27206"/>
          <a:stretch/>
        </p:blipFill>
        <p:spPr>
          <a:xfrm>
            <a:off x="-93519" y="2098964"/>
            <a:ext cx="5026980" cy="42394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1301" y="1353145"/>
            <a:ext cx="7598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5.8 x 10</a:t>
            </a:r>
            <a:r>
              <a:rPr lang="en-US" sz="2400" baseline="30000" dirty="0">
                <a:solidFill>
                  <a:srgbClr val="0000FF"/>
                </a:solidFill>
              </a:rPr>
              <a:t>-19</a:t>
            </a:r>
            <a:r>
              <a:rPr lang="en-US" sz="2400" dirty="0">
                <a:solidFill>
                  <a:srgbClr val="0000FF"/>
                </a:solidFill>
              </a:rPr>
              <a:t> in one hour (x 10 faster than any previous clocks)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52809" y="681893"/>
            <a:ext cx="4855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0000FF"/>
                </a:solidFill>
              </a:rPr>
              <a:t>Oelker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i="1" dirty="0">
                <a:solidFill>
                  <a:srgbClr val="0000FF"/>
                </a:solidFill>
              </a:rPr>
              <a:t>et al</a:t>
            </a:r>
            <a:r>
              <a:rPr lang="en-US" sz="2000" dirty="0">
                <a:solidFill>
                  <a:srgbClr val="0000FF"/>
                </a:solidFill>
              </a:rPr>
              <a:t>., Nature Photon. </a:t>
            </a:r>
            <a:r>
              <a:rPr lang="en-US" sz="2000" b="1" dirty="0">
                <a:solidFill>
                  <a:srgbClr val="0000FF"/>
                </a:solidFill>
              </a:rPr>
              <a:t>13</a:t>
            </a:r>
            <a:r>
              <a:rPr lang="en-US" sz="2000" dirty="0">
                <a:solidFill>
                  <a:srgbClr val="0000FF"/>
                </a:solidFill>
              </a:rPr>
              <a:t>, 714 (2019).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9020" y="2180784"/>
            <a:ext cx="4209283" cy="28380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77246" y="5082073"/>
            <a:ext cx="4010891" cy="1651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Gravitational potential difference of 1 cm in 20 minutes</a:t>
            </a:r>
          </a:p>
          <a:p>
            <a:pPr>
              <a:lnSpc>
                <a:spcPts val="1600"/>
              </a:lnSpc>
            </a:pPr>
            <a:endParaRPr lang="en-US" sz="2200" dirty="0">
              <a:solidFill>
                <a:srgbClr val="FF0000"/>
              </a:solidFill>
            </a:endParaRPr>
          </a:p>
          <a:p>
            <a:r>
              <a:rPr lang="en-US" sz="2200" dirty="0">
                <a:solidFill>
                  <a:srgbClr val="660033"/>
                </a:solidFill>
              </a:rPr>
              <a:t>Local Position Invariance </a:t>
            </a:r>
          </a:p>
          <a:p>
            <a:r>
              <a:rPr lang="en-US" sz="2200" dirty="0">
                <a:solidFill>
                  <a:srgbClr val="660033"/>
                </a:solidFill>
              </a:rPr>
              <a:t>Relativistic Geodesy</a:t>
            </a:r>
          </a:p>
        </p:txBody>
      </p:sp>
    </p:spTree>
    <p:extLst>
      <p:ext uri="{BB962C8B-B14F-4D97-AF65-F5344CB8AC3E}">
        <p14:creationId xmlns:p14="http://schemas.microsoft.com/office/powerpoint/2010/main" val="265880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/>
          <p:cNvSpPr txBox="1">
            <a:spLocks/>
          </p:cNvSpPr>
          <p:nvPr/>
        </p:nvSpPr>
        <p:spPr>
          <a:xfrm>
            <a:off x="1175310" y="0"/>
            <a:ext cx="6877050" cy="6121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Arial"/>
              </a:rPr>
              <a:t>Fermions in a 3D lattice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49602" y="657967"/>
            <a:ext cx="4746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FF"/>
                </a:solidFill>
              </a:rPr>
              <a:t>Fermi-Hubbard Hamiltonian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Quantum simulation &amp; sensing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8" b="3788"/>
          <a:stretch/>
        </p:blipFill>
        <p:spPr>
          <a:xfrm>
            <a:off x="3871119" y="1722268"/>
            <a:ext cx="5272881" cy="513573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6C7BE5B-66E3-487F-A02A-39D1356C3FC7}"/>
              </a:ext>
            </a:extLst>
          </p:cNvPr>
          <p:cNvSpPr txBox="1"/>
          <p:nvPr/>
        </p:nvSpPr>
        <p:spPr>
          <a:xfrm>
            <a:off x="3927631" y="6169744"/>
            <a:ext cx="2892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S. Campbell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et 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.,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Science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358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, 90 (2017).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8187AF-C423-4088-919C-811B575F2260}"/>
              </a:ext>
            </a:extLst>
          </p:cNvPr>
          <p:cNvSpPr txBox="1"/>
          <p:nvPr/>
        </p:nvSpPr>
        <p:spPr>
          <a:xfrm>
            <a:off x="213509" y="1829991"/>
            <a:ext cx="30901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1 million atoms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(100 x 100 x 100 cells)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1F85FC-BBA6-416E-BD9B-E122B0634BD4}"/>
              </a:ext>
            </a:extLst>
          </p:cNvPr>
          <p:cNvSpPr txBox="1"/>
          <p:nvPr/>
        </p:nvSpPr>
        <p:spPr>
          <a:xfrm>
            <a:off x="196293" y="2794514"/>
            <a:ext cx="2253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Coherence 160 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BF7989-17E3-4C7A-A201-4F7564A8AED3}"/>
              </a:ext>
            </a:extLst>
          </p:cNvPr>
          <p:cNvSpPr txBox="1"/>
          <p:nvPr/>
        </p:nvSpPr>
        <p:spPr>
          <a:xfrm>
            <a:off x="196293" y="3343041"/>
            <a:ext cx="3194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Precision 3 x 10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-20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Hz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-1/2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1F7653-E756-496C-92DE-41025F8D5FA2}"/>
              </a:ext>
            </a:extLst>
          </p:cNvPr>
          <p:cNvSpPr txBox="1"/>
          <p:nvPr/>
        </p:nvSpPr>
        <p:spPr>
          <a:xfrm>
            <a:off x="196293" y="4290134"/>
            <a:ext cx="3093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Current: 3 x 10</a:t>
            </a:r>
            <a:r>
              <a:rPr kumimoji="0" lang="en-US" sz="2400" b="0" i="0" u="sng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-17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at 1 s </a:t>
            </a:r>
          </a:p>
        </p:txBody>
      </p:sp>
    </p:spTree>
    <p:extLst>
      <p:ext uri="{BB962C8B-B14F-4D97-AF65-F5344CB8AC3E}">
        <p14:creationId xmlns:p14="http://schemas.microsoft.com/office/powerpoint/2010/main" val="25883685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/>
          <p:cNvSpPr txBox="1">
            <a:spLocks/>
          </p:cNvSpPr>
          <p:nvPr/>
        </p:nvSpPr>
        <p:spPr>
          <a:xfrm>
            <a:off x="1174452" y="-2858"/>
            <a:ext cx="6877050" cy="6121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Arial"/>
              </a:rPr>
              <a:t>Quantized Motions &amp; Interactions</a:t>
            </a:r>
          </a:p>
        </p:txBody>
      </p:sp>
      <p:pic>
        <p:nvPicPr>
          <p:cNvPr id="30" name="Picture 29" descr="SUN_10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2"/>
          <a:stretch/>
        </p:blipFill>
        <p:spPr>
          <a:xfrm>
            <a:off x="98509" y="5160862"/>
            <a:ext cx="3679633" cy="1160353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63546" y="3758996"/>
            <a:ext cx="4144333" cy="944937"/>
            <a:chOff x="9994802" y="4190550"/>
            <a:chExt cx="4144333" cy="944937"/>
          </a:xfrm>
        </p:grpSpPr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4802" y="4199515"/>
              <a:ext cx="1386789" cy="861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6" name="Straight Connector 8"/>
            <p:cNvCxnSpPr>
              <a:cxnSpLocks noChangeShapeType="1"/>
            </p:cNvCxnSpPr>
            <p:nvPr/>
          </p:nvCxnSpPr>
          <p:spPr bwMode="auto">
            <a:xfrm>
              <a:off x="10453425" y="4919912"/>
              <a:ext cx="471727" cy="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Straight Connector 11"/>
            <p:cNvCxnSpPr>
              <a:cxnSpLocks noChangeShapeType="1"/>
            </p:cNvCxnSpPr>
            <p:nvPr/>
          </p:nvCxnSpPr>
          <p:spPr bwMode="auto">
            <a:xfrm flipV="1">
              <a:off x="10256872" y="4671752"/>
              <a:ext cx="849697" cy="8028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Connector 13"/>
            <p:cNvCxnSpPr>
              <a:cxnSpLocks noChangeShapeType="1"/>
            </p:cNvCxnSpPr>
            <p:nvPr/>
          </p:nvCxnSpPr>
          <p:spPr bwMode="auto">
            <a:xfrm flipV="1">
              <a:off x="10125837" y="4426244"/>
              <a:ext cx="1146150" cy="13404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Oval 51"/>
            <p:cNvSpPr/>
            <p:nvPr/>
          </p:nvSpPr>
          <p:spPr bwMode="auto">
            <a:xfrm>
              <a:off x="10604600" y="4878333"/>
              <a:ext cx="78621" cy="86448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 prstMaterial="dkEdge">
              <a:bevelT/>
            </a:sp3d>
          </p:spPr>
          <p:txBody>
            <a:bodyPr anchor="ctr"/>
            <a:lstStyle>
              <a:lvl1pPr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/>
              </a:endParaRPr>
            </a:p>
          </p:txBody>
        </p:sp>
        <p:sp>
          <p:nvSpPr>
            <p:cNvPr id="54" name="TextBox 17"/>
            <p:cNvSpPr txBox="1">
              <a:spLocks noChangeArrowheads="1"/>
            </p:cNvSpPr>
            <p:nvPr/>
          </p:nvSpPr>
          <p:spPr bwMode="auto">
            <a:xfrm>
              <a:off x="10053642" y="4796933"/>
              <a:ext cx="1935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Arial"/>
                </a:rPr>
                <a:t>0</a:t>
              </a:r>
              <a:endParaRPr kumimoji="0" lang="en-US" altLang="en-US" sz="16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endParaRPr>
            </a:p>
          </p:txBody>
        </p:sp>
        <p:pic>
          <p:nvPicPr>
            <p:cNvPr id="5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73573" y="4190550"/>
              <a:ext cx="1386789" cy="861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8" name="Straight Connector 8"/>
            <p:cNvCxnSpPr>
              <a:cxnSpLocks noChangeShapeType="1"/>
            </p:cNvCxnSpPr>
            <p:nvPr/>
          </p:nvCxnSpPr>
          <p:spPr bwMode="auto">
            <a:xfrm>
              <a:off x="11832196" y="4910947"/>
              <a:ext cx="471727" cy="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Straight Connector 11"/>
            <p:cNvCxnSpPr>
              <a:cxnSpLocks noChangeShapeType="1"/>
            </p:cNvCxnSpPr>
            <p:nvPr/>
          </p:nvCxnSpPr>
          <p:spPr bwMode="auto">
            <a:xfrm flipV="1">
              <a:off x="11635643" y="4662787"/>
              <a:ext cx="849697" cy="8028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Connector 13"/>
            <p:cNvCxnSpPr>
              <a:cxnSpLocks noChangeShapeType="1"/>
            </p:cNvCxnSpPr>
            <p:nvPr/>
          </p:nvCxnSpPr>
          <p:spPr bwMode="auto">
            <a:xfrm flipV="1">
              <a:off x="11504608" y="4417279"/>
              <a:ext cx="1146150" cy="13404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" name="Oval 60"/>
            <p:cNvSpPr/>
            <p:nvPr/>
          </p:nvSpPr>
          <p:spPr bwMode="auto">
            <a:xfrm>
              <a:off x="11983371" y="4880126"/>
              <a:ext cx="78621" cy="86448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 prstMaterial="dkEdge">
              <a:bevelT/>
            </a:sp3d>
          </p:spPr>
          <p:txBody>
            <a:bodyPr anchor="ctr"/>
            <a:lstStyle>
              <a:lvl1pPr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/>
              </a:endParaRPr>
            </a:p>
          </p:txBody>
        </p:sp>
        <p:sp>
          <p:nvSpPr>
            <p:cNvPr id="63" name="TextBox 17"/>
            <p:cNvSpPr txBox="1">
              <a:spLocks noChangeArrowheads="1"/>
            </p:cNvSpPr>
            <p:nvPr/>
          </p:nvSpPr>
          <p:spPr bwMode="auto">
            <a:xfrm>
              <a:off x="11432413" y="4787968"/>
              <a:ext cx="1935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Arial"/>
                </a:rPr>
                <a:t>0</a:t>
              </a:r>
              <a:endParaRPr kumimoji="0" lang="en-US" altLang="en-US" sz="16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endParaRPr>
            </a:p>
          </p:txBody>
        </p:sp>
        <p:pic>
          <p:nvPicPr>
            <p:cNvPr id="6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52346" y="4192344"/>
              <a:ext cx="1386789" cy="861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6" name="Straight Connector 8"/>
            <p:cNvCxnSpPr>
              <a:cxnSpLocks noChangeShapeType="1"/>
            </p:cNvCxnSpPr>
            <p:nvPr/>
          </p:nvCxnSpPr>
          <p:spPr bwMode="auto">
            <a:xfrm>
              <a:off x="13210969" y="4912741"/>
              <a:ext cx="471727" cy="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" name="Straight Connector 11"/>
            <p:cNvCxnSpPr>
              <a:cxnSpLocks noChangeShapeType="1"/>
            </p:cNvCxnSpPr>
            <p:nvPr/>
          </p:nvCxnSpPr>
          <p:spPr bwMode="auto">
            <a:xfrm flipV="1">
              <a:off x="13014416" y="4664581"/>
              <a:ext cx="849697" cy="8028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" name="Straight Connector 13"/>
            <p:cNvCxnSpPr>
              <a:cxnSpLocks noChangeShapeType="1"/>
            </p:cNvCxnSpPr>
            <p:nvPr/>
          </p:nvCxnSpPr>
          <p:spPr bwMode="auto">
            <a:xfrm flipV="1">
              <a:off x="12883381" y="4419073"/>
              <a:ext cx="1146150" cy="13404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" name="Oval 68"/>
            <p:cNvSpPr/>
            <p:nvPr/>
          </p:nvSpPr>
          <p:spPr bwMode="auto">
            <a:xfrm>
              <a:off x="13362144" y="4871162"/>
              <a:ext cx="78621" cy="86448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 prstMaterial="dkEdge">
              <a:bevelT/>
            </a:sp3d>
          </p:spPr>
          <p:txBody>
            <a:bodyPr anchor="ctr"/>
            <a:lstStyle>
              <a:lvl1pPr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/>
              </a:endParaRPr>
            </a:p>
          </p:txBody>
        </p:sp>
        <p:sp>
          <p:nvSpPr>
            <p:cNvPr id="71" name="TextBox 17"/>
            <p:cNvSpPr txBox="1">
              <a:spLocks noChangeArrowheads="1"/>
            </p:cNvSpPr>
            <p:nvPr/>
          </p:nvSpPr>
          <p:spPr bwMode="auto">
            <a:xfrm>
              <a:off x="12811186" y="4789762"/>
              <a:ext cx="1935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Arial"/>
                </a:rPr>
                <a:t>0</a:t>
              </a:r>
              <a:endParaRPr kumimoji="0" lang="en-US" altLang="en-US" sz="16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902228" y="4380193"/>
            <a:ext cx="2803891" cy="90034"/>
            <a:chOff x="10821777" y="4865537"/>
            <a:chExt cx="2803891" cy="90034"/>
          </a:xfrm>
        </p:grpSpPr>
        <p:sp>
          <p:nvSpPr>
            <p:cNvPr id="53" name="Oval 16"/>
            <p:cNvSpPr/>
            <p:nvPr/>
          </p:nvSpPr>
          <p:spPr bwMode="auto">
            <a:xfrm>
              <a:off x="10821777" y="4865537"/>
              <a:ext cx="78621" cy="86448"/>
            </a:xfrm>
            <a:prstGeom prst="ellipse">
              <a:avLst/>
            </a:prstGeom>
            <a:solidFill>
              <a:srgbClr val="008000"/>
            </a:solidFill>
            <a:ln w="25400" cap="flat" cmpd="sng" algn="ctr">
              <a:solidFill>
                <a:srgbClr val="008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 prstMaterial="dkEdge">
              <a:bevelT/>
            </a:sp3d>
          </p:spPr>
          <p:txBody>
            <a:bodyPr anchor="ctr"/>
            <a:lstStyle>
              <a:lvl1pPr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/>
              </a:endParaRPr>
            </a:p>
          </p:txBody>
        </p:sp>
        <p:sp>
          <p:nvSpPr>
            <p:cNvPr id="62" name="Oval 16"/>
            <p:cNvSpPr/>
            <p:nvPr/>
          </p:nvSpPr>
          <p:spPr bwMode="auto">
            <a:xfrm>
              <a:off x="12168274" y="4867330"/>
              <a:ext cx="78621" cy="86448"/>
            </a:xfrm>
            <a:prstGeom prst="ellipse">
              <a:avLst/>
            </a:prstGeom>
            <a:solidFill>
              <a:srgbClr val="0000FF"/>
            </a:solidFill>
            <a:ln w="25400" cap="flat" cmpd="sng" algn="ctr">
              <a:solidFill>
                <a:srgbClr val="0000FF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 prstMaterial="dkEdge">
              <a:bevelT/>
            </a:sp3d>
          </p:spPr>
          <p:txBody>
            <a:bodyPr anchor="ctr"/>
            <a:lstStyle>
              <a:lvl1pPr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/>
              </a:endParaRPr>
            </a:p>
          </p:txBody>
        </p:sp>
        <p:sp>
          <p:nvSpPr>
            <p:cNvPr id="70" name="Oval 16"/>
            <p:cNvSpPr/>
            <p:nvPr/>
          </p:nvSpPr>
          <p:spPr bwMode="auto">
            <a:xfrm>
              <a:off x="13547047" y="4869123"/>
              <a:ext cx="78621" cy="86448"/>
            </a:xfrm>
            <a:prstGeom prst="ellipse">
              <a:avLst/>
            </a:prstGeom>
            <a:solidFill>
              <a:srgbClr val="FFFF00"/>
            </a:solidFill>
            <a:ln w="25400" cap="flat" cmpd="sng" algn="ctr">
              <a:solidFill>
                <a:srgbClr val="FFFF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 prstMaterial="dkEdge">
              <a:bevelT/>
            </a:sp3d>
          </p:spPr>
          <p:txBody>
            <a:bodyPr anchor="ctr"/>
            <a:lstStyle>
              <a:lvl1pPr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25060" y="967567"/>
            <a:ext cx="3595925" cy="2847901"/>
            <a:chOff x="4825060" y="861237"/>
            <a:chExt cx="3595925" cy="284790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44" t="26744" r="31860" b="7933"/>
            <a:stretch/>
          </p:blipFill>
          <p:spPr>
            <a:xfrm>
              <a:off x="4825060" y="861237"/>
              <a:ext cx="3595925" cy="2847901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 bwMode="auto">
            <a:xfrm>
              <a:off x="7283302" y="1010093"/>
              <a:ext cx="956931" cy="9994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196850" marR="0" lvl="0" indent="-196850" algn="l" defTabSz="414338" rtl="0" eaLnBrk="1" fontAlgn="base" latinLnBrk="0" hangingPunct="1">
                <a:lnSpc>
                  <a:spcPct val="10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endParaRPr>
            </a:p>
          </p:txBody>
        </p:sp>
      </p:grpSp>
      <p:sp>
        <p:nvSpPr>
          <p:cNvPr id="9" name="Rectangle 8"/>
          <p:cNvSpPr/>
          <p:nvPr/>
        </p:nvSpPr>
        <p:spPr bwMode="auto">
          <a:xfrm>
            <a:off x="6538773" y="4382115"/>
            <a:ext cx="1161826" cy="1721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96850" marR="0" lvl="0" indent="-196850" algn="l" defTabSz="414338" rtl="0" eaLnBrk="1" fontAlgn="base" latinLnBrk="0" hangingPunct="1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Arial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559749" y="1743740"/>
            <a:ext cx="818039" cy="663499"/>
            <a:chOff x="7559749" y="1743740"/>
            <a:chExt cx="818039" cy="663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7559749" y="1743740"/>
                  <a:ext cx="3679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</m:ctrlPr>
                          </m:acc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𝑥</m:t>
                            </m:r>
                          </m:e>
                        </m:acc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9749" y="1743740"/>
                  <a:ext cx="367986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t="-6557" r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7797209" y="1906773"/>
                  <a:ext cx="3679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</m:ctrlPr>
                          </m:acc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7209" y="1906773"/>
                  <a:ext cx="36798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t="-6667" r="-16667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8024037" y="2037907"/>
                  <a:ext cx="35375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</m:ctrlPr>
                          </m:acc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𝑧</m:t>
                            </m:r>
                          </m:e>
                        </m:acc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24037" y="2037907"/>
                  <a:ext cx="353751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t="-6557" r="-362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4188164" y="2881423"/>
            <a:ext cx="4869715" cy="3976577"/>
            <a:chOff x="4172734" y="3221667"/>
            <a:chExt cx="4599129" cy="3669863"/>
          </a:xfrm>
        </p:grpSpPr>
        <p:grpSp>
          <p:nvGrpSpPr>
            <p:cNvPr id="19" name="Group 18"/>
            <p:cNvGrpSpPr/>
            <p:nvPr/>
          </p:nvGrpSpPr>
          <p:grpSpPr>
            <a:xfrm>
              <a:off x="4172734" y="4082291"/>
              <a:ext cx="4084032" cy="2809239"/>
              <a:chOff x="4151468" y="4082291"/>
              <a:chExt cx="4084032" cy="2809239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5516294" y="6522198"/>
                <a:ext cx="271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Clock laser frequency (kHz)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 rot="16200000">
                <a:off x="3396838" y="4836921"/>
                <a:ext cx="18785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Excitation fraction</a:t>
                </a:r>
              </a:p>
            </p:txBody>
          </p:sp>
        </p:grp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23" t="20129" r="25698" b="14341"/>
            <a:stretch/>
          </p:blipFill>
          <p:spPr>
            <a:xfrm>
              <a:off x="4540104" y="3221667"/>
              <a:ext cx="4231759" cy="3370522"/>
            </a:xfrm>
            <a:prstGeom prst="rect">
              <a:avLst/>
            </a:prstGeom>
          </p:spPr>
        </p:pic>
      </p:grpSp>
      <p:pic>
        <p:nvPicPr>
          <p:cNvPr id="56" name="Shape 622"/>
          <p:cNvPicPr preferRelativeResize="0"/>
          <p:nvPr/>
        </p:nvPicPr>
        <p:blipFill rotWithShape="1">
          <a:blip r:embed="rId14">
            <a:alphaModFix/>
          </a:blip>
          <a:srcRect l="46035" t="39230" r="4190" b="4672"/>
          <a:stretch/>
        </p:blipFill>
        <p:spPr>
          <a:xfrm>
            <a:off x="328761" y="1039091"/>
            <a:ext cx="3536657" cy="25870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" name="Group 40"/>
          <p:cNvGrpSpPr/>
          <p:nvPr/>
        </p:nvGrpSpPr>
        <p:grpSpPr>
          <a:xfrm>
            <a:off x="5299993" y="1188057"/>
            <a:ext cx="3251200" cy="1717098"/>
            <a:chOff x="4365050" y="5140902"/>
            <a:chExt cx="3251200" cy="1717098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15"/>
            <a:srcRect b="48834"/>
            <a:stretch/>
          </p:blipFill>
          <p:spPr>
            <a:xfrm>
              <a:off x="4365050" y="5577896"/>
              <a:ext cx="3251200" cy="1280104"/>
            </a:xfrm>
            <a:prstGeom prst="rect">
              <a:avLst/>
            </a:prstGeom>
          </p:spPr>
        </p:pic>
        <p:grpSp>
          <p:nvGrpSpPr>
            <p:cNvPr id="43" name="Group 42"/>
            <p:cNvGrpSpPr/>
            <p:nvPr/>
          </p:nvGrpSpPr>
          <p:grpSpPr>
            <a:xfrm>
              <a:off x="5220569" y="5140902"/>
              <a:ext cx="2309673" cy="307777"/>
              <a:chOff x="1202750" y="5435311"/>
              <a:chExt cx="2309673" cy="307777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1202750" y="5435311"/>
                <a:ext cx="7134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Orbital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329875" y="5435311"/>
                <a:ext cx="11825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Nuclear spin</a:t>
                </a: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2372667" y="470918"/>
            <a:ext cx="425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Goban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et al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., Nature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563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, 369 (2018).  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EE058970-725A-4238-9C18-91CD585E1489}"/>
              </a:ext>
            </a:extLst>
          </p:cNvPr>
          <p:cNvSpPr txBox="1">
            <a:spLocks/>
          </p:cNvSpPr>
          <p:nvPr/>
        </p:nvSpPr>
        <p:spPr>
          <a:xfrm>
            <a:off x="612629" y="6436314"/>
            <a:ext cx="3014977" cy="50390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87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Sr: 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= 0,  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= 9/2</a:t>
            </a:r>
          </a:p>
        </p:txBody>
      </p:sp>
    </p:spTree>
    <p:extLst>
      <p:ext uri="{BB962C8B-B14F-4D97-AF65-F5344CB8AC3E}">
        <p14:creationId xmlns:p14="http://schemas.microsoft.com/office/powerpoint/2010/main" val="15386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14445" r="51660" b="7171"/>
          <a:stretch/>
        </p:blipFill>
        <p:spPr>
          <a:xfrm>
            <a:off x="773914" y="2813102"/>
            <a:ext cx="3294845" cy="3527651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777290" y="2195054"/>
            <a:ext cx="1610591" cy="535586"/>
            <a:chOff x="-1506682" y="1943100"/>
            <a:chExt cx="1610591" cy="535586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-1506682" y="1943100"/>
              <a:ext cx="1610591" cy="10391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-1023506" y="2109354"/>
                  <a:ext cx="57842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  <m:sSub>
                          <m:sSubPr>
                            <m:ctrlPr>
                              <a:rPr lang="en-US" sz="24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4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023506" y="2109354"/>
                  <a:ext cx="578428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1579" r="-2105" b="-81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Title 1"/>
          <p:cNvSpPr txBox="1">
            <a:spLocks/>
          </p:cNvSpPr>
          <p:nvPr/>
        </p:nvSpPr>
        <p:spPr>
          <a:xfrm>
            <a:off x="51955" y="31172"/>
            <a:ext cx="8878186" cy="6121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914400"/>
            <a:r>
              <a:rPr lang="en-US" sz="3200" kern="0" dirty="0">
                <a:solidFill>
                  <a:srgbClr val="FF0000"/>
                </a:solidFill>
                <a:latin typeface="Comic Sans MS" panose="030F0702030302020204" pitchFamily="66" charset="0"/>
              </a:rPr>
              <a:t>Imaging field gradients via optical phase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AC25C08-A1AF-4F81-93D1-54A34D211005}"/>
              </a:ext>
            </a:extLst>
          </p:cNvPr>
          <p:cNvGrpSpPr/>
          <p:nvPr/>
        </p:nvGrpSpPr>
        <p:grpSpPr>
          <a:xfrm>
            <a:off x="4587292" y="947251"/>
            <a:ext cx="4046614" cy="4165812"/>
            <a:chOff x="4551137" y="820235"/>
            <a:chExt cx="4046614" cy="4165812"/>
          </a:xfrm>
        </p:grpSpPr>
        <p:grpSp>
          <p:nvGrpSpPr>
            <p:cNvPr id="30" name="Group 29"/>
            <p:cNvGrpSpPr/>
            <p:nvPr/>
          </p:nvGrpSpPr>
          <p:grpSpPr>
            <a:xfrm>
              <a:off x="4551137" y="2059321"/>
              <a:ext cx="4046614" cy="2926726"/>
              <a:chOff x="4845518" y="1008994"/>
              <a:chExt cx="5885794" cy="4026945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70" t="23240" r="21073" b="9507"/>
              <a:stretch/>
            </p:blipFill>
            <p:spPr>
              <a:xfrm>
                <a:off x="4845518" y="1020988"/>
                <a:ext cx="5885794" cy="4014951"/>
              </a:xfrm>
              <a:prstGeom prst="rect">
                <a:avLst/>
              </a:prstGeom>
            </p:spPr>
          </p:pic>
          <p:sp>
            <p:nvSpPr>
              <p:cNvPr id="33" name="Rectangle 32"/>
              <p:cNvSpPr/>
              <p:nvPr/>
            </p:nvSpPr>
            <p:spPr bwMode="auto">
              <a:xfrm>
                <a:off x="8881241" y="1008994"/>
                <a:ext cx="662151" cy="714703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 bwMode="auto">
              <a:xfrm rot="1436533">
                <a:off x="8560688" y="1275814"/>
                <a:ext cx="355189" cy="112528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</p:grpSp>
        <p:pic>
          <p:nvPicPr>
            <p:cNvPr id="23" name="imaging_system.PNG" descr="imaging_system.PNG">
              <a:extLst>
                <a:ext uri="{FF2B5EF4-FFF2-40B4-BE49-F238E27FC236}">
                  <a16:creationId xmlns:a16="http://schemas.microsoft.com/office/drawing/2014/main" id="{95522E92-4179-4C98-9C62-471F245F6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/>
            </a:blip>
            <a:srcRect l="25286" t="5" r="32768" b="8656"/>
            <a:stretch>
              <a:fillRect/>
            </a:stretch>
          </p:blipFill>
          <p:spPr>
            <a:xfrm>
              <a:off x="6389725" y="820235"/>
              <a:ext cx="936061" cy="1224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0" y="0"/>
                  </a:moveTo>
                  <a:lnTo>
                    <a:pt x="81" y="9118"/>
                  </a:lnTo>
                  <a:lnTo>
                    <a:pt x="162" y="18236"/>
                  </a:lnTo>
                  <a:lnTo>
                    <a:pt x="1294" y="19694"/>
                  </a:lnTo>
                  <a:cubicBezTo>
                    <a:pt x="2563" y="21329"/>
                    <a:pt x="2451" y="21269"/>
                    <a:pt x="4635" y="21458"/>
                  </a:cubicBezTo>
                  <a:cubicBezTo>
                    <a:pt x="6268" y="21600"/>
                    <a:pt x="16333" y="21516"/>
                    <a:pt x="17568" y="21351"/>
                  </a:cubicBezTo>
                  <a:cubicBezTo>
                    <a:pt x="19443" y="21100"/>
                    <a:pt x="19394" y="21131"/>
                    <a:pt x="20550" y="19597"/>
                  </a:cubicBezTo>
                  <a:lnTo>
                    <a:pt x="21600" y="18203"/>
                  </a:lnTo>
                  <a:lnTo>
                    <a:pt x="21582" y="11943"/>
                  </a:lnTo>
                  <a:cubicBezTo>
                    <a:pt x="21572" y="8501"/>
                    <a:pt x="21521" y="4406"/>
                    <a:pt x="21466" y="2841"/>
                  </a:cubicBezTo>
                  <a:lnTo>
                    <a:pt x="21364" y="0"/>
                  </a:lnTo>
                  <a:lnTo>
                    <a:pt x="10684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miter lim="400000"/>
            </a:ln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62A7352-3128-45B3-9AF8-5F2FCBDC1A63}"/>
              </a:ext>
            </a:extLst>
          </p:cNvPr>
          <p:cNvSpPr txBox="1"/>
          <p:nvPr/>
        </p:nvSpPr>
        <p:spPr>
          <a:xfrm>
            <a:off x="1502571" y="602911"/>
            <a:ext cx="541243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solidFill>
                  <a:srgbClr val="0000FF"/>
                </a:solidFill>
              </a:rPr>
              <a:t>Marti </a:t>
            </a:r>
            <a:r>
              <a:rPr lang="en-US" sz="1900" i="1" dirty="0">
                <a:solidFill>
                  <a:srgbClr val="0000FF"/>
                </a:solidFill>
              </a:rPr>
              <a:t>et al</a:t>
            </a:r>
            <a:r>
              <a:rPr lang="en-US" sz="1900" dirty="0">
                <a:solidFill>
                  <a:srgbClr val="0000FF"/>
                </a:solidFill>
              </a:rPr>
              <a:t>., Phys Rev Lett </a:t>
            </a:r>
            <a:r>
              <a:rPr lang="en-US" sz="1900" b="1" dirty="0">
                <a:solidFill>
                  <a:srgbClr val="0000FF"/>
                </a:solidFill>
              </a:rPr>
              <a:t>120</a:t>
            </a:r>
            <a:r>
              <a:rPr lang="en-US" sz="1900" dirty="0">
                <a:solidFill>
                  <a:srgbClr val="0000FF"/>
                </a:solidFill>
              </a:rPr>
              <a:t>, 103201  (2018).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ECF41D-D270-43DF-AD41-727445695A94}"/>
              </a:ext>
            </a:extLst>
          </p:cNvPr>
          <p:cNvGrpSpPr/>
          <p:nvPr/>
        </p:nvGrpSpPr>
        <p:grpSpPr>
          <a:xfrm>
            <a:off x="4499086" y="3419633"/>
            <a:ext cx="4325938" cy="2731005"/>
            <a:chOff x="2440407" y="1573620"/>
            <a:chExt cx="4755842" cy="291692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9995FBD-7160-4ED5-8A64-981EA0064B7B}"/>
                </a:ext>
              </a:extLst>
            </p:cNvPr>
            <p:cNvGrpSpPr/>
            <p:nvPr/>
          </p:nvGrpSpPr>
          <p:grpSpPr>
            <a:xfrm>
              <a:off x="2440407" y="1573620"/>
              <a:ext cx="4755842" cy="2916926"/>
              <a:chOff x="-4853528" y="2987750"/>
              <a:chExt cx="4755842" cy="2916926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8535AE8F-4C60-4B5E-AABD-53CE14D6DF2A}"/>
                  </a:ext>
                </a:extLst>
              </p:cNvPr>
              <p:cNvGrpSpPr/>
              <p:nvPr/>
            </p:nvGrpSpPr>
            <p:grpSpPr>
              <a:xfrm>
                <a:off x="-4566601" y="2987750"/>
                <a:ext cx="4468915" cy="2678926"/>
                <a:chOff x="-3939280" y="2477387"/>
                <a:chExt cx="4468915" cy="2678926"/>
              </a:xfrm>
            </p:grpSpPr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573D42EA-5DBC-4A2D-A991-7BCFE2BA7E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9024" t="21163" r="28622" b="53598"/>
                <a:stretch/>
              </p:blipFill>
              <p:spPr>
                <a:xfrm>
                  <a:off x="-3476847" y="2477387"/>
                  <a:ext cx="3892532" cy="2472162"/>
                </a:xfrm>
                <a:prstGeom prst="rect">
                  <a:avLst/>
                </a:prstGeom>
              </p:spPr>
            </p:pic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C82BCD42-B56D-49A6-8050-28ACCB4D0BDB}"/>
                    </a:ext>
                  </a:extLst>
                </p:cNvPr>
                <p:cNvGrpSpPr/>
                <p:nvPr/>
              </p:nvGrpSpPr>
              <p:grpSpPr>
                <a:xfrm>
                  <a:off x="-3939280" y="2716570"/>
                  <a:ext cx="4468915" cy="2439743"/>
                  <a:chOff x="-3939280" y="2716570"/>
                  <a:chExt cx="4468915" cy="2439743"/>
                </a:xfrm>
              </p:grpSpPr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0F28A0D7-60F2-457E-BFAE-91B6198A0B53}"/>
                      </a:ext>
                    </a:extLst>
                  </p:cNvPr>
                  <p:cNvSpPr txBox="1"/>
                  <p:nvPr/>
                </p:nvSpPr>
                <p:spPr>
                  <a:xfrm>
                    <a:off x="-3939280" y="4635256"/>
                    <a:ext cx="539264" cy="372559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50800" tIns="50800" rIns="50800" bIns="50800" numCol="1" spcCol="38100" rtlCol="0" anchor="ctr">
                    <a:spAutoFit/>
                  </a:bodyPr>
                  <a:lstStyle/>
                  <a:p>
                    <a:pPr algn="ctr" defTabSz="584200" hangingPunct="0"/>
                    <a:r>
                      <a:rPr lang="en-US" sz="1600" dirty="0">
                        <a:solidFill>
                          <a:srgbClr val="000000"/>
                        </a:solidFill>
                        <a:sym typeface="Helvetica Neue Light"/>
                      </a:rPr>
                      <a:t>10</a:t>
                    </a:r>
                    <a:r>
                      <a:rPr lang="en-US" sz="1600" baseline="30000" dirty="0">
                        <a:solidFill>
                          <a:srgbClr val="000000"/>
                        </a:solidFill>
                        <a:sym typeface="Helvetica Neue Light"/>
                      </a:rPr>
                      <a:t>-19</a:t>
                    </a: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E244889D-6D5D-48B9-A536-0FFC8DDEB2DC}"/>
                      </a:ext>
                    </a:extLst>
                  </p:cNvPr>
                  <p:cNvSpPr txBox="1"/>
                  <p:nvPr/>
                </p:nvSpPr>
                <p:spPr>
                  <a:xfrm>
                    <a:off x="-3907425" y="3640438"/>
                    <a:ext cx="539266" cy="372559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50800" tIns="50800" rIns="50800" bIns="50800" numCol="1" spcCol="38100" rtlCol="0" anchor="ctr">
                    <a:spAutoFit/>
                  </a:bodyPr>
                  <a:lstStyle/>
                  <a:p>
                    <a:pPr algn="ctr" defTabSz="584200" hangingPunct="0"/>
                    <a:r>
                      <a:rPr lang="en-US" sz="1600" dirty="0">
                        <a:solidFill>
                          <a:srgbClr val="000000"/>
                        </a:solidFill>
                        <a:sym typeface="Helvetica Neue Light"/>
                      </a:rPr>
                      <a:t>10</a:t>
                    </a:r>
                    <a:r>
                      <a:rPr lang="en-US" sz="1600" baseline="30000" dirty="0">
                        <a:solidFill>
                          <a:srgbClr val="000000"/>
                        </a:solidFill>
                        <a:sym typeface="Helvetica Neue Light"/>
                      </a:rPr>
                      <a:t>-18</a:t>
                    </a: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D1A2A008-BD53-4571-9937-57F9B1C787A3}"/>
                      </a:ext>
                    </a:extLst>
                  </p:cNvPr>
                  <p:cNvSpPr txBox="1"/>
                  <p:nvPr/>
                </p:nvSpPr>
                <p:spPr>
                  <a:xfrm>
                    <a:off x="-3903210" y="2716570"/>
                    <a:ext cx="539266" cy="372559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50800" tIns="50800" rIns="50800" bIns="50800" numCol="1" spcCol="38100" rtlCol="0" anchor="ctr">
                    <a:spAutoFit/>
                  </a:bodyPr>
                  <a:lstStyle/>
                  <a:p>
                    <a:pPr algn="ctr" defTabSz="584200" hangingPunct="0"/>
                    <a:r>
                      <a:rPr lang="en-US" sz="1600" dirty="0">
                        <a:solidFill>
                          <a:srgbClr val="000000"/>
                        </a:solidFill>
                        <a:sym typeface="Helvetica Neue Light"/>
                      </a:rPr>
                      <a:t>10</a:t>
                    </a:r>
                    <a:r>
                      <a:rPr lang="en-US" sz="1600" baseline="30000" dirty="0">
                        <a:solidFill>
                          <a:srgbClr val="000000"/>
                        </a:solidFill>
                        <a:sym typeface="Helvetica Neue Light"/>
                      </a:rPr>
                      <a:t>-17</a:t>
                    </a: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3DFFF442-0C10-467E-B696-6F225032B29F}"/>
                      </a:ext>
                    </a:extLst>
                  </p:cNvPr>
                  <p:cNvSpPr txBox="1"/>
                  <p:nvPr/>
                </p:nvSpPr>
                <p:spPr>
                  <a:xfrm>
                    <a:off x="-2337936" y="4783754"/>
                    <a:ext cx="417666" cy="372559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50800" tIns="50800" rIns="50800" bIns="50800" numCol="1" spcCol="38100" rtlCol="0" anchor="ctr">
                    <a:spAutoFit/>
                  </a:bodyPr>
                  <a:lstStyle/>
                  <a:p>
                    <a:pPr algn="ctr" defTabSz="584200" hangingPunct="0"/>
                    <a:r>
                      <a:rPr lang="en-US" sz="1600" dirty="0">
                        <a:solidFill>
                          <a:srgbClr val="000000"/>
                        </a:solidFill>
                        <a:sym typeface="Helvetica Neue Light"/>
                      </a:rPr>
                      <a:t>10</a:t>
                    </a:r>
                    <a:r>
                      <a:rPr lang="en-US" sz="1600" baseline="30000" dirty="0">
                        <a:solidFill>
                          <a:srgbClr val="000000"/>
                        </a:solidFill>
                        <a:sym typeface="Helvetica Neue Light"/>
                      </a:rPr>
                      <a:t>2</a:t>
                    </a: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2B168B7F-E27D-4343-8E24-C97CB3751391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69" y="4766769"/>
                    <a:ext cx="417666" cy="372559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50800" tIns="50800" rIns="50800" bIns="50800" numCol="1" spcCol="38100" rtlCol="0" anchor="ctr">
                    <a:spAutoFit/>
                  </a:bodyPr>
                  <a:lstStyle/>
                  <a:p>
                    <a:pPr algn="ctr" defTabSz="584200" hangingPunct="0"/>
                    <a:r>
                      <a:rPr lang="en-US" sz="1600" dirty="0">
                        <a:solidFill>
                          <a:srgbClr val="000000"/>
                        </a:solidFill>
                        <a:sym typeface="Helvetica Neue Light"/>
                      </a:rPr>
                      <a:t>10</a:t>
                    </a:r>
                    <a:r>
                      <a:rPr lang="en-US" sz="1600" baseline="30000" dirty="0">
                        <a:solidFill>
                          <a:srgbClr val="000000"/>
                        </a:solidFill>
                        <a:sym typeface="Helvetica Neue Light"/>
                      </a:rPr>
                      <a:t>4</a:t>
                    </a: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649BE49C-278E-4F29-8967-9A5A141F7829}"/>
                      </a:ext>
                    </a:extLst>
                  </p:cNvPr>
                  <p:cNvSpPr txBox="1"/>
                  <p:nvPr/>
                </p:nvSpPr>
                <p:spPr>
                  <a:xfrm>
                    <a:off x="-1062257" y="4783752"/>
                    <a:ext cx="417666" cy="372559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50800" tIns="50800" rIns="50800" bIns="50800" numCol="1" spcCol="38100" rtlCol="0" anchor="ctr">
                    <a:spAutoFit/>
                  </a:bodyPr>
                  <a:lstStyle/>
                  <a:p>
                    <a:pPr algn="ctr" defTabSz="584200" hangingPunct="0"/>
                    <a:r>
                      <a:rPr lang="en-US" sz="1600" dirty="0">
                        <a:solidFill>
                          <a:srgbClr val="000000"/>
                        </a:solidFill>
                        <a:sym typeface="Helvetica Neue Light"/>
                      </a:rPr>
                      <a:t>10</a:t>
                    </a:r>
                    <a:r>
                      <a:rPr lang="en-US" sz="1600" baseline="30000" dirty="0">
                        <a:solidFill>
                          <a:srgbClr val="000000"/>
                        </a:solidFill>
                        <a:sym typeface="Helvetica Neue Light"/>
                      </a:rPr>
                      <a:t>3</a:t>
                    </a:r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24AC8062-2769-4937-9A77-AB0799890886}"/>
                      </a:ext>
                    </a:extLst>
                  </p:cNvPr>
                  <p:cNvSpPr txBox="1"/>
                  <p:nvPr/>
                </p:nvSpPr>
                <p:spPr>
                  <a:xfrm>
                    <a:off x="-3520200" y="4783754"/>
                    <a:ext cx="341888" cy="372559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50800" tIns="50800" rIns="50800" bIns="50800" numCol="1" spcCol="38100" rtlCol="0" anchor="ctr">
                    <a:spAutoFit/>
                  </a:bodyPr>
                  <a:lstStyle/>
                  <a:p>
                    <a:pPr algn="ctr" defTabSz="584200" hangingPunct="0"/>
                    <a:r>
                      <a:rPr lang="en-US" sz="1600" dirty="0">
                        <a:solidFill>
                          <a:srgbClr val="000000"/>
                        </a:solidFill>
                        <a:sym typeface="Helvetica Neue Light"/>
                      </a:rPr>
                      <a:t>10</a:t>
                    </a:r>
                  </a:p>
                </p:txBody>
              </p:sp>
            </p:grp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F5A29D9-5F9C-4B16-823A-4FD273061D37}"/>
                  </a:ext>
                </a:extLst>
              </p:cNvPr>
              <p:cNvSpPr txBox="1"/>
              <p:nvPr/>
            </p:nvSpPr>
            <p:spPr>
              <a:xfrm>
                <a:off x="-3020346" y="5499243"/>
                <a:ext cx="1784792" cy="4054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ctr" defTabSz="584200" hangingPunct="0"/>
                <a:r>
                  <a:rPr lang="en-US" dirty="0">
                    <a:solidFill>
                      <a:srgbClr val="000000"/>
                    </a:solidFill>
                    <a:sym typeface="Helvetica Neue Light"/>
                  </a:rPr>
                  <a:t>Average time (s)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9025125-3601-48D3-B895-8F244CBF2B07}"/>
                  </a:ext>
                </a:extLst>
              </p:cNvPr>
              <p:cNvSpPr txBox="1"/>
              <p:nvPr/>
            </p:nvSpPr>
            <p:spPr>
              <a:xfrm rot="16200000">
                <a:off x="-5458100" y="4201705"/>
                <a:ext cx="1626457" cy="4173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ctr" defTabSz="584200" hangingPunct="0"/>
                <a:r>
                  <a:rPr lang="en-US" dirty="0">
                    <a:solidFill>
                      <a:srgbClr val="000000"/>
                    </a:solidFill>
                    <a:sym typeface="Helvetica Neue Light"/>
                  </a:rPr>
                  <a:t>Allan Deviation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57028F2-858C-483C-A056-13DB77051CD4}"/>
                </a:ext>
              </a:extLst>
            </p:cNvPr>
            <p:cNvSpPr txBox="1"/>
            <p:nvPr/>
          </p:nvSpPr>
          <p:spPr>
            <a:xfrm>
              <a:off x="5547963" y="1781441"/>
              <a:ext cx="1173696" cy="7012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algn="ctr" defTabSz="584200" hangingPunct="0"/>
              <a:r>
                <a:rPr lang="en-US" kern="0" dirty="0">
                  <a:solidFill>
                    <a:srgbClr val="000000"/>
                  </a:solidFill>
                  <a:sym typeface="Helvetica Neue Light"/>
                </a:rPr>
                <a:t>2.5⨉10</a:t>
              </a:r>
              <a:r>
                <a:rPr lang="en-US" kern="0" baseline="31999" dirty="0">
                  <a:solidFill>
                    <a:srgbClr val="000000"/>
                  </a:solidFill>
                  <a:sym typeface="Helvetica Neue Light"/>
                </a:rPr>
                <a:t>-19</a:t>
              </a:r>
              <a:r>
                <a:rPr lang="en-US" kern="0" dirty="0">
                  <a:solidFill>
                    <a:srgbClr val="000000"/>
                  </a:solidFill>
                  <a:sym typeface="Helvetica Neue Light"/>
                </a:rPr>
                <a:t> </a:t>
              </a:r>
            </a:p>
            <a:p>
              <a:pPr algn="ctr" defTabSz="584200" hangingPunct="0"/>
              <a:r>
                <a:rPr lang="en-US" kern="0" dirty="0">
                  <a:solidFill>
                    <a:srgbClr val="000000"/>
                  </a:solidFill>
                  <a:sym typeface="Helvetica Neue Light"/>
                </a:rPr>
                <a:t>@ 3 hours</a:t>
              </a:r>
              <a:endParaRPr lang="en-US" dirty="0">
                <a:solidFill>
                  <a:srgbClr val="000000"/>
                </a:solidFill>
                <a:sym typeface="Helvetica Neue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766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igor\Physics\Talks\Proper Time Decoherence\SapceTimeSmal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2"/>
          <a:stretch/>
        </p:blipFill>
        <p:spPr bwMode="auto">
          <a:xfrm rot="785630">
            <a:off x="-170021" y="621955"/>
            <a:ext cx="3811159" cy="222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27"/>
          <a:stretch/>
        </p:blipFill>
        <p:spPr bwMode="auto">
          <a:xfrm>
            <a:off x="1670758" y="4869717"/>
            <a:ext cx="6253643" cy="1973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hteck 25"/>
          <p:cNvSpPr/>
          <p:nvPr/>
        </p:nvSpPr>
        <p:spPr>
          <a:xfrm>
            <a:off x="1618409" y="0"/>
            <a:ext cx="75255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1230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Unexplored regime: entanglement under GR</a:t>
            </a:r>
            <a:endParaRPr kumimoji="0" lang="en-GB" sz="32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77807" y="2617568"/>
            <a:ext cx="3072777" cy="2253217"/>
            <a:chOff x="3679825" y="2436814"/>
            <a:chExt cx="3072777" cy="2253217"/>
          </a:xfrm>
        </p:grpSpPr>
        <p:pic>
          <p:nvPicPr>
            <p:cNvPr id="14" name="pasted-image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679825" y="2440898"/>
              <a:ext cx="2273494" cy="224806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80" t="70016" r="8472" b="3029"/>
            <a:stretch/>
          </p:blipFill>
          <p:spPr>
            <a:xfrm>
              <a:off x="5973261" y="3905171"/>
              <a:ext cx="779341" cy="78486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48" t="57716" r="55142" b="15591"/>
            <a:stretch/>
          </p:blipFill>
          <p:spPr>
            <a:xfrm>
              <a:off x="5974857" y="2436814"/>
              <a:ext cx="754380" cy="777239"/>
            </a:xfrm>
            <a:prstGeom prst="rect">
              <a:avLst/>
            </a:prstGeom>
          </p:spPr>
        </p:pic>
      </p:grpSp>
      <p:sp>
        <p:nvSpPr>
          <p:cNvPr id="23" name="Shape 772"/>
          <p:cNvSpPr txBox="1"/>
          <p:nvPr/>
        </p:nvSpPr>
        <p:spPr>
          <a:xfrm>
            <a:off x="3630355" y="1922693"/>
            <a:ext cx="5513645" cy="6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3810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Extreme spatial resolution &amp; precision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3321" y="3599683"/>
            <a:ext cx="2706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Need clocks at 10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-21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60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3"/>
          <p:cNvSpPr txBox="1">
            <a:spLocks noChangeArrowheads="1"/>
          </p:cNvSpPr>
          <p:nvPr/>
        </p:nvSpPr>
        <p:spPr bwMode="auto">
          <a:xfrm>
            <a:off x="1287950" y="-31123"/>
            <a:ext cx="660469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A new generation of stable lasers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385185" y="2295529"/>
            <a:ext cx="1962004" cy="2648997"/>
            <a:chOff x="7385185" y="1099660"/>
            <a:chExt cx="1962004" cy="2648997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9018998">
              <a:off x="7385185" y="1824440"/>
              <a:ext cx="1962004" cy="1924217"/>
            </a:xfrm>
            <a:prstGeom prst="rect">
              <a:avLst/>
            </a:prstGeom>
          </p:spPr>
        </p:pic>
        <p:sp>
          <p:nvSpPr>
            <p:cNvPr id="83986" name="Text Box 31"/>
            <p:cNvSpPr txBox="1">
              <a:spLocks noChangeArrowheads="1"/>
            </p:cNvSpPr>
            <p:nvPr/>
          </p:nvSpPr>
          <p:spPr bwMode="auto">
            <a:xfrm>
              <a:off x="8000540" y="1099660"/>
              <a:ext cx="73129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5715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dirty="0">
                  <a:solidFill>
                    <a:srgbClr val="FF0000"/>
                  </a:solidFill>
                </a:rPr>
                <a:t>PTB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065837" y="1910375"/>
            <a:ext cx="2428986" cy="2227546"/>
            <a:chOff x="4065837" y="714506"/>
            <a:chExt cx="2428986" cy="2227546"/>
          </a:xfrm>
        </p:grpSpPr>
        <p:sp>
          <p:nvSpPr>
            <p:cNvPr id="83992" name="Text Box 10"/>
            <p:cNvSpPr txBox="1">
              <a:spLocks noChangeArrowheads="1"/>
            </p:cNvSpPr>
            <p:nvPr/>
          </p:nvSpPr>
          <p:spPr bwMode="auto">
            <a:xfrm>
              <a:off x="5423260" y="714506"/>
              <a:ext cx="1071563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5715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dirty="0">
                  <a:solidFill>
                    <a:srgbClr val="990033"/>
                  </a:solidFill>
                </a:rPr>
                <a:t>JILA</a:t>
              </a: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9018998">
              <a:off x="4065837" y="1017835"/>
              <a:ext cx="1962004" cy="1924217"/>
            </a:xfrm>
            <a:prstGeom prst="rect">
              <a:avLst/>
            </a:prstGeom>
          </p:spPr>
        </p:pic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895975" y="2858414"/>
            <a:ext cx="1670050" cy="2304683"/>
            <a:chOff x="5895975" y="1875205"/>
            <a:chExt cx="1670050" cy="2304683"/>
          </a:xfrm>
        </p:grpSpPr>
        <p:sp>
          <p:nvSpPr>
            <p:cNvPr id="83980" name="Line 32"/>
            <p:cNvSpPr>
              <a:spLocks noChangeShapeType="1"/>
            </p:cNvSpPr>
            <p:nvPr/>
          </p:nvSpPr>
          <p:spPr bwMode="auto">
            <a:xfrm>
              <a:off x="6130636" y="1875205"/>
              <a:ext cx="1877" cy="763797"/>
            </a:xfrm>
            <a:prstGeom prst="line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83981" name="Rectangle 33"/>
            <p:cNvSpPr>
              <a:spLocks noChangeArrowheads="1"/>
            </p:cNvSpPr>
            <p:nvPr/>
          </p:nvSpPr>
          <p:spPr bwMode="auto">
            <a:xfrm rot="13155157" flipH="1">
              <a:off x="6097588" y="2416175"/>
              <a:ext cx="76200" cy="711200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83982" name="Line 34"/>
            <p:cNvSpPr>
              <a:spLocks noChangeShapeType="1"/>
            </p:cNvSpPr>
            <p:nvPr/>
          </p:nvSpPr>
          <p:spPr bwMode="auto">
            <a:xfrm flipH="1" flipV="1">
              <a:off x="6276975" y="2768600"/>
              <a:ext cx="128905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pic>
          <p:nvPicPr>
            <p:cNvPr id="8398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11" t="14429" b="9286"/>
            <a:stretch>
              <a:fillRect/>
            </a:stretch>
          </p:blipFill>
          <p:spPr bwMode="auto">
            <a:xfrm>
              <a:off x="5895975" y="3397250"/>
              <a:ext cx="735013" cy="782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984" name="Line 42"/>
            <p:cNvSpPr>
              <a:spLocks noChangeShapeType="1"/>
            </p:cNvSpPr>
            <p:nvPr/>
          </p:nvSpPr>
          <p:spPr bwMode="auto">
            <a:xfrm rot="16200000" flipH="1">
              <a:off x="5867400" y="3125788"/>
              <a:ext cx="596900" cy="0"/>
            </a:xfrm>
            <a:prstGeom prst="line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83985" name="Line 43"/>
            <p:cNvSpPr>
              <a:spLocks noChangeShapeType="1"/>
            </p:cNvSpPr>
            <p:nvPr/>
          </p:nvSpPr>
          <p:spPr bwMode="auto">
            <a:xfrm rot="5400000">
              <a:off x="5967413" y="3125788"/>
              <a:ext cx="6223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044152" y="1008483"/>
            <a:ext cx="7353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0000FF"/>
                </a:solidFill>
                <a:latin typeface="Calibri"/>
              </a:rPr>
              <a:t>Matei</a:t>
            </a:r>
            <a:r>
              <a:rPr lang="en-US" dirty="0">
                <a:solidFill>
                  <a:srgbClr val="0000FF"/>
                </a:solidFill>
                <a:latin typeface="Calibri"/>
              </a:rPr>
              <a:t> </a:t>
            </a:r>
            <a:r>
              <a:rPr lang="en-US" i="1" dirty="0">
                <a:solidFill>
                  <a:srgbClr val="0000FF"/>
                </a:solidFill>
                <a:latin typeface="Calibri"/>
              </a:rPr>
              <a:t>et al</a:t>
            </a:r>
            <a:r>
              <a:rPr lang="en-US" dirty="0">
                <a:solidFill>
                  <a:srgbClr val="0000FF"/>
                </a:solidFill>
                <a:latin typeface="Calibri"/>
              </a:rPr>
              <a:t>., PRL </a:t>
            </a:r>
            <a:r>
              <a:rPr lang="en-US" b="1" dirty="0">
                <a:solidFill>
                  <a:srgbClr val="0000FF"/>
                </a:solidFill>
                <a:latin typeface="Calibri"/>
              </a:rPr>
              <a:t>118</a:t>
            </a:r>
            <a:r>
              <a:rPr lang="en-US" dirty="0">
                <a:solidFill>
                  <a:srgbClr val="0000FF"/>
                </a:solidFill>
                <a:latin typeface="Calibri"/>
              </a:rPr>
              <a:t>, 263202 (2017);  Zhang </a:t>
            </a:r>
            <a:r>
              <a:rPr lang="en-US" i="1" dirty="0">
                <a:solidFill>
                  <a:srgbClr val="0000FF"/>
                </a:solidFill>
                <a:latin typeface="Calibri"/>
              </a:rPr>
              <a:t>et al</a:t>
            </a:r>
            <a:r>
              <a:rPr lang="en-US" dirty="0">
                <a:solidFill>
                  <a:srgbClr val="0000FF"/>
                </a:solidFill>
                <a:latin typeface="Calibri"/>
              </a:rPr>
              <a:t>., PRL </a:t>
            </a:r>
            <a:r>
              <a:rPr lang="en-US" b="1" dirty="0">
                <a:solidFill>
                  <a:srgbClr val="0000FF"/>
                </a:solidFill>
                <a:latin typeface="Calibri"/>
              </a:rPr>
              <a:t>119</a:t>
            </a:r>
            <a:r>
              <a:rPr lang="en-US" dirty="0">
                <a:solidFill>
                  <a:srgbClr val="0000FF"/>
                </a:solidFill>
                <a:latin typeface="Calibri"/>
              </a:rPr>
              <a:t>, 243601 (2017). 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0" y="2115909"/>
            <a:ext cx="3845189" cy="4043916"/>
            <a:chOff x="666505" y="2845982"/>
            <a:chExt cx="3614619" cy="38805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41" t="30202" r="41933" b="20303"/>
            <a:stretch/>
          </p:blipFill>
          <p:spPr>
            <a:xfrm>
              <a:off x="1519972" y="2956468"/>
              <a:ext cx="2552297" cy="3126565"/>
            </a:xfrm>
            <a:prstGeom prst="rect">
              <a:avLst/>
            </a:prstGeom>
          </p:spPr>
        </p:pic>
        <p:grpSp>
          <p:nvGrpSpPr>
            <p:cNvPr id="12" name="Group 11"/>
            <p:cNvGrpSpPr/>
            <p:nvPr/>
          </p:nvGrpSpPr>
          <p:grpSpPr>
            <a:xfrm>
              <a:off x="666505" y="2845982"/>
              <a:ext cx="3614619" cy="3880500"/>
              <a:chOff x="666505" y="2845982"/>
              <a:chExt cx="3614619" cy="3880500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666505" y="2845982"/>
                <a:ext cx="905399" cy="3328728"/>
                <a:chOff x="666505" y="2845982"/>
                <a:chExt cx="905399" cy="3328728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 flipH="1" flipV="1">
                  <a:off x="666505" y="3498112"/>
                  <a:ext cx="492443" cy="1889300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rgbClr val="000000"/>
                      </a:solidFill>
                      <a:latin typeface="Calibri" panose="020F0502020204030204" pitchFamily="34" charset="0"/>
                    </a:rPr>
                    <a:t>Signal amplitude </a:t>
                  </a:r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1271822" y="5805378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0000"/>
                      </a:solidFill>
                    </a:rPr>
                    <a:t>0</a:t>
                  </a: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098698" y="5213499"/>
                  <a:ext cx="4732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0000"/>
                      </a:solidFill>
                    </a:rPr>
                    <a:t>0.1</a:t>
                  </a: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1098698" y="4621620"/>
                  <a:ext cx="4732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0000"/>
                      </a:solidFill>
                    </a:rPr>
                    <a:t>0.2</a:t>
                  </a: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1098698" y="4019109"/>
                  <a:ext cx="4732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0000"/>
                      </a:solidFill>
                    </a:rPr>
                    <a:t>0.3</a:t>
                  </a: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1098698" y="3427229"/>
                  <a:ext cx="4732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0000"/>
                      </a:solidFill>
                    </a:rPr>
                    <a:t>0.4</a:t>
                  </a: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1098698" y="2845982"/>
                  <a:ext cx="4732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0000"/>
                      </a:solidFill>
                    </a:rPr>
                    <a:t>0.5</a:t>
                  </a:r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1176130" y="6035750"/>
                <a:ext cx="3104994" cy="690732"/>
                <a:chOff x="1176130" y="6035750"/>
                <a:chExt cx="3104994" cy="690732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1648046" y="6326372"/>
                  <a:ext cx="224356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rgbClr val="000000"/>
                      </a:solidFill>
                      <a:latin typeface="Calibri" panose="020F0502020204030204" pitchFamily="34" charset="0"/>
                    </a:rPr>
                    <a:t>Beat frequency (Hz)</a:t>
                  </a:r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2604436" y="6035750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0000"/>
                      </a:solidFill>
                    </a:rPr>
                    <a:t>0</a:t>
                  </a: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3692501" y="6035750"/>
                  <a:ext cx="5886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0000"/>
                      </a:solidFill>
                    </a:rPr>
                    <a:t>0.10</a:t>
                  </a:r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3058093" y="6035750"/>
                  <a:ext cx="5886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0000"/>
                      </a:solidFill>
                    </a:rPr>
                    <a:t>0.05</a:t>
                  </a: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1176130" y="6035750"/>
                  <a:ext cx="6655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0000"/>
                      </a:solidFill>
                    </a:rPr>
                    <a:t>-0.10</a:t>
                  </a: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1817628" y="6035750"/>
                  <a:ext cx="6655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0000"/>
                      </a:solidFill>
                    </a:rPr>
                    <a:t>-0.05</a:t>
                  </a:r>
                </a:p>
              </p:txBody>
            </p:sp>
          </p:grpSp>
        </p:grpSp>
      </p:grpSp>
      <p:sp>
        <p:nvSpPr>
          <p:cNvPr id="55" name="Rectangle 54"/>
          <p:cNvSpPr/>
          <p:nvPr/>
        </p:nvSpPr>
        <p:spPr>
          <a:xfrm>
            <a:off x="1072030" y="2371618"/>
            <a:ext cx="1100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2000" kern="0" dirty="0">
                <a:solidFill>
                  <a:srgbClr val="0000FF"/>
                </a:solidFill>
                <a:latin typeface="Calibri" panose="020F0502020204030204" pitchFamily="34" charset="0"/>
                <a:ea typeface="ＭＳ Ｐゴシック" charset="0"/>
              </a:rPr>
              <a:t>Stability: </a:t>
            </a:r>
          </a:p>
          <a:p>
            <a:pPr defTabSz="914400">
              <a:defRPr/>
            </a:pPr>
            <a:r>
              <a:rPr lang="en-US" sz="2000" kern="0" dirty="0">
                <a:solidFill>
                  <a:srgbClr val="0000FF"/>
                </a:solidFill>
                <a:latin typeface="Calibri" panose="020F0502020204030204" pitchFamily="34" charset="0"/>
                <a:ea typeface="ＭＳ Ｐゴシック" charset="0"/>
              </a:rPr>
              <a:t>4 x 10</a:t>
            </a:r>
            <a:r>
              <a:rPr lang="en-US" sz="2000" kern="0" baseline="30000" dirty="0">
                <a:solidFill>
                  <a:srgbClr val="0000FF"/>
                </a:solidFill>
                <a:latin typeface="Calibri" panose="020F0502020204030204" pitchFamily="34" charset="0"/>
                <a:ea typeface="ＭＳ Ｐゴシック" charset="0"/>
              </a:rPr>
              <a:t>-17</a:t>
            </a:r>
            <a:endParaRPr lang="en-US" sz="2000" kern="0" dirty="0">
              <a:solidFill>
                <a:srgbClr val="0000FF"/>
              </a:solidFill>
              <a:latin typeface="Calibri" panose="020F0502020204030204" pitchFamily="34" charset="0"/>
              <a:ea typeface="ＭＳ Ｐゴシック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8289" y="7301382"/>
            <a:ext cx="9144000" cy="1696063"/>
            <a:chOff x="2" y="5184059"/>
            <a:chExt cx="9144000" cy="1696063"/>
          </a:xfrm>
        </p:grpSpPr>
        <p:grpSp>
          <p:nvGrpSpPr>
            <p:cNvPr id="21" name="Group 20"/>
            <p:cNvGrpSpPr/>
            <p:nvPr/>
          </p:nvGrpSpPr>
          <p:grpSpPr>
            <a:xfrm>
              <a:off x="2" y="5184059"/>
              <a:ext cx="9144000" cy="1673941"/>
              <a:chOff x="2" y="5184059"/>
              <a:chExt cx="9144000" cy="1673941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2" y="5184059"/>
                <a:ext cx="9144000" cy="420329"/>
                <a:chOff x="0" y="5501148"/>
                <a:chExt cx="9144000" cy="420329"/>
              </a:xfrm>
            </p:grpSpPr>
            <p:pic>
              <p:nvPicPr>
                <p:cNvPr id="61" name="Picture 60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6872" b="43572"/>
                <a:stretch/>
              </p:blipFill>
              <p:spPr>
                <a:xfrm>
                  <a:off x="0" y="5501148"/>
                  <a:ext cx="9144000" cy="420329"/>
                </a:xfrm>
                <a:prstGeom prst="rect">
                  <a:avLst/>
                </a:prstGeom>
              </p:spPr>
            </p:pic>
            <p:sp>
              <p:nvSpPr>
                <p:cNvPr id="14" name="Rectangle 13"/>
                <p:cNvSpPr/>
                <p:nvPr/>
              </p:nvSpPr>
              <p:spPr bwMode="auto">
                <a:xfrm>
                  <a:off x="235974" y="5751871"/>
                  <a:ext cx="1445342" cy="154858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</p:grpSp>
          <p:pic>
            <p:nvPicPr>
              <p:cNvPr id="63" name="Picture 31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6" t="34145" r="7730" b="38639"/>
              <a:stretch/>
            </p:blipFill>
            <p:spPr bwMode="auto">
              <a:xfrm>
                <a:off x="2" y="5615124"/>
                <a:ext cx="9143998" cy="12428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62" name="TextBox 377"/>
            <p:cNvSpPr txBox="1">
              <a:spLocks noChangeArrowheads="1"/>
            </p:cNvSpPr>
            <p:nvPr/>
          </p:nvSpPr>
          <p:spPr bwMode="auto">
            <a:xfrm>
              <a:off x="2524489" y="6480012"/>
              <a:ext cx="452295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FFFFFF"/>
                  </a:solidFill>
                </a:rPr>
                <a:t>Optical frequency comb</a:t>
              </a:r>
            </a:p>
          </p:txBody>
        </p:sp>
      </p:grpSp>
      <p:sp>
        <p:nvSpPr>
          <p:cNvPr id="46" name="Text Box 3">
            <a:extLst>
              <a:ext uri="{FF2B5EF4-FFF2-40B4-BE49-F238E27FC236}">
                <a16:creationId xmlns:a16="http://schemas.microsoft.com/office/drawing/2014/main" id="{29233E23-0406-48F4-A124-66CE69B28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295" y="610012"/>
            <a:ext cx="47659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Optical coherence at tens of seconds</a:t>
            </a:r>
          </a:p>
        </p:txBody>
      </p:sp>
    </p:spTree>
    <p:extLst>
      <p:ext uri="{BB962C8B-B14F-4D97-AF65-F5344CB8AC3E}">
        <p14:creationId xmlns:p14="http://schemas.microsoft.com/office/powerpoint/2010/main" val="1481583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089883" y="0"/>
            <a:ext cx="6877050" cy="6121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The first ALL-Optical time scale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2E7127-9EE7-4700-8A7B-1113AB1FFC9B}"/>
              </a:ext>
            </a:extLst>
          </p:cNvPr>
          <p:cNvSpPr txBox="1"/>
          <p:nvPr/>
        </p:nvSpPr>
        <p:spPr>
          <a:xfrm>
            <a:off x="2005647" y="5513809"/>
            <a:ext cx="4255139" cy="11406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Outperforms existing time scales by x 10</a:t>
            </a:r>
          </a:p>
          <a:p>
            <a:pPr marL="285750" marR="0" lvl="0" indent="-285750" algn="l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Future redefinition of SI Second </a:t>
            </a:r>
          </a:p>
          <a:p>
            <a:pPr marL="285750" marR="0" lvl="0" indent="-285750" algn="l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Synchronization for networks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EA8D273-A446-436E-8B2D-83BF2C665FEF}"/>
              </a:ext>
            </a:extLst>
          </p:cNvPr>
          <p:cNvGrpSpPr/>
          <p:nvPr/>
        </p:nvGrpSpPr>
        <p:grpSpPr>
          <a:xfrm>
            <a:off x="5512922" y="1195428"/>
            <a:ext cx="3615749" cy="3846633"/>
            <a:chOff x="5444587" y="3006643"/>
            <a:chExt cx="3615749" cy="384663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C575B90-DE74-4C3A-99D8-5B1337D2F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6452" r="70350" b="48918"/>
            <a:stretch/>
          </p:blipFill>
          <p:spPr>
            <a:xfrm>
              <a:off x="5444587" y="4993822"/>
              <a:ext cx="1675288" cy="185945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BD9F548-121F-454A-B3CB-50396B4289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798" t="22610" b="8671"/>
            <a:stretch/>
          </p:blipFill>
          <p:spPr>
            <a:xfrm>
              <a:off x="7091244" y="3006643"/>
              <a:ext cx="1969092" cy="3759693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3EF8317-CC45-4F1D-B2FA-7C9EFA2B8F8F}"/>
              </a:ext>
            </a:extLst>
          </p:cNvPr>
          <p:cNvSpPr txBox="1"/>
          <p:nvPr/>
        </p:nvSpPr>
        <p:spPr>
          <a:xfrm>
            <a:off x="2092407" y="537874"/>
            <a:ext cx="4872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Milner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., Phys. Rev. Lett.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173201 (2019).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96AD12-6D17-4CE4-8738-17D3AA3D6846}"/>
              </a:ext>
            </a:extLst>
          </p:cNvPr>
          <p:cNvSpPr txBox="1"/>
          <p:nvPr/>
        </p:nvSpPr>
        <p:spPr>
          <a:xfrm>
            <a:off x="978142" y="1208867"/>
            <a:ext cx="3278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48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error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 1 month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7B51E177-D6BE-49DD-B99B-109E67B6EFEA}"/>
              </a:ext>
            </a:extLst>
          </p:cNvPr>
          <p:cNvSpPr/>
          <p:nvPr/>
        </p:nvSpPr>
        <p:spPr>
          <a:xfrm rot="2801363" flipH="1">
            <a:off x="6383815" y="2945997"/>
            <a:ext cx="1285685" cy="1481460"/>
          </a:xfrm>
          <a:prstGeom prst="arc">
            <a:avLst/>
          </a:prstGeom>
          <a:ln w="12700">
            <a:prstDash val="dash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846A7A2-B0E0-43CE-8D21-42A90CC3E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55" y="1540111"/>
            <a:ext cx="5056473" cy="350195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32E21BC-9E43-4D2B-B99E-5718B4120BAA}"/>
              </a:ext>
            </a:extLst>
          </p:cNvPr>
          <p:cNvGrpSpPr/>
          <p:nvPr/>
        </p:nvGrpSpPr>
        <p:grpSpPr>
          <a:xfrm>
            <a:off x="323996" y="1658796"/>
            <a:ext cx="4821832" cy="3202565"/>
            <a:chOff x="323996" y="1658796"/>
            <a:chExt cx="4821832" cy="320256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ECA54EA-354E-45A3-8115-934D4A26B8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8978" t="21899" r="14546" b="11414"/>
            <a:stretch/>
          </p:blipFill>
          <p:spPr>
            <a:xfrm>
              <a:off x="323996" y="1658796"/>
              <a:ext cx="4821832" cy="3202565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B3439D7-C060-441E-8B72-5C38C98AFCEA}"/>
                </a:ext>
              </a:extLst>
            </p:cNvPr>
            <p:cNvSpPr txBox="1"/>
            <p:nvPr/>
          </p:nvSpPr>
          <p:spPr>
            <a:xfrm>
              <a:off x="1621209" y="2021058"/>
              <a:ext cx="17895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Silicon cavity – Sr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100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Dark matter search"/>
          <p:cNvSpPr txBox="1">
            <a:spLocks noGrp="1"/>
          </p:cNvSpPr>
          <p:nvPr>
            <p:ph type="body" idx="13"/>
          </p:nvPr>
        </p:nvSpPr>
        <p:spPr>
          <a:xfrm>
            <a:off x="1258201" y="-24755"/>
            <a:ext cx="6730965" cy="75604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Cavity - atom d</a:t>
            </a:r>
            <a:r>
              <a:rPr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ark matter search</a:t>
            </a:r>
          </a:p>
        </p:txBody>
      </p:sp>
      <p:sp>
        <p:nvSpPr>
          <p:cNvPr id="158" name="Circle"/>
          <p:cNvSpPr/>
          <p:nvPr/>
        </p:nvSpPr>
        <p:spPr>
          <a:xfrm>
            <a:off x="1702552" y="4723070"/>
            <a:ext cx="534191" cy="53419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8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9" name="Circle"/>
          <p:cNvSpPr/>
          <p:nvPr/>
        </p:nvSpPr>
        <p:spPr>
          <a:xfrm>
            <a:off x="1132718" y="4153236"/>
            <a:ext cx="1673859" cy="1673859"/>
          </a:xfrm>
          <a:prstGeom prst="ellips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8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0" name="Circle"/>
          <p:cNvSpPr/>
          <p:nvPr/>
        </p:nvSpPr>
        <p:spPr>
          <a:xfrm>
            <a:off x="2464916" y="4308849"/>
            <a:ext cx="211787" cy="21178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8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7" name="Godun, et al., PRL 113, 210801 (2014)…"/>
          <p:cNvSpPr txBox="1"/>
          <p:nvPr/>
        </p:nvSpPr>
        <p:spPr>
          <a:xfrm>
            <a:off x="3228243" y="6215821"/>
            <a:ext cx="4102085" cy="626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0" marR="0" lvl="0" indent="0" algn="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Godun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,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Helvetica Neue"/>
                <a:sym typeface="Helvetica Neue"/>
              </a:rPr>
              <a:t>et al.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, PRL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Helvetica Neue"/>
                <a:sym typeface="Helvetica Neue"/>
              </a:rPr>
              <a:t>113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, 210801 (2014) </a:t>
            </a:r>
          </a:p>
          <a:p>
            <a:pPr marL="0" marR="0" lvl="0" indent="0" algn="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Huntemann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,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Helvetica Neue"/>
                <a:sym typeface="Helvetica Neue"/>
              </a:rPr>
              <a:t>et al.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, PRL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Helvetica Neue"/>
                <a:sym typeface="Helvetica Neue"/>
              </a:rPr>
              <a:t>113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, 210802 (2014)</a:t>
            </a:r>
          </a:p>
        </p:txBody>
      </p:sp>
      <p:sp>
        <p:nvSpPr>
          <p:cNvPr id="172" name="Line"/>
          <p:cNvSpPr/>
          <p:nvPr/>
        </p:nvSpPr>
        <p:spPr>
          <a:xfrm flipV="1">
            <a:off x="2871825" y="3429000"/>
            <a:ext cx="833283" cy="811163"/>
          </a:xfrm>
          <a:prstGeom prst="line">
            <a:avLst/>
          </a:prstGeom>
          <a:ln w="5715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35719" tIns="35719" rIns="35719" bIns="35719" anchor="ctr"/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8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3" name="Line"/>
          <p:cNvSpPr/>
          <p:nvPr/>
        </p:nvSpPr>
        <p:spPr>
          <a:xfrm flipH="1" flipV="1">
            <a:off x="5373649" y="3357576"/>
            <a:ext cx="963776" cy="902977"/>
          </a:xfrm>
          <a:prstGeom prst="line">
            <a:avLst/>
          </a:prstGeom>
          <a:ln w="5715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35719" tIns="35719" rIns="35719" bIns="35719" anchor="ctr"/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8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01" b="13441"/>
          <a:stretch/>
        </p:blipFill>
        <p:spPr>
          <a:xfrm>
            <a:off x="2502599" y="1260988"/>
            <a:ext cx="3583650" cy="19836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932946" y="1771953"/>
                <a:ext cx="2213236" cy="3693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lvl="0" indent="0" algn="ctr" defTabSz="5842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𝜔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 ~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𝛼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 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𝑚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𝑒</m:t>
                          </m:r>
                        </m:sub>
                      </m:sSub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𝑐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 Neue Light"/>
                  <a:sym typeface="Helvetica Neue Light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946" y="1771953"/>
                <a:ext cx="2213236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933326" y="4618925"/>
            <a:ext cx="39273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Sr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sym typeface="Helvetica Neue Ligh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66712" y="1689880"/>
            <a:ext cx="104060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Silicon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8BF6693-8E60-42DC-84A0-11FC1488E86C}"/>
                  </a:ext>
                </a:extLst>
              </p:cNvPr>
              <p:cNvSpPr txBox="1"/>
              <p:nvPr/>
            </p:nvSpPr>
            <p:spPr>
              <a:xfrm>
                <a:off x="863029" y="3562046"/>
                <a:ext cx="2213236" cy="3693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lvl="0" indent="0" algn="ctr" defTabSz="5842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𝜔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 ~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Helvetica Neue Light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𝛼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Helvetica Neue Light"/>
                            </a:rPr>
                            <m:t>2.06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 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𝑚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𝑒</m:t>
                          </m:r>
                        </m:sub>
                      </m:sSub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𝑐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elvetica Neue Light"/>
                  <a:sym typeface="Helvetica Neue Light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8BF6693-8E60-42DC-84A0-11FC1488E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029" y="3562046"/>
                <a:ext cx="2213236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A9CA618-4595-4525-9B97-218002CAE36D}"/>
                  </a:ext>
                </a:extLst>
              </p:cNvPr>
              <p:cNvSpPr txBox="1"/>
              <p:nvPr/>
            </p:nvSpPr>
            <p:spPr>
              <a:xfrm>
                <a:off x="6086249" y="3544830"/>
                <a:ext cx="2213236" cy="3693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lvl="0" indent="0" algn="ctr" defTabSz="5842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𝜔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 ~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Helvetica Neue Light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𝛼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Helvetica Neue Light"/>
                            </a:rPr>
                            <m:t>4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 </m:t>
                      </m:r>
                      <m:sSubSup>
                        <m:sSub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</m:ctrlPr>
                        </m:sSub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𝑚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𝑒</m:t>
                          </m:r>
                        </m:sub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𝑐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Helvetica Neue Light"/>
                  <a:sym typeface="Helvetica Neue Light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A9CA618-4595-4525-9B97-218002CAE3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6249" y="3544830"/>
                <a:ext cx="2213236" cy="369332"/>
              </a:xfrm>
              <a:prstGeom prst="rect">
                <a:avLst/>
              </a:prstGeom>
              <a:blipFill>
                <a:blip r:embed="rId10"/>
                <a:stretch>
                  <a:fillRect b="-1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D1301DB-23DB-408D-AB27-BFE6FC7A651A}"/>
              </a:ext>
            </a:extLst>
          </p:cNvPr>
          <p:cNvGrpSpPr/>
          <p:nvPr/>
        </p:nvGrpSpPr>
        <p:grpSpPr>
          <a:xfrm>
            <a:off x="6459745" y="4411787"/>
            <a:ext cx="1220273" cy="1117652"/>
            <a:chOff x="7117947" y="4446769"/>
            <a:chExt cx="1220273" cy="111765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51FE005-1DF1-4B8A-82C4-BC02999BEF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82954" t="11193" r="3689" b="45128"/>
            <a:stretch/>
          </p:blipFill>
          <p:spPr>
            <a:xfrm>
              <a:off x="7117947" y="4446769"/>
              <a:ext cx="1220273" cy="1102662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5ACE134-02AF-4E52-84BE-EB7D12BB33DB}"/>
                </a:ext>
              </a:extLst>
            </p:cNvPr>
            <p:cNvSpPr/>
            <p:nvPr/>
          </p:nvSpPr>
          <p:spPr>
            <a:xfrm>
              <a:off x="7360614" y="5372537"/>
              <a:ext cx="179438" cy="191884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0220731-A586-4FDE-8B0B-70D4DC358750}"/>
              </a:ext>
            </a:extLst>
          </p:cNvPr>
          <p:cNvSpPr txBox="1"/>
          <p:nvPr/>
        </p:nvSpPr>
        <p:spPr>
          <a:xfrm>
            <a:off x="5915644" y="4713942"/>
            <a:ext cx="32701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E318C9-CDED-4286-B7E4-9ECBBABBB2C1}"/>
              </a:ext>
            </a:extLst>
          </p:cNvPr>
          <p:cNvSpPr txBox="1"/>
          <p:nvPr/>
        </p:nvSpPr>
        <p:spPr>
          <a:xfrm>
            <a:off x="2297199" y="512299"/>
            <a:ext cx="4669420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Neue Light"/>
              </a:rPr>
              <a:t>C. Kennedy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Neue Light"/>
              </a:rPr>
              <a:t>et 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Neue Light"/>
              </a:rPr>
              <a:t>.,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Phys. Rev. Lett. in press (2020).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880872407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 advAuto="0"/>
      <p:bldP spid="173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article DM candidates"/>
          <p:cNvSpPr txBox="1">
            <a:spLocks noGrp="1"/>
          </p:cNvSpPr>
          <p:nvPr>
            <p:ph type="title"/>
          </p:nvPr>
        </p:nvSpPr>
        <p:spPr>
          <a:xfrm>
            <a:off x="0" y="608"/>
            <a:ext cx="9143999" cy="630013"/>
          </a:xfrm>
          <a:prstGeom prst="rect">
            <a:avLst/>
          </a:prstGeom>
        </p:spPr>
        <p:txBody>
          <a:bodyPr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itchFamily="18" charset="0"/>
              </a:rPr>
              <a:t>Dark matter: particles vs. fields</a:t>
            </a:r>
            <a:endParaRPr lang="en-US" sz="3200" dirty="0">
              <a:solidFill>
                <a:srgbClr val="FF0000"/>
              </a:solidFill>
              <a:latin typeface="Comic Sans MS" panose="030F0702030302020204" pitchFamily="66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5" name="Compton wavelength:"/>
          <p:cNvSpPr txBox="1"/>
          <p:nvPr/>
        </p:nvSpPr>
        <p:spPr>
          <a:xfrm>
            <a:off x="238101" y="989709"/>
            <a:ext cx="2152833" cy="34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0" marR="0" lvl="0" indent="0" algn="l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Compton wavelength:</a:t>
            </a:r>
          </a:p>
        </p:txBody>
      </p:sp>
      <p:sp>
        <p:nvSpPr>
          <p:cNvPr id="257" name="λvir  &lt; Galactic size (~10 kpc) ⇒ mDM  &gt;&gt;  10-22 eV"/>
          <p:cNvSpPr txBox="1"/>
          <p:nvPr/>
        </p:nvSpPr>
        <p:spPr>
          <a:xfrm>
            <a:off x="5237826" y="1220761"/>
            <a:ext cx="3338004" cy="34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 marL="0" marR="0" lvl="0" indent="0" algn="l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⇒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 10</a:t>
            </a:r>
            <a:r>
              <a:rPr kumimoji="0" lang="en-US" sz="1800" b="0" i="0" u="none" strike="noStrike" kern="0" cap="none" spc="0" normalizeH="0" baseline="31999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-22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 eV &lt;&lt;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 </a:t>
            </a:r>
            <a:r>
              <a:rPr kumimoji="0" sz="1800" b="0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m</a:t>
            </a:r>
            <a:r>
              <a:rPr kumimoji="0" sz="1800" b="0" i="0" u="none" strike="noStrike" kern="0" cap="none" spc="0" normalizeH="0" baseline="-6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DM</a:t>
            </a:r>
            <a:r>
              <a:rPr kumimoji="0" sz="1800" b="0" i="0" u="none" strike="noStrike" kern="0" cap="none" spc="0" normalizeH="0" baseline="-5999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&lt;&lt;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  10</a:t>
            </a:r>
            <a:r>
              <a:rPr kumimoji="0" lang="en-US" sz="1800" b="0" i="0" u="none" strike="noStrike" kern="0" cap="none" spc="0" normalizeH="0" baseline="31999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+</a:t>
            </a:r>
            <a:r>
              <a:rPr kumimoji="0" sz="1800" b="0" i="0" u="none" strike="noStrike" kern="0" cap="none" spc="0" normalizeH="0" baseline="31999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2</a:t>
            </a:r>
            <a:r>
              <a:rPr kumimoji="0" lang="en-US" sz="1800" b="0" i="0" u="none" strike="noStrike" kern="0" cap="none" spc="0" normalizeH="0" baseline="31999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8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 eV</a:t>
            </a:r>
          </a:p>
        </p:txBody>
      </p:sp>
      <p:sp>
        <p:nvSpPr>
          <p:cNvPr id="258" name="λC  &gt; Schwarzschild radius    ⇒ mDM  &lt;&lt;  10+28 eV"/>
          <p:cNvSpPr txBox="1"/>
          <p:nvPr/>
        </p:nvSpPr>
        <p:spPr>
          <a:xfrm>
            <a:off x="4320605" y="897029"/>
            <a:ext cx="4799392" cy="34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0" marR="0" lvl="0" indent="0" algn="l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Galactic size (~10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kpc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) &gt;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  </a:t>
            </a:r>
            <a:r>
              <a:rPr kumimoji="0" sz="18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λ</a:t>
            </a:r>
            <a:r>
              <a:rPr kumimoji="0" sz="1800" b="0" i="0" u="none" strike="noStrike" kern="0" cap="none" spc="0" normalizeH="0" baseline="-5999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C</a:t>
            </a:r>
            <a:r>
              <a:rPr kumimoji="0" sz="1800" b="0" i="0" u="none" strike="noStrike" kern="0" cap="none" spc="0" normalizeH="0" baseline="-5999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rPr>
              <a:t> &gt; Schwarzschild radius</a:t>
            </a:r>
          </a:p>
        </p:txBody>
      </p:sp>
      <p:sp>
        <p:nvSpPr>
          <p:cNvPr id="288" name="Line"/>
          <p:cNvSpPr/>
          <p:nvPr/>
        </p:nvSpPr>
        <p:spPr>
          <a:xfrm flipV="1">
            <a:off x="4472280" y="3372023"/>
            <a:ext cx="1" cy="2361481"/>
          </a:xfrm>
          <a:prstGeom prst="line">
            <a:avLst/>
          </a:prstGeom>
          <a:noFill/>
          <a:ln>
            <a:noFill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281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herent on the detector scale"/>
              <p:cNvSpPr txBox="1"/>
              <p:nvPr/>
            </p:nvSpPr>
            <p:spPr>
              <a:xfrm>
                <a:off x="743399" y="5282666"/>
                <a:ext cx="8038292" cy="50251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35719" tIns="35719" rIns="35719" bIns="35719" anchor="ctr">
                <a:spAutoFit/>
              </a:bodyPr>
              <a:lstStyle/>
              <a:p>
                <a:pPr marL="0" marR="0" lvl="0" indent="0" algn="l" defTabSz="410751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DM field oscillates at Compton frequency: </a:t>
                </a:r>
                <a:r>
                  <a:rPr kumimoji="0" lang="en-US" sz="1800" b="0" i="1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Symbol" panose="05050102010706020507" pitchFamily="18" charset="2"/>
                    <a:sym typeface="Gill Sans"/>
                  </a:rPr>
                  <a:t>w</a:t>
                </a:r>
                <a:r>
                  <a:rPr kumimoji="0" lang="en-US" sz="1800" b="0" i="1" u="none" strike="noStrike" kern="0" cap="none" spc="0" normalizeH="0" baseline="-25000" noProof="0" dirty="0" err="1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DM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Gill San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Gill San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Gill Sans"/>
                              </a:rPr>
                              <m:t>𝑚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Gill Sans"/>
                              </a:rPr>
                              <m:t>DM</m:t>
                            </m:r>
                          </m:sub>
                        </m:sSub>
                        <m:sSup>
                          <m:sSupPr>
                            <m:ctrlP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Gill Sans"/>
                              </a:rPr>
                            </m:ctrlPr>
                          </m:sSupPr>
                          <m:e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Gill Sans"/>
                              </a:rPr>
                              <m:t>𝑐</m:t>
                            </m:r>
                          </m:e>
                          <m:sup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Gill Sans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kumimoji="0" lang="en-US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Gill Sans"/>
                          </a:rPr>
                          <m:t>ℏ</m:t>
                        </m:r>
                      </m:den>
                    </m:f>
                  </m:oMath>
                </a14:m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  ~ 30 kHz * [</a:t>
                </a:r>
                <a:r>
                  <a:rPr kumimoji="0" lang="en-US" sz="1800" b="0" i="1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m</a:t>
                </a:r>
                <a:r>
                  <a:rPr kumimoji="0" lang="en-US" sz="1800" b="0" i="0" u="none" strike="noStrike" kern="0" cap="none" spc="0" normalizeH="0" baseline="-25000" noProof="0" dirty="0" err="1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DM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/10</a:t>
                </a:r>
                <a:r>
                  <a:rPr kumimoji="0" lang="en-US" sz="1800" b="0" i="0" u="none" strike="noStrike" kern="0" cap="none" spc="0" normalizeH="0" baseline="30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-10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 eV] </a:t>
                </a:r>
              </a:p>
            </p:txBody>
          </p:sp>
        </mc:Choice>
        <mc:Fallback xmlns="">
          <p:sp>
            <p:nvSpPr>
              <p:cNvPr id="34" name="Coherent on the detector sca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399" y="5282666"/>
                <a:ext cx="8038292" cy="502510"/>
              </a:xfrm>
              <a:prstGeom prst="rect">
                <a:avLst/>
              </a:prstGeom>
              <a:blipFill rotWithShape="0">
                <a:blip r:embed="rId3"/>
                <a:stretch>
                  <a:fillRect l="-1365" b="-975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oherent on the detector scale"/>
              <p:cNvSpPr txBox="1"/>
              <p:nvPr/>
            </p:nvSpPr>
            <p:spPr>
              <a:xfrm>
                <a:off x="724764" y="5879856"/>
                <a:ext cx="6235811" cy="50392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35719" tIns="35719" rIns="35719" bIns="35719" anchor="ctr">
                <a:spAutoFit/>
              </a:bodyPr>
              <a:lstStyle/>
              <a:p>
                <a:pPr marL="0" marR="0" lvl="0" indent="0" algn="l" defTabSz="410751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DM field </a:t>
                </a:r>
                <a:r>
                  <a:rPr kumimoji="0" lang="en-US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virialized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  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Symbol" panose="05050102010706020507" pitchFamily="18" charset="2"/>
                  </a:rPr>
                  <a:t>  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coherence  </a:t>
                </a:r>
                <a:r>
                  <a:rPr kumimoji="0" lang="en-US" sz="18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Q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 = </a:t>
                </a:r>
                <a:r>
                  <a:rPr kumimoji="0" lang="en-US" sz="1800" b="0" i="1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Symbol" panose="05050102010706020507" pitchFamily="18" charset="2"/>
                    <a:sym typeface="Gill Sans"/>
                  </a:rPr>
                  <a:t>w</a:t>
                </a:r>
                <a:r>
                  <a:rPr kumimoji="0" lang="en-US" sz="1800" b="0" i="0" u="none" strike="noStrike" kern="0" cap="none" spc="0" normalizeH="0" baseline="-25000" noProof="0" dirty="0" err="1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DM</a:t>
                </a:r>
                <a:r>
                  <a:rPr kumimoji="0" lang="en-US" sz="1800" b="0" i="1" u="none" strike="noStrike" kern="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  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/ </a:t>
                </a:r>
                <a:r>
                  <a:rPr kumimoji="0" lang="en-US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Symbol" panose="05050102010706020507" pitchFamily="18" charset="2"/>
                    <a:sym typeface="Gill Sans"/>
                  </a:rPr>
                  <a:t>D</a:t>
                </a:r>
                <a:r>
                  <a:rPr kumimoji="0" lang="en-US" sz="1800" b="0" i="1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Symbol" panose="05050102010706020507" pitchFamily="18" charset="2"/>
                    <a:sym typeface="Gill Sans"/>
                  </a:rPr>
                  <a:t>w</a:t>
                </a:r>
                <a:r>
                  <a:rPr kumimoji="0" lang="en-US" sz="1800" b="0" i="0" u="none" strike="noStrike" kern="0" cap="none" spc="0" normalizeH="0" baseline="-25000" noProof="0" dirty="0" err="1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DM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 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sym typeface="Gill Sans"/>
                      </a:rPr>
                      <m:t>≈ </m:t>
                    </m:r>
                    <m:f>
                      <m:fPr>
                        <m:ctrlPr>
                          <a:rPr kumimoji="0" lang="en-US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Gill Sans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Gill Sans"/>
                              </a:rPr>
                            </m:ctrlPr>
                          </m:sSupPr>
                          <m:e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Gill Sans"/>
                              </a:rPr>
                              <m:t>𝑐</m:t>
                            </m:r>
                          </m:e>
                          <m:sup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Gill Sans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Gill Sans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kumimoji="0" lang="el-GR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Gill Sans"/>
                              </a:rPr>
                              <m:t>Δ</m:t>
                            </m:r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Gill Sans"/>
                              </a:rPr>
                              <m:t>𝑣</m:t>
                            </m:r>
                          </m:e>
                          <m:sup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Gill Sans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kumimoji="0" lang="en-US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Gill Sans"/>
                      </a:rPr>
                      <m:t> </m:t>
                    </m:r>
                    <m:r>
                      <a:rPr kumimoji="0" lang="en-US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sym typeface="Gill Sans"/>
                      </a:rPr>
                      <m:t>≈</m:t>
                    </m:r>
                  </m:oMath>
                </a14:m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  10</a:t>
                </a:r>
                <a:r>
                  <a:rPr kumimoji="0" lang="en-US" sz="1800" b="0" i="0" u="none" strike="noStrike" kern="0" cap="none" spc="0" normalizeH="0" baseline="30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sym typeface="Gill Sans"/>
                  </a:rPr>
                  <a:t>6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sym typeface="Gill Sans"/>
                </a:endParaRPr>
              </a:p>
            </p:txBody>
          </p:sp>
        </mc:Choice>
        <mc:Fallback xmlns="">
          <p:sp>
            <p:nvSpPr>
              <p:cNvPr id="35" name="Coherent on the detector sca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764" y="5879856"/>
                <a:ext cx="6235811" cy="503921"/>
              </a:xfrm>
              <a:prstGeom prst="rect">
                <a:avLst/>
              </a:prstGeom>
              <a:blipFill rotWithShape="0">
                <a:blip r:embed="rId4"/>
                <a:stretch>
                  <a:fillRect l="-1760" b="-975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494624" y="872912"/>
                <a:ext cx="1296252" cy="57124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lvl="0" indent="0" algn="l" defTabSz="5842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Gill San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Gill Sans"/>
                            </a:rPr>
                            <m:t>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Gill Sans"/>
                            </a:rPr>
                            <m:t>C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Gill Sans"/>
                        </a:rPr>
                        <m:t>= 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Gill San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Gill Sans"/>
                            </a:rPr>
                            <m:t>ℏ</m:t>
                          </m:r>
                        </m:num>
                        <m:den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sym typeface="Gill San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sym typeface="Gill Sans"/>
                                </a:rPr>
                                <m:t>𝑚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sym typeface="Gill Sans"/>
                                </a:rPr>
                                <m:t>DM</m:t>
                              </m:r>
                            </m:sub>
                          </m:s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Gill Sans"/>
                            </a:rPr>
                            <m:t> 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Gill Sans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"/>
                  <a:sym typeface="Gill Sans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624" y="872912"/>
                <a:ext cx="1296252" cy="57124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94890" y="2879251"/>
            <a:ext cx="8969115" cy="1825522"/>
            <a:chOff x="112143" y="3370957"/>
            <a:chExt cx="8969115" cy="1825522"/>
          </a:xfrm>
        </p:grpSpPr>
        <p:sp>
          <p:nvSpPr>
            <p:cNvPr id="278" name="WIMPs"/>
            <p:cNvSpPr/>
            <p:nvPr/>
          </p:nvSpPr>
          <p:spPr>
            <a:xfrm>
              <a:off x="5967945" y="4359567"/>
              <a:ext cx="774896" cy="321469"/>
            </a:xfrm>
            <a:prstGeom prst="rect">
              <a:avLst/>
            </a:prstGeom>
            <a:blipFill>
              <a:blip r:embed="rId6"/>
            </a:blipFill>
            <a:ln w="12700"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35719" tIns="35719" rIns="35719" bIns="35719" anchor="ctr"/>
            <a:lstStyle>
              <a:lvl1pPr>
                <a:defRPr>
                  <a:solidFill>
                    <a:srgbClr val="FFFFFF"/>
                  </a:solidFill>
                </a:defRPr>
              </a:lvl1pPr>
            </a:lstStyle>
            <a:p>
              <a:pPr marL="0" marR="0" lvl="0" indent="0" algn="l" defTabSz="410751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sym typeface="Gill Sans"/>
                </a:rPr>
                <a:t>WIMPs</a:t>
              </a:r>
            </a:p>
          </p:txBody>
        </p:sp>
        <p:pic>
          <p:nvPicPr>
            <p:cNvPr id="279" name="Ultralight DM" descr="Ultralight DM"/>
            <p:cNvPicPr>
              <a:picLocks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77150" y="4358373"/>
              <a:ext cx="4107895" cy="505676"/>
            </a:xfrm>
            <a:prstGeom prst="rect">
              <a:avLst/>
            </a:prstGeom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280" name="Energy deposition"/>
            <p:cNvSpPr txBox="1"/>
            <p:nvPr/>
          </p:nvSpPr>
          <p:spPr>
            <a:xfrm>
              <a:off x="5052943" y="4803913"/>
              <a:ext cx="2922275" cy="3491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marL="0" marR="0" lvl="0" indent="0" algn="l" defTabSz="410751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sym typeface="Gill Sans"/>
                </a:rPr>
                <a:t>Particle-like e</a:t>
              </a: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sym typeface="Gill Sans"/>
                </a:rPr>
                <a:t>nergy deposition</a:t>
              </a:r>
            </a:p>
          </p:txBody>
        </p:sp>
        <p:sp>
          <p:nvSpPr>
            <p:cNvPr id="281" name="Coherent on the detector scale"/>
            <p:cNvSpPr txBox="1"/>
            <p:nvPr/>
          </p:nvSpPr>
          <p:spPr>
            <a:xfrm>
              <a:off x="989542" y="4847344"/>
              <a:ext cx="2624116" cy="3491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marL="0" marR="0" lvl="0" indent="0" algn="l" defTabSz="410751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sym typeface="Gill Sans"/>
                </a:rPr>
                <a:t>Coherent on detector scale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Gill Sans"/>
              </a:endParaRPr>
            </a:p>
          </p:txBody>
        </p:sp>
        <p:pic>
          <p:nvPicPr>
            <p:cNvPr id="283" name="MathTypeEquation.pdf" descr="MathTypeEquation.pdf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531817" y="3370957"/>
              <a:ext cx="80367" cy="11608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89" name="“Classical fields”"/>
            <p:cNvSpPr txBox="1"/>
            <p:nvPr/>
          </p:nvSpPr>
          <p:spPr>
            <a:xfrm>
              <a:off x="2239065" y="3451152"/>
              <a:ext cx="1601400" cy="3491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pPr marL="0" marR="0" lvl="0" indent="0" algn="l" defTabSz="410751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sym typeface="Gill Sans"/>
                </a:rPr>
                <a:t>“Classical fields”</a:t>
              </a:r>
            </a:p>
          </p:txBody>
        </p:sp>
        <p:sp>
          <p:nvSpPr>
            <p:cNvPr id="290" name="“Particles”"/>
            <p:cNvSpPr txBox="1"/>
            <p:nvPr/>
          </p:nvSpPr>
          <p:spPr>
            <a:xfrm>
              <a:off x="6322817" y="3468405"/>
              <a:ext cx="1059585" cy="3491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pPr marL="0" marR="0" lvl="0" indent="0" algn="l" defTabSz="410751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sym typeface="Gill Sans"/>
                </a:rPr>
                <a:t>“Particles”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12143" y="3861409"/>
              <a:ext cx="8969115" cy="673750"/>
              <a:chOff x="112143" y="3861409"/>
              <a:chExt cx="8969115" cy="673750"/>
            </a:xfrm>
          </p:grpSpPr>
          <p:grpSp>
            <p:nvGrpSpPr>
              <p:cNvPr id="277" name="Group"/>
              <p:cNvGrpSpPr/>
              <p:nvPr/>
            </p:nvGrpSpPr>
            <p:grpSpPr>
              <a:xfrm>
                <a:off x="488220" y="3861409"/>
                <a:ext cx="8593038" cy="673750"/>
                <a:chOff x="0" y="-7242"/>
                <a:chExt cx="12221208" cy="958219"/>
              </a:xfrm>
            </p:grpSpPr>
            <p:sp>
              <p:nvSpPr>
                <p:cNvPr id="260" name="Line"/>
                <p:cNvSpPr/>
                <p:nvPr/>
              </p:nvSpPr>
              <p:spPr>
                <a:xfrm>
                  <a:off x="0" y="756730"/>
                  <a:ext cx="11449380" cy="1"/>
                </a:xfrm>
                <a:prstGeom prst="line">
                  <a:avLst/>
                </a:prstGeom>
                <a:noFill/>
                <a:ln>
                  <a:noFill/>
                  <a:tailEnd type="triangle" w="med" len="med"/>
                </a:ln>
                <a:effectLst/>
              </p:spPr>
              <p:txBody>
                <a:bodyPr wrap="square" lIns="35719" tIns="35719" rIns="35719" bIns="35719" numCol="1" anchor="ctr">
                  <a:noAutofit/>
                </a:bodyPr>
                <a:lstStyle/>
                <a:p>
                  <a:pPr marL="0" marR="0" lvl="0" indent="0" algn="ctr" defTabSz="410751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2812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Gill Sans"/>
                    <a:sym typeface="Gill Sans"/>
                  </a:endParaRPr>
                </a:p>
              </p:txBody>
            </p:sp>
            <p:sp>
              <p:nvSpPr>
                <p:cNvPr id="262" name="Line"/>
                <p:cNvSpPr/>
                <p:nvPr/>
              </p:nvSpPr>
              <p:spPr>
                <a:xfrm flipV="1">
                  <a:off x="545378" y="598743"/>
                  <a:ext cx="1" cy="352234"/>
                </a:xfrm>
                <a:prstGeom prst="line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lIns="35719" tIns="35719" rIns="35719" bIns="35719" numCol="1" anchor="ctr">
                  <a:noAutofit/>
                </a:bodyPr>
                <a:lstStyle/>
                <a:p>
                  <a:pPr marL="0" marR="0" lvl="0" indent="0" algn="ctr" defTabSz="410751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2812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Gill Sans"/>
                    <a:sym typeface="Gill Sans"/>
                  </a:endParaRPr>
                </a:p>
              </p:txBody>
            </p:sp>
            <p:sp>
              <p:nvSpPr>
                <p:cNvPr id="264" name="Line"/>
                <p:cNvSpPr/>
                <p:nvPr/>
              </p:nvSpPr>
              <p:spPr>
                <a:xfrm flipV="1">
                  <a:off x="2952163" y="598743"/>
                  <a:ext cx="1" cy="352234"/>
                </a:xfrm>
                <a:prstGeom prst="line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lIns="35719" tIns="35719" rIns="35719" bIns="35719" numCol="1" anchor="ctr">
                  <a:noAutofit/>
                </a:bodyPr>
                <a:lstStyle/>
                <a:p>
                  <a:pPr marL="0" marR="0" lvl="0" indent="0" algn="ctr" defTabSz="410751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2812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Gill Sans"/>
                    <a:sym typeface="Gill Sans"/>
                  </a:endParaRPr>
                </a:p>
              </p:txBody>
            </p:sp>
            <p:sp>
              <p:nvSpPr>
                <p:cNvPr id="266" name="Line"/>
                <p:cNvSpPr/>
                <p:nvPr/>
              </p:nvSpPr>
              <p:spPr>
                <a:xfrm flipV="1">
                  <a:off x="5358948" y="598743"/>
                  <a:ext cx="1" cy="352234"/>
                </a:xfrm>
                <a:prstGeom prst="line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lIns="35719" tIns="35719" rIns="35719" bIns="35719" numCol="1" anchor="ctr">
                  <a:noAutofit/>
                </a:bodyPr>
                <a:lstStyle/>
                <a:p>
                  <a:pPr marL="0" marR="0" lvl="0" indent="0" algn="ctr" defTabSz="410751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2812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Gill Sans"/>
                    <a:sym typeface="Gill Sans"/>
                  </a:endParaRPr>
                </a:p>
              </p:txBody>
            </p:sp>
            <p:sp>
              <p:nvSpPr>
                <p:cNvPr id="268" name="Line"/>
                <p:cNvSpPr/>
                <p:nvPr/>
              </p:nvSpPr>
              <p:spPr>
                <a:xfrm flipV="1">
                  <a:off x="7765734" y="598743"/>
                  <a:ext cx="1" cy="352234"/>
                </a:xfrm>
                <a:prstGeom prst="line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lIns="35719" tIns="35719" rIns="35719" bIns="35719" numCol="1" anchor="ctr">
                  <a:noAutofit/>
                </a:bodyPr>
                <a:lstStyle/>
                <a:p>
                  <a:pPr marL="0" marR="0" lvl="0" indent="0" algn="ctr" defTabSz="410751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2812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Gill Sans"/>
                    <a:sym typeface="Gill Sans"/>
                  </a:endParaRPr>
                </a:p>
              </p:txBody>
            </p:sp>
            <p:sp>
              <p:nvSpPr>
                <p:cNvPr id="270" name="Line"/>
                <p:cNvSpPr/>
                <p:nvPr/>
              </p:nvSpPr>
              <p:spPr>
                <a:xfrm flipV="1">
                  <a:off x="10172519" y="598743"/>
                  <a:ext cx="1" cy="352234"/>
                </a:xfrm>
                <a:prstGeom prst="line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lIns="35719" tIns="35719" rIns="35719" bIns="35719" numCol="1" anchor="ctr">
                  <a:noAutofit/>
                </a:bodyPr>
                <a:lstStyle/>
                <a:p>
                  <a:pPr marL="0" marR="0" lvl="0" indent="0" algn="ctr" defTabSz="410751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2812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Gill Sans"/>
                    <a:sym typeface="Gill Sans"/>
                  </a:endParaRPr>
                </a:p>
              </p:txBody>
            </p:sp>
            <p:sp>
              <p:nvSpPr>
                <p:cNvPr id="271" name="10-20"/>
                <p:cNvSpPr txBox="1"/>
                <p:nvPr/>
              </p:nvSpPr>
              <p:spPr>
                <a:xfrm>
                  <a:off x="235974" y="-7242"/>
                  <a:ext cx="740944" cy="47183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none" lIns="35719" tIns="35719" rIns="35719" bIns="35719" numCol="1" anchor="ctr">
                  <a:spAutoFit/>
                </a:bodyPr>
                <a:lstStyle/>
                <a:p>
                  <a:pPr marL="0" marR="0" lvl="0" indent="0" algn="l" defTabSz="410751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sz="1687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"/>
                      <a:sym typeface="Gill Sans"/>
                    </a:rPr>
                    <a:t>10</a:t>
                  </a:r>
                  <a:r>
                    <a:rPr kumimoji="0" sz="1687" b="0" i="0" u="none" strike="noStrike" kern="0" cap="none" spc="0" normalizeH="0" baseline="31999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"/>
                      <a:sym typeface="Gill Sans"/>
                    </a:rPr>
                    <a:t>-20</a:t>
                  </a:r>
                </a:p>
              </p:txBody>
            </p:sp>
            <p:sp>
              <p:nvSpPr>
                <p:cNvPr id="272" name="10-10"/>
                <p:cNvSpPr txBox="1"/>
                <p:nvPr/>
              </p:nvSpPr>
              <p:spPr>
                <a:xfrm>
                  <a:off x="2642759" y="-7241"/>
                  <a:ext cx="740944" cy="47183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none" lIns="35719" tIns="35719" rIns="35719" bIns="35719" numCol="1" anchor="ctr">
                  <a:spAutoFit/>
                </a:bodyPr>
                <a:lstStyle/>
                <a:p>
                  <a:pPr marL="0" marR="0" lvl="0" indent="0" algn="l" defTabSz="410751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sz="1687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"/>
                      <a:sym typeface="Gill Sans"/>
                    </a:rPr>
                    <a:t>10</a:t>
                  </a:r>
                  <a:r>
                    <a:rPr kumimoji="0" sz="1687" b="0" i="0" u="none" strike="noStrike" kern="0" cap="none" spc="0" normalizeH="0" baseline="31999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"/>
                      <a:sym typeface="Gill Sans"/>
                    </a:rPr>
                    <a:t>-10</a:t>
                  </a:r>
                </a:p>
              </p:txBody>
            </p:sp>
            <p:sp>
              <p:nvSpPr>
                <p:cNvPr id="273" name="100"/>
                <p:cNvSpPr txBox="1"/>
                <p:nvPr/>
              </p:nvSpPr>
              <p:spPr>
                <a:xfrm>
                  <a:off x="5049544" y="-7241"/>
                  <a:ext cx="558558" cy="47183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none" lIns="35719" tIns="35719" rIns="35719" bIns="35719" numCol="1" anchor="ctr">
                  <a:spAutoFit/>
                </a:bodyPr>
                <a:lstStyle/>
                <a:p>
                  <a:pPr marL="0" marR="0" lvl="0" indent="0" algn="l" defTabSz="410751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sz="1687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"/>
                      <a:sym typeface="Gill Sans"/>
                    </a:rPr>
                    <a:t>10</a:t>
                  </a:r>
                  <a:r>
                    <a:rPr kumimoji="0" sz="1687" b="0" i="0" u="none" strike="noStrike" kern="0" cap="none" spc="0" normalizeH="0" baseline="31999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"/>
                      <a:sym typeface="Gill Sans"/>
                    </a:rPr>
                    <a:t>0</a:t>
                  </a:r>
                </a:p>
              </p:txBody>
            </p:sp>
            <p:sp>
              <p:nvSpPr>
                <p:cNvPr id="274" name="10+10"/>
                <p:cNvSpPr txBox="1"/>
                <p:nvPr/>
              </p:nvSpPr>
              <p:spPr>
                <a:xfrm>
                  <a:off x="7456329" y="-7241"/>
                  <a:ext cx="793381" cy="47183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none" lIns="35719" tIns="35719" rIns="35719" bIns="35719" numCol="1" anchor="ctr">
                  <a:spAutoFit/>
                </a:bodyPr>
                <a:lstStyle/>
                <a:p>
                  <a:pPr marL="0" marR="0" lvl="0" indent="0" algn="l" defTabSz="410751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sz="1687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"/>
                      <a:sym typeface="Gill Sans"/>
                    </a:rPr>
                    <a:t>10</a:t>
                  </a:r>
                  <a:r>
                    <a:rPr kumimoji="0" sz="1687" b="0" i="0" u="none" strike="noStrike" kern="0" cap="none" spc="0" normalizeH="0" baseline="31999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"/>
                      <a:sym typeface="Gill Sans"/>
                    </a:rPr>
                    <a:t>+10</a:t>
                  </a:r>
                </a:p>
              </p:txBody>
            </p:sp>
            <p:sp>
              <p:nvSpPr>
                <p:cNvPr id="275" name="10+20"/>
                <p:cNvSpPr txBox="1"/>
                <p:nvPr/>
              </p:nvSpPr>
              <p:spPr>
                <a:xfrm>
                  <a:off x="9863116" y="-7241"/>
                  <a:ext cx="793381" cy="47183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none" lIns="35719" tIns="35719" rIns="35719" bIns="35719" numCol="1" anchor="ctr">
                  <a:spAutoFit/>
                </a:bodyPr>
                <a:lstStyle/>
                <a:p>
                  <a:pPr marL="0" marR="0" lvl="0" indent="0" algn="l" defTabSz="410751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sz="1687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"/>
                      <a:sym typeface="Gill Sans"/>
                    </a:rPr>
                    <a:t>10</a:t>
                  </a:r>
                  <a:r>
                    <a:rPr kumimoji="0" sz="1687" b="0" i="0" u="none" strike="noStrike" kern="0" cap="none" spc="0" normalizeH="0" baseline="31999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"/>
                      <a:sym typeface="Gill Sans"/>
                    </a:rPr>
                    <a:t>+20</a:t>
                  </a:r>
                </a:p>
              </p:txBody>
            </p:sp>
            <p:sp>
              <p:nvSpPr>
                <p:cNvPr id="276" name="mDM, eV"/>
                <p:cNvSpPr txBox="1"/>
                <p:nvPr/>
              </p:nvSpPr>
              <p:spPr>
                <a:xfrm>
                  <a:off x="10999219" y="-7241"/>
                  <a:ext cx="1221989" cy="47183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none" lIns="35719" tIns="35719" rIns="35719" bIns="35719" numCol="1" anchor="ctr">
                  <a:spAutoFit/>
                </a:bodyPr>
                <a:lstStyle/>
                <a:p>
                  <a:pPr marL="0" marR="0" lvl="0" indent="0" algn="l" defTabSz="410751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sz="1687" b="0" i="1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"/>
                      <a:sym typeface="Gill Sans"/>
                    </a:rPr>
                    <a:t>m</a:t>
                  </a:r>
                  <a:r>
                    <a:rPr kumimoji="0" sz="1687" b="0" i="0" u="none" strike="noStrike" kern="0" cap="none" spc="0" normalizeH="0" baseline="-5999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"/>
                      <a:sym typeface="Gill Sans"/>
                    </a:rPr>
                    <a:t>DM</a:t>
                  </a:r>
                  <a:r>
                    <a:rPr kumimoji="0" sz="1687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"/>
                      <a:sym typeface="Gill Sans"/>
                    </a:rPr>
                    <a:t>, eV</a:t>
                  </a:r>
                </a:p>
              </p:txBody>
            </p:sp>
          </p:grpSp>
          <p:cxnSp>
            <p:nvCxnSpPr>
              <p:cNvPr id="6" name="Straight Arrow Connector 5"/>
              <p:cNvCxnSpPr/>
              <p:nvPr/>
            </p:nvCxnSpPr>
            <p:spPr>
              <a:xfrm flipV="1">
                <a:off x="112143" y="4252823"/>
                <a:ext cx="8842076" cy="17252"/>
              </a:xfrm>
              <a:prstGeom prst="straightConnector1">
                <a:avLst/>
              </a:prstGeom>
              <a:noFill/>
              <a:ln w="25400" cap="flat">
                <a:solidFill>
                  <a:srgbClr val="FF000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0" name="Straight Connector 9"/>
              <p:cNvCxnSpPr/>
              <p:nvPr/>
            </p:nvCxnSpPr>
            <p:spPr>
              <a:xfrm flipV="1">
                <a:off x="871268" y="4132050"/>
                <a:ext cx="0" cy="215660"/>
              </a:xfrm>
              <a:prstGeom prst="line">
                <a:avLst/>
              </a:prstGeom>
              <a:noFill/>
              <a:ln w="25400" cap="flat">
                <a:solidFill>
                  <a:srgbClr val="FF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3" name="Straight Connector 42"/>
              <p:cNvCxnSpPr/>
              <p:nvPr/>
            </p:nvCxnSpPr>
            <p:spPr>
              <a:xfrm flipV="1">
                <a:off x="2541917" y="4120548"/>
                <a:ext cx="0" cy="215660"/>
              </a:xfrm>
              <a:prstGeom prst="line">
                <a:avLst/>
              </a:prstGeom>
              <a:noFill/>
              <a:ln w="25400" cap="flat">
                <a:solidFill>
                  <a:srgbClr val="FF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V="1">
                <a:off x="4247072" y="4126299"/>
                <a:ext cx="0" cy="215660"/>
              </a:xfrm>
              <a:prstGeom prst="line">
                <a:avLst/>
              </a:prstGeom>
              <a:noFill/>
              <a:ln w="25400" cap="flat">
                <a:solidFill>
                  <a:srgbClr val="FF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5" name="Straight Connector 44"/>
              <p:cNvCxnSpPr/>
              <p:nvPr/>
            </p:nvCxnSpPr>
            <p:spPr>
              <a:xfrm flipV="1">
                <a:off x="5934974" y="4132050"/>
                <a:ext cx="0" cy="215660"/>
              </a:xfrm>
              <a:prstGeom prst="line">
                <a:avLst/>
              </a:prstGeom>
              <a:noFill/>
              <a:ln w="25400" cap="flat">
                <a:solidFill>
                  <a:srgbClr val="FF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6" name="Straight Connector 45"/>
              <p:cNvCxnSpPr/>
              <p:nvPr/>
            </p:nvCxnSpPr>
            <p:spPr>
              <a:xfrm flipV="1">
                <a:off x="7631502" y="4137801"/>
                <a:ext cx="0" cy="215660"/>
              </a:xfrm>
              <a:prstGeom prst="line">
                <a:avLst/>
              </a:prstGeom>
              <a:noFill/>
              <a:ln w="25400" cap="flat">
                <a:solidFill>
                  <a:srgbClr val="FF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13" name="Straight Connector 12"/>
            <p:cNvCxnSpPr/>
            <p:nvPr/>
          </p:nvCxnSpPr>
          <p:spPr>
            <a:xfrm>
              <a:off x="4454183" y="3498008"/>
              <a:ext cx="22930" cy="1401792"/>
            </a:xfrm>
            <a:prstGeom prst="line">
              <a:avLst/>
            </a:prstGeom>
            <a:noFill/>
            <a:ln w="381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208361" y="1884160"/>
                <a:ext cx="4680512" cy="69153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lvl="0" indent="0" algn="l" defTabSz="5842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Gill San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sym typeface="Gill San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sym typeface="Gill Sans"/>
                                </a:rPr>
                                <m:t>Number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sym typeface="Gill Sans"/>
                                </a:rPr>
                                <m:t>DM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Gill Sans"/>
                            </a:rPr>
                            <m:t>mode</m:t>
                          </m:r>
                        </m:den>
                      </m:f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Gill Sans"/>
                        </a:rPr>
                        <m:t>  ~  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Gill Sans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sym typeface="Gill Sans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sym typeface="Gill San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Gill San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sym typeface="Gill Sans"/>
                                    </a:rPr>
                                    <m:t>DM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sym typeface="Gill San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sym typeface="Gill Sans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sym typeface="Gill Sans"/>
                                    </a:rPr>
                                    <m:t>DM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sym typeface="Gill San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sym typeface="Gill Sans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sym typeface="Gill Sans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Gill Sans"/>
                        </a:rPr>
                        <m:t>× 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Gill San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Gill San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Gill San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Gill Sans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Gill Sans"/>
                                    </a:rPr>
                                    <m:t>de</m:t>
                                  </m:r>
                                  <m: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Gill Sans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Gill Sans"/>
                                    </a:rPr>
                                    <m:t>Broglie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Gill Sans"/>
                            </a:rPr>
                            <m:t>3</m:t>
                          </m:r>
                        </m:sup>
                      </m:sSup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Gill Sans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"/>
                  <a:sym typeface="Gill Sans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8361" y="1884160"/>
                <a:ext cx="4680512" cy="69153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137093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Line"/>
          <p:cNvSpPr/>
          <p:nvPr/>
        </p:nvSpPr>
        <p:spPr>
          <a:xfrm flipV="1">
            <a:off x="4572000" y="1685469"/>
            <a:ext cx="1" cy="4056145"/>
          </a:xfrm>
          <a:prstGeom prst="line">
            <a:avLst/>
          </a:prstGeom>
        </p:spPr>
        <p:txBody>
          <a:bodyPr lIns="35719" tIns="35719" rIns="35719" bIns="35719" anchor="ctr"/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281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ea typeface="+mn-ea"/>
              <a:cs typeface="+mn-cs"/>
              <a:sym typeface="Gill San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1532"/>
            <a:ext cx="9143999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1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itchFamily="18" charset="0"/>
              </a:rPr>
              <a:t>U</a:t>
            </a:r>
            <a:r>
              <a:rPr kumimoji="0" lang="en-US" sz="31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Times New Roman" pitchFamily="18" charset="0"/>
              </a:rPr>
              <a:t>ltralight</a:t>
            </a: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Times New Roman" pitchFamily="18" charset="0"/>
              </a:rPr>
              <a:t> scalar DM</a:t>
            </a:r>
            <a:r>
              <a:rPr lang="en-US" sz="3100" dirty="0">
                <a:solidFill>
                  <a:srgbClr val="FF0000"/>
                </a:solidFill>
                <a:latin typeface="Comic Sans MS" panose="030F0702030302020204" pitchFamily="66" charset="0"/>
              </a:rPr>
              <a:t> - </a:t>
            </a:r>
            <a:r>
              <a:rPr lang="en-US" sz="31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Dilaton</a:t>
            </a: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Times New Roman" pitchFamily="18" charset="0"/>
            </a:endParaRPr>
          </a:p>
        </p:txBody>
      </p:sp>
      <p:sp>
        <p:nvSpPr>
          <p:cNvPr id="14" name="Text Box 129"/>
          <p:cNvSpPr txBox="1">
            <a:spLocks noChangeArrowheads="1"/>
          </p:cNvSpPr>
          <p:nvPr/>
        </p:nvSpPr>
        <p:spPr bwMode="auto">
          <a:xfrm>
            <a:off x="43869" y="2416302"/>
            <a:ext cx="9100131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952259"/>
              </p:ext>
            </p:extLst>
          </p:nvPr>
        </p:nvGraphicFramePr>
        <p:xfrm>
          <a:off x="639417" y="2085434"/>
          <a:ext cx="7924800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569315785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740296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Transition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Scaling</a:t>
                      </a:r>
                      <a:r>
                        <a:rPr lang="en-US" sz="1800" baseline="0" dirty="0"/>
                        <a:t> d</a:t>
                      </a:r>
                      <a:r>
                        <a:rPr lang="en-US" sz="1800" dirty="0"/>
                        <a:t>ependence on constants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83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Atomic s-p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dirty="0"/>
                        <a:t>Ry</a:t>
                      </a:r>
                      <a:r>
                        <a:rPr lang="en-US" sz="1800" baseline="0" dirty="0"/>
                        <a:t> * (1 + </a:t>
                      </a:r>
                      <a:r>
                        <a:rPr lang="en-US" sz="1800" i="1" baseline="0" dirty="0"/>
                        <a:t>Z</a:t>
                      </a:r>
                      <a:r>
                        <a:rPr lang="en-US" sz="1800" baseline="30000" dirty="0"/>
                        <a:t>2</a:t>
                      </a:r>
                      <a:r>
                        <a:rPr lang="en-US" sz="1800" baseline="0" dirty="0">
                          <a:latin typeface="Symbol" panose="05050102010706020507" pitchFamily="18" charset="2"/>
                        </a:rPr>
                        <a:t>a</a:t>
                      </a:r>
                      <a:r>
                        <a:rPr lang="en-US" sz="1800" baseline="30000" dirty="0"/>
                        <a:t>2</a:t>
                      </a:r>
                      <a:r>
                        <a:rPr lang="en-US" sz="1800" baseline="0" dirty="0"/>
                        <a:t>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847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Atomic p-d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/>
                        <a:t>Ry</a:t>
                      </a:r>
                      <a:r>
                        <a:rPr lang="en-US" sz="1800" baseline="0" dirty="0"/>
                        <a:t> * (1 - </a:t>
                      </a:r>
                      <a:r>
                        <a:rPr lang="en-US" sz="1800" i="1" baseline="0" dirty="0"/>
                        <a:t>Z</a:t>
                      </a:r>
                      <a:r>
                        <a:rPr lang="en-US" sz="1800" baseline="30000" dirty="0"/>
                        <a:t>2</a:t>
                      </a:r>
                      <a:r>
                        <a:rPr lang="en-US" sz="1800" baseline="0" dirty="0">
                          <a:latin typeface="Symbol" panose="05050102010706020507" pitchFamily="18" charset="2"/>
                        </a:rPr>
                        <a:t>a</a:t>
                      </a:r>
                      <a:r>
                        <a:rPr lang="en-US" sz="1800" baseline="30000" dirty="0"/>
                        <a:t>2</a:t>
                      </a:r>
                      <a:r>
                        <a:rPr lang="en-US" sz="1800" baseline="0" dirty="0"/>
                        <a:t>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177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Atomic hyperfine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/>
                        <a:t>Ry</a:t>
                      </a:r>
                      <a:r>
                        <a:rPr lang="en-US" sz="1800" baseline="0" dirty="0"/>
                        <a:t> * </a:t>
                      </a:r>
                      <a:r>
                        <a:rPr lang="en-US" sz="1800" baseline="0" dirty="0">
                          <a:latin typeface="Symbol" panose="05050102010706020507" pitchFamily="18" charset="2"/>
                        </a:rPr>
                        <a:t>a</a:t>
                      </a:r>
                      <a:r>
                        <a:rPr lang="en-US" sz="1800" baseline="30000" dirty="0"/>
                        <a:t>2</a:t>
                      </a:r>
                      <a:r>
                        <a:rPr lang="en-US" sz="1800" baseline="0" dirty="0"/>
                        <a:t> * (</a:t>
                      </a:r>
                      <a:r>
                        <a:rPr lang="en-US" sz="1800" i="1" baseline="0" dirty="0"/>
                        <a:t>m</a:t>
                      </a:r>
                      <a:r>
                        <a:rPr lang="en-US" sz="1800" baseline="-25000" dirty="0"/>
                        <a:t>e</a:t>
                      </a:r>
                      <a:r>
                        <a:rPr lang="en-US" sz="1800" baseline="0" dirty="0"/>
                        <a:t>/</a:t>
                      </a:r>
                      <a:r>
                        <a:rPr lang="en-US" sz="1800" i="1" baseline="0" dirty="0" err="1"/>
                        <a:t>m</a:t>
                      </a:r>
                      <a:r>
                        <a:rPr lang="en-US" sz="1800" baseline="-25000" dirty="0" err="1"/>
                        <a:t>p</a:t>
                      </a:r>
                      <a:r>
                        <a:rPr lang="en-US" sz="1800" baseline="0" dirty="0"/>
                        <a:t>) * </a:t>
                      </a:r>
                      <a:r>
                        <a:rPr lang="en-US" sz="1800" b="0" i="1" baseline="0" dirty="0" err="1"/>
                        <a:t>g</a:t>
                      </a:r>
                      <a:r>
                        <a:rPr lang="en-US" sz="1800" baseline="-25000" dirty="0" err="1"/>
                        <a:t>N</a:t>
                      </a:r>
                      <a:endParaRPr lang="en-US" sz="18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29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Molecular rotation</a:t>
                      </a:r>
                      <a:r>
                        <a:rPr lang="en-US" sz="1800" baseline="0" dirty="0"/>
                        <a:t>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dirty="0"/>
                        <a:t>Ry</a:t>
                      </a:r>
                      <a:r>
                        <a:rPr lang="en-US" sz="1800" baseline="0" dirty="0"/>
                        <a:t> * (</a:t>
                      </a:r>
                      <a:r>
                        <a:rPr lang="en-US" sz="1800" i="1" baseline="0" dirty="0"/>
                        <a:t>m</a:t>
                      </a:r>
                      <a:r>
                        <a:rPr lang="en-US" sz="1800" baseline="-25000" dirty="0"/>
                        <a:t>e</a:t>
                      </a:r>
                      <a:r>
                        <a:rPr lang="en-US" sz="1800" baseline="0" dirty="0"/>
                        <a:t>/</a:t>
                      </a:r>
                      <a:r>
                        <a:rPr lang="en-US" sz="1800" i="1" baseline="0" dirty="0" err="1"/>
                        <a:t>m</a:t>
                      </a:r>
                      <a:r>
                        <a:rPr lang="en-US" sz="1800" baseline="-25000" dirty="0" err="1"/>
                        <a:t>p</a:t>
                      </a:r>
                      <a:r>
                        <a:rPr lang="en-US" sz="1800" baseline="0" dirty="0"/>
                        <a:t>) 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87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Molecular vibration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/>
                        <a:t>Ry</a:t>
                      </a:r>
                      <a:r>
                        <a:rPr lang="en-US" sz="1800" baseline="0" dirty="0"/>
                        <a:t> * (</a:t>
                      </a:r>
                      <a:r>
                        <a:rPr lang="en-US" sz="1800" i="1" baseline="0" dirty="0"/>
                        <a:t>m</a:t>
                      </a:r>
                      <a:r>
                        <a:rPr lang="en-US" sz="1800" baseline="-25000" dirty="0"/>
                        <a:t>e</a:t>
                      </a:r>
                      <a:r>
                        <a:rPr lang="en-US" sz="1800" baseline="0" dirty="0"/>
                        <a:t>/</a:t>
                      </a:r>
                      <a:r>
                        <a:rPr lang="en-US" sz="1800" i="1" baseline="0" dirty="0" err="1"/>
                        <a:t>m</a:t>
                      </a:r>
                      <a:r>
                        <a:rPr lang="en-US" sz="1800" baseline="-25000" dirty="0" err="1"/>
                        <a:t>p</a:t>
                      </a:r>
                      <a:r>
                        <a:rPr lang="en-US" sz="1800" baseline="0" dirty="0"/>
                        <a:t>)</a:t>
                      </a:r>
                      <a:r>
                        <a:rPr lang="en-US" sz="1800" baseline="30000" dirty="0"/>
                        <a:t>1/2</a:t>
                      </a:r>
                      <a:r>
                        <a:rPr lang="en-US" sz="1800" baseline="0" dirty="0"/>
                        <a:t> 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557045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en-US" sz="1800" dirty="0"/>
                        <a:t>Nuclear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ymbol" panose="05050102010706020507" pitchFamily="18" charset="2"/>
                        </a:rPr>
                        <a:t>L</a:t>
                      </a:r>
                      <a:r>
                        <a:rPr lang="en-US" sz="1800" baseline="-25000" dirty="0"/>
                        <a:t>QCD</a:t>
                      </a:r>
                      <a:r>
                        <a:rPr lang="en-US" sz="1800" baseline="0" dirty="0"/>
                        <a:t> * (</a:t>
                      </a:r>
                      <a:r>
                        <a:rPr lang="en-US" sz="1800" i="1" baseline="0" dirty="0" err="1"/>
                        <a:t>m</a:t>
                      </a:r>
                      <a:r>
                        <a:rPr lang="en-US" sz="1800" i="0" baseline="-25000" dirty="0" err="1"/>
                        <a:t>q</a:t>
                      </a:r>
                      <a:r>
                        <a:rPr lang="en-US" sz="1800" baseline="0" dirty="0"/>
                        <a:t>/</a:t>
                      </a:r>
                      <a:r>
                        <a:rPr lang="en-US" sz="1800" i="1" baseline="0" dirty="0" err="1"/>
                        <a:t>m</a:t>
                      </a:r>
                      <a:r>
                        <a:rPr lang="en-US" sz="1800" i="0" baseline="-25000" dirty="0" err="1"/>
                        <a:t>p</a:t>
                      </a:r>
                      <a:r>
                        <a:rPr lang="en-US" sz="1800" baseline="0" dirty="0"/>
                        <a:t>)</a:t>
                      </a:r>
                      <a:endParaRPr lang="en-US" sz="18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41329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en-US" sz="1800" dirty="0"/>
                        <a:t>Cavity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017233"/>
                  </a:ext>
                </a:extLst>
              </a:tr>
            </a:tbl>
          </a:graphicData>
        </a:graphic>
      </p:graphicFrame>
      <p:sp>
        <p:nvSpPr>
          <p:cNvPr id="16" name="Text Box 129"/>
          <p:cNvSpPr txBox="1">
            <a:spLocks noChangeArrowheads="1"/>
          </p:cNvSpPr>
          <p:nvPr/>
        </p:nvSpPr>
        <p:spPr bwMode="auto">
          <a:xfrm>
            <a:off x="51751" y="5156520"/>
            <a:ext cx="910013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Wingdings" panose="05000000000000000000" pitchFamily="2" charset="2"/>
              </a:rPr>
              <a:t>Ratio of frequencies from different clocks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Wingdings" panose="05000000000000000000" pitchFamily="2" charset="2"/>
              </a:rPr>
            </a:b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Wingdings" panose="05000000000000000000" pitchFamily="2" charset="2"/>
              </a:rPr>
              <a:t> sensitive to variations of fundamental constants</a:t>
            </a:r>
          </a:p>
        </p:txBody>
      </p:sp>
      <p:sp>
        <p:nvSpPr>
          <p:cNvPr id="9" name="Arvanitaki, et al., PR D 91, 015015 (2015)…"/>
          <p:cNvSpPr txBox="1"/>
          <p:nvPr/>
        </p:nvSpPr>
        <p:spPr>
          <a:xfrm>
            <a:off x="5178030" y="6231867"/>
            <a:ext cx="4050789" cy="626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0" marR="0" lvl="0" indent="0" algn="l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Helvetica Neue Light"/>
              </a:rPr>
              <a:t>Arvanitaki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Helvetica Neue Light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Helvetica Neue"/>
                <a:sym typeface="Helvetica Neue"/>
              </a:rPr>
              <a:t>et al.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Helvetica Neue Light"/>
              </a:rPr>
              <a:t>, PR D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Helvetica Neue"/>
                <a:sym typeface="Helvetica Neue"/>
              </a:rPr>
              <a:t>91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Helvetica Neue Light"/>
              </a:rPr>
              <a:t>, 015015 (2015) </a:t>
            </a:r>
          </a:p>
          <a:p>
            <a:pPr marL="0" marR="0" lvl="0" indent="0" algn="l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Helvetica Neue Light"/>
              </a:rPr>
              <a:t>Van Tilburg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Helvetica Neue"/>
                <a:sym typeface="Helvetica Neue"/>
              </a:rPr>
              <a:t>et al.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Helvetica Neue Light"/>
              </a:rPr>
              <a:t>, PRL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Helvetica Neue"/>
                <a:sym typeface="Helvetica Neue"/>
              </a:rPr>
              <a:t>115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Helvetica Neue Light"/>
              </a:rPr>
              <a:t>, 011802 (2015)</a:t>
            </a:r>
          </a:p>
        </p:txBody>
      </p:sp>
      <p:sp>
        <p:nvSpPr>
          <p:cNvPr id="10" name="Text Box 129">
            <a:extLst>
              <a:ext uri="{FF2B5EF4-FFF2-40B4-BE49-F238E27FC236}">
                <a16:creationId xmlns:a16="http://schemas.microsoft.com/office/drawing/2014/main" id="{B21D730E-11AE-4BDA-9836-4E40EA848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67" y="911787"/>
            <a:ext cx="75472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en-US" sz="1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sym typeface="Wingdings" panose="05000000000000000000" pitchFamily="2" charset="2"/>
              </a:rPr>
              <a:t>Dilaton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sym typeface="Wingdings" panose="05000000000000000000" pitchFamily="2" charset="2"/>
              </a:rPr>
              <a:t> (spin 0, even parity) –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sym typeface="Wingdings" panose="05000000000000000000" pitchFamily="2" charset="2"/>
              </a:rPr>
              <a:t>A scalar field to modify fundamental constants:</a:t>
            </a:r>
            <a:r>
              <a:rPr lang="en-US" noProof="0" dirty="0">
                <a:solidFill>
                  <a:srgbClr val="0000FF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sym typeface="Wingdings" panose="05000000000000000000" pitchFamily="2" charset="2"/>
              </a:rPr>
              <a:t>fine structure constant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anose="05050102010706020507" pitchFamily="18" charset="2"/>
                <a:sym typeface="Wingdings" panose="05000000000000000000" pitchFamily="2" charset="2"/>
              </a:rPr>
              <a:t>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sym typeface="Wingdings" panose="05000000000000000000" pitchFamily="2" charset="2"/>
              </a:rPr>
              <a:t>, particle masses, etc.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39E8EB-766A-4444-BB53-C5B9827DD035}"/>
                  </a:ext>
                </a:extLst>
              </p:cNvPr>
              <p:cNvSpPr txBox="1"/>
              <p:nvPr/>
            </p:nvSpPr>
            <p:spPr>
              <a:xfrm>
                <a:off x="4086910" y="4695790"/>
                <a:ext cx="2213236" cy="30777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lvl="0" indent="0" algn="ctr" defTabSz="5842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α</m:t>
                      </m:r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  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𝑚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e</m:t>
                          </m:r>
                        </m:sub>
                      </m:sSub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c</m:t>
                          </m:r>
                        </m:e>
                        <m:sup>
                          <m: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000" b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Helvetica Neue Light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39E8EB-766A-4444-BB53-C5B9827DD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910" y="4695790"/>
                <a:ext cx="2213236" cy="307777"/>
              </a:xfrm>
              <a:prstGeom prst="rect">
                <a:avLst/>
              </a:prstGeom>
              <a:blipFill>
                <a:blip r:embed="rId3"/>
                <a:stretch>
                  <a:fillRect b="-1568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6821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Dark matter search"/>
          <p:cNvSpPr txBox="1">
            <a:spLocks noGrp="1"/>
          </p:cNvSpPr>
          <p:nvPr>
            <p:ph type="body" idx="13"/>
          </p:nvPr>
        </p:nvSpPr>
        <p:spPr>
          <a:xfrm>
            <a:off x="1258201" y="-24755"/>
            <a:ext cx="6730965" cy="75604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Cavity - atom d</a:t>
            </a:r>
            <a:r>
              <a:rPr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ark matter search</a:t>
            </a:r>
          </a:p>
        </p:txBody>
      </p:sp>
      <p:sp>
        <p:nvSpPr>
          <p:cNvPr id="158" name="Circle"/>
          <p:cNvSpPr/>
          <p:nvPr/>
        </p:nvSpPr>
        <p:spPr>
          <a:xfrm>
            <a:off x="1702552" y="4723070"/>
            <a:ext cx="534191" cy="53419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8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9" name="Circle"/>
          <p:cNvSpPr/>
          <p:nvPr/>
        </p:nvSpPr>
        <p:spPr>
          <a:xfrm>
            <a:off x="1132718" y="4153236"/>
            <a:ext cx="1673859" cy="1673859"/>
          </a:xfrm>
          <a:prstGeom prst="ellipse">
            <a:avLst/>
          </a:prstGeom>
          <a:ln w="25400">
            <a:solidFill>
              <a:schemeClr val="accent5"/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8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0" name="Circle"/>
          <p:cNvSpPr/>
          <p:nvPr/>
        </p:nvSpPr>
        <p:spPr>
          <a:xfrm>
            <a:off x="2464916" y="4308849"/>
            <a:ext cx="211787" cy="21178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8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7" name="Godun, et al., PRL 113, 210801 (2014)…"/>
          <p:cNvSpPr txBox="1"/>
          <p:nvPr/>
        </p:nvSpPr>
        <p:spPr>
          <a:xfrm>
            <a:off x="3228243" y="6215821"/>
            <a:ext cx="4102085" cy="626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0" marR="0" lvl="0" indent="0" algn="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Godun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,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Helvetica Neue"/>
                <a:sym typeface="Helvetica Neue"/>
              </a:rPr>
              <a:t>et al.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, PRL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Helvetica Neue"/>
                <a:sym typeface="Helvetica Neue"/>
              </a:rPr>
              <a:t>113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, 210801 (2014) </a:t>
            </a:r>
          </a:p>
          <a:p>
            <a:pPr marL="0" marR="0" lvl="0" indent="0" algn="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Huntemann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,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Helvetica Neue"/>
                <a:sym typeface="Helvetica Neue"/>
              </a:rPr>
              <a:t>et al.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, PRL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Helvetica Neue"/>
                <a:sym typeface="Helvetica Neue"/>
              </a:rPr>
              <a:t>113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, 210802 (2014)</a:t>
            </a:r>
          </a:p>
        </p:txBody>
      </p:sp>
      <p:sp>
        <p:nvSpPr>
          <p:cNvPr id="172" name="Line"/>
          <p:cNvSpPr/>
          <p:nvPr/>
        </p:nvSpPr>
        <p:spPr>
          <a:xfrm flipV="1">
            <a:off x="2871825" y="3429000"/>
            <a:ext cx="833283" cy="811163"/>
          </a:xfrm>
          <a:prstGeom prst="line">
            <a:avLst/>
          </a:prstGeom>
          <a:ln w="5715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35719" tIns="35719" rIns="35719" bIns="35719" anchor="ctr"/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8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3" name="Line"/>
          <p:cNvSpPr/>
          <p:nvPr/>
        </p:nvSpPr>
        <p:spPr>
          <a:xfrm flipH="1" flipV="1">
            <a:off x="5373649" y="3357576"/>
            <a:ext cx="963776" cy="902977"/>
          </a:xfrm>
          <a:prstGeom prst="line">
            <a:avLst/>
          </a:prstGeom>
          <a:ln w="5715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35719" tIns="35719" rIns="35719" bIns="35719" anchor="ctr"/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8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01" b="13441"/>
          <a:stretch/>
        </p:blipFill>
        <p:spPr>
          <a:xfrm>
            <a:off x="2502599" y="1260988"/>
            <a:ext cx="3583650" cy="19836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932946" y="1771953"/>
                <a:ext cx="2213236" cy="3693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lvl="0" indent="0" algn="ctr" defTabSz="5842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𝜔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 ~ 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𝛼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𝑒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 Neue Light"/>
                  <a:sym typeface="Helvetica Neue Light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946" y="1771953"/>
                <a:ext cx="2213236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933326" y="4618925"/>
            <a:ext cx="39273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Sr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sym typeface="Helvetica Neue Ligh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66712" y="1689880"/>
            <a:ext cx="104060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Silicon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8BF6693-8E60-42DC-84A0-11FC1488E86C}"/>
                  </a:ext>
                </a:extLst>
              </p:cNvPr>
              <p:cNvSpPr txBox="1"/>
              <p:nvPr/>
            </p:nvSpPr>
            <p:spPr>
              <a:xfrm>
                <a:off x="863029" y="3562046"/>
                <a:ext cx="2213236" cy="3693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lvl="0" algn="ctr" defTabSz="584200" hangingPunct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𝜔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 ~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Helvetica Neue Light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𝛼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Helvetica Neue Light"/>
                            </a:rPr>
                            <m:t>2.06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𝑒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elvetica Neue Light"/>
                  <a:sym typeface="Helvetica Neue Light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8BF6693-8E60-42DC-84A0-11FC1488E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029" y="3562046"/>
                <a:ext cx="2213236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A9CA618-4595-4525-9B97-218002CAE36D}"/>
                  </a:ext>
                </a:extLst>
              </p:cNvPr>
              <p:cNvSpPr txBox="1"/>
              <p:nvPr/>
            </p:nvSpPr>
            <p:spPr>
              <a:xfrm>
                <a:off x="6086249" y="3544830"/>
                <a:ext cx="2213236" cy="3693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lvl="0" algn="ctr" defTabSz="584200" hangingPunct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𝜔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 ~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sym typeface="Helvetica Neue Light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𝛼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sym typeface="Helvetica Neue Light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Neue Light"/>
                        </a:rPr>
                        <m:t> </m:t>
                      </m:r>
                      <m:sSubSup>
                        <m:sSubSupPr>
                          <m:ctrlP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𝑒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Helvetica Neue Light"/>
                  <a:sym typeface="Helvetica Neue Light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A9CA618-4595-4525-9B97-218002CAE3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6249" y="3544830"/>
                <a:ext cx="2213236" cy="369332"/>
              </a:xfrm>
              <a:prstGeom prst="rect">
                <a:avLst/>
              </a:prstGeom>
              <a:blipFill>
                <a:blip r:embed="rId10"/>
                <a:stretch>
                  <a:fillRect b="-1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D1301DB-23DB-408D-AB27-BFE6FC7A651A}"/>
              </a:ext>
            </a:extLst>
          </p:cNvPr>
          <p:cNvGrpSpPr/>
          <p:nvPr/>
        </p:nvGrpSpPr>
        <p:grpSpPr>
          <a:xfrm>
            <a:off x="6459745" y="4411787"/>
            <a:ext cx="1220273" cy="1117652"/>
            <a:chOff x="7117947" y="4446769"/>
            <a:chExt cx="1220273" cy="111765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51FE005-1DF1-4B8A-82C4-BC02999BEF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82954" t="11193" r="3689" b="45128"/>
            <a:stretch/>
          </p:blipFill>
          <p:spPr>
            <a:xfrm>
              <a:off x="7117947" y="4446769"/>
              <a:ext cx="1220273" cy="1102662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5ACE134-02AF-4E52-84BE-EB7D12BB33DB}"/>
                </a:ext>
              </a:extLst>
            </p:cNvPr>
            <p:cNvSpPr/>
            <p:nvPr/>
          </p:nvSpPr>
          <p:spPr>
            <a:xfrm>
              <a:off x="7360614" y="5372537"/>
              <a:ext cx="179438" cy="191884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0220731-A586-4FDE-8B0B-70D4DC358750}"/>
              </a:ext>
            </a:extLst>
          </p:cNvPr>
          <p:cNvSpPr txBox="1"/>
          <p:nvPr/>
        </p:nvSpPr>
        <p:spPr>
          <a:xfrm>
            <a:off x="5915644" y="4713942"/>
            <a:ext cx="32701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H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56262F4-AE54-4228-9318-2734F7F02ECA}"/>
              </a:ext>
            </a:extLst>
          </p:cNvPr>
          <p:cNvGrpSpPr/>
          <p:nvPr/>
        </p:nvGrpSpPr>
        <p:grpSpPr>
          <a:xfrm>
            <a:off x="844515" y="1030905"/>
            <a:ext cx="7301667" cy="5795838"/>
            <a:chOff x="863029" y="696440"/>
            <a:chExt cx="7148639" cy="613030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275D543-C23D-491C-982D-CDF5485B07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1264" t="546"/>
            <a:stretch/>
          </p:blipFill>
          <p:spPr>
            <a:xfrm>
              <a:off x="903190" y="711650"/>
              <a:ext cx="7108478" cy="6115094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4492959-591E-4170-AE5F-B26B6E72C7E4}"/>
                </a:ext>
              </a:extLst>
            </p:cNvPr>
            <p:cNvSpPr/>
            <p:nvPr/>
          </p:nvSpPr>
          <p:spPr>
            <a:xfrm>
              <a:off x="863029" y="696440"/>
              <a:ext cx="96341" cy="17299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74A73EA-4D65-421B-801E-6C40E6860F8C}"/>
              </a:ext>
            </a:extLst>
          </p:cNvPr>
          <p:cNvSpPr txBox="1"/>
          <p:nvPr/>
        </p:nvSpPr>
        <p:spPr>
          <a:xfrm>
            <a:off x="2297199" y="512299"/>
            <a:ext cx="4669420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Neue Light"/>
              </a:rPr>
              <a:t>C. Kennedy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Neue Light"/>
              </a:rPr>
              <a:t>et 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Neue Light"/>
              </a:rPr>
              <a:t>.,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Phys. Rev. Lett. in press (2020).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541787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 advAuto="0"/>
      <p:bldP spid="173" grpId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20D7EE-9C15-6840-BE57-BB1727ED6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96291"/>
            <a:ext cx="9144000" cy="514051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098604" y="10774"/>
            <a:ext cx="3241238" cy="666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Clock network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367243" y="1919869"/>
            <a:ext cx="803364" cy="1376395"/>
            <a:chOff x="7964552" y="533521"/>
            <a:chExt cx="1106267" cy="199805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81" t="48148" b="13576"/>
            <a:stretch/>
          </p:blipFill>
          <p:spPr>
            <a:xfrm rot="5142606">
              <a:off x="7518657" y="979416"/>
              <a:ext cx="1998057" cy="110626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 rot="20315530">
              <a:off x="7971200" y="919452"/>
              <a:ext cx="683906" cy="502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Si</a:t>
              </a:r>
            </a:p>
            <a:p>
              <a:pPr marL="0" marR="0" lvl="0" indent="0" algn="ctr" defTabSz="4572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cavity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0" t="11625" r="9072" b="11914"/>
          <a:stretch/>
        </p:blipFill>
        <p:spPr>
          <a:xfrm>
            <a:off x="2204604" y="1459343"/>
            <a:ext cx="6880403" cy="38093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3569FB9-7EA8-4FCA-9EFE-E7F17912B41F}"/>
                  </a:ext>
                </a:extLst>
              </p:cNvPr>
              <p:cNvSpPr txBox="1"/>
              <p:nvPr/>
            </p:nvSpPr>
            <p:spPr>
              <a:xfrm>
                <a:off x="2568436" y="873265"/>
                <a:ext cx="61527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Three ratios consistent at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5 x 10</a:t>
                </a:r>
                <a:r>
                  <a:rPr kumimoji="0" lang="en-US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-18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level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(x 10 improvement over previous international efforts)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3569FB9-7EA8-4FCA-9EFE-E7F17912B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436" y="873265"/>
                <a:ext cx="6152738" cy="707886"/>
              </a:xfrm>
              <a:prstGeom prst="rect">
                <a:avLst/>
              </a:prstGeom>
              <a:blipFill>
                <a:blip r:embed="rId5"/>
                <a:stretch>
                  <a:fillRect l="-990" t="-431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319C514-3A2D-4699-98A4-12051C186CE5}"/>
              </a:ext>
            </a:extLst>
          </p:cNvPr>
          <p:cNvSpPr txBox="1"/>
          <p:nvPr/>
        </p:nvSpPr>
        <p:spPr>
          <a:xfrm>
            <a:off x="2728001" y="503933"/>
            <a:ext cx="3748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</a:rPr>
              <a:t>Beloy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i="1" dirty="0">
                <a:solidFill>
                  <a:srgbClr val="0000FF"/>
                </a:solidFill>
              </a:rPr>
              <a:t>et al</a:t>
            </a:r>
            <a:r>
              <a:rPr lang="en-US" dirty="0">
                <a:solidFill>
                  <a:srgbClr val="0000FF"/>
                </a:solidFill>
              </a:rPr>
              <a:t>., arXiv:2005.14694 (2020). </a:t>
            </a:r>
          </a:p>
        </p:txBody>
      </p:sp>
    </p:spTree>
    <p:extLst>
      <p:ext uri="{BB962C8B-B14F-4D97-AF65-F5344CB8AC3E}">
        <p14:creationId xmlns:p14="http://schemas.microsoft.com/office/powerpoint/2010/main" val="300399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3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Times New Roman" pitchFamily="18" charset="0"/>
              </a:rPr>
              <a:t>Dark matter field &amp; variation of </a:t>
            </a:r>
            <a:r>
              <a:rPr kumimoji="0" lang="el-GR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53335" y="1606530"/>
                <a:ext cx="1755801" cy="7517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lvl="0" indent="0" algn="ctr" defTabSz="5842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Helvetica Neue Light"/>
                            </a:rPr>
                          </m:ctrlPr>
                        </m:fPr>
                        <m:num>
                          <m:r>
                            <a:rPr kumimoji="0" lang="en-US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∆</m:t>
                          </m:r>
                          <m:r>
                            <a:rPr kumimoji="0" lang="en-US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𝜔</m:t>
                          </m:r>
                        </m:num>
                        <m:den>
                          <m:r>
                            <a:rPr kumimoji="0" lang="en-US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𝜔</m:t>
                          </m:r>
                        </m:den>
                      </m:f>
                      <m:r>
                        <a:rPr kumimoji="0" lang="en-US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Helvetica Neue Light"/>
                        </a:rPr>
                        <m:t>=</m:t>
                      </m:r>
                      <m:r>
                        <a:rPr kumimoji="0" lang="en-US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Helvetica Neue Light"/>
                        </a:rPr>
                        <m:t>𝐾</m:t>
                      </m:r>
                      <m:r>
                        <a:rPr kumimoji="0" lang="en-US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Helvetica Neue Light"/>
                        </a:rPr>
                        <m:t> </m:t>
                      </m:r>
                      <m:f>
                        <m:fPr>
                          <m:ctrlPr>
                            <a:rPr kumimoji="0" lang="en-US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Helvetica Neue Light"/>
                            </a:rPr>
                          </m:ctrlPr>
                        </m:fPr>
                        <m:num>
                          <m:r>
                            <a:rPr kumimoji="0" lang="en-US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∆</m:t>
                          </m:r>
                          <m:r>
                            <a:rPr kumimoji="0" lang="en-US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𝛼</m:t>
                          </m:r>
                        </m:num>
                        <m:den>
                          <m:r>
                            <a:rPr kumimoji="0" lang="en-US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Neue Light"/>
                            </a:rPr>
                            <m:t>𝛼</m:t>
                          </m:r>
                        </m:den>
                      </m:f>
                    </m:oMath>
                  </m:oMathPara>
                </a14:m>
                <a:endPara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 Neue Light"/>
                  <a:sym typeface="Helvetica Neue Light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335" y="1606530"/>
                <a:ext cx="1755801" cy="75174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909304" y="1741442"/>
            <a:ext cx="2601610" cy="5027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sym typeface="Helvetica Neue Light"/>
              </a:rPr>
              <a:t>A relativistic effect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212448" y="2501148"/>
            <a:ext cx="6813951" cy="4359419"/>
            <a:chOff x="1584251" y="2296390"/>
            <a:chExt cx="6603248" cy="411722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18" t="27172" r="60310" b="14647"/>
            <a:stretch/>
          </p:blipFill>
          <p:spPr>
            <a:xfrm>
              <a:off x="1584251" y="2296390"/>
              <a:ext cx="3190009" cy="4114801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010" t="27172" r="12841" b="14647"/>
            <a:stretch/>
          </p:blipFill>
          <p:spPr>
            <a:xfrm>
              <a:off x="4774018" y="2298814"/>
              <a:ext cx="3413481" cy="4114801"/>
            </a:xfrm>
            <a:prstGeom prst="rect">
              <a:avLst/>
            </a:prstGeom>
          </p:spPr>
        </p:pic>
      </p:grpSp>
      <p:sp>
        <p:nvSpPr>
          <p:cNvPr id="8" name="Fine-structure constant (α): 1/137.035 999 084(51)…"/>
          <p:cNvSpPr txBox="1">
            <a:spLocks noGrp="1"/>
          </p:cNvSpPr>
          <p:nvPr>
            <p:ph type="body" sz="half" idx="4294967295"/>
          </p:nvPr>
        </p:nvSpPr>
        <p:spPr>
          <a:xfrm>
            <a:off x="1438920" y="529603"/>
            <a:ext cx="7065802" cy="95899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0433FF"/>
              </a:buClr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rPr sz="2200" dirty="0">
                <a:solidFill>
                  <a:srgbClr val="0000FF"/>
                </a:solidFill>
                <a:latin typeface="Calibri" panose="020F0502020204030204" pitchFamily="34" charset="0"/>
              </a:rPr>
              <a:t>Fine-structure constant </a:t>
            </a:r>
            <a:r>
              <a:rPr sz="2200" i="1" dirty="0">
                <a:solidFill>
                  <a:srgbClr val="0000FF"/>
                </a:solidFill>
                <a:latin typeface="Calibri" panose="020F0502020204030204" pitchFamily="34" charset="0"/>
              </a:rPr>
              <a:t>α</a:t>
            </a:r>
            <a:r>
              <a:rPr lang="en-US" sz="2200" dirty="0">
                <a:solidFill>
                  <a:srgbClr val="0000FF"/>
                </a:solidFill>
                <a:latin typeface="Calibri" panose="020F0502020204030204" pitchFamily="34" charset="0"/>
              </a:rPr>
              <a:t>:  </a:t>
            </a:r>
            <a:r>
              <a:rPr lang="en-US" sz="2200" dirty="0">
                <a:solidFill>
                  <a:srgbClr val="0000FF"/>
                </a:solidFill>
                <a:latin typeface="Calibri" panose="020F0502020204030204" pitchFamily="34" charset="0"/>
                <a:sym typeface="Helvetica Neue Light"/>
              </a:rPr>
              <a:t>1/137.035 999 084(51)</a:t>
            </a:r>
            <a:endParaRPr lang="en-US" sz="2200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>
              <a:buClr>
                <a:srgbClr val="0433FF"/>
              </a:buClr>
              <a:defRPr>
                <a:latin typeface="+mn-lt"/>
                <a:ea typeface="+mn-ea"/>
                <a:cs typeface="+mn-cs"/>
                <a:sym typeface="Helvetica Neue Light"/>
              </a:defRPr>
            </a:pPr>
            <a:r>
              <a:rPr sz="2200" dirty="0">
                <a:solidFill>
                  <a:srgbClr val="0000FF"/>
                </a:solidFill>
                <a:latin typeface="Calibri" panose="020F0502020204030204" pitchFamily="34" charset="0"/>
              </a:rPr>
              <a:t>Clock comparisons: no change in 17th digit</a:t>
            </a:r>
            <a:r>
              <a:rPr lang="en-US" sz="2200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sz="2200" dirty="0">
                <a:solidFill>
                  <a:srgbClr val="0000FF"/>
                </a:solidFill>
                <a:latin typeface="Calibri" panose="020F0502020204030204" pitchFamily="34" charset="0"/>
              </a:rPr>
              <a:t>/</a:t>
            </a:r>
            <a:r>
              <a:rPr lang="en-US" sz="2200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sz="2200" dirty="0">
                <a:solidFill>
                  <a:srgbClr val="0000FF"/>
                </a:solidFill>
                <a:latin typeface="Calibri" panose="020F0502020204030204" pitchFamily="34" charset="0"/>
              </a:rPr>
              <a:t>year</a:t>
            </a:r>
          </a:p>
        </p:txBody>
      </p:sp>
      <p:sp>
        <p:nvSpPr>
          <p:cNvPr id="9" name="Text Box 129">
            <a:extLst>
              <a:ext uri="{FF2B5EF4-FFF2-40B4-BE49-F238E27FC236}">
                <a16:creationId xmlns:a16="http://schemas.microsoft.com/office/drawing/2014/main" id="{3E4E6C27-92D8-4919-8D0D-13CDD2F2D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604" y="3874537"/>
            <a:ext cx="405078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  <a:sym typeface="Symbol" panose="05050102010706020507" pitchFamily="18" charset="2"/>
              </a:rPr>
              <a:t>229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  <a:sym typeface="Symbol" panose="05050102010706020507" pitchFamily="18" charset="2"/>
              </a:rPr>
              <a:t>Th nuclear transition: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  <a:sym typeface="Symbol" panose="05050102010706020507" pitchFamily="18" charset="2"/>
              </a:rPr>
              <a:t>x10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  <a:sym typeface="Symbol" panose="05050102010706020507" pitchFamily="18" charset="2"/>
              </a:rPr>
              <a:t>4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Verdana" pitchFamily="34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227070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CE0CAA-6FB1-4717-911F-E847DBE34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278" y="879163"/>
            <a:ext cx="7233558" cy="567176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810E245-0A09-47B3-833F-86ED6B4BAEB3}"/>
              </a:ext>
            </a:extLst>
          </p:cNvPr>
          <p:cNvSpPr txBox="1">
            <a:spLocks/>
          </p:cNvSpPr>
          <p:nvPr/>
        </p:nvSpPr>
        <p:spPr>
          <a:xfrm>
            <a:off x="0" y="91580"/>
            <a:ext cx="9144000" cy="666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Energy vs half-life: nuclear transitions</a:t>
            </a:r>
          </a:p>
        </p:txBody>
      </p:sp>
    </p:spTree>
    <p:extLst>
      <p:ext uri="{BB962C8B-B14F-4D97-AF65-F5344CB8AC3E}">
        <p14:creationId xmlns:p14="http://schemas.microsoft.com/office/powerpoint/2010/main" val="1210953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810E245-0A09-47B3-833F-86ED6B4BAEB3}"/>
              </a:ext>
            </a:extLst>
          </p:cNvPr>
          <p:cNvSpPr txBox="1">
            <a:spLocks/>
          </p:cNvSpPr>
          <p:nvPr/>
        </p:nvSpPr>
        <p:spPr>
          <a:xfrm>
            <a:off x="0" y="91580"/>
            <a:ext cx="9144000" cy="666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Direct laser excitation of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nuclea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r transition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5A78BD-EFE0-4E0F-B9A6-23DFDA90E0BF}"/>
              </a:ext>
            </a:extLst>
          </p:cNvPr>
          <p:cNvGrpSpPr/>
          <p:nvPr/>
        </p:nvGrpSpPr>
        <p:grpSpPr>
          <a:xfrm>
            <a:off x="70506" y="758535"/>
            <a:ext cx="7318436" cy="3201407"/>
            <a:chOff x="704515" y="2579765"/>
            <a:chExt cx="7734970" cy="342929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CAFEF63-2442-4CC4-93C8-9BE713420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4515" y="2579765"/>
              <a:ext cx="7734970" cy="3429297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B87C13-4E92-4C04-AAB9-DC1099E710CB}"/>
                </a:ext>
              </a:extLst>
            </p:cNvPr>
            <p:cNvSpPr/>
            <p:nvPr/>
          </p:nvSpPr>
          <p:spPr>
            <a:xfrm>
              <a:off x="7560129" y="5633357"/>
              <a:ext cx="367393" cy="326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2A375BAA-C715-4886-8500-6BBB2E1A7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128" y="4262946"/>
            <a:ext cx="6278872" cy="26228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DEA3AE-BF56-45D2-9B5F-AE3169BF054E}"/>
              </a:ext>
            </a:extLst>
          </p:cNvPr>
          <p:cNvSpPr txBox="1"/>
          <p:nvPr/>
        </p:nvSpPr>
        <p:spPr>
          <a:xfrm>
            <a:off x="678580" y="4998745"/>
            <a:ext cx="2219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VUV Comb:</a:t>
            </a:r>
            <a:endParaRPr lang="en-US" b="1" dirty="0">
              <a:solidFill>
                <a:srgbClr val="9933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99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Linewidth &lt; 1 kHz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100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nW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per comb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FE609298-EE1F-4A4F-8404-563920D7F9E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090570"/>
                  </p:ext>
                </p:extLst>
              </p:nvPr>
            </p:nvGraphicFramePr>
            <p:xfrm>
              <a:off x="2139092" y="6960879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{BC89EF96-8CEA-46FF-86C4-4CE0E7609802}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1972309610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383221945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Average power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10 </a:t>
                          </a:r>
                          <a:r>
                            <a:rPr lang="en-US" b="0" dirty="0" err="1"/>
                            <a:t>mW</a:t>
                          </a:r>
                          <a:endParaRPr lang="en-US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14478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Repetition rate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77 MHz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808119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Bandwidth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38 </a:t>
                          </a:r>
                          <a:r>
                            <a:rPr lang="en-US" dirty="0" err="1"/>
                            <a:t>meV</a:t>
                          </a:r>
                          <a:r>
                            <a:rPr lang="en-US" dirty="0"/>
                            <a:t>, 9.2 THz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17408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Number of comb mode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977509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Power per mode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100 </a:t>
                          </a:r>
                          <a:r>
                            <a:rPr lang="en-US" dirty="0" err="1"/>
                            <a:t>nW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023874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FE609298-EE1F-4A4F-8404-563920D7F9E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090570"/>
                  </p:ext>
                </p:extLst>
              </p:nvPr>
            </p:nvGraphicFramePr>
            <p:xfrm>
              <a:off x="2139092" y="6960879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{BC89EF96-8CEA-46FF-86C4-4CE0E7609802}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1972309610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383221945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Average power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10 </a:t>
                          </a:r>
                          <a:r>
                            <a:rPr lang="en-US" b="0" dirty="0" err="1"/>
                            <a:t>mW</a:t>
                          </a:r>
                          <a:endParaRPr lang="en-US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14478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Repetition rate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77 MHz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808119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Bandwidth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38 </a:t>
                          </a:r>
                          <a:r>
                            <a:rPr lang="en-US" dirty="0" err="1"/>
                            <a:t>meV</a:t>
                          </a:r>
                          <a:r>
                            <a:rPr lang="en-US" dirty="0"/>
                            <a:t>, 9.2 THz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17408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Number of comb mode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400" t="-309836" r="-800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77509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Power per mode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100 </a:t>
                          </a:r>
                          <a:r>
                            <a:rPr lang="en-US" dirty="0" err="1"/>
                            <a:t>nW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0238748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35DF405-6300-43BC-A784-8F57D9465976}"/>
              </a:ext>
            </a:extLst>
          </p:cNvPr>
          <p:cNvSpPr txBox="1"/>
          <p:nvPr/>
        </p:nvSpPr>
        <p:spPr>
          <a:xfrm>
            <a:off x="-30996" y="3925673"/>
            <a:ext cx="2698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Beck </a:t>
            </a:r>
            <a:r>
              <a:rPr lang="en-US" sz="1400" i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</a:t>
            </a:r>
            <a:r>
              <a:rPr lang="en-US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PRL </a:t>
            </a:r>
            <a:r>
              <a:rPr lang="en-US" sz="1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  <a:r>
              <a:rPr lang="en-US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142501 (2007).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112C48-0228-4730-AFFB-7C9A6F11C3A1}"/>
              </a:ext>
            </a:extLst>
          </p:cNvPr>
          <p:cNvSpPr txBox="1"/>
          <p:nvPr/>
        </p:nvSpPr>
        <p:spPr>
          <a:xfrm>
            <a:off x="2569723" y="3921448"/>
            <a:ext cx="29579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Seiferle</a:t>
            </a:r>
            <a:r>
              <a:rPr lang="en-US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i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</a:t>
            </a:r>
            <a:r>
              <a:rPr lang="en-US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Nature </a:t>
            </a:r>
            <a:r>
              <a:rPr lang="en-US" sz="1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573</a:t>
            </a:r>
            <a:r>
              <a:rPr lang="en-US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243 (2019).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242444-12D9-4537-AF6D-4584F69812DC}"/>
              </a:ext>
            </a:extLst>
          </p:cNvPr>
          <p:cNvSpPr/>
          <p:nvPr/>
        </p:nvSpPr>
        <p:spPr>
          <a:xfrm>
            <a:off x="1659195" y="3631326"/>
            <a:ext cx="258096" cy="188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0C4D61-86FE-41FB-A639-74D8BA853D6D}"/>
              </a:ext>
            </a:extLst>
          </p:cNvPr>
          <p:cNvSpPr/>
          <p:nvPr/>
        </p:nvSpPr>
        <p:spPr>
          <a:xfrm>
            <a:off x="4428204" y="3624324"/>
            <a:ext cx="258096" cy="188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53954A-3D8B-45FB-B98D-FE96BFD3DEAF}"/>
              </a:ext>
            </a:extLst>
          </p:cNvPr>
          <p:cNvSpPr/>
          <p:nvPr/>
        </p:nvSpPr>
        <p:spPr>
          <a:xfrm>
            <a:off x="5243052" y="2934929"/>
            <a:ext cx="1991032" cy="3712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38992F-1E44-4471-9410-6FDB25E5A4F6}"/>
              </a:ext>
            </a:extLst>
          </p:cNvPr>
          <p:cNvSpPr txBox="1"/>
          <p:nvPr/>
        </p:nvSpPr>
        <p:spPr>
          <a:xfrm>
            <a:off x="5390130" y="2889061"/>
            <a:ext cx="1384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Working 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186412-A1DE-4960-8A35-0E58214394C9}"/>
              </a:ext>
            </a:extLst>
          </p:cNvPr>
          <p:cNvSpPr txBox="1"/>
          <p:nvPr/>
        </p:nvSpPr>
        <p:spPr>
          <a:xfrm>
            <a:off x="737014" y="6011275"/>
            <a:ext cx="16195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L. von der Wense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C. Zhang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7FC8D9-050C-422A-ACB0-98989380D4F6}"/>
              </a:ext>
            </a:extLst>
          </p:cNvPr>
          <p:cNvSpPr txBox="1"/>
          <p:nvPr/>
        </p:nvSpPr>
        <p:spPr>
          <a:xfrm>
            <a:off x="5261208" y="3658941"/>
            <a:ext cx="236795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10</a:t>
            </a:r>
            <a:r>
              <a:rPr lang="en-US" sz="1400" baseline="30000" dirty="0">
                <a:solidFill>
                  <a:srgbClr val="0000FF"/>
                </a:solidFill>
              </a:rPr>
              <a:t>-16</a:t>
            </a:r>
            <a:r>
              <a:rPr lang="en-US" sz="1400" dirty="0">
                <a:solidFill>
                  <a:srgbClr val="0000FF"/>
                </a:solidFill>
              </a:rPr>
              <a:t> (reference to Sr clock)</a:t>
            </a:r>
          </a:p>
        </p:txBody>
      </p:sp>
    </p:spTree>
    <p:extLst>
      <p:ext uri="{BB962C8B-B14F-4D97-AF65-F5344CB8AC3E}">
        <p14:creationId xmlns:p14="http://schemas.microsoft.com/office/powerpoint/2010/main" val="43634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000047"/>
              </a:gs>
              <a:gs pos="100000">
                <a:srgbClr val="0000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Times New Roman"/>
              <a:cs typeface="Arial"/>
            </a:endParaRPr>
          </a:p>
        </p:txBody>
      </p:sp>
      <p:sp>
        <p:nvSpPr>
          <p:cNvPr id="196612" name="Text Box 4"/>
          <p:cNvSpPr txBox="1">
            <a:spLocks noChangeArrowheads="1"/>
          </p:cNvSpPr>
          <p:nvPr/>
        </p:nvSpPr>
        <p:spPr bwMode="auto">
          <a:xfrm>
            <a:off x="171402" y="5769595"/>
            <a:ext cx="138852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srgbClr val="FFFF00"/>
                </a:solidFill>
                <a:cs typeface="Arial"/>
              </a:rPr>
              <a:t>T. </a:t>
            </a:r>
            <a:r>
              <a:rPr lang="en-US" sz="1800" dirty="0" err="1">
                <a:solidFill>
                  <a:srgbClr val="FFFF00"/>
                </a:solidFill>
                <a:cs typeface="Arial"/>
              </a:rPr>
              <a:t>Bothwell</a:t>
            </a:r>
            <a:endParaRPr lang="en-US" sz="1800" dirty="0">
              <a:solidFill>
                <a:srgbClr val="FFFF00"/>
              </a:solidFill>
              <a:cs typeface="Arial"/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srgbClr val="FFFF00"/>
                </a:solidFill>
                <a:cs typeface="Arial"/>
              </a:rPr>
              <a:t>D. </a:t>
            </a:r>
            <a:r>
              <a:rPr lang="en-US" sz="1800" dirty="0" err="1">
                <a:solidFill>
                  <a:srgbClr val="FFFF00"/>
                </a:solidFill>
                <a:cs typeface="Arial"/>
              </a:rPr>
              <a:t>Kedar</a:t>
            </a:r>
            <a:r>
              <a:rPr lang="en-US" sz="1800" dirty="0">
                <a:solidFill>
                  <a:srgbClr val="FFFF00"/>
                </a:solidFill>
                <a:cs typeface="Arial"/>
              </a:rPr>
              <a:t> 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srgbClr val="FFFF00"/>
                </a:solidFill>
                <a:cs typeface="Arial"/>
              </a:rPr>
              <a:t>C. Kennedy</a:t>
            </a:r>
          </a:p>
        </p:txBody>
      </p:sp>
      <p:sp>
        <p:nvSpPr>
          <p:cNvPr id="302088" name="Text Box 4"/>
          <p:cNvSpPr txBox="1">
            <a:spLocks noChangeArrowheads="1"/>
          </p:cNvSpPr>
          <p:nvPr/>
        </p:nvSpPr>
        <p:spPr bwMode="auto">
          <a:xfrm>
            <a:off x="4534234" y="4006106"/>
            <a:ext cx="182774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FFFF00"/>
                </a:solidFill>
                <a:cs typeface="Arial"/>
              </a:rPr>
              <a:t>R. Hutson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FFFF00"/>
                </a:solidFill>
                <a:cs typeface="Arial"/>
              </a:rPr>
              <a:t>W. Milner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FFFF00"/>
                </a:solidFill>
                <a:cs typeface="Arial"/>
              </a:rPr>
              <a:t>C. </a:t>
            </a:r>
            <a:r>
              <a:rPr lang="en-US" sz="1800" dirty="0" err="1">
                <a:solidFill>
                  <a:srgbClr val="FFFF00"/>
                </a:solidFill>
                <a:cs typeface="Arial"/>
              </a:rPr>
              <a:t>Sanner</a:t>
            </a:r>
            <a:endParaRPr lang="en-US" sz="1800" dirty="0">
              <a:solidFill>
                <a:srgbClr val="FFFF00"/>
              </a:solidFill>
              <a:cs typeface="Arial"/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FFFF00"/>
                </a:solidFill>
                <a:cs typeface="Arial"/>
              </a:rPr>
              <a:t>L. </a:t>
            </a:r>
            <a:r>
              <a:rPr lang="en-US" sz="1800" dirty="0" err="1">
                <a:solidFill>
                  <a:srgbClr val="FFFF00"/>
                </a:solidFill>
                <a:cs typeface="Arial"/>
              </a:rPr>
              <a:t>Sonderhouse</a:t>
            </a:r>
            <a:endParaRPr lang="en-US" sz="1800" dirty="0">
              <a:solidFill>
                <a:srgbClr val="FFFF00"/>
              </a:solidFill>
              <a:cs typeface="Arial"/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FFFF00"/>
                </a:solidFill>
                <a:cs typeface="Arial"/>
              </a:rPr>
              <a:t>L. Yan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404038" y="-31899"/>
            <a:ext cx="8420986" cy="675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000" dirty="0" err="1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Sr</a:t>
            </a:r>
            <a:r>
              <a:rPr lang="en-US" sz="3000" dirty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 optical clock: many-body meets precision</a:t>
            </a: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4010986" y="6028513"/>
            <a:ext cx="531834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99FF66"/>
                </a:solidFill>
                <a:cs typeface="Arial"/>
              </a:rPr>
              <a:t>Collaboration:  PTB, NIST, A. Kaufman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99FF66"/>
                </a:solidFill>
                <a:cs typeface="Arial"/>
              </a:rPr>
              <a:t>M. </a:t>
            </a:r>
            <a:r>
              <a:rPr lang="en-US" sz="1800" dirty="0" err="1">
                <a:solidFill>
                  <a:srgbClr val="99FF66"/>
                </a:solidFill>
                <a:cs typeface="Arial"/>
              </a:rPr>
              <a:t>Safronova</a:t>
            </a:r>
            <a:r>
              <a:rPr lang="en-US" sz="1800" dirty="0">
                <a:solidFill>
                  <a:srgbClr val="99FF66"/>
                </a:solidFill>
                <a:cs typeface="Arial"/>
              </a:rPr>
              <a:t>, P. Julienne, M. </a:t>
            </a:r>
            <a:r>
              <a:rPr lang="en-US" sz="1800" dirty="0" err="1">
                <a:solidFill>
                  <a:srgbClr val="99FF66"/>
                </a:solidFill>
                <a:cs typeface="Arial"/>
              </a:rPr>
              <a:t>Lukin</a:t>
            </a:r>
            <a:r>
              <a:rPr lang="en-US" sz="1800" dirty="0">
                <a:solidFill>
                  <a:srgbClr val="99FF66"/>
                </a:solidFill>
                <a:cs typeface="Arial"/>
              </a:rPr>
              <a:t>, P. </a:t>
            </a:r>
            <a:r>
              <a:rPr lang="en-US" sz="1800" dirty="0" err="1">
                <a:solidFill>
                  <a:srgbClr val="99FF66"/>
                </a:solidFill>
                <a:cs typeface="Arial"/>
              </a:rPr>
              <a:t>Zoller</a:t>
            </a:r>
            <a:r>
              <a:rPr lang="en-US" sz="1800" dirty="0">
                <a:solidFill>
                  <a:srgbClr val="99FF66"/>
                </a:solidFill>
                <a:cs typeface="Arial"/>
              </a:rPr>
              <a:t>, …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3" t="9871" r="4097"/>
          <a:stretch/>
        </p:blipFill>
        <p:spPr>
          <a:xfrm>
            <a:off x="53165" y="3115348"/>
            <a:ext cx="4061637" cy="246204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7" t="5210" r="18866" b="44518"/>
          <a:stretch/>
        </p:blipFill>
        <p:spPr>
          <a:xfrm>
            <a:off x="53165" y="799384"/>
            <a:ext cx="4052322" cy="23122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5" r="50288" b="36880"/>
          <a:stretch/>
        </p:blipFill>
        <p:spPr>
          <a:xfrm>
            <a:off x="7966660" y="4003234"/>
            <a:ext cx="1154669" cy="1403841"/>
          </a:xfrm>
          <a:prstGeom prst="rect">
            <a:avLst/>
          </a:prstGeom>
        </p:spPr>
      </p:pic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1961217" y="5794403"/>
            <a:ext cx="140615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srgbClr val="FFFF00"/>
                </a:solidFill>
                <a:cs typeface="Arial"/>
              </a:rPr>
              <a:t>W. Milner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srgbClr val="FFFF00"/>
                </a:solidFill>
                <a:cs typeface="Arial"/>
              </a:rPr>
              <a:t>E. Oelker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srgbClr val="FFFF00"/>
                </a:solidFill>
                <a:cs typeface="Arial"/>
              </a:rPr>
              <a:t>J. Robinson</a:t>
            </a: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6647489" y="4003234"/>
            <a:ext cx="152754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99FF66"/>
                </a:solidFill>
                <a:cs typeface="Arial"/>
              </a:rPr>
              <a:t>Theory: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99FF66"/>
                </a:solidFill>
                <a:cs typeface="Arial"/>
              </a:rPr>
              <a:t>A. M. Rey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5934CD-EE90-4BD1-AD4F-CD64C7701A0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772" t="6692" r="18447" b="28794"/>
          <a:stretch/>
        </p:blipFill>
        <p:spPr>
          <a:xfrm>
            <a:off x="4088417" y="799383"/>
            <a:ext cx="5047760" cy="306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93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color,bm,amsmath,amssymb,amsthm}&#10;\definecolor{fg}{rgb}{.2,.2,.5}&#10;\begin{document}&#10;\color{fg}&#10;$\bm{(-1.0\pm 1.8)\times 10^{-15}}$&#10;&#10;\end{document}&#10;"/>
  <p:tag name="EXTERNALNAME" val="txp_fig"/>
  <p:tag name="BLEND" val="False"/>
  <p:tag name="TRANSPARENT" val="True"/>
  <p:tag name="KEEPFILES" val="False"/>
  <p:tag name="DEBUGPAUSE" val="False"/>
  <p:tag name="RESOLUTION" val="600"/>
  <p:tag name="TIMEOUT" val="(none)"/>
  <p:tag name="BOXWIDTH" val="517"/>
  <p:tag name="BOXHEIGHT" val="462"/>
  <p:tag name="BOXFONT" val="12"/>
  <p:tag name="BOXWRAP" val="False"/>
  <p:tag name="WORKAROUNDTRANSPARENCYBUG" val="False"/>
  <p:tag name="BITMAPFORMAT" val="png16m"/>
  <p:tag name="DEBUGINTERACTIVE" val="True"/>
  <p:tag name="ORIGWIDTH" val="100.875"/>
  <p:tag name="PICTUREFILESIZE" val="234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color,bm,amsmath,amssymb,amsthm}&#10;\definecolor{fg}{rgb}{.2,.2,.5}&#10;\begin{document}&#10;\color{fg}&#10;$\bm{(-1.9\pm 3.0)\times 10^{-15}}$&#10;&#10;\end{document}&#10;"/>
  <p:tag name="EXTERNALNAME" val="txp_fig"/>
  <p:tag name="BLEND" val="False"/>
  <p:tag name="TRANSPARENT" val="True"/>
  <p:tag name="KEEPFILES" val="False"/>
  <p:tag name="DEBUGPAUSE" val="False"/>
  <p:tag name="RESOLUTION" val="600"/>
  <p:tag name="TIMEOUT" val="(none)"/>
  <p:tag name="BOXWIDTH" val="517"/>
  <p:tag name="BOXHEIGHT" val="462"/>
  <p:tag name="BOXFONT" val="12"/>
  <p:tag name="BOXWRAP" val="False"/>
  <p:tag name="WORKAROUNDTRANSPARENCYBUG" val="False"/>
  <p:tag name="BITMAPFORMAT" val="png16m"/>
  <p:tag name="DEBUGINTERACTIVE" val="True"/>
  <p:tag name="ORIGWIDTH" val="100.875"/>
  <p:tag name="PICTUREFILESIZE" val="2538"/>
</p:tagLst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theme/theme1.xml><?xml version="1.0" encoding="utf-8"?>
<a:theme xmlns:a="http://schemas.openxmlformats.org/drawingml/2006/main" name="9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6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Blank Presentatio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t" anchorCtr="0" compatLnSpc="1">
        <a:prstTxWarp prst="textNoShape">
          <a:avLst/>
        </a:prstTxWarp>
        <a:spAutoFit/>
      </a:bodyPr>
      <a:lstStyle>
        <a:defPPr marL="196850" marR="0" indent="-196850" algn="l" defTabSz="414338" rtl="0" eaLnBrk="1" fontAlgn="base" latinLnBrk="0" hangingPunct="1">
          <a:lnSpc>
            <a:spcPct val="104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Comic Sans MS" pitchFamily="66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t" anchorCtr="0" compatLnSpc="1">
        <a:prstTxWarp prst="textNoShape">
          <a:avLst/>
        </a:prstTxWarp>
        <a:spAutoFit/>
      </a:bodyPr>
      <a:lstStyle>
        <a:defPPr marL="196850" marR="0" indent="-196850" algn="l" defTabSz="414338" rtl="0" eaLnBrk="1" fontAlgn="base" latinLnBrk="0" hangingPunct="1">
          <a:lnSpc>
            <a:spcPct val="104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Comic Sans MS" pitchFamily="66" charset="0"/>
            <a:cs typeface="Arial" charset="0"/>
          </a:defRPr>
        </a:defPPr>
      </a:lstStyle>
    </a:lnDef>
  </a:objectDefaults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1_Stanford">
  <a:themeElements>
    <a:clrScheme name="Stanfor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for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charset="0"/>
          </a:defRPr>
        </a:defPPr>
      </a:lstStyle>
    </a:spDef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>
    <a:extraClrScheme>
      <a:clrScheme name="Stanfo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for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for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for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for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for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for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for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for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for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for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for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0.xml><?xml version="1.0" encoding="utf-8"?>
<a:theme xmlns:a="http://schemas.openxmlformats.org/drawingml/2006/main" name="4_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1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lex2">
      <a:majorFont>
        <a:latin typeface="Consola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1_Office Theme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7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49193</TotalTime>
  <Words>1271</Words>
  <Application>Microsoft Office PowerPoint</Application>
  <PresentationFormat>On-screen Show (4:3)</PresentationFormat>
  <Paragraphs>282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23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22</vt:i4>
      </vt:variant>
    </vt:vector>
  </HeadingPairs>
  <TitlesOfParts>
    <vt:vector size="60" baseType="lpstr">
      <vt:lpstr>American Typewriter</vt:lpstr>
      <vt:lpstr>Gill Sans</vt:lpstr>
      <vt:lpstr>Helvetica Light</vt:lpstr>
      <vt:lpstr>Helvetica Neue</vt:lpstr>
      <vt:lpstr>Helvetica Neue Light</vt:lpstr>
      <vt:lpstr>Hoefler Text</vt:lpstr>
      <vt:lpstr>ＭＳ Ｐゴシック</vt:lpstr>
      <vt:lpstr>Optima</vt:lpstr>
      <vt:lpstr>宋体</vt:lpstr>
      <vt:lpstr>Arial</vt:lpstr>
      <vt:lpstr>Calibri</vt:lpstr>
      <vt:lpstr>Calibri Light</vt:lpstr>
      <vt:lpstr>Cambria Math</vt:lpstr>
      <vt:lpstr>Comic Sans MS</vt:lpstr>
      <vt:lpstr>Consolas</vt:lpstr>
      <vt:lpstr>Franklin Gothic Book</vt:lpstr>
      <vt:lpstr>Franklin Gothic Medium</vt:lpstr>
      <vt:lpstr>Helvetica</vt:lpstr>
      <vt:lpstr>Symbol</vt:lpstr>
      <vt:lpstr>Tahoma</vt:lpstr>
      <vt:lpstr>Times New Roman</vt:lpstr>
      <vt:lpstr>Verdana</vt:lpstr>
      <vt:lpstr>Wingdings</vt:lpstr>
      <vt:lpstr>9_Blank Presentation</vt:lpstr>
      <vt:lpstr>16_Blank Presentation</vt:lpstr>
      <vt:lpstr>22_Office Theme</vt:lpstr>
      <vt:lpstr>Office Theme</vt:lpstr>
      <vt:lpstr>15_Office Theme</vt:lpstr>
      <vt:lpstr>4_Office Theme</vt:lpstr>
      <vt:lpstr>1_Office Theme</vt:lpstr>
      <vt:lpstr>1_Stanford</vt:lpstr>
      <vt:lpstr>1_White</vt:lpstr>
      <vt:lpstr>4_White</vt:lpstr>
      <vt:lpstr>19_Office Theme</vt:lpstr>
      <vt:lpstr>12_Office Theme</vt:lpstr>
      <vt:lpstr>4_Blank Presentation</vt:lpstr>
      <vt:lpstr>11_Office Theme</vt:lpstr>
      <vt:lpstr>7_Blank Presentation</vt:lpstr>
      <vt:lpstr>PowerPoint Presentation</vt:lpstr>
      <vt:lpstr>Quantum technology &amp; precision measurement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Dark matter: particles vs. fields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JILA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Deborah Jin</dc:creator>
  <cp:lastModifiedBy>junye</cp:lastModifiedBy>
  <cp:revision>1381</cp:revision>
  <cp:lastPrinted>2011-06-07T14:41:43Z</cp:lastPrinted>
  <dcterms:created xsi:type="dcterms:W3CDTF">2011-06-07T12:09:18Z</dcterms:created>
  <dcterms:modified xsi:type="dcterms:W3CDTF">2020-11-05T21:16:02Z</dcterms:modified>
</cp:coreProperties>
</file>