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475" r:id="rId3"/>
    <p:sldId id="498" r:id="rId4"/>
    <p:sldId id="499" r:id="rId5"/>
    <p:sldId id="509" r:id="rId6"/>
    <p:sldId id="257" r:id="rId7"/>
    <p:sldId id="258" r:id="rId8"/>
    <p:sldId id="500" r:id="rId9"/>
    <p:sldId id="510" r:id="rId10"/>
    <p:sldId id="505" r:id="rId11"/>
    <p:sldId id="50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909"/>
    <a:srgbClr val="FFC000"/>
    <a:srgbClr val="EB9D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602B30-13BE-4B76-9A22-B0625975FFE0}" type="datetimeFigureOut">
              <a:rPr lang="en-CA" smtClean="0"/>
              <a:t>11/05/20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423164-3612-4B98-8F18-AAB7BC0B64C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2216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0A69F9-B8BA-401B-A7A1-594FC5B5BF90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2168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64DEF-579A-44DE-B254-509A16F09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2BC5FC-96AE-4864-AD9E-E86C839D59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8B066-CF5F-4F17-9DE3-77898EFA3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A43EA-03F6-48C4-A19A-AB330815FEB0}" type="datetimeFigureOut">
              <a:rPr lang="en-CA" smtClean="0"/>
              <a:t>11/05/20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38ADB8-1EF5-4CE0-B723-98B621598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9753B-7CB7-431F-8752-273741793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7FF3E-7ECF-4D66-86C3-CFE1671F2F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2442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9758C-E426-477A-B805-9C02E3883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5B4B5-E894-4255-93F4-55DECED0E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7598B-0369-4DBD-A94A-461CFB5D2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A43EA-03F6-48C4-A19A-AB330815FEB0}" type="datetimeFigureOut">
              <a:rPr lang="en-CA" smtClean="0"/>
              <a:t>11/05/20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B9CBB-8088-4FD2-AC5A-BEF5DE286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4B74B-BAA7-48E0-9F71-1182E7093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7FF3E-7ECF-4D66-86C3-CFE1671F2F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1178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0F07C-1C8E-420A-AE38-F2FCEC332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70FD1-B2E0-4226-85E1-4EE6929D1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F4EAA-C6DF-4853-A3C0-89BD98404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A43EA-03F6-48C4-A19A-AB330815FEB0}" type="datetimeFigureOut">
              <a:rPr lang="en-CA" smtClean="0"/>
              <a:t>11/05/20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34EBA-9A4F-4A35-BD71-3F1C5DF41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55E8CB-0C86-4475-B2C8-C6413CCB4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7FF3E-7ECF-4D66-86C3-CFE1671F2F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43060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4D3C7-E321-43BB-A8A6-9E4FEDB8E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5C17D-DFAC-4F77-8F85-AE265B943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22A45-256E-40E1-B04D-5223359B29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C04B0F-BAC9-4A6F-8A74-A65240364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A43EA-03F6-48C4-A19A-AB330815FEB0}" type="datetimeFigureOut">
              <a:rPr lang="en-CA" smtClean="0"/>
              <a:t>11/05/20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B67FB2-DA05-4A90-9A59-620DD736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685575-1C95-4A01-ADCB-879990344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7FF3E-7ECF-4D66-86C3-CFE1671F2F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7804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A6EF4-7309-4A51-998E-FF37C6C96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401EA2-DD30-4479-AB54-C383E9850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C76E16-3F4A-43F7-9216-A713A73252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7D7371-C0ED-4BA1-B904-D8B84B5675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22849-907D-4046-B780-CB04EB0E7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28C8D9-E3DD-41C8-AC85-B5535D243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A43EA-03F6-48C4-A19A-AB330815FEB0}" type="datetimeFigureOut">
              <a:rPr lang="en-CA" smtClean="0"/>
              <a:t>11/05/20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187F8D-BCDD-44B7-8DEB-CE8BC8FFC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3EAD58-3EAD-495F-AE1B-D02C5BF67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7FF3E-7ECF-4D66-86C3-CFE1671F2F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8311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2A995-4409-459B-8F33-E43D5DB90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6F2B2E-40D7-45F8-9333-2B583D2CD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A43EA-03F6-48C4-A19A-AB330815FEB0}" type="datetimeFigureOut">
              <a:rPr lang="en-CA" smtClean="0"/>
              <a:t>11/05/20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45DED2-FFA5-474F-AAC7-04989B07D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1782EC-FEB1-4E93-9D47-E32279615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7FF3E-7ECF-4D66-86C3-CFE1671F2F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2967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B654F7-62A7-4E31-ABB9-26E13AAF2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A43EA-03F6-48C4-A19A-AB330815FEB0}" type="datetimeFigureOut">
              <a:rPr lang="en-CA" smtClean="0"/>
              <a:t>11/05/20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195803-95E6-4A37-A5DF-5A4D81C92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0551D5-3A44-4A84-948A-A82F551F8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7FF3E-7ECF-4D66-86C3-CFE1671F2F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8771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FEEA0-B6BB-455A-BA89-DDB33E633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4758A-2167-4EC4-B29E-BA88BCE3B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3282C8-FE0D-4DF8-BE2F-4C53A0532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E5158F-E129-4E83-9E7E-3023AD09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A43EA-03F6-48C4-A19A-AB330815FEB0}" type="datetimeFigureOut">
              <a:rPr lang="en-CA" smtClean="0"/>
              <a:t>11/05/20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BE6937-FDB5-4B97-8BB3-197B0C987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8E9D9C-77FC-46BA-AE13-30CFE35C1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7FF3E-7ECF-4D66-86C3-CFE1671F2F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2173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18AEC-F316-44C8-8C60-1FF238AD1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F389E-593A-46DB-922D-7DAC826D0A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FCDD70-19BA-455B-AC1E-B7A10A61C1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A70762-2C62-4101-9AA4-BD46F97C3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A43EA-03F6-48C4-A19A-AB330815FEB0}" type="datetimeFigureOut">
              <a:rPr lang="en-CA" smtClean="0"/>
              <a:t>11/05/20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DF0F4-9C8D-4DEC-86DE-229478DED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11CB67-33F8-457F-BDB6-9DC567346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7FF3E-7ECF-4D66-86C3-CFE1671F2F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917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6BE52-45FB-4E2C-A8CC-DBA218CF5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D1895B-DDBD-4150-86F0-C8630AB96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AEAE69-20C3-4F02-B007-63BDC735B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A43EA-03F6-48C4-A19A-AB330815FEB0}" type="datetimeFigureOut">
              <a:rPr lang="en-CA" smtClean="0"/>
              <a:t>11/05/20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1996CF-1AA0-471B-862C-69D0B5BED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EF3A6C-DB2C-4CE1-AD5B-E4C310FEC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7FF3E-7ECF-4D66-86C3-CFE1671F2F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844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B9EBE8-7C73-4E1A-9F5E-FEC335F33B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2EA297-F7EF-49DF-83E8-2C4F0D9194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AFFC9C-3533-46F8-B326-02F333477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A43EA-03F6-48C4-A19A-AB330815FEB0}" type="datetimeFigureOut">
              <a:rPr lang="en-CA" smtClean="0"/>
              <a:t>11/05/20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5D8E1-A5BE-4C93-B4F3-A2846C0F1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46BDC4-F3BE-41CF-BD53-F552124DD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7FF3E-7ECF-4D66-86C3-CFE1671F2F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2745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3FF894-F027-4B17-9E12-95D71929A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A9BE95-CD14-4265-AF44-1EC32C9FA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86707D-1474-4619-9430-A7A5FC7BF6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A43EA-03F6-48C4-A19A-AB330815FEB0}" type="datetimeFigureOut">
              <a:rPr lang="en-CA" smtClean="0"/>
              <a:t>11/05/20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87C73-56A5-431F-88A6-CD99053E3E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8D24D-2462-4CF5-BB16-29E27704B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7FF3E-7ECF-4D66-86C3-CFE1671F2F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1021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B7C38-E4F9-494C-9E24-E28DF4B9D5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Discussion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702E13-0D21-484B-A3E6-D3FE6A4226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Relating to Albert Young’s and Chen-Yu Liu’s talks</a:t>
            </a:r>
          </a:p>
          <a:p>
            <a:r>
              <a:rPr lang="en-CA" dirty="0"/>
              <a:t>(neutrons)</a:t>
            </a:r>
          </a:p>
          <a:p>
            <a:r>
              <a:rPr lang="en-CA" dirty="0"/>
              <a:t>Jeff Martin, discussion leader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9FBFE1-1B66-4752-9286-252334005815}"/>
              </a:ext>
            </a:extLst>
          </p:cNvPr>
          <p:cNvSpPr txBox="1"/>
          <p:nvPr/>
        </p:nvSpPr>
        <p:spPr>
          <a:xfrm>
            <a:off x="1219200" y="4992211"/>
            <a:ext cx="10439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What ideas could (or could not) be turned into actual experiments at TRIUMF/CENPA?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What homework do we need to do to figure this out? 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Should we form a working group to answer such questions?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Who are key people to target for this working group?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488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Ultracold neutron sources that would welcome your experiments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4312259"/>
              </p:ext>
            </p:extLst>
          </p:nvPr>
        </p:nvGraphicFramePr>
        <p:xfrm>
          <a:off x="1981200" y="1600200"/>
          <a:ext cx="8229600" cy="4449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14">
                <a:tc>
                  <a:txBody>
                    <a:bodyPr/>
                    <a:lstStyle/>
                    <a:p>
                      <a:r>
                        <a:rPr lang="en-CA" sz="1800" dirty="0"/>
                        <a:t>Place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Neutrons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UCN</a:t>
                      </a:r>
                      <a:r>
                        <a:rPr lang="en-CA" sz="1800" baseline="0" dirty="0"/>
                        <a:t> converter</a:t>
                      </a:r>
                      <a:endParaRPr lang="en-CA" sz="18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Status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r>
                        <a:rPr lang="en-CA" sz="1800" dirty="0"/>
                        <a:t>ILL</a:t>
                      </a:r>
                    </a:p>
                  </a:txBody>
                  <a:tcPr marT="45717" marB="45717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Reactor, CN</a:t>
                      </a:r>
                    </a:p>
                  </a:txBody>
                  <a:tcPr marT="45717" marB="45717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Turbine</a:t>
                      </a:r>
                    </a:p>
                  </a:txBody>
                  <a:tcPr marT="45717" marB="45717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Running</a:t>
                      </a:r>
                    </a:p>
                  </a:txBody>
                  <a:tcPr marT="45717" marB="45717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r>
                        <a:rPr lang="en-CA" sz="1800" dirty="0"/>
                        <a:t>J-PARC</a:t>
                      </a:r>
                    </a:p>
                  </a:txBody>
                  <a:tcPr marT="45717" marB="45717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Spallation</a:t>
                      </a:r>
                    </a:p>
                  </a:txBody>
                  <a:tcPr marT="45717" marB="45717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Doppler shifter</a:t>
                      </a:r>
                    </a:p>
                  </a:txBody>
                  <a:tcPr marT="45717" marB="45717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Running</a:t>
                      </a:r>
                    </a:p>
                  </a:txBody>
                  <a:tcPr marT="45717" marB="45717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r>
                        <a:rPr lang="en-CA" sz="1800" dirty="0"/>
                        <a:t>ILL SUN-2</a:t>
                      </a:r>
                    </a:p>
                  </a:txBody>
                  <a:tcPr marT="45717" marB="4571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Reactor,</a:t>
                      </a:r>
                      <a:r>
                        <a:rPr lang="en-CA" sz="1800" baseline="0" dirty="0"/>
                        <a:t> CN</a:t>
                      </a:r>
                      <a:endParaRPr lang="en-CA" sz="1800" dirty="0"/>
                    </a:p>
                  </a:txBody>
                  <a:tcPr marT="45717" marB="4571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Superfluid </a:t>
                      </a:r>
                      <a:r>
                        <a:rPr lang="en-CA" sz="1800" baseline="0" dirty="0"/>
                        <a:t>He</a:t>
                      </a:r>
                      <a:endParaRPr lang="en-CA" sz="1800" dirty="0"/>
                    </a:p>
                  </a:txBody>
                  <a:tcPr marT="45717" marB="4571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Running</a:t>
                      </a:r>
                    </a:p>
                  </a:txBody>
                  <a:tcPr marT="45717" marB="4571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r>
                        <a:rPr lang="en-CA" sz="1800" dirty="0"/>
                        <a:t>ILL </a:t>
                      </a:r>
                      <a:r>
                        <a:rPr lang="en-CA" sz="1800" dirty="0" err="1"/>
                        <a:t>SuperSUN</a:t>
                      </a:r>
                      <a:endParaRPr lang="en-CA" sz="1800" dirty="0"/>
                    </a:p>
                  </a:txBody>
                  <a:tcPr marT="45717" marB="4571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Reactor, CN</a:t>
                      </a:r>
                    </a:p>
                  </a:txBody>
                  <a:tcPr marT="45717" marB="4571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Superfluid </a:t>
                      </a:r>
                      <a:r>
                        <a:rPr lang="en-CA" sz="1800" baseline="0" dirty="0"/>
                        <a:t>He</a:t>
                      </a:r>
                      <a:endParaRPr lang="en-CA" sz="1800" dirty="0"/>
                    </a:p>
                  </a:txBody>
                  <a:tcPr marT="45717" marB="4571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Future</a:t>
                      </a:r>
                    </a:p>
                  </a:txBody>
                  <a:tcPr marT="45717" marB="4571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r>
                        <a:rPr lang="en-CA" sz="1800" dirty="0">
                          <a:solidFill>
                            <a:srgbClr val="FF0000"/>
                          </a:solidFill>
                        </a:rPr>
                        <a:t>RCNP/KEK/TRIUMF</a:t>
                      </a:r>
                    </a:p>
                  </a:txBody>
                  <a:tcPr marT="45717" marB="4571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>
                          <a:solidFill>
                            <a:srgbClr val="FF0000"/>
                          </a:solidFill>
                        </a:rPr>
                        <a:t>Spallation</a:t>
                      </a:r>
                    </a:p>
                  </a:txBody>
                  <a:tcPr marT="45717" marB="4571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>
                          <a:solidFill>
                            <a:srgbClr val="FF0000"/>
                          </a:solidFill>
                        </a:rPr>
                        <a:t>Superfluid</a:t>
                      </a:r>
                      <a:r>
                        <a:rPr lang="en-CA" sz="1800" baseline="0" dirty="0">
                          <a:solidFill>
                            <a:srgbClr val="FF0000"/>
                          </a:solidFill>
                        </a:rPr>
                        <a:t> He</a:t>
                      </a:r>
                      <a:endParaRPr lang="en-CA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17" marB="4571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>
                          <a:solidFill>
                            <a:srgbClr val="FF0000"/>
                          </a:solidFill>
                        </a:rPr>
                        <a:t>Running/Upgrading</a:t>
                      </a:r>
                    </a:p>
                  </a:txBody>
                  <a:tcPr marT="45717" marB="4571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r>
                        <a:rPr lang="en-CA" sz="1800" dirty="0" err="1"/>
                        <a:t>Gatchina</a:t>
                      </a:r>
                      <a:r>
                        <a:rPr lang="en-CA" sz="1800" baseline="0" dirty="0"/>
                        <a:t> WWR-M</a:t>
                      </a:r>
                      <a:endParaRPr lang="en-CA" sz="1800" dirty="0"/>
                    </a:p>
                  </a:txBody>
                  <a:tcPr marT="45717" marB="4571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Reactor</a:t>
                      </a:r>
                    </a:p>
                  </a:txBody>
                  <a:tcPr marT="45717" marB="4571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Superfluid He</a:t>
                      </a:r>
                    </a:p>
                  </a:txBody>
                  <a:tcPr marT="45717" marB="4571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Future</a:t>
                      </a:r>
                    </a:p>
                  </a:txBody>
                  <a:tcPr marT="45717" marB="4571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r>
                        <a:rPr lang="en-CA" sz="1800" dirty="0"/>
                        <a:t>LANL</a:t>
                      </a:r>
                    </a:p>
                  </a:txBody>
                  <a:tcPr marT="45717" marB="4571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Spallation</a:t>
                      </a:r>
                    </a:p>
                  </a:txBody>
                  <a:tcPr marT="45717" marB="4571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Solid</a:t>
                      </a:r>
                      <a:r>
                        <a:rPr lang="en-CA" sz="1800" baseline="0" dirty="0"/>
                        <a:t> D2</a:t>
                      </a:r>
                      <a:endParaRPr lang="en-CA" sz="1800" dirty="0"/>
                    </a:p>
                  </a:txBody>
                  <a:tcPr marT="45717" marB="4571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Running</a:t>
                      </a:r>
                    </a:p>
                  </a:txBody>
                  <a:tcPr marT="45717" marB="4571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r>
                        <a:rPr lang="en-CA" sz="1800" dirty="0"/>
                        <a:t>Mainz</a:t>
                      </a:r>
                    </a:p>
                  </a:txBody>
                  <a:tcPr marT="45717" marB="4571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Reactor</a:t>
                      </a:r>
                    </a:p>
                  </a:txBody>
                  <a:tcPr marT="45717" marB="4571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Solid D2</a:t>
                      </a:r>
                    </a:p>
                  </a:txBody>
                  <a:tcPr marT="45717" marB="4571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Running</a:t>
                      </a:r>
                    </a:p>
                  </a:txBody>
                  <a:tcPr marT="45717" marB="4571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r>
                        <a:rPr lang="en-CA" sz="1800" dirty="0"/>
                        <a:t>PSI</a:t>
                      </a:r>
                    </a:p>
                  </a:txBody>
                  <a:tcPr marT="45717" marB="4571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Spallation</a:t>
                      </a:r>
                    </a:p>
                  </a:txBody>
                  <a:tcPr marT="45717" marB="4571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Solid D2</a:t>
                      </a:r>
                    </a:p>
                  </a:txBody>
                  <a:tcPr marT="45717" marB="4571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Running/Upgrading</a:t>
                      </a:r>
                    </a:p>
                  </a:txBody>
                  <a:tcPr marT="45717" marB="4571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r>
                        <a:rPr lang="en-CA" sz="1800" dirty="0"/>
                        <a:t>NSCU </a:t>
                      </a:r>
                      <a:r>
                        <a:rPr lang="en-CA" sz="1800" dirty="0" err="1"/>
                        <a:t>Pulstar</a:t>
                      </a:r>
                      <a:endParaRPr lang="en-CA" sz="1800" dirty="0"/>
                    </a:p>
                  </a:txBody>
                  <a:tcPr marT="45717" marB="4571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Reactor</a:t>
                      </a:r>
                    </a:p>
                  </a:txBody>
                  <a:tcPr marT="45717" marB="4571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Solid</a:t>
                      </a:r>
                      <a:r>
                        <a:rPr lang="en-CA" sz="1800" baseline="0" dirty="0"/>
                        <a:t> D2</a:t>
                      </a:r>
                      <a:endParaRPr lang="en-CA" sz="1800" dirty="0"/>
                    </a:p>
                  </a:txBody>
                  <a:tcPr marT="45717" marB="4571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Running</a:t>
                      </a:r>
                    </a:p>
                  </a:txBody>
                  <a:tcPr marT="45717" marB="4571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r>
                        <a:rPr lang="en-CA" sz="1800" dirty="0"/>
                        <a:t>FRM-II</a:t>
                      </a:r>
                    </a:p>
                  </a:txBody>
                  <a:tcPr marT="45717" marB="4571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Reactor</a:t>
                      </a:r>
                    </a:p>
                  </a:txBody>
                  <a:tcPr marT="45717" marB="4571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Solid D2</a:t>
                      </a:r>
                    </a:p>
                  </a:txBody>
                  <a:tcPr marT="45717" marB="4571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Future</a:t>
                      </a:r>
                    </a:p>
                  </a:txBody>
                  <a:tcPr marT="45717" marB="4571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355649" y="6049968"/>
            <a:ext cx="748070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dirty="0">
                <a:solidFill>
                  <a:srgbClr val="FF0000"/>
                </a:solidFill>
                <a:cs typeface="Arial" panose="020B0604020202020204" pitchFamily="34" charset="0"/>
              </a:rPr>
              <a:t>KEK-TRIUMF combination of spallation target and superfluid helium is unique.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dirty="0">
                <a:solidFill>
                  <a:srgbClr val="FF0000"/>
                </a:solidFill>
                <a:cs typeface="Arial" panose="020B0604020202020204" pitchFamily="34" charset="0"/>
              </a:rPr>
              <a:t>Upgrade schedule is competitive with other leading sources of UCN.</a:t>
            </a:r>
          </a:p>
        </p:txBody>
      </p:sp>
    </p:spTree>
    <p:extLst>
      <p:ext uri="{BB962C8B-B14F-4D97-AF65-F5344CB8AC3E}">
        <p14:creationId xmlns:p14="http://schemas.microsoft.com/office/powerpoint/2010/main" val="4030310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computer&#10;&#10;Description automatically generated">
            <a:extLst>
              <a:ext uri="{FF2B5EF4-FFF2-40B4-BE49-F238E27FC236}">
                <a16:creationId xmlns:a16="http://schemas.microsoft.com/office/drawing/2014/main" id="{95A15CAE-1DDF-4598-9AFC-2565CF924A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3" b="1"/>
          <a:stretch/>
        </p:blipFill>
        <p:spPr>
          <a:xfrm>
            <a:off x="1143931" y="643467"/>
            <a:ext cx="9904138" cy="55710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2BF9D22-0F2F-44D9-8749-A55306CB228E}"/>
              </a:ext>
            </a:extLst>
          </p:cNvPr>
          <p:cNvSpPr txBox="1"/>
          <p:nvPr/>
        </p:nvSpPr>
        <p:spPr>
          <a:xfrm flipH="1">
            <a:off x="372236" y="172281"/>
            <a:ext cx="55427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 dirty="0">
                <a:latin typeface="+mj-lt"/>
              </a:rPr>
              <a:t>TUCAN Source upgrade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A3909B-5AC7-4CEA-A3B4-1BCB6C3E75E4}"/>
              </a:ext>
            </a:extLst>
          </p:cNvPr>
          <p:cNvSpPr txBox="1"/>
          <p:nvPr/>
        </p:nvSpPr>
        <p:spPr>
          <a:xfrm>
            <a:off x="447675" y="6316387"/>
            <a:ext cx="8210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Cryostat testing (Japan) successful/ongoing, installation at TRIUMF in 2021-22.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7024C2-702A-48D9-A031-565EAE9C262B}"/>
              </a:ext>
            </a:extLst>
          </p:cNvPr>
          <p:cNvSpPr txBox="1"/>
          <p:nvPr/>
        </p:nvSpPr>
        <p:spPr>
          <a:xfrm>
            <a:off x="6438900" y="356947"/>
            <a:ext cx="4886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TUCAN = TRIUMF Ultra-Cold Advanced Neutron</a:t>
            </a:r>
          </a:p>
        </p:txBody>
      </p:sp>
    </p:spTree>
    <p:extLst>
      <p:ext uri="{BB962C8B-B14F-4D97-AF65-F5344CB8AC3E}">
        <p14:creationId xmlns:p14="http://schemas.microsoft.com/office/powerpoint/2010/main" val="2205435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7EBB9-1F54-42BB-BE9A-E0D9817A2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07FA12-546B-484B-8311-893DB7B9D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04E3C3-05D8-4B69-87A3-1812D22B9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601" y="65315"/>
            <a:ext cx="10515600" cy="6792685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31C24E4-65BD-414E-A213-61BD12B39EE7}"/>
              </a:ext>
            </a:extLst>
          </p:cNvPr>
          <p:cNvCxnSpPr/>
          <p:nvPr/>
        </p:nvCxnSpPr>
        <p:spPr>
          <a:xfrm flipH="1" flipV="1">
            <a:off x="6657975" y="4543425"/>
            <a:ext cx="657225" cy="184785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A439BCB-23A2-4AFC-90BE-F5DD8FEDCA8F}"/>
              </a:ext>
            </a:extLst>
          </p:cNvPr>
          <p:cNvSpPr/>
          <p:nvPr/>
        </p:nvSpPr>
        <p:spPr>
          <a:xfrm>
            <a:off x="4314825" y="1611313"/>
            <a:ext cx="1609090" cy="1951037"/>
          </a:xfrm>
          <a:prstGeom prst="rect">
            <a:avLst/>
          </a:prstGeom>
          <a:solidFill>
            <a:srgbClr val="FF0909">
              <a:alpha val="4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/>
              <a:t>Space for</a:t>
            </a:r>
          </a:p>
          <a:p>
            <a:pPr algn="ctr"/>
            <a:r>
              <a:rPr lang="en-CA" sz="2400" dirty="0"/>
              <a:t>2</a:t>
            </a:r>
            <a:r>
              <a:rPr lang="en-CA" sz="2400" baseline="30000" dirty="0"/>
              <a:t>nd</a:t>
            </a:r>
            <a:r>
              <a:rPr lang="en-CA" sz="2400" dirty="0"/>
              <a:t> experiment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7C38EB8-2529-4A59-8B4C-C6598041CE52}"/>
              </a:ext>
            </a:extLst>
          </p:cNvPr>
          <p:cNvCxnSpPr>
            <a:cxnSpLocks/>
          </p:cNvCxnSpPr>
          <p:nvPr/>
        </p:nvCxnSpPr>
        <p:spPr>
          <a:xfrm flipV="1">
            <a:off x="5923915" y="6391275"/>
            <a:ext cx="1391285" cy="40141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BF6FC579-C163-4D19-A12B-6BC9A4121A74}"/>
              </a:ext>
            </a:extLst>
          </p:cNvPr>
          <p:cNvSpPr/>
          <p:nvPr/>
        </p:nvSpPr>
        <p:spPr>
          <a:xfrm>
            <a:off x="5933440" y="1027906"/>
            <a:ext cx="1838955" cy="2346960"/>
          </a:xfrm>
          <a:prstGeom prst="rect">
            <a:avLst/>
          </a:prstGeom>
          <a:solidFill>
            <a:srgbClr val="FFC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/>
              <a:t>EDM Experiment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D7D3A2E-B89C-4542-BBE7-16BC4C658E2E}"/>
              </a:ext>
            </a:extLst>
          </p:cNvPr>
          <p:cNvCxnSpPr>
            <a:cxnSpLocks/>
          </p:cNvCxnSpPr>
          <p:nvPr/>
        </p:nvCxnSpPr>
        <p:spPr>
          <a:xfrm flipH="1" flipV="1">
            <a:off x="5591175" y="3257550"/>
            <a:ext cx="1057275" cy="13216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27912CA-B969-4C6C-B19F-0FB628EDD238}"/>
              </a:ext>
            </a:extLst>
          </p:cNvPr>
          <p:cNvCxnSpPr>
            <a:cxnSpLocks/>
          </p:cNvCxnSpPr>
          <p:nvPr/>
        </p:nvCxnSpPr>
        <p:spPr>
          <a:xfrm flipV="1">
            <a:off x="6657975" y="3068320"/>
            <a:ext cx="0" cy="154178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45DC77F-0A6D-4798-B7FF-4422749F0244}"/>
              </a:ext>
            </a:extLst>
          </p:cNvPr>
          <p:cNvSpPr txBox="1"/>
          <p:nvPr/>
        </p:nvSpPr>
        <p:spPr>
          <a:xfrm flipH="1">
            <a:off x="372236" y="172281"/>
            <a:ext cx="801992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sz="4400" dirty="0">
                <a:latin typeface="+mj-lt"/>
              </a:rPr>
              <a:t>Layout in Meson Hall at TRIUMF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C9FCAD6-6BE2-408D-AE4A-889C16EEF817}"/>
              </a:ext>
            </a:extLst>
          </p:cNvPr>
          <p:cNvSpPr txBox="1"/>
          <p:nvPr/>
        </p:nvSpPr>
        <p:spPr>
          <a:xfrm rot="20605265">
            <a:off x="5760720" y="6245508"/>
            <a:ext cx="155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Proton beam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BDD2A8F-84F5-4545-8C67-684FE0253106}"/>
              </a:ext>
            </a:extLst>
          </p:cNvPr>
          <p:cNvSpPr txBox="1"/>
          <p:nvPr/>
        </p:nvSpPr>
        <p:spPr>
          <a:xfrm flipH="1">
            <a:off x="6667500" y="3772683"/>
            <a:ext cx="1328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tx2"/>
                </a:solidFill>
              </a:rPr>
              <a:t>UCN guides</a:t>
            </a:r>
          </a:p>
        </p:txBody>
      </p:sp>
    </p:spTree>
    <p:extLst>
      <p:ext uri="{BB962C8B-B14F-4D97-AF65-F5344CB8AC3E}">
        <p14:creationId xmlns:p14="http://schemas.microsoft.com/office/powerpoint/2010/main" val="2144916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3D7F4-5918-415C-AA8F-7CF8A494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TUCAN EDM:  Opportunities for collaboration, and physical distancing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71A3E-46FC-42BD-B4B8-02DA79C30E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5032375"/>
          </a:xfrm>
        </p:spPr>
        <p:txBody>
          <a:bodyPr>
            <a:normAutofit fontScale="85000" lnSpcReduction="20000"/>
          </a:bodyPr>
          <a:lstStyle/>
          <a:p>
            <a:r>
              <a:rPr lang="en-CA" dirty="0"/>
              <a:t>Based on examples from R&amp;D, there are many opportunities for external (to TRIUMF) involvement:</a:t>
            </a:r>
          </a:p>
          <a:p>
            <a:pPr lvl="1"/>
            <a:r>
              <a:rPr lang="en-CA" dirty="0"/>
              <a:t>UCN detector development and testing</a:t>
            </a:r>
          </a:p>
          <a:p>
            <a:pPr lvl="1"/>
            <a:r>
              <a:rPr lang="en-CA" dirty="0"/>
              <a:t>UCN source cryogenics</a:t>
            </a:r>
          </a:p>
          <a:p>
            <a:pPr lvl="1"/>
            <a:r>
              <a:rPr lang="en-CA" dirty="0"/>
              <a:t>UCN guide coating</a:t>
            </a:r>
          </a:p>
          <a:p>
            <a:pPr lvl="1"/>
            <a:r>
              <a:rPr lang="en-CA" dirty="0"/>
              <a:t>CN experiment analysis</a:t>
            </a:r>
          </a:p>
          <a:p>
            <a:pPr lvl="1"/>
            <a:r>
              <a:rPr lang="en-CA" dirty="0"/>
              <a:t>Hg comagnetometer development</a:t>
            </a:r>
          </a:p>
          <a:p>
            <a:pPr lvl="1"/>
            <a:r>
              <a:rPr lang="en-CA" dirty="0"/>
              <a:t>Cs magnetometer development</a:t>
            </a:r>
          </a:p>
          <a:p>
            <a:pPr lvl="1"/>
            <a:r>
              <a:rPr lang="en-CA" dirty="0"/>
              <a:t>Internal coil design</a:t>
            </a:r>
          </a:p>
          <a:p>
            <a:pPr lvl="1"/>
            <a:r>
              <a:rPr lang="en-CA" dirty="0"/>
              <a:t>External coil design</a:t>
            </a:r>
          </a:p>
          <a:p>
            <a:pPr lvl="1"/>
            <a:r>
              <a:rPr lang="en-CA" dirty="0"/>
              <a:t>Beam physics and magnetic mapping</a:t>
            </a:r>
          </a:p>
          <a:p>
            <a:r>
              <a:rPr lang="en-CA" dirty="0"/>
              <a:t>Each has students and/or university-based PDF/RA involved.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9F47D3-CE76-49B4-8B81-105DAA893A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749836"/>
          </a:xfrm>
        </p:spPr>
        <p:txBody>
          <a:bodyPr>
            <a:normAutofit fontScale="85000" lnSpcReduction="20000"/>
          </a:bodyPr>
          <a:lstStyle/>
          <a:p>
            <a:r>
              <a:rPr lang="en-CA" dirty="0"/>
              <a:t>Running at TRIUMF:</a:t>
            </a:r>
          </a:p>
          <a:p>
            <a:pPr lvl="1"/>
            <a:r>
              <a:rPr lang="en-CA" dirty="0"/>
              <a:t>Ran the prototype UCN source one month per year 2017-2019.</a:t>
            </a:r>
          </a:p>
          <a:p>
            <a:pPr lvl="1"/>
            <a:r>
              <a:rPr lang="en-CA" dirty="0"/>
              <a:t>Cryogenic testing of the UCN source upgrade at TRIUMF over the next two years.  Expect two PhD’s (UBC, Manitoba) focused on cryogenic aspects.</a:t>
            </a:r>
          </a:p>
          <a:p>
            <a:pPr lvl="1"/>
            <a:r>
              <a:rPr lang="en-CA" dirty="0"/>
              <a:t>UCN production from upgraded source 2022.</a:t>
            </a:r>
          </a:p>
          <a:p>
            <a:pPr lvl="1"/>
            <a:r>
              <a:rPr lang="en-CA" dirty="0"/>
              <a:t>Magnetically shielded room installed 2022 will serve as focal point for magnetic and sensor testing.</a:t>
            </a:r>
          </a:p>
          <a:p>
            <a:pPr lvl="1"/>
            <a:r>
              <a:rPr lang="en-CA" dirty="0"/>
              <a:t>EDM commissioning/running 2023 and beyond.</a:t>
            </a:r>
          </a:p>
          <a:p>
            <a:pPr lvl="1"/>
            <a:r>
              <a:rPr lang="en-CA" dirty="0"/>
              <a:t>Future projects.</a:t>
            </a:r>
          </a:p>
          <a:p>
            <a:r>
              <a:rPr lang="en-CA" dirty="0"/>
              <a:t>Good opportunity to get involved now in local particle physics project at TRIUMF.</a:t>
            </a:r>
          </a:p>
        </p:txBody>
      </p:sp>
    </p:spTree>
    <p:extLst>
      <p:ext uri="{BB962C8B-B14F-4D97-AF65-F5344CB8AC3E}">
        <p14:creationId xmlns:p14="http://schemas.microsoft.com/office/powerpoint/2010/main" val="3552497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A8F2E-E4E2-42E7-B8FB-2D9622730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Key parameters of the TUCAN Source and EDM experiment (also a reference design for other possible experiments)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23CD8-7BA4-4E90-A7CF-102924EB0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1850"/>
            <a:ext cx="10515600" cy="4822825"/>
          </a:xfrm>
        </p:spPr>
        <p:txBody>
          <a:bodyPr>
            <a:normAutofit fontScale="92500"/>
          </a:bodyPr>
          <a:lstStyle/>
          <a:p>
            <a:r>
              <a:rPr lang="en-CA" dirty="0"/>
              <a:t>Source produces </a:t>
            </a:r>
            <a:r>
              <a:rPr lang="en-CA" b="1" dirty="0"/>
              <a:t>1.6 x 10</a:t>
            </a:r>
            <a:r>
              <a:rPr lang="en-CA" b="1" baseline="30000" dirty="0"/>
              <a:t>7</a:t>
            </a:r>
            <a:r>
              <a:rPr lang="en-CA" b="1" dirty="0"/>
              <a:t> UCN/s </a:t>
            </a:r>
            <a:r>
              <a:rPr lang="en-CA" dirty="0"/>
              <a:t>when driven by 40 </a:t>
            </a:r>
            <a:r>
              <a:rPr lang="en-CA" dirty="0" err="1"/>
              <a:t>μA</a:t>
            </a:r>
            <a:r>
              <a:rPr lang="en-CA" dirty="0"/>
              <a:t> beam.</a:t>
            </a:r>
          </a:p>
          <a:p>
            <a:r>
              <a:rPr lang="en-CA" dirty="0"/>
              <a:t>Operate 1 minute beam on (loading the EDM experiment), 3 minutes beam off (EDM measurement and counting) duty cycle.</a:t>
            </a:r>
          </a:p>
          <a:p>
            <a:r>
              <a:rPr lang="en-CA" dirty="0"/>
              <a:t>EDM experiment cells </a:t>
            </a:r>
            <a:r>
              <a:rPr lang="en-CA" b="1" dirty="0"/>
              <a:t>(2 x 30 L) store 20 x 10</a:t>
            </a:r>
            <a:r>
              <a:rPr lang="en-CA" b="1" baseline="30000" dirty="0"/>
              <a:t>6</a:t>
            </a:r>
            <a:r>
              <a:rPr lang="en-CA" b="1" dirty="0"/>
              <a:t> UCN </a:t>
            </a:r>
            <a:r>
              <a:rPr lang="en-CA" dirty="0"/>
              <a:t>at t=0 (after loading).</a:t>
            </a:r>
          </a:p>
          <a:p>
            <a:r>
              <a:rPr lang="en-CA" dirty="0"/>
              <a:t>Ultimately, at the end of each Ramsey measurement we would detect</a:t>
            </a:r>
            <a:br>
              <a:rPr lang="en-CA" dirty="0"/>
            </a:br>
            <a:r>
              <a:rPr lang="en-CA" dirty="0"/>
              <a:t>2 x 10</a:t>
            </a:r>
            <a:r>
              <a:rPr lang="en-CA" baseline="30000" dirty="0"/>
              <a:t>6</a:t>
            </a:r>
            <a:r>
              <a:rPr lang="en-CA" dirty="0"/>
              <a:t> UCN (includes storage and transport losses, detection efficiency).</a:t>
            </a:r>
          </a:p>
          <a:p>
            <a:r>
              <a:rPr lang="en-CA" dirty="0"/>
              <a:t>We repeat this cycle over and over again.  Aim for</a:t>
            </a:r>
            <a:br>
              <a:rPr lang="en-CA" dirty="0"/>
            </a:br>
            <a:r>
              <a:rPr lang="en-CA" b="1" dirty="0" err="1"/>
              <a:t>δd</a:t>
            </a:r>
            <a:r>
              <a:rPr lang="en-CA" b="1" baseline="-25000" dirty="0" err="1"/>
              <a:t>n,stat</a:t>
            </a:r>
            <a:r>
              <a:rPr lang="en-CA" b="1" baseline="-25000" dirty="0"/>
              <a:t>. </a:t>
            </a:r>
            <a:r>
              <a:rPr lang="en-CA" b="1" dirty="0"/>
              <a:t>= 1 x 10</a:t>
            </a:r>
            <a:r>
              <a:rPr lang="en-CA" b="1" baseline="30000" dirty="0"/>
              <a:t>-27</a:t>
            </a:r>
            <a:r>
              <a:rPr lang="en-CA" b="1" dirty="0"/>
              <a:t> </a:t>
            </a:r>
            <a:r>
              <a:rPr lang="en-CA" b="1" i="1" dirty="0" err="1"/>
              <a:t>e</a:t>
            </a:r>
            <a:r>
              <a:rPr lang="en-CA" b="1" dirty="0" err="1"/>
              <a:t>cm</a:t>
            </a:r>
            <a:r>
              <a:rPr lang="en-CA" b="1" dirty="0"/>
              <a:t> in 400 days</a:t>
            </a:r>
            <a:r>
              <a:rPr lang="en-CA" dirty="0"/>
              <a:t> of running (+years for systematic studies).</a:t>
            </a:r>
          </a:p>
          <a:p>
            <a:r>
              <a:rPr lang="en-CA" dirty="0"/>
              <a:t>Competitive with/complementary to CENPA </a:t>
            </a:r>
            <a:r>
              <a:rPr lang="en-CA" baseline="30000" dirty="0"/>
              <a:t>199</a:t>
            </a:r>
            <a:r>
              <a:rPr lang="en-CA" dirty="0"/>
              <a:t>Hg EDM program.</a:t>
            </a:r>
          </a:p>
        </p:txBody>
      </p:sp>
    </p:spTree>
    <p:extLst>
      <p:ext uri="{BB962C8B-B14F-4D97-AF65-F5344CB8AC3E}">
        <p14:creationId xmlns:p14="http://schemas.microsoft.com/office/powerpoint/2010/main" val="433917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71E97-EFB8-46A5-A28C-FB99B0655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Experiments with ultracold neutrons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F3E86-73C9-4ED9-87EE-BBB0A64E3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The “best” experiments:</a:t>
            </a:r>
          </a:p>
          <a:p>
            <a:pPr lvl="1"/>
            <a:r>
              <a:rPr lang="en-CA" dirty="0"/>
              <a:t>Beta decay correlations</a:t>
            </a:r>
          </a:p>
          <a:p>
            <a:pPr lvl="1"/>
            <a:r>
              <a:rPr lang="en-CA" dirty="0"/>
              <a:t>Neutron lifetime (CKM unitarity, new particles in loops, neutron lifetime problem)</a:t>
            </a:r>
          </a:p>
          <a:p>
            <a:pPr lvl="1"/>
            <a:r>
              <a:rPr lang="en-CA" dirty="0"/>
              <a:t>EDM (strong CP problem, SUSY CP problem, EW baryogenesis, …)</a:t>
            </a:r>
          </a:p>
          <a:p>
            <a:pPr lvl="1"/>
            <a:r>
              <a:rPr lang="en-CA" dirty="0"/>
              <a:t>Gravitational levels (modification to gravity at ~um scale, chameleon fields)</a:t>
            </a:r>
          </a:p>
          <a:p>
            <a:r>
              <a:rPr lang="en-CA" dirty="0"/>
              <a:t>Others?</a:t>
            </a:r>
          </a:p>
          <a:p>
            <a:pPr lvl="1"/>
            <a:r>
              <a:rPr lang="en-CA" dirty="0"/>
              <a:t>Invisible and not-so-invisible decays of neutrons (neutron lifetime problem).</a:t>
            </a:r>
          </a:p>
          <a:p>
            <a:pPr lvl="1"/>
            <a:r>
              <a:rPr lang="en-CA" dirty="0"/>
              <a:t>Mirror neutrons (anomalous losses, neutron lifetime problem)</a:t>
            </a:r>
          </a:p>
          <a:p>
            <a:pPr lvl="1"/>
            <a:r>
              <a:rPr lang="en-CA" dirty="0"/>
              <a:t>Axionlike particles (time-varying EDM’s, precision clock comparisons)</a:t>
            </a:r>
          </a:p>
          <a:p>
            <a:pPr lvl="1"/>
            <a:r>
              <a:rPr lang="en-CA" dirty="0"/>
              <a:t>n-</a:t>
            </a:r>
            <a:r>
              <a:rPr lang="en-CA" dirty="0" err="1"/>
              <a:t>nbar</a:t>
            </a:r>
            <a:r>
              <a:rPr lang="en-CA" dirty="0"/>
              <a:t> oscillation search (B-violation)</a:t>
            </a:r>
          </a:p>
        </p:txBody>
      </p:sp>
    </p:spTree>
    <p:extLst>
      <p:ext uri="{BB962C8B-B14F-4D97-AF65-F5344CB8AC3E}">
        <p14:creationId xmlns:p14="http://schemas.microsoft.com/office/powerpoint/2010/main" val="3987689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E5B03-2D91-4C63-B52C-662C08CDA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Discussion points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583DF9-5B18-4E46-81A6-356FBA988484}"/>
              </a:ext>
            </a:extLst>
          </p:cNvPr>
          <p:cNvSpPr txBox="1"/>
          <p:nvPr/>
        </p:nvSpPr>
        <p:spPr>
          <a:xfrm>
            <a:off x="1085850" y="1496536"/>
            <a:ext cx="10439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What ideas could (or could not) be turned into actual experiments at TRIUMF/CENPA?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What homework do we need to do to figure this out? 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Should we form a working group to answer such questions?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Who are key people to target for this working group?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FE97E8-E0DF-4FAB-B65B-B8B691760743}"/>
              </a:ext>
            </a:extLst>
          </p:cNvPr>
          <p:cNvSpPr txBox="1"/>
          <p:nvPr/>
        </p:nvSpPr>
        <p:spPr>
          <a:xfrm>
            <a:off x="1085850" y="3076555"/>
            <a:ext cx="859155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New geometry for experiment measuring A(beta)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accent1"/>
                </a:solidFill>
              </a:rPr>
              <a:t>Mirror neutrons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accent1"/>
                </a:solidFill>
              </a:rPr>
              <a:t>Neutron disappearance vs. magnetic field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accent1"/>
                </a:solidFill>
              </a:rPr>
              <a:t>What about effect on precession frequency?  Pseudo-magnetic field, non-linearity with B, time-varying fields.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accent1"/>
                </a:solidFill>
              </a:rPr>
              <a:t>ALP’s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accent1"/>
                </a:solidFill>
              </a:rPr>
              <a:t>Short-range forces – microfluidic device for short-range force search.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CRES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FFC000"/>
                </a:solidFill>
              </a:rPr>
              <a:t>n-</a:t>
            </a:r>
            <a:r>
              <a:rPr lang="en-CA" dirty="0" err="1">
                <a:solidFill>
                  <a:srgbClr val="FFC000"/>
                </a:solidFill>
              </a:rPr>
              <a:t>nbar</a:t>
            </a:r>
            <a:r>
              <a:rPr lang="en-CA" dirty="0">
                <a:solidFill>
                  <a:srgbClr val="FFC000"/>
                </a:solidFill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00B050"/>
                </a:solidFill>
              </a:rPr>
              <a:t>new ideas in neutron lifetime?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00B050"/>
                </a:solidFill>
              </a:rPr>
              <a:t>dark decay, doing better?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00B050"/>
                </a:solidFill>
              </a:rPr>
              <a:t>mirror neutrons using cold neutron beam (Broussard)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00B050"/>
                </a:solidFill>
              </a:rPr>
              <a:t>EDM, n-</a:t>
            </a:r>
            <a:r>
              <a:rPr lang="en-CA" dirty="0" err="1">
                <a:solidFill>
                  <a:srgbClr val="00B050"/>
                </a:solidFill>
              </a:rPr>
              <a:t>nbar</a:t>
            </a:r>
            <a:r>
              <a:rPr lang="en-CA" dirty="0">
                <a:solidFill>
                  <a:srgbClr val="00B050"/>
                </a:solidFill>
              </a:rPr>
              <a:t>, beta-decay, bouncing neutrons in quantum states</a:t>
            </a:r>
          </a:p>
        </p:txBody>
      </p:sp>
    </p:spTree>
    <p:extLst>
      <p:ext uri="{BB962C8B-B14F-4D97-AF65-F5344CB8AC3E}">
        <p14:creationId xmlns:p14="http://schemas.microsoft.com/office/powerpoint/2010/main" val="3165368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6F069-59A3-4A80-8888-32AF72D71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A09B3-89E9-4283-9350-0A0CE9410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5616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6106E-56F7-4B03-934F-A0ECF3654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Plans for next five years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9E4F4-3CBE-4EEF-B919-95F3B864B9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7676" y="1366463"/>
            <a:ext cx="5732124" cy="4810500"/>
          </a:xfrm>
        </p:spPr>
        <p:txBody>
          <a:bodyPr/>
          <a:lstStyle/>
          <a:p>
            <a:r>
              <a:rPr lang="en-CA" dirty="0"/>
              <a:t>2021-22:  UCN source installation and commissioning</a:t>
            </a:r>
          </a:p>
          <a:p>
            <a:r>
              <a:rPr lang="en-CA" dirty="0"/>
              <a:t>2022:  MSR installation, begin precision magnetometry in situ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A99DA04-C270-4AC9-9897-2598B7B4CA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66463"/>
            <a:ext cx="5677836" cy="4810500"/>
          </a:xfrm>
        </p:spPr>
        <p:txBody>
          <a:bodyPr/>
          <a:lstStyle/>
          <a:p>
            <a:r>
              <a:rPr lang="en-CA" dirty="0"/>
              <a:t>2023:  </a:t>
            </a:r>
            <a:r>
              <a:rPr lang="en-CA" dirty="0" err="1"/>
              <a:t>nEDM</a:t>
            </a:r>
            <a:r>
              <a:rPr lang="en-CA" dirty="0"/>
              <a:t> commissioning, thereafter data-taking</a:t>
            </a:r>
          </a:p>
          <a:p>
            <a:r>
              <a:rPr lang="en-CA" dirty="0"/>
              <a:t>Helium liquefaction upgrade in Meson Hall needed to reach full sensitivity</a:t>
            </a:r>
          </a:p>
        </p:txBody>
      </p:sp>
      <p:pic>
        <p:nvPicPr>
          <p:cNvPr id="5" name="Picture 4" descr="A picture containing table, sitting, boat, computer&#10;&#10;Description automatically generated">
            <a:extLst>
              <a:ext uri="{FF2B5EF4-FFF2-40B4-BE49-F238E27FC236}">
                <a16:creationId xmlns:a16="http://schemas.microsoft.com/office/drawing/2014/main" id="{ED6981CC-8194-4055-B12E-290594BED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733" y="2964890"/>
            <a:ext cx="6214267" cy="3870716"/>
          </a:xfrm>
          <a:prstGeom prst="rect">
            <a:avLst/>
          </a:prstGeom>
        </p:spPr>
      </p:pic>
      <p:pic>
        <p:nvPicPr>
          <p:cNvPr id="7" name="Picture 6" descr="A picture containing sitting&#10;&#10;Description automatically generated">
            <a:extLst>
              <a:ext uri="{FF2B5EF4-FFF2-40B4-BE49-F238E27FC236}">
                <a16:creationId xmlns:a16="http://schemas.microsoft.com/office/drawing/2014/main" id="{98335139-F29F-4BEC-84CF-490741A94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7" y="2681618"/>
            <a:ext cx="6117369" cy="349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528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0DDC8-B4FC-4F3D-836E-9E48D21B0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Plans for 2027-36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DB787-D442-49A9-B366-DBFC4E7F5D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66029"/>
            <a:ext cx="5181600" cy="4351338"/>
          </a:xfrm>
        </p:spPr>
        <p:txBody>
          <a:bodyPr>
            <a:normAutofit/>
          </a:bodyPr>
          <a:lstStyle/>
          <a:p>
            <a:r>
              <a:rPr lang="en-CA" dirty="0"/>
              <a:t>EDM data analysis and possible additional data taking</a:t>
            </a:r>
          </a:p>
          <a:p>
            <a:r>
              <a:rPr lang="en-CA" dirty="0"/>
              <a:t>Upgrades to UCN source or EDM experiment</a:t>
            </a:r>
          </a:p>
          <a:p>
            <a:pPr lvl="1"/>
            <a:r>
              <a:rPr lang="en-CA" dirty="0"/>
              <a:t>E.g. </a:t>
            </a:r>
            <a:r>
              <a:rPr lang="en-CA" dirty="0" err="1"/>
              <a:t>Xe</a:t>
            </a:r>
            <a:r>
              <a:rPr lang="en-CA" dirty="0"/>
              <a:t> comagnetometer</a:t>
            </a:r>
          </a:p>
          <a:p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E5D17D-C667-4CEE-B0AE-FF2A0D87E9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3677756"/>
            <a:ext cx="5181600" cy="2815119"/>
          </a:xfrm>
        </p:spPr>
        <p:txBody>
          <a:bodyPr>
            <a:normAutofit/>
          </a:bodyPr>
          <a:lstStyle/>
          <a:p>
            <a:r>
              <a:rPr lang="en-CA" dirty="0"/>
              <a:t>UCN source designed as user facility with second port available for other experiments:</a:t>
            </a:r>
          </a:p>
          <a:p>
            <a:pPr lvl="1"/>
            <a:r>
              <a:rPr lang="en-CA" dirty="0"/>
              <a:t>Neutron lifetime puzzle</a:t>
            </a:r>
          </a:p>
          <a:p>
            <a:pPr lvl="1"/>
            <a:r>
              <a:rPr lang="en-CA" dirty="0"/>
              <a:t>Neutron gravity levels experiment</a:t>
            </a:r>
          </a:p>
          <a:p>
            <a:pPr lvl="1"/>
            <a:r>
              <a:rPr lang="en-CA" dirty="0"/>
              <a:t>Exotic interactions</a:t>
            </a:r>
          </a:p>
          <a:p>
            <a:pPr lvl="1"/>
            <a:r>
              <a:rPr lang="en-CA" dirty="0"/>
              <a:t>Bring your ideas!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A40914-9437-4318-98E8-35DFE581AB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25625"/>
            <a:ext cx="5979033" cy="4124996"/>
          </a:xfrm>
          <a:prstGeom prst="rect">
            <a:avLst/>
          </a:prstGeom>
        </p:spPr>
      </p:pic>
      <p:sp>
        <p:nvSpPr>
          <p:cNvPr id="7" name="Parallelogram 6">
            <a:extLst>
              <a:ext uri="{FF2B5EF4-FFF2-40B4-BE49-F238E27FC236}">
                <a16:creationId xmlns:a16="http://schemas.microsoft.com/office/drawing/2014/main" id="{D47174DA-1D4A-478C-9EF8-C4D8C96AFCEB}"/>
              </a:ext>
            </a:extLst>
          </p:cNvPr>
          <p:cNvSpPr/>
          <p:nvPr/>
        </p:nvSpPr>
        <p:spPr>
          <a:xfrm rot="20304561" flipH="1">
            <a:off x="8708298" y="2883906"/>
            <a:ext cx="1669310" cy="646880"/>
          </a:xfrm>
          <a:prstGeom prst="parallelogram">
            <a:avLst>
              <a:gd name="adj" fmla="val 14611"/>
            </a:avLst>
          </a:prstGeom>
          <a:solidFill>
            <a:srgbClr val="FBE5D6">
              <a:alpha val="3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User space</a:t>
            </a:r>
          </a:p>
        </p:txBody>
      </p:sp>
    </p:spTree>
    <p:extLst>
      <p:ext uri="{BB962C8B-B14F-4D97-AF65-F5344CB8AC3E}">
        <p14:creationId xmlns:p14="http://schemas.microsoft.com/office/powerpoint/2010/main" val="3686345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</TotalTime>
  <Words>852</Words>
  <Application>Microsoft Office PowerPoint</Application>
  <PresentationFormat>Widescreen</PresentationFormat>
  <Paragraphs>139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Discussion</vt:lpstr>
      <vt:lpstr>Ultracold neutron sources that would welcome your experiments</vt:lpstr>
      <vt:lpstr>PowerPoint Presentation</vt:lpstr>
      <vt:lpstr>PowerPoint Presentation</vt:lpstr>
      <vt:lpstr>TUCAN EDM:  Opportunities for collaboration, and physical distancing</vt:lpstr>
      <vt:lpstr>Key parameters of the TUCAN Source and EDM experiment (also a reference design for other possible experiments)</vt:lpstr>
      <vt:lpstr>Experiments with ultracold neutrons</vt:lpstr>
      <vt:lpstr>Discussion points</vt:lpstr>
      <vt:lpstr>PowerPoint Presentation</vt:lpstr>
      <vt:lpstr>Plans for next five years</vt:lpstr>
      <vt:lpstr>Plans for 2027-36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Discussion</dc:title>
  <dc:creator>Jeffery Martin</dc:creator>
  <cp:lastModifiedBy>Jeffery Martin</cp:lastModifiedBy>
  <cp:revision>29</cp:revision>
  <dcterms:created xsi:type="dcterms:W3CDTF">2020-11-03T21:55:42Z</dcterms:created>
  <dcterms:modified xsi:type="dcterms:W3CDTF">2020-11-05T21:52:27Z</dcterms:modified>
</cp:coreProperties>
</file>