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"/>
  <Default Extension="tif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media/image47.tif" ContentType="image/tiff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media/image63.tif" ContentType="image/tiff"/>
  <Override PartName="/ppt/media/image64.tif" ContentType="image/tiff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3" r:id="rId1"/>
    <p:sldMasterId id="2147483726" r:id="rId2"/>
  </p:sldMasterIdLst>
  <p:notesMasterIdLst>
    <p:notesMasterId r:id="rId40"/>
  </p:notesMasterIdLst>
  <p:sldIdLst>
    <p:sldId id="830" r:id="rId3"/>
    <p:sldId id="745" r:id="rId4"/>
    <p:sldId id="691" r:id="rId5"/>
    <p:sldId id="836" r:id="rId6"/>
    <p:sldId id="750" r:id="rId7"/>
    <p:sldId id="739" r:id="rId8"/>
    <p:sldId id="749" r:id="rId9"/>
    <p:sldId id="876" r:id="rId10"/>
    <p:sldId id="878" r:id="rId11"/>
    <p:sldId id="814" r:id="rId12"/>
    <p:sldId id="877" r:id="rId13"/>
    <p:sldId id="835" r:id="rId14"/>
    <p:sldId id="879" r:id="rId15"/>
    <p:sldId id="692" r:id="rId16"/>
    <p:sldId id="451" r:id="rId17"/>
    <p:sldId id="837" r:id="rId18"/>
    <p:sldId id="841" r:id="rId19"/>
    <p:sldId id="868" r:id="rId20"/>
    <p:sldId id="842" r:id="rId21"/>
    <p:sldId id="845" r:id="rId22"/>
    <p:sldId id="831" r:id="rId23"/>
    <p:sldId id="658" r:id="rId24"/>
    <p:sldId id="659" r:id="rId25"/>
    <p:sldId id="870" r:id="rId26"/>
    <p:sldId id="854" r:id="rId27"/>
    <p:sldId id="733" r:id="rId28"/>
    <p:sldId id="826" r:id="rId29"/>
    <p:sldId id="855" r:id="rId30"/>
    <p:sldId id="736" r:id="rId31"/>
    <p:sldId id="856" r:id="rId32"/>
    <p:sldId id="858" r:id="rId33"/>
    <p:sldId id="859" r:id="rId34"/>
    <p:sldId id="860" r:id="rId35"/>
    <p:sldId id="863" r:id="rId36"/>
    <p:sldId id="864" r:id="rId37"/>
    <p:sldId id="816" r:id="rId38"/>
    <p:sldId id="865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2D2DB9"/>
    <a:srgbClr val="1CA81C"/>
    <a:srgbClr val="00CC00"/>
    <a:srgbClr val="3333CC"/>
    <a:srgbClr val="F1A465"/>
    <a:srgbClr val="3366FF"/>
    <a:srgbClr val="006600"/>
    <a:srgbClr val="1D12FC"/>
    <a:srgbClr val="3294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05" autoAdjust="0"/>
    <p:restoredTop sz="88153" autoAdjust="0"/>
  </p:normalViewPr>
  <p:slideViewPr>
    <p:cSldViewPr snapToGrid="0">
      <p:cViewPr varScale="1">
        <p:scale>
          <a:sx n="73" d="100"/>
          <a:sy n="73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82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image" Target="../media/image16.wmf"/><Relationship Id="rId7" Type="http://schemas.openxmlformats.org/officeDocument/2006/relationships/image" Target="../media/image20.wmf"/><Relationship Id="rId12" Type="http://schemas.openxmlformats.org/officeDocument/2006/relationships/image" Target="../media/image25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11" Type="http://schemas.openxmlformats.org/officeDocument/2006/relationships/image" Target="../media/image24.wmf"/><Relationship Id="rId5" Type="http://schemas.openxmlformats.org/officeDocument/2006/relationships/image" Target="../media/image18.wmf"/><Relationship Id="rId10" Type="http://schemas.openxmlformats.org/officeDocument/2006/relationships/image" Target="../media/image23.wmf"/><Relationship Id="rId4" Type="http://schemas.openxmlformats.org/officeDocument/2006/relationships/image" Target="../media/image17.wmf"/><Relationship Id="rId9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image" Target="../media/image23.wmf"/><Relationship Id="rId3" Type="http://schemas.openxmlformats.org/officeDocument/2006/relationships/image" Target="../media/image16.wmf"/><Relationship Id="rId7" Type="http://schemas.openxmlformats.org/officeDocument/2006/relationships/image" Target="../media/image27.wmf"/><Relationship Id="rId12" Type="http://schemas.openxmlformats.org/officeDocument/2006/relationships/image" Target="../media/image22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11" Type="http://schemas.openxmlformats.org/officeDocument/2006/relationships/image" Target="../media/image30.wmf"/><Relationship Id="rId5" Type="http://schemas.openxmlformats.org/officeDocument/2006/relationships/image" Target="../media/image18.wmf"/><Relationship Id="rId10" Type="http://schemas.openxmlformats.org/officeDocument/2006/relationships/image" Target="../media/image21.wmf"/><Relationship Id="rId4" Type="http://schemas.openxmlformats.org/officeDocument/2006/relationships/image" Target="../media/image17.wmf"/><Relationship Id="rId9" Type="http://schemas.openxmlformats.org/officeDocument/2006/relationships/image" Target="../media/image29.wmf"/><Relationship Id="rId14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856B56C-D23A-43C2-8281-0F2A6A2A6583}" type="datetimeFigureOut">
              <a:rPr lang="en-US"/>
              <a:pPr>
                <a:defRPr/>
              </a:pPr>
              <a:t>11/4/2020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C1F77DF-D6F7-4244-A10E-D47B0A22DA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7509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20F2A91-FC85-4BAA-B4EE-B7DAFB67B4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/>
              <a:t>Needed: </a:t>
            </a:r>
            <a:br>
              <a:rPr lang="en-US" dirty="0"/>
            </a:br>
            <a:r>
              <a:rPr lang="en-US" dirty="0"/>
              <a:t>a. U of C logo, funding logos?</a:t>
            </a:r>
          </a:p>
          <a:p>
            <a:pPr eaLnBrk="1" hangingPunct="1">
              <a:spcBef>
                <a:spcPct val="0"/>
              </a:spcBef>
            </a:pPr>
            <a:r>
              <a:rPr lang="en-US" dirty="0"/>
              <a:t>b. </a:t>
            </a:r>
            <a:r>
              <a:rPr lang="en-US" dirty="0" err="1"/>
              <a:t>CeNTREX</a:t>
            </a:r>
            <a:r>
              <a:rPr lang="en-US" dirty="0"/>
              <a:t> paper reference</a:t>
            </a:r>
          </a:p>
          <a:p>
            <a:pPr eaLnBrk="1" hangingPunct="1">
              <a:spcBef>
                <a:spcPct val="0"/>
              </a:spcBef>
            </a:pPr>
            <a:endParaRPr lang="en-US" dirty="0"/>
          </a:p>
          <a:p>
            <a:pPr eaLnBrk="1" hangingPunct="1">
              <a:spcBef>
                <a:spcPct val="0"/>
              </a:spcBef>
            </a:pPr>
            <a:r>
              <a:rPr lang="en-US" dirty="0"/>
              <a:t>Outline: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dirty="0"/>
              <a:t>EDMs &amp; other moments linked to </a:t>
            </a:r>
            <a:r>
              <a:rPr lang="en-US" dirty="0" err="1"/>
              <a:t>spin</a:t>
            </a:r>
            <a:r>
              <a:rPr lang="en-US" dirty="0" err="1">
                <a:sym typeface="Wingdings" panose="05000000000000000000" pitchFamily="2" charset="2"/>
              </a:rPr>
              <a:t>T,P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violationCPV</a:t>
            </a:r>
            <a:endParaRPr lang="en-US" dirty="0">
              <a:sym typeface="Wingdings" panose="05000000000000000000" pitchFamily="2" charset="2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>
                <a:sym typeface="Wingdings" panose="05000000000000000000" pitchFamily="2" charset="2"/>
              </a:rPr>
              <a:t>CPV well motivated: baryon asymmetry, arises easily with new degrees of freedom 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>
                <a:sym typeface="Wingdings" panose="05000000000000000000" pitchFamily="2" charset="2"/>
              </a:rPr>
              <a:t>For max CPV new physics, already probing 3—30—1000 </a:t>
            </a:r>
            <a:r>
              <a:rPr lang="en-US" dirty="0" err="1">
                <a:sym typeface="Wingdings" panose="05000000000000000000" pitchFamily="2" charset="2"/>
              </a:rPr>
              <a:t>TeV</a:t>
            </a:r>
            <a:endParaRPr lang="en-US" dirty="0">
              <a:sym typeface="Wingdings" panose="05000000000000000000" pitchFamily="2" charset="2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>
                <a:sym typeface="Wingdings" panose="05000000000000000000" pitchFamily="2" charset="2"/>
              </a:rPr>
              <a:t>Essentially background-free for 5-6/9-10 orders of magnitude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>
                <a:sym typeface="Wingdings" panose="05000000000000000000" pitchFamily="2" charset="2"/>
              </a:rPr>
              <a:t>Molecular structure uncertainties small!!!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lang="en-US" dirty="0">
              <a:sym typeface="Wingdings" panose="05000000000000000000" pitchFamily="2" charset="2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>
                <a:sym typeface="Wingdings" panose="05000000000000000000" pitchFamily="2" charset="2"/>
              </a:rPr>
              <a:t>in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electron EDM with ultracold “assembled” molecules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endParaRPr lang="en-US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90656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e-N,</a:t>
            </a:r>
            <a:r>
              <a:rPr lang="en-US" baseline="0" dirty="0"/>
              <a:t> loops, NN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1F77DF-D6F7-4244-A10E-D47B0A22DA0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48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1F77DF-D6F7-4244-A10E-D47B0A22DA0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3315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779FC9-84BD-44D9-B1EB-ABE2FCE275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5081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Add </a:t>
            </a:r>
            <a:r>
              <a:rPr lang="en-US" dirty="0" err="1"/>
              <a:t>Titov</a:t>
            </a:r>
            <a:r>
              <a:rPr lang="en-US" dirty="0"/>
              <a:t> &amp; co ref.  Add </a:t>
            </a:r>
            <a:r>
              <a:rPr lang="en-US" dirty="0" err="1"/>
              <a:t>Fleig</a:t>
            </a:r>
            <a:r>
              <a:rPr lang="en-US" baseline="0" dirty="0"/>
              <a:t> &amp; co reference? Add something about reliability of calculations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9FC9-84BD-44D9-B1EB-ABE2FCE2751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3059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779FC9-84BD-44D9-B1EB-ABE2FCE275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79378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779FC9-84BD-44D9-B1EB-ABE2FCE275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09074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Add </a:t>
            </a:r>
            <a:r>
              <a:rPr lang="en-US" dirty="0" err="1"/>
              <a:t>Titov</a:t>
            </a:r>
            <a:r>
              <a:rPr lang="en-US" dirty="0"/>
              <a:t> &amp; co ref.  Add </a:t>
            </a:r>
            <a:r>
              <a:rPr lang="en-US" dirty="0" err="1"/>
              <a:t>Fleig</a:t>
            </a:r>
            <a:r>
              <a:rPr lang="en-US" baseline="0" dirty="0"/>
              <a:t> &amp; co reference? Add something about reliability of calculations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9FC9-84BD-44D9-B1EB-ABE2FCE2751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3701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Redo level diagram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779FC9-84BD-44D9-B1EB-ABE2FCE275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76654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it more of a phase measurement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5D1A29-A9FA-4F7C-9A2A-71CF410F1280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18233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1F77DF-D6F7-4244-A10E-D47B0A22DA0C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7999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Redo level diagram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779FC9-84BD-44D9-B1EB-ABE2FCE275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8628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1F77DF-D6F7-4244-A10E-D47B0A22DA0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44014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199Hg</a:t>
            </a:r>
            <a:r>
              <a:rPr lang="en-US" baseline="0" dirty="0"/>
              <a:t> slide?  Shielding vs. amplification of E-field</a:t>
            </a:r>
            <a:r>
              <a:rPr lang="en-US" baseline="0" dirty="0">
                <a:sym typeface="Wingdings" panose="05000000000000000000" pitchFamily="2" charset="2"/>
              </a:rPr>
              <a:t> harder</a:t>
            </a:r>
          </a:p>
          <a:p>
            <a:r>
              <a:rPr lang="en-US" baseline="0" dirty="0">
                <a:sym typeface="Wingdings" panose="05000000000000000000" pitchFamily="2" charset="2"/>
              </a:rPr>
              <a:t>Explain Schiff moment vs. EDM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1F77DF-D6F7-4244-A10E-D47B0A22DA0C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0557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Similarity</a:t>
            </a:r>
            <a:r>
              <a:rPr lang="en-US" baseline="0" dirty="0"/>
              <a:t> to ACME Gen III</a:t>
            </a:r>
          </a:p>
          <a:p>
            <a:r>
              <a:rPr lang="en-US" baseline="0" dirty="0" err="1"/>
              <a:t>CeNTREX</a:t>
            </a:r>
            <a:r>
              <a:rPr lang="en-US" baseline="0" dirty="0"/>
              <a:t> Gen II: add transverse cooling for brighter beam</a:t>
            </a:r>
          </a:p>
          <a:p>
            <a:r>
              <a:rPr lang="en-US" baseline="0" dirty="0" err="1"/>
              <a:t>CeNTREX</a:t>
            </a:r>
            <a:r>
              <a:rPr lang="en-US" baseline="0" dirty="0"/>
              <a:t> Gen III: optical lattice trap, maybe spin squeezing?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5D1A29-A9FA-4F7C-9A2A-71CF410F1280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0406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564972c0c5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564972c0c5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90851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Similarity</a:t>
            </a:r>
            <a:r>
              <a:rPr lang="en-US" baseline="0" dirty="0"/>
              <a:t> to ACME Gen III</a:t>
            </a:r>
          </a:p>
          <a:p>
            <a:r>
              <a:rPr lang="en-US" baseline="0" dirty="0" err="1"/>
              <a:t>CeNTREX</a:t>
            </a:r>
            <a:r>
              <a:rPr lang="en-US" baseline="0" dirty="0"/>
              <a:t> Gen II: add transverse cooling for brighter beam</a:t>
            </a:r>
          </a:p>
          <a:p>
            <a:r>
              <a:rPr lang="en-US" baseline="0" dirty="0" err="1"/>
              <a:t>CeNTREX</a:t>
            </a:r>
            <a:r>
              <a:rPr lang="en-US" baseline="0" dirty="0"/>
              <a:t> Gen III: optical lattice trap, maybe spin squeezing?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5D1A29-A9FA-4F7C-9A2A-71CF410F1280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6059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</a:t>
            </a:r>
            <a:r>
              <a:rPr lang="en-US" baseline="0" dirty="0"/>
              <a:t> intrinsic sensitivity has large uncertainties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1F77DF-D6F7-4244-A10E-D47B0A22DA0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68328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1F77DF-D6F7-4244-A10E-D47B0A22DA0C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6966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1F77DF-D6F7-4244-A10E-D47B0A22DA0C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6209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1F77DF-D6F7-4244-A10E-D47B0A22DA0C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5634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1F77DF-D6F7-4244-A10E-D47B0A22DA0C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45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5D31458-51CE-428F-8AEE-CF6815C83439}" type="datetimeFigureOut">
              <a:rPr lang="en-US" smtClean="0"/>
              <a:pPr>
                <a:defRPr/>
              </a:pPr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69198D-2426-4160-859C-CAC2F277A8F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170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D6C6A0-D5F5-4970-B91F-9906F44A31D2}" type="datetimeFigureOut">
              <a:rPr lang="en-US" smtClean="0"/>
              <a:pPr>
                <a:defRPr/>
              </a:pPr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1D6708-FAE6-429F-AFB5-372FA919D65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57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CB07CF-6475-4F53-87B9-D55688B82428}" type="datetimeFigureOut">
              <a:rPr lang="en-US" smtClean="0"/>
              <a:pPr>
                <a:defRPr/>
              </a:pPr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29525F-8FE5-48E9-ACD8-FD0C0D1899F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767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21939E-4DE9-4F38-8707-CA94C9C74100}" type="datetimeFigureOut">
              <a:rPr lang="en-US" smtClean="0"/>
              <a:pPr>
                <a:defRPr/>
              </a:pPr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3A42B6-ACAF-4A9F-BBE7-2E5A44C68A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319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9597E6-14B2-41F0-B048-E3BD81DC3EAE}" type="datetimeFigureOut">
              <a:rPr lang="en-US" smtClean="0"/>
              <a:pPr>
                <a:defRPr/>
              </a:pPr>
              <a:t>11/4/2020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B90E39-2B65-4875-BCDF-19E24629C58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6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340C97-9677-476B-AA36-33669D60E1E6}" type="datetimeFigureOut">
              <a:rPr lang="en-US" smtClean="0"/>
              <a:pPr>
                <a:defRPr/>
              </a:pPr>
              <a:t>11/4/2020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E33EC-1DD4-4BB0-97F1-6165DE91359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660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290AD2-C03D-45DB-8661-609F2079C668}" type="datetimeFigureOut">
              <a:rPr lang="en-US" smtClean="0"/>
              <a:pPr>
                <a:defRPr/>
              </a:pPr>
              <a:t>11/4/2020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D6401D-2916-494F-9095-EDE8145E27D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386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 i="1">
                <a:solidFill>
                  <a:srgbClr val="1D12F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F69441-BE01-4480-B6FB-196DC930B598}" type="datetimeFigureOut">
              <a:rPr lang="en-US" smtClean="0"/>
              <a:pPr>
                <a:defRPr/>
              </a:pPr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059B4A-577F-4100-9B9F-878CF225308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506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28028A-FB89-43C6-83BD-CB479B8B21E9}" type="datetimeFigureOut">
              <a:rPr lang="en-US" smtClean="0"/>
              <a:pPr>
                <a:defRPr/>
              </a:pPr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1FF88-10CC-40C8-8398-2F338F40605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762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404074-7703-4DD3-B682-70CF28052F39}" type="datetimeFigureOut">
              <a:rPr lang="en-US" smtClean="0"/>
              <a:pPr>
                <a:defRPr/>
              </a:pPr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D8D033-1348-4E26-90C6-E40755B2381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273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A537C1-685D-4B98-9B91-8D24379C2F63}" type="datetimeFigureOut">
              <a:rPr lang="en-US" smtClean="0"/>
              <a:pPr>
                <a:defRPr/>
              </a:pPr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68389E-65D6-4940-93FF-465E83EAA45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850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860240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3E892-0DEB-4D4E-9ADC-974017593F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726508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5CA300-C04C-41C6-9FE3-6464FEE84B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9332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1535A6-5F3E-41FC-8EE7-1DCAC7ADC1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798198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7BAA6-52BF-4E7B-A0CD-B43FAB6C83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374131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51251-3A6A-4A5C-9C83-F1ACB5DD78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94309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078FD5-0E3C-4C29-9420-B7FFADCD0C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291505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87C376-10DB-40BD-B33F-F56AEB9A88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384706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85A1B-7EDA-481E-921A-55B0192B5D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921466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9D69AE-477E-408F-B978-D9D8117CFF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792205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A8BF97-5841-4295-86FA-FA636AC5A1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224804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5EA2A-EB53-4710-9A9F-9D6200C1CE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24755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04B67C-75A1-4AA2-A897-11637468AC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14604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5B49AD-63D3-405A-AECD-DB13B69FC64B}" type="datetimeFigureOut">
              <a:rPr lang="en-US" smtClean="0"/>
              <a:pPr>
                <a:defRPr/>
              </a:pPr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59F17EC-83EB-40F4-834E-7A7EB9754C2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466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3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</a:defRPr>
            </a:lvl1pPr>
          </a:lstStyle>
          <a:p>
            <a:pPr>
              <a:defRPr/>
            </a:pPr>
            <a:fld id="{D0E8E08E-6802-4BE0-9CAE-A43957479D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886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11" Type="http://schemas.openxmlformats.org/officeDocument/2006/relationships/image" Target="../media/image5.wmf"/><Relationship Id="rId5" Type="http://schemas.openxmlformats.org/officeDocument/2006/relationships/oleObject" Target="../embeddings/oleObject1.bin"/><Relationship Id="rId10" Type="http://schemas.openxmlformats.org/officeDocument/2006/relationships/oleObject" Target="../embeddings/oleObject3.bin"/><Relationship Id="rId4" Type="http://schemas.openxmlformats.org/officeDocument/2006/relationships/image" Target="../media/image6.emf"/><Relationship Id="rId9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9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18.wmf"/><Relationship Id="rId18" Type="http://schemas.openxmlformats.org/officeDocument/2006/relationships/oleObject" Target="../embeddings/oleObject13.bin"/><Relationship Id="rId26" Type="http://schemas.openxmlformats.org/officeDocument/2006/relationships/oleObject" Target="../embeddings/oleObject17.bin"/><Relationship Id="rId3" Type="http://schemas.openxmlformats.org/officeDocument/2006/relationships/notesSlide" Target="../notesSlides/notesSlide4.xml"/><Relationship Id="rId21" Type="http://schemas.openxmlformats.org/officeDocument/2006/relationships/image" Target="../media/image22.wmf"/><Relationship Id="rId7" Type="http://schemas.openxmlformats.org/officeDocument/2006/relationships/image" Target="../media/image15.wmf"/><Relationship Id="rId12" Type="http://schemas.openxmlformats.org/officeDocument/2006/relationships/oleObject" Target="../embeddings/oleObject10.bin"/><Relationship Id="rId17" Type="http://schemas.openxmlformats.org/officeDocument/2006/relationships/image" Target="../media/image20.wmf"/><Relationship Id="rId25" Type="http://schemas.openxmlformats.org/officeDocument/2006/relationships/image" Target="../media/image24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2.bin"/><Relationship Id="rId20" Type="http://schemas.openxmlformats.org/officeDocument/2006/relationships/oleObject" Target="../embeddings/oleObject14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7.wmf"/><Relationship Id="rId24" Type="http://schemas.openxmlformats.org/officeDocument/2006/relationships/oleObject" Target="../embeddings/oleObject16.bin"/><Relationship Id="rId5" Type="http://schemas.openxmlformats.org/officeDocument/2006/relationships/image" Target="../media/image14.wmf"/><Relationship Id="rId15" Type="http://schemas.openxmlformats.org/officeDocument/2006/relationships/image" Target="../media/image19.wmf"/><Relationship Id="rId23" Type="http://schemas.openxmlformats.org/officeDocument/2006/relationships/image" Target="../media/image23.wmf"/><Relationship Id="rId10" Type="http://schemas.openxmlformats.org/officeDocument/2006/relationships/oleObject" Target="../embeddings/oleObject9.bin"/><Relationship Id="rId19" Type="http://schemas.openxmlformats.org/officeDocument/2006/relationships/image" Target="../media/image21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16.wmf"/><Relationship Id="rId14" Type="http://schemas.openxmlformats.org/officeDocument/2006/relationships/oleObject" Target="../embeddings/oleObject11.bin"/><Relationship Id="rId22" Type="http://schemas.openxmlformats.org/officeDocument/2006/relationships/oleObject" Target="../embeddings/oleObject15.bin"/><Relationship Id="rId27" Type="http://schemas.openxmlformats.org/officeDocument/2006/relationships/image" Target="../media/image25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18.wmf"/><Relationship Id="rId18" Type="http://schemas.openxmlformats.org/officeDocument/2006/relationships/oleObject" Target="../embeddings/oleObject21.bin"/><Relationship Id="rId26" Type="http://schemas.openxmlformats.org/officeDocument/2006/relationships/oleObject" Target="../embeddings/oleObject14.bin"/><Relationship Id="rId3" Type="http://schemas.openxmlformats.org/officeDocument/2006/relationships/notesSlide" Target="../notesSlides/notesSlide7.xml"/><Relationship Id="rId21" Type="http://schemas.openxmlformats.org/officeDocument/2006/relationships/image" Target="../media/image29.wmf"/><Relationship Id="rId7" Type="http://schemas.openxmlformats.org/officeDocument/2006/relationships/image" Target="../media/image15.wmf"/><Relationship Id="rId12" Type="http://schemas.openxmlformats.org/officeDocument/2006/relationships/oleObject" Target="../embeddings/oleObject18.bin"/><Relationship Id="rId17" Type="http://schemas.openxmlformats.org/officeDocument/2006/relationships/image" Target="../media/image27.wmf"/><Relationship Id="rId25" Type="http://schemas.openxmlformats.org/officeDocument/2006/relationships/image" Target="../media/image30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0.bin"/><Relationship Id="rId20" Type="http://schemas.openxmlformats.org/officeDocument/2006/relationships/oleObject" Target="../embeddings/oleObject22.bin"/><Relationship Id="rId29" Type="http://schemas.openxmlformats.org/officeDocument/2006/relationships/image" Target="../media/image23.wmf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7.wmf"/><Relationship Id="rId24" Type="http://schemas.openxmlformats.org/officeDocument/2006/relationships/oleObject" Target="../embeddings/oleObject23.bin"/><Relationship Id="rId5" Type="http://schemas.openxmlformats.org/officeDocument/2006/relationships/image" Target="../media/image14.wmf"/><Relationship Id="rId15" Type="http://schemas.openxmlformats.org/officeDocument/2006/relationships/image" Target="../media/image19.wmf"/><Relationship Id="rId23" Type="http://schemas.openxmlformats.org/officeDocument/2006/relationships/image" Target="../media/image21.wmf"/><Relationship Id="rId28" Type="http://schemas.openxmlformats.org/officeDocument/2006/relationships/oleObject" Target="../embeddings/oleObject15.bin"/><Relationship Id="rId10" Type="http://schemas.openxmlformats.org/officeDocument/2006/relationships/oleObject" Target="../embeddings/oleObject9.bin"/><Relationship Id="rId19" Type="http://schemas.openxmlformats.org/officeDocument/2006/relationships/image" Target="../media/image28.wmf"/><Relationship Id="rId31" Type="http://schemas.openxmlformats.org/officeDocument/2006/relationships/image" Target="../media/image24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16.wmf"/><Relationship Id="rId14" Type="http://schemas.openxmlformats.org/officeDocument/2006/relationships/oleObject" Target="../embeddings/oleObject19.bin"/><Relationship Id="rId22" Type="http://schemas.openxmlformats.org/officeDocument/2006/relationships/oleObject" Target="../embeddings/oleObject13.bin"/><Relationship Id="rId27" Type="http://schemas.openxmlformats.org/officeDocument/2006/relationships/image" Target="../media/image22.wmf"/><Relationship Id="rId30" Type="http://schemas.openxmlformats.org/officeDocument/2006/relationships/oleObject" Target="../embeddings/oleObject16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jpeg"/><Relationship Id="rId7" Type="http://schemas.openxmlformats.org/officeDocument/2006/relationships/image" Target="../media/image41.t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tif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010.01451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ti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jpg"/><Relationship Id="rId7" Type="http://schemas.openxmlformats.org/officeDocument/2006/relationships/image" Target="../media/image52.jpg"/><Relationship Id="rId12" Type="http://schemas.openxmlformats.org/officeDocument/2006/relationships/image" Target="../media/image5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jpg"/><Relationship Id="rId10" Type="http://schemas.openxmlformats.org/officeDocument/2006/relationships/image" Target="../media/image55.png"/><Relationship Id="rId4" Type="http://schemas.openxmlformats.org/officeDocument/2006/relationships/image" Target="../media/image49.jpg"/><Relationship Id="rId9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tif"/><Relationship Id="rId2" Type="http://schemas.openxmlformats.org/officeDocument/2006/relationships/image" Target="../media/image63.ti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5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emf"/><Relationship Id="rId4" Type="http://schemas.openxmlformats.org/officeDocument/2006/relationships/image" Target="../media/image75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B15D6BE-9EBC-4071-8C0D-53FAC7211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2912" y="4958857"/>
            <a:ext cx="1766887" cy="1766887"/>
          </a:xfrm>
          <a:prstGeom prst="rect">
            <a:avLst/>
          </a:prstGeom>
        </p:spPr>
      </p:pic>
      <p:sp>
        <p:nvSpPr>
          <p:cNvPr id="4098" name="Text Box 11"/>
          <p:cNvSpPr txBox="1">
            <a:spLocks noChangeArrowheads="1"/>
          </p:cNvSpPr>
          <p:nvPr/>
        </p:nvSpPr>
        <p:spPr bwMode="auto">
          <a:xfrm>
            <a:off x="0" y="4733925"/>
            <a:ext cx="16002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DeMille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 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Group</a:t>
            </a:r>
          </a:p>
        </p:txBody>
      </p:sp>
      <p:pic>
        <p:nvPicPr>
          <p:cNvPr id="4099" name="Picture 10" descr="molecule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4654" y="5091113"/>
            <a:ext cx="1847117" cy="1404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2"/>
          <p:cNvSpPr>
            <a:spLocks noChangeArrowheads="1"/>
          </p:cNvSpPr>
          <p:nvPr/>
        </p:nvSpPr>
        <p:spPr bwMode="auto">
          <a:xfrm>
            <a:off x="2410096" y="4119911"/>
            <a:ext cx="4323806" cy="1228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Dave DeMille</a:t>
            </a:r>
          </a:p>
          <a:p>
            <a:pPr marL="0" marR="0" lvl="0" indent="0" algn="ctr" defTabSz="9144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University of Chicago </a:t>
            </a:r>
            <a:b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and Argonne National Lab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843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3173"/>
            <a:ext cx="9144000" cy="986226"/>
          </a:xfrm>
        </p:spPr>
        <p:txBody>
          <a:bodyPr lIns="0" rIns="0" rtlCol="0">
            <a:noAutofit/>
          </a:bodyPr>
          <a:lstStyle/>
          <a:p>
            <a:pPr>
              <a:defRPr/>
            </a:pPr>
            <a:r>
              <a:rPr lang="en-US" sz="2400" i="1" dirty="0">
                <a:solidFill>
                  <a:srgbClr val="3333CC"/>
                </a:solidFill>
                <a:latin typeface="Verdana" pitchFamily="34" charset="0"/>
              </a:rPr>
              <a:t>Towards new searches for CP-violating physics</a:t>
            </a:r>
            <a:br>
              <a:rPr lang="en-US" sz="2400" i="1" dirty="0">
                <a:solidFill>
                  <a:srgbClr val="3333CC"/>
                </a:solidFill>
                <a:latin typeface="Verdana" pitchFamily="34" charset="0"/>
              </a:rPr>
            </a:br>
            <a:r>
              <a:rPr lang="en-US" sz="2400" i="1" dirty="0">
                <a:solidFill>
                  <a:srgbClr val="3333CC"/>
                </a:solidFill>
                <a:latin typeface="Verdana" pitchFamily="34" charset="0"/>
              </a:rPr>
              <a:t>(a.k.a. EDMs) using ultracold molecules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578565" y="1453422"/>
            <a:ext cx="8208906" cy="2231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Why EDMs?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 pitchFamily="34" charset="0"/>
              </a:rPr>
              <a:t>  EDMs &amp; related effects in simple atoms &amp; simple molecules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Electron EDM: current limit and near future with ACME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New directions: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CeNTREX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: “proton EDM” with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TlF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molecules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  <a:defRPr/>
            </a:pPr>
            <a:r>
              <a:rPr lang="en-US" sz="2000" baseline="0" dirty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Calibri" pitchFamily="34" charset="0"/>
              </a:rPr>
              <a:t>“Ultimate” EDM experiments with trapped molecules?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1614854" y="5729442"/>
            <a:ext cx="5865684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sng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Funding</a:t>
            </a:r>
            <a:r>
              <a:rPr kumimoji="0" lang="en-US" sz="1800" b="0" i="1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:</a:t>
            </a:r>
          </a:p>
          <a:p>
            <a:pPr lvl="0" algn="ctr" eaLnBrk="0" hangingPunct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NSF, </a:t>
            </a:r>
            <a:r>
              <a:rPr lang="en-US" sz="2000" dirty="0">
                <a:solidFill>
                  <a:srgbClr val="CC0000"/>
                </a:solidFill>
                <a:latin typeface="Verdana" pitchFamily="34" charset="0"/>
              </a:rPr>
              <a:t>Sloan Foundation, Moore Foundation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Heising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-Simons Foundation</a:t>
            </a:r>
          </a:p>
        </p:txBody>
      </p:sp>
    </p:spTree>
    <p:extLst>
      <p:ext uri="{BB962C8B-B14F-4D97-AF65-F5344CB8AC3E}">
        <p14:creationId xmlns:p14="http://schemas.microsoft.com/office/powerpoint/2010/main" val="159027722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2540000" y="3157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19100" y="636588"/>
            <a:ext cx="2973388" cy="2170112"/>
            <a:chOff x="264" y="401"/>
            <a:chExt cx="1873" cy="1367"/>
          </a:xfrm>
        </p:grpSpPr>
        <p:grpSp>
          <p:nvGrpSpPr>
            <p:cNvPr id="10292" name="Group 4"/>
            <p:cNvGrpSpPr>
              <a:grpSpLocks/>
            </p:cNvGrpSpPr>
            <p:nvPr/>
          </p:nvGrpSpPr>
          <p:grpSpPr bwMode="auto">
            <a:xfrm>
              <a:off x="264" y="401"/>
              <a:ext cx="872" cy="1367"/>
              <a:chOff x="264" y="401"/>
              <a:chExt cx="872" cy="1367"/>
            </a:xfrm>
          </p:grpSpPr>
          <p:sp>
            <p:nvSpPr>
              <p:cNvPr id="10301" name="Line 5"/>
              <p:cNvSpPr>
                <a:spLocks noChangeAspect="1" noChangeShapeType="1"/>
              </p:cNvSpPr>
              <p:nvPr/>
            </p:nvSpPr>
            <p:spPr bwMode="auto">
              <a:xfrm flipV="1">
                <a:off x="700" y="1682"/>
                <a:ext cx="0" cy="86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302" name="AutoShape 6"/>
              <p:cNvSpPr>
                <a:spLocks noChangeAspect="1" noChangeArrowheads="1"/>
              </p:cNvSpPr>
              <p:nvPr/>
            </p:nvSpPr>
            <p:spPr bwMode="auto">
              <a:xfrm>
                <a:off x="497" y="1601"/>
                <a:ext cx="393" cy="133"/>
              </a:xfrm>
              <a:prstGeom prst="curvedRightArrow">
                <a:avLst>
                  <a:gd name="adj1" fmla="val 20000"/>
                  <a:gd name="adj2" fmla="val 40000"/>
                  <a:gd name="adj3" fmla="val 98496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303" name="Line 7"/>
              <p:cNvSpPr>
                <a:spLocks noChangeAspect="1" noChangeShapeType="1"/>
              </p:cNvSpPr>
              <p:nvPr/>
            </p:nvSpPr>
            <p:spPr bwMode="auto">
              <a:xfrm flipV="1">
                <a:off x="700" y="648"/>
                <a:ext cx="0" cy="1034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304" name="AutoShape 8"/>
              <p:cNvSpPr>
                <a:spLocks noChangeAspect="1" noChangeArrowheads="1"/>
              </p:cNvSpPr>
              <p:nvPr/>
            </p:nvSpPr>
            <p:spPr bwMode="auto">
              <a:xfrm>
                <a:off x="497" y="586"/>
                <a:ext cx="393" cy="133"/>
              </a:xfrm>
              <a:prstGeom prst="curvedRightArrow">
                <a:avLst>
                  <a:gd name="adj1" fmla="val 20000"/>
                  <a:gd name="adj2" fmla="val 40000"/>
                  <a:gd name="adj3" fmla="val 98496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305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700" y="401"/>
                <a:ext cx="0" cy="233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306" name="Oval 10"/>
              <p:cNvSpPr>
                <a:spLocks noChangeAspect="1" noChangeArrowheads="1"/>
              </p:cNvSpPr>
              <p:nvPr/>
            </p:nvSpPr>
            <p:spPr bwMode="auto">
              <a:xfrm>
                <a:off x="264" y="720"/>
                <a:ext cx="872" cy="875"/>
              </a:xfrm>
              <a:prstGeom prst="ellipse">
                <a:avLst/>
              </a:prstGeom>
              <a:gradFill rotWithShape="0">
                <a:gsLst>
                  <a:gs pos="0">
                    <a:srgbClr val="C57627"/>
                  </a:gs>
                  <a:gs pos="50000">
                    <a:srgbClr val="FF9933"/>
                  </a:gs>
                  <a:gs pos="100000">
                    <a:srgbClr val="C57627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293" name="Group 11"/>
            <p:cNvGrpSpPr>
              <a:grpSpLocks noChangeAspect="1"/>
            </p:cNvGrpSpPr>
            <p:nvPr/>
          </p:nvGrpSpPr>
          <p:grpSpPr bwMode="auto">
            <a:xfrm flipV="1">
              <a:off x="1355" y="765"/>
              <a:ext cx="145" cy="875"/>
              <a:chOff x="8640" y="2880"/>
              <a:chExt cx="720" cy="4320"/>
            </a:xfrm>
          </p:grpSpPr>
          <p:sp>
            <p:nvSpPr>
              <p:cNvPr id="10298" name="Line 12"/>
              <p:cNvSpPr>
                <a:spLocks noChangeAspect="1" noChangeShapeType="1"/>
              </p:cNvSpPr>
              <p:nvPr/>
            </p:nvSpPr>
            <p:spPr bwMode="auto">
              <a:xfrm>
                <a:off x="9007" y="3486"/>
                <a:ext cx="0" cy="2994"/>
              </a:xfrm>
              <a:prstGeom prst="line">
                <a:avLst/>
              </a:prstGeom>
              <a:noFill/>
              <a:ln w="76200" cmpd="dbl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299" name="Oval 13"/>
              <p:cNvSpPr>
                <a:spLocks noChangeAspect="1" noChangeArrowheads="1"/>
              </p:cNvSpPr>
              <p:nvPr/>
            </p:nvSpPr>
            <p:spPr bwMode="auto">
              <a:xfrm>
                <a:off x="8640" y="2880"/>
                <a:ext cx="720" cy="720"/>
              </a:xfrm>
              <a:prstGeom prst="ellipse">
                <a:avLst/>
              </a:prstGeom>
              <a:gradFill rotWithShape="0">
                <a:gsLst>
                  <a:gs pos="0">
                    <a:srgbClr val="AC6722"/>
                  </a:gs>
                  <a:gs pos="50000">
                    <a:srgbClr val="FF9933"/>
                  </a:gs>
                  <a:gs pos="100000">
                    <a:srgbClr val="AC6722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300" name="Oval 14"/>
              <p:cNvSpPr>
                <a:spLocks noChangeAspect="1" noChangeArrowheads="1"/>
              </p:cNvSpPr>
              <p:nvPr/>
            </p:nvSpPr>
            <p:spPr bwMode="auto">
              <a:xfrm>
                <a:off x="8640" y="6480"/>
                <a:ext cx="720" cy="720"/>
              </a:xfrm>
              <a:prstGeom prst="ellipse">
                <a:avLst/>
              </a:prstGeom>
              <a:gradFill rotWithShape="0">
                <a:gsLst>
                  <a:gs pos="0">
                    <a:srgbClr val="00AC00"/>
                  </a:gs>
                  <a:gs pos="50000">
                    <a:srgbClr val="00FF00"/>
                  </a:gs>
                  <a:gs pos="100000">
                    <a:srgbClr val="00AC00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0294" name="Text Box 15"/>
            <p:cNvSpPr txBox="1">
              <a:spLocks noChangeAspect="1" noChangeArrowheads="1"/>
            </p:cNvSpPr>
            <p:nvPr/>
          </p:nvSpPr>
          <p:spPr bwMode="auto">
            <a:xfrm>
              <a:off x="1198" y="1018"/>
              <a:ext cx="270" cy="5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+</a:t>
              </a:r>
            </a:p>
          </p:txBody>
        </p:sp>
        <p:sp>
          <p:nvSpPr>
            <p:cNvPr id="10295" name="Line 16"/>
            <p:cNvSpPr>
              <a:spLocks noChangeAspect="1" noChangeShapeType="1"/>
            </p:cNvSpPr>
            <p:nvPr/>
          </p:nvSpPr>
          <p:spPr bwMode="auto">
            <a:xfrm flipV="1">
              <a:off x="1709" y="776"/>
              <a:ext cx="1" cy="778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10296" name="Text Box 17"/>
            <p:cNvSpPr txBox="1">
              <a:spLocks noChangeAspect="1" noChangeArrowheads="1"/>
            </p:cNvSpPr>
            <p:nvPr/>
          </p:nvSpPr>
          <p:spPr bwMode="auto">
            <a:xfrm>
              <a:off x="1840" y="1077"/>
              <a:ext cx="297" cy="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10297" name="Line 18"/>
            <p:cNvSpPr>
              <a:spLocks noChangeShapeType="1"/>
            </p:cNvSpPr>
            <p:nvPr/>
          </p:nvSpPr>
          <p:spPr bwMode="auto">
            <a:xfrm>
              <a:off x="1840" y="1081"/>
              <a:ext cx="172" cy="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</p:grpSp>
      <p:sp>
        <p:nvSpPr>
          <p:cNvPr id="298003" name="Text Box 19"/>
          <p:cNvSpPr txBox="1">
            <a:spLocks noChangeAspect="1" noChangeArrowheads="1"/>
          </p:cNvSpPr>
          <p:nvPr/>
        </p:nvSpPr>
        <p:spPr bwMode="auto">
          <a:xfrm>
            <a:off x="3430588" y="1571622"/>
            <a:ext cx="442912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=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078289" y="826144"/>
            <a:ext cx="1455738" cy="2300288"/>
            <a:chOff x="4078289" y="926160"/>
            <a:chExt cx="1455738" cy="2300288"/>
          </a:xfrm>
        </p:grpSpPr>
        <p:sp>
          <p:nvSpPr>
            <p:cNvPr id="10281" name="Line 21"/>
            <p:cNvSpPr>
              <a:spLocks noChangeAspect="1" noChangeShapeType="1"/>
            </p:cNvSpPr>
            <p:nvPr/>
          </p:nvSpPr>
          <p:spPr bwMode="auto">
            <a:xfrm flipV="1">
              <a:off x="5534027" y="1532585"/>
              <a:ext cx="0" cy="1235075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4078289" y="926160"/>
              <a:ext cx="1382713" cy="2300288"/>
              <a:chOff x="4078289" y="926160"/>
              <a:chExt cx="1382713" cy="2300288"/>
            </a:xfrm>
          </p:grpSpPr>
          <p:sp>
            <p:nvSpPr>
              <p:cNvPr id="10283" name="Line 23"/>
              <p:cNvSpPr>
                <a:spLocks noChangeAspect="1" noChangeShapeType="1"/>
              </p:cNvSpPr>
              <p:nvPr/>
            </p:nvSpPr>
            <p:spPr bwMode="auto">
              <a:xfrm flipV="1">
                <a:off x="4772027" y="3023248"/>
                <a:ext cx="0" cy="203200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284" name="AutoShape 24"/>
              <p:cNvSpPr>
                <a:spLocks noChangeAspect="1" noChangeArrowheads="1"/>
              </p:cNvSpPr>
              <p:nvPr/>
            </p:nvSpPr>
            <p:spPr bwMode="auto">
              <a:xfrm>
                <a:off x="4449764" y="2981973"/>
                <a:ext cx="625475" cy="209550"/>
              </a:xfrm>
              <a:prstGeom prst="curvedRightArrow">
                <a:avLst>
                  <a:gd name="adj1" fmla="val 20000"/>
                  <a:gd name="adj2" fmla="val 40000"/>
                  <a:gd name="adj3" fmla="val 99495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285" name="AutoShape 25"/>
              <p:cNvSpPr>
                <a:spLocks noChangeAspect="1" noChangeArrowheads="1"/>
              </p:cNvSpPr>
              <p:nvPr/>
            </p:nvSpPr>
            <p:spPr bwMode="auto">
              <a:xfrm>
                <a:off x="4449764" y="1230960"/>
                <a:ext cx="625475" cy="211138"/>
              </a:xfrm>
              <a:prstGeom prst="curvedRightArrow">
                <a:avLst>
                  <a:gd name="adj1" fmla="val 20000"/>
                  <a:gd name="adj2" fmla="val 40000"/>
                  <a:gd name="adj3" fmla="val 9874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286" name="Line 26"/>
              <p:cNvSpPr>
                <a:spLocks noChangeAspect="1" noChangeShapeType="1"/>
              </p:cNvSpPr>
              <p:nvPr/>
            </p:nvSpPr>
            <p:spPr bwMode="auto">
              <a:xfrm flipV="1">
                <a:off x="4772027" y="926160"/>
                <a:ext cx="0" cy="442913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287" name="Line 27"/>
              <p:cNvSpPr>
                <a:spLocks noChangeAspect="1" noChangeShapeType="1"/>
              </p:cNvSpPr>
              <p:nvPr/>
            </p:nvSpPr>
            <p:spPr bwMode="auto">
              <a:xfrm flipV="1">
                <a:off x="4772027" y="1408760"/>
                <a:ext cx="0" cy="1646238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288" name="Oval 28"/>
              <p:cNvSpPr>
                <a:spLocks noChangeAspect="1" noChangeArrowheads="1"/>
              </p:cNvSpPr>
              <p:nvPr/>
            </p:nvSpPr>
            <p:spPr bwMode="auto">
              <a:xfrm flipV="1">
                <a:off x="4538664" y="2691460"/>
                <a:ext cx="460375" cy="231775"/>
              </a:xfrm>
              <a:prstGeom prst="ellipse">
                <a:avLst/>
              </a:prstGeom>
              <a:gradFill rotWithShape="0">
                <a:gsLst>
                  <a:gs pos="0">
                    <a:srgbClr val="FF9933"/>
                  </a:gs>
                  <a:gs pos="100000">
                    <a:srgbClr val="A7642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289" name="Oval 29"/>
              <p:cNvSpPr>
                <a:spLocks noChangeAspect="1" noChangeArrowheads="1"/>
              </p:cNvSpPr>
              <p:nvPr/>
            </p:nvSpPr>
            <p:spPr bwMode="auto">
              <a:xfrm flipV="1">
                <a:off x="4078289" y="1465910"/>
                <a:ext cx="1382713" cy="1387475"/>
              </a:xfrm>
              <a:prstGeom prst="ellipse">
                <a:avLst/>
              </a:prstGeom>
              <a:gradFill rotWithShape="0">
                <a:gsLst>
                  <a:gs pos="0">
                    <a:srgbClr val="C27427"/>
                  </a:gs>
                  <a:gs pos="50000">
                    <a:srgbClr val="FF9933"/>
                  </a:gs>
                  <a:gs pos="100000">
                    <a:srgbClr val="C27427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290" name="Oval 30"/>
              <p:cNvSpPr>
                <a:spLocks noChangeAspect="1" noChangeArrowheads="1"/>
              </p:cNvSpPr>
              <p:nvPr/>
            </p:nvSpPr>
            <p:spPr bwMode="auto">
              <a:xfrm flipV="1">
                <a:off x="4570414" y="1465910"/>
                <a:ext cx="395288" cy="92075"/>
              </a:xfrm>
              <a:prstGeom prst="ellipse">
                <a:avLst/>
              </a:prstGeom>
              <a:gradFill rotWithShape="0">
                <a:gsLst>
                  <a:gs pos="0">
                    <a:srgbClr val="333333"/>
                  </a:gs>
                  <a:gs pos="100000">
                    <a:srgbClr val="9F9F9F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298016" name="Text Box 32"/>
          <p:cNvSpPr txBox="1">
            <a:spLocks noChangeArrowheads="1"/>
          </p:cNvSpPr>
          <p:nvPr/>
        </p:nvSpPr>
        <p:spPr bwMode="auto">
          <a:xfrm>
            <a:off x="11113" y="6190566"/>
            <a:ext cx="9144000" cy="653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Verdana" pitchFamily="34" charset="0"/>
                <a:ea typeface="+mn-ea"/>
                <a:cs typeface="Times New Roman" pitchFamily="18" charset="0"/>
              </a:rPr>
              <a:t>CPT theorem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Verdana" pitchFamily="34" charset="0"/>
                <a:ea typeface="+mn-ea"/>
                <a:cs typeface="Times New Roman" pitchFamily="18" charset="0"/>
                <a:sym typeface="Symbol" pitchFamily="18" charset="2"/>
              </a:rPr>
              <a:t>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Verdana" pitchFamily="34" charset="0"/>
                <a:ea typeface="+mn-ea"/>
                <a:cs typeface="Times New Roman" pitchFamily="18" charset="0"/>
              </a:rPr>
              <a:t> T-violation = CP-violation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Verdana" pitchFamily="34" charset="0"/>
                <a:ea typeface="+mn-ea"/>
                <a:cs typeface="Times New Roman" pitchFamily="18" charset="0"/>
              </a:rPr>
              <a:t>Additional CPV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Verdana" pitchFamily="34" charset="0"/>
                <a:ea typeface="+mn-ea"/>
                <a:cs typeface="Times New Roman" pitchFamily="18" charset="0"/>
              </a:rPr>
              <a:t>needed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Verdana" pitchFamily="34" charset="0"/>
                <a:ea typeface="+mn-ea"/>
                <a:cs typeface="Times New Roman" pitchFamily="18" charset="0"/>
              </a:rPr>
              <a:t> to explain cosmological baryon asymmetry</a:t>
            </a:r>
          </a:p>
        </p:txBody>
      </p:sp>
      <p:sp>
        <p:nvSpPr>
          <p:cNvPr id="298017" name="Rectangle 33"/>
          <p:cNvSpPr>
            <a:spLocks noChangeArrowheads="1"/>
          </p:cNvSpPr>
          <p:nvPr/>
        </p:nvSpPr>
        <p:spPr bwMode="auto">
          <a:xfrm>
            <a:off x="0" y="625475"/>
            <a:ext cx="3744913" cy="2279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1719263" y="2497135"/>
            <a:ext cx="2304974" cy="3584576"/>
            <a:chOff x="1083" y="1636"/>
            <a:chExt cx="1451" cy="2258"/>
          </a:xfrm>
        </p:grpSpPr>
        <p:grpSp>
          <p:nvGrpSpPr>
            <p:cNvPr id="10267" name="Group 35"/>
            <p:cNvGrpSpPr>
              <a:grpSpLocks/>
            </p:cNvGrpSpPr>
            <p:nvPr/>
          </p:nvGrpSpPr>
          <p:grpSpPr bwMode="auto">
            <a:xfrm>
              <a:off x="1083" y="2313"/>
              <a:ext cx="1022" cy="1581"/>
              <a:chOff x="1406" y="2308"/>
              <a:chExt cx="1022" cy="1581"/>
            </a:xfrm>
          </p:grpSpPr>
          <p:sp>
            <p:nvSpPr>
              <p:cNvPr id="10270" name="Line 36"/>
              <p:cNvSpPr>
                <a:spLocks noChangeAspect="1" noChangeShapeType="1"/>
              </p:cNvSpPr>
              <p:nvPr/>
            </p:nvSpPr>
            <p:spPr bwMode="auto">
              <a:xfrm flipV="1">
                <a:off x="1840" y="2308"/>
                <a:ext cx="0" cy="1037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271" name="Line 37"/>
              <p:cNvSpPr>
                <a:spLocks noChangeAspect="1" noChangeShapeType="1"/>
              </p:cNvSpPr>
              <p:nvPr/>
            </p:nvSpPr>
            <p:spPr bwMode="auto">
              <a:xfrm flipV="1">
                <a:off x="2428" y="2533"/>
                <a:ext cx="0" cy="778"/>
              </a:xfrm>
              <a:prstGeom prst="line">
                <a:avLst/>
              </a:prstGeom>
              <a:noFill/>
              <a:ln w="50800">
                <a:solidFill>
                  <a:srgbClr val="0000FF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272" name="Line 38"/>
              <p:cNvSpPr>
                <a:spLocks noChangeAspect="1" noChangeShapeType="1"/>
              </p:cNvSpPr>
              <p:nvPr/>
            </p:nvSpPr>
            <p:spPr bwMode="auto">
              <a:xfrm flipV="1">
                <a:off x="1843" y="3457"/>
                <a:ext cx="0" cy="128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273" name="AutoShape 39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1640" y="3495"/>
                <a:ext cx="394" cy="132"/>
              </a:xfrm>
              <a:prstGeom prst="curvedRightArrow">
                <a:avLst>
                  <a:gd name="adj1" fmla="val 20000"/>
                  <a:gd name="adj2" fmla="val 40000"/>
                  <a:gd name="adj3" fmla="val 99495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274" name="AutoShape 40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1640" y="2392"/>
                <a:ext cx="394" cy="133"/>
              </a:xfrm>
              <a:prstGeom prst="curvedRightArrow">
                <a:avLst>
                  <a:gd name="adj1" fmla="val 20000"/>
                  <a:gd name="adj2" fmla="val 40000"/>
                  <a:gd name="adj3" fmla="val 9874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275" name="Line 41"/>
              <p:cNvSpPr>
                <a:spLocks noChangeAspect="1" noChangeShapeType="1"/>
              </p:cNvSpPr>
              <p:nvPr/>
            </p:nvSpPr>
            <p:spPr bwMode="auto">
              <a:xfrm flipV="1">
                <a:off x="1843" y="2456"/>
                <a:ext cx="0" cy="1037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276" name="Oval 42"/>
              <p:cNvSpPr>
                <a:spLocks noChangeAspect="1" noChangeArrowheads="1"/>
              </p:cNvSpPr>
              <p:nvPr/>
            </p:nvSpPr>
            <p:spPr bwMode="auto">
              <a:xfrm flipV="1">
                <a:off x="1696" y="3312"/>
                <a:ext cx="290" cy="146"/>
              </a:xfrm>
              <a:prstGeom prst="ellipse">
                <a:avLst/>
              </a:prstGeom>
              <a:gradFill rotWithShape="0">
                <a:gsLst>
                  <a:gs pos="0">
                    <a:srgbClr val="FF9933"/>
                  </a:gs>
                  <a:gs pos="100000">
                    <a:srgbClr val="A7642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277" name="Oval 43"/>
              <p:cNvSpPr>
                <a:spLocks noChangeAspect="1" noChangeArrowheads="1"/>
              </p:cNvSpPr>
              <p:nvPr/>
            </p:nvSpPr>
            <p:spPr bwMode="auto">
              <a:xfrm flipV="1">
                <a:off x="1406" y="2540"/>
                <a:ext cx="871" cy="874"/>
              </a:xfrm>
              <a:prstGeom prst="ellipse">
                <a:avLst/>
              </a:prstGeom>
              <a:gradFill rotWithShape="0">
                <a:gsLst>
                  <a:gs pos="0">
                    <a:srgbClr val="C27427"/>
                  </a:gs>
                  <a:gs pos="50000">
                    <a:srgbClr val="FF9933"/>
                  </a:gs>
                  <a:gs pos="100000">
                    <a:srgbClr val="C27427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278" name="Oval 44"/>
              <p:cNvSpPr>
                <a:spLocks noChangeAspect="1" noChangeArrowheads="1"/>
              </p:cNvSpPr>
              <p:nvPr/>
            </p:nvSpPr>
            <p:spPr bwMode="auto">
              <a:xfrm flipV="1">
                <a:off x="1716" y="2540"/>
                <a:ext cx="249" cy="58"/>
              </a:xfrm>
              <a:prstGeom prst="ellipse">
                <a:avLst/>
              </a:prstGeom>
              <a:gradFill rotWithShape="0">
                <a:gsLst>
                  <a:gs pos="0">
                    <a:srgbClr val="333333"/>
                  </a:gs>
                  <a:gs pos="100000">
                    <a:srgbClr val="9F9F9F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279" name="Line 45"/>
              <p:cNvSpPr>
                <a:spLocks noChangeAspect="1" noChangeShapeType="1"/>
              </p:cNvSpPr>
              <p:nvPr/>
            </p:nvSpPr>
            <p:spPr bwMode="auto">
              <a:xfrm flipV="1">
                <a:off x="1843" y="2504"/>
                <a:ext cx="0" cy="54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280" name="Line 46"/>
              <p:cNvSpPr>
                <a:spLocks noChangeAspect="1" noChangeShapeType="1"/>
              </p:cNvSpPr>
              <p:nvPr/>
            </p:nvSpPr>
            <p:spPr bwMode="auto">
              <a:xfrm>
                <a:off x="1843" y="3555"/>
                <a:ext cx="1" cy="334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0268" name="Line 47"/>
            <p:cNvSpPr>
              <a:spLocks noChangeShapeType="1"/>
            </p:cNvSpPr>
            <p:nvPr/>
          </p:nvSpPr>
          <p:spPr bwMode="auto">
            <a:xfrm flipH="1">
              <a:off x="1737" y="1636"/>
              <a:ext cx="797" cy="932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lg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10269" name="Text Box 48"/>
            <p:cNvSpPr txBox="1">
              <a:spLocks noChangeArrowheads="1"/>
            </p:cNvSpPr>
            <p:nvPr/>
          </p:nvSpPr>
          <p:spPr bwMode="auto">
            <a:xfrm>
              <a:off x="1893" y="1696"/>
              <a:ext cx="3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T</a:t>
              </a:r>
            </a:p>
          </p:txBody>
        </p:sp>
      </p:grpSp>
      <p:sp>
        <p:nvSpPr>
          <p:cNvPr id="10249" name="Rectangle 49"/>
          <p:cNvSpPr>
            <a:spLocks noGrp="1" noChangeArrowheads="1"/>
          </p:cNvSpPr>
          <p:nvPr>
            <p:ph type="title"/>
          </p:nvPr>
        </p:nvSpPr>
        <p:spPr>
          <a:xfrm>
            <a:off x="190500" y="14285"/>
            <a:ext cx="8699500" cy="812801"/>
          </a:xfrm>
        </p:spPr>
        <p:txBody>
          <a:bodyPr>
            <a:noAutofit/>
          </a:bodyPr>
          <a:lstStyle/>
          <a:p>
            <a:pPr eaLnBrk="1" hangingPunct="1"/>
            <a:r>
              <a:rPr lang="en-US" sz="2800" i="1" dirty="0">
                <a:solidFill>
                  <a:srgbClr val="000080"/>
                </a:solidFill>
                <a:latin typeface="Verdana" pitchFamily="34" charset="0"/>
                <a:cs typeface="Times New Roman" pitchFamily="18" charset="0"/>
              </a:rPr>
              <a:t>Charge asymmetry along spin axis</a:t>
            </a:r>
            <a:br>
              <a:rPr lang="en-US" sz="2800" i="1" dirty="0">
                <a:solidFill>
                  <a:srgbClr val="000080"/>
                </a:solidFill>
                <a:latin typeface="Verdana" pitchFamily="34" charset="0"/>
                <a:cs typeface="Times New Roman" pitchFamily="18" charset="0"/>
              </a:rPr>
            </a:br>
            <a:r>
              <a:rPr lang="en-US" sz="2800" i="1" dirty="0">
                <a:solidFill>
                  <a:srgbClr val="000080"/>
                </a:solidFill>
                <a:latin typeface="Verdana" pitchFamily="34" charset="0"/>
                <a:cs typeface="Times New Roman" pitchFamily="18" charset="0"/>
              </a:rPr>
              <a:t>violates time-reversal symmetry</a:t>
            </a:r>
            <a:r>
              <a:rPr lang="en-US" sz="2800" i="1" dirty="0">
                <a:solidFill>
                  <a:schemeClr val="accent2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298048" name="Text Box 64"/>
          <p:cNvSpPr txBox="1">
            <a:spLocks noChangeArrowheads="1"/>
          </p:cNvSpPr>
          <p:nvPr/>
        </p:nvSpPr>
        <p:spPr bwMode="auto">
          <a:xfrm>
            <a:off x="593729" y="1236513"/>
            <a:ext cx="344804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If every one of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some particle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(electrons, protons, etc.) looks like this…</a:t>
            </a:r>
          </a:p>
        </p:txBody>
      </p:sp>
      <p:sp>
        <p:nvSpPr>
          <p:cNvPr id="298049" name="Text Box 65"/>
          <p:cNvSpPr txBox="1">
            <a:spLocks noChangeArrowheads="1"/>
          </p:cNvSpPr>
          <p:nvPr/>
        </p:nvSpPr>
        <p:spPr bwMode="auto">
          <a:xfrm>
            <a:off x="-121991" y="3697569"/>
            <a:ext cx="227965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This does not exist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  <a:sym typeface="Symbol" pitchFamily="18" charset="2"/>
              </a:rPr>
              <a:t>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 not good symmetry of nature</a:t>
            </a:r>
          </a:p>
        </p:txBody>
      </p:sp>
      <p:sp>
        <p:nvSpPr>
          <p:cNvPr id="10253" name="Text Box 66"/>
          <p:cNvSpPr txBox="1">
            <a:spLocks noChangeArrowheads="1"/>
          </p:cNvSpPr>
          <p:nvPr/>
        </p:nvSpPr>
        <p:spPr bwMode="auto">
          <a:xfrm>
            <a:off x="8093075" y="577898"/>
            <a:ext cx="992187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Purcell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Ramsey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Landau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743282" y="2272503"/>
            <a:ext cx="2599363" cy="3139450"/>
            <a:chOff x="5743282" y="2372519"/>
            <a:chExt cx="2599363" cy="3139450"/>
          </a:xfrm>
        </p:grpSpPr>
        <p:grpSp>
          <p:nvGrpSpPr>
            <p:cNvPr id="54" name="Group 35"/>
            <p:cNvGrpSpPr>
              <a:grpSpLocks/>
            </p:cNvGrpSpPr>
            <p:nvPr/>
          </p:nvGrpSpPr>
          <p:grpSpPr bwMode="auto">
            <a:xfrm flipH="1" flipV="1">
              <a:off x="6817645" y="3002131"/>
              <a:ext cx="1525000" cy="2509838"/>
              <a:chOff x="1317" y="2308"/>
              <a:chExt cx="960" cy="1581"/>
            </a:xfrm>
          </p:grpSpPr>
          <p:sp>
            <p:nvSpPr>
              <p:cNvPr id="57" name="Line 36"/>
              <p:cNvSpPr>
                <a:spLocks noChangeAspect="1" noChangeShapeType="1"/>
              </p:cNvSpPr>
              <p:nvPr/>
            </p:nvSpPr>
            <p:spPr bwMode="auto">
              <a:xfrm flipV="1">
                <a:off x="1840" y="2308"/>
                <a:ext cx="0" cy="1037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8" name="Line 37"/>
              <p:cNvSpPr>
                <a:spLocks noChangeAspect="1" noChangeShapeType="1"/>
              </p:cNvSpPr>
              <p:nvPr/>
            </p:nvSpPr>
            <p:spPr bwMode="auto">
              <a:xfrm flipV="1">
                <a:off x="1317" y="2486"/>
                <a:ext cx="0" cy="778"/>
              </a:xfrm>
              <a:prstGeom prst="line">
                <a:avLst/>
              </a:prstGeom>
              <a:noFill/>
              <a:ln w="50800">
                <a:solidFill>
                  <a:srgbClr val="0000FF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9" name="Line 38"/>
              <p:cNvSpPr>
                <a:spLocks noChangeAspect="1" noChangeShapeType="1"/>
              </p:cNvSpPr>
              <p:nvPr/>
            </p:nvSpPr>
            <p:spPr bwMode="auto">
              <a:xfrm flipV="1">
                <a:off x="1843" y="3457"/>
                <a:ext cx="0" cy="128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0" name="AutoShape 39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1640" y="3495"/>
                <a:ext cx="394" cy="132"/>
              </a:xfrm>
              <a:prstGeom prst="curvedRightArrow">
                <a:avLst>
                  <a:gd name="adj1" fmla="val 20000"/>
                  <a:gd name="adj2" fmla="val 40000"/>
                  <a:gd name="adj3" fmla="val 99495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1" name="AutoShape 40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1640" y="2392"/>
                <a:ext cx="394" cy="133"/>
              </a:xfrm>
              <a:prstGeom prst="curvedRightArrow">
                <a:avLst>
                  <a:gd name="adj1" fmla="val 20000"/>
                  <a:gd name="adj2" fmla="val 40000"/>
                  <a:gd name="adj3" fmla="val 9874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2" name="Line 41"/>
              <p:cNvSpPr>
                <a:spLocks noChangeAspect="1" noChangeShapeType="1"/>
              </p:cNvSpPr>
              <p:nvPr/>
            </p:nvSpPr>
            <p:spPr bwMode="auto">
              <a:xfrm flipV="1">
                <a:off x="1843" y="2456"/>
                <a:ext cx="0" cy="1037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3" name="Oval 42"/>
              <p:cNvSpPr>
                <a:spLocks noChangeAspect="1" noChangeArrowheads="1"/>
              </p:cNvSpPr>
              <p:nvPr/>
            </p:nvSpPr>
            <p:spPr bwMode="auto">
              <a:xfrm flipV="1">
                <a:off x="1696" y="3312"/>
                <a:ext cx="290" cy="146"/>
              </a:xfrm>
              <a:prstGeom prst="ellipse">
                <a:avLst/>
              </a:prstGeom>
              <a:gradFill rotWithShape="0">
                <a:gsLst>
                  <a:gs pos="0">
                    <a:srgbClr val="FF9933"/>
                  </a:gs>
                  <a:gs pos="100000">
                    <a:srgbClr val="A7642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4" name="Oval 43"/>
              <p:cNvSpPr>
                <a:spLocks noChangeAspect="1" noChangeArrowheads="1"/>
              </p:cNvSpPr>
              <p:nvPr/>
            </p:nvSpPr>
            <p:spPr bwMode="auto">
              <a:xfrm flipV="1">
                <a:off x="1406" y="2540"/>
                <a:ext cx="871" cy="874"/>
              </a:xfrm>
              <a:prstGeom prst="ellipse">
                <a:avLst/>
              </a:prstGeom>
              <a:gradFill rotWithShape="0">
                <a:gsLst>
                  <a:gs pos="0">
                    <a:srgbClr val="C27427"/>
                  </a:gs>
                  <a:gs pos="50000">
                    <a:srgbClr val="FF9933"/>
                  </a:gs>
                  <a:gs pos="100000">
                    <a:srgbClr val="C27427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5" name="Oval 44"/>
              <p:cNvSpPr>
                <a:spLocks noChangeAspect="1" noChangeArrowheads="1"/>
              </p:cNvSpPr>
              <p:nvPr/>
            </p:nvSpPr>
            <p:spPr bwMode="auto">
              <a:xfrm flipV="1">
                <a:off x="1716" y="2540"/>
                <a:ext cx="249" cy="58"/>
              </a:xfrm>
              <a:prstGeom prst="ellipse">
                <a:avLst/>
              </a:prstGeom>
              <a:gradFill rotWithShape="0">
                <a:gsLst>
                  <a:gs pos="0">
                    <a:srgbClr val="333333"/>
                  </a:gs>
                  <a:gs pos="100000">
                    <a:srgbClr val="9F9F9F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6" name="Line 45"/>
              <p:cNvSpPr>
                <a:spLocks noChangeAspect="1" noChangeShapeType="1"/>
              </p:cNvSpPr>
              <p:nvPr/>
            </p:nvSpPr>
            <p:spPr bwMode="auto">
              <a:xfrm flipV="1">
                <a:off x="1843" y="2504"/>
                <a:ext cx="0" cy="54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7" name="Line 46"/>
              <p:cNvSpPr>
                <a:spLocks noChangeAspect="1" noChangeShapeType="1"/>
              </p:cNvSpPr>
              <p:nvPr/>
            </p:nvSpPr>
            <p:spPr bwMode="auto">
              <a:xfrm>
                <a:off x="1843" y="3555"/>
                <a:ext cx="1" cy="334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55" name="Line 47"/>
            <p:cNvSpPr>
              <a:spLocks noChangeShapeType="1"/>
            </p:cNvSpPr>
            <p:nvPr/>
          </p:nvSpPr>
          <p:spPr bwMode="auto">
            <a:xfrm>
              <a:off x="5743282" y="2372519"/>
              <a:ext cx="1342318" cy="1349375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lg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56" name="Text Box 48"/>
            <p:cNvSpPr txBox="1">
              <a:spLocks noChangeArrowheads="1"/>
            </p:cNvSpPr>
            <p:nvPr/>
          </p:nvSpPr>
          <p:spPr bwMode="auto">
            <a:xfrm>
              <a:off x="6267756" y="2415213"/>
              <a:ext cx="610000" cy="708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P</a:t>
              </a:r>
            </a:p>
          </p:txBody>
        </p:sp>
      </p:grpSp>
      <p:sp>
        <p:nvSpPr>
          <p:cNvPr id="83" name="Text Box 65"/>
          <p:cNvSpPr txBox="1">
            <a:spLocks noChangeArrowheads="1"/>
          </p:cNvSpPr>
          <p:nvPr/>
        </p:nvSpPr>
        <p:spPr bwMode="auto">
          <a:xfrm>
            <a:off x="4893771" y="3801244"/>
            <a:ext cx="227965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Nor this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  <a:sym typeface="Symbol" pitchFamily="18" charset="2"/>
              </a:rPr>
              <a:t>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 violation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as well</a:t>
            </a:r>
          </a:p>
        </p:txBody>
      </p:sp>
    </p:spTree>
    <p:extLst>
      <p:ext uri="{BB962C8B-B14F-4D97-AF65-F5344CB8AC3E}">
        <p14:creationId xmlns:p14="http://schemas.microsoft.com/office/powerpoint/2010/main" val="1803737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9" name="Rectangle 49"/>
          <p:cNvSpPr>
            <a:spLocks noGrp="1" noChangeArrowheads="1"/>
          </p:cNvSpPr>
          <p:nvPr>
            <p:ph type="title"/>
          </p:nvPr>
        </p:nvSpPr>
        <p:spPr>
          <a:xfrm>
            <a:off x="0" y="57150"/>
            <a:ext cx="9144000" cy="533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2600" i="1" dirty="0">
                <a:solidFill>
                  <a:srgbClr val="3333CC"/>
                </a:solidFill>
                <a:latin typeface="Verdana" pitchFamily="34" charset="0"/>
              </a:rPr>
              <a:t>Atoms &amp; nuclei as transducers of CP-violating physics</a:t>
            </a:r>
          </a:p>
        </p:txBody>
      </p:sp>
      <p:pic>
        <p:nvPicPr>
          <p:cNvPr id="82" name="Picture 8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400" y="733030"/>
            <a:ext cx="2992096" cy="2066591"/>
          </a:xfrm>
          <a:prstGeom prst="rect">
            <a:avLst/>
          </a:prstGeom>
        </p:spPr>
      </p:pic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8215808"/>
              </p:ext>
            </p:extLst>
          </p:nvPr>
        </p:nvGraphicFramePr>
        <p:xfrm>
          <a:off x="6748622" y="1675244"/>
          <a:ext cx="1054100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560" name="Equation" r:id="rId5" imgW="520560" imgH="203040" progId="Equation.DSMT4">
                  <p:embed/>
                </p:oleObj>
              </mc:Choice>
              <mc:Fallback>
                <p:oleObj name="Equation" r:id="rId5" imgW="520560" imgH="203040" progId="Equation.DSMT4">
                  <p:embed/>
                  <p:pic>
                    <p:nvPicPr>
                      <p:cNvPr id="39" name="Object 3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48622" y="1675244"/>
                        <a:ext cx="1054100" cy="411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ext Box 64"/>
          <p:cNvSpPr txBox="1">
            <a:spLocks noChangeArrowheads="1"/>
          </p:cNvSpPr>
          <p:nvPr/>
        </p:nvSpPr>
        <p:spPr bwMode="auto">
          <a:xfrm>
            <a:off x="3474889" y="1098098"/>
            <a:ext cx="4940457" cy="135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14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</a:rPr>
              <a:t>CPV electron-quark interaction</a:t>
            </a:r>
          </a:p>
          <a:p>
            <a:pPr marL="0" marR="0" lvl="0" indent="0" algn="ctr" defTabSz="914400" rtl="0" eaLnBrk="1" fontAlgn="base" latinLnBrk="0" hangingPunct="1">
              <a:lnSpc>
                <a:spcPct val="114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0000"/>
                </a:solidFill>
                <a:latin typeface="Verdana" pitchFamily="34" charset="0"/>
              </a:rPr>
              <a:t>e.g. via scalar </a:t>
            </a:r>
            <a:r>
              <a:rPr lang="en-US" dirty="0" err="1">
                <a:solidFill>
                  <a:srgbClr val="000000"/>
                </a:solidFill>
                <a:latin typeface="Verdana" pitchFamily="34" charset="0"/>
              </a:rPr>
              <a:t>leptoquark</a:t>
            </a:r>
            <a:r>
              <a:rPr lang="en-US" dirty="0">
                <a:solidFill>
                  <a:srgbClr val="000000"/>
                </a:solidFill>
                <a:latin typeface="Verdana" pitchFamily="34" charset="0"/>
              </a:rPr>
              <a:t> exchange</a:t>
            </a:r>
          </a:p>
          <a:p>
            <a:pPr lvl="0">
              <a:lnSpc>
                <a:spcPct val="114000"/>
              </a:lnSpc>
              <a:spcBef>
                <a:spcPts val="0"/>
              </a:spcBef>
              <a:defRPr/>
            </a:pPr>
            <a:r>
              <a:rPr lang="en-US" dirty="0">
                <a:solidFill>
                  <a:srgbClr val="000000"/>
                </a:solidFill>
                <a:latin typeface="Verdana" pitchFamily="34" charset="0"/>
                <a:sym typeface="Euclid Symbol" panose="05050102010706020507" pitchFamily="18" charset="2"/>
              </a:rPr>
              <a:t>       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</a:rPr>
              <a:t>atomic Hamiltonian</a:t>
            </a:r>
          </a:p>
          <a:p>
            <a:pPr lvl="0" algn="ctr">
              <a:lnSpc>
                <a:spcPct val="114000"/>
              </a:lnSpc>
              <a:spcBef>
                <a:spcPts val="0"/>
              </a:spcBef>
              <a:defRPr/>
            </a:pPr>
            <a:r>
              <a:rPr lang="en-US" dirty="0">
                <a:solidFill>
                  <a:srgbClr val="000000"/>
                </a:solidFill>
                <a:latin typeface="Verdana" pitchFamily="34" charset="0"/>
              </a:rPr>
              <a:t>(analogous to </a:t>
            </a:r>
            <a:r>
              <a:rPr lang="en-US" i="1" dirty="0">
                <a:solidFill>
                  <a:srgbClr val="000000"/>
                </a:solidFill>
                <a:latin typeface="Verdana" pitchFamily="34" charset="0"/>
              </a:rPr>
              <a:t>Z</a:t>
            </a:r>
            <a:r>
              <a:rPr lang="en-US" baseline="30000" dirty="0">
                <a:solidFill>
                  <a:srgbClr val="000000"/>
                </a:solidFill>
                <a:latin typeface="Verdana" pitchFamily="34" charset="0"/>
              </a:rPr>
              <a:t>0</a:t>
            </a:r>
            <a:r>
              <a:rPr lang="en-US" dirty="0">
                <a:solidFill>
                  <a:srgbClr val="000000"/>
                </a:solidFill>
                <a:latin typeface="Verdana" pitchFamily="34" charset="0"/>
              </a:rPr>
              <a:t> exchange)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85" r="34030"/>
          <a:stretch/>
        </p:blipFill>
        <p:spPr>
          <a:xfrm>
            <a:off x="5800008" y="3126496"/>
            <a:ext cx="2820070" cy="1979875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41"/>
          <a:stretch/>
        </p:blipFill>
        <p:spPr>
          <a:xfrm>
            <a:off x="746456" y="3146821"/>
            <a:ext cx="3041176" cy="1979875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0" y="5241880"/>
            <a:ext cx="4572000" cy="1345818"/>
            <a:chOff x="0" y="5241880"/>
            <a:chExt cx="4572000" cy="1345818"/>
          </a:xfrm>
        </p:grpSpPr>
        <p:sp>
          <p:nvSpPr>
            <p:cNvPr id="42" name="Text Box 64"/>
            <p:cNvSpPr txBox="1">
              <a:spLocks noChangeArrowheads="1"/>
            </p:cNvSpPr>
            <p:nvPr/>
          </p:nvSpPr>
          <p:spPr bwMode="auto">
            <a:xfrm>
              <a:off x="0" y="5241880"/>
              <a:ext cx="4572000" cy="134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14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</a:rPr>
                <a:t>Supersymmetric</a:t>
              </a:r>
              <a:r>
                <a:rPr kumimoji="0" lang="en-US" b="0" i="0" u="none" strike="noStrike" kern="1200" cap="none" spc="0" normalizeH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</a:rPr>
                <a:t> partners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14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aseline="0" dirty="0">
                  <a:solidFill>
                    <a:srgbClr val="000000"/>
                  </a:solidFill>
                  <a:latin typeface="Verdana" pitchFamily="34" charset="0"/>
                </a:rPr>
                <a:t>with</a:t>
              </a:r>
              <a:r>
                <a:rPr lang="en-US" dirty="0">
                  <a:solidFill>
                    <a:srgbClr val="000000"/>
                  </a:solidFill>
                  <a:latin typeface="Verdana" pitchFamily="34" charset="0"/>
                </a:rPr>
                <a:t> CPV in SUSY-breaking</a:t>
              </a:r>
              <a:br>
                <a:rPr lang="en-US" dirty="0">
                  <a:solidFill>
                    <a:srgbClr val="000000"/>
                  </a:solidFill>
                  <a:latin typeface="Verdana" pitchFamily="34" charset="0"/>
                </a:rPr>
              </a:br>
              <a:r>
                <a:rPr lang="en-US" dirty="0">
                  <a:solidFill>
                    <a:srgbClr val="000000"/>
                  </a:solidFill>
                  <a:latin typeface="Verdana" pitchFamily="34" charset="0"/>
                  <a:sym typeface="Euclid Symbol" panose="05050102010706020507" pitchFamily="18" charset="2"/>
                </a:rPr>
                <a:t></a:t>
              </a:r>
              <a:r>
                <a:rPr lang="en-US" b="1" dirty="0">
                  <a:solidFill>
                    <a:srgbClr val="000000"/>
                  </a:solidFill>
                  <a:latin typeface="Verdana" pitchFamily="34" charset="0"/>
                </a:rPr>
                <a:t>electron electric dipole moment</a:t>
              </a:r>
            </a:p>
            <a:p>
              <a:pPr lvl="0">
                <a:lnSpc>
                  <a:spcPct val="114000"/>
                </a:lnSpc>
                <a:spcBef>
                  <a:spcPts val="0"/>
                </a:spcBef>
                <a:defRPr/>
              </a:pPr>
              <a:r>
                <a:rPr lang="en-US" dirty="0">
                  <a:solidFill>
                    <a:srgbClr val="000000"/>
                  </a:solidFill>
                  <a:latin typeface="Verdana" pitchFamily="34" charset="0"/>
                  <a:sym typeface="Euclid Symbol" panose="05050102010706020507" pitchFamily="18" charset="2"/>
                </a:rPr>
                <a:t>      atomic </a:t>
              </a:r>
              <a:r>
                <a:rPr lang="en-US" dirty="0">
                  <a:solidFill>
                    <a:srgbClr val="000000"/>
                  </a:solidFill>
                  <a:latin typeface="Verdana" pitchFamily="34" charset="0"/>
                </a:rPr>
                <a:t>Hamiltonian </a:t>
              </a: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</a:endParaRPr>
            </a:p>
          </p:txBody>
        </p:sp>
        <p:graphicFrame>
          <p:nvGraphicFramePr>
            <p:cNvPr id="46" name="Object 4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74470981"/>
                </p:ext>
              </p:extLst>
            </p:nvPr>
          </p:nvGraphicFramePr>
          <p:xfrm>
            <a:off x="3128040" y="6124970"/>
            <a:ext cx="1106314" cy="411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8561" name="Equation" r:id="rId8" imgW="545760" imgH="203040" progId="Equation.DSMT4">
                    <p:embed/>
                  </p:oleObj>
                </mc:Choice>
                <mc:Fallback>
                  <p:oleObj name="Equation" r:id="rId8" imgW="545760" imgH="203040" progId="Equation.DSMT4">
                    <p:embed/>
                    <p:pic>
                      <p:nvPicPr>
                        <p:cNvPr id="46" name="Object 45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3128040" y="6124970"/>
                          <a:ext cx="1106314" cy="41148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4"/>
          <p:cNvGrpSpPr/>
          <p:nvPr/>
        </p:nvGrpSpPr>
        <p:grpSpPr>
          <a:xfrm>
            <a:off x="4585452" y="5255566"/>
            <a:ext cx="4569699" cy="1366650"/>
            <a:chOff x="4585452" y="5255566"/>
            <a:chExt cx="4569699" cy="1366650"/>
          </a:xfrm>
        </p:grpSpPr>
        <p:sp>
          <p:nvSpPr>
            <p:cNvPr id="45" name="Text Box 64"/>
            <p:cNvSpPr txBox="1">
              <a:spLocks noChangeArrowheads="1"/>
            </p:cNvSpPr>
            <p:nvPr/>
          </p:nvSpPr>
          <p:spPr bwMode="auto">
            <a:xfrm>
              <a:off x="4585452" y="5255566"/>
              <a:ext cx="4326340" cy="1355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marR="0" lvl="0" indent="0" algn="ctr" defTabSz="914400" eaLnBrk="1" latinLnBrk="0" hangingPunct="1">
                <a:lnSpc>
                  <a:spcPct val="114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 kumimoji="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</a:defRPr>
              </a:lvl1pPr>
            </a:lstStyle>
            <a:p>
              <a:r>
                <a:rPr lang="en-US" dirty="0"/>
                <a:t>Extra Higgs doublet with CPV</a:t>
              </a:r>
              <a:br>
                <a:rPr lang="en-US" dirty="0"/>
              </a:br>
              <a:r>
                <a:rPr lang="en-US" dirty="0">
                  <a:sym typeface="Euclid Symbol" panose="05050102010706020507" pitchFamily="18" charset="2"/>
                </a:rPr>
                <a:t> quark</a:t>
              </a:r>
              <a:r>
                <a:rPr lang="en-US" dirty="0"/>
                <a:t> chromo-EDM</a:t>
              </a:r>
            </a:p>
            <a:p>
              <a:r>
                <a:rPr lang="en-US" dirty="0">
                  <a:sym typeface="Euclid Symbol" panose="05050102010706020507" pitchFamily="18" charset="2"/>
                </a:rPr>
                <a:t>    </a:t>
              </a:r>
              <a:r>
                <a:rPr lang="en-US" b="1" dirty="0">
                  <a:sym typeface="Euclid Symbol" panose="05050102010706020507" pitchFamily="18" charset="2"/>
                </a:rPr>
                <a:t>nuclear Schiff moment</a:t>
              </a:r>
            </a:p>
            <a:p>
              <a:pPr algn="l"/>
              <a:r>
                <a:rPr lang="en-US" dirty="0">
                  <a:sym typeface="Euclid Symbol" panose="05050102010706020507" pitchFamily="18" charset="2"/>
                </a:rPr>
                <a:t>     atomic </a:t>
              </a:r>
              <a:r>
                <a:rPr lang="en-US" dirty="0"/>
                <a:t>Hamiltonian </a:t>
              </a:r>
            </a:p>
          </p:txBody>
        </p:sp>
        <p:graphicFrame>
          <p:nvGraphicFramePr>
            <p:cNvPr id="47" name="Object 4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2711222"/>
                </p:ext>
              </p:extLst>
            </p:nvPr>
          </p:nvGraphicFramePr>
          <p:xfrm>
            <a:off x="7542251" y="6158666"/>
            <a:ext cx="1612900" cy="463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8562" name="Equation" r:id="rId10" imgW="850680" imgH="228600" progId="Equation.DSMT4">
                    <p:embed/>
                  </p:oleObj>
                </mc:Choice>
                <mc:Fallback>
                  <p:oleObj name="Equation" r:id="rId10" imgW="850680" imgH="228600" progId="Equation.DSMT4">
                    <p:embed/>
                    <p:pic>
                      <p:nvPicPr>
                        <p:cNvPr id="47" name="Object 46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7542251" y="6158666"/>
                          <a:ext cx="1612900" cy="4635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Rectangle 2"/>
          <p:cNvSpPr/>
          <p:nvPr/>
        </p:nvSpPr>
        <p:spPr>
          <a:xfrm>
            <a:off x="841992" y="3194736"/>
            <a:ext cx="672911" cy="572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5945117" y="3275691"/>
            <a:ext cx="672911" cy="572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857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633046"/>
          </a:xfrm>
        </p:spPr>
        <p:txBody>
          <a:bodyPr/>
          <a:lstStyle/>
          <a:p>
            <a:pPr eaLnBrk="1" hangingPunct="1">
              <a:lnSpc>
                <a:spcPts val="3400"/>
              </a:lnSpc>
            </a:pPr>
            <a:r>
              <a:rPr lang="en-US" sz="2800" i="1" dirty="0">
                <a:solidFill>
                  <a:schemeClr val="accent2"/>
                </a:solidFill>
                <a:latin typeface="Verdana" pitchFamily="34" charset="0"/>
                <a:cs typeface="Times New Roman" pitchFamily="18" charset="0"/>
              </a:rPr>
              <a:t>How do EDMs show up in atoms/molecules?</a:t>
            </a:r>
            <a:endParaRPr lang="en-US" dirty="0"/>
          </a:p>
        </p:txBody>
      </p:sp>
      <p:sp>
        <p:nvSpPr>
          <p:cNvPr id="105" name="TextBox 104"/>
          <p:cNvSpPr txBox="1"/>
          <p:nvPr/>
        </p:nvSpPr>
        <p:spPr>
          <a:xfrm>
            <a:off x="0" y="1503484"/>
            <a:ext cx="91440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Fundamental issue: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</a:rPr>
              <a:t>elementary quantum mechanics [“Schiff theorem”]</a:t>
            </a:r>
            <a:r>
              <a:rPr lang="en-US" dirty="0">
                <a:solidFill>
                  <a:srgbClr val="000000"/>
                </a:solidFill>
                <a:latin typeface="Verdana" pitchFamily="34" charset="0"/>
              </a:rPr>
              <a:t> says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</a:rPr>
              <a:t> &lt;</a:t>
            </a:r>
            <a:r>
              <a:rPr kumimoji="0" lang="en-US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clid Math One" panose="05050601010101010101" pitchFamily="18" charset="2"/>
              </a:rPr>
              <a:t>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</a:rPr>
              <a:t>&gt; = 0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0000"/>
                </a:solidFill>
                <a:latin typeface="Verdana" pitchFamily="34" charset="0"/>
              </a:rPr>
              <a:t>on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</a:rPr>
              <a:t> any* charged particle in neutral atom or molecule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</a:rPr>
              <a:t>(makes sense</a:t>
            </a:r>
            <a:r>
              <a:rPr kumimoji="0" lang="en-US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</a:rPr>
              <a:t> intuitively!)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  <a:p>
            <a:pPr algn="ctr"/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</a:rPr>
              <a:t>“Loopholes” in Schiff theorem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</a:rPr>
            </a:br>
            <a:r>
              <a:rPr lang="en-US" dirty="0">
                <a:solidFill>
                  <a:srgbClr val="000000"/>
                </a:solidFill>
                <a:latin typeface="Verdana" pitchFamily="34" charset="0"/>
              </a:rPr>
              <a:t>a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</a:rPr>
              <a:t>llow</a:t>
            </a:r>
            <a:r>
              <a:rPr kumimoji="0" lang="en-US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</a:rPr>
              <a:t>observable atomic/molecular EDMs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</a:rPr>
            </a:br>
            <a:r>
              <a:rPr lang="en-US" b="1" dirty="0">
                <a:solidFill>
                  <a:srgbClr val="000000"/>
                </a:solidFill>
                <a:latin typeface="Verdana" pitchFamily="34" charset="0"/>
              </a:rPr>
              <a:t>*</a:t>
            </a:r>
            <a:r>
              <a:rPr lang="en-US" dirty="0">
                <a:solidFill>
                  <a:srgbClr val="000000"/>
                </a:solidFill>
                <a:latin typeface="Verdana" pitchFamily="34" charset="0"/>
              </a:rPr>
              <a:t>[</a:t>
            </a:r>
            <a:r>
              <a:rPr lang="en-US" dirty="0" err="1">
                <a:solidFill>
                  <a:srgbClr val="000000"/>
                </a:solidFill>
                <a:latin typeface="Verdana" pitchFamily="34" charset="0"/>
              </a:rPr>
              <a:t>pointlike</a:t>
            </a:r>
            <a:r>
              <a:rPr lang="en-US" dirty="0">
                <a:solidFill>
                  <a:srgbClr val="000000"/>
                </a:solidFill>
                <a:latin typeface="Verdana" pitchFamily="34" charset="0"/>
              </a:rPr>
              <a:t>, non-relativistic]</a:t>
            </a:r>
            <a:r>
              <a:rPr lang="en-US" b="1" dirty="0">
                <a:solidFill>
                  <a:srgbClr val="000000"/>
                </a:solidFill>
                <a:latin typeface="Verdana" pitchFamily="34" charset="0"/>
              </a:rPr>
              <a:t> 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</a:rPr>
              <a:t> </a:t>
            </a:r>
            <a:r>
              <a:rPr kumimoji="0" lang="en-US" sz="2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</a:rPr>
              <a:t>electron</a:t>
            </a:r>
            <a:r>
              <a:rPr kumimoji="0" lang="en-US" sz="2200" b="1" i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</a:rPr>
              <a:t> r</a:t>
            </a:r>
            <a:r>
              <a:rPr kumimoji="0" lang="en-US" sz="2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</a:rPr>
              <a:t>elativistic motion</a:t>
            </a:r>
            <a:r>
              <a:rPr kumimoji="0" lang="en-US" sz="2200" b="1" i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</a:rPr>
              <a:t> </a:t>
            </a:r>
            <a:r>
              <a:rPr kumimoji="0" lang="en-US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sym typeface="Symbol" panose="05050102010706020507" pitchFamily="18" charset="2"/>
              </a:rPr>
              <a:t>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</a:rPr>
              <a:t>electron EDM</a:t>
            </a:r>
            <a:r>
              <a:rPr kumimoji="0" lang="en-US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</a:rPr>
              <a:t> observable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sz="2000" b="1" i="1" dirty="0">
                <a:solidFill>
                  <a:srgbClr val="000000"/>
                </a:solidFill>
                <a:latin typeface="Verdana" pitchFamily="34" charset="0"/>
              </a:rPr>
              <a:t>nucleus finite size</a:t>
            </a:r>
            <a:r>
              <a:rPr lang="en-US" sz="2200" b="1" dirty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Verdana" pitchFamily="34" charset="0"/>
                <a:sym typeface="Symbol" panose="05050102010706020507" pitchFamily="18" charset="2"/>
              </a:rPr>
              <a:t> </a:t>
            </a:r>
            <a:r>
              <a:rPr lang="en-US" dirty="0">
                <a:solidFill>
                  <a:srgbClr val="000000"/>
                </a:solidFill>
                <a:latin typeface="Verdana" pitchFamily="34" charset="0"/>
              </a:rPr>
              <a:t>nuclear “Schiff moment” </a:t>
            </a:r>
            <a:r>
              <a:rPr lang="en-US" dirty="0">
                <a:solidFill>
                  <a:srgbClr val="000000"/>
                </a:solidFill>
                <a:latin typeface="Verdana" pitchFamily="34" charset="0"/>
                <a:sym typeface="Symbol" panose="05050102010706020507" pitchFamily="18" charset="2"/>
              </a:rPr>
              <a:t>observable</a:t>
            </a:r>
            <a:endParaRPr lang="en-US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en-US" dirty="0">
                <a:solidFill>
                  <a:srgbClr val="000000"/>
                </a:solidFill>
                <a:latin typeface="Verdana" pitchFamily="34" charset="0"/>
                <a:sym typeface="Symbol" panose="05050102010706020507" pitchFamily="18" charset="2"/>
              </a:rPr>
              <a:t>    roughly, </a:t>
            </a:r>
            <a:r>
              <a:rPr lang="en-US" i="1" dirty="0">
                <a:solidFill>
                  <a:srgbClr val="000000"/>
                </a:solidFill>
                <a:latin typeface="Verdana" pitchFamily="34" charset="0"/>
                <a:sym typeface="Symbol" panose="05050102010706020507" pitchFamily="18" charset="2"/>
              </a:rPr>
              <a:t>S</a:t>
            </a:r>
            <a:r>
              <a:rPr lang="en-US" dirty="0">
                <a:solidFill>
                  <a:srgbClr val="000000"/>
                </a:solidFill>
                <a:latin typeface="Verdana" pitchFamily="34" charset="0"/>
                <a:sym typeface="Symbol" panose="05050102010706020507" pitchFamily="18" charset="2"/>
              </a:rPr>
              <a:t>  unpaired nucleon EDM [neutron or proton]</a:t>
            </a:r>
            <a:br>
              <a:rPr lang="en-US" dirty="0">
                <a:solidFill>
                  <a:srgbClr val="000000"/>
                </a:solidFill>
                <a:latin typeface="Verdana" pitchFamily="34" charset="0"/>
                <a:sym typeface="Symbol" panose="05050102010706020507" pitchFamily="18" charset="2"/>
              </a:rPr>
            </a:br>
            <a:r>
              <a:rPr lang="en-US" sz="1600" dirty="0">
                <a:solidFill>
                  <a:srgbClr val="000000"/>
                </a:solidFill>
                <a:latin typeface="Verdana" pitchFamily="34" charset="0"/>
                <a:sym typeface="Symbol" panose="05050102010706020507" pitchFamily="18" charset="2"/>
              </a:rPr>
              <a:t>(but usually larger contributions from CPV n-n interactions…)</a:t>
            </a:r>
            <a:endParaRPr lang="en-US" sz="160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4" name="Text Box 64">
            <a:extLst>
              <a:ext uri="{FF2B5EF4-FFF2-40B4-BE49-F238E27FC236}">
                <a16:creationId xmlns:a16="http://schemas.microsoft.com/office/drawing/2014/main" id="{E7754B84-78E7-43AB-B409-CF070E018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5086" y="812941"/>
            <a:ext cx="4572000" cy="4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14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dirty="0">
                <a:solidFill>
                  <a:srgbClr val="000000"/>
                </a:solidFill>
                <a:latin typeface="Verdana" pitchFamily="34" charset="0"/>
              </a:rPr>
              <a:t>Hamiltonian from EDM: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</a:endParaRP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0A462B4-499D-4A4F-B20F-CC81CCE84B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9189758"/>
              </p:ext>
            </p:extLst>
          </p:nvPr>
        </p:nvGraphicFramePr>
        <p:xfrm>
          <a:off x="5625611" y="790065"/>
          <a:ext cx="2412276" cy="49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26" name="Equation" r:id="rId3" imgW="1117440" imgH="228600" progId="Equation.DSMT4">
                  <p:embed/>
                </p:oleObj>
              </mc:Choice>
              <mc:Fallback>
                <p:oleObj name="Equation" r:id="rId3" imgW="1117440" imgH="228600" progId="Equation.DSMT4">
                  <p:embed/>
                  <p:pic>
                    <p:nvPicPr>
                      <p:cNvPr id="46" name="Object 4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25611" y="790065"/>
                        <a:ext cx="2412276" cy="493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4856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1"/>
            <a:ext cx="9144000" cy="449798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en-US" sz="2800" i="1" dirty="0">
                <a:solidFill>
                  <a:srgbClr val="3333CC"/>
                </a:solidFill>
                <a:latin typeface="Verdana" pitchFamily="34" charset="0"/>
              </a:rPr>
              <a:t>CPV interactions polarize atomic </a:t>
            </a:r>
            <a:r>
              <a:rPr lang="en-US" altLang="en-US" sz="2800" i="1" dirty="0" err="1">
                <a:solidFill>
                  <a:srgbClr val="3333CC"/>
                </a:solidFill>
                <a:latin typeface="Verdana" pitchFamily="34" charset="0"/>
              </a:rPr>
              <a:t>wavefunctions</a:t>
            </a:r>
            <a:endParaRPr lang="en-US" altLang="en-US" sz="2800" i="1" dirty="0">
              <a:solidFill>
                <a:srgbClr val="3333CC"/>
              </a:solidFill>
              <a:latin typeface="Verdana" pitchFamily="34" charset="0"/>
            </a:endParaRPr>
          </a:p>
        </p:txBody>
      </p:sp>
      <p:sp>
        <p:nvSpPr>
          <p:cNvPr id="82" name="Rectangle 5"/>
          <p:cNvSpPr>
            <a:spLocks noChangeArrowheads="1"/>
          </p:cNvSpPr>
          <p:nvPr/>
        </p:nvSpPr>
        <p:spPr bwMode="auto">
          <a:xfrm>
            <a:off x="1110433" y="577384"/>
            <a:ext cx="2608682" cy="365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700" tIns="12700" rIns="12700" bIns="1270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0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kumimoji="0" lang="en-US" altLang="en-US" sz="2000" b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lectron</a:t>
            </a:r>
            <a:r>
              <a:rPr kumimoji="0" lang="en-US" altLang="en-US" sz="20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-orbital</a:t>
            </a:r>
            <a:endParaRPr kumimoji="0" lang="en-US" alt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6103" y="917455"/>
            <a:ext cx="2587976" cy="20895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3282" y="2859837"/>
            <a:ext cx="2821169" cy="18792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9630" y="4868853"/>
            <a:ext cx="1952414" cy="1924979"/>
          </a:xfrm>
          <a:prstGeom prst="rect">
            <a:avLst/>
          </a:prstGeom>
        </p:spPr>
      </p:pic>
      <p:sp>
        <p:nvSpPr>
          <p:cNvPr id="171" name="TextBox 170"/>
          <p:cNvSpPr txBox="1"/>
          <p:nvPr/>
        </p:nvSpPr>
        <p:spPr>
          <a:xfrm>
            <a:off x="1792" y="1571267"/>
            <a:ext cx="16100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electron EDM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10372" y="3386609"/>
            <a:ext cx="16100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nuclear Schiff moment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-37918" y="5323509"/>
            <a:ext cx="16100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CPV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interaction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813452" y="1962248"/>
            <a:ext cx="2053491" cy="590684"/>
          </a:xfrm>
          <a:prstGeom prst="straightConnector1">
            <a:avLst/>
          </a:prstGeom>
          <a:ln w="63500" cmpd="dbl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/>
          <p:cNvCxnSpPr/>
          <p:nvPr/>
        </p:nvCxnSpPr>
        <p:spPr>
          <a:xfrm flipV="1">
            <a:off x="3793272" y="3548268"/>
            <a:ext cx="1975836" cy="49031"/>
          </a:xfrm>
          <a:prstGeom prst="straightConnector1">
            <a:avLst/>
          </a:prstGeom>
          <a:ln w="63500" cmpd="dbl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/>
          <p:cNvCxnSpPr/>
          <p:nvPr/>
        </p:nvCxnSpPr>
        <p:spPr>
          <a:xfrm flipV="1">
            <a:off x="3799470" y="4402272"/>
            <a:ext cx="2067473" cy="917506"/>
          </a:xfrm>
          <a:prstGeom prst="straightConnector1">
            <a:avLst/>
          </a:prstGeom>
          <a:ln w="63500" cmpd="dbl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32" y="2164845"/>
            <a:ext cx="2383323" cy="2766845"/>
          </a:xfrm>
          <a:prstGeom prst="rect">
            <a:avLst/>
          </a:prstGeom>
        </p:spPr>
      </p:pic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676692"/>
              </p:ext>
            </p:extLst>
          </p:nvPr>
        </p:nvGraphicFramePr>
        <p:xfrm>
          <a:off x="3366727" y="5669082"/>
          <a:ext cx="14144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3660" name="Equation" r:id="rId8" imgW="672840" imgH="241200" progId="Equation.DSMT4">
                  <p:embed/>
                </p:oleObj>
              </mc:Choice>
              <mc:Fallback>
                <p:oleObj name="Equation" r:id="rId8" imgW="672840" imgH="241200" progId="Equation.DSMT4">
                  <p:embed/>
                  <p:pic>
                    <p:nvPicPr>
                      <p:cNvPr id="16" name="Object 15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366727" y="5669082"/>
                        <a:ext cx="14144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539406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320"/>
            <a:ext cx="9144000" cy="729651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en-US" sz="3200" i="1" dirty="0">
                <a:solidFill>
                  <a:srgbClr val="3333CC"/>
                </a:solidFill>
                <a:latin typeface="Verdana" pitchFamily="34" charset="0"/>
              </a:rPr>
              <a:t>CPV-induced polarization</a:t>
            </a:r>
            <a:endParaRPr lang="en-US" altLang="en-US" sz="2800" i="1" dirty="0">
              <a:solidFill>
                <a:srgbClr val="3333CC"/>
              </a:solidFill>
              <a:latin typeface="Verdana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364910" y="919388"/>
            <a:ext cx="2587625" cy="3137238"/>
            <a:chOff x="2320744" y="627346"/>
            <a:chExt cx="2587625" cy="3137238"/>
          </a:xfrm>
        </p:grpSpPr>
        <p:sp>
          <p:nvSpPr>
            <p:cNvPr id="52229" name="Rectangle 5"/>
            <p:cNvSpPr>
              <a:spLocks noChangeArrowheads="1"/>
            </p:cNvSpPr>
            <p:nvPr/>
          </p:nvSpPr>
          <p:spPr bwMode="auto">
            <a:xfrm>
              <a:off x="3530065" y="627346"/>
              <a:ext cx="258763" cy="4810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sv</a:t>
              </a:r>
              <a:endParaRPr kumimoji="0" lang="en-US" alt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52237" name="Oval 13" descr="40%"/>
            <p:cNvSpPr>
              <a:spLocks noChangeArrowheads="1"/>
            </p:cNvSpPr>
            <p:nvPr/>
          </p:nvSpPr>
          <p:spPr bwMode="auto">
            <a:xfrm>
              <a:off x="2320744" y="1269034"/>
              <a:ext cx="2587625" cy="2495550"/>
            </a:xfrm>
            <a:prstGeom prst="ellipse">
              <a:avLst/>
            </a:prstGeom>
            <a:pattFill prst="pct40">
              <a:fgClr>
                <a:srgbClr val="FF00FF"/>
              </a:fgClr>
              <a:bgClr>
                <a:srgbClr val="FFFFFF"/>
              </a:bgClr>
            </a:patt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2256" name="Oval 32"/>
            <p:cNvSpPr>
              <a:spLocks noChangeArrowheads="1"/>
            </p:cNvSpPr>
            <p:nvPr/>
          </p:nvSpPr>
          <p:spPr bwMode="auto">
            <a:xfrm>
              <a:off x="3541531" y="2481884"/>
              <a:ext cx="144463" cy="138112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066012" y="902870"/>
            <a:ext cx="1472192" cy="3203525"/>
            <a:chOff x="3523217" y="722312"/>
            <a:chExt cx="1472192" cy="3203525"/>
          </a:xfrm>
        </p:grpSpPr>
        <p:sp>
          <p:nvSpPr>
            <p:cNvPr id="85" name="Teardrop 84"/>
            <p:cNvSpPr/>
            <p:nvPr/>
          </p:nvSpPr>
          <p:spPr>
            <a:xfrm rot="13664261" flipV="1">
              <a:off x="3572467" y="2919997"/>
              <a:ext cx="1005840" cy="1005840"/>
            </a:xfrm>
            <a:prstGeom prst="teardrop">
              <a:avLst/>
            </a:prstGeom>
            <a:pattFill prst="pct40">
              <a:fgClr>
                <a:srgbClr val="008000"/>
              </a:fgClr>
              <a:bgClr>
                <a:srgbClr val="FFFFFF"/>
              </a:bgClr>
            </a:pattFill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1" name="Rectangle 5"/>
            <p:cNvSpPr>
              <a:spLocks noChangeArrowheads="1"/>
            </p:cNvSpPr>
            <p:nvPr/>
          </p:nvSpPr>
          <p:spPr bwMode="auto">
            <a:xfrm>
              <a:off x="3523217" y="722312"/>
              <a:ext cx="1472192" cy="709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+</a:t>
              </a:r>
              <a:r>
                <a:rPr kumimoji="0" lang="en-US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Symbol" panose="05050102010706020507" pitchFamily="18" charset="2"/>
                </a:rPr>
                <a:t></a:t>
              </a:r>
              <a:r>
                <a:rPr kumimoji="0" lang="en-US" altLang="en-US" sz="32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Symbol" panose="05050102010706020507" pitchFamily="18" charset="2"/>
                </a:rPr>
                <a:t>CP</a:t>
              </a:r>
              <a:r>
                <a:rPr kumimoji="0" lang="en-US" alt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</a:t>
              </a:r>
              <a:endParaRPr kumimoji="0" lang="en-US" alt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" name="Teardrop 1"/>
            <p:cNvSpPr/>
            <p:nvPr/>
          </p:nvSpPr>
          <p:spPr>
            <a:xfrm rot="7935739">
              <a:off x="3572466" y="1400812"/>
              <a:ext cx="1005840" cy="1005840"/>
            </a:xfrm>
            <a:prstGeom prst="teardrop">
              <a:avLst/>
            </a:prstGeom>
            <a:pattFill prst="pct40">
              <a:fgClr>
                <a:srgbClr val="FF00FF"/>
              </a:fgClr>
              <a:bgClr>
                <a:srgbClr val="FFFFFF"/>
              </a:bgClr>
            </a:patt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3" name="Oval 32"/>
            <p:cNvSpPr>
              <a:spLocks noChangeArrowheads="1"/>
            </p:cNvSpPr>
            <p:nvPr/>
          </p:nvSpPr>
          <p:spPr bwMode="auto">
            <a:xfrm>
              <a:off x="4030963" y="2589213"/>
              <a:ext cx="144463" cy="138112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163" y="1004966"/>
            <a:ext cx="2383323" cy="2766845"/>
          </a:xfrm>
          <a:prstGeom prst="rect">
            <a:avLst/>
          </a:prstGeom>
        </p:spPr>
      </p:pic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3517348" y="2529265"/>
            <a:ext cx="258763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700" tIns="12700" rIns="12700" bIns="1270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=</a:t>
            </a:r>
            <a:endParaRPr kumimoji="0" lang="en-US" alt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41668" y="4544442"/>
            <a:ext cx="880236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Mixing coefficient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</a:t>
            </a:r>
            <a:r>
              <a:rPr kumimoji="0" lang="en-US" sz="20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CP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grows rapidly w/atomic number </a:t>
            </a:r>
            <a:r>
              <a:rPr kumimoji="0" lang="en-US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Z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(roughly  </a:t>
            </a:r>
            <a:r>
              <a:rPr kumimoji="0" lang="en-US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Z </a:t>
            </a:r>
            <a:r>
              <a:rPr kumimoji="0" lang="en-US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3</a:t>
            </a:r>
            <a:r>
              <a:rPr lang="en-US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) </a:t>
            </a:r>
            <a:br>
              <a:rPr lang="en-US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</a:br>
            <a:r>
              <a:rPr lang="en-US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due to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relativistic effects, stronger Coulomb field, </a:t>
            </a:r>
            <a:r>
              <a:rPr lang="en-US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larger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 nuclear size,...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needed to evade Schiff theorem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Symbol" panose="05050102010706020507" pitchFamily="18" charset="2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No energy shifts to first order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(no diagonal matrix elements)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1706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4965444" y="517381"/>
            <a:ext cx="3471922" cy="3290651"/>
            <a:chOff x="4965444" y="517381"/>
            <a:chExt cx="3471922" cy="3290651"/>
          </a:xfrm>
        </p:grpSpPr>
        <p:sp>
          <p:nvSpPr>
            <p:cNvPr id="52228" name="Rectangle 4"/>
            <p:cNvSpPr>
              <a:spLocks noChangeArrowheads="1"/>
            </p:cNvSpPr>
            <p:nvPr/>
          </p:nvSpPr>
          <p:spPr bwMode="auto">
            <a:xfrm>
              <a:off x="6924698" y="517381"/>
              <a:ext cx="1258156" cy="5489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</a:t>
              </a:r>
              <a:r>
                <a:rPr kumimoji="0" lang="en-US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+</a:t>
              </a:r>
              <a:r>
                <a:rPr kumimoji="0" lang="en-US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Symbol" panose="05050102010706020507" pitchFamily="18" charset="2"/>
                </a:rPr>
                <a:t></a:t>
              </a:r>
              <a:r>
                <a:rPr kumimoji="0" lang="en-US" alt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Euclid Math One" panose="05050601010101010101" pitchFamily="18" charset="2"/>
                  <a:ea typeface="Verdana" panose="020B0604030504040204" pitchFamily="34" charset="0"/>
                  <a:cs typeface="Verdana" panose="020B0604030504040204" pitchFamily="34" charset="0"/>
                </a:rPr>
                <a:t>E </a:t>
              </a:r>
              <a:r>
                <a:rPr kumimoji="0" lang="en-US" alt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</a:t>
              </a:r>
            </a:p>
          </p:txBody>
        </p:sp>
        <p:sp>
          <p:nvSpPr>
            <p:cNvPr id="52230" name="AutoShape 6"/>
            <p:cNvSpPr>
              <a:spLocks noChangeArrowheads="1"/>
            </p:cNvSpPr>
            <p:nvPr/>
          </p:nvSpPr>
          <p:spPr bwMode="auto">
            <a:xfrm>
              <a:off x="4965444" y="593094"/>
              <a:ext cx="782637" cy="43815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Euclid Math One" panose="05050601010101010101" pitchFamily="18" charset="2"/>
                  <a:ea typeface="Verdana" panose="020B0604030504040204" pitchFamily="34" charset="0"/>
                  <a:cs typeface="Verdana" panose="020B0604030504040204" pitchFamily="34" charset="0"/>
                </a:rPr>
                <a:t>E</a:t>
              </a:r>
              <a:r>
                <a:rPr kumimoji="0" lang="en-US" altLang="en-US" sz="3200" b="0" i="1" u="none" strike="noStrike" kern="1200" cap="none" spc="0" normalizeH="0" baseline="-2500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ext</a:t>
              </a:r>
              <a:endParaRPr kumimoji="0" lang="en-US" altLang="en-US" sz="3200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6329166" y="1005102"/>
              <a:ext cx="2108200" cy="2454275"/>
              <a:chOff x="6296025" y="1771650"/>
              <a:chExt cx="2108200" cy="2454275"/>
            </a:xfrm>
          </p:grpSpPr>
          <p:grpSp>
            <p:nvGrpSpPr>
              <p:cNvPr id="52231" name="Group 7"/>
              <p:cNvGrpSpPr>
                <a:grpSpLocks/>
              </p:cNvGrpSpPr>
              <p:nvPr/>
            </p:nvGrpSpPr>
            <p:grpSpPr bwMode="auto">
              <a:xfrm>
                <a:off x="6296025" y="1771650"/>
                <a:ext cx="2108200" cy="1668463"/>
                <a:chOff x="0" y="0"/>
                <a:chExt cx="19999" cy="20000"/>
              </a:xfrm>
            </p:grpSpPr>
            <p:sp>
              <p:nvSpPr>
                <p:cNvPr id="52232" name="Arc 8" descr="40%"/>
                <p:cNvSpPr>
                  <a:spLocks/>
                </p:cNvSpPr>
                <p:nvPr/>
              </p:nvSpPr>
              <p:spPr bwMode="auto">
                <a:xfrm flipH="1">
                  <a:off x="0" y="0"/>
                  <a:ext cx="10009" cy="2000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pattFill prst="pct40">
                  <a:fgClr>
                    <a:srgbClr val="FF00FF"/>
                  </a:fgClr>
                  <a:bgClr>
                    <a:srgbClr val="FFFFFF"/>
                  </a:bgClr>
                </a:pattFill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233" name="Arc 9" descr="40%"/>
                <p:cNvSpPr>
                  <a:spLocks/>
                </p:cNvSpPr>
                <p:nvPr/>
              </p:nvSpPr>
              <p:spPr bwMode="auto">
                <a:xfrm>
                  <a:off x="9990" y="0"/>
                  <a:ext cx="10009" cy="2000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pattFill prst="pct40">
                  <a:fgClr>
                    <a:srgbClr val="FF00FF"/>
                  </a:fgClr>
                  <a:bgClr>
                    <a:srgbClr val="FFFFFF"/>
                  </a:bgClr>
                </a:pattFill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2234" name="Group 10"/>
              <p:cNvGrpSpPr>
                <a:grpSpLocks/>
              </p:cNvGrpSpPr>
              <p:nvPr/>
            </p:nvGrpSpPr>
            <p:grpSpPr bwMode="auto">
              <a:xfrm>
                <a:off x="6303963" y="3441700"/>
                <a:ext cx="2092918" cy="784225"/>
                <a:chOff x="0" y="0"/>
                <a:chExt cx="19869" cy="20000"/>
              </a:xfrm>
            </p:grpSpPr>
            <p:sp>
              <p:nvSpPr>
                <p:cNvPr id="52235" name="Arc 11" descr="40%"/>
                <p:cNvSpPr>
                  <a:spLocks/>
                </p:cNvSpPr>
                <p:nvPr/>
              </p:nvSpPr>
              <p:spPr bwMode="auto">
                <a:xfrm flipH="1" flipV="1">
                  <a:off x="0" y="0"/>
                  <a:ext cx="10002" cy="2000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pattFill prst="pct40">
                  <a:fgClr>
                    <a:srgbClr val="FF00FF"/>
                  </a:fgClr>
                  <a:bgClr>
                    <a:srgbClr val="FFFFFF"/>
                  </a:bgClr>
                </a:pattFill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236" name="Arc 12" descr="40%"/>
                <p:cNvSpPr>
                  <a:spLocks/>
                </p:cNvSpPr>
                <p:nvPr/>
              </p:nvSpPr>
              <p:spPr bwMode="auto">
                <a:xfrm flipV="1">
                  <a:off x="9867" y="0"/>
                  <a:ext cx="10002" cy="2000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pattFill prst="pct40">
                  <a:fgClr>
                    <a:srgbClr val="FF00FF"/>
                  </a:fgClr>
                  <a:bgClr>
                    <a:srgbClr val="FFFFFF"/>
                  </a:bgClr>
                </a:pattFill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52275" name="Line 51"/>
            <p:cNvSpPr>
              <a:spLocks noChangeShapeType="1"/>
            </p:cNvSpPr>
            <p:nvPr/>
          </p:nvSpPr>
          <p:spPr bwMode="auto">
            <a:xfrm flipV="1">
              <a:off x="5254754" y="1216646"/>
              <a:ext cx="10389" cy="2591386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triangle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" name="Right Arrow 5"/>
            <p:cNvSpPr/>
            <p:nvPr/>
          </p:nvSpPr>
          <p:spPr>
            <a:xfrm>
              <a:off x="5432155" y="2273498"/>
              <a:ext cx="721895" cy="50794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"/>
            <a:ext cx="9144000" cy="57943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en-US" sz="3200" b="1" dirty="0">
                <a:solidFill>
                  <a:srgbClr val="3333CC"/>
                </a:solidFill>
                <a:latin typeface="Euclid Math One" panose="05050601010101010101" pitchFamily="18" charset="2"/>
              </a:rPr>
              <a:t>E</a:t>
            </a:r>
            <a:r>
              <a:rPr lang="en-US" altLang="en-US" sz="2800" i="1" dirty="0">
                <a:solidFill>
                  <a:srgbClr val="3333CC"/>
                </a:solidFill>
                <a:latin typeface="Verdana" pitchFamily="34" charset="0"/>
              </a:rPr>
              <a:t>-field induced polarization</a:t>
            </a:r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3530065" y="735634"/>
            <a:ext cx="258763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700" tIns="12700" rIns="12700" bIns="1270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</a:t>
            </a:r>
            <a:endParaRPr kumimoji="0" lang="en-US" alt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2237" name="Oval 13" descr="40%"/>
          <p:cNvSpPr>
            <a:spLocks noChangeArrowheads="1"/>
          </p:cNvSpPr>
          <p:nvPr/>
        </p:nvSpPr>
        <p:spPr bwMode="auto">
          <a:xfrm>
            <a:off x="2320744" y="1269034"/>
            <a:ext cx="2587625" cy="2495550"/>
          </a:xfrm>
          <a:prstGeom prst="ellipse">
            <a:avLst/>
          </a:prstGeom>
          <a:pattFill prst="pct40">
            <a:fgClr>
              <a:srgbClr val="FF00FF"/>
            </a:fgClr>
            <a:bgClr>
              <a:srgbClr val="FFFFFF"/>
            </a:bgClr>
          </a:patt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7354135" y="2477453"/>
            <a:ext cx="144463" cy="138112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56" name="Oval 32"/>
          <p:cNvSpPr>
            <a:spLocks noChangeArrowheads="1"/>
          </p:cNvSpPr>
          <p:nvPr/>
        </p:nvSpPr>
        <p:spPr bwMode="auto">
          <a:xfrm>
            <a:off x="3541531" y="2481884"/>
            <a:ext cx="144463" cy="138112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93588" y="671641"/>
            <a:ext cx="1005841" cy="3203525"/>
            <a:chOff x="3572466" y="722312"/>
            <a:chExt cx="1005841" cy="3203525"/>
          </a:xfrm>
        </p:grpSpPr>
        <p:sp>
          <p:nvSpPr>
            <p:cNvPr id="85" name="Teardrop 84"/>
            <p:cNvSpPr/>
            <p:nvPr/>
          </p:nvSpPr>
          <p:spPr>
            <a:xfrm rot="13664261" flipV="1">
              <a:off x="3572467" y="2919997"/>
              <a:ext cx="1005840" cy="1005840"/>
            </a:xfrm>
            <a:prstGeom prst="teardrop">
              <a:avLst/>
            </a:prstGeom>
            <a:pattFill prst="pct40">
              <a:fgClr>
                <a:srgbClr val="008000"/>
              </a:fgClr>
              <a:bgClr>
                <a:srgbClr val="FFFFFF"/>
              </a:bgClr>
            </a:pattFill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1" name="Rectangle 5"/>
            <p:cNvSpPr>
              <a:spLocks noChangeArrowheads="1"/>
            </p:cNvSpPr>
            <p:nvPr/>
          </p:nvSpPr>
          <p:spPr bwMode="auto">
            <a:xfrm>
              <a:off x="3973812" y="722312"/>
              <a:ext cx="258763" cy="4810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</a:t>
              </a:r>
              <a:endParaRPr kumimoji="0" lang="en-US" alt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" name="Teardrop 1"/>
            <p:cNvSpPr/>
            <p:nvPr/>
          </p:nvSpPr>
          <p:spPr>
            <a:xfrm rot="7935739">
              <a:off x="3572466" y="1400812"/>
              <a:ext cx="1005840" cy="1005840"/>
            </a:xfrm>
            <a:prstGeom prst="teardrop">
              <a:avLst/>
            </a:prstGeom>
            <a:pattFill prst="pct40">
              <a:fgClr>
                <a:srgbClr val="FF00FF"/>
              </a:fgClr>
              <a:bgClr>
                <a:srgbClr val="FFFFFF"/>
              </a:bgClr>
            </a:patt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3" name="Oval 32"/>
            <p:cNvSpPr>
              <a:spLocks noChangeArrowheads="1"/>
            </p:cNvSpPr>
            <p:nvPr/>
          </p:nvSpPr>
          <p:spPr bwMode="auto">
            <a:xfrm>
              <a:off x="4030963" y="2589213"/>
              <a:ext cx="144463" cy="138112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87" name="TextBox 86"/>
          <p:cNvSpPr txBox="1"/>
          <p:nvPr/>
        </p:nvSpPr>
        <p:spPr>
          <a:xfrm>
            <a:off x="69668" y="4576591"/>
            <a:ext cx="90133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 first-order energy shift due to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uclid Math One" panose="05050601010101010101" pitchFamily="18" charset="2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-field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Electric polarization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uclid Math One" panose="05050601010101010101" pitchFamily="18" charset="2"/>
                <a:ea typeface="Verdana" panose="020B0604030504040204" pitchFamily="34" charset="0"/>
                <a:cs typeface="Verdana" panose="020B0604030504040204" pitchFamily="34" charset="0"/>
              </a:rPr>
              <a:t>P</a:t>
            </a:r>
            <a:r>
              <a:rPr kumimoji="0" lang="en-US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uclid Math One" panose="05050601010101010101" pitchFamily="18" charset="2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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induced dipole/</a:t>
            </a:r>
            <a:r>
              <a:rPr kumimoji="0" lang="en-US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</a:t>
            </a:r>
            <a:r>
              <a:rPr kumimoji="0" lang="en-US" b="0" i="1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sp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2381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38" grpId="0" animBg="1"/>
      <p:bldP spid="8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41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6038"/>
            <a:ext cx="9144000" cy="53531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800" i="1" dirty="0">
                <a:solidFill>
                  <a:srgbClr val="3333CC"/>
                </a:solidFill>
                <a:latin typeface="Verdana" pitchFamily="34" charset="0"/>
              </a:rPr>
              <a:t>Energy shifts due to EDM/SM &amp; </a:t>
            </a:r>
            <a:r>
              <a:rPr lang="en-US" sz="2800" dirty="0">
                <a:solidFill>
                  <a:srgbClr val="3333CC"/>
                </a:solidFill>
                <a:latin typeface="Euclid Math One" panose="05050601010101010101" pitchFamily="18" charset="2"/>
              </a:rPr>
              <a:t>E</a:t>
            </a:r>
            <a:r>
              <a:rPr lang="en-US" sz="2800" i="1" dirty="0">
                <a:solidFill>
                  <a:srgbClr val="3333CC"/>
                </a:solidFill>
                <a:latin typeface="Verdana" pitchFamily="34" charset="0"/>
              </a:rPr>
              <a:t>-field</a:t>
            </a:r>
          </a:p>
        </p:txBody>
      </p:sp>
      <p:graphicFrame>
        <p:nvGraphicFramePr>
          <p:cNvPr id="56" name="Object 55"/>
          <p:cNvGraphicFramePr>
            <a:graphicFrameLocks noChangeAspect="1"/>
          </p:cNvGraphicFramePr>
          <p:nvPr/>
        </p:nvGraphicFramePr>
        <p:xfrm>
          <a:off x="3138653" y="2091999"/>
          <a:ext cx="1356519" cy="5502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778" name="Equation" r:id="rId4" imgW="596880" imgH="241200" progId="Equation.DSMT4">
                  <p:embed/>
                </p:oleObj>
              </mc:Choice>
              <mc:Fallback>
                <p:oleObj name="Equation" r:id="rId4" imgW="596880" imgH="241200" progId="Equation.DSMT4">
                  <p:embed/>
                  <p:pic>
                    <p:nvPicPr>
                      <p:cNvPr id="56" name="Object 5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138653" y="2091999"/>
                        <a:ext cx="1356519" cy="5502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Straight Connector 3"/>
          <p:cNvCxnSpPr/>
          <p:nvPr/>
        </p:nvCxnSpPr>
        <p:spPr>
          <a:xfrm flipV="1">
            <a:off x="954149" y="668995"/>
            <a:ext cx="1828800" cy="0"/>
          </a:xfrm>
          <a:prstGeom prst="line">
            <a:avLst/>
          </a:prstGeom>
          <a:ln w="381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1037650" y="2487642"/>
            <a:ext cx="18288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1199804" y="668995"/>
            <a:ext cx="0" cy="18288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3" name="Object 62"/>
          <p:cNvGraphicFramePr>
            <a:graphicFrameLocks noChangeAspect="1"/>
          </p:cNvGraphicFramePr>
          <p:nvPr/>
        </p:nvGraphicFramePr>
        <p:xfrm>
          <a:off x="828329" y="1312487"/>
          <a:ext cx="371475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779" name="Equation" r:id="rId6" imgW="126720" imgH="139680" progId="Equation.DSMT4">
                  <p:embed/>
                </p:oleObj>
              </mc:Choice>
              <mc:Fallback>
                <p:oleObj name="Equation" r:id="rId6" imgW="126720" imgH="139680" progId="Equation.DSMT4">
                  <p:embed/>
                  <p:pic>
                    <p:nvPicPr>
                      <p:cNvPr id="63" name="Object 62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28329" y="1312487"/>
                        <a:ext cx="371475" cy="409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ct 63"/>
          <p:cNvGraphicFramePr>
            <a:graphicFrameLocks noChangeAspect="1"/>
          </p:cNvGraphicFramePr>
          <p:nvPr/>
        </p:nvGraphicFramePr>
        <p:xfrm>
          <a:off x="300813" y="2106154"/>
          <a:ext cx="595313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780" name="Equation" r:id="rId8" imgW="203040" imgH="215640" progId="Equation.DSMT4">
                  <p:embed/>
                </p:oleObj>
              </mc:Choice>
              <mc:Fallback>
                <p:oleObj name="Equation" r:id="rId8" imgW="203040" imgH="215640" progId="Equation.DSMT4">
                  <p:embed/>
                  <p:pic>
                    <p:nvPicPr>
                      <p:cNvPr id="64" name="Object 63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00813" y="2106154"/>
                        <a:ext cx="595313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Object 64"/>
          <p:cNvGraphicFramePr>
            <a:graphicFrameLocks noChangeAspect="1"/>
          </p:cNvGraphicFramePr>
          <p:nvPr/>
        </p:nvGraphicFramePr>
        <p:xfrm>
          <a:off x="306767" y="370817"/>
          <a:ext cx="5588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781" name="Equation" r:id="rId10" imgW="190440" imgH="215640" progId="Equation.DSMT4">
                  <p:embed/>
                </p:oleObj>
              </mc:Choice>
              <mc:Fallback>
                <p:oleObj name="Equation" r:id="rId10" imgW="190440" imgH="215640" progId="Equation.DSMT4">
                  <p:embed/>
                  <p:pic>
                    <p:nvPicPr>
                      <p:cNvPr id="65" name="Object 64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06767" y="370817"/>
                        <a:ext cx="55880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4387839" y="3236613"/>
            <a:ext cx="3337156" cy="757514"/>
            <a:chOff x="2252874" y="3715162"/>
            <a:chExt cx="3472504" cy="773112"/>
          </a:xfrm>
        </p:grpSpPr>
        <p:graphicFrame>
          <p:nvGraphicFramePr>
            <p:cNvPr id="54" name="Object 5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54610188"/>
                </p:ext>
              </p:extLst>
            </p:nvPr>
          </p:nvGraphicFramePr>
          <p:xfrm>
            <a:off x="2252874" y="3785894"/>
            <a:ext cx="938270" cy="6415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1782" name="Equation" r:id="rId12" imgW="279360" imgH="190440" progId="Equation.DSMT4">
                    <p:embed/>
                  </p:oleObj>
                </mc:Choice>
                <mc:Fallback>
                  <p:oleObj name="Equation" r:id="rId12" imgW="279360" imgH="190440" progId="Equation.DSMT4">
                    <p:embed/>
                    <p:pic>
                      <p:nvPicPr>
                        <p:cNvPr id="54" name="Object 53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2252874" y="3785894"/>
                          <a:ext cx="938270" cy="64159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7" name="Object 5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93514067"/>
                </p:ext>
              </p:extLst>
            </p:nvPr>
          </p:nvGraphicFramePr>
          <p:xfrm>
            <a:off x="3285390" y="3715162"/>
            <a:ext cx="2439988" cy="773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1783" name="Equation" r:id="rId14" imgW="1041120" imgH="330120" progId="Equation.DSMT4">
                    <p:embed/>
                  </p:oleObj>
                </mc:Choice>
                <mc:Fallback>
                  <p:oleObj name="Equation" r:id="rId14" imgW="1041120" imgH="330120" progId="Equation.DSMT4">
                    <p:embed/>
                    <p:pic>
                      <p:nvPicPr>
                        <p:cNvPr id="57" name="Object 56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3285390" y="3715162"/>
                          <a:ext cx="2439988" cy="7731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" name="Group 9"/>
          <p:cNvGrpSpPr/>
          <p:nvPr/>
        </p:nvGrpSpPr>
        <p:grpSpPr>
          <a:xfrm>
            <a:off x="545909" y="4727575"/>
            <a:ext cx="8217926" cy="661988"/>
            <a:chOff x="-552534" y="5358569"/>
            <a:chExt cx="8217926" cy="661988"/>
          </a:xfrm>
        </p:grpSpPr>
        <p:sp>
          <p:nvSpPr>
            <p:cNvPr id="72" name="TextBox 71"/>
            <p:cNvSpPr txBox="1"/>
            <p:nvPr/>
          </p:nvSpPr>
          <p:spPr>
            <a:xfrm>
              <a:off x="-552534" y="5375452"/>
              <a:ext cx="56171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D2DB9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Energy shift due to EDM/SM:</a:t>
              </a:r>
            </a:p>
          </p:txBody>
        </p:sp>
        <p:graphicFrame>
          <p:nvGraphicFramePr>
            <p:cNvPr id="73" name="Object 7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05440080"/>
                </p:ext>
              </p:extLst>
            </p:nvPr>
          </p:nvGraphicFramePr>
          <p:xfrm>
            <a:off x="4911080" y="5358569"/>
            <a:ext cx="2754312" cy="6619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1784" name="Equation" r:id="rId16" imgW="850680" imgH="203040" progId="Equation.DSMT4">
                    <p:embed/>
                  </p:oleObj>
                </mc:Choice>
                <mc:Fallback>
                  <p:oleObj name="Equation" r:id="rId16" imgW="850680" imgH="203040" progId="Equation.DSMT4">
                    <p:embed/>
                    <p:pic>
                      <p:nvPicPr>
                        <p:cNvPr id="73" name="Object 72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4911080" y="5358569"/>
                          <a:ext cx="2754312" cy="6619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7" name="TextBox 76"/>
          <p:cNvSpPr txBox="1"/>
          <p:nvPr/>
        </p:nvSpPr>
        <p:spPr>
          <a:xfrm>
            <a:off x="1036242" y="3380794"/>
            <a:ext cx="3620323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Electric polarization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1299927" y="5706612"/>
            <a:ext cx="3174974" cy="947163"/>
            <a:chOff x="847449" y="5494760"/>
            <a:chExt cx="3174974" cy="947163"/>
          </a:xfrm>
        </p:grpSpPr>
        <p:grpSp>
          <p:nvGrpSpPr>
            <p:cNvPr id="13" name="Group 12"/>
            <p:cNvGrpSpPr/>
            <p:nvPr/>
          </p:nvGrpSpPr>
          <p:grpSpPr>
            <a:xfrm>
              <a:off x="847449" y="5916461"/>
              <a:ext cx="3174974" cy="525462"/>
              <a:chOff x="847449" y="5875517"/>
              <a:chExt cx="3174974" cy="525462"/>
            </a:xfrm>
          </p:grpSpPr>
          <p:graphicFrame>
            <p:nvGraphicFramePr>
              <p:cNvPr id="79" name="Object 78"/>
              <p:cNvGraphicFramePr>
                <a:graphicFrameLocks noChangeAspect="1"/>
              </p:cNvGraphicFramePr>
              <p:nvPr/>
            </p:nvGraphicFramePr>
            <p:xfrm>
              <a:off x="847449" y="5875517"/>
              <a:ext cx="1993900" cy="5254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81785" name="Equation" r:id="rId18" imgW="774360" imgH="203040" progId="Equation.DSMT4">
                      <p:embed/>
                    </p:oleObj>
                  </mc:Choice>
                  <mc:Fallback>
                    <p:oleObj name="Equation" r:id="rId18" imgW="774360" imgH="203040" progId="Equation.DSMT4">
                      <p:embed/>
                      <p:pic>
                        <p:nvPicPr>
                          <p:cNvPr id="79" name="Object 78"/>
                          <p:cNvPicPr/>
                          <p:nvPr/>
                        </p:nvPicPr>
                        <p:blipFill>
                          <a:blip r:embed="rId19"/>
                          <a:stretch>
                            <a:fillRect/>
                          </a:stretch>
                        </p:blipFill>
                        <p:spPr>
                          <a:xfrm>
                            <a:off x="847449" y="5875517"/>
                            <a:ext cx="1993900" cy="525462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80" name="TextBox 79"/>
              <p:cNvSpPr txBox="1"/>
              <p:nvPr/>
            </p:nvSpPr>
            <p:spPr>
              <a:xfrm>
                <a:off x="2841349" y="5915110"/>
                <a:ext cx="1181074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max</a:t>
                </a:r>
              </a:p>
            </p:txBody>
          </p:sp>
        </p:grpSp>
        <p:sp>
          <p:nvSpPr>
            <p:cNvPr id="11" name="Rectangle 10"/>
            <p:cNvSpPr/>
            <p:nvPr/>
          </p:nvSpPr>
          <p:spPr>
            <a:xfrm>
              <a:off x="1662539" y="5494760"/>
              <a:ext cx="1296284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3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Atoms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873291" y="1043439"/>
            <a:ext cx="3973513" cy="1298293"/>
            <a:chOff x="4905375" y="1332195"/>
            <a:chExt cx="3973513" cy="1298293"/>
          </a:xfrm>
        </p:grpSpPr>
        <p:graphicFrame>
          <p:nvGraphicFramePr>
            <p:cNvPr id="2" name="Object 1"/>
            <p:cNvGraphicFramePr>
              <a:graphicFrameLocks noChangeAspect="1"/>
            </p:cNvGraphicFramePr>
            <p:nvPr/>
          </p:nvGraphicFramePr>
          <p:xfrm>
            <a:off x="4905375" y="1528763"/>
            <a:ext cx="3973513" cy="1101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1786" name="Equation" r:id="rId20" imgW="1511280" imgH="419040" progId="Equation.DSMT4">
                    <p:embed/>
                  </p:oleObj>
                </mc:Choice>
                <mc:Fallback>
                  <p:oleObj name="Equation" r:id="rId20" imgW="1511280" imgH="419040" progId="Equation.DSMT4">
                    <p:embed/>
                    <p:pic>
                      <p:nvPicPr>
                        <p:cNvPr id="2" name="Object 1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4905375" y="1528763"/>
                          <a:ext cx="3973513" cy="11017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Oval 13"/>
            <p:cNvSpPr/>
            <p:nvPr/>
          </p:nvSpPr>
          <p:spPr>
            <a:xfrm>
              <a:off x="8122924" y="1576011"/>
              <a:ext cx="660428" cy="503614"/>
            </a:xfrm>
            <a:prstGeom prst="ellipse">
              <a:avLst/>
            </a:prstGeom>
            <a:noFill/>
            <a:ln>
              <a:solidFill>
                <a:srgbClr val="2D2DB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7493515" y="1332195"/>
              <a:ext cx="694042" cy="301527"/>
            </a:xfrm>
            <a:prstGeom prst="straightConnector1">
              <a:avLst/>
            </a:prstGeom>
            <a:ln w="25400">
              <a:solidFill>
                <a:srgbClr val="2D2DB9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1475605" y="719231"/>
            <a:ext cx="6357618" cy="1712802"/>
            <a:chOff x="1748316" y="1332469"/>
            <a:chExt cx="6357618" cy="1383259"/>
          </a:xfrm>
        </p:grpSpPr>
        <p:sp>
          <p:nvSpPr>
            <p:cNvPr id="8" name="Arc 7"/>
            <p:cNvSpPr/>
            <p:nvPr/>
          </p:nvSpPr>
          <p:spPr>
            <a:xfrm>
              <a:off x="2177061" y="1344128"/>
              <a:ext cx="1371358" cy="1371600"/>
            </a:xfrm>
            <a:prstGeom prst="arc">
              <a:avLst>
                <a:gd name="adj1" fmla="val 16200000"/>
                <a:gd name="adj2" fmla="val 5616264"/>
              </a:avLst>
            </a:prstGeom>
            <a:ln w="38100">
              <a:solidFill>
                <a:srgbClr val="2D2DB9"/>
              </a:solidFill>
              <a:headEnd type="arrow" w="lg" len="lg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Arc 67"/>
            <p:cNvSpPr/>
            <p:nvPr/>
          </p:nvSpPr>
          <p:spPr>
            <a:xfrm flipH="1">
              <a:off x="1748316" y="1332469"/>
              <a:ext cx="1371358" cy="1371600"/>
            </a:xfrm>
            <a:prstGeom prst="arc">
              <a:avLst>
                <a:gd name="adj1" fmla="val 16200000"/>
                <a:gd name="adj2" fmla="val 5616264"/>
              </a:avLst>
            </a:prstGeom>
            <a:ln w="38100">
              <a:solidFill>
                <a:srgbClr val="2D2DB9"/>
              </a:solidFill>
              <a:headEnd type="arrow" w="lg" len="lg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aphicFrame>
          <p:nvGraphicFramePr>
            <p:cNvPr id="69" name="Object 68"/>
            <p:cNvGraphicFramePr>
              <a:graphicFrameLocks noChangeAspect="1"/>
            </p:cNvGraphicFramePr>
            <p:nvPr/>
          </p:nvGraphicFramePr>
          <p:xfrm>
            <a:off x="2855426" y="1738775"/>
            <a:ext cx="669925" cy="596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1787" name="Equation" r:id="rId22" imgW="228600" imgH="203040" progId="Equation.DSMT4">
                    <p:embed/>
                  </p:oleObj>
                </mc:Choice>
                <mc:Fallback>
                  <p:oleObj name="Equation" r:id="rId22" imgW="228600" imgH="203040" progId="Equation.DSMT4">
                    <p:embed/>
                    <p:pic>
                      <p:nvPicPr>
                        <p:cNvPr id="69" name="Object 68"/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2855426" y="1738775"/>
                          <a:ext cx="669925" cy="596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" name="Object 69"/>
            <p:cNvGraphicFramePr>
              <a:graphicFrameLocks noChangeAspect="1"/>
            </p:cNvGraphicFramePr>
            <p:nvPr/>
          </p:nvGraphicFramePr>
          <p:xfrm>
            <a:off x="1778000" y="1833563"/>
            <a:ext cx="558800" cy="361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1788" name="Equation" r:id="rId24" imgW="215640" imgH="139680" progId="Equation.DSMT4">
                    <p:embed/>
                  </p:oleObj>
                </mc:Choice>
                <mc:Fallback>
                  <p:oleObj name="Equation" r:id="rId24" imgW="215640" imgH="139680" progId="Equation.DSMT4">
                    <p:embed/>
                    <p:pic>
                      <p:nvPicPr>
                        <p:cNvPr id="70" name="Object 69"/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1778000" y="1833563"/>
                          <a:ext cx="558800" cy="3619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1" name="Rectangle 90"/>
            <p:cNvSpPr/>
            <p:nvPr/>
          </p:nvSpPr>
          <p:spPr>
            <a:xfrm>
              <a:off x="5576078" y="1428006"/>
              <a:ext cx="25298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D2DB9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EDM/SM coupling</a:t>
              </a:r>
            </a:p>
          </p:txBody>
        </p:sp>
        <p:cxnSp>
          <p:nvCxnSpPr>
            <p:cNvPr id="95" name="Straight Arrow Connector 94"/>
            <p:cNvCxnSpPr>
              <a:stCxn id="91" idx="1"/>
            </p:cNvCxnSpPr>
            <p:nvPr/>
          </p:nvCxnSpPr>
          <p:spPr>
            <a:xfrm flipH="1">
              <a:off x="3630579" y="1612671"/>
              <a:ext cx="1945499" cy="377178"/>
            </a:xfrm>
            <a:prstGeom prst="straightConnector1">
              <a:avLst/>
            </a:prstGeom>
            <a:ln w="25400">
              <a:solidFill>
                <a:srgbClr val="2D2DB9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9" name="Object 38">
            <a:extLst>
              <a:ext uri="{FF2B5EF4-FFF2-40B4-BE49-F238E27FC236}">
                <a16:creationId xmlns:a16="http://schemas.microsoft.com/office/drawing/2014/main" id="{EBF1B2A6-A7F6-4E3E-AC86-5A53268E83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2669569"/>
              </p:ext>
            </p:extLst>
          </p:nvPr>
        </p:nvGraphicFramePr>
        <p:xfrm>
          <a:off x="4246094" y="6185066"/>
          <a:ext cx="2938477" cy="549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789" name="Equation" r:id="rId26" imgW="1091880" imgH="203040" progId="Equation.DSMT4">
                  <p:embed/>
                </p:oleObj>
              </mc:Choice>
              <mc:Fallback>
                <p:oleObj name="Equation" r:id="rId26" imgW="1091880" imgH="203040" progId="Equation.DSMT4">
                  <p:embed/>
                  <p:pic>
                    <p:nvPicPr>
                      <p:cNvPr id="73" name="Object 72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4246094" y="6185066"/>
                        <a:ext cx="2938477" cy="5499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6179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975"/>
            <a:ext cx="9144000" cy="1080964"/>
          </a:xfrm>
        </p:spPr>
        <p:txBody>
          <a:bodyPr>
            <a:noAutofit/>
          </a:bodyPr>
          <a:lstStyle/>
          <a:p>
            <a:r>
              <a:rPr lang="en-US" sz="2800" i="1" dirty="0">
                <a:solidFill>
                  <a:srgbClr val="0000FF"/>
                </a:solidFill>
                <a:latin typeface="Verdana" pitchFamily="34" charset="0"/>
                <a:cs typeface="Times New Roman" pitchFamily="18" charset="0"/>
              </a:rPr>
              <a:t>Strong internal </a:t>
            </a:r>
            <a:r>
              <a:rPr lang="en-US" sz="2800" b="1" dirty="0">
                <a:solidFill>
                  <a:srgbClr val="0000FF"/>
                </a:solidFill>
                <a:latin typeface="Euclid Math One" pitchFamily="18" charset="2"/>
                <a:cs typeface="Times New Roman" pitchFamily="18" charset="0"/>
              </a:rPr>
              <a:t>E</a:t>
            </a:r>
            <a:r>
              <a:rPr lang="en-US" sz="2800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  <a:t>-</a:t>
            </a:r>
            <a:r>
              <a:rPr lang="en-US" sz="2800" i="1" dirty="0">
                <a:solidFill>
                  <a:srgbClr val="0000FF"/>
                </a:solidFill>
                <a:latin typeface="Verdana" pitchFamily="34" charset="0"/>
                <a:cs typeface="Times New Roman" pitchFamily="18" charset="0"/>
              </a:rPr>
              <a:t>field in polar molecules</a:t>
            </a:r>
            <a:br>
              <a:rPr lang="en-US" sz="2800" i="1" dirty="0">
                <a:solidFill>
                  <a:srgbClr val="0000FF"/>
                </a:solidFill>
                <a:latin typeface="Verdana" pitchFamily="34" charset="0"/>
                <a:cs typeface="Times New Roman" pitchFamily="18" charset="0"/>
              </a:rPr>
            </a:br>
            <a:r>
              <a:rPr lang="en-US" sz="2800" i="1" dirty="0">
                <a:solidFill>
                  <a:srgbClr val="0000FF"/>
                </a:solidFill>
                <a:latin typeface="Verdana" pitchFamily="34" charset="0"/>
                <a:cs typeface="Times New Roman" pitchFamily="18" charset="0"/>
              </a:rPr>
              <a:t>fully polarizes atomic valence electron</a:t>
            </a:r>
            <a:r>
              <a:rPr lang="en-US" sz="2800" dirty="0">
                <a:solidFill>
                  <a:schemeClr val="accent2"/>
                </a:solidFill>
                <a:latin typeface="Verdana" pitchFamily="34" charset="0"/>
                <a:cs typeface="Times New Roman" pitchFamily="18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C89A3E-DF4A-4BBD-9670-E3C3EB7C9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7612" y="1297089"/>
            <a:ext cx="2552556" cy="366608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DEC10F6-8F53-45CF-AE70-F9503C8EBD1B}"/>
              </a:ext>
            </a:extLst>
          </p:cNvPr>
          <p:cNvSpPr txBox="1"/>
          <p:nvPr/>
        </p:nvSpPr>
        <p:spPr>
          <a:xfrm>
            <a:off x="0" y="5337773"/>
            <a:ext cx="91440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…BUT free molecules rotate, averaging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uclid Math One" panose="05050601010101010101" pitchFamily="18" charset="2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-field direction to 0</a:t>
            </a:r>
          </a:p>
        </p:txBody>
      </p:sp>
      <p:sp>
        <p:nvSpPr>
          <p:cNvPr id="4" name="Arrow: Curved Up 3">
            <a:extLst>
              <a:ext uri="{FF2B5EF4-FFF2-40B4-BE49-F238E27FC236}">
                <a16:creationId xmlns:a16="http://schemas.microsoft.com/office/drawing/2014/main" id="{B073441B-A99C-418E-BD9D-BC4360A9B0B1}"/>
              </a:ext>
            </a:extLst>
          </p:cNvPr>
          <p:cNvSpPr/>
          <p:nvPr/>
        </p:nvSpPr>
        <p:spPr>
          <a:xfrm rot="5400000">
            <a:off x="2086530" y="3058222"/>
            <a:ext cx="2383859" cy="741556"/>
          </a:xfrm>
          <a:prstGeom prst="curvedUpArrow">
            <a:avLst>
              <a:gd name="adj1" fmla="val 16119"/>
              <a:gd name="adj2" fmla="val 40905"/>
              <a:gd name="adj3" fmla="val 41541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Arrow: Curved Up 20">
            <a:extLst>
              <a:ext uri="{FF2B5EF4-FFF2-40B4-BE49-F238E27FC236}">
                <a16:creationId xmlns:a16="http://schemas.microsoft.com/office/drawing/2014/main" id="{E0E4EC4F-DA86-408C-A4A2-E3B139E8B806}"/>
              </a:ext>
            </a:extLst>
          </p:cNvPr>
          <p:cNvSpPr/>
          <p:nvPr/>
        </p:nvSpPr>
        <p:spPr>
          <a:xfrm rot="16200000" flipH="1">
            <a:off x="5206613" y="3058222"/>
            <a:ext cx="2383859" cy="741556"/>
          </a:xfrm>
          <a:prstGeom prst="curvedUpArrow">
            <a:avLst>
              <a:gd name="adj1" fmla="val 16119"/>
              <a:gd name="adj2" fmla="val 40905"/>
              <a:gd name="adj3" fmla="val 41541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349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ext Box 2"/>
          <p:cNvSpPr txBox="1">
            <a:spLocks noChangeArrowheads="1"/>
          </p:cNvSpPr>
          <p:nvPr/>
        </p:nvSpPr>
        <p:spPr bwMode="auto">
          <a:xfrm>
            <a:off x="1320800" y="998538"/>
            <a:ext cx="6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2341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6038"/>
            <a:ext cx="9144000" cy="44608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400" i="1" dirty="0">
                <a:solidFill>
                  <a:srgbClr val="3333CC"/>
                </a:solidFill>
                <a:latin typeface="Verdana" pitchFamily="34" charset="0"/>
              </a:rPr>
              <a:t>Molecules: small rotational energies </a:t>
            </a:r>
            <a:r>
              <a:rPr lang="en-US" sz="2400" i="1" dirty="0">
                <a:solidFill>
                  <a:srgbClr val="3333CC"/>
                </a:solidFill>
                <a:latin typeface="Verdana" pitchFamily="34" charset="0"/>
                <a:sym typeface="Symbol" panose="05050102010706020507" pitchFamily="18" charset="2"/>
              </a:rPr>
              <a:t> </a:t>
            </a:r>
            <a:r>
              <a:rPr lang="en-US" sz="2400" i="1" dirty="0">
                <a:solidFill>
                  <a:srgbClr val="3333CC"/>
                </a:solidFill>
                <a:latin typeface="Verdana" pitchFamily="34" charset="0"/>
              </a:rPr>
              <a:t>easy to polarize</a:t>
            </a:r>
          </a:p>
        </p:txBody>
      </p:sp>
      <p:grpSp>
        <p:nvGrpSpPr>
          <p:cNvPr id="142342" name="Group 6"/>
          <p:cNvGrpSpPr>
            <a:grpSpLocks/>
          </p:cNvGrpSpPr>
          <p:nvPr/>
        </p:nvGrpSpPr>
        <p:grpSpPr bwMode="auto">
          <a:xfrm>
            <a:off x="82551" y="779337"/>
            <a:ext cx="3092450" cy="3833813"/>
            <a:chOff x="52" y="852"/>
            <a:chExt cx="1948" cy="2415"/>
          </a:xfrm>
        </p:grpSpPr>
        <p:sp>
          <p:nvSpPr>
            <p:cNvPr id="142343" name="AutoShape 7"/>
            <p:cNvSpPr>
              <a:spLocks noChangeArrowheads="1"/>
            </p:cNvSpPr>
            <p:nvPr/>
          </p:nvSpPr>
          <p:spPr bwMode="auto">
            <a:xfrm>
              <a:off x="944" y="2576"/>
              <a:ext cx="691" cy="691"/>
            </a:xfrm>
            <a:custGeom>
              <a:avLst/>
              <a:gdLst>
                <a:gd name="G0" fmla="+- 2907 0 0"/>
                <a:gd name="G1" fmla="+- 21600 0 2907"/>
                <a:gd name="G2" fmla="+- 21600 0 2907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907" y="10800"/>
                  </a:moveTo>
                  <a:cubicBezTo>
                    <a:pt x="2907" y="15159"/>
                    <a:pt x="6441" y="18693"/>
                    <a:pt x="10800" y="18693"/>
                  </a:cubicBezTo>
                  <a:cubicBezTo>
                    <a:pt x="15159" y="18693"/>
                    <a:pt x="18693" y="15159"/>
                    <a:pt x="18693" y="10800"/>
                  </a:cubicBezTo>
                  <a:cubicBezTo>
                    <a:pt x="18693" y="6441"/>
                    <a:pt x="15159" y="2907"/>
                    <a:pt x="10800" y="2907"/>
                  </a:cubicBezTo>
                  <a:cubicBezTo>
                    <a:pt x="6441" y="2907"/>
                    <a:pt x="2907" y="6441"/>
                    <a:pt x="2907" y="10800"/>
                  </a:cubicBezTo>
                  <a:close/>
                </a:path>
              </a:pathLst>
            </a:custGeom>
            <a:solidFill>
              <a:srgbClr val="00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ger" panose="02070300020205020404" pitchFamily="18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2344" name="Oval 8"/>
            <p:cNvSpPr>
              <a:spLocks noChangeArrowheads="1"/>
            </p:cNvSpPr>
            <p:nvPr/>
          </p:nvSpPr>
          <p:spPr bwMode="auto">
            <a:xfrm>
              <a:off x="1265" y="2901"/>
              <a:ext cx="58" cy="58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2345" name="Text Box 9"/>
            <p:cNvSpPr txBox="1">
              <a:spLocks noChangeArrowheads="1"/>
            </p:cNvSpPr>
            <p:nvPr/>
          </p:nvSpPr>
          <p:spPr bwMode="auto">
            <a:xfrm>
              <a:off x="1262" y="2574"/>
              <a:ext cx="155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142346" name="Text Box 10"/>
            <p:cNvSpPr txBox="1">
              <a:spLocks noChangeArrowheads="1"/>
            </p:cNvSpPr>
            <p:nvPr/>
          </p:nvSpPr>
          <p:spPr bwMode="auto">
            <a:xfrm>
              <a:off x="1550" y="2866"/>
              <a:ext cx="153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142347" name="Text Box 11"/>
            <p:cNvSpPr txBox="1">
              <a:spLocks noChangeArrowheads="1"/>
            </p:cNvSpPr>
            <p:nvPr/>
          </p:nvSpPr>
          <p:spPr bwMode="auto">
            <a:xfrm>
              <a:off x="966" y="2866"/>
              <a:ext cx="153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142348" name="Text Box 12"/>
            <p:cNvSpPr txBox="1">
              <a:spLocks noChangeArrowheads="1"/>
            </p:cNvSpPr>
            <p:nvPr/>
          </p:nvSpPr>
          <p:spPr bwMode="auto">
            <a:xfrm>
              <a:off x="1262" y="3152"/>
              <a:ext cx="153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142349" name="Text Box 13"/>
            <p:cNvSpPr txBox="1">
              <a:spLocks noChangeArrowheads="1"/>
            </p:cNvSpPr>
            <p:nvPr/>
          </p:nvSpPr>
          <p:spPr bwMode="auto">
            <a:xfrm>
              <a:off x="52" y="1613"/>
              <a:ext cx="1112" cy="7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J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=1, </a:t>
              </a:r>
              <a:r>
                <a:rPr kumimoji="0" lang="en-US" sz="18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</a:t>
              </a:r>
              <a:r>
                <a:rPr kumimoji="0" lang="en-US" sz="1800" b="0" i="0" u="none" strike="noStrike" kern="1200" cap="none" spc="0" normalizeH="0" baseline="-2500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J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=0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“=“ |</a:t>
              </a: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&gt;</a:t>
              </a:r>
            </a:p>
          </p:txBody>
        </p:sp>
        <p:sp>
          <p:nvSpPr>
            <p:cNvPr id="142350" name="Text Box 14"/>
            <p:cNvSpPr txBox="1">
              <a:spLocks noChangeArrowheads="1"/>
            </p:cNvSpPr>
            <p:nvPr/>
          </p:nvSpPr>
          <p:spPr bwMode="auto">
            <a:xfrm>
              <a:off x="259" y="2726"/>
              <a:ext cx="610" cy="5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J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=0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“=“ |</a:t>
              </a: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&gt;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2351" name="Text Box 15"/>
            <p:cNvSpPr txBox="1">
              <a:spLocks noChangeArrowheads="1"/>
            </p:cNvSpPr>
            <p:nvPr/>
          </p:nvSpPr>
          <p:spPr bwMode="auto">
            <a:xfrm>
              <a:off x="248" y="852"/>
              <a:ext cx="1752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No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Euclid Math One" panose="05050601010101010101" pitchFamily="18" charset="2"/>
                  <a:ea typeface="Verdana" panose="020B0604030504040204" pitchFamily="34" charset="0"/>
                  <a:cs typeface="Verdana" panose="020B0604030504040204" pitchFamily="34" charset="0"/>
                </a:rPr>
                <a:t>E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-field: no dipole!</a:t>
              </a:r>
            </a:p>
          </p:txBody>
        </p:sp>
        <p:sp>
          <p:nvSpPr>
            <p:cNvPr id="142352" name="Oval 16"/>
            <p:cNvSpPr>
              <a:spLocks noChangeArrowheads="1"/>
            </p:cNvSpPr>
            <p:nvPr/>
          </p:nvSpPr>
          <p:spPr bwMode="auto">
            <a:xfrm>
              <a:off x="1266" y="1845"/>
              <a:ext cx="58" cy="58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2353" name="AutoShape 17"/>
            <p:cNvSpPr>
              <a:spLocks noChangeArrowheads="1"/>
            </p:cNvSpPr>
            <p:nvPr/>
          </p:nvSpPr>
          <p:spPr bwMode="auto">
            <a:xfrm>
              <a:off x="936" y="1512"/>
              <a:ext cx="691" cy="691"/>
            </a:xfrm>
            <a:custGeom>
              <a:avLst/>
              <a:gdLst>
                <a:gd name="G0" fmla="+- 8398 0 0"/>
                <a:gd name="G1" fmla="+- 11661873 0 0"/>
                <a:gd name="G2" fmla="+- 0 0 11661873"/>
                <a:gd name="T0" fmla="*/ 0 256 1"/>
                <a:gd name="T1" fmla="*/ 180 256 1"/>
                <a:gd name="G3" fmla="+- 11661873 T0 T1"/>
                <a:gd name="T2" fmla="*/ 0 256 1"/>
                <a:gd name="T3" fmla="*/ 90 256 1"/>
                <a:gd name="G4" fmla="+- 11661873 T2 T3"/>
                <a:gd name="G5" fmla="*/ G4 2 1"/>
                <a:gd name="T4" fmla="*/ 90 256 1"/>
                <a:gd name="T5" fmla="*/ 0 256 1"/>
                <a:gd name="G6" fmla="+- 11661873 T4 T5"/>
                <a:gd name="G7" fmla="*/ G6 2 1"/>
                <a:gd name="G8" fmla="abs 11661873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8398"/>
                <a:gd name="G18" fmla="*/ 8398 1 2"/>
                <a:gd name="G19" fmla="+- G18 5400 0"/>
                <a:gd name="G20" fmla="cos G19 11661873"/>
                <a:gd name="G21" fmla="sin G19 11661873"/>
                <a:gd name="G22" fmla="+- G20 10800 0"/>
                <a:gd name="G23" fmla="+- G21 10800 0"/>
                <a:gd name="G24" fmla="+- 10800 0 G20"/>
                <a:gd name="G25" fmla="+- 8398 10800 0"/>
                <a:gd name="G26" fmla="?: G9 G17 G25"/>
                <a:gd name="G27" fmla="?: G9 0 21600"/>
                <a:gd name="G28" fmla="cos 10800 11661873"/>
                <a:gd name="G29" fmla="sin 10800 11661873"/>
                <a:gd name="G30" fmla="sin 8398 11661873"/>
                <a:gd name="G31" fmla="+- G28 10800 0"/>
                <a:gd name="G32" fmla="+- G29 10800 0"/>
                <a:gd name="G33" fmla="+- G30 10800 0"/>
                <a:gd name="G34" fmla="?: G4 0 G31"/>
                <a:gd name="G35" fmla="?: 11661873 G34 0"/>
                <a:gd name="G36" fmla="?: G6 G35 G31"/>
                <a:gd name="G37" fmla="+- 21600 0 G36"/>
                <a:gd name="G38" fmla="?: G4 0 G33"/>
                <a:gd name="G39" fmla="?: 11661873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207 w 21600"/>
                <a:gd name="T15" fmla="*/ 11144 h 21600"/>
                <a:gd name="T16" fmla="*/ 10800 w 21600"/>
                <a:gd name="T17" fmla="*/ 2402 h 21600"/>
                <a:gd name="T18" fmla="*/ 20393 w 21600"/>
                <a:gd name="T19" fmla="*/ 11144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2407" y="11100"/>
                  </a:moveTo>
                  <a:cubicBezTo>
                    <a:pt x="2403" y="11000"/>
                    <a:pt x="2402" y="10900"/>
                    <a:pt x="2402" y="10800"/>
                  </a:cubicBezTo>
                  <a:cubicBezTo>
                    <a:pt x="2402" y="6161"/>
                    <a:pt x="6161" y="2402"/>
                    <a:pt x="10800" y="2402"/>
                  </a:cubicBezTo>
                  <a:cubicBezTo>
                    <a:pt x="15438" y="2402"/>
                    <a:pt x="19198" y="6161"/>
                    <a:pt x="19198" y="10800"/>
                  </a:cubicBezTo>
                  <a:cubicBezTo>
                    <a:pt x="19198" y="10900"/>
                    <a:pt x="19196" y="11000"/>
                    <a:pt x="19192" y="11100"/>
                  </a:cubicBezTo>
                  <a:lnTo>
                    <a:pt x="21593" y="11187"/>
                  </a:lnTo>
                  <a:cubicBezTo>
                    <a:pt x="21597" y="11058"/>
                    <a:pt x="21600" y="10929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0929"/>
                    <a:pt x="2" y="11058"/>
                    <a:pt x="6" y="11187"/>
                  </a:cubicBezTo>
                  <a:close/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tint val="0"/>
                    <a:invGamma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2354" name="AutoShape 18"/>
            <p:cNvSpPr>
              <a:spLocks noChangeArrowheads="1"/>
            </p:cNvSpPr>
            <p:nvPr/>
          </p:nvSpPr>
          <p:spPr bwMode="auto">
            <a:xfrm flipV="1">
              <a:off x="936" y="1518"/>
              <a:ext cx="691" cy="691"/>
            </a:xfrm>
            <a:custGeom>
              <a:avLst/>
              <a:gdLst>
                <a:gd name="G0" fmla="+- 8398 0 0"/>
                <a:gd name="G1" fmla="+- 11661873 0 0"/>
                <a:gd name="G2" fmla="+- 0 0 11661873"/>
                <a:gd name="T0" fmla="*/ 0 256 1"/>
                <a:gd name="T1" fmla="*/ 180 256 1"/>
                <a:gd name="G3" fmla="+- 11661873 T0 T1"/>
                <a:gd name="T2" fmla="*/ 0 256 1"/>
                <a:gd name="T3" fmla="*/ 90 256 1"/>
                <a:gd name="G4" fmla="+- 11661873 T2 T3"/>
                <a:gd name="G5" fmla="*/ G4 2 1"/>
                <a:gd name="T4" fmla="*/ 90 256 1"/>
                <a:gd name="T5" fmla="*/ 0 256 1"/>
                <a:gd name="G6" fmla="+- 11661873 T4 T5"/>
                <a:gd name="G7" fmla="*/ G6 2 1"/>
                <a:gd name="G8" fmla="abs 11661873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8398"/>
                <a:gd name="G18" fmla="*/ 8398 1 2"/>
                <a:gd name="G19" fmla="+- G18 5400 0"/>
                <a:gd name="G20" fmla="cos G19 11661873"/>
                <a:gd name="G21" fmla="sin G19 11661873"/>
                <a:gd name="G22" fmla="+- G20 10800 0"/>
                <a:gd name="G23" fmla="+- G21 10800 0"/>
                <a:gd name="G24" fmla="+- 10800 0 G20"/>
                <a:gd name="G25" fmla="+- 8398 10800 0"/>
                <a:gd name="G26" fmla="?: G9 G17 G25"/>
                <a:gd name="G27" fmla="?: G9 0 21600"/>
                <a:gd name="G28" fmla="cos 10800 11661873"/>
                <a:gd name="G29" fmla="sin 10800 11661873"/>
                <a:gd name="G30" fmla="sin 8398 11661873"/>
                <a:gd name="G31" fmla="+- G28 10800 0"/>
                <a:gd name="G32" fmla="+- G29 10800 0"/>
                <a:gd name="G33" fmla="+- G30 10800 0"/>
                <a:gd name="G34" fmla="?: G4 0 G31"/>
                <a:gd name="G35" fmla="?: 11661873 G34 0"/>
                <a:gd name="G36" fmla="?: G6 G35 G31"/>
                <a:gd name="G37" fmla="+- 21600 0 G36"/>
                <a:gd name="G38" fmla="?: G4 0 G33"/>
                <a:gd name="G39" fmla="?: 11661873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207 w 21600"/>
                <a:gd name="T15" fmla="*/ 11144 h 21600"/>
                <a:gd name="T16" fmla="*/ 10800 w 21600"/>
                <a:gd name="T17" fmla="*/ 2402 h 21600"/>
                <a:gd name="T18" fmla="*/ 20393 w 21600"/>
                <a:gd name="T19" fmla="*/ 11144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2407" y="11100"/>
                  </a:moveTo>
                  <a:cubicBezTo>
                    <a:pt x="2403" y="11000"/>
                    <a:pt x="2402" y="10900"/>
                    <a:pt x="2402" y="10800"/>
                  </a:cubicBezTo>
                  <a:cubicBezTo>
                    <a:pt x="2402" y="6161"/>
                    <a:pt x="6161" y="2402"/>
                    <a:pt x="10800" y="2402"/>
                  </a:cubicBezTo>
                  <a:cubicBezTo>
                    <a:pt x="15438" y="2402"/>
                    <a:pt x="19198" y="6161"/>
                    <a:pt x="19198" y="10800"/>
                  </a:cubicBezTo>
                  <a:cubicBezTo>
                    <a:pt x="19198" y="10900"/>
                    <a:pt x="19196" y="11000"/>
                    <a:pt x="19192" y="11100"/>
                  </a:cubicBezTo>
                  <a:lnTo>
                    <a:pt x="21593" y="11187"/>
                  </a:lnTo>
                  <a:cubicBezTo>
                    <a:pt x="21597" y="11058"/>
                    <a:pt x="21600" y="10929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0929"/>
                    <a:pt x="2" y="11058"/>
                    <a:pt x="6" y="11187"/>
                  </a:cubicBezTo>
                  <a:close/>
                </a:path>
              </a:pathLst>
            </a:custGeom>
            <a:gradFill rotWithShape="0">
              <a:gsLst>
                <a:gs pos="0">
                  <a:srgbClr val="0000CC">
                    <a:gamma/>
                    <a:tint val="0"/>
                    <a:invGamma/>
                  </a:srgbClr>
                </a:gs>
                <a:gs pos="100000">
                  <a:srgbClr val="0000CC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2355" name="Text Box 19"/>
            <p:cNvSpPr txBox="1">
              <a:spLocks noChangeArrowheads="1"/>
            </p:cNvSpPr>
            <p:nvPr/>
          </p:nvSpPr>
          <p:spPr bwMode="auto">
            <a:xfrm>
              <a:off x="1216" y="2067"/>
              <a:ext cx="114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-</a:t>
              </a:r>
            </a:p>
          </p:txBody>
        </p:sp>
        <p:sp>
          <p:nvSpPr>
            <p:cNvPr id="142356" name="Text Box 20"/>
            <p:cNvSpPr txBox="1">
              <a:spLocks noChangeArrowheads="1"/>
            </p:cNvSpPr>
            <p:nvPr/>
          </p:nvSpPr>
          <p:spPr bwMode="auto">
            <a:xfrm>
              <a:off x="1258" y="1467"/>
              <a:ext cx="106" cy="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+</a:t>
              </a:r>
            </a:p>
          </p:txBody>
        </p:sp>
      </p:grpSp>
      <p:grpSp>
        <p:nvGrpSpPr>
          <p:cNvPr id="142357" name="Group 21"/>
          <p:cNvGrpSpPr>
            <a:grpSpLocks/>
          </p:cNvGrpSpPr>
          <p:nvPr/>
        </p:nvGrpSpPr>
        <p:grpSpPr bwMode="auto">
          <a:xfrm>
            <a:off x="3435350" y="784100"/>
            <a:ext cx="3700456" cy="3976688"/>
            <a:chOff x="2164" y="855"/>
            <a:chExt cx="2331" cy="2505"/>
          </a:xfrm>
        </p:grpSpPr>
        <p:sp>
          <p:nvSpPr>
            <p:cNvPr id="142358" name="Text Box 22"/>
            <p:cNvSpPr txBox="1">
              <a:spLocks noChangeArrowheads="1"/>
            </p:cNvSpPr>
            <p:nvPr/>
          </p:nvSpPr>
          <p:spPr bwMode="auto">
            <a:xfrm>
              <a:off x="3570" y="2764"/>
              <a:ext cx="925" cy="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|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Symbol" pitchFamily="18" charset="2"/>
                </a:rPr>
                <a:t>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&gt;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Symbol" pitchFamily="18" charset="2"/>
                </a:rPr>
                <a:t>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|</a:t>
              </a: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&gt;-|</a:t>
              </a: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&gt;</a:t>
              </a:r>
            </a:p>
          </p:txBody>
        </p:sp>
        <p:sp>
          <p:nvSpPr>
            <p:cNvPr id="142359" name="Line 23"/>
            <p:cNvSpPr>
              <a:spLocks noChangeShapeType="1"/>
            </p:cNvSpPr>
            <p:nvPr/>
          </p:nvSpPr>
          <p:spPr bwMode="auto">
            <a:xfrm flipV="1">
              <a:off x="2459" y="1613"/>
              <a:ext cx="1" cy="1744"/>
            </a:xfrm>
            <a:prstGeom prst="line">
              <a:avLst/>
            </a:prstGeom>
            <a:noFill/>
            <a:ln w="4445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2360" name="Text Box 24"/>
            <p:cNvSpPr txBox="1">
              <a:spLocks noChangeArrowheads="1"/>
            </p:cNvSpPr>
            <p:nvPr/>
          </p:nvSpPr>
          <p:spPr bwMode="auto">
            <a:xfrm>
              <a:off x="2280" y="1316"/>
              <a:ext cx="875" cy="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 err="1">
                  <a:ln>
                    <a:noFill/>
                  </a:ln>
                  <a:solidFill>
                    <a:srgbClr val="2D2DB9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z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D2DB9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,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D2DB9"/>
                  </a:solidFill>
                  <a:effectLst/>
                  <a:uLnTx/>
                  <a:uFillTx/>
                  <a:latin typeface="Euclid Math One" panose="05050601010101010101" pitchFamily="18" charset="2"/>
                  <a:ea typeface="Verdana" panose="020B0604030504040204" pitchFamily="34" charset="0"/>
                  <a:cs typeface="Verdana" panose="020B0604030504040204" pitchFamily="34" charset="0"/>
                </a:rPr>
                <a:t>E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D2DB9"/>
                </a:solidFill>
                <a:effectLst/>
                <a:uLnTx/>
                <a:uFillTx/>
                <a:latin typeface="Euclid Math One" panose="05050601010101010101" pitchFamily="18" charset="2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2361" name="Text Box 25"/>
            <p:cNvSpPr txBox="1">
              <a:spLocks noChangeArrowheads="1"/>
            </p:cNvSpPr>
            <p:nvPr/>
          </p:nvSpPr>
          <p:spPr bwMode="auto">
            <a:xfrm>
              <a:off x="3519" y="1619"/>
              <a:ext cx="862" cy="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|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Symbol" pitchFamily="18" charset="2"/>
                </a:rPr>
                <a:t>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&gt;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Symbol" pitchFamily="18" charset="2"/>
                </a:rPr>
                <a:t>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|</a:t>
              </a: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&gt;+|</a:t>
              </a: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&gt;</a:t>
              </a:r>
            </a:p>
          </p:txBody>
        </p:sp>
        <p:sp>
          <p:nvSpPr>
            <p:cNvPr id="142362" name="Text Box 26"/>
            <p:cNvSpPr txBox="1">
              <a:spLocks noChangeArrowheads="1"/>
            </p:cNvSpPr>
            <p:nvPr/>
          </p:nvSpPr>
          <p:spPr bwMode="auto">
            <a:xfrm>
              <a:off x="2164" y="855"/>
              <a:ext cx="1802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With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Euclid Math One" panose="05050601010101010101" pitchFamily="18" charset="2"/>
                  <a:ea typeface="Verdana" panose="020B0604030504040204" pitchFamily="34" charset="0"/>
                  <a:cs typeface="Verdana" panose="020B0604030504040204" pitchFamily="34" charset="0"/>
                </a:rPr>
                <a:t>E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-field: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induced dipole</a:t>
              </a:r>
            </a:p>
          </p:txBody>
        </p:sp>
        <p:sp>
          <p:nvSpPr>
            <p:cNvPr id="142363" name="Oval 27"/>
            <p:cNvSpPr>
              <a:spLocks noChangeArrowheads="1"/>
            </p:cNvSpPr>
            <p:nvPr/>
          </p:nvSpPr>
          <p:spPr bwMode="auto">
            <a:xfrm>
              <a:off x="3106" y="1829"/>
              <a:ext cx="58" cy="58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2364" name="AutoShape 28"/>
            <p:cNvSpPr>
              <a:spLocks noChangeArrowheads="1"/>
            </p:cNvSpPr>
            <p:nvPr/>
          </p:nvSpPr>
          <p:spPr bwMode="auto">
            <a:xfrm>
              <a:off x="2776" y="1505"/>
              <a:ext cx="691" cy="691"/>
            </a:xfrm>
            <a:custGeom>
              <a:avLst/>
              <a:gdLst>
                <a:gd name="G0" fmla="+- 8398 0 0"/>
                <a:gd name="G1" fmla="+- 11661873 0 0"/>
                <a:gd name="G2" fmla="+- 0 0 11661873"/>
                <a:gd name="T0" fmla="*/ 0 256 1"/>
                <a:gd name="T1" fmla="*/ 180 256 1"/>
                <a:gd name="G3" fmla="+- 11661873 T0 T1"/>
                <a:gd name="T2" fmla="*/ 0 256 1"/>
                <a:gd name="T3" fmla="*/ 90 256 1"/>
                <a:gd name="G4" fmla="+- 11661873 T2 T3"/>
                <a:gd name="G5" fmla="*/ G4 2 1"/>
                <a:gd name="T4" fmla="*/ 90 256 1"/>
                <a:gd name="T5" fmla="*/ 0 256 1"/>
                <a:gd name="G6" fmla="+- 11661873 T4 T5"/>
                <a:gd name="G7" fmla="*/ G6 2 1"/>
                <a:gd name="G8" fmla="abs 11661873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8398"/>
                <a:gd name="G18" fmla="*/ 8398 1 2"/>
                <a:gd name="G19" fmla="+- G18 5400 0"/>
                <a:gd name="G20" fmla="cos G19 11661873"/>
                <a:gd name="G21" fmla="sin G19 11661873"/>
                <a:gd name="G22" fmla="+- G20 10800 0"/>
                <a:gd name="G23" fmla="+- G21 10800 0"/>
                <a:gd name="G24" fmla="+- 10800 0 G20"/>
                <a:gd name="G25" fmla="+- 8398 10800 0"/>
                <a:gd name="G26" fmla="?: G9 G17 G25"/>
                <a:gd name="G27" fmla="?: G9 0 21600"/>
                <a:gd name="G28" fmla="cos 10800 11661873"/>
                <a:gd name="G29" fmla="sin 10800 11661873"/>
                <a:gd name="G30" fmla="sin 8398 11661873"/>
                <a:gd name="G31" fmla="+- G28 10800 0"/>
                <a:gd name="G32" fmla="+- G29 10800 0"/>
                <a:gd name="G33" fmla="+- G30 10800 0"/>
                <a:gd name="G34" fmla="?: G4 0 G31"/>
                <a:gd name="G35" fmla="?: 11661873 G34 0"/>
                <a:gd name="G36" fmla="?: G6 G35 G31"/>
                <a:gd name="G37" fmla="+- 21600 0 G36"/>
                <a:gd name="G38" fmla="?: G4 0 G33"/>
                <a:gd name="G39" fmla="?: 11661873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207 w 21600"/>
                <a:gd name="T15" fmla="*/ 11144 h 21600"/>
                <a:gd name="T16" fmla="*/ 10800 w 21600"/>
                <a:gd name="T17" fmla="*/ 2402 h 21600"/>
                <a:gd name="T18" fmla="*/ 20393 w 21600"/>
                <a:gd name="T19" fmla="*/ 11144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2407" y="11100"/>
                  </a:moveTo>
                  <a:cubicBezTo>
                    <a:pt x="2403" y="11000"/>
                    <a:pt x="2402" y="10900"/>
                    <a:pt x="2402" y="10800"/>
                  </a:cubicBezTo>
                  <a:cubicBezTo>
                    <a:pt x="2402" y="6161"/>
                    <a:pt x="6161" y="2402"/>
                    <a:pt x="10800" y="2402"/>
                  </a:cubicBezTo>
                  <a:cubicBezTo>
                    <a:pt x="15438" y="2402"/>
                    <a:pt x="19198" y="6161"/>
                    <a:pt x="19198" y="10800"/>
                  </a:cubicBezTo>
                  <a:cubicBezTo>
                    <a:pt x="19198" y="10900"/>
                    <a:pt x="19196" y="11000"/>
                    <a:pt x="19192" y="11100"/>
                  </a:cubicBezTo>
                  <a:lnTo>
                    <a:pt x="21593" y="11187"/>
                  </a:lnTo>
                  <a:cubicBezTo>
                    <a:pt x="21597" y="11058"/>
                    <a:pt x="21600" y="10929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0929"/>
                    <a:pt x="2" y="11058"/>
                    <a:pt x="6" y="11187"/>
                  </a:cubicBezTo>
                  <a:close/>
                </a:path>
              </a:pathLst>
            </a:custGeom>
            <a:gradFill rotWithShape="0">
              <a:gsLst>
                <a:gs pos="0">
                  <a:srgbClr val="008000"/>
                </a:gs>
                <a:gs pos="100000">
                  <a:srgbClr val="00FF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2365" name="AutoShape 29"/>
            <p:cNvSpPr>
              <a:spLocks noChangeArrowheads="1"/>
            </p:cNvSpPr>
            <p:nvPr/>
          </p:nvSpPr>
          <p:spPr bwMode="auto">
            <a:xfrm flipV="1">
              <a:off x="2776" y="1511"/>
              <a:ext cx="691" cy="691"/>
            </a:xfrm>
            <a:custGeom>
              <a:avLst/>
              <a:gdLst>
                <a:gd name="G0" fmla="+- 8398 0 0"/>
                <a:gd name="G1" fmla="+- 11661873 0 0"/>
                <a:gd name="G2" fmla="+- 0 0 11661873"/>
                <a:gd name="T0" fmla="*/ 0 256 1"/>
                <a:gd name="T1" fmla="*/ 180 256 1"/>
                <a:gd name="G3" fmla="+- 11661873 T0 T1"/>
                <a:gd name="T2" fmla="*/ 0 256 1"/>
                <a:gd name="T3" fmla="*/ 90 256 1"/>
                <a:gd name="G4" fmla="+- 11661873 T2 T3"/>
                <a:gd name="G5" fmla="*/ G4 2 1"/>
                <a:gd name="T4" fmla="*/ 90 256 1"/>
                <a:gd name="T5" fmla="*/ 0 256 1"/>
                <a:gd name="G6" fmla="+- 11661873 T4 T5"/>
                <a:gd name="G7" fmla="*/ G6 2 1"/>
                <a:gd name="G8" fmla="abs 11661873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8398"/>
                <a:gd name="G18" fmla="*/ 8398 1 2"/>
                <a:gd name="G19" fmla="+- G18 5400 0"/>
                <a:gd name="G20" fmla="cos G19 11661873"/>
                <a:gd name="G21" fmla="sin G19 11661873"/>
                <a:gd name="G22" fmla="+- G20 10800 0"/>
                <a:gd name="G23" fmla="+- G21 10800 0"/>
                <a:gd name="G24" fmla="+- 10800 0 G20"/>
                <a:gd name="G25" fmla="+- 8398 10800 0"/>
                <a:gd name="G26" fmla="?: G9 G17 G25"/>
                <a:gd name="G27" fmla="?: G9 0 21600"/>
                <a:gd name="G28" fmla="cos 10800 11661873"/>
                <a:gd name="G29" fmla="sin 10800 11661873"/>
                <a:gd name="G30" fmla="sin 8398 11661873"/>
                <a:gd name="G31" fmla="+- G28 10800 0"/>
                <a:gd name="G32" fmla="+- G29 10800 0"/>
                <a:gd name="G33" fmla="+- G30 10800 0"/>
                <a:gd name="G34" fmla="?: G4 0 G31"/>
                <a:gd name="G35" fmla="?: 11661873 G34 0"/>
                <a:gd name="G36" fmla="?: G6 G35 G31"/>
                <a:gd name="G37" fmla="+- 21600 0 G36"/>
                <a:gd name="G38" fmla="?: G4 0 G33"/>
                <a:gd name="G39" fmla="?: 11661873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207 w 21600"/>
                <a:gd name="T15" fmla="*/ 11144 h 21600"/>
                <a:gd name="T16" fmla="*/ 10800 w 21600"/>
                <a:gd name="T17" fmla="*/ 2402 h 21600"/>
                <a:gd name="T18" fmla="*/ 20393 w 21600"/>
                <a:gd name="T19" fmla="*/ 11144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2407" y="11100"/>
                  </a:moveTo>
                  <a:cubicBezTo>
                    <a:pt x="2403" y="11000"/>
                    <a:pt x="2402" y="10900"/>
                    <a:pt x="2402" y="10800"/>
                  </a:cubicBezTo>
                  <a:cubicBezTo>
                    <a:pt x="2402" y="6161"/>
                    <a:pt x="6161" y="2402"/>
                    <a:pt x="10800" y="2402"/>
                  </a:cubicBezTo>
                  <a:cubicBezTo>
                    <a:pt x="15438" y="2402"/>
                    <a:pt x="19198" y="6161"/>
                    <a:pt x="19198" y="10800"/>
                  </a:cubicBezTo>
                  <a:cubicBezTo>
                    <a:pt x="19198" y="10900"/>
                    <a:pt x="19196" y="11000"/>
                    <a:pt x="19192" y="11100"/>
                  </a:cubicBezTo>
                  <a:lnTo>
                    <a:pt x="21593" y="11187"/>
                  </a:lnTo>
                  <a:cubicBezTo>
                    <a:pt x="21597" y="11058"/>
                    <a:pt x="21600" y="10929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0929"/>
                    <a:pt x="2" y="11058"/>
                    <a:pt x="6" y="11187"/>
                  </a:cubicBezTo>
                  <a:close/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tint val="0"/>
                    <a:invGamma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2366" name="Text Box 30"/>
            <p:cNvSpPr txBox="1">
              <a:spLocks noChangeArrowheads="1"/>
            </p:cNvSpPr>
            <p:nvPr/>
          </p:nvSpPr>
          <p:spPr bwMode="auto">
            <a:xfrm>
              <a:off x="2786" y="1780"/>
              <a:ext cx="114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142367" name="Text Box 31"/>
            <p:cNvSpPr txBox="1">
              <a:spLocks noChangeArrowheads="1"/>
            </p:cNvSpPr>
            <p:nvPr/>
          </p:nvSpPr>
          <p:spPr bwMode="auto">
            <a:xfrm>
              <a:off x="3065" y="1478"/>
              <a:ext cx="154" cy="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++</a:t>
              </a:r>
            </a:p>
          </p:txBody>
        </p:sp>
        <p:sp>
          <p:nvSpPr>
            <p:cNvPr id="142368" name="Text Box 32"/>
            <p:cNvSpPr txBox="1">
              <a:spLocks noChangeArrowheads="1"/>
            </p:cNvSpPr>
            <p:nvPr/>
          </p:nvSpPr>
          <p:spPr bwMode="auto">
            <a:xfrm>
              <a:off x="3394" y="1764"/>
              <a:ext cx="114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+</a:t>
              </a:r>
            </a:p>
          </p:txBody>
        </p:sp>
        <p:grpSp>
          <p:nvGrpSpPr>
            <p:cNvPr id="142369" name="Group 33"/>
            <p:cNvGrpSpPr>
              <a:grpSpLocks/>
            </p:cNvGrpSpPr>
            <p:nvPr/>
          </p:nvGrpSpPr>
          <p:grpSpPr bwMode="auto">
            <a:xfrm>
              <a:off x="2759" y="2583"/>
              <a:ext cx="731" cy="739"/>
              <a:chOff x="3375" y="1903"/>
              <a:chExt cx="731" cy="739"/>
            </a:xfrm>
          </p:grpSpPr>
          <p:sp>
            <p:nvSpPr>
              <p:cNvPr id="142370" name="Oval 34"/>
              <p:cNvSpPr>
                <a:spLocks noChangeArrowheads="1"/>
              </p:cNvSpPr>
              <p:nvPr/>
            </p:nvSpPr>
            <p:spPr bwMode="auto">
              <a:xfrm rot="10800000">
                <a:off x="3719" y="2228"/>
                <a:ext cx="58" cy="58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2371" name="AutoShape 35"/>
              <p:cNvSpPr>
                <a:spLocks noChangeArrowheads="1"/>
              </p:cNvSpPr>
              <p:nvPr/>
            </p:nvSpPr>
            <p:spPr bwMode="auto">
              <a:xfrm rot="10800000">
                <a:off x="3415" y="1927"/>
                <a:ext cx="691" cy="691"/>
              </a:xfrm>
              <a:custGeom>
                <a:avLst/>
                <a:gdLst>
                  <a:gd name="G0" fmla="+- 8398 0 0"/>
                  <a:gd name="G1" fmla="+- 11661873 0 0"/>
                  <a:gd name="G2" fmla="+- 0 0 11661873"/>
                  <a:gd name="T0" fmla="*/ 0 256 1"/>
                  <a:gd name="T1" fmla="*/ 180 256 1"/>
                  <a:gd name="G3" fmla="+- 11661873 T0 T1"/>
                  <a:gd name="T2" fmla="*/ 0 256 1"/>
                  <a:gd name="T3" fmla="*/ 90 256 1"/>
                  <a:gd name="G4" fmla="+- 11661873 T2 T3"/>
                  <a:gd name="G5" fmla="*/ G4 2 1"/>
                  <a:gd name="T4" fmla="*/ 90 256 1"/>
                  <a:gd name="T5" fmla="*/ 0 256 1"/>
                  <a:gd name="G6" fmla="+- 11661873 T4 T5"/>
                  <a:gd name="G7" fmla="*/ G6 2 1"/>
                  <a:gd name="G8" fmla="abs 11661873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8398"/>
                  <a:gd name="G18" fmla="*/ 8398 1 2"/>
                  <a:gd name="G19" fmla="+- G18 5400 0"/>
                  <a:gd name="G20" fmla="cos G19 11661873"/>
                  <a:gd name="G21" fmla="sin G19 11661873"/>
                  <a:gd name="G22" fmla="+- G20 10800 0"/>
                  <a:gd name="G23" fmla="+- G21 10800 0"/>
                  <a:gd name="G24" fmla="+- 10800 0 G20"/>
                  <a:gd name="G25" fmla="+- 8398 10800 0"/>
                  <a:gd name="G26" fmla="?: G9 G17 G25"/>
                  <a:gd name="G27" fmla="?: G9 0 21600"/>
                  <a:gd name="G28" fmla="cos 10800 11661873"/>
                  <a:gd name="G29" fmla="sin 10800 11661873"/>
                  <a:gd name="G30" fmla="sin 8398 11661873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661873 G34 0"/>
                  <a:gd name="G36" fmla="?: G6 G35 G31"/>
                  <a:gd name="G37" fmla="+- 21600 0 G36"/>
                  <a:gd name="G38" fmla="?: G4 0 G33"/>
                  <a:gd name="G39" fmla="?: 11661873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1207 w 21600"/>
                  <a:gd name="T15" fmla="*/ 11144 h 21600"/>
                  <a:gd name="T16" fmla="*/ 10800 w 21600"/>
                  <a:gd name="T17" fmla="*/ 2402 h 21600"/>
                  <a:gd name="T18" fmla="*/ 20393 w 21600"/>
                  <a:gd name="T19" fmla="*/ 11144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2407" y="11100"/>
                    </a:moveTo>
                    <a:cubicBezTo>
                      <a:pt x="2403" y="11000"/>
                      <a:pt x="2402" y="10900"/>
                      <a:pt x="2402" y="10800"/>
                    </a:cubicBezTo>
                    <a:cubicBezTo>
                      <a:pt x="2402" y="6161"/>
                      <a:pt x="6161" y="2402"/>
                      <a:pt x="10800" y="2402"/>
                    </a:cubicBezTo>
                    <a:cubicBezTo>
                      <a:pt x="15438" y="2402"/>
                      <a:pt x="19198" y="6161"/>
                      <a:pt x="19198" y="10800"/>
                    </a:cubicBezTo>
                    <a:cubicBezTo>
                      <a:pt x="19198" y="10900"/>
                      <a:pt x="19196" y="11000"/>
                      <a:pt x="19192" y="11100"/>
                    </a:cubicBezTo>
                    <a:lnTo>
                      <a:pt x="21593" y="11187"/>
                    </a:lnTo>
                    <a:cubicBezTo>
                      <a:pt x="21597" y="11058"/>
                      <a:pt x="21600" y="10929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0929"/>
                      <a:pt x="2" y="11058"/>
                      <a:pt x="6" y="11187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00FF00"/>
                  </a:gs>
                  <a:gs pos="100000">
                    <a:srgbClr val="008000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2372" name="AutoShape 36"/>
              <p:cNvSpPr>
                <a:spLocks noChangeArrowheads="1"/>
              </p:cNvSpPr>
              <p:nvPr/>
            </p:nvSpPr>
            <p:spPr bwMode="auto">
              <a:xfrm rot="10800000" flipV="1">
                <a:off x="3415" y="1903"/>
                <a:ext cx="691" cy="691"/>
              </a:xfrm>
              <a:custGeom>
                <a:avLst/>
                <a:gdLst>
                  <a:gd name="G0" fmla="+- 8398 0 0"/>
                  <a:gd name="G1" fmla="+- 11661873 0 0"/>
                  <a:gd name="G2" fmla="+- 0 0 11661873"/>
                  <a:gd name="T0" fmla="*/ 0 256 1"/>
                  <a:gd name="T1" fmla="*/ 180 256 1"/>
                  <a:gd name="G3" fmla="+- 11661873 T0 T1"/>
                  <a:gd name="T2" fmla="*/ 0 256 1"/>
                  <a:gd name="T3" fmla="*/ 90 256 1"/>
                  <a:gd name="G4" fmla="+- 11661873 T2 T3"/>
                  <a:gd name="G5" fmla="*/ G4 2 1"/>
                  <a:gd name="T4" fmla="*/ 90 256 1"/>
                  <a:gd name="T5" fmla="*/ 0 256 1"/>
                  <a:gd name="G6" fmla="+- 11661873 T4 T5"/>
                  <a:gd name="G7" fmla="*/ G6 2 1"/>
                  <a:gd name="G8" fmla="abs 11661873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8398"/>
                  <a:gd name="G18" fmla="*/ 8398 1 2"/>
                  <a:gd name="G19" fmla="+- G18 5400 0"/>
                  <a:gd name="G20" fmla="cos G19 11661873"/>
                  <a:gd name="G21" fmla="sin G19 11661873"/>
                  <a:gd name="G22" fmla="+- G20 10800 0"/>
                  <a:gd name="G23" fmla="+- G21 10800 0"/>
                  <a:gd name="G24" fmla="+- 10800 0 G20"/>
                  <a:gd name="G25" fmla="+- 8398 10800 0"/>
                  <a:gd name="G26" fmla="?: G9 G17 G25"/>
                  <a:gd name="G27" fmla="?: G9 0 21600"/>
                  <a:gd name="G28" fmla="cos 10800 11661873"/>
                  <a:gd name="G29" fmla="sin 10800 11661873"/>
                  <a:gd name="G30" fmla="sin 8398 11661873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661873 G34 0"/>
                  <a:gd name="G36" fmla="?: G6 G35 G31"/>
                  <a:gd name="G37" fmla="+- 21600 0 G36"/>
                  <a:gd name="G38" fmla="?: G4 0 G33"/>
                  <a:gd name="G39" fmla="?: 11661873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1207 w 21600"/>
                  <a:gd name="T15" fmla="*/ 11144 h 21600"/>
                  <a:gd name="T16" fmla="*/ 10800 w 21600"/>
                  <a:gd name="T17" fmla="*/ 2402 h 21600"/>
                  <a:gd name="T18" fmla="*/ 20393 w 21600"/>
                  <a:gd name="T19" fmla="*/ 11144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2407" y="11100"/>
                    </a:moveTo>
                    <a:cubicBezTo>
                      <a:pt x="2403" y="11000"/>
                      <a:pt x="2402" y="10900"/>
                      <a:pt x="2402" y="10800"/>
                    </a:cubicBezTo>
                    <a:cubicBezTo>
                      <a:pt x="2402" y="6161"/>
                      <a:pt x="6161" y="2402"/>
                      <a:pt x="10800" y="2402"/>
                    </a:cubicBezTo>
                    <a:cubicBezTo>
                      <a:pt x="15438" y="2402"/>
                      <a:pt x="19198" y="6161"/>
                      <a:pt x="19198" y="10800"/>
                    </a:cubicBezTo>
                    <a:cubicBezTo>
                      <a:pt x="19198" y="10900"/>
                      <a:pt x="19196" y="11000"/>
                      <a:pt x="19192" y="11100"/>
                    </a:cubicBezTo>
                    <a:lnTo>
                      <a:pt x="21593" y="11187"/>
                    </a:lnTo>
                    <a:cubicBezTo>
                      <a:pt x="21597" y="11058"/>
                      <a:pt x="21600" y="10929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0929"/>
                      <a:pt x="2" y="11058"/>
                      <a:pt x="6" y="11187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00FF00">
                      <a:gamma/>
                      <a:tint val="0"/>
                      <a:invGamma/>
                    </a:srgbClr>
                  </a:gs>
                  <a:gs pos="100000">
                    <a:srgbClr val="00FF00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2373" name="Text Box 37"/>
              <p:cNvSpPr txBox="1">
                <a:spLocks noChangeArrowheads="1"/>
              </p:cNvSpPr>
              <p:nvPr/>
            </p:nvSpPr>
            <p:spPr bwMode="auto">
              <a:xfrm rot="10800000">
                <a:off x="3983" y="2081"/>
                <a:ext cx="114" cy="2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Verdana" panose="020B0604030504040204" pitchFamily="34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142374" name="Text Box 38"/>
              <p:cNvSpPr txBox="1">
                <a:spLocks noChangeArrowheads="1"/>
              </p:cNvSpPr>
              <p:nvPr/>
            </p:nvSpPr>
            <p:spPr bwMode="auto">
              <a:xfrm rot="10800000">
                <a:off x="3662" y="2467"/>
                <a:ext cx="154" cy="1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Verdana" panose="020B0604030504040204" pitchFamily="34" charset="0"/>
                    <a:cs typeface="Times New Roman" panose="02020603050405020304" pitchFamily="18" charset="0"/>
                  </a:rPr>
                  <a:t>++</a:t>
                </a:r>
              </a:p>
            </p:txBody>
          </p:sp>
          <p:sp>
            <p:nvSpPr>
              <p:cNvPr id="142375" name="Text Box 39"/>
              <p:cNvSpPr txBox="1">
                <a:spLocks noChangeArrowheads="1"/>
              </p:cNvSpPr>
              <p:nvPr/>
            </p:nvSpPr>
            <p:spPr bwMode="auto">
              <a:xfrm rot="10800000">
                <a:off x="3375" y="2097"/>
                <a:ext cx="114" cy="2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Verdana" panose="020B0604030504040204" pitchFamily="34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</p:grpSp>
      </p:grpSp>
      <p:grpSp>
        <p:nvGrpSpPr>
          <p:cNvPr id="142376" name="Group 40"/>
          <p:cNvGrpSpPr>
            <a:grpSpLocks/>
          </p:cNvGrpSpPr>
          <p:nvPr/>
        </p:nvGrpSpPr>
        <p:grpSpPr bwMode="auto">
          <a:xfrm>
            <a:off x="6286235" y="760288"/>
            <a:ext cx="2743199" cy="3935413"/>
            <a:chOff x="4063" y="840"/>
            <a:chExt cx="1728" cy="2479"/>
          </a:xfrm>
        </p:grpSpPr>
        <p:grpSp>
          <p:nvGrpSpPr>
            <p:cNvPr id="142377" name="Group 41"/>
            <p:cNvGrpSpPr>
              <a:grpSpLocks/>
            </p:cNvGrpSpPr>
            <p:nvPr/>
          </p:nvGrpSpPr>
          <p:grpSpPr bwMode="auto">
            <a:xfrm>
              <a:off x="4816" y="2614"/>
              <a:ext cx="310" cy="674"/>
              <a:chOff x="5009" y="1198"/>
              <a:chExt cx="310" cy="674"/>
            </a:xfrm>
          </p:grpSpPr>
          <p:sp>
            <p:nvSpPr>
              <p:cNvPr id="142378" name="Oval 42"/>
              <p:cNvSpPr>
                <a:spLocks noChangeArrowheads="1"/>
              </p:cNvSpPr>
              <p:nvPr/>
            </p:nvSpPr>
            <p:spPr bwMode="auto">
              <a:xfrm flipV="1">
                <a:off x="5009" y="1198"/>
                <a:ext cx="310" cy="674"/>
              </a:xfrm>
              <a:prstGeom prst="ellipse">
                <a:avLst/>
              </a:prstGeom>
              <a:solidFill>
                <a:srgbClr val="3366FF">
                  <a:alpha val="50000"/>
                </a:srgbClr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2379" name="Oval 43"/>
              <p:cNvSpPr>
                <a:spLocks noChangeAspect="1" noChangeArrowheads="1"/>
              </p:cNvSpPr>
              <p:nvPr/>
            </p:nvSpPr>
            <p:spPr bwMode="auto">
              <a:xfrm>
                <a:off x="5101" y="1216"/>
                <a:ext cx="128" cy="137"/>
              </a:xfrm>
              <a:prstGeom prst="ellipse">
                <a:avLst/>
              </a:prstGeom>
              <a:gradFill rotWithShape="0">
                <a:gsLst>
                  <a:gs pos="0">
                    <a:srgbClr val="FF0000">
                      <a:gamma/>
                      <a:shade val="46275"/>
                      <a:invGamma/>
                    </a:srgbClr>
                  </a:gs>
                  <a:gs pos="5000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2380" name="Oval 44"/>
              <p:cNvSpPr>
                <a:spLocks noChangeAspect="1" noChangeArrowheads="1"/>
              </p:cNvSpPr>
              <p:nvPr/>
            </p:nvSpPr>
            <p:spPr bwMode="auto">
              <a:xfrm>
                <a:off x="5058" y="1594"/>
                <a:ext cx="214" cy="229"/>
              </a:xfrm>
              <a:prstGeom prst="ellipse">
                <a:avLst/>
              </a:prstGeom>
              <a:gradFill rotWithShape="0">
                <a:gsLst>
                  <a:gs pos="0">
                    <a:srgbClr val="00FF00">
                      <a:gamma/>
                      <a:shade val="67451"/>
                      <a:invGamma/>
                    </a:srgbClr>
                  </a:gs>
                  <a:gs pos="50000">
                    <a:srgbClr val="00FF00"/>
                  </a:gs>
                  <a:gs pos="100000">
                    <a:srgbClr val="00FF00">
                      <a:gamma/>
                      <a:shade val="67451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142381" name="Group 45"/>
            <p:cNvGrpSpPr>
              <a:grpSpLocks/>
            </p:cNvGrpSpPr>
            <p:nvPr/>
          </p:nvGrpSpPr>
          <p:grpSpPr bwMode="auto">
            <a:xfrm rot="-10800000">
              <a:off x="4801" y="1472"/>
              <a:ext cx="310" cy="674"/>
              <a:chOff x="5081" y="1198"/>
              <a:chExt cx="310" cy="674"/>
            </a:xfrm>
          </p:grpSpPr>
          <p:sp>
            <p:nvSpPr>
              <p:cNvPr id="142382" name="Oval 46"/>
              <p:cNvSpPr>
                <a:spLocks noChangeArrowheads="1"/>
              </p:cNvSpPr>
              <p:nvPr/>
            </p:nvSpPr>
            <p:spPr bwMode="auto">
              <a:xfrm flipV="1">
                <a:off x="5081" y="1198"/>
                <a:ext cx="310" cy="674"/>
              </a:xfrm>
              <a:prstGeom prst="ellipse">
                <a:avLst/>
              </a:prstGeom>
              <a:solidFill>
                <a:srgbClr val="3366FF">
                  <a:alpha val="50000"/>
                </a:srgbClr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2383" name="Oval 47"/>
              <p:cNvSpPr>
                <a:spLocks noChangeAspect="1" noChangeArrowheads="1"/>
              </p:cNvSpPr>
              <p:nvPr/>
            </p:nvSpPr>
            <p:spPr bwMode="auto">
              <a:xfrm>
                <a:off x="5173" y="1216"/>
                <a:ext cx="128" cy="137"/>
              </a:xfrm>
              <a:prstGeom prst="ellipse">
                <a:avLst/>
              </a:prstGeom>
              <a:gradFill rotWithShape="0">
                <a:gsLst>
                  <a:gs pos="0">
                    <a:srgbClr val="FF0000">
                      <a:gamma/>
                      <a:shade val="46275"/>
                      <a:invGamma/>
                    </a:srgbClr>
                  </a:gs>
                  <a:gs pos="5000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2384" name="Oval 48"/>
              <p:cNvSpPr>
                <a:spLocks noChangeAspect="1" noChangeArrowheads="1"/>
              </p:cNvSpPr>
              <p:nvPr/>
            </p:nvSpPr>
            <p:spPr bwMode="auto">
              <a:xfrm>
                <a:off x="5130" y="1594"/>
                <a:ext cx="214" cy="229"/>
              </a:xfrm>
              <a:prstGeom prst="ellipse">
                <a:avLst/>
              </a:prstGeom>
              <a:gradFill rotWithShape="0">
                <a:gsLst>
                  <a:gs pos="0">
                    <a:srgbClr val="00FF00">
                      <a:gamma/>
                      <a:shade val="67451"/>
                      <a:invGamma/>
                    </a:srgbClr>
                  </a:gs>
                  <a:gs pos="50000">
                    <a:srgbClr val="00FF00"/>
                  </a:gs>
                  <a:gs pos="100000">
                    <a:srgbClr val="00FF00">
                      <a:gamma/>
                      <a:shade val="67451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sp>
          <p:nvSpPr>
            <p:cNvPr id="142385" name="Text Box 49"/>
            <p:cNvSpPr txBox="1">
              <a:spLocks noChangeArrowheads="1"/>
            </p:cNvSpPr>
            <p:nvPr/>
          </p:nvSpPr>
          <p:spPr bwMode="auto">
            <a:xfrm>
              <a:off x="5030" y="1924"/>
              <a:ext cx="23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+</a:t>
              </a:r>
            </a:p>
          </p:txBody>
        </p:sp>
        <p:sp>
          <p:nvSpPr>
            <p:cNvPr id="142386" name="Text Box 50"/>
            <p:cNvSpPr txBox="1">
              <a:spLocks noChangeArrowheads="1"/>
            </p:cNvSpPr>
            <p:nvPr/>
          </p:nvSpPr>
          <p:spPr bwMode="auto">
            <a:xfrm>
              <a:off x="5039" y="2538"/>
              <a:ext cx="23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+</a:t>
              </a:r>
            </a:p>
          </p:txBody>
        </p:sp>
        <p:sp>
          <p:nvSpPr>
            <p:cNvPr id="142387" name="Text Box 51"/>
            <p:cNvSpPr txBox="1">
              <a:spLocks noChangeArrowheads="1"/>
            </p:cNvSpPr>
            <p:nvPr/>
          </p:nvSpPr>
          <p:spPr bwMode="auto">
            <a:xfrm>
              <a:off x="5073" y="1432"/>
              <a:ext cx="21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CC00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-</a:t>
              </a:r>
            </a:p>
          </p:txBody>
        </p:sp>
        <p:sp>
          <p:nvSpPr>
            <p:cNvPr id="142388" name="Text Box 52"/>
            <p:cNvSpPr txBox="1">
              <a:spLocks noChangeArrowheads="1"/>
            </p:cNvSpPr>
            <p:nvPr/>
          </p:nvSpPr>
          <p:spPr bwMode="auto">
            <a:xfrm>
              <a:off x="5118" y="2992"/>
              <a:ext cx="21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00CC00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-</a:t>
              </a:r>
            </a:p>
          </p:txBody>
        </p:sp>
        <p:sp>
          <p:nvSpPr>
            <p:cNvPr id="142389" name="Text Box 53"/>
            <p:cNvSpPr txBox="1">
              <a:spLocks noChangeArrowheads="1"/>
            </p:cNvSpPr>
            <p:nvPr/>
          </p:nvSpPr>
          <p:spPr bwMode="auto">
            <a:xfrm>
              <a:off x="4063" y="840"/>
              <a:ext cx="1728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Strong enough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Euclid Math One" panose="05050601010101010101" pitchFamily="18" charset="2"/>
                  <a:ea typeface="Verdana" panose="020B0604030504040204" pitchFamily="34" charset="0"/>
                  <a:cs typeface="Verdana" panose="020B0604030504040204" pitchFamily="34" charset="0"/>
                </a:rPr>
                <a:t>E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-field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Symbol" panose="05050102010706020507" pitchFamily="18" charset="2"/>
                </a:rPr>
                <a:t>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full polarization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Euclid Math One" panose="05050601010101010101" pitchFamily="18" charset="2"/>
                  <a:ea typeface="Verdana" panose="020B0604030504040204" pitchFamily="34" charset="0"/>
                  <a:cs typeface="Verdana" panose="020B0604030504040204" pitchFamily="34" charset="0"/>
                </a:rPr>
                <a:t>P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~1</a:t>
              </a: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0" y="4991148"/>
            <a:ext cx="9144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Rotational splitting </a:t>
            </a:r>
            <a:r>
              <a:rPr kumimoji="0" lang="en-US" sz="2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Verdana" panose="020B0604030504040204" pitchFamily="34" charset="0"/>
                <a:cs typeface="Verdana" panose="020B0604030504040204" pitchFamily="34" charset="0"/>
              </a:rPr>
              <a:t>D</a:t>
            </a:r>
            <a:r>
              <a:rPr kumimoji="0" lang="en-US" sz="2300" b="0" i="1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~ 10</a:t>
            </a:r>
            <a:r>
              <a:rPr kumimoji="0" lang="en-US" sz="23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-4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eV (or smaller)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uclid Math One" panose="05050601010101010101" pitchFamily="18" charset="2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&lt; 10 kV/cm sufficient for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uclid Math One" panose="05050601010101010101" pitchFamily="18" charset="2"/>
                <a:ea typeface="Verdana" panose="020B0604030504040204" pitchFamily="34" charset="0"/>
                <a:cs typeface="Verdana" panose="020B0604030504040204" pitchFamily="34" charset="0"/>
              </a:rPr>
              <a:t>P</a:t>
            </a:r>
            <a:r>
              <a:rPr kumimoji="0" lang="en-US" sz="23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uclid Math One" panose="05050601010101010101" pitchFamily="18" charset="2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~ 1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0" y="6085674"/>
            <a:ext cx="9144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sng" strike="noStrike" kern="1200" cap="none" spc="0" normalizeH="0" baseline="0" noProof="0" dirty="0">
                <a:ln>
                  <a:noFill/>
                </a:ln>
                <a:solidFill>
                  <a:srgbClr val="2D2DB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Compare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2D2DB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electronic splitting </a:t>
            </a:r>
            <a:r>
              <a:rPr kumimoji="0" lang="en-US" sz="2300" b="0" i="0" u="none" strike="noStrike" kern="1200" cap="none" spc="0" normalizeH="0" baseline="0" noProof="0" dirty="0" err="1">
                <a:ln>
                  <a:noFill/>
                </a:ln>
                <a:solidFill>
                  <a:srgbClr val="2D2DB9"/>
                </a:solidFill>
                <a:effectLst/>
                <a:uLnTx/>
                <a:uFillTx/>
                <a:latin typeface="Symbol" panose="05050102010706020507" pitchFamily="18" charset="2"/>
                <a:ea typeface="Verdana" panose="020B0604030504040204" pitchFamily="34" charset="0"/>
                <a:cs typeface="Verdana" panose="020B0604030504040204" pitchFamily="34" charset="0"/>
              </a:rPr>
              <a:t>D</a:t>
            </a:r>
            <a:r>
              <a:rPr kumimoji="0" lang="en-US" sz="2300" b="0" i="1" u="none" strike="noStrike" kern="1200" cap="none" spc="0" normalizeH="0" baseline="-25000" noProof="0" dirty="0" err="1">
                <a:ln>
                  <a:noFill/>
                </a:ln>
                <a:solidFill>
                  <a:srgbClr val="2D2DB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2D2DB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~ 1 eV in atoms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2D2DB9"/>
                </a:solidFill>
                <a:effectLst/>
                <a:uLnTx/>
                <a:uFillTx/>
                <a:latin typeface="Euclid Math One" panose="05050601010101010101" pitchFamily="18" charset="2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2D2DB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~ 10 kV/cm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2D2DB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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2D2DB9"/>
                </a:solidFill>
                <a:effectLst/>
                <a:uLnTx/>
                <a:uFillTx/>
                <a:latin typeface="Euclid Math One" panose="05050601010101010101" pitchFamily="18" charset="2"/>
                <a:ea typeface="Verdana" panose="020B0604030504040204" pitchFamily="34" charset="0"/>
                <a:cs typeface="Verdana" panose="020B0604030504040204" pitchFamily="34" charset="0"/>
              </a:rPr>
              <a:t>P</a:t>
            </a:r>
            <a:r>
              <a:rPr kumimoji="0" lang="en-US" sz="2300" b="0" i="0" u="none" strike="noStrike" kern="1200" cap="none" spc="0" normalizeH="0" baseline="-25000" noProof="0" dirty="0">
                <a:ln>
                  <a:noFill/>
                </a:ln>
                <a:solidFill>
                  <a:srgbClr val="2D2DB9"/>
                </a:solidFill>
                <a:effectLst/>
                <a:uLnTx/>
                <a:uFillTx/>
                <a:latin typeface="Euclid Math One" panose="05050601010101010101" pitchFamily="18" charset="2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2D2DB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~ 10</a:t>
            </a:r>
            <a:r>
              <a:rPr kumimoji="0" lang="en-US" sz="2300" b="0" i="0" u="none" strike="noStrike" kern="1200" cap="none" spc="0" normalizeH="0" baseline="30000" noProof="0" dirty="0">
                <a:ln>
                  <a:noFill/>
                </a:ln>
                <a:solidFill>
                  <a:srgbClr val="2D2DB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-4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srgbClr val="2D2DB9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983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41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6038"/>
            <a:ext cx="9144000" cy="53531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800" i="1" dirty="0">
                <a:solidFill>
                  <a:srgbClr val="3333CC"/>
                </a:solidFill>
                <a:latin typeface="Verdana" pitchFamily="34" charset="0"/>
              </a:rPr>
              <a:t>Energy shifts due to EDM/SM &amp; </a:t>
            </a:r>
            <a:r>
              <a:rPr lang="en-US" sz="2800" dirty="0">
                <a:solidFill>
                  <a:srgbClr val="3333CC"/>
                </a:solidFill>
                <a:latin typeface="Euclid Math One" panose="05050601010101010101" pitchFamily="18" charset="2"/>
              </a:rPr>
              <a:t>E</a:t>
            </a:r>
            <a:r>
              <a:rPr lang="en-US" sz="2800" i="1" dirty="0">
                <a:solidFill>
                  <a:srgbClr val="3333CC"/>
                </a:solidFill>
                <a:latin typeface="Verdana" pitchFamily="34" charset="0"/>
              </a:rPr>
              <a:t>-field</a:t>
            </a:r>
          </a:p>
        </p:txBody>
      </p:sp>
      <p:graphicFrame>
        <p:nvGraphicFramePr>
          <p:cNvPr id="56" name="Object 55"/>
          <p:cNvGraphicFramePr>
            <a:graphicFrameLocks noChangeAspect="1"/>
          </p:cNvGraphicFramePr>
          <p:nvPr/>
        </p:nvGraphicFramePr>
        <p:xfrm>
          <a:off x="3138653" y="2091999"/>
          <a:ext cx="1356519" cy="5502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810" name="Equation" r:id="rId4" imgW="596880" imgH="241200" progId="Equation.DSMT4">
                  <p:embed/>
                </p:oleObj>
              </mc:Choice>
              <mc:Fallback>
                <p:oleObj name="Equation" r:id="rId4" imgW="596880" imgH="241200" progId="Equation.DSMT4">
                  <p:embed/>
                  <p:pic>
                    <p:nvPicPr>
                      <p:cNvPr id="56" name="Object 5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138653" y="2091999"/>
                        <a:ext cx="1356519" cy="5502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Straight Connector 3"/>
          <p:cNvCxnSpPr/>
          <p:nvPr/>
        </p:nvCxnSpPr>
        <p:spPr>
          <a:xfrm flipV="1">
            <a:off x="954149" y="668995"/>
            <a:ext cx="1828800" cy="0"/>
          </a:xfrm>
          <a:prstGeom prst="line">
            <a:avLst/>
          </a:prstGeom>
          <a:ln w="381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1037650" y="2487642"/>
            <a:ext cx="18288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1199804" y="668995"/>
            <a:ext cx="0" cy="18288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3" name="Object 62"/>
          <p:cNvGraphicFramePr>
            <a:graphicFrameLocks noChangeAspect="1"/>
          </p:cNvGraphicFramePr>
          <p:nvPr/>
        </p:nvGraphicFramePr>
        <p:xfrm>
          <a:off x="828329" y="1312487"/>
          <a:ext cx="371475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811" name="Equation" r:id="rId6" imgW="126720" imgH="139680" progId="Equation.DSMT4">
                  <p:embed/>
                </p:oleObj>
              </mc:Choice>
              <mc:Fallback>
                <p:oleObj name="Equation" r:id="rId6" imgW="126720" imgH="139680" progId="Equation.DSMT4">
                  <p:embed/>
                  <p:pic>
                    <p:nvPicPr>
                      <p:cNvPr id="63" name="Object 62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28329" y="1312487"/>
                        <a:ext cx="371475" cy="409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ct 63"/>
          <p:cNvGraphicFramePr>
            <a:graphicFrameLocks noChangeAspect="1"/>
          </p:cNvGraphicFramePr>
          <p:nvPr/>
        </p:nvGraphicFramePr>
        <p:xfrm>
          <a:off x="300813" y="2106154"/>
          <a:ext cx="595313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812" name="Equation" r:id="rId8" imgW="203040" imgH="215640" progId="Equation.DSMT4">
                  <p:embed/>
                </p:oleObj>
              </mc:Choice>
              <mc:Fallback>
                <p:oleObj name="Equation" r:id="rId8" imgW="203040" imgH="215640" progId="Equation.DSMT4">
                  <p:embed/>
                  <p:pic>
                    <p:nvPicPr>
                      <p:cNvPr id="64" name="Object 63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00813" y="2106154"/>
                        <a:ext cx="595313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Object 64"/>
          <p:cNvGraphicFramePr>
            <a:graphicFrameLocks noChangeAspect="1"/>
          </p:cNvGraphicFramePr>
          <p:nvPr/>
        </p:nvGraphicFramePr>
        <p:xfrm>
          <a:off x="306767" y="370817"/>
          <a:ext cx="5588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813" name="Equation" r:id="rId10" imgW="190440" imgH="215640" progId="Equation.DSMT4">
                  <p:embed/>
                </p:oleObj>
              </mc:Choice>
              <mc:Fallback>
                <p:oleObj name="Equation" r:id="rId10" imgW="190440" imgH="215640" progId="Equation.DSMT4">
                  <p:embed/>
                  <p:pic>
                    <p:nvPicPr>
                      <p:cNvPr id="65" name="Object 64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06767" y="370817"/>
                        <a:ext cx="55880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3430531" y="2717137"/>
            <a:ext cx="4258088" cy="1836611"/>
            <a:chOff x="2371484" y="3184141"/>
            <a:chExt cx="4430787" cy="1874429"/>
          </a:xfrm>
        </p:grpSpPr>
        <p:graphicFrame>
          <p:nvGraphicFramePr>
            <p:cNvPr id="54" name="Object 53"/>
            <p:cNvGraphicFramePr>
              <a:graphicFrameLocks noChangeAspect="1"/>
            </p:cNvGraphicFramePr>
            <p:nvPr/>
          </p:nvGraphicFramePr>
          <p:xfrm>
            <a:off x="2371484" y="3791810"/>
            <a:ext cx="938270" cy="6415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5814" name="Equation" r:id="rId12" imgW="279360" imgH="190440" progId="Equation.DSMT4">
                    <p:embed/>
                  </p:oleObj>
                </mc:Choice>
                <mc:Fallback>
                  <p:oleObj name="Equation" r:id="rId12" imgW="279360" imgH="190440" progId="Equation.DSMT4">
                    <p:embed/>
                    <p:pic>
                      <p:nvPicPr>
                        <p:cNvPr id="54" name="Object 53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2371484" y="3791810"/>
                          <a:ext cx="938270" cy="64159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7" name="Object 56"/>
            <p:cNvGraphicFramePr>
              <a:graphicFrameLocks noChangeAspect="1"/>
            </p:cNvGraphicFramePr>
            <p:nvPr/>
          </p:nvGraphicFramePr>
          <p:xfrm>
            <a:off x="3853646" y="3449374"/>
            <a:ext cx="2439988" cy="773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5815" name="Equation" r:id="rId14" imgW="1041120" imgH="330120" progId="Equation.DSMT4">
                    <p:embed/>
                  </p:oleObj>
                </mc:Choice>
                <mc:Fallback>
                  <p:oleObj name="Equation" r:id="rId14" imgW="1041120" imgH="330120" progId="Equation.DSMT4">
                    <p:embed/>
                    <p:pic>
                      <p:nvPicPr>
                        <p:cNvPr id="57" name="Object 56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3853646" y="3449374"/>
                          <a:ext cx="2439988" cy="7731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" name="Object 57"/>
            <p:cNvGraphicFramePr>
              <a:graphicFrameLocks noChangeAspect="1"/>
            </p:cNvGraphicFramePr>
            <p:nvPr/>
          </p:nvGraphicFramePr>
          <p:xfrm>
            <a:off x="3871745" y="4212423"/>
            <a:ext cx="2930526" cy="496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5816" name="Equation" r:id="rId16" imgW="1269720" imgH="215640" progId="Equation.DSMT4">
                    <p:embed/>
                  </p:oleObj>
                </mc:Choice>
                <mc:Fallback>
                  <p:oleObj name="Equation" r:id="rId16" imgW="1269720" imgH="215640" progId="Equation.DSMT4">
                    <p:embed/>
                    <p:pic>
                      <p:nvPicPr>
                        <p:cNvPr id="58" name="Object 57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3871745" y="4212423"/>
                          <a:ext cx="2930526" cy="4968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" name="Object 70"/>
            <p:cNvGraphicFramePr>
              <a:graphicFrameLocks noChangeAspect="1"/>
            </p:cNvGraphicFramePr>
            <p:nvPr/>
          </p:nvGraphicFramePr>
          <p:xfrm>
            <a:off x="3169521" y="3184141"/>
            <a:ext cx="1001499" cy="18744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5817" name="Equation" r:id="rId18" imgW="101520" imgH="190440" progId="Equation.DSMT4">
                    <p:embed/>
                  </p:oleObj>
                </mc:Choice>
                <mc:Fallback>
                  <p:oleObj name="Equation" r:id="rId18" imgW="101520" imgH="190440" progId="Equation.DSMT4">
                    <p:embed/>
                    <p:pic>
                      <p:nvPicPr>
                        <p:cNvPr id="71" name="Object 70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3169521" y="3184141"/>
                          <a:ext cx="1001499" cy="187442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" name="Group 9"/>
          <p:cNvGrpSpPr/>
          <p:nvPr/>
        </p:nvGrpSpPr>
        <p:grpSpPr>
          <a:xfrm>
            <a:off x="545909" y="4727575"/>
            <a:ext cx="8217926" cy="661988"/>
            <a:chOff x="-552534" y="5358569"/>
            <a:chExt cx="8217926" cy="661988"/>
          </a:xfrm>
        </p:grpSpPr>
        <p:sp>
          <p:nvSpPr>
            <p:cNvPr id="72" name="TextBox 71"/>
            <p:cNvSpPr txBox="1"/>
            <p:nvPr/>
          </p:nvSpPr>
          <p:spPr>
            <a:xfrm>
              <a:off x="-552534" y="5375452"/>
              <a:ext cx="56171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D2DB9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Energy shift due to EDM/SM:</a:t>
              </a:r>
            </a:p>
          </p:txBody>
        </p:sp>
        <p:graphicFrame>
          <p:nvGraphicFramePr>
            <p:cNvPr id="73" name="Object 72"/>
            <p:cNvGraphicFramePr>
              <a:graphicFrameLocks noChangeAspect="1"/>
            </p:cNvGraphicFramePr>
            <p:nvPr/>
          </p:nvGraphicFramePr>
          <p:xfrm>
            <a:off x="4911080" y="5358569"/>
            <a:ext cx="2754312" cy="6619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5818" name="Equation" r:id="rId20" imgW="850680" imgH="203040" progId="Equation.DSMT4">
                    <p:embed/>
                  </p:oleObj>
                </mc:Choice>
                <mc:Fallback>
                  <p:oleObj name="Equation" r:id="rId20" imgW="850680" imgH="203040" progId="Equation.DSMT4">
                    <p:embed/>
                    <p:pic>
                      <p:nvPicPr>
                        <p:cNvPr id="73" name="Object 72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4911080" y="5358569"/>
                          <a:ext cx="2754312" cy="6619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7" name="TextBox 76"/>
          <p:cNvSpPr txBox="1"/>
          <p:nvPr/>
        </p:nvSpPr>
        <p:spPr>
          <a:xfrm>
            <a:off x="0" y="3380794"/>
            <a:ext cx="3620323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Electric polarization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478655" y="5688091"/>
            <a:ext cx="3174974" cy="947163"/>
            <a:chOff x="847449" y="5494760"/>
            <a:chExt cx="3174974" cy="947163"/>
          </a:xfrm>
        </p:grpSpPr>
        <p:grpSp>
          <p:nvGrpSpPr>
            <p:cNvPr id="13" name="Group 12"/>
            <p:cNvGrpSpPr/>
            <p:nvPr/>
          </p:nvGrpSpPr>
          <p:grpSpPr>
            <a:xfrm>
              <a:off x="847449" y="5916461"/>
              <a:ext cx="3174974" cy="525462"/>
              <a:chOff x="847449" y="5875517"/>
              <a:chExt cx="3174974" cy="525462"/>
            </a:xfrm>
          </p:grpSpPr>
          <p:graphicFrame>
            <p:nvGraphicFramePr>
              <p:cNvPr id="79" name="Object 78"/>
              <p:cNvGraphicFramePr>
                <a:graphicFrameLocks noChangeAspect="1"/>
              </p:cNvGraphicFramePr>
              <p:nvPr/>
            </p:nvGraphicFramePr>
            <p:xfrm>
              <a:off x="847449" y="5875517"/>
              <a:ext cx="1993900" cy="5254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85819" name="Equation" r:id="rId22" imgW="774360" imgH="203040" progId="Equation.DSMT4">
                      <p:embed/>
                    </p:oleObj>
                  </mc:Choice>
                  <mc:Fallback>
                    <p:oleObj name="Equation" r:id="rId22" imgW="774360" imgH="203040" progId="Equation.DSMT4">
                      <p:embed/>
                      <p:pic>
                        <p:nvPicPr>
                          <p:cNvPr id="79" name="Object 78"/>
                          <p:cNvPicPr/>
                          <p:nvPr/>
                        </p:nvPicPr>
                        <p:blipFill>
                          <a:blip r:embed="rId23"/>
                          <a:stretch>
                            <a:fillRect/>
                          </a:stretch>
                        </p:blipFill>
                        <p:spPr>
                          <a:xfrm>
                            <a:off x="847449" y="5875517"/>
                            <a:ext cx="1993900" cy="525462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80" name="TextBox 79"/>
              <p:cNvSpPr txBox="1"/>
              <p:nvPr/>
            </p:nvSpPr>
            <p:spPr>
              <a:xfrm>
                <a:off x="2841349" y="5915110"/>
                <a:ext cx="1181074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max</a:t>
                </a:r>
              </a:p>
            </p:txBody>
          </p:sp>
        </p:grpSp>
        <p:sp>
          <p:nvSpPr>
            <p:cNvPr id="11" name="Rectangle 10"/>
            <p:cNvSpPr/>
            <p:nvPr/>
          </p:nvSpPr>
          <p:spPr>
            <a:xfrm>
              <a:off x="1662539" y="5494760"/>
              <a:ext cx="1296284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3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Atoms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408581" y="5716283"/>
            <a:ext cx="3521727" cy="1023357"/>
            <a:chOff x="5408581" y="5716283"/>
            <a:chExt cx="3521727" cy="1023357"/>
          </a:xfrm>
        </p:grpSpPr>
        <p:graphicFrame>
          <p:nvGraphicFramePr>
            <p:cNvPr id="81" name="Object 80"/>
            <p:cNvGraphicFramePr>
              <a:graphicFrameLocks noChangeAspect="1"/>
            </p:cNvGraphicFramePr>
            <p:nvPr/>
          </p:nvGraphicFramePr>
          <p:xfrm>
            <a:off x="5408581" y="6162559"/>
            <a:ext cx="2090738" cy="5572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5820" name="Equation" r:id="rId24" imgW="812520" imgH="215640" progId="Equation.DSMT4">
                    <p:embed/>
                  </p:oleObj>
                </mc:Choice>
                <mc:Fallback>
                  <p:oleObj name="Equation" r:id="rId24" imgW="812520" imgH="215640" progId="Equation.DSMT4">
                    <p:embed/>
                    <p:pic>
                      <p:nvPicPr>
                        <p:cNvPr id="81" name="Object 80"/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5408581" y="6162559"/>
                          <a:ext cx="2090738" cy="5572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6" name="TextBox 85"/>
            <p:cNvSpPr txBox="1"/>
            <p:nvPr/>
          </p:nvSpPr>
          <p:spPr>
            <a:xfrm>
              <a:off x="7597042" y="5939421"/>
              <a:ext cx="1333266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300" b="1" i="0" u="none" strike="noStrike" kern="1200" cap="none" spc="0" normalizeH="0" baseline="0" noProof="0" dirty="0">
                  <a:ln>
                    <a:noFill/>
                  </a:ln>
                  <a:solidFill>
                    <a:srgbClr val="1CA81C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Symbol" panose="05050102010706020507" pitchFamily="18" charset="2"/>
                </a:rPr>
                <a:t></a:t>
              </a:r>
              <a:r>
                <a:rPr kumimoji="0" lang="en-US" sz="2300" b="1" i="0" u="none" strike="noStrike" kern="1200" cap="none" spc="0" normalizeH="0" baseline="0" noProof="0" dirty="0">
                  <a:ln>
                    <a:noFill/>
                  </a:ln>
                  <a:solidFill>
                    <a:srgbClr val="1CA81C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max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300" b="1" i="0" u="none" strike="noStrike" kern="1200" cap="none" spc="0" normalizeH="0" baseline="0" noProof="0" dirty="0">
                  <a:ln>
                    <a:noFill/>
                  </a:ln>
                  <a:solidFill>
                    <a:srgbClr val="1CA81C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 shift</a:t>
              </a: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5559575" y="5716283"/>
              <a:ext cx="1788750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300" b="0" i="0" u="sng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Molecules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873291" y="1043439"/>
            <a:ext cx="3973513" cy="1298293"/>
            <a:chOff x="4905375" y="1332195"/>
            <a:chExt cx="3973513" cy="1298293"/>
          </a:xfrm>
        </p:grpSpPr>
        <p:graphicFrame>
          <p:nvGraphicFramePr>
            <p:cNvPr id="2" name="Object 1"/>
            <p:cNvGraphicFramePr>
              <a:graphicFrameLocks noChangeAspect="1"/>
            </p:cNvGraphicFramePr>
            <p:nvPr/>
          </p:nvGraphicFramePr>
          <p:xfrm>
            <a:off x="4905375" y="1528763"/>
            <a:ext cx="3973513" cy="1101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5821" name="Equation" r:id="rId26" imgW="1511280" imgH="419040" progId="Equation.DSMT4">
                    <p:embed/>
                  </p:oleObj>
                </mc:Choice>
                <mc:Fallback>
                  <p:oleObj name="Equation" r:id="rId26" imgW="1511280" imgH="419040" progId="Equation.DSMT4">
                    <p:embed/>
                    <p:pic>
                      <p:nvPicPr>
                        <p:cNvPr id="2" name="Object 1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4905375" y="1528763"/>
                          <a:ext cx="3973513" cy="11017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Oval 13"/>
            <p:cNvSpPr/>
            <p:nvPr/>
          </p:nvSpPr>
          <p:spPr>
            <a:xfrm>
              <a:off x="8122924" y="1576011"/>
              <a:ext cx="660428" cy="503614"/>
            </a:xfrm>
            <a:prstGeom prst="ellipse">
              <a:avLst/>
            </a:prstGeom>
            <a:noFill/>
            <a:ln>
              <a:solidFill>
                <a:srgbClr val="2D2DB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7493515" y="1332195"/>
              <a:ext cx="694042" cy="301527"/>
            </a:xfrm>
            <a:prstGeom prst="straightConnector1">
              <a:avLst/>
            </a:prstGeom>
            <a:ln w="25400">
              <a:solidFill>
                <a:srgbClr val="2D2DB9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1475605" y="719231"/>
            <a:ext cx="6357618" cy="1712802"/>
            <a:chOff x="1748316" y="1332469"/>
            <a:chExt cx="6357618" cy="1383259"/>
          </a:xfrm>
        </p:grpSpPr>
        <p:sp>
          <p:nvSpPr>
            <p:cNvPr id="8" name="Arc 7"/>
            <p:cNvSpPr/>
            <p:nvPr/>
          </p:nvSpPr>
          <p:spPr>
            <a:xfrm>
              <a:off x="2177061" y="1344128"/>
              <a:ext cx="1371358" cy="1371600"/>
            </a:xfrm>
            <a:prstGeom prst="arc">
              <a:avLst>
                <a:gd name="adj1" fmla="val 16200000"/>
                <a:gd name="adj2" fmla="val 5616264"/>
              </a:avLst>
            </a:prstGeom>
            <a:ln w="38100">
              <a:solidFill>
                <a:srgbClr val="2D2DB9"/>
              </a:solidFill>
              <a:headEnd type="arrow" w="lg" len="lg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Arc 67"/>
            <p:cNvSpPr/>
            <p:nvPr/>
          </p:nvSpPr>
          <p:spPr>
            <a:xfrm flipH="1">
              <a:off x="1748316" y="1332469"/>
              <a:ext cx="1371358" cy="1371600"/>
            </a:xfrm>
            <a:prstGeom prst="arc">
              <a:avLst>
                <a:gd name="adj1" fmla="val 16200000"/>
                <a:gd name="adj2" fmla="val 5616264"/>
              </a:avLst>
            </a:prstGeom>
            <a:ln w="38100">
              <a:solidFill>
                <a:srgbClr val="2D2DB9"/>
              </a:solidFill>
              <a:headEnd type="arrow" w="lg" len="lg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aphicFrame>
          <p:nvGraphicFramePr>
            <p:cNvPr id="69" name="Object 68"/>
            <p:cNvGraphicFramePr>
              <a:graphicFrameLocks noChangeAspect="1"/>
            </p:cNvGraphicFramePr>
            <p:nvPr/>
          </p:nvGraphicFramePr>
          <p:xfrm>
            <a:off x="2855426" y="1738775"/>
            <a:ext cx="669925" cy="596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5822" name="Equation" r:id="rId28" imgW="228600" imgH="203040" progId="Equation.DSMT4">
                    <p:embed/>
                  </p:oleObj>
                </mc:Choice>
                <mc:Fallback>
                  <p:oleObj name="Equation" r:id="rId28" imgW="228600" imgH="203040" progId="Equation.DSMT4">
                    <p:embed/>
                    <p:pic>
                      <p:nvPicPr>
                        <p:cNvPr id="69" name="Object 68"/>
                        <p:cNvPicPr/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2855426" y="1738775"/>
                          <a:ext cx="669925" cy="596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" name="Object 69"/>
            <p:cNvGraphicFramePr>
              <a:graphicFrameLocks noChangeAspect="1"/>
            </p:cNvGraphicFramePr>
            <p:nvPr/>
          </p:nvGraphicFramePr>
          <p:xfrm>
            <a:off x="1778000" y="1833563"/>
            <a:ext cx="558800" cy="361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5823" name="Equation" r:id="rId30" imgW="215640" imgH="139680" progId="Equation.DSMT4">
                    <p:embed/>
                  </p:oleObj>
                </mc:Choice>
                <mc:Fallback>
                  <p:oleObj name="Equation" r:id="rId30" imgW="215640" imgH="139680" progId="Equation.DSMT4">
                    <p:embed/>
                    <p:pic>
                      <p:nvPicPr>
                        <p:cNvPr id="70" name="Object 69"/>
                        <p:cNvPicPr/>
                        <p:nvPr/>
                      </p:nvPicPr>
                      <p:blipFill>
                        <a:blip r:embed="rId31"/>
                        <a:stretch>
                          <a:fillRect/>
                        </a:stretch>
                      </p:blipFill>
                      <p:spPr>
                        <a:xfrm>
                          <a:off x="1778000" y="1833563"/>
                          <a:ext cx="558800" cy="3619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1" name="Rectangle 90"/>
            <p:cNvSpPr/>
            <p:nvPr/>
          </p:nvSpPr>
          <p:spPr>
            <a:xfrm>
              <a:off x="5576078" y="1428006"/>
              <a:ext cx="25298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D2DB9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EDM/SM coupling</a:t>
              </a:r>
            </a:p>
          </p:txBody>
        </p:sp>
        <p:cxnSp>
          <p:nvCxnSpPr>
            <p:cNvPr id="95" name="Straight Arrow Connector 94"/>
            <p:cNvCxnSpPr>
              <a:stCxn id="91" idx="1"/>
            </p:cNvCxnSpPr>
            <p:nvPr/>
          </p:nvCxnSpPr>
          <p:spPr>
            <a:xfrm flipH="1">
              <a:off x="3630579" y="1612671"/>
              <a:ext cx="1945499" cy="377178"/>
            </a:xfrm>
            <a:prstGeom prst="straightConnector1">
              <a:avLst/>
            </a:prstGeom>
            <a:ln w="25400">
              <a:solidFill>
                <a:srgbClr val="2D2DB9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26453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975"/>
            <a:ext cx="9144000" cy="443865"/>
          </a:xfrm>
        </p:spPr>
        <p:txBody>
          <a:bodyPr>
            <a:noAutofit/>
          </a:bodyPr>
          <a:lstStyle/>
          <a:p>
            <a:r>
              <a:rPr lang="en-US" sz="3000" i="1" dirty="0">
                <a:solidFill>
                  <a:srgbClr val="0000FF"/>
                </a:solidFill>
                <a:latin typeface="Verdana" pitchFamily="34" charset="0"/>
                <a:cs typeface="Times New Roman" pitchFamily="18" charset="0"/>
              </a:rPr>
              <a:t>“Effective </a:t>
            </a:r>
            <a:r>
              <a:rPr lang="en-US" sz="3000" b="1" dirty="0">
                <a:solidFill>
                  <a:srgbClr val="0000FF"/>
                </a:solidFill>
                <a:latin typeface="Euclid Math One" pitchFamily="18" charset="2"/>
                <a:cs typeface="Times New Roman" pitchFamily="18" charset="0"/>
              </a:rPr>
              <a:t>E</a:t>
            </a:r>
            <a:r>
              <a:rPr lang="en-US" sz="3000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  <a:t>-</a:t>
            </a:r>
            <a:r>
              <a:rPr lang="en-US" sz="3000" i="1" dirty="0">
                <a:solidFill>
                  <a:srgbClr val="0000FF"/>
                </a:solidFill>
                <a:latin typeface="Verdana" pitchFamily="34" charset="0"/>
                <a:cs typeface="Times New Roman" pitchFamily="18" charset="0"/>
              </a:rPr>
              <a:t>field” on EDMs in a polar molecule</a:t>
            </a:r>
            <a:r>
              <a:rPr lang="en-US" sz="3000" dirty="0">
                <a:solidFill>
                  <a:schemeClr val="accent2"/>
                </a:solidFill>
                <a:latin typeface="Verdana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128012" name="Text Box 12"/>
          <p:cNvSpPr txBox="1">
            <a:spLocks noChangeArrowheads="1"/>
          </p:cNvSpPr>
          <p:nvPr/>
        </p:nvSpPr>
        <p:spPr bwMode="auto">
          <a:xfrm>
            <a:off x="0" y="3879320"/>
            <a:ext cx="9132668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~fully polarized molecules, </a:t>
            </a:r>
            <a:b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eEDM</a:t>
            </a:r>
            <a: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or nuclear Schiff moment </a:t>
            </a:r>
            <a: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 </a:t>
            </a:r>
            <a: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energy shift </a:t>
            </a:r>
            <a:b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 </a:t>
            </a:r>
            <a: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equivalent to </a:t>
            </a:r>
            <a:r>
              <a:rPr lang="en-US" sz="2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effective</a:t>
            </a:r>
            <a: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intramolecular </a:t>
            </a:r>
            <a:r>
              <a:rPr lang="en-US" sz="2200" dirty="0">
                <a:latin typeface="Euclid Math One" panose="05050601010101010101" pitchFamily="18" charset="2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-field</a:t>
            </a:r>
          </a:p>
        </p:txBody>
      </p:sp>
      <p:sp>
        <p:nvSpPr>
          <p:cNvPr id="17" name="Text Box 12"/>
          <p:cNvSpPr txBox="1">
            <a:spLocks noChangeArrowheads="1"/>
          </p:cNvSpPr>
          <p:nvPr/>
        </p:nvSpPr>
        <p:spPr bwMode="auto">
          <a:xfrm>
            <a:off x="14068" y="5491876"/>
            <a:ext cx="91186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800" dirty="0" err="1">
                <a:solidFill>
                  <a:srgbClr val="008000"/>
                </a:solidFill>
                <a:latin typeface="Euclid Math One" panose="05050601010101010101" pitchFamily="18" charset="2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en-US" sz="2800" baseline="-30000" dirty="0" err="1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eff</a:t>
            </a:r>
            <a:r>
              <a:rPr lang="en-US" sz="2800" baseline="-30000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/>
              </a:rPr>
              <a:t></a:t>
            </a:r>
            <a:r>
              <a:rPr lang="en-US" sz="2400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/>
              </a:rPr>
              <a:t> </a:t>
            </a:r>
            <a:r>
              <a:rPr lang="en-US" sz="2400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80 GV/cm for </a:t>
            </a:r>
            <a:r>
              <a:rPr lang="en-US" sz="2400" i="1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en-US" sz="2400" baseline="30000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r>
              <a:rPr lang="en-US" sz="2400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EDM in </a:t>
            </a:r>
            <a:r>
              <a:rPr lang="en-US" sz="2400" dirty="0" err="1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ThO</a:t>
            </a:r>
            <a:r>
              <a:rPr lang="en-US" sz="2400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 </a:t>
            </a:r>
            <a:r>
              <a:rPr lang="en-US" sz="1900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[relativistic </a:t>
            </a:r>
            <a:r>
              <a:rPr lang="en-US" sz="1900" b="1" i="1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enhancement</a:t>
            </a:r>
            <a:r>
              <a:rPr lang="en-US" sz="1900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]</a:t>
            </a:r>
          </a:p>
          <a:p>
            <a:pPr algn="ctr">
              <a:spcAft>
                <a:spcPts val="600"/>
              </a:spcAft>
            </a:pPr>
            <a:r>
              <a:rPr lang="en-US" sz="2800" dirty="0" err="1">
                <a:solidFill>
                  <a:srgbClr val="008000"/>
                </a:solidFill>
                <a:latin typeface="Euclid Math One" panose="05050601010101010101" pitchFamily="18" charset="2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en-US" sz="2800" baseline="-30000" dirty="0" err="1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eff</a:t>
            </a:r>
            <a:r>
              <a:rPr lang="en-US" sz="2400" baseline="-30000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2400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/>
              </a:rPr>
              <a:t>~ 3</a:t>
            </a:r>
            <a:r>
              <a:rPr lang="en-US" sz="2400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 kV/cm for </a:t>
            </a:r>
            <a:r>
              <a:rPr lang="en-US" sz="2400" i="1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</a:t>
            </a:r>
            <a:r>
              <a:rPr lang="en-US" sz="2400" i="1" baseline="30000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</a:t>
            </a:r>
            <a:r>
              <a:rPr lang="en-US" sz="2400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EDM in </a:t>
            </a:r>
            <a:r>
              <a:rPr lang="en-US" sz="2400" dirty="0" err="1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TlF</a:t>
            </a:r>
            <a:r>
              <a:rPr lang="en-US" sz="2400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900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</a:t>
            </a:r>
            <a:r>
              <a:rPr lang="en-US" sz="1900" b="1" i="1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reduced suppression</a:t>
            </a:r>
            <a:r>
              <a:rPr lang="en-US" sz="1900" b="1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sz="1900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1900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                               due to screening]</a:t>
            </a:r>
            <a:endParaRPr lang="en-US" sz="1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112" y="600719"/>
            <a:ext cx="2935119" cy="3391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911" y="525363"/>
            <a:ext cx="3365397" cy="33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246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6" name="Title 1"/>
          <p:cNvSpPr>
            <a:spLocks noGrp="1"/>
          </p:cNvSpPr>
          <p:nvPr>
            <p:ph type="title" idx="4294967295"/>
          </p:nvPr>
        </p:nvSpPr>
        <p:spPr>
          <a:xfrm>
            <a:off x="924660" y="0"/>
            <a:ext cx="7574906" cy="957018"/>
          </a:xfrm>
          <a:ln/>
        </p:spPr>
        <p:txBody>
          <a:bodyPr lIns="91440" tIns="45720" rIns="91440" bIns="45720">
            <a:normAutofit fontScale="90000"/>
          </a:bodyPr>
          <a:lstStyle/>
          <a:p>
            <a:r>
              <a:rPr lang="en-US" sz="2800" i="1" dirty="0">
                <a:solidFill>
                  <a:srgbClr val="3333CC"/>
                </a:solidFill>
                <a:latin typeface="Verdana" pitchFamily="34" charset="0"/>
              </a:rPr>
              <a:t>“Fancier” molecules: </a:t>
            </a:r>
            <a:br>
              <a:rPr lang="en-US" sz="2800" i="1" dirty="0">
                <a:solidFill>
                  <a:srgbClr val="3333CC"/>
                </a:solidFill>
                <a:latin typeface="Verdana" pitchFamily="34" charset="0"/>
              </a:rPr>
            </a:br>
            <a:r>
              <a:rPr lang="en-US" sz="2800" i="1" dirty="0">
                <a:solidFill>
                  <a:srgbClr val="3333CC"/>
                </a:solidFill>
                <a:latin typeface="Verdana" pitchFamily="34" charset="0"/>
              </a:rPr>
              <a:t>extra degrees of freedom provide useful tools</a:t>
            </a:r>
          </a:p>
        </p:txBody>
      </p:sp>
      <p:sp>
        <p:nvSpPr>
          <p:cNvPr id="218131" name="Text Box 19"/>
          <p:cNvSpPr txBox="1">
            <a:spLocks noChangeArrowheads="1"/>
          </p:cNvSpPr>
          <p:nvPr/>
        </p:nvSpPr>
        <p:spPr bwMode="auto">
          <a:xfrm>
            <a:off x="283335" y="1703929"/>
            <a:ext cx="8420928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spAutoFit/>
          </a:bodyPr>
          <a:lstStyle/>
          <a:p>
            <a:pPr>
              <a:buFontTx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  <a:sym typeface="Symbol" pitchFamily="18" charset="2"/>
              </a:rPr>
              <a:t>   </a:t>
            </a:r>
            <a:r>
              <a:rPr lang="en-US" sz="2000" b="1" dirty="0">
                <a:solidFill>
                  <a:prstClr val="black"/>
                </a:solidFill>
                <a:latin typeface="Calibri"/>
                <a:sym typeface="Symbol" pitchFamily="18" charset="2"/>
              </a:rPr>
              <a:t>Parity-doublet structure</a:t>
            </a:r>
          </a:p>
          <a:p>
            <a:pPr>
              <a:spcAft>
                <a:spcPts val="600"/>
              </a:spcAft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  <a:sym typeface="Symbol" pitchFamily="18" charset="2"/>
              </a:rPr>
              <a:t>      --easily polarized in very small applied </a:t>
            </a:r>
            <a:r>
              <a:rPr lang="en-US" sz="2000" dirty="0">
                <a:solidFill>
                  <a:prstClr val="black"/>
                </a:solidFill>
                <a:latin typeface="Euclid Math One" panose="05050601010101010101" pitchFamily="18" charset="2"/>
                <a:sym typeface="Symbol" pitchFamily="18" charset="2"/>
              </a:rPr>
              <a:t>E</a:t>
            </a:r>
            <a:r>
              <a:rPr lang="en-US" sz="2000" dirty="0">
                <a:solidFill>
                  <a:prstClr val="black"/>
                </a:solidFill>
                <a:latin typeface="Calibri"/>
                <a:sym typeface="Symbol" pitchFamily="18" charset="2"/>
              </a:rPr>
              <a:t>-field</a:t>
            </a:r>
            <a:br>
              <a:rPr lang="en-US" sz="2000" dirty="0">
                <a:solidFill>
                  <a:prstClr val="black"/>
                </a:solidFill>
                <a:latin typeface="Calibri"/>
                <a:sym typeface="Symbol" pitchFamily="18" charset="2"/>
              </a:rPr>
            </a:br>
            <a:r>
              <a:rPr lang="en-US" sz="2000" dirty="0">
                <a:solidFill>
                  <a:prstClr val="black"/>
                </a:solidFill>
                <a:latin typeface="Calibri"/>
                <a:sym typeface="Symbol" pitchFamily="18" charset="2"/>
              </a:rPr>
              <a:t>    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--provides “</a:t>
            </a:r>
            <a:r>
              <a:rPr lang="en-US" sz="2000" dirty="0">
                <a:solidFill>
                  <a:prstClr val="black"/>
                </a:solidFill>
                <a:latin typeface="Calibri"/>
                <a:sym typeface="Symbol" pitchFamily="18" charset="2"/>
              </a:rPr>
              <a:t>comagnetometer” state to suppress systematics</a:t>
            </a:r>
            <a:br>
              <a:rPr lang="en-US" sz="2000" dirty="0">
                <a:solidFill>
                  <a:prstClr val="black"/>
                </a:solidFill>
                <a:latin typeface="Calibri"/>
                <a:sym typeface="Symbol" pitchFamily="18" charset="2"/>
              </a:rPr>
            </a:br>
            <a:r>
              <a:rPr lang="en-US" sz="2000" dirty="0">
                <a:solidFill>
                  <a:prstClr val="black"/>
                </a:solidFill>
                <a:latin typeface="Calibri"/>
                <a:sym typeface="Symbol" pitchFamily="18" charset="2"/>
              </a:rPr>
              <a:t>      --requires “extra” substructure (electron orbital motion, </a:t>
            </a:r>
            <a:r>
              <a:rPr lang="en-US" sz="2000" dirty="0" err="1">
                <a:solidFill>
                  <a:prstClr val="black"/>
                </a:solidFill>
                <a:latin typeface="Calibri"/>
                <a:sym typeface="Symbol" pitchFamily="18" charset="2"/>
              </a:rPr>
              <a:t>polyatomics</a:t>
            </a:r>
            <a:r>
              <a:rPr lang="en-US" sz="2000" dirty="0">
                <a:solidFill>
                  <a:prstClr val="black"/>
                </a:solidFill>
                <a:latin typeface="Calibri"/>
                <a:sym typeface="Symbol" pitchFamily="18" charset="2"/>
              </a:rPr>
              <a:t>)</a:t>
            </a:r>
          </a:p>
          <a:p>
            <a:pPr>
              <a:spcAft>
                <a:spcPts val="600"/>
              </a:spcAft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Symbol" pitchFamily="18" charset="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Calibri"/>
                <a:sym typeface="Symbol" pitchFamily="18" charset="2"/>
              </a:rPr>
              <a:t>  </a:t>
            </a:r>
            <a:r>
              <a:rPr lang="en-US" sz="2000" b="1" dirty="0">
                <a:solidFill>
                  <a:prstClr val="black"/>
                </a:solidFill>
                <a:latin typeface="Calibri"/>
                <a:sym typeface="Symbol" pitchFamily="18" charset="2"/>
              </a:rPr>
              <a:t>Second electron to cancel EDM-sensitive electron’s magnetic moment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2000" dirty="0">
              <a:solidFill>
                <a:prstClr val="black"/>
              </a:solidFill>
              <a:latin typeface="Calibri"/>
              <a:sym typeface="Symbol" pitchFamily="18" charset="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   </a:t>
            </a:r>
            <a:r>
              <a:rPr lang="en-US" sz="2000" b="1" dirty="0">
                <a:solidFill>
                  <a:prstClr val="black"/>
                </a:solidFill>
                <a:latin typeface="Calibri"/>
                <a:sym typeface="Symbol" pitchFamily="18" charset="2"/>
              </a:rPr>
              <a:t>N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uclear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 spin w/electron spin: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     total J  1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tensor structure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 suppress motional B-field effects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Symbol" pitchFamily="18" charset="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000" b="1" dirty="0">
                <a:solidFill>
                  <a:prstClr val="black"/>
                </a:solidFill>
                <a:latin typeface="Calibri"/>
                <a:sym typeface="Symbol" pitchFamily="18" charset="2"/>
              </a:rPr>
              <a:t>   Second nuclear spin: </a:t>
            </a:r>
            <a:r>
              <a:rPr lang="en-US" sz="2000" dirty="0">
                <a:solidFill>
                  <a:prstClr val="black"/>
                </a:solidFill>
                <a:latin typeface="Calibri"/>
                <a:sym typeface="Symbol" pitchFamily="18" charset="2"/>
              </a:rPr>
              <a:t>co-magnetometer and/or magnetic moment cancellation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4889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3508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i="1">
                <a:solidFill>
                  <a:schemeClr val="accent2"/>
                </a:solidFill>
                <a:latin typeface="Verdana" pitchFamily="34" charset="0"/>
                <a:cs typeface="Times New Roman" pitchFamily="18" charset="0"/>
              </a:rPr>
              <a:t>General method to detect an EDM</a:t>
            </a:r>
          </a:p>
        </p:txBody>
      </p:sp>
      <p:sp>
        <p:nvSpPr>
          <p:cNvPr id="4100" name="Line 3"/>
          <p:cNvSpPr>
            <a:spLocks noChangeShapeType="1"/>
          </p:cNvSpPr>
          <p:nvPr/>
        </p:nvSpPr>
        <p:spPr bwMode="auto">
          <a:xfrm rot="300000" flipV="1">
            <a:off x="3322638" y="2070100"/>
            <a:ext cx="0" cy="71120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4101" name="Line 4"/>
          <p:cNvSpPr>
            <a:spLocks noChangeShapeType="1"/>
          </p:cNvSpPr>
          <p:nvPr/>
        </p:nvSpPr>
        <p:spPr bwMode="auto">
          <a:xfrm rot="3300000" flipV="1">
            <a:off x="4008438" y="1668463"/>
            <a:ext cx="0" cy="86995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4102" name="Line 5"/>
          <p:cNvSpPr>
            <a:spLocks noChangeShapeType="1"/>
          </p:cNvSpPr>
          <p:nvPr/>
        </p:nvSpPr>
        <p:spPr bwMode="auto">
          <a:xfrm rot="10500000" flipV="1">
            <a:off x="4192588" y="2228850"/>
            <a:ext cx="0" cy="71120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4103" name="Line 6"/>
          <p:cNvSpPr>
            <a:spLocks noChangeShapeType="1"/>
          </p:cNvSpPr>
          <p:nvPr/>
        </p:nvSpPr>
        <p:spPr bwMode="auto">
          <a:xfrm rot="13800000" flipV="1">
            <a:off x="5611019" y="2121694"/>
            <a:ext cx="0" cy="868362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4104" name="Line 7"/>
          <p:cNvSpPr>
            <a:spLocks noChangeShapeType="1"/>
          </p:cNvSpPr>
          <p:nvPr/>
        </p:nvSpPr>
        <p:spPr bwMode="auto">
          <a:xfrm rot="18000000" flipV="1">
            <a:off x="4945063" y="1824038"/>
            <a:ext cx="0" cy="86995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585788" y="2012950"/>
            <a:ext cx="1527175" cy="612775"/>
            <a:chOff x="-5" y="2318"/>
            <a:chExt cx="1012" cy="497"/>
          </a:xfrm>
        </p:grpSpPr>
        <p:sp>
          <p:nvSpPr>
            <p:cNvPr id="4198" name="Line 9"/>
            <p:cNvSpPr>
              <a:spLocks noChangeShapeType="1"/>
            </p:cNvSpPr>
            <p:nvPr/>
          </p:nvSpPr>
          <p:spPr bwMode="auto">
            <a:xfrm flipV="1">
              <a:off x="-5" y="2608"/>
              <a:ext cx="1012" cy="0"/>
            </a:xfrm>
            <a:prstGeom prst="line">
              <a:avLst/>
            </a:prstGeom>
            <a:noFill/>
            <a:ln w="254000">
              <a:solidFill>
                <a:srgbClr val="FF99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4199" name="AutoShape 10" descr="Papyrus"/>
            <p:cNvSpPr>
              <a:spLocks noChangeArrowheads="1"/>
            </p:cNvSpPr>
            <p:nvPr/>
          </p:nvSpPr>
          <p:spPr bwMode="auto">
            <a:xfrm rot="-761310">
              <a:off x="151" y="2318"/>
              <a:ext cx="298" cy="497"/>
            </a:xfrm>
            <a:prstGeom prst="curvedDownArrow">
              <a:avLst>
                <a:gd name="adj1" fmla="val 11130"/>
                <a:gd name="adj2" fmla="val 40000"/>
                <a:gd name="adj3" fmla="val 59206"/>
              </a:avLst>
            </a:pr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4200" name="Line 11"/>
            <p:cNvSpPr>
              <a:spLocks noChangeShapeType="1"/>
            </p:cNvSpPr>
            <p:nvPr/>
          </p:nvSpPr>
          <p:spPr bwMode="auto">
            <a:xfrm flipV="1">
              <a:off x="85" y="2612"/>
              <a:ext cx="201" cy="0"/>
            </a:xfrm>
            <a:prstGeom prst="line">
              <a:avLst/>
            </a:prstGeom>
            <a:noFill/>
            <a:ln w="254000">
              <a:solidFill>
                <a:srgbClr val="FF99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3021013" y="1801813"/>
            <a:ext cx="3746500" cy="1152525"/>
            <a:chOff x="1064" y="2723"/>
            <a:chExt cx="2483" cy="934"/>
          </a:xfrm>
        </p:grpSpPr>
        <p:sp>
          <p:nvSpPr>
            <p:cNvPr id="4190" name="Rectangle 13"/>
            <p:cNvSpPr>
              <a:spLocks noChangeArrowheads="1"/>
            </p:cNvSpPr>
            <p:nvPr/>
          </p:nvSpPr>
          <p:spPr bwMode="auto">
            <a:xfrm>
              <a:off x="1064" y="2723"/>
              <a:ext cx="2483" cy="93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grpSp>
          <p:nvGrpSpPr>
            <p:cNvPr id="4191" name="Group 14"/>
            <p:cNvGrpSpPr>
              <a:grpSpLocks/>
            </p:cNvGrpSpPr>
            <p:nvPr/>
          </p:nvGrpSpPr>
          <p:grpSpPr bwMode="auto">
            <a:xfrm>
              <a:off x="1101" y="2753"/>
              <a:ext cx="2362" cy="774"/>
              <a:chOff x="1111" y="2773"/>
              <a:chExt cx="2362" cy="774"/>
            </a:xfrm>
          </p:grpSpPr>
          <p:sp>
            <p:nvSpPr>
              <p:cNvPr id="4192" name="Line 15"/>
              <p:cNvSpPr>
                <a:spLocks noChangeShapeType="1"/>
              </p:cNvSpPr>
              <p:nvPr/>
            </p:nvSpPr>
            <p:spPr bwMode="auto">
              <a:xfrm rot="5400000" flipV="1">
                <a:off x="1399" y="2970"/>
                <a:ext cx="0" cy="576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93" name="Line 16"/>
              <p:cNvSpPr>
                <a:spLocks noChangeShapeType="1"/>
              </p:cNvSpPr>
              <p:nvPr/>
            </p:nvSpPr>
            <p:spPr bwMode="auto">
              <a:xfrm rot="5400000" flipV="1">
                <a:off x="1853" y="2549"/>
                <a:ext cx="0" cy="576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94" name="Line 17"/>
              <p:cNvSpPr>
                <a:spLocks noChangeShapeType="1"/>
              </p:cNvSpPr>
              <p:nvPr/>
            </p:nvSpPr>
            <p:spPr bwMode="auto">
              <a:xfrm rot="5400000" flipV="1">
                <a:off x="3050" y="2485"/>
                <a:ext cx="0" cy="576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95" name="Line 18"/>
              <p:cNvSpPr>
                <a:spLocks noChangeShapeType="1"/>
              </p:cNvSpPr>
              <p:nvPr/>
            </p:nvSpPr>
            <p:spPr bwMode="auto">
              <a:xfrm rot="5400000" flipV="1">
                <a:off x="1975" y="3259"/>
                <a:ext cx="0" cy="576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96" name="Line 19"/>
              <p:cNvSpPr>
                <a:spLocks noChangeShapeType="1"/>
              </p:cNvSpPr>
              <p:nvPr/>
            </p:nvSpPr>
            <p:spPr bwMode="auto">
              <a:xfrm rot="5400000" flipV="1">
                <a:off x="3185" y="3246"/>
                <a:ext cx="0" cy="576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97" name="Line 20"/>
              <p:cNvSpPr>
                <a:spLocks noChangeShapeType="1"/>
              </p:cNvSpPr>
              <p:nvPr/>
            </p:nvSpPr>
            <p:spPr bwMode="auto">
              <a:xfrm rot="5400000" flipV="1">
                <a:off x="2474" y="2835"/>
                <a:ext cx="0" cy="576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2236788" y="4410075"/>
            <a:ext cx="4324350" cy="798513"/>
            <a:chOff x="710" y="4260"/>
            <a:chExt cx="2866" cy="647"/>
          </a:xfrm>
        </p:grpSpPr>
        <p:sp>
          <p:nvSpPr>
            <p:cNvPr id="4186" name="Line 22"/>
            <p:cNvSpPr>
              <a:spLocks noChangeShapeType="1"/>
            </p:cNvSpPr>
            <p:nvPr/>
          </p:nvSpPr>
          <p:spPr bwMode="auto">
            <a:xfrm>
              <a:off x="877" y="4591"/>
              <a:ext cx="1013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4187" name="Line 23"/>
            <p:cNvSpPr>
              <a:spLocks noChangeShapeType="1"/>
            </p:cNvSpPr>
            <p:nvPr/>
          </p:nvSpPr>
          <p:spPr bwMode="auto">
            <a:xfrm>
              <a:off x="2461" y="4605"/>
              <a:ext cx="1013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4188" name="Line 24"/>
            <p:cNvSpPr>
              <a:spLocks noChangeShapeType="1"/>
            </p:cNvSpPr>
            <p:nvPr/>
          </p:nvSpPr>
          <p:spPr bwMode="auto">
            <a:xfrm>
              <a:off x="710" y="4260"/>
              <a:ext cx="0" cy="57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4189" name="Line 25"/>
            <p:cNvSpPr>
              <a:spLocks noChangeShapeType="1"/>
            </p:cNvSpPr>
            <p:nvPr/>
          </p:nvSpPr>
          <p:spPr bwMode="auto">
            <a:xfrm flipV="1">
              <a:off x="3576" y="4331"/>
              <a:ext cx="0" cy="57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</p:grpSp>
      <p:sp>
        <p:nvSpPr>
          <p:cNvPr id="216090" name="Text Box 26" descr="Papyrus"/>
          <p:cNvSpPr txBox="1">
            <a:spLocks noChangeArrowheads="1"/>
          </p:cNvSpPr>
          <p:nvPr/>
        </p:nvSpPr>
        <p:spPr bwMode="auto">
          <a:xfrm>
            <a:off x="3001963" y="3506788"/>
            <a:ext cx="337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Energy level picture:</a:t>
            </a:r>
          </a:p>
        </p:txBody>
      </p:sp>
      <p:sp>
        <p:nvSpPr>
          <p:cNvPr id="216091" name="Rectangle 27"/>
          <p:cNvSpPr>
            <a:spLocks noChangeArrowheads="1"/>
          </p:cNvSpPr>
          <p:nvPr/>
        </p:nvSpPr>
        <p:spPr bwMode="auto">
          <a:xfrm>
            <a:off x="88900" y="5849938"/>
            <a:ext cx="1528763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Verdana" pitchFamily="34" charset="0"/>
                <a:ea typeface="+mn-ea"/>
                <a:cs typeface="Times New Roman" pitchFamily="18" charset="0"/>
              </a:rPr>
              <a:t>Figure of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Verdana" pitchFamily="34" charset="0"/>
                <a:ea typeface="+mn-ea"/>
                <a:cs typeface="Times New Roman" pitchFamily="18" charset="0"/>
              </a:rPr>
              <a:t>merit: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</a:p>
        </p:txBody>
      </p:sp>
      <p:graphicFrame>
        <p:nvGraphicFramePr>
          <p:cNvPr id="216092" name="Object 28"/>
          <p:cNvGraphicFramePr>
            <a:graphicFrameLocks noChangeAspect="1"/>
          </p:cNvGraphicFramePr>
          <p:nvPr/>
        </p:nvGraphicFramePr>
        <p:xfrm>
          <a:off x="1817688" y="5800725"/>
          <a:ext cx="7110412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682" name="Equation" r:id="rId5" imgW="3213000" imgH="469800" progId="Equation.DSMT4">
                  <p:embed/>
                </p:oleObj>
              </mc:Choice>
              <mc:Fallback>
                <p:oleObj name="Equation" r:id="rId5" imgW="3213000" imgH="469800" progId="Equation.DSMT4">
                  <p:embed/>
                  <p:pic>
                    <p:nvPicPr>
                      <p:cNvPr id="216092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7688" y="5800725"/>
                        <a:ext cx="7110412" cy="105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2462213" y="514350"/>
            <a:ext cx="6394481" cy="5097463"/>
            <a:chOff x="1550" y="324"/>
            <a:chExt cx="4029" cy="3211"/>
          </a:xfrm>
        </p:grpSpPr>
        <p:grpSp>
          <p:nvGrpSpPr>
            <p:cNvPr id="4173" name="Group 30"/>
            <p:cNvGrpSpPr>
              <a:grpSpLocks/>
            </p:cNvGrpSpPr>
            <p:nvPr/>
          </p:nvGrpSpPr>
          <p:grpSpPr bwMode="auto">
            <a:xfrm>
              <a:off x="1550" y="324"/>
              <a:ext cx="3211" cy="3211"/>
              <a:chOff x="1550" y="244"/>
              <a:chExt cx="3211" cy="3211"/>
            </a:xfrm>
          </p:grpSpPr>
          <p:grpSp>
            <p:nvGrpSpPr>
              <p:cNvPr id="4175" name="Group 31"/>
              <p:cNvGrpSpPr>
                <a:grpSpLocks/>
              </p:cNvGrpSpPr>
              <p:nvPr/>
            </p:nvGrpSpPr>
            <p:grpSpPr bwMode="auto">
              <a:xfrm>
                <a:off x="4507" y="578"/>
                <a:ext cx="254" cy="1367"/>
                <a:chOff x="4507" y="578"/>
                <a:chExt cx="254" cy="1367"/>
              </a:xfrm>
            </p:grpSpPr>
            <p:sp>
              <p:nvSpPr>
                <p:cNvPr id="4184" name="Line 32"/>
                <p:cNvSpPr>
                  <a:spLocks noChangeShapeType="1"/>
                </p:cNvSpPr>
                <p:nvPr/>
              </p:nvSpPr>
              <p:spPr bwMode="auto">
                <a:xfrm flipV="1">
                  <a:off x="4630" y="840"/>
                  <a:ext cx="0" cy="1105"/>
                </a:xfrm>
                <a:prstGeom prst="line">
                  <a:avLst/>
                </a:prstGeom>
                <a:noFill/>
                <a:ln w="63500">
                  <a:solidFill>
                    <a:srgbClr val="008000"/>
                  </a:solidFill>
                  <a:round/>
                  <a:headEnd/>
                  <a:tailEnd type="triangle" w="lg" len="lg"/>
                </a:ln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85" name="Text Box 33" descr="Papyrus"/>
                <p:cNvSpPr txBox="1">
                  <a:spLocks noChangeArrowheads="1"/>
                </p:cNvSpPr>
                <p:nvPr/>
              </p:nvSpPr>
              <p:spPr bwMode="auto">
                <a:xfrm>
                  <a:off x="4507" y="578"/>
                  <a:ext cx="254" cy="3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9900"/>
                      </a:solidFill>
                      <a:effectLst/>
                      <a:uLnTx/>
                      <a:uFillTx/>
                      <a:latin typeface="Euclid Math One" panose="05050601010101010101" pitchFamily="18" charset="2"/>
                    </a:rPr>
                    <a:t>E</a:t>
                  </a:r>
                </a:p>
              </p:txBody>
            </p:sp>
          </p:grpSp>
          <p:grpSp>
            <p:nvGrpSpPr>
              <p:cNvPr id="4176" name="Group 34"/>
              <p:cNvGrpSpPr>
                <a:grpSpLocks/>
              </p:cNvGrpSpPr>
              <p:nvPr/>
            </p:nvGrpSpPr>
            <p:grpSpPr bwMode="auto">
              <a:xfrm>
                <a:off x="2951" y="244"/>
                <a:ext cx="1564" cy="398"/>
                <a:chOff x="2333" y="1060"/>
                <a:chExt cx="1645" cy="512"/>
              </a:xfrm>
            </p:grpSpPr>
            <p:sp>
              <p:nvSpPr>
                <p:cNvPr id="4182" name="Text Box 35" descr="Papyrus"/>
                <p:cNvSpPr txBox="1">
                  <a:spLocks noChangeArrowheads="1"/>
                </p:cNvSpPr>
                <p:nvPr/>
              </p:nvSpPr>
              <p:spPr bwMode="auto">
                <a:xfrm>
                  <a:off x="3344" y="1151"/>
                  <a:ext cx="634" cy="42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9900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  <a:sym typeface="Math3" pitchFamily="2" charset="2"/>
                    </a:rPr>
                    <a:t>+2d</a:t>
                  </a:r>
                  <a:r>
                    <a: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9900"/>
                      </a:solidFill>
                      <a:effectLst/>
                      <a:uLnTx/>
                      <a:uFillTx/>
                      <a:latin typeface="Euclid Math One" panose="05050601010101010101" pitchFamily="18" charset="2"/>
                      <a:sym typeface="Math3" pitchFamily="2" charset="2"/>
                    </a:rPr>
                    <a:t>E</a:t>
                  </a:r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9900"/>
                    </a:solidFill>
                    <a:effectLst/>
                    <a:uLnTx/>
                    <a:uFillTx/>
                    <a:latin typeface="Euclid Math One" panose="05050601010101010101" pitchFamily="18" charset="2"/>
                  </a:endParaRPr>
                </a:p>
              </p:txBody>
            </p:sp>
            <p:sp>
              <p:nvSpPr>
                <p:cNvPr id="4183" name="Line 36"/>
                <p:cNvSpPr>
                  <a:spLocks noChangeShapeType="1"/>
                </p:cNvSpPr>
                <p:nvPr/>
              </p:nvSpPr>
              <p:spPr bwMode="auto">
                <a:xfrm flipV="1">
                  <a:off x="2333" y="1060"/>
                  <a:ext cx="0" cy="288"/>
                </a:xfrm>
                <a:prstGeom prst="line">
                  <a:avLst/>
                </a:prstGeom>
                <a:noFill/>
                <a:ln w="38100">
                  <a:solidFill>
                    <a:srgbClr val="0099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177" name="Group 37"/>
              <p:cNvGrpSpPr>
                <a:grpSpLocks/>
              </p:cNvGrpSpPr>
              <p:nvPr/>
            </p:nvGrpSpPr>
            <p:grpSpPr bwMode="auto">
              <a:xfrm>
                <a:off x="1550" y="2545"/>
                <a:ext cx="2785" cy="910"/>
                <a:chOff x="859" y="4020"/>
                <a:chExt cx="2931" cy="1170"/>
              </a:xfrm>
            </p:grpSpPr>
            <p:sp>
              <p:nvSpPr>
                <p:cNvPr id="4178" name="Line 38"/>
                <p:cNvSpPr>
                  <a:spLocks noChangeShapeType="1"/>
                </p:cNvSpPr>
                <p:nvPr/>
              </p:nvSpPr>
              <p:spPr bwMode="auto">
                <a:xfrm>
                  <a:off x="859" y="4020"/>
                  <a:ext cx="1013" cy="0"/>
                </a:xfrm>
                <a:prstGeom prst="line">
                  <a:avLst/>
                </a:prstGeom>
                <a:noFill/>
                <a:ln w="25400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79" name="Line 39"/>
                <p:cNvSpPr>
                  <a:spLocks noChangeShapeType="1"/>
                </p:cNvSpPr>
                <p:nvPr/>
              </p:nvSpPr>
              <p:spPr bwMode="auto">
                <a:xfrm>
                  <a:off x="2434" y="5190"/>
                  <a:ext cx="1013" cy="0"/>
                </a:xfrm>
                <a:prstGeom prst="line">
                  <a:avLst/>
                </a:prstGeom>
                <a:noFill/>
                <a:ln w="25400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80" name="Text Box 40" descr="Papyrus"/>
                <p:cNvSpPr txBox="1">
                  <a:spLocks noChangeArrowheads="1"/>
                </p:cNvSpPr>
                <p:nvPr/>
              </p:nvSpPr>
              <p:spPr bwMode="auto">
                <a:xfrm>
                  <a:off x="3157" y="4355"/>
                  <a:ext cx="633" cy="4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9900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  <a:sym typeface="Math3" pitchFamily="2" charset="2"/>
                    </a:rPr>
                    <a:t>+2d</a:t>
                  </a:r>
                  <a:r>
                    <a: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9900"/>
                      </a:solidFill>
                      <a:effectLst/>
                      <a:uLnTx/>
                      <a:uFillTx/>
                      <a:latin typeface="Euclid Math One" panose="05050601010101010101" pitchFamily="18" charset="2"/>
                      <a:sym typeface="Math3" pitchFamily="2" charset="2"/>
                    </a:rPr>
                    <a:t>E</a:t>
                  </a:r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9900"/>
                    </a:solidFill>
                    <a:effectLst/>
                    <a:uLnTx/>
                    <a:uFillTx/>
                    <a:latin typeface="Euclid Math One" panose="05050601010101010101" pitchFamily="18" charset="2"/>
                  </a:endParaRPr>
                </a:p>
              </p:txBody>
            </p:sp>
            <p:sp>
              <p:nvSpPr>
                <p:cNvPr id="4181" name="Line 41"/>
                <p:cNvSpPr>
                  <a:spLocks noChangeShapeType="1"/>
                </p:cNvSpPr>
                <p:nvPr/>
              </p:nvSpPr>
              <p:spPr bwMode="auto">
                <a:xfrm flipV="1">
                  <a:off x="2098" y="4024"/>
                  <a:ext cx="0" cy="1152"/>
                </a:xfrm>
                <a:prstGeom prst="line">
                  <a:avLst/>
                </a:prstGeom>
                <a:noFill/>
                <a:ln w="38100">
                  <a:solidFill>
                    <a:srgbClr val="009900"/>
                  </a:solidFill>
                  <a:prstDash val="sysDot"/>
                  <a:round/>
                  <a:headEnd type="arrow" w="med" len="med"/>
                  <a:tailEnd type="arrow" w="med" len="med"/>
                </a:ln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174" name="Freeform 42"/>
            <p:cNvSpPr>
              <a:spLocks/>
            </p:cNvSpPr>
            <p:nvPr/>
          </p:nvSpPr>
          <p:spPr bwMode="auto">
            <a:xfrm>
              <a:off x="4578" y="2470"/>
              <a:ext cx="1001" cy="856"/>
            </a:xfrm>
            <a:custGeom>
              <a:avLst/>
              <a:gdLst>
                <a:gd name="T0" fmla="*/ 51 w 5075"/>
                <a:gd name="T1" fmla="*/ 3419 h 3419"/>
                <a:gd name="T2" fmla="*/ 154 w 5075"/>
                <a:gd name="T3" fmla="*/ 3419 h 3419"/>
                <a:gd name="T4" fmla="*/ 259 w 5075"/>
                <a:gd name="T5" fmla="*/ 3419 h 3419"/>
                <a:gd name="T6" fmla="*/ 362 w 5075"/>
                <a:gd name="T7" fmla="*/ 3419 h 3419"/>
                <a:gd name="T8" fmla="*/ 465 w 5075"/>
                <a:gd name="T9" fmla="*/ 3419 h 3419"/>
                <a:gd name="T10" fmla="*/ 570 w 5075"/>
                <a:gd name="T11" fmla="*/ 3419 h 3419"/>
                <a:gd name="T12" fmla="*/ 673 w 5075"/>
                <a:gd name="T13" fmla="*/ 3419 h 3419"/>
                <a:gd name="T14" fmla="*/ 776 w 5075"/>
                <a:gd name="T15" fmla="*/ 3419 h 3419"/>
                <a:gd name="T16" fmla="*/ 879 w 5075"/>
                <a:gd name="T17" fmla="*/ 3419 h 3419"/>
                <a:gd name="T18" fmla="*/ 984 w 5075"/>
                <a:gd name="T19" fmla="*/ 3419 h 3419"/>
                <a:gd name="T20" fmla="*/ 1087 w 5075"/>
                <a:gd name="T21" fmla="*/ 3419 h 3419"/>
                <a:gd name="T22" fmla="*/ 1190 w 5075"/>
                <a:gd name="T23" fmla="*/ 3419 h 3419"/>
                <a:gd name="T24" fmla="*/ 1295 w 5075"/>
                <a:gd name="T25" fmla="*/ 3419 h 3419"/>
                <a:gd name="T26" fmla="*/ 1398 w 5075"/>
                <a:gd name="T27" fmla="*/ 3419 h 3419"/>
                <a:gd name="T28" fmla="*/ 1501 w 5075"/>
                <a:gd name="T29" fmla="*/ 3419 h 3419"/>
                <a:gd name="T30" fmla="*/ 1605 w 5075"/>
                <a:gd name="T31" fmla="*/ 3419 h 3419"/>
                <a:gd name="T32" fmla="*/ 1709 w 5075"/>
                <a:gd name="T33" fmla="*/ 3418 h 3419"/>
                <a:gd name="T34" fmla="*/ 1812 w 5075"/>
                <a:gd name="T35" fmla="*/ 3413 h 3419"/>
                <a:gd name="T36" fmla="*/ 1916 w 5075"/>
                <a:gd name="T37" fmla="*/ 3389 h 3419"/>
                <a:gd name="T38" fmla="*/ 2019 w 5075"/>
                <a:gd name="T39" fmla="*/ 3300 h 3419"/>
                <a:gd name="T40" fmla="*/ 2123 w 5075"/>
                <a:gd name="T41" fmla="*/ 3059 h 3419"/>
                <a:gd name="T42" fmla="*/ 2227 w 5075"/>
                <a:gd name="T43" fmla="*/ 2543 h 3419"/>
                <a:gd name="T44" fmla="*/ 2330 w 5075"/>
                <a:gd name="T45" fmla="*/ 1713 h 3419"/>
                <a:gd name="T46" fmla="*/ 2434 w 5075"/>
                <a:gd name="T47" fmla="*/ 757 h 3419"/>
                <a:gd name="T48" fmla="*/ 2538 w 5075"/>
                <a:gd name="T49" fmla="*/ 94 h 3419"/>
                <a:gd name="T50" fmla="*/ 2641 w 5075"/>
                <a:gd name="T51" fmla="*/ 94 h 3419"/>
                <a:gd name="T52" fmla="*/ 2744 w 5075"/>
                <a:gd name="T53" fmla="*/ 757 h 3419"/>
                <a:gd name="T54" fmla="*/ 2848 w 5075"/>
                <a:gd name="T55" fmla="*/ 1713 h 3419"/>
                <a:gd name="T56" fmla="*/ 2952 w 5075"/>
                <a:gd name="T57" fmla="*/ 2543 h 3419"/>
                <a:gd name="T58" fmla="*/ 3055 w 5075"/>
                <a:gd name="T59" fmla="*/ 3059 h 3419"/>
                <a:gd name="T60" fmla="*/ 3159 w 5075"/>
                <a:gd name="T61" fmla="*/ 3300 h 3419"/>
                <a:gd name="T62" fmla="*/ 3263 w 5075"/>
                <a:gd name="T63" fmla="*/ 3389 h 3419"/>
                <a:gd name="T64" fmla="*/ 3366 w 5075"/>
                <a:gd name="T65" fmla="*/ 3413 h 3419"/>
                <a:gd name="T66" fmla="*/ 3469 w 5075"/>
                <a:gd name="T67" fmla="*/ 3418 h 3419"/>
                <a:gd name="T68" fmla="*/ 3574 w 5075"/>
                <a:gd name="T69" fmla="*/ 3419 h 3419"/>
                <a:gd name="T70" fmla="*/ 3677 w 5075"/>
                <a:gd name="T71" fmla="*/ 3419 h 3419"/>
                <a:gd name="T72" fmla="*/ 3780 w 5075"/>
                <a:gd name="T73" fmla="*/ 3419 h 3419"/>
                <a:gd name="T74" fmla="*/ 3885 w 5075"/>
                <a:gd name="T75" fmla="*/ 3419 h 3419"/>
                <a:gd name="T76" fmla="*/ 3988 w 5075"/>
                <a:gd name="T77" fmla="*/ 3419 h 3419"/>
                <a:gd name="T78" fmla="*/ 4091 w 5075"/>
                <a:gd name="T79" fmla="*/ 3419 h 3419"/>
                <a:gd name="T80" fmla="*/ 4194 w 5075"/>
                <a:gd name="T81" fmla="*/ 3419 h 3419"/>
                <a:gd name="T82" fmla="*/ 4299 w 5075"/>
                <a:gd name="T83" fmla="*/ 3419 h 3419"/>
                <a:gd name="T84" fmla="*/ 4402 w 5075"/>
                <a:gd name="T85" fmla="*/ 3419 h 3419"/>
                <a:gd name="T86" fmla="*/ 4505 w 5075"/>
                <a:gd name="T87" fmla="*/ 3419 h 3419"/>
                <a:gd name="T88" fmla="*/ 4609 w 5075"/>
                <a:gd name="T89" fmla="*/ 3419 h 3419"/>
                <a:gd name="T90" fmla="*/ 4713 w 5075"/>
                <a:gd name="T91" fmla="*/ 3419 h 3419"/>
                <a:gd name="T92" fmla="*/ 4816 w 5075"/>
                <a:gd name="T93" fmla="*/ 3419 h 3419"/>
                <a:gd name="T94" fmla="*/ 4920 w 5075"/>
                <a:gd name="T95" fmla="*/ 3419 h 3419"/>
                <a:gd name="T96" fmla="*/ 5024 w 5075"/>
                <a:gd name="T97" fmla="*/ 3419 h 341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075"/>
                <a:gd name="T148" fmla="*/ 0 h 3419"/>
                <a:gd name="T149" fmla="*/ 5075 w 5075"/>
                <a:gd name="T150" fmla="*/ 3419 h 341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075" h="3419">
                  <a:moveTo>
                    <a:pt x="0" y="3419"/>
                  </a:moveTo>
                  <a:lnTo>
                    <a:pt x="51" y="3419"/>
                  </a:lnTo>
                  <a:lnTo>
                    <a:pt x="103" y="3419"/>
                  </a:lnTo>
                  <a:lnTo>
                    <a:pt x="154" y="3419"/>
                  </a:lnTo>
                  <a:lnTo>
                    <a:pt x="206" y="3419"/>
                  </a:lnTo>
                  <a:lnTo>
                    <a:pt x="259" y="3419"/>
                  </a:lnTo>
                  <a:lnTo>
                    <a:pt x="310" y="3419"/>
                  </a:lnTo>
                  <a:lnTo>
                    <a:pt x="362" y="3419"/>
                  </a:lnTo>
                  <a:lnTo>
                    <a:pt x="414" y="3419"/>
                  </a:lnTo>
                  <a:lnTo>
                    <a:pt x="465" y="3419"/>
                  </a:lnTo>
                  <a:lnTo>
                    <a:pt x="517" y="3419"/>
                  </a:lnTo>
                  <a:lnTo>
                    <a:pt x="570" y="3419"/>
                  </a:lnTo>
                  <a:lnTo>
                    <a:pt x="621" y="3419"/>
                  </a:lnTo>
                  <a:lnTo>
                    <a:pt x="673" y="3419"/>
                  </a:lnTo>
                  <a:lnTo>
                    <a:pt x="724" y="3419"/>
                  </a:lnTo>
                  <a:lnTo>
                    <a:pt x="776" y="3419"/>
                  </a:lnTo>
                  <a:lnTo>
                    <a:pt x="828" y="3419"/>
                  </a:lnTo>
                  <a:lnTo>
                    <a:pt x="879" y="3419"/>
                  </a:lnTo>
                  <a:lnTo>
                    <a:pt x="932" y="3419"/>
                  </a:lnTo>
                  <a:lnTo>
                    <a:pt x="984" y="3419"/>
                  </a:lnTo>
                  <a:lnTo>
                    <a:pt x="1035" y="3419"/>
                  </a:lnTo>
                  <a:lnTo>
                    <a:pt x="1087" y="3419"/>
                  </a:lnTo>
                  <a:lnTo>
                    <a:pt x="1139" y="3419"/>
                  </a:lnTo>
                  <a:lnTo>
                    <a:pt x="1190" y="3419"/>
                  </a:lnTo>
                  <a:lnTo>
                    <a:pt x="1243" y="3419"/>
                  </a:lnTo>
                  <a:lnTo>
                    <a:pt x="1295" y="3419"/>
                  </a:lnTo>
                  <a:lnTo>
                    <a:pt x="1346" y="3419"/>
                  </a:lnTo>
                  <a:lnTo>
                    <a:pt x="1398" y="3419"/>
                  </a:lnTo>
                  <a:lnTo>
                    <a:pt x="1449" y="3419"/>
                  </a:lnTo>
                  <a:lnTo>
                    <a:pt x="1501" y="3419"/>
                  </a:lnTo>
                  <a:lnTo>
                    <a:pt x="1554" y="3419"/>
                  </a:lnTo>
                  <a:lnTo>
                    <a:pt x="1605" y="3419"/>
                  </a:lnTo>
                  <a:lnTo>
                    <a:pt x="1657" y="3419"/>
                  </a:lnTo>
                  <a:lnTo>
                    <a:pt x="1709" y="3418"/>
                  </a:lnTo>
                  <a:lnTo>
                    <a:pt x="1760" y="3417"/>
                  </a:lnTo>
                  <a:lnTo>
                    <a:pt x="1812" y="3413"/>
                  </a:lnTo>
                  <a:lnTo>
                    <a:pt x="1864" y="3405"/>
                  </a:lnTo>
                  <a:lnTo>
                    <a:pt x="1916" y="3389"/>
                  </a:lnTo>
                  <a:lnTo>
                    <a:pt x="1968" y="3356"/>
                  </a:lnTo>
                  <a:lnTo>
                    <a:pt x="2019" y="3300"/>
                  </a:lnTo>
                  <a:lnTo>
                    <a:pt x="2071" y="3207"/>
                  </a:lnTo>
                  <a:lnTo>
                    <a:pt x="2123" y="3059"/>
                  </a:lnTo>
                  <a:lnTo>
                    <a:pt x="2174" y="2841"/>
                  </a:lnTo>
                  <a:lnTo>
                    <a:pt x="2227" y="2543"/>
                  </a:lnTo>
                  <a:lnTo>
                    <a:pt x="2279" y="2161"/>
                  </a:lnTo>
                  <a:lnTo>
                    <a:pt x="2330" y="1713"/>
                  </a:lnTo>
                  <a:lnTo>
                    <a:pt x="2382" y="1227"/>
                  </a:lnTo>
                  <a:lnTo>
                    <a:pt x="2434" y="757"/>
                  </a:lnTo>
                  <a:lnTo>
                    <a:pt x="2485" y="360"/>
                  </a:lnTo>
                  <a:lnTo>
                    <a:pt x="2538" y="94"/>
                  </a:lnTo>
                  <a:lnTo>
                    <a:pt x="2590" y="0"/>
                  </a:lnTo>
                  <a:lnTo>
                    <a:pt x="2641" y="94"/>
                  </a:lnTo>
                  <a:lnTo>
                    <a:pt x="2693" y="360"/>
                  </a:lnTo>
                  <a:lnTo>
                    <a:pt x="2744" y="757"/>
                  </a:lnTo>
                  <a:lnTo>
                    <a:pt x="2796" y="1227"/>
                  </a:lnTo>
                  <a:lnTo>
                    <a:pt x="2848" y="1713"/>
                  </a:lnTo>
                  <a:lnTo>
                    <a:pt x="2900" y="2161"/>
                  </a:lnTo>
                  <a:lnTo>
                    <a:pt x="2952" y="2543"/>
                  </a:lnTo>
                  <a:lnTo>
                    <a:pt x="3004" y="2841"/>
                  </a:lnTo>
                  <a:lnTo>
                    <a:pt x="3055" y="3059"/>
                  </a:lnTo>
                  <a:lnTo>
                    <a:pt x="3107" y="3207"/>
                  </a:lnTo>
                  <a:lnTo>
                    <a:pt x="3159" y="3300"/>
                  </a:lnTo>
                  <a:lnTo>
                    <a:pt x="3211" y="3356"/>
                  </a:lnTo>
                  <a:lnTo>
                    <a:pt x="3263" y="3389"/>
                  </a:lnTo>
                  <a:lnTo>
                    <a:pt x="3314" y="3405"/>
                  </a:lnTo>
                  <a:lnTo>
                    <a:pt x="3366" y="3413"/>
                  </a:lnTo>
                  <a:lnTo>
                    <a:pt x="3418" y="3417"/>
                  </a:lnTo>
                  <a:lnTo>
                    <a:pt x="3469" y="3418"/>
                  </a:lnTo>
                  <a:lnTo>
                    <a:pt x="3521" y="3419"/>
                  </a:lnTo>
                  <a:lnTo>
                    <a:pt x="3574" y="3419"/>
                  </a:lnTo>
                  <a:lnTo>
                    <a:pt x="3625" y="3419"/>
                  </a:lnTo>
                  <a:lnTo>
                    <a:pt x="3677" y="3419"/>
                  </a:lnTo>
                  <a:lnTo>
                    <a:pt x="3729" y="3419"/>
                  </a:lnTo>
                  <a:lnTo>
                    <a:pt x="3780" y="3419"/>
                  </a:lnTo>
                  <a:lnTo>
                    <a:pt x="3832" y="3419"/>
                  </a:lnTo>
                  <a:lnTo>
                    <a:pt x="3885" y="3419"/>
                  </a:lnTo>
                  <a:lnTo>
                    <a:pt x="3936" y="3419"/>
                  </a:lnTo>
                  <a:lnTo>
                    <a:pt x="3988" y="3419"/>
                  </a:lnTo>
                  <a:lnTo>
                    <a:pt x="4039" y="3419"/>
                  </a:lnTo>
                  <a:lnTo>
                    <a:pt x="4091" y="3419"/>
                  </a:lnTo>
                  <a:lnTo>
                    <a:pt x="4143" y="3419"/>
                  </a:lnTo>
                  <a:lnTo>
                    <a:pt x="4194" y="3419"/>
                  </a:lnTo>
                  <a:lnTo>
                    <a:pt x="4247" y="3419"/>
                  </a:lnTo>
                  <a:lnTo>
                    <a:pt x="4299" y="3419"/>
                  </a:lnTo>
                  <a:lnTo>
                    <a:pt x="4350" y="3419"/>
                  </a:lnTo>
                  <a:lnTo>
                    <a:pt x="4402" y="3419"/>
                  </a:lnTo>
                  <a:lnTo>
                    <a:pt x="4454" y="3419"/>
                  </a:lnTo>
                  <a:lnTo>
                    <a:pt x="4505" y="3419"/>
                  </a:lnTo>
                  <a:lnTo>
                    <a:pt x="4558" y="3419"/>
                  </a:lnTo>
                  <a:lnTo>
                    <a:pt x="4609" y="3419"/>
                  </a:lnTo>
                  <a:lnTo>
                    <a:pt x="4661" y="3419"/>
                  </a:lnTo>
                  <a:lnTo>
                    <a:pt x="4713" y="3419"/>
                  </a:lnTo>
                  <a:lnTo>
                    <a:pt x="4764" y="3419"/>
                  </a:lnTo>
                  <a:lnTo>
                    <a:pt x="4816" y="3419"/>
                  </a:lnTo>
                  <a:lnTo>
                    <a:pt x="4869" y="3419"/>
                  </a:lnTo>
                  <a:lnTo>
                    <a:pt x="4920" y="3419"/>
                  </a:lnTo>
                  <a:lnTo>
                    <a:pt x="4972" y="3419"/>
                  </a:lnTo>
                  <a:lnTo>
                    <a:pt x="5024" y="3419"/>
                  </a:lnTo>
                  <a:lnTo>
                    <a:pt x="5075" y="3419"/>
                  </a:lnTo>
                </a:path>
              </a:pathLst>
            </a:custGeom>
            <a:noFill/>
            <a:ln w="25400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" name="Group 43"/>
          <p:cNvGrpSpPr>
            <a:grpSpLocks/>
          </p:cNvGrpSpPr>
          <p:nvPr/>
        </p:nvGrpSpPr>
        <p:grpSpPr bwMode="auto">
          <a:xfrm>
            <a:off x="2205038" y="679450"/>
            <a:ext cx="4856162" cy="5124450"/>
            <a:chOff x="1389" y="428"/>
            <a:chExt cx="3059" cy="3228"/>
          </a:xfrm>
        </p:grpSpPr>
        <p:sp>
          <p:nvSpPr>
            <p:cNvPr id="4136" name="Line 44"/>
            <p:cNvSpPr>
              <a:spLocks noChangeShapeType="1"/>
            </p:cNvSpPr>
            <p:nvPr/>
          </p:nvSpPr>
          <p:spPr bwMode="auto">
            <a:xfrm>
              <a:off x="1554" y="2749"/>
              <a:ext cx="963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4137" name="Line 45"/>
            <p:cNvSpPr>
              <a:spLocks noChangeShapeType="1"/>
            </p:cNvSpPr>
            <p:nvPr/>
          </p:nvSpPr>
          <p:spPr bwMode="auto">
            <a:xfrm>
              <a:off x="3060" y="3421"/>
              <a:ext cx="963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4138" name="Line 46"/>
            <p:cNvSpPr>
              <a:spLocks noChangeShapeType="1"/>
            </p:cNvSpPr>
            <p:nvPr/>
          </p:nvSpPr>
          <p:spPr bwMode="auto">
            <a:xfrm>
              <a:off x="1396" y="2492"/>
              <a:ext cx="0" cy="44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4139" name="Line 47"/>
            <p:cNvSpPr>
              <a:spLocks noChangeShapeType="1"/>
            </p:cNvSpPr>
            <p:nvPr/>
          </p:nvSpPr>
          <p:spPr bwMode="auto">
            <a:xfrm flipV="1">
              <a:off x="4120" y="3208"/>
              <a:ext cx="0" cy="44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grpSp>
          <p:nvGrpSpPr>
            <p:cNvPr id="4140" name="Group 48"/>
            <p:cNvGrpSpPr>
              <a:grpSpLocks/>
            </p:cNvGrpSpPr>
            <p:nvPr/>
          </p:nvGrpSpPr>
          <p:grpSpPr bwMode="auto">
            <a:xfrm>
              <a:off x="1389" y="1055"/>
              <a:ext cx="2802" cy="865"/>
              <a:chOff x="689" y="1994"/>
              <a:chExt cx="2948" cy="1113"/>
            </a:xfrm>
          </p:grpSpPr>
          <p:grpSp>
            <p:nvGrpSpPr>
              <p:cNvPr id="4148" name="Group 49"/>
              <p:cNvGrpSpPr>
                <a:grpSpLocks/>
              </p:cNvGrpSpPr>
              <p:nvPr/>
            </p:nvGrpSpPr>
            <p:grpSpPr bwMode="auto">
              <a:xfrm>
                <a:off x="689" y="1994"/>
                <a:ext cx="2948" cy="1068"/>
                <a:chOff x="526" y="2624"/>
                <a:chExt cx="2948" cy="1068"/>
              </a:xfrm>
            </p:grpSpPr>
            <p:sp>
              <p:nvSpPr>
                <p:cNvPr id="4167" name="Oval 50" descr="Papyrus"/>
                <p:cNvSpPr>
                  <a:spLocks noChangeArrowheads="1"/>
                </p:cNvSpPr>
                <p:nvPr/>
              </p:nvSpPr>
              <p:spPr bwMode="auto">
                <a:xfrm>
                  <a:off x="526" y="3118"/>
                  <a:ext cx="1152" cy="288"/>
                </a:xfrm>
                <a:prstGeom prst="ellipse">
                  <a:avLst/>
                </a:prstGeom>
                <a:noFill/>
                <a:ln w="254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68" name="Oval 51" descr="Papyrus"/>
                <p:cNvSpPr>
                  <a:spLocks noChangeArrowheads="1"/>
                </p:cNvSpPr>
                <p:nvPr/>
              </p:nvSpPr>
              <p:spPr bwMode="auto">
                <a:xfrm>
                  <a:off x="989" y="2696"/>
                  <a:ext cx="1152" cy="288"/>
                </a:xfrm>
                <a:prstGeom prst="ellipse">
                  <a:avLst/>
                </a:prstGeom>
                <a:noFill/>
                <a:ln w="254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69" name="Oval 52" descr="Papyrus"/>
                <p:cNvSpPr>
                  <a:spLocks noChangeArrowheads="1"/>
                </p:cNvSpPr>
                <p:nvPr/>
              </p:nvSpPr>
              <p:spPr bwMode="auto">
                <a:xfrm>
                  <a:off x="1099" y="3404"/>
                  <a:ext cx="1152" cy="288"/>
                </a:xfrm>
                <a:prstGeom prst="ellipse">
                  <a:avLst/>
                </a:prstGeom>
                <a:noFill/>
                <a:ln w="254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70" name="Oval 53" descr="Papyrus"/>
                <p:cNvSpPr>
                  <a:spLocks noChangeArrowheads="1"/>
                </p:cNvSpPr>
                <p:nvPr/>
              </p:nvSpPr>
              <p:spPr bwMode="auto">
                <a:xfrm>
                  <a:off x="1605" y="2976"/>
                  <a:ext cx="1152" cy="288"/>
                </a:xfrm>
                <a:prstGeom prst="ellipse">
                  <a:avLst/>
                </a:prstGeom>
                <a:noFill/>
                <a:ln w="254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71" name="Oval 54" descr="Papyrus"/>
                <p:cNvSpPr>
                  <a:spLocks noChangeArrowheads="1"/>
                </p:cNvSpPr>
                <p:nvPr/>
              </p:nvSpPr>
              <p:spPr bwMode="auto">
                <a:xfrm>
                  <a:off x="2182" y="2624"/>
                  <a:ext cx="1152" cy="288"/>
                </a:xfrm>
                <a:prstGeom prst="ellipse">
                  <a:avLst/>
                </a:prstGeom>
                <a:noFill/>
                <a:ln w="254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72" name="Oval 55" descr="Papyrus"/>
                <p:cNvSpPr>
                  <a:spLocks noChangeArrowheads="1"/>
                </p:cNvSpPr>
                <p:nvPr/>
              </p:nvSpPr>
              <p:spPr bwMode="auto">
                <a:xfrm>
                  <a:off x="2322" y="3394"/>
                  <a:ext cx="1152" cy="288"/>
                </a:xfrm>
                <a:prstGeom prst="ellipse">
                  <a:avLst/>
                </a:prstGeom>
                <a:noFill/>
                <a:ln w="254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149" name="Group 56"/>
              <p:cNvGrpSpPr>
                <a:grpSpLocks/>
              </p:cNvGrpSpPr>
              <p:nvPr/>
            </p:nvGrpSpPr>
            <p:grpSpPr bwMode="auto">
              <a:xfrm>
                <a:off x="1497" y="2289"/>
                <a:ext cx="103" cy="110"/>
                <a:chOff x="1593" y="3909"/>
                <a:chExt cx="103" cy="110"/>
              </a:xfrm>
            </p:grpSpPr>
            <p:sp>
              <p:nvSpPr>
                <p:cNvPr id="4165" name="Line 57"/>
                <p:cNvSpPr>
                  <a:spLocks noChangeShapeType="1"/>
                </p:cNvSpPr>
                <p:nvPr/>
              </p:nvSpPr>
              <p:spPr bwMode="auto">
                <a:xfrm flipH="1">
                  <a:off x="1605" y="3909"/>
                  <a:ext cx="91" cy="44"/>
                </a:xfrm>
                <a:prstGeom prst="line">
                  <a:avLst/>
                </a:prstGeom>
                <a:noFill/>
                <a:ln w="254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66" name="Line 58"/>
                <p:cNvSpPr>
                  <a:spLocks noChangeShapeType="1"/>
                </p:cNvSpPr>
                <p:nvPr/>
              </p:nvSpPr>
              <p:spPr bwMode="auto">
                <a:xfrm flipH="1" flipV="1">
                  <a:off x="1593" y="3969"/>
                  <a:ext cx="103" cy="50"/>
                </a:xfrm>
                <a:prstGeom prst="line">
                  <a:avLst/>
                </a:prstGeom>
                <a:noFill/>
                <a:ln w="254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150" name="Group 59"/>
              <p:cNvGrpSpPr>
                <a:grpSpLocks/>
              </p:cNvGrpSpPr>
              <p:nvPr/>
            </p:nvGrpSpPr>
            <p:grpSpPr bwMode="auto">
              <a:xfrm>
                <a:off x="975" y="2709"/>
                <a:ext cx="103" cy="110"/>
                <a:chOff x="1593" y="3909"/>
                <a:chExt cx="103" cy="110"/>
              </a:xfrm>
            </p:grpSpPr>
            <p:sp>
              <p:nvSpPr>
                <p:cNvPr id="4163" name="Line 60"/>
                <p:cNvSpPr>
                  <a:spLocks noChangeShapeType="1"/>
                </p:cNvSpPr>
                <p:nvPr/>
              </p:nvSpPr>
              <p:spPr bwMode="auto">
                <a:xfrm flipH="1">
                  <a:off x="1605" y="3909"/>
                  <a:ext cx="91" cy="44"/>
                </a:xfrm>
                <a:prstGeom prst="line">
                  <a:avLst/>
                </a:prstGeom>
                <a:noFill/>
                <a:ln w="254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64" name="Line 61"/>
                <p:cNvSpPr>
                  <a:spLocks noChangeShapeType="1"/>
                </p:cNvSpPr>
                <p:nvPr/>
              </p:nvSpPr>
              <p:spPr bwMode="auto">
                <a:xfrm flipH="1" flipV="1">
                  <a:off x="1593" y="3969"/>
                  <a:ext cx="103" cy="50"/>
                </a:xfrm>
                <a:prstGeom prst="line">
                  <a:avLst/>
                </a:prstGeom>
                <a:noFill/>
                <a:ln w="254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151" name="Group 62"/>
              <p:cNvGrpSpPr>
                <a:grpSpLocks/>
              </p:cNvGrpSpPr>
              <p:nvPr/>
            </p:nvGrpSpPr>
            <p:grpSpPr bwMode="auto">
              <a:xfrm>
                <a:off x="2679" y="2217"/>
                <a:ext cx="103" cy="110"/>
                <a:chOff x="1593" y="3909"/>
                <a:chExt cx="103" cy="110"/>
              </a:xfrm>
            </p:grpSpPr>
            <p:sp>
              <p:nvSpPr>
                <p:cNvPr id="4161" name="Line 63"/>
                <p:cNvSpPr>
                  <a:spLocks noChangeShapeType="1"/>
                </p:cNvSpPr>
                <p:nvPr/>
              </p:nvSpPr>
              <p:spPr bwMode="auto">
                <a:xfrm flipH="1">
                  <a:off x="1605" y="3909"/>
                  <a:ext cx="91" cy="44"/>
                </a:xfrm>
                <a:prstGeom prst="line">
                  <a:avLst/>
                </a:prstGeom>
                <a:noFill/>
                <a:ln w="254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62" name="Line 64"/>
                <p:cNvSpPr>
                  <a:spLocks noChangeShapeType="1"/>
                </p:cNvSpPr>
                <p:nvPr/>
              </p:nvSpPr>
              <p:spPr bwMode="auto">
                <a:xfrm flipH="1" flipV="1">
                  <a:off x="1593" y="3969"/>
                  <a:ext cx="103" cy="50"/>
                </a:xfrm>
                <a:prstGeom prst="line">
                  <a:avLst/>
                </a:prstGeom>
                <a:noFill/>
                <a:ln w="254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152" name="Group 65"/>
              <p:cNvGrpSpPr>
                <a:grpSpLocks/>
              </p:cNvGrpSpPr>
              <p:nvPr/>
            </p:nvGrpSpPr>
            <p:grpSpPr bwMode="auto">
              <a:xfrm>
                <a:off x="1587" y="2997"/>
                <a:ext cx="103" cy="110"/>
                <a:chOff x="1593" y="3909"/>
                <a:chExt cx="103" cy="110"/>
              </a:xfrm>
            </p:grpSpPr>
            <p:sp>
              <p:nvSpPr>
                <p:cNvPr id="4159" name="Line 66"/>
                <p:cNvSpPr>
                  <a:spLocks noChangeShapeType="1"/>
                </p:cNvSpPr>
                <p:nvPr/>
              </p:nvSpPr>
              <p:spPr bwMode="auto">
                <a:xfrm flipH="1">
                  <a:off x="1605" y="3909"/>
                  <a:ext cx="91" cy="44"/>
                </a:xfrm>
                <a:prstGeom prst="line">
                  <a:avLst/>
                </a:prstGeom>
                <a:noFill/>
                <a:ln w="254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60" name="Line 67"/>
                <p:cNvSpPr>
                  <a:spLocks noChangeShapeType="1"/>
                </p:cNvSpPr>
                <p:nvPr/>
              </p:nvSpPr>
              <p:spPr bwMode="auto">
                <a:xfrm flipH="1" flipV="1">
                  <a:off x="1593" y="3969"/>
                  <a:ext cx="103" cy="50"/>
                </a:xfrm>
                <a:prstGeom prst="line">
                  <a:avLst/>
                </a:prstGeom>
                <a:noFill/>
                <a:ln w="254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153" name="Group 68"/>
              <p:cNvGrpSpPr>
                <a:grpSpLocks/>
              </p:cNvGrpSpPr>
              <p:nvPr/>
            </p:nvGrpSpPr>
            <p:grpSpPr bwMode="auto">
              <a:xfrm>
                <a:off x="2013" y="2559"/>
                <a:ext cx="103" cy="110"/>
                <a:chOff x="1593" y="3909"/>
                <a:chExt cx="103" cy="110"/>
              </a:xfrm>
            </p:grpSpPr>
            <p:sp>
              <p:nvSpPr>
                <p:cNvPr id="4157" name="Line 69"/>
                <p:cNvSpPr>
                  <a:spLocks noChangeShapeType="1"/>
                </p:cNvSpPr>
                <p:nvPr/>
              </p:nvSpPr>
              <p:spPr bwMode="auto">
                <a:xfrm flipH="1">
                  <a:off x="1605" y="3909"/>
                  <a:ext cx="91" cy="44"/>
                </a:xfrm>
                <a:prstGeom prst="line">
                  <a:avLst/>
                </a:prstGeom>
                <a:noFill/>
                <a:ln w="254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58" name="Line 70"/>
                <p:cNvSpPr>
                  <a:spLocks noChangeShapeType="1"/>
                </p:cNvSpPr>
                <p:nvPr/>
              </p:nvSpPr>
              <p:spPr bwMode="auto">
                <a:xfrm flipH="1" flipV="1">
                  <a:off x="1593" y="3969"/>
                  <a:ext cx="103" cy="50"/>
                </a:xfrm>
                <a:prstGeom prst="line">
                  <a:avLst/>
                </a:prstGeom>
                <a:noFill/>
                <a:ln w="254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154" name="Group 71"/>
              <p:cNvGrpSpPr>
                <a:grpSpLocks/>
              </p:cNvGrpSpPr>
              <p:nvPr/>
            </p:nvGrpSpPr>
            <p:grpSpPr bwMode="auto">
              <a:xfrm>
                <a:off x="2787" y="2991"/>
                <a:ext cx="103" cy="110"/>
                <a:chOff x="1593" y="3909"/>
                <a:chExt cx="103" cy="110"/>
              </a:xfrm>
            </p:grpSpPr>
            <p:sp>
              <p:nvSpPr>
                <p:cNvPr id="4155" name="Line 72"/>
                <p:cNvSpPr>
                  <a:spLocks noChangeShapeType="1"/>
                </p:cNvSpPr>
                <p:nvPr/>
              </p:nvSpPr>
              <p:spPr bwMode="auto">
                <a:xfrm flipH="1">
                  <a:off x="1605" y="3909"/>
                  <a:ext cx="91" cy="44"/>
                </a:xfrm>
                <a:prstGeom prst="line">
                  <a:avLst/>
                </a:prstGeom>
                <a:noFill/>
                <a:ln w="254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56" name="Line 73"/>
                <p:cNvSpPr>
                  <a:spLocks noChangeShapeType="1"/>
                </p:cNvSpPr>
                <p:nvPr/>
              </p:nvSpPr>
              <p:spPr bwMode="auto">
                <a:xfrm flipH="1" flipV="1">
                  <a:off x="1593" y="3969"/>
                  <a:ext cx="103" cy="50"/>
                </a:xfrm>
                <a:prstGeom prst="line">
                  <a:avLst/>
                </a:prstGeom>
                <a:noFill/>
                <a:ln w="254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4141" name="Group 74"/>
            <p:cNvGrpSpPr>
              <a:grpSpLocks/>
            </p:cNvGrpSpPr>
            <p:nvPr/>
          </p:nvGrpSpPr>
          <p:grpSpPr bwMode="auto">
            <a:xfrm>
              <a:off x="4183" y="656"/>
              <a:ext cx="265" cy="1396"/>
              <a:chOff x="4183" y="656"/>
              <a:chExt cx="265" cy="1396"/>
            </a:xfrm>
          </p:grpSpPr>
          <p:sp>
            <p:nvSpPr>
              <p:cNvPr id="4146" name="Line 75"/>
              <p:cNvSpPr>
                <a:spLocks noChangeShapeType="1"/>
              </p:cNvSpPr>
              <p:nvPr/>
            </p:nvSpPr>
            <p:spPr bwMode="auto">
              <a:xfrm flipV="1">
                <a:off x="4302" y="948"/>
                <a:ext cx="0" cy="1104"/>
              </a:xfrm>
              <a:prstGeom prst="line">
                <a:avLst/>
              </a:prstGeom>
              <a:noFill/>
              <a:ln w="63500">
                <a:solidFill>
                  <a:srgbClr val="00008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47" name="Text Box 76" descr="Papyrus"/>
              <p:cNvSpPr txBox="1">
                <a:spLocks noChangeArrowheads="1"/>
              </p:cNvSpPr>
              <p:nvPr/>
            </p:nvSpPr>
            <p:spPr bwMode="auto">
              <a:xfrm>
                <a:off x="4183" y="656"/>
                <a:ext cx="265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B</a:t>
                </a:r>
              </a:p>
            </p:txBody>
          </p:sp>
        </p:grpSp>
        <p:sp>
          <p:nvSpPr>
            <p:cNvPr id="4142" name="Line 77"/>
            <p:cNvSpPr>
              <a:spLocks noChangeShapeType="1"/>
            </p:cNvSpPr>
            <p:nvPr/>
          </p:nvSpPr>
          <p:spPr bwMode="auto">
            <a:xfrm flipV="1">
              <a:off x="2953" y="531"/>
              <a:ext cx="0" cy="896"/>
            </a:xfrm>
            <a:prstGeom prst="line">
              <a:avLst/>
            </a:prstGeom>
            <a:noFill/>
            <a:ln w="38100">
              <a:solidFill>
                <a:srgbClr val="80008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4143" name="Text Box 78" descr="Papyrus"/>
            <p:cNvSpPr txBox="1">
              <a:spLocks noChangeArrowheads="1"/>
            </p:cNvSpPr>
            <p:nvPr/>
          </p:nvSpPr>
          <p:spPr bwMode="auto">
            <a:xfrm>
              <a:off x="2969" y="428"/>
              <a:ext cx="1055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  <a:sym typeface="Euclid Extra" pitchFamily="18" charset="2"/>
                </a:rPr>
                <a:t></a:t>
              </a: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  <a:sym typeface="Euclid Symbol" pitchFamily="18" charset="2"/>
                </a:rPr>
                <a:t></a:t>
              </a: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Euclid Symbol" pitchFamily="18" charset="2"/>
                </a:rPr>
                <a:t></a:t>
              </a: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  <a:sym typeface="Euclid Symbol" pitchFamily="18" charset="2"/>
                </a:rPr>
                <a:t></a:t>
              </a: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Euclid Symbol" pitchFamily="18" charset="2"/>
                </a:rPr>
                <a:t></a:t>
              </a: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144" name="Line 79"/>
            <p:cNvSpPr>
              <a:spLocks noChangeShapeType="1"/>
            </p:cNvSpPr>
            <p:nvPr/>
          </p:nvSpPr>
          <p:spPr bwMode="auto">
            <a:xfrm flipV="1">
              <a:off x="2816" y="2752"/>
              <a:ext cx="0" cy="672"/>
            </a:xfrm>
            <a:prstGeom prst="line">
              <a:avLst/>
            </a:prstGeom>
            <a:noFill/>
            <a:ln w="38100">
              <a:solidFill>
                <a:srgbClr val="800080"/>
              </a:solidFill>
              <a:prstDash val="sysDot"/>
              <a:round/>
              <a:headEnd type="arrow" w="med" len="med"/>
              <a:tailEnd type="arrow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4145" name="Text Box 80" descr="Papyrus"/>
            <p:cNvSpPr txBox="1">
              <a:spLocks noChangeArrowheads="1"/>
            </p:cNvSpPr>
            <p:nvPr/>
          </p:nvSpPr>
          <p:spPr bwMode="auto">
            <a:xfrm>
              <a:off x="2824" y="2903"/>
              <a:ext cx="103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  <a:sym typeface="Euclid Extra" pitchFamily="18" charset="2"/>
                </a:rPr>
                <a:t>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  <a:sym typeface="Euclid Symbol" pitchFamily="18" charset="2"/>
                </a:rPr>
                <a:t>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Euclid Symbol" pitchFamily="18" charset="2"/>
                </a:rPr>
                <a:t>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  <a:sym typeface="Euclid Symbol" pitchFamily="18" charset="2"/>
                </a:rPr>
                <a:t>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Euclid Symbol" pitchFamily="18" charset="2"/>
                </a:rPr>
                <a:t></a:t>
              </a:r>
            </a:p>
          </p:txBody>
        </p:sp>
      </p:grpSp>
      <p:grpSp>
        <p:nvGrpSpPr>
          <p:cNvPr id="21" name="Group 81"/>
          <p:cNvGrpSpPr>
            <a:grpSpLocks/>
          </p:cNvGrpSpPr>
          <p:nvPr/>
        </p:nvGrpSpPr>
        <p:grpSpPr bwMode="auto">
          <a:xfrm>
            <a:off x="7021513" y="3922713"/>
            <a:ext cx="2027237" cy="1595437"/>
            <a:chOff x="1354" y="660"/>
            <a:chExt cx="1648" cy="1005"/>
          </a:xfrm>
        </p:grpSpPr>
        <p:sp>
          <p:nvSpPr>
            <p:cNvPr id="4130" name="Freeform 82"/>
            <p:cNvSpPr>
              <a:spLocks/>
            </p:cNvSpPr>
            <p:nvPr/>
          </p:nvSpPr>
          <p:spPr bwMode="auto">
            <a:xfrm>
              <a:off x="1470" y="660"/>
              <a:ext cx="1380" cy="856"/>
            </a:xfrm>
            <a:custGeom>
              <a:avLst/>
              <a:gdLst>
                <a:gd name="T0" fmla="*/ 51 w 5075"/>
                <a:gd name="T1" fmla="*/ 3419 h 3419"/>
                <a:gd name="T2" fmla="*/ 154 w 5075"/>
                <a:gd name="T3" fmla="*/ 3419 h 3419"/>
                <a:gd name="T4" fmla="*/ 259 w 5075"/>
                <a:gd name="T5" fmla="*/ 3419 h 3419"/>
                <a:gd name="T6" fmla="*/ 362 w 5075"/>
                <a:gd name="T7" fmla="*/ 3419 h 3419"/>
                <a:gd name="T8" fmla="*/ 465 w 5075"/>
                <a:gd name="T9" fmla="*/ 3419 h 3419"/>
                <a:gd name="T10" fmla="*/ 570 w 5075"/>
                <a:gd name="T11" fmla="*/ 3419 h 3419"/>
                <a:gd name="T12" fmla="*/ 673 w 5075"/>
                <a:gd name="T13" fmla="*/ 3419 h 3419"/>
                <a:gd name="T14" fmla="*/ 776 w 5075"/>
                <a:gd name="T15" fmla="*/ 3419 h 3419"/>
                <a:gd name="T16" fmla="*/ 879 w 5075"/>
                <a:gd name="T17" fmla="*/ 3419 h 3419"/>
                <a:gd name="T18" fmla="*/ 984 w 5075"/>
                <a:gd name="T19" fmla="*/ 3419 h 3419"/>
                <a:gd name="T20" fmla="*/ 1087 w 5075"/>
                <a:gd name="T21" fmla="*/ 3419 h 3419"/>
                <a:gd name="T22" fmla="*/ 1190 w 5075"/>
                <a:gd name="T23" fmla="*/ 3419 h 3419"/>
                <a:gd name="T24" fmla="*/ 1295 w 5075"/>
                <a:gd name="T25" fmla="*/ 3419 h 3419"/>
                <a:gd name="T26" fmla="*/ 1398 w 5075"/>
                <a:gd name="T27" fmla="*/ 3419 h 3419"/>
                <a:gd name="T28" fmla="*/ 1501 w 5075"/>
                <a:gd name="T29" fmla="*/ 3419 h 3419"/>
                <a:gd name="T30" fmla="*/ 1605 w 5075"/>
                <a:gd name="T31" fmla="*/ 3419 h 3419"/>
                <a:gd name="T32" fmla="*/ 1709 w 5075"/>
                <a:gd name="T33" fmla="*/ 3418 h 3419"/>
                <a:gd name="T34" fmla="*/ 1812 w 5075"/>
                <a:gd name="T35" fmla="*/ 3413 h 3419"/>
                <a:gd name="T36" fmla="*/ 1916 w 5075"/>
                <a:gd name="T37" fmla="*/ 3389 h 3419"/>
                <a:gd name="T38" fmla="*/ 2019 w 5075"/>
                <a:gd name="T39" fmla="*/ 3300 h 3419"/>
                <a:gd name="T40" fmla="*/ 2123 w 5075"/>
                <a:gd name="T41" fmla="*/ 3059 h 3419"/>
                <a:gd name="T42" fmla="*/ 2227 w 5075"/>
                <a:gd name="T43" fmla="*/ 2543 h 3419"/>
                <a:gd name="T44" fmla="*/ 2330 w 5075"/>
                <a:gd name="T45" fmla="*/ 1713 h 3419"/>
                <a:gd name="T46" fmla="*/ 2434 w 5075"/>
                <a:gd name="T47" fmla="*/ 757 h 3419"/>
                <a:gd name="T48" fmla="*/ 2538 w 5075"/>
                <a:gd name="T49" fmla="*/ 94 h 3419"/>
                <a:gd name="T50" fmla="*/ 2641 w 5075"/>
                <a:gd name="T51" fmla="*/ 94 h 3419"/>
                <a:gd name="T52" fmla="*/ 2744 w 5075"/>
                <a:gd name="T53" fmla="*/ 757 h 3419"/>
                <a:gd name="T54" fmla="*/ 2848 w 5075"/>
                <a:gd name="T55" fmla="*/ 1713 h 3419"/>
                <a:gd name="T56" fmla="*/ 2952 w 5075"/>
                <a:gd name="T57" fmla="*/ 2543 h 3419"/>
                <a:gd name="T58" fmla="*/ 3055 w 5075"/>
                <a:gd name="T59" fmla="*/ 3059 h 3419"/>
                <a:gd name="T60" fmla="*/ 3159 w 5075"/>
                <a:gd name="T61" fmla="*/ 3300 h 3419"/>
                <a:gd name="T62" fmla="*/ 3263 w 5075"/>
                <a:gd name="T63" fmla="*/ 3389 h 3419"/>
                <a:gd name="T64" fmla="*/ 3366 w 5075"/>
                <a:gd name="T65" fmla="*/ 3413 h 3419"/>
                <a:gd name="T66" fmla="*/ 3469 w 5075"/>
                <a:gd name="T67" fmla="*/ 3418 h 3419"/>
                <a:gd name="T68" fmla="*/ 3574 w 5075"/>
                <a:gd name="T69" fmla="*/ 3419 h 3419"/>
                <a:gd name="T70" fmla="*/ 3677 w 5075"/>
                <a:gd name="T71" fmla="*/ 3419 h 3419"/>
                <a:gd name="T72" fmla="*/ 3780 w 5075"/>
                <a:gd name="T73" fmla="*/ 3419 h 3419"/>
                <a:gd name="T74" fmla="*/ 3885 w 5075"/>
                <a:gd name="T75" fmla="*/ 3419 h 3419"/>
                <a:gd name="T76" fmla="*/ 3988 w 5075"/>
                <a:gd name="T77" fmla="*/ 3419 h 3419"/>
                <a:gd name="T78" fmla="*/ 4091 w 5075"/>
                <a:gd name="T79" fmla="*/ 3419 h 3419"/>
                <a:gd name="T80" fmla="*/ 4194 w 5075"/>
                <a:gd name="T81" fmla="*/ 3419 h 3419"/>
                <a:gd name="T82" fmla="*/ 4299 w 5075"/>
                <a:gd name="T83" fmla="*/ 3419 h 3419"/>
                <a:gd name="T84" fmla="*/ 4402 w 5075"/>
                <a:gd name="T85" fmla="*/ 3419 h 3419"/>
                <a:gd name="T86" fmla="*/ 4505 w 5075"/>
                <a:gd name="T87" fmla="*/ 3419 h 3419"/>
                <a:gd name="T88" fmla="*/ 4609 w 5075"/>
                <a:gd name="T89" fmla="*/ 3419 h 3419"/>
                <a:gd name="T90" fmla="*/ 4713 w 5075"/>
                <a:gd name="T91" fmla="*/ 3419 h 3419"/>
                <a:gd name="T92" fmla="*/ 4816 w 5075"/>
                <a:gd name="T93" fmla="*/ 3419 h 3419"/>
                <a:gd name="T94" fmla="*/ 4920 w 5075"/>
                <a:gd name="T95" fmla="*/ 3419 h 3419"/>
                <a:gd name="T96" fmla="*/ 5024 w 5075"/>
                <a:gd name="T97" fmla="*/ 3419 h 341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075"/>
                <a:gd name="T148" fmla="*/ 0 h 3419"/>
                <a:gd name="T149" fmla="*/ 5075 w 5075"/>
                <a:gd name="T150" fmla="*/ 3419 h 341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075" h="3419">
                  <a:moveTo>
                    <a:pt x="0" y="3419"/>
                  </a:moveTo>
                  <a:lnTo>
                    <a:pt x="51" y="3419"/>
                  </a:lnTo>
                  <a:lnTo>
                    <a:pt x="103" y="3419"/>
                  </a:lnTo>
                  <a:lnTo>
                    <a:pt x="154" y="3419"/>
                  </a:lnTo>
                  <a:lnTo>
                    <a:pt x="206" y="3419"/>
                  </a:lnTo>
                  <a:lnTo>
                    <a:pt x="259" y="3419"/>
                  </a:lnTo>
                  <a:lnTo>
                    <a:pt x="310" y="3419"/>
                  </a:lnTo>
                  <a:lnTo>
                    <a:pt x="362" y="3419"/>
                  </a:lnTo>
                  <a:lnTo>
                    <a:pt x="414" y="3419"/>
                  </a:lnTo>
                  <a:lnTo>
                    <a:pt x="465" y="3419"/>
                  </a:lnTo>
                  <a:lnTo>
                    <a:pt x="517" y="3419"/>
                  </a:lnTo>
                  <a:lnTo>
                    <a:pt x="570" y="3419"/>
                  </a:lnTo>
                  <a:lnTo>
                    <a:pt x="621" y="3419"/>
                  </a:lnTo>
                  <a:lnTo>
                    <a:pt x="673" y="3419"/>
                  </a:lnTo>
                  <a:lnTo>
                    <a:pt x="724" y="3419"/>
                  </a:lnTo>
                  <a:lnTo>
                    <a:pt x="776" y="3419"/>
                  </a:lnTo>
                  <a:lnTo>
                    <a:pt x="828" y="3419"/>
                  </a:lnTo>
                  <a:lnTo>
                    <a:pt x="879" y="3419"/>
                  </a:lnTo>
                  <a:lnTo>
                    <a:pt x="932" y="3419"/>
                  </a:lnTo>
                  <a:lnTo>
                    <a:pt x="984" y="3419"/>
                  </a:lnTo>
                  <a:lnTo>
                    <a:pt x="1035" y="3419"/>
                  </a:lnTo>
                  <a:lnTo>
                    <a:pt x="1087" y="3419"/>
                  </a:lnTo>
                  <a:lnTo>
                    <a:pt x="1139" y="3419"/>
                  </a:lnTo>
                  <a:lnTo>
                    <a:pt x="1190" y="3419"/>
                  </a:lnTo>
                  <a:lnTo>
                    <a:pt x="1243" y="3419"/>
                  </a:lnTo>
                  <a:lnTo>
                    <a:pt x="1295" y="3419"/>
                  </a:lnTo>
                  <a:lnTo>
                    <a:pt x="1346" y="3419"/>
                  </a:lnTo>
                  <a:lnTo>
                    <a:pt x="1398" y="3419"/>
                  </a:lnTo>
                  <a:lnTo>
                    <a:pt x="1449" y="3419"/>
                  </a:lnTo>
                  <a:lnTo>
                    <a:pt x="1501" y="3419"/>
                  </a:lnTo>
                  <a:lnTo>
                    <a:pt x="1554" y="3419"/>
                  </a:lnTo>
                  <a:lnTo>
                    <a:pt x="1605" y="3419"/>
                  </a:lnTo>
                  <a:lnTo>
                    <a:pt x="1657" y="3419"/>
                  </a:lnTo>
                  <a:lnTo>
                    <a:pt x="1709" y="3418"/>
                  </a:lnTo>
                  <a:lnTo>
                    <a:pt x="1760" y="3417"/>
                  </a:lnTo>
                  <a:lnTo>
                    <a:pt x="1812" y="3413"/>
                  </a:lnTo>
                  <a:lnTo>
                    <a:pt x="1864" y="3405"/>
                  </a:lnTo>
                  <a:lnTo>
                    <a:pt x="1916" y="3389"/>
                  </a:lnTo>
                  <a:lnTo>
                    <a:pt x="1968" y="3356"/>
                  </a:lnTo>
                  <a:lnTo>
                    <a:pt x="2019" y="3300"/>
                  </a:lnTo>
                  <a:lnTo>
                    <a:pt x="2071" y="3207"/>
                  </a:lnTo>
                  <a:lnTo>
                    <a:pt x="2123" y="3059"/>
                  </a:lnTo>
                  <a:lnTo>
                    <a:pt x="2174" y="2841"/>
                  </a:lnTo>
                  <a:lnTo>
                    <a:pt x="2227" y="2543"/>
                  </a:lnTo>
                  <a:lnTo>
                    <a:pt x="2279" y="2161"/>
                  </a:lnTo>
                  <a:lnTo>
                    <a:pt x="2330" y="1713"/>
                  </a:lnTo>
                  <a:lnTo>
                    <a:pt x="2382" y="1227"/>
                  </a:lnTo>
                  <a:lnTo>
                    <a:pt x="2434" y="757"/>
                  </a:lnTo>
                  <a:lnTo>
                    <a:pt x="2485" y="360"/>
                  </a:lnTo>
                  <a:lnTo>
                    <a:pt x="2538" y="94"/>
                  </a:lnTo>
                  <a:lnTo>
                    <a:pt x="2590" y="0"/>
                  </a:lnTo>
                  <a:lnTo>
                    <a:pt x="2641" y="94"/>
                  </a:lnTo>
                  <a:lnTo>
                    <a:pt x="2693" y="360"/>
                  </a:lnTo>
                  <a:lnTo>
                    <a:pt x="2744" y="757"/>
                  </a:lnTo>
                  <a:lnTo>
                    <a:pt x="2796" y="1227"/>
                  </a:lnTo>
                  <a:lnTo>
                    <a:pt x="2848" y="1713"/>
                  </a:lnTo>
                  <a:lnTo>
                    <a:pt x="2900" y="2161"/>
                  </a:lnTo>
                  <a:lnTo>
                    <a:pt x="2952" y="2543"/>
                  </a:lnTo>
                  <a:lnTo>
                    <a:pt x="3004" y="2841"/>
                  </a:lnTo>
                  <a:lnTo>
                    <a:pt x="3055" y="3059"/>
                  </a:lnTo>
                  <a:lnTo>
                    <a:pt x="3107" y="3207"/>
                  </a:lnTo>
                  <a:lnTo>
                    <a:pt x="3159" y="3300"/>
                  </a:lnTo>
                  <a:lnTo>
                    <a:pt x="3211" y="3356"/>
                  </a:lnTo>
                  <a:lnTo>
                    <a:pt x="3263" y="3389"/>
                  </a:lnTo>
                  <a:lnTo>
                    <a:pt x="3314" y="3405"/>
                  </a:lnTo>
                  <a:lnTo>
                    <a:pt x="3366" y="3413"/>
                  </a:lnTo>
                  <a:lnTo>
                    <a:pt x="3418" y="3417"/>
                  </a:lnTo>
                  <a:lnTo>
                    <a:pt x="3469" y="3418"/>
                  </a:lnTo>
                  <a:lnTo>
                    <a:pt x="3521" y="3419"/>
                  </a:lnTo>
                  <a:lnTo>
                    <a:pt x="3574" y="3419"/>
                  </a:lnTo>
                  <a:lnTo>
                    <a:pt x="3625" y="3419"/>
                  </a:lnTo>
                  <a:lnTo>
                    <a:pt x="3677" y="3419"/>
                  </a:lnTo>
                  <a:lnTo>
                    <a:pt x="3729" y="3419"/>
                  </a:lnTo>
                  <a:lnTo>
                    <a:pt x="3780" y="3419"/>
                  </a:lnTo>
                  <a:lnTo>
                    <a:pt x="3832" y="3419"/>
                  </a:lnTo>
                  <a:lnTo>
                    <a:pt x="3885" y="3419"/>
                  </a:lnTo>
                  <a:lnTo>
                    <a:pt x="3936" y="3419"/>
                  </a:lnTo>
                  <a:lnTo>
                    <a:pt x="3988" y="3419"/>
                  </a:lnTo>
                  <a:lnTo>
                    <a:pt x="4039" y="3419"/>
                  </a:lnTo>
                  <a:lnTo>
                    <a:pt x="4091" y="3419"/>
                  </a:lnTo>
                  <a:lnTo>
                    <a:pt x="4143" y="3419"/>
                  </a:lnTo>
                  <a:lnTo>
                    <a:pt x="4194" y="3419"/>
                  </a:lnTo>
                  <a:lnTo>
                    <a:pt x="4247" y="3419"/>
                  </a:lnTo>
                  <a:lnTo>
                    <a:pt x="4299" y="3419"/>
                  </a:lnTo>
                  <a:lnTo>
                    <a:pt x="4350" y="3419"/>
                  </a:lnTo>
                  <a:lnTo>
                    <a:pt x="4402" y="3419"/>
                  </a:lnTo>
                  <a:lnTo>
                    <a:pt x="4454" y="3419"/>
                  </a:lnTo>
                  <a:lnTo>
                    <a:pt x="4505" y="3419"/>
                  </a:lnTo>
                  <a:lnTo>
                    <a:pt x="4558" y="3419"/>
                  </a:lnTo>
                  <a:lnTo>
                    <a:pt x="4609" y="3419"/>
                  </a:lnTo>
                  <a:lnTo>
                    <a:pt x="4661" y="3419"/>
                  </a:lnTo>
                  <a:lnTo>
                    <a:pt x="4713" y="3419"/>
                  </a:lnTo>
                  <a:lnTo>
                    <a:pt x="4764" y="3419"/>
                  </a:lnTo>
                  <a:lnTo>
                    <a:pt x="4816" y="3419"/>
                  </a:lnTo>
                  <a:lnTo>
                    <a:pt x="4869" y="3419"/>
                  </a:lnTo>
                  <a:lnTo>
                    <a:pt x="4920" y="3419"/>
                  </a:lnTo>
                  <a:lnTo>
                    <a:pt x="4972" y="3419"/>
                  </a:lnTo>
                  <a:lnTo>
                    <a:pt x="5024" y="3419"/>
                  </a:lnTo>
                  <a:lnTo>
                    <a:pt x="5075" y="3419"/>
                  </a:lnTo>
                </a:path>
              </a:pathLst>
            </a:custGeom>
            <a:noFill/>
            <a:ln w="25400">
              <a:solidFill>
                <a:srgbClr val="8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grpSp>
          <p:nvGrpSpPr>
            <p:cNvPr id="4131" name="Group 83"/>
            <p:cNvGrpSpPr>
              <a:grpSpLocks/>
            </p:cNvGrpSpPr>
            <p:nvPr/>
          </p:nvGrpSpPr>
          <p:grpSpPr bwMode="auto">
            <a:xfrm>
              <a:off x="1354" y="688"/>
              <a:ext cx="1648" cy="977"/>
              <a:chOff x="1594" y="1249"/>
              <a:chExt cx="1162" cy="657"/>
            </a:xfrm>
          </p:grpSpPr>
          <p:sp>
            <p:nvSpPr>
              <p:cNvPr id="4132" name="Line 84"/>
              <p:cNvSpPr>
                <a:spLocks noChangeShapeType="1"/>
              </p:cNvSpPr>
              <p:nvPr/>
            </p:nvSpPr>
            <p:spPr bwMode="auto">
              <a:xfrm flipV="1">
                <a:off x="1676" y="1249"/>
                <a:ext cx="0" cy="57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33" name="Line 85"/>
              <p:cNvSpPr>
                <a:spLocks noChangeShapeType="1"/>
              </p:cNvSpPr>
              <p:nvPr/>
            </p:nvSpPr>
            <p:spPr bwMode="auto">
              <a:xfrm flipV="1">
                <a:off x="1676" y="1816"/>
                <a:ext cx="997" cy="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34" name="Rectangle 86"/>
              <p:cNvSpPr>
                <a:spLocks noChangeArrowheads="1"/>
              </p:cNvSpPr>
              <p:nvPr/>
            </p:nvSpPr>
            <p:spPr bwMode="auto">
              <a:xfrm>
                <a:off x="2675" y="1699"/>
                <a:ext cx="81" cy="20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35" name="Rectangle 87"/>
              <p:cNvSpPr>
                <a:spLocks noChangeArrowheads="1"/>
              </p:cNvSpPr>
              <p:nvPr/>
            </p:nvSpPr>
            <p:spPr bwMode="auto">
              <a:xfrm>
                <a:off x="1594" y="1664"/>
                <a:ext cx="77" cy="20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3" name="Group 88"/>
          <p:cNvGrpSpPr>
            <a:grpSpLocks/>
          </p:cNvGrpSpPr>
          <p:nvPr/>
        </p:nvGrpSpPr>
        <p:grpSpPr bwMode="auto">
          <a:xfrm>
            <a:off x="2470150" y="514352"/>
            <a:ext cx="6286504" cy="4772026"/>
            <a:chOff x="1556" y="324"/>
            <a:chExt cx="3960" cy="3006"/>
          </a:xfrm>
        </p:grpSpPr>
        <p:grpSp>
          <p:nvGrpSpPr>
            <p:cNvPr id="4117" name="Group 89"/>
            <p:cNvGrpSpPr>
              <a:grpSpLocks/>
            </p:cNvGrpSpPr>
            <p:nvPr/>
          </p:nvGrpSpPr>
          <p:grpSpPr bwMode="auto">
            <a:xfrm>
              <a:off x="1556" y="324"/>
              <a:ext cx="3199" cy="2986"/>
              <a:chOff x="1946" y="244"/>
              <a:chExt cx="3199" cy="2986"/>
            </a:xfrm>
          </p:grpSpPr>
          <p:grpSp>
            <p:nvGrpSpPr>
              <p:cNvPr id="4119" name="Group 90"/>
              <p:cNvGrpSpPr>
                <a:grpSpLocks/>
              </p:cNvGrpSpPr>
              <p:nvPr/>
            </p:nvGrpSpPr>
            <p:grpSpPr bwMode="auto">
              <a:xfrm>
                <a:off x="4891" y="585"/>
                <a:ext cx="254" cy="1377"/>
                <a:chOff x="4891" y="585"/>
                <a:chExt cx="254" cy="1377"/>
              </a:xfrm>
            </p:grpSpPr>
            <p:sp>
              <p:nvSpPr>
                <p:cNvPr id="4128" name="Line 91"/>
                <p:cNvSpPr>
                  <a:spLocks noChangeShapeType="1"/>
                </p:cNvSpPr>
                <p:nvPr/>
              </p:nvSpPr>
              <p:spPr bwMode="auto">
                <a:xfrm>
                  <a:off x="5026" y="857"/>
                  <a:ext cx="0" cy="1105"/>
                </a:xfrm>
                <a:prstGeom prst="line">
                  <a:avLst/>
                </a:prstGeom>
                <a:noFill/>
                <a:ln w="63500">
                  <a:solidFill>
                    <a:srgbClr val="FF0000"/>
                  </a:solidFill>
                  <a:round/>
                  <a:headEnd/>
                  <a:tailEnd type="triangle" w="lg" len="lg"/>
                </a:ln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29" name="Text Box 92" descr="Papyrus"/>
                <p:cNvSpPr txBox="1">
                  <a:spLocks noChangeArrowheads="1"/>
                </p:cNvSpPr>
                <p:nvPr/>
              </p:nvSpPr>
              <p:spPr bwMode="auto">
                <a:xfrm>
                  <a:off x="4891" y="585"/>
                  <a:ext cx="254" cy="3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20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Euclid Math One" panose="05050601010101010101" pitchFamily="18" charset="2"/>
                    </a:rPr>
                    <a:t>E</a:t>
                  </a:r>
                </a:p>
              </p:txBody>
            </p:sp>
          </p:grpSp>
          <p:grpSp>
            <p:nvGrpSpPr>
              <p:cNvPr id="4120" name="Group 93"/>
              <p:cNvGrpSpPr>
                <a:grpSpLocks/>
              </p:cNvGrpSpPr>
              <p:nvPr/>
            </p:nvGrpSpPr>
            <p:grpSpPr bwMode="auto">
              <a:xfrm>
                <a:off x="3349" y="244"/>
                <a:ext cx="1546" cy="391"/>
                <a:chOff x="6009" y="1056"/>
                <a:chExt cx="1626" cy="501"/>
              </a:xfrm>
            </p:grpSpPr>
            <p:sp>
              <p:nvSpPr>
                <p:cNvPr id="4126" name="Text Box 94" descr="Papyrus"/>
                <p:cNvSpPr txBox="1">
                  <a:spLocks noChangeArrowheads="1"/>
                </p:cNvSpPr>
                <p:nvPr/>
              </p:nvSpPr>
              <p:spPr bwMode="auto">
                <a:xfrm>
                  <a:off x="7054" y="1136"/>
                  <a:ext cx="581" cy="42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  <a:sym typeface="Math3" pitchFamily="2" charset="2"/>
                    </a:rPr>
                    <a:t>-2d</a:t>
                  </a:r>
                  <a:r>
                    <a: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Euclid Math One" panose="05050601010101010101" pitchFamily="18" charset="2"/>
                      <a:sym typeface="Math3" pitchFamily="2" charset="2"/>
                    </a:rPr>
                    <a:t>E</a:t>
                  </a:r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Euclid Math One" panose="05050601010101010101" pitchFamily="18" charset="2"/>
                  </a:endParaRPr>
                </a:p>
              </p:txBody>
            </p:sp>
            <p:sp>
              <p:nvSpPr>
                <p:cNvPr id="4127" name="Line 95"/>
                <p:cNvSpPr>
                  <a:spLocks noChangeShapeType="1"/>
                </p:cNvSpPr>
                <p:nvPr/>
              </p:nvSpPr>
              <p:spPr bwMode="auto">
                <a:xfrm>
                  <a:off x="6009" y="1056"/>
                  <a:ext cx="0" cy="288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121" name="Group 96"/>
              <p:cNvGrpSpPr>
                <a:grpSpLocks/>
              </p:cNvGrpSpPr>
              <p:nvPr/>
            </p:nvGrpSpPr>
            <p:grpSpPr bwMode="auto">
              <a:xfrm>
                <a:off x="1946" y="2782"/>
                <a:ext cx="2792" cy="448"/>
                <a:chOff x="4535" y="4318"/>
                <a:chExt cx="2938" cy="576"/>
              </a:xfrm>
            </p:grpSpPr>
            <p:sp>
              <p:nvSpPr>
                <p:cNvPr id="4122" name="Line 97"/>
                <p:cNvSpPr>
                  <a:spLocks noChangeShapeType="1"/>
                </p:cNvSpPr>
                <p:nvPr/>
              </p:nvSpPr>
              <p:spPr bwMode="auto">
                <a:xfrm>
                  <a:off x="4535" y="4318"/>
                  <a:ext cx="1013" cy="0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23" name="Line 98"/>
                <p:cNvSpPr>
                  <a:spLocks noChangeShapeType="1"/>
                </p:cNvSpPr>
                <p:nvPr/>
              </p:nvSpPr>
              <p:spPr bwMode="auto">
                <a:xfrm>
                  <a:off x="6110" y="4894"/>
                  <a:ext cx="1013" cy="0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24" name="Text Box 99" descr="Papyrus"/>
                <p:cNvSpPr txBox="1">
                  <a:spLocks noChangeArrowheads="1"/>
                </p:cNvSpPr>
                <p:nvPr/>
              </p:nvSpPr>
              <p:spPr bwMode="auto">
                <a:xfrm>
                  <a:off x="6893" y="4345"/>
                  <a:ext cx="580" cy="4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  <a:sym typeface="Math3" pitchFamily="2" charset="2"/>
                    </a:rPr>
                    <a:t>-2d</a:t>
                  </a:r>
                  <a:r>
                    <a: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Euclid Math One" panose="05050601010101010101" pitchFamily="18" charset="2"/>
                      <a:sym typeface="Math3" pitchFamily="2" charset="2"/>
                    </a:rPr>
                    <a:t>E</a:t>
                  </a:r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Euclid Math One" panose="05050601010101010101" pitchFamily="18" charset="2"/>
                  </a:endParaRPr>
                </a:p>
              </p:txBody>
            </p:sp>
            <p:sp>
              <p:nvSpPr>
                <p:cNvPr id="4125" name="Line 100"/>
                <p:cNvSpPr>
                  <a:spLocks noChangeShapeType="1"/>
                </p:cNvSpPr>
                <p:nvPr/>
              </p:nvSpPr>
              <p:spPr bwMode="auto">
                <a:xfrm flipV="1">
                  <a:off x="5774" y="4318"/>
                  <a:ext cx="0" cy="576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prstDash val="sysDot"/>
                  <a:round/>
                  <a:headEnd type="arrow" w="med" len="med"/>
                  <a:tailEnd type="arrow" w="med" len="med"/>
                </a:ln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118" name="Freeform 101"/>
            <p:cNvSpPr>
              <a:spLocks/>
            </p:cNvSpPr>
            <p:nvPr/>
          </p:nvSpPr>
          <p:spPr bwMode="auto">
            <a:xfrm>
              <a:off x="4515" y="2474"/>
              <a:ext cx="1001" cy="856"/>
            </a:xfrm>
            <a:custGeom>
              <a:avLst/>
              <a:gdLst>
                <a:gd name="T0" fmla="*/ 51 w 5075"/>
                <a:gd name="T1" fmla="*/ 3419 h 3419"/>
                <a:gd name="T2" fmla="*/ 154 w 5075"/>
                <a:gd name="T3" fmla="*/ 3419 h 3419"/>
                <a:gd name="T4" fmla="*/ 259 w 5075"/>
                <a:gd name="T5" fmla="*/ 3419 h 3419"/>
                <a:gd name="T6" fmla="*/ 362 w 5075"/>
                <a:gd name="T7" fmla="*/ 3419 h 3419"/>
                <a:gd name="T8" fmla="*/ 465 w 5075"/>
                <a:gd name="T9" fmla="*/ 3419 h 3419"/>
                <a:gd name="T10" fmla="*/ 570 w 5075"/>
                <a:gd name="T11" fmla="*/ 3419 h 3419"/>
                <a:gd name="T12" fmla="*/ 673 w 5075"/>
                <a:gd name="T13" fmla="*/ 3419 h 3419"/>
                <a:gd name="T14" fmla="*/ 776 w 5075"/>
                <a:gd name="T15" fmla="*/ 3419 h 3419"/>
                <a:gd name="T16" fmla="*/ 879 w 5075"/>
                <a:gd name="T17" fmla="*/ 3419 h 3419"/>
                <a:gd name="T18" fmla="*/ 984 w 5075"/>
                <a:gd name="T19" fmla="*/ 3419 h 3419"/>
                <a:gd name="T20" fmla="*/ 1087 w 5075"/>
                <a:gd name="T21" fmla="*/ 3419 h 3419"/>
                <a:gd name="T22" fmla="*/ 1190 w 5075"/>
                <a:gd name="T23" fmla="*/ 3419 h 3419"/>
                <a:gd name="T24" fmla="*/ 1295 w 5075"/>
                <a:gd name="T25" fmla="*/ 3419 h 3419"/>
                <a:gd name="T26" fmla="*/ 1398 w 5075"/>
                <a:gd name="T27" fmla="*/ 3419 h 3419"/>
                <a:gd name="T28" fmla="*/ 1501 w 5075"/>
                <a:gd name="T29" fmla="*/ 3419 h 3419"/>
                <a:gd name="T30" fmla="*/ 1605 w 5075"/>
                <a:gd name="T31" fmla="*/ 3419 h 3419"/>
                <a:gd name="T32" fmla="*/ 1709 w 5075"/>
                <a:gd name="T33" fmla="*/ 3418 h 3419"/>
                <a:gd name="T34" fmla="*/ 1812 w 5075"/>
                <a:gd name="T35" fmla="*/ 3413 h 3419"/>
                <a:gd name="T36" fmla="*/ 1916 w 5075"/>
                <a:gd name="T37" fmla="*/ 3389 h 3419"/>
                <a:gd name="T38" fmla="*/ 2019 w 5075"/>
                <a:gd name="T39" fmla="*/ 3300 h 3419"/>
                <a:gd name="T40" fmla="*/ 2123 w 5075"/>
                <a:gd name="T41" fmla="*/ 3059 h 3419"/>
                <a:gd name="T42" fmla="*/ 2227 w 5075"/>
                <a:gd name="T43" fmla="*/ 2543 h 3419"/>
                <a:gd name="T44" fmla="*/ 2330 w 5075"/>
                <a:gd name="T45" fmla="*/ 1713 h 3419"/>
                <a:gd name="T46" fmla="*/ 2434 w 5075"/>
                <a:gd name="T47" fmla="*/ 757 h 3419"/>
                <a:gd name="T48" fmla="*/ 2538 w 5075"/>
                <a:gd name="T49" fmla="*/ 94 h 3419"/>
                <a:gd name="T50" fmla="*/ 2641 w 5075"/>
                <a:gd name="T51" fmla="*/ 94 h 3419"/>
                <a:gd name="T52" fmla="*/ 2744 w 5075"/>
                <a:gd name="T53" fmla="*/ 757 h 3419"/>
                <a:gd name="T54" fmla="*/ 2848 w 5075"/>
                <a:gd name="T55" fmla="*/ 1713 h 3419"/>
                <a:gd name="T56" fmla="*/ 2952 w 5075"/>
                <a:gd name="T57" fmla="*/ 2543 h 3419"/>
                <a:gd name="T58" fmla="*/ 3055 w 5075"/>
                <a:gd name="T59" fmla="*/ 3059 h 3419"/>
                <a:gd name="T60" fmla="*/ 3159 w 5075"/>
                <a:gd name="T61" fmla="*/ 3300 h 3419"/>
                <a:gd name="T62" fmla="*/ 3263 w 5075"/>
                <a:gd name="T63" fmla="*/ 3389 h 3419"/>
                <a:gd name="T64" fmla="*/ 3366 w 5075"/>
                <a:gd name="T65" fmla="*/ 3413 h 3419"/>
                <a:gd name="T66" fmla="*/ 3469 w 5075"/>
                <a:gd name="T67" fmla="*/ 3418 h 3419"/>
                <a:gd name="T68" fmla="*/ 3574 w 5075"/>
                <a:gd name="T69" fmla="*/ 3419 h 3419"/>
                <a:gd name="T70" fmla="*/ 3677 w 5075"/>
                <a:gd name="T71" fmla="*/ 3419 h 3419"/>
                <a:gd name="T72" fmla="*/ 3780 w 5075"/>
                <a:gd name="T73" fmla="*/ 3419 h 3419"/>
                <a:gd name="T74" fmla="*/ 3885 w 5075"/>
                <a:gd name="T75" fmla="*/ 3419 h 3419"/>
                <a:gd name="T76" fmla="*/ 3988 w 5075"/>
                <a:gd name="T77" fmla="*/ 3419 h 3419"/>
                <a:gd name="T78" fmla="*/ 4091 w 5075"/>
                <a:gd name="T79" fmla="*/ 3419 h 3419"/>
                <a:gd name="T80" fmla="*/ 4194 w 5075"/>
                <a:gd name="T81" fmla="*/ 3419 h 3419"/>
                <a:gd name="T82" fmla="*/ 4299 w 5075"/>
                <a:gd name="T83" fmla="*/ 3419 h 3419"/>
                <a:gd name="T84" fmla="*/ 4402 w 5075"/>
                <a:gd name="T85" fmla="*/ 3419 h 3419"/>
                <a:gd name="T86" fmla="*/ 4505 w 5075"/>
                <a:gd name="T87" fmla="*/ 3419 h 3419"/>
                <a:gd name="T88" fmla="*/ 4609 w 5075"/>
                <a:gd name="T89" fmla="*/ 3419 h 3419"/>
                <a:gd name="T90" fmla="*/ 4713 w 5075"/>
                <a:gd name="T91" fmla="*/ 3419 h 3419"/>
                <a:gd name="T92" fmla="*/ 4816 w 5075"/>
                <a:gd name="T93" fmla="*/ 3419 h 3419"/>
                <a:gd name="T94" fmla="*/ 4920 w 5075"/>
                <a:gd name="T95" fmla="*/ 3419 h 3419"/>
                <a:gd name="T96" fmla="*/ 5024 w 5075"/>
                <a:gd name="T97" fmla="*/ 3419 h 341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075"/>
                <a:gd name="T148" fmla="*/ 0 h 3419"/>
                <a:gd name="T149" fmla="*/ 5075 w 5075"/>
                <a:gd name="T150" fmla="*/ 3419 h 341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075" h="3419">
                  <a:moveTo>
                    <a:pt x="0" y="3419"/>
                  </a:moveTo>
                  <a:lnTo>
                    <a:pt x="51" y="3419"/>
                  </a:lnTo>
                  <a:lnTo>
                    <a:pt x="103" y="3419"/>
                  </a:lnTo>
                  <a:lnTo>
                    <a:pt x="154" y="3419"/>
                  </a:lnTo>
                  <a:lnTo>
                    <a:pt x="206" y="3419"/>
                  </a:lnTo>
                  <a:lnTo>
                    <a:pt x="259" y="3419"/>
                  </a:lnTo>
                  <a:lnTo>
                    <a:pt x="310" y="3419"/>
                  </a:lnTo>
                  <a:lnTo>
                    <a:pt x="362" y="3419"/>
                  </a:lnTo>
                  <a:lnTo>
                    <a:pt x="414" y="3419"/>
                  </a:lnTo>
                  <a:lnTo>
                    <a:pt x="465" y="3419"/>
                  </a:lnTo>
                  <a:lnTo>
                    <a:pt x="517" y="3419"/>
                  </a:lnTo>
                  <a:lnTo>
                    <a:pt x="570" y="3419"/>
                  </a:lnTo>
                  <a:lnTo>
                    <a:pt x="621" y="3419"/>
                  </a:lnTo>
                  <a:lnTo>
                    <a:pt x="673" y="3419"/>
                  </a:lnTo>
                  <a:lnTo>
                    <a:pt x="724" y="3419"/>
                  </a:lnTo>
                  <a:lnTo>
                    <a:pt x="776" y="3419"/>
                  </a:lnTo>
                  <a:lnTo>
                    <a:pt x="828" y="3419"/>
                  </a:lnTo>
                  <a:lnTo>
                    <a:pt x="879" y="3419"/>
                  </a:lnTo>
                  <a:lnTo>
                    <a:pt x="932" y="3419"/>
                  </a:lnTo>
                  <a:lnTo>
                    <a:pt x="984" y="3419"/>
                  </a:lnTo>
                  <a:lnTo>
                    <a:pt x="1035" y="3419"/>
                  </a:lnTo>
                  <a:lnTo>
                    <a:pt x="1087" y="3419"/>
                  </a:lnTo>
                  <a:lnTo>
                    <a:pt x="1139" y="3419"/>
                  </a:lnTo>
                  <a:lnTo>
                    <a:pt x="1190" y="3419"/>
                  </a:lnTo>
                  <a:lnTo>
                    <a:pt x="1243" y="3419"/>
                  </a:lnTo>
                  <a:lnTo>
                    <a:pt x="1295" y="3419"/>
                  </a:lnTo>
                  <a:lnTo>
                    <a:pt x="1346" y="3419"/>
                  </a:lnTo>
                  <a:lnTo>
                    <a:pt x="1398" y="3419"/>
                  </a:lnTo>
                  <a:lnTo>
                    <a:pt x="1449" y="3419"/>
                  </a:lnTo>
                  <a:lnTo>
                    <a:pt x="1501" y="3419"/>
                  </a:lnTo>
                  <a:lnTo>
                    <a:pt x="1554" y="3419"/>
                  </a:lnTo>
                  <a:lnTo>
                    <a:pt x="1605" y="3419"/>
                  </a:lnTo>
                  <a:lnTo>
                    <a:pt x="1657" y="3419"/>
                  </a:lnTo>
                  <a:lnTo>
                    <a:pt x="1709" y="3418"/>
                  </a:lnTo>
                  <a:lnTo>
                    <a:pt x="1760" y="3417"/>
                  </a:lnTo>
                  <a:lnTo>
                    <a:pt x="1812" y="3413"/>
                  </a:lnTo>
                  <a:lnTo>
                    <a:pt x="1864" y="3405"/>
                  </a:lnTo>
                  <a:lnTo>
                    <a:pt x="1916" y="3389"/>
                  </a:lnTo>
                  <a:lnTo>
                    <a:pt x="1968" y="3356"/>
                  </a:lnTo>
                  <a:lnTo>
                    <a:pt x="2019" y="3300"/>
                  </a:lnTo>
                  <a:lnTo>
                    <a:pt x="2071" y="3207"/>
                  </a:lnTo>
                  <a:lnTo>
                    <a:pt x="2123" y="3059"/>
                  </a:lnTo>
                  <a:lnTo>
                    <a:pt x="2174" y="2841"/>
                  </a:lnTo>
                  <a:lnTo>
                    <a:pt x="2227" y="2543"/>
                  </a:lnTo>
                  <a:lnTo>
                    <a:pt x="2279" y="2161"/>
                  </a:lnTo>
                  <a:lnTo>
                    <a:pt x="2330" y="1713"/>
                  </a:lnTo>
                  <a:lnTo>
                    <a:pt x="2382" y="1227"/>
                  </a:lnTo>
                  <a:lnTo>
                    <a:pt x="2434" y="757"/>
                  </a:lnTo>
                  <a:lnTo>
                    <a:pt x="2485" y="360"/>
                  </a:lnTo>
                  <a:lnTo>
                    <a:pt x="2538" y="94"/>
                  </a:lnTo>
                  <a:lnTo>
                    <a:pt x="2590" y="0"/>
                  </a:lnTo>
                  <a:lnTo>
                    <a:pt x="2641" y="94"/>
                  </a:lnTo>
                  <a:lnTo>
                    <a:pt x="2693" y="360"/>
                  </a:lnTo>
                  <a:lnTo>
                    <a:pt x="2744" y="757"/>
                  </a:lnTo>
                  <a:lnTo>
                    <a:pt x="2796" y="1227"/>
                  </a:lnTo>
                  <a:lnTo>
                    <a:pt x="2848" y="1713"/>
                  </a:lnTo>
                  <a:lnTo>
                    <a:pt x="2900" y="2161"/>
                  </a:lnTo>
                  <a:lnTo>
                    <a:pt x="2952" y="2543"/>
                  </a:lnTo>
                  <a:lnTo>
                    <a:pt x="3004" y="2841"/>
                  </a:lnTo>
                  <a:lnTo>
                    <a:pt x="3055" y="3059"/>
                  </a:lnTo>
                  <a:lnTo>
                    <a:pt x="3107" y="3207"/>
                  </a:lnTo>
                  <a:lnTo>
                    <a:pt x="3159" y="3300"/>
                  </a:lnTo>
                  <a:lnTo>
                    <a:pt x="3211" y="3356"/>
                  </a:lnTo>
                  <a:lnTo>
                    <a:pt x="3263" y="3389"/>
                  </a:lnTo>
                  <a:lnTo>
                    <a:pt x="3314" y="3405"/>
                  </a:lnTo>
                  <a:lnTo>
                    <a:pt x="3366" y="3413"/>
                  </a:lnTo>
                  <a:lnTo>
                    <a:pt x="3418" y="3417"/>
                  </a:lnTo>
                  <a:lnTo>
                    <a:pt x="3469" y="3418"/>
                  </a:lnTo>
                  <a:lnTo>
                    <a:pt x="3521" y="3419"/>
                  </a:lnTo>
                  <a:lnTo>
                    <a:pt x="3574" y="3419"/>
                  </a:lnTo>
                  <a:lnTo>
                    <a:pt x="3625" y="3419"/>
                  </a:lnTo>
                  <a:lnTo>
                    <a:pt x="3677" y="3419"/>
                  </a:lnTo>
                  <a:lnTo>
                    <a:pt x="3729" y="3419"/>
                  </a:lnTo>
                  <a:lnTo>
                    <a:pt x="3780" y="3419"/>
                  </a:lnTo>
                  <a:lnTo>
                    <a:pt x="3832" y="3419"/>
                  </a:lnTo>
                  <a:lnTo>
                    <a:pt x="3885" y="3419"/>
                  </a:lnTo>
                  <a:lnTo>
                    <a:pt x="3936" y="3419"/>
                  </a:lnTo>
                  <a:lnTo>
                    <a:pt x="3988" y="3419"/>
                  </a:lnTo>
                  <a:lnTo>
                    <a:pt x="4039" y="3419"/>
                  </a:lnTo>
                  <a:lnTo>
                    <a:pt x="4091" y="3419"/>
                  </a:lnTo>
                  <a:lnTo>
                    <a:pt x="4143" y="3419"/>
                  </a:lnTo>
                  <a:lnTo>
                    <a:pt x="4194" y="3419"/>
                  </a:lnTo>
                  <a:lnTo>
                    <a:pt x="4247" y="3419"/>
                  </a:lnTo>
                  <a:lnTo>
                    <a:pt x="4299" y="3419"/>
                  </a:lnTo>
                  <a:lnTo>
                    <a:pt x="4350" y="3419"/>
                  </a:lnTo>
                  <a:lnTo>
                    <a:pt x="4402" y="3419"/>
                  </a:lnTo>
                  <a:lnTo>
                    <a:pt x="4454" y="3419"/>
                  </a:lnTo>
                  <a:lnTo>
                    <a:pt x="4505" y="3419"/>
                  </a:lnTo>
                  <a:lnTo>
                    <a:pt x="4558" y="3419"/>
                  </a:lnTo>
                  <a:lnTo>
                    <a:pt x="4609" y="3419"/>
                  </a:lnTo>
                  <a:lnTo>
                    <a:pt x="4661" y="3419"/>
                  </a:lnTo>
                  <a:lnTo>
                    <a:pt x="4713" y="3419"/>
                  </a:lnTo>
                  <a:lnTo>
                    <a:pt x="4764" y="3419"/>
                  </a:lnTo>
                  <a:lnTo>
                    <a:pt x="4816" y="3419"/>
                  </a:lnTo>
                  <a:lnTo>
                    <a:pt x="4869" y="3419"/>
                  </a:lnTo>
                  <a:lnTo>
                    <a:pt x="4920" y="3419"/>
                  </a:lnTo>
                  <a:lnTo>
                    <a:pt x="4972" y="3419"/>
                  </a:lnTo>
                  <a:lnTo>
                    <a:pt x="5024" y="3419"/>
                  </a:lnTo>
                  <a:lnTo>
                    <a:pt x="5075" y="3419"/>
                  </a:lnTo>
                </a:path>
              </a:pathLst>
            </a:custGeom>
            <a:noFill/>
            <a:ln w="25400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8" name="Group 102"/>
          <p:cNvGrpSpPr>
            <a:grpSpLocks/>
          </p:cNvGrpSpPr>
          <p:nvPr/>
        </p:nvGrpSpPr>
        <p:grpSpPr bwMode="auto">
          <a:xfrm>
            <a:off x="6837363" y="3829050"/>
            <a:ext cx="2241550" cy="1811338"/>
            <a:chOff x="4307" y="2412"/>
            <a:chExt cx="1412" cy="1141"/>
          </a:xfrm>
        </p:grpSpPr>
        <p:sp>
          <p:nvSpPr>
            <p:cNvPr id="4115" name="Text Box 103"/>
            <p:cNvSpPr txBox="1">
              <a:spLocks noChangeArrowheads="1"/>
            </p:cNvSpPr>
            <p:nvPr/>
          </p:nvSpPr>
          <p:spPr bwMode="auto">
            <a:xfrm>
              <a:off x="4307" y="2412"/>
              <a:ext cx="28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S</a:t>
              </a:r>
            </a:p>
          </p:txBody>
        </p:sp>
        <p:sp>
          <p:nvSpPr>
            <p:cNvPr id="4116" name="Text Box 104"/>
            <p:cNvSpPr txBox="1">
              <a:spLocks noChangeArrowheads="1"/>
            </p:cNvSpPr>
            <p:nvPr/>
          </p:nvSpPr>
          <p:spPr bwMode="auto">
            <a:xfrm>
              <a:off x="5436" y="3265"/>
              <a:ext cx="28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ymbol" pitchFamily="18" charset="2"/>
                  <a:ea typeface="+mn-ea"/>
                  <a:cs typeface="+mn-cs"/>
                </a:rPr>
                <a:t>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446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090" grpId="0" autoUpdateAnimBg="0"/>
      <p:bldP spid="216091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Text Box 2"/>
          <p:cNvSpPr txBox="1">
            <a:spLocks noChangeArrowheads="1"/>
          </p:cNvSpPr>
          <p:nvPr/>
        </p:nvSpPr>
        <p:spPr bwMode="auto">
          <a:xfrm>
            <a:off x="97632" y="-36513"/>
            <a:ext cx="914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18" tIns="45709" rIns="91418" bIns="45709">
            <a:spAutoFit/>
          </a:bodyPr>
          <a:lstStyle/>
          <a:p>
            <a:endParaRPr lang="en-US" sz="2800"/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0800"/>
            <a:ext cx="9144000" cy="431800"/>
          </a:xfrm>
        </p:spPr>
        <p:txBody>
          <a:bodyPr>
            <a:noAutofit/>
          </a:bodyPr>
          <a:lstStyle/>
          <a:p>
            <a:r>
              <a:rPr lang="en-US" sz="2800" i="1" dirty="0">
                <a:solidFill>
                  <a:srgbClr val="3333CC"/>
                </a:solidFill>
                <a:latin typeface="Verdana" pitchFamily="34" charset="0"/>
              </a:rPr>
              <a:t>Molecules: Colder = better</a:t>
            </a:r>
          </a:p>
        </p:txBody>
      </p:sp>
      <p:grpSp>
        <p:nvGrpSpPr>
          <p:cNvPr id="161796" name="Group 4"/>
          <p:cNvGrpSpPr>
            <a:grpSpLocks/>
          </p:cNvGrpSpPr>
          <p:nvPr/>
        </p:nvGrpSpPr>
        <p:grpSpPr bwMode="auto">
          <a:xfrm>
            <a:off x="355600" y="792331"/>
            <a:ext cx="8321675" cy="1176338"/>
            <a:chOff x="224" y="570"/>
            <a:chExt cx="5242" cy="741"/>
          </a:xfrm>
        </p:grpSpPr>
        <p:sp>
          <p:nvSpPr>
            <p:cNvPr id="161797" name="Text Box 5"/>
            <p:cNvSpPr txBox="1">
              <a:spLocks noChangeArrowheads="1"/>
            </p:cNvSpPr>
            <p:nvPr/>
          </p:nvSpPr>
          <p:spPr bwMode="auto">
            <a:xfrm>
              <a:off x="224" y="704"/>
              <a:ext cx="2789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spcAft>
                  <a:spcPct val="5000"/>
                </a:spcAft>
                <a:buFontTx/>
                <a:buChar char="•"/>
              </a:pPr>
              <a:r>
                <a:rPr lang="en-US" sz="2000" dirty="0">
                  <a:latin typeface="+mj-lt"/>
                </a:rPr>
                <a:t> collapse of internal state distribution:   bigger signals, quantum control</a:t>
              </a:r>
            </a:p>
          </p:txBody>
        </p:sp>
        <p:grpSp>
          <p:nvGrpSpPr>
            <p:cNvPr id="161798" name="Group 6"/>
            <p:cNvGrpSpPr>
              <a:grpSpLocks/>
            </p:cNvGrpSpPr>
            <p:nvPr/>
          </p:nvGrpSpPr>
          <p:grpSpPr bwMode="auto">
            <a:xfrm>
              <a:off x="3268" y="584"/>
              <a:ext cx="821" cy="727"/>
              <a:chOff x="672" y="700"/>
              <a:chExt cx="821" cy="727"/>
            </a:xfrm>
          </p:grpSpPr>
          <p:sp>
            <p:nvSpPr>
              <p:cNvPr id="161799" name="Line 7"/>
              <p:cNvSpPr>
                <a:spLocks noChangeShapeType="1"/>
              </p:cNvSpPr>
              <p:nvPr/>
            </p:nvSpPr>
            <p:spPr bwMode="auto">
              <a:xfrm>
                <a:off x="896" y="1342"/>
                <a:ext cx="3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00" name="Line 8"/>
              <p:cNvSpPr>
                <a:spLocks noChangeShapeType="1"/>
              </p:cNvSpPr>
              <p:nvPr/>
            </p:nvSpPr>
            <p:spPr bwMode="auto">
              <a:xfrm flipV="1">
                <a:off x="724" y="1043"/>
                <a:ext cx="70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01" name="Line 9"/>
              <p:cNvSpPr>
                <a:spLocks noChangeShapeType="1"/>
              </p:cNvSpPr>
              <p:nvPr/>
            </p:nvSpPr>
            <p:spPr bwMode="auto">
              <a:xfrm>
                <a:off x="788" y="1200"/>
                <a:ext cx="60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02" name="Line 10"/>
              <p:cNvSpPr>
                <a:spLocks noChangeShapeType="1"/>
              </p:cNvSpPr>
              <p:nvPr/>
            </p:nvSpPr>
            <p:spPr bwMode="auto">
              <a:xfrm flipV="1">
                <a:off x="697" y="901"/>
                <a:ext cx="777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03" name="Line 11"/>
              <p:cNvSpPr>
                <a:spLocks noChangeShapeType="1"/>
              </p:cNvSpPr>
              <p:nvPr/>
            </p:nvSpPr>
            <p:spPr bwMode="auto">
              <a:xfrm flipV="1">
                <a:off x="690" y="758"/>
                <a:ext cx="799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04" name="Arc 12"/>
              <p:cNvSpPr>
                <a:spLocks/>
              </p:cNvSpPr>
              <p:nvPr/>
            </p:nvSpPr>
            <p:spPr bwMode="auto">
              <a:xfrm flipV="1">
                <a:off x="672" y="705"/>
                <a:ext cx="821" cy="722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43200"/>
                  <a:gd name="T1" fmla="*/ 21540 h 21600"/>
                  <a:gd name="T2" fmla="*/ 43200 w 43200"/>
                  <a:gd name="T3" fmla="*/ 21600 h 21600"/>
                  <a:gd name="T4" fmla="*/ 21600 w 432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540"/>
                    </a:moveTo>
                    <a:cubicBezTo>
                      <a:pt x="33" y="9634"/>
                      <a:pt x="9694" y="-1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</a:path>
                  <a:path w="43200" h="21600" stroke="0" extrusionOk="0">
                    <a:moveTo>
                      <a:pt x="0" y="21540"/>
                    </a:moveTo>
                    <a:cubicBezTo>
                      <a:pt x="33" y="9634"/>
                      <a:pt x="9694" y="-1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317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805" name="Oval 13"/>
              <p:cNvSpPr>
                <a:spLocks noChangeArrowheads="1"/>
              </p:cNvSpPr>
              <p:nvPr/>
            </p:nvSpPr>
            <p:spPr bwMode="auto">
              <a:xfrm>
                <a:off x="1036" y="1285"/>
                <a:ext cx="58" cy="58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806" name="Oval 14"/>
              <p:cNvSpPr>
                <a:spLocks noChangeArrowheads="1"/>
              </p:cNvSpPr>
              <p:nvPr/>
            </p:nvSpPr>
            <p:spPr bwMode="auto">
              <a:xfrm>
                <a:off x="1036" y="985"/>
                <a:ext cx="58" cy="58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807" name="Oval 15"/>
              <p:cNvSpPr>
                <a:spLocks noChangeArrowheads="1"/>
              </p:cNvSpPr>
              <p:nvPr/>
            </p:nvSpPr>
            <p:spPr bwMode="auto">
              <a:xfrm>
                <a:off x="1036" y="1141"/>
                <a:ext cx="58" cy="58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808" name="Oval 16"/>
              <p:cNvSpPr>
                <a:spLocks noChangeArrowheads="1"/>
              </p:cNvSpPr>
              <p:nvPr/>
            </p:nvSpPr>
            <p:spPr bwMode="auto">
              <a:xfrm>
                <a:off x="1036" y="842"/>
                <a:ext cx="58" cy="58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809" name="Oval 17"/>
              <p:cNvSpPr>
                <a:spLocks noChangeArrowheads="1"/>
              </p:cNvSpPr>
              <p:nvPr/>
            </p:nvSpPr>
            <p:spPr bwMode="auto">
              <a:xfrm>
                <a:off x="1036" y="700"/>
                <a:ext cx="58" cy="58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1810" name="Group 18"/>
            <p:cNvGrpSpPr>
              <a:grpSpLocks/>
            </p:cNvGrpSpPr>
            <p:nvPr/>
          </p:nvGrpSpPr>
          <p:grpSpPr bwMode="auto">
            <a:xfrm>
              <a:off x="4643" y="570"/>
              <a:ext cx="823" cy="726"/>
              <a:chOff x="2599" y="646"/>
              <a:chExt cx="823" cy="726"/>
            </a:xfrm>
          </p:grpSpPr>
          <p:sp>
            <p:nvSpPr>
              <p:cNvPr id="161811" name="Oval 19"/>
              <p:cNvSpPr>
                <a:spLocks noChangeArrowheads="1"/>
              </p:cNvSpPr>
              <p:nvPr/>
            </p:nvSpPr>
            <p:spPr bwMode="auto">
              <a:xfrm>
                <a:off x="2978" y="1236"/>
                <a:ext cx="58" cy="58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812" name="Oval 20"/>
              <p:cNvSpPr>
                <a:spLocks noChangeArrowheads="1"/>
              </p:cNvSpPr>
              <p:nvPr/>
            </p:nvSpPr>
            <p:spPr bwMode="auto">
              <a:xfrm>
                <a:off x="3103" y="1237"/>
                <a:ext cx="58" cy="58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813" name="Oval 21"/>
              <p:cNvSpPr>
                <a:spLocks noChangeArrowheads="1"/>
              </p:cNvSpPr>
              <p:nvPr/>
            </p:nvSpPr>
            <p:spPr bwMode="auto">
              <a:xfrm>
                <a:off x="3043" y="1237"/>
                <a:ext cx="58" cy="58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814" name="Oval 22"/>
              <p:cNvSpPr>
                <a:spLocks noChangeArrowheads="1"/>
              </p:cNvSpPr>
              <p:nvPr/>
            </p:nvSpPr>
            <p:spPr bwMode="auto">
              <a:xfrm>
                <a:off x="2910" y="1236"/>
                <a:ext cx="58" cy="58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815" name="Oval 23"/>
              <p:cNvSpPr>
                <a:spLocks noChangeArrowheads="1"/>
              </p:cNvSpPr>
              <p:nvPr/>
            </p:nvSpPr>
            <p:spPr bwMode="auto">
              <a:xfrm>
                <a:off x="2841" y="1236"/>
                <a:ext cx="58" cy="58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816" name="Line 24"/>
              <p:cNvSpPr>
                <a:spLocks noChangeShapeType="1"/>
              </p:cNvSpPr>
              <p:nvPr/>
            </p:nvSpPr>
            <p:spPr bwMode="auto">
              <a:xfrm>
                <a:off x="2835" y="1298"/>
                <a:ext cx="360" cy="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17" name="Line 25"/>
              <p:cNvSpPr>
                <a:spLocks noChangeShapeType="1"/>
              </p:cNvSpPr>
              <p:nvPr/>
            </p:nvSpPr>
            <p:spPr bwMode="auto">
              <a:xfrm flipV="1">
                <a:off x="2651" y="986"/>
                <a:ext cx="71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18" name="Line 26"/>
              <p:cNvSpPr>
                <a:spLocks noChangeShapeType="1"/>
              </p:cNvSpPr>
              <p:nvPr/>
            </p:nvSpPr>
            <p:spPr bwMode="auto">
              <a:xfrm>
                <a:off x="2715" y="1144"/>
                <a:ext cx="60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19" name="Line 27"/>
              <p:cNvSpPr>
                <a:spLocks noChangeShapeType="1"/>
              </p:cNvSpPr>
              <p:nvPr/>
            </p:nvSpPr>
            <p:spPr bwMode="auto">
              <a:xfrm flipV="1">
                <a:off x="2624" y="843"/>
                <a:ext cx="779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20" name="Line 28"/>
              <p:cNvSpPr>
                <a:spLocks noChangeShapeType="1"/>
              </p:cNvSpPr>
              <p:nvPr/>
            </p:nvSpPr>
            <p:spPr bwMode="auto">
              <a:xfrm>
                <a:off x="2602" y="700"/>
                <a:ext cx="81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21" name="Arc 29"/>
              <p:cNvSpPr>
                <a:spLocks/>
              </p:cNvSpPr>
              <p:nvPr/>
            </p:nvSpPr>
            <p:spPr bwMode="auto">
              <a:xfrm flipV="1">
                <a:off x="2599" y="646"/>
                <a:ext cx="823" cy="726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43200"/>
                  <a:gd name="T1" fmla="*/ 21540 h 21600"/>
                  <a:gd name="T2" fmla="*/ 43200 w 43200"/>
                  <a:gd name="T3" fmla="*/ 21600 h 21600"/>
                  <a:gd name="T4" fmla="*/ 21600 w 432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540"/>
                    </a:moveTo>
                    <a:cubicBezTo>
                      <a:pt x="33" y="9634"/>
                      <a:pt x="9694" y="-1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</a:path>
                  <a:path w="43200" h="21600" stroke="0" extrusionOk="0">
                    <a:moveTo>
                      <a:pt x="0" y="21540"/>
                    </a:moveTo>
                    <a:cubicBezTo>
                      <a:pt x="33" y="9634"/>
                      <a:pt x="9694" y="-1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317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61822" name="Line 30"/>
            <p:cNvSpPr>
              <a:spLocks noChangeShapeType="1"/>
            </p:cNvSpPr>
            <p:nvPr/>
          </p:nvSpPr>
          <p:spPr bwMode="auto">
            <a:xfrm>
              <a:off x="4129" y="898"/>
              <a:ext cx="43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1823" name="Group 31"/>
          <p:cNvGrpSpPr>
            <a:grpSpLocks/>
          </p:cNvGrpSpPr>
          <p:nvPr/>
        </p:nvGrpSpPr>
        <p:grpSpPr bwMode="auto">
          <a:xfrm>
            <a:off x="134938" y="2642329"/>
            <a:ext cx="8923337" cy="1600199"/>
            <a:chOff x="85" y="1837"/>
            <a:chExt cx="5621" cy="1008"/>
          </a:xfrm>
        </p:grpSpPr>
        <p:sp>
          <p:nvSpPr>
            <p:cNvPr id="161824" name="Text Box 32"/>
            <p:cNvSpPr txBox="1">
              <a:spLocks noChangeArrowheads="1"/>
            </p:cNvSpPr>
            <p:nvPr/>
          </p:nvSpPr>
          <p:spPr bwMode="auto">
            <a:xfrm>
              <a:off x="85" y="1837"/>
              <a:ext cx="2454" cy="1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spcAft>
                  <a:spcPct val="5000"/>
                </a:spcAft>
                <a:buFontTx/>
                <a:buChar char="•"/>
              </a:pPr>
              <a:r>
                <a:rPr lang="en-US" sz="2000" dirty="0">
                  <a:latin typeface="+mj-lt"/>
                </a:rPr>
                <a:t>Collapse of velocity distribution: </a:t>
              </a:r>
            </a:p>
            <a:p>
              <a:pPr algn="ctr">
                <a:spcAft>
                  <a:spcPct val="5000"/>
                </a:spcAft>
              </a:pPr>
              <a:r>
                <a:rPr lang="en-US" sz="2000" dirty="0">
                  <a:latin typeface="+mj-lt"/>
                </a:rPr>
                <a:t>no Doppler, </a:t>
              </a:r>
            </a:p>
            <a:p>
              <a:pPr algn="ctr">
                <a:spcAft>
                  <a:spcPct val="5000"/>
                </a:spcAft>
              </a:pPr>
              <a:r>
                <a:rPr lang="en-US" sz="2000" dirty="0">
                  <a:latin typeface="+mj-lt"/>
                </a:rPr>
                <a:t>long observation </a:t>
              </a:r>
            </a:p>
            <a:p>
              <a:pPr algn="ctr">
                <a:spcAft>
                  <a:spcPct val="5000"/>
                </a:spcAft>
              </a:pPr>
              <a:r>
                <a:rPr lang="en-US" sz="2000" dirty="0">
                  <a:latin typeface="+mj-lt"/>
                </a:rPr>
                <a:t> </a:t>
              </a:r>
              <a:r>
                <a:rPr lang="en-US" sz="2000" dirty="0">
                  <a:latin typeface="+mj-lt"/>
                  <a:sym typeface="Euclid Symbol" pitchFamily="18" charset="2"/>
                </a:rPr>
                <a:t> </a:t>
              </a:r>
              <a:r>
                <a:rPr lang="en-US" sz="2000" dirty="0">
                  <a:latin typeface="+mj-lt"/>
                </a:rPr>
                <a:t>narrower spectroscopic lines,</a:t>
              </a:r>
            </a:p>
            <a:p>
              <a:pPr algn="ctr">
                <a:spcAft>
                  <a:spcPct val="5000"/>
                </a:spcAft>
              </a:pPr>
              <a:r>
                <a:rPr lang="en-US" sz="2000" dirty="0">
                  <a:latin typeface="+mj-lt"/>
                </a:rPr>
                <a:t>better energy resolution</a:t>
              </a:r>
            </a:p>
          </p:txBody>
        </p:sp>
        <p:grpSp>
          <p:nvGrpSpPr>
            <p:cNvPr id="161825" name="Group 33"/>
            <p:cNvGrpSpPr>
              <a:grpSpLocks/>
            </p:cNvGrpSpPr>
            <p:nvPr/>
          </p:nvGrpSpPr>
          <p:grpSpPr bwMode="auto">
            <a:xfrm>
              <a:off x="2826" y="1921"/>
              <a:ext cx="1278" cy="919"/>
              <a:chOff x="2922" y="1425"/>
              <a:chExt cx="1278" cy="919"/>
            </a:xfrm>
          </p:grpSpPr>
          <p:sp>
            <p:nvSpPr>
              <p:cNvPr id="161826" name="Line 34"/>
              <p:cNvSpPr>
                <a:spLocks noChangeShapeType="1"/>
              </p:cNvSpPr>
              <p:nvPr/>
            </p:nvSpPr>
            <p:spPr bwMode="auto">
              <a:xfrm flipV="1">
                <a:off x="3068" y="1425"/>
                <a:ext cx="1" cy="76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27" name="Rectangle 35"/>
              <p:cNvSpPr>
                <a:spLocks noChangeArrowheads="1"/>
              </p:cNvSpPr>
              <p:nvPr/>
            </p:nvSpPr>
            <p:spPr bwMode="auto">
              <a:xfrm rot="16200000">
                <a:off x="2823" y="1636"/>
                <a:ext cx="314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FF"/>
                    </a:solidFill>
                    <a:latin typeface="Times New Roman" pitchFamily="18" charset="0"/>
                  </a:rPr>
                  <a:t>Signal</a:t>
                </a:r>
                <a:endParaRPr lang="en-US" sz="1200"/>
              </a:p>
            </p:txBody>
          </p:sp>
          <p:sp>
            <p:nvSpPr>
              <p:cNvPr id="161828" name="Line 36"/>
              <p:cNvSpPr>
                <a:spLocks noChangeShapeType="1"/>
              </p:cNvSpPr>
              <p:nvPr/>
            </p:nvSpPr>
            <p:spPr bwMode="auto">
              <a:xfrm>
                <a:off x="3068" y="2194"/>
                <a:ext cx="11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29" name="Line 37"/>
              <p:cNvSpPr>
                <a:spLocks noChangeShapeType="1"/>
              </p:cNvSpPr>
              <p:nvPr/>
            </p:nvSpPr>
            <p:spPr bwMode="auto">
              <a:xfrm>
                <a:off x="3068" y="2194"/>
                <a:ext cx="1" cy="1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30" name="Line 38"/>
              <p:cNvSpPr>
                <a:spLocks noChangeShapeType="1"/>
              </p:cNvSpPr>
              <p:nvPr/>
            </p:nvSpPr>
            <p:spPr bwMode="auto">
              <a:xfrm>
                <a:off x="3124" y="2194"/>
                <a:ext cx="1" cy="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31" name="Line 39"/>
              <p:cNvSpPr>
                <a:spLocks noChangeShapeType="1"/>
              </p:cNvSpPr>
              <p:nvPr/>
            </p:nvSpPr>
            <p:spPr bwMode="auto">
              <a:xfrm>
                <a:off x="3181" y="2194"/>
                <a:ext cx="1" cy="1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32" name="Line 40"/>
              <p:cNvSpPr>
                <a:spLocks noChangeShapeType="1"/>
              </p:cNvSpPr>
              <p:nvPr/>
            </p:nvSpPr>
            <p:spPr bwMode="auto">
              <a:xfrm>
                <a:off x="3238" y="2194"/>
                <a:ext cx="1" cy="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33" name="Line 41"/>
              <p:cNvSpPr>
                <a:spLocks noChangeShapeType="1"/>
              </p:cNvSpPr>
              <p:nvPr/>
            </p:nvSpPr>
            <p:spPr bwMode="auto">
              <a:xfrm>
                <a:off x="3294" y="2194"/>
                <a:ext cx="1" cy="1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34" name="Line 42"/>
              <p:cNvSpPr>
                <a:spLocks noChangeShapeType="1"/>
              </p:cNvSpPr>
              <p:nvPr/>
            </p:nvSpPr>
            <p:spPr bwMode="auto">
              <a:xfrm>
                <a:off x="3351" y="2194"/>
                <a:ext cx="1" cy="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35" name="Line 43"/>
              <p:cNvSpPr>
                <a:spLocks noChangeShapeType="1"/>
              </p:cNvSpPr>
              <p:nvPr/>
            </p:nvSpPr>
            <p:spPr bwMode="auto">
              <a:xfrm>
                <a:off x="3408" y="2194"/>
                <a:ext cx="1" cy="1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36" name="Line 44"/>
              <p:cNvSpPr>
                <a:spLocks noChangeShapeType="1"/>
              </p:cNvSpPr>
              <p:nvPr/>
            </p:nvSpPr>
            <p:spPr bwMode="auto">
              <a:xfrm>
                <a:off x="3464" y="2194"/>
                <a:ext cx="1" cy="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37" name="Line 45"/>
              <p:cNvSpPr>
                <a:spLocks noChangeShapeType="1"/>
              </p:cNvSpPr>
              <p:nvPr/>
            </p:nvSpPr>
            <p:spPr bwMode="auto">
              <a:xfrm>
                <a:off x="3521" y="2194"/>
                <a:ext cx="1" cy="1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38" name="Line 46"/>
              <p:cNvSpPr>
                <a:spLocks noChangeShapeType="1"/>
              </p:cNvSpPr>
              <p:nvPr/>
            </p:nvSpPr>
            <p:spPr bwMode="auto">
              <a:xfrm>
                <a:off x="3577" y="2194"/>
                <a:ext cx="1" cy="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39" name="Line 47"/>
              <p:cNvSpPr>
                <a:spLocks noChangeShapeType="1"/>
              </p:cNvSpPr>
              <p:nvPr/>
            </p:nvSpPr>
            <p:spPr bwMode="auto">
              <a:xfrm>
                <a:off x="3634" y="2194"/>
                <a:ext cx="1" cy="1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40" name="Line 48"/>
              <p:cNvSpPr>
                <a:spLocks noChangeShapeType="1"/>
              </p:cNvSpPr>
              <p:nvPr/>
            </p:nvSpPr>
            <p:spPr bwMode="auto">
              <a:xfrm>
                <a:off x="3691" y="2194"/>
                <a:ext cx="1" cy="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41" name="Line 49"/>
              <p:cNvSpPr>
                <a:spLocks noChangeShapeType="1"/>
              </p:cNvSpPr>
              <p:nvPr/>
            </p:nvSpPr>
            <p:spPr bwMode="auto">
              <a:xfrm>
                <a:off x="3747" y="2194"/>
                <a:ext cx="1" cy="1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42" name="Line 50"/>
              <p:cNvSpPr>
                <a:spLocks noChangeShapeType="1"/>
              </p:cNvSpPr>
              <p:nvPr/>
            </p:nvSpPr>
            <p:spPr bwMode="auto">
              <a:xfrm>
                <a:off x="3804" y="2194"/>
                <a:ext cx="1" cy="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43" name="Line 51"/>
              <p:cNvSpPr>
                <a:spLocks noChangeShapeType="1"/>
              </p:cNvSpPr>
              <p:nvPr/>
            </p:nvSpPr>
            <p:spPr bwMode="auto">
              <a:xfrm>
                <a:off x="3860" y="2194"/>
                <a:ext cx="1" cy="1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44" name="Line 52"/>
              <p:cNvSpPr>
                <a:spLocks noChangeShapeType="1"/>
              </p:cNvSpPr>
              <p:nvPr/>
            </p:nvSpPr>
            <p:spPr bwMode="auto">
              <a:xfrm>
                <a:off x="3917" y="2194"/>
                <a:ext cx="1" cy="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45" name="Line 53"/>
              <p:cNvSpPr>
                <a:spLocks noChangeShapeType="1"/>
              </p:cNvSpPr>
              <p:nvPr/>
            </p:nvSpPr>
            <p:spPr bwMode="auto">
              <a:xfrm>
                <a:off x="3974" y="2194"/>
                <a:ext cx="1" cy="1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46" name="Line 54"/>
              <p:cNvSpPr>
                <a:spLocks noChangeShapeType="1"/>
              </p:cNvSpPr>
              <p:nvPr/>
            </p:nvSpPr>
            <p:spPr bwMode="auto">
              <a:xfrm>
                <a:off x="4030" y="2194"/>
                <a:ext cx="1" cy="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47" name="Line 55"/>
              <p:cNvSpPr>
                <a:spLocks noChangeShapeType="1"/>
              </p:cNvSpPr>
              <p:nvPr/>
            </p:nvSpPr>
            <p:spPr bwMode="auto">
              <a:xfrm>
                <a:off x="4087" y="2194"/>
                <a:ext cx="1" cy="1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48" name="Line 56"/>
              <p:cNvSpPr>
                <a:spLocks noChangeShapeType="1"/>
              </p:cNvSpPr>
              <p:nvPr/>
            </p:nvSpPr>
            <p:spPr bwMode="auto">
              <a:xfrm>
                <a:off x="4144" y="2194"/>
                <a:ext cx="1" cy="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49" name="Rectangle 57"/>
              <p:cNvSpPr>
                <a:spLocks noChangeArrowheads="1"/>
              </p:cNvSpPr>
              <p:nvPr/>
            </p:nvSpPr>
            <p:spPr bwMode="auto">
              <a:xfrm>
                <a:off x="3345" y="2229"/>
                <a:ext cx="509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FF"/>
                    </a:solidFill>
                    <a:latin typeface="Times New Roman" pitchFamily="18" charset="0"/>
                  </a:rPr>
                  <a:t>Frequency</a:t>
                </a:r>
                <a:endParaRPr lang="en-US" sz="1200"/>
              </a:p>
            </p:txBody>
          </p:sp>
          <p:sp>
            <p:nvSpPr>
              <p:cNvPr id="161850" name="Freeform 58"/>
              <p:cNvSpPr>
                <a:spLocks/>
              </p:cNvSpPr>
              <p:nvPr/>
            </p:nvSpPr>
            <p:spPr bwMode="auto">
              <a:xfrm>
                <a:off x="3068" y="1425"/>
                <a:ext cx="1110" cy="641"/>
              </a:xfrm>
              <a:custGeom>
                <a:avLst/>
                <a:gdLst/>
                <a:ahLst/>
                <a:cxnLst>
                  <a:cxn ang="0">
                    <a:pos x="56" y="3204"/>
                  </a:cxn>
                  <a:cxn ang="0">
                    <a:pos x="169" y="3204"/>
                  </a:cxn>
                  <a:cxn ang="0">
                    <a:pos x="283" y="3204"/>
                  </a:cxn>
                  <a:cxn ang="0">
                    <a:pos x="396" y="3204"/>
                  </a:cxn>
                  <a:cxn ang="0">
                    <a:pos x="509" y="3204"/>
                  </a:cxn>
                  <a:cxn ang="0">
                    <a:pos x="623" y="3204"/>
                  </a:cxn>
                  <a:cxn ang="0">
                    <a:pos x="736" y="3204"/>
                  </a:cxn>
                  <a:cxn ang="0">
                    <a:pos x="849" y="3204"/>
                  </a:cxn>
                  <a:cxn ang="0">
                    <a:pos x="962" y="3204"/>
                  </a:cxn>
                  <a:cxn ang="0">
                    <a:pos x="1076" y="3204"/>
                  </a:cxn>
                  <a:cxn ang="0">
                    <a:pos x="1189" y="3204"/>
                  </a:cxn>
                  <a:cxn ang="0">
                    <a:pos x="1302" y="3204"/>
                  </a:cxn>
                  <a:cxn ang="0">
                    <a:pos x="1416" y="3204"/>
                  </a:cxn>
                  <a:cxn ang="0">
                    <a:pos x="1529" y="3204"/>
                  </a:cxn>
                  <a:cxn ang="0">
                    <a:pos x="1642" y="3204"/>
                  </a:cxn>
                  <a:cxn ang="0">
                    <a:pos x="1755" y="3204"/>
                  </a:cxn>
                  <a:cxn ang="0">
                    <a:pos x="1869" y="3203"/>
                  </a:cxn>
                  <a:cxn ang="0">
                    <a:pos x="1982" y="3198"/>
                  </a:cxn>
                  <a:cxn ang="0">
                    <a:pos x="2095" y="3175"/>
                  </a:cxn>
                  <a:cxn ang="0">
                    <a:pos x="2208" y="3093"/>
                  </a:cxn>
                  <a:cxn ang="0">
                    <a:pos x="2322" y="2866"/>
                  </a:cxn>
                  <a:cxn ang="0">
                    <a:pos x="2435" y="2383"/>
                  </a:cxn>
                  <a:cxn ang="0">
                    <a:pos x="2548" y="1605"/>
                  </a:cxn>
                  <a:cxn ang="0">
                    <a:pos x="2662" y="709"/>
                  </a:cxn>
                  <a:cxn ang="0">
                    <a:pos x="2775" y="88"/>
                  </a:cxn>
                  <a:cxn ang="0">
                    <a:pos x="2888" y="88"/>
                  </a:cxn>
                  <a:cxn ang="0">
                    <a:pos x="3000" y="709"/>
                  </a:cxn>
                  <a:cxn ang="0">
                    <a:pos x="3115" y="1605"/>
                  </a:cxn>
                  <a:cxn ang="0">
                    <a:pos x="3227" y="2383"/>
                  </a:cxn>
                  <a:cxn ang="0">
                    <a:pos x="3340" y="2866"/>
                  </a:cxn>
                  <a:cxn ang="0">
                    <a:pos x="3455" y="3093"/>
                  </a:cxn>
                  <a:cxn ang="0">
                    <a:pos x="3567" y="3175"/>
                  </a:cxn>
                  <a:cxn ang="0">
                    <a:pos x="3680" y="3198"/>
                  </a:cxn>
                  <a:cxn ang="0">
                    <a:pos x="3793" y="3203"/>
                  </a:cxn>
                  <a:cxn ang="0">
                    <a:pos x="3907" y="3204"/>
                  </a:cxn>
                  <a:cxn ang="0">
                    <a:pos x="4020" y="3204"/>
                  </a:cxn>
                  <a:cxn ang="0">
                    <a:pos x="4133" y="3204"/>
                  </a:cxn>
                  <a:cxn ang="0">
                    <a:pos x="4247" y="3204"/>
                  </a:cxn>
                  <a:cxn ang="0">
                    <a:pos x="4360" y="3204"/>
                  </a:cxn>
                  <a:cxn ang="0">
                    <a:pos x="4473" y="3204"/>
                  </a:cxn>
                  <a:cxn ang="0">
                    <a:pos x="4586" y="3204"/>
                  </a:cxn>
                  <a:cxn ang="0">
                    <a:pos x="4700" y="3204"/>
                  </a:cxn>
                  <a:cxn ang="0">
                    <a:pos x="4813" y="3204"/>
                  </a:cxn>
                  <a:cxn ang="0">
                    <a:pos x="4926" y="3204"/>
                  </a:cxn>
                  <a:cxn ang="0">
                    <a:pos x="5039" y="3204"/>
                  </a:cxn>
                  <a:cxn ang="0">
                    <a:pos x="5153" y="3204"/>
                  </a:cxn>
                  <a:cxn ang="0">
                    <a:pos x="5266" y="3204"/>
                  </a:cxn>
                  <a:cxn ang="0">
                    <a:pos x="5379" y="3204"/>
                  </a:cxn>
                  <a:cxn ang="0">
                    <a:pos x="5493" y="3204"/>
                  </a:cxn>
                </a:cxnLst>
                <a:rect l="0" t="0" r="r" b="b"/>
                <a:pathLst>
                  <a:path w="5549" h="3204">
                    <a:moveTo>
                      <a:pt x="0" y="3204"/>
                    </a:moveTo>
                    <a:lnTo>
                      <a:pt x="56" y="3204"/>
                    </a:lnTo>
                    <a:lnTo>
                      <a:pt x="113" y="3204"/>
                    </a:lnTo>
                    <a:lnTo>
                      <a:pt x="169" y="3204"/>
                    </a:lnTo>
                    <a:lnTo>
                      <a:pt x="226" y="3204"/>
                    </a:lnTo>
                    <a:lnTo>
                      <a:pt x="283" y="3204"/>
                    </a:lnTo>
                    <a:lnTo>
                      <a:pt x="339" y="3204"/>
                    </a:lnTo>
                    <a:lnTo>
                      <a:pt x="396" y="3204"/>
                    </a:lnTo>
                    <a:lnTo>
                      <a:pt x="453" y="3204"/>
                    </a:lnTo>
                    <a:lnTo>
                      <a:pt x="509" y="3204"/>
                    </a:lnTo>
                    <a:lnTo>
                      <a:pt x="566" y="3204"/>
                    </a:lnTo>
                    <a:lnTo>
                      <a:pt x="623" y="3204"/>
                    </a:lnTo>
                    <a:lnTo>
                      <a:pt x="679" y="3204"/>
                    </a:lnTo>
                    <a:lnTo>
                      <a:pt x="736" y="3204"/>
                    </a:lnTo>
                    <a:lnTo>
                      <a:pt x="792" y="3204"/>
                    </a:lnTo>
                    <a:lnTo>
                      <a:pt x="849" y="3204"/>
                    </a:lnTo>
                    <a:lnTo>
                      <a:pt x="906" y="3204"/>
                    </a:lnTo>
                    <a:lnTo>
                      <a:pt x="962" y="3204"/>
                    </a:lnTo>
                    <a:lnTo>
                      <a:pt x="1019" y="3204"/>
                    </a:lnTo>
                    <a:lnTo>
                      <a:pt x="1076" y="3204"/>
                    </a:lnTo>
                    <a:lnTo>
                      <a:pt x="1132" y="3204"/>
                    </a:lnTo>
                    <a:lnTo>
                      <a:pt x="1189" y="3204"/>
                    </a:lnTo>
                    <a:lnTo>
                      <a:pt x="1246" y="3204"/>
                    </a:lnTo>
                    <a:lnTo>
                      <a:pt x="1302" y="3204"/>
                    </a:lnTo>
                    <a:lnTo>
                      <a:pt x="1359" y="3204"/>
                    </a:lnTo>
                    <a:lnTo>
                      <a:pt x="1416" y="3204"/>
                    </a:lnTo>
                    <a:lnTo>
                      <a:pt x="1472" y="3204"/>
                    </a:lnTo>
                    <a:lnTo>
                      <a:pt x="1529" y="3204"/>
                    </a:lnTo>
                    <a:lnTo>
                      <a:pt x="1585" y="3204"/>
                    </a:lnTo>
                    <a:lnTo>
                      <a:pt x="1642" y="3204"/>
                    </a:lnTo>
                    <a:lnTo>
                      <a:pt x="1699" y="3204"/>
                    </a:lnTo>
                    <a:lnTo>
                      <a:pt x="1755" y="3204"/>
                    </a:lnTo>
                    <a:lnTo>
                      <a:pt x="1812" y="3204"/>
                    </a:lnTo>
                    <a:lnTo>
                      <a:pt x="1869" y="3203"/>
                    </a:lnTo>
                    <a:lnTo>
                      <a:pt x="1925" y="3202"/>
                    </a:lnTo>
                    <a:lnTo>
                      <a:pt x="1982" y="3198"/>
                    </a:lnTo>
                    <a:lnTo>
                      <a:pt x="2039" y="3190"/>
                    </a:lnTo>
                    <a:lnTo>
                      <a:pt x="2095" y="3175"/>
                    </a:lnTo>
                    <a:lnTo>
                      <a:pt x="2152" y="3145"/>
                    </a:lnTo>
                    <a:lnTo>
                      <a:pt x="2208" y="3093"/>
                    </a:lnTo>
                    <a:lnTo>
                      <a:pt x="2265" y="3005"/>
                    </a:lnTo>
                    <a:lnTo>
                      <a:pt x="2322" y="2866"/>
                    </a:lnTo>
                    <a:lnTo>
                      <a:pt x="2378" y="2663"/>
                    </a:lnTo>
                    <a:lnTo>
                      <a:pt x="2435" y="2383"/>
                    </a:lnTo>
                    <a:lnTo>
                      <a:pt x="2492" y="2025"/>
                    </a:lnTo>
                    <a:lnTo>
                      <a:pt x="2548" y="1605"/>
                    </a:lnTo>
                    <a:lnTo>
                      <a:pt x="2605" y="1150"/>
                    </a:lnTo>
                    <a:lnTo>
                      <a:pt x="2662" y="709"/>
                    </a:lnTo>
                    <a:lnTo>
                      <a:pt x="2718" y="336"/>
                    </a:lnTo>
                    <a:lnTo>
                      <a:pt x="2775" y="88"/>
                    </a:lnTo>
                    <a:lnTo>
                      <a:pt x="2832" y="0"/>
                    </a:lnTo>
                    <a:lnTo>
                      <a:pt x="2888" y="88"/>
                    </a:lnTo>
                    <a:lnTo>
                      <a:pt x="2945" y="336"/>
                    </a:lnTo>
                    <a:lnTo>
                      <a:pt x="3000" y="709"/>
                    </a:lnTo>
                    <a:lnTo>
                      <a:pt x="3057" y="1150"/>
                    </a:lnTo>
                    <a:lnTo>
                      <a:pt x="3115" y="1605"/>
                    </a:lnTo>
                    <a:lnTo>
                      <a:pt x="3170" y="2025"/>
                    </a:lnTo>
                    <a:lnTo>
                      <a:pt x="3227" y="2383"/>
                    </a:lnTo>
                    <a:lnTo>
                      <a:pt x="3285" y="2663"/>
                    </a:lnTo>
                    <a:lnTo>
                      <a:pt x="3340" y="2866"/>
                    </a:lnTo>
                    <a:lnTo>
                      <a:pt x="3397" y="3005"/>
                    </a:lnTo>
                    <a:lnTo>
                      <a:pt x="3455" y="3093"/>
                    </a:lnTo>
                    <a:lnTo>
                      <a:pt x="3510" y="3145"/>
                    </a:lnTo>
                    <a:lnTo>
                      <a:pt x="3567" y="3175"/>
                    </a:lnTo>
                    <a:lnTo>
                      <a:pt x="3623" y="3190"/>
                    </a:lnTo>
                    <a:lnTo>
                      <a:pt x="3680" y="3198"/>
                    </a:lnTo>
                    <a:lnTo>
                      <a:pt x="3737" y="3202"/>
                    </a:lnTo>
                    <a:lnTo>
                      <a:pt x="3793" y="3203"/>
                    </a:lnTo>
                    <a:lnTo>
                      <a:pt x="3850" y="3204"/>
                    </a:lnTo>
                    <a:lnTo>
                      <a:pt x="3907" y="3204"/>
                    </a:lnTo>
                    <a:lnTo>
                      <a:pt x="3963" y="3204"/>
                    </a:lnTo>
                    <a:lnTo>
                      <a:pt x="4020" y="3204"/>
                    </a:lnTo>
                    <a:lnTo>
                      <a:pt x="4077" y="3204"/>
                    </a:lnTo>
                    <a:lnTo>
                      <a:pt x="4133" y="3204"/>
                    </a:lnTo>
                    <a:lnTo>
                      <a:pt x="4190" y="3204"/>
                    </a:lnTo>
                    <a:lnTo>
                      <a:pt x="4247" y="3204"/>
                    </a:lnTo>
                    <a:lnTo>
                      <a:pt x="4303" y="3204"/>
                    </a:lnTo>
                    <a:lnTo>
                      <a:pt x="4360" y="3204"/>
                    </a:lnTo>
                    <a:lnTo>
                      <a:pt x="4416" y="3204"/>
                    </a:lnTo>
                    <a:lnTo>
                      <a:pt x="4473" y="3204"/>
                    </a:lnTo>
                    <a:lnTo>
                      <a:pt x="4530" y="3204"/>
                    </a:lnTo>
                    <a:lnTo>
                      <a:pt x="4586" y="3204"/>
                    </a:lnTo>
                    <a:lnTo>
                      <a:pt x="4643" y="3204"/>
                    </a:lnTo>
                    <a:lnTo>
                      <a:pt x="4700" y="3204"/>
                    </a:lnTo>
                    <a:lnTo>
                      <a:pt x="4756" y="3204"/>
                    </a:lnTo>
                    <a:lnTo>
                      <a:pt x="4813" y="3204"/>
                    </a:lnTo>
                    <a:lnTo>
                      <a:pt x="4870" y="3204"/>
                    </a:lnTo>
                    <a:lnTo>
                      <a:pt x="4926" y="3204"/>
                    </a:lnTo>
                    <a:lnTo>
                      <a:pt x="4983" y="3204"/>
                    </a:lnTo>
                    <a:lnTo>
                      <a:pt x="5039" y="3204"/>
                    </a:lnTo>
                    <a:lnTo>
                      <a:pt x="5096" y="3204"/>
                    </a:lnTo>
                    <a:lnTo>
                      <a:pt x="5153" y="3204"/>
                    </a:lnTo>
                    <a:lnTo>
                      <a:pt x="5209" y="3204"/>
                    </a:lnTo>
                    <a:lnTo>
                      <a:pt x="5266" y="3204"/>
                    </a:lnTo>
                    <a:lnTo>
                      <a:pt x="5323" y="3204"/>
                    </a:lnTo>
                    <a:lnTo>
                      <a:pt x="5379" y="3204"/>
                    </a:lnTo>
                    <a:lnTo>
                      <a:pt x="5436" y="3204"/>
                    </a:lnTo>
                    <a:lnTo>
                      <a:pt x="5493" y="3204"/>
                    </a:lnTo>
                    <a:lnTo>
                      <a:pt x="5549" y="3204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1851" name="Group 59"/>
            <p:cNvGrpSpPr>
              <a:grpSpLocks/>
            </p:cNvGrpSpPr>
            <p:nvPr/>
          </p:nvGrpSpPr>
          <p:grpSpPr bwMode="auto">
            <a:xfrm>
              <a:off x="4368" y="1919"/>
              <a:ext cx="1338" cy="919"/>
              <a:chOff x="4200" y="1415"/>
              <a:chExt cx="1338" cy="919"/>
            </a:xfrm>
          </p:grpSpPr>
          <p:sp>
            <p:nvSpPr>
              <p:cNvPr id="161852" name="Line 60"/>
              <p:cNvSpPr>
                <a:spLocks noChangeShapeType="1"/>
              </p:cNvSpPr>
              <p:nvPr/>
            </p:nvSpPr>
            <p:spPr bwMode="auto">
              <a:xfrm>
                <a:off x="4200" y="2194"/>
                <a:ext cx="1" cy="1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53" name="Line 61"/>
              <p:cNvSpPr>
                <a:spLocks noChangeShapeType="1"/>
              </p:cNvSpPr>
              <p:nvPr/>
            </p:nvSpPr>
            <p:spPr bwMode="auto">
              <a:xfrm flipV="1">
                <a:off x="4405" y="1415"/>
                <a:ext cx="1" cy="76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54" name="Rectangle 62"/>
              <p:cNvSpPr>
                <a:spLocks noChangeArrowheads="1"/>
              </p:cNvSpPr>
              <p:nvPr/>
            </p:nvSpPr>
            <p:spPr bwMode="auto">
              <a:xfrm rot="16200000">
                <a:off x="4210" y="1611"/>
                <a:ext cx="256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FF"/>
                    </a:solidFill>
                    <a:latin typeface="Times New Roman" pitchFamily="18" charset="0"/>
                  </a:rPr>
                  <a:t>Signal</a:t>
                </a:r>
                <a:endParaRPr lang="en-US" sz="1200"/>
              </a:p>
            </p:txBody>
          </p:sp>
          <p:sp>
            <p:nvSpPr>
              <p:cNvPr id="161855" name="Line 63"/>
              <p:cNvSpPr>
                <a:spLocks noChangeShapeType="1"/>
              </p:cNvSpPr>
              <p:nvPr/>
            </p:nvSpPr>
            <p:spPr bwMode="auto">
              <a:xfrm>
                <a:off x="4405" y="2184"/>
                <a:ext cx="11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56" name="Line 64"/>
              <p:cNvSpPr>
                <a:spLocks noChangeShapeType="1"/>
              </p:cNvSpPr>
              <p:nvPr/>
            </p:nvSpPr>
            <p:spPr bwMode="auto">
              <a:xfrm>
                <a:off x="4405" y="2184"/>
                <a:ext cx="1" cy="1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57" name="Line 65"/>
              <p:cNvSpPr>
                <a:spLocks noChangeShapeType="1"/>
              </p:cNvSpPr>
              <p:nvPr/>
            </p:nvSpPr>
            <p:spPr bwMode="auto">
              <a:xfrm>
                <a:off x="4461" y="2184"/>
                <a:ext cx="1" cy="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58" name="Line 66"/>
              <p:cNvSpPr>
                <a:spLocks noChangeShapeType="1"/>
              </p:cNvSpPr>
              <p:nvPr/>
            </p:nvSpPr>
            <p:spPr bwMode="auto">
              <a:xfrm>
                <a:off x="4518" y="2184"/>
                <a:ext cx="1" cy="1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59" name="Line 67"/>
              <p:cNvSpPr>
                <a:spLocks noChangeShapeType="1"/>
              </p:cNvSpPr>
              <p:nvPr/>
            </p:nvSpPr>
            <p:spPr bwMode="auto">
              <a:xfrm>
                <a:off x="4575" y="2184"/>
                <a:ext cx="1" cy="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60" name="Line 68"/>
              <p:cNvSpPr>
                <a:spLocks noChangeShapeType="1"/>
              </p:cNvSpPr>
              <p:nvPr/>
            </p:nvSpPr>
            <p:spPr bwMode="auto">
              <a:xfrm>
                <a:off x="4631" y="2184"/>
                <a:ext cx="1" cy="1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61" name="Line 69"/>
              <p:cNvSpPr>
                <a:spLocks noChangeShapeType="1"/>
              </p:cNvSpPr>
              <p:nvPr/>
            </p:nvSpPr>
            <p:spPr bwMode="auto">
              <a:xfrm>
                <a:off x="4688" y="2184"/>
                <a:ext cx="1" cy="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62" name="Line 70"/>
              <p:cNvSpPr>
                <a:spLocks noChangeShapeType="1"/>
              </p:cNvSpPr>
              <p:nvPr/>
            </p:nvSpPr>
            <p:spPr bwMode="auto">
              <a:xfrm>
                <a:off x="4745" y="2184"/>
                <a:ext cx="1" cy="1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63" name="Line 71"/>
              <p:cNvSpPr>
                <a:spLocks noChangeShapeType="1"/>
              </p:cNvSpPr>
              <p:nvPr/>
            </p:nvSpPr>
            <p:spPr bwMode="auto">
              <a:xfrm>
                <a:off x="4801" y="2184"/>
                <a:ext cx="1" cy="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64" name="Line 72"/>
              <p:cNvSpPr>
                <a:spLocks noChangeShapeType="1"/>
              </p:cNvSpPr>
              <p:nvPr/>
            </p:nvSpPr>
            <p:spPr bwMode="auto">
              <a:xfrm>
                <a:off x="4858" y="2184"/>
                <a:ext cx="1" cy="1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65" name="Line 73"/>
              <p:cNvSpPr>
                <a:spLocks noChangeShapeType="1"/>
              </p:cNvSpPr>
              <p:nvPr/>
            </p:nvSpPr>
            <p:spPr bwMode="auto">
              <a:xfrm>
                <a:off x="4914" y="2184"/>
                <a:ext cx="1" cy="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66" name="Line 74"/>
              <p:cNvSpPr>
                <a:spLocks noChangeShapeType="1"/>
              </p:cNvSpPr>
              <p:nvPr/>
            </p:nvSpPr>
            <p:spPr bwMode="auto">
              <a:xfrm>
                <a:off x="4971" y="2184"/>
                <a:ext cx="1" cy="1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67" name="Line 75"/>
              <p:cNvSpPr>
                <a:spLocks noChangeShapeType="1"/>
              </p:cNvSpPr>
              <p:nvPr/>
            </p:nvSpPr>
            <p:spPr bwMode="auto">
              <a:xfrm>
                <a:off x="5028" y="2184"/>
                <a:ext cx="1" cy="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68" name="Line 76"/>
              <p:cNvSpPr>
                <a:spLocks noChangeShapeType="1"/>
              </p:cNvSpPr>
              <p:nvPr/>
            </p:nvSpPr>
            <p:spPr bwMode="auto">
              <a:xfrm>
                <a:off x="5084" y="2184"/>
                <a:ext cx="1" cy="1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69" name="Line 77"/>
              <p:cNvSpPr>
                <a:spLocks noChangeShapeType="1"/>
              </p:cNvSpPr>
              <p:nvPr/>
            </p:nvSpPr>
            <p:spPr bwMode="auto">
              <a:xfrm>
                <a:off x="5141" y="2184"/>
                <a:ext cx="1" cy="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70" name="Line 78"/>
              <p:cNvSpPr>
                <a:spLocks noChangeShapeType="1"/>
              </p:cNvSpPr>
              <p:nvPr/>
            </p:nvSpPr>
            <p:spPr bwMode="auto">
              <a:xfrm>
                <a:off x="5197" y="2184"/>
                <a:ext cx="1" cy="1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71" name="Line 79"/>
              <p:cNvSpPr>
                <a:spLocks noChangeShapeType="1"/>
              </p:cNvSpPr>
              <p:nvPr/>
            </p:nvSpPr>
            <p:spPr bwMode="auto">
              <a:xfrm>
                <a:off x="5254" y="2184"/>
                <a:ext cx="1" cy="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72" name="Line 80"/>
              <p:cNvSpPr>
                <a:spLocks noChangeShapeType="1"/>
              </p:cNvSpPr>
              <p:nvPr/>
            </p:nvSpPr>
            <p:spPr bwMode="auto">
              <a:xfrm>
                <a:off x="5311" y="2184"/>
                <a:ext cx="1" cy="1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73" name="Line 81"/>
              <p:cNvSpPr>
                <a:spLocks noChangeShapeType="1"/>
              </p:cNvSpPr>
              <p:nvPr/>
            </p:nvSpPr>
            <p:spPr bwMode="auto">
              <a:xfrm>
                <a:off x="5367" y="2184"/>
                <a:ext cx="1" cy="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74" name="Line 82"/>
              <p:cNvSpPr>
                <a:spLocks noChangeShapeType="1"/>
              </p:cNvSpPr>
              <p:nvPr/>
            </p:nvSpPr>
            <p:spPr bwMode="auto">
              <a:xfrm>
                <a:off x="5424" y="2184"/>
                <a:ext cx="1" cy="1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75" name="Line 83"/>
              <p:cNvSpPr>
                <a:spLocks noChangeShapeType="1"/>
              </p:cNvSpPr>
              <p:nvPr/>
            </p:nvSpPr>
            <p:spPr bwMode="auto">
              <a:xfrm>
                <a:off x="5481" y="2184"/>
                <a:ext cx="1" cy="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76" name="Line 84"/>
              <p:cNvSpPr>
                <a:spLocks noChangeShapeType="1"/>
              </p:cNvSpPr>
              <p:nvPr/>
            </p:nvSpPr>
            <p:spPr bwMode="auto">
              <a:xfrm>
                <a:off x="5537" y="2184"/>
                <a:ext cx="1" cy="1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77" name="Rectangle 85"/>
              <p:cNvSpPr>
                <a:spLocks noChangeArrowheads="1"/>
              </p:cNvSpPr>
              <p:nvPr/>
            </p:nvSpPr>
            <p:spPr bwMode="auto">
              <a:xfrm>
                <a:off x="4833" y="2219"/>
                <a:ext cx="438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FF"/>
                    </a:solidFill>
                    <a:latin typeface="Times New Roman" pitchFamily="18" charset="0"/>
                  </a:rPr>
                  <a:t>Frequency</a:t>
                </a:r>
                <a:endParaRPr lang="en-US" sz="1200"/>
              </a:p>
            </p:txBody>
          </p:sp>
          <p:grpSp>
            <p:nvGrpSpPr>
              <p:cNvPr id="161878" name="Group 86"/>
              <p:cNvGrpSpPr>
                <a:grpSpLocks/>
              </p:cNvGrpSpPr>
              <p:nvPr/>
            </p:nvGrpSpPr>
            <p:grpSpPr bwMode="auto">
              <a:xfrm>
                <a:off x="4404" y="1424"/>
                <a:ext cx="1134" cy="641"/>
                <a:chOff x="4404" y="1424"/>
                <a:chExt cx="1134" cy="641"/>
              </a:xfrm>
            </p:grpSpPr>
            <p:sp>
              <p:nvSpPr>
                <p:cNvPr id="161879" name="Freeform 87"/>
                <p:cNvSpPr>
                  <a:spLocks/>
                </p:cNvSpPr>
                <p:nvPr/>
              </p:nvSpPr>
              <p:spPr bwMode="auto">
                <a:xfrm>
                  <a:off x="4953" y="1424"/>
                  <a:ext cx="112" cy="641"/>
                </a:xfrm>
                <a:custGeom>
                  <a:avLst/>
                  <a:gdLst/>
                  <a:ahLst/>
                  <a:cxnLst>
                    <a:cxn ang="0">
                      <a:pos x="56" y="3204"/>
                    </a:cxn>
                    <a:cxn ang="0">
                      <a:pos x="169" y="3204"/>
                    </a:cxn>
                    <a:cxn ang="0">
                      <a:pos x="283" y="3204"/>
                    </a:cxn>
                    <a:cxn ang="0">
                      <a:pos x="396" y="3204"/>
                    </a:cxn>
                    <a:cxn ang="0">
                      <a:pos x="509" y="3204"/>
                    </a:cxn>
                    <a:cxn ang="0">
                      <a:pos x="623" y="3204"/>
                    </a:cxn>
                    <a:cxn ang="0">
                      <a:pos x="736" y="3204"/>
                    </a:cxn>
                    <a:cxn ang="0">
                      <a:pos x="849" y="3204"/>
                    </a:cxn>
                    <a:cxn ang="0">
                      <a:pos x="962" y="3204"/>
                    </a:cxn>
                    <a:cxn ang="0">
                      <a:pos x="1076" y="3204"/>
                    </a:cxn>
                    <a:cxn ang="0">
                      <a:pos x="1189" y="3204"/>
                    </a:cxn>
                    <a:cxn ang="0">
                      <a:pos x="1302" y="3204"/>
                    </a:cxn>
                    <a:cxn ang="0">
                      <a:pos x="1416" y="3204"/>
                    </a:cxn>
                    <a:cxn ang="0">
                      <a:pos x="1529" y="3204"/>
                    </a:cxn>
                    <a:cxn ang="0">
                      <a:pos x="1642" y="3204"/>
                    </a:cxn>
                    <a:cxn ang="0">
                      <a:pos x="1755" y="3204"/>
                    </a:cxn>
                    <a:cxn ang="0">
                      <a:pos x="1869" y="3203"/>
                    </a:cxn>
                    <a:cxn ang="0">
                      <a:pos x="1982" y="3198"/>
                    </a:cxn>
                    <a:cxn ang="0">
                      <a:pos x="2095" y="3175"/>
                    </a:cxn>
                    <a:cxn ang="0">
                      <a:pos x="2208" y="3093"/>
                    </a:cxn>
                    <a:cxn ang="0">
                      <a:pos x="2322" y="2866"/>
                    </a:cxn>
                    <a:cxn ang="0">
                      <a:pos x="2435" y="2383"/>
                    </a:cxn>
                    <a:cxn ang="0">
                      <a:pos x="2548" y="1605"/>
                    </a:cxn>
                    <a:cxn ang="0">
                      <a:pos x="2662" y="709"/>
                    </a:cxn>
                    <a:cxn ang="0">
                      <a:pos x="2775" y="88"/>
                    </a:cxn>
                    <a:cxn ang="0">
                      <a:pos x="2888" y="88"/>
                    </a:cxn>
                    <a:cxn ang="0">
                      <a:pos x="3000" y="709"/>
                    </a:cxn>
                    <a:cxn ang="0">
                      <a:pos x="3115" y="1605"/>
                    </a:cxn>
                    <a:cxn ang="0">
                      <a:pos x="3227" y="2383"/>
                    </a:cxn>
                    <a:cxn ang="0">
                      <a:pos x="3340" y="2866"/>
                    </a:cxn>
                    <a:cxn ang="0">
                      <a:pos x="3455" y="3093"/>
                    </a:cxn>
                    <a:cxn ang="0">
                      <a:pos x="3567" y="3175"/>
                    </a:cxn>
                    <a:cxn ang="0">
                      <a:pos x="3680" y="3198"/>
                    </a:cxn>
                    <a:cxn ang="0">
                      <a:pos x="3793" y="3203"/>
                    </a:cxn>
                    <a:cxn ang="0">
                      <a:pos x="3907" y="3204"/>
                    </a:cxn>
                    <a:cxn ang="0">
                      <a:pos x="4020" y="3204"/>
                    </a:cxn>
                    <a:cxn ang="0">
                      <a:pos x="4133" y="3204"/>
                    </a:cxn>
                    <a:cxn ang="0">
                      <a:pos x="4247" y="3204"/>
                    </a:cxn>
                    <a:cxn ang="0">
                      <a:pos x="4360" y="3204"/>
                    </a:cxn>
                    <a:cxn ang="0">
                      <a:pos x="4473" y="3204"/>
                    </a:cxn>
                    <a:cxn ang="0">
                      <a:pos x="4586" y="3204"/>
                    </a:cxn>
                    <a:cxn ang="0">
                      <a:pos x="4700" y="3204"/>
                    </a:cxn>
                    <a:cxn ang="0">
                      <a:pos x="4813" y="3204"/>
                    </a:cxn>
                    <a:cxn ang="0">
                      <a:pos x="4926" y="3204"/>
                    </a:cxn>
                    <a:cxn ang="0">
                      <a:pos x="5039" y="3204"/>
                    </a:cxn>
                    <a:cxn ang="0">
                      <a:pos x="5153" y="3204"/>
                    </a:cxn>
                    <a:cxn ang="0">
                      <a:pos x="5266" y="3204"/>
                    </a:cxn>
                    <a:cxn ang="0">
                      <a:pos x="5379" y="3204"/>
                    </a:cxn>
                    <a:cxn ang="0">
                      <a:pos x="5493" y="3204"/>
                    </a:cxn>
                  </a:cxnLst>
                  <a:rect l="0" t="0" r="r" b="b"/>
                  <a:pathLst>
                    <a:path w="5549" h="3204">
                      <a:moveTo>
                        <a:pt x="0" y="3204"/>
                      </a:moveTo>
                      <a:lnTo>
                        <a:pt x="56" y="3204"/>
                      </a:lnTo>
                      <a:lnTo>
                        <a:pt x="113" y="3204"/>
                      </a:lnTo>
                      <a:lnTo>
                        <a:pt x="169" y="3204"/>
                      </a:lnTo>
                      <a:lnTo>
                        <a:pt x="226" y="3204"/>
                      </a:lnTo>
                      <a:lnTo>
                        <a:pt x="283" y="3204"/>
                      </a:lnTo>
                      <a:lnTo>
                        <a:pt x="339" y="3204"/>
                      </a:lnTo>
                      <a:lnTo>
                        <a:pt x="396" y="3204"/>
                      </a:lnTo>
                      <a:lnTo>
                        <a:pt x="453" y="3204"/>
                      </a:lnTo>
                      <a:lnTo>
                        <a:pt x="509" y="3204"/>
                      </a:lnTo>
                      <a:lnTo>
                        <a:pt x="566" y="3204"/>
                      </a:lnTo>
                      <a:lnTo>
                        <a:pt x="623" y="3204"/>
                      </a:lnTo>
                      <a:lnTo>
                        <a:pt x="679" y="3204"/>
                      </a:lnTo>
                      <a:lnTo>
                        <a:pt x="736" y="3204"/>
                      </a:lnTo>
                      <a:lnTo>
                        <a:pt x="792" y="3204"/>
                      </a:lnTo>
                      <a:lnTo>
                        <a:pt x="849" y="3204"/>
                      </a:lnTo>
                      <a:lnTo>
                        <a:pt x="906" y="3204"/>
                      </a:lnTo>
                      <a:lnTo>
                        <a:pt x="962" y="3204"/>
                      </a:lnTo>
                      <a:lnTo>
                        <a:pt x="1019" y="3204"/>
                      </a:lnTo>
                      <a:lnTo>
                        <a:pt x="1076" y="3204"/>
                      </a:lnTo>
                      <a:lnTo>
                        <a:pt x="1132" y="3204"/>
                      </a:lnTo>
                      <a:lnTo>
                        <a:pt x="1189" y="3204"/>
                      </a:lnTo>
                      <a:lnTo>
                        <a:pt x="1246" y="3204"/>
                      </a:lnTo>
                      <a:lnTo>
                        <a:pt x="1302" y="3204"/>
                      </a:lnTo>
                      <a:lnTo>
                        <a:pt x="1359" y="3204"/>
                      </a:lnTo>
                      <a:lnTo>
                        <a:pt x="1416" y="3204"/>
                      </a:lnTo>
                      <a:lnTo>
                        <a:pt x="1472" y="3204"/>
                      </a:lnTo>
                      <a:lnTo>
                        <a:pt x="1529" y="3204"/>
                      </a:lnTo>
                      <a:lnTo>
                        <a:pt x="1585" y="3204"/>
                      </a:lnTo>
                      <a:lnTo>
                        <a:pt x="1642" y="3204"/>
                      </a:lnTo>
                      <a:lnTo>
                        <a:pt x="1699" y="3204"/>
                      </a:lnTo>
                      <a:lnTo>
                        <a:pt x="1755" y="3204"/>
                      </a:lnTo>
                      <a:lnTo>
                        <a:pt x="1812" y="3204"/>
                      </a:lnTo>
                      <a:lnTo>
                        <a:pt x="1869" y="3203"/>
                      </a:lnTo>
                      <a:lnTo>
                        <a:pt x="1925" y="3202"/>
                      </a:lnTo>
                      <a:lnTo>
                        <a:pt x="1982" y="3198"/>
                      </a:lnTo>
                      <a:lnTo>
                        <a:pt x="2039" y="3190"/>
                      </a:lnTo>
                      <a:lnTo>
                        <a:pt x="2095" y="3175"/>
                      </a:lnTo>
                      <a:lnTo>
                        <a:pt x="2152" y="3145"/>
                      </a:lnTo>
                      <a:lnTo>
                        <a:pt x="2208" y="3093"/>
                      </a:lnTo>
                      <a:lnTo>
                        <a:pt x="2265" y="3005"/>
                      </a:lnTo>
                      <a:lnTo>
                        <a:pt x="2322" y="2866"/>
                      </a:lnTo>
                      <a:lnTo>
                        <a:pt x="2378" y="2663"/>
                      </a:lnTo>
                      <a:lnTo>
                        <a:pt x="2435" y="2383"/>
                      </a:lnTo>
                      <a:lnTo>
                        <a:pt x="2492" y="2025"/>
                      </a:lnTo>
                      <a:lnTo>
                        <a:pt x="2548" y="1605"/>
                      </a:lnTo>
                      <a:lnTo>
                        <a:pt x="2605" y="1150"/>
                      </a:lnTo>
                      <a:lnTo>
                        <a:pt x="2662" y="709"/>
                      </a:lnTo>
                      <a:lnTo>
                        <a:pt x="2718" y="336"/>
                      </a:lnTo>
                      <a:lnTo>
                        <a:pt x="2775" y="88"/>
                      </a:lnTo>
                      <a:lnTo>
                        <a:pt x="2832" y="0"/>
                      </a:lnTo>
                      <a:lnTo>
                        <a:pt x="2888" y="88"/>
                      </a:lnTo>
                      <a:lnTo>
                        <a:pt x="2945" y="336"/>
                      </a:lnTo>
                      <a:lnTo>
                        <a:pt x="3000" y="709"/>
                      </a:lnTo>
                      <a:lnTo>
                        <a:pt x="3057" y="1150"/>
                      </a:lnTo>
                      <a:lnTo>
                        <a:pt x="3115" y="1605"/>
                      </a:lnTo>
                      <a:lnTo>
                        <a:pt x="3170" y="2025"/>
                      </a:lnTo>
                      <a:lnTo>
                        <a:pt x="3227" y="2383"/>
                      </a:lnTo>
                      <a:lnTo>
                        <a:pt x="3285" y="2663"/>
                      </a:lnTo>
                      <a:lnTo>
                        <a:pt x="3340" y="2866"/>
                      </a:lnTo>
                      <a:lnTo>
                        <a:pt x="3397" y="3005"/>
                      </a:lnTo>
                      <a:lnTo>
                        <a:pt x="3455" y="3093"/>
                      </a:lnTo>
                      <a:lnTo>
                        <a:pt x="3510" y="3145"/>
                      </a:lnTo>
                      <a:lnTo>
                        <a:pt x="3567" y="3175"/>
                      </a:lnTo>
                      <a:lnTo>
                        <a:pt x="3623" y="3190"/>
                      </a:lnTo>
                      <a:lnTo>
                        <a:pt x="3680" y="3198"/>
                      </a:lnTo>
                      <a:lnTo>
                        <a:pt x="3737" y="3202"/>
                      </a:lnTo>
                      <a:lnTo>
                        <a:pt x="3793" y="3203"/>
                      </a:lnTo>
                      <a:lnTo>
                        <a:pt x="3850" y="3204"/>
                      </a:lnTo>
                      <a:lnTo>
                        <a:pt x="3907" y="3204"/>
                      </a:lnTo>
                      <a:lnTo>
                        <a:pt x="3963" y="3204"/>
                      </a:lnTo>
                      <a:lnTo>
                        <a:pt x="4020" y="3204"/>
                      </a:lnTo>
                      <a:lnTo>
                        <a:pt x="4077" y="3204"/>
                      </a:lnTo>
                      <a:lnTo>
                        <a:pt x="4133" y="3204"/>
                      </a:lnTo>
                      <a:lnTo>
                        <a:pt x="4190" y="3204"/>
                      </a:lnTo>
                      <a:lnTo>
                        <a:pt x="4247" y="3204"/>
                      </a:lnTo>
                      <a:lnTo>
                        <a:pt x="4303" y="3204"/>
                      </a:lnTo>
                      <a:lnTo>
                        <a:pt x="4360" y="3204"/>
                      </a:lnTo>
                      <a:lnTo>
                        <a:pt x="4416" y="3204"/>
                      </a:lnTo>
                      <a:lnTo>
                        <a:pt x="4473" y="3204"/>
                      </a:lnTo>
                      <a:lnTo>
                        <a:pt x="4530" y="3204"/>
                      </a:lnTo>
                      <a:lnTo>
                        <a:pt x="4586" y="3204"/>
                      </a:lnTo>
                      <a:lnTo>
                        <a:pt x="4643" y="3204"/>
                      </a:lnTo>
                      <a:lnTo>
                        <a:pt x="4700" y="3204"/>
                      </a:lnTo>
                      <a:lnTo>
                        <a:pt x="4756" y="3204"/>
                      </a:lnTo>
                      <a:lnTo>
                        <a:pt x="4813" y="3204"/>
                      </a:lnTo>
                      <a:lnTo>
                        <a:pt x="4870" y="3204"/>
                      </a:lnTo>
                      <a:lnTo>
                        <a:pt x="4926" y="3204"/>
                      </a:lnTo>
                      <a:lnTo>
                        <a:pt x="4983" y="3204"/>
                      </a:lnTo>
                      <a:lnTo>
                        <a:pt x="5039" y="3204"/>
                      </a:lnTo>
                      <a:lnTo>
                        <a:pt x="5096" y="3204"/>
                      </a:lnTo>
                      <a:lnTo>
                        <a:pt x="5153" y="3204"/>
                      </a:lnTo>
                      <a:lnTo>
                        <a:pt x="5209" y="3204"/>
                      </a:lnTo>
                      <a:lnTo>
                        <a:pt x="5266" y="3204"/>
                      </a:lnTo>
                      <a:lnTo>
                        <a:pt x="5323" y="3204"/>
                      </a:lnTo>
                      <a:lnTo>
                        <a:pt x="5379" y="3204"/>
                      </a:lnTo>
                      <a:lnTo>
                        <a:pt x="5436" y="3204"/>
                      </a:lnTo>
                      <a:lnTo>
                        <a:pt x="5493" y="3204"/>
                      </a:lnTo>
                      <a:lnTo>
                        <a:pt x="5549" y="3204"/>
                      </a:ln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80" name="Line 88"/>
                <p:cNvSpPr>
                  <a:spLocks noChangeShapeType="1"/>
                </p:cNvSpPr>
                <p:nvPr/>
              </p:nvSpPr>
              <p:spPr bwMode="auto">
                <a:xfrm>
                  <a:off x="4404" y="2064"/>
                  <a:ext cx="555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81" name="Line 89"/>
                <p:cNvSpPr>
                  <a:spLocks noChangeShapeType="1"/>
                </p:cNvSpPr>
                <p:nvPr/>
              </p:nvSpPr>
              <p:spPr bwMode="auto">
                <a:xfrm>
                  <a:off x="5037" y="2064"/>
                  <a:ext cx="501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61882" name="Line 90"/>
            <p:cNvSpPr>
              <a:spLocks noChangeShapeType="1"/>
            </p:cNvSpPr>
            <p:nvPr/>
          </p:nvSpPr>
          <p:spPr bwMode="auto">
            <a:xfrm>
              <a:off x="3861" y="2215"/>
              <a:ext cx="43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1883" name="Group 91"/>
          <p:cNvGrpSpPr>
            <a:grpSpLocks/>
          </p:cNvGrpSpPr>
          <p:nvPr/>
        </p:nvGrpSpPr>
        <p:grpSpPr bwMode="auto">
          <a:xfrm>
            <a:off x="468313" y="4913861"/>
            <a:ext cx="8296276" cy="1262063"/>
            <a:chOff x="295" y="3234"/>
            <a:chExt cx="5226" cy="795"/>
          </a:xfrm>
        </p:grpSpPr>
        <p:sp>
          <p:nvSpPr>
            <p:cNvPr id="161884" name="Text Box 92"/>
            <p:cNvSpPr txBox="1">
              <a:spLocks noChangeArrowheads="1"/>
            </p:cNvSpPr>
            <p:nvPr/>
          </p:nvSpPr>
          <p:spPr bwMode="auto">
            <a:xfrm>
              <a:off x="295" y="3234"/>
              <a:ext cx="2202" cy="7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algn="ctr">
                <a:spcAft>
                  <a:spcPct val="5000"/>
                </a:spcAft>
                <a:buFontTx/>
                <a:buChar char="•"/>
              </a:pPr>
              <a:r>
                <a:rPr lang="en-US" sz="2000" dirty="0">
                  <a:latin typeface="+mj-lt"/>
                </a:rPr>
                <a:t> trapping:  </a:t>
              </a:r>
            </a:p>
            <a:p>
              <a:pPr algn="ctr">
                <a:spcAft>
                  <a:spcPct val="5000"/>
                </a:spcAft>
              </a:pPr>
              <a:r>
                <a:rPr lang="en-US" sz="2000" dirty="0">
                  <a:latin typeface="+mj-lt"/>
                </a:rPr>
                <a:t>longest observation</a:t>
              </a:r>
            </a:p>
            <a:p>
              <a:pPr algn="ctr">
                <a:spcAft>
                  <a:spcPct val="5000"/>
                </a:spcAft>
              </a:pPr>
              <a:r>
                <a:rPr lang="en-US" sz="2000" dirty="0">
                  <a:latin typeface="+mj-lt"/>
                </a:rPr>
                <a:t>Best energy resolution</a:t>
              </a:r>
              <a:br>
                <a:rPr lang="en-US" sz="2000" dirty="0">
                  <a:latin typeface="+mj-lt"/>
                </a:rPr>
              </a:br>
              <a:r>
                <a:rPr lang="en-US" sz="2000" dirty="0">
                  <a:latin typeface="+mj-lt"/>
                </a:rPr>
                <a:t>(in principle…)</a:t>
              </a:r>
            </a:p>
          </p:txBody>
        </p:sp>
        <p:grpSp>
          <p:nvGrpSpPr>
            <p:cNvPr id="161885" name="Group 93"/>
            <p:cNvGrpSpPr>
              <a:grpSpLocks/>
            </p:cNvGrpSpPr>
            <p:nvPr/>
          </p:nvGrpSpPr>
          <p:grpSpPr bwMode="auto">
            <a:xfrm>
              <a:off x="2876" y="3254"/>
              <a:ext cx="1290" cy="694"/>
              <a:chOff x="2876" y="2454"/>
              <a:chExt cx="1290" cy="694"/>
            </a:xfrm>
          </p:grpSpPr>
          <p:sp>
            <p:nvSpPr>
              <p:cNvPr id="161886" name="Line 94"/>
              <p:cNvSpPr>
                <a:spLocks noChangeShapeType="1"/>
              </p:cNvSpPr>
              <p:nvPr/>
            </p:nvSpPr>
            <p:spPr bwMode="auto">
              <a:xfrm rot="300000" flipV="1">
                <a:off x="3487" y="2454"/>
                <a:ext cx="0" cy="355"/>
              </a:xfrm>
              <a:prstGeom prst="line">
                <a:avLst/>
              </a:prstGeom>
              <a:noFill/>
              <a:ln w="3175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87" name="Line 95"/>
              <p:cNvSpPr>
                <a:spLocks noChangeShapeType="1"/>
              </p:cNvSpPr>
              <p:nvPr/>
            </p:nvSpPr>
            <p:spPr bwMode="auto">
              <a:xfrm rot="3300000" flipV="1">
                <a:off x="3651" y="2518"/>
                <a:ext cx="0" cy="197"/>
              </a:xfrm>
              <a:prstGeom prst="line">
                <a:avLst/>
              </a:prstGeom>
              <a:noFill/>
              <a:ln w="3175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88" name="Line 96"/>
              <p:cNvSpPr>
                <a:spLocks noChangeShapeType="1"/>
              </p:cNvSpPr>
              <p:nvPr/>
            </p:nvSpPr>
            <p:spPr bwMode="auto">
              <a:xfrm rot="10500000" flipV="1">
                <a:off x="3629" y="2793"/>
                <a:ext cx="0" cy="355"/>
              </a:xfrm>
              <a:prstGeom prst="line">
                <a:avLst/>
              </a:prstGeom>
              <a:noFill/>
              <a:ln w="3175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89" name="Line 97"/>
              <p:cNvSpPr>
                <a:spLocks noChangeShapeType="1"/>
              </p:cNvSpPr>
              <p:nvPr/>
            </p:nvSpPr>
            <p:spPr bwMode="auto">
              <a:xfrm rot="13800000" flipV="1">
                <a:off x="3765" y="2760"/>
                <a:ext cx="0" cy="197"/>
              </a:xfrm>
              <a:prstGeom prst="line">
                <a:avLst/>
              </a:prstGeom>
              <a:noFill/>
              <a:ln w="3175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90" name="Line 98"/>
              <p:cNvSpPr>
                <a:spLocks noChangeShapeType="1"/>
              </p:cNvSpPr>
              <p:nvPr/>
            </p:nvSpPr>
            <p:spPr bwMode="auto">
              <a:xfrm rot="18000000" flipV="1">
                <a:off x="3792" y="2466"/>
                <a:ext cx="0" cy="198"/>
              </a:xfrm>
              <a:prstGeom prst="line">
                <a:avLst/>
              </a:prstGeom>
              <a:noFill/>
              <a:ln w="3175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91" name="Line 99"/>
              <p:cNvSpPr>
                <a:spLocks noChangeShapeType="1"/>
              </p:cNvSpPr>
              <p:nvPr/>
            </p:nvSpPr>
            <p:spPr bwMode="auto">
              <a:xfrm rot="4640847" flipH="1">
                <a:off x="3102" y="2643"/>
                <a:ext cx="0" cy="452"/>
              </a:xfrm>
              <a:prstGeom prst="line">
                <a:avLst/>
              </a:prstGeom>
              <a:noFill/>
              <a:ln w="3175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92" name="Line 100"/>
              <p:cNvSpPr>
                <a:spLocks noChangeShapeType="1"/>
              </p:cNvSpPr>
              <p:nvPr/>
            </p:nvSpPr>
            <p:spPr bwMode="auto">
              <a:xfrm rot="7640847" flipH="1">
                <a:off x="3295" y="2619"/>
                <a:ext cx="0" cy="178"/>
              </a:xfrm>
              <a:prstGeom prst="line">
                <a:avLst/>
              </a:prstGeom>
              <a:noFill/>
              <a:ln w="3175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93" name="Line 101"/>
              <p:cNvSpPr>
                <a:spLocks noChangeShapeType="1"/>
              </p:cNvSpPr>
              <p:nvPr/>
            </p:nvSpPr>
            <p:spPr bwMode="auto">
              <a:xfrm rot="14840847" flipH="1">
                <a:off x="3940" y="2466"/>
                <a:ext cx="0" cy="452"/>
              </a:xfrm>
              <a:prstGeom prst="line">
                <a:avLst/>
              </a:prstGeom>
              <a:noFill/>
              <a:ln w="3175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94" name="Line 102"/>
              <p:cNvSpPr>
                <a:spLocks noChangeShapeType="1"/>
              </p:cNvSpPr>
              <p:nvPr/>
            </p:nvSpPr>
            <p:spPr bwMode="auto">
              <a:xfrm rot="18140848" flipH="1">
                <a:off x="3420" y="2551"/>
                <a:ext cx="0" cy="178"/>
              </a:xfrm>
              <a:prstGeom prst="line">
                <a:avLst/>
              </a:prstGeom>
              <a:noFill/>
              <a:ln w="3175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95" name="Line 103"/>
              <p:cNvSpPr>
                <a:spLocks noChangeShapeType="1"/>
              </p:cNvSpPr>
              <p:nvPr/>
            </p:nvSpPr>
            <p:spPr bwMode="auto">
              <a:xfrm rot="740848" flipH="1">
                <a:off x="3517" y="2900"/>
                <a:ext cx="0" cy="179"/>
              </a:xfrm>
              <a:prstGeom prst="line">
                <a:avLst/>
              </a:prstGeom>
              <a:noFill/>
              <a:ln w="3175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96" name="Line 104"/>
              <p:cNvSpPr>
                <a:spLocks noChangeShapeType="1"/>
              </p:cNvSpPr>
              <p:nvPr/>
            </p:nvSpPr>
            <p:spPr bwMode="auto">
              <a:xfrm rot="14840847" flipH="1">
                <a:off x="3363" y="2651"/>
                <a:ext cx="0" cy="452"/>
              </a:xfrm>
              <a:prstGeom prst="line">
                <a:avLst/>
              </a:prstGeom>
              <a:noFill/>
              <a:ln w="3175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97" name="Line 105"/>
              <p:cNvSpPr>
                <a:spLocks noChangeShapeType="1"/>
              </p:cNvSpPr>
              <p:nvPr/>
            </p:nvSpPr>
            <p:spPr bwMode="auto">
              <a:xfrm rot="14840847" flipH="1">
                <a:off x="3850" y="2817"/>
                <a:ext cx="83" cy="231"/>
              </a:xfrm>
              <a:prstGeom prst="line">
                <a:avLst/>
              </a:prstGeom>
              <a:noFill/>
              <a:ln w="3175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1898" name="Group 106"/>
            <p:cNvGrpSpPr>
              <a:grpSpLocks/>
            </p:cNvGrpSpPr>
            <p:nvPr/>
          </p:nvGrpSpPr>
          <p:grpSpPr bwMode="auto">
            <a:xfrm>
              <a:off x="4560" y="3311"/>
              <a:ext cx="961" cy="645"/>
              <a:chOff x="4560" y="2511"/>
              <a:chExt cx="961" cy="645"/>
            </a:xfrm>
          </p:grpSpPr>
          <p:sp>
            <p:nvSpPr>
              <p:cNvPr id="161899" name="Arc 107"/>
              <p:cNvSpPr>
                <a:spLocks/>
              </p:cNvSpPr>
              <p:nvPr/>
            </p:nvSpPr>
            <p:spPr bwMode="auto">
              <a:xfrm flipV="1">
                <a:off x="4560" y="2511"/>
                <a:ext cx="961" cy="64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43200"/>
                  <a:gd name="T1" fmla="*/ 21540 h 21600"/>
                  <a:gd name="T2" fmla="*/ 43200 w 43200"/>
                  <a:gd name="T3" fmla="*/ 21600 h 21600"/>
                  <a:gd name="T4" fmla="*/ 21600 w 432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540"/>
                    </a:moveTo>
                    <a:cubicBezTo>
                      <a:pt x="33" y="9634"/>
                      <a:pt x="9694" y="-1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</a:path>
                  <a:path w="43200" h="21600" stroke="0" extrusionOk="0">
                    <a:moveTo>
                      <a:pt x="0" y="21540"/>
                    </a:moveTo>
                    <a:cubicBezTo>
                      <a:pt x="33" y="9634"/>
                      <a:pt x="9694" y="-1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900" name="Freeform 108"/>
              <p:cNvSpPr>
                <a:spLocks/>
              </p:cNvSpPr>
              <p:nvPr/>
            </p:nvSpPr>
            <p:spPr bwMode="auto">
              <a:xfrm>
                <a:off x="4808" y="2801"/>
                <a:ext cx="465" cy="280"/>
              </a:xfrm>
              <a:custGeom>
                <a:avLst/>
                <a:gdLst/>
                <a:ahLst/>
                <a:cxnLst>
                  <a:cxn ang="0">
                    <a:pos x="0" y="280"/>
                  </a:cxn>
                  <a:cxn ang="0">
                    <a:pos x="17" y="272"/>
                  </a:cxn>
                  <a:cxn ang="0">
                    <a:pos x="34" y="259"/>
                  </a:cxn>
                  <a:cxn ang="0">
                    <a:pos x="51" y="241"/>
                  </a:cxn>
                  <a:cxn ang="0">
                    <a:pos x="68" y="216"/>
                  </a:cxn>
                  <a:cxn ang="0">
                    <a:pos x="85" y="183"/>
                  </a:cxn>
                  <a:cxn ang="0">
                    <a:pos x="101" y="145"/>
                  </a:cxn>
                  <a:cxn ang="0">
                    <a:pos x="118" y="104"/>
                  </a:cxn>
                  <a:cxn ang="0">
                    <a:pos x="135" y="64"/>
                  </a:cxn>
                  <a:cxn ang="0">
                    <a:pos x="152" y="30"/>
                  </a:cxn>
                  <a:cxn ang="0">
                    <a:pos x="169" y="8"/>
                  </a:cxn>
                  <a:cxn ang="0">
                    <a:pos x="186" y="0"/>
                  </a:cxn>
                  <a:cxn ang="0">
                    <a:pos x="203" y="8"/>
                  </a:cxn>
                  <a:cxn ang="0">
                    <a:pos x="220" y="30"/>
                  </a:cxn>
                  <a:cxn ang="0">
                    <a:pos x="236" y="64"/>
                  </a:cxn>
                  <a:cxn ang="0">
                    <a:pos x="253" y="104"/>
                  </a:cxn>
                  <a:cxn ang="0">
                    <a:pos x="271" y="145"/>
                  </a:cxn>
                  <a:cxn ang="0">
                    <a:pos x="287" y="183"/>
                  </a:cxn>
                  <a:cxn ang="0">
                    <a:pos x="304" y="216"/>
                  </a:cxn>
                  <a:cxn ang="0">
                    <a:pos x="321" y="241"/>
                  </a:cxn>
                  <a:cxn ang="0">
                    <a:pos x="338" y="259"/>
                  </a:cxn>
                  <a:cxn ang="0">
                    <a:pos x="355" y="272"/>
                  </a:cxn>
                  <a:cxn ang="0">
                    <a:pos x="372" y="280"/>
                  </a:cxn>
                </a:cxnLst>
                <a:rect l="0" t="0" r="r" b="b"/>
                <a:pathLst>
                  <a:path w="372" h="280">
                    <a:moveTo>
                      <a:pt x="0" y="280"/>
                    </a:moveTo>
                    <a:lnTo>
                      <a:pt x="17" y="272"/>
                    </a:lnTo>
                    <a:lnTo>
                      <a:pt x="34" y="259"/>
                    </a:lnTo>
                    <a:lnTo>
                      <a:pt x="51" y="241"/>
                    </a:lnTo>
                    <a:lnTo>
                      <a:pt x="68" y="216"/>
                    </a:lnTo>
                    <a:lnTo>
                      <a:pt x="85" y="183"/>
                    </a:lnTo>
                    <a:lnTo>
                      <a:pt x="101" y="145"/>
                    </a:lnTo>
                    <a:lnTo>
                      <a:pt x="118" y="104"/>
                    </a:lnTo>
                    <a:lnTo>
                      <a:pt x="135" y="64"/>
                    </a:lnTo>
                    <a:lnTo>
                      <a:pt x="152" y="30"/>
                    </a:lnTo>
                    <a:lnTo>
                      <a:pt x="169" y="8"/>
                    </a:lnTo>
                    <a:lnTo>
                      <a:pt x="186" y="0"/>
                    </a:lnTo>
                    <a:lnTo>
                      <a:pt x="203" y="8"/>
                    </a:lnTo>
                    <a:lnTo>
                      <a:pt x="220" y="30"/>
                    </a:lnTo>
                    <a:lnTo>
                      <a:pt x="236" y="64"/>
                    </a:lnTo>
                    <a:lnTo>
                      <a:pt x="253" y="104"/>
                    </a:lnTo>
                    <a:lnTo>
                      <a:pt x="271" y="145"/>
                    </a:lnTo>
                    <a:lnTo>
                      <a:pt x="287" y="183"/>
                    </a:lnTo>
                    <a:lnTo>
                      <a:pt x="304" y="216"/>
                    </a:lnTo>
                    <a:lnTo>
                      <a:pt x="321" y="241"/>
                    </a:lnTo>
                    <a:lnTo>
                      <a:pt x="338" y="259"/>
                    </a:lnTo>
                    <a:lnTo>
                      <a:pt x="355" y="272"/>
                    </a:lnTo>
                    <a:lnTo>
                      <a:pt x="372" y="280"/>
                    </a:lnTo>
                  </a:path>
                </a:pathLst>
              </a:custGeom>
              <a:noFill/>
              <a:ln w="31750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910643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6" name="Title 1"/>
          <p:cNvSpPr>
            <a:spLocks noGrp="1"/>
          </p:cNvSpPr>
          <p:nvPr>
            <p:ph type="title" idx="4294967295"/>
          </p:nvPr>
        </p:nvSpPr>
        <p:spPr>
          <a:xfrm>
            <a:off x="6468" y="0"/>
            <a:ext cx="5387069" cy="514350"/>
          </a:xfrm>
          <a:ln/>
        </p:spPr>
        <p:txBody>
          <a:bodyPr lIns="91440" tIns="45720" rIns="91440" bIns="45720">
            <a:normAutofit fontScale="90000"/>
          </a:bodyPr>
          <a:lstStyle/>
          <a:p>
            <a:r>
              <a:rPr lang="en-US" sz="2800" i="1" dirty="0">
                <a:solidFill>
                  <a:srgbClr val="3333CC"/>
                </a:solidFill>
                <a:latin typeface="Verdana" pitchFamily="34" charset="0"/>
              </a:rPr>
              <a:t>ACME: cryogenic </a:t>
            </a:r>
            <a:r>
              <a:rPr lang="en-US" sz="2800" i="1" dirty="0" err="1">
                <a:solidFill>
                  <a:srgbClr val="3333CC"/>
                </a:solidFill>
                <a:latin typeface="Verdana" pitchFamily="34" charset="0"/>
              </a:rPr>
              <a:t>ThO</a:t>
            </a:r>
            <a:r>
              <a:rPr lang="en-US" sz="2800" i="1" dirty="0">
                <a:solidFill>
                  <a:srgbClr val="3333CC"/>
                </a:solidFill>
                <a:latin typeface="Verdana" pitchFamily="34" charset="0"/>
              </a:rPr>
              <a:t>* for </a:t>
            </a:r>
            <a:r>
              <a:rPr lang="en-US" sz="2800" i="1" dirty="0" err="1">
                <a:solidFill>
                  <a:srgbClr val="3333CC"/>
                </a:solidFill>
                <a:latin typeface="Verdana" pitchFamily="34" charset="0"/>
              </a:rPr>
              <a:t>eEDM</a:t>
            </a:r>
            <a:r>
              <a:rPr lang="en-US" sz="2800" i="1" dirty="0">
                <a:solidFill>
                  <a:srgbClr val="3333CC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218131" name="Text Box 19"/>
          <p:cNvSpPr txBox="1">
            <a:spLocks noChangeArrowheads="1"/>
          </p:cNvSpPr>
          <p:nvPr/>
        </p:nvSpPr>
        <p:spPr bwMode="auto">
          <a:xfrm>
            <a:off x="4032570" y="741503"/>
            <a:ext cx="5066459" cy="4262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~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Largest effective field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clid Math One" panose="05050601010101010101" pitchFamily="18" charset="2"/>
                <a:ea typeface="+mn-ea"/>
                <a:cs typeface="+mn-cs"/>
              </a:rPr>
              <a:t>E</a:t>
            </a:r>
            <a:r>
              <a:rPr kumimoji="0" lang="en-US" sz="2200" b="1" i="0" u="none" strike="noStrike" kern="1200" cap="none" spc="0" normalizeH="0" baseline="-250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eff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~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80 GV/cm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   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</a:b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Symbol" pitchFamily="18" charset="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 Sufficient coherence time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(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Symbol" pitchFamily="18" charset="2"/>
              </a:rPr>
              <a:t>&gt;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1.9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ms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  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lifetime of metastable state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3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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1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Symbol" pitchFamily="18" charset="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 Suppressed magnetic moment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</a:b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 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&lt;0.01 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B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in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3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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1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 reduces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-field systematics</a:t>
            </a:r>
            <a:b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NSimSun"/>
                <a:cs typeface="+mn-cs"/>
                <a:sym typeface="Symbol"/>
              </a:rPr>
            </a:b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NSimSun"/>
                <a:cs typeface="+mn-cs"/>
                <a:sym typeface="Symbol"/>
              </a:rPr>
              <a:t>          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[Idea: Meyer, Bohn, Cornell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 al.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(JILA);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Measured: A.C. Vutha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 al.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PRA 2011]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</a:b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Symbol" pitchFamily="18" charset="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Omega-doublet structure</a:t>
            </a:r>
          </a:p>
          <a:p>
            <a:pPr>
              <a:spcAft>
                <a:spcPts val="600"/>
              </a:spcAft>
              <a:defRPr/>
            </a:pPr>
            <a:r>
              <a:rPr lang="en-US" sz="2200" dirty="0">
                <a:solidFill>
                  <a:prstClr val="black"/>
                </a:solidFill>
                <a:latin typeface="Calibri"/>
                <a:sym typeface="Symbol" pitchFamily="18" charset="2"/>
              </a:rPr>
              <a:t>   --easily polarized in small applied </a:t>
            </a:r>
            <a:r>
              <a:rPr lang="en-US" sz="2200" dirty="0">
                <a:solidFill>
                  <a:prstClr val="black"/>
                </a:solidFill>
                <a:latin typeface="Euclid Math One" panose="05050601010101010101" pitchFamily="18" charset="2"/>
                <a:sym typeface="Symbol" pitchFamily="18" charset="2"/>
              </a:rPr>
              <a:t>E</a:t>
            </a:r>
            <a:r>
              <a:rPr lang="en-US" sz="2200" dirty="0">
                <a:solidFill>
                  <a:prstClr val="black"/>
                </a:solidFill>
                <a:latin typeface="Calibri"/>
                <a:sym typeface="Symbol" pitchFamily="18" charset="2"/>
              </a:rPr>
              <a:t>-field</a:t>
            </a:r>
            <a:br>
              <a:rPr lang="en-US" sz="2200" dirty="0">
                <a:solidFill>
                  <a:prstClr val="black"/>
                </a:solidFill>
                <a:latin typeface="Calibri"/>
                <a:sym typeface="Symbol" pitchFamily="18" charset="2"/>
              </a:rPr>
            </a:br>
            <a:r>
              <a:rPr lang="en-US" sz="2200" dirty="0">
                <a:solidFill>
                  <a:prstClr val="black"/>
                </a:solidFill>
                <a:latin typeface="Calibri"/>
                <a:sym typeface="Symbol" pitchFamily="18" charset="2"/>
              </a:rPr>
              <a:t>  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--</a:t>
            </a:r>
            <a:r>
              <a:rPr lang="en-US" sz="2200" dirty="0" err="1">
                <a:solidFill>
                  <a:prstClr val="black"/>
                </a:solidFill>
                <a:latin typeface="Calibri"/>
                <a:sym typeface="Symbol" pitchFamily="18" charset="2"/>
              </a:rPr>
              <a:t>comagnetometer</a:t>
            </a:r>
            <a:r>
              <a:rPr lang="en-US" sz="2200" dirty="0">
                <a:solidFill>
                  <a:prstClr val="black"/>
                </a:solidFill>
                <a:latin typeface="Calibri"/>
                <a:sym typeface="Symbol" pitchFamily="18" charset="2"/>
              </a:rPr>
              <a:t> to suppress systematics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Symbol" pitchFamily="18" charset="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Calibri"/>
                <a:sym typeface="Symbol" pitchFamily="18" charset="2"/>
              </a:rPr>
              <a:t>Etc., etc.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  <a:sym typeface="Symbol" pitchFamily="18" charset="2"/>
            </a:endParaRPr>
          </a:p>
        </p:txBody>
      </p:sp>
      <p:pic>
        <p:nvPicPr>
          <p:cNvPr id="218132" name="Picture 2" descr="ACME Log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04263" y="6281737"/>
            <a:ext cx="3302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Text Box 39"/>
          <p:cNvSpPr txBox="1">
            <a:spLocks noChangeArrowheads="1"/>
          </p:cNvSpPr>
          <p:nvPr/>
        </p:nvSpPr>
        <p:spPr bwMode="auto">
          <a:xfrm>
            <a:off x="5871409" y="59880"/>
            <a:ext cx="32474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10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[A.C. Vutha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 al.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J.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Phys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B 2010]</a:t>
            </a:r>
          </a:p>
        </p:txBody>
      </p:sp>
      <p:sp>
        <p:nvSpPr>
          <p:cNvPr id="25" name="TextBox 6"/>
          <p:cNvSpPr txBox="1">
            <a:spLocks noChangeArrowheads="1"/>
          </p:cNvSpPr>
          <p:nvPr/>
        </p:nvSpPr>
        <p:spPr bwMode="auto">
          <a:xfrm>
            <a:off x="803310" y="6174808"/>
            <a:ext cx="1443024" cy="365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ground state</a:t>
            </a:r>
          </a:p>
        </p:txBody>
      </p:sp>
      <p:cxnSp>
        <p:nvCxnSpPr>
          <p:cNvPr id="26" name="Straight Connector 25"/>
          <p:cNvCxnSpPr/>
          <p:nvPr/>
        </p:nvCxnSpPr>
        <p:spPr bwMode="auto">
          <a:xfrm flipV="1">
            <a:off x="975455" y="6166442"/>
            <a:ext cx="1104430" cy="8366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2116851" y="4615943"/>
            <a:ext cx="73152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4" name="TextBox 6"/>
          <p:cNvSpPr txBox="1">
            <a:spLocks noChangeArrowheads="1"/>
          </p:cNvSpPr>
          <p:nvPr/>
        </p:nvSpPr>
        <p:spPr bwMode="auto">
          <a:xfrm>
            <a:off x="1999675" y="5935610"/>
            <a:ext cx="881973" cy="461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X 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18" charset="2"/>
                <a:ea typeface="+mn-ea"/>
                <a:cs typeface="Times New Roman" pitchFamily="18" charset="0"/>
              </a:rPr>
              <a:t>S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18" charset="2"/>
                <a:ea typeface="+mn-ea"/>
                <a:cs typeface="Times New Roman" pitchFamily="18" charset="0"/>
              </a:rPr>
              <a:t>+</a:t>
            </a:r>
            <a:endParaRPr kumimoji="0" lang="en-US" sz="24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6" name="TextBox 6"/>
          <p:cNvSpPr txBox="1">
            <a:spLocks noChangeArrowheads="1"/>
          </p:cNvSpPr>
          <p:nvPr/>
        </p:nvSpPr>
        <p:spPr bwMode="auto">
          <a:xfrm>
            <a:off x="2749445" y="4329900"/>
            <a:ext cx="877163" cy="461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 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18" charset="2"/>
                <a:ea typeface="+mn-ea"/>
                <a:cs typeface="Times New Roman" pitchFamily="18" charset="0"/>
              </a:rPr>
              <a:t>D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</a:t>
            </a:r>
          </a:p>
        </p:txBody>
      </p:sp>
      <p:sp>
        <p:nvSpPr>
          <p:cNvPr id="42" name="TextBox 6"/>
          <p:cNvSpPr txBox="1">
            <a:spLocks noChangeArrowheads="1"/>
          </p:cNvSpPr>
          <p:nvPr/>
        </p:nvSpPr>
        <p:spPr bwMode="auto">
          <a:xfrm>
            <a:off x="380203" y="1056119"/>
            <a:ext cx="936475" cy="584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ThO</a:t>
            </a:r>
            <a:endParaRPr kumimoji="0" lang="en-US" sz="32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29444" y="2760454"/>
            <a:ext cx="2409579" cy="3414354"/>
            <a:chOff x="129444" y="2760454"/>
            <a:chExt cx="2409579" cy="3414354"/>
          </a:xfrm>
        </p:grpSpPr>
        <p:cxnSp>
          <p:nvCxnSpPr>
            <p:cNvPr id="27" name="Straight Connector 26"/>
            <p:cNvCxnSpPr/>
            <p:nvPr/>
          </p:nvCxnSpPr>
          <p:spPr bwMode="auto">
            <a:xfrm>
              <a:off x="947315" y="3007702"/>
              <a:ext cx="731520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8" name="TextBox 6"/>
            <p:cNvSpPr txBox="1">
              <a:spLocks noChangeArrowheads="1"/>
            </p:cNvSpPr>
            <p:nvPr/>
          </p:nvSpPr>
          <p:spPr bwMode="auto">
            <a:xfrm>
              <a:off x="129444" y="2760454"/>
              <a:ext cx="907621" cy="461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 </a:t>
              </a:r>
              <a:r>
                <a:rPr kumimoji="0" lang="en-US" sz="24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1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ymbol" pitchFamily="18" charset="2"/>
                  <a:ea typeface="+mn-ea"/>
                  <a:cs typeface="Times New Roman" pitchFamily="18" charset="0"/>
                </a:rPr>
                <a:t>P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1</a:t>
              </a: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52627" y="3007702"/>
              <a:ext cx="2386396" cy="3167106"/>
              <a:chOff x="152627" y="3007702"/>
              <a:chExt cx="2386396" cy="3167106"/>
            </a:xfrm>
          </p:grpSpPr>
          <p:cxnSp>
            <p:nvCxnSpPr>
              <p:cNvPr id="37" name="Straight Arrow Connector 36"/>
              <p:cNvCxnSpPr/>
              <p:nvPr/>
            </p:nvCxnSpPr>
            <p:spPr bwMode="auto">
              <a:xfrm>
                <a:off x="1491915" y="3007702"/>
                <a:ext cx="1047108" cy="1641724"/>
              </a:xfrm>
              <a:prstGeom prst="straightConnector1">
                <a:avLst/>
              </a:prstGeom>
              <a:solidFill>
                <a:schemeClr val="accent1"/>
              </a:solidFill>
              <a:ln w="50800" cap="flat" cmpd="sng" algn="ctr">
                <a:solidFill>
                  <a:srgbClr val="8585F4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  <p:cxnSp>
            <p:nvCxnSpPr>
              <p:cNvPr id="39" name="Straight Arrow Connector 38"/>
              <p:cNvCxnSpPr/>
              <p:nvPr/>
            </p:nvCxnSpPr>
            <p:spPr bwMode="auto">
              <a:xfrm flipV="1">
                <a:off x="1134005" y="3007702"/>
                <a:ext cx="77474" cy="3167106"/>
              </a:xfrm>
              <a:prstGeom prst="straightConnector1">
                <a:avLst/>
              </a:prstGeom>
              <a:solidFill>
                <a:schemeClr val="accent1"/>
              </a:solidFill>
              <a:ln w="444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  <p:sp>
            <p:nvSpPr>
              <p:cNvPr id="41" name="TextBox 6"/>
              <p:cNvSpPr txBox="1">
                <a:spLocks noChangeArrowheads="1"/>
              </p:cNvSpPr>
              <p:nvPr/>
            </p:nvSpPr>
            <p:spPr bwMode="auto">
              <a:xfrm>
                <a:off x="1127056" y="3808229"/>
                <a:ext cx="1152880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D2DB9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rPr>
                  <a:t>1090 nm </a:t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D2DB9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D2DB9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rPr>
                  <a:t>Stokes</a:t>
                </a:r>
              </a:p>
            </p:txBody>
          </p:sp>
          <p:sp>
            <p:nvSpPr>
              <p:cNvPr id="43" name="TextBox 6"/>
              <p:cNvSpPr txBox="1">
                <a:spLocks noChangeArrowheads="1"/>
              </p:cNvSpPr>
              <p:nvPr/>
            </p:nvSpPr>
            <p:spPr bwMode="auto">
              <a:xfrm>
                <a:off x="152627" y="5426714"/>
                <a:ext cx="1058852" cy="7078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rPr>
                  <a:t>690 nm 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rPr>
                  <a:t>ump</a:t>
                </a:r>
                <a:endParaRPr kumimoji="0" lang="en-US" sz="20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sp>
        <p:nvSpPr>
          <p:cNvPr id="2" name="Oval 1"/>
          <p:cNvSpPr/>
          <p:nvPr/>
        </p:nvSpPr>
        <p:spPr>
          <a:xfrm>
            <a:off x="1859172" y="4341051"/>
            <a:ext cx="2003959" cy="490156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837574" y="767924"/>
            <a:ext cx="2853202" cy="5398518"/>
            <a:chOff x="837574" y="767924"/>
            <a:chExt cx="2853202" cy="5398518"/>
          </a:xfrm>
        </p:grpSpPr>
        <p:cxnSp>
          <p:nvCxnSpPr>
            <p:cNvPr id="28" name="Straight Connector 27"/>
            <p:cNvCxnSpPr/>
            <p:nvPr/>
          </p:nvCxnSpPr>
          <p:spPr bwMode="auto">
            <a:xfrm>
              <a:off x="2064073" y="1065262"/>
              <a:ext cx="731520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9" name="TextBox 6"/>
            <p:cNvSpPr txBox="1">
              <a:spLocks noChangeArrowheads="1"/>
            </p:cNvSpPr>
            <p:nvPr/>
          </p:nvSpPr>
          <p:spPr bwMode="auto">
            <a:xfrm>
              <a:off x="2724473" y="767924"/>
              <a:ext cx="80502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4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1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ymbol" pitchFamily="18" charset="2"/>
                  <a:ea typeface="+mn-ea"/>
                  <a:cs typeface="Times New Roman" pitchFamily="18" charset="0"/>
                </a:rPr>
                <a:t>P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1</a:t>
              </a:r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 flipV="1">
              <a:off x="2712997" y="1046883"/>
              <a:ext cx="0" cy="3546803"/>
            </a:xfrm>
            <a:prstGeom prst="straightConnector1">
              <a:avLst/>
            </a:prstGeom>
            <a:solidFill>
              <a:schemeClr val="accent1"/>
            </a:solidFill>
            <a:ln w="4445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sp>
          <p:nvSpPr>
            <p:cNvPr id="46" name="TextBox 6"/>
            <p:cNvSpPr txBox="1">
              <a:spLocks noChangeArrowheads="1"/>
            </p:cNvSpPr>
            <p:nvPr/>
          </p:nvSpPr>
          <p:spPr bwMode="auto">
            <a:xfrm>
              <a:off x="2631924" y="2601395"/>
              <a:ext cx="1058852" cy="707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noProof="0" dirty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703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nm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dirty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Probe</a:t>
              </a:r>
              <a:endPara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cxnSp>
          <p:nvCxnSpPr>
            <p:cNvPr id="47" name="Straight Arrow Connector 46"/>
            <p:cNvCxnSpPr>
              <a:endCxn id="34" idx="1"/>
            </p:cNvCxnSpPr>
            <p:nvPr/>
          </p:nvCxnSpPr>
          <p:spPr bwMode="auto">
            <a:xfrm flipH="1">
              <a:off x="1999675" y="1102623"/>
              <a:ext cx="407976" cy="5063819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1CA81C"/>
              </a:solidFill>
              <a:prstDash val="sysDot"/>
              <a:round/>
              <a:headEnd type="none" w="med" len="med"/>
              <a:tailEnd type="arrow" w="lg" len="lg"/>
            </a:ln>
            <a:effectLst/>
          </p:spPr>
        </p:cxnSp>
        <p:sp>
          <p:nvSpPr>
            <p:cNvPr id="48" name="TextBox 6"/>
            <p:cNvSpPr txBox="1">
              <a:spLocks noChangeArrowheads="1"/>
            </p:cNvSpPr>
            <p:nvPr/>
          </p:nvSpPr>
          <p:spPr bwMode="auto">
            <a:xfrm>
              <a:off x="837574" y="1904783"/>
              <a:ext cx="1501171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noProof="0" dirty="0">
                  <a:solidFill>
                    <a:srgbClr val="1CA81C"/>
                  </a:solidFill>
                  <a:latin typeface="Times New Roman" pitchFamily="18" charset="0"/>
                  <a:cs typeface="Times New Roman" pitchFamily="18" charset="0"/>
                </a:rPr>
                <a:t>        511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1CA81C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nm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dirty="0">
                  <a:solidFill>
                    <a:srgbClr val="1CA81C"/>
                  </a:solidFill>
                  <a:latin typeface="Times New Roman" pitchFamily="18" charset="0"/>
                  <a:cs typeface="Times New Roman" pitchFamily="18" charset="0"/>
                </a:rPr>
                <a:t>fluorescence</a:t>
              </a:r>
              <a:endPara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1CA81C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3222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14"/>
          <a:stretch/>
        </p:blipFill>
        <p:spPr>
          <a:xfrm>
            <a:off x="1" y="845587"/>
            <a:ext cx="9143999" cy="3985952"/>
          </a:xfrm>
        </p:spPr>
      </p:pic>
      <p:sp>
        <p:nvSpPr>
          <p:cNvPr id="38" name="Rectangle 37"/>
          <p:cNvSpPr/>
          <p:nvPr/>
        </p:nvSpPr>
        <p:spPr bwMode="auto">
          <a:xfrm>
            <a:off x="19211" y="783424"/>
            <a:ext cx="1337480" cy="25931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1" y="-1"/>
            <a:ext cx="9143999" cy="599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ACME II schematic</a:t>
            </a:r>
            <a:endParaRPr kumimoji="0" lang="en-US" sz="2800" b="0" i="1" u="none" strike="noStrike" kern="0" cap="none" spc="0" normalizeH="0" baseline="-2500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008185" y="606546"/>
            <a:ext cx="561372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700" dirty="0">
                <a:solidFill>
                  <a:prstClr val="black"/>
                </a:solidFill>
                <a:latin typeface="Calibri"/>
                <a:sym typeface="Symbol" pitchFamily="18" charset="2"/>
              </a:rPr>
              <a:t>Spin</a:t>
            </a:r>
            <a:endParaRPr lang="en-US" sz="1700" dirty="0"/>
          </a:p>
        </p:txBody>
      </p:sp>
      <p:sp>
        <p:nvSpPr>
          <p:cNvPr id="21" name="Rectangle 20"/>
          <p:cNvSpPr/>
          <p:nvPr/>
        </p:nvSpPr>
        <p:spPr>
          <a:xfrm>
            <a:off x="5593104" y="656432"/>
            <a:ext cx="1000915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700" dirty="0">
                <a:solidFill>
                  <a:prstClr val="black"/>
                </a:solidFill>
                <a:latin typeface="Calibri"/>
                <a:sym typeface="Symbol" pitchFamily="18" charset="2"/>
              </a:rPr>
              <a:t>Free Spin</a:t>
            </a:r>
            <a:endParaRPr lang="en-US" sz="1700" dirty="0"/>
          </a:p>
        </p:txBody>
      </p:sp>
      <p:grpSp>
        <p:nvGrpSpPr>
          <p:cNvPr id="33" name="Group 32"/>
          <p:cNvGrpSpPr/>
          <p:nvPr/>
        </p:nvGrpSpPr>
        <p:grpSpPr>
          <a:xfrm>
            <a:off x="1" y="655087"/>
            <a:ext cx="2306471" cy="3912771"/>
            <a:chOff x="1" y="655087"/>
            <a:chExt cx="2306471" cy="3912771"/>
          </a:xfrm>
        </p:grpSpPr>
        <p:sp>
          <p:nvSpPr>
            <p:cNvPr id="3" name="Rectangle 2"/>
            <p:cNvSpPr/>
            <p:nvPr/>
          </p:nvSpPr>
          <p:spPr bwMode="auto">
            <a:xfrm>
              <a:off x="1" y="655087"/>
              <a:ext cx="1337480" cy="25931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136477" y="994142"/>
              <a:ext cx="1771081" cy="588999"/>
            </a:xfrm>
            <a:prstGeom prst="ellipse">
              <a:avLst/>
            </a:prstGeom>
            <a:noFill/>
            <a:ln w="38100" cap="flat" cmpd="sng" algn="ctr">
              <a:solidFill>
                <a:srgbClr val="2D2DB9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03695" y="4167748"/>
              <a:ext cx="12170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solidFill>
                    <a:srgbClr val="2D2DB9"/>
                  </a:solidFill>
                </a:rPr>
                <a:t>T</a:t>
              </a:r>
              <a:r>
                <a:rPr lang="en-US" sz="2000" baseline="-25000" dirty="0">
                  <a:solidFill>
                    <a:srgbClr val="2D2DB9"/>
                  </a:solidFill>
                </a:rPr>
                <a:t>rot</a:t>
              </a:r>
              <a:r>
                <a:rPr lang="en-US" sz="2000" dirty="0">
                  <a:solidFill>
                    <a:srgbClr val="2D2DB9"/>
                  </a:solidFill>
                </a:rPr>
                <a:t> ~ 4 K</a:t>
              </a:r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40941" y="1558882"/>
              <a:ext cx="2265531" cy="2506704"/>
            </a:xfrm>
            <a:prstGeom prst="ellipse">
              <a:avLst/>
            </a:prstGeom>
            <a:noFill/>
            <a:ln w="38100" cap="flat" cmpd="sng" algn="ctr">
              <a:solidFill>
                <a:srgbClr val="2D2DB9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522147" y="864638"/>
            <a:ext cx="1923925" cy="4638965"/>
            <a:chOff x="1522147" y="864638"/>
            <a:chExt cx="1923925" cy="4638965"/>
          </a:xfrm>
        </p:grpSpPr>
        <p:sp>
          <p:nvSpPr>
            <p:cNvPr id="16" name="Oval 15"/>
            <p:cNvSpPr/>
            <p:nvPr/>
          </p:nvSpPr>
          <p:spPr bwMode="auto">
            <a:xfrm>
              <a:off x="2057401" y="864638"/>
              <a:ext cx="1066799" cy="802280"/>
            </a:xfrm>
            <a:prstGeom prst="ellipse">
              <a:avLst/>
            </a:prstGeom>
            <a:noFill/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522147" y="4795717"/>
              <a:ext cx="192392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i="1" dirty="0">
                  <a:solidFill>
                    <a:srgbClr val="008000"/>
                  </a:solidFill>
                </a:rPr>
                <a:t>J</a:t>
              </a:r>
              <a:r>
                <a:rPr lang="en-US" sz="2000" dirty="0">
                  <a:solidFill>
                    <a:srgbClr val="008000"/>
                  </a:solidFill>
                </a:rPr>
                <a:t> = 1,2,3 </a:t>
              </a:r>
              <a:r>
                <a:rPr lang="en-US" sz="2000" dirty="0">
                  <a:solidFill>
                    <a:srgbClr val="008000"/>
                  </a:solidFill>
                  <a:sym typeface="Wingdings" panose="05000000000000000000" pitchFamily="2" charset="2"/>
                </a:rPr>
                <a:t> 0</a:t>
              </a:r>
            </a:p>
            <a:p>
              <a:pPr algn="ctr"/>
              <a:r>
                <a:rPr lang="en-US" sz="2000" dirty="0">
                  <a:solidFill>
                    <a:srgbClr val="008000"/>
                  </a:solidFill>
                  <a:sym typeface="Wingdings" panose="05000000000000000000" pitchFamily="2" charset="2"/>
                </a:rPr>
                <a:t>2.5x population</a:t>
              </a:r>
              <a:endParaRPr lang="en-US" sz="2000" dirty="0">
                <a:solidFill>
                  <a:srgbClr val="008000"/>
                </a:solidFill>
              </a:endParaRPr>
            </a:p>
          </p:txBody>
        </p:sp>
        <p:sp>
          <p:nvSpPr>
            <p:cNvPr id="29" name="Oval 28"/>
            <p:cNvSpPr/>
            <p:nvPr/>
          </p:nvSpPr>
          <p:spPr bwMode="auto">
            <a:xfrm rot="19604355">
              <a:off x="2232371" y="2306628"/>
              <a:ext cx="1122532" cy="1680113"/>
            </a:xfrm>
            <a:prstGeom prst="ellipse">
              <a:avLst/>
            </a:prstGeom>
            <a:noFill/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3599553" y="787119"/>
            <a:ext cx="2055772" cy="4812602"/>
            <a:chOff x="3599553" y="787119"/>
            <a:chExt cx="2055772" cy="4812602"/>
          </a:xfrm>
        </p:grpSpPr>
        <p:sp>
          <p:nvSpPr>
            <p:cNvPr id="17" name="Oval 16"/>
            <p:cNvSpPr/>
            <p:nvPr/>
          </p:nvSpPr>
          <p:spPr bwMode="auto">
            <a:xfrm>
              <a:off x="3599553" y="787119"/>
              <a:ext cx="1905897" cy="336831"/>
            </a:xfrm>
            <a:prstGeom prst="ellipse">
              <a:avLst/>
            </a:prstGeom>
            <a:noFill/>
            <a:ln w="38100" cap="flat" cmpd="sng" algn="ctr">
              <a:solidFill>
                <a:srgbClr val="2D2DB9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>
                <a:solidFill>
                  <a:srgbClr val="7030A0"/>
                </a:solidFill>
                <a:latin typeface="Verdana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859449" y="4891835"/>
              <a:ext cx="179587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2D2DB9"/>
                  </a:solidFill>
                </a:rPr>
                <a:t>STIRAP</a:t>
              </a:r>
            </a:p>
            <a:p>
              <a:pPr algn="ctr"/>
              <a:r>
                <a:rPr lang="en-US" sz="2000" dirty="0">
                  <a:solidFill>
                    <a:srgbClr val="2D2DB9"/>
                  </a:solidFill>
                </a:rPr>
                <a:t>~80% efficient</a:t>
              </a:r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4512884" y="2702257"/>
              <a:ext cx="653691" cy="777922"/>
            </a:xfrm>
            <a:prstGeom prst="ellipse">
              <a:avLst/>
            </a:prstGeom>
            <a:noFill/>
            <a:ln w="38100" cap="flat" cmpd="sng" algn="ctr">
              <a:solidFill>
                <a:srgbClr val="2D2DB9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>
                <a:solidFill>
                  <a:srgbClr val="7030A0"/>
                </a:solidFill>
                <a:latin typeface="Verdana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121290" y="673015"/>
            <a:ext cx="3408561" cy="4543244"/>
            <a:chOff x="5121290" y="673015"/>
            <a:chExt cx="3408561" cy="4543244"/>
          </a:xfrm>
        </p:grpSpPr>
        <p:sp>
          <p:nvSpPr>
            <p:cNvPr id="19" name="Oval 18"/>
            <p:cNvSpPr/>
            <p:nvPr/>
          </p:nvSpPr>
          <p:spPr bwMode="auto">
            <a:xfrm>
              <a:off x="5493497" y="673015"/>
              <a:ext cx="1182221" cy="527332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847997" y="4508373"/>
              <a:ext cx="13147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i="1" dirty="0">
                  <a:solidFill>
                    <a:srgbClr val="FF0000"/>
                  </a:solidFill>
                </a:rPr>
                <a:t>L</a:t>
              </a:r>
              <a:r>
                <a:rPr lang="en-US" sz="2000" dirty="0">
                  <a:solidFill>
                    <a:srgbClr val="FF0000"/>
                  </a:solidFill>
                </a:rPr>
                <a:t> = 20 cm</a:t>
              </a:r>
            </a:p>
            <a:p>
              <a:pPr algn="ctr"/>
              <a:r>
                <a:rPr lang="en-US" sz="2000" dirty="0">
                  <a:solidFill>
                    <a:srgbClr val="FF0000"/>
                  </a:solidFill>
                  <a:sym typeface="Symbol" panose="05050102010706020507" pitchFamily="18" charset="2"/>
                </a:rPr>
                <a:t></a:t>
              </a:r>
              <a:r>
                <a:rPr lang="en-US" sz="2000" dirty="0">
                  <a:solidFill>
                    <a:srgbClr val="FF0000"/>
                  </a:solidFill>
                </a:rPr>
                <a:t> </a:t>
              </a:r>
              <a:r>
                <a:rPr lang="en-US" sz="2000" dirty="0">
                  <a:solidFill>
                    <a:srgbClr val="FF0000"/>
                  </a:solidFill>
                  <a:sym typeface="Symbol" panose="05050102010706020507" pitchFamily="18" charset="2"/>
                </a:rPr>
                <a:t></a:t>
              </a:r>
              <a:r>
                <a:rPr lang="en-US" sz="2000" dirty="0">
                  <a:solidFill>
                    <a:srgbClr val="FF0000"/>
                  </a:solidFill>
                </a:rPr>
                <a:t> 1 </a:t>
              </a:r>
              <a:r>
                <a:rPr lang="en-US" sz="2000" dirty="0" err="1">
                  <a:solidFill>
                    <a:srgbClr val="FF0000"/>
                  </a:solidFill>
                </a:rPr>
                <a:t>ms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6428096" y="4394119"/>
              <a:ext cx="2101755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arrow" w="lg" len="lg"/>
              <a:tailEnd type="arrow" w="lg" len="lg"/>
            </a:ln>
            <a:effectLst/>
          </p:spPr>
        </p:cxnSp>
        <p:sp>
          <p:nvSpPr>
            <p:cNvPr id="31" name="Oval 30"/>
            <p:cNvSpPr/>
            <p:nvPr/>
          </p:nvSpPr>
          <p:spPr bwMode="auto">
            <a:xfrm>
              <a:off x="5121290" y="2790690"/>
              <a:ext cx="1989194" cy="527332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485577" y="638410"/>
            <a:ext cx="3103357" cy="5607622"/>
            <a:chOff x="6485577" y="638410"/>
            <a:chExt cx="3103357" cy="5607622"/>
          </a:xfrm>
        </p:grpSpPr>
        <p:grpSp>
          <p:nvGrpSpPr>
            <p:cNvPr id="37" name="Group 36"/>
            <p:cNvGrpSpPr/>
            <p:nvPr/>
          </p:nvGrpSpPr>
          <p:grpSpPr>
            <a:xfrm>
              <a:off x="6485577" y="638410"/>
              <a:ext cx="3103357" cy="3923158"/>
              <a:chOff x="6485577" y="638410"/>
              <a:chExt cx="3103357" cy="3923158"/>
            </a:xfrm>
          </p:grpSpPr>
          <p:sp>
            <p:nvSpPr>
              <p:cNvPr id="20" name="Oval 19"/>
              <p:cNvSpPr/>
              <p:nvPr/>
            </p:nvSpPr>
            <p:spPr bwMode="auto">
              <a:xfrm>
                <a:off x="6696776" y="638410"/>
                <a:ext cx="1357428" cy="565400"/>
              </a:xfrm>
              <a:prstGeom prst="ellipse">
                <a:avLst/>
              </a:prstGeom>
              <a:noFill/>
              <a:ln w="3810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" name="Oval 31"/>
              <p:cNvSpPr/>
              <p:nvPr/>
            </p:nvSpPr>
            <p:spPr bwMode="auto">
              <a:xfrm rot="18808810">
                <a:off x="6583416" y="1556050"/>
                <a:ext cx="2907679" cy="3103357"/>
              </a:xfrm>
              <a:custGeom>
                <a:avLst/>
                <a:gdLst>
                  <a:gd name="connsiteX0" fmla="*/ 0 w 2727783"/>
                  <a:gd name="connsiteY0" fmla="*/ 1541545 h 3083089"/>
                  <a:gd name="connsiteX1" fmla="*/ 1363892 w 2727783"/>
                  <a:gd name="connsiteY1" fmla="*/ 0 h 3083089"/>
                  <a:gd name="connsiteX2" fmla="*/ 2727784 w 2727783"/>
                  <a:gd name="connsiteY2" fmla="*/ 1541545 h 3083089"/>
                  <a:gd name="connsiteX3" fmla="*/ 1363892 w 2727783"/>
                  <a:gd name="connsiteY3" fmla="*/ 3083090 h 3083089"/>
                  <a:gd name="connsiteX4" fmla="*/ 0 w 2727783"/>
                  <a:gd name="connsiteY4" fmla="*/ 1541545 h 3083089"/>
                  <a:gd name="connsiteX0" fmla="*/ 0 w 2768691"/>
                  <a:gd name="connsiteY0" fmla="*/ 1541545 h 3139263"/>
                  <a:gd name="connsiteX1" fmla="*/ 1363892 w 2768691"/>
                  <a:gd name="connsiteY1" fmla="*/ 0 h 3139263"/>
                  <a:gd name="connsiteX2" fmla="*/ 2727784 w 2768691"/>
                  <a:gd name="connsiteY2" fmla="*/ 1541545 h 3139263"/>
                  <a:gd name="connsiteX3" fmla="*/ 2318682 w 2768691"/>
                  <a:gd name="connsiteY3" fmla="*/ 2683130 h 3139263"/>
                  <a:gd name="connsiteX4" fmla="*/ 1363892 w 2768691"/>
                  <a:gd name="connsiteY4" fmla="*/ 3083090 h 3139263"/>
                  <a:gd name="connsiteX5" fmla="*/ 0 w 2768691"/>
                  <a:gd name="connsiteY5" fmla="*/ 1541545 h 3139263"/>
                  <a:gd name="connsiteX0" fmla="*/ 0 w 2749447"/>
                  <a:gd name="connsiteY0" fmla="*/ 1541545 h 3099682"/>
                  <a:gd name="connsiteX1" fmla="*/ 1363892 w 2749447"/>
                  <a:gd name="connsiteY1" fmla="*/ 0 h 3099682"/>
                  <a:gd name="connsiteX2" fmla="*/ 2727784 w 2749447"/>
                  <a:gd name="connsiteY2" fmla="*/ 1541545 h 3099682"/>
                  <a:gd name="connsiteX3" fmla="*/ 1897409 w 2749447"/>
                  <a:gd name="connsiteY3" fmla="*/ 2308833 h 3099682"/>
                  <a:gd name="connsiteX4" fmla="*/ 1363892 w 2749447"/>
                  <a:gd name="connsiteY4" fmla="*/ 3083090 h 3099682"/>
                  <a:gd name="connsiteX5" fmla="*/ 0 w 2749447"/>
                  <a:gd name="connsiteY5" fmla="*/ 1541545 h 3099682"/>
                  <a:gd name="connsiteX0" fmla="*/ 0 w 2749245"/>
                  <a:gd name="connsiteY0" fmla="*/ 1541545 h 3099682"/>
                  <a:gd name="connsiteX1" fmla="*/ 1363892 w 2749245"/>
                  <a:gd name="connsiteY1" fmla="*/ 0 h 3099682"/>
                  <a:gd name="connsiteX2" fmla="*/ 2727784 w 2749245"/>
                  <a:gd name="connsiteY2" fmla="*/ 1541545 h 3099682"/>
                  <a:gd name="connsiteX3" fmla="*/ 1897409 w 2749245"/>
                  <a:gd name="connsiteY3" fmla="*/ 2308833 h 3099682"/>
                  <a:gd name="connsiteX4" fmla="*/ 1363892 w 2749245"/>
                  <a:gd name="connsiteY4" fmla="*/ 3083090 h 3099682"/>
                  <a:gd name="connsiteX5" fmla="*/ 0 w 2749245"/>
                  <a:gd name="connsiteY5" fmla="*/ 1541545 h 3099682"/>
                  <a:gd name="connsiteX0" fmla="*/ 0 w 2727784"/>
                  <a:gd name="connsiteY0" fmla="*/ 1541545 h 3099682"/>
                  <a:gd name="connsiteX1" fmla="*/ 1363892 w 2727784"/>
                  <a:gd name="connsiteY1" fmla="*/ 0 h 3099682"/>
                  <a:gd name="connsiteX2" fmla="*/ 2727784 w 2727784"/>
                  <a:gd name="connsiteY2" fmla="*/ 1541545 h 3099682"/>
                  <a:gd name="connsiteX3" fmla="*/ 1897409 w 2727784"/>
                  <a:gd name="connsiteY3" fmla="*/ 2308833 h 3099682"/>
                  <a:gd name="connsiteX4" fmla="*/ 1363892 w 2727784"/>
                  <a:gd name="connsiteY4" fmla="*/ 3083090 h 3099682"/>
                  <a:gd name="connsiteX5" fmla="*/ 0 w 2727784"/>
                  <a:gd name="connsiteY5" fmla="*/ 1541545 h 3099682"/>
                  <a:gd name="connsiteX0" fmla="*/ 0 w 2727784"/>
                  <a:gd name="connsiteY0" fmla="*/ 1541545 h 3099682"/>
                  <a:gd name="connsiteX1" fmla="*/ 1363892 w 2727784"/>
                  <a:gd name="connsiteY1" fmla="*/ 0 h 3099682"/>
                  <a:gd name="connsiteX2" fmla="*/ 2727784 w 2727784"/>
                  <a:gd name="connsiteY2" fmla="*/ 1541545 h 3099682"/>
                  <a:gd name="connsiteX3" fmla="*/ 1897409 w 2727784"/>
                  <a:gd name="connsiteY3" fmla="*/ 2308833 h 3099682"/>
                  <a:gd name="connsiteX4" fmla="*/ 1363892 w 2727784"/>
                  <a:gd name="connsiteY4" fmla="*/ 3083090 h 3099682"/>
                  <a:gd name="connsiteX5" fmla="*/ 0 w 2727784"/>
                  <a:gd name="connsiteY5" fmla="*/ 1541545 h 3099682"/>
                  <a:gd name="connsiteX0" fmla="*/ 1597 w 2729381"/>
                  <a:gd name="connsiteY0" fmla="*/ 1541545 h 2971555"/>
                  <a:gd name="connsiteX1" fmla="*/ 1365489 w 2729381"/>
                  <a:gd name="connsiteY1" fmla="*/ 0 h 2971555"/>
                  <a:gd name="connsiteX2" fmla="*/ 2729381 w 2729381"/>
                  <a:gd name="connsiteY2" fmla="*/ 1541545 h 2971555"/>
                  <a:gd name="connsiteX3" fmla="*/ 1899006 w 2729381"/>
                  <a:gd name="connsiteY3" fmla="*/ 2308833 h 2971555"/>
                  <a:gd name="connsiteX4" fmla="*/ 1107991 w 2729381"/>
                  <a:gd name="connsiteY4" fmla="*/ 2951436 h 2971555"/>
                  <a:gd name="connsiteX5" fmla="*/ 1597 w 2729381"/>
                  <a:gd name="connsiteY5" fmla="*/ 1541545 h 2971555"/>
                  <a:gd name="connsiteX0" fmla="*/ 1531 w 2729315"/>
                  <a:gd name="connsiteY0" fmla="*/ 1541545 h 2961422"/>
                  <a:gd name="connsiteX1" fmla="*/ 1365423 w 2729315"/>
                  <a:gd name="connsiteY1" fmla="*/ 0 h 2961422"/>
                  <a:gd name="connsiteX2" fmla="*/ 2729315 w 2729315"/>
                  <a:gd name="connsiteY2" fmla="*/ 1541545 h 2961422"/>
                  <a:gd name="connsiteX3" fmla="*/ 1898940 w 2729315"/>
                  <a:gd name="connsiteY3" fmla="*/ 2308833 h 2961422"/>
                  <a:gd name="connsiteX4" fmla="*/ 1107925 w 2729315"/>
                  <a:gd name="connsiteY4" fmla="*/ 2951436 h 2961422"/>
                  <a:gd name="connsiteX5" fmla="*/ 1531 w 2729315"/>
                  <a:gd name="connsiteY5" fmla="*/ 1541545 h 29614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729315" h="2961422">
                    <a:moveTo>
                      <a:pt x="1531" y="1541545"/>
                    </a:moveTo>
                    <a:cubicBezTo>
                      <a:pt x="44447" y="1049639"/>
                      <a:pt x="612166" y="0"/>
                      <a:pt x="1365423" y="0"/>
                    </a:cubicBezTo>
                    <a:cubicBezTo>
                      <a:pt x="2118680" y="0"/>
                      <a:pt x="2570183" y="1094357"/>
                      <a:pt x="2729315" y="1541545"/>
                    </a:cubicBezTo>
                    <a:cubicBezTo>
                      <a:pt x="2580174" y="2059986"/>
                      <a:pt x="2117624" y="1949553"/>
                      <a:pt x="1898940" y="2308833"/>
                    </a:cubicBezTo>
                    <a:cubicBezTo>
                      <a:pt x="1671625" y="2565757"/>
                      <a:pt x="1385422" y="2828645"/>
                      <a:pt x="1107925" y="2951436"/>
                    </a:cubicBezTo>
                    <a:cubicBezTo>
                      <a:pt x="830428" y="3074227"/>
                      <a:pt x="-41385" y="2033451"/>
                      <a:pt x="1531" y="1541545"/>
                    </a:cubicBezTo>
                    <a:close/>
                  </a:path>
                </a:pathLst>
              </a:custGeom>
              <a:noFill/>
              <a:ln w="3810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7633727" y="5230369"/>
              <a:ext cx="1382110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008000"/>
                  </a:solidFill>
                </a:rPr>
                <a:t>5% overall</a:t>
              </a:r>
            </a:p>
            <a:p>
              <a:pPr algn="ctr"/>
              <a:r>
                <a:rPr lang="en-US" sz="2000" dirty="0">
                  <a:solidFill>
                    <a:srgbClr val="008000"/>
                  </a:solidFill>
                </a:rPr>
                <a:t>detection</a:t>
              </a:r>
            </a:p>
            <a:p>
              <a:pPr algn="ctr"/>
              <a:r>
                <a:rPr lang="en-US" sz="2000" dirty="0">
                  <a:solidFill>
                    <a:srgbClr val="008000"/>
                  </a:solidFill>
                </a:rPr>
                <a:t>efficiency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06909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laserstorm.harvard.edu/edm/img/group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84"/>
          <a:stretch/>
        </p:blipFill>
        <p:spPr bwMode="auto">
          <a:xfrm>
            <a:off x="10161" y="1039980"/>
            <a:ext cx="7553395" cy="5833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738" y="120869"/>
            <a:ext cx="7622628" cy="620110"/>
          </a:xfrm>
        </p:spPr>
        <p:txBody>
          <a:bodyPr/>
          <a:lstStyle/>
          <a:p>
            <a:r>
              <a:rPr lang="en-US" sz="3200" i="1" dirty="0">
                <a:solidFill>
                  <a:srgbClr val="3333CC"/>
                </a:solidFill>
                <a:latin typeface="Verdana" pitchFamily="34" charset="0"/>
              </a:rPr>
              <a:t>ACME II team 2014-2018</a:t>
            </a:r>
            <a:endParaRPr lang="en-US" sz="32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211" y="3012384"/>
            <a:ext cx="1378789" cy="1419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345675" y="1448553"/>
            <a:ext cx="891287" cy="492443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Brendon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O’Leary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39423" y="4419740"/>
            <a:ext cx="801910" cy="5865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John Doyle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74641" y="1390461"/>
            <a:ext cx="1062831" cy="492443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Dr. Adam West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21071" y="1322221"/>
            <a:ext cx="1047969" cy="492443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Cris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 Panda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85355" y="1448553"/>
            <a:ext cx="891287" cy="492443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Zack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Lasner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78753" y="4256134"/>
            <a:ext cx="1485759" cy="246221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Daniel Ang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89711" y="4256133"/>
            <a:ext cx="1565580" cy="246222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Vitaly Andreev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26" t="69793" r="17476" b="5578"/>
          <a:stretch/>
        </p:blipFill>
        <p:spPr bwMode="auto">
          <a:xfrm>
            <a:off x="7740795" y="1024740"/>
            <a:ext cx="1380628" cy="1380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7851227" y="2387818"/>
            <a:ext cx="1277007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Gerald Gabrielse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73010" y="6534153"/>
            <a:ext cx="80191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DD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04" t="69177" r="34597" b="4963"/>
          <a:stretch/>
        </p:blipFill>
        <p:spPr bwMode="auto">
          <a:xfrm>
            <a:off x="7788166" y="5113196"/>
            <a:ext cx="1340068" cy="1461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061370" y="5655623"/>
            <a:ext cx="1047969" cy="492443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Elizabeth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Petrik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762" y="6387904"/>
            <a:ext cx="1595997" cy="492443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Jonathan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Haffner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22" name="lab_2.jpeg"/>
          <p:cNvPicPr>
            <a:picLocks noChangeAspect="1"/>
          </p:cNvPicPr>
          <p:nvPr/>
        </p:nvPicPr>
        <p:blipFill rotWithShape="1">
          <a:blip r:embed="rId6"/>
          <a:srcRect l="58169" t="18326" r="25856" b="56803"/>
          <a:stretch/>
        </p:blipFill>
        <p:spPr>
          <a:xfrm>
            <a:off x="25051" y="4524888"/>
            <a:ext cx="1584708" cy="18624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pasted-image.tif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83" y="2721356"/>
            <a:ext cx="1104598" cy="1796425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TextBox 23"/>
          <p:cNvSpPr txBox="1"/>
          <p:nvPr/>
        </p:nvSpPr>
        <p:spPr>
          <a:xfrm>
            <a:off x="10161" y="1985714"/>
            <a:ext cx="1088835" cy="738664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Prof. Nick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Hutzler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(Caltech)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/>
          <a:srcRect l="11090" t="8845" r="5355" b="19438"/>
          <a:stretch/>
        </p:blipFill>
        <p:spPr>
          <a:xfrm>
            <a:off x="5477208" y="4599231"/>
            <a:ext cx="2083257" cy="178809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529894" y="6365557"/>
            <a:ext cx="2030884" cy="492443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Cole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Meisenhelder</a:t>
            </a:r>
          </a:p>
        </p:txBody>
      </p:sp>
      <p:pic>
        <p:nvPicPr>
          <p:cNvPr id="221188" name="Picture 4" descr="Xing Wu's pictur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500" y="4599231"/>
            <a:ext cx="1521706" cy="2261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3968788" y="6377135"/>
            <a:ext cx="1558015" cy="492443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Dr. Xing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Wu</a:t>
            </a:r>
          </a:p>
        </p:txBody>
      </p:sp>
    </p:spTree>
    <p:extLst>
      <p:ext uri="{BB962C8B-B14F-4D97-AF65-F5344CB8AC3E}">
        <p14:creationId xmlns:p14="http://schemas.microsoft.com/office/powerpoint/2010/main" val="7405515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1" y="-1"/>
            <a:ext cx="9143999" cy="599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ACME II results</a:t>
            </a:r>
            <a:endParaRPr kumimoji="0" lang="en-US" sz="2800" b="0" i="1" u="none" strike="noStrike" kern="0" cap="none" spc="0" normalizeH="0" baseline="-2500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  <p:pic>
        <p:nvPicPr>
          <p:cNvPr id="2757" name="Picture 275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2" y="611587"/>
            <a:ext cx="4448560" cy="5446330"/>
          </a:xfrm>
          <a:prstGeom prst="rect">
            <a:avLst/>
          </a:prstGeom>
        </p:spPr>
      </p:pic>
      <p:sp>
        <p:nvSpPr>
          <p:cNvPr id="2755" name="TextBox 2754"/>
          <p:cNvSpPr txBox="1"/>
          <p:nvPr/>
        </p:nvSpPr>
        <p:spPr>
          <a:xfrm>
            <a:off x="4476465" y="620362"/>
            <a:ext cx="4572000" cy="3092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Symbol" panose="05050102010706020507" pitchFamily="18" charset="2"/>
            </a:endParaRPr>
          </a:p>
          <a:p>
            <a:pPr lvl="0" algn="ctr">
              <a:lnSpc>
                <a:spcPct val="110000"/>
              </a:lnSpc>
              <a:defRPr/>
            </a:pPr>
            <a:r>
              <a:rPr lang="en-US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Systematics: </a:t>
            </a:r>
            <a:br>
              <a:rPr lang="en-US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</a:br>
            <a:r>
              <a:rPr lang="en-US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extensive studies with many “knobs” to understand &amp; minimize</a:t>
            </a:r>
          </a:p>
          <a:p>
            <a:pPr lvl="0" algn="ctr">
              <a:lnSpc>
                <a:spcPct val="110000"/>
              </a:lnSpc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Symbol" panose="05050102010706020507" pitchFamily="18" charset="2"/>
            </a:endParaRPr>
          </a:p>
          <a:p>
            <a:pPr marR="0" lvl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Statistics: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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2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/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d.o.f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.  3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from technical noise source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since understood &amp; eliminated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Symbol" panose="05050102010706020507" pitchFamily="18" charset="2"/>
            </a:endParaRPr>
          </a:p>
          <a:p>
            <a:pPr marR="0" lvl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 reduced sensitivity by 3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relative to shot noise limit</a:t>
            </a:r>
          </a:p>
          <a:p>
            <a:pPr marR="0" lvl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39380" y="3739199"/>
            <a:ext cx="4763068" cy="2110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b="1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ACME II FINAL RESULT:</a:t>
            </a:r>
          </a:p>
          <a:p>
            <a:pPr lvl="0" 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i="1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</a:t>
            </a:r>
            <a:r>
              <a:rPr lang="en-US" kern="0" baseline="-250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</a:t>
            </a:r>
            <a:r>
              <a:rPr lang="en-US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= (4.3 </a:t>
            </a:r>
            <a:r>
              <a:rPr lang="en-US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sym typeface="Symbol" panose="05050102010706020507" pitchFamily="18" charset="2"/>
              </a:rPr>
              <a:t> </a:t>
            </a:r>
            <a:r>
              <a:rPr lang="en-US" kern="0" dirty="0">
                <a:solidFill>
                  <a:prstClr val="black"/>
                </a:solidFill>
                <a:latin typeface="Verdana" pitchFamily="34" charset="0"/>
              </a:rPr>
              <a:t>3.0</a:t>
            </a:r>
            <a:r>
              <a:rPr lang="en-US" kern="0" baseline="-25000" dirty="0">
                <a:solidFill>
                  <a:prstClr val="black"/>
                </a:solidFill>
                <a:latin typeface="Verdana" pitchFamily="34" charset="0"/>
              </a:rPr>
              <a:t>stat</a:t>
            </a:r>
            <a:r>
              <a:rPr lang="en-US" kern="0" dirty="0">
                <a:solidFill>
                  <a:prstClr val="black"/>
                </a:solidFill>
                <a:latin typeface="Verdana" pitchFamily="34" charset="0"/>
              </a:rPr>
              <a:t> </a:t>
            </a:r>
            <a:r>
              <a:rPr lang="en-US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sym typeface="Symbol" panose="05050102010706020507" pitchFamily="18" charset="2"/>
              </a:rPr>
              <a:t> </a:t>
            </a:r>
            <a:r>
              <a:rPr lang="en-US" kern="0" dirty="0">
                <a:solidFill>
                  <a:prstClr val="black"/>
                </a:solidFill>
                <a:latin typeface="Verdana" pitchFamily="34" charset="0"/>
                <a:sym typeface="Symbol" panose="05050102010706020507" pitchFamily="18" charset="2"/>
              </a:rPr>
              <a:t>2.6</a:t>
            </a:r>
            <a:r>
              <a:rPr lang="en-US" kern="0" baseline="-25000" dirty="0">
                <a:solidFill>
                  <a:prstClr val="black"/>
                </a:solidFill>
                <a:latin typeface="Verdana" pitchFamily="34" charset="0"/>
                <a:sym typeface="Symbol" panose="05050102010706020507" pitchFamily="18" charset="2"/>
              </a:rPr>
              <a:t>syst</a:t>
            </a:r>
            <a:r>
              <a:rPr lang="en-US" kern="0" dirty="0">
                <a:solidFill>
                  <a:prstClr val="black"/>
                </a:solidFill>
                <a:latin typeface="Verdana" pitchFamily="34" charset="0"/>
              </a:rPr>
              <a:t>)</a:t>
            </a:r>
            <a:r>
              <a:rPr lang="en-US" kern="0" dirty="0">
                <a:solidFill>
                  <a:prstClr val="black"/>
                </a:solidFill>
                <a:latin typeface="Verdana" pitchFamily="34" charset="0"/>
                <a:sym typeface="Symbol" panose="05050102010706020507" pitchFamily="18" charset="2"/>
              </a:rPr>
              <a:t></a:t>
            </a:r>
            <a:r>
              <a:rPr lang="en-US" kern="0" dirty="0">
                <a:solidFill>
                  <a:prstClr val="black"/>
                </a:solidFill>
                <a:latin typeface="Verdana" pitchFamily="34" charset="0"/>
              </a:rPr>
              <a:t>10</a:t>
            </a:r>
            <a:r>
              <a:rPr lang="en-US" kern="0" baseline="30000" dirty="0">
                <a:solidFill>
                  <a:prstClr val="black"/>
                </a:solidFill>
                <a:latin typeface="Verdana" pitchFamily="34" charset="0"/>
              </a:rPr>
              <a:t>-30</a:t>
            </a:r>
            <a:r>
              <a:rPr lang="en-US" kern="0" dirty="0">
                <a:solidFill>
                  <a:prstClr val="black"/>
                </a:solidFill>
                <a:latin typeface="Verdana" pitchFamily="34" charset="0"/>
              </a:rPr>
              <a:t> </a:t>
            </a:r>
            <a:r>
              <a:rPr lang="en-US" i="1" kern="0" dirty="0" err="1">
                <a:solidFill>
                  <a:prstClr val="black"/>
                </a:solidFill>
                <a:latin typeface="Verdana" pitchFamily="34" charset="0"/>
              </a:rPr>
              <a:t>e</a:t>
            </a:r>
            <a:r>
              <a:rPr lang="en-US" kern="0" dirty="0" err="1">
                <a:solidFill>
                  <a:prstClr val="black"/>
                </a:solidFill>
                <a:latin typeface="Verdana" pitchFamily="34" charset="0"/>
                <a:sym typeface="Symbol" panose="05050102010706020507" pitchFamily="18" charset="2"/>
              </a:rPr>
              <a:t></a:t>
            </a:r>
            <a:r>
              <a:rPr lang="en-US" kern="0" dirty="0" err="1">
                <a:solidFill>
                  <a:prstClr val="black"/>
                </a:solidFill>
                <a:latin typeface="Verdana" pitchFamily="34" charset="0"/>
              </a:rPr>
              <a:t>cm</a:t>
            </a:r>
            <a:endParaRPr lang="en-US" kern="0" dirty="0">
              <a:solidFill>
                <a:prstClr val="black"/>
              </a:solidFill>
              <a:latin typeface="Verdana" pitchFamily="34" charset="0"/>
            </a:endParaRPr>
          </a:p>
          <a:p>
            <a:pPr lvl="0" 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1D12FC"/>
                </a:solidFill>
                <a:effectLst/>
                <a:uLnTx/>
                <a:uFillTx/>
                <a:latin typeface="Verdana" pitchFamily="34" charset="0"/>
              </a:rPr>
              <a:t>|</a:t>
            </a:r>
            <a:r>
              <a:rPr kumimoji="0" lang="en-US" sz="2600" b="1" i="1" u="none" strike="noStrike" kern="0" cap="none" spc="0" normalizeH="0" baseline="0" noProof="0" dirty="0">
                <a:ln>
                  <a:noFill/>
                </a:ln>
                <a:solidFill>
                  <a:srgbClr val="1D12FC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d</a:t>
            </a:r>
            <a:r>
              <a:rPr kumimoji="0" lang="en-US" sz="2600" b="1" i="0" u="none" strike="noStrike" kern="0" cap="none" spc="0" normalizeH="0" baseline="-25000" noProof="0" dirty="0">
                <a:ln>
                  <a:noFill/>
                </a:ln>
                <a:solidFill>
                  <a:srgbClr val="1D12FC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e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1D12FC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| &lt; 1.1 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1D12FC"/>
                </a:solidFill>
                <a:effectLst/>
                <a:uLnTx/>
                <a:uFillTx/>
                <a:latin typeface="Verdana" pitchFamily="34" charset="0"/>
                <a:sym typeface="Symbol" panose="05050102010706020507" pitchFamily="18" charset="2"/>
              </a:rPr>
              <a:t> 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1D12FC"/>
                </a:solidFill>
                <a:effectLst/>
                <a:uLnTx/>
                <a:uFillTx/>
                <a:latin typeface="Verdana" pitchFamily="34" charset="0"/>
              </a:rPr>
              <a:t>10</a:t>
            </a:r>
            <a:r>
              <a:rPr kumimoji="0" lang="en-US" sz="2600" b="1" i="0" u="none" strike="noStrike" kern="0" cap="none" spc="0" normalizeH="0" baseline="30000" noProof="0" dirty="0">
                <a:ln>
                  <a:noFill/>
                </a:ln>
                <a:solidFill>
                  <a:srgbClr val="1D12FC"/>
                </a:solidFill>
                <a:effectLst/>
                <a:uLnTx/>
                <a:uFillTx/>
                <a:latin typeface="Verdana" pitchFamily="34" charset="0"/>
              </a:rPr>
              <a:t>-29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1D12FC"/>
                </a:solidFill>
                <a:effectLst/>
                <a:uLnTx/>
                <a:uFillTx/>
                <a:latin typeface="Verdana" pitchFamily="34" charset="0"/>
              </a:rPr>
              <a:t> </a:t>
            </a:r>
            <a:r>
              <a:rPr kumimoji="0" lang="en-US" sz="2600" b="1" i="1" u="none" strike="noStrike" kern="0" cap="none" spc="0" normalizeH="0" baseline="0" noProof="0" dirty="0" err="1">
                <a:ln>
                  <a:noFill/>
                </a:ln>
                <a:solidFill>
                  <a:srgbClr val="1D12FC"/>
                </a:solidFill>
                <a:effectLst/>
                <a:uLnTx/>
                <a:uFillTx/>
                <a:latin typeface="Verdana" pitchFamily="34" charset="0"/>
              </a:rPr>
              <a:t>e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1D12FC"/>
                </a:solidFill>
                <a:effectLst/>
                <a:uLnTx/>
                <a:uFillTx/>
                <a:latin typeface="Verdana" pitchFamily="34" charset="0"/>
                <a:sym typeface="Symbol" panose="05050102010706020507" pitchFamily="18" charset="2"/>
              </a:rPr>
              <a:t>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1D12FC"/>
                </a:solidFill>
                <a:effectLst/>
                <a:uLnTx/>
                <a:uFillTx/>
                <a:latin typeface="Verdana" pitchFamily="34" charset="0"/>
              </a:rPr>
              <a:t>cm</a:t>
            </a:r>
            <a:r>
              <a:rPr lang="en-US" sz="2600" b="1" kern="0" dirty="0">
                <a:solidFill>
                  <a:srgbClr val="1D12FC"/>
                </a:solidFill>
                <a:latin typeface="Verdana" pitchFamily="34" charset="0"/>
              </a:rPr>
              <a:t>      </a:t>
            </a:r>
          </a:p>
          <a:p>
            <a:pPr lvl="0" algn="ctr">
              <a:lnSpc>
                <a:spcPct val="110000"/>
              </a:lnSpc>
              <a:spcBef>
                <a:spcPts val="600"/>
              </a:spcBef>
            </a:pP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reduced </a:t>
            </a:r>
            <a:r>
              <a:rPr lang="en-US" sz="2600" b="1" kern="0" dirty="0">
                <a:solidFill>
                  <a:srgbClr val="FF0000"/>
                </a:solidFill>
              </a:rPr>
              <a:t>9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Symbol" panose="05050102010706020507" pitchFamily="18" charset="2"/>
              </a:rPr>
              <a:t>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vs. ACME I</a:t>
            </a:r>
            <a:endParaRPr kumimoji="0" lang="en-US" sz="2600" b="1" i="0" u="none" strike="noStrike" kern="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62753" y="6490476"/>
            <a:ext cx="3999425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en-US" sz="1600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[V. Andreev </a:t>
            </a:r>
            <a:r>
              <a:rPr lang="en-US" sz="1600" i="1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et al.</a:t>
            </a:r>
            <a:r>
              <a:rPr lang="en-US" sz="1600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, Nature </a:t>
            </a:r>
            <a:r>
              <a:rPr lang="en-US" sz="1600" b="1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562</a:t>
            </a:r>
            <a:r>
              <a:rPr lang="en-US" sz="1600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, 355 (2018)]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974111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73"/>
          <a:stretch/>
        </p:blipFill>
        <p:spPr>
          <a:xfrm>
            <a:off x="526486" y="1213164"/>
            <a:ext cx="7973011" cy="4640042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2835962" y="2944254"/>
            <a:ext cx="1106824" cy="740720"/>
            <a:chOff x="2478426" y="2774204"/>
            <a:chExt cx="1106824" cy="740720"/>
          </a:xfrm>
        </p:grpSpPr>
        <p:cxnSp>
          <p:nvCxnSpPr>
            <p:cNvPr id="26" name="Straight Connector 25"/>
            <p:cNvCxnSpPr/>
            <p:nvPr/>
          </p:nvCxnSpPr>
          <p:spPr bwMode="auto">
            <a:xfrm>
              <a:off x="2478426" y="2954216"/>
              <a:ext cx="1106824" cy="0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rgbClr val="2D2DB9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7" name="Rectangle 26"/>
            <p:cNvSpPr/>
            <p:nvPr/>
          </p:nvSpPr>
          <p:spPr bwMode="auto">
            <a:xfrm>
              <a:off x="2478426" y="2966916"/>
              <a:ext cx="1106824" cy="548008"/>
            </a:xfrm>
            <a:prstGeom prst="rect">
              <a:avLst/>
            </a:prstGeom>
            <a:solidFill>
              <a:srgbClr val="2D2DB9">
                <a:alpha val="34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 bwMode="auto">
            <a:xfrm flipV="1">
              <a:off x="3036765" y="2774204"/>
              <a:ext cx="0" cy="180012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rgbClr val="2D2DB9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</p:grpSp>
      <p:grpSp>
        <p:nvGrpSpPr>
          <p:cNvPr id="22" name="Group 21"/>
          <p:cNvGrpSpPr/>
          <p:nvPr/>
        </p:nvGrpSpPr>
        <p:grpSpPr>
          <a:xfrm>
            <a:off x="6582853" y="3950938"/>
            <a:ext cx="741571" cy="1578725"/>
            <a:chOff x="4017050" y="2059076"/>
            <a:chExt cx="732923" cy="1128624"/>
          </a:xfrm>
        </p:grpSpPr>
        <p:cxnSp>
          <p:nvCxnSpPr>
            <p:cNvPr id="23" name="Straight Connector 22"/>
            <p:cNvCxnSpPr/>
            <p:nvPr/>
          </p:nvCxnSpPr>
          <p:spPr bwMode="auto">
            <a:xfrm>
              <a:off x="4018453" y="2184400"/>
              <a:ext cx="731520" cy="0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rgbClr val="80008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5" name="Rectangle 24"/>
            <p:cNvSpPr/>
            <p:nvPr/>
          </p:nvSpPr>
          <p:spPr bwMode="auto">
            <a:xfrm>
              <a:off x="4017050" y="2184400"/>
              <a:ext cx="731520" cy="1003300"/>
            </a:xfrm>
            <a:prstGeom prst="rect">
              <a:avLst/>
            </a:prstGeom>
            <a:solidFill>
              <a:srgbClr val="800080">
                <a:alpha val="34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 bwMode="auto">
            <a:xfrm flipV="1">
              <a:off x="4377075" y="2059076"/>
              <a:ext cx="0" cy="116898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rgbClr val="80008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</p:grpSp>
      <p:sp>
        <p:nvSpPr>
          <p:cNvPr id="41" name="TextBox 40"/>
          <p:cNvSpPr txBox="1"/>
          <p:nvPr/>
        </p:nvSpPr>
        <p:spPr>
          <a:xfrm>
            <a:off x="6283010" y="1331052"/>
            <a:ext cx="2105684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Disfavored by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ACME &amp; </a:t>
            </a:r>
            <a:r>
              <a:rPr kumimoji="0" lang="en-US" sz="2100" b="1" i="0" u="none" strike="noStrike" kern="1200" cap="none" spc="0" normalizeH="0" baseline="3000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199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Hg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528379" y="5390351"/>
            <a:ext cx="743079" cy="720987"/>
            <a:chOff x="171318" y="5222859"/>
            <a:chExt cx="743079" cy="720987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450163" y="5426822"/>
              <a:ext cx="46423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450163" y="5760930"/>
              <a:ext cx="46423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227590" y="5222859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t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1318" y="5574514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h</a:t>
              </a:r>
            </a:p>
          </p:txBody>
        </p:sp>
      </p:grpSp>
      <p:sp>
        <p:nvSpPr>
          <p:cNvPr id="35" name="Title 1"/>
          <p:cNvSpPr txBox="1">
            <a:spLocks/>
          </p:cNvSpPr>
          <p:nvPr/>
        </p:nvSpPr>
        <p:spPr bwMode="auto">
          <a:xfrm>
            <a:off x="1" y="0"/>
            <a:ext cx="9143999" cy="512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EDMs in particle physics: supersymmetry</a:t>
            </a:r>
            <a:endParaRPr kumimoji="0" lang="en-US" sz="2800" b="0" i="1" u="none" strike="noStrike" kern="0" cap="none" spc="0" normalizeH="0" baseline="-2500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0" y="549910"/>
            <a:ext cx="9149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J. Feng: “Naturalness and the status of SUSY”,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Annu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 Rev.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Nucl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 Part. Sci. (2013)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7187" y="886010"/>
            <a:ext cx="9085547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“All of the constraints shown are merely indicative and subject to significant loopholes and caveats”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059764" y="1220316"/>
            <a:ext cx="5269155" cy="2917712"/>
            <a:chOff x="2071133" y="1286036"/>
            <a:chExt cx="5269155" cy="2917712"/>
          </a:xfrm>
        </p:grpSpPr>
        <p:grpSp>
          <p:nvGrpSpPr>
            <p:cNvPr id="4" name="Group 3"/>
            <p:cNvGrpSpPr/>
            <p:nvPr/>
          </p:nvGrpSpPr>
          <p:grpSpPr>
            <a:xfrm>
              <a:off x="3967884" y="1286036"/>
              <a:ext cx="733219" cy="1157437"/>
              <a:chOff x="3967884" y="1286036"/>
              <a:chExt cx="733219" cy="1157437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3969583" y="1483353"/>
                <a:ext cx="731520" cy="960120"/>
              </a:xfrm>
              <a:prstGeom prst="rect">
                <a:avLst/>
              </a:prstGeom>
              <a:solidFill>
                <a:srgbClr val="800080">
                  <a:alpha val="34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46" name="Straight Connector 45"/>
              <p:cNvCxnSpPr/>
              <p:nvPr/>
            </p:nvCxnSpPr>
            <p:spPr bwMode="auto">
              <a:xfrm>
                <a:off x="3967884" y="1466048"/>
                <a:ext cx="731520" cy="0"/>
              </a:xfrm>
              <a:prstGeom prst="line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80008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8" name="Straight Connector 47"/>
              <p:cNvCxnSpPr/>
              <p:nvPr/>
            </p:nvCxnSpPr>
            <p:spPr bwMode="auto">
              <a:xfrm flipV="1">
                <a:off x="4320483" y="1286036"/>
                <a:ext cx="0" cy="180012"/>
              </a:xfrm>
              <a:prstGeom prst="line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800080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</p:grpSp>
        <p:grpSp>
          <p:nvGrpSpPr>
            <p:cNvPr id="5" name="Group 4"/>
            <p:cNvGrpSpPr/>
            <p:nvPr/>
          </p:nvGrpSpPr>
          <p:grpSpPr>
            <a:xfrm>
              <a:off x="6597082" y="3064507"/>
              <a:ext cx="743206" cy="1139241"/>
              <a:chOff x="6597082" y="3064507"/>
              <a:chExt cx="743206" cy="1139241"/>
            </a:xfrm>
          </p:grpSpPr>
          <p:sp>
            <p:nvSpPr>
              <p:cNvPr id="47" name="Rectangle 46"/>
              <p:cNvSpPr/>
              <p:nvPr/>
            </p:nvSpPr>
            <p:spPr>
              <a:xfrm>
                <a:off x="6597082" y="3261571"/>
                <a:ext cx="731520" cy="942177"/>
              </a:xfrm>
              <a:prstGeom prst="rect">
                <a:avLst/>
              </a:prstGeom>
              <a:solidFill>
                <a:srgbClr val="800080">
                  <a:alpha val="34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49" name="Straight Connector 48"/>
              <p:cNvCxnSpPr/>
              <p:nvPr/>
            </p:nvCxnSpPr>
            <p:spPr bwMode="auto">
              <a:xfrm>
                <a:off x="6608768" y="3244519"/>
                <a:ext cx="731520" cy="0"/>
              </a:xfrm>
              <a:prstGeom prst="line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80008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" name="Straight Connector 49"/>
              <p:cNvCxnSpPr/>
              <p:nvPr/>
            </p:nvCxnSpPr>
            <p:spPr bwMode="auto">
              <a:xfrm flipV="1">
                <a:off x="6961367" y="3064507"/>
                <a:ext cx="0" cy="180012"/>
              </a:xfrm>
              <a:prstGeom prst="line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800080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</p:grpSp>
        <p:grpSp>
          <p:nvGrpSpPr>
            <p:cNvPr id="3" name="Group 2"/>
            <p:cNvGrpSpPr/>
            <p:nvPr/>
          </p:nvGrpSpPr>
          <p:grpSpPr>
            <a:xfrm>
              <a:off x="2071133" y="3022518"/>
              <a:ext cx="374732" cy="1151562"/>
              <a:chOff x="2071133" y="3022518"/>
              <a:chExt cx="374732" cy="1151562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2071133" y="3213960"/>
                <a:ext cx="365760" cy="960120"/>
              </a:xfrm>
              <a:prstGeom prst="rect">
                <a:avLst/>
              </a:prstGeom>
              <a:solidFill>
                <a:srgbClr val="800080">
                  <a:alpha val="34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51" name="Straight Connector 50"/>
              <p:cNvCxnSpPr/>
              <p:nvPr/>
            </p:nvCxnSpPr>
            <p:spPr bwMode="auto">
              <a:xfrm>
                <a:off x="2080105" y="3213960"/>
                <a:ext cx="365760" cy="0"/>
              </a:xfrm>
              <a:prstGeom prst="line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80008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2" name="Straight Connector 51"/>
              <p:cNvCxnSpPr/>
              <p:nvPr/>
            </p:nvCxnSpPr>
            <p:spPr bwMode="auto">
              <a:xfrm flipV="1">
                <a:off x="2272684" y="3022518"/>
                <a:ext cx="0" cy="180012"/>
              </a:xfrm>
              <a:prstGeom prst="line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800080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</p:grpSp>
      </p:grpSp>
      <p:grpSp>
        <p:nvGrpSpPr>
          <p:cNvPr id="19" name="Group 18"/>
          <p:cNvGrpSpPr/>
          <p:nvPr/>
        </p:nvGrpSpPr>
        <p:grpSpPr>
          <a:xfrm>
            <a:off x="3942785" y="2204452"/>
            <a:ext cx="761859" cy="1153297"/>
            <a:chOff x="4017050" y="2004388"/>
            <a:chExt cx="735809" cy="1183312"/>
          </a:xfrm>
        </p:grpSpPr>
        <p:cxnSp>
          <p:nvCxnSpPr>
            <p:cNvPr id="7" name="Straight Connector 6"/>
            <p:cNvCxnSpPr/>
            <p:nvPr/>
          </p:nvCxnSpPr>
          <p:spPr bwMode="auto">
            <a:xfrm>
              <a:off x="4021339" y="2184400"/>
              <a:ext cx="731520" cy="0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rgbClr val="80008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5" name="Rectangle 14"/>
            <p:cNvSpPr/>
            <p:nvPr/>
          </p:nvSpPr>
          <p:spPr bwMode="auto">
            <a:xfrm>
              <a:off x="4017050" y="2184400"/>
              <a:ext cx="731520" cy="1003300"/>
            </a:xfrm>
            <a:prstGeom prst="rect">
              <a:avLst/>
            </a:prstGeom>
            <a:solidFill>
              <a:srgbClr val="800080">
                <a:alpha val="34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 bwMode="auto">
            <a:xfrm flipV="1">
              <a:off x="4377075" y="2004388"/>
              <a:ext cx="0" cy="180012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rgbClr val="80008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</p:grpSp>
      <p:grpSp>
        <p:nvGrpSpPr>
          <p:cNvPr id="37" name="Group 36"/>
          <p:cNvGrpSpPr/>
          <p:nvPr/>
        </p:nvGrpSpPr>
        <p:grpSpPr>
          <a:xfrm>
            <a:off x="2059764" y="3950938"/>
            <a:ext cx="406241" cy="1579777"/>
            <a:chOff x="4017050" y="2066815"/>
            <a:chExt cx="744220" cy="1120885"/>
          </a:xfrm>
        </p:grpSpPr>
        <p:cxnSp>
          <p:nvCxnSpPr>
            <p:cNvPr id="38" name="Straight Connector 37"/>
            <p:cNvCxnSpPr/>
            <p:nvPr/>
          </p:nvCxnSpPr>
          <p:spPr bwMode="auto">
            <a:xfrm>
              <a:off x="4029750" y="2184400"/>
              <a:ext cx="731520" cy="0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rgbClr val="80008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9" name="Rectangle 38"/>
            <p:cNvSpPr/>
            <p:nvPr/>
          </p:nvSpPr>
          <p:spPr bwMode="auto">
            <a:xfrm>
              <a:off x="4017050" y="2184400"/>
              <a:ext cx="731520" cy="1003300"/>
            </a:xfrm>
            <a:prstGeom prst="rect">
              <a:avLst/>
            </a:prstGeom>
            <a:solidFill>
              <a:srgbClr val="800080">
                <a:alpha val="34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 bwMode="auto">
            <a:xfrm flipV="1">
              <a:off x="4200745" y="2066815"/>
              <a:ext cx="0" cy="116898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rgbClr val="80008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</p:grpSp>
      <p:grpSp>
        <p:nvGrpSpPr>
          <p:cNvPr id="57" name="Group 56"/>
          <p:cNvGrpSpPr/>
          <p:nvPr/>
        </p:nvGrpSpPr>
        <p:grpSpPr>
          <a:xfrm>
            <a:off x="1317281" y="3357939"/>
            <a:ext cx="7132783" cy="2005954"/>
            <a:chOff x="1221745" y="3967352"/>
            <a:chExt cx="7132783" cy="2005954"/>
          </a:xfrm>
        </p:grpSpPr>
        <p:grpSp>
          <p:nvGrpSpPr>
            <p:cNvPr id="58" name="Group 57"/>
            <p:cNvGrpSpPr/>
            <p:nvPr/>
          </p:nvGrpSpPr>
          <p:grpSpPr>
            <a:xfrm>
              <a:off x="1221745" y="3967352"/>
              <a:ext cx="7132783" cy="2005954"/>
              <a:chOff x="1323345" y="3107099"/>
              <a:chExt cx="7132783" cy="2005954"/>
            </a:xfrm>
          </p:grpSpPr>
          <p:grpSp>
            <p:nvGrpSpPr>
              <p:cNvPr id="78" name="Group 77"/>
              <p:cNvGrpSpPr/>
              <p:nvPr/>
            </p:nvGrpSpPr>
            <p:grpSpPr>
              <a:xfrm>
                <a:off x="2446774" y="3107099"/>
                <a:ext cx="367108" cy="187446"/>
                <a:chOff x="2446774" y="3716340"/>
                <a:chExt cx="367108" cy="187446"/>
              </a:xfrm>
            </p:grpSpPr>
            <p:cxnSp>
              <p:nvCxnSpPr>
                <p:cNvPr id="119" name="Straight Connector 118"/>
                <p:cNvCxnSpPr/>
                <p:nvPr/>
              </p:nvCxnSpPr>
              <p:spPr bwMode="auto">
                <a:xfrm flipH="1">
                  <a:off x="2446774" y="3903786"/>
                  <a:ext cx="367108" cy="0"/>
                </a:xfrm>
                <a:prstGeom prst="line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00B0F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0" name="Straight Connector 119"/>
                <p:cNvCxnSpPr/>
                <p:nvPr/>
              </p:nvCxnSpPr>
              <p:spPr bwMode="auto">
                <a:xfrm flipV="1">
                  <a:off x="2649753" y="3716340"/>
                  <a:ext cx="0" cy="18288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rgbClr val="00B0F0"/>
                  </a:solidFill>
                  <a:prstDash val="solid"/>
                  <a:round/>
                  <a:headEnd type="none" w="med" len="med"/>
                  <a:tailEnd type="arrow" w="med" len="med"/>
                </a:ln>
                <a:effectLst/>
              </p:spPr>
            </p:cxnSp>
          </p:grpSp>
          <p:grpSp>
            <p:nvGrpSpPr>
              <p:cNvPr id="79" name="Group 78"/>
              <p:cNvGrpSpPr/>
              <p:nvPr/>
            </p:nvGrpSpPr>
            <p:grpSpPr>
              <a:xfrm>
                <a:off x="1323345" y="3747502"/>
                <a:ext cx="367108" cy="187446"/>
                <a:chOff x="2446774" y="3716340"/>
                <a:chExt cx="367108" cy="187446"/>
              </a:xfrm>
            </p:grpSpPr>
            <p:cxnSp>
              <p:nvCxnSpPr>
                <p:cNvPr id="117" name="Straight Connector 116"/>
                <p:cNvCxnSpPr/>
                <p:nvPr/>
              </p:nvCxnSpPr>
              <p:spPr bwMode="auto">
                <a:xfrm flipH="1">
                  <a:off x="2446774" y="3903786"/>
                  <a:ext cx="367108" cy="0"/>
                </a:xfrm>
                <a:prstGeom prst="line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00B0F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8" name="Straight Connector 117"/>
                <p:cNvCxnSpPr/>
                <p:nvPr/>
              </p:nvCxnSpPr>
              <p:spPr bwMode="auto">
                <a:xfrm flipV="1">
                  <a:off x="2649753" y="3716340"/>
                  <a:ext cx="0" cy="18288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rgbClr val="00B0F0"/>
                  </a:solidFill>
                  <a:prstDash val="solid"/>
                  <a:round/>
                  <a:headEnd type="none" w="med" len="med"/>
                  <a:tailEnd type="arrow" w="med" len="med"/>
                </a:ln>
                <a:effectLst/>
              </p:spPr>
            </p:cxnSp>
          </p:grpSp>
          <p:grpSp>
            <p:nvGrpSpPr>
              <p:cNvPr id="80" name="Group 79"/>
              <p:cNvGrpSpPr/>
              <p:nvPr/>
            </p:nvGrpSpPr>
            <p:grpSpPr>
              <a:xfrm>
                <a:off x="1701831" y="3744158"/>
                <a:ext cx="367108" cy="187446"/>
                <a:chOff x="2446774" y="3716340"/>
                <a:chExt cx="367108" cy="187446"/>
              </a:xfrm>
            </p:grpSpPr>
            <p:cxnSp>
              <p:nvCxnSpPr>
                <p:cNvPr id="115" name="Straight Connector 114"/>
                <p:cNvCxnSpPr/>
                <p:nvPr/>
              </p:nvCxnSpPr>
              <p:spPr bwMode="auto">
                <a:xfrm flipH="1">
                  <a:off x="2446774" y="3903786"/>
                  <a:ext cx="367108" cy="0"/>
                </a:xfrm>
                <a:prstGeom prst="line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00B0F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6" name="Straight Connector 115"/>
                <p:cNvCxnSpPr/>
                <p:nvPr/>
              </p:nvCxnSpPr>
              <p:spPr bwMode="auto">
                <a:xfrm flipV="1">
                  <a:off x="2649753" y="3716340"/>
                  <a:ext cx="0" cy="18288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rgbClr val="00B0F0"/>
                  </a:solidFill>
                  <a:prstDash val="solid"/>
                  <a:round/>
                  <a:headEnd type="none" w="med" len="med"/>
                  <a:tailEnd type="arrow" w="med" len="med"/>
                </a:ln>
                <a:effectLst/>
              </p:spPr>
            </p:cxnSp>
          </p:grpSp>
          <p:grpSp>
            <p:nvGrpSpPr>
              <p:cNvPr id="81" name="Group 80"/>
              <p:cNvGrpSpPr/>
              <p:nvPr/>
            </p:nvGrpSpPr>
            <p:grpSpPr>
              <a:xfrm>
                <a:off x="2075291" y="3745832"/>
                <a:ext cx="367108" cy="187446"/>
                <a:chOff x="2446774" y="3716340"/>
                <a:chExt cx="367108" cy="187446"/>
              </a:xfrm>
            </p:grpSpPr>
            <p:cxnSp>
              <p:nvCxnSpPr>
                <p:cNvPr id="113" name="Straight Connector 112"/>
                <p:cNvCxnSpPr/>
                <p:nvPr/>
              </p:nvCxnSpPr>
              <p:spPr bwMode="auto">
                <a:xfrm flipH="1">
                  <a:off x="2446774" y="3903786"/>
                  <a:ext cx="367108" cy="0"/>
                </a:xfrm>
                <a:prstGeom prst="line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00B0F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4" name="Straight Connector 113"/>
                <p:cNvCxnSpPr/>
                <p:nvPr/>
              </p:nvCxnSpPr>
              <p:spPr bwMode="auto">
                <a:xfrm flipV="1">
                  <a:off x="2649753" y="3716340"/>
                  <a:ext cx="0" cy="18288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rgbClr val="00B0F0"/>
                  </a:solidFill>
                  <a:prstDash val="solid"/>
                  <a:round/>
                  <a:headEnd type="none" w="med" len="med"/>
                  <a:tailEnd type="arrow" w="med" len="med"/>
                </a:ln>
                <a:effectLst/>
              </p:spPr>
            </p:cxnSp>
          </p:grpSp>
          <p:grpSp>
            <p:nvGrpSpPr>
              <p:cNvPr id="82" name="Group 81"/>
              <p:cNvGrpSpPr/>
              <p:nvPr/>
            </p:nvGrpSpPr>
            <p:grpSpPr>
              <a:xfrm>
                <a:off x="3971080" y="4162928"/>
                <a:ext cx="367108" cy="187446"/>
                <a:chOff x="2446774" y="3716340"/>
                <a:chExt cx="367108" cy="187446"/>
              </a:xfrm>
            </p:grpSpPr>
            <p:cxnSp>
              <p:nvCxnSpPr>
                <p:cNvPr id="111" name="Straight Connector 110"/>
                <p:cNvCxnSpPr/>
                <p:nvPr/>
              </p:nvCxnSpPr>
              <p:spPr bwMode="auto">
                <a:xfrm flipH="1">
                  <a:off x="2446774" y="3903786"/>
                  <a:ext cx="367108" cy="0"/>
                </a:xfrm>
                <a:prstGeom prst="line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00B0F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2" name="Straight Connector 111"/>
                <p:cNvCxnSpPr/>
                <p:nvPr/>
              </p:nvCxnSpPr>
              <p:spPr bwMode="auto">
                <a:xfrm flipV="1">
                  <a:off x="2649753" y="3716340"/>
                  <a:ext cx="0" cy="18288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rgbClr val="00B0F0"/>
                  </a:solidFill>
                  <a:prstDash val="solid"/>
                  <a:round/>
                  <a:headEnd type="none" w="med" len="med"/>
                  <a:tailEnd type="arrow" w="med" len="med"/>
                </a:ln>
                <a:effectLst/>
              </p:spPr>
            </p:cxnSp>
          </p:grpSp>
          <p:grpSp>
            <p:nvGrpSpPr>
              <p:cNvPr id="83" name="Group 82"/>
              <p:cNvGrpSpPr/>
              <p:nvPr/>
            </p:nvGrpSpPr>
            <p:grpSpPr>
              <a:xfrm>
                <a:off x="4339164" y="4162469"/>
                <a:ext cx="367108" cy="187446"/>
                <a:chOff x="2446774" y="3716340"/>
                <a:chExt cx="367108" cy="187446"/>
              </a:xfrm>
            </p:grpSpPr>
            <p:cxnSp>
              <p:nvCxnSpPr>
                <p:cNvPr id="109" name="Straight Connector 108"/>
                <p:cNvCxnSpPr/>
                <p:nvPr/>
              </p:nvCxnSpPr>
              <p:spPr bwMode="auto">
                <a:xfrm flipH="1">
                  <a:off x="2446774" y="3903786"/>
                  <a:ext cx="367108" cy="0"/>
                </a:xfrm>
                <a:prstGeom prst="line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00B0F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0" name="Straight Connector 109"/>
                <p:cNvCxnSpPr/>
                <p:nvPr/>
              </p:nvCxnSpPr>
              <p:spPr bwMode="auto">
                <a:xfrm flipV="1">
                  <a:off x="2649753" y="3716340"/>
                  <a:ext cx="0" cy="18288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rgbClr val="00B0F0"/>
                  </a:solidFill>
                  <a:prstDash val="solid"/>
                  <a:round/>
                  <a:headEnd type="none" w="med" len="med"/>
                  <a:tailEnd type="arrow" w="med" len="med"/>
                </a:ln>
                <a:effectLst/>
              </p:spPr>
            </p:cxnSp>
          </p:grpSp>
          <p:grpSp>
            <p:nvGrpSpPr>
              <p:cNvPr id="84" name="Group 83"/>
              <p:cNvGrpSpPr/>
              <p:nvPr/>
            </p:nvGrpSpPr>
            <p:grpSpPr>
              <a:xfrm>
                <a:off x="5836724" y="4162928"/>
                <a:ext cx="367108" cy="187446"/>
                <a:chOff x="2446774" y="3716340"/>
                <a:chExt cx="367108" cy="187446"/>
              </a:xfrm>
            </p:grpSpPr>
            <p:cxnSp>
              <p:nvCxnSpPr>
                <p:cNvPr id="107" name="Straight Connector 106"/>
                <p:cNvCxnSpPr/>
                <p:nvPr/>
              </p:nvCxnSpPr>
              <p:spPr bwMode="auto">
                <a:xfrm flipH="1">
                  <a:off x="2446774" y="3903786"/>
                  <a:ext cx="367108" cy="0"/>
                </a:xfrm>
                <a:prstGeom prst="line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00B0F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8" name="Straight Connector 107"/>
                <p:cNvCxnSpPr/>
                <p:nvPr/>
              </p:nvCxnSpPr>
              <p:spPr bwMode="auto">
                <a:xfrm flipV="1">
                  <a:off x="2649753" y="3716340"/>
                  <a:ext cx="0" cy="18288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rgbClr val="00B0F0"/>
                  </a:solidFill>
                  <a:prstDash val="solid"/>
                  <a:round/>
                  <a:headEnd type="none" w="med" len="med"/>
                  <a:tailEnd type="arrow" w="med" len="med"/>
                </a:ln>
                <a:effectLst/>
              </p:spPr>
            </p:cxnSp>
          </p:grpSp>
          <p:grpSp>
            <p:nvGrpSpPr>
              <p:cNvPr id="85" name="Group 84"/>
              <p:cNvGrpSpPr/>
              <p:nvPr/>
            </p:nvGrpSpPr>
            <p:grpSpPr>
              <a:xfrm>
                <a:off x="6204808" y="4162469"/>
                <a:ext cx="367108" cy="187446"/>
                <a:chOff x="2446774" y="3716340"/>
                <a:chExt cx="367108" cy="187446"/>
              </a:xfrm>
            </p:grpSpPr>
            <p:cxnSp>
              <p:nvCxnSpPr>
                <p:cNvPr id="105" name="Straight Connector 104"/>
                <p:cNvCxnSpPr/>
                <p:nvPr/>
              </p:nvCxnSpPr>
              <p:spPr bwMode="auto">
                <a:xfrm flipH="1">
                  <a:off x="2446774" y="3903786"/>
                  <a:ext cx="367108" cy="0"/>
                </a:xfrm>
                <a:prstGeom prst="line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00B0F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6" name="Straight Connector 105"/>
                <p:cNvCxnSpPr/>
                <p:nvPr/>
              </p:nvCxnSpPr>
              <p:spPr bwMode="auto">
                <a:xfrm flipV="1">
                  <a:off x="2649753" y="3716340"/>
                  <a:ext cx="0" cy="18288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rgbClr val="00B0F0"/>
                  </a:solidFill>
                  <a:prstDash val="solid"/>
                  <a:round/>
                  <a:headEnd type="none" w="med" len="med"/>
                  <a:tailEnd type="arrow" w="med" len="med"/>
                </a:ln>
                <a:effectLst/>
              </p:spPr>
            </p:cxnSp>
          </p:grpSp>
          <p:grpSp>
            <p:nvGrpSpPr>
              <p:cNvPr id="86" name="Group 85"/>
              <p:cNvGrpSpPr/>
              <p:nvPr/>
            </p:nvGrpSpPr>
            <p:grpSpPr>
              <a:xfrm>
                <a:off x="6610447" y="3652803"/>
                <a:ext cx="367108" cy="187446"/>
                <a:chOff x="2446774" y="3716340"/>
                <a:chExt cx="367108" cy="187446"/>
              </a:xfrm>
            </p:grpSpPr>
            <p:cxnSp>
              <p:nvCxnSpPr>
                <p:cNvPr id="103" name="Straight Connector 102"/>
                <p:cNvCxnSpPr/>
                <p:nvPr/>
              </p:nvCxnSpPr>
              <p:spPr bwMode="auto">
                <a:xfrm flipH="1">
                  <a:off x="2446774" y="3903786"/>
                  <a:ext cx="367108" cy="0"/>
                </a:xfrm>
                <a:prstGeom prst="line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00B0F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4" name="Straight Connector 103"/>
                <p:cNvCxnSpPr/>
                <p:nvPr/>
              </p:nvCxnSpPr>
              <p:spPr bwMode="auto">
                <a:xfrm flipV="1">
                  <a:off x="2649753" y="3716340"/>
                  <a:ext cx="0" cy="18288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rgbClr val="00B0F0"/>
                  </a:solidFill>
                  <a:prstDash val="solid"/>
                  <a:round/>
                  <a:headEnd type="none" w="med" len="med"/>
                  <a:tailEnd type="arrow" w="med" len="med"/>
                </a:ln>
                <a:effectLst/>
              </p:spPr>
            </p:cxnSp>
          </p:grpSp>
          <p:grpSp>
            <p:nvGrpSpPr>
              <p:cNvPr id="87" name="Group 86"/>
              <p:cNvGrpSpPr/>
              <p:nvPr/>
            </p:nvGrpSpPr>
            <p:grpSpPr>
              <a:xfrm>
                <a:off x="6978531" y="3652803"/>
                <a:ext cx="367108" cy="187446"/>
                <a:chOff x="2446774" y="3716340"/>
                <a:chExt cx="367108" cy="187446"/>
              </a:xfrm>
            </p:grpSpPr>
            <p:cxnSp>
              <p:nvCxnSpPr>
                <p:cNvPr id="101" name="Straight Connector 100"/>
                <p:cNvCxnSpPr/>
                <p:nvPr/>
              </p:nvCxnSpPr>
              <p:spPr bwMode="auto">
                <a:xfrm flipH="1">
                  <a:off x="2446774" y="3903786"/>
                  <a:ext cx="367108" cy="0"/>
                </a:xfrm>
                <a:prstGeom prst="line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00B0F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2" name="Straight Connector 101"/>
                <p:cNvCxnSpPr/>
                <p:nvPr/>
              </p:nvCxnSpPr>
              <p:spPr bwMode="auto">
                <a:xfrm flipV="1">
                  <a:off x="2649753" y="3716340"/>
                  <a:ext cx="0" cy="18288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rgbClr val="00B0F0"/>
                  </a:solidFill>
                  <a:prstDash val="solid"/>
                  <a:round/>
                  <a:headEnd type="none" w="med" len="med"/>
                  <a:tailEnd type="arrow" w="med" len="med"/>
                </a:ln>
                <a:effectLst/>
              </p:spPr>
            </p:cxnSp>
          </p:grpSp>
          <p:grpSp>
            <p:nvGrpSpPr>
              <p:cNvPr id="88" name="Group 87"/>
              <p:cNvGrpSpPr/>
              <p:nvPr/>
            </p:nvGrpSpPr>
            <p:grpSpPr>
              <a:xfrm>
                <a:off x="7720936" y="4158912"/>
                <a:ext cx="367108" cy="187446"/>
                <a:chOff x="2446774" y="3716340"/>
                <a:chExt cx="367108" cy="187446"/>
              </a:xfrm>
            </p:grpSpPr>
            <p:cxnSp>
              <p:nvCxnSpPr>
                <p:cNvPr id="99" name="Straight Connector 98"/>
                <p:cNvCxnSpPr/>
                <p:nvPr/>
              </p:nvCxnSpPr>
              <p:spPr bwMode="auto">
                <a:xfrm flipH="1">
                  <a:off x="2446774" y="3903786"/>
                  <a:ext cx="367108" cy="0"/>
                </a:xfrm>
                <a:prstGeom prst="line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00B0F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0" name="Straight Connector 99"/>
                <p:cNvCxnSpPr/>
                <p:nvPr/>
              </p:nvCxnSpPr>
              <p:spPr bwMode="auto">
                <a:xfrm flipV="1">
                  <a:off x="2649753" y="3716340"/>
                  <a:ext cx="0" cy="18288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rgbClr val="00B0F0"/>
                  </a:solidFill>
                  <a:prstDash val="solid"/>
                  <a:round/>
                  <a:headEnd type="none" w="med" len="med"/>
                  <a:tailEnd type="arrow" w="med" len="med"/>
                </a:ln>
                <a:effectLst/>
              </p:spPr>
            </p:cxnSp>
          </p:grpSp>
          <p:grpSp>
            <p:nvGrpSpPr>
              <p:cNvPr id="89" name="Group 88"/>
              <p:cNvGrpSpPr/>
              <p:nvPr/>
            </p:nvGrpSpPr>
            <p:grpSpPr>
              <a:xfrm>
                <a:off x="8089020" y="4158453"/>
                <a:ext cx="367108" cy="187446"/>
                <a:chOff x="2446774" y="3716340"/>
                <a:chExt cx="367108" cy="187446"/>
              </a:xfrm>
            </p:grpSpPr>
            <p:cxnSp>
              <p:nvCxnSpPr>
                <p:cNvPr id="97" name="Straight Connector 96"/>
                <p:cNvCxnSpPr/>
                <p:nvPr/>
              </p:nvCxnSpPr>
              <p:spPr bwMode="auto">
                <a:xfrm flipH="1">
                  <a:off x="2446774" y="3903786"/>
                  <a:ext cx="367108" cy="0"/>
                </a:xfrm>
                <a:prstGeom prst="line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00B0F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8" name="Straight Connector 97"/>
                <p:cNvCxnSpPr/>
                <p:nvPr/>
              </p:nvCxnSpPr>
              <p:spPr bwMode="auto">
                <a:xfrm flipV="1">
                  <a:off x="2649753" y="3716340"/>
                  <a:ext cx="0" cy="18288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rgbClr val="00B0F0"/>
                  </a:solidFill>
                  <a:prstDash val="solid"/>
                  <a:round/>
                  <a:headEnd type="none" w="med" len="med"/>
                  <a:tailEnd type="arrow" w="med" len="med"/>
                </a:ln>
                <a:effectLst/>
              </p:spPr>
            </p:cxnSp>
          </p:grpSp>
          <p:sp>
            <p:nvSpPr>
              <p:cNvPr id="90" name="Right Arrow 89"/>
              <p:cNvSpPr/>
              <p:nvPr/>
            </p:nvSpPr>
            <p:spPr bwMode="auto">
              <a:xfrm rot="16200000">
                <a:off x="1128407" y="4198665"/>
                <a:ext cx="777240" cy="238286"/>
              </a:xfrm>
              <a:prstGeom prst="rightArrow">
                <a:avLst/>
              </a:prstGeom>
              <a:solidFill>
                <a:srgbClr val="00B0F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1" name="Right Arrow 90"/>
              <p:cNvSpPr/>
              <p:nvPr/>
            </p:nvSpPr>
            <p:spPr bwMode="auto">
              <a:xfrm rot="16200000">
                <a:off x="1882385" y="4194649"/>
                <a:ext cx="777240" cy="238286"/>
              </a:xfrm>
              <a:prstGeom prst="rightArrow">
                <a:avLst/>
              </a:prstGeom>
              <a:solidFill>
                <a:srgbClr val="00B0F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2" name="Right Arrow 91"/>
              <p:cNvSpPr/>
              <p:nvPr/>
            </p:nvSpPr>
            <p:spPr bwMode="auto">
              <a:xfrm rot="16200000">
                <a:off x="2372034" y="3466493"/>
                <a:ext cx="548640" cy="238286"/>
              </a:xfrm>
              <a:prstGeom prst="rightArrow">
                <a:avLst/>
              </a:prstGeom>
              <a:solidFill>
                <a:srgbClr val="00B0F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3" name="Right Arrow 92"/>
              <p:cNvSpPr/>
              <p:nvPr/>
            </p:nvSpPr>
            <p:spPr bwMode="auto">
              <a:xfrm rot="16200000">
                <a:off x="7706109" y="4605290"/>
                <a:ext cx="777240" cy="238286"/>
              </a:xfrm>
              <a:prstGeom prst="rightArrow">
                <a:avLst/>
              </a:prstGeom>
              <a:solidFill>
                <a:srgbClr val="00B0F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4" name="Right Arrow 93"/>
              <p:cNvSpPr/>
              <p:nvPr/>
            </p:nvSpPr>
            <p:spPr bwMode="auto">
              <a:xfrm rot="16200000">
                <a:off x="4064356" y="4497765"/>
                <a:ext cx="548640" cy="238286"/>
              </a:xfrm>
              <a:prstGeom prst="rightArrow">
                <a:avLst/>
              </a:prstGeom>
              <a:solidFill>
                <a:srgbClr val="00B0F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5" name="Right Arrow 94"/>
              <p:cNvSpPr/>
              <p:nvPr/>
            </p:nvSpPr>
            <p:spPr bwMode="auto">
              <a:xfrm rot="16200000">
                <a:off x="5942691" y="4498940"/>
                <a:ext cx="548640" cy="238286"/>
              </a:xfrm>
              <a:prstGeom prst="rightArrow">
                <a:avLst/>
              </a:prstGeom>
              <a:solidFill>
                <a:srgbClr val="00B0F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6" name="Right Arrow 95"/>
              <p:cNvSpPr/>
              <p:nvPr/>
            </p:nvSpPr>
            <p:spPr bwMode="auto">
              <a:xfrm rot="16200000">
                <a:off x="6675844" y="4016450"/>
                <a:ext cx="594360" cy="238286"/>
              </a:xfrm>
              <a:prstGeom prst="rightArrow">
                <a:avLst/>
              </a:prstGeom>
              <a:solidFill>
                <a:srgbClr val="00B0F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>
              <a:off x="2725277" y="4006915"/>
              <a:ext cx="1091758" cy="530352"/>
              <a:chOff x="2725277" y="3967160"/>
              <a:chExt cx="1091758" cy="576114"/>
            </a:xfrm>
          </p:grpSpPr>
          <p:cxnSp>
            <p:nvCxnSpPr>
              <p:cNvPr id="69" name="Straight Connector 68"/>
              <p:cNvCxnSpPr/>
              <p:nvPr/>
            </p:nvCxnSpPr>
            <p:spPr bwMode="auto">
              <a:xfrm flipV="1">
                <a:off x="3293096" y="4347375"/>
                <a:ext cx="0" cy="18288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70" name="Straight Connector 69"/>
              <p:cNvCxnSpPr/>
              <p:nvPr/>
            </p:nvCxnSpPr>
            <p:spPr bwMode="auto">
              <a:xfrm flipH="1">
                <a:off x="3091548" y="4155202"/>
                <a:ext cx="367108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1" name="Straight Connector 70"/>
              <p:cNvCxnSpPr/>
              <p:nvPr/>
            </p:nvCxnSpPr>
            <p:spPr bwMode="auto">
              <a:xfrm flipV="1">
                <a:off x="3239935" y="3967160"/>
                <a:ext cx="0" cy="18288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sp>
            <p:nvSpPr>
              <p:cNvPr id="72" name="Right Arrow 71"/>
              <p:cNvSpPr/>
              <p:nvPr/>
            </p:nvSpPr>
            <p:spPr bwMode="auto">
              <a:xfrm rot="16200000">
                <a:off x="2741112" y="4231619"/>
                <a:ext cx="365760" cy="238286"/>
              </a:xfrm>
              <a:prstGeom prst="rightArrow">
                <a:avLst/>
              </a:prstGeom>
              <a:solidFill>
                <a:srgbClr val="00B0F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3" name="Right Arrow 72"/>
              <p:cNvSpPr/>
              <p:nvPr/>
            </p:nvSpPr>
            <p:spPr bwMode="auto">
              <a:xfrm rot="16200000">
                <a:off x="3486466" y="4241251"/>
                <a:ext cx="365760" cy="238286"/>
              </a:xfrm>
              <a:prstGeom prst="rightArrow">
                <a:avLst/>
              </a:prstGeom>
              <a:solidFill>
                <a:srgbClr val="00B0F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74" name="Straight Connector 73"/>
              <p:cNvCxnSpPr/>
              <p:nvPr/>
            </p:nvCxnSpPr>
            <p:spPr bwMode="auto">
              <a:xfrm flipH="1">
                <a:off x="2725277" y="4155202"/>
                <a:ext cx="367108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5" name="Straight Connector 74"/>
              <p:cNvCxnSpPr/>
              <p:nvPr/>
            </p:nvCxnSpPr>
            <p:spPr bwMode="auto">
              <a:xfrm flipV="1">
                <a:off x="2929680" y="3967160"/>
                <a:ext cx="0" cy="18288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76" name="Straight Connector 75"/>
              <p:cNvCxnSpPr/>
              <p:nvPr/>
            </p:nvCxnSpPr>
            <p:spPr bwMode="auto">
              <a:xfrm flipH="1">
                <a:off x="3449927" y="4155202"/>
                <a:ext cx="367108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7" name="Straight Connector 76"/>
              <p:cNvCxnSpPr/>
              <p:nvPr/>
            </p:nvCxnSpPr>
            <p:spPr bwMode="auto">
              <a:xfrm flipV="1">
                <a:off x="3666554" y="3967160"/>
                <a:ext cx="0" cy="18288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</p:grpSp>
        <p:grpSp>
          <p:nvGrpSpPr>
            <p:cNvPr id="60" name="Group 59"/>
            <p:cNvGrpSpPr/>
            <p:nvPr/>
          </p:nvGrpSpPr>
          <p:grpSpPr>
            <a:xfrm>
              <a:off x="4634912" y="4008243"/>
              <a:ext cx="1091758" cy="530352"/>
              <a:chOff x="2725277" y="3967160"/>
              <a:chExt cx="1091758" cy="576114"/>
            </a:xfrm>
          </p:grpSpPr>
          <p:cxnSp>
            <p:nvCxnSpPr>
              <p:cNvPr id="61" name="Straight Connector 60"/>
              <p:cNvCxnSpPr/>
              <p:nvPr/>
            </p:nvCxnSpPr>
            <p:spPr bwMode="auto">
              <a:xfrm flipH="1">
                <a:off x="3091548" y="4155202"/>
                <a:ext cx="367108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2" name="Straight Connector 61"/>
              <p:cNvCxnSpPr/>
              <p:nvPr/>
            </p:nvCxnSpPr>
            <p:spPr bwMode="auto">
              <a:xfrm flipV="1">
                <a:off x="3239935" y="3967160"/>
                <a:ext cx="0" cy="18288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sp>
            <p:nvSpPr>
              <p:cNvPr id="63" name="Right Arrow 62"/>
              <p:cNvSpPr/>
              <p:nvPr/>
            </p:nvSpPr>
            <p:spPr bwMode="auto">
              <a:xfrm rot="16200000">
                <a:off x="2741112" y="4231619"/>
                <a:ext cx="365760" cy="238286"/>
              </a:xfrm>
              <a:prstGeom prst="rightArrow">
                <a:avLst/>
              </a:prstGeom>
              <a:solidFill>
                <a:srgbClr val="00B0F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4" name="Right Arrow 63"/>
              <p:cNvSpPr/>
              <p:nvPr/>
            </p:nvSpPr>
            <p:spPr bwMode="auto">
              <a:xfrm rot="16200000">
                <a:off x="3486466" y="4241251"/>
                <a:ext cx="365760" cy="238286"/>
              </a:xfrm>
              <a:prstGeom prst="rightArrow">
                <a:avLst/>
              </a:prstGeom>
              <a:solidFill>
                <a:srgbClr val="00B0F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65" name="Straight Connector 64"/>
              <p:cNvCxnSpPr/>
              <p:nvPr/>
            </p:nvCxnSpPr>
            <p:spPr bwMode="auto">
              <a:xfrm flipH="1">
                <a:off x="2725277" y="4155202"/>
                <a:ext cx="367108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6" name="Straight Connector 65"/>
              <p:cNvCxnSpPr/>
              <p:nvPr/>
            </p:nvCxnSpPr>
            <p:spPr bwMode="auto">
              <a:xfrm flipV="1">
                <a:off x="2929680" y="3967160"/>
                <a:ext cx="0" cy="18288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67" name="Straight Connector 66"/>
              <p:cNvCxnSpPr/>
              <p:nvPr/>
            </p:nvCxnSpPr>
            <p:spPr bwMode="auto">
              <a:xfrm flipH="1">
                <a:off x="3449927" y="4155202"/>
                <a:ext cx="367108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8" name="Straight Connector 67"/>
              <p:cNvCxnSpPr/>
              <p:nvPr/>
            </p:nvCxnSpPr>
            <p:spPr bwMode="auto">
              <a:xfrm flipV="1">
                <a:off x="3666554" y="3967160"/>
                <a:ext cx="0" cy="18288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</p:grpSp>
      </p:grpSp>
      <p:sp>
        <p:nvSpPr>
          <p:cNvPr id="9" name="Oval 8"/>
          <p:cNvSpPr/>
          <p:nvPr/>
        </p:nvSpPr>
        <p:spPr bwMode="auto">
          <a:xfrm>
            <a:off x="2714945" y="2706317"/>
            <a:ext cx="1368985" cy="1683098"/>
          </a:xfrm>
          <a:prstGeom prst="ellipse">
            <a:avLst/>
          </a:prstGeom>
          <a:noFill/>
          <a:ln w="50800" cap="flat" cmpd="sng" algn="ctr">
            <a:solidFill>
              <a:srgbClr val="0000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0" y="6122682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Complimentary info from electron &amp; nuclear “EDMs”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00CC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New physics coupling to leptons vs. hadrons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2349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2" y="634258"/>
            <a:ext cx="9144000" cy="3382123"/>
          </a:xfrm>
          <a:prstGeom prst="rect">
            <a:avLst/>
          </a:prstGeom>
        </p:spPr>
      </p:pic>
      <p:sp>
        <p:nvSpPr>
          <p:cNvPr id="4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0800"/>
            <a:ext cx="9144000" cy="431800"/>
          </a:xfrm>
        </p:spPr>
        <p:txBody>
          <a:bodyPr>
            <a:noAutofit/>
          </a:bodyPr>
          <a:lstStyle/>
          <a:p>
            <a:r>
              <a:rPr lang="en-US" sz="2800" i="1" dirty="0">
                <a:solidFill>
                  <a:srgbClr val="3333CC"/>
                </a:solidFill>
                <a:latin typeface="Verdana" pitchFamily="34" charset="0"/>
              </a:rPr>
              <a:t>Now starting: ACME Gen III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" y="4201353"/>
            <a:ext cx="9143999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~5x longer interaction time </a:t>
            </a:r>
            <a:r>
              <a:rPr lang="en-US" sz="2200" i="1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</a:t>
            </a:r>
          </a:p>
          <a:p>
            <a:pPr marL="342900" lvl="0" indent="-342900" algn="ctr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~20x more useful molecules: electrostatic lens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~2.2x detection efficiency with silicon PMTs (</a:t>
            </a:r>
            <a:r>
              <a:rPr lang="en-US" sz="22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SiPMs</a:t>
            </a:r>
            <a:r>
              <a:rPr lang="en-US" sz="22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 marL="342900" lvl="0" indent="-342900" algn="ctr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1.7x S/N after </a:t>
            </a:r>
            <a:r>
              <a:rPr lang="en-US" sz="2200" noProof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timing jitter in ACME II e</a:t>
            </a:r>
            <a:r>
              <a:rPr lang="en-US" sz="2200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liminated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79" y="6381309"/>
            <a:ext cx="91439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1" u="sng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Bottom line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r>
              <a:rPr lang="en-US" sz="2200" b="1" noProof="0" dirty="0">
                <a:solidFill>
                  <a:srgbClr val="008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~</a:t>
            </a:r>
            <a:r>
              <a:rPr lang="en-US" sz="2200" b="1" dirty="0">
                <a:solidFill>
                  <a:srgbClr val="008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20</a:t>
            </a:r>
            <a:r>
              <a:rPr lang="en-US" sz="2200" b="1" dirty="0">
                <a:solidFill>
                  <a:srgbClr val="008000"/>
                </a:solidFill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 improved sensitivity anticipated, ca. 2023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 rot="-240000">
            <a:off x="1788219" y="637369"/>
            <a:ext cx="2450936" cy="3512419"/>
          </a:xfrm>
          <a:prstGeom prst="ellipse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7823200" y="735832"/>
            <a:ext cx="1346200" cy="3512419"/>
          </a:xfrm>
          <a:prstGeom prst="ellipse">
            <a:avLst/>
          </a:prstGeom>
          <a:noFill/>
          <a:ln w="34925" cap="flat" cmpd="sng" algn="ctr">
            <a:solidFill>
              <a:srgbClr val="0000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325979" y="450514"/>
            <a:ext cx="2310302" cy="2197151"/>
            <a:chOff x="5325979" y="450514"/>
            <a:chExt cx="2310302" cy="2197151"/>
          </a:xfrm>
        </p:grpSpPr>
        <p:sp>
          <p:nvSpPr>
            <p:cNvPr id="9" name="Oval 8"/>
            <p:cNvSpPr/>
            <p:nvPr/>
          </p:nvSpPr>
          <p:spPr bwMode="auto">
            <a:xfrm>
              <a:off x="5445457" y="2374710"/>
              <a:ext cx="2142698" cy="272955"/>
            </a:xfrm>
            <a:prstGeom prst="ellipse">
              <a:avLst/>
            </a:prstGeom>
            <a:noFill/>
            <a:ln w="444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5325979" y="450514"/>
              <a:ext cx="2310302" cy="1233907"/>
            </a:xfrm>
            <a:prstGeom prst="ellipse">
              <a:avLst/>
            </a:prstGeom>
            <a:noFill/>
            <a:ln w="444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6022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/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114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700" i="1" dirty="0" err="1">
                <a:solidFill>
                  <a:srgbClr val="3333CC"/>
                </a:solidFill>
                <a:latin typeface="Verdana" pitchFamily="34" charset="0"/>
                <a:cs typeface="Times New Roman" pitchFamily="18" charset="0"/>
              </a:rPr>
              <a:t>CeNTREX</a:t>
            </a:r>
            <a:r>
              <a:rPr lang="en-US" sz="2700" i="1" dirty="0">
                <a:solidFill>
                  <a:srgbClr val="3333CC"/>
                </a:solidFill>
                <a:latin typeface="Verdana" pitchFamily="34" charset="0"/>
                <a:cs typeface="Times New Roman" pitchFamily="18" charset="0"/>
              </a:rPr>
              <a:t>:</a:t>
            </a:r>
            <a:br>
              <a:rPr lang="en-US" sz="2700" i="1" dirty="0">
                <a:solidFill>
                  <a:srgbClr val="3333CC"/>
                </a:solidFill>
                <a:latin typeface="Verdana" pitchFamily="34" charset="0"/>
                <a:cs typeface="Times New Roman" pitchFamily="18" charset="0"/>
              </a:rPr>
            </a:br>
            <a:r>
              <a:rPr lang="en-US" sz="2700" i="1" dirty="0">
                <a:solidFill>
                  <a:srgbClr val="3333CC"/>
                </a:solidFill>
                <a:latin typeface="Verdana" pitchFamily="34" charset="0"/>
                <a:cs typeface="Times New Roman" pitchFamily="18" charset="0"/>
              </a:rPr>
              <a:t>Cold molecule Nuclear Time-Reversal Experiment</a:t>
            </a:r>
            <a:endParaRPr lang="en-US" sz="2000" dirty="0">
              <a:solidFill>
                <a:srgbClr val="3333CC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7172" name="Text Box 14"/>
          <p:cNvSpPr txBox="1">
            <a:spLocks noChangeArrowheads="1"/>
          </p:cNvSpPr>
          <p:nvPr/>
        </p:nvSpPr>
        <p:spPr bwMode="auto">
          <a:xfrm>
            <a:off x="2697508" y="2243509"/>
            <a:ext cx="6446492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a typeface="Verdana" panose="020B0604030504040204" pitchFamily="34" charset="0"/>
                <a:cs typeface="Verdana" panose="020B0604030504040204" pitchFamily="34" charset="0"/>
              </a:rPr>
              <a:t>Electrical polarization </a:t>
            </a:r>
            <a:r>
              <a:rPr lang="en-US" sz="2000" dirty="0">
                <a:latin typeface="Euclid Math One" panose="05050601010101010101" pitchFamily="18" charset="2"/>
                <a:ea typeface="Verdana" panose="020B0604030504040204" pitchFamily="34" charset="0"/>
                <a:cs typeface="Verdana" panose="020B0604030504040204" pitchFamily="34" charset="0"/>
              </a:rPr>
              <a:t>P</a:t>
            </a:r>
            <a:r>
              <a:rPr lang="en-US" sz="2000" baseline="-25000" dirty="0">
                <a:latin typeface="Euclid Math One" panose="05050601010101010101" pitchFamily="18" charset="2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en-US" sz="2000" dirty="0">
                <a:ea typeface="Verdana" panose="020B0604030504040204" pitchFamily="34" charset="0"/>
                <a:cs typeface="Verdana" panose="020B0604030504040204" pitchFamily="34" charset="0"/>
              </a:rPr>
              <a:t> ~ 0.5 @ </a:t>
            </a:r>
            <a:r>
              <a:rPr lang="en-US" sz="2000" b="1" dirty="0">
                <a:latin typeface="Euclid Math One" panose="05050601010101010101" pitchFamily="18" charset="2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en-US" sz="2000" dirty="0">
                <a:ea typeface="Verdana" panose="020B0604030504040204" pitchFamily="34" charset="0"/>
                <a:cs typeface="Verdana" panose="020B0604030504040204" pitchFamily="34" charset="0"/>
              </a:rPr>
              <a:t> ~ 30 kV/cm</a:t>
            </a:r>
          </a:p>
          <a:p>
            <a:pPr algn="ctr">
              <a:spcBef>
                <a:spcPts val="0"/>
              </a:spcBef>
            </a:pPr>
            <a:r>
              <a:rPr lang="en-US" sz="2000" dirty="0"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 </a:t>
            </a:r>
            <a:r>
              <a:rPr lang="en-US" sz="2000" dirty="0">
                <a:ea typeface="Verdana" panose="020B0604030504040204" pitchFamily="34" charset="0"/>
                <a:cs typeface="Verdana" panose="020B0604030504040204" pitchFamily="34" charset="0"/>
              </a:rPr>
              <a:t>nuclear spin precession rate </a:t>
            </a:r>
            <a:r>
              <a:rPr lang="en-US" sz="2000" b="1" dirty="0">
                <a:ea typeface="Verdana" panose="020B0604030504040204" pitchFamily="34" charset="0"/>
                <a:cs typeface="Verdana" panose="020B0604030504040204" pitchFamily="34" charset="0"/>
              </a:rPr>
              <a:t>~10</a:t>
            </a:r>
            <a:r>
              <a:rPr lang="en-US" sz="2000" b="1" baseline="30000" dirty="0"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sz="2000" b="1" dirty="0"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</a:t>
            </a:r>
            <a:r>
              <a:rPr lang="en-US" sz="2000" b="1" dirty="0">
                <a:ea typeface="Verdana" panose="020B0604030504040204" pitchFamily="34" charset="0"/>
                <a:cs typeface="Verdana" panose="020B0604030504040204" pitchFamily="34" charset="0"/>
              </a:rPr>
              <a:t> larger vs </a:t>
            </a:r>
            <a:r>
              <a:rPr lang="en-US" sz="2000" b="1" baseline="30000" dirty="0">
                <a:ea typeface="Verdana" panose="020B0604030504040204" pitchFamily="34" charset="0"/>
                <a:cs typeface="Verdana" panose="020B0604030504040204" pitchFamily="34" charset="0"/>
              </a:rPr>
              <a:t>199</a:t>
            </a:r>
            <a:r>
              <a:rPr lang="en-US" sz="2000" b="1" dirty="0">
                <a:ea typeface="Verdana" panose="020B0604030504040204" pitchFamily="34" charset="0"/>
                <a:cs typeface="Verdana" panose="020B0604030504040204" pitchFamily="34" charset="0"/>
              </a:rPr>
              <a:t>Hg </a:t>
            </a:r>
            <a:br>
              <a:rPr lang="en-US" sz="2000" b="1" dirty="0"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20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ctr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aseline="30000" dirty="0">
                <a:ea typeface="Verdana" panose="020B0604030504040204" pitchFamily="34" charset="0"/>
                <a:cs typeface="Verdana" panose="020B0604030504040204" pitchFamily="34" charset="0"/>
              </a:rPr>
              <a:t>205</a:t>
            </a:r>
            <a:r>
              <a:rPr lang="en-US" sz="2000" dirty="0">
                <a:ea typeface="Verdana" panose="020B0604030504040204" pitchFamily="34" charset="0"/>
                <a:cs typeface="Verdana" panose="020B0604030504040204" pitchFamily="34" charset="0"/>
              </a:rPr>
              <a:t>TlF as used in old SM experiments </a:t>
            </a:r>
            <a:br>
              <a:rPr lang="en-US" sz="20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0" dirty="0">
                <a:ea typeface="Verdana" panose="020B0604030504040204" pitchFamily="34" charset="0"/>
                <a:cs typeface="Verdana" panose="020B0604030504040204" pitchFamily="34" charset="0"/>
              </a:rPr>
              <a:t>(before </a:t>
            </a:r>
            <a:r>
              <a:rPr lang="en-US" sz="2000" baseline="30000" dirty="0">
                <a:ea typeface="Verdana" panose="020B0604030504040204" pitchFamily="34" charset="0"/>
                <a:cs typeface="Verdana" panose="020B0604030504040204" pitchFamily="34" charset="0"/>
              </a:rPr>
              <a:t>199</a:t>
            </a:r>
            <a:r>
              <a:rPr lang="en-US" sz="2000" dirty="0">
                <a:ea typeface="Verdana" panose="020B0604030504040204" pitchFamily="34" charset="0"/>
                <a:cs typeface="Verdana" panose="020B0604030504040204" pitchFamily="34" charset="0"/>
              </a:rPr>
              <a:t>Hg: Ramsey, </a:t>
            </a:r>
            <a:r>
              <a:rPr lang="en-US" sz="2000" dirty="0" err="1">
                <a:ea typeface="Verdana" panose="020B0604030504040204" pitchFamily="34" charset="0"/>
                <a:cs typeface="Verdana" panose="020B0604030504040204" pitchFamily="34" charset="0"/>
              </a:rPr>
              <a:t>Sandars</a:t>
            </a:r>
            <a:r>
              <a:rPr lang="en-US" sz="2000" dirty="0">
                <a:ea typeface="Verdana" panose="020B0604030504040204" pitchFamily="34" charset="0"/>
                <a:cs typeface="Verdana" panose="020B0604030504040204" pitchFamily="34" charset="0"/>
              </a:rPr>
              <a:t>, Hinds)</a:t>
            </a:r>
            <a:br>
              <a:rPr lang="en-US" sz="20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0" dirty="0"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 </a:t>
            </a:r>
            <a:r>
              <a:rPr lang="en-US" sz="2000" dirty="0">
                <a:ea typeface="Verdana" panose="020B0604030504040204" pitchFamily="34" charset="0"/>
                <a:cs typeface="Verdana" panose="020B0604030504040204" pitchFamily="34" charset="0"/>
              </a:rPr>
              <a:t>sensitivity well-known,</a:t>
            </a:r>
            <a:br>
              <a:rPr lang="en-US" sz="20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0" dirty="0">
                <a:ea typeface="Verdana" panose="020B0604030504040204" pitchFamily="34" charset="0"/>
                <a:cs typeface="Verdana" panose="020B0604030504040204" pitchFamily="34" charset="0"/>
              </a:rPr>
              <a:t>spectroscopy &amp; experimental protocols developed</a:t>
            </a:r>
          </a:p>
          <a:p>
            <a:pPr algn="ctr">
              <a:spcBef>
                <a:spcPts val="0"/>
              </a:spcBef>
            </a:pPr>
            <a:endParaRPr lang="en-US" sz="2000" b="1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ctr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aseline="30000" dirty="0">
                <a:ea typeface="Verdana" panose="020B0604030504040204" pitchFamily="34" charset="0"/>
                <a:cs typeface="Verdana" panose="020B0604030504040204" pitchFamily="34" charset="0"/>
              </a:rPr>
              <a:t>19</a:t>
            </a:r>
            <a:r>
              <a:rPr lang="en-US" sz="2000" dirty="0">
                <a:ea typeface="Verdana" panose="020B0604030504040204" pitchFamily="34" charset="0"/>
                <a:cs typeface="Verdana" panose="020B0604030504040204" pitchFamily="34" charset="0"/>
              </a:rPr>
              <a:t>F nuclear spin (low </a:t>
            </a:r>
            <a:r>
              <a:rPr lang="en-US" sz="2000" i="1" dirty="0">
                <a:ea typeface="Verdana" panose="020B0604030504040204" pitchFamily="34" charset="0"/>
                <a:cs typeface="Verdana" panose="020B0604030504040204" pitchFamily="34" charset="0"/>
              </a:rPr>
              <a:t>Z</a:t>
            </a:r>
            <a:r>
              <a:rPr lang="en-US" sz="2000" dirty="0">
                <a:ea typeface="Verdana" panose="020B0604030504040204" pitchFamily="34" charset="0"/>
                <a:cs typeface="Verdana" panose="020B0604030504040204" pitchFamily="34" charset="0"/>
              </a:rPr>
              <a:t>, small EDM effect)</a:t>
            </a:r>
            <a:br>
              <a:rPr lang="en-US" sz="20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0" dirty="0"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</a:t>
            </a:r>
            <a:r>
              <a:rPr lang="en-US" sz="2000" dirty="0">
                <a:ea typeface="Verdana" panose="020B0604030504040204" pitchFamily="34" charset="0"/>
                <a:cs typeface="Verdana" panose="020B0604030504040204" pitchFamily="34" charset="0"/>
              </a:rPr>
              <a:t> internal </a:t>
            </a:r>
            <a:r>
              <a:rPr lang="en-US" sz="2000" dirty="0" err="1">
                <a:ea typeface="Verdana" panose="020B0604030504040204" pitchFamily="34" charset="0"/>
                <a:cs typeface="Verdana" panose="020B0604030504040204" pitchFamily="34" charset="0"/>
              </a:rPr>
              <a:t>comagnetometer</a:t>
            </a:r>
            <a:r>
              <a:rPr lang="en-US" sz="2000" dirty="0">
                <a:ea typeface="Verdana" panose="020B0604030504040204" pitchFamily="34" charset="0"/>
                <a:cs typeface="Verdana" panose="020B0604030504040204" pitchFamily="34" charset="0"/>
              </a:rPr>
              <a:t> to suppress systematics</a:t>
            </a:r>
          </a:p>
        </p:txBody>
      </p:sp>
      <p:pic>
        <p:nvPicPr>
          <p:cNvPr id="1218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853" y="1955308"/>
            <a:ext cx="2980811" cy="3444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42204" y="1285707"/>
            <a:ext cx="905123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ea typeface="Verdana" panose="020B0604030504040204" pitchFamily="34" charset="0"/>
                <a:cs typeface="Verdana" panose="020B0604030504040204" pitchFamily="34" charset="0"/>
              </a:rPr>
              <a:t>New molecule-based search for nuclear Schiff moment (analogue to EDM)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1" y="5876740"/>
            <a:ext cx="914399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000" u="sng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PLAN</a:t>
            </a:r>
            <a:r>
              <a:rPr lang="en-US" sz="2000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: use molecular “enhancement” + cycling detection &amp; cooling to obtain</a:t>
            </a:r>
          </a:p>
          <a:p>
            <a:pPr algn="ctr">
              <a:spcBef>
                <a:spcPts val="0"/>
              </a:spcBef>
            </a:pPr>
            <a:r>
              <a:rPr lang="en-US" sz="2000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improved sensitivity to </a:t>
            </a:r>
            <a:r>
              <a:rPr lang="en-US" sz="2000" b="1" i="1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hadronic </a:t>
            </a:r>
            <a:r>
              <a:rPr lang="en-US" sz="2000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CP-violating interactions at  &gt;&gt;</a:t>
            </a:r>
            <a:r>
              <a:rPr lang="en-US" sz="2000" dirty="0" err="1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TeV</a:t>
            </a:r>
            <a:r>
              <a:rPr lang="en-US" sz="2000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scale </a:t>
            </a:r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92765" y="761733"/>
            <a:ext cx="905123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ea typeface="Verdana" panose="020B0604030504040204" pitchFamily="34" charset="0"/>
                <a:cs typeface="Verdana" panose="020B0604030504040204" pitchFamily="34" charset="0"/>
              </a:rPr>
              <a:t>(with T. </a:t>
            </a:r>
            <a:r>
              <a:rPr lang="en-US" sz="1600" dirty="0" err="1">
                <a:ea typeface="Verdana" panose="020B0604030504040204" pitchFamily="34" charset="0"/>
                <a:cs typeface="Verdana" panose="020B0604030504040204" pitchFamily="34" charset="0"/>
              </a:rPr>
              <a:t>Zelevinsky</a:t>
            </a:r>
            <a:r>
              <a:rPr lang="en-US" sz="1600" dirty="0">
                <a:ea typeface="Verdana" panose="020B0604030504040204" pitchFamily="34" charset="0"/>
                <a:cs typeface="Verdana" panose="020B0604030504040204" pitchFamily="34" charset="0"/>
              </a:rPr>
              <a:t> [Columbia], D. Kawall [UMass], S. </a:t>
            </a:r>
            <a:r>
              <a:rPr lang="en-US" sz="1600" dirty="0" err="1">
                <a:ea typeface="Verdana" panose="020B0604030504040204" pitchFamily="34" charset="0"/>
                <a:cs typeface="Verdana" panose="020B0604030504040204" pitchFamily="34" charset="0"/>
              </a:rPr>
              <a:t>Lamoreaux</a:t>
            </a:r>
            <a:r>
              <a:rPr lang="en-US" sz="1600" dirty="0">
                <a:ea typeface="Verdana" panose="020B0604030504040204" pitchFamily="34" charset="0"/>
                <a:cs typeface="Verdana" panose="020B0604030504040204" pitchFamily="34" charset="0"/>
              </a:rPr>
              <a:t> [Yale])</a:t>
            </a:r>
          </a:p>
        </p:txBody>
      </p:sp>
    </p:spTree>
    <p:extLst>
      <p:ext uri="{BB962C8B-B14F-4D97-AF65-F5344CB8AC3E}">
        <p14:creationId xmlns:p14="http://schemas.microsoft.com/office/powerpoint/2010/main" val="125881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uiExpand="1" build="p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48909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700" i="1" dirty="0" err="1">
                <a:solidFill>
                  <a:srgbClr val="3333CC"/>
                </a:solidFill>
                <a:latin typeface="Verdana" pitchFamily="34" charset="0"/>
                <a:cs typeface="Times New Roman" pitchFamily="18" charset="0"/>
              </a:rPr>
              <a:t>CeNTREX</a:t>
            </a:r>
            <a:r>
              <a:rPr lang="en-US" sz="2700" i="1" dirty="0">
                <a:solidFill>
                  <a:srgbClr val="3333CC"/>
                </a:solidFill>
                <a:latin typeface="Verdana" pitchFamily="34" charset="0"/>
                <a:cs typeface="Times New Roman" pitchFamily="18" charset="0"/>
              </a:rPr>
              <a:t> schematic</a:t>
            </a:r>
            <a:endParaRPr lang="en-US" sz="2000" dirty="0">
              <a:solidFill>
                <a:srgbClr val="3333CC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7172" name="Text Box 14"/>
          <p:cNvSpPr txBox="1">
            <a:spLocks noChangeArrowheads="1"/>
          </p:cNvSpPr>
          <p:nvPr/>
        </p:nvSpPr>
        <p:spPr bwMode="auto">
          <a:xfrm>
            <a:off x="130335" y="394072"/>
            <a:ext cx="90136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Incorporates many methods from ACME + laser cooling experiments</a:t>
            </a:r>
            <a:endParaRPr lang="en-US" sz="1800" b="1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096" y="4556556"/>
            <a:ext cx="90618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400" i="1" dirty="0"/>
              <a:t>1</a:t>
            </a:r>
            <a:r>
              <a:rPr lang="en-US" sz="2400" i="1" baseline="30000" dirty="0"/>
              <a:t>st</a:t>
            </a:r>
            <a:r>
              <a:rPr lang="en-US" sz="2400" i="1" dirty="0"/>
              <a:t> generation design/construction underway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Conceptual details in O. </a:t>
            </a:r>
            <a:r>
              <a:rPr lang="en-US" sz="2400" dirty="0" err="1"/>
              <a:t>Grasdijk</a:t>
            </a:r>
            <a:r>
              <a:rPr lang="en-US" sz="2400" dirty="0"/>
              <a:t> </a:t>
            </a:r>
            <a:r>
              <a:rPr lang="en-US" sz="2400" i="1" dirty="0"/>
              <a:t>et al.</a:t>
            </a:r>
            <a:r>
              <a:rPr lang="en-US" sz="2400" dirty="0"/>
              <a:t>,</a:t>
            </a:r>
            <a:r>
              <a:rPr lang="en-US" sz="2400" i="1" dirty="0"/>
              <a:t> </a:t>
            </a:r>
            <a:r>
              <a:rPr lang="en-US" sz="2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arXiv:2010.01451</a:t>
            </a:r>
            <a:r>
              <a:rPr lang="en-US" sz="2400" dirty="0"/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7184"/>
            <a:ext cx="9144000" cy="2921091"/>
          </a:xfrm>
          <a:prstGeom prst="rect">
            <a:avLst/>
          </a:prstGeom>
        </p:spPr>
      </p:pic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65167" y="5722416"/>
            <a:ext cx="901366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0000CC"/>
                </a:solidFill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Future generations of CeNTREX may incorporate</a:t>
            </a:r>
          </a:p>
          <a:p>
            <a:pPr algn="ctr"/>
            <a:r>
              <a:rPr lang="en-US" sz="2000" b="1" dirty="0">
                <a:solidFill>
                  <a:srgbClr val="0000CC"/>
                </a:solidFill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--transverse laser cooling for increased flux</a:t>
            </a:r>
          </a:p>
          <a:p>
            <a:pPr algn="ctr"/>
            <a:r>
              <a:rPr lang="en-US" sz="2000" b="1" dirty="0">
                <a:solidFill>
                  <a:srgbClr val="0000CC"/>
                </a:solidFill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--laser slowing and/or trapping for increased interaction time</a:t>
            </a:r>
            <a:endParaRPr lang="en-US" sz="2000" b="1" dirty="0">
              <a:solidFill>
                <a:srgbClr val="0000CC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106264" y="692879"/>
            <a:ext cx="90136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(slow molecular beam, rotational cooling, cycling fluorescence for detection, etc.)</a:t>
            </a:r>
            <a:endParaRPr lang="en-US" sz="180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2600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434701" y="19513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r>
              <a:rPr lang="en-US" sz="3600" i="1" dirty="0">
                <a:solidFill>
                  <a:srgbClr val="3333CC"/>
                </a:solidFill>
                <a:latin typeface="Verdana" pitchFamily="34" charset="0"/>
                <a:cs typeface="Times New Roman" pitchFamily="18" charset="0"/>
              </a:rPr>
              <a:t>CeNTREX primary team</a:t>
            </a:r>
            <a:endParaRPr sz="3600" b="1" dirty="0"/>
          </a:p>
        </p:txBody>
      </p:sp>
      <p:sp>
        <p:nvSpPr>
          <p:cNvPr id="87" name="Google Shape;87;p17"/>
          <p:cNvSpPr txBox="1"/>
          <p:nvPr/>
        </p:nvSpPr>
        <p:spPr>
          <a:xfrm>
            <a:off x="1582014" y="1088838"/>
            <a:ext cx="3487500" cy="4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" b="1" dirty="0"/>
              <a:t>Principal Investigators</a:t>
            </a:r>
            <a:endParaRPr b="1" dirty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b="1" dirty="0"/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701" y="1551525"/>
            <a:ext cx="808727" cy="1143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45413" y="1538850"/>
            <a:ext cx="651078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39276" y="1551526"/>
            <a:ext cx="1281445" cy="114299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/>
          <p:nvPr/>
        </p:nvSpPr>
        <p:spPr>
          <a:xfrm>
            <a:off x="96325" y="2591600"/>
            <a:ext cx="1588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" dirty="0"/>
              <a:t>David DeMille</a:t>
            </a:r>
            <a:br>
              <a:rPr lang="en" dirty="0"/>
            </a:br>
            <a:r>
              <a:rPr lang="en" dirty="0"/>
              <a:t>(</a:t>
            </a:r>
            <a:r>
              <a:rPr lang="en-US" dirty="0"/>
              <a:t>Chicago</a:t>
            </a:r>
            <a:r>
              <a:rPr lang="en" dirty="0"/>
              <a:t>)</a:t>
            </a:r>
            <a:endParaRPr dirty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dirty="0"/>
          </a:p>
        </p:txBody>
      </p:sp>
      <p:sp>
        <p:nvSpPr>
          <p:cNvPr id="92" name="Google Shape;92;p17"/>
          <p:cNvSpPr txBox="1"/>
          <p:nvPr/>
        </p:nvSpPr>
        <p:spPr>
          <a:xfrm>
            <a:off x="1577400" y="2605650"/>
            <a:ext cx="1787100" cy="7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"/>
              <a:t>David Kawall</a:t>
            </a:r>
            <a:br>
              <a:rPr lang="en"/>
            </a:br>
            <a:r>
              <a:rPr lang="en"/>
              <a:t>(UMass, Amherst)</a:t>
            </a:r>
            <a:endParaRPr/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93" name="Google Shape;93;p17"/>
          <p:cNvSpPr txBox="1"/>
          <p:nvPr/>
        </p:nvSpPr>
        <p:spPr>
          <a:xfrm>
            <a:off x="3386875" y="2593325"/>
            <a:ext cx="1588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" dirty="0"/>
              <a:t>Tanya Zelevinsky</a:t>
            </a:r>
            <a:br>
              <a:rPr lang="en" dirty="0"/>
            </a:br>
            <a:r>
              <a:rPr lang="en" dirty="0"/>
              <a:t>(Columbia)</a:t>
            </a:r>
            <a:endParaRPr dirty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dirty="0"/>
          </a:p>
        </p:txBody>
      </p:sp>
      <p:sp>
        <p:nvSpPr>
          <p:cNvPr id="94" name="Google Shape;94;p17"/>
          <p:cNvSpPr txBox="1"/>
          <p:nvPr/>
        </p:nvSpPr>
        <p:spPr>
          <a:xfrm>
            <a:off x="7331538" y="1154356"/>
            <a:ext cx="1404878" cy="35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" b="1" dirty="0"/>
              <a:t>Postdoc</a:t>
            </a:r>
            <a:endParaRPr b="1" dirty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b="1" dirty="0"/>
          </a:p>
        </p:txBody>
      </p:sp>
      <p:sp>
        <p:nvSpPr>
          <p:cNvPr id="95" name="Google Shape;95;p17"/>
          <p:cNvSpPr txBox="1"/>
          <p:nvPr/>
        </p:nvSpPr>
        <p:spPr>
          <a:xfrm>
            <a:off x="6873387" y="2831756"/>
            <a:ext cx="2306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" dirty="0"/>
              <a:t>J. Olivier Grasdijk</a:t>
            </a:r>
            <a:endParaRPr dirty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" dirty="0"/>
              <a:t>(Yale)</a:t>
            </a:r>
            <a:endParaRPr dirty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dirty="0"/>
          </a:p>
        </p:txBody>
      </p:sp>
      <p:pic>
        <p:nvPicPr>
          <p:cNvPr id="96" name="Google Shape;96;p17"/>
          <p:cNvPicPr preferRelativeResize="0"/>
          <p:nvPr/>
        </p:nvPicPr>
        <p:blipFill rotWithShape="1">
          <a:blip r:embed="rId6">
            <a:alphaModFix/>
          </a:blip>
          <a:srcRect l="26355" t="1385" r="8570" b="53199"/>
          <a:stretch/>
        </p:blipFill>
        <p:spPr>
          <a:xfrm>
            <a:off x="7331538" y="1563357"/>
            <a:ext cx="1404877" cy="1344601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7"/>
          <p:cNvSpPr txBox="1"/>
          <p:nvPr/>
        </p:nvSpPr>
        <p:spPr>
          <a:xfrm>
            <a:off x="2677675" y="3928500"/>
            <a:ext cx="3487500" cy="4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" b="1"/>
              <a:t>Ph.D. students</a:t>
            </a:r>
            <a:endParaRPr b="1"/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b="1"/>
          </a:p>
        </p:txBody>
      </p:sp>
      <p:pic>
        <p:nvPicPr>
          <p:cNvPr id="98" name="Google Shape;98;p17"/>
          <p:cNvPicPr preferRelativeResize="0"/>
          <p:nvPr/>
        </p:nvPicPr>
        <p:blipFill rotWithShape="1">
          <a:blip r:embed="rId7">
            <a:alphaModFix/>
          </a:blip>
          <a:srcRect l="18929" t="15952" b="21660"/>
          <a:stretch/>
        </p:blipFill>
        <p:spPr>
          <a:xfrm>
            <a:off x="797369" y="4352100"/>
            <a:ext cx="1375751" cy="1382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7"/>
          <p:cNvPicPr preferRelativeResize="0"/>
          <p:nvPr/>
        </p:nvPicPr>
        <p:blipFill rotWithShape="1">
          <a:blip r:embed="rId8">
            <a:alphaModFix/>
          </a:blip>
          <a:srcRect r="27572" b="47229"/>
          <a:stretch/>
        </p:blipFill>
        <p:spPr>
          <a:xfrm>
            <a:off x="2307645" y="4380639"/>
            <a:ext cx="1465449" cy="1341913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7"/>
          <p:cNvSpPr txBox="1"/>
          <p:nvPr/>
        </p:nvSpPr>
        <p:spPr>
          <a:xfrm>
            <a:off x="757793" y="5649450"/>
            <a:ext cx="1312764" cy="7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" dirty="0"/>
              <a:t>Konrad Wenz</a:t>
            </a:r>
            <a:endParaRPr dirty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" dirty="0"/>
              <a:t>(Columbia)</a:t>
            </a:r>
            <a:endParaRPr dirty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dirty="0"/>
          </a:p>
        </p:txBody>
      </p:sp>
      <p:sp>
        <p:nvSpPr>
          <p:cNvPr id="101" name="Google Shape;101;p17"/>
          <p:cNvSpPr txBox="1"/>
          <p:nvPr/>
        </p:nvSpPr>
        <p:spPr>
          <a:xfrm>
            <a:off x="2473369" y="5649450"/>
            <a:ext cx="1141500" cy="7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" dirty="0"/>
              <a:t>Oskari</a:t>
            </a:r>
            <a:br>
              <a:rPr lang="en" dirty="0"/>
            </a:br>
            <a:r>
              <a:rPr lang="en" dirty="0"/>
              <a:t>Timgren</a:t>
            </a:r>
            <a:br>
              <a:rPr lang="en" dirty="0"/>
            </a:br>
            <a:r>
              <a:rPr lang="en" dirty="0"/>
              <a:t>(Yale)</a:t>
            </a:r>
            <a:endParaRPr dirty="0"/>
          </a:p>
        </p:txBody>
      </p:sp>
      <p:pic>
        <p:nvPicPr>
          <p:cNvPr id="102" name="Google Shape;102;p17"/>
          <p:cNvPicPr preferRelativeResize="0"/>
          <p:nvPr/>
        </p:nvPicPr>
        <p:blipFill rotWithShape="1">
          <a:blip r:embed="rId9">
            <a:alphaModFix/>
          </a:blip>
          <a:srcRect l="35578" t="29819" r="28956" b="42337"/>
          <a:stretch/>
        </p:blipFill>
        <p:spPr>
          <a:xfrm>
            <a:off x="3935519" y="4380851"/>
            <a:ext cx="1281450" cy="1341913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7"/>
          <p:cNvSpPr txBox="1"/>
          <p:nvPr/>
        </p:nvSpPr>
        <p:spPr>
          <a:xfrm>
            <a:off x="4017669" y="5675325"/>
            <a:ext cx="1141500" cy="7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" dirty="0"/>
              <a:t>Jakob</a:t>
            </a:r>
            <a:br>
              <a:rPr lang="en" dirty="0"/>
            </a:br>
            <a:r>
              <a:rPr lang="en" dirty="0"/>
              <a:t>Kastelic</a:t>
            </a:r>
            <a:br>
              <a:rPr lang="en" dirty="0"/>
            </a:br>
            <a:r>
              <a:rPr lang="en" dirty="0"/>
              <a:t>(Yale)</a:t>
            </a:r>
            <a:endParaRPr dirty="0"/>
          </a:p>
        </p:txBody>
      </p:sp>
      <p:pic>
        <p:nvPicPr>
          <p:cNvPr id="104" name="Google Shape;104;p17"/>
          <p:cNvPicPr preferRelativeResize="0"/>
          <p:nvPr/>
        </p:nvPicPr>
        <p:blipFill rotWithShape="1">
          <a:blip r:embed="rId10">
            <a:alphaModFix/>
          </a:blip>
          <a:srcRect l="18737" t="9329" r="8635" b="38518"/>
          <a:stretch/>
        </p:blipFill>
        <p:spPr>
          <a:xfrm>
            <a:off x="5295669" y="4410988"/>
            <a:ext cx="1189800" cy="1281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7"/>
          <p:cNvSpPr txBox="1"/>
          <p:nvPr/>
        </p:nvSpPr>
        <p:spPr>
          <a:xfrm>
            <a:off x="5371869" y="5649450"/>
            <a:ext cx="1141500" cy="7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"/>
              <a:t>Tristan</a:t>
            </a:r>
            <a:br>
              <a:rPr lang="en"/>
            </a:br>
            <a:r>
              <a:rPr lang="en"/>
              <a:t>Winnick</a:t>
            </a:r>
            <a:br>
              <a:rPr lang="en"/>
            </a:br>
            <a:r>
              <a:rPr lang="en"/>
              <a:t>(UMass)</a:t>
            </a:r>
            <a:endParaRPr/>
          </a:p>
        </p:txBody>
      </p:sp>
      <p:pic>
        <p:nvPicPr>
          <p:cNvPr id="108" name="Google Shape;108;p17"/>
          <p:cNvPicPr preferRelativeResize="0"/>
          <p:nvPr/>
        </p:nvPicPr>
        <p:blipFill rotWithShape="1">
          <a:blip r:embed="rId11">
            <a:alphaModFix/>
          </a:blip>
          <a:srcRect l="3500" t="16844" r="48810" b="52694"/>
          <a:stretch/>
        </p:blipFill>
        <p:spPr>
          <a:xfrm>
            <a:off x="6647894" y="4397477"/>
            <a:ext cx="1524194" cy="1298727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7"/>
          <p:cNvSpPr txBox="1"/>
          <p:nvPr/>
        </p:nvSpPr>
        <p:spPr>
          <a:xfrm>
            <a:off x="6832769" y="5671476"/>
            <a:ext cx="1399326" cy="7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" dirty="0"/>
              <a:t>Mick </a:t>
            </a:r>
            <a:br>
              <a:rPr lang="en" dirty="0"/>
            </a:br>
            <a:r>
              <a:rPr lang="en" dirty="0"/>
              <a:t>Aitken</a:t>
            </a:r>
            <a:endParaRPr dirty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" dirty="0"/>
              <a:t>(Columbia)</a:t>
            </a:r>
            <a:endParaRPr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78030" y="1563373"/>
            <a:ext cx="853672" cy="1099427"/>
          </a:xfrm>
          <a:prstGeom prst="rect">
            <a:avLst/>
          </a:prstGeom>
        </p:spPr>
      </p:pic>
      <p:sp>
        <p:nvSpPr>
          <p:cNvPr id="28" name="Google Shape;91;p17"/>
          <p:cNvSpPr txBox="1"/>
          <p:nvPr/>
        </p:nvSpPr>
        <p:spPr>
          <a:xfrm>
            <a:off x="4797921" y="2591600"/>
            <a:ext cx="1588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" dirty="0"/>
              <a:t>Steve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" dirty="0"/>
              <a:t>Lamoreaux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" dirty="0"/>
              <a:t>(Yale)</a:t>
            </a:r>
            <a:endParaRPr dirty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69758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489098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i="1" dirty="0">
                <a:solidFill>
                  <a:srgbClr val="3333CC"/>
                </a:solidFill>
                <a:latin typeface="Verdana" pitchFamily="34" charset="0"/>
                <a:cs typeface="Times New Roman" pitchFamily="18" charset="0"/>
              </a:rPr>
              <a:t>CeNTREX under construction</a:t>
            </a:r>
            <a:endParaRPr lang="en-US" sz="3200" dirty="0">
              <a:solidFill>
                <a:srgbClr val="3333CC"/>
              </a:solidFill>
              <a:latin typeface="Verdana" pitchFamily="34" charset="0"/>
              <a:cs typeface="Times New Roman" pitchFamily="18" charset="0"/>
            </a:endParaRPr>
          </a:p>
        </p:txBody>
      </p:sp>
      <p:pic>
        <p:nvPicPr>
          <p:cNvPr id="8" name="Google Shape;12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501" y="579207"/>
            <a:ext cx="2475932" cy="2652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92;p24"/>
          <p:cNvPicPr preferRelativeResize="0"/>
          <p:nvPr/>
        </p:nvPicPr>
        <p:blipFill rotWithShape="1">
          <a:blip r:embed="rId4">
            <a:alphaModFix/>
          </a:blip>
          <a:srcRect b="-3831"/>
          <a:stretch/>
        </p:blipFill>
        <p:spPr>
          <a:xfrm>
            <a:off x="3207454" y="617307"/>
            <a:ext cx="2069396" cy="2754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67;p29"/>
          <p:cNvPicPr preferRelativeResize="0"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32481" y="693507"/>
            <a:ext cx="3378169" cy="2537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462;p38"/>
          <p:cNvPicPr preferRelativeResize="0"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71513" y="3931801"/>
            <a:ext cx="3336447" cy="2499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70;p39"/>
          <p:cNvPicPr preferRelativeResize="0">
            <a:picLocks noChangeAspect="1"/>
          </p:cNvPicPr>
          <p:nvPr/>
        </p:nvPicPr>
        <p:blipFill rotWithShape="1">
          <a:blip r:embed="rId7">
            <a:alphaModFix/>
          </a:blip>
          <a:srcRect t="42063"/>
          <a:stretch/>
        </p:blipFill>
        <p:spPr>
          <a:xfrm>
            <a:off x="4710670" y="3893648"/>
            <a:ext cx="3336447" cy="257579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52401" y="3352800"/>
            <a:ext cx="2705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Cryogenic beam source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84171" y="3314819"/>
            <a:ext cx="2705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Rotational cooling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17871" y="3269372"/>
            <a:ext cx="3161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Electrostatic quadrupole lens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1720" y="6431345"/>
            <a:ext cx="3161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3x tunable UV laser systems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28235" y="6451156"/>
            <a:ext cx="3161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Stable frequency reference</a:t>
            </a:r>
          </a:p>
        </p:txBody>
      </p:sp>
    </p:spTree>
    <p:extLst>
      <p:ext uri="{BB962C8B-B14F-4D97-AF65-F5344CB8AC3E}">
        <p14:creationId xmlns:p14="http://schemas.microsoft.com/office/powerpoint/2010/main" val="18538115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140" y="1"/>
            <a:ext cx="8686800" cy="929389"/>
          </a:xfrm>
        </p:spPr>
        <p:txBody>
          <a:bodyPr>
            <a:noAutofit/>
          </a:bodyPr>
          <a:lstStyle/>
          <a:p>
            <a:r>
              <a:rPr lang="en-US" sz="2800" i="1" dirty="0" err="1">
                <a:solidFill>
                  <a:srgbClr val="3333CC"/>
                </a:solidFill>
                <a:latin typeface="Verdana" pitchFamily="34" charset="0"/>
                <a:cs typeface="Times New Roman" pitchFamily="18" charset="0"/>
              </a:rPr>
              <a:t>CeNTREX</a:t>
            </a:r>
            <a:r>
              <a:rPr lang="en-US" sz="2800" i="1" dirty="0">
                <a:solidFill>
                  <a:srgbClr val="3333CC"/>
                </a:solidFill>
                <a:latin typeface="Verdana" pitchFamily="34" charset="0"/>
                <a:cs typeface="Times New Roman" pitchFamily="18" charset="0"/>
              </a:rPr>
              <a:t> 1</a:t>
            </a:r>
            <a:r>
              <a:rPr lang="en-US" sz="2800" i="1" baseline="30000" dirty="0">
                <a:solidFill>
                  <a:srgbClr val="3333CC"/>
                </a:solidFill>
                <a:latin typeface="Verdana" pitchFamily="34" charset="0"/>
                <a:cs typeface="Times New Roman" pitchFamily="18" charset="0"/>
              </a:rPr>
              <a:t>st</a:t>
            </a:r>
            <a:r>
              <a:rPr lang="en-US" sz="2800" i="1" dirty="0">
                <a:solidFill>
                  <a:srgbClr val="3333CC"/>
                </a:solidFill>
                <a:latin typeface="Verdana" pitchFamily="34" charset="0"/>
                <a:cs typeface="Times New Roman" pitchFamily="18" charset="0"/>
              </a:rPr>
              <a:t> generation </a:t>
            </a:r>
            <a:r>
              <a:rPr lang="en-US" sz="2800" b="1" i="1" u="sng" dirty="0">
                <a:solidFill>
                  <a:srgbClr val="3333CC"/>
                </a:solidFill>
                <a:latin typeface="Verdana" pitchFamily="34" charset="0"/>
                <a:cs typeface="Times New Roman" pitchFamily="18" charset="0"/>
              </a:rPr>
              <a:t>projected</a:t>
            </a:r>
            <a:r>
              <a:rPr lang="en-US" sz="2800" b="1" i="1" dirty="0">
                <a:solidFill>
                  <a:srgbClr val="3333CC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en-US" sz="2800" i="1" dirty="0">
                <a:solidFill>
                  <a:srgbClr val="3333CC"/>
                </a:solidFill>
                <a:latin typeface="Verdana" pitchFamily="34" charset="0"/>
                <a:cs typeface="Times New Roman" pitchFamily="18" charset="0"/>
              </a:rPr>
              <a:t>sensitivity </a:t>
            </a:r>
            <a:br>
              <a:rPr lang="en-US" sz="2800" i="1" dirty="0">
                <a:solidFill>
                  <a:srgbClr val="3333CC"/>
                </a:solidFill>
                <a:latin typeface="Verdana" pitchFamily="34" charset="0"/>
                <a:cs typeface="Times New Roman" pitchFamily="18" charset="0"/>
              </a:rPr>
            </a:br>
            <a:r>
              <a:rPr lang="en-US" sz="2800" i="1" dirty="0">
                <a:solidFill>
                  <a:srgbClr val="3333CC"/>
                </a:solidFill>
                <a:latin typeface="Verdana" pitchFamily="34" charset="0"/>
                <a:cs typeface="Times New Roman" pitchFamily="18" charset="0"/>
              </a:rPr>
              <a:t>vs. state of art hadronic EDMs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/>
              <p:cNvGraphicFramePr>
                <a:graphicFrameLocks noGrp="1"/>
              </p:cNvGraphicFramePr>
              <p:nvPr/>
            </p:nvGraphicFramePr>
            <p:xfrm>
              <a:off x="-1" y="929390"/>
              <a:ext cx="9144001" cy="5552515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671316">
                      <a:extLst>
                        <a:ext uri="{9D8B030D-6E8A-4147-A177-3AD203B41FA5}">
                          <a16:colId xmlns:a16="http://schemas.microsoft.com/office/drawing/2014/main" val="4024681780"/>
                        </a:ext>
                      </a:extLst>
                    </a:gridCol>
                    <a:gridCol w="1926323">
                      <a:extLst>
                        <a:ext uri="{9D8B030D-6E8A-4147-A177-3AD203B41FA5}">
                          <a16:colId xmlns:a16="http://schemas.microsoft.com/office/drawing/2014/main" val="138117529"/>
                        </a:ext>
                      </a:extLst>
                    </a:gridCol>
                    <a:gridCol w="2023672">
                      <a:extLst>
                        <a:ext uri="{9D8B030D-6E8A-4147-A177-3AD203B41FA5}">
                          <a16:colId xmlns:a16="http://schemas.microsoft.com/office/drawing/2014/main" val="1490587648"/>
                        </a:ext>
                      </a:extLst>
                    </a:gridCol>
                    <a:gridCol w="2008682">
                      <a:extLst>
                        <a:ext uri="{9D8B030D-6E8A-4147-A177-3AD203B41FA5}">
                          <a16:colId xmlns:a16="http://schemas.microsoft.com/office/drawing/2014/main" val="272025294"/>
                        </a:ext>
                      </a:extLst>
                    </a:gridCol>
                    <a:gridCol w="1514008">
                      <a:extLst>
                        <a:ext uri="{9D8B030D-6E8A-4147-A177-3AD203B41FA5}">
                          <a16:colId xmlns:a16="http://schemas.microsoft.com/office/drawing/2014/main" val="2623373384"/>
                        </a:ext>
                      </a:extLst>
                    </a:gridCol>
                  </a:tblGrid>
                  <a:tr h="57209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</a:rPr>
                            <a:t>System</a:t>
                          </a:r>
                          <a:endParaRPr lang="en-US" sz="2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400" baseline="30000" dirty="0">
                              <a:effectLst/>
                            </a:rPr>
                            <a:t>199</a:t>
                          </a:r>
                          <a:r>
                            <a:rPr lang="en-US" sz="2400" dirty="0">
                              <a:effectLst/>
                            </a:rPr>
                            <a:t>Hg</a:t>
                          </a:r>
                          <a:endParaRPr lang="en-US" sz="2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</a:rPr>
                            <a:t>n</a:t>
                          </a:r>
                          <a:endParaRPr lang="en-US" sz="2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400" baseline="30000" dirty="0">
                              <a:effectLst/>
                            </a:rPr>
                            <a:t>205</a:t>
                          </a:r>
                          <a:r>
                            <a:rPr lang="en-US" sz="2400" dirty="0">
                              <a:effectLst/>
                            </a:rPr>
                            <a:t>TlF</a:t>
                          </a:r>
                          <a:endParaRPr lang="en-US" sz="2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400" baseline="30000" dirty="0">
                              <a:effectLst/>
                            </a:rPr>
                            <a:t> </a:t>
                          </a:r>
                          <a:endParaRPr lang="en-US" sz="2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004584123"/>
                      </a:ext>
                    </a:extLst>
                  </a:tr>
                  <a:tr h="286046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Latest result</a:t>
                          </a:r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2016</a:t>
                          </a:r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2020</a:t>
                          </a:r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i="1" u="none" dirty="0">
                              <a:solidFill>
                                <a:srgbClr val="008000"/>
                              </a:solidFill>
                              <a:effectLst/>
                            </a:rPr>
                            <a:t>Projected</a:t>
                          </a:r>
                          <a:r>
                            <a:rPr lang="en-US" sz="1800" b="1" dirty="0">
                              <a:solidFill>
                                <a:srgbClr val="008000"/>
                              </a:solidFill>
                              <a:effectLst/>
                            </a:rPr>
                            <a:t> </a:t>
                          </a:r>
                          <a:r>
                            <a:rPr lang="en-US" sz="1800" b="1" dirty="0">
                              <a:solidFill>
                                <a:srgbClr val="008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~</a:t>
                          </a:r>
                          <a:r>
                            <a:rPr lang="en-US" sz="1800" b="1" dirty="0">
                              <a:solidFill>
                                <a:srgbClr val="008000"/>
                              </a:solidFill>
                              <a:effectLst/>
                            </a:rPr>
                            <a:t>2023</a:t>
                          </a:r>
                          <a:endParaRPr lang="en-US" sz="1800" b="1" dirty="0">
                            <a:solidFill>
                              <a:srgbClr val="008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i="1" dirty="0">
                              <a:solidFill>
                                <a:srgbClr val="FF0000"/>
                              </a:solidFill>
                              <a:effectLst/>
                            </a:rPr>
                            <a:t>Projected</a:t>
                          </a:r>
                          <a:r>
                            <a:rPr lang="en-US" sz="1800" b="1" dirty="0">
                              <a:solidFill>
                                <a:srgbClr val="FF0000"/>
                              </a:solidFill>
                              <a:effectLst/>
                            </a:rPr>
                            <a:t> Improvement</a:t>
                          </a:r>
                          <a:endParaRPr lang="en-US" sz="1800" b="1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011125262"/>
                      </a:ext>
                    </a:extLst>
                  </a:tr>
                  <a:tr h="59789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Sens. to QCD</a:t>
                          </a:r>
                          <a:br>
                            <a:rPr lang="en-US" sz="1800" dirty="0">
                              <a:effectLst/>
                            </a:rPr>
                          </a:br>
                          <a:r>
                            <a:rPr lang="en-US" sz="1800" dirty="0">
                              <a:effectLst/>
                              <a:sym typeface="Symbol" panose="05050102010706020507" pitchFamily="18" charset="2"/>
                            </a:rPr>
                            <a:t></a:t>
                          </a:r>
                          <a:r>
                            <a:rPr lang="en-US" sz="1800" dirty="0">
                              <a:effectLst/>
                            </a:rPr>
                            <a:t> </a:t>
                          </a:r>
                          <a:r>
                            <a:rPr lang="en-US" sz="1800" dirty="0" err="1">
                              <a:effectLst/>
                            </a:rPr>
                            <a:t>param</a:t>
                          </a:r>
                          <a:r>
                            <a:rPr lang="en-US" sz="1800" dirty="0">
                              <a:effectLst/>
                            </a:rPr>
                            <a:t>. </a:t>
                          </a:r>
                          <a14:m>
                            <m:oMath xmlns:m="http://schemas.openxmlformats.org/officeDocument/2006/math"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𝜕𝜈</m:t>
                              </m:r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𝜕𝜃</m:t>
                              </m:r>
                            </m:oMath>
                          </a14:m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0.1 Hz</a:t>
                          </a:r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300 Hz</a:t>
                          </a:r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10</a:t>
                          </a:r>
                          <a:r>
                            <a:rPr lang="en-US" sz="1800" baseline="30000" dirty="0">
                              <a:solidFill>
                                <a:srgbClr val="008000"/>
                              </a:solidFill>
                              <a:effectLst/>
                            </a:rPr>
                            <a:t>5</a:t>
                          </a: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 Hz</a:t>
                          </a:r>
                          <a:endParaRPr lang="en-US" sz="1800" dirty="0">
                            <a:solidFill>
                              <a:srgbClr val="008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rgbClr val="FF0000"/>
                              </a:solidFill>
                              <a:effectLst/>
                            </a:rPr>
                            <a:t> </a:t>
                          </a:r>
                          <a:endParaRPr lang="en-US" sz="1800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4171450419"/>
                      </a:ext>
                    </a:extLst>
                  </a:tr>
                  <a:tr h="901872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Sens. to quark </a:t>
                          </a:r>
                          <a:br>
                            <a:rPr lang="en-US" sz="1800" dirty="0">
                              <a:effectLst/>
                            </a:rPr>
                          </a:br>
                          <a:r>
                            <a:rPr lang="en-US" sz="1800" dirty="0">
                              <a:effectLst/>
                            </a:rPr>
                            <a:t>chromo-EDM </a:t>
                          </a:r>
                          <a14:m>
                            <m:oMath xmlns:m="http://schemas.openxmlformats.org/officeDocument/2006/math"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𝜕𝜈</m:t>
                              </m:r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̃"/>
                                      <m:ctrlP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8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sub>
                              </m:sSub>
                            </m:oMath>
                          </a14:m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1</a:t>
                          </a:r>
                          <a:r>
                            <a:rPr lang="en-US" sz="1800" dirty="0">
                              <a:effectLst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sz="1800" dirty="0">
                              <a:effectLst/>
                            </a:rPr>
                            <a:t>10</a:t>
                          </a:r>
                          <a:r>
                            <a:rPr lang="en-US" sz="1800" baseline="30000" dirty="0">
                              <a:effectLst/>
                            </a:rPr>
                            <a:t>16</a:t>
                          </a:r>
                          <a:r>
                            <a:rPr lang="en-US" sz="1800" dirty="0">
                              <a:effectLst/>
                            </a:rPr>
                            <a:t> Hz/cm</a:t>
                          </a:r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2</a:t>
                          </a:r>
                          <a:r>
                            <a:rPr lang="en-US" sz="1800" dirty="0">
                              <a:effectLst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sz="1800" dirty="0">
                              <a:effectLst/>
                            </a:rPr>
                            <a:t>10</a:t>
                          </a:r>
                          <a:r>
                            <a:rPr lang="en-US" sz="1800" baseline="30000" dirty="0">
                              <a:effectLst/>
                            </a:rPr>
                            <a:t>18</a:t>
                          </a:r>
                          <a:r>
                            <a:rPr lang="en-US" sz="1800" dirty="0">
                              <a:effectLst/>
                            </a:rPr>
                            <a:t> Hz/cm</a:t>
                          </a:r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2</a:t>
                          </a: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10</a:t>
                          </a:r>
                          <a:r>
                            <a:rPr lang="en-US" sz="1800" baseline="30000" dirty="0">
                              <a:solidFill>
                                <a:srgbClr val="008000"/>
                              </a:solidFill>
                              <a:effectLst/>
                            </a:rPr>
                            <a:t>20</a:t>
                          </a: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 Hz/cm</a:t>
                          </a:r>
                          <a:endParaRPr lang="en-US" sz="1800" dirty="0">
                            <a:solidFill>
                              <a:srgbClr val="008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rgbClr val="FF0000"/>
                              </a:solidFill>
                              <a:effectLst/>
                            </a:rPr>
                            <a:t> </a:t>
                          </a:r>
                          <a:endParaRPr lang="en-US" sz="1800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212850244"/>
                      </a:ext>
                    </a:extLst>
                  </a:tr>
                  <a:tr h="597701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Sens. to </a:t>
                          </a:r>
                          <a:r>
                            <a:rPr lang="en-US" sz="1800" dirty="0" err="1">
                              <a:effectLst/>
                            </a:rPr>
                            <a:t>p/n</a:t>
                          </a:r>
                          <a:r>
                            <a:rPr lang="en-US" sz="1800" dirty="0">
                              <a:effectLst/>
                            </a:rPr>
                            <a:t> EDM </a:t>
                          </a:r>
                          <a14:m>
                            <m:oMath xmlns:m="http://schemas.openxmlformats.org/officeDocument/2006/math"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𝜕𝜈</m:t>
                              </m:r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oMath>
                          </a14:m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1</a:t>
                          </a:r>
                          <a:r>
                            <a:rPr lang="en-US" sz="1800">
                              <a:effectLst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sz="1800">
                              <a:effectLst/>
                            </a:rPr>
                            <a:t>10</a:t>
                          </a:r>
                          <a:r>
                            <a:rPr lang="en-US" sz="1800" baseline="30000">
                              <a:effectLst/>
                            </a:rPr>
                            <a:t>15</a:t>
                          </a:r>
                          <a:r>
                            <a:rPr lang="en-US" sz="1800">
                              <a:effectLst/>
                            </a:rPr>
                            <a:t> Hz/[e·cm]</a:t>
                          </a:r>
                          <a:endParaRPr lang="en-US" sz="18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2</a:t>
                          </a:r>
                          <a:r>
                            <a:rPr lang="en-US" sz="1800">
                              <a:effectLst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sz="1800">
                              <a:effectLst/>
                            </a:rPr>
                            <a:t>10</a:t>
                          </a:r>
                          <a:r>
                            <a:rPr lang="en-US" sz="1800" baseline="30000">
                              <a:effectLst/>
                            </a:rPr>
                            <a:t>18</a:t>
                          </a:r>
                          <a:r>
                            <a:rPr lang="en-US" sz="1800">
                              <a:effectLst/>
                            </a:rPr>
                            <a:t> Hz/[e·cm]</a:t>
                          </a:r>
                          <a:endParaRPr lang="en-US" sz="18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6</a:t>
                          </a: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10</a:t>
                          </a:r>
                          <a:r>
                            <a:rPr lang="en-US" sz="1800" baseline="30000" dirty="0">
                              <a:solidFill>
                                <a:srgbClr val="008000"/>
                              </a:solidFill>
                              <a:effectLst/>
                            </a:rPr>
                            <a:t>18</a:t>
                          </a: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 Hz/[</a:t>
                          </a:r>
                          <a:r>
                            <a:rPr lang="en-US" sz="1800" dirty="0" err="1">
                              <a:solidFill>
                                <a:srgbClr val="008000"/>
                              </a:solidFill>
                              <a:effectLst/>
                            </a:rPr>
                            <a:t>e·cm</a:t>
                          </a: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]</a:t>
                          </a:r>
                          <a:endParaRPr lang="en-US" sz="1800" dirty="0">
                            <a:solidFill>
                              <a:srgbClr val="008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rgbClr val="FF0000"/>
                              </a:solidFill>
                              <a:effectLst/>
                            </a:rPr>
                            <a:t> </a:t>
                          </a:r>
                          <a:endParaRPr lang="en-US" sz="1800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533295397"/>
                      </a:ext>
                    </a:extLst>
                  </a:tr>
                  <a:tr h="327022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Limit on </a:t>
                          </a:r>
                          <a14:m>
                            <m:oMath xmlns:m="http://schemas.openxmlformats.org/officeDocument/2006/math"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oMath>
                          </a14:m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&lt; 1.5</a:t>
                          </a:r>
                          <a:r>
                            <a:rPr lang="en-US" sz="1800" dirty="0">
                              <a:effectLst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sz="1800" dirty="0">
                              <a:effectLst/>
                            </a:rPr>
                            <a:t>10</a:t>
                          </a:r>
                          <a:r>
                            <a:rPr lang="en-US" sz="1800" baseline="30000" dirty="0">
                              <a:effectLst/>
                            </a:rPr>
                            <a:t>-10</a:t>
                          </a:r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&lt; 1</a:t>
                          </a:r>
                          <a:r>
                            <a:rPr lang="en-US" sz="1800" dirty="0">
                              <a:effectLst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sz="1800" dirty="0">
                              <a:effectLst/>
                            </a:rPr>
                            <a:t>10</a:t>
                          </a:r>
                          <a:r>
                            <a:rPr lang="en-US" sz="1800" baseline="30000" dirty="0">
                              <a:effectLst/>
                            </a:rPr>
                            <a:t>-10</a:t>
                          </a:r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 &lt; 1.6</a:t>
                          </a: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10</a:t>
                          </a:r>
                          <a:r>
                            <a:rPr lang="en-US" sz="1800" baseline="30000" dirty="0">
                              <a:solidFill>
                                <a:srgbClr val="008000"/>
                              </a:solidFill>
                              <a:effectLst/>
                            </a:rPr>
                            <a:t>-11 to 12</a:t>
                          </a:r>
                          <a:endParaRPr lang="en-US" sz="1800" dirty="0">
                            <a:solidFill>
                              <a:srgbClr val="008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400" b="1" dirty="0">
                              <a:solidFill>
                                <a:srgbClr val="FF0000"/>
                              </a:solidFill>
                              <a:effectLst/>
                              <a:sym typeface="Symbol" panose="05050102010706020507" pitchFamily="18" charset="2"/>
                            </a:rPr>
                            <a:t>10-100</a:t>
                          </a:r>
                          <a:endParaRPr lang="en-US" sz="2400" b="1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479438017"/>
                      </a:ext>
                    </a:extLst>
                  </a:tr>
                  <a:tr h="32977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Limit on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̃"/>
                                      <m:ctrlP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8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800" dirty="0">
                              <a:effectLst/>
                            </a:rPr>
                            <a:t> (cm)</a:t>
                          </a:r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̃"/>
                                      <m:ctrlP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8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sub>
                              </m:sSub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̃"/>
                                      <m:ctrlP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8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800" dirty="0">
                              <a:effectLst/>
                            </a:rPr>
                            <a:t> </a:t>
                          </a:r>
                          <a:br>
                            <a:rPr lang="en-US" sz="1800" dirty="0">
                              <a:effectLst/>
                            </a:rPr>
                          </a:br>
                          <a:r>
                            <a:rPr lang="en-US" sz="1800" dirty="0">
                              <a:effectLst/>
                            </a:rPr>
                            <a:t>&lt; 6</a:t>
                          </a:r>
                          <a:r>
                            <a:rPr lang="en-US" sz="1800" dirty="0">
                              <a:effectLst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sz="1800" dirty="0">
                              <a:effectLst/>
                            </a:rPr>
                            <a:t>10</a:t>
                          </a:r>
                          <a:r>
                            <a:rPr lang="en-US" sz="1800" baseline="30000" dirty="0">
                              <a:effectLst/>
                            </a:rPr>
                            <a:t>-27</a:t>
                          </a:r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̃"/>
                                      <m:ctrlP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8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sub>
                              </m:sSub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̃"/>
                                      <m:ctrlP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8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800" dirty="0">
                              <a:effectLst/>
                            </a:rPr>
                            <a:t> </a:t>
                          </a:r>
                          <a:br>
                            <a:rPr lang="en-US" sz="1800" dirty="0">
                              <a:effectLst/>
                            </a:rPr>
                          </a:br>
                          <a:r>
                            <a:rPr lang="en-US" sz="1800" dirty="0">
                              <a:effectLst/>
                            </a:rPr>
                            <a:t>&lt; 1</a:t>
                          </a:r>
                          <a:r>
                            <a:rPr lang="en-US" sz="1800" dirty="0">
                              <a:effectLst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sz="1800" dirty="0">
                              <a:effectLst/>
                            </a:rPr>
                            <a:t>10</a:t>
                          </a:r>
                          <a:r>
                            <a:rPr lang="en-US" sz="1800" baseline="30000" dirty="0">
                              <a:effectLst/>
                            </a:rPr>
                            <a:t>-26</a:t>
                          </a:r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800" i="1" smtClean="0">
                                      <a:solidFill>
                                        <a:srgbClr val="008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̃"/>
                                      <m:ctrlPr>
                                        <a:rPr lang="en-US" sz="1800" i="1">
                                          <a:solidFill>
                                            <a:srgbClr val="008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800">
                                          <a:solidFill>
                                            <a:srgbClr val="008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1800">
                                      <a:solidFill>
                                        <a:srgbClr val="008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sub>
                              </m:sSub>
                              <m:r>
                                <a:rPr lang="en-US" sz="1800">
                                  <a:solidFill>
                                    <a:srgbClr val="008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solidFill>
                                        <a:srgbClr val="008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̃"/>
                                      <m:ctrlPr>
                                        <a:rPr lang="en-US" sz="1800" i="1">
                                          <a:solidFill>
                                            <a:srgbClr val="008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800">
                                          <a:solidFill>
                                            <a:srgbClr val="008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1800">
                                      <a:solidFill>
                                        <a:srgbClr val="008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 </a:t>
                          </a:r>
                          <a:b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</a:b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&lt; 1</a:t>
                          </a: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10</a:t>
                          </a:r>
                          <a:r>
                            <a:rPr lang="en-US" sz="1800" baseline="30000" dirty="0">
                              <a:solidFill>
                                <a:srgbClr val="008000"/>
                              </a:solidFill>
                              <a:effectLst/>
                            </a:rPr>
                            <a:t>-27</a:t>
                          </a:r>
                          <a:endParaRPr lang="en-US" sz="1800" dirty="0">
                            <a:solidFill>
                              <a:srgbClr val="008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400" b="1" dirty="0">
                              <a:solidFill>
                                <a:srgbClr val="FF0000"/>
                              </a:solidFill>
                              <a:effectLst/>
                              <a:sym typeface="Symbol" panose="05050102010706020507" pitchFamily="18" charset="2"/>
                            </a:rPr>
                            <a:t>5-10*</a:t>
                          </a:r>
                          <a:endParaRPr lang="en-US" sz="2400" b="1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4040919011"/>
                      </a:ext>
                    </a:extLst>
                  </a:tr>
                  <a:tr h="57209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Limit on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800" dirty="0">
                              <a:effectLst/>
                            </a:rPr>
                            <a:t>(</a:t>
                          </a:r>
                          <a:r>
                            <a:rPr lang="en-US" sz="1800" dirty="0" err="1">
                              <a:effectLst/>
                            </a:rPr>
                            <a:t>e·cm</a:t>
                          </a:r>
                          <a:r>
                            <a:rPr lang="en-US" sz="1800" dirty="0">
                              <a:effectLst/>
                            </a:rPr>
                            <a:t>)</a:t>
                          </a:r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&lt;1.6</a:t>
                          </a:r>
                          <a:r>
                            <a:rPr lang="en-US" sz="1800" dirty="0">
                              <a:effectLst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sz="1800" dirty="0">
                              <a:effectLst/>
                            </a:rPr>
                            <a:t>10</a:t>
                          </a:r>
                          <a:r>
                            <a:rPr lang="en-US" sz="1800" baseline="30000" dirty="0">
                              <a:effectLst/>
                            </a:rPr>
                            <a:t>-26</a:t>
                          </a:r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&lt;1.8</a:t>
                          </a:r>
                          <a:r>
                            <a:rPr lang="en-US" sz="1800" dirty="0">
                              <a:effectLst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sz="1800" dirty="0">
                              <a:effectLst/>
                            </a:rPr>
                            <a:t>10</a:t>
                          </a:r>
                          <a:r>
                            <a:rPr lang="en-US" sz="1800" baseline="30000" dirty="0">
                              <a:effectLst/>
                            </a:rPr>
                            <a:t>-26</a:t>
                          </a:r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Not competitive</a:t>
                          </a:r>
                          <a:endParaRPr lang="en-US" sz="1800" dirty="0">
                            <a:solidFill>
                              <a:srgbClr val="008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400" b="1" dirty="0">
                              <a:solidFill>
                                <a:srgbClr val="FF0000"/>
                              </a:solidFill>
                              <a:effectLst/>
                            </a:rPr>
                            <a:t> </a:t>
                          </a:r>
                          <a:endParaRPr lang="en-US" sz="2400" b="1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575566640"/>
                      </a:ext>
                    </a:extLst>
                  </a:tr>
                  <a:tr h="633358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Limit on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800" dirty="0">
                              <a:effectLst/>
                            </a:rPr>
                            <a:t>(</a:t>
                          </a:r>
                          <a:r>
                            <a:rPr lang="en-US" sz="1800" dirty="0" err="1">
                              <a:effectLst/>
                            </a:rPr>
                            <a:t>e·cm</a:t>
                          </a:r>
                          <a:r>
                            <a:rPr lang="en-US" sz="1800" dirty="0">
                              <a:effectLst/>
                            </a:rPr>
                            <a:t>)</a:t>
                          </a:r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&lt;2</a:t>
                          </a:r>
                          <a:r>
                            <a:rPr lang="en-US" sz="1800" dirty="0">
                              <a:effectLst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sz="1800" dirty="0">
                              <a:effectLst/>
                            </a:rPr>
                            <a:t>10</a:t>
                          </a:r>
                          <a:r>
                            <a:rPr lang="en-US" sz="1800" baseline="30000" dirty="0">
                              <a:effectLst/>
                            </a:rPr>
                            <a:t>-25</a:t>
                          </a:r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Not competitive</a:t>
                          </a:r>
                          <a:endParaRPr lang="en-US" sz="18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&lt;1</a:t>
                          </a: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10</a:t>
                          </a:r>
                          <a:r>
                            <a:rPr lang="en-US" sz="1800" baseline="30000" dirty="0">
                              <a:solidFill>
                                <a:srgbClr val="008000"/>
                              </a:solidFill>
                              <a:effectLst/>
                            </a:rPr>
                            <a:t>-26</a:t>
                          </a:r>
                          <a:endParaRPr lang="en-US" sz="1800" dirty="0">
                            <a:solidFill>
                              <a:srgbClr val="008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400" b="1" dirty="0">
                              <a:solidFill>
                                <a:srgbClr val="FF0000"/>
                              </a:solidFill>
                              <a:effectLst/>
                              <a:sym typeface="Symbol" panose="05050102010706020507" pitchFamily="18" charset="2"/>
                            </a:rPr>
                            <a:t>20</a:t>
                          </a:r>
                          <a:endParaRPr lang="en-US" sz="2400" b="1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78661754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37743608"/>
                  </p:ext>
                </p:extLst>
              </p:nvPr>
            </p:nvGraphicFramePr>
            <p:xfrm>
              <a:off x="-1" y="929390"/>
              <a:ext cx="9144001" cy="5552515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671316">
                      <a:extLst>
                        <a:ext uri="{9D8B030D-6E8A-4147-A177-3AD203B41FA5}">
                          <a16:colId xmlns:a16="http://schemas.microsoft.com/office/drawing/2014/main" val="4024681780"/>
                        </a:ext>
                      </a:extLst>
                    </a:gridCol>
                    <a:gridCol w="1926323">
                      <a:extLst>
                        <a:ext uri="{9D8B030D-6E8A-4147-A177-3AD203B41FA5}">
                          <a16:colId xmlns:a16="http://schemas.microsoft.com/office/drawing/2014/main" val="138117529"/>
                        </a:ext>
                      </a:extLst>
                    </a:gridCol>
                    <a:gridCol w="2023672">
                      <a:extLst>
                        <a:ext uri="{9D8B030D-6E8A-4147-A177-3AD203B41FA5}">
                          <a16:colId xmlns:a16="http://schemas.microsoft.com/office/drawing/2014/main" val="1490587648"/>
                        </a:ext>
                      </a:extLst>
                    </a:gridCol>
                    <a:gridCol w="2008682">
                      <a:extLst>
                        <a:ext uri="{9D8B030D-6E8A-4147-A177-3AD203B41FA5}">
                          <a16:colId xmlns:a16="http://schemas.microsoft.com/office/drawing/2014/main" val="272025294"/>
                        </a:ext>
                      </a:extLst>
                    </a:gridCol>
                    <a:gridCol w="1514008">
                      <a:extLst>
                        <a:ext uri="{9D8B030D-6E8A-4147-A177-3AD203B41FA5}">
                          <a16:colId xmlns:a16="http://schemas.microsoft.com/office/drawing/2014/main" val="2623373384"/>
                        </a:ext>
                      </a:extLst>
                    </a:gridCol>
                  </a:tblGrid>
                  <a:tr h="57209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</a:rPr>
                            <a:t>System</a:t>
                          </a:r>
                          <a:endParaRPr lang="en-US" sz="2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400" baseline="30000" dirty="0">
                              <a:effectLst/>
                            </a:rPr>
                            <a:t>199</a:t>
                          </a:r>
                          <a:r>
                            <a:rPr lang="en-US" sz="2400" dirty="0">
                              <a:effectLst/>
                            </a:rPr>
                            <a:t>Hg</a:t>
                          </a:r>
                          <a:endParaRPr lang="en-US" sz="2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</a:rPr>
                            <a:t>n</a:t>
                          </a:r>
                          <a:endParaRPr lang="en-US" sz="2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400" baseline="30000" dirty="0">
                              <a:effectLst/>
                            </a:rPr>
                            <a:t>205</a:t>
                          </a:r>
                          <a:r>
                            <a:rPr lang="en-US" sz="2400" dirty="0">
                              <a:effectLst/>
                            </a:rPr>
                            <a:t>TlF</a:t>
                          </a:r>
                          <a:endParaRPr lang="en-US" sz="2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400" baseline="30000" dirty="0">
                              <a:effectLst/>
                            </a:rPr>
                            <a:t> </a:t>
                          </a:r>
                          <a:endParaRPr lang="en-US" sz="2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004584123"/>
                      </a:ext>
                    </a:extLst>
                  </a:tr>
                  <a:tr h="588391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Latest result</a:t>
                          </a:r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2016</a:t>
                          </a:r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2020</a:t>
                          </a:r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i="1" u="none" dirty="0">
                              <a:solidFill>
                                <a:srgbClr val="008000"/>
                              </a:solidFill>
                              <a:effectLst/>
                            </a:rPr>
                            <a:t>Projected</a:t>
                          </a:r>
                          <a:r>
                            <a:rPr lang="en-US" sz="1800" b="1" dirty="0">
                              <a:solidFill>
                                <a:srgbClr val="008000"/>
                              </a:solidFill>
                              <a:effectLst/>
                            </a:rPr>
                            <a:t> </a:t>
                          </a:r>
                          <a:r>
                            <a:rPr lang="en-US" sz="1800" b="1" dirty="0">
                              <a:solidFill>
                                <a:srgbClr val="008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~</a:t>
                          </a:r>
                          <a:r>
                            <a:rPr lang="en-US" sz="1800" b="1" dirty="0">
                              <a:solidFill>
                                <a:srgbClr val="008000"/>
                              </a:solidFill>
                              <a:effectLst/>
                            </a:rPr>
                            <a:t>2023</a:t>
                          </a:r>
                          <a:endParaRPr lang="en-US" sz="1800" b="1" dirty="0">
                            <a:solidFill>
                              <a:srgbClr val="008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i="1" dirty="0">
                              <a:solidFill>
                                <a:srgbClr val="FF0000"/>
                              </a:solidFill>
                              <a:effectLst/>
                            </a:rPr>
                            <a:t>Projected</a:t>
                          </a:r>
                          <a:r>
                            <a:rPr lang="en-US" sz="1800" b="1" dirty="0">
                              <a:solidFill>
                                <a:srgbClr val="FF0000"/>
                              </a:solidFill>
                              <a:effectLst/>
                            </a:rPr>
                            <a:t> Improvement</a:t>
                          </a:r>
                          <a:endParaRPr lang="en-US" sz="1800" b="1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011125262"/>
                      </a:ext>
                    </a:extLst>
                  </a:tr>
                  <a:tr h="59789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365" t="-195918" r="-449635" b="-6551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0.1 Hz</a:t>
                          </a:r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300 Hz</a:t>
                          </a:r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10</a:t>
                          </a:r>
                          <a:r>
                            <a:rPr lang="en-US" sz="1800" baseline="30000" dirty="0">
                              <a:solidFill>
                                <a:srgbClr val="008000"/>
                              </a:solidFill>
                              <a:effectLst/>
                            </a:rPr>
                            <a:t>5</a:t>
                          </a: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 Hz</a:t>
                          </a:r>
                          <a:endParaRPr lang="en-US" sz="1800" dirty="0">
                            <a:solidFill>
                              <a:srgbClr val="008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rgbClr val="FF0000"/>
                              </a:solidFill>
                              <a:effectLst/>
                            </a:rPr>
                            <a:t> </a:t>
                          </a:r>
                          <a:endParaRPr lang="en-US" sz="1800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4171450419"/>
                      </a:ext>
                    </a:extLst>
                  </a:tr>
                  <a:tr h="9399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365" t="-188312" r="-449635" b="-3168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1</a:t>
                          </a:r>
                          <a:r>
                            <a:rPr lang="en-US" sz="1800" dirty="0">
                              <a:effectLst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sz="1800" dirty="0">
                              <a:effectLst/>
                            </a:rPr>
                            <a:t>10</a:t>
                          </a:r>
                          <a:r>
                            <a:rPr lang="en-US" sz="1800" baseline="30000" dirty="0">
                              <a:effectLst/>
                            </a:rPr>
                            <a:t>16</a:t>
                          </a:r>
                          <a:r>
                            <a:rPr lang="en-US" sz="1800" dirty="0">
                              <a:effectLst/>
                            </a:rPr>
                            <a:t> Hz/cm</a:t>
                          </a:r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2</a:t>
                          </a:r>
                          <a:r>
                            <a:rPr lang="en-US" sz="1800" dirty="0">
                              <a:effectLst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sz="1800" dirty="0">
                              <a:effectLst/>
                            </a:rPr>
                            <a:t>10</a:t>
                          </a:r>
                          <a:r>
                            <a:rPr lang="en-US" sz="1800" baseline="30000" dirty="0">
                              <a:effectLst/>
                            </a:rPr>
                            <a:t>18</a:t>
                          </a:r>
                          <a:r>
                            <a:rPr lang="en-US" sz="1800" dirty="0">
                              <a:effectLst/>
                            </a:rPr>
                            <a:t> Hz/cm</a:t>
                          </a:r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2</a:t>
                          </a: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10</a:t>
                          </a:r>
                          <a:r>
                            <a:rPr lang="en-US" sz="1800" baseline="30000" dirty="0">
                              <a:solidFill>
                                <a:srgbClr val="008000"/>
                              </a:solidFill>
                              <a:effectLst/>
                            </a:rPr>
                            <a:t>20</a:t>
                          </a: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 Hz/cm</a:t>
                          </a:r>
                          <a:endParaRPr lang="en-US" sz="1800" dirty="0">
                            <a:solidFill>
                              <a:srgbClr val="008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rgbClr val="FF0000"/>
                              </a:solidFill>
                              <a:effectLst/>
                            </a:rPr>
                            <a:t> </a:t>
                          </a:r>
                          <a:endParaRPr lang="en-US" sz="1800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212850244"/>
                      </a:ext>
                    </a:extLst>
                  </a:tr>
                  <a:tr h="62318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365" t="-431068" r="-449635" b="-3737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1</a:t>
                          </a:r>
                          <a:r>
                            <a:rPr lang="en-US" sz="1800">
                              <a:effectLst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sz="1800">
                              <a:effectLst/>
                            </a:rPr>
                            <a:t>10</a:t>
                          </a:r>
                          <a:r>
                            <a:rPr lang="en-US" sz="1800" baseline="30000">
                              <a:effectLst/>
                            </a:rPr>
                            <a:t>15</a:t>
                          </a:r>
                          <a:r>
                            <a:rPr lang="en-US" sz="1800">
                              <a:effectLst/>
                            </a:rPr>
                            <a:t> Hz/[e·cm]</a:t>
                          </a:r>
                          <a:endParaRPr lang="en-US" sz="18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2</a:t>
                          </a:r>
                          <a:r>
                            <a:rPr lang="en-US" sz="1800">
                              <a:effectLst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sz="1800">
                              <a:effectLst/>
                            </a:rPr>
                            <a:t>10</a:t>
                          </a:r>
                          <a:r>
                            <a:rPr lang="en-US" sz="1800" baseline="30000">
                              <a:effectLst/>
                            </a:rPr>
                            <a:t>18</a:t>
                          </a:r>
                          <a:r>
                            <a:rPr lang="en-US" sz="1800">
                              <a:effectLst/>
                            </a:rPr>
                            <a:t> Hz/[e·cm]</a:t>
                          </a:r>
                          <a:endParaRPr lang="en-US" sz="18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6</a:t>
                          </a: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10</a:t>
                          </a:r>
                          <a:r>
                            <a:rPr lang="en-US" sz="1800" baseline="30000" dirty="0">
                              <a:solidFill>
                                <a:srgbClr val="008000"/>
                              </a:solidFill>
                              <a:effectLst/>
                            </a:rPr>
                            <a:t>18</a:t>
                          </a: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 Hz/[</a:t>
                          </a:r>
                          <a:r>
                            <a:rPr lang="en-US" sz="1800" dirty="0" err="1">
                              <a:solidFill>
                                <a:srgbClr val="008000"/>
                              </a:solidFill>
                              <a:effectLst/>
                            </a:rPr>
                            <a:t>e·cm</a:t>
                          </a: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]</a:t>
                          </a:r>
                          <a:endParaRPr lang="en-US" sz="1800" dirty="0">
                            <a:solidFill>
                              <a:srgbClr val="008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rgbClr val="FF0000"/>
                              </a:solidFill>
                              <a:effectLst/>
                            </a:rPr>
                            <a:t> </a:t>
                          </a:r>
                          <a:endParaRPr lang="en-US" sz="1800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533295397"/>
                      </a:ext>
                    </a:extLst>
                  </a:tr>
                  <a:tr h="3790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365" t="-882258" r="-449635" b="-52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&lt; 1.5</a:t>
                          </a:r>
                          <a:r>
                            <a:rPr lang="en-US" sz="1800" dirty="0">
                              <a:effectLst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sz="1800" dirty="0">
                              <a:effectLst/>
                            </a:rPr>
                            <a:t>10</a:t>
                          </a:r>
                          <a:r>
                            <a:rPr lang="en-US" sz="1800" baseline="30000" dirty="0">
                              <a:effectLst/>
                            </a:rPr>
                            <a:t>-10</a:t>
                          </a:r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&lt; 1</a:t>
                          </a:r>
                          <a:r>
                            <a:rPr lang="en-US" sz="1800" dirty="0">
                              <a:effectLst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sz="1800" dirty="0">
                              <a:effectLst/>
                            </a:rPr>
                            <a:t>10</a:t>
                          </a:r>
                          <a:r>
                            <a:rPr lang="en-US" sz="1800" baseline="30000" dirty="0">
                              <a:effectLst/>
                            </a:rPr>
                            <a:t>-10</a:t>
                          </a:r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 &lt; 1.6</a:t>
                          </a: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10</a:t>
                          </a:r>
                          <a:r>
                            <a:rPr lang="en-US" sz="1800" baseline="30000" dirty="0">
                              <a:solidFill>
                                <a:srgbClr val="008000"/>
                              </a:solidFill>
                              <a:effectLst/>
                            </a:rPr>
                            <a:t>-11 to 12</a:t>
                          </a:r>
                          <a:endParaRPr lang="en-US" sz="1800" dirty="0">
                            <a:solidFill>
                              <a:srgbClr val="008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400" b="1" dirty="0">
                              <a:solidFill>
                                <a:srgbClr val="FF0000"/>
                              </a:solidFill>
                              <a:effectLst/>
                              <a:sym typeface="Symbol" panose="05050102010706020507" pitchFamily="18" charset="2"/>
                            </a:rPr>
                            <a:t>10-100</a:t>
                          </a:r>
                          <a:endParaRPr lang="en-US" sz="2400" b="1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479438017"/>
                      </a:ext>
                    </a:extLst>
                  </a:tr>
                  <a:tr h="6308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365" t="-591262" r="-449635" b="-2135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86751" t="-591262" r="-288644" b="-2135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178313" t="-591262" r="-175602" b="-2135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280851" t="-591262" r="-77204" b="-2135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400" b="1" dirty="0">
                              <a:solidFill>
                                <a:srgbClr val="FF0000"/>
                              </a:solidFill>
                              <a:effectLst/>
                              <a:sym typeface="Symbol" panose="05050102010706020507" pitchFamily="18" charset="2"/>
                            </a:rPr>
                            <a:t>5-10*</a:t>
                          </a:r>
                          <a:endParaRPr lang="en-US" sz="2400" b="1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4040919011"/>
                      </a:ext>
                    </a:extLst>
                  </a:tr>
                  <a:tr h="5876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365" t="-734021" r="-449635" b="-1268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&lt;1.6</a:t>
                          </a:r>
                          <a:r>
                            <a:rPr lang="en-US" sz="1800" dirty="0">
                              <a:effectLst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sz="1800" dirty="0">
                              <a:effectLst/>
                            </a:rPr>
                            <a:t>10</a:t>
                          </a:r>
                          <a:r>
                            <a:rPr lang="en-US" sz="1800" baseline="30000" dirty="0">
                              <a:effectLst/>
                            </a:rPr>
                            <a:t>-26</a:t>
                          </a:r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&lt;1.8</a:t>
                          </a:r>
                          <a:r>
                            <a:rPr lang="en-US" sz="1800" dirty="0">
                              <a:effectLst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sz="1800" dirty="0">
                              <a:effectLst/>
                            </a:rPr>
                            <a:t>10</a:t>
                          </a:r>
                          <a:r>
                            <a:rPr lang="en-US" sz="1800" baseline="30000" dirty="0">
                              <a:effectLst/>
                            </a:rPr>
                            <a:t>-26</a:t>
                          </a:r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Not competitive</a:t>
                          </a:r>
                          <a:endParaRPr lang="en-US" sz="1800" dirty="0">
                            <a:solidFill>
                              <a:srgbClr val="008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400" b="1" dirty="0">
                              <a:solidFill>
                                <a:srgbClr val="FF0000"/>
                              </a:solidFill>
                              <a:effectLst/>
                            </a:rPr>
                            <a:t> </a:t>
                          </a:r>
                          <a:endParaRPr lang="en-US" sz="2400" b="1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575566640"/>
                      </a:ext>
                    </a:extLst>
                  </a:tr>
                  <a:tr h="63335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365" t="-777885" r="-449635" b="-182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&lt;2</a:t>
                          </a:r>
                          <a:r>
                            <a:rPr lang="en-US" sz="1800" dirty="0">
                              <a:effectLst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sz="1800" dirty="0">
                              <a:effectLst/>
                            </a:rPr>
                            <a:t>10</a:t>
                          </a:r>
                          <a:r>
                            <a:rPr lang="en-US" sz="1800" baseline="30000" dirty="0">
                              <a:effectLst/>
                            </a:rPr>
                            <a:t>-25</a:t>
                          </a:r>
                          <a:endParaRPr lang="en-US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Not competitive</a:t>
                          </a:r>
                          <a:endParaRPr lang="en-US" sz="18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&lt;1</a:t>
                          </a: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sz="1800" dirty="0">
                              <a:solidFill>
                                <a:srgbClr val="008000"/>
                              </a:solidFill>
                              <a:effectLst/>
                            </a:rPr>
                            <a:t>10</a:t>
                          </a:r>
                          <a:r>
                            <a:rPr lang="en-US" sz="1800" baseline="30000" dirty="0">
                              <a:solidFill>
                                <a:srgbClr val="008000"/>
                              </a:solidFill>
                              <a:effectLst/>
                            </a:rPr>
                            <a:t>-26</a:t>
                          </a:r>
                          <a:endParaRPr lang="en-US" sz="1800" dirty="0">
                            <a:solidFill>
                              <a:srgbClr val="008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400" b="1" dirty="0">
                              <a:solidFill>
                                <a:srgbClr val="FF0000"/>
                              </a:solidFill>
                              <a:effectLst/>
                              <a:sym typeface="Symbol" panose="05050102010706020507" pitchFamily="18" charset="2"/>
                            </a:rPr>
                            <a:t>20</a:t>
                          </a:r>
                          <a:endParaRPr lang="en-US" sz="2400" b="1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78661754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3" name="Rectangle 12"/>
          <p:cNvSpPr/>
          <p:nvPr/>
        </p:nvSpPr>
        <p:spPr>
          <a:xfrm>
            <a:off x="-1" y="6529728"/>
            <a:ext cx="9144000" cy="357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*sensitive to different linear combination of parameters vs comparisons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684168" y="1443789"/>
            <a:ext cx="1395663" cy="5085939"/>
          </a:xfrm>
          <a:prstGeom prst="roundRect">
            <a:avLst>
              <a:gd name="adj" fmla="val 18795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091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19100" y="652630"/>
            <a:ext cx="2973388" cy="2170112"/>
            <a:chOff x="264" y="401"/>
            <a:chExt cx="1873" cy="1367"/>
          </a:xfrm>
        </p:grpSpPr>
        <p:grpSp>
          <p:nvGrpSpPr>
            <p:cNvPr id="10292" name="Group 4"/>
            <p:cNvGrpSpPr>
              <a:grpSpLocks/>
            </p:cNvGrpSpPr>
            <p:nvPr/>
          </p:nvGrpSpPr>
          <p:grpSpPr bwMode="auto">
            <a:xfrm>
              <a:off x="264" y="401"/>
              <a:ext cx="872" cy="1367"/>
              <a:chOff x="264" y="401"/>
              <a:chExt cx="872" cy="1367"/>
            </a:xfrm>
          </p:grpSpPr>
          <p:sp>
            <p:nvSpPr>
              <p:cNvPr id="10301" name="Line 5"/>
              <p:cNvSpPr>
                <a:spLocks noChangeAspect="1" noChangeShapeType="1"/>
              </p:cNvSpPr>
              <p:nvPr/>
            </p:nvSpPr>
            <p:spPr bwMode="auto">
              <a:xfrm flipV="1">
                <a:off x="700" y="1682"/>
                <a:ext cx="0" cy="86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302" name="AutoShape 6"/>
              <p:cNvSpPr>
                <a:spLocks noChangeAspect="1" noChangeArrowheads="1"/>
              </p:cNvSpPr>
              <p:nvPr/>
            </p:nvSpPr>
            <p:spPr bwMode="auto">
              <a:xfrm>
                <a:off x="497" y="1601"/>
                <a:ext cx="393" cy="133"/>
              </a:xfrm>
              <a:prstGeom prst="curvedRightArrow">
                <a:avLst>
                  <a:gd name="adj1" fmla="val 20000"/>
                  <a:gd name="adj2" fmla="val 40000"/>
                  <a:gd name="adj3" fmla="val 98496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303" name="Line 7"/>
              <p:cNvSpPr>
                <a:spLocks noChangeAspect="1" noChangeShapeType="1"/>
              </p:cNvSpPr>
              <p:nvPr/>
            </p:nvSpPr>
            <p:spPr bwMode="auto">
              <a:xfrm flipV="1">
                <a:off x="700" y="648"/>
                <a:ext cx="0" cy="1034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304" name="AutoShape 8"/>
              <p:cNvSpPr>
                <a:spLocks noChangeAspect="1" noChangeArrowheads="1"/>
              </p:cNvSpPr>
              <p:nvPr/>
            </p:nvSpPr>
            <p:spPr bwMode="auto">
              <a:xfrm>
                <a:off x="497" y="586"/>
                <a:ext cx="393" cy="133"/>
              </a:xfrm>
              <a:prstGeom prst="curvedRightArrow">
                <a:avLst>
                  <a:gd name="adj1" fmla="val 20000"/>
                  <a:gd name="adj2" fmla="val 40000"/>
                  <a:gd name="adj3" fmla="val 98496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305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700" y="401"/>
                <a:ext cx="0" cy="233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306" name="Oval 10"/>
              <p:cNvSpPr>
                <a:spLocks noChangeAspect="1" noChangeArrowheads="1"/>
              </p:cNvSpPr>
              <p:nvPr/>
            </p:nvSpPr>
            <p:spPr bwMode="auto">
              <a:xfrm>
                <a:off x="264" y="720"/>
                <a:ext cx="872" cy="875"/>
              </a:xfrm>
              <a:prstGeom prst="ellipse">
                <a:avLst/>
              </a:prstGeom>
              <a:gradFill rotWithShape="0">
                <a:gsLst>
                  <a:gs pos="0">
                    <a:srgbClr val="C57627"/>
                  </a:gs>
                  <a:gs pos="50000">
                    <a:srgbClr val="FF9933"/>
                  </a:gs>
                  <a:gs pos="100000">
                    <a:srgbClr val="C57627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293" name="Group 11"/>
            <p:cNvGrpSpPr>
              <a:grpSpLocks noChangeAspect="1"/>
            </p:cNvGrpSpPr>
            <p:nvPr/>
          </p:nvGrpSpPr>
          <p:grpSpPr bwMode="auto">
            <a:xfrm flipV="1">
              <a:off x="1355" y="765"/>
              <a:ext cx="145" cy="875"/>
              <a:chOff x="8640" y="2880"/>
              <a:chExt cx="720" cy="4320"/>
            </a:xfrm>
          </p:grpSpPr>
          <p:sp>
            <p:nvSpPr>
              <p:cNvPr id="10298" name="Line 12"/>
              <p:cNvSpPr>
                <a:spLocks noChangeAspect="1" noChangeShapeType="1"/>
              </p:cNvSpPr>
              <p:nvPr/>
            </p:nvSpPr>
            <p:spPr bwMode="auto">
              <a:xfrm>
                <a:off x="9007" y="3486"/>
                <a:ext cx="0" cy="2994"/>
              </a:xfrm>
              <a:prstGeom prst="line">
                <a:avLst/>
              </a:prstGeom>
              <a:noFill/>
              <a:ln w="76200" cmpd="dbl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299" name="Oval 13"/>
              <p:cNvSpPr>
                <a:spLocks noChangeAspect="1" noChangeArrowheads="1"/>
              </p:cNvSpPr>
              <p:nvPr/>
            </p:nvSpPr>
            <p:spPr bwMode="auto">
              <a:xfrm>
                <a:off x="8640" y="2880"/>
                <a:ext cx="720" cy="720"/>
              </a:xfrm>
              <a:prstGeom prst="ellipse">
                <a:avLst/>
              </a:prstGeom>
              <a:gradFill rotWithShape="0">
                <a:gsLst>
                  <a:gs pos="0">
                    <a:srgbClr val="AC6722"/>
                  </a:gs>
                  <a:gs pos="50000">
                    <a:srgbClr val="FF9933"/>
                  </a:gs>
                  <a:gs pos="100000">
                    <a:srgbClr val="AC6722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300" name="Oval 14"/>
              <p:cNvSpPr>
                <a:spLocks noChangeAspect="1" noChangeArrowheads="1"/>
              </p:cNvSpPr>
              <p:nvPr/>
            </p:nvSpPr>
            <p:spPr bwMode="auto">
              <a:xfrm>
                <a:off x="8640" y="6480"/>
                <a:ext cx="720" cy="720"/>
              </a:xfrm>
              <a:prstGeom prst="ellipse">
                <a:avLst/>
              </a:prstGeom>
              <a:gradFill rotWithShape="0">
                <a:gsLst>
                  <a:gs pos="0">
                    <a:srgbClr val="00AC00"/>
                  </a:gs>
                  <a:gs pos="50000">
                    <a:srgbClr val="00FF00"/>
                  </a:gs>
                  <a:gs pos="100000">
                    <a:srgbClr val="00AC00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0294" name="Text Box 15"/>
            <p:cNvSpPr txBox="1">
              <a:spLocks noChangeAspect="1" noChangeArrowheads="1"/>
            </p:cNvSpPr>
            <p:nvPr/>
          </p:nvSpPr>
          <p:spPr bwMode="auto">
            <a:xfrm>
              <a:off x="1198" y="1018"/>
              <a:ext cx="270" cy="5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+</a:t>
              </a:r>
            </a:p>
          </p:txBody>
        </p:sp>
        <p:sp>
          <p:nvSpPr>
            <p:cNvPr id="10295" name="Line 16"/>
            <p:cNvSpPr>
              <a:spLocks noChangeAspect="1" noChangeShapeType="1"/>
            </p:cNvSpPr>
            <p:nvPr/>
          </p:nvSpPr>
          <p:spPr bwMode="auto">
            <a:xfrm flipV="1">
              <a:off x="1709" y="776"/>
              <a:ext cx="1" cy="778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10296" name="Text Box 17"/>
            <p:cNvSpPr txBox="1">
              <a:spLocks noChangeAspect="1" noChangeArrowheads="1"/>
            </p:cNvSpPr>
            <p:nvPr/>
          </p:nvSpPr>
          <p:spPr bwMode="auto">
            <a:xfrm>
              <a:off x="1840" y="1077"/>
              <a:ext cx="297" cy="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10297" name="Line 18"/>
            <p:cNvSpPr>
              <a:spLocks noChangeShapeType="1"/>
            </p:cNvSpPr>
            <p:nvPr/>
          </p:nvSpPr>
          <p:spPr bwMode="auto">
            <a:xfrm>
              <a:off x="1840" y="1081"/>
              <a:ext cx="172" cy="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</p:grpSp>
      <p:sp>
        <p:nvSpPr>
          <p:cNvPr id="298017" name="Rectangle 33"/>
          <p:cNvSpPr>
            <a:spLocks noChangeArrowheads="1"/>
          </p:cNvSpPr>
          <p:nvPr/>
        </p:nvSpPr>
        <p:spPr bwMode="auto">
          <a:xfrm>
            <a:off x="0" y="641517"/>
            <a:ext cx="3744913" cy="2279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10249" name="Rectangle 49"/>
          <p:cNvSpPr>
            <a:spLocks noGrp="1" noChangeArrowheads="1"/>
          </p:cNvSpPr>
          <p:nvPr>
            <p:ph type="title"/>
          </p:nvPr>
        </p:nvSpPr>
        <p:spPr>
          <a:xfrm>
            <a:off x="0" y="9024"/>
            <a:ext cx="9144000" cy="718051"/>
          </a:xfrm>
        </p:spPr>
        <p:txBody>
          <a:bodyPr/>
          <a:lstStyle/>
          <a:p>
            <a:pPr eaLnBrk="1" hangingPunct="1"/>
            <a:r>
              <a:rPr lang="en-US" sz="2800" i="1" dirty="0">
                <a:solidFill>
                  <a:srgbClr val="000080"/>
                </a:solidFill>
                <a:latin typeface="Verdana" pitchFamily="34" charset="0"/>
                <a:cs typeface="Times New Roman" pitchFamily="18" charset="0"/>
              </a:rPr>
              <a:t>Electron &amp; </a:t>
            </a:r>
            <a:r>
              <a:rPr lang="en-US" sz="2800" i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nuclear </a:t>
            </a:r>
            <a:r>
              <a:rPr lang="en-US" sz="2800" i="1" dirty="0">
                <a:solidFill>
                  <a:srgbClr val="000080"/>
                </a:solidFill>
                <a:latin typeface="Verdana" pitchFamily="34" charset="0"/>
                <a:cs typeface="Times New Roman" pitchFamily="18" charset="0"/>
              </a:rPr>
              <a:t>spin systems: state of the art</a:t>
            </a:r>
            <a:endParaRPr lang="en-US" sz="2800" i="1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298048" name="Text Box 64"/>
          <p:cNvSpPr txBox="1">
            <a:spLocks noChangeArrowheads="1"/>
          </p:cNvSpPr>
          <p:nvPr/>
        </p:nvSpPr>
        <p:spPr bwMode="auto">
          <a:xfrm>
            <a:off x="62122" y="754332"/>
            <a:ext cx="48056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noProof="0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ACME (2014): </a:t>
            </a:r>
            <a:r>
              <a:rPr lang="en-US" sz="2000" noProof="0" dirty="0" err="1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ThO</a:t>
            </a:r>
            <a:r>
              <a:rPr lang="en-US" sz="2000" noProof="0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 cryogenic beam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Verdana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88" y="1209257"/>
            <a:ext cx="4813300" cy="23429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460" y="1368289"/>
            <a:ext cx="3245960" cy="2677278"/>
          </a:xfrm>
          <a:prstGeom prst="rect">
            <a:avLst/>
          </a:prstGeom>
        </p:spPr>
      </p:pic>
      <p:sp>
        <p:nvSpPr>
          <p:cNvPr id="72" name="Text Box 64"/>
          <p:cNvSpPr txBox="1">
            <a:spLocks noChangeArrowheads="1"/>
          </p:cNvSpPr>
          <p:nvPr/>
        </p:nvSpPr>
        <p:spPr bwMode="auto">
          <a:xfrm>
            <a:off x="5840705" y="673059"/>
            <a:ext cx="30800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FF0000"/>
                </a:solidFill>
                <a:latin typeface="Verdana" pitchFamily="34" charset="0"/>
              </a:rPr>
              <a:t>Seattle </a:t>
            </a:r>
            <a:r>
              <a:rPr lang="en-US" sz="2000" baseline="30000" dirty="0">
                <a:solidFill>
                  <a:srgbClr val="FF0000"/>
                </a:solidFill>
                <a:latin typeface="Verdana" pitchFamily="34" charset="0"/>
              </a:rPr>
              <a:t>199</a:t>
            </a:r>
            <a:r>
              <a:rPr lang="en-US" sz="2000" dirty="0">
                <a:solidFill>
                  <a:srgbClr val="FF0000"/>
                </a:solidFill>
                <a:latin typeface="Verdana" pitchFamily="34" charset="0"/>
              </a:rPr>
              <a:t>Hg</a:t>
            </a:r>
            <a:r>
              <a:rPr lang="en-US" sz="2000" noProof="0" dirty="0">
                <a:solidFill>
                  <a:srgbClr val="FF0000"/>
                </a:solidFill>
                <a:latin typeface="Verdana" pitchFamily="34" charset="0"/>
              </a:rPr>
              <a:t> (2016): </a:t>
            </a:r>
            <a:br>
              <a:rPr lang="en-US" sz="2000" noProof="0" dirty="0">
                <a:solidFill>
                  <a:srgbClr val="FF0000"/>
                </a:solidFill>
                <a:latin typeface="Verdana" pitchFamily="34" charset="0"/>
              </a:rPr>
            </a:br>
            <a:r>
              <a:rPr lang="en-US" sz="2000" noProof="0" dirty="0">
                <a:solidFill>
                  <a:srgbClr val="FF0000"/>
                </a:solidFill>
                <a:latin typeface="Verdana" pitchFamily="34" charset="0"/>
              </a:rPr>
              <a:t>vapor cells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88988" y="4199274"/>
            <a:ext cx="2805127" cy="2667185"/>
            <a:chOff x="788988" y="4215316"/>
            <a:chExt cx="2805127" cy="2667185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8988" y="4215316"/>
              <a:ext cx="2805127" cy="2667185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 bwMode="auto">
            <a:xfrm>
              <a:off x="788988" y="4253831"/>
              <a:ext cx="322262" cy="33421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74" name="Text Box 64"/>
          <p:cNvSpPr txBox="1">
            <a:spLocks noChangeArrowheads="1"/>
          </p:cNvSpPr>
          <p:nvPr/>
        </p:nvSpPr>
        <p:spPr bwMode="auto">
          <a:xfrm>
            <a:off x="43427" y="3571469"/>
            <a:ext cx="457404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JILA (2017):</a:t>
            </a:r>
            <a:br>
              <a:rPr lang="en-US" sz="2000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</a:b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trapped 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HfF</a:t>
            </a:r>
            <a:r>
              <a:rPr lang="en-US" sz="2000" baseline="30000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+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 ions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862317" y="4185906"/>
            <a:ext cx="528168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  --all have upgrades ongoing</a:t>
            </a:r>
            <a:br>
              <a:rPr lang="en-US" sz="2400" dirty="0"/>
            </a:br>
            <a:r>
              <a:rPr lang="en-US" sz="2400" dirty="0"/>
              <a:t>--all underway for &gt;decade </a:t>
            </a:r>
          </a:p>
          <a:p>
            <a:pPr algn="ctr"/>
            <a:br>
              <a:rPr lang="en-US" sz="2400" dirty="0"/>
            </a:br>
            <a:r>
              <a:rPr lang="en-US" sz="2400" b="1" dirty="0"/>
              <a:t>Striking:</a:t>
            </a:r>
          </a:p>
          <a:p>
            <a:pPr algn="ctr"/>
            <a:r>
              <a:rPr lang="en-US" sz="2400" dirty="0"/>
              <a:t>--no use of laser cooling!</a:t>
            </a:r>
            <a:br>
              <a:rPr lang="en-US" sz="2400" dirty="0"/>
            </a:br>
            <a:r>
              <a:rPr lang="en-US" sz="2400" dirty="0"/>
              <a:t>--JILA 2017: first use of trapping</a:t>
            </a:r>
            <a:br>
              <a:rPr lang="en-US" sz="2400" dirty="0"/>
            </a:br>
            <a:r>
              <a:rPr lang="en-US" sz="2400" dirty="0"/>
              <a:t>--last 4 </a:t>
            </a:r>
            <a:r>
              <a:rPr lang="en-US" sz="2400" dirty="0" err="1"/>
              <a:t>eEDM</a:t>
            </a:r>
            <a:r>
              <a:rPr lang="en-US" sz="2400" dirty="0"/>
              <a:t> limits: molecules</a:t>
            </a:r>
          </a:p>
        </p:txBody>
      </p:sp>
    </p:spTree>
    <p:extLst>
      <p:ext uri="{BB962C8B-B14F-4D97-AF65-F5344CB8AC3E}">
        <p14:creationId xmlns:p14="http://schemas.microsoft.com/office/powerpoint/2010/main" val="25353414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033631" y="2191971"/>
            <a:ext cx="4094328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noProof="0" dirty="0">
                <a:solidFill>
                  <a:prstClr val="black"/>
                </a:solidFill>
              </a:rPr>
              <a:t>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xample for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eEDM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   with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uclid Math One" panose="05050601010101010101" pitchFamily="18" charset="2"/>
                <a:ea typeface="+mn-ea"/>
                <a:cs typeface="+mn-cs"/>
              </a:rPr>
              <a:t>E</a:t>
            </a:r>
            <a:r>
              <a:rPr kumimoji="0" lang="en-US" sz="22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eff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~ 75 GV/cm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   +optimistic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expt’l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conditions:</a:t>
            </a:r>
            <a:endParaRPr lang="en-US" sz="2200" dirty="0">
              <a:solidFill>
                <a:prstClr val="black"/>
              </a:solidFill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   </a:t>
            </a:r>
            <a:r>
              <a:rPr lang="en-US" sz="2200" dirty="0">
                <a:solidFill>
                  <a:prstClr val="black"/>
                </a:solidFill>
              </a:rPr>
              <a:t>--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coherence time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= 10</a:t>
            </a:r>
            <a:r>
              <a:rPr kumimoji="0" lang="en-US" sz="22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   </a:t>
            </a:r>
            <a:r>
              <a:rPr lang="en-US" sz="2200" dirty="0">
                <a:solidFill>
                  <a:prstClr val="black"/>
                </a:solidFill>
              </a:rPr>
              <a:t>--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100% detection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   </a:t>
            </a:r>
            <a:r>
              <a:rPr lang="en-US" sz="2200" dirty="0">
                <a:solidFill>
                  <a:prstClr val="black"/>
                </a:solidFill>
              </a:rPr>
              <a:t>--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10</a:t>
            </a:r>
            <a:r>
              <a:rPr kumimoji="0" lang="en-US" sz="2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6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molecules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	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Þ"/>
              <a:tabLst/>
              <a:defRPr/>
            </a:pPr>
            <a:r>
              <a:rPr kumimoji="0" lang="en-US" sz="2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~1000x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ACME II sensitivity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5095" y="754424"/>
            <a:ext cx="85138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Rapid advances in ultracold molecule production &amp; trapping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anose="05050102010706020507" pitchFamily="18" charset="2"/>
              </a:rPr>
              <a:t> analogue of lattice-trapped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anose="05050102010706020507" pitchFamily="18" charset="2"/>
              </a:rPr>
              <a:t> optical atomic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anose="05050102010706020507" pitchFamily="18" charset="2"/>
              </a:rPr>
              <a:t> clocks now in view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1" name="Rectangle 65"/>
          <p:cNvSpPr>
            <a:spLocks noChangeArrowheads="1"/>
          </p:cNvSpPr>
          <p:nvPr/>
        </p:nvSpPr>
        <p:spPr bwMode="auto">
          <a:xfrm>
            <a:off x="185262" y="5984796"/>
            <a:ext cx="8686800" cy="76944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D2DB9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+ Long-term potential for even further improvement: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High density </a:t>
            </a:r>
            <a:r>
              <a:rPr lang="en-US" sz="2000" dirty="0">
                <a:solidFill>
                  <a:srgbClr val="000000"/>
                </a:solidFill>
                <a:latin typeface="Verdana" pitchFamily="34" charset="0"/>
              </a:rPr>
              <a:t>may enable 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pin-squeezed states for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 vs.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  <a:sym typeface="Symbol" panose="05050102010706020507" pitchFamily="18" charset="2"/>
              </a:rPr>
              <a:t>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  <a:sym typeface="Symbol" panose="05050102010706020507" pitchFamily="18" charset="2"/>
              </a:rPr>
              <a:t>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  <a:sym typeface="Symbol" panose="05050102010706020507" pitchFamily="18" charset="2"/>
              </a:rPr>
              <a:t> scaling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-1" y="24140"/>
            <a:ext cx="91440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i="1" dirty="0">
                <a:solidFill>
                  <a:srgbClr val="3333CC"/>
                </a:solidFill>
                <a:latin typeface="Verdana" pitchFamily="34" charset="0"/>
              </a:rPr>
              <a:t>Ultimate version of electron 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Verdana" pitchFamily="34" charset="0"/>
              </a:rPr>
              <a:t>EDM experiments…?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277" y="1828641"/>
            <a:ext cx="4746354" cy="386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89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55127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2600" i="1" dirty="0">
                <a:solidFill>
                  <a:srgbClr val="3333CC"/>
                </a:solidFill>
                <a:latin typeface="Verdana" pitchFamily="34" charset="0"/>
              </a:rPr>
              <a:t>Ultracold, trapped polar molecules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33707"/>
          <a:stretch/>
        </p:blipFill>
        <p:spPr>
          <a:xfrm>
            <a:off x="114301" y="494371"/>
            <a:ext cx="4506685" cy="2767051"/>
          </a:xfrm>
          <a:prstGeom prst="rect">
            <a:avLst/>
          </a:prstGeom>
        </p:spPr>
      </p:pic>
      <p:pic>
        <p:nvPicPr>
          <p:cNvPr id="5" name="Picture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590706" y="553224"/>
            <a:ext cx="2743200" cy="246888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/>
          <a:srcRect l="73400" t="22773" r="1860" b="12906"/>
          <a:stretch/>
        </p:blipFill>
        <p:spPr>
          <a:xfrm>
            <a:off x="7413177" y="1126671"/>
            <a:ext cx="1681844" cy="1779815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33288" y="3179167"/>
            <a:ext cx="9061794" cy="3954754"/>
            <a:chOff x="33288" y="3179167"/>
            <a:chExt cx="9061794" cy="3954754"/>
          </a:xfrm>
        </p:grpSpPr>
        <p:pic>
          <p:nvPicPr>
            <p:cNvPr id="14338" name="Picture 2" descr="SrF"/>
            <p:cNvPicPr>
              <a:picLocks noChangeAspect="1" noChangeArrowheads="1"/>
            </p:cNvPicPr>
            <p:nvPr/>
          </p:nvPicPr>
          <p:blipFill>
            <a:blip r:embed="rId4" cstate="print"/>
            <a:srcRect t="18224" b="12675"/>
            <a:stretch>
              <a:fillRect/>
            </a:stretch>
          </p:blipFill>
          <p:spPr bwMode="auto">
            <a:xfrm rot="19093328">
              <a:off x="33288" y="4238607"/>
              <a:ext cx="2960286" cy="2895314"/>
            </a:xfrm>
            <a:prstGeom prst="rect">
              <a:avLst/>
            </a:prstGeom>
            <a:noFill/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439" y="3179167"/>
              <a:ext cx="2733643" cy="3657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Freeform 16"/>
            <p:cNvSpPr/>
            <p:nvPr/>
          </p:nvSpPr>
          <p:spPr>
            <a:xfrm>
              <a:off x="6467826" y="3246471"/>
              <a:ext cx="184579" cy="218760"/>
            </a:xfrm>
            <a:custGeom>
              <a:avLst/>
              <a:gdLst>
                <a:gd name="connsiteX0" fmla="*/ 76200 w 342900"/>
                <a:gd name="connsiteY0" fmla="*/ 0 h 406400"/>
                <a:gd name="connsiteX1" fmla="*/ 0 w 342900"/>
                <a:gd name="connsiteY1" fmla="*/ 317500 h 406400"/>
                <a:gd name="connsiteX2" fmla="*/ 63500 w 342900"/>
                <a:gd name="connsiteY2" fmla="*/ 406400 h 406400"/>
                <a:gd name="connsiteX3" fmla="*/ 342900 w 342900"/>
                <a:gd name="connsiteY3" fmla="*/ 317500 h 406400"/>
                <a:gd name="connsiteX4" fmla="*/ 342900 w 342900"/>
                <a:gd name="connsiteY4" fmla="*/ 50800 h 406400"/>
                <a:gd name="connsiteX5" fmla="*/ 76200 w 342900"/>
                <a:gd name="connsiteY5" fmla="*/ 0 h 4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2900" h="406400">
                  <a:moveTo>
                    <a:pt x="76200" y="0"/>
                  </a:moveTo>
                  <a:lnTo>
                    <a:pt x="0" y="317500"/>
                  </a:lnTo>
                  <a:lnTo>
                    <a:pt x="63500" y="406400"/>
                  </a:lnTo>
                  <a:lnTo>
                    <a:pt x="342900" y="317500"/>
                  </a:lnTo>
                  <a:lnTo>
                    <a:pt x="342900" y="508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6"/>
            <a:srcRect l="73686" t="55523" r="9952" b="25615"/>
            <a:stretch/>
          </p:blipFill>
          <p:spPr>
            <a:xfrm>
              <a:off x="7491360" y="4424280"/>
              <a:ext cx="503256" cy="59787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061691" y="4695639"/>
              <a:ext cx="3233583" cy="2185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Direct laser cooling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&amp; trapping: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 ~ 5000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nK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, </a:t>
              </a:r>
              <a:b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</a:b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low bulk</a:t>
              </a:r>
              <a:b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</a:b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phase-space density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(&lt;10</a:t>
              </a:r>
              <a:r>
                <a:rPr kumimoji="0" lang="en-US" sz="20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-7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)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[Yale, Imperial College, Harvard, JILA, …]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658210" y="2862112"/>
            <a:ext cx="4606463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“Assembly” from ultracold atoms: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</a:b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T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~ 50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nK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, high density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[JILA, MIT, Innsbruck, Durham, Hong Kong, Harvard, …]</a:t>
            </a:r>
          </a:p>
        </p:txBody>
      </p:sp>
    </p:spTree>
    <p:extLst>
      <p:ext uri="{BB962C8B-B14F-4D97-AF65-F5344CB8AC3E}">
        <p14:creationId xmlns:p14="http://schemas.microsoft.com/office/powerpoint/2010/main" val="2762532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48126"/>
            <a:ext cx="9144000" cy="51334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i="1" kern="0" dirty="0">
                <a:solidFill>
                  <a:srgbClr val="0000CC"/>
                </a:solidFill>
                <a:latin typeface="Verdana" pitchFamily="34" charset="0"/>
              </a:rPr>
              <a:t>Molecular species for “ultimate” EDM experiments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593673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--Laser-cooled bent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polyatomics</a:t>
            </a:r>
            <a:r>
              <a:rPr lang="en-US" sz="2000" dirty="0">
                <a:solidFill>
                  <a:srgbClr val="008000"/>
                </a:solidFill>
              </a:rPr>
              <a:t>: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Yb</a:t>
            </a:r>
            <a:r>
              <a:rPr lang="en-US" sz="2000" dirty="0">
                <a:solidFill>
                  <a:srgbClr val="008000"/>
                </a:solidFill>
              </a:rPr>
              <a:t>OH, </a:t>
            </a:r>
            <a:r>
              <a:rPr lang="en-US" sz="2000" dirty="0" err="1">
                <a:solidFill>
                  <a:srgbClr val="008000"/>
                </a:solidFill>
              </a:rPr>
              <a:t>YbCCCa</a:t>
            </a:r>
            <a:r>
              <a:rPr lang="en-US" sz="2000" dirty="0">
                <a:solidFill>
                  <a:srgbClr val="008000"/>
                </a:solidFill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for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eEDM</a:t>
            </a:r>
            <a:r>
              <a:rPr lang="en-US" sz="2000" noProof="0" dirty="0">
                <a:solidFill>
                  <a:srgbClr val="008000"/>
                </a:solidFill>
              </a:rPr>
              <a:t>, </a:t>
            </a:r>
            <a:r>
              <a:rPr lang="en-US" sz="2000" noProof="0" dirty="0" err="1">
                <a:solidFill>
                  <a:srgbClr val="008000"/>
                </a:solidFill>
              </a:rPr>
              <a:t>YbCCAl</a:t>
            </a:r>
            <a:r>
              <a:rPr lang="en-US" sz="2000" noProof="0" dirty="0">
                <a:solidFill>
                  <a:srgbClr val="008000"/>
                </a:solidFill>
              </a:rPr>
              <a:t> for</a:t>
            </a:r>
            <a:r>
              <a:rPr lang="en-US" sz="2000" dirty="0">
                <a:solidFill>
                  <a:srgbClr val="008000"/>
                </a:solidFill>
              </a:rPr>
              <a:t> SM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>
              <a:defRPr/>
            </a:pPr>
            <a:r>
              <a:rPr lang="en-US" sz="2000" dirty="0">
                <a:solidFill>
                  <a:srgbClr val="008000"/>
                </a:solidFill>
              </a:rPr>
              <a:t>                         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[Caltech + Harvard + Toronto]                                                 </a:t>
            </a:r>
            <a:r>
              <a:rPr lang="en-US" sz="1600" dirty="0" err="1">
                <a:solidFill>
                  <a:prstClr val="black"/>
                </a:solidFill>
                <a:latin typeface="Euclid Math One" panose="05050601010101010101" pitchFamily="18" charset="2"/>
              </a:rPr>
              <a:t>E</a:t>
            </a:r>
            <a:r>
              <a:rPr lang="en-US" sz="1600" baseline="-25000" dirty="0" err="1">
                <a:solidFill>
                  <a:prstClr val="black"/>
                </a:solidFill>
              </a:rPr>
              <a:t>eff</a:t>
            </a:r>
            <a:r>
              <a:rPr lang="en-US" sz="1600" baseline="-25000" dirty="0">
                <a:solidFill>
                  <a:prstClr val="black"/>
                </a:solidFill>
              </a:rPr>
              <a:t> </a:t>
            </a:r>
            <a:r>
              <a:rPr lang="en-US" sz="1600" dirty="0">
                <a:solidFill>
                  <a:prstClr val="black"/>
                </a:solidFill>
              </a:rPr>
              <a:t>~24 GV/cm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5145781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--Stark-decelerated/laser cooled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BaF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lang="en-US" sz="2000" baseline="30000" dirty="0">
                <a:solidFill>
                  <a:srgbClr val="008000"/>
                </a:solidFill>
              </a:rPr>
              <a:t>2</a:t>
            </a:r>
            <a:r>
              <a:rPr lang="en-US" sz="2000" dirty="0">
                <a:solidFill>
                  <a:srgbClr val="008000"/>
                </a:solidFill>
                <a:latin typeface="Symbol" panose="05050102010706020507" pitchFamily="18" charset="2"/>
              </a:rPr>
              <a:t>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beam for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eEDM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[Groningen] </a:t>
            </a:r>
            <a:r>
              <a:rPr lang="en-US" sz="1600" dirty="0" err="1">
                <a:solidFill>
                  <a:prstClr val="black"/>
                </a:solidFill>
                <a:latin typeface="Euclid Math One" panose="05050601010101010101" pitchFamily="18" charset="2"/>
              </a:rPr>
              <a:t>E</a:t>
            </a:r>
            <a:r>
              <a:rPr lang="en-US" sz="1600" baseline="-25000" dirty="0" err="1">
                <a:solidFill>
                  <a:prstClr val="black"/>
                </a:solidFill>
              </a:rPr>
              <a:t>eff</a:t>
            </a:r>
            <a:r>
              <a:rPr lang="en-US" sz="1600" baseline="-25000" dirty="0">
                <a:solidFill>
                  <a:prstClr val="black"/>
                </a:solidFill>
              </a:rPr>
              <a:t> </a:t>
            </a:r>
            <a:r>
              <a:rPr lang="en-US" sz="1600" dirty="0">
                <a:solidFill>
                  <a:prstClr val="black"/>
                </a:solidFill>
              </a:rPr>
              <a:t>~8 GV/cm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4713931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--Laser cooled beam/fountain of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YbF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lang="en-US" sz="2000" baseline="30000" dirty="0">
                <a:solidFill>
                  <a:srgbClr val="008000"/>
                </a:solidFill>
              </a:rPr>
              <a:t>2</a:t>
            </a:r>
            <a:r>
              <a:rPr lang="en-US" sz="2000" dirty="0">
                <a:solidFill>
                  <a:srgbClr val="008000"/>
                </a:solidFill>
                <a:latin typeface="Symbol" panose="05050102010706020507" pitchFamily="18" charset="2"/>
              </a:rPr>
              <a:t>S</a:t>
            </a:r>
            <a:r>
              <a:rPr lang="en-US" sz="2000" dirty="0">
                <a:solidFill>
                  <a:prstClr val="black"/>
                </a:solidFill>
                <a:latin typeface="Symbol" panose="05050102010706020507" pitchFamily="18" charset="2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for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eEDM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[Imperial College] 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uclid Math One" panose="05050601010101010101" pitchFamily="18" charset="2"/>
              </a:rPr>
              <a:t>E</a:t>
            </a:r>
            <a:r>
              <a:rPr kumimoji="0" lang="en-US" sz="16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eff</a:t>
            </a:r>
            <a:r>
              <a:rPr kumimoji="0" lang="en-US" sz="1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~24 GV/cm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1158" y="4216927"/>
            <a:ext cx="8261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Proposed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pecies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via </a:t>
            </a:r>
            <a:r>
              <a:rPr kumimoji="0" lang="en-US" sz="2400" b="1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irect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laser cooling &amp; trapping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16041" y="729134"/>
            <a:ext cx="916004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Requirements: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</a:rPr>
              <a:t>Large effective field </a:t>
            </a:r>
            <a:r>
              <a:rPr lang="en-US" sz="2000" dirty="0">
                <a:solidFill>
                  <a:prstClr val="black"/>
                </a:solidFill>
                <a:sym typeface="Symbol" panose="05050102010706020507" pitchFamily="18" charset="2"/>
              </a:rPr>
              <a:t> </a:t>
            </a:r>
            <a:r>
              <a:rPr lang="en-US" sz="2000" dirty="0">
                <a:solidFill>
                  <a:prstClr val="black"/>
                </a:solidFill>
              </a:rPr>
              <a:t>large </a:t>
            </a:r>
            <a:r>
              <a:rPr lang="en-US" sz="2000" i="1" dirty="0">
                <a:solidFill>
                  <a:prstClr val="black"/>
                </a:solidFill>
              </a:rPr>
              <a:t>Z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Easily</a:t>
            </a: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polarized </a:t>
            </a: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large dipole and/or small parity </a:t>
            </a:r>
            <a:r>
              <a:rPr kumimoji="0" lang="en-US" sz="20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splittings</a:t>
            </a:r>
            <a:endParaRPr kumimoji="0" lang="en-US" sz="200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</a:rPr>
              <a:t>Correct electron configuration:</a:t>
            </a:r>
            <a:br>
              <a:rPr lang="en-US" sz="2000" dirty="0">
                <a:solidFill>
                  <a:prstClr val="black"/>
                </a:solidFill>
              </a:rPr>
            </a:br>
            <a:r>
              <a:rPr lang="en-US" sz="2000" dirty="0">
                <a:solidFill>
                  <a:prstClr val="black"/>
                </a:solidFill>
              </a:rPr>
              <a:t>      </a:t>
            </a:r>
            <a:r>
              <a:rPr lang="en-US" sz="2000" dirty="0">
                <a:solidFill>
                  <a:prstClr val="black"/>
                </a:solidFill>
                <a:sym typeface="Symbol" panose="05050102010706020507" pitchFamily="18" charset="2"/>
              </a:rPr>
              <a:t> </a:t>
            </a:r>
            <a:r>
              <a:rPr lang="en-US" sz="2000" dirty="0">
                <a:solidFill>
                  <a:prstClr val="black"/>
                </a:solidFill>
              </a:rPr>
              <a:t>unpaired spins, at least 1 in </a:t>
            </a:r>
            <a:r>
              <a:rPr lang="en-US" sz="2000" dirty="0">
                <a:solidFill>
                  <a:prstClr val="black"/>
                </a:solidFill>
                <a:latin typeface="Symbol" panose="05050102010706020507" pitchFamily="18" charset="2"/>
              </a:rPr>
              <a:t>s</a:t>
            </a:r>
            <a:r>
              <a:rPr lang="en-US" sz="2000" dirty="0">
                <a:solidFill>
                  <a:prstClr val="black"/>
                </a:solidFill>
              </a:rPr>
              <a:t> orbital e.g. </a:t>
            </a:r>
            <a:r>
              <a:rPr lang="en-US" sz="2000" baseline="30000" dirty="0">
                <a:solidFill>
                  <a:prstClr val="black"/>
                </a:solidFill>
              </a:rPr>
              <a:t>2</a:t>
            </a:r>
            <a:r>
              <a:rPr lang="en-US" sz="2000" dirty="0">
                <a:solidFill>
                  <a:prstClr val="black"/>
                </a:solidFill>
                <a:latin typeface="Symbol" panose="05050102010706020507" pitchFamily="18" charset="2"/>
              </a:rPr>
              <a:t>S</a:t>
            </a:r>
            <a:r>
              <a:rPr lang="en-US" sz="2000" dirty="0">
                <a:solidFill>
                  <a:prstClr val="black"/>
                </a:solidFill>
              </a:rPr>
              <a:t> [</a:t>
            </a:r>
            <a:r>
              <a:rPr lang="en-US" sz="2000" dirty="0" err="1">
                <a:solidFill>
                  <a:prstClr val="black"/>
                </a:solidFill>
              </a:rPr>
              <a:t>eEDM</a:t>
            </a:r>
            <a:r>
              <a:rPr lang="en-US" sz="2000" dirty="0">
                <a:solidFill>
                  <a:prstClr val="black"/>
                </a:solidFill>
              </a:rPr>
              <a:t>] </a:t>
            </a:r>
            <a:br>
              <a:rPr lang="en-US" sz="2000" dirty="0">
                <a:solidFill>
                  <a:prstClr val="black"/>
                </a:solidFill>
              </a:rPr>
            </a:br>
            <a:r>
              <a:rPr lang="en-US" sz="2000" dirty="0">
                <a:solidFill>
                  <a:prstClr val="black"/>
                </a:solidFill>
              </a:rPr>
              <a:t>      </a:t>
            </a:r>
            <a:r>
              <a:rPr lang="en-US" sz="2000" dirty="0">
                <a:solidFill>
                  <a:prstClr val="black"/>
                </a:solidFill>
                <a:sym typeface="Symbol" panose="05050102010706020507" pitchFamily="18" charset="2"/>
              </a:rPr>
              <a:t> </a:t>
            </a:r>
            <a:r>
              <a:rPr lang="en-US" sz="2000" dirty="0">
                <a:solidFill>
                  <a:prstClr val="black"/>
                </a:solidFill>
                <a:latin typeface="Symbol" panose="05050102010706020507" pitchFamily="18" charset="2"/>
              </a:rPr>
              <a:t>s</a:t>
            </a:r>
            <a:r>
              <a:rPr lang="en-US" sz="2000" dirty="0">
                <a:solidFill>
                  <a:prstClr val="black"/>
                </a:solidFill>
              </a:rPr>
              <a:t> orbitals, closed shells preferred e.g. </a:t>
            </a:r>
            <a:r>
              <a:rPr lang="en-US" sz="2000" baseline="30000" dirty="0">
                <a:solidFill>
                  <a:prstClr val="black"/>
                </a:solidFill>
              </a:rPr>
              <a:t>1</a:t>
            </a:r>
            <a:r>
              <a:rPr lang="en-US" sz="2000" dirty="0">
                <a:solidFill>
                  <a:prstClr val="black"/>
                </a:solidFill>
                <a:latin typeface="Symbol" panose="05050102010706020507" pitchFamily="18" charset="2"/>
              </a:rPr>
              <a:t>S </a:t>
            </a:r>
            <a:r>
              <a:rPr lang="en-US" sz="2000" dirty="0">
                <a:solidFill>
                  <a:prstClr val="black"/>
                </a:solidFill>
              </a:rPr>
              <a:t>[SM]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</a:rPr>
              <a:t>Can be made ultracold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0" y="6301559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--Laser cooled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RaF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lang="en-US" sz="2000" baseline="30000" dirty="0">
                <a:solidFill>
                  <a:srgbClr val="008000"/>
                </a:solidFill>
              </a:rPr>
              <a:t>2</a:t>
            </a:r>
            <a:r>
              <a:rPr lang="en-US" sz="2000" dirty="0">
                <a:solidFill>
                  <a:srgbClr val="008000"/>
                </a:solidFill>
                <a:latin typeface="Symbol" panose="05050102010706020507" pitchFamily="18" charset="2"/>
              </a:rPr>
              <a:t>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?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[proposed by TU Darmstadt,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PNPI St. Petersburg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]  </a:t>
            </a:r>
            <a:r>
              <a:rPr lang="en-US" sz="1600" dirty="0" err="1">
                <a:solidFill>
                  <a:prstClr val="black"/>
                </a:solidFill>
                <a:latin typeface="Euclid Math One" panose="05050601010101010101" pitchFamily="18" charset="2"/>
              </a:rPr>
              <a:t>E</a:t>
            </a:r>
            <a:r>
              <a:rPr lang="en-US" sz="1600" baseline="-25000" dirty="0" err="1">
                <a:solidFill>
                  <a:prstClr val="black"/>
                </a:solidFill>
              </a:rPr>
              <a:t>eff</a:t>
            </a:r>
            <a:r>
              <a:rPr lang="en-US" sz="1600" baseline="-25000" dirty="0">
                <a:solidFill>
                  <a:prstClr val="black"/>
                </a:solidFill>
              </a:rPr>
              <a:t> </a:t>
            </a:r>
            <a:r>
              <a:rPr lang="en-US" sz="1600" dirty="0">
                <a:solidFill>
                  <a:prstClr val="black"/>
                </a:solidFill>
              </a:rPr>
              <a:t>~60 GV/cm</a:t>
            </a:r>
          </a:p>
        </p:txBody>
      </p:sp>
    </p:spTree>
    <p:extLst>
      <p:ext uri="{BB962C8B-B14F-4D97-AF65-F5344CB8AC3E}">
        <p14:creationId xmlns:p14="http://schemas.microsoft.com/office/powerpoint/2010/main" val="4072141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2" grpId="0"/>
      <p:bldP spid="15" grpId="0"/>
      <p:bldP spid="2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48126"/>
            <a:ext cx="9144000" cy="51334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i="1" kern="0" dirty="0">
                <a:solidFill>
                  <a:srgbClr val="0000CC"/>
                </a:solidFill>
                <a:latin typeface="Verdana" pitchFamily="34" charset="0"/>
              </a:rPr>
              <a:t>Molecular species for “ultimate” EDM experiments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1158" y="1938003"/>
            <a:ext cx="85990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Why not use “assembled molecules”</a:t>
            </a:r>
            <a:r>
              <a:rPr kumimoji="0" lang="en-US" sz="2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lang="en-US" sz="2200" dirty="0">
                <a:solidFill>
                  <a:prstClr val="black"/>
                </a:solidFill>
              </a:rPr>
              <a:t>e.g. alkali + alkaline earth </a:t>
            </a:r>
            <a:r>
              <a:rPr lang="en-US" sz="2200" baseline="30000" dirty="0">
                <a:solidFill>
                  <a:prstClr val="black"/>
                </a:solidFill>
              </a:rPr>
              <a:t>2</a:t>
            </a:r>
            <a:r>
              <a:rPr lang="en-US" sz="2200" dirty="0">
                <a:solidFill>
                  <a:prstClr val="black"/>
                </a:solidFill>
                <a:latin typeface="Symbol" panose="05050102010706020507" pitchFamily="18" charset="2"/>
              </a:rPr>
              <a:t>S</a:t>
            </a: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-16041" y="729134"/>
            <a:ext cx="9160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Requirements:</a:t>
            </a:r>
          </a:p>
          <a:p>
            <a:pPr lvl="0" algn="ctr">
              <a:defRPr/>
            </a:pPr>
            <a:r>
              <a:rPr lang="en-US" sz="2400" dirty="0">
                <a:solidFill>
                  <a:prstClr val="black"/>
                </a:solidFill>
              </a:rPr>
              <a:t>Large </a:t>
            </a:r>
            <a:r>
              <a:rPr lang="en-US" sz="2400" i="1" dirty="0">
                <a:solidFill>
                  <a:prstClr val="black"/>
                </a:solidFill>
              </a:rPr>
              <a:t>Z</a:t>
            </a:r>
            <a:r>
              <a:rPr lang="en-US" sz="2400" dirty="0">
                <a:solidFill>
                  <a:prstClr val="black"/>
                </a:solidFill>
              </a:rPr>
              <a:t>, e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asily</a:t>
            </a: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polarized, </a:t>
            </a:r>
            <a:r>
              <a:rPr lang="en-US" sz="2400" noProof="0" dirty="0">
                <a:solidFill>
                  <a:prstClr val="black"/>
                </a:solidFill>
              </a:rPr>
              <a:t>c</a:t>
            </a:r>
            <a:r>
              <a:rPr lang="en-US" sz="2400" dirty="0" err="1">
                <a:solidFill>
                  <a:prstClr val="black"/>
                </a:solidFill>
              </a:rPr>
              <a:t>orrect</a:t>
            </a:r>
            <a:r>
              <a:rPr lang="en-US" sz="2400" dirty="0">
                <a:solidFill>
                  <a:prstClr val="black"/>
                </a:solidFill>
              </a:rPr>
              <a:t> electron </a:t>
            </a:r>
            <a:r>
              <a:rPr lang="en-US" sz="2400" dirty="0" err="1">
                <a:solidFill>
                  <a:prstClr val="black"/>
                </a:solidFill>
              </a:rPr>
              <a:t>config</a:t>
            </a:r>
            <a:r>
              <a:rPr lang="en-US" sz="2400" dirty="0">
                <a:solidFill>
                  <a:prstClr val="black"/>
                </a:solidFill>
              </a:rPr>
              <a:t>., ultracold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1158" y="2885652"/>
            <a:ext cx="8261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D2DB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An old tale of woe…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29" y="3460378"/>
            <a:ext cx="9144000" cy="13825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2" y="5111115"/>
            <a:ext cx="9144000" cy="103216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38927" y="5111024"/>
            <a:ext cx="1114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(GV/cm)</a:t>
            </a:r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19043" y="4857072"/>
            <a:ext cx="1114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(kV/cm)</a:t>
            </a:r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42147" y="5111024"/>
            <a:ext cx="1283369" cy="1032251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1228" y="6348209"/>
            <a:ext cx="912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Yb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-alkali </a:t>
            </a:r>
            <a:r>
              <a:rPr lang="en-US" sz="2400" dirty="0">
                <a:solidFill>
                  <a:srgbClr val="FF0000"/>
                </a:solidFill>
              </a:rPr>
              <a:t>species </a:t>
            </a:r>
            <a:r>
              <a:rPr lang="en-US" sz="2400" dirty="0">
                <a:solidFill>
                  <a:srgbClr val="FF0000"/>
                </a:solidFill>
                <a:sym typeface="Symbol" panose="05050102010706020507" pitchFamily="18" charset="2"/>
              </a:rPr>
              <a:t>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tiny</a:t>
            </a: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24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clid Math One" panose="05050601010101010101" pitchFamily="18" charset="2"/>
              </a:rPr>
              <a:t>E</a:t>
            </a:r>
            <a:r>
              <a:rPr kumimoji="0" lang="en-US" sz="2400" i="0" u="none" strike="noStrike" kern="1200" cap="none" spc="0" normalizeH="0" baseline="-250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eff</a:t>
            </a: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, ~100x smaller than in </a:t>
            </a:r>
            <a:r>
              <a:rPr kumimoji="0" lang="en-US" sz="24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ThO</a:t>
            </a: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*  </a:t>
            </a: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Wingdings" panose="05000000000000000000" pitchFamily="2" charset="2"/>
              </a:rPr>
              <a:t></a:t>
            </a: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431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1" grpId="0"/>
      <p:bldP spid="13" grpId="0"/>
      <p:bldP spid="14" grpId="0"/>
      <p:bldP spid="6" grpId="0" animBg="1"/>
      <p:bldP spid="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48126"/>
            <a:ext cx="9144000" cy="51334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i="1" kern="0" dirty="0">
                <a:solidFill>
                  <a:srgbClr val="0000CC"/>
                </a:solidFill>
                <a:latin typeface="Verdana" pitchFamily="34" charset="0"/>
              </a:rPr>
              <a:t>Molecular species for “ultimate” EDM experiments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4172" y="478050"/>
            <a:ext cx="8261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Why not “assembled molecules”?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954181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Observation 1: </a:t>
            </a:r>
            <a:r>
              <a:rPr kumimoji="0" lang="en-US" sz="2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YbF</a:t>
            </a: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, </a:t>
            </a:r>
            <a:r>
              <a:rPr kumimoji="0" lang="en-US" sz="2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ThO</a:t>
            </a: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, etc. strongly ionic;</a:t>
            </a:r>
          </a:p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200" dirty="0">
                <a:solidFill>
                  <a:prstClr val="black"/>
                </a:solidFill>
              </a:rPr>
              <a:t>heavy, easily ionized atom  bonded to  electronegative atom</a:t>
            </a: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229" y="1858602"/>
            <a:ext cx="91227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                                       Observation 2: </a:t>
            </a:r>
            <a:b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    </a:t>
            </a: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no laser-cooled atoms have</a:t>
            </a:r>
            <a:r>
              <a:rPr kumimoji="0" lang="en-US" sz="2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large</a:t>
            </a: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electron</a:t>
            </a:r>
            <a:r>
              <a:rPr kumimoji="0" lang="en-US" sz="2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affinity…</a:t>
            </a:r>
            <a:endParaRPr kumimoji="0" lang="en-US" sz="22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08" y="2763023"/>
            <a:ext cx="2444776" cy="2607934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5120863" y="2722079"/>
            <a:ext cx="3598860" cy="589444"/>
            <a:chOff x="4951582" y="3070599"/>
            <a:chExt cx="3598860" cy="589444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/>
            <a:srcRect b="77749"/>
            <a:stretch/>
          </p:blipFill>
          <p:spPr>
            <a:xfrm>
              <a:off x="4951582" y="3070599"/>
              <a:ext cx="3598860" cy="218033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4"/>
            <a:srcRect t="40027" b="40532"/>
            <a:stretch/>
          </p:blipFill>
          <p:spPr>
            <a:xfrm>
              <a:off x="4951582" y="3257549"/>
              <a:ext cx="3598860" cy="190501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4"/>
            <a:srcRect t="79338"/>
            <a:stretch/>
          </p:blipFill>
          <p:spPr>
            <a:xfrm>
              <a:off x="4951582" y="3457575"/>
              <a:ext cx="3598860" cy="202468"/>
            </a:xfrm>
            <a:prstGeom prst="rect">
              <a:avLst/>
            </a:prstGeom>
          </p:spPr>
        </p:pic>
      </p:grpSp>
      <p:sp>
        <p:nvSpPr>
          <p:cNvPr id="23" name="TextBox 22"/>
          <p:cNvSpPr txBox="1"/>
          <p:nvPr/>
        </p:nvSpPr>
        <p:spPr>
          <a:xfrm>
            <a:off x="21229" y="5573558"/>
            <a:ext cx="4437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Atomic silver: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alkali-like</a:t>
            </a: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structure, UV lasers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5391223" y="3286549"/>
            <a:ext cx="3848027" cy="3397324"/>
            <a:chOff x="4972123" y="3324649"/>
            <a:chExt cx="3848027" cy="3397324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5"/>
            <a:srcRect r="25973"/>
            <a:stretch/>
          </p:blipFill>
          <p:spPr>
            <a:xfrm>
              <a:off x="4972123" y="3324649"/>
              <a:ext cx="3730719" cy="3397324"/>
            </a:xfrm>
            <a:prstGeom prst="rect">
              <a:avLst/>
            </a:prstGeom>
          </p:spPr>
        </p:pic>
        <p:sp>
          <p:nvSpPr>
            <p:cNvPr id="24" name="Freeform 23"/>
            <p:cNvSpPr/>
            <p:nvPr/>
          </p:nvSpPr>
          <p:spPr>
            <a:xfrm>
              <a:off x="6648450" y="3809277"/>
              <a:ext cx="2171700" cy="2610573"/>
            </a:xfrm>
            <a:custGeom>
              <a:avLst/>
              <a:gdLst>
                <a:gd name="connsiteX0" fmla="*/ 0 w 2171700"/>
                <a:gd name="connsiteY0" fmla="*/ 2514600 h 2514600"/>
                <a:gd name="connsiteX1" fmla="*/ 762000 w 2171700"/>
                <a:gd name="connsiteY1" fmla="*/ 1866900 h 2514600"/>
                <a:gd name="connsiteX2" fmla="*/ 2171700 w 2171700"/>
                <a:gd name="connsiteY2" fmla="*/ 1733550 h 2514600"/>
                <a:gd name="connsiteX3" fmla="*/ 2152650 w 2171700"/>
                <a:gd name="connsiteY3" fmla="*/ 0 h 2514600"/>
                <a:gd name="connsiteX4" fmla="*/ 1219200 w 2171700"/>
                <a:gd name="connsiteY4" fmla="*/ 57150 h 2514600"/>
                <a:gd name="connsiteX5" fmla="*/ 0 w 2171700"/>
                <a:gd name="connsiteY5" fmla="*/ 2514600 h 251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71700" h="2514600">
                  <a:moveTo>
                    <a:pt x="0" y="2514600"/>
                  </a:moveTo>
                  <a:lnTo>
                    <a:pt x="762000" y="1866900"/>
                  </a:lnTo>
                  <a:lnTo>
                    <a:pt x="2171700" y="1733550"/>
                  </a:lnTo>
                  <a:lnTo>
                    <a:pt x="2152650" y="0"/>
                  </a:lnTo>
                  <a:lnTo>
                    <a:pt x="1219200" y="57150"/>
                  </a:lnTo>
                  <a:lnTo>
                    <a:pt x="0" y="25146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Oval 25"/>
          <p:cNvSpPr/>
          <p:nvPr/>
        </p:nvSpPr>
        <p:spPr>
          <a:xfrm>
            <a:off x="4806398" y="2843947"/>
            <a:ext cx="4261238" cy="27463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138966" y="2194602"/>
            <a:ext cx="164500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</a:rPr>
              <a:t>except one!</a:t>
            </a:r>
            <a:endParaRPr lang="en-US" sz="2200" dirty="0"/>
          </a:p>
        </p:txBody>
      </p:sp>
      <p:sp>
        <p:nvSpPr>
          <p:cNvPr id="28" name="Rectangle 27"/>
          <p:cNvSpPr/>
          <p:nvPr/>
        </p:nvSpPr>
        <p:spPr>
          <a:xfrm>
            <a:off x="694131" y="4931384"/>
            <a:ext cx="2575153" cy="5408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45672" y="4983905"/>
            <a:ext cx="2444776" cy="38985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96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23" grpId="0"/>
      <p:bldP spid="26" grpId="0" animBg="1"/>
      <p:bldP spid="27" grpId="0"/>
      <p:bldP spid="28" grpId="0" animBg="1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48126"/>
            <a:ext cx="9144000" cy="51334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i="1" kern="0" dirty="0">
                <a:solidFill>
                  <a:srgbClr val="0000CC"/>
                </a:solidFill>
                <a:latin typeface="Verdana" pitchFamily="34" charset="0"/>
              </a:rPr>
              <a:t>Assembled molecules for “ultimate” </a:t>
            </a:r>
            <a:r>
              <a:rPr lang="en-US" sz="3200" i="1" kern="0" dirty="0" err="1">
                <a:solidFill>
                  <a:srgbClr val="0000CC"/>
                </a:solidFill>
                <a:latin typeface="Verdana" pitchFamily="34" charset="0"/>
              </a:rPr>
              <a:t>eEDM</a:t>
            </a:r>
            <a:r>
              <a:rPr lang="en-US" sz="3200" i="1" kern="0" dirty="0">
                <a:solidFill>
                  <a:srgbClr val="0000CC"/>
                </a:solidFill>
                <a:latin typeface="Verdana" pitchFamily="34" charset="0"/>
              </a:rPr>
              <a:t>?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35736" y="2099815"/>
            <a:ext cx="347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b="1" dirty="0">
                <a:solidFill>
                  <a:srgbClr val="008000"/>
                </a:solidFill>
              </a:rPr>
              <a:t>T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</a:rPr>
              <a:t>est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</a:rPr>
              <a:t> case: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</a:rPr>
              <a:t>AgRa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2688384"/>
            <a:ext cx="9144000" cy="2497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0" lvl="0" indent="-182880" algn="ctr">
              <a:buFont typeface="Arial" panose="020B0604020202020204" pitchFamily="34" charset="0"/>
              <a:buChar char="•"/>
              <a:defRPr/>
            </a:pPr>
            <a:r>
              <a:rPr lang="en-US" noProof="0" dirty="0">
                <a:solidFill>
                  <a:prstClr val="black"/>
                </a:solidFill>
              </a:rPr>
              <a:t>Ra (alkaline earth) = heaviest </a:t>
            </a:r>
            <a:r>
              <a:rPr lang="en-US" dirty="0">
                <a:solidFill>
                  <a:prstClr val="black"/>
                </a:solidFill>
              </a:rPr>
              <a:t>laser-cooled atom (</a:t>
            </a:r>
            <a:r>
              <a:rPr lang="en-US" i="1" dirty="0">
                <a:solidFill>
                  <a:prstClr val="black"/>
                </a:solidFill>
              </a:rPr>
              <a:t>Z</a:t>
            </a:r>
            <a:r>
              <a:rPr lang="en-US" dirty="0">
                <a:solidFill>
                  <a:prstClr val="black"/>
                </a:solidFill>
              </a:rPr>
              <a:t>=90) [Argonne] </a:t>
            </a:r>
          </a:p>
          <a:p>
            <a:pPr lvl="0" algn="ctr">
              <a:defRPr/>
            </a:pPr>
            <a:r>
              <a:rPr lang="en-US" dirty="0">
                <a:solidFill>
                  <a:prstClr val="black"/>
                </a:solidFill>
              </a:rPr>
              <a:t>--Long-lived isotope </a:t>
            </a:r>
            <a:r>
              <a:rPr lang="en-US" baseline="30000" dirty="0">
                <a:solidFill>
                  <a:prstClr val="black"/>
                </a:solidFill>
              </a:rPr>
              <a:t>226</a:t>
            </a:r>
            <a:r>
              <a:rPr lang="en-US" dirty="0">
                <a:solidFill>
                  <a:prstClr val="black"/>
                </a:solidFill>
              </a:rPr>
              <a:t>Ra available in macroscopic quantities</a:t>
            </a:r>
          </a:p>
          <a:p>
            <a:pPr lvl="0" algn="ctr">
              <a:defRPr/>
            </a:pPr>
            <a:r>
              <a:rPr lang="en-US" dirty="0">
                <a:solidFill>
                  <a:prstClr val="black"/>
                </a:solidFill>
              </a:rPr>
              <a:t>--Shorter-lived isotope </a:t>
            </a:r>
            <a:r>
              <a:rPr lang="en-US" baseline="30000" dirty="0">
                <a:solidFill>
                  <a:prstClr val="black"/>
                </a:solidFill>
              </a:rPr>
              <a:t>225</a:t>
            </a:r>
            <a:r>
              <a:rPr lang="en-US" dirty="0">
                <a:solidFill>
                  <a:prstClr val="black"/>
                </a:solidFill>
              </a:rPr>
              <a:t>Ra has ~100x enhanced nuclear SM</a:t>
            </a:r>
            <a:endParaRPr lang="en-US" noProof="0" dirty="0">
              <a:solidFill>
                <a:prstClr val="black"/>
              </a:solidFill>
            </a:endParaRPr>
          </a:p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1600" noProof="0" dirty="0">
              <a:solidFill>
                <a:prstClr val="black"/>
              </a:solidFill>
            </a:endParaRPr>
          </a:p>
          <a:p>
            <a:pPr marL="182880" marR="0" lvl="0" indent="-18288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noProof="0" dirty="0">
                <a:solidFill>
                  <a:prstClr val="black"/>
                </a:solidFill>
              </a:rPr>
              <a:t>Expect </a:t>
            </a:r>
            <a:r>
              <a:rPr lang="en-US" noProof="0" dirty="0" err="1">
                <a:solidFill>
                  <a:prstClr val="black"/>
                </a:solidFill>
              </a:rPr>
              <a:t>AgRa</a:t>
            </a:r>
            <a:r>
              <a:rPr lang="en-US" noProof="0" dirty="0">
                <a:solidFill>
                  <a:prstClr val="black"/>
                </a:solidFill>
              </a:rPr>
              <a:t> </a:t>
            </a:r>
            <a:r>
              <a:rPr lang="en-US" baseline="30000" noProof="0" dirty="0">
                <a:solidFill>
                  <a:prstClr val="black"/>
                </a:solidFill>
              </a:rPr>
              <a:t>2</a:t>
            </a:r>
            <a:r>
              <a:rPr lang="en-US" noProof="0" dirty="0">
                <a:solidFill>
                  <a:prstClr val="black"/>
                </a:solidFill>
                <a:latin typeface="Symbol" panose="05050102010706020507" pitchFamily="18" charset="2"/>
              </a:rPr>
              <a:t>S</a:t>
            </a:r>
            <a:r>
              <a:rPr lang="en-US" noProof="0" dirty="0">
                <a:solidFill>
                  <a:prstClr val="black"/>
                </a:solidFill>
              </a:rPr>
              <a:t> ground state w/valence electron on Ra</a:t>
            </a:r>
            <a:r>
              <a:rPr lang="en-US" baseline="30000" noProof="0" dirty="0">
                <a:solidFill>
                  <a:prstClr val="black"/>
                </a:solidFill>
              </a:rPr>
              <a:t>+ </a:t>
            </a:r>
            <a:r>
              <a:rPr lang="en-US" noProof="0" dirty="0">
                <a:solidFill>
                  <a:prstClr val="black"/>
                </a:solidFill>
              </a:rPr>
              <a:t>(</a:t>
            </a:r>
            <a:r>
              <a:rPr lang="en-US" i="1" noProof="0" dirty="0">
                <a:solidFill>
                  <a:prstClr val="black"/>
                </a:solidFill>
              </a:rPr>
              <a:t>Z</a:t>
            </a:r>
            <a:r>
              <a:rPr lang="en-US" noProof="0" dirty="0">
                <a:solidFill>
                  <a:prstClr val="black"/>
                </a:solidFill>
              </a:rPr>
              <a:t>=90)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Þ"/>
              <a:tabLst/>
              <a:defRPr/>
            </a:pPr>
            <a:r>
              <a:rPr lang="en-US" dirty="0">
                <a:solidFill>
                  <a:prstClr val="black"/>
                </a:solidFill>
                <a:sym typeface="Symbol" panose="05050102010706020507" pitchFamily="18" charset="2"/>
              </a:rPr>
              <a:t>L</a:t>
            </a:r>
            <a:r>
              <a:rPr lang="en-US" noProof="0" dirty="0" err="1">
                <a:solidFill>
                  <a:prstClr val="black"/>
                </a:solidFill>
                <a:sym typeface="Symbol" panose="05050102010706020507" pitchFamily="18" charset="2"/>
              </a:rPr>
              <a:t>arge</a:t>
            </a:r>
            <a:r>
              <a:rPr lang="en-US" noProof="0" dirty="0">
                <a:solidFill>
                  <a:prstClr val="black"/>
                </a:solidFill>
                <a:sym typeface="Symbol" panose="05050102010706020507" pitchFamily="18" charset="2"/>
              </a:rPr>
              <a:t> </a:t>
            </a:r>
            <a:r>
              <a:rPr lang="en-US" noProof="0" dirty="0" err="1">
                <a:solidFill>
                  <a:prstClr val="black"/>
                </a:solidFill>
                <a:latin typeface="Euclid Math One" panose="05050601010101010101" pitchFamily="18" charset="2"/>
                <a:sym typeface="Symbol" panose="05050102010706020507" pitchFamily="18" charset="2"/>
              </a:rPr>
              <a:t>E</a:t>
            </a:r>
            <a:r>
              <a:rPr lang="en-US" baseline="-25000" noProof="0" dirty="0" err="1">
                <a:solidFill>
                  <a:prstClr val="black"/>
                </a:solidFill>
                <a:sym typeface="Symbol" panose="05050102010706020507" pitchFamily="18" charset="2"/>
              </a:rPr>
              <a:t>eff</a:t>
            </a:r>
            <a:r>
              <a:rPr lang="en-US" noProof="0" dirty="0">
                <a:solidFill>
                  <a:prstClr val="black"/>
                </a:solidFill>
                <a:sym typeface="Symbol" panose="05050102010706020507" pitchFamily="18" charset="2"/>
              </a:rPr>
              <a:t>, ~60 GV/cm in </a:t>
            </a:r>
            <a:r>
              <a:rPr lang="en-US" noProof="0" dirty="0" err="1">
                <a:solidFill>
                  <a:prstClr val="black"/>
                </a:solidFill>
                <a:sym typeface="Symbol" panose="05050102010706020507" pitchFamily="18" charset="2"/>
              </a:rPr>
              <a:t>RaF</a:t>
            </a:r>
            <a:endParaRPr lang="en-US" noProof="0" dirty="0">
              <a:solidFill>
                <a:prstClr val="black"/>
              </a:solidFill>
              <a:sym typeface="Symbol" panose="05050102010706020507" pitchFamily="18" charset="2"/>
            </a:endParaRPr>
          </a:p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1600" baseline="-25000" noProof="0" dirty="0">
              <a:solidFill>
                <a:prstClr val="black"/>
              </a:solidFill>
            </a:endParaRPr>
          </a:p>
          <a:p>
            <a:pPr marL="182880" lvl="0" indent="-182880" algn="ctr">
              <a:buFont typeface="Arial" panose="020B0604020202020204" pitchFamily="34" charset="0"/>
              <a:buChar char="•"/>
              <a:defRPr/>
            </a:pPr>
            <a:r>
              <a:rPr lang="en-US" noProof="0" dirty="0">
                <a:solidFill>
                  <a:prstClr val="black"/>
                </a:solidFill>
              </a:rPr>
              <a:t>Expect strong ionic bond &amp; small rot. const. </a:t>
            </a:r>
            <a:r>
              <a:rPr lang="en-US" dirty="0">
                <a:solidFill>
                  <a:prstClr val="black"/>
                </a:solidFill>
              </a:rPr>
              <a:t>[</a:t>
            </a:r>
            <a:r>
              <a:rPr lang="en-US" baseline="30000" dirty="0">
                <a:solidFill>
                  <a:prstClr val="black"/>
                </a:solidFill>
              </a:rPr>
              <a:t>109/107</a:t>
            </a:r>
            <a:r>
              <a:rPr lang="en-US" dirty="0">
                <a:solidFill>
                  <a:prstClr val="black"/>
                </a:solidFill>
              </a:rPr>
              <a:t>Ag heavy]</a:t>
            </a:r>
          </a:p>
          <a:p>
            <a:pPr marL="342900" lvl="0" indent="-342900" algn="ctr">
              <a:buFont typeface="Symbol" panose="05050102010706020507" pitchFamily="18" charset="2"/>
              <a:buChar char="Þ"/>
              <a:defRPr/>
            </a:pPr>
            <a:r>
              <a:rPr lang="en-US" dirty="0">
                <a:solidFill>
                  <a:prstClr val="black"/>
                </a:solidFill>
                <a:sym typeface="Symbol" panose="05050102010706020507" pitchFamily="18" charset="2"/>
              </a:rPr>
              <a:t>Small </a:t>
            </a:r>
            <a:r>
              <a:rPr lang="en-US" dirty="0">
                <a:solidFill>
                  <a:prstClr val="black"/>
                </a:solidFill>
                <a:latin typeface="Euclid Math One" panose="05050601010101010101" pitchFamily="18" charset="2"/>
                <a:sym typeface="Symbol" panose="05050102010706020507" pitchFamily="18" charset="2"/>
              </a:rPr>
              <a:t>E</a:t>
            </a:r>
            <a:r>
              <a:rPr lang="en-US" dirty="0">
                <a:solidFill>
                  <a:prstClr val="black"/>
                </a:solidFill>
                <a:sym typeface="Symbol" panose="05050102010706020507" pitchFamily="18" charset="2"/>
              </a:rPr>
              <a:t>-field for polarization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64333" y="567753"/>
            <a:ext cx="178106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solidFill>
                  <a:prstClr val="black"/>
                </a:solidFill>
              </a:rPr>
              <a:t>with </a:t>
            </a:r>
          </a:p>
          <a:p>
            <a:pPr algn="ctr"/>
            <a:r>
              <a:rPr lang="en-US" sz="2400" dirty="0">
                <a:solidFill>
                  <a:prstClr val="black"/>
                </a:solidFill>
              </a:rPr>
              <a:t>Timo Fleig, </a:t>
            </a:r>
          </a:p>
          <a:p>
            <a:pPr algn="ctr"/>
            <a:r>
              <a:rPr lang="en-US" sz="2400" dirty="0">
                <a:solidFill>
                  <a:prstClr val="black"/>
                </a:solidFill>
              </a:rPr>
              <a:t>Toulouse </a:t>
            </a:r>
            <a:endParaRPr lang="en-US" sz="2400" dirty="0"/>
          </a:p>
        </p:txBody>
      </p:sp>
      <p:pic>
        <p:nvPicPr>
          <p:cNvPr id="270338" name="Picture 2" descr="Image result for timo flei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998" y="629290"/>
            <a:ext cx="1610227" cy="1610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0" y="5738680"/>
            <a:ext cx="9144000" cy="104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b="1" dirty="0">
                <a:solidFill>
                  <a:prstClr val="black"/>
                </a:solidFill>
              </a:rPr>
              <a:t>All expectations for </a:t>
            </a:r>
            <a:r>
              <a:rPr lang="en-US" sz="2800" b="1" dirty="0" err="1">
                <a:solidFill>
                  <a:prstClr val="black"/>
                </a:solidFill>
              </a:rPr>
              <a:t>AgRa</a:t>
            </a:r>
            <a:r>
              <a:rPr lang="en-US" sz="2800" b="1" dirty="0">
                <a:solidFill>
                  <a:prstClr val="black"/>
                </a:solidFill>
              </a:rPr>
              <a:t> verified: </a:t>
            </a:r>
            <a:r>
              <a:rPr lang="en-US" sz="2800" b="1" dirty="0" err="1">
                <a:solidFill>
                  <a:srgbClr val="FF0000"/>
                </a:solidFill>
                <a:latin typeface="Euclid Math One" panose="05050601010101010101" pitchFamily="18" charset="2"/>
                <a:sym typeface="Symbol" panose="05050102010706020507" pitchFamily="18" charset="2"/>
              </a:rPr>
              <a:t>E</a:t>
            </a:r>
            <a:r>
              <a:rPr lang="en-US" sz="2800" b="1" baseline="-25000" dirty="0" err="1">
                <a:solidFill>
                  <a:srgbClr val="FF0000"/>
                </a:solidFill>
                <a:sym typeface="Symbol" panose="05050102010706020507" pitchFamily="18" charset="2"/>
              </a:rPr>
              <a:t>eff</a:t>
            </a:r>
            <a:r>
              <a:rPr lang="en-US" sz="2800" b="1" dirty="0">
                <a:solidFill>
                  <a:srgbClr val="FF0000"/>
                </a:solidFill>
                <a:sym typeface="Symbol" panose="05050102010706020507" pitchFamily="18" charset="2"/>
              </a:rPr>
              <a:t> = 65 GV/cm</a:t>
            </a:r>
            <a:br>
              <a:rPr lang="en-US" sz="2800" b="1" dirty="0">
                <a:solidFill>
                  <a:srgbClr val="FF0000"/>
                </a:solidFill>
                <a:sym typeface="Symbol" panose="05050102010706020507" pitchFamily="18" charset="2"/>
              </a:rPr>
            </a:br>
            <a:r>
              <a:rPr lang="en-US" sz="2800" dirty="0">
                <a:solidFill>
                  <a:prstClr val="black"/>
                </a:solidFill>
                <a:sym typeface="Symbol" panose="05050102010706020507" pitchFamily="18" charset="2"/>
              </a:rPr>
              <a:t> = 5.4D;  </a:t>
            </a:r>
            <a:r>
              <a:rPr lang="en-US" sz="2800" i="1" dirty="0">
                <a:solidFill>
                  <a:prstClr val="black"/>
                </a:solidFill>
                <a:sym typeface="Symbol" panose="05050102010706020507" pitchFamily="18" charset="2"/>
              </a:rPr>
              <a:t>B</a:t>
            </a:r>
            <a:r>
              <a:rPr lang="en-US" sz="2800" dirty="0">
                <a:solidFill>
                  <a:prstClr val="black"/>
                </a:solidFill>
                <a:sym typeface="Symbol" panose="05050102010706020507" pitchFamily="18" charset="2"/>
              </a:rPr>
              <a:t> = 630 MHz   </a:t>
            </a:r>
            <a:r>
              <a:rPr lang="en-US" sz="2800" b="1" dirty="0" err="1">
                <a:solidFill>
                  <a:srgbClr val="2D2DB9"/>
                </a:solidFill>
                <a:latin typeface="Euclid Math One" panose="05050601010101010101" pitchFamily="18" charset="2"/>
                <a:sym typeface="Symbol" panose="05050102010706020507" pitchFamily="18" charset="2"/>
              </a:rPr>
              <a:t>E</a:t>
            </a:r>
            <a:r>
              <a:rPr lang="en-US" sz="2800" b="1" baseline="-25000" dirty="0" err="1">
                <a:solidFill>
                  <a:srgbClr val="2D2DB9"/>
                </a:solidFill>
                <a:sym typeface="Symbol" panose="05050102010706020507" pitchFamily="18" charset="2"/>
              </a:rPr>
              <a:t>pol</a:t>
            </a:r>
            <a:r>
              <a:rPr lang="en-US" sz="2800" b="1" dirty="0">
                <a:solidFill>
                  <a:srgbClr val="2D2DB9"/>
                </a:solidFill>
                <a:sym typeface="Symbol" panose="05050102010706020507" pitchFamily="18" charset="2"/>
              </a:rPr>
              <a:t> = 260 V/cm</a:t>
            </a:r>
          </a:p>
        </p:txBody>
      </p:sp>
    </p:spTree>
    <p:extLst>
      <p:ext uri="{BB962C8B-B14F-4D97-AF65-F5344CB8AC3E}">
        <p14:creationId xmlns:p14="http://schemas.microsoft.com/office/powerpoint/2010/main" val="4076492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14350" y="0"/>
            <a:ext cx="8398375" cy="51334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i="1" kern="0" dirty="0">
                <a:solidFill>
                  <a:srgbClr val="0000CC"/>
                </a:solidFill>
                <a:latin typeface="Verdana" pitchFamily="34" charset="0"/>
              </a:rPr>
              <a:t>Feasible pathway to ultracold </a:t>
            </a:r>
            <a:r>
              <a:rPr lang="en-US" sz="3200" i="1" kern="0" dirty="0" err="1">
                <a:solidFill>
                  <a:srgbClr val="0000CC"/>
                </a:solidFill>
                <a:latin typeface="Verdana" pitchFamily="34" charset="0"/>
              </a:rPr>
              <a:t>AgRa</a:t>
            </a:r>
            <a:r>
              <a:rPr lang="en-US" sz="3200" i="1" kern="0" dirty="0">
                <a:solidFill>
                  <a:srgbClr val="0000CC"/>
                </a:solidFill>
                <a:latin typeface="Verdana" pitchFamily="34" charset="0"/>
              </a:rPr>
              <a:t>?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6" name="Picture 2" descr="Image result for preformed pairs optical lattic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74" t="34837" r="2057" b="22169"/>
          <a:stretch/>
        </p:blipFill>
        <p:spPr bwMode="auto">
          <a:xfrm>
            <a:off x="107957" y="1954681"/>
            <a:ext cx="8596192" cy="2712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605589"/>
            <a:ext cx="39433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Aft>
                <a:spcPts val="1200"/>
              </a:spcAft>
              <a:defRPr/>
            </a:pP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Preformed pairs in lattice </a:t>
            </a:r>
            <a:b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r>
              <a:rPr lang="en-US" sz="2400" dirty="0">
                <a:solidFill>
                  <a:prstClr val="black"/>
                </a:solidFill>
              </a:rPr>
              <a:t>KRb [JILA];</a:t>
            </a:r>
            <a:br>
              <a:rPr lang="en-US" sz="2400" dirty="0">
                <a:solidFill>
                  <a:prstClr val="black"/>
                </a:solidFill>
              </a:rPr>
            </a:br>
            <a:r>
              <a:rPr lang="en-US" sz="2400" dirty="0">
                <a:solidFill>
                  <a:prstClr val="black"/>
                </a:solidFill>
              </a:rPr>
              <a:t>Cs</a:t>
            </a:r>
            <a:r>
              <a:rPr lang="en-US" sz="2400" baseline="-25000" dirty="0">
                <a:solidFill>
                  <a:prstClr val="black"/>
                </a:solidFill>
              </a:rPr>
              <a:t>2</a:t>
            </a:r>
            <a:r>
              <a:rPr lang="en-US" sz="2400" dirty="0">
                <a:solidFill>
                  <a:prstClr val="black"/>
                </a:solidFill>
              </a:rPr>
              <a:t> &amp; </a:t>
            </a:r>
            <a:r>
              <a:rPr lang="en-US" sz="2400" dirty="0" err="1">
                <a:solidFill>
                  <a:prstClr val="black"/>
                </a:solidFill>
              </a:rPr>
              <a:t>RbCs</a:t>
            </a:r>
            <a:r>
              <a:rPr lang="en-US" sz="2400" dirty="0">
                <a:solidFill>
                  <a:prstClr val="black"/>
                </a:solidFill>
              </a:rPr>
              <a:t> [Innsbruck] </a:t>
            </a:r>
            <a:br>
              <a:rPr lang="en-US" sz="2400" dirty="0">
                <a:solidFill>
                  <a:prstClr val="black"/>
                </a:solidFill>
              </a:rPr>
            </a:br>
            <a:r>
              <a:rPr lang="en-US" sz="2400" dirty="0">
                <a:solidFill>
                  <a:prstClr val="black"/>
                </a:solidFill>
              </a:rPr>
              <a:t>Sr</a:t>
            </a:r>
            <a:r>
              <a:rPr lang="en-US" sz="2400" baseline="-25000" dirty="0">
                <a:solidFill>
                  <a:prstClr val="black"/>
                </a:solidFill>
              </a:rPr>
              <a:t>2  </a:t>
            </a:r>
            <a:r>
              <a:rPr lang="en-US" sz="2400" dirty="0">
                <a:solidFill>
                  <a:prstClr val="black"/>
                </a:solidFill>
              </a:rPr>
              <a:t>[Amsterdam]</a:t>
            </a:r>
            <a:endParaRPr kumimoji="0" lang="en-US" sz="240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14850" y="649404"/>
            <a:ext cx="46291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STIRAP to weakly-bound state</a:t>
            </a:r>
            <a:b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r>
              <a:rPr lang="en-US" sz="2400" dirty="0" err="1">
                <a:solidFill>
                  <a:prstClr val="black"/>
                </a:solidFill>
              </a:rPr>
              <a:t>Expt</a:t>
            </a:r>
            <a:r>
              <a:rPr lang="en-US" sz="2400" dirty="0">
                <a:solidFill>
                  <a:prstClr val="black"/>
                </a:solidFill>
              </a:rPr>
              <a:t>: Sr</a:t>
            </a:r>
            <a:r>
              <a:rPr lang="en-US" sz="2400" baseline="-25000" dirty="0">
                <a:solidFill>
                  <a:prstClr val="black"/>
                </a:solidFill>
              </a:rPr>
              <a:t>2</a:t>
            </a:r>
            <a:r>
              <a:rPr lang="en-US" sz="2400" dirty="0">
                <a:solidFill>
                  <a:prstClr val="black"/>
                </a:solidFill>
              </a:rPr>
              <a:t> [Amsterdam] ~80%</a:t>
            </a:r>
            <a:br>
              <a:rPr lang="en-US" sz="2400" dirty="0">
                <a:solidFill>
                  <a:prstClr val="black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Theory proposal: </a:t>
            </a:r>
            <a:r>
              <a:rPr lang="en-US" sz="2400" dirty="0" err="1">
                <a:solidFill>
                  <a:srgbClr val="FF0000"/>
                </a:solidFill>
              </a:rPr>
              <a:t>RbSr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[</a:t>
            </a:r>
            <a:r>
              <a:rPr lang="en-US" sz="2400" dirty="0" err="1">
                <a:solidFill>
                  <a:srgbClr val="FF0000"/>
                </a:solidFill>
              </a:rPr>
              <a:t>Saclay</a:t>
            </a:r>
            <a:r>
              <a:rPr lang="en-US" sz="2400" dirty="0">
                <a:solidFill>
                  <a:srgbClr val="FF0000"/>
                </a:solidFill>
              </a:rPr>
              <a:t>, PRA </a:t>
            </a:r>
            <a:r>
              <a:rPr lang="en-US" sz="2400" b="1" dirty="0">
                <a:solidFill>
                  <a:srgbClr val="FF0000"/>
                </a:solidFill>
              </a:rPr>
              <a:t>98</a:t>
            </a:r>
            <a:r>
              <a:rPr lang="en-US" sz="2400" dirty="0">
                <a:solidFill>
                  <a:srgbClr val="FF0000"/>
                </a:solidFill>
              </a:rPr>
              <a:t>, 053411 2018]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3220499" y="3870242"/>
            <a:ext cx="2074063" cy="2959688"/>
            <a:chOff x="3601499" y="3736892"/>
            <a:chExt cx="2074063" cy="2959688"/>
          </a:xfrm>
        </p:grpSpPr>
        <p:pic>
          <p:nvPicPr>
            <p:cNvPr id="273410" name="Picture 2" descr="Image result for stirap feshbach molecule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10" t="1813" r="69173" b="41744"/>
            <a:stretch/>
          </p:blipFill>
          <p:spPr bwMode="auto">
            <a:xfrm>
              <a:off x="3601499" y="3736892"/>
              <a:ext cx="1826702" cy="2922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Freeform 3"/>
            <p:cNvSpPr/>
            <p:nvPr/>
          </p:nvSpPr>
          <p:spPr>
            <a:xfrm>
              <a:off x="4610100" y="4152900"/>
              <a:ext cx="952500" cy="571500"/>
            </a:xfrm>
            <a:custGeom>
              <a:avLst/>
              <a:gdLst>
                <a:gd name="connsiteX0" fmla="*/ 0 w 952500"/>
                <a:gd name="connsiteY0" fmla="*/ 171450 h 571500"/>
                <a:gd name="connsiteX1" fmla="*/ 323850 w 952500"/>
                <a:gd name="connsiteY1" fmla="*/ 19050 h 571500"/>
                <a:gd name="connsiteX2" fmla="*/ 952500 w 952500"/>
                <a:gd name="connsiteY2" fmla="*/ 0 h 571500"/>
                <a:gd name="connsiteX3" fmla="*/ 933450 w 952500"/>
                <a:gd name="connsiteY3" fmla="*/ 571500 h 571500"/>
                <a:gd name="connsiteX4" fmla="*/ 19050 w 952500"/>
                <a:gd name="connsiteY4" fmla="*/ 533400 h 571500"/>
                <a:gd name="connsiteX5" fmla="*/ 0 w 952500"/>
                <a:gd name="connsiteY5" fmla="*/ 17145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0" h="571500">
                  <a:moveTo>
                    <a:pt x="0" y="171450"/>
                  </a:moveTo>
                  <a:lnTo>
                    <a:pt x="323850" y="19050"/>
                  </a:lnTo>
                  <a:lnTo>
                    <a:pt x="952500" y="0"/>
                  </a:lnTo>
                  <a:lnTo>
                    <a:pt x="933450" y="571500"/>
                  </a:lnTo>
                  <a:lnTo>
                    <a:pt x="19050" y="533400"/>
                  </a:lnTo>
                  <a:lnTo>
                    <a:pt x="0" y="1714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4723062" y="6125080"/>
              <a:ext cx="952500" cy="571500"/>
            </a:xfrm>
            <a:custGeom>
              <a:avLst/>
              <a:gdLst>
                <a:gd name="connsiteX0" fmla="*/ 0 w 952500"/>
                <a:gd name="connsiteY0" fmla="*/ 171450 h 571500"/>
                <a:gd name="connsiteX1" fmla="*/ 323850 w 952500"/>
                <a:gd name="connsiteY1" fmla="*/ 19050 h 571500"/>
                <a:gd name="connsiteX2" fmla="*/ 952500 w 952500"/>
                <a:gd name="connsiteY2" fmla="*/ 0 h 571500"/>
                <a:gd name="connsiteX3" fmla="*/ 933450 w 952500"/>
                <a:gd name="connsiteY3" fmla="*/ 571500 h 571500"/>
                <a:gd name="connsiteX4" fmla="*/ 19050 w 952500"/>
                <a:gd name="connsiteY4" fmla="*/ 533400 h 571500"/>
                <a:gd name="connsiteX5" fmla="*/ 0 w 952500"/>
                <a:gd name="connsiteY5" fmla="*/ 17145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0" h="571500">
                  <a:moveTo>
                    <a:pt x="0" y="171450"/>
                  </a:moveTo>
                  <a:lnTo>
                    <a:pt x="323850" y="19050"/>
                  </a:lnTo>
                  <a:lnTo>
                    <a:pt x="952500" y="0"/>
                  </a:lnTo>
                  <a:lnTo>
                    <a:pt x="933450" y="571500"/>
                  </a:lnTo>
                  <a:lnTo>
                    <a:pt x="19050" y="533400"/>
                  </a:lnTo>
                  <a:lnTo>
                    <a:pt x="0" y="1714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4591050" y="5540918"/>
              <a:ext cx="742950" cy="435293"/>
              <a:chOff x="6800850" y="5394008"/>
              <a:chExt cx="742950" cy="435293"/>
            </a:xfrm>
          </p:grpSpPr>
          <p:pic>
            <p:nvPicPr>
              <p:cNvPr id="14" name="Picture 2" descr="Image result for stirap feshbach molecule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343" t="1245" r="79417" b="91030"/>
              <a:stretch/>
            </p:blipFill>
            <p:spPr bwMode="auto">
              <a:xfrm>
                <a:off x="6800850" y="5429251"/>
                <a:ext cx="742950" cy="4000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Rectangle 10"/>
              <p:cNvSpPr/>
              <p:nvPr/>
            </p:nvSpPr>
            <p:spPr>
              <a:xfrm>
                <a:off x="6996853" y="5429251"/>
                <a:ext cx="182880" cy="365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6885237" y="5394008"/>
                <a:ext cx="399468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dirty="0">
                    <a:latin typeface="Calisto MT" panose="02040603050505030304" pitchFamily="18" charset="0"/>
                  </a:rPr>
                  <a:t>w</a:t>
                </a:r>
                <a:endParaRPr lang="en-US" sz="2200" dirty="0"/>
              </a:p>
            </p:txBody>
          </p:sp>
        </p:grpSp>
      </p:grpSp>
      <p:sp>
        <p:nvSpPr>
          <p:cNvPr id="16" name="Down Arrow 15"/>
          <p:cNvSpPr/>
          <p:nvPr/>
        </p:nvSpPr>
        <p:spPr>
          <a:xfrm rot="2924568">
            <a:off x="4913897" y="3564120"/>
            <a:ext cx="457200" cy="1828800"/>
          </a:xfrm>
          <a:prstGeom prst="downArrow">
            <a:avLst>
              <a:gd name="adj1" fmla="val 31818"/>
              <a:gd name="adj2" fmla="val 94767"/>
            </a:avLst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892794" y="4707367"/>
            <a:ext cx="40215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STIRAP to ground state</a:t>
            </a:r>
            <a:b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r>
              <a:rPr lang="en-US" sz="2400" noProof="0" dirty="0">
                <a:solidFill>
                  <a:prstClr val="black"/>
                </a:solidFill>
              </a:rPr>
              <a:t>JILA, Innsbruck, ….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069325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101610" y="541834"/>
            <a:ext cx="506143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noProof="0" dirty="0">
                <a:solidFill>
                  <a:prstClr val="black"/>
                </a:solidFill>
              </a:rPr>
              <a:t>Plausibility argument for “assembled” </a:t>
            </a:r>
            <a:r>
              <a:rPr lang="en-US" noProof="0" dirty="0" err="1">
                <a:solidFill>
                  <a:prstClr val="black"/>
                </a:solidFill>
              </a:rPr>
              <a:t>eEDM</a:t>
            </a:r>
            <a:r>
              <a:rPr lang="en-US" noProof="0" dirty="0">
                <a:solidFill>
                  <a:prstClr val="black"/>
                </a:solidFill>
              </a:rPr>
              <a:t> molecule </a:t>
            </a:r>
            <a:r>
              <a:rPr lang="en-US" noProof="0" dirty="0" err="1">
                <a:solidFill>
                  <a:prstClr val="black"/>
                </a:solidFill>
              </a:rPr>
              <a:t>AgRa</a:t>
            </a:r>
            <a:endParaRPr lang="en-US" noProof="0" dirty="0">
              <a:solidFill>
                <a:prstClr val="black"/>
              </a:solidFill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b="1" i="1" u="none" strike="noStrike" kern="1200" cap="none" spc="0" normalizeH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b="1" i="1" u="none" strike="noStrike" kern="1200" cap="none" spc="0" normalizeH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</a:rPr>
              <a:t>Many details e.g. collisional properties, molecular spectroscopy, systematics in optical trap, etc. must be worked out experimentally 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noProof="0" dirty="0">
                <a:solidFill>
                  <a:prstClr val="black"/>
                </a:solidFill>
              </a:rPr>
              <a:t>Analogous species e.g. </a:t>
            </a:r>
            <a:r>
              <a:rPr lang="en-US" noProof="0" dirty="0" err="1">
                <a:solidFill>
                  <a:prstClr val="black"/>
                </a:solidFill>
              </a:rPr>
              <a:t>AgHg</a:t>
            </a:r>
            <a:r>
              <a:rPr lang="en-US" dirty="0">
                <a:solidFill>
                  <a:prstClr val="black"/>
                </a:solidFill>
              </a:rPr>
              <a:t>, </a:t>
            </a:r>
            <a:r>
              <a:rPr lang="en-US" dirty="0" err="1">
                <a:solidFill>
                  <a:prstClr val="black"/>
                </a:solidFill>
              </a:rPr>
              <a:t>AgYb</a:t>
            </a:r>
            <a:br>
              <a:rPr lang="en-US" dirty="0">
                <a:solidFill>
                  <a:prstClr val="black"/>
                </a:solidFill>
              </a:rPr>
            </a:br>
            <a:r>
              <a:rPr lang="en-US" dirty="0">
                <a:solidFill>
                  <a:prstClr val="black"/>
                </a:solidFill>
              </a:rPr>
              <a:t>give more chances for success</a:t>
            </a:r>
            <a:br>
              <a:rPr lang="en-US" dirty="0">
                <a:solidFill>
                  <a:prstClr val="black"/>
                </a:solidFill>
              </a:rPr>
            </a:br>
            <a:r>
              <a:rPr lang="en-US" dirty="0">
                <a:solidFill>
                  <a:prstClr val="black"/>
                </a:solidFill>
              </a:rPr>
              <a:t>w/(likely) modest reduction in sensitivity</a:t>
            </a:r>
            <a:endParaRPr kumimoji="0" lang="en-US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" y="-3155"/>
            <a:ext cx="91440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Toward</a:t>
            </a:r>
            <a:r>
              <a:rPr kumimoji="0" lang="en-US" sz="2800" i="1" u="none" strike="noStrike" kern="1200" cap="none" spc="0" normalizeH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 </a:t>
            </a:r>
            <a:r>
              <a:rPr kumimoji="0" lang="en-US" sz="280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EDMs</a:t>
            </a:r>
            <a:r>
              <a:rPr kumimoji="0" lang="en-US" sz="2800" i="1" u="none" strike="noStrike" kern="1200" cap="none" spc="0" normalizeH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 w/“assembled” ultracold molecules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58" y="657820"/>
            <a:ext cx="3870003" cy="315218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360421" y="1184285"/>
            <a:ext cx="4572000" cy="3970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en-US" b="1" dirty="0" err="1">
                <a:solidFill>
                  <a:srgbClr val="FF0000"/>
                </a:solidFill>
                <a:latin typeface="Euclid Math One" panose="05050601010101010101" pitchFamily="18" charset="2"/>
                <a:sym typeface="Symbol" panose="05050102010706020507" pitchFamily="18" charset="2"/>
              </a:rPr>
              <a:t>E</a:t>
            </a:r>
            <a:r>
              <a:rPr lang="en-US" b="1" baseline="-25000" dirty="0" err="1">
                <a:solidFill>
                  <a:srgbClr val="FF0000"/>
                </a:solidFill>
                <a:sym typeface="Symbol" panose="05050102010706020507" pitchFamily="18" charset="2"/>
              </a:rPr>
              <a:t>eff</a:t>
            </a:r>
            <a:r>
              <a:rPr lang="en-US" b="1" dirty="0">
                <a:solidFill>
                  <a:srgbClr val="FF0000"/>
                </a:solidFill>
                <a:sym typeface="Symbol" panose="05050102010706020507" pitchFamily="18" charset="2"/>
              </a:rPr>
              <a:t> = 65 GV/cm,  </a:t>
            </a:r>
            <a:r>
              <a:rPr lang="en-US" b="1" dirty="0" err="1">
                <a:solidFill>
                  <a:srgbClr val="2D2DB9"/>
                </a:solidFill>
                <a:latin typeface="Euclid Math One" panose="05050601010101010101" pitchFamily="18" charset="2"/>
                <a:sym typeface="Symbol" panose="05050102010706020507" pitchFamily="18" charset="2"/>
              </a:rPr>
              <a:t>E</a:t>
            </a:r>
            <a:r>
              <a:rPr lang="en-US" b="1" baseline="-25000" dirty="0" err="1">
                <a:solidFill>
                  <a:srgbClr val="2D2DB9"/>
                </a:solidFill>
                <a:sym typeface="Symbol" panose="05050102010706020507" pitchFamily="18" charset="2"/>
              </a:rPr>
              <a:t>pol</a:t>
            </a:r>
            <a:r>
              <a:rPr lang="en-US" b="1" dirty="0">
                <a:solidFill>
                  <a:srgbClr val="2D2DB9"/>
                </a:solidFill>
                <a:sym typeface="Symbol" panose="05050102010706020507" pitchFamily="18" charset="2"/>
              </a:rPr>
              <a:t> = 260 V/cm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049" y="4677339"/>
            <a:ext cx="9144000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100" b="1" noProof="0" dirty="0">
                <a:solidFill>
                  <a:prstClr val="black"/>
                </a:solidFill>
              </a:rPr>
              <a:t>Ag = “magic” </a:t>
            </a:r>
            <a:r>
              <a:rPr lang="en-US" sz="2100" b="1" noProof="0" dirty="0" err="1">
                <a:solidFill>
                  <a:prstClr val="black"/>
                </a:solidFill>
              </a:rPr>
              <a:t>electroneg</a:t>
            </a:r>
            <a:r>
              <a:rPr lang="en-US" sz="2100" b="1" dirty="0" err="1">
                <a:solidFill>
                  <a:prstClr val="black"/>
                </a:solidFill>
              </a:rPr>
              <a:t>ative</a:t>
            </a:r>
            <a:r>
              <a:rPr lang="en-US" sz="2100" b="1" noProof="0" dirty="0">
                <a:solidFill>
                  <a:prstClr val="black"/>
                </a:solidFill>
              </a:rPr>
              <a:t> partner for “assembled” molecules?</a:t>
            </a: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noProof="0" dirty="0">
                <a:solidFill>
                  <a:prstClr val="black"/>
                </a:solidFill>
              </a:rPr>
              <a:t>“assembled” molecules </a:t>
            </a:r>
            <a:r>
              <a:rPr lang="en-US" sz="2200" dirty="0">
                <a:solidFill>
                  <a:prstClr val="black"/>
                </a:solidFill>
                <a:sym typeface="Symbol" panose="05050102010706020507" pitchFamily="18" charset="2"/>
              </a:rPr>
              <a:t> efficient use of atoms  </a:t>
            </a:r>
            <a:br>
              <a:rPr lang="en-US" sz="2200" dirty="0">
                <a:solidFill>
                  <a:prstClr val="black"/>
                </a:solidFill>
                <a:sym typeface="Symbol" panose="05050102010706020507" pitchFamily="18" charset="2"/>
              </a:rPr>
            </a:br>
            <a:r>
              <a:rPr lang="en-US" sz="2200" dirty="0">
                <a:solidFill>
                  <a:prstClr val="black"/>
                </a:solidFill>
                <a:sym typeface="Symbol" panose="05050102010706020507" pitchFamily="18" charset="2"/>
              </a:rPr>
              <a:t> </a:t>
            </a:r>
            <a:r>
              <a:rPr lang="en-US" sz="2200" noProof="0" dirty="0">
                <a:solidFill>
                  <a:srgbClr val="FF0000"/>
                </a:solidFill>
              </a:rPr>
              <a:t>radioactive molecular species very plausible 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b="1" noProof="0" dirty="0">
                <a:solidFill>
                  <a:srgbClr val="008000"/>
                </a:solidFill>
              </a:rPr>
              <a:t>Plausible application to nuclear Schiff Moment also!</a:t>
            </a:r>
            <a:br>
              <a:rPr lang="en-US" sz="2200" b="1" noProof="0" dirty="0">
                <a:solidFill>
                  <a:srgbClr val="008000"/>
                </a:solidFill>
              </a:rPr>
            </a:br>
            <a:r>
              <a:rPr lang="en-US" sz="2200" b="1" noProof="0" dirty="0">
                <a:solidFill>
                  <a:srgbClr val="008000"/>
                </a:solidFill>
              </a:rPr>
              <a:t>e.g., </a:t>
            </a:r>
            <a:r>
              <a:rPr lang="en-US" sz="2200" b="1" baseline="30000" dirty="0">
                <a:solidFill>
                  <a:srgbClr val="008000"/>
                </a:solidFill>
              </a:rPr>
              <a:t>223</a:t>
            </a:r>
            <a:r>
              <a:rPr lang="en-US" sz="2200" b="1" dirty="0">
                <a:solidFill>
                  <a:srgbClr val="008000"/>
                </a:solidFill>
              </a:rPr>
              <a:t>FrAg w/enhanced Schiff Mom. from octupole deformation</a:t>
            </a:r>
            <a:endParaRPr lang="en-US" sz="2200" b="1" noProof="0" dirty="0">
              <a:solidFill>
                <a:srgbClr val="008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26034" y="3926412"/>
            <a:ext cx="33179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Similar ideas:</a:t>
            </a:r>
            <a:r>
              <a:rPr lang="en-US" sz="1200" dirty="0"/>
              <a:t> </a:t>
            </a:r>
            <a:br>
              <a:rPr lang="en-US" sz="1200" dirty="0"/>
            </a:br>
            <a:r>
              <a:rPr lang="en-US" sz="1200" dirty="0"/>
              <a:t>A. Sunaga </a:t>
            </a:r>
            <a:r>
              <a:rPr lang="en-US" sz="1200" i="1" dirty="0"/>
              <a:t>et al.</a:t>
            </a:r>
            <a:r>
              <a:rPr lang="en-US" sz="1200" dirty="0"/>
              <a:t>, PRA </a:t>
            </a:r>
            <a:r>
              <a:rPr lang="en-US" sz="1200" b="1" dirty="0"/>
              <a:t>99</a:t>
            </a:r>
            <a:r>
              <a:rPr lang="en-US" sz="1200" dirty="0"/>
              <a:t>, 040501(R) (2019)</a:t>
            </a:r>
          </a:p>
        </p:txBody>
      </p:sp>
    </p:spTree>
    <p:extLst>
      <p:ext uri="{BB962C8B-B14F-4D97-AF65-F5344CB8AC3E}">
        <p14:creationId xmlns:p14="http://schemas.microsoft.com/office/powerpoint/2010/main" val="1511607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31949"/>
          </a:xfrm>
        </p:spPr>
        <p:txBody>
          <a:bodyPr>
            <a:noAutofit/>
          </a:bodyPr>
          <a:lstStyle/>
          <a:p>
            <a:r>
              <a:rPr lang="en-US" sz="2700" i="1" dirty="0">
                <a:solidFill>
                  <a:srgbClr val="3333CC"/>
                </a:solidFill>
                <a:latin typeface="Verdana" pitchFamily="34" charset="0"/>
              </a:rPr>
              <a:t>“Ultimate” Schiff moment experiments?</a:t>
            </a:r>
            <a:endParaRPr lang="en-US" sz="2700" dirty="0"/>
          </a:p>
        </p:txBody>
      </p:sp>
      <p:grpSp>
        <p:nvGrpSpPr>
          <p:cNvPr id="10" name="Group 9"/>
          <p:cNvGrpSpPr/>
          <p:nvPr/>
        </p:nvGrpSpPr>
        <p:grpSpPr>
          <a:xfrm>
            <a:off x="16043" y="859253"/>
            <a:ext cx="5009032" cy="4005177"/>
            <a:chOff x="739803" y="2030448"/>
            <a:chExt cx="5009032" cy="4005177"/>
          </a:xfrm>
        </p:grpSpPr>
        <p:pic>
          <p:nvPicPr>
            <p:cNvPr id="247810" name="Picture 2" descr="http://www.nature.com/nature/journal/v501/n7468/images/nature12560-f1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21" t="9474" r="8336" b="7423"/>
            <a:stretch/>
          </p:blipFill>
          <p:spPr bwMode="auto">
            <a:xfrm>
              <a:off x="1581698" y="2908093"/>
              <a:ext cx="3829752" cy="2402981"/>
            </a:xfrm>
            <a:prstGeom prst="snip1Rect">
              <a:avLst>
                <a:gd name="adj" fmla="val 47197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ight Arrow 3"/>
            <p:cNvSpPr/>
            <p:nvPr/>
          </p:nvSpPr>
          <p:spPr>
            <a:xfrm rot="20167172">
              <a:off x="739803" y="3768422"/>
              <a:ext cx="1097280" cy="1783829"/>
            </a:xfrm>
            <a:prstGeom prst="rightArrow">
              <a:avLst>
                <a:gd name="adj1" fmla="val 50000"/>
                <a:gd name="adj2" fmla="val 20815"/>
              </a:avLst>
            </a:prstGeom>
            <a:solidFill>
              <a:srgbClr val="008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Arrow 5"/>
            <p:cNvSpPr/>
            <p:nvPr/>
          </p:nvSpPr>
          <p:spPr>
            <a:xfrm rot="20056026" flipH="1" flipV="1">
              <a:off x="4651555" y="2339826"/>
              <a:ext cx="1097280" cy="1783829"/>
            </a:xfrm>
            <a:prstGeom prst="rightArrow">
              <a:avLst>
                <a:gd name="adj1" fmla="val 50000"/>
                <a:gd name="adj2" fmla="val 20815"/>
              </a:avLst>
            </a:prstGeom>
            <a:solidFill>
              <a:srgbClr val="008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Arrow 6"/>
            <p:cNvSpPr/>
            <p:nvPr/>
          </p:nvSpPr>
          <p:spPr>
            <a:xfrm rot="14459392">
              <a:off x="3673367" y="4640790"/>
              <a:ext cx="1005840" cy="1783829"/>
            </a:xfrm>
            <a:prstGeom prst="rightArrow">
              <a:avLst>
                <a:gd name="adj1" fmla="val 50000"/>
                <a:gd name="adj2" fmla="val 20815"/>
              </a:avLst>
            </a:prstGeom>
            <a:solidFill>
              <a:srgbClr val="008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Arrow 7"/>
            <p:cNvSpPr/>
            <p:nvPr/>
          </p:nvSpPr>
          <p:spPr>
            <a:xfrm rot="14459392" flipH="1" flipV="1">
              <a:off x="2074869" y="1687173"/>
              <a:ext cx="1097280" cy="1783829"/>
            </a:xfrm>
            <a:prstGeom prst="rightArrow">
              <a:avLst>
                <a:gd name="adj1" fmla="val 50000"/>
                <a:gd name="adj2" fmla="val 20815"/>
              </a:avLst>
            </a:prstGeom>
            <a:solidFill>
              <a:srgbClr val="008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984124" y="835649"/>
            <a:ext cx="4159875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Conservative Example: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    </a:t>
            </a:r>
            <a:r>
              <a:rPr lang="en-US" sz="2200" dirty="0"/>
              <a:t>w/ </a:t>
            </a:r>
            <a:r>
              <a:rPr lang="en-US" sz="2200" dirty="0">
                <a:latin typeface="Euclid Math One" panose="05050601010101010101" pitchFamily="18" charset="2"/>
              </a:rPr>
              <a:t>P</a:t>
            </a:r>
            <a:r>
              <a:rPr lang="en-US" sz="2200" baseline="-25000" dirty="0">
                <a:latin typeface="Euclid Math One" panose="05050601010101010101" pitchFamily="18" charset="2"/>
              </a:rPr>
              <a:t>E</a:t>
            </a:r>
            <a:r>
              <a:rPr lang="en-US" sz="2200" dirty="0"/>
              <a:t> ~ 1, </a:t>
            </a:r>
            <a:r>
              <a:rPr lang="en-US" sz="2200" i="1" dirty="0"/>
              <a:t>Z</a:t>
            </a:r>
            <a:r>
              <a:rPr lang="en-US" sz="2200" dirty="0"/>
              <a:t> ~ 88 </a:t>
            </a:r>
            <a:br>
              <a:rPr lang="en-US" sz="2200" dirty="0"/>
            </a:br>
            <a:r>
              <a:rPr lang="en-US" sz="2200" dirty="0"/>
              <a:t>    + typical molecular structure</a:t>
            </a:r>
          </a:p>
          <a:p>
            <a:pPr>
              <a:spcAft>
                <a:spcPts val="600"/>
              </a:spcAft>
            </a:pPr>
            <a:r>
              <a:rPr lang="en-US" sz="2200" dirty="0"/>
              <a:t>    + 100x SM enhancement</a:t>
            </a:r>
            <a:br>
              <a:rPr lang="en-US" sz="2200" dirty="0"/>
            </a:br>
            <a:r>
              <a:rPr lang="en-US" sz="2200" dirty="0"/>
              <a:t>    + </a:t>
            </a:r>
            <a:r>
              <a:rPr lang="en-US" sz="2200" dirty="0" err="1">
                <a:latin typeface="Symbol" panose="05050102010706020507" pitchFamily="18" charset="2"/>
              </a:rPr>
              <a:t>t</a:t>
            </a:r>
            <a:r>
              <a:rPr lang="en-US" sz="2200" baseline="-25000" dirty="0" err="1"/>
              <a:t>coh</a:t>
            </a:r>
            <a:r>
              <a:rPr lang="en-US" sz="2200" dirty="0"/>
              <a:t> = 1 s</a:t>
            </a:r>
          </a:p>
          <a:p>
            <a:pPr>
              <a:spcAft>
                <a:spcPts val="600"/>
              </a:spcAft>
            </a:pPr>
            <a:r>
              <a:rPr lang="en-US" sz="2200" dirty="0"/>
              <a:t>    + 100% detection</a:t>
            </a:r>
          </a:p>
          <a:p>
            <a:pPr>
              <a:spcAft>
                <a:spcPts val="600"/>
              </a:spcAft>
            </a:pPr>
            <a:r>
              <a:rPr lang="en-US" sz="2200" dirty="0"/>
              <a:t>    + N ~ 10</a:t>
            </a:r>
            <a:r>
              <a:rPr lang="en-US" sz="2200" baseline="30000" dirty="0"/>
              <a:t>4</a:t>
            </a:r>
            <a:r>
              <a:rPr lang="en-US" sz="2200" dirty="0"/>
              <a:t> molecules</a:t>
            </a:r>
            <a:endParaRPr lang="en-US" sz="2200" b="1" dirty="0"/>
          </a:p>
          <a:p>
            <a:pPr>
              <a:spcAft>
                <a:spcPts val="600"/>
              </a:spcAft>
            </a:pPr>
            <a:r>
              <a:rPr lang="en-US" sz="2200" dirty="0">
                <a:solidFill>
                  <a:srgbClr val="008000"/>
                </a:solidFill>
              </a:rPr>
              <a:t>         Already demonstrated </a:t>
            </a:r>
            <a:br>
              <a:rPr lang="en-US" sz="2200" dirty="0">
                <a:solidFill>
                  <a:srgbClr val="008000"/>
                </a:solidFill>
              </a:rPr>
            </a:br>
            <a:r>
              <a:rPr lang="en-US" sz="2200" dirty="0">
                <a:solidFill>
                  <a:srgbClr val="008000"/>
                </a:solidFill>
              </a:rPr>
              <a:t>        with analogous species!</a:t>
            </a:r>
          </a:p>
          <a:p>
            <a:pPr>
              <a:spcAft>
                <a:spcPts val="0"/>
              </a:spcAft>
            </a:pPr>
            <a:r>
              <a:rPr lang="en-US" sz="1200" b="1" dirty="0">
                <a:solidFill>
                  <a:srgbClr val="FF0000"/>
                </a:solidFill>
              </a:rPr>
              <a:t> </a:t>
            </a:r>
          </a:p>
          <a:p>
            <a:pPr>
              <a:spcAft>
                <a:spcPts val="0"/>
              </a:spcAft>
            </a:pPr>
            <a:r>
              <a:rPr lang="en-US" sz="2200" b="1" dirty="0">
                <a:solidFill>
                  <a:srgbClr val="FF0000"/>
                </a:solidFill>
                <a:sym typeface="Symbol" panose="05050102010706020507" pitchFamily="18" charset="2"/>
              </a:rPr>
              <a:t> 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~</a:t>
            </a:r>
            <a:r>
              <a:rPr lang="en-US" sz="2200" b="1" dirty="0">
                <a:solidFill>
                  <a:srgbClr val="FF0000"/>
                </a:solidFill>
                <a:sym typeface="Symbol" panose="05050102010706020507" pitchFamily="18" charset="2"/>
              </a:rPr>
              <a:t>100x improvement</a:t>
            </a:r>
          </a:p>
          <a:p>
            <a:pPr>
              <a:spcAft>
                <a:spcPts val="0"/>
              </a:spcAft>
            </a:pPr>
            <a:r>
              <a:rPr lang="en-US" sz="2200" b="1" dirty="0">
                <a:solidFill>
                  <a:srgbClr val="FF0000"/>
                </a:solidFill>
                <a:sym typeface="Symbol" panose="05050102010706020507" pitchFamily="18" charset="2"/>
              </a:rPr>
              <a:t>       vs. </a:t>
            </a:r>
            <a:r>
              <a:rPr lang="en-US" sz="2200" b="1" baseline="30000" dirty="0">
                <a:solidFill>
                  <a:srgbClr val="FF0000"/>
                </a:solidFill>
              </a:rPr>
              <a:t>199</a:t>
            </a:r>
            <a:r>
              <a:rPr lang="en-US" sz="2200" b="1" dirty="0">
                <a:solidFill>
                  <a:srgbClr val="FF0000"/>
                </a:solidFill>
              </a:rPr>
              <a:t>Hg current bound</a:t>
            </a:r>
          </a:p>
        </p:txBody>
      </p:sp>
      <p:sp>
        <p:nvSpPr>
          <p:cNvPr id="13" name="Rectangle 65"/>
          <p:cNvSpPr>
            <a:spLocks noChangeArrowheads="1"/>
          </p:cNvSpPr>
          <p:nvPr/>
        </p:nvSpPr>
        <p:spPr bwMode="auto">
          <a:xfrm>
            <a:off x="228600" y="5572478"/>
            <a:ext cx="8686800" cy="123957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spcAft>
                <a:spcPct val="20000"/>
              </a:spcAft>
            </a:pPr>
            <a:r>
              <a:rPr lang="en-US" sz="2000" b="1" dirty="0">
                <a:solidFill>
                  <a:srgbClr val="2D2DB9"/>
                </a:solidFill>
                <a:latin typeface="Verdana" pitchFamily="34" charset="0"/>
              </a:rPr>
              <a:t>+Long-term potential for dramatic further improvements:</a:t>
            </a:r>
          </a:p>
          <a:p>
            <a:pPr algn="ctr">
              <a:spcAft>
                <a:spcPts val="0"/>
              </a:spcAft>
            </a:pPr>
            <a:r>
              <a:rPr lang="en-US" sz="2200" dirty="0">
                <a:latin typeface="Verdana" pitchFamily="34" charset="0"/>
              </a:rPr>
              <a:t>Longer </a:t>
            </a:r>
            <a:r>
              <a:rPr lang="en-US" sz="2200" dirty="0" err="1">
                <a:latin typeface="Symbol" panose="05050102010706020507" pitchFamily="18" charset="2"/>
              </a:rPr>
              <a:t>t</a:t>
            </a:r>
            <a:r>
              <a:rPr lang="en-US" sz="2200" baseline="-25000" dirty="0" err="1"/>
              <a:t>coh</a:t>
            </a:r>
            <a:r>
              <a:rPr lang="en-US" sz="2200" dirty="0">
                <a:latin typeface="Verdana" pitchFamily="34" charset="0"/>
              </a:rPr>
              <a:t>, larger </a:t>
            </a:r>
            <a:r>
              <a:rPr lang="en-US" sz="2200" i="1" dirty="0">
                <a:latin typeface="Verdana" pitchFamily="34" charset="0"/>
              </a:rPr>
              <a:t>N</a:t>
            </a:r>
            <a:r>
              <a:rPr lang="en-US" sz="2200" dirty="0">
                <a:latin typeface="Verdana" pitchFamily="34" charset="0"/>
              </a:rPr>
              <a:t>, spin squeezing for </a:t>
            </a:r>
            <a:r>
              <a:rPr lang="en-US" sz="2200" i="1" dirty="0">
                <a:latin typeface="Verdana" pitchFamily="34" charset="0"/>
              </a:rPr>
              <a:t>N</a:t>
            </a:r>
            <a:r>
              <a:rPr lang="en-US" sz="2200" dirty="0">
                <a:latin typeface="Verdana" pitchFamily="34" charset="0"/>
              </a:rPr>
              <a:t> vs. </a:t>
            </a:r>
            <a:r>
              <a:rPr lang="en-US" sz="2200" dirty="0">
                <a:latin typeface="Verdana" pitchFamily="34" charset="0"/>
                <a:sym typeface="Symbol" panose="05050102010706020507" pitchFamily="18" charset="2"/>
              </a:rPr>
              <a:t></a:t>
            </a:r>
            <a:r>
              <a:rPr lang="en-US" sz="2200" i="1" dirty="0">
                <a:latin typeface="Verdana" pitchFamily="34" charset="0"/>
                <a:sym typeface="Symbol" panose="05050102010706020507" pitchFamily="18" charset="2"/>
              </a:rPr>
              <a:t>N</a:t>
            </a:r>
            <a:r>
              <a:rPr lang="en-US" sz="2200" dirty="0">
                <a:latin typeface="Verdana" pitchFamily="34" charset="0"/>
                <a:sym typeface="Symbol" panose="05050102010706020507" pitchFamily="18" charset="2"/>
              </a:rPr>
              <a:t> scaling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US" sz="2200" b="1" dirty="0">
                <a:solidFill>
                  <a:srgbClr val="008000"/>
                </a:solidFill>
                <a:latin typeface="Verdana" pitchFamily="34" charset="0"/>
                <a:sym typeface="Symbol" panose="05050102010706020507" pitchFamily="18" charset="2"/>
              </a:rPr>
              <a:t>BUT:</a:t>
            </a:r>
            <a:r>
              <a:rPr lang="en-US" sz="2200" dirty="0">
                <a:solidFill>
                  <a:srgbClr val="008000"/>
                </a:solidFill>
                <a:latin typeface="Verdana" pitchFamily="34" charset="0"/>
                <a:sym typeface="Symbol" panose="05050102010706020507" pitchFamily="18" charset="2"/>
              </a:rPr>
              <a:t> needs good species for cooling </a:t>
            </a:r>
            <a:r>
              <a:rPr lang="en-US" sz="2200" i="1" dirty="0">
                <a:solidFill>
                  <a:srgbClr val="008000"/>
                </a:solidFill>
                <a:latin typeface="Verdana" pitchFamily="34" charset="0"/>
                <a:sym typeface="Symbol" panose="05050102010706020507" pitchFamily="18" charset="2"/>
              </a:rPr>
              <a:t>AND</a:t>
            </a:r>
            <a:r>
              <a:rPr lang="en-US" sz="2200" dirty="0">
                <a:solidFill>
                  <a:srgbClr val="008000"/>
                </a:solidFill>
                <a:latin typeface="Verdana" pitchFamily="34" charset="0"/>
                <a:sym typeface="Symbol" panose="05050102010706020507" pitchFamily="18" charset="2"/>
              </a:rPr>
              <a:t> SM sensitivity</a:t>
            </a:r>
            <a:endParaRPr lang="en-US" sz="2200" dirty="0">
              <a:solidFill>
                <a:srgbClr val="008000"/>
              </a:solidFill>
              <a:latin typeface="Verdana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7FD86AD-2F6E-4E05-BAE9-0FB98E055797}"/>
              </a:ext>
            </a:extLst>
          </p:cNvPr>
          <p:cNvSpPr/>
          <p:nvPr/>
        </p:nvSpPr>
        <p:spPr>
          <a:xfrm>
            <a:off x="5306398" y="2343950"/>
            <a:ext cx="3786086" cy="1239570"/>
          </a:xfrm>
          <a:prstGeom prst="roundRect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71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1" y="-1"/>
            <a:ext cx="9143999" cy="51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1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EDMs poised for continued rapid improvements</a:t>
            </a:r>
            <a:endParaRPr kumimoji="0" lang="en-US" sz="2600" b="0" i="1" u="none" strike="noStrike" kern="0" cap="none" spc="0" normalizeH="0" baseline="-2500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10"/>
          <a:stretch/>
        </p:blipFill>
        <p:spPr>
          <a:xfrm>
            <a:off x="396648" y="2227652"/>
            <a:ext cx="7973011" cy="4603712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3823254" y="3188926"/>
            <a:ext cx="744220" cy="1183312"/>
            <a:chOff x="4017050" y="2004388"/>
            <a:chExt cx="744220" cy="1183312"/>
          </a:xfrm>
        </p:grpSpPr>
        <p:cxnSp>
          <p:nvCxnSpPr>
            <p:cNvPr id="7" name="Straight Connector 6"/>
            <p:cNvCxnSpPr/>
            <p:nvPr/>
          </p:nvCxnSpPr>
          <p:spPr bwMode="auto">
            <a:xfrm>
              <a:off x="4029750" y="2184400"/>
              <a:ext cx="731520" cy="0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rgbClr val="80008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5" name="Rectangle 14"/>
            <p:cNvSpPr/>
            <p:nvPr/>
          </p:nvSpPr>
          <p:spPr bwMode="auto">
            <a:xfrm>
              <a:off x="4017050" y="2184400"/>
              <a:ext cx="731520" cy="1003300"/>
            </a:xfrm>
            <a:prstGeom prst="rect">
              <a:avLst/>
            </a:prstGeom>
            <a:solidFill>
              <a:srgbClr val="800080">
                <a:alpha val="34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 bwMode="auto">
            <a:xfrm flipV="1">
              <a:off x="4377075" y="2004388"/>
              <a:ext cx="0" cy="180012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rgbClr val="80008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</p:grpSp>
      <p:grpSp>
        <p:nvGrpSpPr>
          <p:cNvPr id="8" name="Group 7"/>
          <p:cNvGrpSpPr/>
          <p:nvPr/>
        </p:nvGrpSpPr>
        <p:grpSpPr>
          <a:xfrm>
            <a:off x="2706124" y="3958742"/>
            <a:ext cx="1106824" cy="728020"/>
            <a:chOff x="2478426" y="2774204"/>
            <a:chExt cx="1106824" cy="728020"/>
          </a:xfrm>
        </p:grpSpPr>
        <p:cxnSp>
          <p:nvCxnSpPr>
            <p:cNvPr id="26" name="Straight Connector 25"/>
            <p:cNvCxnSpPr/>
            <p:nvPr/>
          </p:nvCxnSpPr>
          <p:spPr bwMode="auto">
            <a:xfrm>
              <a:off x="2478426" y="2954216"/>
              <a:ext cx="1106824" cy="0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rgbClr val="80008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7" name="Rectangle 26"/>
            <p:cNvSpPr/>
            <p:nvPr/>
          </p:nvSpPr>
          <p:spPr bwMode="auto">
            <a:xfrm>
              <a:off x="2478426" y="2954216"/>
              <a:ext cx="1106824" cy="548008"/>
            </a:xfrm>
            <a:prstGeom prst="rect">
              <a:avLst/>
            </a:prstGeom>
            <a:solidFill>
              <a:srgbClr val="800080">
                <a:alpha val="34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 bwMode="auto">
            <a:xfrm flipV="1">
              <a:off x="3036765" y="2774204"/>
              <a:ext cx="0" cy="180012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rgbClr val="80008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</p:grpSp>
      <p:grpSp>
        <p:nvGrpSpPr>
          <p:cNvPr id="22" name="Group 21"/>
          <p:cNvGrpSpPr/>
          <p:nvPr/>
        </p:nvGrpSpPr>
        <p:grpSpPr>
          <a:xfrm>
            <a:off x="6453013" y="3895648"/>
            <a:ext cx="753001" cy="2648504"/>
            <a:chOff x="4017050" y="2059076"/>
            <a:chExt cx="744220" cy="1128624"/>
          </a:xfrm>
        </p:grpSpPr>
        <p:cxnSp>
          <p:nvCxnSpPr>
            <p:cNvPr id="23" name="Straight Connector 22"/>
            <p:cNvCxnSpPr/>
            <p:nvPr/>
          </p:nvCxnSpPr>
          <p:spPr bwMode="auto">
            <a:xfrm>
              <a:off x="4029750" y="2184400"/>
              <a:ext cx="731520" cy="0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rgbClr val="80008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5" name="Rectangle 24"/>
            <p:cNvSpPr/>
            <p:nvPr/>
          </p:nvSpPr>
          <p:spPr bwMode="auto">
            <a:xfrm>
              <a:off x="4017050" y="2184400"/>
              <a:ext cx="731520" cy="1003300"/>
            </a:xfrm>
            <a:prstGeom prst="rect">
              <a:avLst/>
            </a:prstGeom>
            <a:solidFill>
              <a:srgbClr val="800080">
                <a:alpha val="34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 bwMode="auto">
            <a:xfrm flipV="1">
              <a:off x="4377075" y="2059076"/>
              <a:ext cx="0" cy="116898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rgbClr val="80008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</p:grpSp>
      <p:grpSp>
        <p:nvGrpSpPr>
          <p:cNvPr id="37" name="Group 36"/>
          <p:cNvGrpSpPr/>
          <p:nvPr/>
        </p:nvGrpSpPr>
        <p:grpSpPr>
          <a:xfrm>
            <a:off x="1929926" y="4221826"/>
            <a:ext cx="406241" cy="2323378"/>
            <a:chOff x="4017050" y="2066815"/>
            <a:chExt cx="744220" cy="1120885"/>
          </a:xfrm>
        </p:grpSpPr>
        <p:cxnSp>
          <p:nvCxnSpPr>
            <p:cNvPr id="38" name="Straight Connector 37"/>
            <p:cNvCxnSpPr/>
            <p:nvPr/>
          </p:nvCxnSpPr>
          <p:spPr bwMode="auto">
            <a:xfrm>
              <a:off x="4029750" y="2184400"/>
              <a:ext cx="731520" cy="0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rgbClr val="80008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9" name="Rectangle 38"/>
            <p:cNvSpPr/>
            <p:nvPr/>
          </p:nvSpPr>
          <p:spPr bwMode="auto">
            <a:xfrm>
              <a:off x="4017050" y="2184400"/>
              <a:ext cx="731520" cy="1003300"/>
            </a:xfrm>
            <a:prstGeom prst="rect">
              <a:avLst/>
            </a:prstGeom>
            <a:solidFill>
              <a:srgbClr val="800080">
                <a:alpha val="34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 bwMode="auto">
            <a:xfrm flipV="1">
              <a:off x="4200745" y="2066815"/>
              <a:ext cx="0" cy="116898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rgbClr val="80008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</p:grpSp>
      <p:sp>
        <p:nvSpPr>
          <p:cNvPr id="42" name="TextBox 41"/>
          <p:cNvSpPr txBox="1"/>
          <p:nvPr/>
        </p:nvSpPr>
        <p:spPr>
          <a:xfrm>
            <a:off x="4449170" y="462779"/>
            <a:ext cx="4681182" cy="677108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Next-generation EDMs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already started</a:t>
            </a:r>
            <a:b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    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FAR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exceed energy reach of LHC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*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818075" y="2400331"/>
            <a:ext cx="736661" cy="960120"/>
          </a:xfrm>
          <a:prstGeom prst="rect">
            <a:avLst/>
          </a:prstGeom>
          <a:solidFill>
            <a:srgbClr val="80008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953191" y="3489067"/>
            <a:ext cx="349916" cy="960120"/>
          </a:xfrm>
          <a:prstGeom prst="rect">
            <a:avLst/>
          </a:prstGeom>
          <a:solidFill>
            <a:srgbClr val="80008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455144" y="3410281"/>
            <a:ext cx="736661" cy="768096"/>
          </a:xfrm>
          <a:prstGeom prst="rect">
            <a:avLst/>
          </a:prstGeom>
          <a:solidFill>
            <a:srgbClr val="80008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575928" y="1477248"/>
            <a:ext cx="5808650" cy="1987499"/>
            <a:chOff x="1685112" y="926370"/>
            <a:chExt cx="5808650" cy="1987499"/>
          </a:xfrm>
        </p:grpSpPr>
        <p:sp>
          <p:nvSpPr>
            <p:cNvPr id="36" name="Down Arrow 35"/>
            <p:cNvSpPr/>
            <p:nvPr/>
          </p:nvSpPr>
          <p:spPr>
            <a:xfrm flipV="1">
              <a:off x="6396482" y="1942920"/>
              <a:ext cx="1097280" cy="914400"/>
            </a:xfrm>
            <a:prstGeom prst="downArrow">
              <a:avLst/>
            </a:prstGeom>
            <a:solidFill>
              <a:srgbClr val="008000">
                <a:alpha val="34000"/>
              </a:srgbClr>
            </a:solidFill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44" name="Down Arrow 43"/>
            <p:cNvSpPr/>
            <p:nvPr/>
          </p:nvSpPr>
          <p:spPr>
            <a:xfrm flipV="1">
              <a:off x="3771482" y="926370"/>
              <a:ext cx="1097280" cy="914400"/>
            </a:xfrm>
            <a:prstGeom prst="downArrow">
              <a:avLst/>
            </a:prstGeom>
            <a:solidFill>
              <a:srgbClr val="008000">
                <a:alpha val="34000"/>
              </a:srgbClr>
            </a:solidFill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46" name="Down Arrow 45"/>
            <p:cNvSpPr/>
            <p:nvPr/>
          </p:nvSpPr>
          <p:spPr>
            <a:xfrm flipV="1">
              <a:off x="1685112" y="1999469"/>
              <a:ext cx="1097280" cy="914400"/>
            </a:xfrm>
            <a:prstGeom prst="downArrow">
              <a:avLst>
                <a:gd name="adj1" fmla="val 30100"/>
                <a:gd name="adj2" fmla="val 47015"/>
              </a:avLst>
            </a:prstGeom>
            <a:solidFill>
              <a:srgbClr val="008000">
                <a:alpha val="34000"/>
              </a:srgbClr>
            </a:solidFill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</p:grpSp>
      <p:sp>
        <p:nvSpPr>
          <p:cNvPr id="43" name="Down Arrow 42"/>
          <p:cNvSpPr/>
          <p:nvPr/>
        </p:nvSpPr>
        <p:spPr>
          <a:xfrm flipV="1">
            <a:off x="2654961" y="3360450"/>
            <a:ext cx="1241899" cy="762097"/>
          </a:xfrm>
          <a:prstGeom prst="downArrow">
            <a:avLst/>
          </a:prstGeom>
          <a:solidFill>
            <a:srgbClr val="008000">
              <a:alpha val="34000"/>
            </a:srgbClr>
          </a:solidFill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15578" y="676319"/>
            <a:ext cx="30697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D2DB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…AND plausible ways to keep advancing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D2DB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2D2DB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if needed</a:t>
            </a:r>
          </a:p>
        </p:txBody>
      </p:sp>
      <p:sp>
        <p:nvSpPr>
          <p:cNvPr id="3" name="Rectangle 2"/>
          <p:cNvSpPr/>
          <p:nvPr/>
        </p:nvSpPr>
        <p:spPr>
          <a:xfrm>
            <a:off x="7633128" y="1298450"/>
            <a:ext cx="14349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*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caviat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 violation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required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!!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1575928" y="538302"/>
            <a:ext cx="5808650" cy="1987499"/>
            <a:chOff x="1685112" y="926370"/>
            <a:chExt cx="5808650" cy="1987499"/>
          </a:xfrm>
        </p:grpSpPr>
        <p:sp>
          <p:nvSpPr>
            <p:cNvPr id="32" name="Down Arrow 31"/>
            <p:cNvSpPr/>
            <p:nvPr/>
          </p:nvSpPr>
          <p:spPr>
            <a:xfrm flipV="1">
              <a:off x="6396482" y="1942920"/>
              <a:ext cx="1097280" cy="914400"/>
            </a:xfrm>
            <a:prstGeom prst="downArrow">
              <a:avLst/>
            </a:prstGeom>
            <a:solidFill>
              <a:schemeClr val="tx2">
                <a:lumMod val="60000"/>
                <a:lumOff val="40000"/>
                <a:alpha val="34000"/>
              </a:schemeClr>
            </a:solidFill>
            <a:ln w="3810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35" name="Down Arrow 34"/>
            <p:cNvSpPr/>
            <p:nvPr/>
          </p:nvSpPr>
          <p:spPr>
            <a:xfrm flipV="1">
              <a:off x="3771482" y="926370"/>
              <a:ext cx="1097280" cy="914400"/>
            </a:xfrm>
            <a:prstGeom prst="downArrow">
              <a:avLst/>
            </a:prstGeom>
            <a:solidFill>
              <a:schemeClr val="tx2">
                <a:lumMod val="60000"/>
                <a:lumOff val="40000"/>
                <a:alpha val="34000"/>
              </a:schemeClr>
            </a:solidFill>
            <a:ln w="3810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41" name="Down Arrow 40"/>
            <p:cNvSpPr/>
            <p:nvPr/>
          </p:nvSpPr>
          <p:spPr>
            <a:xfrm flipV="1">
              <a:off x="1685112" y="1999469"/>
              <a:ext cx="1097280" cy="914400"/>
            </a:xfrm>
            <a:prstGeom prst="downArrow">
              <a:avLst>
                <a:gd name="adj1" fmla="val 30100"/>
                <a:gd name="adj2" fmla="val 47015"/>
              </a:avLst>
            </a:prstGeom>
            <a:solidFill>
              <a:schemeClr val="tx2">
                <a:lumMod val="60000"/>
                <a:lumOff val="40000"/>
                <a:alpha val="34000"/>
              </a:schemeClr>
            </a:solidFill>
            <a:ln w="3810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427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 animBg="1"/>
      <p:bldP spid="5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99972</TotalTime>
  <Words>3103</Words>
  <Application>Microsoft Office PowerPoint</Application>
  <PresentationFormat>On-screen Show (4:3)</PresentationFormat>
  <Paragraphs>501</Paragraphs>
  <Slides>37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50" baseType="lpstr">
      <vt:lpstr>Arial</vt:lpstr>
      <vt:lpstr>Calibri</vt:lpstr>
      <vt:lpstr>Calisto MT</vt:lpstr>
      <vt:lpstr>Cambria Math</vt:lpstr>
      <vt:lpstr>Euclid Math One</vt:lpstr>
      <vt:lpstr>Symbol</vt:lpstr>
      <vt:lpstr>Tiger</vt:lpstr>
      <vt:lpstr>Times New Roman</vt:lpstr>
      <vt:lpstr>Verdana</vt:lpstr>
      <vt:lpstr>Office Theme</vt:lpstr>
      <vt:lpstr>Default Design</vt:lpstr>
      <vt:lpstr>Equation</vt:lpstr>
      <vt:lpstr>MathType 6.0 Equation</vt:lpstr>
      <vt:lpstr>Towards new searches for CP-violating physics (a.k.a. EDMs) using ultracold molecules</vt:lpstr>
      <vt:lpstr>Charge asymmetry along spin axis violates time-reversal symmetry </vt:lpstr>
      <vt:lpstr>Atoms &amp; nuclei as transducers of CP-violating physics</vt:lpstr>
      <vt:lpstr>How do EDMs show up in atoms/molecules?</vt:lpstr>
      <vt:lpstr>CPV interactions polarize atomic wavefunctions</vt:lpstr>
      <vt:lpstr>CPV-induced polarization</vt:lpstr>
      <vt:lpstr>E-field induced polarization</vt:lpstr>
      <vt:lpstr>Energy shifts due to EDM/SM &amp; E-field</vt:lpstr>
      <vt:lpstr>Strong internal E-field in polar molecules fully polarizes atomic valence electron </vt:lpstr>
      <vt:lpstr>Molecules: small rotational energies  easy to polarize</vt:lpstr>
      <vt:lpstr>Energy shifts due to EDM/SM &amp; E-field</vt:lpstr>
      <vt:lpstr>“Effective E-field” on EDMs in a polar molecule </vt:lpstr>
      <vt:lpstr>“Fancier” molecules:  extra degrees of freedom provide useful tools</vt:lpstr>
      <vt:lpstr>General method to detect an EDM</vt:lpstr>
      <vt:lpstr>Molecules: Colder = better</vt:lpstr>
      <vt:lpstr>ACME: cryogenic ThO* for eEDM </vt:lpstr>
      <vt:lpstr>PowerPoint Presentation</vt:lpstr>
      <vt:lpstr>ACME II team 2014-2018</vt:lpstr>
      <vt:lpstr>PowerPoint Presentation</vt:lpstr>
      <vt:lpstr>PowerPoint Presentation</vt:lpstr>
      <vt:lpstr>Now starting: ACME Gen III</vt:lpstr>
      <vt:lpstr>CeNTREX: Cold molecule Nuclear Time-Reversal Experiment</vt:lpstr>
      <vt:lpstr>CeNTREX schematic</vt:lpstr>
      <vt:lpstr>CeNTREX primary team</vt:lpstr>
      <vt:lpstr>CeNTREX under construction</vt:lpstr>
      <vt:lpstr>CeNTREX 1st generation projected sensitivity  vs. state of art hadronic EDMs</vt:lpstr>
      <vt:lpstr>Electron &amp; nuclear spin systems: state of the art</vt:lpstr>
      <vt:lpstr>PowerPoint Presentation</vt:lpstr>
      <vt:lpstr>Ultracold, trapped polar molecules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“Ultimate” Schiff moment experiments?</vt:lpstr>
      <vt:lpstr>PowerPoint Presentation</vt:lpstr>
    </vt:vector>
  </TitlesOfParts>
  <Company>Yale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Diatomic molecules: the atomic physicist’s perspective</dc:title>
  <dc:creator>David DeMille</dc:creator>
  <cp:lastModifiedBy>DeMille, David</cp:lastModifiedBy>
  <cp:revision>572</cp:revision>
  <dcterms:created xsi:type="dcterms:W3CDTF">2009-06-26T15:09:53Z</dcterms:created>
  <dcterms:modified xsi:type="dcterms:W3CDTF">2020-11-05T21:57:09Z</dcterms:modified>
</cp:coreProperties>
</file>