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8"/>
  </p:notesMasterIdLst>
  <p:sldIdLst>
    <p:sldId id="643" r:id="rId2"/>
    <p:sldId id="644" r:id="rId3"/>
    <p:sldId id="647" r:id="rId4"/>
    <p:sldId id="648" r:id="rId5"/>
    <p:sldId id="645" r:id="rId6"/>
    <p:sldId id="646" r:id="rId7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3300"/>
    <a:srgbClr val="006600"/>
    <a:srgbClr val="0033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98" d="100"/>
          <a:sy n="98" d="100"/>
        </p:scale>
        <p:origin x="102" y="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fld id="{2DFAC17E-12FD-419A-86E1-86410523A2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6814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BB4DA697-202F-47F2-98BB-46ADB14666B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2AF3D-EB60-49D6-8B63-1048B715716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7ED7DE-CF3C-4CC2-8A18-FD1057201D2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0E4B3C-2546-4797-94E6-C9974E53A68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4CB411-38FB-41F2-8C92-A440A0900BD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9A308C-723C-4585-8E63-18D18D8474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C5A9F6-6350-473D-8114-4E06FCF6524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8C6C03-8C6D-44CC-A4BF-53A878A7444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ECD68CC1-12A3-4764-9DCA-6DAAAE22970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64F2BB-BC85-4E6C-8DAD-B43979681F4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69A790-45B8-4621-985F-0017638C3E9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ogo Bottom: Title &amp;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28600" y="971550"/>
            <a:ext cx="8672513" cy="5059363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rgbClr val="505050"/>
                </a:solidFill>
              </a:defRPr>
            </a:lvl1pPr>
            <a:lvl2pPr>
              <a:defRPr sz="2200">
                <a:solidFill>
                  <a:srgbClr val="505050"/>
                </a:solidFill>
              </a:defRPr>
            </a:lvl2pPr>
            <a:lvl3pPr>
              <a:defRPr sz="2000">
                <a:solidFill>
                  <a:srgbClr val="505050"/>
                </a:solidFill>
              </a:defRPr>
            </a:lvl3pPr>
            <a:lvl4pPr>
              <a:defRPr sz="1800">
                <a:solidFill>
                  <a:srgbClr val="505050"/>
                </a:solidFill>
              </a:defRPr>
            </a:lvl4pPr>
            <a:lvl5pPr marL="2057400" indent="-228600">
              <a:buFont typeface="Arial"/>
              <a:buChar char="•"/>
              <a:defRPr sz="1800">
                <a:solidFill>
                  <a:srgbClr val="50505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March 23 2016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Muon g-2 Science Briefing – Institution X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8C009B-CB69-E04A-B9B3-34B26D69E9C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81116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5BE59A97-4DCB-41AF-BAB4-563874E033B2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8C009B-CB69-E04A-B9B3-34B26D69E9CF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33400" y="381000"/>
            <a:ext cx="6450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b="1" i="0" dirty="0">
                <a:solidFill>
                  <a:srgbClr val="0D1E1F"/>
                </a:solidFill>
                <a:effectLst/>
                <a:latin typeface="verdana" panose="020B0604030504040204" pitchFamily="34" charset="0"/>
              </a:rPr>
              <a:t>P4-b: New Physics with </a:t>
            </a:r>
            <a:r>
              <a:rPr lang="en-US" b="1" i="0" dirty="0" err="1">
                <a:solidFill>
                  <a:srgbClr val="0D1E1F"/>
                </a:solidFill>
                <a:effectLst/>
                <a:latin typeface="verdana" panose="020B0604030504040204" pitchFamily="34" charset="0"/>
              </a:rPr>
              <a:t>Radioactives</a:t>
            </a: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581914F-A14E-48B0-A72C-1B4137525797}"/>
              </a:ext>
            </a:extLst>
          </p:cNvPr>
          <p:cNvSpPr txBox="1"/>
          <p:nvPr/>
        </p:nvSpPr>
        <p:spPr>
          <a:xfrm>
            <a:off x="838200" y="1676400"/>
            <a:ext cx="807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L. </a:t>
            </a:r>
            <a:r>
              <a:rPr lang="en-US" dirty="0" err="1"/>
              <a:t>Hayen</a:t>
            </a:r>
            <a:r>
              <a:rPr lang="en-US" dirty="0"/>
              <a:t>: </a:t>
            </a:r>
            <a:r>
              <a:rPr lang="en-US" b="1" i="0" dirty="0">
                <a:solidFill>
                  <a:srgbClr val="444444"/>
                </a:solidFill>
                <a:effectLst/>
                <a:latin typeface="Roboto"/>
              </a:rPr>
              <a:t>Beta Decay overview and future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B. Graner: </a:t>
            </a:r>
            <a:r>
              <a:rPr lang="en-US" b="1" i="0" dirty="0" err="1">
                <a:solidFill>
                  <a:srgbClr val="444444"/>
                </a:solidFill>
                <a:effectLst/>
                <a:latin typeface="Roboto"/>
              </a:rPr>
              <a:t>Fierz</a:t>
            </a:r>
            <a:r>
              <a:rPr lang="en-US" b="1" i="0" dirty="0">
                <a:solidFill>
                  <a:srgbClr val="444444"/>
                </a:solidFill>
                <a:effectLst/>
                <a:latin typeface="Roboto"/>
              </a:rPr>
              <a:t> term from Cyclotron Radiation Electron Spectroscopy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K. Leach: </a:t>
            </a:r>
            <a:r>
              <a:rPr lang="en-US" b="1" i="0" dirty="0">
                <a:solidFill>
                  <a:srgbClr val="444444"/>
                </a:solidFill>
                <a:effectLst/>
                <a:latin typeface="Roboto"/>
              </a:rPr>
              <a:t>Beyond Standard Model Neutrino Studies with Rare Isotopes in Quantum Sensors</a:t>
            </a:r>
          </a:p>
        </p:txBody>
      </p:sp>
    </p:spTree>
    <p:extLst>
      <p:ext uri="{BB962C8B-B14F-4D97-AF65-F5344CB8AC3E}">
        <p14:creationId xmlns:p14="http://schemas.microsoft.com/office/powerpoint/2010/main" val="678667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8C009B-CB69-E04A-B9B3-34B26D69E9CF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581914F-A14E-48B0-A72C-1B4137525797}"/>
              </a:ext>
            </a:extLst>
          </p:cNvPr>
          <p:cNvSpPr txBox="1"/>
          <p:nvPr/>
        </p:nvSpPr>
        <p:spPr>
          <a:xfrm>
            <a:off x="381000" y="1066800"/>
            <a:ext cx="7696200" cy="424731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L. </a:t>
            </a:r>
            <a:r>
              <a:rPr lang="en-US" dirty="0" err="1"/>
              <a:t>Hayen</a:t>
            </a:r>
            <a:r>
              <a:rPr lang="en-US" dirty="0"/>
              <a:t>: </a:t>
            </a:r>
            <a:r>
              <a:rPr lang="en-US" b="1" i="0" dirty="0">
                <a:solidFill>
                  <a:srgbClr val="444444"/>
                </a:solidFill>
                <a:effectLst/>
                <a:latin typeface="Roboto"/>
              </a:rPr>
              <a:t>Beta Decay overview and future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solidFill>
                <a:srgbClr val="444444"/>
              </a:solidFill>
              <a:latin typeface="Roboto"/>
            </a:endParaRPr>
          </a:p>
          <a:p>
            <a:r>
              <a:rPr lang="en-US" dirty="0">
                <a:solidFill>
                  <a:srgbClr val="444444"/>
                </a:solidFill>
                <a:latin typeface="Roboto"/>
              </a:rPr>
              <a:t>Search for BSM in beta decays via: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444444"/>
                </a:solidFill>
                <a:latin typeface="Roboto"/>
              </a:rPr>
              <a:t>non-unitarity of CKM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444444"/>
                </a:solidFill>
                <a:latin typeface="Roboto"/>
              </a:rPr>
              <a:t>evidence for non-VA currents</a:t>
            </a:r>
          </a:p>
          <a:p>
            <a:endParaRPr lang="en-US" dirty="0">
              <a:solidFill>
                <a:srgbClr val="444444"/>
              </a:solidFill>
              <a:latin typeface="Roboto"/>
            </a:endParaRPr>
          </a:p>
          <a:p>
            <a:r>
              <a:rPr lang="en-US" dirty="0">
                <a:solidFill>
                  <a:srgbClr val="444444"/>
                </a:solidFill>
                <a:latin typeface="Roboto"/>
              </a:rPr>
              <a:t>CKM great progress recently: improved modelling, better assessment of uncertainties. More secure basis. </a:t>
            </a:r>
          </a:p>
          <a:p>
            <a:endParaRPr lang="en-US" dirty="0">
              <a:solidFill>
                <a:srgbClr val="444444"/>
              </a:solidFill>
              <a:latin typeface="Roboto"/>
            </a:endParaRPr>
          </a:p>
          <a:p>
            <a:r>
              <a:rPr lang="en-US" dirty="0">
                <a:solidFill>
                  <a:srgbClr val="444444"/>
                </a:solidFill>
                <a:latin typeface="Roboto"/>
              </a:rPr>
              <a:t>Lighter nuclei </a:t>
            </a:r>
            <a:r>
              <a:rPr lang="en-US" dirty="0">
                <a:solidFill>
                  <a:srgbClr val="444444"/>
                </a:solidFill>
                <a:latin typeface="Roboto"/>
                <a:sym typeface="Wingdings" panose="05000000000000000000" pitchFamily="2" charset="2"/>
              </a:rPr>
              <a:t></a:t>
            </a:r>
            <a:r>
              <a:rPr lang="en-US" dirty="0">
                <a:solidFill>
                  <a:srgbClr val="444444"/>
                </a:solidFill>
                <a:latin typeface="Roboto"/>
              </a:rPr>
              <a:t> better theory:</a:t>
            </a:r>
          </a:p>
          <a:p>
            <a:r>
              <a:rPr lang="en-US" dirty="0">
                <a:solidFill>
                  <a:srgbClr val="444444"/>
                </a:solidFill>
                <a:latin typeface="Roboto"/>
              </a:rPr>
              <a:t>Better </a:t>
            </a:r>
            <a:r>
              <a:rPr lang="en-US" baseline="30000" dirty="0">
                <a:solidFill>
                  <a:srgbClr val="444444"/>
                </a:solidFill>
                <a:latin typeface="Roboto"/>
              </a:rPr>
              <a:t>10</a:t>
            </a:r>
            <a:r>
              <a:rPr lang="en-US" dirty="0">
                <a:solidFill>
                  <a:srgbClr val="444444"/>
                </a:solidFill>
                <a:latin typeface="Roboto"/>
              </a:rPr>
              <a:t>C and </a:t>
            </a:r>
            <a:r>
              <a:rPr lang="en-US" baseline="30000" dirty="0">
                <a:solidFill>
                  <a:srgbClr val="444444"/>
                </a:solidFill>
                <a:latin typeface="Roboto"/>
              </a:rPr>
              <a:t>14</a:t>
            </a:r>
            <a:r>
              <a:rPr lang="en-US" dirty="0">
                <a:solidFill>
                  <a:srgbClr val="444444"/>
                </a:solidFill>
                <a:latin typeface="Roboto"/>
              </a:rPr>
              <a:t>O experiments at TRIUMF?</a:t>
            </a:r>
          </a:p>
          <a:p>
            <a:endParaRPr lang="en-US" dirty="0">
              <a:solidFill>
                <a:srgbClr val="444444"/>
              </a:solidFill>
              <a:latin typeface="Roboto"/>
            </a:endParaRPr>
          </a:p>
          <a:p>
            <a:endParaRPr lang="en-US" b="1" dirty="0">
              <a:solidFill>
                <a:srgbClr val="444444"/>
              </a:solidFill>
              <a:latin typeface="Roboto"/>
            </a:endParaRPr>
          </a:p>
          <a:p>
            <a:r>
              <a:rPr lang="en-US" dirty="0">
                <a:solidFill>
                  <a:srgbClr val="444444"/>
                </a:solidFill>
                <a:latin typeface="Roboto"/>
              </a:rPr>
              <a:t>Nuclear structure improvements give good hope for achieving &lt;10</a:t>
            </a:r>
            <a:r>
              <a:rPr lang="en-US" baseline="30000" dirty="0">
                <a:solidFill>
                  <a:srgbClr val="444444"/>
                </a:solidFill>
                <a:latin typeface="Roboto"/>
              </a:rPr>
              <a:t>-4 </a:t>
            </a:r>
            <a:r>
              <a:rPr lang="en-US" dirty="0">
                <a:solidFill>
                  <a:srgbClr val="444444"/>
                </a:solidFill>
                <a:latin typeface="Roboto"/>
              </a:rPr>
              <a:t>accuracy for non-VA current searches.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1000" y="304800"/>
            <a:ext cx="6450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b="1" i="0" dirty="0">
                <a:solidFill>
                  <a:srgbClr val="0D1E1F"/>
                </a:solidFill>
                <a:effectLst/>
                <a:latin typeface="verdana" panose="020B0604030504040204" pitchFamily="34" charset="0"/>
              </a:rPr>
              <a:t>P4-b: New Physics with </a:t>
            </a:r>
            <a:r>
              <a:rPr lang="en-US" b="1" i="0" dirty="0" err="1">
                <a:solidFill>
                  <a:srgbClr val="0D1E1F"/>
                </a:solidFill>
                <a:effectLst/>
                <a:latin typeface="verdana" panose="020B0604030504040204" pitchFamily="34" charset="0"/>
              </a:rPr>
              <a:t>Radioactives</a:t>
            </a: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3889AE-EC14-493C-9D84-5C93C79BC563}"/>
              </a:ext>
            </a:extLst>
          </p:cNvPr>
          <p:cNvSpPr txBox="1"/>
          <p:nvPr/>
        </p:nvSpPr>
        <p:spPr>
          <a:xfrm>
            <a:off x="4490936" y="1591270"/>
            <a:ext cx="4576864" cy="92333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en-US" dirty="0"/>
              <a:t>Challenge: need calculation of SM model effects at &lt;10</a:t>
            </a:r>
            <a:r>
              <a:rPr lang="en-US" baseline="30000" dirty="0"/>
              <a:t>-4</a:t>
            </a:r>
            <a:r>
              <a:rPr lang="en-US" dirty="0"/>
              <a:t>. Non-trivial. Radiative, recoil-order corrections…</a:t>
            </a:r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00C62BDC-C477-4091-BB28-4536DBB23949}"/>
              </a:ext>
            </a:extLst>
          </p:cNvPr>
          <p:cNvSpPr/>
          <p:nvPr/>
        </p:nvSpPr>
        <p:spPr>
          <a:xfrm>
            <a:off x="4114800" y="1600200"/>
            <a:ext cx="304800" cy="838200"/>
          </a:xfrm>
          <a:prstGeom prst="rightBrac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792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8C009B-CB69-E04A-B9B3-34B26D69E9CF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33400" y="381000"/>
            <a:ext cx="6450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b="1" i="0" dirty="0">
                <a:solidFill>
                  <a:srgbClr val="0D1E1F"/>
                </a:solidFill>
                <a:effectLst/>
                <a:latin typeface="verdana" panose="020B0604030504040204" pitchFamily="34" charset="0"/>
              </a:rPr>
              <a:t>P4-b: New Physics with </a:t>
            </a:r>
            <a:r>
              <a:rPr lang="en-US" b="1" i="0" dirty="0" err="1">
                <a:solidFill>
                  <a:srgbClr val="0D1E1F"/>
                </a:solidFill>
                <a:effectLst/>
                <a:latin typeface="verdana" panose="020B0604030504040204" pitchFamily="34" charset="0"/>
              </a:rPr>
              <a:t>Radioactives</a:t>
            </a: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460F6F-3B82-416C-A56B-731C5EFE69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7683" y="2144785"/>
            <a:ext cx="5302469" cy="42168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CD9FADC-7849-4182-915B-2D22EF7A7DDC}"/>
              </a:ext>
            </a:extLst>
          </p:cNvPr>
          <p:cNvSpPr txBox="1"/>
          <p:nvPr/>
        </p:nvSpPr>
        <p:spPr>
          <a:xfrm>
            <a:off x="6400800" y="6221174"/>
            <a:ext cx="16982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From A. Young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AA0B77-25F4-4417-837C-1CC2096F80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295400"/>
            <a:ext cx="3962400" cy="241271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A9657A7-21C8-45F0-8D8D-87AA87085997}"/>
              </a:ext>
            </a:extLst>
          </p:cNvPr>
          <p:cNvSpPr txBox="1"/>
          <p:nvPr/>
        </p:nvSpPr>
        <p:spPr>
          <a:xfrm>
            <a:off x="121596" y="3708117"/>
            <a:ext cx="3733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444444"/>
                </a:solidFill>
                <a:latin typeface="Roboto"/>
              </a:rPr>
              <a:t>Resolved issues on mirror log(ft)’s. </a:t>
            </a:r>
          </a:p>
        </p:txBody>
      </p:sp>
    </p:spTree>
    <p:extLst>
      <p:ext uri="{BB962C8B-B14F-4D97-AF65-F5344CB8AC3E}">
        <p14:creationId xmlns:p14="http://schemas.microsoft.com/office/powerpoint/2010/main" val="6952899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8C009B-CB69-E04A-B9B3-34B26D69E9CF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33400" y="381000"/>
            <a:ext cx="6450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b="1" i="0" dirty="0">
                <a:solidFill>
                  <a:srgbClr val="0D1E1F"/>
                </a:solidFill>
                <a:effectLst/>
                <a:latin typeface="verdana" panose="020B0604030504040204" pitchFamily="34" charset="0"/>
              </a:rPr>
              <a:t>P4-b: New Physics with </a:t>
            </a:r>
            <a:r>
              <a:rPr lang="en-US" b="1" i="0" dirty="0" err="1">
                <a:solidFill>
                  <a:srgbClr val="0D1E1F"/>
                </a:solidFill>
                <a:effectLst/>
                <a:latin typeface="verdana" panose="020B0604030504040204" pitchFamily="34" charset="0"/>
              </a:rPr>
              <a:t>Radioactives</a:t>
            </a: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523CDF-3D95-4E00-8299-D6E4DBC820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984" y="931281"/>
            <a:ext cx="7870032" cy="49954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EC5E405-8618-49D8-A20B-86BE8D717991}"/>
              </a:ext>
            </a:extLst>
          </p:cNvPr>
          <p:cNvSpPr txBox="1"/>
          <p:nvPr/>
        </p:nvSpPr>
        <p:spPr>
          <a:xfrm>
            <a:off x="3505200" y="6096000"/>
            <a:ext cx="33866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Hardy and Towner, PRC (2020)</a:t>
            </a:r>
          </a:p>
        </p:txBody>
      </p:sp>
    </p:spTree>
    <p:extLst>
      <p:ext uri="{BB962C8B-B14F-4D97-AF65-F5344CB8AC3E}">
        <p14:creationId xmlns:p14="http://schemas.microsoft.com/office/powerpoint/2010/main" val="24354387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8C009B-CB69-E04A-B9B3-34B26D69E9CF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33400" y="381000"/>
            <a:ext cx="6450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b="1" i="0" dirty="0">
                <a:solidFill>
                  <a:srgbClr val="0D1E1F"/>
                </a:solidFill>
                <a:effectLst/>
                <a:latin typeface="verdana" panose="020B0604030504040204" pitchFamily="34" charset="0"/>
              </a:rPr>
              <a:t>P4-b: New Physics with </a:t>
            </a:r>
            <a:r>
              <a:rPr lang="en-US" b="1" i="0" dirty="0" err="1">
                <a:solidFill>
                  <a:srgbClr val="0D1E1F"/>
                </a:solidFill>
                <a:effectLst/>
                <a:latin typeface="verdana" panose="020B0604030504040204" pitchFamily="34" charset="0"/>
              </a:rPr>
              <a:t>Radioactives</a:t>
            </a: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581914F-A14E-48B0-A72C-1B4137525797}"/>
              </a:ext>
            </a:extLst>
          </p:cNvPr>
          <p:cNvSpPr txBox="1"/>
          <p:nvPr/>
        </p:nvSpPr>
        <p:spPr>
          <a:xfrm>
            <a:off x="496111" y="1051488"/>
            <a:ext cx="769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B. Graner: </a:t>
            </a:r>
            <a:r>
              <a:rPr lang="en-US" b="1" i="0" dirty="0" err="1">
                <a:solidFill>
                  <a:srgbClr val="444444"/>
                </a:solidFill>
                <a:effectLst/>
                <a:latin typeface="Roboto"/>
              </a:rPr>
              <a:t>Fierz</a:t>
            </a:r>
            <a:r>
              <a:rPr lang="en-US" b="1" i="0" dirty="0">
                <a:solidFill>
                  <a:srgbClr val="444444"/>
                </a:solidFill>
                <a:effectLst/>
                <a:latin typeface="Roboto"/>
              </a:rPr>
              <a:t> term from Cyclotron Radiation Electron Spectroscopy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91206B-B89E-49F1-B3DB-1FB267F62A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4208" y="2272240"/>
            <a:ext cx="5838824" cy="428096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AA03E52-1C30-4751-8860-092420D1C0C2}"/>
              </a:ext>
            </a:extLst>
          </p:cNvPr>
          <p:cNvSpPr txBox="1"/>
          <p:nvPr/>
        </p:nvSpPr>
        <p:spPr>
          <a:xfrm>
            <a:off x="533400" y="1998975"/>
            <a:ext cx="313879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New method for beta spectroscopy (measures cyclotron frequency).</a:t>
            </a:r>
          </a:p>
          <a:p>
            <a:endParaRPr lang="en-US" dirty="0"/>
          </a:p>
          <a:p>
            <a:r>
              <a:rPr lang="en-US" dirty="0"/>
              <a:t>Could be coupled to ion trap and used with ISAC for a broad range of problems.</a:t>
            </a:r>
          </a:p>
        </p:txBody>
      </p:sp>
    </p:spTree>
    <p:extLst>
      <p:ext uri="{BB962C8B-B14F-4D97-AF65-F5344CB8AC3E}">
        <p14:creationId xmlns:p14="http://schemas.microsoft.com/office/powerpoint/2010/main" val="25075149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8C009B-CB69-E04A-B9B3-34B26D69E9CF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33400" y="381000"/>
            <a:ext cx="6450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b="1" i="0" dirty="0">
                <a:solidFill>
                  <a:srgbClr val="0D1E1F"/>
                </a:solidFill>
                <a:effectLst/>
                <a:latin typeface="verdana" panose="020B0604030504040204" pitchFamily="34" charset="0"/>
              </a:rPr>
              <a:t>P4-b: New Physics with </a:t>
            </a:r>
            <a:r>
              <a:rPr lang="en-US" b="1" i="0" dirty="0" err="1">
                <a:solidFill>
                  <a:srgbClr val="0D1E1F"/>
                </a:solidFill>
                <a:effectLst/>
                <a:latin typeface="verdana" panose="020B0604030504040204" pitchFamily="34" charset="0"/>
              </a:rPr>
              <a:t>Radioactives</a:t>
            </a: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581914F-A14E-48B0-A72C-1B4137525797}"/>
              </a:ext>
            </a:extLst>
          </p:cNvPr>
          <p:cNvSpPr txBox="1"/>
          <p:nvPr/>
        </p:nvSpPr>
        <p:spPr>
          <a:xfrm>
            <a:off x="533400" y="1066800"/>
            <a:ext cx="769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K. Leach: </a:t>
            </a:r>
            <a:r>
              <a:rPr lang="en-US" b="1" i="0" dirty="0">
                <a:solidFill>
                  <a:srgbClr val="444444"/>
                </a:solidFill>
                <a:effectLst/>
                <a:latin typeface="Roboto"/>
              </a:rPr>
              <a:t>Beyond Standard Model Neutrino Studies with Rare Isotopes in Quantum Sensors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1BE21B-991C-4DEB-A9AD-4E1E31B6A6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5375" y="2133600"/>
            <a:ext cx="3324225" cy="34385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B160040-BBBA-4183-B56B-0FF2926071ED}"/>
              </a:ext>
            </a:extLst>
          </p:cNvPr>
          <p:cNvSpPr txBox="1"/>
          <p:nvPr/>
        </p:nvSpPr>
        <p:spPr>
          <a:xfrm>
            <a:off x="7620000" y="2514600"/>
            <a:ext cx="121058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measured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66A157-7CBF-4E36-868C-056BD69175B2}"/>
              </a:ext>
            </a:extLst>
          </p:cNvPr>
          <p:cNvSpPr txBox="1"/>
          <p:nvPr/>
        </p:nvSpPr>
        <p:spPr>
          <a:xfrm>
            <a:off x="7903368" y="4582180"/>
            <a:ext cx="1210588" cy="52322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1% of 300 keV neutrino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D8E52EF-B5D8-4883-9295-0EED8198EE59}"/>
                  </a:ext>
                </a:extLst>
              </p:cNvPr>
              <p:cNvSpPr txBox="1"/>
              <p:nvPr/>
            </p:nvSpPr>
            <p:spPr>
              <a:xfrm>
                <a:off x="850562" y="2703811"/>
                <a:ext cx="4038600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New technologies to measure recoils with high resolution.</a:t>
                </a:r>
              </a:p>
              <a:p>
                <a:endParaRPr lang="en-US" dirty="0"/>
              </a:p>
              <a:p>
                <a:r>
                  <a:rPr lang="en-US" dirty="0"/>
                  <a:t>Example: </a:t>
                </a:r>
                <a:r>
                  <a:rPr lang="en-US" baseline="30000" dirty="0"/>
                  <a:t>7</a:t>
                </a:r>
                <a:r>
                  <a:rPr lang="en-US" dirty="0"/>
                  <a:t>Be EC </a:t>
                </a:r>
                <a:r>
                  <a:rPr lang="en-US" dirty="0">
                    <a:solidFill>
                      <a:srgbClr val="FF0000"/>
                    </a:solidFill>
                  </a:rPr>
                  <a:t>(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10 eV resolution). </a:t>
                </a:r>
                <a:r>
                  <a:rPr lang="en-US" dirty="0"/>
                  <a:t>Already placing new limits! </a:t>
                </a: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D8E52EF-B5D8-4883-9295-0EED8198EE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562" y="2703811"/>
                <a:ext cx="4038600" cy="1477328"/>
              </a:xfrm>
              <a:prstGeom prst="rect">
                <a:avLst/>
              </a:prstGeom>
              <a:blipFill>
                <a:blip r:embed="rId3"/>
                <a:stretch>
                  <a:fillRect l="-1360" t="-2479" r="-2417" b="-57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441714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14711</TotalTime>
  <Words>272</Words>
  <Application>Microsoft Office PowerPoint</Application>
  <PresentationFormat>On-screen Show (4:3)</PresentationFormat>
  <Paragraphs>42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5" baseType="lpstr">
      <vt:lpstr>Arial</vt:lpstr>
      <vt:lpstr>Cambria Math</vt:lpstr>
      <vt:lpstr>Lucida Sans Unicode</vt:lpstr>
      <vt:lpstr>Roboto</vt:lpstr>
      <vt:lpstr>verdana</vt:lpstr>
      <vt:lpstr>verdana</vt:lpstr>
      <vt:lpstr>Wingdings 2</vt:lpstr>
      <vt:lpstr>Wingdings 3</vt:lpstr>
      <vt:lpstr>Concourse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Washington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Alejandro Garcia</dc:creator>
  <cp:lastModifiedBy>Alejandro Garcia</cp:lastModifiedBy>
  <cp:revision>724</cp:revision>
  <cp:lastPrinted>2018-12-04T01:57:48Z</cp:lastPrinted>
  <dcterms:created xsi:type="dcterms:W3CDTF">2008-11-19T22:14:55Z</dcterms:created>
  <dcterms:modified xsi:type="dcterms:W3CDTF">2020-11-06T16:05:34Z</dcterms:modified>
</cp:coreProperties>
</file>