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4" r:id="rId3"/>
    <p:sldId id="256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57" r:id="rId14"/>
    <p:sldId id="258" r:id="rId15"/>
    <p:sldId id="260" r:id="rId16"/>
    <p:sldId id="276" r:id="rId17"/>
    <p:sldId id="263" r:id="rId18"/>
    <p:sldId id="27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Kammel" initials="PK" lastIdx="1" clrIdx="0">
    <p:extLst>
      <p:ext uri="{19B8F6BF-5375-455C-9EA6-DF929625EA0E}">
        <p15:presenceInfo xmlns:p15="http://schemas.microsoft.com/office/powerpoint/2012/main" userId="S::pkammel@uw.edu::d7d7b3f5-a836-4191-894e-fa9070a0eae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97" autoAdjust="0"/>
    <p:restoredTop sz="94660"/>
  </p:normalViewPr>
  <p:slideViewPr>
    <p:cSldViewPr snapToGrid="0">
      <p:cViewPr varScale="1">
        <p:scale>
          <a:sx n="95" d="100"/>
          <a:sy n="95" d="100"/>
        </p:scale>
        <p:origin x="66" y="61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0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D393-254A-401A-9E43-2751CA021482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FE71-A76C-4BEA-9434-02BE6DDE3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053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420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88720"/>
            <a:ext cx="10515600" cy="498824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D393-254A-401A-9E43-2751CA021482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FE71-A76C-4BEA-9434-02BE6DDE3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691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D393-254A-401A-9E43-2751CA021482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FE71-A76C-4BEA-9434-02BE6DDE3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009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D393-254A-401A-9E43-2751CA021482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FE71-A76C-4BEA-9434-02BE6DDE3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177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D393-254A-401A-9E43-2751CA021482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FE71-A76C-4BEA-9434-02BE6DDE3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53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D393-254A-401A-9E43-2751CA021482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FE71-A76C-4BEA-9434-02BE6DDE3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070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D393-254A-401A-9E43-2751CA021482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FE71-A76C-4BEA-9434-02BE6DDE3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443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D393-254A-401A-9E43-2751CA021482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FE71-A76C-4BEA-9434-02BE6DDE3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595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D393-254A-401A-9E43-2751CA021482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FE71-A76C-4BEA-9434-02BE6DDE3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72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D393-254A-401A-9E43-2751CA021482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FE71-A76C-4BEA-9434-02BE6DDE3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03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D393-254A-401A-9E43-2751CA021482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FE71-A76C-4BEA-9434-02BE6DDE3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5573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21D393-254A-401A-9E43-2751CA02148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9FE71-A76C-4BEA-9434-02BE6DDE3D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8004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21D393-254A-401A-9E43-2751CA02148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9FE71-A76C-4BEA-9434-02BE6DDE3D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70645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21D393-254A-401A-9E43-2751CA02148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9FE71-A76C-4BEA-9434-02BE6DDE3D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72736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21D393-254A-401A-9E43-2751CA02148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9FE71-A76C-4BEA-9434-02BE6DDE3D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88317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21D393-254A-401A-9E43-2751CA02148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9FE71-A76C-4BEA-9434-02BE6DDE3D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63524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21D393-254A-401A-9E43-2751CA02148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9FE71-A76C-4BEA-9434-02BE6DDE3D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85456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21D393-254A-401A-9E43-2751CA02148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9FE71-A76C-4BEA-9434-02BE6DDE3D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93633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21D393-254A-401A-9E43-2751CA02148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9FE71-A76C-4BEA-9434-02BE6DDE3D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65858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21D393-254A-401A-9E43-2751CA02148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9FE71-A76C-4BEA-9434-02BE6DDE3D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31922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21D393-254A-401A-9E43-2751CA02148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9FE71-A76C-4BEA-9434-02BE6DDE3D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40176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21D393-254A-401A-9E43-2751CA02148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9FE71-A76C-4BEA-9434-02BE6DDE3D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8216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1D393-254A-401A-9E43-2751CA021482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FE71-A76C-4BEA-9434-02BE6DDE3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33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21D393-254A-401A-9E43-2751CA02148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9FE71-A76C-4BEA-9434-02BE6DDE3D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2671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emf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mailto:hertzog@uw.edu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emf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3074" y="177010"/>
            <a:ext cx="10515600" cy="97278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PIONs, MUONs and the occasional KAON</a:t>
            </a:r>
            <a:br>
              <a:rPr lang="en-US" b="1" dirty="0"/>
            </a:br>
            <a:r>
              <a:rPr lang="en-US" sz="2700" b="1" dirty="0"/>
              <a:t>David Hertzog / Peter Kammel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28323" y="1628307"/>
            <a:ext cx="11603255" cy="4351338"/>
          </a:xfrm>
          <a:ln>
            <a:solidFill>
              <a:srgbClr val="7030A0"/>
            </a:solidFill>
          </a:ln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Plenary:</a:t>
            </a:r>
          </a:p>
          <a:p>
            <a:pPr lvl="1"/>
            <a:r>
              <a:rPr lang="en-US" dirty="0"/>
              <a:t>Martin </a:t>
            </a:r>
            <a:r>
              <a:rPr lang="en-US" dirty="0" err="1"/>
              <a:t>Hoferichter</a:t>
            </a:r>
            <a:r>
              <a:rPr lang="en-US" dirty="0"/>
              <a:t>: </a:t>
            </a:r>
            <a:r>
              <a:rPr lang="en-US" dirty="0" smtClean="0"/>
              <a:t>	</a:t>
            </a:r>
            <a:r>
              <a:rPr lang="en-US" i="1" dirty="0" smtClean="0">
                <a:solidFill>
                  <a:srgbClr val="0070C0"/>
                </a:solidFill>
              </a:rPr>
              <a:t>Tests </a:t>
            </a:r>
            <a:r>
              <a:rPr lang="en-US" i="1" dirty="0">
                <a:solidFill>
                  <a:srgbClr val="0070C0"/>
                </a:solidFill>
              </a:rPr>
              <a:t>of lepton flavor universality and CKM unitarity</a:t>
            </a:r>
          </a:p>
          <a:p>
            <a:pPr lvl="1"/>
            <a:r>
              <a:rPr lang="en-US" dirty="0"/>
              <a:t>Doug </a:t>
            </a:r>
            <a:r>
              <a:rPr lang="en-US" dirty="0" err="1"/>
              <a:t>Bryman</a:t>
            </a:r>
            <a:r>
              <a:rPr lang="en-US" dirty="0"/>
              <a:t>: </a:t>
            </a:r>
            <a:r>
              <a:rPr lang="en-US" dirty="0" smtClean="0"/>
              <a:t>		</a:t>
            </a:r>
            <a:r>
              <a:rPr lang="en-US" i="1" dirty="0" smtClean="0">
                <a:solidFill>
                  <a:srgbClr val="0070C0"/>
                </a:solidFill>
              </a:rPr>
              <a:t>Exploring </a:t>
            </a:r>
            <a:r>
              <a:rPr lang="en-US" i="1" dirty="0">
                <a:solidFill>
                  <a:srgbClr val="0070C0"/>
                </a:solidFill>
              </a:rPr>
              <a:t>Flavor Physics with Pions and Kaons</a:t>
            </a:r>
          </a:p>
          <a:p>
            <a:r>
              <a:rPr lang="en-US" dirty="0">
                <a:solidFill>
                  <a:srgbClr val="7030A0"/>
                </a:solidFill>
              </a:rPr>
              <a:t>Breakout Session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Vincenzo </a:t>
            </a:r>
            <a:r>
              <a:rPr lang="en-US" dirty="0" err="1"/>
              <a:t>Cirigliano</a:t>
            </a:r>
            <a:r>
              <a:rPr lang="en-US" dirty="0"/>
              <a:t>: </a:t>
            </a:r>
            <a:r>
              <a:rPr lang="en-US" dirty="0" smtClean="0"/>
              <a:t>	</a:t>
            </a:r>
            <a:r>
              <a:rPr lang="en-US" i="1" dirty="0" smtClean="0">
                <a:solidFill>
                  <a:srgbClr val="0070C0"/>
                </a:solidFill>
              </a:rPr>
              <a:t>The </a:t>
            </a:r>
            <a:r>
              <a:rPr lang="en-US" i="1" dirty="0">
                <a:solidFill>
                  <a:srgbClr val="0070C0"/>
                </a:solidFill>
              </a:rPr>
              <a:t>physics of lepton flavor universality and CKM unitarity</a:t>
            </a:r>
            <a:endParaRPr lang="en-US" dirty="0">
              <a:solidFill>
                <a:srgbClr val="0070C0"/>
              </a:solidFill>
            </a:endParaRPr>
          </a:p>
          <a:p>
            <a:pPr lvl="1"/>
            <a:r>
              <a:rPr lang="en-US" dirty="0"/>
              <a:t>Toshiyuki Iwamoto: </a:t>
            </a:r>
            <a:r>
              <a:rPr lang="en-US" dirty="0" smtClean="0"/>
              <a:t>	</a:t>
            </a:r>
            <a:r>
              <a:rPr lang="en-US" i="1" dirty="0" smtClean="0">
                <a:solidFill>
                  <a:srgbClr val="0070C0"/>
                </a:solidFill>
              </a:rPr>
              <a:t>The </a:t>
            </a:r>
            <a:r>
              <a:rPr lang="en-US" i="1" dirty="0">
                <a:solidFill>
                  <a:srgbClr val="7030A0"/>
                </a:solidFill>
              </a:rPr>
              <a:t>MEG II experiment </a:t>
            </a:r>
            <a:r>
              <a:rPr lang="en-US" i="1" dirty="0">
                <a:solidFill>
                  <a:srgbClr val="0070C0"/>
                </a:solidFill>
              </a:rPr>
              <a:t>and a new idea for the precision test on </a:t>
            </a:r>
            <a:r>
              <a:rPr lang="en-US" i="1" dirty="0" smtClean="0">
                <a:solidFill>
                  <a:srgbClr val="0070C0"/>
                </a:solidFill>
              </a:rPr>
              <a:t>                                           				LUV </a:t>
            </a:r>
            <a:r>
              <a:rPr lang="en-US" i="1" dirty="0">
                <a:solidFill>
                  <a:srgbClr val="0070C0"/>
                </a:solidFill>
              </a:rPr>
              <a:t>with the LXe detector</a:t>
            </a:r>
          </a:p>
          <a:p>
            <a:pPr lvl="1"/>
            <a:r>
              <a:rPr lang="en-US" dirty="0"/>
              <a:t>Simone </a:t>
            </a:r>
            <a:r>
              <a:rPr lang="en-US" dirty="0" err="1"/>
              <a:t>Mazza</a:t>
            </a:r>
            <a:r>
              <a:rPr lang="en-US" dirty="0"/>
              <a:t>: </a:t>
            </a:r>
            <a:r>
              <a:rPr lang="en-US" dirty="0" smtClean="0"/>
              <a:t>		</a:t>
            </a:r>
            <a:r>
              <a:rPr lang="en-US" i="1" dirty="0" smtClean="0">
                <a:solidFill>
                  <a:srgbClr val="0070C0"/>
                </a:solidFill>
              </a:rPr>
              <a:t>Fast </a:t>
            </a:r>
            <a:r>
              <a:rPr lang="en-US" i="1" dirty="0">
                <a:solidFill>
                  <a:srgbClr val="0070C0"/>
                </a:solidFill>
              </a:rPr>
              <a:t>silicon detector technologies for 4D tracking in future HEP experiments</a:t>
            </a:r>
            <a:r>
              <a:rPr lang="en-US" dirty="0">
                <a:solidFill>
                  <a:srgbClr val="0070C0"/>
                </a:solidFill>
              </a:rPr>
              <a:t>	</a:t>
            </a:r>
          </a:p>
          <a:p>
            <a:pPr lvl="1"/>
            <a:r>
              <a:rPr lang="en-US" dirty="0" err="1"/>
              <a:t>Dinko</a:t>
            </a:r>
            <a:r>
              <a:rPr lang="en-US" dirty="0"/>
              <a:t> </a:t>
            </a:r>
            <a:r>
              <a:rPr lang="en-US" dirty="0" err="1"/>
              <a:t>Pocanic</a:t>
            </a:r>
            <a:r>
              <a:rPr lang="en-US" dirty="0"/>
              <a:t>: </a:t>
            </a:r>
            <a:r>
              <a:rPr lang="en-US" dirty="0" smtClean="0"/>
              <a:t>		</a:t>
            </a:r>
            <a:r>
              <a:rPr lang="en-US" i="1" dirty="0" smtClean="0">
                <a:solidFill>
                  <a:srgbClr val="0070C0"/>
                </a:solidFill>
              </a:rPr>
              <a:t>Lessons </a:t>
            </a:r>
            <a:r>
              <a:rPr lang="en-US" i="1" dirty="0">
                <a:solidFill>
                  <a:srgbClr val="0070C0"/>
                </a:solidFill>
              </a:rPr>
              <a:t>learned from the </a:t>
            </a:r>
            <a:r>
              <a:rPr lang="en-US" i="1" dirty="0" err="1">
                <a:solidFill>
                  <a:srgbClr val="0070C0"/>
                </a:solidFill>
              </a:rPr>
              <a:t>PiBeta</a:t>
            </a:r>
            <a:r>
              <a:rPr lang="en-US" i="1" dirty="0">
                <a:solidFill>
                  <a:srgbClr val="0070C0"/>
                </a:solidFill>
              </a:rPr>
              <a:t> and PEN experiments</a:t>
            </a:r>
            <a:endParaRPr lang="en-US" dirty="0">
              <a:solidFill>
                <a:srgbClr val="0070C0"/>
              </a:solidFill>
            </a:endParaRPr>
          </a:p>
          <a:p>
            <a:pPr lvl="1"/>
            <a:r>
              <a:rPr lang="en-US" dirty="0"/>
              <a:t>Tristan Sullivan: </a:t>
            </a:r>
            <a:r>
              <a:rPr lang="en-US" dirty="0" smtClean="0"/>
              <a:t>		</a:t>
            </a:r>
            <a:r>
              <a:rPr lang="en-US" i="1" dirty="0" smtClean="0">
                <a:solidFill>
                  <a:srgbClr val="0070C0"/>
                </a:solidFill>
              </a:rPr>
              <a:t>Lessons </a:t>
            </a:r>
            <a:r>
              <a:rPr lang="en-US" i="1" dirty="0">
                <a:solidFill>
                  <a:srgbClr val="0070C0"/>
                </a:solidFill>
              </a:rPr>
              <a:t>learned from PIENU</a:t>
            </a:r>
            <a:endParaRPr lang="en-US" dirty="0">
              <a:solidFill>
                <a:srgbClr val="0070C0"/>
              </a:solidFill>
            </a:endParaRPr>
          </a:p>
          <a:p>
            <a:pPr lvl="1"/>
            <a:r>
              <a:rPr lang="en-US" dirty="0"/>
              <a:t>Andreas  Knecht: </a:t>
            </a:r>
            <a:r>
              <a:rPr lang="en-US" dirty="0" smtClean="0"/>
              <a:t>	</a:t>
            </a:r>
            <a:r>
              <a:rPr lang="en-US" i="1" dirty="0" smtClean="0">
                <a:solidFill>
                  <a:srgbClr val="0070C0"/>
                </a:solidFill>
              </a:rPr>
              <a:t>Pion </a:t>
            </a:r>
            <a:r>
              <a:rPr lang="en-US" i="1" dirty="0">
                <a:solidFill>
                  <a:srgbClr val="0070C0"/>
                </a:solidFill>
              </a:rPr>
              <a:t>and muon beams at PSI, performance and plans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0865" y="238896"/>
            <a:ext cx="3060713" cy="103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43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0837" y="129306"/>
            <a:ext cx="10515600" cy="613341"/>
          </a:xfrm>
        </p:spPr>
        <p:txBody>
          <a:bodyPr>
            <a:normAutofit fontScale="90000"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Prompts from </a:t>
            </a:r>
            <a:r>
              <a:rPr lang="en-US" b="1" i="1" dirty="0" smtClean="0">
                <a:solidFill>
                  <a:srgbClr val="FF0000"/>
                </a:solidFill>
              </a:rPr>
              <a:t>organizers – </a:t>
            </a:r>
            <a:r>
              <a:rPr lang="en-US" sz="2000" b="1" i="1" dirty="0" smtClean="0">
                <a:solidFill>
                  <a:srgbClr val="FF0000"/>
                </a:solidFill>
              </a:rPr>
              <a:t>(we return to this at the end)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69022" y="962844"/>
            <a:ext cx="11273444" cy="5519770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/>
              <a:t>What ideas could (or could not) be turned into actual experiments at TRIUMF/CENPA?</a:t>
            </a:r>
            <a:r>
              <a:rPr lang="en-US" dirty="0"/>
              <a:t> 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A next-generation Rare Pion Decay seems to be our clear focus</a:t>
            </a:r>
            <a:r>
              <a:rPr lang="en-US" dirty="0"/>
              <a:t>: Nicknamed (for now) </a:t>
            </a:r>
            <a:r>
              <a:rPr lang="en-US" dirty="0">
                <a:solidFill>
                  <a:srgbClr val="FF0000"/>
                </a:solidFill>
              </a:rPr>
              <a:t>PIENUXe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/>
              <a:t>What homework do we need to do to figure this out? 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Beamlines investigations; </a:t>
            </a:r>
          </a:p>
          <a:p>
            <a:pPr lvl="2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We know demands from prior efforts.  We made good progress in a review of the capabilities and specific options at PSI, and on the limitations and conflicting demands.  PSI would “welcome” this.</a:t>
            </a:r>
          </a:p>
          <a:p>
            <a:pPr lvl="2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The situation at TRIUMF is less clear.  There is no “ready to go/borrow/steal” beamline, but there are options with existing areas/lines, or new ones to be considered dedicated to this effort. 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Calorimeter concept.  </a:t>
            </a:r>
          </a:p>
          <a:p>
            <a:pPr lvl="2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Expertise in this group from MEG’s development of LXe and SiPMs. There success is based on a significant R&amp;D efforts and real use of the detector.  A huge advantage to draw from.</a:t>
            </a:r>
          </a:p>
          <a:p>
            <a:pPr lvl="2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We did not discuss crystal calorimeter ideas, but in the bigger picture we will need to address options, even if to simply provide needed comparisons related to funding.</a:t>
            </a:r>
          </a:p>
          <a:p>
            <a:pPr lvl="2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There are many challenges with windows, readout, cost, geometry, calibrations, installation, …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Stopper/Tracker “combination”</a:t>
            </a:r>
          </a:p>
          <a:p>
            <a:pPr lvl="2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Strong case made to track the stop and track the decay positrons from that vertex.  Can this be done with modern developments?  </a:t>
            </a:r>
          </a:p>
          <a:p>
            <a:pPr lvl="2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Learned of a candidate new technology that would be great, but made of XY strip geometry.  Might be okay ? But have to begin thinking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Monte Carlo Simulations</a:t>
            </a:r>
          </a:p>
          <a:p>
            <a:pPr lvl="2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 modified PEN GEANT code has been extracted and readied for use with “toy” detector ideas.  Some runs done with LXe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calo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to demonstrate the importance of a deep calorimeter to address the “tail” systematic in pi e nu, the leading problem.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b="1" dirty="0"/>
              <a:t>Should we form a working group to answer such questions? Who are key people to target for this working group?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The group said “</a:t>
            </a:r>
            <a:r>
              <a:rPr lang="en-US" b="1" dirty="0">
                <a:solidFill>
                  <a:srgbClr val="FF0000"/>
                </a:solidFill>
              </a:rPr>
              <a:t>Yes</a:t>
            </a:r>
            <a:r>
              <a:rPr lang="en-US" dirty="0" smtClean="0">
                <a:solidFill>
                  <a:srgbClr val="0070C0"/>
                </a:solidFill>
              </a:rPr>
              <a:t>”.  The work </a:t>
            </a:r>
            <a:r>
              <a:rPr lang="en-US" dirty="0">
                <a:solidFill>
                  <a:srgbClr val="0070C0"/>
                </a:solidFill>
              </a:rPr>
              <a:t>naturally </a:t>
            </a:r>
            <a:r>
              <a:rPr lang="en-US" dirty="0" smtClean="0">
                <a:solidFill>
                  <a:srgbClr val="0070C0"/>
                </a:solidFill>
              </a:rPr>
              <a:t>falls </a:t>
            </a:r>
            <a:r>
              <a:rPr lang="en-US" dirty="0">
                <a:solidFill>
                  <a:srgbClr val="0070C0"/>
                </a:solidFill>
              </a:rPr>
              <a:t>in various divisions related to technological expertise, theory, </a:t>
            </a:r>
            <a:r>
              <a:rPr lang="en-US" dirty="0" smtClean="0">
                <a:solidFill>
                  <a:srgbClr val="0070C0"/>
                </a:solidFill>
              </a:rPr>
              <a:t>simulation, beams, …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We </a:t>
            </a:r>
            <a:r>
              <a:rPr lang="en-US" dirty="0">
                <a:solidFill>
                  <a:srgbClr val="0070C0"/>
                </a:solidFill>
              </a:rPr>
              <a:t>will assemble (softly) with the aim of real homework prior to DND 2021 / Snowmass</a:t>
            </a:r>
            <a:r>
              <a:rPr lang="en-US" dirty="0" smtClean="0">
                <a:solidFill>
                  <a:srgbClr val="0070C0"/>
                </a:solidFill>
              </a:rPr>
              <a:t>.  Lively email exchanges started.</a:t>
            </a:r>
            <a:endParaRPr lang="en-US" dirty="0">
              <a:solidFill>
                <a:srgbClr val="0070C0"/>
              </a:solidFill>
            </a:endParaRPr>
          </a:p>
          <a:p>
            <a:pPr lvl="1"/>
            <a:r>
              <a:rPr lang="en-US" dirty="0">
                <a:solidFill>
                  <a:srgbClr val="0070C0"/>
                </a:solidFill>
              </a:rPr>
              <a:t>We want to, and need to, </a:t>
            </a:r>
            <a:r>
              <a:rPr lang="en-US" dirty="0">
                <a:solidFill>
                  <a:srgbClr val="FF0000"/>
                </a:solidFill>
              </a:rPr>
              <a:t>enlarge the interested parties </a:t>
            </a:r>
            <a:r>
              <a:rPr lang="en-US" dirty="0">
                <a:solidFill>
                  <a:srgbClr val="0070C0"/>
                </a:solidFill>
              </a:rPr>
              <a:t>prior to developing any “formal organizational structure”</a:t>
            </a:r>
          </a:p>
        </p:txBody>
      </p:sp>
    </p:spTree>
    <p:extLst>
      <p:ext uri="{BB962C8B-B14F-4D97-AF65-F5344CB8AC3E}">
        <p14:creationId xmlns:p14="http://schemas.microsoft.com/office/powerpoint/2010/main" val="75289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6443" y="1110004"/>
            <a:ext cx="4786065" cy="48327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756" y="186555"/>
            <a:ext cx="10515600" cy="5589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Physics Motivation(s)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346" y="721361"/>
            <a:ext cx="9779758" cy="508285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Some things anomalous in the Flavor Sector?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7756" y="1358021"/>
            <a:ext cx="2973599" cy="2208357"/>
          </a:xfrm>
          <a:prstGeom prst="rect">
            <a:avLst/>
          </a:prstGeom>
        </p:spPr>
      </p:pic>
      <p:sp>
        <p:nvSpPr>
          <p:cNvPr id="18" name="Foliennummernplatzhalter 13"/>
          <p:cNvSpPr txBox="1">
            <a:spLocks/>
          </p:cNvSpPr>
          <p:nvPr/>
        </p:nvSpPr>
        <p:spPr>
          <a:xfrm>
            <a:off x="9179940" y="6348388"/>
            <a:ext cx="1866102" cy="338179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C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 smtClean="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457200" algn="l" rtl="0" eaLnBrk="0" fontAlgn="base" hangingPunct="0"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rtl="0" eaLnBrk="0" fontAlgn="base" hangingPunct="0"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rtl="0" eaLnBrk="0" fontAlgn="base" hangingPunct="0"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rtl="0" eaLnBrk="0" fontAlgn="base" hangingPunct="0"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2860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7432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2004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6576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Andreas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Crivellin</a:t>
            </a:r>
            <a:endParaRPr kumimoji="0" lang="de-DE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05450">
            <a:off x="671872" y="2038137"/>
            <a:ext cx="3215284" cy="7680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Content Placeholder 2"/>
          <p:cNvSpPr txBox="1">
            <a:spLocks/>
          </p:cNvSpPr>
          <p:nvPr/>
        </p:nvSpPr>
        <p:spPr>
          <a:xfrm>
            <a:off x="406523" y="3842586"/>
            <a:ext cx="9779758" cy="508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Something wrong with Unitarity?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194" y="4617526"/>
            <a:ext cx="3917813" cy="6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45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579" y="159259"/>
            <a:ext cx="10515600" cy="5589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Physics Case: what we might do about 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943" y="995430"/>
            <a:ext cx="10515600" cy="81536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Lepton Flavor Universality test in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83" t="17115" r="57482" b="-2499"/>
          <a:stretch/>
        </p:blipFill>
        <p:spPr>
          <a:xfrm>
            <a:off x="5621100" y="784746"/>
            <a:ext cx="3029802" cy="9329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859" y="1810790"/>
            <a:ext cx="9836482" cy="12867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18014" y="4288959"/>
            <a:ext cx="69194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just demands to be tested better!  A clean generic way to look for new physics.    Theory vs Experiment in high precision test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3650777" y="3002242"/>
            <a:ext cx="1970323" cy="1191449"/>
          </a:xfrm>
          <a:prstGeom prst="straightConnector1">
            <a:avLst/>
          </a:prstGeom>
          <a:ln w="28575"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5621100" y="3002241"/>
            <a:ext cx="2947918" cy="1191450"/>
          </a:xfrm>
          <a:prstGeom prst="straightConnector1">
            <a:avLst/>
          </a:prstGeom>
          <a:ln w="28575"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44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41" y="168370"/>
            <a:ext cx="9820701" cy="33091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Physics Case: what else we might do</a:t>
            </a:r>
          </a:p>
        </p:txBody>
      </p:sp>
      <p:sp>
        <p:nvSpPr>
          <p:cNvPr id="9" name="Rectangle 8"/>
          <p:cNvSpPr/>
          <p:nvPr/>
        </p:nvSpPr>
        <p:spPr>
          <a:xfrm>
            <a:off x="10549720" y="955546"/>
            <a:ext cx="723331" cy="2736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t="26134"/>
          <a:stretch/>
        </p:blipFill>
        <p:spPr>
          <a:xfrm>
            <a:off x="2128593" y="1754173"/>
            <a:ext cx="9074319" cy="498073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77950"/>
            <a:ext cx="2647763" cy="356959"/>
          </a:xfrm>
          <a:prstGeom prst="rect">
            <a:avLst/>
          </a:prstGeom>
        </p:spPr>
      </p:pic>
      <p:sp>
        <p:nvSpPr>
          <p:cNvPr id="14" name="Content Placeholder 2"/>
          <p:cNvSpPr txBox="1">
            <a:spLocks/>
          </p:cNvSpPr>
          <p:nvPr/>
        </p:nvSpPr>
        <p:spPr>
          <a:xfrm>
            <a:off x="240968" y="719047"/>
            <a:ext cx="9074482" cy="8153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x improved Pion Beta Decay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new ratio R</a:t>
            </a:r>
            <a:r>
              <a: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endParaRPr kumimoji="0" lang="en-US" sz="2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7600950" y="904875"/>
            <a:ext cx="4505325" cy="2990850"/>
          </a:xfrm>
          <a:custGeom>
            <a:avLst/>
            <a:gdLst>
              <a:gd name="connsiteX0" fmla="*/ 0 w 4505325"/>
              <a:gd name="connsiteY0" fmla="*/ 38100 h 2990850"/>
              <a:gd name="connsiteX1" fmla="*/ 276225 w 4505325"/>
              <a:gd name="connsiteY1" fmla="*/ 19050 h 2990850"/>
              <a:gd name="connsiteX2" fmla="*/ 476250 w 4505325"/>
              <a:gd name="connsiteY2" fmla="*/ 0 h 2990850"/>
              <a:gd name="connsiteX3" fmla="*/ 1800225 w 4505325"/>
              <a:gd name="connsiteY3" fmla="*/ 9525 h 2990850"/>
              <a:gd name="connsiteX4" fmla="*/ 1857375 w 4505325"/>
              <a:gd name="connsiteY4" fmla="*/ 19050 h 2990850"/>
              <a:gd name="connsiteX5" fmla="*/ 2314575 w 4505325"/>
              <a:gd name="connsiteY5" fmla="*/ 28575 h 2990850"/>
              <a:gd name="connsiteX6" fmla="*/ 2600325 w 4505325"/>
              <a:gd name="connsiteY6" fmla="*/ 57150 h 2990850"/>
              <a:gd name="connsiteX7" fmla="*/ 2676525 w 4505325"/>
              <a:gd name="connsiteY7" fmla="*/ 85725 h 2990850"/>
              <a:gd name="connsiteX8" fmla="*/ 2886075 w 4505325"/>
              <a:gd name="connsiteY8" fmla="*/ 123825 h 2990850"/>
              <a:gd name="connsiteX9" fmla="*/ 2914650 w 4505325"/>
              <a:gd name="connsiteY9" fmla="*/ 133350 h 2990850"/>
              <a:gd name="connsiteX10" fmla="*/ 3028950 w 4505325"/>
              <a:gd name="connsiteY10" fmla="*/ 152400 h 2990850"/>
              <a:gd name="connsiteX11" fmla="*/ 3162300 w 4505325"/>
              <a:gd name="connsiteY11" fmla="*/ 200025 h 2990850"/>
              <a:gd name="connsiteX12" fmla="*/ 3219450 w 4505325"/>
              <a:gd name="connsiteY12" fmla="*/ 228600 h 2990850"/>
              <a:gd name="connsiteX13" fmla="*/ 3419475 w 4505325"/>
              <a:gd name="connsiteY13" fmla="*/ 304800 h 2990850"/>
              <a:gd name="connsiteX14" fmla="*/ 3467100 w 4505325"/>
              <a:gd name="connsiteY14" fmla="*/ 333375 h 2990850"/>
              <a:gd name="connsiteX15" fmla="*/ 3495675 w 4505325"/>
              <a:gd name="connsiteY15" fmla="*/ 342900 h 2990850"/>
              <a:gd name="connsiteX16" fmla="*/ 3657600 w 4505325"/>
              <a:gd name="connsiteY16" fmla="*/ 438150 h 2990850"/>
              <a:gd name="connsiteX17" fmla="*/ 3695700 w 4505325"/>
              <a:gd name="connsiteY17" fmla="*/ 447675 h 2990850"/>
              <a:gd name="connsiteX18" fmla="*/ 3810000 w 4505325"/>
              <a:gd name="connsiteY18" fmla="*/ 504825 h 2990850"/>
              <a:gd name="connsiteX19" fmla="*/ 3838575 w 4505325"/>
              <a:gd name="connsiteY19" fmla="*/ 514350 h 2990850"/>
              <a:gd name="connsiteX20" fmla="*/ 3981450 w 4505325"/>
              <a:gd name="connsiteY20" fmla="*/ 609600 h 2990850"/>
              <a:gd name="connsiteX21" fmla="*/ 4029075 w 4505325"/>
              <a:gd name="connsiteY21" fmla="*/ 666750 h 2990850"/>
              <a:gd name="connsiteX22" fmla="*/ 4057650 w 4505325"/>
              <a:gd name="connsiteY22" fmla="*/ 723900 h 2990850"/>
              <a:gd name="connsiteX23" fmla="*/ 4181475 w 4505325"/>
              <a:gd name="connsiteY23" fmla="*/ 885825 h 2990850"/>
              <a:gd name="connsiteX24" fmla="*/ 4200525 w 4505325"/>
              <a:gd name="connsiteY24" fmla="*/ 914400 h 2990850"/>
              <a:gd name="connsiteX25" fmla="*/ 4324350 w 4505325"/>
              <a:gd name="connsiteY25" fmla="*/ 1133475 h 2990850"/>
              <a:gd name="connsiteX26" fmla="*/ 4362450 w 4505325"/>
              <a:gd name="connsiteY26" fmla="*/ 1285875 h 2990850"/>
              <a:gd name="connsiteX27" fmla="*/ 4457700 w 4505325"/>
              <a:gd name="connsiteY27" fmla="*/ 1524000 h 2990850"/>
              <a:gd name="connsiteX28" fmla="*/ 4505325 w 4505325"/>
              <a:gd name="connsiteY28" fmla="*/ 1876425 h 2990850"/>
              <a:gd name="connsiteX29" fmla="*/ 4486275 w 4505325"/>
              <a:gd name="connsiteY29" fmla="*/ 2009775 h 2990850"/>
              <a:gd name="connsiteX30" fmla="*/ 4333875 w 4505325"/>
              <a:gd name="connsiteY30" fmla="*/ 2276475 h 2990850"/>
              <a:gd name="connsiteX31" fmla="*/ 4267200 w 4505325"/>
              <a:gd name="connsiteY31" fmla="*/ 2390775 h 2990850"/>
              <a:gd name="connsiteX32" fmla="*/ 4210050 w 4505325"/>
              <a:gd name="connsiteY32" fmla="*/ 2466975 h 2990850"/>
              <a:gd name="connsiteX33" fmla="*/ 4143375 w 4505325"/>
              <a:gd name="connsiteY33" fmla="*/ 2505075 h 2990850"/>
              <a:gd name="connsiteX34" fmla="*/ 4105275 w 4505325"/>
              <a:gd name="connsiteY34" fmla="*/ 2562225 h 2990850"/>
              <a:gd name="connsiteX35" fmla="*/ 4048125 w 4505325"/>
              <a:gd name="connsiteY35" fmla="*/ 2600325 h 2990850"/>
              <a:gd name="connsiteX36" fmla="*/ 3981450 w 4505325"/>
              <a:gd name="connsiteY36" fmla="*/ 2657475 h 2990850"/>
              <a:gd name="connsiteX37" fmla="*/ 3933825 w 4505325"/>
              <a:gd name="connsiteY37" fmla="*/ 2714625 h 2990850"/>
              <a:gd name="connsiteX38" fmla="*/ 3886200 w 4505325"/>
              <a:gd name="connsiteY38" fmla="*/ 2752725 h 2990850"/>
              <a:gd name="connsiteX39" fmla="*/ 3800475 w 4505325"/>
              <a:gd name="connsiteY39" fmla="*/ 2819400 h 2990850"/>
              <a:gd name="connsiteX40" fmla="*/ 3743325 w 4505325"/>
              <a:gd name="connsiteY40" fmla="*/ 2838450 h 2990850"/>
              <a:gd name="connsiteX41" fmla="*/ 3619500 w 4505325"/>
              <a:gd name="connsiteY41" fmla="*/ 2886075 h 2990850"/>
              <a:gd name="connsiteX42" fmla="*/ 3171825 w 4505325"/>
              <a:gd name="connsiteY42" fmla="*/ 2876550 h 2990850"/>
              <a:gd name="connsiteX43" fmla="*/ 3038475 w 4505325"/>
              <a:gd name="connsiteY43" fmla="*/ 2857500 h 2990850"/>
              <a:gd name="connsiteX44" fmla="*/ 2790825 w 4505325"/>
              <a:gd name="connsiteY44" fmla="*/ 2847975 h 2990850"/>
              <a:gd name="connsiteX45" fmla="*/ 2333625 w 4505325"/>
              <a:gd name="connsiteY45" fmla="*/ 2819400 h 2990850"/>
              <a:gd name="connsiteX46" fmla="*/ 2028825 w 4505325"/>
              <a:gd name="connsiteY46" fmla="*/ 2828925 h 2990850"/>
              <a:gd name="connsiteX47" fmla="*/ 1943100 w 4505325"/>
              <a:gd name="connsiteY47" fmla="*/ 2838450 h 2990850"/>
              <a:gd name="connsiteX48" fmla="*/ 1828800 w 4505325"/>
              <a:gd name="connsiteY48" fmla="*/ 2886075 h 2990850"/>
              <a:gd name="connsiteX49" fmla="*/ 1743075 w 4505325"/>
              <a:gd name="connsiteY49" fmla="*/ 2943225 h 2990850"/>
              <a:gd name="connsiteX50" fmla="*/ 1714500 w 4505325"/>
              <a:gd name="connsiteY50" fmla="*/ 2990850 h 299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4505325" h="2990850">
                <a:moveTo>
                  <a:pt x="0" y="38100"/>
                </a:moveTo>
                <a:cubicBezTo>
                  <a:pt x="160671" y="15147"/>
                  <a:pt x="-32919" y="40618"/>
                  <a:pt x="276225" y="19050"/>
                </a:cubicBezTo>
                <a:cubicBezTo>
                  <a:pt x="343039" y="14389"/>
                  <a:pt x="409575" y="6350"/>
                  <a:pt x="476250" y="0"/>
                </a:cubicBezTo>
                <a:lnTo>
                  <a:pt x="1800225" y="9525"/>
                </a:lnTo>
                <a:cubicBezTo>
                  <a:pt x="1819536" y="9791"/>
                  <a:pt x="1838075" y="18335"/>
                  <a:pt x="1857375" y="19050"/>
                </a:cubicBezTo>
                <a:cubicBezTo>
                  <a:pt x="2009704" y="24692"/>
                  <a:pt x="2162175" y="25400"/>
                  <a:pt x="2314575" y="28575"/>
                </a:cubicBezTo>
                <a:cubicBezTo>
                  <a:pt x="2409825" y="38100"/>
                  <a:pt x="2505771" y="42220"/>
                  <a:pt x="2600325" y="57150"/>
                </a:cubicBezTo>
                <a:cubicBezTo>
                  <a:pt x="2627120" y="61381"/>
                  <a:pt x="2650107" y="79561"/>
                  <a:pt x="2676525" y="85725"/>
                </a:cubicBezTo>
                <a:cubicBezTo>
                  <a:pt x="2745663" y="101857"/>
                  <a:pt x="2816459" y="109902"/>
                  <a:pt x="2886075" y="123825"/>
                </a:cubicBezTo>
                <a:cubicBezTo>
                  <a:pt x="2895920" y="125794"/>
                  <a:pt x="2904805" y="131381"/>
                  <a:pt x="2914650" y="133350"/>
                </a:cubicBezTo>
                <a:cubicBezTo>
                  <a:pt x="2952525" y="140925"/>
                  <a:pt x="2990850" y="146050"/>
                  <a:pt x="3028950" y="152400"/>
                </a:cubicBezTo>
                <a:cubicBezTo>
                  <a:pt x="3073400" y="168275"/>
                  <a:pt x="3118476" y="182495"/>
                  <a:pt x="3162300" y="200025"/>
                </a:cubicBezTo>
                <a:cubicBezTo>
                  <a:pt x="3182075" y="207935"/>
                  <a:pt x="3199726" y="220564"/>
                  <a:pt x="3219450" y="228600"/>
                </a:cubicBezTo>
                <a:cubicBezTo>
                  <a:pt x="3285526" y="255520"/>
                  <a:pt x="3353765" y="276999"/>
                  <a:pt x="3419475" y="304800"/>
                </a:cubicBezTo>
                <a:cubicBezTo>
                  <a:pt x="3436525" y="312014"/>
                  <a:pt x="3450541" y="325096"/>
                  <a:pt x="3467100" y="333375"/>
                </a:cubicBezTo>
                <a:cubicBezTo>
                  <a:pt x="3476080" y="337865"/>
                  <a:pt x="3486878" y="338061"/>
                  <a:pt x="3495675" y="342900"/>
                </a:cubicBezTo>
                <a:cubicBezTo>
                  <a:pt x="3550544" y="373078"/>
                  <a:pt x="3602129" y="409094"/>
                  <a:pt x="3657600" y="438150"/>
                </a:cubicBezTo>
                <a:cubicBezTo>
                  <a:pt x="3669196" y="444224"/>
                  <a:pt x="3683707" y="442428"/>
                  <a:pt x="3695700" y="447675"/>
                </a:cubicBezTo>
                <a:cubicBezTo>
                  <a:pt x="3734726" y="464749"/>
                  <a:pt x="3771399" y="486811"/>
                  <a:pt x="3810000" y="504825"/>
                </a:cubicBezTo>
                <a:cubicBezTo>
                  <a:pt x="3819098" y="509071"/>
                  <a:pt x="3829595" y="509860"/>
                  <a:pt x="3838575" y="514350"/>
                </a:cubicBezTo>
                <a:cubicBezTo>
                  <a:pt x="3871614" y="530870"/>
                  <a:pt x="3971137" y="599287"/>
                  <a:pt x="3981450" y="609600"/>
                </a:cubicBezTo>
                <a:cubicBezTo>
                  <a:pt x="4006417" y="634567"/>
                  <a:pt x="4012499" y="636913"/>
                  <a:pt x="4029075" y="666750"/>
                </a:cubicBezTo>
                <a:cubicBezTo>
                  <a:pt x="4039418" y="685368"/>
                  <a:pt x="4045487" y="706416"/>
                  <a:pt x="4057650" y="723900"/>
                </a:cubicBezTo>
                <a:cubicBezTo>
                  <a:pt x="4096453" y="779679"/>
                  <a:pt x="4143784" y="829289"/>
                  <a:pt x="4181475" y="885825"/>
                </a:cubicBezTo>
                <a:cubicBezTo>
                  <a:pt x="4187825" y="895350"/>
                  <a:pt x="4195043" y="904350"/>
                  <a:pt x="4200525" y="914400"/>
                </a:cubicBezTo>
                <a:cubicBezTo>
                  <a:pt x="4326401" y="1145173"/>
                  <a:pt x="4100922" y="761096"/>
                  <a:pt x="4324350" y="1133475"/>
                </a:cubicBezTo>
                <a:cubicBezTo>
                  <a:pt x="4337050" y="1184275"/>
                  <a:pt x="4345529" y="1236321"/>
                  <a:pt x="4362450" y="1285875"/>
                </a:cubicBezTo>
                <a:cubicBezTo>
                  <a:pt x="4390075" y="1366778"/>
                  <a:pt x="4457700" y="1524000"/>
                  <a:pt x="4457700" y="1524000"/>
                </a:cubicBezTo>
                <a:cubicBezTo>
                  <a:pt x="4503436" y="1786979"/>
                  <a:pt x="4490519" y="1669142"/>
                  <a:pt x="4505325" y="1876425"/>
                </a:cubicBezTo>
                <a:cubicBezTo>
                  <a:pt x="4498975" y="1920875"/>
                  <a:pt x="4501219" y="1967434"/>
                  <a:pt x="4486275" y="2009775"/>
                </a:cubicBezTo>
                <a:cubicBezTo>
                  <a:pt x="4437631" y="2147600"/>
                  <a:pt x="4406429" y="2179736"/>
                  <a:pt x="4333875" y="2276475"/>
                </a:cubicBezTo>
                <a:cubicBezTo>
                  <a:pt x="4314455" y="2334735"/>
                  <a:pt x="4326618" y="2306599"/>
                  <a:pt x="4267200" y="2390775"/>
                </a:cubicBezTo>
                <a:cubicBezTo>
                  <a:pt x="4248890" y="2416714"/>
                  <a:pt x="4233380" y="2445440"/>
                  <a:pt x="4210050" y="2466975"/>
                </a:cubicBezTo>
                <a:cubicBezTo>
                  <a:pt x="4191241" y="2484337"/>
                  <a:pt x="4165600" y="2492375"/>
                  <a:pt x="4143375" y="2505075"/>
                </a:cubicBezTo>
                <a:cubicBezTo>
                  <a:pt x="4130675" y="2524125"/>
                  <a:pt x="4121464" y="2546036"/>
                  <a:pt x="4105275" y="2562225"/>
                </a:cubicBezTo>
                <a:cubicBezTo>
                  <a:pt x="4089086" y="2578414"/>
                  <a:pt x="4066272" y="2586366"/>
                  <a:pt x="4048125" y="2600325"/>
                </a:cubicBezTo>
                <a:cubicBezTo>
                  <a:pt x="4024923" y="2618172"/>
                  <a:pt x="4002148" y="2636777"/>
                  <a:pt x="3981450" y="2657475"/>
                </a:cubicBezTo>
                <a:cubicBezTo>
                  <a:pt x="3963915" y="2675010"/>
                  <a:pt x="3951360" y="2697090"/>
                  <a:pt x="3933825" y="2714625"/>
                </a:cubicBezTo>
                <a:cubicBezTo>
                  <a:pt x="3919450" y="2729000"/>
                  <a:pt x="3901500" y="2739338"/>
                  <a:pt x="3886200" y="2752725"/>
                </a:cubicBezTo>
                <a:cubicBezTo>
                  <a:pt x="3844389" y="2789310"/>
                  <a:pt x="3863813" y="2787731"/>
                  <a:pt x="3800475" y="2819400"/>
                </a:cubicBezTo>
                <a:cubicBezTo>
                  <a:pt x="3782514" y="2828380"/>
                  <a:pt x="3762167" y="2831508"/>
                  <a:pt x="3743325" y="2838450"/>
                </a:cubicBezTo>
                <a:cubicBezTo>
                  <a:pt x="3701829" y="2853738"/>
                  <a:pt x="3660775" y="2870200"/>
                  <a:pt x="3619500" y="2886075"/>
                </a:cubicBezTo>
                <a:cubicBezTo>
                  <a:pt x="3470275" y="2882900"/>
                  <a:pt x="3320904" y="2883882"/>
                  <a:pt x="3171825" y="2876550"/>
                </a:cubicBezTo>
                <a:cubicBezTo>
                  <a:pt x="3126978" y="2874344"/>
                  <a:pt x="3083251" y="2860858"/>
                  <a:pt x="3038475" y="2857500"/>
                </a:cubicBezTo>
                <a:cubicBezTo>
                  <a:pt x="2956095" y="2851322"/>
                  <a:pt x="2873375" y="2851150"/>
                  <a:pt x="2790825" y="2847975"/>
                </a:cubicBezTo>
                <a:cubicBezTo>
                  <a:pt x="2622573" y="2805912"/>
                  <a:pt x="2706869" y="2824311"/>
                  <a:pt x="2333625" y="2819400"/>
                </a:cubicBezTo>
                <a:cubicBezTo>
                  <a:pt x="2231984" y="2818063"/>
                  <a:pt x="2130425" y="2825750"/>
                  <a:pt x="2028825" y="2828925"/>
                </a:cubicBezTo>
                <a:cubicBezTo>
                  <a:pt x="2000250" y="2832100"/>
                  <a:pt x="1971293" y="2832811"/>
                  <a:pt x="1943100" y="2838450"/>
                </a:cubicBezTo>
                <a:cubicBezTo>
                  <a:pt x="1911510" y="2844768"/>
                  <a:pt x="1855368" y="2869168"/>
                  <a:pt x="1828800" y="2886075"/>
                </a:cubicBezTo>
                <a:cubicBezTo>
                  <a:pt x="1699632" y="2968273"/>
                  <a:pt x="1848567" y="2890479"/>
                  <a:pt x="1743075" y="2943225"/>
                </a:cubicBezTo>
                <a:cubicBezTo>
                  <a:pt x="1722017" y="2985341"/>
                  <a:pt x="1734065" y="2971285"/>
                  <a:pt x="1714500" y="2990850"/>
                </a:cubicBezTo>
              </a:path>
            </a:pathLst>
          </a:custGeom>
          <a:noFill/>
          <a:ln w="28575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935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b="7896"/>
          <a:stretch/>
        </p:blipFill>
        <p:spPr>
          <a:xfrm>
            <a:off x="7668545" y="1451869"/>
            <a:ext cx="4471892" cy="41488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53" y="180953"/>
            <a:ext cx="11116377" cy="5589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Physics Case II</a:t>
            </a:r>
            <a:r>
              <a:rPr lang="en-US" b="1" dirty="0">
                <a:solidFill>
                  <a:srgbClr val="FF0000"/>
                </a:solidFill>
              </a:rPr>
              <a:t>.  They might be related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585" y="856491"/>
            <a:ext cx="10515600" cy="4351338"/>
          </a:xfrm>
        </p:spPr>
        <p:txBody>
          <a:bodyPr/>
          <a:lstStyle/>
          <a:p>
            <a:r>
              <a:rPr lang="en-US" dirty="0"/>
              <a:t>CKM 1</a:t>
            </a:r>
            <a:r>
              <a:rPr lang="en-US" baseline="30000" dirty="0"/>
              <a:t>st</a:t>
            </a:r>
            <a:r>
              <a:rPr lang="en-US" dirty="0"/>
              <a:t> Row Unitarity.  Start by </a:t>
            </a:r>
            <a:r>
              <a:rPr lang="en-US" i="1" dirty="0"/>
              <a:t>assuming</a:t>
            </a:r>
            <a:r>
              <a:rPr lang="en-US" dirty="0"/>
              <a:t> it’s true. But then …The </a:t>
            </a:r>
            <a:r>
              <a:rPr lang="en-US" dirty="0" err="1"/>
              <a:t>V</a:t>
            </a:r>
            <a:r>
              <a:rPr lang="en-US" baseline="-25000" dirty="0" err="1"/>
              <a:t>ud</a:t>
            </a:r>
            <a:r>
              <a:rPr lang="en-US" dirty="0"/>
              <a:t> you get by taking: </a:t>
            </a:r>
            <a:r>
              <a:rPr lang="en-US" dirty="0">
                <a:solidFill>
                  <a:srgbClr val="FF0000"/>
                </a:solidFill>
              </a:rPr>
              <a:t>|V</a:t>
            </a:r>
            <a:r>
              <a:rPr lang="en-US" baseline="-25000" dirty="0">
                <a:solidFill>
                  <a:srgbClr val="FF0000"/>
                </a:solidFill>
              </a:rPr>
              <a:t>ud</a:t>
            </a:r>
            <a:r>
              <a:rPr lang="en-US" dirty="0">
                <a:solidFill>
                  <a:srgbClr val="FF0000"/>
                </a:solidFill>
              </a:rPr>
              <a:t>|</a:t>
            </a:r>
            <a:r>
              <a:rPr lang="en-US" baseline="30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 = 1 – |V</a:t>
            </a:r>
            <a:r>
              <a:rPr lang="en-US" baseline="-25000" dirty="0">
                <a:solidFill>
                  <a:srgbClr val="FF0000"/>
                </a:solidFill>
              </a:rPr>
              <a:t>us</a:t>
            </a:r>
            <a:r>
              <a:rPr lang="en-US" dirty="0">
                <a:solidFill>
                  <a:srgbClr val="FF0000"/>
                </a:solidFill>
              </a:rPr>
              <a:t>|</a:t>
            </a:r>
            <a:r>
              <a:rPr lang="en-US" baseline="30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r>
              <a:rPr lang="en-US" dirty="0"/>
              <a:t>Is different than the one you get from beta decay</a:t>
            </a:r>
          </a:p>
          <a:p>
            <a:endParaRPr lang="en-US" dirty="0"/>
          </a:p>
        </p:txBody>
      </p:sp>
      <p:sp>
        <p:nvSpPr>
          <p:cNvPr id="9" name="Freeform 8"/>
          <p:cNvSpPr/>
          <p:nvPr/>
        </p:nvSpPr>
        <p:spPr>
          <a:xfrm>
            <a:off x="6032310" y="1451869"/>
            <a:ext cx="2361063" cy="1523343"/>
          </a:xfrm>
          <a:custGeom>
            <a:avLst/>
            <a:gdLst>
              <a:gd name="connsiteX0" fmla="*/ 0 w 1937983"/>
              <a:gd name="connsiteY0" fmla="*/ 15265 h 1523343"/>
              <a:gd name="connsiteX1" fmla="*/ 354842 w 1937983"/>
              <a:gd name="connsiteY1" fmla="*/ 28913 h 1523343"/>
              <a:gd name="connsiteX2" fmla="*/ 375314 w 1937983"/>
              <a:gd name="connsiteY2" fmla="*/ 42561 h 1523343"/>
              <a:gd name="connsiteX3" fmla="*/ 484496 w 1937983"/>
              <a:gd name="connsiteY3" fmla="*/ 63032 h 1523343"/>
              <a:gd name="connsiteX4" fmla="*/ 552735 w 1937983"/>
              <a:gd name="connsiteY4" fmla="*/ 90328 h 1523343"/>
              <a:gd name="connsiteX5" fmla="*/ 586854 w 1937983"/>
              <a:gd name="connsiteY5" fmla="*/ 110800 h 1523343"/>
              <a:gd name="connsiteX6" fmla="*/ 641445 w 1937983"/>
              <a:gd name="connsiteY6" fmla="*/ 131271 h 1523343"/>
              <a:gd name="connsiteX7" fmla="*/ 675565 w 1937983"/>
              <a:gd name="connsiteY7" fmla="*/ 185862 h 1523343"/>
              <a:gd name="connsiteX8" fmla="*/ 723332 w 1937983"/>
              <a:gd name="connsiteY8" fmla="*/ 281397 h 1523343"/>
              <a:gd name="connsiteX9" fmla="*/ 730156 w 1937983"/>
              <a:gd name="connsiteY9" fmla="*/ 315516 h 1523343"/>
              <a:gd name="connsiteX10" fmla="*/ 750627 w 1937983"/>
              <a:gd name="connsiteY10" fmla="*/ 390579 h 1523343"/>
              <a:gd name="connsiteX11" fmla="*/ 743803 w 1937983"/>
              <a:gd name="connsiteY11" fmla="*/ 718125 h 1523343"/>
              <a:gd name="connsiteX12" fmla="*/ 730156 w 1937983"/>
              <a:gd name="connsiteY12" fmla="*/ 779540 h 1523343"/>
              <a:gd name="connsiteX13" fmla="*/ 723332 w 1937983"/>
              <a:gd name="connsiteY13" fmla="*/ 834131 h 1523343"/>
              <a:gd name="connsiteX14" fmla="*/ 702860 w 1937983"/>
              <a:gd name="connsiteY14" fmla="*/ 909194 h 1523343"/>
              <a:gd name="connsiteX15" fmla="*/ 689212 w 1937983"/>
              <a:gd name="connsiteY15" fmla="*/ 991080 h 1523343"/>
              <a:gd name="connsiteX16" fmla="*/ 675565 w 1937983"/>
              <a:gd name="connsiteY16" fmla="*/ 1038847 h 1523343"/>
              <a:gd name="connsiteX17" fmla="*/ 668741 w 1937983"/>
              <a:gd name="connsiteY17" fmla="*/ 1086615 h 1523343"/>
              <a:gd name="connsiteX18" fmla="*/ 655093 w 1937983"/>
              <a:gd name="connsiteY18" fmla="*/ 1161677 h 1523343"/>
              <a:gd name="connsiteX19" fmla="*/ 661917 w 1937983"/>
              <a:gd name="connsiteY19" fmla="*/ 1345922 h 1523343"/>
              <a:gd name="connsiteX20" fmla="*/ 709684 w 1937983"/>
              <a:gd name="connsiteY20" fmla="*/ 1400513 h 1523343"/>
              <a:gd name="connsiteX21" fmla="*/ 736980 w 1937983"/>
              <a:gd name="connsiteY21" fmla="*/ 1427809 h 1523343"/>
              <a:gd name="connsiteX22" fmla="*/ 771099 w 1937983"/>
              <a:gd name="connsiteY22" fmla="*/ 1441456 h 1523343"/>
              <a:gd name="connsiteX23" fmla="*/ 825690 w 1937983"/>
              <a:gd name="connsiteY23" fmla="*/ 1461928 h 1523343"/>
              <a:gd name="connsiteX24" fmla="*/ 846162 w 1937983"/>
              <a:gd name="connsiteY24" fmla="*/ 1482400 h 1523343"/>
              <a:gd name="connsiteX25" fmla="*/ 873457 w 1937983"/>
              <a:gd name="connsiteY25" fmla="*/ 1489224 h 1523343"/>
              <a:gd name="connsiteX26" fmla="*/ 948520 w 1937983"/>
              <a:gd name="connsiteY26" fmla="*/ 1496047 h 1523343"/>
              <a:gd name="connsiteX27" fmla="*/ 989463 w 1937983"/>
              <a:gd name="connsiteY27" fmla="*/ 1502871 h 1523343"/>
              <a:gd name="connsiteX28" fmla="*/ 1050878 w 1937983"/>
              <a:gd name="connsiteY28" fmla="*/ 1516519 h 1523343"/>
              <a:gd name="connsiteX29" fmla="*/ 1180532 w 1937983"/>
              <a:gd name="connsiteY29" fmla="*/ 1523343 h 1523343"/>
              <a:gd name="connsiteX30" fmla="*/ 1937983 w 1937983"/>
              <a:gd name="connsiteY30" fmla="*/ 1516519 h 1523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937983" h="1523343">
                <a:moveTo>
                  <a:pt x="0" y="15265"/>
                </a:moveTo>
                <a:cubicBezTo>
                  <a:pt x="134827" y="-11700"/>
                  <a:pt x="62610" y="-311"/>
                  <a:pt x="354842" y="28913"/>
                </a:cubicBezTo>
                <a:cubicBezTo>
                  <a:pt x="363003" y="29729"/>
                  <a:pt x="367383" y="40474"/>
                  <a:pt x="375314" y="42561"/>
                </a:cubicBezTo>
                <a:cubicBezTo>
                  <a:pt x="411123" y="51984"/>
                  <a:pt x="448102" y="56208"/>
                  <a:pt x="484496" y="63032"/>
                </a:cubicBezTo>
                <a:cubicBezTo>
                  <a:pt x="507242" y="72131"/>
                  <a:pt x="530535" y="79968"/>
                  <a:pt x="552735" y="90328"/>
                </a:cubicBezTo>
                <a:cubicBezTo>
                  <a:pt x="564754" y="95937"/>
                  <a:pt x="574991" y="104869"/>
                  <a:pt x="586854" y="110800"/>
                </a:cubicBezTo>
                <a:cubicBezTo>
                  <a:pt x="603165" y="118955"/>
                  <a:pt x="623733" y="125367"/>
                  <a:pt x="641445" y="131271"/>
                </a:cubicBezTo>
                <a:cubicBezTo>
                  <a:pt x="654923" y="185183"/>
                  <a:pt x="636790" y="132546"/>
                  <a:pt x="675565" y="185862"/>
                </a:cubicBezTo>
                <a:cubicBezTo>
                  <a:pt x="697408" y="215896"/>
                  <a:pt x="708904" y="247734"/>
                  <a:pt x="723332" y="281397"/>
                </a:cubicBezTo>
                <a:cubicBezTo>
                  <a:pt x="725607" y="292770"/>
                  <a:pt x="727640" y="304194"/>
                  <a:pt x="730156" y="315516"/>
                </a:cubicBezTo>
                <a:cubicBezTo>
                  <a:pt x="735576" y="339903"/>
                  <a:pt x="743975" y="367295"/>
                  <a:pt x="750627" y="390579"/>
                </a:cubicBezTo>
                <a:cubicBezTo>
                  <a:pt x="748352" y="499761"/>
                  <a:pt x="749543" y="609070"/>
                  <a:pt x="743803" y="718125"/>
                </a:cubicBezTo>
                <a:cubicBezTo>
                  <a:pt x="742701" y="739067"/>
                  <a:pt x="733800" y="758888"/>
                  <a:pt x="730156" y="779540"/>
                </a:cubicBezTo>
                <a:cubicBezTo>
                  <a:pt x="726969" y="797600"/>
                  <a:pt x="726929" y="816149"/>
                  <a:pt x="723332" y="834131"/>
                </a:cubicBezTo>
                <a:cubicBezTo>
                  <a:pt x="710653" y="897525"/>
                  <a:pt x="711692" y="862090"/>
                  <a:pt x="702860" y="909194"/>
                </a:cubicBezTo>
                <a:cubicBezTo>
                  <a:pt x="697760" y="936392"/>
                  <a:pt x="694913" y="964002"/>
                  <a:pt x="689212" y="991080"/>
                </a:cubicBezTo>
                <a:cubicBezTo>
                  <a:pt x="685801" y="1007284"/>
                  <a:pt x="679035" y="1022655"/>
                  <a:pt x="675565" y="1038847"/>
                </a:cubicBezTo>
                <a:cubicBezTo>
                  <a:pt x="672195" y="1054574"/>
                  <a:pt x="671618" y="1070790"/>
                  <a:pt x="668741" y="1086615"/>
                </a:cubicBezTo>
                <a:cubicBezTo>
                  <a:pt x="647290" y="1204595"/>
                  <a:pt x="681639" y="975861"/>
                  <a:pt x="655093" y="1161677"/>
                </a:cubicBezTo>
                <a:cubicBezTo>
                  <a:pt x="657368" y="1223092"/>
                  <a:pt x="657829" y="1284601"/>
                  <a:pt x="661917" y="1345922"/>
                </a:cubicBezTo>
                <a:cubicBezTo>
                  <a:pt x="663859" y="1375052"/>
                  <a:pt x="689147" y="1382030"/>
                  <a:pt x="709684" y="1400513"/>
                </a:cubicBezTo>
                <a:cubicBezTo>
                  <a:pt x="719248" y="1409121"/>
                  <a:pt x="726274" y="1420671"/>
                  <a:pt x="736980" y="1427809"/>
                </a:cubicBezTo>
                <a:cubicBezTo>
                  <a:pt x="747172" y="1434603"/>
                  <a:pt x="760143" y="1435978"/>
                  <a:pt x="771099" y="1441456"/>
                </a:cubicBezTo>
                <a:cubicBezTo>
                  <a:pt x="817958" y="1464885"/>
                  <a:pt x="759861" y="1448762"/>
                  <a:pt x="825690" y="1461928"/>
                </a:cubicBezTo>
                <a:cubicBezTo>
                  <a:pt x="832514" y="1468752"/>
                  <a:pt x="837783" y="1477612"/>
                  <a:pt x="846162" y="1482400"/>
                </a:cubicBezTo>
                <a:cubicBezTo>
                  <a:pt x="854305" y="1487053"/>
                  <a:pt x="864161" y="1487985"/>
                  <a:pt x="873457" y="1489224"/>
                </a:cubicBezTo>
                <a:cubicBezTo>
                  <a:pt x="898361" y="1492544"/>
                  <a:pt x="923568" y="1493112"/>
                  <a:pt x="948520" y="1496047"/>
                </a:cubicBezTo>
                <a:cubicBezTo>
                  <a:pt x="962261" y="1497664"/>
                  <a:pt x="975896" y="1500158"/>
                  <a:pt x="989463" y="1502871"/>
                </a:cubicBezTo>
                <a:cubicBezTo>
                  <a:pt x="1009503" y="1506879"/>
                  <a:pt x="1030450" y="1514817"/>
                  <a:pt x="1050878" y="1516519"/>
                </a:cubicBezTo>
                <a:cubicBezTo>
                  <a:pt x="1094006" y="1520113"/>
                  <a:pt x="1137314" y="1521068"/>
                  <a:pt x="1180532" y="1523343"/>
                </a:cubicBezTo>
                <a:cubicBezTo>
                  <a:pt x="1737805" y="1515025"/>
                  <a:pt x="1485315" y="1516519"/>
                  <a:pt x="1937983" y="1516519"/>
                </a:cubicBezTo>
              </a:path>
            </a:pathLst>
          </a:custGeom>
          <a:noFill/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6032310" y="1467136"/>
            <a:ext cx="2361063" cy="1685497"/>
          </a:xfrm>
          <a:custGeom>
            <a:avLst/>
            <a:gdLst>
              <a:gd name="connsiteX0" fmla="*/ 0 w 1937983"/>
              <a:gd name="connsiteY0" fmla="*/ 15265 h 1523343"/>
              <a:gd name="connsiteX1" fmla="*/ 354842 w 1937983"/>
              <a:gd name="connsiteY1" fmla="*/ 28913 h 1523343"/>
              <a:gd name="connsiteX2" fmla="*/ 375314 w 1937983"/>
              <a:gd name="connsiteY2" fmla="*/ 42561 h 1523343"/>
              <a:gd name="connsiteX3" fmla="*/ 484496 w 1937983"/>
              <a:gd name="connsiteY3" fmla="*/ 63032 h 1523343"/>
              <a:gd name="connsiteX4" fmla="*/ 552735 w 1937983"/>
              <a:gd name="connsiteY4" fmla="*/ 90328 h 1523343"/>
              <a:gd name="connsiteX5" fmla="*/ 586854 w 1937983"/>
              <a:gd name="connsiteY5" fmla="*/ 110800 h 1523343"/>
              <a:gd name="connsiteX6" fmla="*/ 641445 w 1937983"/>
              <a:gd name="connsiteY6" fmla="*/ 131271 h 1523343"/>
              <a:gd name="connsiteX7" fmla="*/ 675565 w 1937983"/>
              <a:gd name="connsiteY7" fmla="*/ 185862 h 1523343"/>
              <a:gd name="connsiteX8" fmla="*/ 723332 w 1937983"/>
              <a:gd name="connsiteY8" fmla="*/ 281397 h 1523343"/>
              <a:gd name="connsiteX9" fmla="*/ 730156 w 1937983"/>
              <a:gd name="connsiteY9" fmla="*/ 315516 h 1523343"/>
              <a:gd name="connsiteX10" fmla="*/ 750627 w 1937983"/>
              <a:gd name="connsiteY10" fmla="*/ 390579 h 1523343"/>
              <a:gd name="connsiteX11" fmla="*/ 743803 w 1937983"/>
              <a:gd name="connsiteY11" fmla="*/ 718125 h 1523343"/>
              <a:gd name="connsiteX12" fmla="*/ 730156 w 1937983"/>
              <a:gd name="connsiteY12" fmla="*/ 779540 h 1523343"/>
              <a:gd name="connsiteX13" fmla="*/ 723332 w 1937983"/>
              <a:gd name="connsiteY13" fmla="*/ 834131 h 1523343"/>
              <a:gd name="connsiteX14" fmla="*/ 702860 w 1937983"/>
              <a:gd name="connsiteY14" fmla="*/ 909194 h 1523343"/>
              <a:gd name="connsiteX15" fmla="*/ 689212 w 1937983"/>
              <a:gd name="connsiteY15" fmla="*/ 991080 h 1523343"/>
              <a:gd name="connsiteX16" fmla="*/ 675565 w 1937983"/>
              <a:gd name="connsiteY16" fmla="*/ 1038847 h 1523343"/>
              <a:gd name="connsiteX17" fmla="*/ 668741 w 1937983"/>
              <a:gd name="connsiteY17" fmla="*/ 1086615 h 1523343"/>
              <a:gd name="connsiteX18" fmla="*/ 655093 w 1937983"/>
              <a:gd name="connsiteY18" fmla="*/ 1161677 h 1523343"/>
              <a:gd name="connsiteX19" fmla="*/ 661917 w 1937983"/>
              <a:gd name="connsiteY19" fmla="*/ 1345922 h 1523343"/>
              <a:gd name="connsiteX20" fmla="*/ 709684 w 1937983"/>
              <a:gd name="connsiteY20" fmla="*/ 1400513 h 1523343"/>
              <a:gd name="connsiteX21" fmla="*/ 736980 w 1937983"/>
              <a:gd name="connsiteY21" fmla="*/ 1427809 h 1523343"/>
              <a:gd name="connsiteX22" fmla="*/ 771099 w 1937983"/>
              <a:gd name="connsiteY22" fmla="*/ 1441456 h 1523343"/>
              <a:gd name="connsiteX23" fmla="*/ 825690 w 1937983"/>
              <a:gd name="connsiteY23" fmla="*/ 1461928 h 1523343"/>
              <a:gd name="connsiteX24" fmla="*/ 846162 w 1937983"/>
              <a:gd name="connsiteY24" fmla="*/ 1482400 h 1523343"/>
              <a:gd name="connsiteX25" fmla="*/ 873457 w 1937983"/>
              <a:gd name="connsiteY25" fmla="*/ 1489224 h 1523343"/>
              <a:gd name="connsiteX26" fmla="*/ 948520 w 1937983"/>
              <a:gd name="connsiteY26" fmla="*/ 1496047 h 1523343"/>
              <a:gd name="connsiteX27" fmla="*/ 989463 w 1937983"/>
              <a:gd name="connsiteY27" fmla="*/ 1502871 h 1523343"/>
              <a:gd name="connsiteX28" fmla="*/ 1050878 w 1937983"/>
              <a:gd name="connsiteY28" fmla="*/ 1516519 h 1523343"/>
              <a:gd name="connsiteX29" fmla="*/ 1180532 w 1937983"/>
              <a:gd name="connsiteY29" fmla="*/ 1523343 h 1523343"/>
              <a:gd name="connsiteX30" fmla="*/ 1937983 w 1937983"/>
              <a:gd name="connsiteY30" fmla="*/ 1516519 h 1523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937983" h="1523343">
                <a:moveTo>
                  <a:pt x="0" y="15265"/>
                </a:moveTo>
                <a:cubicBezTo>
                  <a:pt x="134827" y="-11700"/>
                  <a:pt x="62610" y="-311"/>
                  <a:pt x="354842" y="28913"/>
                </a:cubicBezTo>
                <a:cubicBezTo>
                  <a:pt x="363003" y="29729"/>
                  <a:pt x="367383" y="40474"/>
                  <a:pt x="375314" y="42561"/>
                </a:cubicBezTo>
                <a:cubicBezTo>
                  <a:pt x="411123" y="51984"/>
                  <a:pt x="448102" y="56208"/>
                  <a:pt x="484496" y="63032"/>
                </a:cubicBezTo>
                <a:cubicBezTo>
                  <a:pt x="507242" y="72131"/>
                  <a:pt x="530535" y="79968"/>
                  <a:pt x="552735" y="90328"/>
                </a:cubicBezTo>
                <a:cubicBezTo>
                  <a:pt x="564754" y="95937"/>
                  <a:pt x="574991" y="104869"/>
                  <a:pt x="586854" y="110800"/>
                </a:cubicBezTo>
                <a:cubicBezTo>
                  <a:pt x="603165" y="118955"/>
                  <a:pt x="623733" y="125367"/>
                  <a:pt x="641445" y="131271"/>
                </a:cubicBezTo>
                <a:cubicBezTo>
                  <a:pt x="654923" y="185183"/>
                  <a:pt x="636790" y="132546"/>
                  <a:pt x="675565" y="185862"/>
                </a:cubicBezTo>
                <a:cubicBezTo>
                  <a:pt x="697408" y="215896"/>
                  <a:pt x="708904" y="247734"/>
                  <a:pt x="723332" y="281397"/>
                </a:cubicBezTo>
                <a:cubicBezTo>
                  <a:pt x="725607" y="292770"/>
                  <a:pt x="727640" y="304194"/>
                  <a:pt x="730156" y="315516"/>
                </a:cubicBezTo>
                <a:cubicBezTo>
                  <a:pt x="735576" y="339903"/>
                  <a:pt x="743975" y="367295"/>
                  <a:pt x="750627" y="390579"/>
                </a:cubicBezTo>
                <a:cubicBezTo>
                  <a:pt x="748352" y="499761"/>
                  <a:pt x="749543" y="609070"/>
                  <a:pt x="743803" y="718125"/>
                </a:cubicBezTo>
                <a:cubicBezTo>
                  <a:pt x="742701" y="739067"/>
                  <a:pt x="733800" y="758888"/>
                  <a:pt x="730156" y="779540"/>
                </a:cubicBezTo>
                <a:cubicBezTo>
                  <a:pt x="726969" y="797600"/>
                  <a:pt x="726929" y="816149"/>
                  <a:pt x="723332" y="834131"/>
                </a:cubicBezTo>
                <a:cubicBezTo>
                  <a:pt x="710653" y="897525"/>
                  <a:pt x="711692" y="862090"/>
                  <a:pt x="702860" y="909194"/>
                </a:cubicBezTo>
                <a:cubicBezTo>
                  <a:pt x="697760" y="936392"/>
                  <a:pt x="694913" y="964002"/>
                  <a:pt x="689212" y="991080"/>
                </a:cubicBezTo>
                <a:cubicBezTo>
                  <a:pt x="685801" y="1007284"/>
                  <a:pt x="679035" y="1022655"/>
                  <a:pt x="675565" y="1038847"/>
                </a:cubicBezTo>
                <a:cubicBezTo>
                  <a:pt x="672195" y="1054574"/>
                  <a:pt x="671618" y="1070790"/>
                  <a:pt x="668741" y="1086615"/>
                </a:cubicBezTo>
                <a:cubicBezTo>
                  <a:pt x="647290" y="1204595"/>
                  <a:pt x="681639" y="975861"/>
                  <a:pt x="655093" y="1161677"/>
                </a:cubicBezTo>
                <a:cubicBezTo>
                  <a:pt x="657368" y="1223092"/>
                  <a:pt x="657829" y="1284601"/>
                  <a:pt x="661917" y="1345922"/>
                </a:cubicBezTo>
                <a:cubicBezTo>
                  <a:pt x="663859" y="1375052"/>
                  <a:pt x="689147" y="1382030"/>
                  <a:pt x="709684" y="1400513"/>
                </a:cubicBezTo>
                <a:cubicBezTo>
                  <a:pt x="719248" y="1409121"/>
                  <a:pt x="726274" y="1420671"/>
                  <a:pt x="736980" y="1427809"/>
                </a:cubicBezTo>
                <a:cubicBezTo>
                  <a:pt x="747172" y="1434603"/>
                  <a:pt x="760143" y="1435978"/>
                  <a:pt x="771099" y="1441456"/>
                </a:cubicBezTo>
                <a:cubicBezTo>
                  <a:pt x="817958" y="1464885"/>
                  <a:pt x="759861" y="1448762"/>
                  <a:pt x="825690" y="1461928"/>
                </a:cubicBezTo>
                <a:cubicBezTo>
                  <a:pt x="832514" y="1468752"/>
                  <a:pt x="837783" y="1477612"/>
                  <a:pt x="846162" y="1482400"/>
                </a:cubicBezTo>
                <a:cubicBezTo>
                  <a:pt x="854305" y="1487053"/>
                  <a:pt x="864161" y="1487985"/>
                  <a:pt x="873457" y="1489224"/>
                </a:cubicBezTo>
                <a:cubicBezTo>
                  <a:pt x="898361" y="1492544"/>
                  <a:pt x="923568" y="1493112"/>
                  <a:pt x="948520" y="1496047"/>
                </a:cubicBezTo>
                <a:cubicBezTo>
                  <a:pt x="962261" y="1497664"/>
                  <a:pt x="975896" y="1500158"/>
                  <a:pt x="989463" y="1502871"/>
                </a:cubicBezTo>
                <a:cubicBezTo>
                  <a:pt x="1009503" y="1506879"/>
                  <a:pt x="1030450" y="1514817"/>
                  <a:pt x="1050878" y="1516519"/>
                </a:cubicBezTo>
                <a:cubicBezTo>
                  <a:pt x="1094006" y="1520113"/>
                  <a:pt x="1137314" y="1521068"/>
                  <a:pt x="1180532" y="1523343"/>
                </a:cubicBezTo>
                <a:cubicBezTo>
                  <a:pt x="1737805" y="1515025"/>
                  <a:pt x="1485315" y="1516519"/>
                  <a:pt x="1937983" y="1516519"/>
                </a:cubicBezTo>
              </a:path>
            </a:pathLst>
          </a:custGeom>
          <a:noFill/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855" y="3015456"/>
            <a:ext cx="5811285" cy="98093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180" y="5417483"/>
            <a:ext cx="8857799" cy="46619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5712" y="6407690"/>
            <a:ext cx="2641725" cy="3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73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410" y="66742"/>
            <a:ext cx="12035590" cy="659966"/>
          </a:xfrm>
        </p:spPr>
        <p:txBody>
          <a:bodyPr>
            <a:normAutofit/>
          </a:bodyPr>
          <a:lstStyle/>
          <a:p>
            <a:r>
              <a:rPr lang="en-US" sz="3200" b="1" dirty="0"/>
              <a:t>We already wrote a LOI for SNOWMASS … but as an aim for DND 2020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473" y="1279360"/>
            <a:ext cx="9179610" cy="474400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59097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3761" y="83975"/>
            <a:ext cx="11984477" cy="1099225"/>
          </a:xfrm>
        </p:spPr>
        <p:txBody>
          <a:bodyPr>
            <a:normAutofit/>
          </a:bodyPr>
          <a:lstStyle/>
          <a:p>
            <a:r>
              <a:rPr lang="en-US" sz="3600" b="1" dirty="0" err="1">
                <a:solidFill>
                  <a:srgbClr val="FF0000"/>
                </a:solidFill>
              </a:rPr>
              <a:t>PiENuXE</a:t>
            </a:r>
            <a:r>
              <a:rPr lang="en-US" sz="3600" b="1" dirty="0"/>
              <a:t>: Testing </a:t>
            </a:r>
            <a:r>
              <a:rPr lang="en-US" sz="3600" b="1" i="1" dirty="0">
                <a:solidFill>
                  <a:srgbClr val="0070C0"/>
                </a:solidFill>
              </a:rPr>
              <a:t>Lepton Flavor Universality </a:t>
            </a:r>
            <a:r>
              <a:rPr lang="en-US" sz="3600" b="1" u="sng" dirty="0"/>
              <a:t>and</a:t>
            </a:r>
            <a:r>
              <a:rPr lang="en-US" sz="3600" b="1" dirty="0"/>
              <a:t> </a:t>
            </a:r>
            <a:r>
              <a:rPr lang="en-US" sz="3600" b="1" i="1" dirty="0">
                <a:solidFill>
                  <a:srgbClr val="0070C0"/>
                </a:solidFill>
              </a:rPr>
              <a:t>CKM Unitarity</a:t>
            </a:r>
            <a:r>
              <a:rPr lang="en-US" sz="3600" b="1" dirty="0"/>
              <a:t> with Rare </a:t>
            </a:r>
            <a:r>
              <a:rPr lang="en-US" sz="1600" b="1" dirty="0"/>
              <a:t>(stopped) </a:t>
            </a:r>
            <a:r>
              <a:rPr lang="en-US" sz="3600" b="1" dirty="0"/>
              <a:t>Pion </a:t>
            </a:r>
            <a:r>
              <a:rPr lang="en-US" sz="3600" b="1" dirty="0" smtClean="0"/>
              <a:t>Decays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3761" y="1256557"/>
            <a:ext cx="9425250" cy="513977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Goals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Improve  e/</a:t>
            </a:r>
            <a:r>
              <a:rPr lang="en-US" dirty="0">
                <a:solidFill>
                  <a:srgbClr val="FF0000"/>
                </a:solidFill>
                <a:latin typeface="Symbol" panose="05050102010706020507" pitchFamily="18" charset="2"/>
              </a:rPr>
              <a:t>m</a:t>
            </a:r>
            <a:r>
              <a:rPr lang="en-US" dirty="0">
                <a:solidFill>
                  <a:srgbClr val="FF0000"/>
                </a:solidFill>
              </a:rPr>
              <a:t> universality and CKM unitarity tests by an order of magnitude</a:t>
            </a:r>
          </a:p>
          <a:p>
            <a:pPr lvl="1"/>
            <a:r>
              <a:rPr lang="en-US" dirty="0">
                <a:solidFill>
                  <a:srgbClr val="3366FF"/>
                </a:solidFill>
              </a:rPr>
              <a:t>Measure </a:t>
            </a:r>
            <a:r>
              <a:rPr lang="en-US" dirty="0" err="1">
                <a:solidFill>
                  <a:srgbClr val="3366FF"/>
                </a:solidFill>
                <a:latin typeface="Symbol" panose="05050102010706020507" pitchFamily="18" charset="2"/>
              </a:rPr>
              <a:t>p</a:t>
            </a:r>
            <a:r>
              <a:rPr lang="en-US" dirty="0" err="1">
                <a:solidFill>
                  <a:srgbClr val="3366FF"/>
                </a:solidFill>
                <a:sym typeface="Wingdings" panose="05000000000000000000" pitchFamily="2" charset="2"/>
              </a:rPr>
              <a:t></a:t>
            </a:r>
            <a:r>
              <a:rPr lang="en-US" dirty="0" err="1">
                <a:solidFill>
                  <a:srgbClr val="3366FF"/>
                </a:solidFill>
              </a:rPr>
              <a:t>e</a:t>
            </a:r>
            <a:r>
              <a:rPr lang="en-US" dirty="0" err="1">
                <a:solidFill>
                  <a:srgbClr val="3366FF"/>
                </a:solidFill>
                <a:latin typeface="Symbol" panose="05050102010706020507" pitchFamily="18" charset="2"/>
              </a:rPr>
              <a:t>n</a:t>
            </a:r>
            <a:r>
              <a:rPr lang="en-US" dirty="0">
                <a:solidFill>
                  <a:srgbClr val="3366FF"/>
                </a:solidFill>
              </a:rPr>
              <a:t>/</a:t>
            </a:r>
            <a:r>
              <a:rPr lang="en-US" dirty="0" err="1">
                <a:solidFill>
                  <a:srgbClr val="3366FF"/>
                </a:solidFill>
                <a:latin typeface="Symbol" panose="05050102010706020507" pitchFamily="18" charset="2"/>
              </a:rPr>
              <a:t>p</a:t>
            </a:r>
            <a:r>
              <a:rPr lang="en-US" dirty="0" err="1">
                <a:solidFill>
                  <a:srgbClr val="3366FF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</a:t>
            </a:r>
            <a:r>
              <a:rPr lang="en-US" dirty="0" err="1">
                <a:solidFill>
                  <a:srgbClr val="3366FF"/>
                </a:solidFill>
                <a:latin typeface="Symbol" panose="05050102010706020507" pitchFamily="18" charset="2"/>
              </a:rPr>
              <a:t>mn</a:t>
            </a:r>
            <a:r>
              <a:rPr lang="en-US" dirty="0">
                <a:solidFill>
                  <a:srgbClr val="3366FF"/>
                </a:solidFill>
              </a:rPr>
              <a:t> to ±0.015%, matching SM theory precision</a:t>
            </a:r>
          </a:p>
          <a:p>
            <a:pPr lvl="1"/>
            <a:r>
              <a:rPr lang="en-US" dirty="0">
                <a:solidFill>
                  <a:srgbClr val="3366FF"/>
                </a:solidFill>
              </a:rPr>
              <a:t>Measure pion beta decay rate to ±0.06% </a:t>
            </a:r>
          </a:p>
          <a:p>
            <a:pPr lvl="2"/>
            <a:r>
              <a:rPr lang="en-US" dirty="0">
                <a:solidFill>
                  <a:srgbClr val="3366FF"/>
                </a:solidFill>
              </a:rPr>
              <a:t>Leads to </a:t>
            </a:r>
            <a:r>
              <a:rPr lang="en-US" dirty="0" err="1">
                <a:solidFill>
                  <a:srgbClr val="3366FF"/>
                </a:solidFill>
                <a:cs typeface="Times New Roman" panose="02020603050405020304" pitchFamily="18" charset="0"/>
              </a:rPr>
              <a:t>V</a:t>
            </a:r>
            <a:r>
              <a:rPr lang="en-US" baseline="-25000" dirty="0" err="1">
                <a:solidFill>
                  <a:srgbClr val="3366FF"/>
                </a:solidFill>
                <a:cs typeface="Times New Roman" panose="02020603050405020304" pitchFamily="18" charset="0"/>
              </a:rPr>
              <a:t>us</a:t>
            </a:r>
            <a:r>
              <a:rPr lang="en-US" dirty="0">
                <a:solidFill>
                  <a:srgbClr val="3366FF"/>
                </a:solidFill>
                <a:cs typeface="Times New Roman" panose="02020603050405020304" pitchFamily="18" charset="0"/>
              </a:rPr>
              <a:t>/</a:t>
            </a:r>
            <a:r>
              <a:rPr lang="en-US" dirty="0" err="1">
                <a:solidFill>
                  <a:srgbClr val="3366FF"/>
                </a:solidFill>
                <a:cs typeface="Times New Roman" panose="02020603050405020304" pitchFamily="18" charset="0"/>
              </a:rPr>
              <a:t>V</a:t>
            </a:r>
            <a:r>
              <a:rPr lang="en-US" baseline="-25000" dirty="0" err="1">
                <a:solidFill>
                  <a:srgbClr val="3366FF"/>
                </a:solidFill>
                <a:cs typeface="Times New Roman" panose="02020603050405020304" pitchFamily="18" charset="0"/>
              </a:rPr>
              <a:t>ud</a:t>
            </a:r>
            <a:r>
              <a:rPr lang="en-US" dirty="0">
                <a:solidFill>
                  <a:srgbClr val="3366FF"/>
                </a:solidFill>
              </a:rPr>
              <a:t> constraint to &lt; 0.1%</a:t>
            </a:r>
          </a:p>
          <a:p>
            <a:endParaRPr lang="en-US" dirty="0"/>
          </a:p>
          <a:p>
            <a:r>
              <a:rPr lang="en-US" dirty="0"/>
              <a:t>Motivation drawn from</a:t>
            </a:r>
          </a:p>
          <a:p>
            <a:pPr lvl="1"/>
            <a:r>
              <a:rPr lang="en-US" dirty="0">
                <a:solidFill>
                  <a:srgbClr val="3366FF"/>
                </a:solidFill>
              </a:rPr>
              <a:t>Possibly related tensions from (g-2)</a:t>
            </a:r>
            <a:r>
              <a:rPr lang="en-US" baseline="-25000" dirty="0" err="1">
                <a:solidFill>
                  <a:srgbClr val="3366FF"/>
                </a:solidFill>
                <a:latin typeface="Symbol" panose="05050102010706020507" pitchFamily="18" charset="2"/>
              </a:rPr>
              <a:t>m</a:t>
            </a:r>
            <a:r>
              <a:rPr lang="en-US" baseline="-25000" dirty="0" err="1">
                <a:solidFill>
                  <a:srgbClr val="3366FF"/>
                </a:solidFill>
              </a:rPr>
              <a:t>,e</a:t>
            </a:r>
            <a:r>
              <a:rPr lang="en-US" dirty="0">
                <a:solidFill>
                  <a:srgbClr val="3366FF"/>
                </a:solidFill>
              </a:rPr>
              <a:t>, CKM unitarity, and </a:t>
            </a:r>
            <a:r>
              <a:rPr lang="en-US" i="1" dirty="0">
                <a:solidFill>
                  <a:srgbClr val="3366FF"/>
                </a:solidFill>
              </a:rPr>
              <a:t>B</a:t>
            </a:r>
            <a:r>
              <a:rPr lang="en-US" dirty="0">
                <a:solidFill>
                  <a:srgbClr val="3366FF"/>
                </a:solidFill>
              </a:rPr>
              <a:t> decays </a:t>
            </a:r>
          </a:p>
          <a:p>
            <a:pPr lvl="1"/>
            <a:r>
              <a:rPr lang="en-US" dirty="0">
                <a:solidFill>
                  <a:srgbClr val="3366FF"/>
                </a:solidFill>
              </a:rPr>
              <a:t>Possibility that the apparent violation of CKM unitarity is a manifestation of Lepton Flavor Universality Violation (LFUV). </a:t>
            </a:r>
            <a:r>
              <a:rPr lang="en-US" sz="1500" dirty="0"/>
              <a:t>(PhysRevLett.125.111801, Sept 2020) </a:t>
            </a:r>
          </a:p>
          <a:p>
            <a:pPr lvl="1"/>
            <a:r>
              <a:rPr lang="en-US" dirty="0">
                <a:solidFill>
                  <a:srgbClr val="3366FF"/>
                </a:solidFill>
              </a:rPr>
              <a:t>Precise theory, experiments far behind in comparable precision</a:t>
            </a:r>
            <a:endParaRPr lang="en-US" dirty="0"/>
          </a:p>
          <a:p>
            <a:endParaRPr lang="en-US" dirty="0"/>
          </a:p>
          <a:p>
            <a:r>
              <a:rPr lang="en-US" dirty="0"/>
              <a:t>How</a:t>
            </a:r>
          </a:p>
          <a:p>
            <a:pPr lvl="1"/>
            <a:r>
              <a:rPr lang="en-US" dirty="0">
                <a:solidFill>
                  <a:srgbClr val="3366FF"/>
                </a:solidFill>
              </a:rPr>
              <a:t>Next-gen design based on real-world lessons from PEN and </a:t>
            </a:r>
            <a:r>
              <a:rPr lang="en-US" dirty="0" err="1">
                <a:solidFill>
                  <a:srgbClr val="3366FF"/>
                </a:solidFill>
              </a:rPr>
              <a:t>PiENu</a:t>
            </a:r>
            <a:r>
              <a:rPr lang="en-US" dirty="0">
                <a:solidFill>
                  <a:srgbClr val="3366FF"/>
                </a:solidFill>
              </a:rPr>
              <a:t> </a:t>
            </a:r>
            <a:endParaRPr lang="en-US" dirty="0"/>
          </a:p>
          <a:p>
            <a:pPr lvl="1"/>
            <a:r>
              <a:rPr lang="en-US" dirty="0">
                <a:solidFill>
                  <a:srgbClr val="3366FF"/>
                </a:solidFill>
              </a:rPr>
              <a:t>28X</a:t>
            </a:r>
            <a:r>
              <a:rPr lang="en-US" baseline="-25000" dirty="0">
                <a:solidFill>
                  <a:srgbClr val="3366FF"/>
                </a:solidFill>
              </a:rPr>
              <a:t>0</a:t>
            </a:r>
            <a:r>
              <a:rPr lang="en-US" dirty="0">
                <a:solidFill>
                  <a:srgbClr val="3366FF"/>
                </a:solidFill>
              </a:rPr>
              <a:t> LXe/</a:t>
            </a:r>
            <a:r>
              <a:rPr lang="en-US" dirty="0" err="1">
                <a:solidFill>
                  <a:srgbClr val="3366FF"/>
                </a:solidFill>
              </a:rPr>
              <a:t>SiPM</a:t>
            </a:r>
            <a:r>
              <a:rPr lang="en-US" dirty="0">
                <a:solidFill>
                  <a:srgbClr val="3366FF"/>
                </a:solidFill>
              </a:rPr>
              <a:t> – fast, high resolution, x10 smaller low-energy tail</a:t>
            </a:r>
          </a:p>
          <a:p>
            <a:pPr lvl="1"/>
            <a:r>
              <a:rPr lang="en-US" dirty="0">
                <a:solidFill>
                  <a:srgbClr val="3366FF"/>
                </a:solidFill>
              </a:rPr>
              <a:t>Mu3e style silicon trackers – event reconstruction at high rates</a:t>
            </a:r>
          </a:p>
          <a:p>
            <a:pPr lvl="1"/>
            <a:r>
              <a:rPr lang="en-US" dirty="0">
                <a:solidFill>
                  <a:srgbClr val="3366FF"/>
                </a:solidFill>
              </a:rPr>
              <a:t>Pixelated target, customized for LFUV or </a:t>
            </a:r>
            <a:r>
              <a:rPr lang="en-US" dirty="0" err="1">
                <a:solidFill>
                  <a:srgbClr val="3366FF"/>
                </a:solidFill>
              </a:rPr>
              <a:t>PiBeta</a:t>
            </a:r>
            <a:r>
              <a:rPr lang="en-US" dirty="0">
                <a:solidFill>
                  <a:srgbClr val="3366FF"/>
                </a:solidFill>
              </a:rPr>
              <a:t> (separate) runs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418" y="6479938"/>
            <a:ext cx="120671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Please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contact us 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hertzog@uw.edu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or others on LOI signatory list.  22 Institutes, (27 experimentalist; 5 theorists).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876" y="742870"/>
            <a:ext cx="2847439" cy="27910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139" y="4341121"/>
            <a:ext cx="3552176" cy="19067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Rectangle 10"/>
          <p:cNvSpPr/>
          <p:nvPr/>
        </p:nvSpPr>
        <p:spPr>
          <a:xfrm>
            <a:off x="10352800" y="3789767"/>
            <a:ext cx="5136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LXe</a:t>
            </a:r>
          </a:p>
        </p:txBody>
      </p:sp>
    </p:spTree>
    <p:extLst>
      <p:ext uri="{BB962C8B-B14F-4D97-AF65-F5344CB8AC3E}">
        <p14:creationId xmlns:p14="http://schemas.microsoft.com/office/powerpoint/2010/main" val="168117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9216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Toward a new experiment involves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4886" y="1392488"/>
            <a:ext cx="10515600" cy="4351338"/>
          </a:xfrm>
        </p:spPr>
        <p:txBody>
          <a:bodyPr/>
          <a:lstStyle/>
          <a:p>
            <a:r>
              <a:rPr lang="en-US" dirty="0"/>
              <a:t>Starting the group … LOI and actively recruiting</a:t>
            </a:r>
          </a:p>
          <a:p>
            <a:r>
              <a:rPr lang="en-US" dirty="0"/>
              <a:t>Studying the history …	talks: “</a:t>
            </a:r>
            <a:r>
              <a:rPr lang="en-US" dirty="0">
                <a:solidFill>
                  <a:srgbClr val="FF0000"/>
                </a:solidFill>
              </a:rPr>
              <a:t>lessons learned</a:t>
            </a:r>
            <a:r>
              <a:rPr lang="en-US" dirty="0"/>
              <a:t>” </a:t>
            </a:r>
          </a:p>
          <a:p>
            <a:r>
              <a:rPr lang="en-US" dirty="0"/>
              <a:t>Learning about new technologies you might use … talks </a:t>
            </a:r>
            <a:r>
              <a:rPr lang="en-US" dirty="0">
                <a:solidFill>
                  <a:srgbClr val="FF0000"/>
                </a:solidFill>
              </a:rPr>
              <a:t>LXe, LGADs</a:t>
            </a:r>
            <a:r>
              <a:rPr lang="en-US" dirty="0"/>
              <a:t>,</a:t>
            </a:r>
          </a:p>
          <a:p>
            <a:r>
              <a:rPr lang="en-US" dirty="0"/>
              <a:t>Exploring where you might do it … talks  </a:t>
            </a:r>
            <a:r>
              <a:rPr lang="en-US" dirty="0">
                <a:solidFill>
                  <a:srgbClr val="FF0000"/>
                </a:solidFill>
              </a:rPr>
              <a:t>PSI, TRIUMF</a:t>
            </a:r>
          </a:p>
          <a:p>
            <a:r>
              <a:rPr lang="en-US" dirty="0"/>
              <a:t>Figuring out how to pay for it …  </a:t>
            </a:r>
            <a:r>
              <a:rPr lang="en-US" b="1" i="1" dirty="0">
                <a:solidFill>
                  <a:schemeClr val="accent6">
                    <a:lumMod val="50000"/>
                  </a:schemeClr>
                </a:solidFill>
              </a:rPr>
              <a:t>JENS !!!!!!!!!!</a:t>
            </a:r>
          </a:p>
          <a:p>
            <a:r>
              <a:rPr lang="en-US" dirty="0"/>
              <a:t> Some new simulations</a:t>
            </a:r>
          </a:p>
          <a:p>
            <a:r>
              <a:rPr lang="en-US" dirty="0"/>
              <a:t> Some prototypes</a:t>
            </a:r>
          </a:p>
          <a:p>
            <a:r>
              <a:rPr lang="en-US" dirty="0"/>
              <a:t>And then the fun begins. </a:t>
            </a:r>
          </a:p>
        </p:txBody>
      </p:sp>
    </p:spTree>
    <p:extLst>
      <p:ext uri="{BB962C8B-B14F-4D97-AF65-F5344CB8AC3E}">
        <p14:creationId xmlns:p14="http://schemas.microsoft.com/office/powerpoint/2010/main" val="226921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81" y="129532"/>
            <a:ext cx="11736710" cy="66534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105887" y="209773"/>
            <a:ext cx="3135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Dinko</a:t>
            </a:r>
            <a:r>
              <a:rPr lang="en-US" dirty="0"/>
              <a:t> </a:t>
            </a:r>
            <a:r>
              <a:rPr lang="en-US" dirty="0" err="1"/>
              <a:t>Pocanic</a:t>
            </a:r>
            <a:r>
              <a:rPr lang="en-US" dirty="0"/>
              <a:t> (PEN/</a:t>
            </a:r>
            <a:r>
              <a:rPr lang="en-US" dirty="0" err="1"/>
              <a:t>PiBeta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8912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88"/>
            <a:ext cx="12255690" cy="683761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71" y="317860"/>
            <a:ext cx="8755501" cy="64863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493603" y="89087"/>
            <a:ext cx="18798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FF00"/>
                </a:solidFill>
              </a:rPr>
              <a:t>Tristsan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>
                <a:solidFill>
                  <a:srgbClr val="FFFF00"/>
                </a:solidFill>
              </a:rPr>
              <a:t>Sullivan</a:t>
            </a:r>
          </a:p>
          <a:p>
            <a:r>
              <a:rPr lang="en-US" b="1" dirty="0">
                <a:solidFill>
                  <a:srgbClr val="FFFF00"/>
                </a:solidFill>
              </a:rPr>
              <a:t>(</a:t>
            </a:r>
            <a:r>
              <a:rPr lang="en-US" b="1" dirty="0" err="1">
                <a:solidFill>
                  <a:srgbClr val="FFFF00"/>
                </a:solidFill>
              </a:rPr>
              <a:t>PiENu</a:t>
            </a:r>
            <a:r>
              <a:rPr lang="en-US" b="1" dirty="0">
                <a:solidFill>
                  <a:srgbClr val="FFFF00"/>
                </a:solidFill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13381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4013227-AE4D-4A4E-BC3A-C7F00A9A8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PIENUXE: New Rare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ym typeface="Symbol" panose="05050102010706020507" pitchFamily="18" charset="2"/>
              </a:rPr>
              <a:t>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/>
              <a:t>Decay Experiment with LXe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8A63CB-5860-4901-985E-FFBFBEDAE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050" y="1319842"/>
            <a:ext cx="6222877" cy="33919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05F1785-4A4B-43D6-AC00-80D4C47A5D80}"/>
              </a:ext>
            </a:extLst>
          </p:cNvPr>
          <p:cNvSpPr txBox="1"/>
          <p:nvPr/>
        </p:nvSpPr>
        <p:spPr>
          <a:xfrm>
            <a:off x="719463" y="1904207"/>
            <a:ext cx="3151556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/>
              <a:t>π</a:t>
            </a:r>
            <a:r>
              <a:rPr lang="en-US" sz="2800" baseline="30000"/>
              <a:t>+</a:t>
            </a:r>
            <a:r>
              <a:rPr lang="en-US" sz="2800"/>
              <a:t> beam </a:t>
            </a:r>
            <a:br>
              <a:rPr lang="en-US" sz="2800"/>
            </a:br>
            <a:r>
              <a:rPr lang="en-US" sz="2800"/>
              <a:t>10x higher intensity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BA1BDA-0710-437E-9E7E-B771CA8052A4}"/>
              </a:ext>
            </a:extLst>
          </p:cNvPr>
          <p:cNvSpPr txBox="1"/>
          <p:nvPr/>
        </p:nvSpPr>
        <p:spPr>
          <a:xfrm>
            <a:off x="7957685" y="3561735"/>
            <a:ext cx="2738529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/>
              <a:t>State-of-the-art </a:t>
            </a:r>
            <a:br>
              <a:rPr lang="en-US" sz="2800"/>
            </a:br>
            <a:r>
              <a:rPr lang="en-US" sz="2800"/>
              <a:t>active Si target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A8ED24-FE13-4D3E-851A-2DB200511052}"/>
              </a:ext>
            </a:extLst>
          </p:cNvPr>
          <p:cNvSpPr txBox="1"/>
          <p:nvPr/>
        </p:nvSpPr>
        <p:spPr>
          <a:xfrm>
            <a:off x="7559910" y="1571194"/>
            <a:ext cx="3912627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/>
              <a:t>Fast, deep, homogenous </a:t>
            </a:r>
            <a:br>
              <a:rPr lang="en-US" sz="2800"/>
            </a:br>
            <a:r>
              <a:rPr lang="en-US" sz="2800" err="1"/>
              <a:t>LXe</a:t>
            </a:r>
            <a:r>
              <a:rPr lang="en-US" sz="2800"/>
              <a:t> calorimeter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7EEE9B-1454-4004-96FF-27400B35B00F}"/>
              </a:ext>
            </a:extLst>
          </p:cNvPr>
          <p:cNvSpPr txBox="1"/>
          <p:nvPr/>
        </p:nvSpPr>
        <p:spPr>
          <a:xfrm>
            <a:off x="719463" y="5107879"/>
            <a:ext cx="4999182" cy="138499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Overall</a:t>
            </a:r>
          </a:p>
          <a:p>
            <a:pPr marL="738188" lvl="1" indent="-280988">
              <a:buFont typeface="Arial" panose="020B0604020202020204" pitchFamily="34" charset="0"/>
              <a:buChar char="•"/>
            </a:pPr>
            <a:r>
              <a:rPr lang="en-US" sz="2800" dirty="0"/>
              <a:t>&gt;20x higher statistics</a:t>
            </a:r>
          </a:p>
          <a:p>
            <a:pPr marL="738188" lvl="1" indent="-280988">
              <a:buFont typeface="Arial" panose="020B0604020202020204" pitchFamily="34" charset="0"/>
              <a:buChar char="•"/>
            </a:pPr>
            <a:r>
              <a:rPr lang="en-US" sz="2800" dirty="0"/>
              <a:t>&gt;10x reduction systematics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0052A7-D2FE-420B-81FA-ACBFE7D5497C}"/>
              </a:ext>
            </a:extLst>
          </p:cNvPr>
          <p:cNvSpPr txBox="1"/>
          <p:nvPr/>
        </p:nvSpPr>
        <p:spPr>
          <a:xfrm>
            <a:off x="7139354" y="5029200"/>
            <a:ext cx="4214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Lessons learned @ TRIUMF and PSI</a:t>
            </a:r>
          </a:p>
          <a:p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4144768-2B81-42AC-9719-8A136F050750}"/>
              </a:ext>
            </a:extLst>
          </p:cNvPr>
          <p:cNvSpPr txBox="1"/>
          <p:nvPr/>
        </p:nvSpPr>
        <p:spPr>
          <a:xfrm>
            <a:off x="7139354" y="5352365"/>
            <a:ext cx="3674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Dinko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(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UVa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), Tristan (TRIUMF)</a:t>
            </a:r>
          </a:p>
        </p:txBody>
      </p:sp>
    </p:spTree>
    <p:extLst>
      <p:ext uri="{BB962C8B-B14F-4D97-AF65-F5344CB8AC3E}">
        <p14:creationId xmlns:p14="http://schemas.microsoft.com/office/powerpoint/2010/main" val="7763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35693-D711-48E7-9797-A6345DD1A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F1B9B-5A5D-45FC-8947-8BDCE2FD1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8720"/>
            <a:ext cx="5078950" cy="498824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PSI                                                      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045D0710-00EB-487F-9843-A0231E32696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61831424"/>
                  </p:ext>
                </p:extLst>
              </p:nvPr>
            </p:nvGraphicFramePr>
            <p:xfrm>
              <a:off x="3264635" y="220316"/>
              <a:ext cx="8025560" cy="1409065"/>
            </p:xfrm>
            <a:graphic>
              <a:graphicData uri="http://schemas.openxmlformats.org/drawingml/2006/table">
                <a:tbl>
                  <a:tblPr firstRow="1" bandRow="1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tableStyleId>{5C22544A-7EE6-4342-B048-85BDC9FD1C3A}</a:tableStyleId>
                  </a:tblPr>
                  <a:tblGrid>
                    <a:gridCol w="1667648">
                      <a:extLst>
                        <a:ext uri="{9D8B030D-6E8A-4147-A177-3AD203B41FA5}">
                          <a16:colId xmlns:a16="http://schemas.microsoft.com/office/drawing/2014/main" val="1295132029"/>
                        </a:ext>
                      </a:extLst>
                    </a:gridCol>
                    <a:gridCol w="3222385">
                      <a:extLst>
                        <a:ext uri="{9D8B030D-6E8A-4147-A177-3AD203B41FA5}">
                          <a16:colId xmlns:a16="http://schemas.microsoft.com/office/drawing/2014/main" val="3255147060"/>
                        </a:ext>
                      </a:extLst>
                    </a:gridCol>
                    <a:gridCol w="3135527">
                      <a:extLst>
                        <a:ext uri="{9D8B030D-6E8A-4147-A177-3AD203B41FA5}">
                          <a16:colId xmlns:a16="http://schemas.microsoft.com/office/drawing/2014/main" val="4027518548"/>
                        </a:ext>
                      </a:extLst>
                    </a:gridCol>
                  </a:tblGrid>
                  <a:tr h="391090"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  <m:t>𝝅</m:t>
                                    </m:r>
                                  </m:e>
                                  <m:sup>
                                    <m: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p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sSup>
                                  <m:sSup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𝒆</m:t>
                                    </m:r>
                                  </m:e>
                                  <m:sup>
                                    <m:r>
                                      <a:rPr lang="en-US" sz="20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p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ν</m:t>
                                </m:r>
                              </m:oMath>
                            </m:oMathPara>
                          </a14:m>
                          <a:r>
                            <a:rPr lang="en-US" sz="1600" b="1">
                              <a:ea typeface="Cambria Math" panose="02040503050406030204" pitchFamily="18" charset="0"/>
                            </a:rPr>
                            <a:t/>
                          </a:r>
                          <a:br>
                            <a:rPr lang="en-US" sz="1600" b="1">
                              <a:ea typeface="Cambria Math" panose="02040503050406030204" pitchFamily="18" charset="0"/>
                            </a:rPr>
                          </a:br>
                          <a:endParaRPr lang="en-US" sz="1600" b="1">
                            <a:ea typeface="Cambria Math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  <m:t>𝝅</m:t>
                                    </m:r>
                                  </m:e>
                                  <m:sup>
                                    <m: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p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sSup>
                                  <m:sSupPr>
                                    <m:ctrlPr>
                                      <a:rPr lang="en-US" sz="20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𝝅</m:t>
                                    </m:r>
                                  </m:e>
                                  <m:sup>
                                    <m:r>
                                      <a:rPr lang="en-US" sz="20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𝟎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𝒆</m:t>
                                    </m:r>
                                  </m:e>
                                  <m:sup>
                                    <m:r>
                                      <a:rPr lang="en-US" sz="20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p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ν</m:t>
                                </m:r>
                              </m:oMath>
                            </m:oMathPara>
                          </a14:m>
                          <a:r>
                            <a:rPr lang="en-US" sz="2000" b="1">
                              <a:ea typeface="Cambria Math" panose="02040503050406030204" pitchFamily="18" charset="0"/>
                            </a:rPr>
                            <a:t/>
                          </a:r>
                          <a:br>
                            <a:rPr lang="en-US" sz="2000" b="1">
                              <a:ea typeface="Cambria Math" panose="02040503050406030204" pitchFamily="18" charset="0"/>
                            </a:rPr>
                          </a:br>
                          <a:endParaRPr lang="en-US" sz="20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78941347"/>
                      </a:ext>
                    </a:extLst>
                  </a:tr>
                  <a:tr h="32519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momentum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/>
                            <a:t>75 MeV/c, </a:t>
                          </a:r>
                          <a:r>
                            <a:rPr lang="en-US" sz="1600" err="1"/>
                            <a:t>2x10</a:t>
                          </a:r>
                          <a:r>
                            <a:rPr lang="en-US" sz="1600" baseline="30000" err="1"/>
                            <a:t>5</a:t>
                          </a:r>
                          <a:r>
                            <a:rPr lang="en-US" sz="1600"/>
                            <a:t> Hz, </a:t>
                          </a:r>
                          <a:r>
                            <a:rPr lang="en-US" sz="1600" err="1"/>
                            <a:t>dp</a:t>
                          </a:r>
                          <a:r>
                            <a:rPr lang="en-US" sz="1600"/>
                            <a:t>/p=1%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/>
                            <a:t>75 MeV/c, </a:t>
                          </a:r>
                          <a:r>
                            <a:rPr lang="en-US" sz="1600" err="1"/>
                            <a:t>3x10</a:t>
                          </a:r>
                          <a:r>
                            <a:rPr lang="en-US" sz="1600" baseline="30000" err="1"/>
                            <a:t>7</a:t>
                          </a:r>
                          <a:r>
                            <a:rPr lang="en-US" sz="1600"/>
                            <a:t> Hz, </a:t>
                          </a:r>
                          <a:r>
                            <a:rPr lang="en-US" sz="1600" err="1"/>
                            <a:t>dp</a:t>
                          </a:r>
                          <a:r>
                            <a:rPr lang="en-US" sz="1600"/>
                            <a:t>/p=3%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28475546"/>
                      </a:ext>
                    </a:extLst>
                  </a:tr>
                  <a:tr h="32519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Statistics/</a:t>
                          </a:r>
                          <a:r>
                            <a:rPr lang="en-US" sz="1600" dirty="0" err="1"/>
                            <a:t>yr</a:t>
                          </a:r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10</a:t>
                          </a:r>
                          <a:r>
                            <a:rPr lang="en-US" sz="1400" baseline="30000" dirty="0"/>
                            <a:t>8</a:t>
                          </a:r>
                          <a:endParaRPr lang="en-US" sz="1600" baseline="30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/>
                            <a:t>10</a:t>
                          </a:r>
                          <a:r>
                            <a:rPr lang="en-US" sz="1600" baseline="3000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07738812"/>
                      </a:ext>
                    </a:extLst>
                  </a:tr>
                  <a:tr h="32519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/>
                            <a:t>precision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0.015%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0.1%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520108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045D0710-00EB-487F-9843-A0231E32696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61831424"/>
                  </p:ext>
                </p:extLst>
              </p:nvPr>
            </p:nvGraphicFramePr>
            <p:xfrm>
              <a:off x="3264635" y="220316"/>
              <a:ext cx="8025560" cy="1409065"/>
            </p:xfrm>
            <a:graphic>
              <a:graphicData uri="http://schemas.openxmlformats.org/drawingml/2006/table">
                <a:tbl>
                  <a:tblPr firstRow="1" bandRow="1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tableStyleId>{5C22544A-7EE6-4342-B048-85BDC9FD1C3A}</a:tableStyleId>
                  </a:tblPr>
                  <a:tblGrid>
                    <a:gridCol w="1667648">
                      <a:extLst>
                        <a:ext uri="{9D8B030D-6E8A-4147-A177-3AD203B41FA5}">
                          <a16:colId xmlns:a16="http://schemas.microsoft.com/office/drawing/2014/main" val="1295132029"/>
                        </a:ext>
                      </a:extLst>
                    </a:gridCol>
                    <a:gridCol w="3222385">
                      <a:extLst>
                        <a:ext uri="{9D8B030D-6E8A-4147-A177-3AD203B41FA5}">
                          <a16:colId xmlns:a16="http://schemas.microsoft.com/office/drawing/2014/main" val="3255147060"/>
                        </a:ext>
                      </a:extLst>
                    </a:gridCol>
                    <a:gridCol w="3135527">
                      <a:extLst>
                        <a:ext uri="{9D8B030D-6E8A-4147-A177-3AD203B41FA5}">
                          <a16:colId xmlns:a16="http://schemas.microsoft.com/office/drawing/2014/main" val="4027518548"/>
                        </a:ext>
                      </a:extLst>
                    </a:gridCol>
                  </a:tblGrid>
                  <a:tr h="403225"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2741" t="-7576" r="-100378" b="-27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56893" t="-7576" r="-3107" b="-27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8941347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momentum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/>
                            <a:t>75 MeV/c, </a:t>
                          </a:r>
                          <a:r>
                            <a:rPr lang="en-US" sz="1600" err="1"/>
                            <a:t>2x10</a:t>
                          </a:r>
                          <a:r>
                            <a:rPr lang="en-US" sz="1600" baseline="30000" err="1"/>
                            <a:t>5</a:t>
                          </a:r>
                          <a:r>
                            <a:rPr lang="en-US" sz="1600"/>
                            <a:t> Hz, </a:t>
                          </a:r>
                          <a:r>
                            <a:rPr lang="en-US" sz="1600" err="1"/>
                            <a:t>dp</a:t>
                          </a:r>
                          <a:r>
                            <a:rPr lang="en-US" sz="1600"/>
                            <a:t>/p=1%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/>
                            <a:t>75 MeV/c, </a:t>
                          </a:r>
                          <a:r>
                            <a:rPr lang="en-US" sz="1600" err="1"/>
                            <a:t>3x10</a:t>
                          </a:r>
                          <a:r>
                            <a:rPr lang="en-US" sz="1600" baseline="30000" err="1"/>
                            <a:t>7</a:t>
                          </a:r>
                          <a:r>
                            <a:rPr lang="en-US" sz="1600"/>
                            <a:t> Hz, </a:t>
                          </a:r>
                          <a:r>
                            <a:rPr lang="en-US" sz="1600" err="1"/>
                            <a:t>dp</a:t>
                          </a:r>
                          <a:r>
                            <a:rPr lang="en-US" sz="1600"/>
                            <a:t>/p=3%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28475546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Statistics/</a:t>
                          </a:r>
                          <a:r>
                            <a:rPr lang="en-US" sz="1600" dirty="0" err="1"/>
                            <a:t>yr</a:t>
                          </a:r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10</a:t>
                          </a:r>
                          <a:r>
                            <a:rPr lang="en-US" sz="1400" baseline="30000" dirty="0"/>
                            <a:t>8</a:t>
                          </a:r>
                          <a:endParaRPr lang="en-US" sz="1600" baseline="30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/>
                            <a:t>10</a:t>
                          </a:r>
                          <a:r>
                            <a:rPr lang="en-US" sz="1600" baseline="3000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07738812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/>
                            <a:t>precision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0.015%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0.1%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5201087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AE35FD94-A150-4DBB-A327-0A11CDB91B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6842" y="2242547"/>
            <a:ext cx="3270680" cy="32154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315B96-29B0-4DDB-9FD1-CE240E717194}"/>
              </a:ext>
            </a:extLst>
          </p:cNvPr>
          <p:cNvSpPr txBox="1"/>
          <p:nvPr/>
        </p:nvSpPr>
        <p:spPr>
          <a:xfrm>
            <a:off x="2738477" y="2009419"/>
            <a:ext cx="2919846" cy="861774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/>
              <a:t>πE1: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fulfills </a:t>
            </a:r>
            <a:r>
              <a:rPr lang="en-US" sz="1600" dirty="0" err="1"/>
              <a:t>pienu</a:t>
            </a:r>
            <a:r>
              <a:rPr lang="en-US" sz="1600" dirty="0"/>
              <a:t>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shared with </a:t>
            </a:r>
            <a:r>
              <a:rPr lang="el-GR" sz="1600" dirty="0"/>
              <a:t>μ</a:t>
            </a:r>
            <a:r>
              <a:rPr lang="en-US" sz="1600" dirty="0"/>
              <a:t>SR community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C4CE7-BE36-4741-BEBB-D5FF8D31EA6B}"/>
              </a:ext>
            </a:extLst>
          </p:cNvPr>
          <p:cNvSpPr txBox="1"/>
          <p:nvPr/>
        </p:nvSpPr>
        <p:spPr>
          <a:xfrm>
            <a:off x="569295" y="4976634"/>
            <a:ext cx="460624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/>
              <a:t>πE5: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fulfills </a:t>
            </a:r>
            <a:r>
              <a:rPr lang="en-US" dirty="0" err="1"/>
              <a:t>piBeta</a:t>
            </a:r>
            <a:r>
              <a:rPr lang="en-US" dirty="0"/>
              <a:t>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world’s highest intensity beamline likely available in a few year’s when MEG finished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18C754-F80F-40A1-84BC-E292C01ABE48}"/>
              </a:ext>
            </a:extLst>
          </p:cNvPr>
          <p:cNvSpPr txBox="1"/>
          <p:nvPr/>
        </p:nvSpPr>
        <p:spPr>
          <a:xfrm>
            <a:off x="569295" y="6370572"/>
            <a:ext cx="2952279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experiment welcome at PSI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18B145A-F2B4-40AE-B9CE-3E078AF20F2F}"/>
              </a:ext>
            </a:extLst>
          </p:cNvPr>
          <p:cNvSpPr txBox="1">
            <a:spLocks/>
          </p:cNvSpPr>
          <p:nvPr/>
        </p:nvSpPr>
        <p:spPr>
          <a:xfrm>
            <a:off x="6009156" y="1154144"/>
            <a:ext cx="6001135" cy="4988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r>
              <a:rPr lang="en-US" dirty="0"/>
              <a:t>TRIUMF  </a:t>
            </a:r>
          </a:p>
          <a:p>
            <a:pPr marL="457200" lvl="1" indent="0">
              <a:buNone/>
            </a:pPr>
            <a:r>
              <a:rPr lang="en-US" dirty="0"/>
              <a:t>some possibilities, at least for </a:t>
            </a:r>
            <a:r>
              <a:rPr lang="en-US" dirty="0" err="1"/>
              <a:t>pienu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development studies required !                                                    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AD1337E-8C0A-48D1-8D14-67C3C0B67A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6112" y="3516529"/>
            <a:ext cx="4987688" cy="334147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FB0D05A-2852-4B83-BF6A-034A94CF2F4B}"/>
              </a:ext>
            </a:extLst>
          </p:cNvPr>
          <p:cNvSpPr txBox="1"/>
          <p:nvPr/>
        </p:nvSpPr>
        <p:spPr>
          <a:xfrm>
            <a:off x="214" y="3019749"/>
            <a:ext cx="3674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Andreas (PSI)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476302-7263-4638-8DEF-01B105C5AD7C}"/>
              </a:ext>
            </a:extLst>
          </p:cNvPr>
          <p:cNvSpPr txBox="1"/>
          <p:nvPr/>
        </p:nvSpPr>
        <p:spPr>
          <a:xfrm>
            <a:off x="7852043" y="2203623"/>
            <a:ext cx="3674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Doug (TRIUMF)</a:t>
            </a:r>
          </a:p>
        </p:txBody>
      </p:sp>
      <p:sp>
        <p:nvSpPr>
          <p:cNvPr id="4" name="Rectangle 3"/>
          <p:cNvSpPr/>
          <p:nvPr/>
        </p:nvSpPr>
        <p:spPr>
          <a:xfrm>
            <a:off x="6067481" y="3229431"/>
            <a:ext cx="5286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Can TRIUMF assemble a Study Group to look into this?</a:t>
            </a:r>
          </a:p>
        </p:txBody>
      </p:sp>
    </p:spTree>
    <p:extLst>
      <p:ext uri="{BB962C8B-B14F-4D97-AF65-F5344CB8AC3E}">
        <p14:creationId xmlns:p14="http://schemas.microsoft.com/office/powerpoint/2010/main" val="361643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C41D5-7319-43CE-906E-BA9ED6561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Active target and tracker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7B1A4BE-57F2-499A-80C8-B72B3C4852D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main issues</a:t>
                </a:r>
              </a:p>
              <a:p>
                <a:pPr lvl="1"/>
                <a:r>
                  <a:rPr lang="en-US" sz="2000" dirty="0"/>
                  <a:t>vertex reconstruction, pile-up </a:t>
                </a:r>
              </a:p>
              <a:p>
                <a:pPr lvl="1"/>
                <a:r>
                  <a:rPr lang="en-US" sz="2000" dirty="0"/>
                  <a:t>separation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sz="2000" dirty="0"/>
                  <a:t> from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:r>
                  <a:rPr lang="en-US" sz="2400" dirty="0"/>
                  <a:t>Not fully utilized for </a:t>
                </a:r>
                <a:r>
                  <a:rPr lang="en-US" sz="2400" dirty="0" err="1"/>
                  <a:t>pienu</a:t>
                </a:r>
                <a:r>
                  <a:rPr lang="en-US" sz="2400" dirty="0"/>
                  <a:t> and </a:t>
                </a:r>
                <a:r>
                  <a:rPr lang="en-US" sz="2400" dirty="0" err="1"/>
                  <a:t>piBeta</a:t>
                </a:r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Breakthrough</a:t>
                </a:r>
                <a:r>
                  <a:rPr lang="en-US" sz="2400" dirty="0"/>
                  <a:t> in fast Si detector technology</a:t>
                </a:r>
              </a:p>
              <a:p>
                <a:pPr marL="457200" lvl="1" indent="0">
                  <a:buNone/>
                </a:pPr>
                <a:r>
                  <a:rPr lang="en-US" sz="2000" dirty="0"/>
                  <a:t>LGADs: 50 </a:t>
                </a:r>
                <a:r>
                  <a:rPr lang="el-GR" sz="2000" dirty="0"/>
                  <a:t>μ</a:t>
                </a:r>
                <a:r>
                  <a:rPr lang="en-US" sz="2000" dirty="0"/>
                  <a:t>m thick, pixel, 30 </a:t>
                </a:r>
                <a:r>
                  <a:rPr lang="en-US" sz="2000" dirty="0" err="1"/>
                  <a:t>ps</a:t>
                </a:r>
                <a:r>
                  <a:rPr lang="en-US" sz="2000" dirty="0"/>
                  <a:t>, fast pulses</a:t>
                </a:r>
              </a:p>
              <a:p>
                <a:r>
                  <a:rPr lang="en-US" sz="2400" dirty="0"/>
                  <a:t>Concept aligned with highly active </a:t>
                </a:r>
                <a:br>
                  <a:rPr lang="en-US" sz="2400" dirty="0"/>
                </a:br>
                <a:r>
                  <a:rPr lang="en-US" sz="2400" dirty="0"/>
                  <a:t>detector research, HL-LHC</a:t>
                </a:r>
              </a:p>
              <a:p>
                <a:r>
                  <a:rPr lang="en-US" sz="2400" dirty="0"/>
                  <a:t>First concepts during workshop</a:t>
                </a:r>
              </a:p>
              <a:p>
                <a:pPr lvl="1"/>
                <a:r>
                  <a:rPr lang="en-US" sz="2000" dirty="0"/>
                  <a:t>active target replaces tracker</a:t>
                </a:r>
              </a:p>
              <a:p>
                <a:pPr lvl="1"/>
                <a:r>
                  <a:rPr lang="en-US" sz="2000" dirty="0"/>
                  <a:t>narrow beampipe into calo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7B1A4BE-57F2-499A-80C8-B72B3C4852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7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457B52AE-82AD-4518-BC03-7F447F49A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2885" y="3722579"/>
            <a:ext cx="4399553" cy="21616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Screen Clipping">
            <a:extLst>
              <a:ext uri="{FF2B5EF4-FFF2-40B4-BE49-F238E27FC236}">
                <a16:creationId xmlns:a16="http://schemas.microsoft.com/office/drawing/2014/main" id="{8B980DFD-5ADC-4716-B41F-180A30477A1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29"/>
          <a:stretch/>
        </p:blipFill>
        <p:spPr>
          <a:xfrm>
            <a:off x="6767898" y="571575"/>
            <a:ext cx="2574763" cy="10785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45E091E-15F0-4EB2-91DB-FEF8A2FABE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5039" y="1882980"/>
            <a:ext cx="1810247" cy="15460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C71970A-7ED9-44EC-901F-03D744A52B2A}"/>
              </a:ext>
            </a:extLst>
          </p:cNvPr>
          <p:cNvSpPr txBox="1"/>
          <p:nvPr/>
        </p:nvSpPr>
        <p:spPr>
          <a:xfrm>
            <a:off x="9854360" y="865552"/>
            <a:ext cx="2144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HV-CMOS, high granularity, 0.1-10 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317A3F-BFF7-425A-BE5B-7DA55F3A99FF}"/>
              </a:ext>
            </a:extLst>
          </p:cNvPr>
          <p:cNvSpPr txBox="1"/>
          <p:nvPr/>
        </p:nvSpPr>
        <p:spPr>
          <a:xfrm>
            <a:off x="9801460" y="2311620"/>
            <a:ext cx="1810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LGADs, mm granularity, </a:t>
            </a:r>
            <a:r>
              <a:rPr lang="en-US" b="1" dirty="0">
                <a:solidFill>
                  <a:srgbClr val="FF0000"/>
                </a:solidFill>
              </a:rPr>
              <a:t>30 </a:t>
            </a:r>
            <a:r>
              <a:rPr lang="en-US" b="1" dirty="0" err="1">
                <a:solidFill>
                  <a:srgbClr val="FF0000"/>
                </a:solidFill>
              </a:rPr>
              <a:t>ps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64C61F-A2F2-4BFB-8506-86EC0096F684}"/>
              </a:ext>
            </a:extLst>
          </p:cNvPr>
          <p:cNvSpPr txBox="1"/>
          <p:nvPr/>
        </p:nvSpPr>
        <p:spPr>
          <a:xfrm>
            <a:off x="4745414" y="2970933"/>
            <a:ext cx="3674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Simone (UC Santa Cruz)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2911DF5-E5B6-4229-BEF3-1AFEB4E28096}"/>
              </a:ext>
            </a:extLst>
          </p:cNvPr>
          <p:cNvSpPr txBox="1"/>
          <p:nvPr/>
        </p:nvSpPr>
        <p:spPr>
          <a:xfrm>
            <a:off x="8323821" y="6381081"/>
            <a:ext cx="3674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Tristan (TRIUMF)</a:t>
            </a:r>
          </a:p>
        </p:txBody>
      </p:sp>
    </p:spTree>
    <p:extLst>
      <p:ext uri="{BB962C8B-B14F-4D97-AF65-F5344CB8AC3E}">
        <p14:creationId xmlns:p14="http://schemas.microsoft.com/office/powerpoint/2010/main" val="415679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03F0A-E404-4069-81BD-6D70CFEE9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0012"/>
            <a:ext cx="10515600" cy="64420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LXe calorimeter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544BA6-7432-4D17-839F-57E9C5F85D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State of the art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Resolution</a:t>
            </a:r>
          </a:p>
          <a:p>
            <a:pPr lvl="1"/>
            <a:r>
              <a:rPr lang="en-US" dirty="0"/>
              <a:t>~2.5 mm position</a:t>
            </a:r>
          </a:p>
          <a:p>
            <a:pPr lvl="1"/>
            <a:r>
              <a:rPr lang="en-US" dirty="0"/>
              <a:t>~55 </a:t>
            </a:r>
            <a:r>
              <a:rPr lang="en-US" dirty="0" err="1"/>
              <a:t>ps</a:t>
            </a:r>
            <a:r>
              <a:rPr lang="en-US" dirty="0"/>
              <a:t> timing</a:t>
            </a:r>
          </a:p>
          <a:p>
            <a:pPr lvl="1"/>
            <a:r>
              <a:rPr lang="en-US" dirty="0"/>
              <a:t>~1.7% energy</a:t>
            </a:r>
          </a:p>
          <a:p>
            <a:r>
              <a:rPr lang="en-US" dirty="0"/>
              <a:t>Tokyo group</a:t>
            </a:r>
          </a:p>
          <a:p>
            <a:pPr marL="457200" lvl="1" indent="0">
              <a:buNone/>
            </a:pPr>
            <a:r>
              <a:rPr lang="en-US" sz="2200" dirty="0"/>
              <a:t>interested in testing </a:t>
            </a:r>
            <a:r>
              <a:rPr lang="en-US" sz="2200" dirty="0" err="1"/>
              <a:t>pienu</a:t>
            </a:r>
            <a:r>
              <a:rPr lang="en-US" sz="2200" dirty="0"/>
              <a:t> experiment </a:t>
            </a:r>
            <a:br>
              <a:rPr lang="en-US" sz="2200" dirty="0"/>
            </a:br>
            <a:r>
              <a:rPr lang="en-US" sz="2200" dirty="0"/>
              <a:t>with MEGII, related detector characterization</a:t>
            </a:r>
          </a:p>
          <a:p>
            <a:pPr marL="457200" lvl="1" indent="0">
              <a:buNone/>
            </a:pPr>
            <a:r>
              <a:rPr lang="en-US" sz="2200" dirty="0"/>
              <a:t>100 l prototype detector exists</a:t>
            </a:r>
          </a:p>
          <a:p>
            <a:pPr marL="457200" lvl="1" indent="0">
              <a:buNone/>
            </a:pPr>
            <a:r>
              <a:rPr lang="en-US" sz="2200" dirty="0"/>
              <a:t>received R&amp;D funding for new </a:t>
            </a:r>
            <a:r>
              <a:rPr lang="en-US" sz="2200" dirty="0" err="1"/>
              <a:t>pienu</a:t>
            </a:r>
            <a:endParaRPr lang="en-US" sz="2200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E6917F-071B-4FFF-9AE2-8261ADFF3EFE}"/>
              </a:ext>
            </a:extLst>
          </p:cNvPr>
          <p:cNvSpPr txBox="1"/>
          <p:nvPr/>
        </p:nvSpPr>
        <p:spPr>
          <a:xfrm>
            <a:off x="4599612" y="537472"/>
            <a:ext cx="3674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Toshiyuko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(Univ Tokyo)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20CB94-7B95-42D6-8746-51C9193B0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4086" y="3669723"/>
            <a:ext cx="5052444" cy="28382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746EA4-968F-44F8-8D84-A4ACDEEF50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2688" y="520552"/>
            <a:ext cx="2175825" cy="29307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1224C5B-2300-4A7E-94A5-BB4B13488C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0229" y="1558342"/>
            <a:ext cx="3555657" cy="157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99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5FAF2-EB58-4441-B932-D98D9474F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LXe</a:t>
            </a:r>
            <a:r>
              <a:rPr lang="en-US" b="1" dirty="0"/>
              <a:t> calorimeter for </a:t>
            </a:r>
            <a:r>
              <a:rPr lang="en-US" b="1" dirty="0" err="1"/>
              <a:t>PIENUXe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9499778E-809B-4CE2-BBF2-FE7E4CDB82A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28 X</a:t>
                </a:r>
                <a:r>
                  <a:rPr lang="en-US" baseline="-25000" dirty="0"/>
                  <a:t>0</a:t>
                </a:r>
              </a:p>
              <a:p>
                <a:r>
                  <a:rPr lang="en-US" dirty="0"/>
                  <a:t>symmetric</a:t>
                </a:r>
              </a:p>
              <a:p>
                <a:r>
                  <a:rPr lang="en-US" dirty="0"/>
                  <a:t>~ 50% efficiency</a:t>
                </a:r>
              </a:p>
              <a:p>
                <a:endParaRPr lang="en-US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/>
                  <a:t> 200 better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sz="2800" dirty="0"/>
                  <a:t> </a:t>
                </a:r>
                <a:br>
                  <a:rPr lang="en-US" sz="2800" dirty="0"/>
                </a:br>
                <a:r>
                  <a:rPr lang="en-US" sz="2800" dirty="0"/>
                  <a:t>tail suppression than </a:t>
                </a:r>
                <a:br>
                  <a:rPr lang="en-US" sz="2800" dirty="0"/>
                </a:br>
                <a:r>
                  <a:rPr lang="en-US" sz="2800" dirty="0"/>
                  <a:t>PEN @ PSI</a:t>
                </a:r>
                <a:endParaRPr lang="en-US" dirty="0"/>
              </a:p>
              <a:p>
                <a:endParaRPr lang="en-US" baseline="-25000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9499778E-809B-4CE2-BBF2-FE7E4CDB82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19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FE5B6B64-0C4B-49C9-BAD2-4271214EA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4613" y="1543665"/>
            <a:ext cx="7506848" cy="42916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D304949-E002-4958-B7DA-2A85105C4E4C}"/>
              </a:ext>
            </a:extLst>
          </p:cNvPr>
          <p:cNvSpPr txBox="1"/>
          <p:nvPr/>
        </p:nvSpPr>
        <p:spPr>
          <a:xfrm>
            <a:off x="7479420" y="1174333"/>
            <a:ext cx="1634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Dinko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(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UVa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) 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91AF25E-CF35-4578-A501-7DD349E45335}"/>
              </a:ext>
            </a:extLst>
          </p:cNvPr>
          <p:cNvSpPr/>
          <p:nvPr/>
        </p:nvSpPr>
        <p:spPr>
          <a:xfrm>
            <a:off x="6748423" y="3702942"/>
            <a:ext cx="3166394" cy="637871"/>
          </a:xfrm>
          <a:custGeom>
            <a:avLst/>
            <a:gdLst>
              <a:gd name="connsiteX0" fmla="*/ 0 w 3166394"/>
              <a:gd name="connsiteY0" fmla="*/ 604562 h 637871"/>
              <a:gd name="connsiteX1" fmla="*/ 0 w 3166394"/>
              <a:gd name="connsiteY1" fmla="*/ 604562 h 637871"/>
              <a:gd name="connsiteX2" fmla="*/ 498764 w 3166394"/>
              <a:gd name="connsiteY2" fmla="*/ 619676 h 637871"/>
              <a:gd name="connsiteX3" fmla="*/ 634790 w 3166394"/>
              <a:gd name="connsiteY3" fmla="*/ 627233 h 637871"/>
              <a:gd name="connsiteX4" fmla="*/ 846387 w 3166394"/>
              <a:gd name="connsiteY4" fmla="*/ 627233 h 637871"/>
              <a:gd name="connsiteX5" fmla="*/ 869058 w 3166394"/>
              <a:gd name="connsiteY5" fmla="*/ 612119 h 637871"/>
              <a:gd name="connsiteX6" fmla="*/ 876615 w 3166394"/>
              <a:gd name="connsiteY6" fmla="*/ 589448 h 637871"/>
              <a:gd name="connsiteX7" fmla="*/ 884172 w 3166394"/>
              <a:gd name="connsiteY7" fmla="*/ 544106 h 637871"/>
              <a:gd name="connsiteX8" fmla="*/ 1586975 w 3166394"/>
              <a:gd name="connsiteY8" fmla="*/ 476093 h 637871"/>
              <a:gd name="connsiteX9" fmla="*/ 2161309 w 3166394"/>
              <a:gd name="connsiteY9" fmla="*/ 362737 h 637871"/>
              <a:gd name="connsiteX10" fmla="*/ 2592060 w 3166394"/>
              <a:gd name="connsiteY10" fmla="*/ 196483 h 637871"/>
              <a:gd name="connsiteX11" fmla="*/ 2977468 w 3166394"/>
              <a:gd name="connsiteY11" fmla="*/ 90684 h 637871"/>
              <a:gd name="connsiteX12" fmla="*/ 3166394 w 3166394"/>
              <a:gd name="connsiteY12" fmla="*/ 0 h 637871"/>
              <a:gd name="connsiteX13" fmla="*/ 3166394 w 3166394"/>
              <a:gd name="connsiteY13" fmla="*/ 612119 h 637871"/>
              <a:gd name="connsiteX14" fmla="*/ 0 w 3166394"/>
              <a:gd name="connsiteY14" fmla="*/ 604562 h 637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166394" h="637871">
                <a:moveTo>
                  <a:pt x="0" y="604562"/>
                </a:moveTo>
                <a:lnTo>
                  <a:pt x="0" y="604562"/>
                </a:lnTo>
                <a:lnTo>
                  <a:pt x="498764" y="619676"/>
                </a:lnTo>
                <a:cubicBezTo>
                  <a:pt x="544138" y="621528"/>
                  <a:pt x="589448" y="624714"/>
                  <a:pt x="634790" y="627233"/>
                </a:cubicBezTo>
                <a:cubicBezTo>
                  <a:pt x="722968" y="639830"/>
                  <a:pt x="720883" y="642921"/>
                  <a:pt x="846387" y="627233"/>
                </a:cubicBezTo>
                <a:cubicBezTo>
                  <a:pt x="855399" y="626106"/>
                  <a:pt x="861501" y="617157"/>
                  <a:pt x="869058" y="612119"/>
                </a:cubicBezTo>
                <a:cubicBezTo>
                  <a:pt x="871577" y="604562"/>
                  <a:pt x="874887" y="597224"/>
                  <a:pt x="876615" y="589448"/>
                </a:cubicBezTo>
                <a:cubicBezTo>
                  <a:pt x="879939" y="574490"/>
                  <a:pt x="884172" y="544106"/>
                  <a:pt x="884172" y="544106"/>
                </a:cubicBezTo>
                <a:lnTo>
                  <a:pt x="1586975" y="476093"/>
                </a:lnTo>
                <a:lnTo>
                  <a:pt x="2161309" y="362737"/>
                </a:lnTo>
                <a:lnTo>
                  <a:pt x="2592060" y="196483"/>
                </a:lnTo>
                <a:lnTo>
                  <a:pt x="2977468" y="90684"/>
                </a:lnTo>
                <a:lnTo>
                  <a:pt x="3166394" y="0"/>
                </a:lnTo>
                <a:lnTo>
                  <a:pt x="3166394" y="612119"/>
                </a:lnTo>
                <a:lnTo>
                  <a:pt x="0" y="604562"/>
                </a:lnTo>
                <a:close/>
              </a:path>
            </a:pathLst>
          </a:cu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E269696-98E5-40A6-905B-666550675D27}"/>
              </a:ext>
            </a:extLst>
          </p:cNvPr>
          <p:cNvSpPr/>
          <p:nvPr/>
        </p:nvSpPr>
        <p:spPr>
          <a:xfrm>
            <a:off x="6370572" y="5138777"/>
            <a:ext cx="3536688" cy="415636"/>
          </a:xfrm>
          <a:custGeom>
            <a:avLst/>
            <a:gdLst>
              <a:gd name="connsiteX0" fmla="*/ 0 w 3536688"/>
              <a:gd name="connsiteY0" fmla="*/ 415636 h 415636"/>
              <a:gd name="connsiteX1" fmla="*/ 0 w 3536688"/>
              <a:gd name="connsiteY1" fmla="*/ 415636 h 415636"/>
              <a:gd name="connsiteX2" fmla="*/ 906843 w 3536688"/>
              <a:gd name="connsiteY2" fmla="*/ 317395 h 415636"/>
              <a:gd name="connsiteX3" fmla="*/ 1700330 w 3536688"/>
              <a:gd name="connsiteY3" fmla="*/ 241825 h 415636"/>
              <a:gd name="connsiteX4" fmla="*/ 2508932 w 3536688"/>
              <a:gd name="connsiteY4" fmla="*/ 158697 h 415636"/>
              <a:gd name="connsiteX5" fmla="*/ 3189064 w 3536688"/>
              <a:gd name="connsiteY5" fmla="*/ 60456 h 415636"/>
              <a:gd name="connsiteX6" fmla="*/ 3529130 w 3536688"/>
              <a:gd name="connsiteY6" fmla="*/ 0 h 415636"/>
              <a:gd name="connsiteX7" fmla="*/ 3536688 w 3536688"/>
              <a:gd name="connsiteY7" fmla="*/ 392965 h 415636"/>
              <a:gd name="connsiteX8" fmla="*/ 0 w 3536688"/>
              <a:gd name="connsiteY8" fmla="*/ 415636 h 415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36688" h="415636">
                <a:moveTo>
                  <a:pt x="0" y="415636"/>
                </a:moveTo>
                <a:lnTo>
                  <a:pt x="0" y="415636"/>
                </a:lnTo>
                <a:lnTo>
                  <a:pt x="906843" y="317395"/>
                </a:lnTo>
                <a:lnTo>
                  <a:pt x="1700330" y="241825"/>
                </a:lnTo>
                <a:lnTo>
                  <a:pt x="2508932" y="158697"/>
                </a:lnTo>
                <a:lnTo>
                  <a:pt x="3189064" y="60456"/>
                </a:lnTo>
                <a:lnTo>
                  <a:pt x="3529130" y="0"/>
                </a:lnTo>
                <a:lnTo>
                  <a:pt x="3536688" y="392965"/>
                </a:lnTo>
                <a:lnTo>
                  <a:pt x="0" y="415636"/>
                </a:lnTo>
                <a:close/>
              </a:path>
            </a:pathLst>
          </a:cu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12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0837" y="129306"/>
            <a:ext cx="10515600" cy="613341"/>
          </a:xfrm>
        </p:spPr>
        <p:txBody>
          <a:bodyPr>
            <a:normAutofit fontScale="90000"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Prompts from </a:t>
            </a:r>
            <a:r>
              <a:rPr lang="en-US" b="1" i="1" dirty="0" smtClean="0">
                <a:solidFill>
                  <a:srgbClr val="FF0000"/>
                </a:solidFill>
              </a:rPr>
              <a:t>organizers – </a:t>
            </a:r>
            <a:r>
              <a:rPr lang="en-US" sz="2000" b="1" i="1" dirty="0" smtClean="0">
                <a:solidFill>
                  <a:srgbClr val="FF0000"/>
                </a:solidFill>
              </a:rPr>
              <a:t>(we return to this at the end)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69022" y="962844"/>
            <a:ext cx="11273444" cy="5519770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/>
              <a:t>What ideas could (or could not) be turned into actual experiments at TRIUMF/CENPA?</a:t>
            </a:r>
            <a:r>
              <a:rPr lang="en-US" dirty="0"/>
              <a:t> 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A next-generation Rare Pion Decay seems to be our clear focus</a:t>
            </a:r>
            <a:r>
              <a:rPr lang="en-US" dirty="0"/>
              <a:t>: Nicknamed (for now) </a:t>
            </a:r>
            <a:r>
              <a:rPr lang="en-US" dirty="0">
                <a:solidFill>
                  <a:srgbClr val="FF0000"/>
                </a:solidFill>
              </a:rPr>
              <a:t>PIENUXe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/>
              <a:t>What homework do we need to do to figure this out? 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Beamlines investigations; </a:t>
            </a:r>
          </a:p>
          <a:p>
            <a:pPr lvl="2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We know demands from prior efforts.  We made good progress in a review of the capabilities and specific options at PSI, and on the limitations and conflicting demands.  PSI would “welcome” this.</a:t>
            </a:r>
          </a:p>
          <a:p>
            <a:pPr lvl="2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The situation at TRIUMF is less clear.  There is no “ready to go/borrow/steal” beamline, but there are options with existing areas/lines, or new ones to be considered dedicated to this effort. 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Calorimeter concept.  </a:t>
            </a:r>
          </a:p>
          <a:p>
            <a:pPr lvl="2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Expertise in this group from MEG’s development of LXe and SiPMs. There success is based on a significant R&amp;D efforts and real use of the detector.  A huge advantage to draw from.</a:t>
            </a:r>
          </a:p>
          <a:p>
            <a:pPr lvl="2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We did not discuss crystal calorimeter ideas, but in the bigger picture we will need to address options, even if to simply provide needed comparisons related to funding.</a:t>
            </a:r>
          </a:p>
          <a:p>
            <a:pPr lvl="2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There are many challenges with windows, readout, cost, geometry, calibrations, installation, …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Stopper/Tracker “combination”</a:t>
            </a:r>
          </a:p>
          <a:p>
            <a:pPr lvl="2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Strong case made to track the stop and track the decay positrons from that vertex.  Can this be done with modern developments?  </a:t>
            </a:r>
          </a:p>
          <a:p>
            <a:pPr lvl="2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Learned of a candidate new technology that would be great, but made of XY strip geometry.  Might be okay ? But have to begin thinking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Monte Carlo Simulations</a:t>
            </a:r>
          </a:p>
          <a:p>
            <a:pPr lvl="2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 modified PEN GEANT code has been extracted and readied for use with “toy” detector ideas.  Some runs done with LXe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calo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to demonstrate the importance of a deep calorimeter to address the “tail” systematic in pi e nu, the leading problem.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b="1" dirty="0"/>
              <a:t>Should we form a working group to answer such questions? Who are key people to target for this working group?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The group said “</a:t>
            </a:r>
            <a:r>
              <a:rPr lang="en-US" b="1" dirty="0">
                <a:solidFill>
                  <a:srgbClr val="FF0000"/>
                </a:solidFill>
              </a:rPr>
              <a:t>Yes</a:t>
            </a:r>
            <a:r>
              <a:rPr lang="en-US" dirty="0" smtClean="0">
                <a:solidFill>
                  <a:srgbClr val="0070C0"/>
                </a:solidFill>
              </a:rPr>
              <a:t>”.  The work </a:t>
            </a:r>
            <a:r>
              <a:rPr lang="en-US" dirty="0">
                <a:solidFill>
                  <a:srgbClr val="0070C0"/>
                </a:solidFill>
              </a:rPr>
              <a:t>naturally </a:t>
            </a:r>
            <a:r>
              <a:rPr lang="en-US" dirty="0" smtClean="0">
                <a:solidFill>
                  <a:srgbClr val="0070C0"/>
                </a:solidFill>
              </a:rPr>
              <a:t>falls </a:t>
            </a:r>
            <a:r>
              <a:rPr lang="en-US" dirty="0">
                <a:solidFill>
                  <a:srgbClr val="0070C0"/>
                </a:solidFill>
              </a:rPr>
              <a:t>in various divisions related to technological expertise, theory, </a:t>
            </a:r>
            <a:r>
              <a:rPr lang="en-US" dirty="0" smtClean="0">
                <a:solidFill>
                  <a:srgbClr val="0070C0"/>
                </a:solidFill>
              </a:rPr>
              <a:t>simulation, beams, …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We </a:t>
            </a:r>
            <a:r>
              <a:rPr lang="en-US" dirty="0">
                <a:solidFill>
                  <a:srgbClr val="0070C0"/>
                </a:solidFill>
              </a:rPr>
              <a:t>will assemble (softly) with the aim of real homework prior to DND 2021 / Snowmass</a:t>
            </a:r>
            <a:r>
              <a:rPr lang="en-US" dirty="0" smtClean="0">
                <a:solidFill>
                  <a:srgbClr val="0070C0"/>
                </a:solidFill>
              </a:rPr>
              <a:t>.  Lively email exchanges started.</a:t>
            </a:r>
            <a:endParaRPr lang="en-US" dirty="0">
              <a:solidFill>
                <a:srgbClr val="0070C0"/>
              </a:solidFill>
            </a:endParaRPr>
          </a:p>
          <a:p>
            <a:pPr lvl="1"/>
            <a:r>
              <a:rPr lang="en-US" dirty="0">
                <a:solidFill>
                  <a:srgbClr val="0070C0"/>
                </a:solidFill>
              </a:rPr>
              <a:t>We want to, and need to, </a:t>
            </a:r>
            <a:r>
              <a:rPr lang="en-US" dirty="0">
                <a:solidFill>
                  <a:srgbClr val="FF0000"/>
                </a:solidFill>
              </a:rPr>
              <a:t>enlarge the interested parties </a:t>
            </a:r>
            <a:r>
              <a:rPr lang="en-US" dirty="0">
                <a:solidFill>
                  <a:srgbClr val="0070C0"/>
                </a:solidFill>
              </a:rPr>
              <a:t>prior to developing any “formal organizational structure”</a:t>
            </a:r>
          </a:p>
        </p:txBody>
      </p:sp>
    </p:spTree>
    <p:extLst>
      <p:ext uri="{BB962C8B-B14F-4D97-AF65-F5344CB8AC3E}">
        <p14:creationId xmlns:p14="http://schemas.microsoft.com/office/powerpoint/2010/main" val="185347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535</Words>
  <Application>Microsoft Office PowerPoint</Application>
  <PresentationFormat>Widescreen</PresentationFormat>
  <Paragraphs>181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Arial</vt:lpstr>
      <vt:lpstr>Calibri</vt:lpstr>
      <vt:lpstr>Calibri Light</vt:lpstr>
      <vt:lpstr>Cambria Math</vt:lpstr>
      <vt:lpstr>Comic Sans MS</vt:lpstr>
      <vt:lpstr>Symbol</vt:lpstr>
      <vt:lpstr>Times New Roman</vt:lpstr>
      <vt:lpstr>Wingdings</vt:lpstr>
      <vt:lpstr>ヒラギノ角ゴ Pro W3</vt:lpstr>
      <vt:lpstr>Office Theme</vt:lpstr>
      <vt:lpstr>1_Office Theme</vt:lpstr>
      <vt:lpstr>PIONs, MUONs and the occasional KAON David Hertzog / Peter Kammel </vt:lpstr>
      <vt:lpstr>Prompts from organizers – (we return to this at the end)</vt:lpstr>
      <vt:lpstr>The Physics Motivation(s)</vt:lpstr>
      <vt:lpstr>The Physics Case: what we might do about it</vt:lpstr>
      <vt:lpstr>The Physics Case: what else we might do</vt:lpstr>
      <vt:lpstr>The Physics Case II.  They might be related </vt:lpstr>
      <vt:lpstr>We already wrote a LOI for SNOWMASS … but as an aim for DND 2020</vt:lpstr>
      <vt:lpstr>PiENuXE: Testing Lepton Flavor Universality and CKM Unitarity with Rare (stopped) Pion Decays</vt:lpstr>
      <vt:lpstr>Toward a new experiment involves …</vt:lpstr>
      <vt:lpstr>PowerPoint Presentation</vt:lpstr>
      <vt:lpstr>PowerPoint Presentation</vt:lpstr>
      <vt:lpstr>PIENUXE: New Rare  Decay Experiment with LXe</vt:lpstr>
      <vt:lpstr>Beam</vt:lpstr>
      <vt:lpstr>Active target and tracker</vt:lpstr>
      <vt:lpstr>LXe calorimeter</vt:lpstr>
      <vt:lpstr>LXe calorimeter for PIENUXe</vt:lpstr>
      <vt:lpstr>Prompts from organizers – (we return to this at the end)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Prompts from organizers</dc:title>
  <dc:creator>David Hertzog</dc:creator>
  <cp:lastModifiedBy>David Hertzog</cp:lastModifiedBy>
  <cp:revision>37</cp:revision>
  <dcterms:created xsi:type="dcterms:W3CDTF">2020-11-05T20:42:59Z</dcterms:created>
  <dcterms:modified xsi:type="dcterms:W3CDTF">2020-11-06T18:02:17Z</dcterms:modified>
</cp:coreProperties>
</file>