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698" r:id="rId2"/>
  </p:sldMasterIdLst>
  <p:notesMasterIdLst>
    <p:notesMasterId r:id="rId51"/>
  </p:notesMasterIdLst>
  <p:handoutMasterIdLst>
    <p:handoutMasterId r:id="rId52"/>
  </p:handoutMasterIdLst>
  <p:sldIdLst>
    <p:sldId id="1245" r:id="rId3"/>
    <p:sldId id="1183" r:id="rId4"/>
    <p:sldId id="1140" r:id="rId5"/>
    <p:sldId id="1254" r:id="rId6"/>
    <p:sldId id="1185" r:id="rId7"/>
    <p:sldId id="1267" r:id="rId8"/>
    <p:sldId id="1259" r:id="rId9"/>
    <p:sldId id="1188" r:id="rId10"/>
    <p:sldId id="1190" r:id="rId11"/>
    <p:sldId id="1237" r:id="rId12"/>
    <p:sldId id="1238" r:id="rId13"/>
    <p:sldId id="1189" r:id="rId14"/>
    <p:sldId id="1252" r:id="rId15"/>
    <p:sldId id="1191" r:id="rId16"/>
    <p:sldId id="1192" r:id="rId17"/>
    <p:sldId id="1233" r:id="rId18"/>
    <p:sldId id="1260" r:id="rId19"/>
    <p:sldId id="1155" r:id="rId20"/>
    <p:sldId id="1194" r:id="rId21"/>
    <p:sldId id="1196" r:id="rId22"/>
    <p:sldId id="1159" r:id="rId23"/>
    <p:sldId id="1175" r:id="rId24"/>
    <p:sldId id="1200" r:id="rId25"/>
    <p:sldId id="1242" r:id="rId26"/>
    <p:sldId id="1270" r:id="rId27"/>
    <p:sldId id="1250" r:id="rId28"/>
    <p:sldId id="1214" r:id="rId29"/>
    <p:sldId id="1269" r:id="rId30"/>
    <p:sldId id="1244" r:id="rId31"/>
    <p:sldId id="1211" r:id="rId32"/>
    <p:sldId id="1212" r:id="rId33"/>
    <p:sldId id="1262" r:id="rId34"/>
    <p:sldId id="1145" r:id="rId35"/>
    <p:sldId id="1146" r:id="rId36"/>
    <p:sldId id="1213" r:id="rId37"/>
    <p:sldId id="1193" r:id="rId38"/>
    <p:sldId id="1137" r:id="rId39"/>
    <p:sldId id="1138" r:id="rId40"/>
    <p:sldId id="1266" r:id="rId41"/>
    <p:sldId id="1253" r:id="rId42"/>
    <p:sldId id="1216" r:id="rId43"/>
    <p:sldId id="1271" r:id="rId44"/>
    <p:sldId id="1135" r:id="rId45"/>
    <p:sldId id="1246" r:id="rId46"/>
    <p:sldId id="1150" r:id="rId47"/>
    <p:sldId id="1230" r:id="rId48"/>
    <p:sldId id="1261" r:id="rId49"/>
    <p:sldId id="1167" r:id="rId50"/>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90">
          <p15:clr>
            <a:srgbClr val="A4A3A4"/>
          </p15:clr>
        </p15:guide>
        <p15:guide id="2" pos="115">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nneman"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00"/>
    <a:srgbClr val="008000"/>
    <a:srgbClr val="003300"/>
    <a:srgbClr val="FFFF99"/>
    <a:srgbClr val="00FF00"/>
    <a:srgbClr val="FF5050"/>
    <a:srgbClr val="FF9966"/>
    <a:srgbClr val="FFFF66"/>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9290" autoAdjust="0"/>
  </p:normalViewPr>
  <p:slideViewPr>
    <p:cSldViewPr>
      <p:cViewPr varScale="1">
        <p:scale>
          <a:sx n="69" d="100"/>
          <a:sy n="69" d="100"/>
        </p:scale>
        <p:origin x="408" y="101"/>
      </p:cViewPr>
      <p:guideLst>
        <p:guide orient="horz" pos="890"/>
        <p:guide pos="115"/>
      </p:guideLst>
    </p:cSldViewPr>
  </p:slideViewPr>
  <p:outlineViewPr>
    <p:cViewPr>
      <p:scale>
        <a:sx n="33" d="100"/>
        <a:sy n="33" d="100"/>
      </p:scale>
      <p:origin x="0" y="4566"/>
    </p:cViewPr>
  </p:outlineViewPr>
  <p:notesTextViewPr>
    <p:cViewPr>
      <p:scale>
        <a:sx n="3" d="2"/>
        <a:sy n="3" d="2"/>
      </p:scale>
      <p:origin x="0" y="0"/>
    </p:cViewPr>
  </p:notesTextViewPr>
  <p:sorterViewPr>
    <p:cViewPr>
      <p:scale>
        <a:sx n="30" d="100"/>
        <a:sy n="30" d="100"/>
      </p:scale>
      <p:origin x="0" y="0"/>
    </p:cViewPr>
  </p:sorterViewPr>
  <p:notesViewPr>
    <p:cSldViewPr>
      <p:cViewPr varScale="1">
        <p:scale>
          <a:sx n="101" d="100"/>
          <a:sy n="101" d="100"/>
        </p:scale>
        <p:origin x="-3576" y="-9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 Id="rId5" Type="http://schemas.openxmlformats.org/officeDocument/2006/relationships/image" Target="../media/image17.emf"/><Relationship Id="rId4"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emf"/><Relationship Id="rId1" Type="http://schemas.openxmlformats.org/officeDocument/2006/relationships/image" Target="../media/image26.wmf"/><Relationship Id="rId4"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9.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image" Target="../media/image7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2"/>
            <a:ext cx="2945659" cy="496411"/>
          </a:xfrm>
          <a:prstGeom prst="rect">
            <a:avLst/>
          </a:prstGeom>
        </p:spPr>
        <p:txBody>
          <a:bodyPr vert="horz" lIns="91440" tIns="45720" rIns="91440" bIns="45720" rtlCol="0"/>
          <a:lstStyle>
            <a:lvl1pPr algn="r">
              <a:defRPr sz="1200"/>
            </a:lvl1pPr>
          </a:lstStyle>
          <a:p>
            <a:fld id="{CB310BA0-050A-4997-B1AC-FD3BCC455418}" type="datetimeFigureOut">
              <a:rPr lang="en-GB" smtClean="0"/>
              <a:t>08/11/2017</a:t>
            </a:fld>
            <a:endParaRPr lang="en-GB"/>
          </a:p>
        </p:txBody>
      </p:sp>
      <p:sp>
        <p:nvSpPr>
          <p:cNvPr id="4" name="Footer Placeholder 3"/>
          <p:cNvSpPr>
            <a:spLocks noGrp="1"/>
          </p:cNvSpPr>
          <p:nvPr>
            <p:ph type="ftr" sz="quarter" idx="2"/>
          </p:nvPr>
        </p:nvSpPr>
        <p:spPr>
          <a:xfrm>
            <a:off x="1" y="9430092"/>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0092"/>
            <a:ext cx="2945659" cy="496411"/>
          </a:xfrm>
          <a:prstGeom prst="rect">
            <a:avLst/>
          </a:prstGeom>
        </p:spPr>
        <p:txBody>
          <a:bodyPr vert="horz" lIns="91440" tIns="45720" rIns="91440" bIns="45720" rtlCol="0" anchor="b"/>
          <a:lstStyle>
            <a:lvl1pPr algn="r">
              <a:defRPr sz="1200"/>
            </a:lvl1pPr>
          </a:lstStyle>
          <a:p>
            <a:fld id="{2299761C-D337-4915-A6DD-157470CC0978}" type="slidenum">
              <a:rPr lang="en-GB" smtClean="0"/>
              <a:t>‹#›</a:t>
            </a:fld>
            <a:endParaRPr lang="en-GB"/>
          </a:p>
        </p:txBody>
      </p:sp>
    </p:spTree>
    <p:extLst>
      <p:ext uri="{BB962C8B-B14F-4D97-AF65-F5344CB8AC3E}">
        <p14:creationId xmlns:p14="http://schemas.microsoft.com/office/powerpoint/2010/main" val="1751474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2"/>
            <a:ext cx="2945659" cy="496411"/>
          </a:xfrm>
          <a:prstGeom prst="rect">
            <a:avLst/>
          </a:prstGeom>
        </p:spPr>
        <p:txBody>
          <a:bodyPr vert="horz" lIns="91440" tIns="45720" rIns="91440" bIns="45720" rtlCol="0"/>
          <a:lstStyle>
            <a:lvl1pPr algn="r">
              <a:defRPr sz="1200"/>
            </a:lvl1pPr>
          </a:lstStyle>
          <a:p>
            <a:fld id="{F8632A1A-D26E-42D0-A2DF-B39D9B2C3CCA}" type="datetimeFigureOut">
              <a:rPr lang="en-GB" smtClean="0"/>
              <a:pPr/>
              <a:t>08/11/2017</a:t>
            </a:fld>
            <a:endParaRPr lang="en-GB"/>
          </a:p>
        </p:txBody>
      </p:sp>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8"/>
            <a:ext cx="5438140" cy="4467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30092"/>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30092"/>
            <a:ext cx="2945659" cy="496411"/>
          </a:xfrm>
          <a:prstGeom prst="rect">
            <a:avLst/>
          </a:prstGeom>
        </p:spPr>
        <p:txBody>
          <a:bodyPr vert="horz" lIns="91440" tIns="45720" rIns="91440" bIns="45720" rtlCol="0" anchor="b"/>
          <a:lstStyle>
            <a:lvl1pPr algn="r">
              <a:defRPr sz="1200"/>
            </a:lvl1pPr>
          </a:lstStyle>
          <a:p>
            <a:fld id="{05604DCD-C511-4B12-9DBB-AC80DD19A492}" type="slidenum">
              <a:rPr lang="en-GB" smtClean="0"/>
              <a:pPr/>
              <a:t>‹#›</a:t>
            </a:fld>
            <a:endParaRPr lang="en-GB"/>
          </a:p>
        </p:txBody>
      </p:sp>
    </p:spTree>
    <p:extLst>
      <p:ext uri="{BB962C8B-B14F-4D97-AF65-F5344CB8AC3E}">
        <p14:creationId xmlns:p14="http://schemas.microsoft.com/office/powerpoint/2010/main" val="1386123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itchFamily="18" charset="0"/>
              </a:defRPr>
            </a:lvl1pPr>
            <a:lvl2pPr marL="749116" indent="-288122" eaLnBrk="0" hangingPunct="0">
              <a:defRPr sz="1600">
                <a:solidFill>
                  <a:schemeClr val="tx1"/>
                </a:solidFill>
                <a:latin typeface="Times New Roman" pitchFamily="18" charset="0"/>
              </a:defRPr>
            </a:lvl2pPr>
            <a:lvl3pPr marL="1152487" indent="-230497" eaLnBrk="0" hangingPunct="0">
              <a:defRPr sz="1600">
                <a:solidFill>
                  <a:schemeClr val="tx1"/>
                </a:solidFill>
                <a:latin typeface="Times New Roman" pitchFamily="18" charset="0"/>
              </a:defRPr>
            </a:lvl3pPr>
            <a:lvl4pPr marL="1613482" indent="-230497" eaLnBrk="0" hangingPunct="0">
              <a:defRPr sz="1600">
                <a:solidFill>
                  <a:schemeClr val="tx1"/>
                </a:solidFill>
                <a:latin typeface="Times New Roman" pitchFamily="18" charset="0"/>
              </a:defRPr>
            </a:lvl4pPr>
            <a:lvl5pPr marL="2074476" indent="-230497" eaLnBrk="0" hangingPunct="0">
              <a:defRPr sz="1600">
                <a:solidFill>
                  <a:schemeClr val="tx1"/>
                </a:solidFill>
                <a:latin typeface="Times New Roman" pitchFamily="18" charset="0"/>
              </a:defRPr>
            </a:lvl5pPr>
            <a:lvl6pPr marL="2535471" indent="-230497" algn="ctr" eaLnBrk="0" fontAlgn="base" hangingPunct="0">
              <a:spcBef>
                <a:spcPct val="0"/>
              </a:spcBef>
              <a:spcAft>
                <a:spcPct val="0"/>
              </a:spcAft>
              <a:defRPr sz="1600">
                <a:solidFill>
                  <a:schemeClr val="tx1"/>
                </a:solidFill>
                <a:latin typeface="Times New Roman" pitchFamily="18" charset="0"/>
              </a:defRPr>
            </a:lvl6pPr>
            <a:lvl7pPr marL="2996466" indent="-230497" algn="ctr" eaLnBrk="0" fontAlgn="base" hangingPunct="0">
              <a:spcBef>
                <a:spcPct val="0"/>
              </a:spcBef>
              <a:spcAft>
                <a:spcPct val="0"/>
              </a:spcAft>
              <a:defRPr sz="1600">
                <a:solidFill>
                  <a:schemeClr val="tx1"/>
                </a:solidFill>
                <a:latin typeface="Times New Roman" pitchFamily="18" charset="0"/>
              </a:defRPr>
            </a:lvl7pPr>
            <a:lvl8pPr marL="3457461" indent="-230497" algn="ctr" eaLnBrk="0" fontAlgn="base" hangingPunct="0">
              <a:spcBef>
                <a:spcPct val="0"/>
              </a:spcBef>
              <a:spcAft>
                <a:spcPct val="0"/>
              </a:spcAft>
              <a:defRPr sz="1600">
                <a:solidFill>
                  <a:schemeClr val="tx1"/>
                </a:solidFill>
                <a:latin typeface="Times New Roman" pitchFamily="18" charset="0"/>
              </a:defRPr>
            </a:lvl8pPr>
            <a:lvl9pPr marL="3918455" indent="-230497" algn="ctr" eaLnBrk="0" fontAlgn="base" hangingPunct="0">
              <a:spcBef>
                <a:spcPct val="0"/>
              </a:spcBef>
              <a:spcAft>
                <a:spcPct val="0"/>
              </a:spcAft>
              <a:defRPr sz="1600">
                <a:solidFill>
                  <a:schemeClr val="tx1"/>
                </a:solidFill>
                <a:latin typeface="Times New Roman" pitchFamily="18" charset="0"/>
              </a:defRPr>
            </a:lvl9pPr>
          </a:lstStyle>
          <a:p>
            <a:pPr eaLnBrk="1" hangingPunct="1"/>
            <a:fld id="{F9B1ED29-38D4-4A04-8384-20754357F1F6}" type="slidenum">
              <a:rPr lang="en-GB" altLang="en-US" sz="1200">
                <a:latin typeface="Arial" pitchFamily="34" charset="0"/>
              </a:rPr>
              <a:pPr eaLnBrk="1" hangingPunct="1"/>
              <a:t>16</a:t>
            </a:fld>
            <a:endParaRPr lang="en-GB" altLang="en-US" sz="1200">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rPr>
              <a:t>Possible suppression ?</a:t>
            </a:r>
          </a:p>
          <a:p>
            <a:pPr eaLnBrk="1" hangingPunct="1"/>
            <a:endParaRPr lang="en-US" altLang="en-US" smtClean="0">
              <a:latin typeface="Arial" pitchFamily="34" charset="0"/>
            </a:endParaRPr>
          </a:p>
        </p:txBody>
      </p:sp>
    </p:spTree>
    <p:extLst>
      <p:ext uri="{BB962C8B-B14F-4D97-AF65-F5344CB8AC3E}">
        <p14:creationId xmlns:p14="http://schemas.microsoft.com/office/powerpoint/2010/main" val="86395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dirty="0" smtClean="0"/>
              <a:t>New slide from Davide.</a:t>
            </a:r>
          </a:p>
          <a:p>
            <a:r>
              <a:rPr lang="de-AT" dirty="0" smtClean="0"/>
              <a:t>Showing that conductor</a:t>
            </a:r>
            <a:r>
              <a:rPr lang="de-AT" baseline="0" dirty="0" smtClean="0"/>
              <a:t> development is launched at international level, Russia, Japan, (Korea and Europe in preparation)</a:t>
            </a:r>
            <a:endParaRPr lang="de-AT" dirty="0" smtClean="0"/>
          </a:p>
          <a:p>
            <a:r>
              <a:rPr lang="de-AT" dirty="0" smtClean="0"/>
              <a:t>Underline importance of that development as main</a:t>
            </a:r>
            <a:r>
              <a:rPr lang="de-AT" baseline="0" dirty="0" smtClean="0"/>
              <a:t> cost driver for the hadron collider machine.</a:t>
            </a:r>
            <a:endParaRPr lang="en-GB" dirty="0"/>
          </a:p>
        </p:txBody>
      </p:sp>
      <p:sp>
        <p:nvSpPr>
          <p:cNvPr id="4" name="Slide Number Placeholder 3"/>
          <p:cNvSpPr>
            <a:spLocks noGrp="1"/>
          </p:cNvSpPr>
          <p:nvPr>
            <p:ph type="sldNum" sz="quarter" idx="10"/>
          </p:nvPr>
        </p:nvSpPr>
        <p:spPr/>
        <p:txBody>
          <a:bodyPr/>
          <a:lstStyle/>
          <a:p>
            <a:fld id="{05604DCD-C511-4B12-9DBB-AC80DD19A492}" type="slidenum">
              <a:rPr lang="en-GB" smtClean="0"/>
              <a:pPr/>
              <a:t>24</a:t>
            </a:fld>
            <a:endParaRPr lang="en-GB"/>
          </a:p>
        </p:txBody>
      </p:sp>
    </p:spTree>
    <p:extLst>
      <p:ext uri="{BB962C8B-B14F-4D97-AF65-F5344CB8AC3E}">
        <p14:creationId xmlns:p14="http://schemas.microsoft.com/office/powerpoint/2010/main" val="2860973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dirty="0" smtClean="0"/>
              <a:t>New slide from Davide.</a:t>
            </a:r>
          </a:p>
          <a:p>
            <a:r>
              <a:rPr lang="de-AT" dirty="0" smtClean="0"/>
              <a:t>Showing that conductor</a:t>
            </a:r>
            <a:r>
              <a:rPr lang="de-AT" baseline="0" dirty="0" smtClean="0"/>
              <a:t> development is launched at international level, Russia, Japan, (Korea and Europe in preparation)</a:t>
            </a:r>
            <a:endParaRPr lang="de-AT" dirty="0" smtClean="0"/>
          </a:p>
          <a:p>
            <a:r>
              <a:rPr lang="de-AT" dirty="0" smtClean="0"/>
              <a:t>Underline importance of that development as main</a:t>
            </a:r>
            <a:r>
              <a:rPr lang="de-AT" baseline="0" dirty="0" smtClean="0"/>
              <a:t> cost driver for the hadron collider machine.</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04DCD-C511-4B12-9DBB-AC80DD19A49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426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5604DCD-C511-4B12-9DBB-AC80DD19A492}" type="slidenum">
              <a:rPr lang="en-GB" smtClean="0"/>
              <a:pPr/>
              <a:t>26</a:t>
            </a:fld>
            <a:endParaRPr lang="en-GB"/>
          </a:p>
        </p:txBody>
      </p:sp>
    </p:spTree>
    <p:extLst>
      <p:ext uri="{BB962C8B-B14F-4D97-AF65-F5344CB8AC3E}">
        <p14:creationId xmlns:p14="http://schemas.microsoft.com/office/powerpoint/2010/main" val="307779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5604DCD-C511-4B12-9DBB-AC80DD19A492}" type="slidenum">
              <a:rPr lang="en-GB" smtClean="0"/>
              <a:pPr/>
              <a:t>29</a:t>
            </a:fld>
            <a:endParaRPr lang="en-GB"/>
          </a:p>
        </p:txBody>
      </p:sp>
    </p:spTree>
    <p:extLst>
      <p:ext uri="{BB962C8B-B14F-4D97-AF65-F5344CB8AC3E}">
        <p14:creationId xmlns:p14="http://schemas.microsoft.com/office/powerpoint/2010/main" val="1043754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convey my apologies and best wishes for a successful workshop</a:t>
            </a:r>
            <a:endParaRPr lang="en-US" dirty="0"/>
          </a:p>
        </p:txBody>
      </p:sp>
      <p:sp>
        <p:nvSpPr>
          <p:cNvPr id="4" name="Slide Number Placeholder 3"/>
          <p:cNvSpPr>
            <a:spLocks noGrp="1"/>
          </p:cNvSpPr>
          <p:nvPr>
            <p:ph type="sldNum" sz="quarter" idx="10"/>
          </p:nvPr>
        </p:nvSpPr>
        <p:spPr/>
        <p:txBody>
          <a:bodyPr/>
          <a:lstStyle/>
          <a:p>
            <a:fld id="{3B51F81B-0188-F944-95C5-D896A11FCEC3}" type="slidenum">
              <a:rPr lang="en-US" smtClean="0"/>
              <a:t>41</a:t>
            </a:fld>
            <a:endParaRPr lang="en-US"/>
          </a:p>
        </p:txBody>
      </p:sp>
    </p:spTree>
    <p:extLst>
      <p:ext uri="{BB962C8B-B14F-4D97-AF65-F5344CB8AC3E}">
        <p14:creationId xmlns:p14="http://schemas.microsoft.com/office/powerpoint/2010/main" val="3241476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2EDFC49-9ADA-DE4F-B696-F42383714AD5}" type="slidenum">
              <a:rPr lang="en-US" smtClean="0"/>
              <a:t>48</a:t>
            </a:fld>
            <a:endParaRPr lang="en-US"/>
          </a:p>
        </p:txBody>
      </p:sp>
    </p:spTree>
    <p:extLst>
      <p:ext uri="{BB962C8B-B14F-4D97-AF65-F5344CB8AC3E}">
        <p14:creationId xmlns:p14="http://schemas.microsoft.com/office/powerpoint/2010/main" val="222334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Espace réservé du contenu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Diapositive de titre">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8497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964300519"/>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42515785"/>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Contents Slid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1887794" y="110614"/>
            <a:ext cx="5937106" cy="740942"/>
          </a:xfrm>
          <a:prstGeom prst="rect">
            <a:avLst/>
          </a:prstGeom>
        </p:spPr>
        <p:txBody>
          <a:bodyPr vert="horz" lIns="61183" tIns="30591" rIns="61183" bIns="30591"/>
          <a:lstStyle>
            <a:lvl1pPr marL="0" indent="0" algn="l">
              <a:buFontTx/>
              <a:buNone/>
              <a:defRPr sz="4000" b="0">
                <a:solidFill>
                  <a:srgbClr val="FAF032"/>
                </a:solidFill>
                <a:effectLst>
                  <a:outerShdw dist="25400" dir="5400000" algn="tl" rotWithShape="0">
                    <a:schemeClr val="tx2">
                      <a:lumMod val="75000"/>
                      <a:alpha val="50000"/>
                    </a:schemeClr>
                  </a:outerShdw>
                </a:effectLst>
                <a:latin typeface="+mn-lt"/>
                <a:cs typeface="Arial"/>
              </a:defRPr>
            </a:lvl1pPr>
          </a:lstStyle>
          <a:p>
            <a:pPr lvl="0"/>
            <a:r>
              <a:rPr lang="en-US" dirty="0" smtClean="0"/>
              <a:t>Click to edit Master text</a:t>
            </a:r>
          </a:p>
        </p:txBody>
      </p:sp>
      <p:sp>
        <p:nvSpPr>
          <p:cNvPr id="4" name="Text Placeholder 3"/>
          <p:cNvSpPr>
            <a:spLocks noGrp="1"/>
          </p:cNvSpPr>
          <p:nvPr>
            <p:ph type="body" sz="quarter" idx="11"/>
          </p:nvPr>
        </p:nvSpPr>
        <p:spPr>
          <a:xfrm>
            <a:off x="449580" y="1094683"/>
            <a:ext cx="8275320" cy="5045075"/>
          </a:xfrm>
          <a:prstGeom prst="rect">
            <a:avLst/>
          </a:prstGeom>
        </p:spPr>
        <p:txBody>
          <a:bodyPr/>
          <a:lstStyle>
            <a:lvl1pPr>
              <a:defRPr sz="3200">
                <a:latin typeface="+mn-lt"/>
                <a:cs typeface="Arial"/>
              </a:defRPr>
            </a:lvl1pPr>
            <a:lvl2pPr>
              <a:defRPr sz="2400">
                <a:latin typeface="+mn-lt"/>
                <a:cs typeface="Arial"/>
              </a:defRPr>
            </a:lvl2pPr>
            <a:lvl3pPr>
              <a:defRPr sz="2000">
                <a:latin typeface="+mn-lt"/>
                <a:cs typeface="Arial"/>
              </a:defRPr>
            </a:lvl3pPr>
            <a:lvl4pPr>
              <a:defRPr sz="1800">
                <a:latin typeface="+mn-lt"/>
                <a:cs typeface="Arial"/>
              </a:defRPr>
            </a:lvl4pPr>
            <a:lvl5pPr>
              <a:defRPr sz="1800">
                <a:latin typeface="+mn-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8" name="Picture 5" descr="\\typhoon\MarketingII\NIWeek\NIWeek 2013\Day 2 2013\Guest Speaker Notes\MedAustron\Content from Johannes\CERN Images\LogoBadge-04.jpg"/>
          <p:cNvPicPr>
            <a:picLocks noChangeAspect="1" noChangeArrowheads="1"/>
          </p:cNvPicPr>
          <p:nvPr userDrawn="1"/>
        </p:nvPicPr>
        <p:blipFill rotWithShape="1">
          <a:blip r:embed="rId2" cstate="email">
            <a:clrChange>
              <a:clrFrom>
                <a:srgbClr val="0054A1"/>
              </a:clrFrom>
              <a:clrTo>
                <a:srgbClr val="0054A1">
                  <a:alpha val="0"/>
                </a:srgbClr>
              </a:clrTo>
            </a:clrChange>
            <a:extLst>
              <a:ext uri="{28A0092B-C50C-407E-A947-70E740481C1C}">
                <a14:useLocalDpi xmlns:a14="http://schemas.microsoft.com/office/drawing/2010/main"/>
              </a:ext>
            </a:extLst>
          </a:blip>
          <a:srcRect/>
          <a:stretch/>
        </p:blipFill>
        <p:spPr bwMode="auto">
          <a:xfrm>
            <a:off x="7824900" y="58953"/>
            <a:ext cx="900000" cy="844263"/>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525136"/>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p:cNvSpPr/>
          <p:nvPr userDrawn="1"/>
        </p:nvSpPr>
        <p:spPr>
          <a:xfrm>
            <a:off x="0" y="0"/>
            <a:ext cx="2715904" cy="1142999"/>
          </a:xfrm>
          <a:prstGeom prst="rect">
            <a:avLst/>
          </a:prstGeom>
          <a:solidFill>
            <a:srgbClr val="2D649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2715904" y="0"/>
            <a:ext cx="6428095" cy="1142999"/>
          </a:xfrm>
        </p:spPr>
        <p:txBody>
          <a:bodyPr/>
          <a:lstStyle>
            <a:lvl1pPr>
              <a:defRPr>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defTabSz="914400" eaLnBrk="0" hangingPunct="0">
              <a:defRPr>
                <a:latin typeface="Times New Roman" charset="0"/>
              </a:defRPr>
            </a:lvl1pPr>
          </a:lstStyle>
          <a:p>
            <a:fld id="{235FAACA-0ABD-BB4E-8400-0750B64F62D3}" type="slidenum">
              <a:rPr lang="en-US" altLang="en-US">
                <a:solidFill>
                  <a:prstClr val="white"/>
                </a:solidFill>
              </a:rPr>
              <a:pPr/>
              <a:t>‹#›</a:t>
            </a:fld>
            <a:endParaRPr lang="en-US" altLang="en-US">
              <a:solidFill>
                <a:prstClr val="white"/>
              </a:solidFill>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591" y="123515"/>
            <a:ext cx="2477816" cy="889536"/>
          </a:xfrm>
          <a:prstGeom prst="rect">
            <a:avLst/>
          </a:prstGeom>
        </p:spPr>
      </p:pic>
    </p:spTree>
    <p:extLst>
      <p:ext uri="{BB962C8B-B14F-4D97-AF65-F5344CB8AC3E}">
        <p14:creationId xmlns:p14="http://schemas.microsoft.com/office/powerpoint/2010/main" val="1238432027"/>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p>
            <a:fld id="{B128C41A-7A0A-A74C-A765-4BF8AA94B2BC}" type="slidenum">
              <a:rPr lang="en-US" altLang="en-US" smtClean="0">
                <a:solidFill>
                  <a:prstClr val="white"/>
                </a:solidFill>
              </a:rPr>
              <a:pPr/>
              <a:t>‹#›</a:t>
            </a:fld>
            <a:endParaRPr lang="en-US" altLang="en-US">
              <a:solidFill>
                <a:prstClr val="white"/>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defTabSz="457200"/>
            <a:endParaRPr lang="en-US" dirty="0">
              <a:solidFill>
                <a:prstClr val="black"/>
              </a:solidFill>
            </a:endParaRPr>
          </a:p>
        </p:txBody>
      </p:sp>
      <p:sp>
        <p:nvSpPr>
          <p:cNvPr id="6" name="Content Placeholder 5"/>
          <p:cNvSpPr>
            <a:spLocks noGrp="1"/>
          </p:cNvSpPr>
          <p:nvPr>
            <p:ph sz="quarter" idx="12"/>
          </p:nvPr>
        </p:nvSpPr>
        <p:spPr>
          <a:xfrm>
            <a:off x="247650" y="1393825"/>
            <a:ext cx="8612188" cy="4522788"/>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58646091"/>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marL="228600" indent="-228600">
              <a:defRPr sz="2000">
                <a:latin typeface="+mj-lt"/>
              </a:defRPr>
            </a:lvl1pPr>
            <a:lvl2pPr marL="457200" indent="-228600">
              <a:defRPr sz="2000">
                <a:latin typeface="+mj-lt"/>
              </a:defRPr>
            </a:lvl2pPr>
            <a:lvl3pPr marL="687388" indent="-230188">
              <a:defRPr sz="2000">
                <a:latin typeface="+mj-lt"/>
              </a:defRPr>
            </a:lvl3pPr>
            <a:lvl4pPr marL="915988" indent="-228600">
              <a:defRPr sz="2000">
                <a:latin typeface="+mj-lt"/>
              </a:defRPr>
            </a:lvl4pPr>
            <a:lvl5pPr marL="1144588" indent="-228600">
              <a:defRPr sz="2000">
                <a:latin typeface="+mj-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marL="228600" indent="-228600">
              <a:defRPr sz="2000">
                <a:latin typeface="+mj-lt"/>
              </a:defRPr>
            </a:lvl1pPr>
            <a:lvl2pPr marL="457200" indent="-228600">
              <a:defRPr sz="2000">
                <a:latin typeface="+mj-lt"/>
              </a:defRPr>
            </a:lvl2pPr>
            <a:lvl3pPr marL="685800" indent="-228600">
              <a:tabLst/>
              <a:defRPr sz="2000">
                <a:latin typeface="+mj-lt"/>
              </a:defRPr>
            </a:lvl3pPr>
            <a:lvl4pPr marL="915988" indent="-228600">
              <a:defRPr sz="2000">
                <a:latin typeface="+mj-lt"/>
              </a:defRPr>
            </a:lvl4pPr>
            <a:lvl5pPr marL="1144588" indent="-228600">
              <a:defRPr sz="2000">
                <a:latin typeface="+mj-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6"/>
          <p:cNvSpPr>
            <a:spLocks noGrp="1"/>
          </p:cNvSpPr>
          <p:nvPr>
            <p:ph type="sldNum" sz="quarter" idx="10"/>
          </p:nvPr>
        </p:nvSpPr>
        <p:spPr/>
        <p:txBody>
          <a:bodyPr/>
          <a:lstStyle>
            <a:lvl1pPr defTabSz="914400" eaLnBrk="0" hangingPunct="0">
              <a:defRPr>
                <a:latin typeface="Times New Roman" charset="0"/>
              </a:defRPr>
            </a:lvl1pPr>
          </a:lstStyle>
          <a:p>
            <a:fld id="{8E72C866-8084-EA4C-96E7-15B00F21D2EC}" type="slidenum">
              <a:rPr lang="en-US" altLang="en-US">
                <a:solidFill>
                  <a:prstClr val="white"/>
                </a:solidFill>
              </a:rPr>
              <a:pPr/>
              <a:t>‹#›</a:t>
            </a:fld>
            <a:endParaRPr lang="en-US" altLang="en-US">
              <a:solidFill>
                <a:prstClr val="white"/>
              </a:solidFill>
            </a:endParaRPr>
          </a:p>
        </p:txBody>
      </p:sp>
      <p:sp>
        <p:nvSpPr>
          <p:cNvPr id="9" name="Title 8"/>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3089061714"/>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5"/>
          <p:cNvSpPr>
            <a:spLocks noGrp="1"/>
          </p:cNvSpPr>
          <p:nvPr>
            <p:ph type="sldNum" sz="quarter" idx="10"/>
          </p:nvPr>
        </p:nvSpPr>
        <p:spPr/>
        <p:txBody>
          <a:bodyPr/>
          <a:lstStyle>
            <a:lvl1pPr defTabSz="914400" eaLnBrk="0" hangingPunct="0">
              <a:defRPr>
                <a:latin typeface="Times New Roman" charset="0"/>
              </a:defRPr>
            </a:lvl1pPr>
          </a:lstStyle>
          <a:p>
            <a:fld id="{A5C36A87-CA2D-7B41-8607-62178C6CDC2D}"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55357845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34720"/>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1_Two Content">
    <p:spTree>
      <p:nvGrpSpPr>
        <p:cNvPr id="1" name=""/>
        <p:cNvGrpSpPr/>
        <p:nvPr/>
      </p:nvGrpSpPr>
      <p:grpSpPr>
        <a:xfrm>
          <a:off x="0" y="0"/>
          <a:ext cx="0" cy="0"/>
          <a:chOff x="0" y="0"/>
          <a:chExt cx="0" cy="0"/>
        </a:xfrm>
      </p:grpSpPr>
      <p:sp>
        <p:nvSpPr>
          <p:cNvPr id="25" name="Shape 25"/>
          <p:cNvSpPr>
            <a:spLocks noGrp="1"/>
          </p:cNvSpPr>
          <p:nvPr>
            <p:ph type="title"/>
          </p:nvPr>
        </p:nvSpPr>
        <p:spPr>
          <a:prstGeom prst="rect">
            <a:avLst/>
          </a:prstGeom>
        </p:spPr>
        <p:txBody>
          <a:bodyPr/>
          <a:lstStyle>
            <a:lvl1pPr>
              <a:defRPr>
                <a:latin typeface="+mj-lt"/>
              </a:defRPr>
            </a:lvl1pPr>
          </a:lstStyle>
          <a:p>
            <a:r>
              <a:rPr dirty="0"/>
              <a:t>Title Text</a:t>
            </a:r>
          </a:p>
        </p:txBody>
      </p:sp>
      <p:sp>
        <p:nvSpPr>
          <p:cNvPr id="26" name="Shape 26"/>
          <p:cNvSpPr>
            <a:spLocks noGrp="1"/>
          </p:cNvSpPr>
          <p:nvPr>
            <p:ph type="body" sz="half" idx="1"/>
          </p:nvPr>
        </p:nvSpPr>
        <p:spPr>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4" name="Picture 46" descr="LBL_logo_notext_rev_transparent.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883754" y="254492"/>
            <a:ext cx="962291" cy="6768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20605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Espace réservé du titre 8"/>
          <p:cNvSpPr>
            <a:spLocks noGrp="1"/>
          </p:cNvSpPr>
          <p:nvPr>
            <p:ph type="title"/>
          </p:nvPr>
        </p:nvSpPr>
        <p:spPr>
          <a:xfrm>
            <a:off x="457200" y="274638"/>
            <a:ext cx="8291264" cy="1143000"/>
          </a:xfrm>
          <a:prstGeom prst="rect">
            <a:avLst/>
          </a:prstGeom>
        </p:spPr>
        <p:txBody>
          <a:bodyPr vert="horz" lIns="45720" rIns="45720" anchor="ctr">
            <a:normAutofit/>
          </a:bodyPr>
          <a:lstStyle/>
          <a:p>
            <a:r>
              <a:rPr kumimoji="0" lang="fr-CH" smtClean="0"/>
              <a:t>Cliquez et modifiez le titre</a:t>
            </a:r>
            <a:endParaRPr kumimoji="0" lang="en-US"/>
          </a:p>
        </p:txBody>
      </p:sp>
      <p:sp>
        <p:nvSpPr>
          <p:cNvPr id="30" name="Espace réservé du texte 29"/>
          <p:cNvSpPr>
            <a:spLocks noGrp="1"/>
          </p:cNvSpPr>
          <p:nvPr>
            <p:ph type="body" idx="1"/>
          </p:nvPr>
        </p:nvSpPr>
        <p:spPr>
          <a:xfrm>
            <a:off x="457200" y="1600200"/>
            <a:ext cx="8291264" cy="4525963"/>
          </a:xfrm>
          <a:prstGeom prst="rect">
            <a:avLst/>
          </a:prstGeom>
        </p:spPr>
        <p:txBody>
          <a:bodyPr vert="horz">
            <a:normAutofit/>
          </a:bodyPr>
          <a:lstStyle/>
          <a:p>
            <a:pPr lvl="0" eaLnBrk="1" latinLnBrk="0" hangingPunct="1"/>
            <a:r>
              <a:rPr kumimoji="0" lang="fr-CH" dirty="0" smtClean="0"/>
              <a:t>Cliquez pour modifier les styles du texte du masque</a:t>
            </a:r>
          </a:p>
          <a:p>
            <a:pPr lvl="1" eaLnBrk="1" latinLnBrk="0" hangingPunct="1"/>
            <a:r>
              <a:rPr kumimoji="0" lang="fr-CH" dirty="0" smtClean="0"/>
              <a:t>Deuxième niveau</a:t>
            </a:r>
          </a:p>
          <a:p>
            <a:pPr lvl="2" eaLnBrk="1" latinLnBrk="0" hangingPunct="1"/>
            <a:r>
              <a:rPr kumimoji="0" lang="fr-CH" dirty="0" smtClean="0"/>
              <a:t>Troisième niveau</a:t>
            </a:r>
          </a:p>
          <a:p>
            <a:pPr lvl="3" eaLnBrk="1" latinLnBrk="0" hangingPunct="1"/>
            <a:r>
              <a:rPr kumimoji="0" lang="fr-CH" dirty="0" smtClean="0"/>
              <a:t>Quatrième niveau</a:t>
            </a:r>
          </a:p>
          <a:p>
            <a:pPr lvl="4" eaLnBrk="1" latinLnBrk="0" hangingPunct="1"/>
            <a:r>
              <a:rPr kumimoji="0" lang="fr-CH" dirty="0" smtClean="0"/>
              <a:t>Cinquième niveau</a:t>
            </a:r>
            <a:endParaRPr kumimoji="0" lang="en-US" dirty="0"/>
          </a:p>
        </p:txBody>
      </p:sp>
      <p:pic>
        <p:nvPicPr>
          <p:cNvPr id="7" name="Image 4" descr="bande-01.eps"/>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6157663"/>
            <a:ext cx="9144000" cy="707202"/>
          </a:xfrm>
          <a:prstGeom prst="rect">
            <a:avLst/>
          </a:prstGeom>
        </p:spPr>
      </p:pic>
      <p:sp>
        <p:nvSpPr>
          <p:cNvPr id="10" name="Slide Number Placeholder 2"/>
          <p:cNvSpPr txBox="1">
            <a:spLocks/>
          </p:cNvSpPr>
          <p:nvPr/>
        </p:nvSpPr>
        <p:spPr>
          <a:xfrm>
            <a:off x="6858000" y="63373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28D0A3-5C9A-4901-9C42-FBE507C34AF3}" type="slidenum">
              <a:rPr lang="en-GB" smtClean="0"/>
              <a:pPr/>
              <a:t>‹#›</a:t>
            </a:fld>
            <a:endParaRPr lang="en-GB" dirty="0"/>
          </a:p>
        </p:txBody>
      </p:sp>
      <p:sp>
        <p:nvSpPr>
          <p:cNvPr id="11" name="TextBox 10"/>
          <p:cNvSpPr txBox="1"/>
          <p:nvPr/>
        </p:nvSpPr>
        <p:spPr>
          <a:xfrm>
            <a:off x="755576" y="6161846"/>
            <a:ext cx="5080295" cy="707886"/>
          </a:xfrm>
          <a:prstGeom prst="rect">
            <a:avLst/>
          </a:prstGeom>
          <a:noFill/>
        </p:spPr>
        <p:txBody>
          <a:bodyPr wrap="square" rtlCol="0">
            <a:spAutoFit/>
          </a:bodyPr>
          <a:lstStyle/>
          <a:p>
            <a:r>
              <a:rPr lang="en-GB" sz="1000" b="0" noProof="0" dirty="0" smtClean="0">
                <a:solidFill>
                  <a:schemeClr val="bg1"/>
                </a:solidFill>
              </a:rPr>
              <a:t>High Field Magnets </a:t>
            </a:r>
          </a:p>
          <a:p>
            <a:r>
              <a:rPr lang="en-GB" sz="1000" b="0" noProof="0" dirty="0" err="1" smtClean="0">
                <a:solidFill>
                  <a:schemeClr val="bg1"/>
                </a:solidFill>
              </a:rPr>
              <a:t>Frédérick</a:t>
            </a:r>
            <a:r>
              <a:rPr lang="en-GB" sz="1000" b="0" noProof="0" dirty="0" smtClean="0">
                <a:solidFill>
                  <a:schemeClr val="bg1"/>
                </a:solidFill>
              </a:rPr>
              <a:t> Bordry</a:t>
            </a:r>
          </a:p>
          <a:p>
            <a:r>
              <a:rPr lang="en-GB" sz="1000" b="0" noProof="0" dirty="0" smtClean="0">
                <a:solidFill>
                  <a:schemeClr val="bg1"/>
                </a:solidFill>
              </a:rPr>
              <a:t>ICFA 2017 Seminar, Ottawa - Canada</a:t>
            </a:r>
          </a:p>
          <a:p>
            <a:r>
              <a:rPr lang="en-GB" sz="1000" b="0" noProof="0" dirty="0" smtClean="0">
                <a:solidFill>
                  <a:schemeClr val="bg1"/>
                </a:solidFill>
              </a:rPr>
              <a:t>8</a:t>
            </a:r>
            <a:r>
              <a:rPr lang="en-GB" sz="1000" b="0" baseline="30000" noProof="0" dirty="0" smtClean="0">
                <a:solidFill>
                  <a:schemeClr val="bg1"/>
                </a:solidFill>
              </a:rPr>
              <a:t>th</a:t>
            </a:r>
            <a:r>
              <a:rPr lang="en-GB" sz="1000" b="0" baseline="0" noProof="0" dirty="0" smtClean="0">
                <a:solidFill>
                  <a:schemeClr val="bg1"/>
                </a:solidFill>
              </a:rPr>
              <a:t> November</a:t>
            </a:r>
            <a:r>
              <a:rPr lang="en-GB" sz="1000" b="0" noProof="0" dirty="0" smtClean="0">
                <a:solidFill>
                  <a:schemeClr val="bg1"/>
                </a:solidFill>
              </a:rPr>
              <a:t> 2017</a:t>
            </a:r>
          </a:p>
        </p:txBody>
      </p:sp>
    </p:spTree>
  </p:cSld>
  <p:clrMap bg1="lt1" tx1="dk1" bg2="lt2" tx2="dk2" accent1="accent1" accent2="accent2" accent3="accent3" accent4="accent4" accent5="accent5" accent6="accent6" hlink="hlink" folHlink="folHlink"/>
  <p:sldLayoutIdLst>
    <p:sldLayoutId id="2147483679" r:id="rId1"/>
    <p:sldLayoutId id="2147483684" r:id="rId2"/>
    <p:sldLayoutId id="2147483689" r:id="rId3"/>
    <p:sldLayoutId id="2147483690" r:id="rId4"/>
    <p:sldLayoutId id="2147483691" r:id="rId5"/>
    <p:sldLayoutId id="2147483696" r:id="rId6"/>
  </p:sldLayoutIdLst>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hf hdr="0" dt="0"/>
  <p:txStyles>
    <p:titleStyle>
      <a:lvl1pPr algn="l" rtl="0" eaLnBrk="1" latinLnBrk="0" hangingPunct="1">
        <a:spcBef>
          <a:spcPct val="0"/>
        </a:spcBef>
        <a:buNone/>
        <a:defRPr kumimoji="0" sz="3600" kern="1200">
          <a:solidFill>
            <a:schemeClr val="tx1"/>
          </a:solidFill>
          <a:latin typeface="+mj-lt"/>
          <a:ea typeface="+mj-ea"/>
          <a:cs typeface="+mj-cs"/>
        </a:defRPr>
      </a:lvl1pPr>
    </p:titleStyle>
    <p:bodyStyle>
      <a:lvl1pPr marL="354013" indent="-317500" algn="l" rtl="0" eaLnBrk="1" latinLnBrk="0" hangingPunct="1">
        <a:spcBef>
          <a:spcPct val="20000"/>
        </a:spcBef>
        <a:buClr>
          <a:schemeClr val="tx1"/>
        </a:buClr>
        <a:buSzPct val="75000"/>
        <a:buFont typeface="Lucida Grande"/>
        <a:buChar char="►"/>
        <a:defRPr kumimoji="0" sz="2400" kern="1200">
          <a:solidFill>
            <a:schemeClr val="tx1"/>
          </a:solidFill>
          <a:latin typeface="+mn-lt"/>
          <a:ea typeface="+mn-ea"/>
          <a:cs typeface="+mn-cs"/>
        </a:defRPr>
      </a:lvl1pPr>
      <a:lvl2pPr marL="720725" indent="-366713" algn="l" rtl="0" eaLnBrk="1" latinLnBrk="0" hangingPunct="1">
        <a:spcBef>
          <a:spcPct val="20000"/>
        </a:spcBef>
        <a:buClr>
          <a:schemeClr val="accent2"/>
        </a:buClr>
        <a:buSzPct val="75000"/>
        <a:buFont typeface="Lucida Grande"/>
        <a:buChar char="►"/>
        <a:defRPr kumimoji="0" sz="2000" kern="1200">
          <a:solidFill>
            <a:schemeClr val="tx1"/>
          </a:solidFill>
          <a:latin typeface="+mn-lt"/>
          <a:ea typeface="+mn-ea"/>
          <a:cs typeface="+mn-cs"/>
        </a:defRPr>
      </a:lvl2pPr>
      <a:lvl3pPr marL="1092708" indent="-342900" algn="l" rtl="0" eaLnBrk="1" latinLnBrk="0" hangingPunct="1">
        <a:spcBef>
          <a:spcPct val="20000"/>
        </a:spcBef>
        <a:buClr>
          <a:schemeClr val="accent1"/>
        </a:buClr>
        <a:buSzPct val="75000"/>
        <a:buFont typeface="Lucida Grande"/>
        <a:buChar char="►"/>
        <a:defRPr kumimoji="0" sz="1800" kern="1200">
          <a:solidFill>
            <a:schemeClr val="tx1"/>
          </a:solidFill>
          <a:latin typeface="+mn-lt"/>
          <a:ea typeface="+mn-ea"/>
          <a:cs typeface="+mn-cs"/>
        </a:defRPr>
      </a:lvl3pPr>
      <a:lvl4pPr marL="1385316" indent="-342900" algn="l" rtl="0" eaLnBrk="1" latinLnBrk="0" hangingPunct="1">
        <a:spcBef>
          <a:spcPct val="20000"/>
        </a:spcBef>
        <a:buClr>
          <a:schemeClr val="accent3"/>
        </a:buClr>
        <a:buSzPct val="90000"/>
        <a:buFont typeface="Arial"/>
        <a:buChar char="•"/>
        <a:defRPr kumimoji="0" sz="1600" kern="1200">
          <a:solidFill>
            <a:schemeClr val="tx1"/>
          </a:solidFill>
          <a:latin typeface="+mn-lt"/>
          <a:ea typeface="+mn-ea"/>
          <a:cs typeface="+mn-cs"/>
        </a:defRPr>
      </a:lvl4pPr>
      <a:lvl5pPr marL="1650492" indent="-342900" algn="l" rtl="0" eaLnBrk="1" latinLnBrk="0" hangingPunct="1">
        <a:spcBef>
          <a:spcPct val="20000"/>
        </a:spcBef>
        <a:buClr>
          <a:schemeClr val="accent4"/>
        </a:buClr>
        <a:buSzPct val="100000"/>
        <a:buFont typeface="Arial"/>
        <a:buChar char="•"/>
        <a:defRPr kumimoji="0" sz="16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0" y="0"/>
            <a:ext cx="9144000" cy="1142999"/>
          </a:xfrm>
          <a:prstGeom prst="rect">
            <a:avLst/>
          </a:prstGeom>
          <a:solidFill>
            <a:srgbClr val="2D6494"/>
          </a:solidFill>
          <a:ln>
            <a:noFill/>
          </a:ln>
          <a:effectLst/>
          <a:extLs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r>
              <a:rPr lang="en-US" dirty="0" smtClean="0"/>
              <a:t>Click to edit Master title style</a:t>
            </a:r>
            <a:endParaRPr lang="en-US" dirty="0"/>
          </a:p>
        </p:txBody>
      </p:sp>
      <p:sp>
        <p:nvSpPr>
          <p:cNvPr id="52" name="Rectangle 51"/>
          <p:cNvSpPr/>
          <p:nvPr userDrawn="1"/>
        </p:nvSpPr>
        <p:spPr>
          <a:xfrm>
            <a:off x="0" y="6238875"/>
            <a:ext cx="9144000" cy="619125"/>
          </a:xfrm>
          <a:prstGeom prst="rect">
            <a:avLst/>
          </a:prstGeom>
          <a:solidFill>
            <a:srgbClr val="2D6494"/>
          </a:solidFill>
          <a:ln>
            <a:noFill/>
          </a:ln>
          <a:effectLst/>
        </p:spPr>
        <p:style>
          <a:lnRef idx="1">
            <a:schemeClr val="accent1"/>
          </a:lnRef>
          <a:fillRef idx="3">
            <a:schemeClr val="accent1"/>
          </a:fillRef>
          <a:effectRef idx="2">
            <a:schemeClr val="accent1"/>
          </a:effectRef>
          <a:fontRef idx="minor">
            <a:schemeClr val="lt1"/>
          </a:fontRef>
        </p:style>
        <p:txBody>
          <a:bodyPr lIns="91416" tIns="45709" rIns="91416" bIns="45709" anchor="ctr"/>
          <a:lstStyle/>
          <a:p>
            <a:pPr algn="ctr" defTabSz="455613">
              <a:defRPr/>
            </a:pPr>
            <a:endParaRPr lang="en-US">
              <a:solidFill>
                <a:srgbClr val="FFFFFF"/>
              </a:solidFill>
              <a:latin typeface="Arial" charset="0"/>
              <a:ea typeface="ＭＳ Ｐゴシック" charset="0"/>
              <a:cs typeface="ＭＳ Ｐゴシック" charset="0"/>
            </a:endParaRPr>
          </a:p>
          <a:p>
            <a:pPr algn="ctr" defTabSz="455613">
              <a:defRPr/>
            </a:pPr>
            <a:endParaRPr lang="en-US">
              <a:solidFill>
                <a:srgbClr val="FFFFFF"/>
              </a:solidFill>
              <a:latin typeface="Arial" charset="0"/>
              <a:ea typeface="ＭＳ Ｐゴシック" charset="0"/>
              <a:cs typeface="ＭＳ Ｐゴシック" charset="0"/>
            </a:endParaRPr>
          </a:p>
        </p:txBody>
      </p:sp>
      <p:sp>
        <p:nvSpPr>
          <p:cNvPr id="1028" name="Text Placeholder 2"/>
          <p:cNvSpPr>
            <a:spLocks noGrp="1"/>
          </p:cNvSpPr>
          <p:nvPr>
            <p:ph type="body" idx="1"/>
          </p:nvPr>
        </p:nvSpPr>
        <p:spPr bwMode="auto">
          <a:xfrm>
            <a:off x="455613" y="1416843"/>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6" name="Slide Number Placeholder 5"/>
          <p:cNvSpPr>
            <a:spLocks noGrp="1"/>
          </p:cNvSpPr>
          <p:nvPr>
            <p:ph type="sldNum" sz="quarter" idx="4"/>
          </p:nvPr>
        </p:nvSpPr>
        <p:spPr>
          <a:xfrm>
            <a:off x="8170863" y="6356350"/>
            <a:ext cx="515937" cy="365125"/>
          </a:xfrm>
          <a:prstGeom prst="rect">
            <a:avLst/>
          </a:prstGeom>
        </p:spPr>
        <p:txBody>
          <a:bodyPr vert="horz" wrap="square" lIns="91440" tIns="45720" rIns="91440" bIns="45720" numCol="1" anchor="ctr" anchorCtr="0" compatLnSpc="1">
            <a:prstTxWarp prst="textNoShape">
              <a:avLst/>
            </a:prstTxWarp>
          </a:bodyPr>
          <a:lstStyle>
            <a:lvl1pPr algn="r" defTabSz="457200" eaLnBrk="1" hangingPunct="1">
              <a:defRPr sz="1100" b="1">
                <a:solidFill>
                  <a:schemeClr val="bg1"/>
                </a:solidFill>
                <a:latin typeface="Arial"/>
                <a:cs typeface="Arial"/>
              </a:defRPr>
            </a:lvl1pPr>
          </a:lstStyle>
          <a:p>
            <a:fld id="{B128C41A-7A0A-A74C-A765-4BF8AA94B2BC}" type="slidenum">
              <a:rPr lang="en-US" altLang="en-US" smtClean="0">
                <a:solidFill>
                  <a:prstClr val="white"/>
                </a:solidFill>
              </a:rPr>
              <a:pPr/>
              <a:t>‹#›</a:t>
            </a:fld>
            <a:endParaRPr lang="en-US" altLang="en-US">
              <a:solidFill>
                <a:prstClr val="white"/>
              </a:solidFill>
            </a:endParaRPr>
          </a:p>
        </p:txBody>
      </p:sp>
      <p:grpSp>
        <p:nvGrpSpPr>
          <p:cNvPr id="1030" name="Group 9"/>
          <p:cNvGrpSpPr>
            <a:grpSpLocks/>
          </p:cNvGrpSpPr>
          <p:nvPr userDrawn="1"/>
        </p:nvGrpSpPr>
        <p:grpSpPr bwMode="auto">
          <a:xfrm>
            <a:off x="-158750" y="-142875"/>
            <a:ext cx="9447213" cy="7138988"/>
            <a:chOff x="-158720" y="-142629"/>
            <a:chExt cx="9447494" cy="7137992"/>
          </a:xfrm>
        </p:grpSpPr>
        <p:grpSp>
          <p:nvGrpSpPr>
            <p:cNvPr id="1033" name="Group 10"/>
            <p:cNvGrpSpPr>
              <a:grpSpLocks/>
            </p:cNvGrpSpPr>
            <p:nvPr userDrawn="1"/>
          </p:nvGrpSpPr>
          <p:grpSpPr bwMode="auto">
            <a:xfrm>
              <a:off x="467806" y="6873248"/>
              <a:ext cx="8217866" cy="122115"/>
              <a:chOff x="467806" y="6873248"/>
              <a:chExt cx="8217866" cy="122115"/>
            </a:xfrm>
          </p:grpSpPr>
          <p:cxnSp>
            <p:nvCxnSpPr>
              <p:cNvPr id="39" name="Straight Connector 38"/>
              <p:cNvCxnSpPr/>
              <p:nvPr userDrawn="1"/>
            </p:nvCxnSpPr>
            <p:spPr>
              <a:xfrm>
                <a:off x="468362" y="6873142"/>
                <a:ext cx="0" cy="12222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8685506" y="6873142"/>
                <a:ext cx="0" cy="12222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059" name="Group 40"/>
              <p:cNvGrpSpPr>
                <a:grpSpLocks/>
              </p:cNvGrpSpPr>
              <p:nvPr userDrawn="1"/>
            </p:nvGrpSpPr>
            <p:grpSpPr bwMode="auto">
              <a:xfrm>
                <a:off x="5715000" y="6873248"/>
                <a:ext cx="457200" cy="122115"/>
                <a:chOff x="5715000" y="6873248"/>
                <a:chExt cx="457200" cy="122115"/>
              </a:xfrm>
            </p:grpSpPr>
            <p:cxnSp>
              <p:nvCxnSpPr>
                <p:cNvPr id="45" name="Straight Connector 44"/>
                <p:cNvCxnSpPr/>
                <p:nvPr userDrawn="1"/>
              </p:nvCxnSpPr>
              <p:spPr>
                <a:xfrm>
                  <a:off x="6172419" y="6873142"/>
                  <a:ext cx="0" cy="12222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5715205" y="6873142"/>
                  <a:ext cx="0" cy="12222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060" name="Group 41"/>
              <p:cNvGrpSpPr>
                <a:grpSpLocks/>
              </p:cNvGrpSpPr>
              <p:nvPr userDrawn="1"/>
            </p:nvGrpSpPr>
            <p:grpSpPr bwMode="auto">
              <a:xfrm>
                <a:off x="2971800" y="6873248"/>
                <a:ext cx="457200" cy="122115"/>
                <a:chOff x="5715000" y="6873248"/>
                <a:chExt cx="457200" cy="122115"/>
              </a:xfrm>
            </p:grpSpPr>
            <p:cxnSp>
              <p:nvCxnSpPr>
                <p:cNvPr id="43" name="Straight Connector 42"/>
                <p:cNvCxnSpPr/>
                <p:nvPr userDrawn="1"/>
              </p:nvCxnSpPr>
              <p:spPr>
                <a:xfrm>
                  <a:off x="6172337" y="6873142"/>
                  <a:ext cx="0" cy="12222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5715123" y="6873142"/>
                  <a:ext cx="0" cy="12222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034" name="Group 11"/>
            <p:cNvGrpSpPr>
              <a:grpSpLocks/>
            </p:cNvGrpSpPr>
            <p:nvPr userDrawn="1"/>
          </p:nvGrpSpPr>
          <p:grpSpPr bwMode="auto">
            <a:xfrm>
              <a:off x="467806" y="-142629"/>
              <a:ext cx="8217866" cy="122115"/>
              <a:chOff x="467806" y="6873248"/>
              <a:chExt cx="8217866" cy="122115"/>
            </a:xfrm>
          </p:grpSpPr>
          <p:cxnSp>
            <p:nvCxnSpPr>
              <p:cNvPr id="31" name="Straight Connector 30"/>
              <p:cNvCxnSpPr/>
              <p:nvPr userDrawn="1"/>
            </p:nvCxnSpPr>
            <p:spPr>
              <a:xfrm>
                <a:off x="468362" y="6873248"/>
                <a:ext cx="0" cy="12222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8685506" y="6873248"/>
                <a:ext cx="0" cy="12222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051" name="Group 32"/>
              <p:cNvGrpSpPr>
                <a:grpSpLocks/>
              </p:cNvGrpSpPr>
              <p:nvPr userDrawn="1"/>
            </p:nvGrpSpPr>
            <p:grpSpPr bwMode="auto">
              <a:xfrm>
                <a:off x="5715000" y="6873248"/>
                <a:ext cx="457200" cy="122115"/>
                <a:chOff x="5715000" y="6873248"/>
                <a:chExt cx="457200" cy="122115"/>
              </a:xfrm>
            </p:grpSpPr>
            <p:cxnSp>
              <p:nvCxnSpPr>
                <p:cNvPr id="37" name="Straight Connector 36"/>
                <p:cNvCxnSpPr/>
                <p:nvPr userDrawn="1"/>
              </p:nvCxnSpPr>
              <p:spPr>
                <a:xfrm>
                  <a:off x="6172419" y="6873248"/>
                  <a:ext cx="0" cy="12222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5715205" y="6873248"/>
                  <a:ext cx="0" cy="12222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052" name="Group 33"/>
              <p:cNvGrpSpPr>
                <a:grpSpLocks/>
              </p:cNvGrpSpPr>
              <p:nvPr userDrawn="1"/>
            </p:nvGrpSpPr>
            <p:grpSpPr bwMode="auto">
              <a:xfrm>
                <a:off x="2971800" y="6873248"/>
                <a:ext cx="457200" cy="122115"/>
                <a:chOff x="5715000" y="6873248"/>
                <a:chExt cx="457200" cy="122115"/>
              </a:xfrm>
            </p:grpSpPr>
            <p:cxnSp>
              <p:nvCxnSpPr>
                <p:cNvPr id="35" name="Straight Connector 34"/>
                <p:cNvCxnSpPr/>
                <p:nvPr userDrawn="1"/>
              </p:nvCxnSpPr>
              <p:spPr>
                <a:xfrm>
                  <a:off x="6172337" y="6873248"/>
                  <a:ext cx="0" cy="12222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5715123" y="6873248"/>
                  <a:ext cx="0" cy="12222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035" name="Group 12"/>
            <p:cNvGrpSpPr>
              <a:grpSpLocks/>
            </p:cNvGrpSpPr>
            <p:nvPr userDrawn="1"/>
          </p:nvGrpSpPr>
          <p:grpSpPr bwMode="auto">
            <a:xfrm>
              <a:off x="-158720" y="1143066"/>
              <a:ext cx="122115" cy="5029134"/>
              <a:chOff x="-158720" y="1143066"/>
              <a:chExt cx="122115" cy="5029134"/>
            </a:xfrm>
          </p:grpSpPr>
          <p:cxnSp>
            <p:nvCxnSpPr>
              <p:cNvPr id="25" name="Straight Connector 24"/>
              <p:cNvCxnSpPr/>
              <p:nvPr userDrawn="1"/>
            </p:nvCxnSpPr>
            <p:spPr>
              <a:xfrm rot="5400000">
                <a:off x="-97599" y="1081946"/>
                <a:ext cx="0" cy="12224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rot="5400000">
                <a:off x="-97599" y="1539082"/>
                <a:ext cx="0" cy="12224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rot="5400000">
                <a:off x="-97599" y="6110444"/>
                <a:ext cx="0" cy="122241"/>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flipH="1">
                <a:off x="-158720" y="4074771"/>
                <a:ext cx="122241" cy="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flipH="1">
                <a:off x="-158720" y="3679538"/>
                <a:ext cx="122241" cy="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flipH="1">
                <a:off x="-158720" y="5773159"/>
                <a:ext cx="122241" cy="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036" name="Group 13"/>
            <p:cNvGrpSpPr>
              <a:grpSpLocks/>
            </p:cNvGrpSpPr>
            <p:nvPr userDrawn="1"/>
          </p:nvGrpSpPr>
          <p:grpSpPr bwMode="auto">
            <a:xfrm>
              <a:off x="9166659" y="1143066"/>
              <a:ext cx="122115" cy="5029134"/>
              <a:chOff x="-158720" y="1143066"/>
              <a:chExt cx="122115" cy="5029134"/>
            </a:xfrm>
          </p:grpSpPr>
          <p:cxnSp>
            <p:nvCxnSpPr>
              <p:cNvPr id="17" name="Straight Connector 16"/>
              <p:cNvCxnSpPr/>
              <p:nvPr userDrawn="1"/>
            </p:nvCxnSpPr>
            <p:spPr>
              <a:xfrm rot="5400000">
                <a:off x="-97726" y="1081946"/>
                <a:ext cx="0" cy="122242"/>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rot="5400000">
                <a:off x="-97726" y="1539082"/>
                <a:ext cx="0" cy="122242"/>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rot="5400000">
                <a:off x="-97726" y="6110444"/>
                <a:ext cx="0" cy="122242"/>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H="1">
                <a:off x="-158847" y="4074771"/>
                <a:ext cx="122242" cy="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H="1">
                <a:off x="-158847" y="3679538"/>
                <a:ext cx="122242" cy="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flipH="1">
                <a:off x="-158847" y="5773159"/>
                <a:ext cx="122242" cy="0"/>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pic>
        <p:nvPicPr>
          <p:cNvPr id="1032" name="Picture 47" descr="RGB_White-Seal_White-Mark_SC_Horizontal.png"/>
          <p:cNvPicPr>
            <a:picLocks noChangeAspect="1"/>
          </p:cNvPicPr>
          <p:nvPr userDrawn="1"/>
        </p:nvPicPr>
        <p:blipFill>
          <a:blip r:embed="rId8">
            <a:extLst>
              <a:ext uri="{28A0092B-C50C-407E-A947-70E740481C1C}">
                <a14:useLocalDpi xmlns:a14="http://schemas.microsoft.com/office/drawing/2010/main"/>
              </a:ext>
            </a:extLst>
          </a:blip>
          <a:srcRect/>
          <a:stretch>
            <a:fillRect/>
          </a:stretch>
        </p:blipFill>
        <p:spPr bwMode="auto">
          <a:xfrm>
            <a:off x="187115" y="6368191"/>
            <a:ext cx="2286000" cy="384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 name="Picture 41"/>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6265032" y="6235172"/>
            <a:ext cx="1734899" cy="622828"/>
          </a:xfrm>
          <a:prstGeom prst="rect">
            <a:avLst/>
          </a:prstGeom>
        </p:spPr>
      </p:pic>
    </p:spTree>
    <p:extLst>
      <p:ext uri="{BB962C8B-B14F-4D97-AF65-F5344CB8AC3E}">
        <p14:creationId xmlns:p14="http://schemas.microsoft.com/office/powerpoint/2010/main" val="187964487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Lst>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hf hdr="0" ftr="0" dt="0"/>
  <p:txStyles>
    <p:titleStyle>
      <a:lvl1pPr algn="ctr" defTabSz="457200" rtl="0" eaLnBrk="0" fontAlgn="base" hangingPunct="0">
        <a:spcBef>
          <a:spcPct val="0"/>
        </a:spcBef>
        <a:spcAft>
          <a:spcPct val="0"/>
        </a:spcAft>
        <a:defRPr sz="3200" kern="1200">
          <a:solidFill>
            <a:schemeClr val="bg1"/>
          </a:solidFill>
          <a:latin typeface="Arial"/>
          <a:ea typeface="ＭＳ Ｐゴシック" charset="0"/>
          <a:cs typeface="Arial"/>
        </a:defRPr>
      </a:lvl1pPr>
      <a:lvl2pPr algn="ctr" defTabSz="457200" rtl="0" eaLnBrk="0" fontAlgn="base" hangingPunct="0">
        <a:spcBef>
          <a:spcPct val="0"/>
        </a:spcBef>
        <a:spcAft>
          <a:spcPct val="0"/>
        </a:spcAft>
        <a:defRPr sz="2800">
          <a:solidFill>
            <a:schemeClr val="bg1"/>
          </a:solidFill>
          <a:latin typeface="Franklin Gothic Medium" charset="0"/>
          <a:ea typeface="ＭＳ Ｐゴシック" charset="0"/>
          <a:cs typeface="ＭＳ Ｐゴシック" charset="0"/>
        </a:defRPr>
      </a:lvl2pPr>
      <a:lvl3pPr algn="ctr" defTabSz="457200" rtl="0" eaLnBrk="0" fontAlgn="base" hangingPunct="0">
        <a:spcBef>
          <a:spcPct val="0"/>
        </a:spcBef>
        <a:spcAft>
          <a:spcPct val="0"/>
        </a:spcAft>
        <a:defRPr sz="2800">
          <a:solidFill>
            <a:schemeClr val="bg1"/>
          </a:solidFill>
          <a:latin typeface="Franklin Gothic Medium" charset="0"/>
          <a:ea typeface="ＭＳ Ｐゴシック" charset="0"/>
          <a:cs typeface="ＭＳ Ｐゴシック" charset="0"/>
        </a:defRPr>
      </a:lvl3pPr>
      <a:lvl4pPr algn="ctr" defTabSz="457200" rtl="0" eaLnBrk="0" fontAlgn="base" hangingPunct="0">
        <a:spcBef>
          <a:spcPct val="0"/>
        </a:spcBef>
        <a:spcAft>
          <a:spcPct val="0"/>
        </a:spcAft>
        <a:defRPr sz="2800">
          <a:solidFill>
            <a:schemeClr val="bg1"/>
          </a:solidFill>
          <a:latin typeface="Franklin Gothic Medium" charset="0"/>
          <a:ea typeface="ＭＳ Ｐゴシック" charset="0"/>
          <a:cs typeface="ＭＳ Ｐゴシック" charset="0"/>
        </a:defRPr>
      </a:lvl4pPr>
      <a:lvl5pPr algn="ctr" defTabSz="457200" rtl="0" eaLnBrk="0" fontAlgn="base" hangingPunct="0">
        <a:spcBef>
          <a:spcPct val="0"/>
        </a:spcBef>
        <a:spcAft>
          <a:spcPct val="0"/>
        </a:spcAft>
        <a:defRPr sz="2800">
          <a:solidFill>
            <a:schemeClr val="bg1"/>
          </a:solidFill>
          <a:latin typeface="Franklin Gothic Medium" charset="0"/>
          <a:ea typeface="ＭＳ Ｐゴシック" charset="0"/>
          <a:cs typeface="ＭＳ Ｐゴシック" charset="0"/>
        </a:defRPr>
      </a:lvl5pPr>
      <a:lvl6pPr marL="457200" algn="ctr" defTabSz="457200" rtl="0" fontAlgn="base">
        <a:spcBef>
          <a:spcPct val="0"/>
        </a:spcBef>
        <a:spcAft>
          <a:spcPct val="0"/>
        </a:spcAft>
        <a:defRPr sz="2800">
          <a:solidFill>
            <a:schemeClr val="bg1"/>
          </a:solidFill>
          <a:latin typeface="Franklin Gothic Medium" charset="0"/>
          <a:ea typeface="ＭＳ Ｐゴシック" charset="0"/>
        </a:defRPr>
      </a:lvl6pPr>
      <a:lvl7pPr marL="914400" algn="ctr" defTabSz="457200" rtl="0" fontAlgn="base">
        <a:spcBef>
          <a:spcPct val="0"/>
        </a:spcBef>
        <a:spcAft>
          <a:spcPct val="0"/>
        </a:spcAft>
        <a:defRPr sz="2800">
          <a:solidFill>
            <a:schemeClr val="bg1"/>
          </a:solidFill>
          <a:latin typeface="Franklin Gothic Medium" charset="0"/>
          <a:ea typeface="ＭＳ Ｐゴシック" charset="0"/>
        </a:defRPr>
      </a:lvl7pPr>
      <a:lvl8pPr marL="1371600" algn="ctr" defTabSz="457200" rtl="0" fontAlgn="base">
        <a:spcBef>
          <a:spcPct val="0"/>
        </a:spcBef>
        <a:spcAft>
          <a:spcPct val="0"/>
        </a:spcAft>
        <a:defRPr sz="2800">
          <a:solidFill>
            <a:schemeClr val="bg1"/>
          </a:solidFill>
          <a:latin typeface="Franklin Gothic Medium" charset="0"/>
          <a:ea typeface="ＭＳ Ｐゴシック" charset="0"/>
        </a:defRPr>
      </a:lvl8pPr>
      <a:lvl9pPr marL="1828800" algn="ctr" defTabSz="457200" rtl="0" fontAlgn="base">
        <a:spcBef>
          <a:spcPct val="0"/>
        </a:spcBef>
        <a:spcAft>
          <a:spcPct val="0"/>
        </a:spcAft>
        <a:defRPr sz="2800">
          <a:solidFill>
            <a:schemeClr val="bg1"/>
          </a:solidFill>
          <a:latin typeface="Franklin Gothic Medium"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2400" kern="1200">
          <a:solidFill>
            <a:schemeClr val="tx2"/>
          </a:solidFill>
          <a:latin typeface="Arial"/>
          <a:ea typeface="ＭＳ Ｐゴシック" charset="0"/>
          <a:cs typeface="Arial"/>
        </a:defRPr>
      </a:lvl1pPr>
      <a:lvl2pPr marL="742950" indent="-285750" algn="l" defTabSz="457200" rtl="0" eaLnBrk="0" fontAlgn="base" hangingPunct="0">
        <a:spcBef>
          <a:spcPct val="20000"/>
        </a:spcBef>
        <a:spcAft>
          <a:spcPct val="0"/>
        </a:spcAft>
        <a:buFont typeface="Courier New" charset="0"/>
        <a:buChar char="o"/>
        <a:defRPr sz="2000" kern="1200">
          <a:solidFill>
            <a:srgbClr val="1F497D"/>
          </a:solidFill>
          <a:latin typeface="Arial"/>
          <a:ea typeface="ＭＳ Ｐゴシック" charset="0"/>
          <a:cs typeface="Arial"/>
        </a:defRPr>
      </a:lvl2pPr>
      <a:lvl3pPr marL="1143000" indent="-228600" algn="l" defTabSz="457200" rtl="0" eaLnBrk="0" fontAlgn="base" hangingPunct="0">
        <a:spcBef>
          <a:spcPct val="20000"/>
        </a:spcBef>
        <a:spcAft>
          <a:spcPct val="0"/>
        </a:spcAft>
        <a:buFont typeface="Arial" charset="0"/>
        <a:buChar char="•"/>
        <a:defRPr sz="2000" kern="1200">
          <a:solidFill>
            <a:srgbClr val="1F497D"/>
          </a:solidFill>
          <a:latin typeface="+mj-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1F497D"/>
          </a:solidFill>
          <a:latin typeface="+mj-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1F497D"/>
          </a:solidFill>
          <a:latin typeface="+mj-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gif"/></Relationships>
</file>

<file path=ppt/slides/_rels/slide2.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5.bin"/><Relationship Id="rId3" Type="http://schemas.openxmlformats.org/officeDocument/2006/relationships/oleObject" Target="../embeddings/oleObject1.bin"/><Relationship Id="rId7" Type="http://schemas.openxmlformats.org/officeDocument/2006/relationships/oleObject" Target="../embeddings/oleObject2.bin"/><Relationship Id="rId12" Type="http://schemas.openxmlformats.org/officeDocument/2006/relationships/image" Target="../media/image16.emf"/><Relationship Id="rId2" Type="http://schemas.openxmlformats.org/officeDocument/2006/relationships/slideLayout" Target="../slideLayouts/slideLayout1.xml"/><Relationship Id="rId16" Type="http://schemas.openxmlformats.org/officeDocument/2006/relationships/image" Target="../media/image21.png"/><Relationship Id="rId1" Type="http://schemas.openxmlformats.org/officeDocument/2006/relationships/vmlDrawing" Target="../drawings/vmlDrawing1.vml"/><Relationship Id="rId6" Type="http://schemas.openxmlformats.org/officeDocument/2006/relationships/image" Target="../media/image19.emf"/><Relationship Id="rId11" Type="http://schemas.openxmlformats.org/officeDocument/2006/relationships/oleObject" Target="../embeddings/oleObject4.bin"/><Relationship Id="rId5" Type="http://schemas.openxmlformats.org/officeDocument/2006/relationships/image" Target="../media/image18.emf"/><Relationship Id="rId15" Type="http://schemas.openxmlformats.org/officeDocument/2006/relationships/image" Target="../media/image20.jpeg"/><Relationship Id="rId10" Type="http://schemas.openxmlformats.org/officeDocument/2006/relationships/image" Target="../media/image15.emf"/><Relationship Id="rId4" Type="http://schemas.openxmlformats.org/officeDocument/2006/relationships/image" Target="../media/image13.emf"/><Relationship Id="rId9" Type="http://schemas.openxmlformats.org/officeDocument/2006/relationships/oleObject" Target="../embeddings/oleObject3.bin"/><Relationship Id="rId14" Type="http://schemas.openxmlformats.org/officeDocument/2006/relationships/image" Target="../media/image17.emf"/></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27.emf"/><Relationship Id="rId5" Type="http://schemas.openxmlformats.org/officeDocument/2006/relationships/oleObject" Target="../embeddings/oleObject7.bin"/><Relationship Id="rId10" Type="http://schemas.openxmlformats.org/officeDocument/2006/relationships/image" Target="../media/image29.emf"/><Relationship Id="rId4" Type="http://schemas.openxmlformats.org/officeDocument/2006/relationships/image" Target="../media/image26.wmf"/><Relationship Id="rId9"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0.jpe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5.jpeg"/><Relationship Id="rId11" Type="http://schemas.openxmlformats.org/officeDocument/2006/relationships/image" Target="../media/image39.jpeg"/><Relationship Id="rId5" Type="http://schemas.openxmlformats.org/officeDocument/2006/relationships/image" Target="../media/image34.png"/><Relationship Id="rId10" Type="http://schemas.openxmlformats.org/officeDocument/2006/relationships/image" Target="../media/image38.jpeg"/><Relationship Id="rId4" Type="http://schemas.openxmlformats.org/officeDocument/2006/relationships/image" Target="../media/image33.jpeg"/><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42.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45.emf"/><Relationship Id="rId5" Type="http://schemas.openxmlformats.org/officeDocument/2006/relationships/oleObject" Target="../embeddings/oleObject12.bin"/><Relationship Id="rId10" Type="http://schemas.openxmlformats.org/officeDocument/2006/relationships/image" Target="../media/image48.jpeg"/><Relationship Id="rId4" Type="http://schemas.openxmlformats.org/officeDocument/2006/relationships/image" Target="../media/image44.emf"/><Relationship Id="rId9"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1.png"/><Relationship Id="rId7" Type="http://schemas.openxmlformats.org/officeDocument/2006/relationships/image" Target="../media/image54.jpeg"/><Relationship Id="rId2"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hyperlink" Target="http://www.google.ch/url?sa=i&amp;source=images&amp;cd=&amp;cad=rja&amp;docid=eYsV8Nj3tKgBJM&amp;tbnid=RrXfD0af7zExFM:&amp;ved=0CAgQjRwwAA&amp;url=http://www.bnl.gov/magnets/RHIC-project.php&amp;ei=L_i1UaqNH5DB7AbwroGADg&amp;psig=AFQjCNF8bKsnKY8vmKN4v_vFnP7hVwK7og&amp;ust=1370966447555872" TargetMode="External"/><Relationship Id="rId5" Type="http://schemas.openxmlformats.org/officeDocument/2006/relationships/image" Target="../media/image53.png"/><Relationship Id="rId10" Type="http://schemas.openxmlformats.org/officeDocument/2006/relationships/image" Target="../media/image57.jpeg"/><Relationship Id="rId4" Type="http://schemas.openxmlformats.org/officeDocument/2006/relationships/image" Target="../media/image52.png"/><Relationship Id="rId9"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emf"/><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71.png"/><Relationship Id="rId7" Type="http://schemas.openxmlformats.org/officeDocument/2006/relationships/image" Target="../media/image70.e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15.bin"/><Relationship Id="rId5" Type="http://schemas.openxmlformats.org/officeDocument/2006/relationships/image" Target="../media/image69.emf"/><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76.png"/><Relationship Id="rId7" Type="http://schemas.openxmlformats.org/officeDocument/2006/relationships/image" Target="../media/image74.e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17.bin"/><Relationship Id="rId5" Type="http://schemas.openxmlformats.org/officeDocument/2006/relationships/image" Target="../media/image73.emf"/><Relationship Id="rId4" Type="http://schemas.openxmlformats.org/officeDocument/2006/relationships/oleObject" Target="../embeddings/oleObject16.bin"/><Relationship Id="rId9" Type="http://schemas.openxmlformats.org/officeDocument/2006/relationships/image" Target="../media/image75.emf"/></Relationships>
</file>

<file path=ppt/slides/_rels/slide1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79.png"/><Relationship Id="rId4" Type="http://schemas.openxmlformats.org/officeDocument/2006/relationships/image" Target="../media/image7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4.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jpeg"/></Relationships>
</file>

<file path=ppt/slides/_rels/slide2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9.jpeg"/><Relationship Id="rId7" Type="http://schemas.openxmlformats.org/officeDocument/2006/relationships/image" Target="../media/image86.png"/><Relationship Id="rId2" Type="http://schemas.openxmlformats.org/officeDocument/2006/relationships/image" Target="../media/image88.jpeg"/><Relationship Id="rId1" Type="http://schemas.openxmlformats.org/officeDocument/2006/relationships/slideLayout" Target="../slideLayouts/slideLayout4.xml"/><Relationship Id="rId6" Type="http://schemas.openxmlformats.org/officeDocument/2006/relationships/image" Target="../media/image92.jpeg"/><Relationship Id="rId11" Type="http://schemas.openxmlformats.org/officeDocument/2006/relationships/image" Target="../media/image95.jpeg"/><Relationship Id="rId5" Type="http://schemas.openxmlformats.org/officeDocument/2006/relationships/image" Target="../media/image91.png"/><Relationship Id="rId10" Type="http://schemas.openxmlformats.org/officeDocument/2006/relationships/image" Target="../media/image94.jpeg"/><Relationship Id="rId4" Type="http://schemas.openxmlformats.org/officeDocument/2006/relationships/image" Target="../media/image90.png"/><Relationship Id="rId9" Type="http://schemas.openxmlformats.org/officeDocument/2006/relationships/image" Target="../media/image87.png"/></Relationships>
</file>

<file path=ppt/slides/_rels/slide21.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jpe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jpeg"/><Relationship Id="rId4" Type="http://schemas.openxmlformats.org/officeDocument/2006/relationships/image" Target="../media/image98.png"/></Relationships>
</file>

<file path=ppt/slides/_rels/slide2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3.jpeg"/><Relationship Id="rId7" Type="http://schemas.openxmlformats.org/officeDocument/2006/relationships/image" Target="../media/image106.png"/><Relationship Id="rId2" Type="http://schemas.openxmlformats.org/officeDocument/2006/relationships/image" Target="../media/image102.jpeg"/><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png"/><Relationship Id="rId10" Type="http://schemas.openxmlformats.org/officeDocument/2006/relationships/image" Target="../media/image109.png"/><Relationship Id="rId4" Type="http://schemas.openxmlformats.org/officeDocument/2006/relationships/hyperlink" Target="http://www.uslarp.org/" TargetMode="External"/><Relationship Id="rId9" Type="http://schemas.openxmlformats.org/officeDocument/2006/relationships/image" Target="../media/image108.png"/></Relationships>
</file>

<file path=ppt/slides/_rels/slide2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xml"/><Relationship Id="rId4" Type="http://schemas.openxmlformats.org/officeDocument/2006/relationships/image" Target="../media/image1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3.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6.emf"/><Relationship Id="rId5" Type="http://schemas.openxmlformats.org/officeDocument/2006/relationships/image" Target="../media/image115.emf"/><Relationship Id="rId4" Type="http://schemas.openxmlformats.org/officeDocument/2006/relationships/image" Target="../media/image114.png"/></Relationships>
</file>

<file path=ppt/slides/_rels/slide25.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4.png"/><Relationship Id="rId7" Type="http://schemas.openxmlformats.org/officeDocument/2006/relationships/image" Target="../media/image1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26.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14.png"/><Relationship Id="rId7" Type="http://schemas.openxmlformats.org/officeDocument/2006/relationships/image" Target="../media/image125.png"/><Relationship Id="rId12" Type="http://schemas.openxmlformats.org/officeDocument/2006/relationships/image" Target="../media/image12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61.emf"/><Relationship Id="rId5" Type="http://schemas.openxmlformats.org/officeDocument/2006/relationships/image" Target="../media/image123.png"/><Relationship Id="rId10" Type="http://schemas.openxmlformats.org/officeDocument/2006/relationships/image" Target="../media/image128.jpeg"/><Relationship Id="rId4" Type="http://schemas.openxmlformats.org/officeDocument/2006/relationships/image" Target="../media/image122.png"/><Relationship Id="rId9" Type="http://schemas.openxmlformats.org/officeDocument/2006/relationships/image" Target="../media/image127.gif"/></Relationships>
</file>

<file path=ppt/slides/_rels/slide27.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131.png"/><Relationship Id="rId7" Type="http://schemas.openxmlformats.org/officeDocument/2006/relationships/image" Target="../media/image134.png"/><Relationship Id="rId2" Type="http://schemas.openxmlformats.org/officeDocument/2006/relationships/image" Target="../media/image130.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33.png"/><Relationship Id="rId10" Type="http://schemas.openxmlformats.org/officeDocument/2006/relationships/image" Target="../media/image137.jpeg"/><Relationship Id="rId4" Type="http://schemas.openxmlformats.org/officeDocument/2006/relationships/image" Target="../media/image132.emf"/><Relationship Id="rId9" Type="http://schemas.openxmlformats.org/officeDocument/2006/relationships/image" Target="../media/image136.png"/></Relationships>
</file>

<file path=ppt/slides/_rels/slide28.xml.rels><?xml version="1.0" encoding="UTF-8" standalone="yes"?>
<Relationships xmlns="http://schemas.openxmlformats.org/package/2006/relationships"><Relationship Id="rId8" Type="http://schemas.openxmlformats.org/officeDocument/2006/relationships/image" Target="../media/image144.emf"/><Relationship Id="rId3" Type="http://schemas.openxmlformats.org/officeDocument/2006/relationships/image" Target="../media/image139.emf"/><Relationship Id="rId7" Type="http://schemas.openxmlformats.org/officeDocument/2006/relationships/image" Target="../media/image143.emf"/><Relationship Id="rId2" Type="http://schemas.openxmlformats.org/officeDocument/2006/relationships/image" Target="../media/image138.emf"/><Relationship Id="rId1" Type="http://schemas.openxmlformats.org/officeDocument/2006/relationships/slideLayout" Target="../slideLayouts/slideLayout8.xml"/><Relationship Id="rId6" Type="http://schemas.openxmlformats.org/officeDocument/2006/relationships/image" Target="../media/image142.emf"/><Relationship Id="rId5" Type="http://schemas.openxmlformats.org/officeDocument/2006/relationships/image" Target="../media/image141.emf"/><Relationship Id="rId10" Type="http://schemas.openxmlformats.org/officeDocument/2006/relationships/image" Target="../media/image146.emf"/><Relationship Id="rId4" Type="http://schemas.openxmlformats.org/officeDocument/2006/relationships/image" Target="../media/image140.emf"/><Relationship Id="rId9" Type="http://schemas.openxmlformats.org/officeDocument/2006/relationships/image" Target="../media/image145.emf"/></Relationships>
</file>

<file path=ppt/slides/_rels/slide2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8.png"/><Relationship Id="rId4" Type="http://schemas.openxmlformats.org/officeDocument/2006/relationships/image" Target="../media/image147.png"/></Relationships>
</file>

<file path=ppt/slides/_rels/slide3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1.xml"/><Relationship Id="rId4" Type="http://schemas.openxmlformats.org/officeDocument/2006/relationships/image" Target="../media/image151.jpeg"/></Relationships>
</file>

<file path=ppt/slides/_rels/slide3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1.xml"/><Relationship Id="rId5" Type="http://schemas.openxmlformats.org/officeDocument/2006/relationships/image" Target="../media/image150.png"/><Relationship Id="rId4" Type="http://schemas.openxmlformats.org/officeDocument/2006/relationships/image" Target="../media/image1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1.xml"/><Relationship Id="rId6" Type="http://schemas.openxmlformats.org/officeDocument/2006/relationships/image" Target="../media/image159.jpeg"/><Relationship Id="rId5" Type="http://schemas.openxmlformats.org/officeDocument/2006/relationships/image" Target="../media/image158.png"/><Relationship Id="rId4" Type="http://schemas.openxmlformats.org/officeDocument/2006/relationships/image" Target="../media/image157.png"/></Relationships>
</file>

<file path=ppt/slides/_rels/slide34.xml.rels><?xml version="1.0" encoding="UTF-8" standalone="yes"?>
<Relationships xmlns="http://schemas.openxmlformats.org/package/2006/relationships"><Relationship Id="rId8" Type="http://schemas.openxmlformats.org/officeDocument/2006/relationships/image" Target="../media/image166.jpeg"/><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image" Target="../media/image160.png"/><Relationship Id="rId1" Type="http://schemas.openxmlformats.org/officeDocument/2006/relationships/slideLayout" Target="../slideLayouts/slideLayout4.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3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1.xml"/><Relationship Id="rId5" Type="http://schemas.openxmlformats.org/officeDocument/2006/relationships/image" Target="../media/image170.png"/><Relationship Id="rId4" Type="http://schemas.openxmlformats.org/officeDocument/2006/relationships/image" Target="../media/image16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177.jpeg"/><Relationship Id="rId3" Type="http://schemas.openxmlformats.org/officeDocument/2006/relationships/image" Target="../media/image172.jpg"/><Relationship Id="rId7" Type="http://schemas.openxmlformats.org/officeDocument/2006/relationships/image" Target="../media/image176.png"/><Relationship Id="rId2" Type="http://schemas.openxmlformats.org/officeDocument/2006/relationships/image" Target="../media/image171.png"/><Relationship Id="rId1" Type="http://schemas.openxmlformats.org/officeDocument/2006/relationships/slideLayout" Target="../slideLayouts/slideLayout1.xml"/><Relationship Id="rId6" Type="http://schemas.openxmlformats.org/officeDocument/2006/relationships/image" Target="../media/image175.jpeg"/><Relationship Id="rId11" Type="http://schemas.openxmlformats.org/officeDocument/2006/relationships/image" Target="../media/image180.jpg"/><Relationship Id="rId5" Type="http://schemas.openxmlformats.org/officeDocument/2006/relationships/image" Target="../media/image174.jpeg"/><Relationship Id="rId10" Type="http://schemas.openxmlformats.org/officeDocument/2006/relationships/image" Target="../media/image179.jpeg"/><Relationship Id="rId4" Type="http://schemas.openxmlformats.org/officeDocument/2006/relationships/image" Target="../media/image173.jpeg"/><Relationship Id="rId9" Type="http://schemas.openxmlformats.org/officeDocument/2006/relationships/image" Target="../media/image17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jpeg"/><Relationship Id="rId1" Type="http://schemas.openxmlformats.org/officeDocument/2006/relationships/slideLayout" Target="../slideLayouts/slideLayout1.xml"/><Relationship Id="rId4" Type="http://schemas.openxmlformats.org/officeDocument/2006/relationships/image" Target="../media/image183.jpeg"/></Relationships>
</file>

<file path=ppt/slides/_rels/slide4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86.png"/></Relationships>
</file>

<file path=ppt/slides/_rels/slide42.xml.rels><?xml version="1.0" encoding="UTF-8" standalone="yes"?>
<Relationships xmlns="http://schemas.openxmlformats.org/package/2006/relationships"><Relationship Id="rId3" Type="http://schemas.openxmlformats.org/officeDocument/2006/relationships/image" Target="../media/image188.png"/><Relationship Id="rId7" Type="http://schemas.openxmlformats.org/officeDocument/2006/relationships/image" Target="../media/image122.png"/><Relationship Id="rId2" Type="http://schemas.openxmlformats.org/officeDocument/2006/relationships/image" Target="../media/image187.png"/><Relationship Id="rId1" Type="http://schemas.openxmlformats.org/officeDocument/2006/relationships/slideLayout" Target="../slideLayouts/slideLayout3.xml"/><Relationship Id="rId6" Type="http://schemas.openxmlformats.org/officeDocument/2006/relationships/image" Target="../media/image152.png"/><Relationship Id="rId5" Type="http://schemas.openxmlformats.org/officeDocument/2006/relationships/image" Target="../media/image190.jpeg"/><Relationship Id="rId4" Type="http://schemas.openxmlformats.org/officeDocument/2006/relationships/image" Target="../media/image18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92.jpeg"/><Relationship Id="rId7" Type="http://schemas.openxmlformats.org/officeDocument/2006/relationships/image" Target="../media/image196.png"/><Relationship Id="rId2" Type="http://schemas.openxmlformats.org/officeDocument/2006/relationships/image" Target="../media/image191.png"/><Relationship Id="rId1" Type="http://schemas.openxmlformats.org/officeDocument/2006/relationships/slideLayout" Target="../slideLayouts/slideLayout4.xml"/><Relationship Id="rId6" Type="http://schemas.openxmlformats.org/officeDocument/2006/relationships/image" Target="../media/image195.png"/><Relationship Id="rId5" Type="http://schemas.openxmlformats.org/officeDocument/2006/relationships/image" Target="../media/image194.jpeg"/><Relationship Id="rId4" Type="http://schemas.openxmlformats.org/officeDocument/2006/relationships/image" Target="../media/image193.emf"/></Relationships>
</file>

<file path=ppt/slides/_rels/slide46.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204.jpeg"/><Relationship Id="rId3" Type="http://schemas.openxmlformats.org/officeDocument/2006/relationships/image" Target="../media/image199.JPG"/><Relationship Id="rId7" Type="http://schemas.openxmlformats.org/officeDocument/2006/relationships/image" Target="../media/image20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47408" y="1172644"/>
            <a:ext cx="3384947" cy="973882"/>
          </a:xfrm>
          <a:prstGeom prst="rect">
            <a:avLst/>
          </a:prstGeom>
        </p:spPr>
      </p:pic>
      <p:sp>
        <p:nvSpPr>
          <p:cNvPr id="5" name="Rectangle 4"/>
          <p:cNvSpPr/>
          <p:nvPr/>
        </p:nvSpPr>
        <p:spPr>
          <a:xfrm>
            <a:off x="545488" y="394875"/>
            <a:ext cx="4884671" cy="1815882"/>
          </a:xfrm>
          <a:prstGeom prst="rect">
            <a:avLst/>
          </a:prstGeom>
        </p:spPr>
        <p:txBody>
          <a:bodyPr wrap="none">
            <a:spAutoFit/>
          </a:bodyPr>
          <a:lstStyle/>
          <a:p>
            <a:r>
              <a:rPr lang="en-GB" sz="4000" b="1" dirty="0" smtClean="0"/>
              <a:t>High Field Magnets</a:t>
            </a:r>
          </a:p>
          <a:p>
            <a:r>
              <a:rPr lang="en-GB" sz="3200" b="1" i="1" dirty="0" smtClean="0"/>
              <a:t>for accelerators</a:t>
            </a:r>
          </a:p>
          <a:p>
            <a:endParaRPr lang="en-GB" sz="1200" b="1" dirty="0" smtClean="0"/>
          </a:p>
          <a:p>
            <a:r>
              <a:rPr lang="en-GB" sz="2800" dirty="0" err="1" smtClean="0"/>
              <a:t>Frédérick</a:t>
            </a:r>
            <a:r>
              <a:rPr lang="en-GB" sz="2800" dirty="0" smtClean="0"/>
              <a:t> Bordry</a:t>
            </a:r>
            <a:endParaRPr lang="en-GB" sz="2800" dirty="0"/>
          </a:p>
        </p:txBody>
      </p:sp>
      <p:pic>
        <p:nvPicPr>
          <p:cNvPr id="6" name="Image 2" descr="LOGOfin.ep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78357" y="221894"/>
            <a:ext cx="606458" cy="758834"/>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23554" y="2245989"/>
            <a:ext cx="2833608" cy="194871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1520" y="4410274"/>
            <a:ext cx="5432775" cy="1946744"/>
          </a:xfrm>
          <a:prstGeom prst="rect">
            <a:avLst/>
          </a:prstGeom>
        </p:spPr>
      </p:pic>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1520" y="2245989"/>
            <a:ext cx="2736304" cy="1820885"/>
          </a:xfrm>
          <a:prstGeom prst="rect">
            <a:avLst/>
          </a:prstGeom>
        </p:spPr>
      </p:pic>
      <p:pic>
        <p:nvPicPr>
          <p:cNvPr id="15" name="Picture 1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86743" y="4386615"/>
            <a:ext cx="2987824" cy="1999900"/>
          </a:xfrm>
          <a:prstGeom prst="rect">
            <a:avLst/>
          </a:prstGeom>
        </p:spPr>
      </p:pic>
      <p:sp>
        <p:nvSpPr>
          <p:cNvPr id="2" name="TextBox 1"/>
          <p:cNvSpPr txBox="1"/>
          <p:nvPr/>
        </p:nvSpPr>
        <p:spPr>
          <a:xfrm>
            <a:off x="1907930" y="3697542"/>
            <a:ext cx="1069588" cy="369332"/>
          </a:xfrm>
          <a:prstGeom prst="rect">
            <a:avLst/>
          </a:prstGeom>
          <a:noFill/>
        </p:spPr>
        <p:txBody>
          <a:bodyPr wrap="none" rtlCol="0">
            <a:spAutoFit/>
          </a:bodyPr>
          <a:lstStyle/>
          <a:p>
            <a:r>
              <a:rPr lang="en-GB" dirty="0" err="1" smtClean="0"/>
              <a:t>Tevatron</a:t>
            </a:r>
            <a:endParaRPr lang="en-GB" dirty="0"/>
          </a:p>
        </p:txBody>
      </p:sp>
      <p:sp>
        <p:nvSpPr>
          <p:cNvPr id="10" name="TextBox 9"/>
          <p:cNvSpPr txBox="1"/>
          <p:nvPr/>
        </p:nvSpPr>
        <p:spPr>
          <a:xfrm>
            <a:off x="4427984" y="3855936"/>
            <a:ext cx="825867" cy="369332"/>
          </a:xfrm>
          <a:prstGeom prst="rect">
            <a:avLst/>
          </a:prstGeom>
          <a:noFill/>
        </p:spPr>
        <p:txBody>
          <a:bodyPr wrap="none" rtlCol="0">
            <a:spAutoFit/>
          </a:bodyPr>
          <a:lstStyle/>
          <a:p>
            <a:r>
              <a:rPr lang="en-GB" dirty="0" smtClean="0"/>
              <a:t>HERA</a:t>
            </a:r>
            <a:endParaRPr lang="en-GB" dirty="0"/>
          </a:p>
        </p:txBody>
      </p:sp>
      <p:sp>
        <p:nvSpPr>
          <p:cNvPr id="11" name="TextBox 10"/>
          <p:cNvSpPr txBox="1"/>
          <p:nvPr/>
        </p:nvSpPr>
        <p:spPr>
          <a:xfrm>
            <a:off x="395536" y="5897059"/>
            <a:ext cx="748923" cy="369332"/>
          </a:xfrm>
          <a:prstGeom prst="rect">
            <a:avLst/>
          </a:prstGeom>
          <a:noFill/>
        </p:spPr>
        <p:txBody>
          <a:bodyPr wrap="none" rtlCol="0">
            <a:spAutoFit/>
          </a:bodyPr>
          <a:lstStyle/>
          <a:p>
            <a:r>
              <a:rPr lang="en-GB" dirty="0" smtClean="0"/>
              <a:t>RHIC</a:t>
            </a:r>
            <a:endParaRPr lang="en-GB" dirty="0"/>
          </a:p>
        </p:txBody>
      </p:sp>
      <p:sp>
        <p:nvSpPr>
          <p:cNvPr id="16" name="TextBox 15"/>
          <p:cNvSpPr txBox="1"/>
          <p:nvPr/>
        </p:nvSpPr>
        <p:spPr>
          <a:xfrm>
            <a:off x="6884625" y="5987686"/>
            <a:ext cx="646331" cy="369332"/>
          </a:xfrm>
          <a:prstGeom prst="rect">
            <a:avLst/>
          </a:prstGeom>
          <a:noFill/>
        </p:spPr>
        <p:txBody>
          <a:bodyPr wrap="none" rtlCol="0">
            <a:spAutoFit/>
          </a:bodyPr>
          <a:lstStyle/>
          <a:p>
            <a:r>
              <a:rPr lang="en-GB" dirty="0" smtClean="0"/>
              <a:t>LHC</a:t>
            </a:r>
            <a:endParaRPr lang="en-GB" dirty="0"/>
          </a:p>
        </p:txBody>
      </p:sp>
    </p:spTree>
    <p:extLst>
      <p:ext uri="{BB962C8B-B14F-4D97-AF65-F5344CB8AC3E}">
        <p14:creationId xmlns:p14="http://schemas.microsoft.com/office/powerpoint/2010/main" val="1828713385"/>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969335" y="1055727"/>
            <a:ext cx="3723400" cy="934998"/>
            <a:chOff x="2969335" y="1189378"/>
            <a:chExt cx="3723400" cy="934998"/>
          </a:xfrm>
        </p:grpSpPr>
        <p:graphicFrame>
          <p:nvGraphicFramePr>
            <p:cNvPr id="9" name="Object 60"/>
            <p:cNvGraphicFramePr>
              <a:graphicFrameLocks noChangeAspect="1"/>
            </p:cNvGraphicFramePr>
            <p:nvPr>
              <p:extLst/>
            </p:nvPr>
          </p:nvGraphicFramePr>
          <p:xfrm>
            <a:off x="3146425" y="1466850"/>
            <a:ext cx="3022600" cy="381000"/>
          </p:xfrm>
          <a:graphic>
            <a:graphicData uri="http://schemas.openxmlformats.org/presentationml/2006/ole">
              <mc:AlternateContent xmlns:mc="http://schemas.openxmlformats.org/markup-compatibility/2006">
                <mc:Choice xmlns:v="urn:schemas-microsoft-com:vml" Requires="v">
                  <p:oleObj spid="_x0000_s2850" name="Equation" r:id="rId3" imgW="1511300" imgH="190500" progId="Equation.3">
                    <p:embed/>
                  </p:oleObj>
                </mc:Choice>
                <mc:Fallback>
                  <p:oleObj name="Equation" r:id="rId3" imgW="1511300" imgH="190500" progId="Equation.3">
                    <p:embed/>
                    <p:pic>
                      <p:nvPicPr>
                        <p:cNvPr id="0" name=""/>
                        <p:cNvPicPr>
                          <a:picLocks noChangeAspect="1" noChangeArrowheads="1"/>
                        </p:cNvPicPr>
                        <p:nvPr/>
                      </p:nvPicPr>
                      <p:blipFill>
                        <a:blip r:embed="rId4"/>
                        <a:srcRect/>
                        <a:stretch>
                          <a:fillRect/>
                        </a:stretch>
                      </p:blipFill>
                      <p:spPr bwMode="auto">
                        <a:xfrm>
                          <a:off x="3146425" y="1466850"/>
                          <a:ext cx="3022600" cy="3810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2969335" y="1189378"/>
              <a:ext cx="1099956" cy="276999"/>
            </a:xfrm>
            <a:prstGeom prst="rect">
              <a:avLst/>
            </a:prstGeom>
            <a:noFill/>
          </p:spPr>
          <p:txBody>
            <a:bodyPr wrap="none" rtlCol="0">
              <a:spAutoFit/>
            </a:bodyPr>
            <a:lstStyle/>
            <a:p>
              <a:r>
                <a:rPr lang="en-US" sz="1200" dirty="0" smtClean="0"/>
                <a:t>Beam energy</a:t>
              </a:r>
              <a:endParaRPr lang="en-US" sz="1200" dirty="0"/>
            </a:p>
          </p:txBody>
        </p:sp>
        <p:sp>
          <p:nvSpPr>
            <p:cNvPr id="13" name="TextBox 12"/>
            <p:cNvSpPr txBox="1"/>
            <p:nvPr/>
          </p:nvSpPr>
          <p:spPr>
            <a:xfrm>
              <a:off x="4709760" y="1847377"/>
              <a:ext cx="945992" cy="276999"/>
            </a:xfrm>
            <a:prstGeom prst="rect">
              <a:avLst/>
            </a:prstGeom>
            <a:noFill/>
          </p:spPr>
          <p:txBody>
            <a:bodyPr wrap="none" rtlCol="0">
              <a:spAutoFit/>
            </a:bodyPr>
            <a:lstStyle/>
            <a:p>
              <a:r>
                <a:rPr lang="en-US" sz="1200" dirty="0" smtClean="0"/>
                <a:t>Dipole field</a:t>
              </a:r>
              <a:endParaRPr lang="en-US" sz="1200" dirty="0"/>
            </a:p>
          </p:txBody>
        </p:sp>
        <p:sp>
          <p:nvSpPr>
            <p:cNvPr id="14" name="TextBox 13"/>
            <p:cNvSpPr txBox="1"/>
            <p:nvPr/>
          </p:nvSpPr>
          <p:spPr>
            <a:xfrm>
              <a:off x="5481421" y="1189378"/>
              <a:ext cx="1211314" cy="276999"/>
            </a:xfrm>
            <a:prstGeom prst="rect">
              <a:avLst/>
            </a:prstGeom>
            <a:noFill/>
          </p:spPr>
          <p:txBody>
            <a:bodyPr wrap="none" rtlCol="0">
              <a:spAutoFit/>
            </a:bodyPr>
            <a:lstStyle/>
            <a:p>
              <a:r>
                <a:rPr lang="en-US" sz="1200" dirty="0" smtClean="0"/>
                <a:t>Bending radius</a:t>
              </a:r>
              <a:endParaRPr lang="en-US" sz="1200" dirty="0"/>
            </a:p>
          </p:txBody>
        </p:sp>
      </p:grpSp>
      <p:pic>
        <p:nvPicPr>
          <p:cNvPr id="22" name="Picture 16"/>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t="32747"/>
          <a:stretch/>
        </p:blipFill>
        <p:spPr bwMode="auto">
          <a:xfrm>
            <a:off x="7308304" y="1187732"/>
            <a:ext cx="1431599" cy="8731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3"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t="15691"/>
          <a:stretch/>
        </p:blipFill>
        <p:spPr bwMode="auto">
          <a:xfrm>
            <a:off x="7346244" y="3662146"/>
            <a:ext cx="1435100" cy="10777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grpSp>
        <p:nvGrpSpPr>
          <p:cNvPr id="17" name="Group 16"/>
          <p:cNvGrpSpPr/>
          <p:nvPr/>
        </p:nvGrpSpPr>
        <p:grpSpPr>
          <a:xfrm>
            <a:off x="0" y="3519734"/>
            <a:ext cx="8078845" cy="1886405"/>
            <a:chOff x="0" y="3316087"/>
            <a:chExt cx="8078845" cy="1886405"/>
          </a:xfrm>
        </p:grpSpPr>
        <p:graphicFrame>
          <p:nvGraphicFramePr>
            <p:cNvPr id="10" name="Object 25"/>
            <p:cNvGraphicFramePr>
              <a:graphicFrameLocks noChangeAspect="1"/>
            </p:cNvGraphicFramePr>
            <p:nvPr>
              <p:extLst/>
            </p:nvPr>
          </p:nvGraphicFramePr>
          <p:xfrm>
            <a:off x="979488" y="3695138"/>
            <a:ext cx="1193800" cy="863600"/>
          </p:xfrm>
          <a:graphic>
            <a:graphicData uri="http://schemas.openxmlformats.org/presentationml/2006/ole">
              <mc:AlternateContent xmlns:mc="http://schemas.openxmlformats.org/markup-compatibility/2006">
                <mc:Choice xmlns:v="urn:schemas-microsoft-com:vml" Requires="v">
                  <p:oleObj spid="_x0000_s2851" name="Equation" r:id="rId7" imgW="596900" imgH="431800" progId="Equation.3">
                    <p:embed/>
                  </p:oleObj>
                </mc:Choice>
                <mc:Fallback>
                  <p:oleObj name="Equation" r:id="rId7" imgW="596900" imgH="431800" progId="Equation.3">
                    <p:embed/>
                    <p:pic>
                      <p:nvPicPr>
                        <p:cNvPr id="0" name=""/>
                        <p:cNvPicPr>
                          <a:picLocks noChangeAspect="1" noChangeArrowheads="1"/>
                        </p:cNvPicPr>
                        <p:nvPr/>
                      </p:nvPicPr>
                      <p:blipFill>
                        <a:blip r:embed="rId8"/>
                        <a:srcRect/>
                        <a:stretch>
                          <a:fillRect/>
                        </a:stretch>
                      </p:blipFill>
                      <p:spPr bwMode="auto">
                        <a:xfrm>
                          <a:off x="979488" y="3695138"/>
                          <a:ext cx="1193800" cy="863600"/>
                        </a:xfrm>
                        <a:prstGeom prst="rect">
                          <a:avLst/>
                        </a:prstGeom>
                        <a:noFill/>
                        <a:extLst/>
                      </p:spPr>
                    </p:pic>
                  </p:oleObj>
                </mc:Fallback>
              </mc:AlternateContent>
            </a:graphicData>
          </a:graphic>
        </p:graphicFrame>
        <p:graphicFrame>
          <p:nvGraphicFramePr>
            <p:cNvPr id="11" name="Object 20"/>
            <p:cNvGraphicFramePr>
              <a:graphicFrameLocks noChangeAspect="1"/>
            </p:cNvGraphicFramePr>
            <p:nvPr>
              <p:extLst/>
            </p:nvPr>
          </p:nvGraphicFramePr>
          <p:xfrm>
            <a:off x="2736347" y="3683000"/>
            <a:ext cx="2362200" cy="889000"/>
          </p:xfrm>
          <a:graphic>
            <a:graphicData uri="http://schemas.openxmlformats.org/presentationml/2006/ole">
              <mc:AlternateContent xmlns:mc="http://schemas.openxmlformats.org/markup-compatibility/2006">
                <mc:Choice xmlns:v="urn:schemas-microsoft-com:vml" Requires="v">
                  <p:oleObj spid="_x0000_s2852" name="Equation" r:id="rId9" imgW="1181100" imgH="444500" progId="Equation.3">
                    <p:embed/>
                  </p:oleObj>
                </mc:Choice>
                <mc:Fallback>
                  <p:oleObj name="Equation" r:id="rId9" imgW="1181100" imgH="444500" progId="Equation.3">
                    <p:embed/>
                    <p:pic>
                      <p:nvPicPr>
                        <p:cNvPr id="0" name=""/>
                        <p:cNvPicPr>
                          <a:picLocks noChangeAspect="1" noChangeArrowheads="1"/>
                        </p:cNvPicPr>
                        <p:nvPr/>
                      </p:nvPicPr>
                      <p:blipFill>
                        <a:blip r:embed="rId10"/>
                        <a:srcRect/>
                        <a:stretch>
                          <a:fillRect/>
                        </a:stretch>
                      </p:blipFill>
                      <p:spPr bwMode="auto">
                        <a:xfrm>
                          <a:off x="2736347" y="3683000"/>
                          <a:ext cx="2362200" cy="889000"/>
                        </a:xfrm>
                        <a:prstGeom prst="rect">
                          <a:avLst/>
                        </a:prstGeom>
                        <a:noFill/>
                        <a:extLst/>
                      </p:spPr>
                    </p:pic>
                  </p:oleObj>
                </mc:Fallback>
              </mc:AlternateContent>
            </a:graphicData>
          </a:graphic>
        </p:graphicFrame>
        <p:sp>
          <p:nvSpPr>
            <p:cNvPr id="15" name="TextBox 14"/>
            <p:cNvSpPr txBox="1"/>
            <p:nvPr/>
          </p:nvSpPr>
          <p:spPr>
            <a:xfrm>
              <a:off x="0" y="3794619"/>
              <a:ext cx="955040" cy="646331"/>
            </a:xfrm>
            <a:prstGeom prst="rect">
              <a:avLst/>
            </a:prstGeom>
            <a:noFill/>
          </p:spPr>
          <p:txBody>
            <a:bodyPr wrap="square" rtlCol="0">
              <a:spAutoFit/>
            </a:bodyPr>
            <a:lstStyle/>
            <a:p>
              <a:pPr algn="r"/>
              <a:r>
                <a:rPr lang="en-US" sz="1200" dirty="0" smtClean="0"/>
                <a:t>Beam size at the </a:t>
              </a:r>
              <a:r>
                <a:rPr lang="en-US" sz="1200" dirty="0" err="1" smtClean="0"/>
                <a:t>quadrupole</a:t>
              </a:r>
              <a:endParaRPr lang="en-US" sz="1200" i="1" dirty="0"/>
            </a:p>
          </p:txBody>
        </p:sp>
        <p:sp>
          <p:nvSpPr>
            <p:cNvPr id="16" name="TextBox 15"/>
            <p:cNvSpPr txBox="1"/>
            <p:nvPr/>
          </p:nvSpPr>
          <p:spPr>
            <a:xfrm>
              <a:off x="739140" y="3585600"/>
              <a:ext cx="868898" cy="276999"/>
            </a:xfrm>
            <a:prstGeom prst="rect">
              <a:avLst/>
            </a:prstGeom>
            <a:noFill/>
          </p:spPr>
          <p:txBody>
            <a:bodyPr wrap="none" rtlCol="0">
              <a:spAutoFit/>
            </a:bodyPr>
            <a:lstStyle/>
            <a:p>
              <a:pPr algn="r"/>
              <a:r>
                <a:rPr lang="en-US" sz="1200" dirty="0" err="1" smtClean="0"/>
                <a:t>Emittance</a:t>
              </a:r>
              <a:endParaRPr lang="en-US" sz="1200" dirty="0"/>
            </a:p>
          </p:txBody>
        </p:sp>
        <p:sp>
          <p:nvSpPr>
            <p:cNvPr id="19" name="TextBox 18"/>
            <p:cNvSpPr txBox="1"/>
            <p:nvPr/>
          </p:nvSpPr>
          <p:spPr>
            <a:xfrm>
              <a:off x="3610369" y="4523225"/>
              <a:ext cx="1706453" cy="461665"/>
            </a:xfrm>
            <a:prstGeom prst="rect">
              <a:avLst/>
            </a:prstGeom>
            <a:noFill/>
          </p:spPr>
          <p:txBody>
            <a:bodyPr wrap="square" rtlCol="0">
              <a:spAutoFit/>
            </a:bodyPr>
            <a:lstStyle/>
            <a:p>
              <a:r>
                <a:rPr lang="en-US" sz="1200" dirty="0" smtClean="0"/>
                <a:t>Integrated </a:t>
              </a:r>
              <a:r>
                <a:rPr lang="en-US" sz="1200" dirty="0" err="1" smtClean="0"/>
                <a:t>quadrupole</a:t>
              </a:r>
              <a:r>
                <a:rPr lang="en-US" sz="1200" dirty="0" smtClean="0"/>
                <a:t> gradient</a:t>
              </a:r>
              <a:endParaRPr lang="en-US" sz="1200" dirty="0"/>
            </a:p>
          </p:txBody>
        </p:sp>
        <p:sp>
          <p:nvSpPr>
            <p:cNvPr id="21" name="TextBox 20"/>
            <p:cNvSpPr txBox="1"/>
            <p:nvPr/>
          </p:nvSpPr>
          <p:spPr>
            <a:xfrm>
              <a:off x="848150" y="4342951"/>
              <a:ext cx="759888" cy="461665"/>
            </a:xfrm>
            <a:prstGeom prst="rect">
              <a:avLst/>
            </a:prstGeom>
            <a:noFill/>
          </p:spPr>
          <p:txBody>
            <a:bodyPr wrap="square" rtlCol="0">
              <a:spAutoFit/>
            </a:bodyPr>
            <a:lstStyle/>
            <a:p>
              <a:pPr algn="r"/>
              <a:r>
                <a:rPr lang="en-US" sz="1200" dirty="0" smtClean="0"/>
                <a:t>Lorentz factor</a:t>
              </a:r>
              <a:endParaRPr lang="en-US" sz="1200" dirty="0"/>
            </a:p>
          </p:txBody>
        </p:sp>
        <p:sp>
          <p:nvSpPr>
            <p:cNvPr id="25" name="TextBox 24"/>
            <p:cNvSpPr txBox="1"/>
            <p:nvPr/>
          </p:nvSpPr>
          <p:spPr>
            <a:xfrm>
              <a:off x="1966514" y="3493267"/>
              <a:ext cx="774221" cy="461665"/>
            </a:xfrm>
            <a:prstGeom prst="rect">
              <a:avLst/>
            </a:prstGeom>
            <a:noFill/>
          </p:spPr>
          <p:txBody>
            <a:bodyPr wrap="square" rtlCol="0">
              <a:spAutoFit/>
            </a:bodyPr>
            <a:lstStyle/>
            <a:p>
              <a:r>
                <a:rPr lang="en-US" sz="1200" dirty="0"/>
                <a:t>F</a:t>
              </a:r>
              <a:r>
                <a:rPr lang="en-US" sz="1200" dirty="0" smtClean="0"/>
                <a:t>ocal length</a:t>
              </a:r>
              <a:endParaRPr lang="en-US" sz="1200" dirty="0"/>
            </a:p>
          </p:txBody>
        </p:sp>
        <p:sp>
          <p:nvSpPr>
            <p:cNvPr id="28" name="TextBox 27"/>
            <p:cNvSpPr txBox="1"/>
            <p:nvPr/>
          </p:nvSpPr>
          <p:spPr>
            <a:xfrm>
              <a:off x="6733936" y="4740827"/>
              <a:ext cx="1344909" cy="461665"/>
            </a:xfrm>
            <a:prstGeom prst="rect">
              <a:avLst/>
            </a:prstGeom>
            <a:noFill/>
          </p:spPr>
          <p:txBody>
            <a:bodyPr wrap="square" rtlCol="0">
              <a:spAutoFit/>
            </a:bodyPr>
            <a:lstStyle/>
            <a:p>
              <a:r>
                <a:rPr lang="en-US" sz="1200" dirty="0" smtClean="0"/>
                <a:t>Beam size at the collision point</a:t>
              </a:r>
              <a:endParaRPr lang="en-US" sz="1200" i="1" dirty="0"/>
            </a:p>
          </p:txBody>
        </p:sp>
        <p:sp>
          <p:nvSpPr>
            <p:cNvPr id="30" name="TextBox 29"/>
            <p:cNvSpPr txBox="1"/>
            <p:nvPr/>
          </p:nvSpPr>
          <p:spPr>
            <a:xfrm>
              <a:off x="5058184" y="3316087"/>
              <a:ext cx="904120" cy="461665"/>
            </a:xfrm>
            <a:prstGeom prst="rect">
              <a:avLst/>
            </a:prstGeom>
            <a:noFill/>
          </p:spPr>
          <p:txBody>
            <a:bodyPr wrap="square" rtlCol="0">
              <a:spAutoFit/>
            </a:bodyPr>
            <a:lstStyle/>
            <a:p>
              <a:pPr algn="r"/>
              <a:r>
                <a:rPr lang="en-US" sz="1200" dirty="0" smtClean="0"/>
                <a:t>Peak coil field</a:t>
              </a:r>
              <a:endParaRPr lang="en-US" sz="1200" i="1" dirty="0"/>
            </a:p>
          </p:txBody>
        </p:sp>
        <p:graphicFrame>
          <p:nvGraphicFramePr>
            <p:cNvPr id="29" name="Object 20"/>
            <p:cNvGraphicFramePr>
              <a:graphicFrameLocks noChangeAspect="1"/>
            </p:cNvGraphicFramePr>
            <p:nvPr>
              <p:extLst/>
            </p:nvPr>
          </p:nvGraphicFramePr>
          <p:xfrm>
            <a:off x="5581932" y="4289643"/>
            <a:ext cx="1244600" cy="787400"/>
          </p:xfrm>
          <a:graphic>
            <a:graphicData uri="http://schemas.openxmlformats.org/presentationml/2006/ole">
              <mc:AlternateContent xmlns:mc="http://schemas.openxmlformats.org/markup-compatibility/2006">
                <mc:Choice xmlns:v="urn:schemas-microsoft-com:vml" Requires="v">
                  <p:oleObj spid="_x0000_s2853" name="Equation" r:id="rId11" imgW="622300" imgH="393700" progId="Equation.3">
                    <p:embed/>
                  </p:oleObj>
                </mc:Choice>
                <mc:Fallback>
                  <p:oleObj name="Equation" r:id="rId11" imgW="622300" imgH="393700" progId="Equation.3">
                    <p:embed/>
                    <p:pic>
                      <p:nvPicPr>
                        <p:cNvPr id="0" name=""/>
                        <p:cNvPicPr>
                          <a:picLocks noChangeAspect="1" noChangeArrowheads="1"/>
                        </p:cNvPicPr>
                        <p:nvPr/>
                      </p:nvPicPr>
                      <p:blipFill>
                        <a:blip r:embed="rId12"/>
                        <a:srcRect/>
                        <a:stretch>
                          <a:fillRect/>
                        </a:stretch>
                      </p:blipFill>
                      <p:spPr bwMode="auto">
                        <a:xfrm>
                          <a:off x="5581932" y="4289643"/>
                          <a:ext cx="1244600" cy="787400"/>
                        </a:xfrm>
                        <a:prstGeom prst="rect">
                          <a:avLst/>
                        </a:prstGeom>
                        <a:noFill/>
                        <a:extLst/>
                      </p:spPr>
                    </p:pic>
                  </p:oleObj>
                </mc:Fallback>
              </mc:AlternateContent>
            </a:graphicData>
          </a:graphic>
        </p:graphicFrame>
        <p:graphicFrame>
          <p:nvGraphicFramePr>
            <p:cNvPr id="27" name="Object 20"/>
            <p:cNvGraphicFramePr>
              <a:graphicFrameLocks noChangeAspect="1"/>
            </p:cNvGraphicFramePr>
            <p:nvPr>
              <p:extLst/>
            </p:nvPr>
          </p:nvGraphicFramePr>
          <p:xfrm>
            <a:off x="5581932" y="3697008"/>
            <a:ext cx="1041400" cy="330200"/>
          </p:xfrm>
          <a:graphic>
            <a:graphicData uri="http://schemas.openxmlformats.org/presentationml/2006/ole">
              <mc:AlternateContent xmlns:mc="http://schemas.openxmlformats.org/markup-compatibility/2006">
                <mc:Choice xmlns:v="urn:schemas-microsoft-com:vml" Requires="v">
                  <p:oleObj spid="_x0000_s2854" name="Equation" r:id="rId13" imgW="520700" imgH="165100" progId="Equation.3">
                    <p:embed/>
                  </p:oleObj>
                </mc:Choice>
                <mc:Fallback>
                  <p:oleObj name="Equation" r:id="rId13" imgW="520700" imgH="165100" progId="Equation.3">
                    <p:embed/>
                    <p:pic>
                      <p:nvPicPr>
                        <p:cNvPr id="0" name=""/>
                        <p:cNvPicPr>
                          <a:picLocks noChangeAspect="1" noChangeArrowheads="1"/>
                        </p:cNvPicPr>
                        <p:nvPr/>
                      </p:nvPicPr>
                      <p:blipFill>
                        <a:blip r:embed="rId14"/>
                        <a:srcRect/>
                        <a:stretch>
                          <a:fillRect/>
                        </a:stretch>
                      </p:blipFill>
                      <p:spPr bwMode="auto">
                        <a:xfrm>
                          <a:off x="5581932" y="3697008"/>
                          <a:ext cx="1041400" cy="330200"/>
                        </a:xfrm>
                        <a:prstGeom prst="rect">
                          <a:avLst/>
                        </a:prstGeom>
                        <a:noFill/>
                        <a:extLst/>
                      </p:spPr>
                    </p:pic>
                  </p:oleObj>
                </mc:Fallback>
              </mc:AlternateContent>
            </a:graphicData>
          </a:graphic>
        </p:graphicFrame>
      </p:grpSp>
      <p:sp>
        <p:nvSpPr>
          <p:cNvPr id="4" name="Rectangle 3"/>
          <p:cNvSpPr/>
          <p:nvPr/>
        </p:nvSpPr>
        <p:spPr>
          <a:xfrm>
            <a:off x="4862022" y="1138656"/>
            <a:ext cx="640883" cy="576064"/>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5591187" y="4535900"/>
            <a:ext cx="2487658" cy="918083"/>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77520" y="228272"/>
            <a:ext cx="6050054" cy="523220"/>
          </a:xfrm>
          <a:prstGeom prst="rect">
            <a:avLst/>
          </a:prstGeom>
          <a:solidFill>
            <a:schemeClr val="tx2">
              <a:lumMod val="60000"/>
              <a:lumOff val="40000"/>
            </a:schemeClr>
          </a:solidFill>
        </p:spPr>
        <p:txBody>
          <a:bodyPr wrap="none">
            <a:spAutoFit/>
          </a:bodyPr>
          <a:lstStyle/>
          <a:p>
            <a:r>
              <a:rPr lang="en-US" sz="2800" dirty="0">
                <a:solidFill>
                  <a:schemeClr val="bg1"/>
                </a:solidFill>
              </a:rPr>
              <a:t>High field </a:t>
            </a:r>
            <a:r>
              <a:rPr lang="en-US" sz="2800" dirty="0" smtClean="0">
                <a:solidFill>
                  <a:schemeClr val="bg1"/>
                </a:solidFill>
              </a:rPr>
              <a:t>accelerator magnets : B </a:t>
            </a:r>
            <a:r>
              <a:rPr lang="en-US" sz="2800" dirty="0" smtClean="0">
                <a:solidFill>
                  <a:schemeClr val="bg1"/>
                </a:solidFill>
                <a:sym typeface="Symbol" panose="05050102010706020507" pitchFamily="18" charset="2"/>
              </a:rPr>
              <a:t></a:t>
            </a:r>
            <a:r>
              <a:rPr lang="en-US" sz="2800" dirty="0" smtClean="0">
                <a:solidFill>
                  <a:schemeClr val="bg1"/>
                </a:solidFill>
              </a:rPr>
              <a:t> </a:t>
            </a:r>
            <a:endParaRPr lang="en-GB" sz="2800" dirty="0"/>
          </a:p>
        </p:txBody>
      </p:sp>
      <p:sp>
        <p:nvSpPr>
          <p:cNvPr id="18" name="Rectangle 17"/>
          <p:cNvSpPr/>
          <p:nvPr/>
        </p:nvSpPr>
        <p:spPr>
          <a:xfrm>
            <a:off x="608314" y="5518351"/>
            <a:ext cx="8257598" cy="646331"/>
          </a:xfrm>
          <a:prstGeom prst="rect">
            <a:avLst/>
          </a:prstGeom>
        </p:spPr>
        <p:txBody>
          <a:bodyPr wrap="square">
            <a:spAutoFit/>
          </a:bodyPr>
          <a:lstStyle/>
          <a:p>
            <a:r>
              <a:rPr lang="en-US" dirty="0">
                <a:solidFill>
                  <a:srgbClr val="FF0000"/>
                </a:solidFill>
              </a:rPr>
              <a:t>Design for the largest feasible and economic integrated field to achieve the smallest beam size at the IP</a:t>
            </a:r>
            <a:endParaRPr lang="en-GB" dirty="0"/>
          </a:p>
        </p:txBody>
      </p:sp>
      <p:sp>
        <p:nvSpPr>
          <p:cNvPr id="26" name="Rectangle 25"/>
          <p:cNvSpPr/>
          <p:nvPr/>
        </p:nvSpPr>
        <p:spPr>
          <a:xfrm>
            <a:off x="449537" y="2144432"/>
            <a:ext cx="8416375" cy="677108"/>
          </a:xfrm>
          <a:prstGeom prst="rect">
            <a:avLst/>
          </a:prstGeom>
        </p:spPr>
        <p:txBody>
          <a:bodyPr wrap="square">
            <a:spAutoFit/>
          </a:bodyPr>
          <a:lstStyle/>
          <a:p>
            <a:pPr marL="88900" lvl="1"/>
            <a:r>
              <a:rPr lang="en-US" dirty="0">
                <a:solidFill>
                  <a:srgbClr val="FF0000"/>
                </a:solidFill>
              </a:rPr>
              <a:t>Design for the largest feasible and economic B to reduce the accelerator </a:t>
            </a:r>
            <a:r>
              <a:rPr lang="en-US" dirty="0" smtClean="0">
                <a:solidFill>
                  <a:srgbClr val="FF0000"/>
                </a:solidFill>
              </a:rPr>
              <a:t>radius.</a:t>
            </a:r>
          </a:p>
          <a:p>
            <a:pPr marL="88900" lvl="1"/>
            <a:r>
              <a:rPr lang="en-US" sz="2000" b="1" dirty="0" smtClean="0">
                <a:solidFill>
                  <a:srgbClr val="00B050"/>
                </a:solidFill>
              </a:rPr>
              <a:t>To push and invest in Technology instead of civil engineering !</a:t>
            </a:r>
            <a:endParaRPr lang="en-US" sz="2000" b="1" dirty="0">
              <a:solidFill>
                <a:srgbClr val="00B050"/>
              </a:solidFill>
            </a:endParaRPr>
          </a:p>
        </p:txBody>
      </p:sp>
      <p:sp>
        <p:nvSpPr>
          <p:cNvPr id="31" name="Rectangle 30"/>
          <p:cNvSpPr/>
          <p:nvPr/>
        </p:nvSpPr>
        <p:spPr>
          <a:xfrm>
            <a:off x="531138" y="1202370"/>
            <a:ext cx="1955985" cy="800219"/>
          </a:xfrm>
          <a:prstGeom prst="rect">
            <a:avLst/>
          </a:prstGeom>
        </p:spPr>
        <p:txBody>
          <a:bodyPr wrap="none">
            <a:spAutoFit/>
          </a:bodyPr>
          <a:lstStyle/>
          <a:p>
            <a:r>
              <a:rPr lang="en-US" sz="3200" dirty="0" smtClean="0"/>
              <a:t>Dipoles</a:t>
            </a:r>
          </a:p>
          <a:p>
            <a:r>
              <a:rPr lang="en-US" sz="1400" dirty="0" smtClean="0"/>
              <a:t>relativistic synchrotron</a:t>
            </a:r>
            <a:endParaRPr lang="en-US" sz="1400" dirty="0"/>
          </a:p>
        </p:txBody>
      </p:sp>
      <p:sp>
        <p:nvSpPr>
          <p:cNvPr id="33" name="Rectangle 32"/>
          <p:cNvSpPr/>
          <p:nvPr/>
        </p:nvSpPr>
        <p:spPr>
          <a:xfrm>
            <a:off x="477520" y="3118415"/>
            <a:ext cx="4533613" cy="584775"/>
          </a:xfrm>
          <a:prstGeom prst="rect">
            <a:avLst/>
          </a:prstGeom>
        </p:spPr>
        <p:txBody>
          <a:bodyPr wrap="none">
            <a:spAutoFit/>
          </a:bodyPr>
          <a:lstStyle/>
          <a:p>
            <a:r>
              <a:rPr lang="en-US" sz="3200" dirty="0"/>
              <a:t>Final focus quadrupoles</a:t>
            </a:r>
          </a:p>
        </p:txBody>
      </p:sp>
      <p:pic>
        <p:nvPicPr>
          <p:cNvPr id="34" name="Picture 8" descr="cross section"/>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6137557" y="3041551"/>
            <a:ext cx="876784" cy="87678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apparatus7"/>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7502086" y="116213"/>
            <a:ext cx="875236" cy="959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546217"/>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8"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1560" y="23725"/>
            <a:ext cx="7129462" cy="649287"/>
          </a:xfrm>
          <a:solidFill>
            <a:schemeClr val="tx2">
              <a:lumMod val="60000"/>
              <a:lumOff val="40000"/>
            </a:schemeClr>
          </a:solidFill>
        </p:spPr>
        <p:txBody>
          <a:bodyPr>
            <a:normAutofit/>
          </a:bodyPr>
          <a:lstStyle/>
          <a:p>
            <a:pPr algn="ctr"/>
            <a:r>
              <a:rPr lang="en-US" sz="2800" dirty="0" smtClean="0">
                <a:solidFill>
                  <a:schemeClr val="bg1"/>
                </a:solidFill>
              </a:rPr>
              <a:t>Superconducting accelerators : dipoles</a:t>
            </a:r>
            <a:endParaRPr lang="en-US" sz="2800" dirty="0">
              <a:solidFill>
                <a:schemeClr val="bg1"/>
              </a:solidFill>
            </a:endParaRPr>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5334" r="5542"/>
          <a:stretch/>
        </p:blipFill>
        <p:spPr bwMode="auto">
          <a:xfrm>
            <a:off x="828254" y="775862"/>
            <a:ext cx="6912768" cy="5008230"/>
          </a:xfrm>
          <a:prstGeom prst="rect">
            <a:avLst/>
          </a:prstGeom>
          <a:noFill/>
          <a:ln w="9525">
            <a:noFill/>
            <a:miter lim="800000"/>
            <a:headEnd/>
            <a:tailEnd/>
          </a:ln>
        </p:spPr>
      </p:pic>
      <p:sp>
        <p:nvSpPr>
          <p:cNvPr id="3" name="TextBox 2"/>
          <p:cNvSpPr txBox="1"/>
          <p:nvPr/>
        </p:nvSpPr>
        <p:spPr>
          <a:xfrm>
            <a:off x="3538127" y="6212265"/>
            <a:ext cx="5022529" cy="584775"/>
          </a:xfrm>
          <a:prstGeom prst="rect">
            <a:avLst/>
          </a:prstGeom>
          <a:noFill/>
        </p:spPr>
        <p:txBody>
          <a:bodyPr wrap="none" rtlCol="0">
            <a:spAutoFit/>
          </a:bodyPr>
          <a:lstStyle/>
          <a:p>
            <a:r>
              <a:rPr lang="en-GB" sz="3200" b="1" dirty="0" smtClean="0">
                <a:solidFill>
                  <a:schemeClr val="bg1"/>
                </a:solidFill>
              </a:rPr>
              <a:t>High Field magnets ≥ 9T </a:t>
            </a:r>
            <a:endParaRPr lang="en-GB" sz="3200" b="1" dirty="0">
              <a:solidFill>
                <a:schemeClr val="bg1"/>
              </a:solidFill>
            </a:endParaRPr>
          </a:p>
        </p:txBody>
      </p:sp>
      <p:sp>
        <p:nvSpPr>
          <p:cNvPr id="4" name="TextBox 3"/>
          <p:cNvSpPr txBox="1"/>
          <p:nvPr/>
        </p:nvSpPr>
        <p:spPr>
          <a:xfrm>
            <a:off x="4572000" y="5455285"/>
            <a:ext cx="1296144" cy="461665"/>
          </a:xfrm>
          <a:prstGeom prst="rect">
            <a:avLst/>
          </a:prstGeom>
          <a:noFill/>
        </p:spPr>
        <p:txBody>
          <a:bodyPr wrap="square" rtlCol="0">
            <a:spAutoFit/>
          </a:bodyPr>
          <a:lstStyle/>
          <a:p>
            <a:r>
              <a:rPr lang="en-GB" sz="1200" b="1" dirty="0" smtClean="0"/>
              <a:t>Design and tested at 9T</a:t>
            </a:r>
            <a:endParaRPr lang="en-GB" sz="1200" b="1" dirty="0"/>
          </a:p>
        </p:txBody>
      </p:sp>
      <p:sp>
        <p:nvSpPr>
          <p:cNvPr id="7" name="Rectangle 6"/>
          <p:cNvSpPr/>
          <p:nvPr/>
        </p:nvSpPr>
        <p:spPr>
          <a:xfrm>
            <a:off x="2592115" y="761139"/>
            <a:ext cx="3060005" cy="5348276"/>
          </a:xfrm>
          <a:prstGeom prst="rect">
            <a:avLst/>
          </a:prstGeom>
          <a:noFill/>
          <a:ln w="38100">
            <a:solidFill>
              <a:srgbClr val="0033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p:cNvSpPr txBox="1"/>
          <p:nvPr/>
        </p:nvSpPr>
        <p:spPr>
          <a:xfrm>
            <a:off x="2591445" y="5752548"/>
            <a:ext cx="1651414" cy="400110"/>
          </a:xfrm>
          <a:prstGeom prst="rect">
            <a:avLst/>
          </a:prstGeom>
          <a:noFill/>
        </p:spPr>
        <p:txBody>
          <a:bodyPr wrap="none" rtlCol="0">
            <a:spAutoFit/>
          </a:bodyPr>
          <a:lstStyle/>
          <a:p>
            <a:r>
              <a:rPr lang="en-GB" sz="2000" b="1" dirty="0" smtClean="0">
                <a:solidFill>
                  <a:srgbClr val="003300"/>
                </a:solidFill>
              </a:rPr>
              <a:t>In operation</a:t>
            </a:r>
            <a:endParaRPr lang="en-GB" sz="2000" b="1" dirty="0">
              <a:solidFill>
                <a:srgbClr val="003300"/>
              </a:solidFill>
            </a:endParaRPr>
          </a:p>
        </p:txBody>
      </p:sp>
    </p:spTree>
    <p:extLst>
      <p:ext uri="{BB962C8B-B14F-4D97-AF65-F5344CB8AC3E}">
        <p14:creationId xmlns:p14="http://schemas.microsoft.com/office/powerpoint/2010/main" val="2643419380"/>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512" y="-284385"/>
            <a:ext cx="9217024" cy="6481579"/>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8104" y="260647"/>
            <a:ext cx="3635896" cy="2130549"/>
          </a:xfrm>
          <a:prstGeom prst="rect">
            <a:avLst/>
          </a:prstGeom>
        </p:spPr>
      </p:pic>
      <p:sp>
        <p:nvSpPr>
          <p:cNvPr id="2" name="TextBox 1"/>
          <p:cNvSpPr txBox="1"/>
          <p:nvPr/>
        </p:nvSpPr>
        <p:spPr>
          <a:xfrm>
            <a:off x="270801" y="0"/>
            <a:ext cx="5192447" cy="1261884"/>
          </a:xfrm>
          <a:prstGeom prst="rect">
            <a:avLst/>
          </a:prstGeom>
          <a:noFill/>
        </p:spPr>
        <p:txBody>
          <a:bodyPr wrap="none" rtlCol="0">
            <a:spAutoFit/>
          </a:bodyPr>
          <a:lstStyle/>
          <a:p>
            <a:r>
              <a:rPr lang="en-GB" sz="2400" b="1" dirty="0" smtClean="0">
                <a:solidFill>
                  <a:schemeClr val="bg1"/>
                </a:solidFill>
              </a:rPr>
              <a:t>HFM LHC: it works !</a:t>
            </a:r>
          </a:p>
          <a:p>
            <a:r>
              <a:rPr lang="en-GB" sz="2400" b="1" dirty="0" smtClean="0">
                <a:solidFill>
                  <a:schemeClr val="bg1"/>
                </a:solidFill>
              </a:rPr>
              <a:t>1232 dipoles and 400 quadrupoles</a:t>
            </a:r>
          </a:p>
          <a:p>
            <a:r>
              <a:rPr lang="en-GB" sz="2800" b="1" dirty="0" smtClean="0">
                <a:solidFill>
                  <a:schemeClr val="bg1"/>
                </a:solidFill>
              </a:rPr>
              <a:t>produced </a:t>
            </a:r>
            <a:r>
              <a:rPr lang="en-GB" sz="2800" b="1" dirty="0">
                <a:solidFill>
                  <a:schemeClr val="bg1"/>
                </a:solidFill>
              </a:rPr>
              <a:t>and in operation</a:t>
            </a:r>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60032" y="3068960"/>
            <a:ext cx="4150985" cy="2928555"/>
          </a:xfrm>
          <a:prstGeom prst="rect">
            <a:avLst/>
          </a:prstGeom>
        </p:spPr>
      </p:pic>
    </p:spTree>
    <p:extLst>
      <p:ext uri="{BB962C8B-B14F-4D97-AF65-F5344CB8AC3E}">
        <p14:creationId xmlns:p14="http://schemas.microsoft.com/office/powerpoint/2010/main" val="196576464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p:cNvGraphicFramePr>
            <a:graphicFrameLocks noChangeAspect="1"/>
          </p:cNvGraphicFramePr>
          <p:nvPr>
            <p:extLst>
              <p:ext uri="{D42A27DB-BD31-4B8C-83A1-F6EECF244321}">
                <p14:modId xmlns:p14="http://schemas.microsoft.com/office/powerpoint/2010/main" val="2994971929"/>
              </p:ext>
            </p:extLst>
          </p:nvPr>
        </p:nvGraphicFramePr>
        <p:xfrm>
          <a:off x="6682546" y="762387"/>
          <a:ext cx="2373481" cy="835602"/>
        </p:xfrm>
        <a:graphic>
          <a:graphicData uri="http://schemas.openxmlformats.org/presentationml/2006/ole">
            <mc:AlternateContent xmlns:mc="http://schemas.openxmlformats.org/markup-compatibility/2006">
              <mc:Choice xmlns:v="urn:schemas-microsoft-com:vml" Requires="v">
                <p:oleObj spid="_x0000_s3710" name="Equation" r:id="rId3" imgW="1117440" imgH="393480" progId="Equation.3">
                  <p:embed/>
                </p:oleObj>
              </mc:Choice>
              <mc:Fallback>
                <p:oleObj name="Equation" r:id="rId3" imgW="1117440" imgH="393480" progId="Equation.3">
                  <p:embed/>
                  <p:pic>
                    <p:nvPicPr>
                      <p:cNvPr id="0" name=""/>
                      <p:cNvPicPr/>
                      <p:nvPr/>
                    </p:nvPicPr>
                    <p:blipFill>
                      <a:blip r:embed="rId4"/>
                      <a:stretch>
                        <a:fillRect/>
                      </a:stretch>
                    </p:blipFill>
                    <p:spPr>
                      <a:xfrm>
                        <a:off x="6682546" y="762387"/>
                        <a:ext cx="2373481" cy="835602"/>
                      </a:xfrm>
                      <a:prstGeom prst="rect">
                        <a:avLst/>
                      </a:prstGeom>
                    </p:spPr>
                  </p:pic>
                </p:oleObj>
              </mc:Fallback>
            </mc:AlternateContent>
          </a:graphicData>
        </a:graphic>
      </p:graphicFrame>
      <p:grpSp>
        <p:nvGrpSpPr>
          <p:cNvPr id="51" name="Group 50"/>
          <p:cNvGrpSpPr/>
          <p:nvPr/>
        </p:nvGrpSpPr>
        <p:grpSpPr>
          <a:xfrm>
            <a:off x="1373778" y="1954439"/>
            <a:ext cx="2857250" cy="2421506"/>
            <a:chOff x="817283" y="1760303"/>
            <a:chExt cx="2857250" cy="2421506"/>
          </a:xfrm>
        </p:grpSpPr>
        <p:grpSp>
          <p:nvGrpSpPr>
            <p:cNvPr id="13" name="Group 12"/>
            <p:cNvGrpSpPr/>
            <p:nvPr/>
          </p:nvGrpSpPr>
          <p:grpSpPr>
            <a:xfrm>
              <a:off x="817283" y="1760303"/>
              <a:ext cx="2391088" cy="2421506"/>
              <a:chOff x="878346" y="1793536"/>
              <a:chExt cx="2391088" cy="2421506"/>
            </a:xfrm>
          </p:grpSpPr>
          <p:grpSp>
            <p:nvGrpSpPr>
              <p:cNvPr id="9" name="Group 8"/>
              <p:cNvGrpSpPr/>
              <p:nvPr/>
            </p:nvGrpSpPr>
            <p:grpSpPr>
              <a:xfrm>
                <a:off x="878347" y="1793537"/>
                <a:ext cx="2391087" cy="2421505"/>
                <a:chOff x="878347" y="1793537"/>
                <a:chExt cx="2391087" cy="2421505"/>
              </a:xfrm>
            </p:grpSpPr>
            <p:sp>
              <p:nvSpPr>
                <p:cNvPr id="6" name="Block Arc 5"/>
                <p:cNvSpPr>
                  <a:spLocks noChangeAspect="1"/>
                </p:cNvSpPr>
                <p:nvPr/>
              </p:nvSpPr>
              <p:spPr>
                <a:xfrm rot="5400000">
                  <a:off x="869073" y="1802811"/>
                  <a:ext cx="2409635" cy="2391087"/>
                </a:xfrm>
                <a:prstGeom prst="blockArc">
                  <a:avLst>
                    <a:gd name="adj1" fmla="val 13094613"/>
                    <a:gd name="adj2" fmla="val 16217479"/>
                    <a:gd name="adj3" fmla="val 24432"/>
                  </a:avLst>
                </a:prstGeom>
                <a:solidFill>
                  <a:srgbClr val="0000FF">
                    <a:alpha val="29000"/>
                  </a:srgbClr>
                </a:solidFill>
                <a:ln>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8" name="Block Arc 7"/>
                <p:cNvSpPr>
                  <a:spLocks noChangeAspect="1"/>
                </p:cNvSpPr>
                <p:nvPr/>
              </p:nvSpPr>
              <p:spPr>
                <a:xfrm rot="16200000" flipV="1">
                  <a:off x="869073" y="1814681"/>
                  <a:ext cx="2409635" cy="2391087"/>
                </a:xfrm>
                <a:prstGeom prst="blockArc">
                  <a:avLst>
                    <a:gd name="adj1" fmla="val 13094613"/>
                    <a:gd name="adj2" fmla="val 16217479"/>
                    <a:gd name="adj3" fmla="val 24432"/>
                  </a:avLst>
                </a:prstGeom>
                <a:solidFill>
                  <a:srgbClr val="0000FF">
                    <a:alpha val="29000"/>
                  </a:srgbClr>
                </a:solidFill>
                <a:ln>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grpSp>
          <p:grpSp>
            <p:nvGrpSpPr>
              <p:cNvPr id="10" name="Group 9"/>
              <p:cNvGrpSpPr/>
              <p:nvPr/>
            </p:nvGrpSpPr>
            <p:grpSpPr>
              <a:xfrm flipH="1">
                <a:off x="878346" y="1793536"/>
                <a:ext cx="2391087" cy="2421505"/>
                <a:chOff x="878347" y="1793537"/>
                <a:chExt cx="2391087" cy="2421505"/>
              </a:xfrm>
            </p:grpSpPr>
            <p:sp>
              <p:nvSpPr>
                <p:cNvPr id="11" name="Block Arc 10"/>
                <p:cNvSpPr>
                  <a:spLocks noChangeAspect="1"/>
                </p:cNvSpPr>
                <p:nvPr/>
              </p:nvSpPr>
              <p:spPr>
                <a:xfrm rot="5400000">
                  <a:off x="869073" y="1802811"/>
                  <a:ext cx="2409635" cy="2391087"/>
                </a:xfrm>
                <a:prstGeom prst="blockArc">
                  <a:avLst>
                    <a:gd name="adj1" fmla="val 13094613"/>
                    <a:gd name="adj2" fmla="val 16217479"/>
                    <a:gd name="adj3" fmla="val 24432"/>
                  </a:avLst>
                </a:prstGeom>
                <a:solidFill>
                  <a:srgbClr val="FF0000">
                    <a:alpha val="29000"/>
                  </a:srgb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12" name="Block Arc 11"/>
                <p:cNvSpPr>
                  <a:spLocks noChangeAspect="1"/>
                </p:cNvSpPr>
                <p:nvPr/>
              </p:nvSpPr>
              <p:spPr>
                <a:xfrm rot="16200000" flipV="1">
                  <a:off x="869073" y="1814681"/>
                  <a:ext cx="2409635" cy="2391087"/>
                </a:xfrm>
                <a:prstGeom prst="blockArc">
                  <a:avLst>
                    <a:gd name="adj1" fmla="val 13094613"/>
                    <a:gd name="adj2" fmla="val 16217479"/>
                    <a:gd name="adj3" fmla="val 24432"/>
                  </a:avLst>
                </a:prstGeom>
                <a:solidFill>
                  <a:srgbClr val="FF0000">
                    <a:alpha val="29000"/>
                  </a:srgb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grpSp>
        </p:grpSp>
        <p:grpSp>
          <p:nvGrpSpPr>
            <p:cNvPr id="38" name="Group 37"/>
            <p:cNvGrpSpPr/>
            <p:nvPr/>
          </p:nvGrpSpPr>
          <p:grpSpPr>
            <a:xfrm>
              <a:off x="1633179" y="2490737"/>
              <a:ext cx="1038296" cy="866746"/>
              <a:chOff x="6200600" y="2564003"/>
              <a:chExt cx="1038296" cy="866746"/>
            </a:xfrm>
          </p:grpSpPr>
          <p:cxnSp>
            <p:nvCxnSpPr>
              <p:cNvPr id="39" name="Straight Connector 38"/>
              <p:cNvCxnSpPr/>
              <p:nvPr/>
            </p:nvCxnSpPr>
            <p:spPr>
              <a:xfrm flipH="1">
                <a:off x="6435912" y="3048024"/>
                <a:ext cx="767635" cy="4725"/>
              </a:xfrm>
              <a:prstGeom prst="line">
                <a:avLst/>
              </a:prstGeom>
              <a:ln>
                <a:solidFill>
                  <a:schemeClr val="accent6">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flipH="1">
                <a:off x="6491839" y="2564003"/>
                <a:ext cx="464760" cy="597424"/>
              </a:xfrm>
              <a:prstGeom prst="line">
                <a:avLst/>
              </a:prstGeom>
              <a:ln>
                <a:solidFill>
                  <a:schemeClr val="accent6">
                    <a:lumMod val="50000"/>
                  </a:schemeClr>
                </a:solidFill>
                <a:headEnd type="stealth" w="med" len="lg"/>
                <a:tailEnd type="none"/>
              </a:ln>
            </p:spPr>
            <p:style>
              <a:lnRef idx="1">
                <a:schemeClr val="dk1"/>
              </a:lnRef>
              <a:fillRef idx="0">
                <a:schemeClr val="dk1"/>
              </a:fillRef>
              <a:effectRef idx="0">
                <a:schemeClr val="dk1"/>
              </a:effectRef>
              <a:fontRef idx="minor">
                <a:schemeClr val="tx1"/>
              </a:fontRef>
            </p:style>
          </p:cxnSp>
          <p:sp>
            <p:nvSpPr>
              <p:cNvPr id="41" name="Arc 40"/>
              <p:cNvSpPr>
                <a:spLocks noChangeAspect="1"/>
              </p:cNvSpPr>
              <p:nvPr/>
            </p:nvSpPr>
            <p:spPr>
              <a:xfrm>
                <a:off x="6200600" y="2674749"/>
                <a:ext cx="755999" cy="756000"/>
              </a:xfrm>
              <a:prstGeom prst="arc">
                <a:avLst>
                  <a:gd name="adj1" fmla="val 17911171"/>
                  <a:gd name="adj2" fmla="val 600207"/>
                </a:avLst>
              </a:prstGeom>
              <a:ln>
                <a:solidFill>
                  <a:schemeClr val="accent6">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2" name="TextBox 41"/>
              <p:cNvSpPr txBox="1"/>
              <p:nvPr/>
            </p:nvSpPr>
            <p:spPr>
              <a:xfrm>
                <a:off x="6838088" y="2601724"/>
                <a:ext cx="400808" cy="369332"/>
              </a:xfrm>
              <a:prstGeom prst="rect">
                <a:avLst/>
              </a:prstGeom>
              <a:noFill/>
            </p:spPr>
            <p:txBody>
              <a:bodyPr wrap="none" rtlCol="0">
                <a:spAutoFit/>
              </a:bodyPr>
              <a:lstStyle/>
              <a:p>
                <a:r>
                  <a:rPr lang="en-US" i="1" dirty="0" smtClean="0">
                    <a:solidFill>
                      <a:schemeClr val="accent6">
                        <a:lumMod val="50000"/>
                      </a:schemeClr>
                    </a:solidFill>
                    <a:latin typeface="Symbol" charset="2"/>
                    <a:cs typeface="Symbol" charset="2"/>
                  </a:rPr>
                  <a:t>j</a:t>
                </a:r>
                <a:endParaRPr lang="en-US" i="1" dirty="0">
                  <a:solidFill>
                    <a:schemeClr val="accent6">
                      <a:lumMod val="50000"/>
                    </a:schemeClr>
                  </a:solidFill>
                  <a:latin typeface="Symbol" charset="2"/>
                  <a:cs typeface="Symbol" charset="2"/>
                </a:endParaRPr>
              </a:p>
            </p:txBody>
          </p:sp>
        </p:grpSp>
        <p:grpSp>
          <p:nvGrpSpPr>
            <p:cNvPr id="50" name="Group 49"/>
            <p:cNvGrpSpPr/>
            <p:nvPr/>
          </p:nvGrpSpPr>
          <p:grpSpPr>
            <a:xfrm>
              <a:off x="2594532" y="2932095"/>
              <a:ext cx="1080001" cy="402764"/>
              <a:chOff x="2594532" y="2932095"/>
              <a:chExt cx="1080001" cy="402764"/>
            </a:xfrm>
          </p:grpSpPr>
          <p:cxnSp>
            <p:nvCxnSpPr>
              <p:cNvPr id="43" name="Straight Connector 42"/>
              <p:cNvCxnSpPr/>
              <p:nvPr/>
            </p:nvCxnSpPr>
            <p:spPr>
              <a:xfrm>
                <a:off x="2636126" y="2971161"/>
                <a:ext cx="0" cy="363698"/>
              </a:xfrm>
              <a:prstGeom prst="line">
                <a:avLst/>
              </a:prstGeom>
              <a:ln>
                <a:solidFill>
                  <a:schemeClr val="accent6">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3208370" y="2971161"/>
                <a:ext cx="0" cy="363698"/>
              </a:xfrm>
              <a:prstGeom prst="line">
                <a:avLst/>
              </a:prstGeom>
              <a:ln>
                <a:solidFill>
                  <a:schemeClr val="accent6">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flipH="1">
                <a:off x="2594532" y="3267125"/>
                <a:ext cx="1080001" cy="0"/>
              </a:xfrm>
              <a:prstGeom prst="line">
                <a:avLst/>
              </a:prstGeom>
              <a:ln>
                <a:solidFill>
                  <a:schemeClr val="accent6">
                    <a:lumMod val="50000"/>
                  </a:schemeClr>
                </a:solidFill>
              </a:ln>
            </p:spPr>
            <p:style>
              <a:lnRef idx="1">
                <a:schemeClr val="dk1"/>
              </a:lnRef>
              <a:fillRef idx="0">
                <a:schemeClr val="dk1"/>
              </a:fillRef>
              <a:effectRef idx="0">
                <a:schemeClr val="dk1"/>
              </a:effectRef>
              <a:fontRef idx="minor">
                <a:schemeClr val="tx1"/>
              </a:fontRef>
            </p:style>
          </p:cxnSp>
          <p:sp>
            <p:nvSpPr>
              <p:cNvPr id="49" name="TextBox 48"/>
              <p:cNvSpPr txBox="1"/>
              <p:nvPr/>
            </p:nvSpPr>
            <p:spPr>
              <a:xfrm>
                <a:off x="3242733" y="2932095"/>
                <a:ext cx="400508" cy="369332"/>
              </a:xfrm>
              <a:prstGeom prst="rect">
                <a:avLst/>
              </a:prstGeom>
              <a:noFill/>
            </p:spPr>
            <p:txBody>
              <a:bodyPr wrap="none" rtlCol="0">
                <a:spAutoFit/>
              </a:bodyPr>
              <a:lstStyle/>
              <a:p>
                <a:r>
                  <a:rPr lang="en-US" i="1" dirty="0" smtClean="0">
                    <a:solidFill>
                      <a:srgbClr val="262626"/>
                    </a:solidFill>
                    <a:latin typeface="Times"/>
                    <a:cs typeface="Times"/>
                  </a:rPr>
                  <a:t>w</a:t>
                </a:r>
                <a:endParaRPr lang="en-US" i="1" dirty="0">
                  <a:solidFill>
                    <a:srgbClr val="262626"/>
                  </a:solidFill>
                  <a:latin typeface="Times"/>
                  <a:cs typeface="Times"/>
                </a:endParaRPr>
              </a:p>
            </p:txBody>
          </p:sp>
        </p:grpSp>
      </p:grpSp>
      <p:sp>
        <p:nvSpPr>
          <p:cNvPr id="54" name="TextBox 53"/>
          <p:cNvSpPr txBox="1"/>
          <p:nvPr/>
        </p:nvSpPr>
        <p:spPr>
          <a:xfrm>
            <a:off x="234443" y="775373"/>
            <a:ext cx="6425789" cy="830997"/>
          </a:xfrm>
          <a:prstGeom prst="rect">
            <a:avLst/>
          </a:prstGeom>
          <a:noFill/>
        </p:spPr>
        <p:txBody>
          <a:bodyPr wrap="square" rtlCol="0">
            <a:spAutoFit/>
          </a:bodyPr>
          <a:lstStyle/>
          <a:p>
            <a:r>
              <a:rPr lang="en-US" sz="1600" dirty="0" smtClean="0"/>
              <a:t>Dipole field generated by a current distribution with constant current density J over a sector of inner radius </a:t>
            </a:r>
            <a:r>
              <a:rPr lang="en-US" sz="1600" dirty="0" err="1" smtClean="0"/>
              <a:t>R</a:t>
            </a:r>
            <a:r>
              <a:rPr lang="en-US" sz="1600" baseline="-25000" dirty="0" err="1" smtClean="0"/>
              <a:t>in</a:t>
            </a:r>
            <a:r>
              <a:rPr lang="en-US" sz="1600" dirty="0" smtClean="0"/>
              <a:t>, outer radius R</a:t>
            </a:r>
            <a:r>
              <a:rPr lang="en-US" sz="1600" baseline="-25000" dirty="0" smtClean="0"/>
              <a:t>out</a:t>
            </a:r>
            <a:r>
              <a:rPr lang="en-US" sz="1600" dirty="0" smtClean="0"/>
              <a:t>, coil width w = R</a:t>
            </a:r>
            <a:r>
              <a:rPr lang="en-US" sz="1600" baseline="-25000" dirty="0" smtClean="0"/>
              <a:t>out</a:t>
            </a:r>
            <a:r>
              <a:rPr lang="en-US" sz="1600" dirty="0" smtClean="0"/>
              <a:t>-</a:t>
            </a:r>
            <a:r>
              <a:rPr lang="en-US" sz="1600" dirty="0" err="1" smtClean="0"/>
              <a:t>R</a:t>
            </a:r>
            <a:r>
              <a:rPr lang="en-US" sz="1600" baseline="-25000" dirty="0" err="1" smtClean="0"/>
              <a:t>in</a:t>
            </a:r>
            <a:r>
              <a:rPr lang="en-US" sz="1600" dirty="0" smtClean="0"/>
              <a:t> and opening angle</a:t>
            </a:r>
            <a:r>
              <a:rPr lang="en-US" sz="1600" dirty="0" smtClean="0">
                <a:latin typeface="Symbol" charset="2"/>
                <a:cs typeface="Symbol" charset="2"/>
              </a:rPr>
              <a:t> j</a:t>
            </a:r>
            <a:endParaRPr lang="en-US" sz="1600" dirty="0">
              <a:latin typeface="Symbol" charset="2"/>
              <a:cs typeface="Symbol" charset="2"/>
            </a:endParaRPr>
          </a:p>
        </p:txBody>
      </p:sp>
      <p:grpSp>
        <p:nvGrpSpPr>
          <p:cNvPr id="24" name="Group 23"/>
          <p:cNvGrpSpPr/>
          <p:nvPr/>
        </p:nvGrpSpPr>
        <p:grpSpPr>
          <a:xfrm>
            <a:off x="4125082" y="2265615"/>
            <a:ext cx="3700837" cy="1822896"/>
            <a:chOff x="4125082" y="2265615"/>
            <a:chExt cx="3700837" cy="1822896"/>
          </a:xfrm>
        </p:grpSpPr>
        <p:grpSp>
          <p:nvGrpSpPr>
            <p:cNvPr id="14" name="Group 13"/>
            <p:cNvGrpSpPr>
              <a:grpSpLocks noChangeAspect="1"/>
            </p:cNvGrpSpPr>
            <p:nvPr/>
          </p:nvGrpSpPr>
          <p:grpSpPr>
            <a:xfrm>
              <a:off x="6025921" y="2265615"/>
              <a:ext cx="1799998" cy="1822896"/>
              <a:chOff x="878346" y="1793536"/>
              <a:chExt cx="2391088" cy="2421506"/>
            </a:xfrm>
          </p:grpSpPr>
          <p:grpSp>
            <p:nvGrpSpPr>
              <p:cNvPr id="15" name="Group 14"/>
              <p:cNvGrpSpPr/>
              <p:nvPr/>
            </p:nvGrpSpPr>
            <p:grpSpPr>
              <a:xfrm>
                <a:off x="878347" y="1793537"/>
                <a:ext cx="2391087" cy="2421505"/>
                <a:chOff x="878347" y="1793537"/>
                <a:chExt cx="2391087" cy="2421505"/>
              </a:xfrm>
            </p:grpSpPr>
            <p:sp>
              <p:nvSpPr>
                <p:cNvPr id="19" name="Block Arc 18"/>
                <p:cNvSpPr>
                  <a:spLocks noChangeAspect="1"/>
                </p:cNvSpPr>
                <p:nvPr/>
              </p:nvSpPr>
              <p:spPr>
                <a:xfrm rot="5400000">
                  <a:off x="869073" y="1802811"/>
                  <a:ext cx="2409635" cy="2391087"/>
                </a:xfrm>
                <a:prstGeom prst="blockArc">
                  <a:avLst>
                    <a:gd name="adj1" fmla="val 13094613"/>
                    <a:gd name="adj2" fmla="val 16248564"/>
                    <a:gd name="adj3" fmla="val 15822"/>
                  </a:avLst>
                </a:prstGeom>
                <a:solidFill>
                  <a:srgbClr val="0000FF">
                    <a:alpha val="29000"/>
                  </a:srgbClr>
                </a:solidFill>
                <a:ln>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20" name="Block Arc 19"/>
                <p:cNvSpPr>
                  <a:spLocks noChangeAspect="1"/>
                </p:cNvSpPr>
                <p:nvPr/>
              </p:nvSpPr>
              <p:spPr>
                <a:xfrm rot="16200000" flipV="1">
                  <a:off x="869073" y="1814681"/>
                  <a:ext cx="2409635" cy="2391087"/>
                </a:xfrm>
                <a:prstGeom prst="blockArc">
                  <a:avLst>
                    <a:gd name="adj1" fmla="val 13094613"/>
                    <a:gd name="adj2" fmla="val 16185987"/>
                    <a:gd name="adj3" fmla="val 15826"/>
                  </a:avLst>
                </a:prstGeom>
                <a:solidFill>
                  <a:srgbClr val="0000FF">
                    <a:alpha val="29000"/>
                  </a:srgbClr>
                </a:solidFill>
                <a:ln>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grpSp>
          <p:grpSp>
            <p:nvGrpSpPr>
              <p:cNvPr id="16" name="Group 15"/>
              <p:cNvGrpSpPr/>
              <p:nvPr/>
            </p:nvGrpSpPr>
            <p:grpSpPr>
              <a:xfrm flipH="1">
                <a:off x="878346" y="1793536"/>
                <a:ext cx="2391087" cy="2421505"/>
                <a:chOff x="878347" y="1793537"/>
                <a:chExt cx="2391087" cy="2421505"/>
              </a:xfrm>
            </p:grpSpPr>
            <p:sp>
              <p:nvSpPr>
                <p:cNvPr id="17" name="Block Arc 16"/>
                <p:cNvSpPr>
                  <a:spLocks noChangeAspect="1"/>
                </p:cNvSpPr>
                <p:nvPr/>
              </p:nvSpPr>
              <p:spPr>
                <a:xfrm rot="5400000">
                  <a:off x="869073" y="1802811"/>
                  <a:ext cx="2409635" cy="2391087"/>
                </a:xfrm>
                <a:prstGeom prst="blockArc">
                  <a:avLst>
                    <a:gd name="adj1" fmla="val 13094613"/>
                    <a:gd name="adj2" fmla="val 16224783"/>
                    <a:gd name="adj3" fmla="val 15648"/>
                  </a:avLst>
                </a:prstGeom>
                <a:solidFill>
                  <a:srgbClr val="FF0000">
                    <a:alpha val="29000"/>
                  </a:srgb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18" name="Block Arc 17"/>
                <p:cNvSpPr>
                  <a:spLocks noChangeAspect="1"/>
                </p:cNvSpPr>
                <p:nvPr/>
              </p:nvSpPr>
              <p:spPr>
                <a:xfrm rot="16200000" flipV="1">
                  <a:off x="869073" y="1814681"/>
                  <a:ext cx="2409635" cy="2391087"/>
                </a:xfrm>
                <a:prstGeom prst="blockArc">
                  <a:avLst>
                    <a:gd name="adj1" fmla="val 13094613"/>
                    <a:gd name="adj2" fmla="val 16180185"/>
                    <a:gd name="adj3" fmla="val 15624"/>
                  </a:avLst>
                </a:prstGeom>
                <a:solidFill>
                  <a:srgbClr val="FF0000">
                    <a:alpha val="29000"/>
                  </a:srgb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grpSp>
        </p:grpSp>
        <p:cxnSp>
          <p:nvCxnSpPr>
            <p:cNvPr id="53" name="Straight Arrow Connector 52"/>
            <p:cNvCxnSpPr/>
            <p:nvPr/>
          </p:nvCxnSpPr>
          <p:spPr>
            <a:xfrm>
              <a:off x="4125082" y="3168894"/>
              <a:ext cx="1763998" cy="0"/>
            </a:xfrm>
            <a:prstGeom prst="straightConnector1">
              <a:avLst/>
            </a:prstGeom>
            <a:ln w="57150" cmpd="sng">
              <a:solidFill>
                <a:schemeClr val="tx1"/>
              </a:solidFill>
              <a:tailEnd type="stealth" w="med" len="lg"/>
            </a:ln>
          </p:spPr>
          <p:style>
            <a:lnRef idx="1">
              <a:schemeClr val="dk1"/>
            </a:lnRef>
            <a:fillRef idx="0">
              <a:schemeClr val="dk1"/>
            </a:fillRef>
            <a:effectRef idx="0">
              <a:schemeClr val="dk1"/>
            </a:effectRef>
            <a:fontRef idx="minor">
              <a:schemeClr val="tx1"/>
            </a:fontRef>
          </p:style>
        </p:cxnSp>
        <p:sp>
          <p:nvSpPr>
            <p:cNvPr id="3" name="TextBox 2"/>
            <p:cNvSpPr txBox="1"/>
            <p:nvPr/>
          </p:nvSpPr>
          <p:spPr>
            <a:xfrm>
              <a:off x="4566463" y="3204772"/>
              <a:ext cx="715611" cy="461665"/>
            </a:xfrm>
            <a:prstGeom prst="rect">
              <a:avLst/>
            </a:prstGeom>
            <a:noFill/>
          </p:spPr>
          <p:txBody>
            <a:bodyPr wrap="none" rtlCol="0">
              <a:spAutoFit/>
            </a:bodyPr>
            <a:lstStyle/>
            <a:p>
              <a:r>
                <a:rPr lang="en-US" sz="2400" i="1" dirty="0" smtClean="0">
                  <a:latin typeface="Times"/>
                  <a:cs typeface="Times"/>
                </a:rPr>
                <a:t>J</a:t>
              </a:r>
              <a:r>
                <a:rPr lang="en-US" sz="2400" dirty="0" smtClean="0"/>
                <a:t> </a:t>
              </a:r>
              <a:r>
                <a:rPr lang="en-US" sz="2400" dirty="0" smtClean="0">
                  <a:latin typeface="Wingdings"/>
                  <a:ea typeface="Wingdings"/>
                  <a:cs typeface="Wingdings"/>
                  <a:sym typeface="Wingdings"/>
                </a:rPr>
                <a:t></a:t>
              </a:r>
              <a:endParaRPr lang="en-US" sz="2400" dirty="0"/>
            </a:p>
          </p:txBody>
        </p:sp>
      </p:grpSp>
      <p:graphicFrame>
        <p:nvGraphicFramePr>
          <p:cNvPr id="33" name="Object 32"/>
          <p:cNvGraphicFramePr>
            <a:graphicFrameLocks noChangeAspect="1"/>
          </p:cNvGraphicFramePr>
          <p:nvPr>
            <p:extLst/>
          </p:nvPr>
        </p:nvGraphicFramePr>
        <p:xfrm>
          <a:off x="4476660" y="2210608"/>
          <a:ext cx="911225" cy="855662"/>
        </p:xfrm>
        <a:graphic>
          <a:graphicData uri="http://schemas.openxmlformats.org/presentationml/2006/ole">
            <mc:AlternateContent xmlns:mc="http://schemas.openxmlformats.org/markup-compatibility/2006">
              <mc:Choice xmlns:v="urn:schemas-microsoft-com:vml" Requires="v">
                <p:oleObj spid="_x0000_s3711" name="Equation" r:id="rId5" imgW="419100" imgH="393700" progId="Equation.3">
                  <p:embed/>
                </p:oleObj>
              </mc:Choice>
              <mc:Fallback>
                <p:oleObj name="Equation" r:id="rId5" imgW="419100" imgH="393700" progId="Equation.3">
                  <p:embed/>
                  <p:pic>
                    <p:nvPicPr>
                      <p:cNvPr id="0" name=""/>
                      <p:cNvPicPr/>
                      <p:nvPr/>
                    </p:nvPicPr>
                    <p:blipFill>
                      <a:blip r:embed="rId6"/>
                      <a:stretch>
                        <a:fillRect/>
                      </a:stretch>
                    </p:blipFill>
                    <p:spPr>
                      <a:xfrm>
                        <a:off x="4476660" y="2210608"/>
                        <a:ext cx="911225" cy="855662"/>
                      </a:xfrm>
                      <a:prstGeom prst="rect">
                        <a:avLst/>
                      </a:prstGeom>
                    </p:spPr>
                  </p:pic>
                </p:oleObj>
              </mc:Fallback>
            </mc:AlternateContent>
          </a:graphicData>
        </a:graphic>
      </p:graphicFrame>
      <p:grpSp>
        <p:nvGrpSpPr>
          <p:cNvPr id="22" name="Group 21"/>
          <p:cNvGrpSpPr/>
          <p:nvPr/>
        </p:nvGrpSpPr>
        <p:grpSpPr>
          <a:xfrm>
            <a:off x="312113" y="1549981"/>
            <a:ext cx="8575259" cy="717064"/>
            <a:chOff x="254001" y="1460501"/>
            <a:chExt cx="8575259" cy="717064"/>
          </a:xfrm>
        </p:grpSpPr>
        <p:graphicFrame>
          <p:nvGraphicFramePr>
            <p:cNvPr id="32" name="Object 31"/>
            <p:cNvGraphicFramePr>
              <a:graphicFrameLocks noChangeAspect="1"/>
            </p:cNvGraphicFramePr>
            <p:nvPr>
              <p:extLst>
                <p:ext uri="{D42A27DB-BD31-4B8C-83A1-F6EECF244321}">
                  <p14:modId xmlns:p14="http://schemas.microsoft.com/office/powerpoint/2010/main" val="2789849978"/>
                </p:ext>
              </p:extLst>
            </p:nvPr>
          </p:nvGraphicFramePr>
          <p:xfrm>
            <a:off x="254001" y="1460501"/>
            <a:ext cx="3099736" cy="717064"/>
          </p:xfrm>
          <a:graphic>
            <a:graphicData uri="http://schemas.openxmlformats.org/presentationml/2006/ole">
              <mc:AlternateContent xmlns:mc="http://schemas.openxmlformats.org/markup-compatibility/2006">
                <mc:Choice xmlns:v="urn:schemas-microsoft-com:vml" Requires="v">
                  <p:oleObj spid="_x0000_s3712" name="Equation" r:id="rId7" imgW="1701720" imgH="393480" progId="Equation.3">
                    <p:embed/>
                  </p:oleObj>
                </mc:Choice>
                <mc:Fallback>
                  <p:oleObj name="Equation" r:id="rId7" imgW="1701720" imgH="393480" progId="Equation.3">
                    <p:embed/>
                    <p:pic>
                      <p:nvPicPr>
                        <p:cNvPr id="0" name=""/>
                        <p:cNvPicPr/>
                        <p:nvPr/>
                      </p:nvPicPr>
                      <p:blipFill>
                        <a:blip r:embed="rId8"/>
                        <a:stretch>
                          <a:fillRect/>
                        </a:stretch>
                      </p:blipFill>
                      <p:spPr>
                        <a:xfrm>
                          <a:off x="254001" y="1460501"/>
                          <a:ext cx="3099736" cy="717064"/>
                        </a:xfrm>
                        <a:prstGeom prst="rect">
                          <a:avLst/>
                        </a:prstGeom>
                      </p:spPr>
                    </p:pic>
                  </p:oleObj>
                </mc:Fallback>
              </mc:AlternateContent>
            </a:graphicData>
          </a:graphic>
        </p:graphicFrame>
        <p:sp>
          <p:nvSpPr>
            <p:cNvPr id="4" name="TextBox 3"/>
            <p:cNvSpPr txBox="1"/>
            <p:nvPr/>
          </p:nvSpPr>
          <p:spPr>
            <a:xfrm>
              <a:off x="3512200" y="1569070"/>
              <a:ext cx="1042273" cy="369332"/>
            </a:xfrm>
            <a:prstGeom prst="rect">
              <a:avLst/>
            </a:prstGeom>
            <a:noFill/>
          </p:spPr>
          <p:txBody>
            <a:bodyPr wrap="none" rtlCol="0">
              <a:spAutoFit/>
            </a:bodyPr>
            <a:lstStyle/>
            <a:p>
              <a:r>
                <a:rPr lang="en-US" i="1" dirty="0" smtClean="0">
                  <a:latin typeface="Times"/>
                  <a:cs typeface="Times"/>
                </a:rPr>
                <a:t>n</a:t>
              </a:r>
              <a:r>
                <a:rPr lang="en-US" dirty="0" smtClean="0"/>
                <a:t> ≈ 1…2</a:t>
              </a:r>
              <a:endParaRPr lang="en-US" dirty="0"/>
            </a:p>
          </p:txBody>
        </p:sp>
        <p:sp>
          <p:nvSpPr>
            <p:cNvPr id="5" name="TextBox 4"/>
            <p:cNvSpPr txBox="1"/>
            <p:nvPr/>
          </p:nvSpPr>
          <p:spPr>
            <a:xfrm>
              <a:off x="4554473" y="1624833"/>
              <a:ext cx="4274787" cy="276999"/>
            </a:xfrm>
            <a:prstGeom prst="rect">
              <a:avLst/>
            </a:prstGeom>
            <a:noFill/>
          </p:spPr>
          <p:txBody>
            <a:bodyPr wrap="square" rtlCol="0">
              <a:spAutoFit/>
            </a:bodyPr>
            <a:lstStyle/>
            <a:p>
              <a:r>
                <a:rPr lang="en-US" sz="1200" dirty="0" smtClean="0"/>
                <a:t>In the range of typical magnet designs considered </a:t>
              </a:r>
              <a:r>
                <a:rPr lang="en-US" sz="1200" i="1" dirty="0" smtClean="0">
                  <a:latin typeface="Times"/>
                  <a:cs typeface="Times"/>
                </a:rPr>
                <a:t>n</a:t>
              </a:r>
              <a:r>
                <a:rPr lang="en-US" sz="1200" dirty="0" smtClean="0"/>
                <a:t>≈1.5</a:t>
              </a:r>
              <a:endParaRPr lang="en-US" sz="1200" dirty="0"/>
            </a:p>
          </p:txBody>
        </p:sp>
      </p:grpSp>
      <p:graphicFrame>
        <p:nvGraphicFramePr>
          <p:cNvPr id="7" name="Table 6"/>
          <p:cNvGraphicFramePr>
            <a:graphicFrameLocks noGrp="1"/>
          </p:cNvGraphicFramePr>
          <p:nvPr>
            <p:extLst/>
          </p:nvPr>
        </p:nvGraphicFramePr>
        <p:xfrm>
          <a:off x="185471" y="4215779"/>
          <a:ext cx="7268283" cy="1828800"/>
        </p:xfrm>
        <a:graphic>
          <a:graphicData uri="http://schemas.openxmlformats.org/drawingml/2006/table">
            <a:tbl>
              <a:tblPr bandRow="1">
                <a:tableStyleId>{F2DE63D5-997A-4646-A377-4702673A728D}</a:tableStyleId>
              </a:tblPr>
              <a:tblGrid>
                <a:gridCol w="686913"/>
                <a:gridCol w="1114212"/>
                <a:gridCol w="1169326"/>
                <a:gridCol w="1260771"/>
                <a:gridCol w="1959409"/>
                <a:gridCol w="1077652"/>
              </a:tblGrid>
              <a:tr h="370840">
                <a:tc>
                  <a:txBody>
                    <a:bodyPr/>
                    <a:lstStyle/>
                    <a:p>
                      <a:pPr algn="ctr"/>
                      <a:r>
                        <a:rPr lang="en-US" sz="2400" i="1" dirty="0" smtClean="0">
                          <a:latin typeface="Times"/>
                          <a:cs typeface="Times"/>
                        </a:rPr>
                        <a:t>B</a:t>
                      </a:r>
                      <a:endParaRPr lang="en-US" sz="2400" i="1" dirty="0">
                        <a:latin typeface="Times"/>
                        <a:cs typeface="Times"/>
                      </a:endParaRPr>
                    </a:p>
                  </a:txBody>
                  <a:tcP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smtClean="0"/>
                        <a:t>(T)</a:t>
                      </a:r>
                      <a:endParaRPr lang="en-US" sz="2000" dirty="0"/>
                    </a:p>
                  </a:txBody>
                  <a:tcP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16</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endParaRPr lang="en-US" sz="2400" dirty="0"/>
                    </a:p>
                  </a:txBody>
                  <a:tcPr>
                    <a:lnL w="12700" cap="flat" cmpd="sng" algn="ctr">
                      <a:solidFill>
                        <a:scrgbClr r="0" g="0" b="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endParaRPr lang="en-US" sz="2400" dirty="0"/>
                    </a:p>
                  </a:txBody>
                  <a:tcPr>
                    <a:lnL>
                      <a:noFill/>
                    </a:lnL>
                    <a:lnR w="12700" cap="flat" cmpd="sng" algn="ctr">
                      <a:solidFill>
                        <a:scrgbClr r="0" g="0" b="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16</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sz="2400" i="1" dirty="0" smtClean="0">
                          <a:latin typeface="Times"/>
                          <a:cs typeface="Times"/>
                        </a:rPr>
                        <a:t>J</a:t>
                      </a:r>
                      <a:endParaRPr lang="en-US" sz="2400" i="1" dirty="0">
                        <a:latin typeface="Times"/>
                        <a:cs typeface="Times"/>
                      </a:endParaRPr>
                    </a:p>
                  </a:txBody>
                  <a:tcP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smtClean="0"/>
                        <a:t>(A/mm</a:t>
                      </a:r>
                      <a:r>
                        <a:rPr lang="en-US" sz="2000" baseline="30000" dirty="0" smtClean="0"/>
                        <a:t>2</a:t>
                      </a:r>
                      <a:r>
                        <a:rPr lang="en-US" sz="2000" dirty="0" smtClean="0"/>
                        <a:t>)</a:t>
                      </a:r>
                      <a:endParaRPr lang="en-US" sz="2000" dirty="0"/>
                    </a:p>
                  </a:txBody>
                  <a:tcP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300</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US" sz="2400" dirty="0"/>
                    </a:p>
                  </a:txBody>
                  <a:tcP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US" sz="2400" dirty="0"/>
                    </a:p>
                  </a:txBody>
                  <a:tcP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600</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sz="2400" i="1" dirty="0" smtClean="0">
                          <a:latin typeface="Times"/>
                          <a:cs typeface="Times"/>
                        </a:rPr>
                        <a:t>w</a:t>
                      </a:r>
                      <a:endParaRPr lang="en-US" sz="2400" i="1" dirty="0">
                        <a:latin typeface="Times"/>
                        <a:cs typeface="Times"/>
                      </a:endParaRPr>
                    </a:p>
                  </a:txBody>
                  <a:tcP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smtClean="0"/>
                        <a:t>(mm)</a:t>
                      </a:r>
                      <a:endParaRPr lang="en-US" sz="2000" dirty="0"/>
                    </a:p>
                  </a:txBody>
                  <a:tcP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76</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US" sz="2400" dirty="0"/>
                    </a:p>
                  </a:txBody>
                  <a:tcP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US" sz="2400" dirty="0"/>
                    </a:p>
                  </a:txBody>
                  <a:tcP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38</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sz="2400" i="1" dirty="0" err="1" smtClean="0">
                          <a:latin typeface="Times"/>
                          <a:cs typeface="Times"/>
                        </a:rPr>
                        <a:t>A</a:t>
                      </a:r>
                      <a:r>
                        <a:rPr lang="en-US" sz="2400" i="1" baseline="-25000" dirty="0" err="1" smtClean="0">
                          <a:latin typeface="Times"/>
                          <a:cs typeface="Times"/>
                        </a:rPr>
                        <a:t>coil</a:t>
                      </a:r>
                      <a:endParaRPr lang="en-US" sz="2400" i="1" baseline="-25000" dirty="0">
                        <a:latin typeface="Times"/>
                        <a:cs typeface="Times"/>
                      </a:endParaRPr>
                    </a:p>
                  </a:txBody>
                  <a:tcP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smtClean="0"/>
                        <a:t>(mm</a:t>
                      </a:r>
                      <a:r>
                        <a:rPr lang="en-US" sz="2000" baseline="30000" dirty="0" smtClean="0"/>
                        <a:t>2</a:t>
                      </a:r>
                      <a:r>
                        <a:rPr lang="en-US" sz="2000" dirty="0" smtClean="0"/>
                        <a:t>)</a:t>
                      </a:r>
                      <a:endParaRPr lang="en-US" sz="2000" dirty="0"/>
                    </a:p>
                  </a:txBody>
                  <a:tcP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20,000</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US" sz="2400" dirty="0"/>
                    </a:p>
                  </a:txBody>
                  <a:tcPr>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lang="en-US" sz="2400" dirty="0"/>
                    </a:p>
                  </a:txBody>
                  <a:tcPr>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7000</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2311924463"/>
              </p:ext>
            </p:extLst>
          </p:nvPr>
        </p:nvGraphicFramePr>
        <p:xfrm>
          <a:off x="3353736" y="4831494"/>
          <a:ext cx="2760662" cy="468312"/>
        </p:xfrm>
        <a:graphic>
          <a:graphicData uri="http://schemas.openxmlformats.org/presentationml/2006/ole">
            <mc:AlternateContent xmlns:mc="http://schemas.openxmlformats.org/markup-compatibility/2006">
              <mc:Choice xmlns:v="urn:schemas-microsoft-com:vml" Requires="v">
                <p:oleObj spid="_x0000_s3713" name="Equation" r:id="rId9" imgW="1270000" imgH="215900" progId="Equation.3">
                  <p:embed/>
                </p:oleObj>
              </mc:Choice>
              <mc:Fallback>
                <p:oleObj name="Equation" r:id="rId9" imgW="1270000" imgH="215900" progId="Equation.3">
                  <p:embed/>
                  <p:pic>
                    <p:nvPicPr>
                      <p:cNvPr id="0" name=""/>
                      <p:cNvPicPr/>
                      <p:nvPr/>
                    </p:nvPicPr>
                    <p:blipFill>
                      <a:blip r:embed="rId10"/>
                      <a:stretch>
                        <a:fillRect/>
                      </a:stretch>
                    </p:blipFill>
                    <p:spPr>
                      <a:xfrm>
                        <a:off x="3353736" y="4831494"/>
                        <a:ext cx="2760662" cy="468312"/>
                      </a:xfrm>
                      <a:prstGeom prst="rect">
                        <a:avLst/>
                      </a:prstGeom>
                      <a:solidFill>
                        <a:schemeClr val="bg1"/>
                      </a:solidFill>
                    </p:spPr>
                  </p:pic>
                </p:oleObj>
              </mc:Fallback>
            </mc:AlternateContent>
          </a:graphicData>
        </a:graphic>
      </p:graphicFrame>
      <p:sp>
        <p:nvSpPr>
          <p:cNvPr id="23" name="TextBox 22"/>
          <p:cNvSpPr txBox="1"/>
          <p:nvPr/>
        </p:nvSpPr>
        <p:spPr>
          <a:xfrm>
            <a:off x="7535703" y="4690411"/>
            <a:ext cx="1313581" cy="461665"/>
          </a:xfrm>
          <a:prstGeom prst="rect">
            <a:avLst/>
          </a:prstGeom>
          <a:noFill/>
        </p:spPr>
        <p:txBody>
          <a:bodyPr wrap="none" rtlCol="0">
            <a:spAutoFit/>
          </a:bodyPr>
          <a:lstStyle/>
          <a:p>
            <a:pPr algn="ctr"/>
            <a:r>
              <a:rPr lang="en-US" sz="2400" dirty="0" smtClean="0"/>
              <a:t>Factor 2</a:t>
            </a:r>
            <a:endParaRPr lang="en-US" sz="2400" dirty="0"/>
          </a:p>
        </p:txBody>
      </p:sp>
      <p:sp>
        <p:nvSpPr>
          <p:cNvPr id="47" name="TextBox 46"/>
          <p:cNvSpPr txBox="1"/>
          <p:nvPr/>
        </p:nvSpPr>
        <p:spPr>
          <a:xfrm>
            <a:off x="7535703" y="5597242"/>
            <a:ext cx="1313581" cy="461665"/>
          </a:xfrm>
          <a:prstGeom prst="rect">
            <a:avLst/>
          </a:prstGeom>
          <a:noFill/>
        </p:spPr>
        <p:txBody>
          <a:bodyPr wrap="none" rtlCol="0">
            <a:spAutoFit/>
          </a:bodyPr>
          <a:lstStyle/>
          <a:p>
            <a:pPr algn="ctr"/>
            <a:r>
              <a:rPr lang="en-US" sz="2400" dirty="0" smtClean="0"/>
              <a:t>Factor 3</a:t>
            </a:r>
            <a:endParaRPr lang="en-US" sz="2400" dirty="0"/>
          </a:p>
        </p:txBody>
      </p:sp>
      <p:sp>
        <p:nvSpPr>
          <p:cNvPr id="48" name="TextBox 47"/>
          <p:cNvSpPr txBox="1"/>
          <p:nvPr/>
        </p:nvSpPr>
        <p:spPr>
          <a:xfrm rot="18511668">
            <a:off x="2279622" y="2680421"/>
            <a:ext cx="495213" cy="369332"/>
          </a:xfrm>
          <a:prstGeom prst="rect">
            <a:avLst/>
          </a:prstGeom>
          <a:noFill/>
        </p:spPr>
        <p:txBody>
          <a:bodyPr wrap="none" rtlCol="0">
            <a:spAutoFit/>
          </a:bodyPr>
          <a:lstStyle/>
          <a:p>
            <a:r>
              <a:rPr lang="en-US" i="1" dirty="0" err="1" smtClean="0">
                <a:solidFill>
                  <a:srgbClr val="262626"/>
                </a:solidFill>
                <a:latin typeface="Times"/>
                <a:cs typeface="Times"/>
              </a:rPr>
              <a:t>R</a:t>
            </a:r>
            <a:r>
              <a:rPr lang="en-US" i="1" baseline="-25000" dirty="0" err="1" smtClean="0">
                <a:solidFill>
                  <a:srgbClr val="262626"/>
                </a:solidFill>
                <a:latin typeface="Times"/>
                <a:cs typeface="Times"/>
              </a:rPr>
              <a:t>in</a:t>
            </a:r>
            <a:endParaRPr lang="en-US" i="1" baseline="-25000" dirty="0">
              <a:solidFill>
                <a:srgbClr val="262626"/>
              </a:solidFill>
              <a:latin typeface="Times"/>
              <a:cs typeface="Times"/>
            </a:endParaRPr>
          </a:p>
        </p:txBody>
      </p:sp>
      <p:sp>
        <p:nvSpPr>
          <p:cNvPr id="52" name="Rectangle 51"/>
          <p:cNvSpPr/>
          <p:nvPr/>
        </p:nvSpPr>
        <p:spPr>
          <a:xfrm>
            <a:off x="357184" y="150504"/>
            <a:ext cx="7391767" cy="523220"/>
          </a:xfrm>
          <a:prstGeom prst="rect">
            <a:avLst/>
          </a:prstGeom>
          <a:solidFill>
            <a:schemeClr val="tx2">
              <a:lumMod val="60000"/>
              <a:lumOff val="40000"/>
            </a:schemeClr>
          </a:solidFill>
        </p:spPr>
        <p:txBody>
          <a:bodyPr wrap="none">
            <a:spAutoFit/>
          </a:bodyPr>
          <a:lstStyle/>
          <a:p>
            <a:r>
              <a:rPr lang="en-US" sz="2800" dirty="0" smtClean="0">
                <a:solidFill>
                  <a:schemeClr val="bg1"/>
                </a:solidFill>
              </a:rPr>
              <a:t>Superconducting magnets : current density </a:t>
            </a:r>
            <a:r>
              <a:rPr lang="en-US" sz="2800" dirty="0" smtClean="0">
                <a:solidFill>
                  <a:schemeClr val="bg1"/>
                </a:solidFill>
                <a:sym typeface="Symbol" panose="05050102010706020507" pitchFamily="18" charset="2"/>
              </a:rPr>
              <a:t></a:t>
            </a:r>
            <a:endParaRPr lang="en-GB" sz="2800" dirty="0"/>
          </a:p>
        </p:txBody>
      </p:sp>
      <p:sp>
        <p:nvSpPr>
          <p:cNvPr id="28" name="Rectangle 27"/>
          <p:cNvSpPr/>
          <p:nvPr/>
        </p:nvSpPr>
        <p:spPr>
          <a:xfrm>
            <a:off x="7869287" y="2752378"/>
            <a:ext cx="886781" cy="646331"/>
          </a:xfrm>
          <a:prstGeom prst="rect">
            <a:avLst/>
          </a:prstGeom>
        </p:spPr>
        <p:txBody>
          <a:bodyPr wrap="none">
            <a:spAutoFit/>
          </a:bodyPr>
          <a:lstStyle/>
          <a:p>
            <a:pPr algn="ctr"/>
            <a:r>
              <a:rPr lang="en-US" sz="3600" b="1" i="1" dirty="0" smtClean="0">
                <a:latin typeface="Times"/>
                <a:cs typeface="Times"/>
              </a:rPr>
              <a:t>w </a:t>
            </a:r>
            <a:r>
              <a:rPr lang="en-US" sz="3600" b="1" dirty="0" smtClean="0">
                <a:latin typeface="Times"/>
                <a:cs typeface="Times"/>
                <a:sym typeface="Symbol" panose="05050102010706020507" pitchFamily="18" charset="2"/>
              </a:rPr>
              <a:t></a:t>
            </a:r>
            <a:endParaRPr lang="en-US" sz="3600" b="1" dirty="0">
              <a:latin typeface="Times"/>
              <a:cs typeface="Times"/>
            </a:endParaRPr>
          </a:p>
        </p:txBody>
      </p:sp>
      <p:sp>
        <p:nvSpPr>
          <p:cNvPr id="29" name="TextBox 28"/>
          <p:cNvSpPr txBox="1"/>
          <p:nvPr/>
        </p:nvSpPr>
        <p:spPr>
          <a:xfrm>
            <a:off x="4038591" y="2161998"/>
            <a:ext cx="1984131" cy="369332"/>
          </a:xfrm>
          <a:prstGeom prst="rect">
            <a:avLst/>
          </a:prstGeom>
          <a:noFill/>
        </p:spPr>
        <p:txBody>
          <a:bodyPr wrap="square" rtlCol="0">
            <a:spAutoFit/>
          </a:bodyPr>
          <a:lstStyle/>
          <a:p>
            <a:r>
              <a:rPr lang="en-GB" dirty="0"/>
              <a:t> </a:t>
            </a:r>
            <a:r>
              <a:rPr lang="en-GB" dirty="0" smtClean="0"/>
              <a:t>B = </a:t>
            </a:r>
            <a:r>
              <a:rPr lang="en-GB" dirty="0" err="1" smtClean="0"/>
              <a:t>Cte</a:t>
            </a:r>
            <a:endParaRPr lang="en-GB" dirty="0"/>
          </a:p>
        </p:txBody>
      </p:sp>
      <p:sp>
        <p:nvSpPr>
          <p:cNvPr id="2" name="TextBox 1"/>
          <p:cNvSpPr txBox="1"/>
          <p:nvPr/>
        </p:nvSpPr>
        <p:spPr>
          <a:xfrm>
            <a:off x="4537718" y="5290445"/>
            <a:ext cx="1606530" cy="461665"/>
          </a:xfrm>
          <a:prstGeom prst="rect">
            <a:avLst/>
          </a:prstGeom>
          <a:noFill/>
        </p:spPr>
        <p:txBody>
          <a:bodyPr wrap="none" rtlCol="0">
            <a:spAutoFit/>
          </a:bodyPr>
          <a:lstStyle/>
          <a:p>
            <a:r>
              <a:rPr lang="en-GB" sz="2400" i="1" dirty="0" smtClean="0"/>
              <a:t>and space</a:t>
            </a:r>
          </a:p>
        </p:txBody>
      </p:sp>
    </p:spTree>
    <p:extLst>
      <p:ext uri="{BB962C8B-B14F-4D97-AF65-F5344CB8AC3E}">
        <p14:creationId xmlns:p14="http://schemas.microsoft.com/office/powerpoint/2010/main" val="174737717"/>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7" grpId="0"/>
      <p:bldP spid="28" grpId="0"/>
      <p:bldP spid="29"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5455" y="6298088"/>
            <a:ext cx="5458385" cy="369332"/>
          </a:xfrm>
          <a:prstGeom prst="rect">
            <a:avLst/>
          </a:prstGeom>
          <a:noFill/>
        </p:spPr>
        <p:txBody>
          <a:bodyPr wrap="square" rtlCol="0">
            <a:spAutoFit/>
          </a:bodyPr>
          <a:lstStyle/>
          <a:p>
            <a:pPr algn="r"/>
            <a:r>
              <a:rPr lang="en-US" dirty="0" smtClean="0">
                <a:solidFill>
                  <a:schemeClr val="bg1"/>
                </a:solidFill>
              </a:rPr>
              <a:t>Courtesy of P. Lee, D. </a:t>
            </a:r>
            <a:r>
              <a:rPr lang="en-US" dirty="0" err="1" smtClean="0">
                <a:solidFill>
                  <a:schemeClr val="bg1"/>
                </a:solidFill>
              </a:rPr>
              <a:t>Larbalestier</a:t>
            </a:r>
            <a:r>
              <a:rPr lang="en-US" dirty="0" smtClean="0">
                <a:solidFill>
                  <a:schemeClr val="bg1"/>
                </a:solidFill>
              </a:rPr>
              <a:t> and D. </a:t>
            </a:r>
            <a:r>
              <a:rPr lang="en-US" dirty="0" err="1" smtClean="0">
                <a:solidFill>
                  <a:schemeClr val="bg1"/>
                </a:solidFill>
              </a:rPr>
              <a:t>Abraimov</a:t>
            </a:r>
            <a:endParaRPr lang="en-US" dirty="0">
              <a:solidFill>
                <a:schemeClr val="bg1"/>
              </a:solidFill>
            </a:endParaRPr>
          </a:p>
        </p:txBody>
      </p:sp>
      <p:sp>
        <p:nvSpPr>
          <p:cNvPr id="30" name="Rectangle 29"/>
          <p:cNvSpPr/>
          <p:nvPr/>
        </p:nvSpPr>
        <p:spPr>
          <a:xfrm>
            <a:off x="337119" y="41958"/>
            <a:ext cx="5301037" cy="523220"/>
          </a:xfrm>
          <a:prstGeom prst="rect">
            <a:avLst/>
          </a:prstGeom>
          <a:solidFill>
            <a:schemeClr val="tx2">
              <a:lumMod val="60000"/>
              <a:lumOff val="40000"/>
            </a:schemeClr>
          </a:solidFill>
        </p:spPr>
        <p:txBody>
          <a:bodyPr wrap="square">
            <a:spAutoFit/>
          </a:bodyPr>
          <a:lstStyle/>
          <a:p>
            <a:r>
              <a:rPr lang="en-US" sz="2800" b="1" dirty="0" smtClean="0">
                <a:solidFill>
                  <a:schemeClr val="bg1"/>
                </a:solidFill>
              </a:rPr>
              <a:t>Superconductor landscape</a:t>
            </a:r>
          </a:p>
        </p:txBody>
      </p:sp>
      <p:pic>
        <p:nvPicPr>
          <p:cNvPr id="89" name="Picture 8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702615"/>
            <a:ext cx="7667997" cy="5462689"/>
          </a:xfrm>
          <a:prstGeom prst="rect">
            <a:avLst/>
          </a:prstGeom>
        </p:spPr>
      </p:pic>
      <p:sp>
        <p:nvSpPr>
          <p:cNvPr id="90" name="Rectangle 89"/>
          <p:cNvSpPr/>
          <p:nvPr/>
        </p:nvSpPr>
        <p:spPr>
          <a:xfrm>
            <a:off x="838184" y="691678"/>
            <a:ext cx="6968418" cy="4936407"/>
          </a:xfrm>
          <a:prstGeom prst="rect">
            <a:avLst/>
          </a:prstGeom>
          <a:solidFill>
            <a:schemeClr val="bg1">
              <a:alpha val="5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765302" y="782641"/>
            <a:ext cx="6855166" cy="4896000"/>
          </a:xfrm>
          <a:prstGeom prst="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2" name="Group 91"/>
          <p:cNvGrpSpPr/>
          <p:nvPr/>
        </p:nvGrpSpPr>
        <p:grpSpPr>
          <a:xfrm>
            <a:off x="765302" y="2780226"/>
            <a:ext cx="6855166" cy="369332"/>
            <a:chOff x="1463818" y="2698147"/>
            <a:chExt cx="6855166" cy="369332"/>
          </a:xfrm>
        </p:grpSpPr>
        <p:cxnSp>
          <p:nvCxnSpPr>
            <p:cNvPr id="93" name="Straight Connector 92"/>
            <p:cNvCxnSpPr/>
            <p:nvPr/>
          </p:nvCxnSpPr>
          <p:spPr>
            <a:xfrm>
              <a:off x="1463818" y="2698147"/>
              <a:ext cx="6855166" cy="0"/>
            </a:xfrm>
            <a:prstGeom prst="line">
              <a:avLst/>
            </a:prstGeom>
            <a:ln>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6941343" y="2698147"/>
              <a:ext cx="1352241" cy="369332"/>
            </a:xfrm>
            <a:prstGeom prst="rect">
              <a:avLst/>
            </a:prstGeom>
            <a:noFill/>
          </p:spPr>
          <p:txBody>
            <a:bodyPr wrap="none" rtlCol="0">
              <a:spAutoFit/>
            </a:bodyPr>
            <a:lstStyle/>
            <a:p>
              <a:r>
                <a:rPr lang="en-US" dirty="0" smtClean="0">
                  <a:solidFill>
                    <a:schemeClr val="accent6">
                      <a:lumMod val="50000"/>
                    </a:schemeClr>
                  </a:solidFill>
                </a:rPr>
                <a:t>600 A/mm</a:t>
              </a:r>
              <a:r>
                <a:rPr lang="en-US" baseline="30000" dirty="0" smtClean="0">
                  <a:solidFill>
                    <a:schemeClr val="accent6">
                      <a:lumMod val="50000"/>
                    </a:schemeClr>
                  </a:solidFill>
                </a:rPr>
                <a:t>2</a:t>
              </a:r>
              <a:endParaRPr lang="en-US" baseline="30000" dirty="0">
                <a:solidFill>
                  <a:schemeClr val="accent6">
                    <a:lumMod val="50000"/>
                  </a:schemeClr>
                </a:solidFill>
              </a:endParaRPr>
            </a:p>
          </p:txBody>
        </p:sp>
      </p:grpSp>
      <p:grpSp>
        <p:nvGrpSpPr>
          <p:cNvPr id="95" name="Group 94"/>
          <p:cNvGrpSpPr/>
          <p:nvPr/>
        </p:nvGrpSpPr>
        <p:grpSpPr>
          <a:xfrm>
            <a:off x="1102746" y="1120293"/>
            <a:ext cx="6576883" cy="1592252"/>
            <a:chOff x="1801262" y="1038214"/>
            <a:chExt cx="6576883" cy="1592252"/>
          </a:xfrm>
        </p:grpSpPr>
        <p:sp>
          <p:nvSpPr>
            <p:cNvPr id="96" name="Freeform 95"/>
            <p:cNvSpPr/>
            <p:nvPr/>
          </p:nvSpPr>
          <p:spPr>
            <a:xfrm>
              <a:off x="1801262" y="1038214"/>
              <a:ext cx="4445309" cy="1592252"/>
            </a:xfrm>
            <a:custGeom>
              <a:avLst/>
              <a:gdLst>
                <a:gd name="connsiteX0" fmla="*/ 0 w 3110094"/>
                <a:gd name="connsiteY0" fmla="*/ 0 h 1114384"/>
                <a:gd name="connsiteX1" fmla="*/ 881193 w 3110094"/>
                <a:gd name="connsiteY1" fmla="*/ 557192 h 1114384"/>
                <a:gd name="connsiteX2" fmla="*/ 1723510 w 3110094"/>
                <a:gd name="connsiteY2" fmla="*/ 842267 h 1114384"/>
                <a:gd name="connsiteX3" fmla="*/ 3110094 w 3110094"/>
                <a:gd name="connsiteY3" fmla="*/ 1114384 h 1114384"/>
                <a:gd name="connsiteX0" fmla="*/ 0 w 3110094"/>
                <a:gd name="connsiteY0" fmla="*/ 0 h 1114384"/>
                <a:gd name="connsiteX1" fmla="*/ 881193 w 3110094"/>
                <a:gd name="connsiteY1" fmla="*/ 557192 h 1114384"/>
                <a:gd name="connsiteX2" fmla="*/ 1904932 w 3110094"/>
                <a:gd name="connsiteY2" fmla="*/ 894099 h 1114384"/>
                <a:gd name="connsiteX3" fmla="*/ 3110094 w 3110094"/>
                <a:gd name="connsiteY3" fmla="*/ 1114384 h 1114384"/>
              </a:gdLst>
              <a:ahLst/>
              <a:cxnLst>
                <a:cxn ang="0">
                  <a:pos x="connsiteX0" y="connsiteY0"/>
                </a:cxn>
                <a:cxn ang="0">
                  <a:pos x="connsiteX1" y="connsiteY1"/>
                </a:cxn>
                <a:cxn ang="0">
                  <a:pos x="connsiteX2" y="connsiteY2"/>
                </a:cxn>
                <a:cxn ang="0">
                  <a:pos x="connsiteX3" y="connsiteY3"/>
                </a:cxn>
              </a:cxnLst>
              <a:rect l="l" t="t" r="r" b="b"/>
              <a:pathLst>
                <a:path w="3110094" h="1114384">
                  <a:moveTo>
                    <a:pt x="0" y="0"/>
                  </a:moveTo>
                  <a:cubicBezTo>
                    <a:pt x="296970" y="208407"/>
                    <a:pt x="563704" y="408176"/>
                    <a:pt x="881193" y="557192"/>
                  </a:cubicBezTo>
                  <a:cubicBezTo>
                    <a:pt x="1198682" y="706208"/>
                    <a:pt x="1533449" y="801234"/>
                    <a:pt x="1904932" y="894099"/>
                  </a:cubicBezTo>
                  <a:cubicBezTo>
                    <a:pt x="2276415" y="986964"/>
                    <a:pt x="2602543" y="1024758"/>
                    <a:pt x="3110094" y="1114384"/>
                  </a:cubicBezTo>
                </a:path>
              </a:pathLst>
            </a:custGeom>
            <a:ln w="38100" cmpd="sng">
              <a:solidFill>
                <a:srgbClr val="FF66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7" name="TextBox 96"/>
            <p:cNvSpPr txBox="1"/>
            <p:nvPr/>
          </p:nvSpPr>
          <p:spPr>
            <a:xfrm>
              <a:off x="5948949" y="2254377"/>
              <a:ext cx="2429196" cy="369332"/>
            </a:xfrm>
            <a:prstGeom prst="rect">
              <a:avLst/>
            </a:prstGeom>
            <a:noFill/>
          </p:spPr>
          <p:txBody>
            <a:bodyPr wrap="none" rtlCol="0">
              <a:spAutoFit/>
            </a:bodyPr>
            <a:lstStyle/>
            <a:p>
              <a:r>
                <a:rPr lang="en-US" dirty="0" smtClean="0">
                  <a:solidFill>
                    <a:srgbClr val="FF6600"/>
                  </a:solidFill>
                </a:rPr>
                <a:t>REBCO </a:t>
              </a:r>
              <a:r>
                <a:rPr lang="en-US" sz="1200" dirty="0" smtClean="0">
                  <a:solidFill>
                    <a:srgbClr val="FF6600"/>
                  </a:solidFill>
                </a:rPr>
                <a:t>(EuCARD2, B-HTS)</a:t>
              </a:r>
              <a:endParaRPr lang="en-US" sz="1200" dirty="0">
                <a:solidFill>
                  <a:srgbClr val="FF6600"/>
                </a:solidFill>
              </a:endParaRPr>
            </a:p>
          </p:txBody>
        </p:sp>
      </p:grpSp>
      <p:grpSp>
        <p:nvGrpSpPr>
          <p:cNvPr id="98" name="Group 97"/>
          <p:cNvGrpSpPr/>
          <p:nvPr/>
        </p:nvGrpSpPr>
        <p:grpSpPr>
          <a:xfrm>
            <a:off x="1024994" y="1728714"/>
            <a:ext cx="4599571" cy="581561"/>
            <a:chOff x="1723510" y="2086231"/>
            <a:chExt cx="4599571" cy="581561"/>
          </a:xfrm>
        </p:grpSpPr>
        <p:sp>
          <p:nvSpPr>
            <p:cNvPr id="99" name="Freeform 98"/>
            <p:cNvSpPr/>
            <p:nvPr/>
          </p:nvSpPr>
          <p:spPr>
            <a:xfrm>
              <a:off x="1723510" y="2086231"/>
              <a:ext cx="4599571" cy="581561"/>
            </a:xfrm>
            <a:custGeom>
              <a:avLst/>
              <a:gdLst>
                <a:gd name="connsiteX0" fmla="*/ 0 w 4561471"/>
                <a:gd name="connsiteY0" fmla="*/ 0 h 505361"/>
                <a:gd name="connsiteX1" fmla="*/ 453556 w 4561471"/>
                <a:gd name="connsiteY1" fmla="*/ 194370 h 505361"/>
                <a:gd name="connsiteX2" fmla="*/ 1555047 w 4561471"/>
                <a:gd name="connsiteY2" fmla="*/ 349865 h 505361"/>
                <a:gd name="connsiteX3" fmla="*/ 3278558 w 4561471"/>
                <a:gd name="connsiteY3" fmla="*/ 453529 h 505361"/>
                <a:gd name="connsiteX4" fmla="*/ 4561471 w 4561471"/>
                <a:gd name="connsiteY4" fmla="*/ 505361 h 505361"/>
                <a:gd name="connsiteX0" fmla="*/ 0 w 4599571"/>
                <a:gd name="connsiteY0" fmla="*/ 0 h 581561"/>
                <a:gd name="connsiteX1" fmla="*/ 453556 w 4599571"/>
                <a:gd name="connsiteY1" fmla="*/ 194370 h 581561"/>
                <a:gd name="connsiteX2" fmla="*/ 1555047 w 4599571"/>
                <a:gd name="connsiteY2" fmla="*/ 349865 h 581561"/>
                <a:gd name="connsiteX3" fmla="*/ 3278558 w 4599571"/>
                <a:gd name="connsiteY3" fmla="*/ 453529 h 581561"/>
                <a:gd name="connsiteX4" fmla="*/ 4599571 w 4599571"/>
                <a:gd name="connsiteY4" fmla="*/ 581561 h 581561"/>
                <a:gd name="connsiteX0" fmla="*/ 0 w 4599571"/>
                <a:gd name="connsiteY0" fmla="*/ 0 h 581561"/>
                <a:gd name="connsiteX1" fmla="*/ 453556 w 4599571"/>
                <a:gd name="connsiteY1" fmla="*/ 194370 h 581561"/>
                <a:gd name="connsiteX2" fmla="*/ 1555047 w 4599571"/>
                <a:gd name="connsiteY2" fmla="*/ 349865 h 581561"/>
                <a:gd name="connsiteX3" fmla="*/ 3265858 w 4599571"/>
                <a:gd name="connsiteY3" fmla="*/ 529729 h 581561"/>
                <a:gd name="connsiteX4" fmla="*/ 4599571 w 4599571"/>
                <a:gd name="connsiteY4" fmla="*/ 581561 h 581561"/>
                <a:gd name="connsiteX0" fmla="*/ 0 w 4599571"/>
                <a:gd name="connsiteY0" fmla="*/ 0 h 581561"/>
                <a:gd name="connsiteX1" fmla="*/ 453556 w 4599571"/>
                <a:gd name="connsiteY1" fmla="*/ 194370 h 581561"/>
                <a:gd name="connsiteX2" fmla="*/ 1548697 w 4599571"/>
                <a:gd name="connsiteY2" fmla="*/ 387965 h 581561"/>
                <a:gd name="connsiteX3" fmla="*/ 3265858 w 4599571"/>
                <a:gd name="connsiteY3" fmla="*/ 529729 h 581561"/>
                <a:gd name="connsiteX4" fmla="*/ 4599571 w 4599571"/>
                <a:gd name="connsiteY4" fmla="*/ 581561 h 581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9571" h="581561">
                  <a:moveTo>
                    <a:pt x="0" y="0"/>
                  </a:moveTo>
                  <a:cubicBezTo>
                    <a:pt x="97191" y="68029"/>
                    <a:pt x="195440" y="129709"/>
                    <a:pt x="453556" y="194370"/>
                  </a:cubicBezTo>
                  <a:cubicBezTo>
                    <a:pt x="711672" y="259031"/>
                    <a:pt x="1079980" y="332072"/>
                    <a:pt x="1548697" y="387965"/>
                  </a:cubicBezTo>
                  <a:cubicBezTo>
                    <a:pt x="2017414" y="443858"/>
                    <a:pt x="2764787" y="503813"/>
                    <a:pt x="3265858" y="529729"/>
                  </a:cubicBezTo>
                  <a:cubicBezTo>
                    <a:pt x="3766929" y="555645"/>
                    <a:pt x="4599571" y="581561"/>
                    <a:pt x="4599571" y="581561"/>
                  </a:cubicBezTo>
                </a:path>
              </a:pathLst>
            </a:custGeom>
            <a:ln w="38100" cmpd="sng">
              <a:solidFill>
                <a:schemeClr val="tx1">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0" name="TextBox 99"/>
            <p:cNvSpPr txBox="1"/>
            <p:nvPr/>
          </p:nvSpPr>
          <p:spPr>
            <a:xfrm>
              <a:off x="4076030" y="2144119"/>
              <a:ext cx="1617149" cy="369332"/>
            </a:xfrm>
            <a:prstGeom prst="rect">
              <a:avLst/>
            </a:prstGeom>
            <a:noFill/>
          </p:spPr>
          <p:txBody>
            <a:bodyPr wrap="none" rtlCol="0">
              <a:spAutoFit/>
            </a:bodyPr>
            <a:lstStyle/>
            <a:p>
              <a:r>
                <a:rPr lang="en-US" dirty="0" smtClean="0">
                  <a:solidFill>
                    <a:schemeClr val="tx1">
                      <a:lumMod val="60000"/>
                      <a:lumOff val="40000"/>
                    </a:schemeClr>
                  </a:solidFill>
                </a:rPr>
                <a:t>Bi-2212 </a:t>
              </a:r>
              <a:r>
                <a:rPr lang="en-US" sz="1200" dirty="0" smtClean="0">
                  <a:solidFill>
                    <a:schemeClr val="tx1">
                      <a:lumMod val="60000"/>
                      <a:lumOff val="40000"/>
                    </a:schemeClr>
                  </a:solidFill>
                </a:rPr>
                <a:t>(B-OST)</a:t>
              </a:r>
              <a:endParaRPr lang="en-US" sz="1200" dirty="0">
                <a:solidFill>
                  <a:schemeClr val="tx1">
                    <a:lumMod val="60000"/>
                    <a:lumOff val="40000"/>
                  </a:schemeClr>
                </a:solidFill>
              </a:endParaRPr>
            </a:p>
          </p:txBody>
        </p:sp>
      </p:grpSp>
      <p:grpSp>
        <p:nvGrpSpPr>
          <p:cNvPr id="101" name="Group 100"/>
          <p:cNvGrpSpPr/>
          <p:nvPr/>
        </p:nvGrpSpPr>
        <p:grpSpPr>
          <a:xfrm>
            <a:off x="914643" y="1237779"/>
            <a:ext cx="2213273" cy="3441700"/>
            <a:chOff x="1549659" y="1155700"/>
            <a:chExt cx="2213273" cy="3441700"/>
          </a:xfrm>
        </p:grpSpPr>
        <p:grpSp>
          <p:nvGrpSpPr>
            <p:cNvPr id="102" name="Group 101"/>
            <p:cNvGrpSpPr/>
            <p:nvPr/>
          </p:nvGrpSpPr>
          <p:grpSpPr>
            <a:xfrm>
              <a:off x="1549659" y="1155700"/>
              <a:ext cx="2213273" cy="3441700"/>
              <a:chOff x="1549659" y="1155700"/>
              <a:chExt cx="2213273" cy="3441700"/>
            </a:xfrm>
          </p:grpSpPr>
          <p:sp>
            <p:nvSpPr>
              <p:cNvPr id="105" name="Freeform 104"/>
              <p:cNvSpPr/>
              <p:nvPr/>
            </p:nvSpPr>
            <p:spPr>
              <a:xfrm>
                <a:off x="1549659" y="1155700"/>
                <a:ext cx="1485900" cy="3441700"/>
              </a:xfrm>
              <a:custGeom>
                <a:avLst/>
                <a:gdLst>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419100 w 1485900"/>
                  <a:gd name="connsiteY5" fmla="*/ 812800 h 3441700"/>
                  <a:gd name="connsiteX6" fmla="*/ 533400 w 1485900"/>
                  <a:gd name="connsiteY6" fmla="*/ 977900 h 3441700"/>
                  <a:gd name="connsiteX7" fmla="*/ 685800 w 1485900"/>
                  <a:gd name="connsiteY7" fmla="*/ 1054100 h 3441700"/>
                  <a:gd name="connsiteX8" fmla="*/ 825500 w 1485900"/>
                  <a:gd name="connsiteY8" fmla="*/ 1244600 h 3441700"/>
                  <a:gd name="connsiteX9" fmla="*/ 1041400 w 1485900"/>
                  <a:gd name="connsiteY9" fmla="*/ 1562100 h 3441700"/>
                  <a:gd name="connsiteX10" fmla="*/ 1206500 w 1485900"/>
                  <a:gd name="connsiteY10" fmla="*/ 1854200 h 3441700"/>
                  <a:gd name="connsiteX11" fmla="*/ 1320800 w 1485900"/>
                  <a:gd name="connsiteY11" fmla="*/ 2108200 h 3441700"/>
                  <a:gd name="connsiteX12" fmla="*/ 1358900 w 1485900"/>
                  <a:gd name="connsiteY12" fmla="*/ 23876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419100 w 1485900"/>
                  <a:gd name="connsiteY5" fmla="*/ 812800 h 3441700"/>
                  <a:gd name="connsiteX6" fmla="*/ 541867 w 1485900"/>
                  <a:gd name="connsiteY6" fmla="*/ 944034 h 3441700"/>
                  <a:gd name="connsiteX7" fmla="*/ 685800 w 1485900"/>
                  <a:gd name="connsiteY7" fmla="*/ 1054100 h 3441700"/>
                  <a:gd name="connsiteX8" fmla="*/ 825500 w 1485900"/>
                  <a:gd name="connsiteY8" fmla="*/ 1244600 h 3441700"/>
                  <a:gd name="connsiteX9" fmla="*/ 1041400 w 1485900"/>
                  <a:gd name="connsiteY9" fmla="*/ 1562100 h 3441700"/>
                  <a:gd name="connsiteX10" fmla="*/ 1206500 w 1485900"/>
                  <a:gd name="connsiteY10" fmla="*/ 1854200 h 3441700"/>
                  <a:gd name="connsiteX11" fmla="*/ 1320800 w 1485900"/>
                  <a:gd name="connsiteY11" fmla="*/ 2108200 h 3441700"/>
                  <a:gd name="connsiteX12" fmla="*/ 1358900 w 1485900"/>
                  <a:gd name="connsiteY12" fmla="*/ 23876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419100 w 1485900"/>
                  <a:gd name="connsiteY5" fmla="*/ 812800 h 3441700"/>
                  <a:gd name="connsiteX6" fmla="*/ 541867 w 1485900"/>
                  <a:gd name="connsiteY6" fmla="*/ 944034 h 3441700"/>
                  <a:gd name="connsiteX7" fmla="*/ 702734 w 1485900"/>
                  <a:gd name="connsiteY7" fmla="*/ 1092200 h 3441700"/>
                  <a:gd name="connsiteX8" fmla="*/ 825500 w 1485900"/>
                  <a:gd name="connsiteY8" fmla="*/ 1244600 h 3441700"/>
                  <a:gd name="connsiteX9" fmla="*/ 1041400 w 1485900"/>
                  <a:gd name="connsiteY9" fmla="*/ 1562100 h 3441700"/>
                  <a:gd name="connsiteX10" fmla="*/ 1206500 w 1485900"/>
                  <a:gd name="connsiteY10" fmla="*/ 1854200 h 3441700"/>
                  <a:gd name="connsiteX11" fmla="*/ 1320800 w 1485900"/>
                  <a:gd name="connsiteY11" fmla="*/ 2108200 h 3441700"/>
                  <a:gd name="connsiteX12" fmla="*/ 1358900 w 1485900"/>
                  <a:gd name="connsiteY12" fmla="*/ 23876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702734 w 1485900"/>
                  <a:gd name="connsiteY7" fmla="*/ 1092200 h 3441700"/>
                  <a:gd name="connsiteX8" fmla="*/ 825500 w 1485900"/>
                  <a:gd name="connsiteY8" fmla="*/ 1244600 h 3441700"/>
                  <a:gd name="connsiteX9" fmla="*/ 1041400 w 1485900"/>
                  <a:gd name="connsiteY9" fmla="*/ 1562100 h 3441700"/>
                  <a:gd name="connsiteX10" fmla="*/ 1206500 w 1485900"/>
                  <a:gd name="connsiteY10" fmla="*/ 1854200 h 3441700"/>
                  <a:gd name="connsiteX11" fmla="*/ 1320800 w 1485900"/>
                  <a:gd name="connsiteY11" fmla="*/ 2108200 h 3441700"/>
                  <a:gd name="connsiteX12" fmla="*/ 1358900 w 1485900"/>
                  <a:gd name="connsiteY12" fmla="*/ 23876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681567 w 1485900"/>
                  <a:gd name="connsiteY7" fmla="*/ 1079500 h 3441700"/>
                  <a:gd name="connsiteX8" fmla="*/ 825500 w 1485900"/>
                  <a:gd name="connsiteY8" fmla="*/ 1244600 h 3441700"/>
                  <a:gd name="connsiteX9" fmla="*/ 1041400 w 1485900"/>
                  <a:gd name="connsiteY9" fmla="*/ 1562100 h 3441700"/>
                  <a:gd name="connsiteX10" fmla="*/ 1206500 w 1485900"/>
                  <a:gd name="connsiteY10" fmla="*/ 1854200 h 3441700"/>
                  <a:gd name="connsiteX11" fmla="*/ 1320800 w 1485900"/>
                  <a:gd name="connsiteY11" fmla="*/ 2108200 h 3441700"/>
                  <a:gd name="connsiteX12" fmla="*/ 1358900 w 1485900"/>
                  <a:gd name="connsiteY12" fmla="*/ 23876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681567 w 1485900"/>
                  <a:gd name="connsiteY7" fmla="*/ 1079500 h 3441700"/>
                  <a:gd name="connsiteX8" fmla="*/ 825500 w 1485900"/>
                  <a:gd name="connsiteY8" fmla="*/ 1244600 h 3441700"/>
                  <a:gd name="connsiteX9" fmla="*/ 1020234 w 1485900"/>
                  <a:gd name="connsiteY9" fmla="*/ 1515534 h 3441700"/>
                  <a:gd name="connsiteX10" fmla="*/ 1206500 w 1485900"/>
                  <a:gd name="connsiteY10" fmla="*/ 1854200 h 3441700"/>
                  <a:gd name="connsiteX11" fmla="*/ 1320800 w 1485900"/>
                  <a:gd name="connsiteY11" fmla="*/ 2108200 h 3441700"/>
                  <a:gd name="connsiteX12" fmla="*/ 1358900 w 1485900"/>
                  <a:gd name="connsiteY12" fmla="*/ 23876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681567 w 1485900"/>
                  <a:gd name="connsiteY7" fmla="*/ 1079500 h 3441700"/>
                  <a:gd name="connsiteX8" fmla="*/ 825500 w 1485900"/>
                  <a:gd name="connsiteY8" fmla="*/ 1244600 h 3441700"/>
                  <a:gd name="connsiteX9" fmla="*/ 1020234 w 1485900"/>
                  <a:gd name="connsiteY9" fmla="*/ 1515534 h 3441700"/>
                  <a:gd name="connsiteX10" fmla="*/ 1206500 w 1485900"/>
                  <a:gd name="connsiteY10" fmla="*/ 1854200 h 3441700"/>
                  <a:gd name="connsiteX11" fmla="*/ 1308100 w 1485900"/>
                  <a:gd name="connsiteY11" fmla="*/ 2116667 h 3441700"/>
                  <a:gd name="connsiteX12" fmla="*/ 1358900 w 1485900"/>
                  <a:gd name="connsiteY12" fmla="*/ 23876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52400 w 1485900"/>
                  <a:gd name="connsiteY3" fmla="*/ 495300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681567 w 1485900"/>
                  <a:gd name="connsiteY7" fmla="*/ 1079500 h 3441700"/>
                  <a:gd name="connsiteX8" fmla="*/ 825500 w 1485900"/>
                  <a:gd name="connsiteY8" fmla="*/ 1244600 h 3441700"/>
                  <a:gd name="connsiteX9" fmla="*/ 1020234 w 1485900"/>
                  <a:gd name="connsiteY9" fmla="*/ 1515534 h 3441700"/>
                  <a:gd name="connsiteX10" fmla="*/ 1206500 w 1485900"/>
                  <a:gd name="connsiteY10" fmla="*/ 1854200 h 3441700"/>
                  <a:gd name="connsiteX11" fmla="*/ 1308100 w 1485900"/>
                  <a:gd name="connsiteY11" fmla="*/ 2116667 h 3441700"/>
                  <a:gd name="connsiteX12" fmla="*/ 1371600 w 1485900"/>
                  <a:gd name="connsiteY12" fmla="*/ 24003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101600 w 1485900"/>
                  <a:gd name="connsiteY2" fmla="*/ 381000 h 3441700"/>
                  <a:gd name="connsiteX3" fmla="*/ 165100 w 1485900"/>
                  <a:gd name="connsiteY3" fmla="*/ 516466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681567 w 1485900"/>
                  <a:gd name="connsiteY7" fmla="*/ 1079500 h 3441700"/>
                  <a:gd name="connsiteX8" fmla="*/ 825500 w 1485900"/>
                  <a:gd name="connsiteY8" fmla="*/ 1244600 h 3441700"/>
                  <a:gd name="connsiteX9" fmla="*/ 1020234 w 1485900"/>
                  <a:gd name="connsiteY9" fmla="*/ 1515534 h 3441700"/>
                  <a:gd name="connsiteX10" fmla="*/ 1206500 w 1485900"/>
                  <a:gd name="connsiteY10" fmla="*/ 1854200 h 3441700"/>
                  <a:gd name="connsiteX11" fmla="*/ 1308100 w 1485900"/>
                  <a:gd name="connsiteY11" fmla="*/ 2116667 h 3441700"/>
                  <a:gd name="connsiteX12" fmla="*/ 1371600 w 1485900"/>
                  <a:gd name="connsiteY12" fmla="*/ 24003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97367 w 1485900"/>
                  <a:gd name="connsiteY2" fmla="*/ 364066 h 3441700"/>
                  <a:gd name="connsiteX3" fmla="*/ 165100 w 1485900"/>
                  <a:gd name="connsiteY3" fmla="*/ 516466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681567 w 1485900"/>
                  <a:gd name="connsiteY7" fmla="*/ 1079500 h 3441700"/>
                  <a:gd name="connsiteX8" fmla="*/ 825500 w 1485900"/>
                  <a:gd name="connsiteY8" fmla="*/ 1244600 h 3441700"/>
                  <a:gd name="connsiteX9" fmla="*/ 1020234 w 1485900"/>
                  <a:gd name="connsiteY9" fmla="*/ 1515534 h 3441700"/>
                  <a:gd name="connsiteX10" fmla="*/ 1206500 w 1485900"/>
                  <a:gd name="connsiteY10" fmla="*/ 1854200 h 3441700"/>
                  <a:gd name="connsiteX11" fmla="*/ 1308100 w 1485900"/>
                  <a:gd name="connsiteY11" fmla="*/ 2116667 h 3441700"/>
                  <a:gd name="connsiteX12" fmla="*/ 1371600 w 1485900"/>
                  <a:gd name="connsiteY12" fmla="*/ 2400300 h 3441700"/>
                  <a:gd name="connsiteX13" fmla="*/ 1422400 w 1485900"/>
                  <a:gd name="connsiteY13" fmla="*/ 2781300 h 3441700"/>
                  <a:gd name="connsiteX14" fmla="*/ 1485900 w 1485900"/>
                  <a:gd name="connsiteY14" fmla="*/ 3441700 h 3441700"/>
                  <a:gd name="connsiteX0" fmla="*/ 0 w 1485900"/>
                  <a:gd name="connsiteY0" fmla="*/ 0 h 3441700"/>
                  <a:gd name="connsiteX1" fmla="*/ 50800 w 1485900"/>
                  <a:gd name="connsiteY1" fmla="*/ 203200 h 3441700"/>
                  <a:gd name="connsiteX2" fmla="*/ 97367 w 1485900"/>
                  <a:gd name="connsiteY2" fmla="*/ 364066 h 3441700"/>
                  <a:gd name="connsiteX3" fmla="*/ 165100 w 1485900"/>
                  <a:gd name="connsiteY3" fmla="*/ 503766 h 3441700"/>
                  <a:gd name="connsiteX4" fmla="*/ 254000 w 1485900"/>
                  <a:gd name="connsiteY4" fmla="*/ 635000 h 3441700"/>
                  <a:gd name="connsiteX5" fmla="*/ 389467 w 1485900"/>
                  <a:gd name="connsiteY5" fmla="*/ 791634 h 3441700"/>
                  <a:gd name="connsiteX6" fmla="*/ 541867 w 1485900"/>
                  <a:gd name="connsiteY6" fmla="*/ 944034 h 3441700"/>
                  <a:gd name="connsiteX7" fmla="*/ 681567 w 1485900"/>
                  <a:gd name="connsiteY7" fmla="*/ 1079500 h 3441700"/>
                  <a:gd name="connsiteX8" fmla="*/ 825500 w 1485900"/>
                  <a:gd name="connsiteY8" fmla="*/ 1244600 h 3441700"/>
                  <a:gd name="connsiteX9" fmla="*/ 1020234 w 1485900"/>
                  <a:gd name="connsiteY9" fmla="*/ 1515534 h 3441700"/>
                  <a:gd name="connsiteX10" fmla="*/ 1206500 w 1485900"/>
                  <a:gd name="connsiteY10" fmla="*/ 1854200 h 3441700"/>
                  <a:gd name="connsiteX11" fmla="*/ 1308100 w 1485900"/>
                  <a:gd name="connsiteY11" fmla="*/ 2116667 h 3441700"/>
                  <a:gd name="connsiteX12" fmla="*/ 1371600 w 1485900"/>
                  <a:gd name="connsiteY12" fmla="*/ 2400300 h 3441700"/>
                  <a:gd name="connsiteX13" fmla="*/ 1422400 w 1485900"/>
                  <a:gd name="connsiteY13" fmla="*/ 2781300 h 3441700"/>
                  <a:gd name="connsiteX14" fmla="*/ 1485900 w 1485900"/>
                  <a:gd name="connsiteY14"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5900" h="3441700">
                    <a:moveTo>
                      <a:pt x="0" y="0"/>
                    </a:moveTo>
                    <a:cubicBezTo>
                      <a:pt x="16933" y="69850"/>
                      <a:pt x="34572" y="142522"/>
                      <a:pt x="50800" y="203200"/>
                    </a:cubicBezTo>
                    <a:cubicBezTo>
                      <a:pt x="67028" y="263878"/>
                      <a:pt x="78317" y="313972"/>
                      <a:pt x="97367" y="364066"/>
                    </a:cubicBezTo>
                    <a:cubicBezTo>
                      <a:pt x="116417" y="414160"/>
                      <a:pt x="138995" y="458610"/>
                      <a:pt x="165100" y="503766"/>
                    </a:cubicBezTo>
                    <a:cubicBezTo>
                      <a:pt x="191205" y="548922"/>
                      <a:pt x="216606" y="587022"/>
                      <a:pt x="254000" y="635000"/>
                    </a:cubicBezTo>
                    <a:cubicBezTo>
                      <a:pt x="291395" y="682978"/>
                      <a:pt x="341489" y="740128"/>
                      <a:pt x="389467" y="791634"/>
                    </a:cubicBezTo>
                    <a:cubicBezTo>
                      <a:pt x="437445" y="843140"/>
                      <a:pt x="493184" y="896056"/>
                      <a:pt x="541867" y="944034"/>
                    </a:cubicBezTo>
                    <a:cubicBezTo>
                      <a:pt x="590550" y="992012"/>
                      <a:pt x="634295" y="1029406"/>
                      <a:pt x="681567" y="1079500"/>
                    </a:cubicBezTo>
                    <a:cubicBezTo>
                      <a:pt x="728839" y="1129594"/>
                      <a:pt x="769056" y="1171928"/>
                      <a:pt x="825500" y="1244600"/>
                    </a:cubicBezTo>
                    <a:cubicBezTo>
                      <a:pt x="881944" y="1317272"/>
                      <a:pt x="956734" y="1413934"/>
                      <a:pt x="1020234" y="1515534"/>
                    </a:cubicBezTo>
                    <a:cubicBezTo>
                      <a:pt x="1083734" y="1617134"/>
                      <a:pt x="1158522" y="1754011"/>
                      <a:pt x="1206500" y="1854200"/>
                    </a:cubicBezTo>
                    <a:cubicBezTo>
                      <a:pt x="1254478" y="1954389"/>
                      <a:pt x="1280583" y="2025650"/>
                      <a:pt x="1308100" y="2116667"/>
                    </a:cubicBezTo>
                    <a:cubicBezTo>
                      <a:pt x="1335617" y="2207684"/>
                      <a:pt x="1352550" y="2289528"/>
                      <a:pt x="1371600" y="2400300"/>
                    </a:cubicBezTo>
                    <a:cubicBezTo>
                      <a:pt x="1390650" y="2511072"/>
                      <a:pt x="1403350" y="2607733"/>
                      <a:pt x="1422400" y="2781300"/>
                    </a:cubicBezTo>
                    <a:cubicBezTo>
                      <a:pt x="1441450" y="2954867"/>
                      <a:pt x="1464733" y="3199341"/>
                      <a:pt x="1485900" y="3441700"/>
                    </a:cubicBezTo>
                  </a:path>
                </a:pathLst>
              </a:custGeom>
              <a:ln w="38100" cmpd="sng">
                <a:solidFill>
                  <a:srgbClr val="660066"/>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6" name="TextBox 105"/>
              <p:cNvSpPr txBox="1"/>
              <p:nvPr/>
            </p:nvSpPr>
            <p:spPr>
              <a:xfrm>
                <a:off x="3022600" y="3940476"/>
                <a:ext cx="740332" cy="369332"/>
              </a:xfrm>
              <a:prstGeom prst="rect">
                <a:avLst/>
              </a:prstGeom>
              <a:noFill/>
            </p:spPr>
            <p:txBody>
              <a:bodyPr wrap="none" rtlCol="0">
                <a:spAutoFit/>
              </a:bodyPr>
              <a:lstStyle/>
              <a:p>
                <a:r>
                  <a:rPr lang="en-US" dirty="0" err="1" smtClean="0">
                    <a:solidFill>
                      <a:srgbClr val="660066"/>
                    </a:solidFill>
                  </a:rPr>
                  <a:t>Nb</a:t>
                </a:r>
                <a:r>
                  <a:rPr lang="en-US" dirty="0" smtClean="0">
                    <a:solidFill>
                      <a:srgbClr val="660066"/>
                    </a:solidFill>
                  </a:rPr>
                  <a:t>-Ti</a:t>
                </a:r>
                <a:endParaRPr lang="en-US" dirty="0">
                  <a:solidFill>
                    <a:srgbClr val="660066"/>
                  </a:solidFill>
                </a:endParaRPr>
              </a:p>
            </p:txBody>
          </p:sp>
        </p:grpSp>
        <p:sp>
          <p:nvSpPr>
            <p:cNvPr id="103" name="TextBox 102"/>
            <p:cNvSpPr txBox="1"/>
            <p:nvPr/>
          </p:nvSpPr>
          <p:spPr>
            <a:xfrm>
              <a:off x="1658715" y="2717916"/>
              <a:ext cx="988635" cy="646331"/>
            </a:xfrm>
            <a:prstGeom prst="rect">
              <a:avLst/>
            </a:prstGeom>
            <a:noFill/>
          </p:spPr>
          <p:txBody>
            <a:bodyPr wrap="none" rtlCol="0">
              <a:spAutoFit/>
            </a:bodyPr>
            <a:lstStyle/>
            <a:p>
              <a:pPr algn="r"/>
              <a:r>
                <a:rPr lang="en-US" dirty="0" smtClean="0"/>
                <a:t>LHC </a:t>
              </a:r>
            </a:p>
            <a:p>
              <a:pPr algn="r"/>
              <a:r>
                <a:rPr lang="en-US" dirty="0" smtClean="0"/>
                <a:t>(8.33 T)</a:t>
              </a:r>
              <a:endParaRPr lang="en-US" dirty="0"/>
            </a:p>
          </p:txBody>
        </p:sp>
        <p:sp>
          <p:nvSpPr>
            <p:cNvPr id="104" name="Oval 103"/>
            <p:cNvSpPr/>
            <p:nvPr/>
          </p:nvSpPr>
          <p:spPr>
            <a:xfrm>
              <a:off x="2513994" y="2630466"/>
              <a:ext cx="180000" cy="179999"/>
            </a:xfrm>
            <a:prstGeom prst="ellipse">
              <a:avLst/>
            </a:prstGeom>
            <a:noFill/>
            <a:ln w="3810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p:cNvGrpSpPr/>
          <p:nvPr/>
        </p:nvGrpSpPr>
        <p:grpSpPr>
          <a:xfrm>
            <a:off x="2126487" y="1637034"/>
            <a:ext cx="2841739" cy="3407943"/>
            <a:chOff x="2825003" y="1554955"/>
            <a:chExt cx="2841739" cy="3407943"/>
          </a:xfrm>
        </p:grpSpPr>
        <p:grpSp>
          <p:nvGrpSpPr>
            <p:cNvPr id="108" name="Group 107"/>
            <p:cNvGrpSpPr/>
            <p:nvPr/>
          </p:nvGrpSpPr>
          <p:grpSpPr>
            <a:xfrm>
              <a:off x="2825003" y="1554955"/>
              <a:ext cx="2841739" cy="3407943"/>
              <a:chOff x="2825003" y="1554955"/>
              <a:chExt cx="2841739" cy="3407943"/>
            </a:xfrm>
          </p:grpSpPr>
          <p:sp>
            <p:nvSpPr>
              <p:cNvPr id="111" name="Freeform 110"/>
              <p:cNvSpPr/>
              <p:nvPr/>
            </p:nvSpPr>
            <p:spPr>
              <a:xfrm>
                <a:off x="2825003" y="1554955"/>
                <a:ext cx="2293694" cy="3407943"/>
              </a:xfrm>
              <a:custGeom>
                <a:avLst/>
                <a:gdLst>
                  <a:gd name="connsiteX0" fmla="*/ 0 w 1879015"/>
                  <a:gd name="connsiteY0" fmla="*/ 0 h 3058078"/>
                  <a:gd name="connsiteX1" fmla="*/ 634978 w 1879015"/>
                  <a:gd name="connsiteY1" fmla="*/ 634940 h 3058078"/>
                  <a:gd name="connsiteX2" fmla="*/ 1192203 w 1879015"/>
                  <a:gd name="connsiteY2" fmla="*/ 1231006 h 3058078"/>
                  <a:gd name="connsiteX3" fmla="*/ 1632799 w 1879015"/>
                  <a:gd name="connsiteY3" fmla="*/ 2060316 h 3058078"/>
                  <a:gd name="connsiteX4" fmla="*/ 1879015 w 1879015"/>
                  <a:gd name="connsiteY4" fmla="*/ 3058078 h 3058078"/>
                  <a:gd name="connsiteX0" fmla="*/ 0 w 1879015"/>
                  <a:gd name="connsiteY0" fmla="*/ 0 h 3058078"/>
                  <a:gd name="connsiteX1" fmla="*/ 634978 w 1879015"/>
                  <a:gd name="connsiteY1" fmla="*/ 634940 h 3058078"/>
                  <a:gd name="connsiteX2" fmla="*/ 1236653 w 1879015"/>
                  <a:gd name="connsiteY2" fmla="*/ 1338956 h 3058078"/>
                  <a:gd name="connsiteX3" fmla="*/ 1632799 w 1879015"/>
                  <a:gd name="connsiteY3" fmla="*/ 2060316 h 3058078"/>
                  <a:gd name="connsiteX4" fmla="*/ 1879015 w 1879015"/>
                  <a:gd name="connsiteY4" fmla="*/ 3058078 h 3058078"/>
                  <a:gd name="connsiteX0" fmla="*/ 0 w 1879015"/>
                  <a:gd name="connsiteY0" fmla="*/ 0 h 3058078"/>
                  <a:gd name="connsiteX1" fmla="*/ 666728 w 1879015"/>
                  <a:gd name="connsiteY1" fmla="*/ 660340 h 3058078"/>
                  <a:gd name="connsiteX2" fmla="*/ 1236653 w 1879015"/>
                  <a:gd name="connsiteY2" fmla="*/ 1338956 h 3058078"/>
                  <a:gd name="connsiteX3" fmla="*/ 1632799 w 1879015"/>
                  <a:gd name="connsiteY3" fmla="*/ 2060316 h 3058078"/>
                  <a:gd name="connsiteX4" fmla="*/ 1879015 w 1879015"/>
                  <a:gd name="connsiteY4" fmla="*/ 3058078 h 3058078"/>
                  <a:gd name="connsiteX0" fmla="*/ 0 w 1879015"/>
                  <a:gd name="connsiteY0" fmla="*/ 0 h 3058078"/>
                  <a:gd name="connsiteX1" fmla="*/ 666728 w 1879015"/>
                  <a:gd name="connsiteY1" fmla="*/ 660340 h 3058078"/>
                  <a:gd name="connsiteX2" fmla="*/ 1236653 w 1879015"/>
                  <a:gd name="connsiteY2" fmla="*/ 1338956 h 3058078"/>
                  <a:gd name="connsiteX3" fmla="*/ 1639149 w 1879015"/>
                  <a:gd name="connsiteY3" fmla="*/ 2111116 h 3058078"/>
                  <a:gd name="connsiteX4" fmla="*/ 1879015 w 1879015"/>
                  <a:gd name="connsiteY4" fmla="*/ 3058078 h 3058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15" h="3058078">
                    <a:moveTo>
                      <a:pt x="0" y="0"/>
                    </a:moveTo>
                    <a:cubicBezTo>
                      <a:pt x="218139" y="214886"/>
                      <a:pt x="460619" y="437181"/>
                      <a:pt x="666728" y="660340"/>
                    </a:cubicBezTo>
                    <a:cubicBezTo>
                      <a:pt x="872837" y="883499"/>
                      <a:pt x="1074583" y="1097160"/>
                      <a:pt x="1236653" y="1338956"/>
                    </a:cubicBezTo>
                    <a:cubicBezTo>
                      <a:pt x="1398723" y="1580752"/>
                      <a:pt x="1532089" y="1824596"/>
                      <a:pt x="1639149" y="2111116"/>
                    </a:cubicBezTo>
                    <a:cubicBezTo>
                      <a:pt x="1746209" y="2397636"/>
                      <a:pt x="1879015" y="3058078"/>
                      <a:pt x="1879015" y="3058078"/>
                    </a:cubicBezTo>
                  </a:path>
                </a:pathLst>
              </a:custGeom>
              <a:ln w="381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2" name="TextBox 111"/>
              <p:cNvSpPr txBox="1"/>
              <p:nvPr/>
            </p:nvSpPr>
            <p:spPr>
              <a:xfrm>
                <a:off x="4819072" y="3567371"/>
                <a:ext cx="847670" cy="369332"/>
              </a:xfrm>
              <a:prstGeom prst="rect">
                <a:avLst/>
              </a:prstGeom>
              <a:noFill/>
            </p:spPr>
            <p:txBody>
              <a:bodyPr wrap="none" rtlCol="0">
                <a:spAutoFit/>
              </a:bodyPr>
              <a:lstStyle/>
              <a:p>
                <a:r>
                  <a:rPr lang="en-US" dirty="0" smtClean="0">
                    <a:solidFill>
                      <a:srgbClr val="FF0000"/>
                    </a:solidFill>
                  </a:rPr>
                  <a:t>Nb</a:t>
                </a:r>
                <a:r>
                  <a:rPr lang="en-US" baseline="-25000" dirty="0" smtClean="0">
                    <a:solidFill>
                      <a:srgbClr val="FF0000"/>
                    </a:solidFill>
                  </a:rPr>
                  <a:t>3</a:t>
                </a:r>
                <a:r>
                  <a:rPr lang="en-US" dirty="0" smtClean="0">
                    <a:solidFill>
                      <a:srgbClr val="FF0000"/>
                    </a:solidFill>
                  </a:rPr>
                  <a:t>Sn</a:t>
                </a:r>
                <a:endParaRPr lang="en-US" dirty="0">
                  <a:solidFill>
                    <a:srgbClr val="FF0000"/>
                  </a:solidFill>
                </a:endParaRPr>
              </a:p>
            </p:txBody>
          </p:sp>
        </p:grpSp>
        <p:sp>
          <p:nvSpPr>
            <p:cNvPr id="109" name="Oval 108"/>
            <p:cNvSpPr/>
            <p:nvPr/>
          </p:nvSpPr>
          <p:spPr>
            <a:xfrm>
              <a:off x="3975226" y="2631171"/>
              <a:ext cx="180000" cy="179999"/>
            </a:xfrm>
            <a:prstGeom prst="ellipse">
              <a:avLst/>
            </a:prstGeom>
            <a:noFill/>
            <a:ln w="3810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TextBox 109"/>
            <p:cNvSpPr txBox="1"/>
            <p:nvPr/>
          </p:nvSpPr>
          <p:spPr>
            <a:xfrm>
              <a:off x="3275899" y="2721171"/>
              <a:ext cx="800131" cy="646331"/>
            </a:xfrm>
            <a:prstGeom prst="rect">
              <a:avLst/>
            </a:prstGeom>
            <a:noFill/>
          </p:spPr>
          <p:txBody>
            <a:bodyPr wrap="none" rtlCol="0">
              <a:spAutoFit/>
            </a:bodyPr>
            <a:lstStyle/>
            <a:p>
              <a:pPr algn="r"/>
              <a:r>
                <a:rPr lang="en-US" dirty="0" smtClean="0"/>
                <a:t>FCC</a:t>
              </a:r>
            </a:p>
            <a:p>
              <a:pPr algn="r"/>
              <a:r>
                <a:rPr lang="en-US" dirty="0" smtClean="0"/>
                <a:t>(16 T)</a:t>
              </a:r>
              <a:endParaRPr lang="en-US" dirty="0"/>
            </a:p>
          </p:txBody>
        </p:sp>
      </p:grpSp>
      <p:grpSp>
        <p:nvGrpSpPr>
          <p:cNvPr id="113" name="Group 112"/>
          <p:cNvGrpSpPr/>
          <p:nvPr/>
        </p:nvGrpSpPr>
        <p:grpSpPr>
          <a:xfrm>
            <a:off x="1120839" y="2043938"/>
            <a:ext cx="4754574" cy="1174008"/>
            <a:chOff x="1819355" y="1961859"/>
            <a:chExt cx="4754574" cy="1174008"/>
          </a:xfrm>
        </p:grpSpPr>
        <p:sp>
          <p:nvSpPr>
            <p:cNvPr id="114" name="Freeform 113"/>
            <p:cNvSpPr/>
            <p:nvPr/>
          </p:nvSpPr>
          <p:spPr>
            <a:xfrm>
              <a:off x="1819355" y="1961859"/>
              <a:ext cx="4445309" cy="1174008"/>
            </a:xfrm>
            <a:custGeom>
              <a:avLst/>
              <a:gdLst>
                <a:gd name="connsiteX0" fmla="*/ 0 w 3110094"/>
                <a:gd name="connsiteY0" fmla="*/ 0 h 1114384"/>
                <a:gd name="connsiteX1" fmla="*/ 881193 w 3110094"/>
                <a:gd name="connsiteY1" fmla="*/ 557192 h 1114384"/>
                <a:gd name="connsiteX2" fmla="*/ 1723510 w 3110094"/>
                <a:gd name="connsiteY2" fmla="*/ 842267 h 1114384"/>
                <a:gd name="connsiteX3" fmla="*/ 3110094 w 3110094"/>
                <a:gd name="connsiteY3" fmla="*/ 1114384 h 1114384"/>
                <a:gd name="connsiteX0" fmla="*/ 0 w 3110094"/>
                <a:gd name="connsiteY0" fmla="*/ 0 h 1114384"/>
                <a:gd name="connsiteX1" fmla="*/ 881193 w 3110094"/>
                <a:gd name="connsiteY1" fmla="*/ 557192 h 1114384"/>
                <a:gd name="connsiteX2" fmla="*/ 1904932 w 3110094"/>
                <a:gd name="connsiteY2" fmla="*/ 894099 h 1114384"/>
                <a:gd name="connsiteX3" fmla="*/ 3110094 w 3110094"/>
                <a:gd name="connsiteY3" fmla="*/ 1114384 h 1114384"/>
              </a:gdLst>
              <a:ahLst/>
              <a:cxnLst>
                <a:cxn ang="0">
                  <a:pos x="connsiteX0" y="connsiteY0"/>
                </a:cxn>
                <a:cxn ang="0">
                  <a:pos x="connsiteX1" y="connsiteY1"/>
                </a:cxn>
                <a:cxn ang="0">
                  <a:pos x="connsiteX2" y="connsiteY2"/>
                </a:cxn>
                <a:cxn ang="0">
                  <a:pos x="connsiteX3" y="connsiteY3"/>
                </a:cxn>
              </a:cxnLst>
              <a:rect l="l" t="t" r="r" b="b"/>
              <a:pathLst>
                <a:path w="3110094" h="1114384">
                  <a:moveTo>
                    <a:pt x="0" y="0"/>
                  </a:moveTo>
                  <a:cubicBezTo>
                    <a:pt x="296970" y="208407"/>
                    <a:pt x="563704" y="408176"/>
                    <a:pt x="881193" y="557192"/>
                  </a:cubicBezTo>
                  <a:cubicBezTo>
                    <a:pt x="1198682" y="706208"/>
                    <a:pt x="1533449" y="801234"/>
                    <a:pt x="1904932" y="894099"/>
                  </a:cubicBezTo>
                  <a:cubicBezTo>
                    <a:pt x="2276415" y="986964"/>
                    <a:pt x="2602543" y="1024758"/>
                    <a:pt x="3110094" y="1114384"/>
                  </a:cubicBezTo>
                </a:path>
              </a:pathLst>
            </a:custGeom>
            <a:ln w="38100" cmpd="sng">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TextBox 114"/>
            <p:cNvSpPr txBox="1"/>
            <p:nvPr/>
          </p:nvSpPr>
          <p:spPr>
            <a:xfrm>
              <a:off x="5568388" y="2704331"/>
              <a:ext cx="1005541" cy="369332"/>
            </a:xfrm>
            <a:prstGeom prst="rect">
              <a:avLst/>
            </a:prstGeom>
            <a:noFill/>
          </p:spPr>
          <p:txBody>
            <a:bodyPr wrap="none" rtlCol="0">
              <a:spAutoFit/>
            </a:bodyPr>
            <a:lstStyle/>
            <a:p>
              <a:r>
                <a:rPr lang="en-US" dirty="0" smtClean="0">
                  <a:solidFill>
                    <a:srgbClr val="FF6600"/>
                  </a:solidFill>
                </a:rPr>
                <a:t>REBCO</a:t>
              </a:r>
              <a:endParaRPr lang="en-US" sz="1200" dirty="0">
                <a:solidFill>
                  <a:srgbClr val="FF6600"/>
                </a:solidFill>
              </a:endParaRPr>
            </a:p>
          </p:txBody>
        </p:sp>
      </p:grpSp>
      <p:sp>
        <p:nvSpPr>
          <p:cNvPr id="31" name="Rectangle 30"/>
          <p:cNvSpPr/>
          <p:nvPr/>
        </p:nvSpPr>
        <p:spPr>
          <a:xfrm>
            <a:off x="6044647" y="116322"/>
            <a:ext cx="3043409" cy="1323439"/>
          </a:xfrm>
          <a:prstGeom prst="rect">
            <a:avLst/>
          </a:prstGeom>
          <a:solidFill>
            <a:schemeClr val="bg1"/>
          </a:solidFill>
          <a:ln w="19050">
            <a:solidFill>
              <a:srgbClr val="FF0000"/>
            </a:solidFill>
          </a:ln>
        </p:spPr>
        <p:txBody>
          <a:bodyPr wrap="square">
            <a:spAutoFit/>
          </a:bodyPr>
          <a:lstStyle/>
          <a:p>
            <a:pPr algn="just"/>
            <a:r>
              <a:rPr lang="en-US" sz="1400" dirty="0" smtClean="0"/>
              <a:t>The </a:t>
            </a:r>
            <a:r>
              <a:rPr lang="en-US" sz="1400" dirty="0"/>
              <a:t>grand challenge of today is to develop the technology of </a:t>
            </a:r>
            <a:r>
              <a:rPr lang="en-US" sz="1400" b="1" dirty="0">
                <a:solidFill>
                  <a:srgbClr val="FF0000"/>
                </a:solidFill>
              </a:rPr>
              <a:t>high-field </a:t>
            </a:r>
            <a:r>
              <a:rPr lang="en-US" sz="1400" b="1" dirty="0" smtClean="0">
                <a:solidFill>
                  <a:srgbClr val="FF0000"/>
                </a:solidFill>
              </a:rPr>
              <a:t>conductors </a:t>
            </a:r>
            <a:r>
              <a:rPr lang="en-GB" sz="1400" b="1" dirty="0" smtClean="0">
                <a:solidFill>
                  <a:srgbClr val="FF0000"/>
                </a:solidFill>
              </a:rPr>
              <a:t>getting </a:t>
            </a:r>
            <a:r>
              <a:rPr lang="en-GB" sz="1400" b="1" dirty="0">
                <a:solidFill>
                  <a:srgbClr val="FF0000"/>
                </a:solidFill>
              </a:rPr>
              <a:t>the maximum by minimising the </a:t>
            </a:r>
            <a:r>
              <a:rPr lang="en-GB" sz="1400" b="1" dirty="0" smtClean="0">
                <a:solidFill>
                  <a:srgbClr val="FF0000"/>
                </a:solidFill>
              </a:rPr>
              <a:t>cost:</a:t>
            </a:r>
          </a:p>
          <a:p>
            <a:pPr algn="ctr"/>
            <a:r>
              <a:rPr lang="en-GB" sz="2400" b="1" dirty="0" err="1" smtClean="0">
                <a:solidFill>
                  <a:srgbClr val="FF0000"/>
                </a:solidFill>
              </a:rPr>
              <a:t>Jc</a:t>
            </a:r>
            <a:r>
              <a:rPr lang="en-GB" sz="2400" b="1" dirty="0" smtClean="0">
                <a:solidFill>
                  <a:srgbClr val="FF0000"/>
                </a:solidFill>
              </a:rPr>
              <a:t> increase</a:t>
            </a:r>
            <a:endParaRPr lang="en-GB" sz="2400" b="1" dirty="0">
              <a:solidFill>
                <a:srgbClr val="FF0000"/>
              </a:solidFill>
            </a:endParaRPr>
          </a:p>
        </p:txBody>
      </p:sp>
    </p:spTree>
    <p:extLst>
      <p:ext uri="{BB962C8B-B14F-4D97-AF65-F5344CB8AC3E}">
        <p14:creationId xmlns:p14="http://schemas.microsoft.com/office/powerpoint/2010/main" val="1412039694"/>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8-31 at 08.52.39.png"/>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071" y="768165"/>
            <a:ext cx="8928000" cy="5215932"/>
          </a:xfrm>
          <a:prstGeom prst="rect">
            <a:avLst/>
          </a:prstGeom>
        </p:spPr>
      </p:pic>
      <p:grpSp>
        <p:nvGrpSpPr>
          <p:cNvPr id="35" name="Group 34"/>
          <p:cNvGrpSpPr/>
          <p:nvPr/>
        </p:nvGrpSpPr>
        <p:grpSpPr>
          <a:xfrm>
            <a:off x="5159180" y="2039522"/>
            <a:ext cx="1086840" cy="1403863"/>
            <a:chOff x="5159180" y="1573660"/>
            <a:chExt cx="1086840" cy="1403863"/>
          </a:xfrm>
        </p:grpSpPr>
        <p:pic>
          <p:nvPicPr>
            <p:cNvPr id="33" name="Picture 8" descr="DSC0070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54020" y="1573660"/>
              <a:ext cx="792000" cy="8071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4" name="Picture 9" descr="DSC0070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59180" y="2288982"/>
              <a:ext cx="792000" cy="6885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3" name="Picture 2" descr="Screen Shot 2017-08-31 at 08.52.21.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915959"/>
            <a:ext cx="9144000" cy="5321353"/>
          </a:xfrm>
          <a:prstGeom prst="rect">
            <a:avLst/>
          </a:prstGeom>
        </p:spPr>
      </p:pic>
      <p:grpSp>
        <p:nvGrpSpPr>
          <p:cNvPr id="24" name="Group 23"/>
          <p:cNvGrpSpPr/>
          <p:nvPr/>
        </p:nvGrpSpPr>
        <p:grpSpPr>
          <a:xfrm>
            <a:off x="5819772" y="3789746"/>
            <a:ext cx="1360619" cy="693664"/>
            <a:chOff x="5887836" y="3304984"/>
            <a:chExt cx="1360619" cy="693664"/>
          </a:xfrm>
        </p:grpSpPr>
        <p:sp>
          <p:nvSpPr>
            <p:cNvPr id="21" name="TextBox 20"/>
            <p:cNvSpPr txBox="1"/>
            <p:nvPr/>
          </p:nvSpPr>
          <p:spPr>
            <a:xfrm>
              <a:off x="5887836" y="3304984"/>
              <a:ext cx="1345240" cy="584775"/>
            </a:xfrm>
            <a:prstGeom prst="rect">
              <a:avLst/>
            </a:prstGeom>
            <a:solidFill>
              <a:schemeClr val="bg1"/>
            </a:solidFill>
            <a:ln>
              <a:solidFill>
                <a:srgbClr val="009900"/>
              </a:solidFill>
            </a:ln>
          </p:spPr>
          <p:txBody>
            <a:bodyPr wrap="none" rtlCol="0">
              <a:spAutoFit/>
            </a:bodyPr>
            <a:lstStyle/>
            <a:p>
              <a:r>
                <a:rPr lang="en-US" sz="1600" dirty="0" smtClean="0">
                  <a:solidFill>
                    <a:srgbClr val="008000"/>
                  </a:solidFill>
                </a:rPr>
                <a:t>US-CDP</a:t>
              </a:r>
            </a:p>
            <a:p>
              <a:r>
                <a:rPr lang="en-US" sz="1600" dirty="0" smtClean="0">
                  <a:solidFill>
                    <a:srgbClr val="008000"/>
                  </a:solidFill>
                </a:rPr>
                <a:t>EU-FP6/FP7</a:t>
              </a:r>
              <a:endParaRPr lang="en-US" sz="1600" dirty="0">
                <a:solidFill>
                  <a:srgbClr val="008000"/>
                </a:solidFill>
              </a:endParaRPr>
            </a:p>
          </p:txBody>
        </p:sp>
        <p:cxnSp>
          <p:nvCxnSpPr>
            <p:cNvPr id="23" name="Straight Arrow Connector 22"/>
            <p:cNvCxnSpPr/>
            <p:nvPr/>
          </p:nvCxnSpPr>
          <p:spPr>
            <a:xfrm>
              <a:off x="6037667" y="3998648"/>
              <a:ext cx="1210788" cy="0"/>
            </a:xfrm>
            <a:prstGeom prst="straightConnector1">
              <a:avLst/>
            </a:prstGeom>
            <a:ln w="57150" cmpd="sng">
              <a:solidFill>
                <a:srgbClr val="009900"/>
              </a:solidFill>
              <a:tailEnd type="triangle" w="med" len="lg"/>
            </a:ln>
          </p:spPr>
          <p:style>
            <a:lnRef idx="1">
              <a:schemeClr val="dk1"/>
            </a:lnRef>
            <a:fillRef idx="0">
              <a:schemeClr val="dk1"/>
            </a:fillRef>
            <a:effectRef idx="0">
              <a:schemeClr val="dk1"/>
            </a:effectRef>
            <a:fontRef idx="minor">
              <a:schemeClr val="tx1"/>
            </a:fontRef>
          </p:style>
        </p:cxnSp>
      </p:grpSp>
      <p:grpSp>
        <p:nvGrpSpPr>
          <p:cNvPr id="25" name="Group 24"/>
          <p:cNvGrpSpPr/>
          <p:nvPr/>
        </p:nvGrpSpPr>
        <p:grpSpPr>
          <a:xfrm>
            <a:off x="2884541" y="3934262"/>
            <a:ext cx="1630922" cy="1098296"/>
            <a:chOff x="438929" y="915462"/>
            <a:chExt cx="1630922" cy="1098296"/>
          </a:xfrm>
        </p:grpSpPr>
        <p:sp>
          <p:nvSpPr>
            <p:cNvPr id="28" name="TextBox 27"/>
            <p:cNvSpPr txBox="1"/>
            <p:nvPr/>
          </p:nvSpPr>
          <p:spPr>
            <a:xfrm>
              <a:off x="484289" y="915462"/>
              <a:ext cx="1585562" cy="307777"/>
            </a:xfrm>
            <a:prstGeom prst="rect">
              <a:avLst/>
            </a:prstGeom>
            <a:solidFill>
              <a:schemeClr val="bg1"/>
            </a:solidFill>
          </p:spPr>
          <p:txBody>
            <a:bodyPr wrap="square" rtlCol="0">
              <a:spAutoFit/>
            </a:bodyPr>
            <a:lstStyle/>
            <a:p>
              <a:pPr algn="ctr"/>
              <a:r>
                <a:rPr lang="en-US" sz="1400" i="1" dirty="0" smtClean="0">
                  <a:solidFill>
                    <a:srgbClr val="FF0000"/>
                  </a:solidFill>
                </a:rPr>
                <a:t>ITER wires</a:t>
              </a:r>
              <a:endParaRPr lang="en-US" sz="1400" dirty="0">
                <a:solidFill>
                  <a:srgbClr val="FF0000"/>
                </a:solidFill>
              </a:endParaRPr>
            </a:p>
          </p:txBody>
        </p:sp>
        <p:pic>
          <p:nvPicPr>
            <p:cNvPr id="26" name="Picture 25" descr="hitachi nb3sn unreacted - peter lee.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77851" y="1221758"/>
              <a:ext cx="792000" cy="792000"/>
            </a:xfrm>
            <a:prstGeom prst="rect">
              <a:avLst/>
            </a:prstGeom>
          </p:spPr>
        </p:pic>
        <p:pic>
          <p:nvPicPr>
            <p:cNvPr id="27" name="Picture 26" descr="ost nb3sn unreacted - peter lee.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8929" y="1228094"/>
              <a:ext cx="792000" cy="785664"/>
            </a:xfrm>
            <a:prstGeom prst="rect">
              <a:avLst/>
            </a:prstGeom>
          </p:spPr>
        </p:pic>
      </p:grpSp>
      <p:grpSp>
        <p:nvGrpSpPr>
          <p:cNvPr id="32" name="Group 31"/>
          <p:cNvGrpSpPr/>
          <p:nvPr/>
        </p:nvGrpSpPr>
        <p:grpSpPr>
          <a:xfrm>
            <a:off x="6299761" y="1990716"/>
            <a:ext cx="1497630" cy="1779987"/>
            <a:chOff x="6299761" y="1524854"/>
            <a:chExt cx="1497630" cy="1779987"/>
          </a:xfrm>
        </p:grpSpPr>
        <p:sp>
          <p:nvSpPr>
            <p:cNvPr id="29" name="TextBox 28"/>
            <p:cNvSpPr txBox="1"/>
            <p:nvPr/>
          </p:nvSpPr>
          <p:spPr>
            <a:xfrm>
              <a:off x="6877483" y="2781621"/>
              <a:ext cx="919908" cy="523220"/>
            </a:xfrm>
            <a:prstGeom prst="rect">
              <a:avLst/>
            </a:prstGeom>
            <a:solidFill>
              <a:srgbClr val="FFFFFF"/>
            </a:solidFill>
          </p:spPr>
          <p:txBody>
            <a:bodyPr wrap="square" rtlCol="0">
              <a:spAutoFit/>
            </a:bodyPr>
            <a:lstStyle/>
            <a:p>
              <a:pPr algn="ctr"/>
              <a:r>
                <a:rPr lang="en-US" sz="1400" i="1" dirty="0" smtClean="0">
                  <a:solidFill>
                    <a:srgbClr val="FF0000"/>
                  </a:solidFill>
                </a:rPr>
                <a:t>HL-LHC</a:t>
              </a:r>
            </a:p>
            <a:p>
              <a:pPr algn="ctr"/>
              <a:r>
                <a:rPr lang="en-US" sz="1400" i="1" dirty="0" smtClean="0">
                  <a:solidFill>
                    <a:srgbClr val="FF0000"/>
                  </a:solidFill>
                </a:rPr>
                <a:t>wires</a:t>
              </a:r>
              <a:endParaRPr lang="en-US" sz="1400" dirty="0">
                <a:solidFill>
                  <a:srgbClr val="FF0000"/>
                </a:solidFill>
              </a:endParaRPr>
            </a:p>
          </p:txBody>
        </p:sp>
        <p:pic>
          <p:nvPicPr>
            <p:cNvPr id="30" name="Picture 29" descr="Screen shot 2012-05-03 at 12.36.42 AM.png"/>
            <p:cNvPicPr>
              <a:picLocks noChangeAspect="1"/>
            </p:cNvPicPr>
            <p:nvPr/>
          </p:nvPicPr>
          <p:blipFill rotWithShape="1">
            <a:blip r:embed="rId8" cstate="screen">
              <a:extLst>
                <a:ext uri="{BEBA8EAE-BF5A-486C-A8C5-ECC9F3942E4B}">
                  <a14:imgProps xmlns:a14="http://schemas.microsoft.com/office/drawing/2010/main">
                    <a14:imgLayer r:embed="rId9">
                      <a14:imgEffect>
                        <a14:backgroundRemoval t="1507" b="100000" l="734" r="99083"/>
                      </a14:imgEffect>
                    </a14:imgLayer>
                  </a14:imgProps>
                </a:ext>
                <a:ext uri="{28A0092B-C50C-407E-A947-70E740481C1C}">
                  <a14:useLocalDpi xmlns:a14="http://schemas.microsoft.com/office/drawing/2010/main"/>
                </a:ext>
              </a:extLst>
            </a:blip>
            <a:srcRect/>
            <a:stretch/>
          </p:blipFill>
          <p:spPr>
            <a:xfrm>
              <a:off x="6299761" y="2196815"/>
              <a:ext cx="812499" cy="792109"/>
            </a:xfrm>
            <a:prstGeom prst="rect">
              <a:avLst/>
            </a:prstGeom>
          </p:spPr>
        </p:pic>
        <p:pic>
          <p:nvPicPr>
            <p:cNvPr id="31" name="Picture 30" descr="Round Sub.jpg"/>
            <p:cNvPicPr>
              <a:picLocks noChangeAspect="1"/>
            </p:cNvPicPr>
            <p:nvPr/>
          </p:nvPicPr>
          <p:blipFill rotWithShape="1">
            <a:blip r:embed="rId10"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p:blipFill>
          <p:spPr>
            <a:xfrm>
              <a:off x="6742866" y="1524854"/>
              <a:ext cx="769904" cy="791999"/>
            </a:xfrm>
            <a:prstGeom prst="rect">
              <a:avLst/>
            </a:prstGeom>
          </p:spPr>
        </p:pic>
      </p:grpSp>
      <p:grpSp>
        <p:nvGrpSpPr>
          <p:cNvPr id="22" name="Group 21"/>
          <p:cNvGrpSpPr/>
          <p:nvPr/>
        </p:nvGrpSpPr>
        <p:grpSpPr>
          <a:xfrm>
            <a:off x="2776925" y="2886097"/>
            <a:ext cx="1210788" cy="426034"/>
            <a:chOff x="2948301" y="2596912"/>
            <a:chExt cx="1210788" cy="426034"/>
          </a:xfrm>
        </p:grpSpPr>
        <p:sp>
          <p:nvSpPr>
            <p:cNvPr id="4" name="TextBox 3"/>
            <p:cNvSpPr txBox="1"/>
            <p:nvPr/>
          </p:nvSpPr>
          <p:spPr>
            <a:xfrm>
              <a:off x="2948301" y="2596912"/>
              <a:ext cx="1210788" cy="369332"/>
            </a:xfrm>
            <a:prstGeom prst="rect">
              <a:avLst/>
            </a:prstGeom>
            <a:solidFill>
              <a:schemeClr val="bg1"/>
            </a:solidFill>
          </p:spPr>
          <p:txBody>
            <a:bodyPr wrap="none" rtlCol="0">
              <a:spAutoFit/>
            </a:bodyPr>
            <a:lstStyle/>
            <a:p>
              <a:r>
                <a:rPr lang="en-US" dirty="0" smtClean="0">
                  <a:solidFill>
                    <a:srgbClr val="008000"/>
                  </a:solidFill>
                </a:rPr>
                <a:t>SSC R&amp;D</a:t>
              </a:r>
            </a:p>
          </p:txBody>
        </p:sp>
        <p:cxnSp>
          <p:nvCxnSpPr>
            <p:cNvPr id="7" name="Straight Arrow Connector 6"/>
            <p:cNvCxnSpPr/>
            <p:nvPr/>
          </p:nvCxnSpPr>
          <p:spPr>
            <a:xfrm>
              <a:off x="2948301" y="3022946"/>
              <a:ext cx="1210788" cy="0"/>
            </a:xfrm>
            <a:prstGeom prst="straightConnector1">
              <a:avLst/>
            </a:prstGeom>
            <a:ln w="57150" cmpd="sng">
              <a:solidFill>
                <a:srgbClr val="009900"/>
              </a:solidFill>
              <a:tailEnd type="triangle" w="med" len="lg"/>
            </a:ln>
          </p:spPr>
          <p:style>
            <a:lnRef idx="1">
              <a:schemeClr val="dk1"/>
            </a:lnRef>
            <a:fillRef idx="0">
              <a:schemeClr val="dk1"/>
            </a:fillRef>
            <a:effectRef idx="0">
              <a:schemeClr val="dk1"/>
            </a:effectRef>
            <a:fontRef idx="minor">
              <a:schemeClr val="tx1"/>
            </a:fontRef>
          </p:style>
        </p:cxnSp>
      </p:grpSp>
      <p:pic>
        <p:nvPicPr>
          <p:cNvPr id="42" name="Picture 41" descr="A0740003-Magnet_test_facility_at_SSC_laboratory-SPL.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525060" y="2588974"/>
            <a:ext cx="793963" cy="787157"/>
          </a:xfrm>
          <a:prstGeom prst="rect">
            <a:avLst/>
          </a:prstGeom>
        </p:spPr>
      </p:pic>
      <p:sp>
        <p:nvSpPr>
          <p:cNvPr id="45" name="Title 1"/>
          <p:cNvSpPr>
            <a:spLocks noGrp="1"/>
          </p:cNvSpPr>
          <p:nvPr>
            <p:ph type="title"/>
          </p:nvPr>
        </p:nvSpPr>
        <p:spPr>
          <a:xfrm>
            <a:off x="230727" y="188640"/>
            <a:ext cx="5688632" cy="648072"/>
          </a:xfrm>
          <a:solidFill>
            <a:schemeClr val="tx2">
              <a:lumMod val="60000"/>
              <a:lumOff val="40000"/>
            </a:schemeClr>
          </a:solidFill>
        </p:spPr>
        <p:txBody>
          <a:bodyPr>
            <a:normAutofit fontScale="90000"/>
          </a:bodyPr>
          <a:lstStyle/>
          <a:p>
            <a:r>
              <a:rPr lang="en-US" dirty="0" smtClean="0">
                <a:solidFill>
                  <a:schemeClr val="bg1"/>
                </a:solidFill>
              </a:rPr>
              <a:t>LTS performance: </a:t>
            </a:r>
            <a:r>
              <a:rPr lang="en-US" dirty="0" err="1" smtClean="0">
                <a:solidFill>
                  <a:schemeClr val="bg1"/>
                </a:solidFill>
              </a:rPr>
              <a:t>Jc</a:t>
            </a:r>
            <a:r>
              <a:rPr lang="en-US" dirty="0" smtClean="0">
                <a:solidFill>
                  <a:schemeClr val="bg1"/>
                </a:solidFill>
              </a:rPr>
              <a:t> increase</a:t>
            </a:r>
            <a:endParaRPr lang="en-US" dirty="0">
              <a:solidFill>
                <a:schemeClr val="bg1"/>
              </a:solidFill>
            </a:endParaRPr>
          </a:p>
        </p:txBody>
      </p:sp>
      <p:sp>
        <p:nvSpPr>
          <p:cNvPr id="48" name="Rectangle 1030"/>
          <p:cNvSpPr>
            <a:spLocks noChangeArrowheads="1"/>
          </p:cNvSpPr>
          <p:nvPr/>
        </p:nvSpPr>
        <p:spPr bwMode="auto">
          <a:xfrm>
            <a:off x="4355976" y="6330370"/>
            <a:ext cx="4246776" cy="40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r"/>
            <a:r>
              <a:rPr lang="en-US" sz="2000" dirty="0" smtClean="0">
                <a:solidFill>
                  <a:schemeClr val="bg1"/>
                </a:solidFill>
              </a:rPr>
              <a:t>Data by </a:t>
            </a:r>
            <a:r>
              <a:rPr lang="en-US" sz="2000" dirty="0">
                <a:solidFill>
                  <a:schemeClr val="bg1"/>
                </a:solidFill>
              </a:rPr>
              <a:t>courtesy of </a:t>
            </a:r>
            <a:r>
              <a:rPr lang="en-US" sz="2000" dirty="0" smtClean="0">
                <a:solidFill>
                  <a:schemeClr val="bg1"/>
                </a:solidFill>
              </a:rPr>
              <a:t>J. </a:t>
            </a:r>
            <a:r>
              <a:rPr lang="en-US" sz="2000" dirty="0" err="1" smtClean="0">
                <a:solidFill>
                  <a:schemeClr val="bg1"/>
                </a:solidFill>
              </a:rPr>
              <a:t>Parrell</a:t>
            </a:r>
            <a:r>
              <a:rPr lang="en-US" sz="2000" dirty="0" smtClean="0">
                <a:solidFill>
                  <a:schemeClr val="bg1"/>
                </a:solidFill>
              </a:rPr>
              <a:t> (OST)</a:t>
            </a:r>
            <a:endParaRPr lang="en-US" sz="2000" dirty="0">
              <a:solidFill>
                <a:schemeClr val="bg1"/>
              </a:solidFill>
            </a:endParaRPr>
          </a:p>
        </p:txBody>
      </p:sp>
      <p:grpSp>
        <p:nvGrpSpPr>
          <p:cNvPr id="5" name="Group 4"/>
          <p:cNvGrpSpPr/>
          <p:nvPr/>
        </p:nvGrpSpPr>
        <p:grpSpPr>
          <a:xfrm>
            <a:off x="6029581" y="537780"/>
            <a:ext cx="3096344" cy="648072"/>
            <a:chOff x="6029581" y="537780"/>
            <a:chExt cx="3096344" cy="648072"/>
          </a:xfrm>
        </p:grpSpPr>
        <p:pic>
          <p:nvPicPr>
            <p:cNvPr id="49" name="Picture 48" descr="LHC.jpg"/>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6029581" y="608201"/>
              <a:ext cx="1080120" cy="577651"/>
            </a:xfrm>
            <a:prstGeom prst="rect">
              <a:avLst/>
            </a:prstGeom>
          </p:spPr>
        </p:pic>
        <p:sp>
          <p:nvSpPr>
            <p:cNvPr id="50" name="TextBox 49"/>
            <p:cNvSpPr txBox="1"/>
            <p:nvPr/>
          </p:nvSpPr>
          <p:spPr>
            <a:xfrm>
              <a:off x="7050868" y="537780"/>
              <a:ext cx="2075057" cy="369332"/>
            </a:xfrm>
            <a:prstGeom prst="rect">
              <a:avLst/>
            </a:prstGeom>
            <a:noFill/>
          </p:spPr>
          <p:txBody>
            <a:bodyPr wrap="none" rtlCol="0">
              <a:spAutoFit/>
            </a:bodyPr>
            <a:lstStyle/>
            <a:p>
              <a:pPr algn="r"/>
              <a:r>
                <a:rPr lang="en-US" dirty="0" smtClean="0"/>
                <a:t>1300 tons </a:t>
              </a:r>
              <a:r>
                <a:rPr lang="en-US" dirty="0"/>
                <a:t>of </a:t>
              </a:r>
              <a:r>
                <a:rPr lang="en-US" dirty="0" err="1"/>
                <a:t>Nb</a:t>
              </a:r>
              <a:r>
                <a:rPr lang="en-US" dirty="0"/>
                <a:t>-</a:t>
              </a:r>
              <a:r>
                <a:rPr lang="en-US" dirty="0" smtClean="0"/>
                <a:t>Ti</a:t>
              </a:r>
              <a:endParaRPr lang="en-US" dirty="0"/>
            </a:p>
          </p:txBody>
        </p:sp>
      </p:grpSp>
      <p:pic>
        <p:nvPicPr>
          <p:cNvPr id="51" name="Picture 50" descr="Screen Shot 2014-08-07 at 8.12.32 PM.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090027" y="3839931"/>
            <a:ext cx="655471" cy="479568"/>
          </a:xfrm>
          <a:prstGeom prst="rect">
            <a:avLst/>
          </a:prstGeom>
        </p:spPr>
      </p:pic>
      <p:sp>
        <p:nvSpPr>
          <p:cNvPr id="6" name="TextBox 5"/>
          <p:cNvSpPr txBox="1"/>
          <p:nvPr/>
        </p:nvSpPr>
        <p:spPr>
          <a:xfrm>
            <a:off x="4971014" y="5862613"/>
            <a:ext cx="4237057" cy="369332"/>
          </a:xfrm>
          <a:prstGeom prst="rect">
            <a:avLst/>
          </a:prstGeom>
          <a:noFill/>
        </p:spPr>
        <p:txBody>
          <a:bodyPr wrap="none" rtlCol="0">
            <a:spAutoFit/>
          </a:bodyPr>
          <a:lstStyle/>
          <a:p>
            <a:r>
              <a:rPr lang="en-GB" dirty="0" smtClean="0">
                <a:solidFill>
                  <a:srgbClr val="008000"/>
                </a:solidFill>
              </a:rPr>
              <a:t>CDP: Conductor Development Program</a:t>
            </a:r>
            <a:endParaRPr lang="en-GB" dirty="0">
              <a:solidFill>
                <a:srgbClr val="008000"/>
              </a:solidFill>
            </a:endParaRPr>
          </a:p>
        </p:txBody>
      </p:sp>
    </p:spTree>
    <p:extLst>
      <p:ext uri="{BB962C8B-B14F-4D97-AF65-F5344CB8AC3E}">
        <p14:creationId xmlns:p14="http://schemas.microsoft.com/office/powerpoint/2010/main" val="440784755"/>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8-28 at 07.27.5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251" y="1690227"/>
            <a:ext cx="5222472" cy="3899013"/>
          </a:xfrm>
          <a:prstGeom prst="rect">
            <a:avLst/>
          </a:prstGeom>
        </p:spPr>
      </p:pic>
      <p:sp>
        <p:nvSpPr>
          <p:cNvPr id="54" name="TextBox 53"/>
          <p:cNvSpPr txBox="1"/>
          <p:nvPr/>
        </p:nvSpPr>
        <p:spPr>
          <a:xfrm>
            <a:off x="215356" y="793384"/>
            <a:ext cx="5605130" cy="830997"/>
          </a:xfrm>
          <a:prstGeom prst="rect">
            <a:avLst/>
          </a:prstGeom>
          <a:noFill/>
        </p:spPr>
        <p:txBody>
          <a:bodyPr wrap="square" rtlCol="0">
            <a:spAutoFit/>
          </a:bodyPr>
          <a:lstStyle/>
          <a:p>
            <a:pPr algn="just"/>
            <a:r>
              <a:rPr lang="en-US" sz="1600" dirty="0" smtClean="0"/>
              <a:t>Lorentz forces in the plane of a thin coil of radius </a:t>
            </a:r>
            <a:r>
              <a:rPr lang="en-US" sz="1600" dirty="0" err="1" smtClean="0"/>
              <a:t>R</a:t>
            </a:r>
            <a:r>
              <a:rPr lang="en-US" sz="1600" baseline="-25000" dirty="0" err="1" smtClean="0"/>
              <a:t>in</a:t>
            </a:r>
            <a:r>
              <a:rPr lang="en-US" sz="1600" dirty="0" smtClean="0"/>
              <a:t> generating a dipole field </a:t>
            </a:r>
            <a:r>
              <a:rPr lang="en-US" sz="1600" dirty="0"/>
              <a:t>B (thin shell approximation</a:t>
            </a:r>
            <a:r>
              <a:rPr lang="en-US" sz="1600" dirty="0" smtClean="0"/>
              <a:t>), referred to a coil quarter</a:t>
            </a:r>
            <a:endParaRPr lang="en-US" sz="1600" dirty="0">
              <a:latin typeface="Symbol" charset="2"/>
              <a:cs typeface="Symbol" charset="2"/>
            </a:endParaRPr>
          </a:p>
        </p:txBody>
      </p:sp>
      <p:graphicFrame>
        <p:nvGraphicFramePr>
          <p:cNvPr id="48" name="Object 3"/>
          <p:cNvGraphicFramePr>
            <a:graphicFrameLocks noChangeAspect="1"/>
          </p:cNvGraphicFramePr>
          <p:nvPr>
            <p:extLst>
              <p:ext uri="{D42A27DB-BD31-4B8C-83A1-F6EECF244321}">
                <p14:modId xmlns:p14="http://schemas.microsoft.com/office/powerpoint/2010/main" val="1574246837"/>
              </p:ext>
            </p:extLst>
          </p:nvPr>
        </p:nvGraphicFramePr>
        <p:xfrm>
          <a:off x="6040670" y="684445"/>
          <a:ext cx="2725738" cy="965200"/>
        </p:xfrm>
        <a:graphic>
          <a:graphicData uri="http://schemas.openxmlformats.org/presentationml/2006/ole">
            <mc:AlternateContent xmlns:mc="http://schemas.openxmlformats.org/markup-compatibility/2006">
              <mc:Choice xmlns:v="urn:schemas-microsoft-com:vml" Requires="v">
                <p:oleObj spid="_x0000_s4258" name="Equation" r:id="rId4" imgW="1257300" imgH="444500" progId="Equation.3">
                  <p:embed/>
                </p:oleObj>
              </mc:Choice>
              <mc:Fallback>
                <p:oleObj name="Equation" r:id="rId4" imgW="1257300" imgH="444500" progId="Equation.3">
                  <p:embed/>
                  <p:pic>
                    <p:nvPicPr>
                      <p:cNvPr id="0" name=""/>
                      <p:cNvPicPr>
                        <a:picLocks noChangeAspect="1" noChangeArrowheads="1"/>
                      </p:cNvPicPr>
                      <p:nvPr/>
                    </p:nvPicPr>
                    <p:blipFill>
                      <a:blip r:embed="rId5"/>
                      <a:srcRect/>
                      <a:stretch>
                        <a:fillRect/>
                      </a:stretch>
                    </p:blipFill>
                    <p:spPr bwMode="auto">
                      <a:xfrm>
                        <a:off x="6040670" y="684445"/>
                        <a:ext cx="2725738" cy="9652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pSp>
        <p:nvGrpSpPr>
          <p:cNvPr id="5" name="Group 4"/>
          <p:cNvGrpSpPr/>
          <p:nvPr/>
        </p:nvGrpSpPr>
        <p:grpSpPr>
          <a:xfrm>
            <a:off x="5968661" y="1819808"/>
            <a:ext cx="2797747" cy="2187474"/>
            <a:chOff x="457200" y="2550946"/>
            <a:chExt cx="2797747" cy="2187474"/>
          </a:xfrm>
        </p:grpSpPr>
        <p:grpSp>
          <p:nvGrpSpPr>
            <p:cNvPr id="14" name="Group 13"/>
            <p:cNvGrpSpPr>
              <a:grpSpLocks noChangeAspect="1"/>
            </p:cNvGrpSpPr>
            <p:nvPr/>
          </p:nvGrpSpPr>
          <p:grpSpPr>
            <a:xfrm>
              <a:off x="457200" y="2550946"/>
              <a:ext cx="2159996" cy="2187474"/>
              <a:chOff x="878346" y="1793536"/>
              <a:chExt cx="2391088" cy="2421506"/>
            </a:xfrm>
          </p:grpSpPr>
          <p:grpSp>
            <p:nvGrpSpPr>
              <p:cNvPr id="15" name="Group 14"/>
              <p:cNvGrpSpPr/>
              <p:nvPr/>
            </p:nvGrpSpPr>
            <p:grpSpPr>
              <a:xfrm>
                <a:off x="878347" y="1793537"/>
                <a:ext cx="2391087" cy="2421505"/>
                <a:chOff x="878347" y="1793537"/>
                <a:chExt cx="2391087" cy="2421505"/>
              </a:xfrm>
            </p:grpSpPr>
            <p:sp>
              <p:nvSpPr>
                <p:cNvPr id="19" name="Block Arc 18"/>
                <p:cNvSpPr>
                  <a:spLocks noChangeAspect="1"/>
                </p:cNvSpPr>
                <p:nvPr/>
              </p:nvSpPr>
              <p:spPr>
                <a:xfrm rot="5400000">
                  <a:off x="869073" y="1802811"/>
                  <a:ext cx="2409635" cy="2391087"/>
                </a:xfrm>
                <a:prstGeom prst="blockArc">
                  <a:avLst>
                    <a:gd name="adj1" fmla="val 13094613"/>
                    <a:gd name="adj2" fmla="val 16248564"/>
                    <a:gd name="adj3" fmla="val 15822"/>
                  </a:avLst>
                </a:prstGeom>
                <a:solidFill>
                  <a:srgbClr val="0000FF">
                    <a:alpha val="29000"/>
                  </a:srgbClr>
                </a:solidFill>
                <a:ln>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20" name="Block Arc 19"/>
                <p:cNvSpPr>
                  <a:spLocks noChangeAspect="1"/>
                </p:cNvSpPr>
                <p:nvPr/>
              </p:nvSpPr>
              <p:spPr>
                <a:xfrm rot="16200000" flipV="1">
                  <a:off x="869073" y="1814681"/>
                  <a:ext cx="2409635" cy="2391087"/>
                </a:xfrm>
                <a:prstGeom prst="blockArc">
                  <a:avLst>
                    <a:gd name="adj1" fmla="val 13094613"/>
                    <a:gd name="adj2" fmla="val 16185987"/>
                    <a:gd name="adj3" fmla="val 15826"/>
                  </a:avLst>
                </a:prstGeom>
                <a:solidFill>
                  <a:srgbClr val="0000FF">
                    <a:alpha val="29000"/>
                  </a:srgbClr>
                </a:solidFill>
                <a:ln>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grpSp>
          <p:grpSp>
            <p:nvGrpSpPr>
              <p:cNvPr id="16" name="Group 15"/>
              <p:cNvGrpSpPr/>
              <p:nvPr/>
            </p:nvGrpSpPr>
            <p:grpSpPr>
              <a:xfrm flipH="1">
                <a:off x="878346" y="1793536"/>
                <a:ext cx="2391087" cy="2421505"/>
                <a:chOff x="878347" y="1793537"/>
                <a:chExt cx="2391087" cy="2421505"/>
              </a:xfrm>
            </p:grpSpPr>
            <p:sp>
              <p:nvSpPr>
                <p:cNvPr id="17" name="Block Arc 16"/>
                <p:cNvSpPr>
                  <a:spLocks noChangeAspect="1"/>
                </p:cNvSpPr>
                <p:nvPr/>
              </p:nvSpPr>
              <p:spPr>
                <a:xfrm rot="5400000">
                  <a:off x="869073" y="1802811"/>
                  <a:ext cx="2409635" cy="2391087"/>
                </a:xfrm>
                <a:prstGeom prst="blockArc">
                  <a:avLst>
                    <a:gd name="adj1" fmla="val 13094613"/>
                    <a:gd name="adj2" fmla="val 16224783"/>
                    <a:gd name="adj3" fmla="val 15648"/>
                  </a:avLst>
                </a:prstGeom>
                <a:solidFill>
                  <a:srgbClr val="FF0000">
                    <a:alpha val="29000"/>
                  </a:srgb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18" name="Block Arc 17"/>
                <p:cNvSpPr>
                  <a:spLocks noChangeAspect="1"/>
                </p:cNvSpPr>
                <p:nvPr/>
              </p:nvSpPr>
              <p:spPr>
                <a:xfrm rot="16200000" flipV="1">
                  <a:off x="869073" y="1814681"/>
                  <a:ext cx="2409635" cy="2391087"/>
                </a:xfrm>
                <a:prstGeom prst="blockArc">
                  <a:avLst>
                    <a:gd name="adj1" fmla="val 13094613"/>
                    <a:gd name="adj2" fmla="val 16180185"/>
                    <a:gd name="adj3" fmla="val 15624"/>
                  </a:avLst>
                </a:prstGeom>
                <a:solidFill>
                  <a:srgbClr val="FF0000">
                    <a:alpha val="29000"/>
                  </a:srgb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grpSp>
        </p:grpSp>
        <p:grpSp>
          <p:nvGrpSpPr>
            <p:cNvPr id="26" name="Group 25"/>
            <p:cNvGrpSpPr>
              <a:grpSpLocks noChangeAspect="1"/>
            </p:cNvGrpSpPr>
            <p:nvPr/>
          </p:nvGrpSpPr>
          <p:grpSpPr>
            <a:xfrm>
              <a:off x="2397117" y="3359235"/>
              <a:ext cx="720000" cy="720000"/>
              <a:chOff x="2359398" y="2740058"/>
              <a:chExt cx="520596" cy="520596"/>
            </a:xfrm>
          </p:grpSpPr>
          <p:cxnSp>
            <p:nvCxnSpPr>
              <p:cNvPr id="52" name="Straight Arrow Connector 51"/>
              <p:cNvCxnSpPr/>
              <p:nvPr/>
            </p:nvCxnSpPr>
            <p:spPr>
              <a:xfrm>
                <a:off x="2371971" y="2740058"/>
                <a:ext cx="0" cy="520596"/>
              </a:xfrm>
              <a:prstGeom prst="straightConnector1">
                <a:avLst/>
              </a:prstGeom>
              <a:ln w="57150" cmpd="sng">
                <a:solidFill>
                  <a:schemeClr val="tx1"/>
                </a:solidFill>
                <a:tailEnd type="stealth" w="med" len="lg"/>
              </a:ln>
            </p:spPr>
            <p:style>
              <a:lnRef idx="1">
                <a:schemeClr val="dk1"/>
              </a:lnRef>
              <a:fillRef idx="0">
                <a:schemeClr val="dk1"/>
              </a:fillRef>
              <a:effectRef idx="0">
                <a:schemeClr val="dk1"/>
              </a:effectRef>
              <a:fontRef idx="minor">
                <a:schemeClr val="tx1"/>
              </a:fontRef>
            </p:style>
          </p:cxnSp>
          <p:cxnSp>
            <p:nvCxnSpPr>
              <p:cNvPr id="55" name="Straight Arrow Connector 54"/>
              <p:cNvCxnSpPr/>
              <p:nvPr/>
            </p:nvCxnSpPr>
            <p:spPr>
              <a:xfrm rot="16200000">
                <a:off x="2619696" y="2492335"/>
                <a:ext cx="0" cy="520596"/>
              </a:xfrm>
              <a:prstGeom prst="straightConnector1">
                <a:avLst/>
              </a:prstGeom>
              <a:ln w="57150" cmpd="sng">
                <a:solidFill>
                  <a:schemeClr val="tx1"/>
                </a:solidFill>
                <a:tailEnd type="stealth" w="med" len="lg"/>
              </a:ln>
            </p:spPr>
            <p:style>
              <a:lnRef idx="1">
                <a:schemeClr val="dk1"/>
              </a:lnRef>
              <a:fillRef idx="0">
                <a:schemeClr val="dk1"/>
              </a:fillRef>
              <a:effectRef idx="0">
                <a:schemeClr val="dk1"/>
              </a:effectRef>
              <a:fontRef idx="minor">
                <a:schemeClr val="tx1"/>
              </a:fontRef>
            </p:style>
          </p:cxnSp>
        </p:grpSp>
        <p:sp>
          <p:nvSpPr>
            <p:cNvPr id="25" name="TextBox 24"/>
            <p:cNvSpPr txBox="1"/>
            <p:nvPr/>
          </p:nvSpPr>
          <p:spPr>
            <a:xfrm>
              <a:off x="2486020" y="3669515"/>
              <a:ext cx="529055" cy="461665"/>
            </a:xfrm>
            <a:prstGeom prst="rect">
              <a:avLst/>
            </a:prstGeom>
            <a:noFill/>
          </p:spPr>
          <p:txBody>
            <a:bodyPr wrap="none" rtlCol="0">
              <a:spAutoFit/>
            </a:bodyPr>
            <a:lstStyle/>
            <a:p>
              <a:r>
                <a:rPr lang="en-US" sz="2400" i="1" dirty="0" err="1" smtClean="0">
                  <a:solidFill>
                    <a:schemeClr val="accent6">
                      <a:lumMod val="50000"/>
                    </a:schemeClr>
                  </a:solidFill>
                  <a:latin typeface="Times"/>
                  <a:cs typeface="Times"/>
                </a:rPr>
                <a:t>F</a:t>
              </a:r>
              <a:r>
                <a:rPr lang="en-US" sz="2400" i="1" baseline="-25000" dirty="0" err="1">
                  <a:solidFill>
                    <a:schemeClr val="accent6">
                      <a:lumMod val="50000"/>
                    </a:schemeClr>
                  </a:solidFill>
                  <a:latin typeface="Times"/>
                  <a:cs typeface="Times"/>
                </a:rPr>
                <a:t>y</a:t>
              </a:r>
              <a:endParaRPr lang="en-US" sz="2400" i="1" baseline="-25000" dirty="0">
                <a:solidFill>
                  <a:schemeClr val="accent6">
                    <a:lumMod val="50000"/>
                  </a:schemeClr>
                </a:solidFill>
                <a:latin typeface="Times"/>
                <a:cs typeface="Times"/>
              </a:endParaRPr>
            </a:p>
          </p:txBody>
        </p:sp>
        <p:sp>
          <p:nvSpPr>
            <p:cNvPr id="56" name="TextBox 55"/>
            <p:cNvSpPr txBox="1"/>
            <p:nvPr/>
          </p:nvSpPr>
          <p:spPr>
            <a:xfrm>
              <a:off x="2725892" y="2819438"/>
              <a:ext cx="529055" cy="461665"/>
            </a:xfrm>
            <a:prstGeom prst="rect">
              <a:avLst/>
            </a:prstGeom>
            <a:noFill/>
          </p:spPr>
          <p:txBody>
            <a:bodyPr wrap="none" rtlCol="0">
              <a:spAutoFit/>
            </a:bodyPr>
            <a:lstStyle/>
            <a:p>
              <a:r>
                <a:rPr lang="en-US" sz="2400" i="1" dirty="0" err="1" smtClean="0">
                  <a:solidFill>
                    <a:schemeClr val="accent6">
                      <a:lumMod val="50000"/>
                    </a:schemeClr>
                  </a:solidFill>
                  <a:latin typeface="Times"/>
                  <a:cs typeface="Times"/>
                </a:rPr>
                <a:t>F</a:t>
              </a:r>
              <a:r>
                <a:rPr lang="en-US" sz="2400" i="1" baseline="-25000" dirty="0" err="1" smtClean="0">
                  <a:solidFill>
                    <a:schemeClr val="accent6">
                      <a:lumMod val="50000"/>
                    </a:schemeClr>
                  </a:solidFill>
                  <a:latin typeface="Times"/>
                  <a:cs typeface="Times"/>
                </a:rPr>
                <a:t>x</a:t>
              </a:r>
              <a:endParaRPr lang="en-US" sz="2400" i="1" baseline="-25000" dirty="0">
                <a:solidFill>
                  <a:schemeClr val="accent6">
                    <a:lumMod val="50000"/>
                  </a:schemeClr>
                </a:solidFill>
                <a:latin typeface="Times"/>
                <a:cs typeface="Times"/>
              </a:endParaRPr>
            </a:p>
          </p:txBody>
        </p:sp>
      </p:grpSp>
      <p:sp>
        <p:nvSpPr>
          <p:cNvPr id="6" name="TextBox 5"/>
          <p:cNvSpPr txBox="1"/>
          <p:nvPr/>
        </p:nvSpPr>
        <p:spPr>
          <a:xfrm>
            <a:off x="5168455" y="4088903"/>
            <a:ext cx="4470168" cy="1938992"/>
          </a:xfrm>
          <a:prstGeom prst="rect">
            <a:avLst/>
          </a:prstGeom>
          <a:noFill/>
        </p:spPr>
        <p:txBody>
          <a:bodyPr wrap="square" rtlCol="0">
            <a:spAutoFit/>
          </a:bodyPr>
          <a:lstStyle/>
          <a:p>
            <a:r>
              <a:rPr lang="en-US" sz="2000" dirty="0" smtClean="0"/>
              <a:t>Progression of </a:t>
            </a:r>
            <a:r>
              <a:rPr lang="en-US" sz="2000" i="1" dirty="0" err="1" smtClean="0">
                <a:latin typeface="Times"/>
                <a:cs typeface="Times"/>
              </a:rPr>
              <a:t>F</a:t>
            </a:r>
            <a:r>
              <a:rPr lang="en-US" sz="2000" i="1" baseline="-25000" dirty="0" err="1" smtClean="0">
                <a:latin typeface="Times"/>
                <a:cs typeface="Times"/>
              </a:rPr>
              <a:t>x</a:t>
            </a:r>
            <a:r>
              <a:rPr lang="en-US" sz="2000" dirty="0" smtClean="0"/>
              <a:t>:</a:t>
            </a:r>
          </a:p>
          <a:p>
            <a:pPr>
              <a:tabLst>
                <a:tab pos="2057400" algn="r"/>
                <a:tab pos="3679825" algn="r"/>
              </a:tabLst>
            </a:pPr>
            <a:r>
              <a:rPr lang="en-US" sz="2000" dirty="0" smtClean="0"/>
              <a:t>LHC MB(8.33T)		≈ 1700 </a:t>
            </a:r>
            <a:r>
              <a:rPr lang="en-US" sz="2000" dirty="0" err="1" smtClean="0"/>
              <a:t>kN</a:t>
            </a:r>
            <a:r>
              <a:rPr lang="en-US" sz="2000" dirty="0" smtClean="0"/>
              <a:t>/m</a:t>
            </a:r>
          </a:p>
          <a:p>
            <a:pPr>
              <a:tabLst>
                <a:tab pos="2057400" algn="r"/>
                <a:tab pos="3679825" algn="r"/>
              </a:tabLst>
            </a:pPr>
            <a:r>
              <a:rPr lang="en-US" sz="2000" dirty="0" smtClean="0"/>
              <a:t>LHC MBH(11T</a:t>
            </a:r>
            <a:r>
              <a:rPr lang="en-US" sz="2000" dirty="0"/>
              <a:t>) </a:t>
            </a:r>
            <a:r>
              <a:rPr lang="en-US" sz="2000" dirty="0" smtClean="0"/>
              <a:t>		≈ 3200 </a:t>
            </a:r>
            <a:r>
              <a:rPr lang="en-US" sz="2000" dirty="0" err="1" smtClean="0"/>
              <a:t>kN</a:t>
            </a:r>
            <a:r>
              <a:rPr lang="en-US" sz="2000" dirty="0" smtClean="0"/>
              <a:t>/m</a:t>
            </a:r>
          </a:p>
          <a:p>
            <a:pPr>
              <a:tabLst>
                <a:tab pos="2057400" algn="r"/>
                <a:tab pos="3679825" algn="r"/>
              </a:tabLst>
            </a:pPr>
            <a:r>
              <a:rPr lang="en-US" sz="2000" dirty="0" smtClean="0"/>
              <a:t>FRESCA2(13T)</a:t>
            </a:r>
            <a:r>
              <a:rPr lang="en-US" sz="2000" dirty="0"/>
              <a:t> </a:t>
            </a:r>
            <a:r>
              <a:rPr lang="en-US" sz="2000" dirty="0" smtClean="0"/>
              <a:t>		≈ 7600 </a:t>
            </a:r>
            <a:r>
              <a:rPr lang="en-US" sz="2000" dirty="0" err="1"/>
              <a:t>k</a:t>
            </a:r>
            <a:r>
              <a:rPr lang="en-US" sz="2000" dirty="0" err="1" smtClean="0"/>
              <a:t>N</a:t>
            </a:r>
            <a:r>
              <a:rPr lang="en-US" sz="2000" dirty="0" smtClean="0"/>
              <a:t>/m</a:t>
            </a:r>
          </a:p>
          <a:p>
            <a:pPr>
              <a:tabLst>
                <a:tab pos="2057400" algn="r"/>
                <a:tab pos="3679825" algn="r"/>
              </a:tabLst>
            </a:pPr>
            <a:r>
              <a:rPr lang="en-US" sz="2000" dirty="0" smtClean="0">
                <a:solidFill>
                  <a:srgbClr val="FF0000"/>
                </a:solidFill>
              </a:rPr>
              <a:t>FCC MB(16T) 		≈ 8000 </a:t>
            </a:r>
            <a:r>
              <a:rPr lang="en-US" sz="2000" dirty="0" err="1">
                <a:solidFill>
                  <a:srgbClr val="FF0000"/>
                </a:solidFill>
              </a:rPr>
              <a:t>k</a:t>
            </a:r>
            <a:r>
              <a:rPr lang="en-US" sz="2000" dirty="0" err="1" smtClean="0">
                <a:solidFill>
                  <a:srgbClr val="FF0000"/>
                </a:solidFill>
              </a:rPr>
              <a:t>N</a:t>
            </a:r>
            <a:r>
              <a:rPr lang="en-US" sz="2000" dirty="0" smtClean="0">
                <a:solidFill>
                  <a:srgbClr val="FF0000"/>
                </a:solidFill>
              </a:rPr>
              <a:t>/m</a:t>
            </a:r>
          </a:p>
          <a:p>
            <a:pPr>
              <a:tabLst>
                <a:tab pos="2057400" algn="r"/>
                <a:tab pos="3679825" algn="r"/>
              </a:tabLst>
            </a:pPr>
            <a:r>
              <a:rPr lang="en-US" sz="2000" dirty="0" smtClean="0">
                <a:solidFill>
                  <a:srgbClr val="FF0000"/>
                </a:solidFill>
              </a:rPr>
              <a:t>HE-LHC MB(20T)		≈ 10000 </a:t>
            </a:r>
            <a:r>
              <a:rPr lang="en-US" sz="2000" dirty="0" err="1">
                <a:solidFill>
                  <a:srgbClr val="FF0000"/>
                </a:solidFill>
              </a:rPr>
              <a:t>k</a:t>
            </a:r>
            <a:r>
              <a:rPr lang="en-US" sz="2000" dirty="0" err="1" smtClean="0">
                <a:solidFill>
                  <a:srgbClr val="FF0000"/>
                </a:solidFill>
              </a:rPr>
              <a:t>N</a:t>
            </a:r>
            <a:r>
              <a:rPr lang="en-US" sz="2000" dirty="0" smtClean="0">
                <a:solidFill>
                  <a:srgbClr val="FF0000"/>
                </a:solidFill>
              </a:rPr>
              <a:t>/m</a:t>
            </a:r>
            <a:endParaRPr lang="en-US" sz="2000" dirty="0">
              <a:solidFill>
                <a:srgbClr val="FF0000"/>
              </a:solidFill>
            </a:endParaRPr>
          </a:p>
        </p:txBody>
      </p:sp>
      <p:sp>
        <p:nvSpPr>
          <p:cNvPr id="22" name="Rectangle 21"/>
          <p:cNvSpPr/>
          <p:nvPr/>
        </p:nvSpPr>
        <p:spPr>
          <a:xfrm>
            <a:off x="357184" y="150504"/>
            <a:ext cx="6638356" cy="523220"/>
          </a:xfrm>
          <a:prstGeom prst="rect">
            <a:avLst/>
          </a:prstGeom>
          <a:solidFill>
            <a:schemeClr val="tx2">
              <a:lumMod val="60000"/>
              <a:lumOff val="40000"/>
            </a:schemeClr>
          </a:solidFill>
        </p:spPr>
        <p:txBody>
          <a:bodyPr wrap="none">
            <a:spAutoFit/>
          </a:bodyPr>
          <a:lstStyle/>
          <a:p>
            <a:r>
              <a:rPr lang="en-US" sz="2800" dirty="0">
                <a:solidFill>
                  <a:schemeClr val="bg1"/>
                </a:solidFill>
              </a:rPr>
              <a:t>Mechanics at high fields: </a:t>
            </a:r>
            <a:r>
              <a:rPr lang="en-US" sz="2800" dirty="0" smtClean="0">
                <a:solidFill>
                  <a:schemeClr val="bg1"/>
                </a:solidFill>
              </a:rPr>
              <a:t>Lorentz force </a:t>
            </a:r>
            <a:r>
              <a:rPr lang="en-US" sz="2800" dirty="0" smtClean="0">
                <a:solidFill>
                  <a:schemeClr val="bg1"/>
                </a:solidFill>
                <a:sym typeface="Symbol" panose="05050102010706020507" pitchFamily="18" charset="2"/>
              </a:rPr>
              <a:t></a:t>
            </a:r>
            <a:endParaRPr lang="en-GB" sz="2800" dirty="0"/>
          </a:p>
        </p:txBody>
      </p:sp>
      <p:sp>
        <p:nvSpPr>
          <p:cNvPr id="23" name="Rectangle 22"/>
          <p:cNvSpPr/>
          <p:nvPr/>
        </p:nvSpPr>
        <p:spPr>
          <a:xfrm>
            <a:off x="7812360" y="588922"/>
            <a:ext cx="504056" cy="539000"/>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019554"/>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p:cNvGraphicFramePr>
            <a:graphicFrameLocks noChangeAspect="1"/>
          </p:cNvGraphicFramePr>
          <p:nvPr>
            <p:extLst>
              <p:ext uri="{D42A27DB-BD31-4B8C-83A1-F6EECF244321}">
                <p14:modId xmlns:p14="http://schemas.microsoft.com/office/powerpoint/2010/main" val="3675085937"/>
              </p:ext>
            </p:extLst>
          </p:nvPr>
        </p:nvGraphicFramePr>
        <p:xfrm>
          <a:off x="523107" y="2573337"/>
          <a:ext cx="938212" cy="855663"/>
        </p:xfrm>
        <a:graphic>
          <a:graphicData uri="http://schemas.openxmlformats.org/presentationml/2006/ole">
            <mc:AlternateContent xmlns:mc="http://schemas.openxmlformats.org/markup-compatibility/2006">
              <mc:Choice xmlns:v="urn:schemas-microsoft-com:vml" Requires="v">
                <p:oleObj spid="_x0000_s5611" name="Equation" r:id="rId3" imgW="431800" imgH="393700" progId="Equation.3">
                  <p:embed/>
                </p:oleObj>
              </mc:Choice>
              <mc:Fallback>
                <p:oleObj name="Equation" r:id="rId3" imgW="431800" imgH="393700" progId="Equation.3">
                  <p:embed/>
                  <p:pic>
                    <p:nvPicPr>
                      <p:cNvPr id="0" name=""/>
                      <p:cNvPicPr/>
                      <p:nvPr/>
                    </p:nvPicPr>
                    <p:blipFill>
                      <a:blip r:embed="rId4"/>
                      <a:stretch>
                        <a:fillRect/>
                      </a:stretch>
                    </p:blipFill>
                    <p:spPr>
                      <a:xfrm>
                        <a:off x="523107" y="2573337"/>
                        <a:ext cx="938212" cy="855663"/>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2134157929"/>
              </p:ext>
            </p:extLst>
          </p:nvPr>
        </p:nvGraphicFramePr>
        <p:xfrm>
          <a:off x="467544" y="1934623"/>
          <a:ext cx="993775" cy="414337"/>
        </p:xfrm>
        <a:graphic>
          <a:graphicData uri="http://schemas.openxmlformats.org/presentationml/2006/ole">
            <mc:AlternateContent xmlns:mc="http://schemas.openxmlformats.org/markup-compatibility/2006">
              <mc:Choice xmlns:v="urn:schemas-microsoft-com:vml" Requires="v">
                <p:oleObj spid="_x0000_s5612" name="Equation" r:id="rId5" imgW="457200" imgH="190500" progId="Equation.3">
                  <p:embed/>
                </p:oleObj>
              </mc:Choice>
              <mc:Fallback>
                <p:oleObj name="Equation" r:id="rId5" imgW="457200" imgH="190500" progId="Equation.3">
                  <p:embed/>
                  <p:pic>
                    <p:nvPicPr>
                      <p:cNvPr id="0" name=""/>
                      <p:cNvPicPr/>
                      <p:nvPr/>
                    </p:nvPicPr>
                    <p:blipFill>
                      <a:blip r:embed="rId6"/>
                      <a:stretch>
                        <a:fillRect/>
                      </a:stretch>
                    </p:blipFill>
                    <p:spPr>
                      <a:xfrm>
                        <a:off x="467544" y="1934623"/>
                        <a:ext cx="993775" cy="414337"/>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3145201463"/>
              </p:ext>
            </p:extLst>
          </p:nvPr>
        </p:nvGraphicFramePr>
        <p:xfrm>
          <a:off x="2420813" y="2132207"/>
          <a:ext cx="1628775" cy="855663"/>
        </p:xfrm>
        <a:graphic>
          <a:graphicData uri="http://schemas.openxmlformats.org/presentationml/2006/ole">
            <mc:AlternateContent xmlns:mc="http://schemas.openxmlformats.org/markup-compatibility/2006">
              <mc:Choice xmlns:v="urn:schemas-microsoft-com:vml" Requires="v">
                <p:oleObj spid="_x0000_s5613" name="Equation" r:id="rId7" imgW="749300" imgH="393700" progId="Equation.3">
                  <p:embed/>
                </p:oleObj>
              </mc:Choice>
              <mc:Fallback>
                <p:oleObj name="Equation" r:id="rId7" imgW="749300" imgH="393700" progId="Equation.3">
                  <p:embed/>
                  <p:pic>
                    <p:nvPicPr>
                      <p:cNvPr id="0" name=""/>
                      <p:cNvPicPr/>
                      <p:nvPr/>
                    </p:nvPicPr>
                    <p:blipFill>
                      <a:blip r:embed="rId8"/>
                      <a:stretch>
                        <a:fillRect/>
                      </a:stretch>
                    </p:blipFill>
                    <p:spPr>
                      <a:xfrm>
                        <a:off x="2420813" y="2132207"/>
                        <a:ext cx="1628775" cy="855663"/>
                      </a:xfrm>
                      <a:prstGeom prst="rect">
                        <a:avLst/>
                      </a:prstGeom>
                    </p:spPr>
                  </p:pic>
                </p:oleObj>
              </mc:Fallback>
            </mc:AlternateContent>
          </a:graphicData>
        </a:graphic>
      </p:graphicFrame>
      <p:sp>
        <p:nvSpPr>
          <p:cNvPr id="27" name="Right Brace 26"/>
          <p:cNvSpPr/>
          <p:nvPr/>
        </p:nvSpPr>
        <p:spPr>
          <a:xfrm>
            <a:off x="1461319" y="1848737"/>
            <a:ext cx="221775" cy="1447753"/>
          </a:xfrm>
          <a:prstGeom prst="rightBrace">
            <a:avLst>
              <a:gd name="adj1" fmla="val 36966"/>
              <a:gd name="adj2" fmla="val 50000"/>
            </a:avLst>
          </a:prstGeom>
          <a:ln w="38100" cmpd="sng">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62" name="Straight Arrow Connector 61"/>
          <p:cNvCxnSpPr/>
          <p:nvPr/>
        </p:nvCxnSpPr>
        <p:spPr>
          <a:xfrm>
            <a:off x="1817315" y="2572613"/>
            <a:ext cx="582460" cy="0"/>
          </a:xfrm>
          <a:prstGeom prst="straightConnector1">
            <a:avLst/>
          </a:prstGeom>
          <a:ln w="57150" cmpd="sng">
            <a:solidFill>
              <a:schemeClr val="tx1"/>
            </a:solidFill>
            <a:tailEnd type="stealth" w="med" len="lg"/>
          </a:ln>
        </p:spPr>
        <p:style>
          <a:lnRef idx="1">
            <a:schemeClr val="dk1"/>
          </a:lnRef>
          <a:fillRef idx="0">
            <a:schemeClr val="dk1"/>
          </a:fillRef>
          <a:effectRef idx="0">
            <a:schemeClr val="dk1"/>
          </a:effectRef>
          <a:fontRef idx="minor">
            <a:schemeClr val="tx1"/>
          </a:fontRef>
        </p:style>
      </p:cxnSp>
      <p:sp>
        <p:nvSpPr>
          <p:cNvPr id="63" name="Content Placeholder 2"/>
          <p:cNvSpPr>
            <a:spLocks noGrp="1"/>
          </p:cNvSpPr>
          <p:nvPr>
            <p:ph idx="1"/>
          </p:nvPr>
        </p:nvSpPr>
        <p:spPr>
          <a:xfrm>
            <a:off x="226321" y="3847899"/>
            <a:ext cx="8633756" cy="2251817"/>
          </a:xfrm>
          <a:ln>
            <a:noFill/>
          </a:ln>
          <a:effectLst/>
        </p:spPr>
        <p:txBody>
          <a:bodyPr>
            <a:normAutofit/>
          </a:bodyPr>
          <a:lstStyle/>
          <a:p>
            <a:pPr marL="36513" indent="0">
              <a:buNone/>
            </a:pPr>
            <a:r>
              <a:rPr lang="en-US" dirty="0" smtClean="0">
                <a:solidFill>
                  <a:srgbClr val="FF0000"/>
                </a:solidFill>
              </a:rPr>
              <a:t>The challenge of mechanics:</a:t>
            </a:r>
          </a:p>
          <a:p>
            <a:pPr marL="534988" lvl="1" indent="-177800">
              <a:buNone/>
            </a:pPr>
            <a:r>
              <a:rPr lang="en-US" dirty="0" smtClean="0">
                <a:solidFill>
                  <a:srgbClr val="FF0000"/>
                </a:solidFill>
              </a:rPr>
              <a:t>- Appropriate support concepts for the coil </a:t>
            </a:r>
            <a:r>
              <a:rPr lang="en-US" sz="2200" dirty="0" smtClean="0">
                <a:solidFill>
                  <a:srgbClr val="FF0000"/>
                </a:solidFill>
              </a:rPr>
              <a:t>(bladder-and-key, </a:t>
            </a:r>
            <a:r>
              <a:rPr lang="en-US" sz="2200" dirty="0">
                <a:solidFill>
                  <a:srgbClr val="FF0000"/>
                </a:solidFill>
              </a:rPr>
              <a:t>stress management, canted</a:t>
            </a:r>
            <a:r>
              <a:rPr lang="en-US" sz="2200" dirty="0" smtClean="0">
                <a:solidFill>
                  <a:srgbClr val="FF0000"/>
                </a:solidFill>
              </a:rPr>
              <a:t>-</a:t>
            </a:r>
            <a:r>
              <a:rPr lang="en-US" sz="2200" dirty="0" err="1" smtClean="0">
                <a:solidFill>
                  <a:srgbClr val="FF0000"/>
                </a:solidFill>
              </a:rPr>
              <a:t>cosinus</a:t>
            </a:r>
            <a:r>
              <a:rPr lang="en-US" sz="2200" dirty="0" smtClean="0">
                <a:solidFill>
                  <a:srgbClr val="FF0000"/>
                </a:solidFill>
              </a:rPr>
              <a:t>-theta, …)</a:t>
            </a:r>
          </a:p>
          <a:p>
            <a:pPr marL="534988" lvl="1" indent="-177800">
              <a:buNone/>
            </a:pPr>
            <a:r>
              <a:rPr lang="en-US" dirty="0" smtClean="0">
                <a:solidFill>
                  <a:srgbClr val="FF0000"/>
                </a:solidFill>
              </a:rPr>
              <a:t>- Manage the Increasing stress on the conductor (limit of materials !)</a:t>
            </a:r>
          </a:p>
          <a:p>
            <a:pPr marL="534988" lvl="1" indent="-177800">
              <a:buNone/>
            </a:pPr>
            <a:r>
              <a:rPr lang="en-US" dirty="0" smtClean="0">
                <a:solidFill>
                  <a:srgbClr val="FF0000"/>
                </a:solidFill>
              </a:rPr>
              <a:t>- Limit mechanical energy release (=&gt; training)</a:t>
            </a:r>
            <a:endParaRPr lang="en-US" dirty="0">
              <a:solidFill>
                <a:srgbClr val="FF0000"/>
              </a:solidFill>
            </a:endParaRPr>
          </a:p>
        </p:txBody>
      </p:sp>
      <p:grpSp>
        <p:nvGrpSpPr>
          <p:cNvPr id="8" name="Group 7"/>
          <p:cNvGrpSpPr/>
          <p:nvPr/>
        </p:nvGrpSpPr>
        <p:grpSpPr>
          <a:xfrm>
            <a:off x="4780042" y="809027"/>
            <a:ext cx="3961943" cy="3038873"/>
            <a:chOff x="4780042" y="809027"/>
            <a:chExt cx="3961943" cy="3038873"/>
          </a:xfrm>
        </p:grpSpPr>
        <p:pic>
          <p:nvPicPr>
            <p:cNvPr id="4" name="Picture 3" descr="Screen Shot 2017-08-11 at 06.22.34.png"/>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780042" y="809027"/>
              <a:ext cx="3660461" cy="3038873"/>
            </a:xfrm>
            <a:prstGeom prst="rect">
              <a:avLst/>
            </a:prstGeom>
          </p:spPr>
        </p:pic>
        <p:sp>
          <p:nvSpPr>
            <p:cNvPr id="5" name="TextBox 4"/>
            <p:cNvSpPr txBox="1"/>
            <p:nvPr/>
          </p:nvSpPr>
          <p:spPr>
            <a:xfrm>
              <a:off x="5859945" y="2453960"/>
              <a:ext cx="646443" cy="369332"/>
            </a:xfrm>
            <a:prstGeom prst="rect">
              <a:avLst/>
            </a:prstGeom>
            <a:noFill/>
          </p:spPr>
          <p:txBody>
            <a:bodyPr wrap="none" rtlCol="0">
              <a:spAutoFit/>
            </a:bodyPr>
            <a:lstStyle/>
            <a:p>
              <a:r>
                <a:rPr lang="en-US" dirty="0" smtClean="0"/>
                <a:t>LHC</a:t>
              </a:r>
              <a:endParaRPr lang="en-US" dirty="0"/>
            </a:p>
          </p:txBody>
        </p:sp>
        <p:sp>
          <p:nvSpPr>
            <p:cNvPr id="13" name="TextBox 12"/>
            <p:cNvSpPr txBox="1"/>
            <p:nvPr/>
          </p:nvSpPr>
          <p:spPr>
            <a:xfrm>
              <a:off x="6273881" y="2112465"/>
              <a:ext cx="569387" cy="369332"/>
            </a:xfrm>
            <a:prstGeom prst="rect">
              <a:avLst/>
            </a:prstGeom>
            <a:noFill/>
          </p:spPr>
          <p:txBody>
            <a:bodyPr wrap="none" rtlCol="0">
              <a:spAutoFit/>
            </a:bodyPr>
            <a:lstStyle/>
            <a:p>
              <a:r>
                <a:rPr lang="en-US" dirty="0" smtClean="0"/>
                <a:t>11T</a:t>
              </a:r>
              <a:endParaRPr lang="en-US" dirty="0"/>
            </a:p>
          </p:txBody>
        </p:sp>
        <p:sp>
          <p:nvSpPr>
            <p:cNvPr id="14" name="TextBox 13"/>
            <p:cNvSpPr txBox="1"/>
            <p:nvPr/>
          </p:nvSpPr>
          <p:spPr>
            <a:xfrm>
              <a:off x="6254776" y="1832993"/>
              <a:ext cx="659180" cy="369332"/>
            </a:xfrm>
            <a:prstGeom prst="rect">
              <a:avLst/>
            </a:prstGeom>
            <a:noFill/>
          </p:spPr>
          <p:txBody>
            <a:bodyPr wrap="none" rtlCol="0">
              <a:spAutoFit/>
            </a:bodyPr>
            <a:lstStyle/>
            <a:p>
              <a:r>
                <a:rPr lang="en-US" dirty="0" smtClean="0"/>
                <a:t>QXF</a:t>
              </a:r>
              <a:endParaRPr lang="en-US" dirty="0"/>
            </a:p>
          </p:txBody>
        </p:sp>
        <p:sp>
          <p:nvSpPr>
            <p:cNvPr id="15" name="TextBox 14"/>
            <p:cNvSpPr txBox="1"/>
            <p:nvPr/>
          </p:nvSpPr>
          <p:spPr>
            <a:xfrm>
              <a:off x="6674688" y="1265073"/>
              <a:ext cx="659067" cy="369332"/>
            </a:xfrm>
            <a:prstGeom prst="rect">
              <a:avLst/>
            </a:prstGeom>
            <a:noFill/>
          </p:spPr>
          <p:txBody>
            <a:bodyPr wrap="none" rtlCol="0">
              <a:spAutoFit/>
            </a:bodyPr>
            <a:lstStyle/>
            <a:p>
              <a:r>
                <a:rPr lang="en-US" dirty="0" smtClean="0"/>
                <a:t>FCC</a:t>
              </a:r>
              <a:endParaRPr lang="en-US" dirty="0"/>
            </a:p>
          </p:txBody>
        </p:sp>
        <p:sp>
          <p:nvSpPr>
            <p:cNvPr id="16" name="TextBox 15"/>
            <p:cNvSpPr txBox="1"/>
            <p:nvPr/>
          </p:nvSpPr>
          <p:spPr>
            <a:xfrm>
              <a:off x="7698009" y="1470446"/>
              <a:ext cx="1043976" cy="369332"/>
            </a:xfrm>
            <a:prstGeom prst="rect">
              <a:avLst/>
            </a:prstGeom>
            <a:noFill/>
          </p:spPr>
          <p:txBody>
            <a:bodyPr wrap="none" rtlCol="0">
              <a:spAutoFit/>
            </a:bodyPr>
            <a:lstStyle/>
            <a:p>
              <a:r>
                <a:rPr lang="en-US" dirty="0" smtClean="0"/>
                <a:t>HE-LHC</a:t>
              </a:r>
              <a:endParaRPr lang="en-US" dirty="0"/>
            </a:p>
          </p:txBody>
        </p:sp>
      </p:grpSp>
      <p:grpSp>
        <p:nvGrpSpPr>
          <p:cNvPr id="3" name="Group 2"/>
          <p:cNvGrpSpPr/>
          <p:nvPr/>
        </p:nvGrpSpPr>
        <p:grpSpPr>
          <a:xfrm>
            <a:off x="6506388" y="1124858"/>
            <a:ext cx="1068990" cy="2059916"/>
            <a:chOff x="6506388" y="1124858"/>
            <a:chExt cx="1068990" cy="2059916"/>
          </a:xfrm>
        </p:grpSpPr>
        <p:cxnSp>
          <p:nvCxnSpPr>
            <p:cNvPr id="7" name="Straight Connector 6"/>
            <p:cNvCxnSpPr/>
            <p:nvPr/>
          </p:nvCxnSpPr>
          <p:spPr>
            <a:xfrm flipV="1">
              <a:off x="6506388" y="1124858"/>
              <a:ext cx="1068990" cy="1620770"/>
            </a:xfrm>
            <a:prstGeom prst="line">
              <a:avLst/>
            </a:prstGeom>
            <a:ln w="19050" cmpd="sng">
              <a:solidFill>
                <a:srgbClr val="0000FF"/>
              </a:solidFill>
              <a:prstDash val="sysDash"/>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rot="18197207">
              <a:off x="6106446" y="2055335"/>
              <a:ext cx="1951100" cy="307777"/>
            </a:xfrm>
            <a:prstGeom prst="rect">
              <a:avLst/>
            </a:prstGeom>
            <a:noFill/>
          </p:spPr>
          <p:txBody>
            <a:bodyPr wrap="none" rtlCol="0">
              <a:spAutoFit/>
            </a:bodyPr>
            <a:lstStyle/>
            <a:p>
              <a:r>
                <a:rPr lang="en-US" sz="1400" dirty="0" smtClean="0">
                  <a:solidFill>
                    <a:srgbClr val="0000FF"/>
                  </a:solidFill>
                </a:rPr>
                <a:t>Unconstrained scaling</a:t>
              </a:r>
              <a:endParaRPr lang="en-US" sz="1400" dirty="0">
                <a:solidFill>
                  <a:srgbClr val="0000FF"/>
                </a:solidFill>
              </a:endParaRPr>
            </a:p>
          </p:txBody>
        </p:sp>
      </p:grpSp>
      <p:grpSp>
        <p:nvGrpSpPr>
          <p:cNvPr id="6" name="Group 5"/>
          <p:cNvGrpSpPr/>
          <p:nvPr/>
        </p:nvGrpSpPr>
        <p:grpSpPr>
          <a:xfrm>
            <a:off x="7333755" y="502278"/>
            <a:ext cx="1302015" cy="947461"/>
            <a:chOff x="7333755" y="502278"/>
            <a:chExt cx="1302015" cy="947461"/>
          </a:xfrm>
        </p:grpSpPr>
        <p:sp>
          <p:nvSpPr>
            <p:cNvPr id="22" name="TextBox 21"/>
            <p:cNvSpPr txBox="1"/>
            <p:nvPr/>
          </p:nvSpPr>
          <p:spPr>
            <a:xfrm>
              <a:off x="7373623" y="502278"/>
              <a:ext cx="1262147" cy="523220"/>
            </a:xfrm>
            <a:prstGeom prst="rect">
              <a:avLst/>
            </a:prstGeom>
            <a:noFill/>
          </p:spPr>
          <p:txBody>
            <a:bodyPr wrap="none" rtlCol="0">
              <a:spAutoFit/>
            </a:bodyPr>
            <a:lstStyle/>
            <a:p>
              <a:r>
                <a:rPr lang="en-US" sz="1400" dirty="0" smtClean="0">
                  <a:solidFill>
                    <a:srgbClr val="FF0000"/>
                  </a:solidFill>
                </a:rPr>
                <a:t>Stress limited</a:t>
              </a:r>
            </a:p>
            <a:p>
              <a:r>
                <a:rPr lang="en-US" sz="1400" dirty="0" smtClean="0">
                  <a:solidFill>
                    <a:srgbClr val="FF0000"/>
                  </a:solidFill>
                </a:rPr>
                <a:t>reducing J</a:t>
              </a:r>
              <a:endParaRPr lang="en-US" sz="1400" dirty="0">
                <a:solidFill>
                  <a:srgbClr val="FF0000"/>
                </a:solidFill>
              </a:endParaRPr>
            </a:p>
          </p:txBody>
        </p:sp>
        <p:cxnSp>
          <p:nvCxnSpPr>
            <p:cNvPr id="23" name="Straight Connector 22"/>
            <p:cNvCxnSpPr>
              <a:stCxn id="15" idx="3"/>
            </p:cNvCxnSpPr>
            <p:nvPr/>
          </p:nvCxnSpPr>
          <p:spPr>
            <a:xfrm>
              <a:off x="7333755" y="1449739"/>
              <a:ext cx="794245" cy="0"/>
            </a:xfrm>
            <a:prstGeom prst="line">
              <a:avLst/>
            </a:prstGeom>
            <a:ln w="19050" cmpd="sng">
              <a:solidFill>
                <a:srgbClr val="FF0000"/>
              </a:solidFill>
              <a:prstDash val="sysDash"/>
            </a:ln>
          </p:spPr>
          <p:style>
            <a:lnRef idx="1">
              <a:schemeClr val="dk1"/>
            </a:lnRef>
            <a:fillRef idx="0">
              <a:schemeClr val="dk1"/>
            </a:fillRef>
            <a:effectRef idx="0">
              <a:schemeClr val="dk1"/>
            </a:effectRef>
            <a:fontRef idx="minor">
              <a:schemeClr val="tx1"/>
            </a:fontRef>
          </p:style>
        </p:cxnSp>
      </p:grpSp>
      <p:sp>
        <p:nvSpPr>
          <p:cNvPr id="44" name="Rectangle 43"/>
          <p:cNvSpPr/>
          <p:nvPr/>
        </p:nvSpPr>
        <p:spPr>
          <a:xfrm>
            <a:off x="301350" y="148546"/>
            <a:ext cx="6955750" cy="523220"/>
          </a:xfrm>
          <a:prstGeom prst="rect">
            <a:avLst/>
          </a:prstGeom>
          <a:solidFill>
            <a:schemeClr val="tx2">
              <a:lumMod val="60000"/>
              <a:lumOff val="40000"/>
            </a:schemeClr>
          </a:solidFill>
        </p:spPr>
        <p:txBody>
          <a:bodyPr wrap="none">
            <a:spAutoFit/>
          </a:bodyPr>
          <a:lstStyle/>
          <a:p>
            <a:r>
              <a:rPr lang="en-GB" sz="2800" dirty="0">
                <a:solidFill>
                  <a:schemeClr val="bg1"/>
                </a:solidFill>
              </a:rPr>
              <a:t>Stress in high field magnets</a:t>
            </a:r>
            <a:r>
              <a:rPr lang="en-US" sz="2800" dirty="0" smtClean="0">
                <a:solidFill>
                  <a:schemeClr val="bg1"/>
                </a:solidFill>
              </a:rPr>
              <a:t>: peak stress </a:t>
            </a:r>
            <a:r>
              <a:rPr lang="en-US" sz="2800" dirty="0" smtClean="0">
                <a:solidFill>
                  <a:schemeClr val="bg1"/>
                </a:solidFill>
                <a:sym typeface="Symbol" panose="05050102010706020507" pitchFamily="18" charset="2"/>
              </a:rPr>
              <a:t></a:t>
            </a:r>
            <a:endParaRPr lang="en-GB" sz="2800" dirty="0"/>
          </a:p>
        </p:txBody>
      </p:sp>
      <p:pic>
        <p:nvPicPr>
          <p:cNvPr id="9" name="Picture 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85775" y="772164"/>
            <a:ext cx="1604946" cy="1074210"/>
          </a:xfrm>
          <a:prstGeom prst="rect">
            <a:avLst/>
          </a:prstGeom>
        </p:spPr>
      </p:pic>
    </p:spTree>
    <p:extLst>
      <p:ext uri="{BB962C8B-B14F-4D97-AF65-F5344CB8AC3E}">
        <p14:creationId xmlns:p14="http://schemas.microsoft.com/office/powerpoint/2010/main" val="3417796490"/>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22" presetClass="entr" presetSubtype="4"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ipe(down)">
                                      <p:cBhvr>
                                        <p:cTn id="9" dur="500"/>
                                        <p:tgtEl>
                                          <p:spTgt spid="3"/>
                                        </p:tgtEl>
                                      </p:cBhvr>
                                    </p:animEffect>
                                  </p:childTnLst>
                                </p:cTn>
                              </p:par>
                              <p:par>
                                <p:cTn id="10" presetID="22" presetClass="entr" presetSubtype="8"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0211" y="1772816"/>
            <a:ext cx="8510016" cy="1773936"/>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4186" y="3789040"/>
            <a:ext cx="2160239" cy="1440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56434" y="3790284"/>
            <a:ext cx="2160241" cy="145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64487" y="3800891"/>
            <a:ext cx="2057400"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948264" y="3800891"/>
            <a:ext cx="2051897"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11558" y="5391013"/>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err="1" smtClean="0"/>
              <a:t>Tevatron</a:t>
            </a:r>
            <a:endParaRPr lang="en-GB" b="1" dirty="0"/>
          </a:p>
        </p:txBody>
      </p:sp>
      <p:sp>
        <p:nvSpPr>
          <p:cNvPr id="10" name="TextBox 9"/>
          <p:cNvSpPr txBox="1"/>
          <p:nvPr/>
        </p:nvSpPr>
        <p:spPr>
          <a:xfrm>
            <a:off x="2878547" y="5391013"/>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smtClean="0"/>
              <a:t>HERA</a:t>
            </a:r>
            <a:endParaRPr lang="en-GB" b="1" dirty="0"/>
          </a:p>
        </p:txBody>
      </p:sp>
      <p:sp>
        <p:nvSpPr>
          <p:cNvPr id="11" name="TextBox 10"/>
          <p:cNvSpPr txBox="1"/>
          <p:nvPr/>
        </p:nvSpPr>
        <p:spPr>
          <a:xfrm>
            <a:off x="5100440" y="5391013"/>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smtClean="0"/>
              <a:t>RHIC</a:t>
            </a:r>
            <a:endParaRPr lang="en-GB" b="1" dirty="0"/>
          </a:p>
        </p:txBody>
      </p:sp>
      <p:grpSp>
        <p:nvGrpSpPr>
          <p:cNvPr id="13" name="Group 4"/>
          <p:cNvGrpSpPr>
            <a:grpSpLocks/>
          </p:cNvGrpSpPr>
          <p:nvPr/>
        </p:nvGrpSpPr>
        <p:grpSpPr bwMode="auto">
          <a:xfrm>
            <a:off x="5969632" y="736306"/>
            <a:ext cx="2806204" cy="1112683"/>
            <a:chOff x="2674" y="1317"/>
            <a:chExt cx="3086" cy="1247"/>
          </a:xfrm>
        </p:grpSpPr>
        <p:sp>
          <p:nvSpPr>
            <p:cNvPr id="14" name="Rectangle 5"/>
            <p:cNvSpPr>
              <a:spLocks noChangeArrowheads="1"/>
            </p:cNvSpPr>
            <p:nvPr/>
          </p:nvSpPr>
          <p:spPr bwMode="auto">
            <a:xfrm>
              <a:off x="4918" y="1434"/>
              <a:ext cx="27"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Times New Roman" pitchFamily="18" charset="0"/>
                </a:rPr>
                <a:t> </a:t>
              </a:r>
              <a:endParaRPr lang="en-US" sz="1600" i="1">
                <a:latin typeface="Palatino" pitchFamily="18" charset="0"/>
              </a:endParaRPr>
            </a:p>
          </p:txBody>
        </p:sp>
        <p:grpSp>
          <p:nvGrpSpPr>
            <p:cNvPr id="15" name="Group 6"/>
            <p:cNvGrpSpPr>
              <a:grpSpLocks/>
            </p:cNvGrpSpPr>
            <p:nvPr/>
          </p:nvGrpSpPr>
          <p:grpSpPr bwMode="auto">
            <a:xfrm>
              <a:off x="2674" y="1317"/>
              <a:ext cx="3086" cy="1155"/>
              <a:chOff x="2049" y="2551"/>
              <a:chExt cx="3086" cy="1155"/>
            </a:xfrm>
          </p:grpSpPr>
          <p:sp>
            <p:nvSpPr>
              <p:cNvPr id="35" name="Freeform 7"/>
              <p:cNvSpPr>
                <a:spLocks/>
              </p:cNvSpPr>
              <p:nvPr/>
            </p:nvSpPr>
            <p:spPr bwMode="auto">
              <a:xfrm>
                <a:off x="2053" y="2553"/>
                <a:ext cx="3080" cy="1152"/>
              </a:xfrm>
              <a:custGeom>
                <a:avLst/>
                <a:gdLst>
                  <a:gd name="T0" fmla="*/ 0 w 3080"/>
                  <a:gd name="T1" fmla="*/ 576 h 1152"/>
                  <a:gd name="T2" fmla="*/ 48 w 3080"/>
                  <a:gd name="T3" fmla="*/ 636 h 1152"/>
                  <a:gd name="T4" fmla="*/ 52 w 3080"/>
                  <a:gd name="T5" fmla="*/ 1152 h 1152"/>
                  <a:gd name="T6" fmla="*/ 3080 w 3080"/>
                  <a:gd name="T7" fmla="*/ 568 h 1152"/>
                  <a:gd name="T8" fmla="*/ 3076 w 3080"/>
                  <a:gd name="T9" fmla="*/ 56 h 1152"/>
                  <a:gd name="T10" fmla="*/ 3032 w 3080"/>
                  <a:gd name="T11" fmla="*/ 0 h 1152"/>
                  <a:gd name="T12" fmla="*/ 0 w 3080"/>
                  <a:gd name="T13" fmla="*/ 576 h 1152"/>
                </a:gdLst>
                <a:ahLst/>
                <a:cxnLst>
                  <a:cxn ang="0">
                    <a:pos x="T0" y="T1"/>
                  </a:cxn>
                  <a:cxn ang="0">
                    <a:pos x="T2" y="T3"/>
                  </a:cxn>
                  <a:cxn ang="0">
                    <a:pos x="T4" y="T5"/>
                  </a:cxn>
                  <a:cxn ang="0">
                    <a:pos x="T6" y="T7"/>
                  </a:cxn>
                  <a:cxn ang="0">
                    <a:pos x="T8" y="T9"/>
                  </a:cxn>
                  <a:cxn ang="0">
                    <a:pos x="T10" y="T11"/>
                  </a:cxn>
                  <a:cxn ang="0">
                    <a:pos x="T12" y="T13"/>
                  </a:cxn>
                </a:cxnLst>
                <a:rect l="0" t="0" r="r" b="b"/>
                <a:pathLst>
                  <a:path w="3080" h="1152">
                    <a:moveTo>
                      <a:pt x="0" y="576"/>
                    </a:moveTo>
                    <a:lnTo>
                      <a:pt x="48" y="636"/>
                    </a:lnTo>
                    <a:lnTo>
                      <a:pt x="52" y="1152"/>
                    </a:lnTo>
                    <a:lnTo>
                      <a:pt x="3080" y="568"/>
                    </a:lnTo>
                    <a:lnTo>
                      <a:pt x="3076" y="56"/>
                    </a:lnTo>
                    <a:lnTo>
                      <a:pt x="3032" y="0"/>
                    </a:lnTo>
                    <a:lnTo>
                      <a:pt x="0" y="576"/>
                    </a:lnTo>
                    <a:close/>
                  </a:path>
                </a:pathLst>
              </a:custGeom>
              <a:solidFill>
                <a:srgbClr val="CC330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36" name="Group 8"/>
              <p:cNvGrpSpPr>
                <a:grpSpLocks/>
              </p:cNvGrpSpPr>
              <p:nvPr/>
            </p:nvGrpSpPr>
            <p:grpSpPr bwMode="auto">
              <a:xfrm>
                <a:off x="2051" y="3136"/>
                <a:ext cx="55" cy="570"/>
                <a:chOff x="1150" y="2079"/>
                <a:chExt cx="55" cy="570"/>
              </a:xfrm>
            </p:grpSpPr>
            <p:sp>
              <p:nvSpPr>
                <p:cNvPr id="84" name="AutoShape 9"/>
                <p:cNvSpPr>
                  <a:spLocks noChangeArrowheads="1"/>
                </p:cNvSpPr>
                <p:nvPr/>
              </p:nvSpPr>
              <p:spPr bwMode="auto">
                <a:xfrm rot="5400000">
                  <a:off x="892" y="2338"/>
                  <a:ext cx="570" cy="52"/>
                </a:xfrm>
                <a:prstGeom prst="parallelogram">
                  <a:avLst>
                    <a:gd name="adj" fmla="val 110986"/>
                  </a:avLst>
                </a:prstGeom>
                <a:solidFill>
                  <a:srgbClr val="CC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85" name="Group 10"/>
                <p:cNvGrpSpPr>
                  <a:grpSpLocks/>
                </p:cNvGrpSpPr>
                <p:nvPr/>
              </p:nvGrpSpPr>
              <p:grpSpPr bwMode="auto">
                <a:xfrm>
                  <a:off x="1150" y="2226"/>
                  <a:ext cx="55" cy="160"/>
                  <a:chOff x="1150" y="2226"/>
                  <a:chExt cx="55" cy="160"/>
                </a:xfrm>
              </p:grpSpPr>
              <p:grpSp>
                <p:nvGrpSpPr>
                  <p:cNvPr id="107" name="Group 11"/>
                  <p:cNvGrpSpPr>
                    <a:grpSpLocks/>
                  </p:cNvGrpSpPr>
                  <p:nvPr/>
                </p:nvGrpSpPr>
                <p:grpSpPr bwMode="auto">
                  <a:xfrm>
                    <a:off x="1150" y="2226"/>
                    <a:ext cx="55" cy="96"/>
                    <a:chOff x="1150" y="2226"/>
                    <a:chExt cx="55" cy="96"/>
                  </a:xfrm>
                </p:grpSpPr>
                <p:sp>
                  <p:nvSpPr>
                    <p:cNvPr id="111" name="Oval 12"/>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 name="Oval 13"/>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8" name="Group 14"/>
                  <p:cNvGrpSpPr>
                    <a:grpSpLocks/>
                  </p:cNvGrpSpPr>
                  <p:nvPr/>
                </p:nvGrpSpPr>
                <p:grpSpPr bwMode="auto">
                  <a:xfrm>
                    <a:off x="1150" y="2290"/>
                    <a:ext cx="55" cy="96"/>
                    <a:chOff x="1150" y="2226"/>
                    <a:chExt cx="55" cy="96"/>
                  </a:xfrm>
                </p:grpSpPr>
                <p:sp>
                  <p:nvSpPr>
                    <p:cNvPr id="109" name="Oval 15"/>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 name="Oval 16"/>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86" name="Group 17"/>
                <p:cNvGrpSpPr>
                  <a:grpSpLocks/>
                </p:cNvGrpSpPr>
                <p:nvPr/>
              </p:nvGrpSpPr>
              <p:grpSpPr bwMode="auto">
                <a:xfrm>
                  <a:off x="1150" y="2350"/>
                  <a:ext cx="55" cy="160"/>
                  <a:chOff x="1150" y="2226"/>
                  <a:chExt cx="55" cy="160"/>
                </a:xfrm>
              </p:grpSpPr>
              <p:grpSp>
                <p:nvGrpSpPr>
                  <p:cNvPr id="101" name="Group 18"/>
                  <p:cNvGrpSpPr>
                    <a:grpSpLocks/>
                  </p:cNvGrpSpPr>
                  <p:nvPr/>
                </p:nvGrpSpPr>
                <p:grpSpPr bwMode="auto">
                  <a:xfrm>
                    <a:off x="1150" y="2226"/>
                    <a:ext cx="55" cy="96"/>
                    <a:chOff x="1150" y="2226"/>
                    <a:chExt cx="55" cy="96"/>
                  </a:xfrm>
                </p:grpSpPr>
                <p:sp>
                  <p:nvSpPr>
                    <p:cNvPr id="105" name="Oval 19"/>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6" name="Oval 20"/>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2" name="Group 21"/>
                  <p:cNvGrpSpPr>
                    <a:grpSpLocks/>
                  </p:cNvGrpSpPr>
                  <p:nvPr/>
                </p:nvGrpSpPr>
                <p:grpSpPr bwMode="auto">
                  <a:xfrm>
                    <a:off x="1150" y="2290"/>
                    <a:ext cx="55" cy="96"/>
                    <a:chOff x="1150" y="2226"/>
                    <a:chExt cx="55" cy="96"/>
                  </a:xfrm>
                </p:grpSpPr>
                <p:sp>
                  <p:nvSpPr>
                    <p:cNvPr id="103" name="Oval 22"/>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4" name="Oval 23"/>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87" name="Group 24"/>
                <p:cNvGrpSpPr>
                  <a:grpSpLocks/>
                </p:cNvGrpSpPr>
                <p:nvPr/>
              </p:nvGrpSpPr>
              <p:grpSpPr bwMode="auto">
                <a:xfrm>
                  <a:off x="1150" y="2476"/>
                  <a:ext cx="55" cy="160"/>
                  <a:chOff x="1150" y="2226"/>
                  <a:chExt cx="55" cy="160"/>
                </a:xfrm>
              </p:grpSpPr>
              <p:grpSp>
                <p:nvGrpSpPr>
                  <p:cNvPr id="95" name="Group 25"/>
                  <p:cNvGrpSpPr>
                    <a:grpSpLocks/>
                  </p:cNvGrpSpPr>
                  <p:nvPr/>
                </p:nvGrpSpPr>
                <p:grpSpPr bwMode="auto">
                  <a:xfrm>
                    <a:off x="1150" y="2226"/>
                    <a:ext cx="55" cy="96"/>
                    <a:chOff x="1150" y="2226"/>
                    <a:chExt cx="55" cy="96"/>
                  </a:xfrm>
                </p:grpSpPr>
                <p:sp>
                  <p:nvSpPr>
                    <p:cNvPr id="99" name="Oval 26"/>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0" name="Oval 27"/>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96" name="Group 28"/>
                  <p:cNvGrpSpPr>
                    <a:grpSpLocks/>
                  </p:cNvGrpSpPr>
                  <p:nvPr/>
                </p:nvGrpSpPr>
                <p:grpSpPr bwMode="auto">
                  <a:xfrm>
                    <a:off x="1150" y="2290"/>
                    <a:ext cx="55" cy="96"/>
                    <a:chOff x="1150" y="2226"/>
                    <a:chExt cx="55" cy="96"/>
                  </a:xfrm>
                </p:grpSpPr>
                <p:sp>
                  <p:nvSpPr>
                    <p:cNvPr id="97" name="Oval 29"/>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8" name="Oval 30"/>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88" name="Group 31"/>
                <p:cNvGrpSpPr>
                  <a:grpSpLocks/>
                </p:cNvGrpSpPr>
                <p:nvPr/>
              </p:nvGrpSpPr>
              <p:grpSpPr bwMode="auto">
                <a:xfrm>
                  <a:off x="1150" y="2100"/>
                  <a:ext cx="55" cy="160"/>
                  <a:chOff x="1150" y="2226"/>
                  <a:chExt cx="55" cy="160"/>
                </a:xfrm>
              </p:grpSpPr>
              <p:grpSp>
                <p:nvGrpSpPr>
                  <p:cNvPr id="89" name="Group 32"/>
                  <p:cNvGrpSpPr>
                    <a:grpSpLocks/>
                  </p:cNvGrpSpPr>
                  <p:nvPr/>
                </p:nvGrpSpPr>
                <p:grpSpPr bwMode="auto">
                  <a:xfrm>
                    <a:off x="1150" y="2226"/>
                    <a:ext cx="55" cy="96"/>
                    <a:chOff x="1150" y="2226"/>
                    <a:chExt cx="55" cy="96"/>
                  </a:xfrm>
                </p:grpSpPr>
                <p:sp>
                  <p:nvSpPr>
                    <p:cNvPr id="93" name="Oval 33"/>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4" name="Oval 34"/>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90" name="Group 35"/>
                  <p:cNvGrpSpPr>
                    <a:grpSpLocks/>
                  </p:cNvGrpSpPr>
                  <p:nvPr/>
                </p:nvGrpSpPr>
                <p:grpSpPr bwMode="auto">
                  <a:xfrm>
                    <a:off x="1150" y="2290"/>
                    <a:ext cx="55" cy="96"/>
                    <a:chOff x="1150" y="2226"/>
                    <a:chExt cx="55" cy="96"/>
                  </a:xfrm>
                </p:grpSpPr>
                <p:sp>
                  <p:nvSpPr>
                    <p:cNvPr id="91" name="Oval 36"/>
                    <p:cNvSpPr>
                      <a:spLocks noChangeArrowheads="1"/>
                    </p:cNvSpPr>
                    <p:nvPr/>
                  </p:nvSpPr>
                  <p:spPr bwMode="auto">
                    <a:xfrm>
                      <a:off x="1150" y="2226"/>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 name="Oval 37"/>
                    <p:cNvSpPr>
                      <a:spLocks noChangeArrowheads="1"/>
                    </p:cNvSpPr>
                    <p:nvPr/>
                  </p:nvSpPr>
                  <p:spPr bwMode="auto">
                    <a:xfrm>
                      <a:off x="1176" y="2260"/>
                      <a:ext cx="29" cy="62"/>
                    </a:xfrm>
                    <a:prstGeom prst="ellipse">
                      <a:avLst/>
                    </a:prstGeom>
                    <a:solidFill>
                      <a:srgbClr val="CC33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sp>
            <p:nvSpPr>
              <p:cNvPr id="37" name="Line 38"/>
              <p:cNvSpPr>
                <a:spLocks noChangeShapeType="1"/>
              </p:cNvSpPr>
              <p:nvPr/>
            </p:nvSpPr>
            <p:spPr bwMode="auto">
              <a:xfrm flipV="1">
                <a:off x="2101" y="2611"/>
                <a:ext cx="3027" cy="5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 name="Line 39"/>
              <p:cNvSpPr>
                <a:spLocks noChangeShapeType="1"/>
              </p:cNvSpPr>
              <p:nvPr/>
            </p:nvSpPr>
            <p:spPr bwMode="auto">
              <a:xfrm flipV="1">
                <a:off x="2049" y="2557"/>
                <a:ext cx="3029" cy="5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9" name="Line 40"/>
              <p:cNvSpPr>
                <a:spLocks noChangeShapeType="1"/>
              </p:cNvSpPr>
              <p:nvPr/>
            </p:nvSpPr>
            <p:spPr bwMode="auto">
              <a:xfrm flipV="1">
                <a:off x="2105" y="3123"/>
                <a:ext cx="3024" cy="5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0" name="Line 41"/>
              <p:cNvSpPr>
                <a:spLocks noChangeShapeType="1"/>
              </p:cNvSpPr>
              <p:nvPr/>
            </p:nvSpPr>
            <p:spPr bwMode="auto">
              <a:xfrm flipV="1">
                <a:off x="2103" y="3023"/>
                <a:ext cx="896" cy="4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1" name="Line 42"/>
              <p:cNvSpPr>
                <a:spLocks noChangeShapeType="1"/>
              </p:cNvSpPr>
              <p:nvPr/>
            </p:nvSpPr>
            <p:spPr bwMode="auto">
              <a:xfrm flipV="1">
                <a:off x="2105" y="2984"/>
                <a:ext cx="1094" cy="5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2" name="Line 43"/>
              <p:cNvSpPr>
                <a:spLocks noChangeShapeType="1"/>
              </p:cNvSpPr>
              <p:nvPr/>
            </p:nvSpPr>
            <p:spPr bwMode="auto">
              <a:xfrm flipV="1">
                <a:off x="2105" y="2948"/>
                <a:ext cx="1286" cy="68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3" name="Line 44"/>
              <p:cNvSpPr>
                <a:spLocks noChangeShapeType="1"/>
              </p:cNvSpPr>
              <p:nvPr/>
            </p:nvSpPr>
            <p:spPr bwMode="auto">
              <a:xfrm flipV="1">
                <a:off x="2097" y="2905"/>
                <a:ext cx="1490" cy="7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4" name="Line 45"/>
              <p:cNvSpPr>
                <a:spLocks noChangeShapeType="1"/>
              </p:cNvSpPr>
              <p:nvPr/>
            </p:nvSpPr>
            <p:spPr bwMode="auto">
              <a:xfrm flipV="1">
                <a:off x="2105" y="3057"/>
                <a:ext cx="712" cy="3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5" name="Line 46"/>
              <p:cNvSpPr>
                <a:spLocks noChangeShapeType="1"/>
              </p:cNvSpPr>
              <p:nvPr/>
            </p:nvSpPr>
            <p:spPr bwMode="auto">
              <a:xfrm flipV="1">
                <a:off x="2107" y="3093"/>
                <a:ext cx="526" cy="2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6" name="Line 47"/>
              <p:cNvSpPr>
                <a:spLocks noChangeShapeType="1"/>
              </p:cNvSpPr>
              <p:nvPr/>
            </p:nvSpPr>
            <p:spPr bwMode="auto">
              <a:xfrm flipV="1">
                <a:off x="2099" y="3125"/>
                <a:ext cx="358" cy="19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7" name="Line 48"/>
              <p:cNvSpPr>
                <a:spLocks noChangeShapeType="1"/>
              </p:cNvSpPr>
              <p:nvPr/>
            </p:nvSpPr>
            <p:spPr bwMode="auto">
              <a:xfrm flipV="1">
                <a:off x="2099" y="3159"/>
                <a:ext cx="178" cy="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 name="Line 49"/>
              <p:cNvSpPr>
                <a:spLocks noChangeShapeType="1"/>
              </p:cNvSpPr>
              <p:nvPr/>
            </p:nvSpPr>
            <p:spPr bwMode="auto">
              <a:xfrm flipV="1">
                <a:off x="2277" y="3073"/>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9" name="Line 50"/>
              <p:cNvSpPr>
                <a:spLocks noChangeShapeType="1"/>
              </p:cNvSpPr>
              <p:nvPr/>
            </p:nvSpPr>
            <p:spPr bwMode="auto">
              <a:xfrm flipV="1">
                <a:off x="2447" y="3043"/>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0" name="Line 51"/>
              <p:cNvSpPr>
                <a:spLocks noChangeShapeType="1"/>
              </p:cNvSpPr>
              <p:nvPr/>
            </p:nvSpPr>
            <p:spPr bwMode="auto">
              <a:xfrm flipV="1">
                <a:off x="2633" y="3005"/>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1" name="Line 52"/>
              <p:cNvSpPr>
                <a:spLocks noChangeShapeType="1"/>
              </p:cNvSpPr>
              <p:nvPr/>
            </p:nvSpPr>
            <p:spPr bwMode="auto">
              <a:xfrm flipV="1">
                <a:off x="2113" y="3105"/>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2" name="Line 53"/>
              <p:cNvSpPr>
                <a:spLocks noChangeShapeType="1"/>
              </p:cNvSpPr>
              <p:nvPr/>
            </p:nvSpPr>
            <p:spPr bwMode="auto">
              <a:xfrm flipV="1">
                <a:off x="2814" y="2970"/>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3" name="Line 54"/>
              <p:cNvSpPr>
                <a:spLocks noChangeShapeType="1"/>
              </p:cNvSpPr>
              <p:nvPr/>
            </p:nvSpPr>
            <p:spPr bwMode="auto">
              <a:xfrm flipV="1">
                <a:off x="2995" y="2935"/>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4" name="Line 55"/>
              <p:cNvSpPr>
                <a:spLocks noChangeShapeType="1"/>
              </p:cNvSpPr>
              <p:nvPr/>
            </p:nvSpPr>
            <p:spPr bwMode="auto">
              <a:xfrm flipV="1">
                <a:off x="2820" y="2968"/>
                <a:ext cx="90" cy="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5" name="Line 56"/>
              <p:cNvSpPr>
                <a:spLocks noChangeShapeType="1"/>
              </p:cNvSpPr>
              <p:nvPr/>
            </p:nvSpPr>
            <p:spPr bwMode="auto">
              <a:xfrm flipV="1">
                <a:off x="3193" y="2899"/>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6" name="Line 57"/>
              <p:cNvSpPr>
                <a:spLocks noChangeShapeType="1"/>
              </p:cNvSpPr>
              <p:nvPr/>
            </p:nvSpPr>
            <p:spPr bwMode="auto">
              <a:xfrm flipV="1">
                <a:off x="3391" y="2860"/>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7" name="Line 58"/>
              <p:cNvSpPr>
                <a:spLocks noChangeShapeType="1"/>
              </p:cNvSpPr>
              <p:nvPr/>
            </p:nvSpPr>
            <p:spPr bwMode="auto">
              <a:xfrm flipV="1">
                <a:off x="3577" y="2824"/>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8" name="Line 59"/>
              <p:cNvSpPr>
                <a:spLocks noChangeShapeType="1"/>
              </p:cNvSpPr>
              <p:nvPr/>
            </p:nvSpPr>
            <p:spPr bwMode="auto">
              <a:xfrm flipV="1">
                <a:off x="3041" y="2733"/>
                <a:ext cx="1490" cy="7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 name="Line 60"/>
              <p:cNvSpPr>
                <a:spLocks noChangeShapeType="1"/>
              </p:cNvSpPr>
              <p:nvPr/>
            </p:nvSpPr>
            <p:spPr bwMode="auto">
              <a:xfrm flipV="1">
                <a:off x="4524" y="2652"/>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60" name="Group 61"/>
              <p:cNvGrpSpPr>
                <a:grpSpLocks/>
              </p:cNvGrpSpPr>
              <p:nvPr/>
            </p:nvGrpSpPr>
            <p:grpSpPr bwMode="auto">
              <a:xfrm>
                <a:off x="2269" y="2688"/>
                <a:ext cx="2161" cy="985"/>
                <a:chOff x="1368" y="1631"/>
                <a:chExt cx="2161" cy="985"/>
              </a:xfrm>
            </p:grpSpPr>
            <p:grpSp>
              <p:nvGrpSpPr>
                <p:cNvPr id="74" name="Group 62"/>
                <p:cNvGrpSpPr>
                  <a:grpSpLocks/>
                </p:cNvGrpSpPr>
                <p:nvPr/>
              </p:nvGrpSpPr>
              <p:grpSpPr bwMode="auto">
                <a:xfrm>
                  <a:off x="1368" y="1741"/>
                  <a:ext cx="1581" cy="875"/>
                  <a:chOff x="1332" y="1903"/>
                  <a:chExt cx="1581" cy="875"/>
                </a:xfrm>
              </p:grpSpPr>
              <p:sp>
                <p:nvSpPr>
                  <p:cNvPr id="82" name="Line 63"/>
                  <p:cNvSpPr>
                    <a:spLocks noChangeShapeType="1"/>
                  </p:cNvSpPr>
                  <p:nvPr/>
                </p:nvSpPr>
                <p:spPr bwMode="auto">
                  <a:xfrm flipV="1">
                    <a:off x="1332" y="1984"/>
                    <a:ext cx="1490" cy="7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3" name="Line 64"/>
                  <p:cNvSpPr>
                    <a:spLocks noChangeShapeType="1"/>
                  </p:cNvSpPr>
                  <p:nvPr/>
                </p:nvSpPr>
                <p:spPr bwMode="auto">
                  <a:xfrm flipV="1">
                    <a:off x="2821" y="1903"/>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75" name="Line 65"/>
                <p:cNvSpPr>
                  <a:spLocks noChangeShapeType="1"/>
                </p:cNvSpPr>
                <p:nvPr/>
              </p:nvSpPr>
              <p:spPr bwMode="auto">
                <a:xfrm flipV="1">
                  <a:off x="1560" y="1786"/>
                  <a:ext cx="1490" cy="7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6" name="Line 66"/>
                <p:cNvSpPr>
                  <a:spLocks noChangeShapeType="1"/>
                </p:cNvSpPr>
                <p:nvPr/>
              </p:nvSpPr>
              <p:spPr bwMode="auto">
                <a:xfrm flipV="1">
                  <a:off x="3040" y="1705"/>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7" name="Line 67"/>
                <p:cNvSpPr>
                  <a:spLocks noChangeShapeType="1"/>
                </p:cNvSpPr>
                <p:nvPr/>
              </p:nvSpPr>
              <p:spPr bwMode="auto">
                <a:xfrm flipV="1">
                  <a:off x="1776" y="1738"/>
                  <a:ext cx="1490" cy="7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78" name="Group 68"/>
                <p:cNvGrpSpPr>
                  <a:grpSpLocks/>
                </p:cNvGrpSpPr>
                <p:nvPr/>
              </p:nvGrpSpPr>
              <p:grpSpPr bwMode="auto">
                <a:xfrm>
                  <a:off x="1948" y="1631"/>
                  <a:ext cx="1581" cy="875"/>
                  <a:chOff x="1332" y="1903"/>
                  <a:chExt cx="1581" cy="875"/>
                </a:xfrm>
              </p:grpSpPr>
              <p:sp>
                <p:nvSpPr>
                  <p:cNvPr id="80" name="Line 69"/>
                  <p:cNvSpPr>
                    <a:spLocks noChangeShapeType="1"/>
                  </p:cNvSpPr>
                  <p:nvPr/>
                </p:nvSpPr>
                <p:spPr bwMode="auto">
                  <a:xfrm flipV="1">
                    <a:off x="1332" y="1984"/>
                    <a:ext cx="1490" cy="7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1" name="Line 70"/>
                  <p:cNvSpPr>
                    <a:spLocks noChangeShapeType="1"/>
                  </p:cNvSpPr>
                  <p:nvPr/>
                </p:nvSpPr>
                <p:spPr bwMode="auto">
                  <a:xfrm flipV="1">
                    <a:off x="2821" y="1903"/>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79" name="Line 71"/>
                <p:cNvSpPr>
                  <a:spLocks noChangeShapeType="1"/>
                </p:cNvSpPr>
                <p:nvPr/>
              </p:nvSpPr>
              <p:spPr bwMode="auto">
                <a:xfrm flipV="1">
                  <a:off x="3268" y="1651"/>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61" name="Group 72"/>
              <p:cNvGrpSpPr>
                <a:grpSpLocks/>
              </p:cNvGrpSpPr>
              <p:nvPr/>
            </p:nvGrpSpPr>
            <p:grpSpPr bwMode="auto">
              <a:xfrm>
                <a:off x="3248" y="2613"/>
                <a:ext cx="1581" cy="875"/>
                <a:chOff x="1332" y="1903"/>
                <a:chExt cx="1581" cy="875"/>
              </a:xfrm>
            </p:grpSpPr>
            <p:sp>
              <p:nvSpPr>
                <p:cNvPr id="72" name="Line 73"/>
                <p:cNvSpPr>
                  <a:spLocks noChangeShapeType="1"/>
                </p:cNvSpPr>
                <p:nvPr/>
              </p:nvSpPr>
              <p:spPr bwMode="auto">
                <a:xfrm flipV="1">
                  <a:off x="1332" y="1984"/>
                  <a:ext cx="1490" cy="7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3" name="Line 74"/>
                <p:cNvSpPr>
                  <a:spLocks noChangeShapeType="1"/>
                </p:cNvSpPr>
                <p:nvPr/>
              </p:nvSpPr>
              <p:spPr bwMode="auto">
                <a:xfrm flipV="1">
                  <a:off x="2821" y="1903"/>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62" name="Line 75"/>
              <p:cNvSpPr>
                <a:spLocks noChangeShapeType="1"/>
              </p:cNvSpPr>
              <p:nvPr/>
            </p:nvSpPr>
            <p:spPr bwMode="auto">
              <a:xfrm flipV="1">
                <a:off x="3440" y="2649"/>
                <a:ext cx="1496" cy="80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3" name="Line 76"/>
              <p:cNvSpPr>
                <a:spLocks noChangeShapeType="1"/>
              </p:cNvSpPr>
              <p:nvPr/>
            </p:nvSpPr>
            <p:spPr bwMode="auto">
              <a:xfrm flipV="1">
                <a:off x="4932" y="2565"/>
                <a:ext cx="92" cy="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4" name="Line 77"/>
              <p:cNvSpPr>
                <a:spLocks noChangeShapeType="1"/>
              </p:cNvSpPr>
              <p:nvPr/>
            </p:nvSpPr>
            <p:spPr bwMode="auto">
              <a:xfrm flipV="1">
                <a:off x="3656" y="2613"/>
                <a:ext cx="1475" cy="7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5" name="Line 78"/>
              <p:cNvSpPr>
                <a:spLocks noChangeShapeType="1"/>
              </p:cNvSpPr>
              <p:nvPr/>
            </p:nvSpPr>
            <p:spPr bwMode="auto">
              <a:xfrm>
                <a:off x="5131" y="2608"/>
                <a:ext cx="0" cy="5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6" name="Line 79"/>
              <p:cNvSpPr>
                <a:spLocks noChangeShapeType="1"/>
              </p:cNvSpPr>
              <p:nvPr/>
            </p:nvSpPr>
            <p:spPr bwMode="auto">
              <a:xfrm>
                <a:off x="5077" y="2551"/>
                <a:ext cx="54" cy="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 name="Line 80"/>
              <p:cNvSpPr>
                <a:spLocks noChangeShapeType="1"/>
              </p:cNvSpPr>
              <p:nvPr/>
            </p:nvSpPr>
            <p:spPr bwMode="auto">
              <a:xfrm flipV="1">
                <a:off x="3870" y="2686"/>
                <a:ext cx="1256" cy="67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8" name="Line 81"/>
              <p:cNvSpPr>
                <a:spLocks noChangeShapeType="1"/>
              </p:cNvSpPr>
              <p:nvPr/>
            </p:nvSpPr>
            <p:spPr bwMode="auto">
              <a:xfrm flipV="1">
                <a:off x="4098" y="2770"/>
                <a:ext cx="1028" cy="55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9" name="Line 82"/>
              <p:cNvSpPr>
                <a:spLocks noChangeShapeType="1"/>
              </p:cNvSpPr>
              <p:nvPr/>
            </p:nvSpPr>
            <p:spPr bwMode="auto">
              <a:xfrm flipV="1">
                <a:off x="4329" y="2845"/>
                <a:ext cx="797" cy="4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0" name="Line 83"/>
              <p:cNvSpPr>
                <a:spLocks noChangeShapeType="1"/>
              </p:cNvSpPr>
              <p:nvPr/>
            </p:nvSpPr>
            <p:spPr bwMode="auto">
              <a:xfrm flipV="1">
                <a:off x="4554" y="2923"/>
                <a:ext cx="581" cy="3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 name="Line 84"/>
              <p:cNvSpPr>
                <a:spLocks noChangeShapeType="1"/>
              </p:cNvSpPr>
              <p:nvPr/>
            </p:nvSpPr>
            <p:spPr bwMode="auto">
              <a:xfrm flipV="1">
                <a:off x="4824" y="3016"/>
                <a:ext cx="308" cy="1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6" name="Group 85"/>
            <p:cNvGrpSpPr>
              <a:grpSpLocks/>
            </p:cNvGrpSpPr>
            <p:nvPr/>
          </p:nvGrpSpPr>
          <p:grpSpPr bwMode="auto">
            <a:xfrm>
              <a:off x="4449" y="1445"/>
              <a:ext cx="954" cy="623"/>
              <a:chOff x="3071" y="2827"/>
              <a:chExt cx="954" cy="623"/>
            </a:xfrm>
          </p:grpSpPr>
          <p:sp>
            <p:nvSpPr>
              <p:cNvPr id="33" name="Freeform 86"/>
              <p:cNvSpPr>
                <a:spLocks/>
              </p:cNvSpPr>
              <p:nvPr/>
            </p:nvSpPr>
            <p:spPr bwMode="auto">
              <a:xfrm>
                <a:off x="3071" y="2827"/>
                <a:ext cx="664" cy="164"/>
              </a:xfrm>
              <a:custGeom>
                <a:avLst/>
                <a:gdLst>
                  <a:gd name="T0" fmla="*/ 0 w 664"/>
                  <a:gd name="T1" fmla="*/ 108 h 164"/>
                  <a:gd name="T2" fmla="*/ 92 w 664"/>
                  <a:gd name="T3" fmla="*/ 164 h 164"/>
                  <a:gd name="T4" fmla="*/ 664 w 664"/>
                  <a:gd name="T5" fmla="*/ 50 h 164"/>
                  <a:gd name="T6" fmla="*/ 562 w 664"/>
                  <a:gd name="T7" fmla="*/ 0 h 164"/>
                  <a:gd name="T8" fmla="*/ 0 w 664"/>
                  <a:gd name="T9" fmla="*/ 108 h 164"/>
                </a:gdLst>
                <a:ahLst/>
                <a:cxnLst>
                  <a:cxn ang="0">
                    <a:pos x="T0" y="T1"/>
                  </a:cxn>
                  <a:cxn ang="0">
                    <a:pos x="T2" y="T3"/>
                  </a:cxn>
                  <a:cxn ang="0">
                    <a:pos x="T4" y="T5"/>
                  </a:cxn>
                  <a:cxn ang="0">
                    <a:pos x="T6" y="T7"/>
                  </a:cxn>
                  <a:cxn ang="0">
                    <a:pos x="T8" y="T9"/>
                  </a:cxn>
                </a:cxnLst>
                <a:rect l="0" t="0" r="r" b="b"/>
                <a:pathLst>
                  <a:path w="664" h="164">
                    <a:moveTo>
                      <a:pt x="0" y="108"/>
                    </a:moveTo>
                    <a:lnTo>
                      <a:pt x="92" y="164"/>
                    </a:lnTo>
                    <a:lnTo>
                      <a:pt x="664" y="50"/>
                    </a:lnTo>
                    <a:lnTo>
                      <a:pt x="562" y="0"/>
                    </a:lnTo>
                    <a:lnTo>
                      <a:pt x="0" y="108"/>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 name="Freeform 87"/>
              <p:cNvSpPr>
                <a:spLocks/>
              </p:cNvSpPr>
              <p:nvPr/>
            </p:nvSpPr>
            <p:spPr bwMode="auto">
              <a:xfrm>
                <a:off x="3161" y="2877"/>
                <a:ext cx="864" cy="573"/>
              </a:xfrm>
              <a:custGeom>
                <a:avLst/>
                <a:gdLst>
                  <a:gd name="T0" fmla="*/ 0 w 864"/>
                  <a:gd name="T1" fmla="*/ 114 h 573"/>
                  <a:gd name="T2" fmla="*/ 282 w 864"/>
                  <a:gd name="T3" fmla="*/ 573 h 573"/>
                  <a:gd name="T4" fmla="*/ 864 w 864"/>
                  <a:gd name="T5" fmla="*/ 462 h 573"/>
                  <a:gd name="T6" fmla="*/ 573 w 864"/>
                  <a:gd name="T7" fmla="*/ 0 h 573"/>
                  <a:gd name="T8" fmla="*/ 0 w 864"/>
                  <a:gd name="T9" fmla="*/ 114 h 573"/>
                </a:gdLst>
                <a:ahLst/>
                <a:cxnLst>
                  <a:cxn ang="0">
                    <a:pos x="T0" y="T1"/>
                  </a:cxn>
                  <a:cxn ang="0">
                    <a:pos x="T2" y="T3"/>
                  </a:cxn>
                  <a:cxn ang="0">
                    <a:pos x="T4" y="T5"/>
                  </a:cxn>
                  <a:cxn ang="0">
                    <a:pos x="T6" y="T7"/>
                  </a:cxn>
                  <a:cxn ang="0">
                    <a:pos x="T8" y="T9"/>
                  </a:cxn>
                </a:cxnLst>
                <a:rect l="0" t="0" r="r" b="b"/>
                <a:pathLst>
                  <a:path w="864" h="573">
                    <a:moveTo>
                      <a:pt x="0" y="114"/>
                    </a:moveTo>
                    <a:lnTo>
                      <a:pt x="282" y="573"/>
                    </a:lnTo>
                    <a:lnTo>
                      <a:pt x="864" y="462"/>
                    </a:lnTo>
                    <a:lnTo>
                      <a:pt x="573" y="0"/>
                    </a:lnTo>
                    <a:lnTo>
                      <a:pt x="0" y="114"/>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7" name="Group 88"/>
            <p:cNvGrpSpPr>
              <a:grpSpLocks/>
            </p:cNvGrpSpPr>
            <p:nvPr/>
          </p:nvGrpSpPr>
          <p:grpSpPr bwMode="auto">
            <a:xfrm>
              <a:off x="4162" y="1502"/>
              <a:ext cx="954" cy="623"/>
              <a:chOff x="3071" y="2827"/>
              <a:chExt cx="954" cy="623"/>
            </a:xfrm>
          </p:grpSpPr>
          <p:sp>
            <p:nvSpPr>
              <p:cNvPr id="31" name="Freeform 89"/>
              <p:cNvSpPr>
                <a:spLocks/>
              </p:cNvSpPr>
              <p:nvPr/>
            </p:nvSpPr>
            <p:spPr bwMode="auto">
              <a:xfrm>
                <a:off x="3071" y="2827"/>
                <a:ext cx="664" cy="164"/>
              </a:xfrm>
              <a:custGeom>
                <a:avLst/>
                <a:gdLst>
                  <a:gd name="T0" fmla="*/ 0 w 664"/>
                  <a:gd name="T1" fmla="*/ 108 h 164"/>
                  <a:gd name="T2" fmla="*/ 92 w 664"/>
                  <a:gd name="T3" fmla="*/ 164 h 164"/>
                  <a:gd name="T4" fmla="*/ 664 w 664"/>
                  <a:gd name="T5" fmla="*/ 50 h 164"/>
                  <a:gd name="T6" fmla="*/ 562 w 664"/>
                  <a:gd name="T7" fmla="*/ 0 h 164"/>
                  <a:gd name="T8" fmla="*/ 0 w 664"/>
                  <a:gd name="T9" fmla="*/ 108 h 164"/>
                </a:gdLst>
                <a:ahLst/>
                <a:cxnLst>
                  <a:cxn ang="0">
                    <a:pos x="T0" y="T1"/>
                  </a:cxn>
                  <a:cxn ang="0">
                    <a:pos x="T2" y="T3"/>
                  </a:cxn>
                  <a:cxn ang="0">
                    <a:pos x="T4" y="T5"/>
                  </a:cxn>
                  <a:cxn ang="0">
                    <a:pos x="T6" y="T7"/>
                  </a:cxn>
                  <a:cxn ang="0">
                    <a:pos x="T8" y="T9"/>
                  </a:cxn>
                </a:cxnLst>
                <a:rect l="0" t="0" r="r" b="b"/>
                <a:pathLst>
                  <a:path w="664" h="164">
                    <a:moveTo>
                      <a:pt x="0" y="108"/>
                    </a:moveTo>
                    <a:lnTo>
                      <a:pt x="92" y="164"/>
                    </a:lnTo>
                    <a:lnTo>
                      <a:pt x="664" y="50"/>
                    </a:lnTo>
                    <a:lnTo>
                      <a:pt x="562" y="0"/>
                    </a:lnTo>
                    <a:lnTo>
                      <a:pt x="0" y="108"/>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 name="Freeform 90"/>
              <p:cNvSpPr>
                <a:spLocks/>
              </p:cNvSpPr>
              <p:nvPr/>
            </p:nvSpPr>
            <p:spPr bwMode="auto">
              <a:xfrm>
                <a:off x="3161" y="2877"/>
                <a:ext cx="864" cy="573"/>
              </a:xfrm>
              <a:custGeom>
                <a:avLst/>
                <a:gdLst>
                  <a:gd name="T0" fmla="*/ 0 w 864"/>
                  <a:gd name="T1" fmla="*/ 114 h 573"/>
                  <a:gd name="T2" fmla="*/ 282 w 864"/>
                  <a:gd name="T3" fmla="*/ 573 h 573"/>
                  <a:gd name="T4" fmla="*/ 864 w 864"/>
                  <a:gd name="T5" fmla="*/ 462 h 573"/>
                  <a:gd name="T6" fmla="*/ 573 w 864"/>
                  <a:gd name="T7" fmla="*/ 0 h 573"/>
                  <a:gd name="T8" fmla="*/ 0 w 864"/>
                  <a:gd name="T9" fmla="*/ 114 h 573"/>
                </a:gdLst>
                <a:ahLst/>
                <a:cxnLst>
                  <a:cxn ang="0">
                    <a:pos x="T0" y="T1"/>
                  </a:cxn>
                  <a:cxn ang="0">
                    <a:pos x="T2" y="T3"/>
                  </a:cxn>
                  <a:cxn ang="0">
                    <a:pos x="T4" y="T5"/>
                  </a:cxn>
                  <a:cxn ang="0">
                    <a:pos x="T6" y="T7"/>
                  </a:cxn>
                  <a:cxn ang="0">
                    <a:pos x="T8" y="T9"/>
                  </a:cxn>
                </a:cxnLst>
                <a:rect l="0" t="0" r="r" b="b"/>
                <a:pathLst>
                  <a:path w="864" h="573">
                    <a:moveTo>
                      <a:pt x="0" y="114"/>
                    </a:moveTo>
                    <a:lnTo>
                      <a:pt x="282" y="573"/>
                    </a:lnTo>
                    <a:lnTo>
                      <a:pt x="864" y="462"/>
                    </a:lnTo>
                    <a:lnTo>
                      <a:pt x="573" y="0"/>
                    </a:lnTo>
                    <a:lnTo>
                      <a:pt x="0" y="114"/>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8" name="Group 91"/>
            <p:cNvGrpSpPr>
              <a:grpSpLocks/>
            </p:cNvGrpSpPr>
            <p:nvPr/>
          </p:nvGrpSpPr>
          <p:grpSpPr bwMode="auto">
            <a:xfrm>
              <a:off x="3867" y="1559"/>
              <a:ext cx="954" cy="623"/>
              <a:chOff x="3071" y="2827"/>
              <a:chExt cx="954" cy="623"/>
            </a:xfrm>
          </p:grpSpPr>
          <p:sp>
            <p:nvSpPr>
              <p:cNvPr id="29" name="Freeform 92"/>
              <p:cNvSpPr>
                <a:spLocks/>
              </p:cNvSpPr>
              <p:nvPr/>
            </p:nvSpPr>
            <p:spPr bwMode="auto">
              <a:xfrm>
                <a:off x="3071" y="2827"/>
                <a:ext cx="664" cy="164"/>
              </a:xfrm>
              <a:custGeom>
                <a:avLst/>
                <a:gdLst>
                  <a:gd name="T0" fmla="*/ 0 w 664"/>
                  <a:gd name="T1" fmla="*/ 108 h 164"/>
                  <a:gd name="T2" fmla="*/ 92 w 664"/>
                  <a:gd name="T3" fmla="*/ 164 h 164"/>
                  <a:gd name="T4" fmla="*/ 664 w 664"/>
                  <a:gd name="T5" fmla="*/ 50 h 164"/>
                  <a:gd name="T6" fmla="*/ 562 w 664"/>
                  <a:gd name="T7" fmla="*/ 0 h 164"/>
                  <a:gd name="T8" fmla="*/ 0 w 664"/>
                  <a:gd name="T9" fmla="*/ 108 h 164"/>
                </a:gdLst>
                <a:ahLst/>
                <a:cxnLst>
                  <a:cxn ang="0">
                    <a:pos x="T0" y="T1"/>
                  </a:cxn>
                  <a:cxn ang="0">
                    <a:pos x="T2" y="T3"/>
                  </a:cxn>
                  <a:cxn ang="0">
                    <a:pos x="T4" y="T5"/>
                  </a:cxn>
                  <a:cxn ang="0">
                    <a:pos x="T6" y="T7"/>
                  </a:cxn>
                  <a:cxn ang="0">
                    <a:pos x="T8" y="T9"/>
                  </a:cxn>
                </a:cxnLst>
                <a:rect l="0" t="0" r="r" b="b"/>
                <a:pathLst>
                  <a:path w="664" h="164">
                    <a:moveTo>
                      <a:pt x="0" y="108"/>
                    </a:moveTo>
                    <a:lnTo>
                      <a:pt x="92" y="164"/>
                    </a:lnTo>
                    <a:lnTo>
                      <a:pt x="664" y="50"/>
                    </a:lnTo>
                    <a:lnTo>
                      <a:pt x="562" y="0"/>
                    </a:lnTo>
                    <a:lnTo>
                      <a:pt x="0" y="108"/>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 name="Freeform 93"/>
              <p:cNvSpPr>
                <a:spLocks/>
              </p:cNvSpPr>
              <p:nvPr/>
            </p:nvSpPr>
            <p:spPr bwMode="auto">
              <a:xfrm>
                <a:off x="3161" y="2877"/>
                <a:ext cx="864" cy="573"/>
              </a:xfrm>
              <a:custGeom>
                <a:avLst/>
                <a:gdLst>
                  <a:gd name="T0" fmla="*/ 0 w 864"/>
                  <a:gd name="T1" fmla="*/ 114 h 573"/>
                  <a:gd name="T2" fmla="*/ 282 w 864"/>
                  <a:gd name="T3" fmla="*/ 573 h 573"/>
                  <a:gd name="T4" fmla="*/ 864 w 864"/>
                  <a:gd name="T5" fmla="*/ 462 h 573"/>
                  <a:gd name="T6" fmla="*/ 573 w 864"/>
                  <a:gd name="T7" fmla="*/ 0 h 573"/>
                  <a:gd name="T8" fmla="*/ 0 w 864"/>
                  <a:gd name="T9" fmla="*/ 114 h 573"/>
                </a:gdLst>
                <a:ahLst/>
                <a:cxnLst>
                  <a:cxn ang="0">
                    <a:pos x="T0" y="T1"/>
                  </a:cxn>
                  <a:cxn ang="0">
                    <a:pos x="T2" y="T3"/>
                  </a:cxn>
                  <a:cxn ang="0">
                    <a:pos x="T4" y="T5"/>
                  </a:cxn>
                  <a:cxn ang="0">
                    <a:pos x="T6" y="T7"/>
                  </a:cxn>
                  <a:cxn ang="0">
                    <a:pos x="T8" y="T9"/>
                  </a:cxn>
                </a:cxnLst>
                <a:rect l="0" t="0" r="r" b="b"/>
                <a:pathLst>
                  <a:path w="864" h="573">
                    <a:moveTo>
                      <a:pt x="0" y="114"/>
                    </a:moveTo>
                    <a:lnTo>
                      <a:pt x="282" y="573"/>
                    </a:lnTo>
                    <a:lnTo>
                      <a:pt x="864" y="462"/>
                    </a:lnTo>
                    <a:lnTo>
                      <a:pt x="573" y="0"/>
                    </a:lnTo>
                    <a:lnTo>
                      <a:pt x="0" y="114"/>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9" name="Group 94"/>
            <p:cNvGrpSpPr>
              <a:grpSpLocks/>
            </p:cNvGrpSpPr>
            <p:nvPr/>
          </p:nvGrpSpPr>
          <p:grpSpPr bwMode="auto">
            <a:xfrm>
              <a:off x="3578" y="1614"/>
              <a:ext cx="954" cy="623"/>
              <a:chOff x="3071" y="2827"/>
              <a:chExt cx="954" cy="623"/>
            </a:xfrm>
          </p:grpSpPr>
          <p:sp>
            <p:nvSpPr>
              <p:cNvPr id="27" name="Freeform 95"/>
              <p:cNvSpPr>
                <a:spLocks/>
              </p:cNvSpPr>
              <p:nvPr/>
            </p:nvSpPr>
            <p:spPr bwMode="auto">
              <a:xfrm>
                <a:off x="3071" y="2827"/>
                <a:ext cx="664" cy="164"/>
              </a:xfrm>
              <a:custGeom>
                <a:avLst/>
                <a:gdLst>
                  <a:gd name="T0" fmla="*/ 0 w 664"/>
                  <a:gd name="T1" fmla="*/ 108 h 164"/>
                  <a:gd name="T2" fmla="*/ 92 w 664"/>
                  <a:gd name="T3" fmla="*/ 164 h 164"/>
                  <a:gd name="T4" fmla="*/ 664 w 664"/>
                  <a:gd name="T5" fmla="*/ 50 h 164"/>
                  <a:gd name="T6" fmla="*/ 562 w 664"/>
                  <a:gd name="T7" fmla="*/ 0 h 164"/>
                  <a:gd name="T8" fmla="*/ 0 w 664"/>
                  <a:gd name="T9" fmla="*/ 108 h 164"/>
                </a:gdLst>
                <a:ahLst/>
                <a:cxnLst>
                  <a:cxn ang="0">
                    <a:pos x="T0" y="T1"/>
                  </a:cxn>
                  <a:cxn ang="0">
                    <a:pos x="T2" y="T3"/>
                  </a:cxn>
                  <a:cxn ang="0">
                    <a:pos x="T4" y="T5"/>
                  </a:cxn>
                  <a:cxn ang="0">
                    <a:pos x="T6" y="T7"/>
                  </a:cxn>
                  <a:cxn ang="0">
                    <a:pos x="T8" y="T9"/>
                  </a:cxn>
                </a:cxnLst>
                <a:rect l="0" t="0" r="r" b="b"/>
                <a:pathLst>
                  <a:path w="664" h="164">
                    <a:moveTo>
                      <a:pt x="0" y="108"/>
                    </a:moveTo>
                    <a:lnTo>
                      <a:pt x="92" y="164"/>
                    </a:lnTo>
                    <a:lnTo>
                      <a:pt x="664" y="50"/>
                    </a:lnTo>
                    <a:lnTo>
                      <a:pt x="562" y="0"/>
                    </a:lnTo>
                    <a:lnTo>
                      <a:pt x="0" y="108"/>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 name="Freeform 96"/>
              <p:cNvSpPr>
                <a:spLocks/>
              </p:cNvSpPr>
              <p:nvPr/>
            </p:nvSpPr>
            <p:spPr bwMode="auto">
              <a:xfrm>
                <a:off x="3161" y="2877"/>
                <a:ext cx="864" cy="573"/>
              </a:xfrm>
              <a:custGeom>
                <a:avLst/>
                <a:gdLst>
                  <a:gd name="T0" fmla="*/ 0 w 864"/>
                  <a:gd name="T1" fmla="*/ 114 h 573"/>
                  <a:gd name="T2" fmla="*/ 282 w 864"/>
                  <a:gd name="T3" fmla="*/ 573 h 573"/>
                  <a:gd name="T4" fmla="*/ 864 w 864"/>
                  <a:gd name="T5" fmla="*/ 462 h 573"/>
                  <a:gd name="T6" fmla="*/ 573 w 864"/>
                  <a:gd name="T7" fmla="*/ 0 h 573"/>
                  <a:gd name="T8" fmla="*/ 0 w 864"/>
                  <a:gd name="T9" fmla="*/ 114 h 573"/>
                </a:gdLst>
                <a:ahLst/>
                <a:cxnLst>
                  <a:cxn ang="0">
                    <a:pos x="T0" y="T1"/>
                  </a:cxn>
                  <a:cxn ang="0">
                    <a:pos x="T2" y="T3"/>
                  </a:cxn>
                  <a:cxn ang="0">
                    <a:pos x="T4" y="T5"/>
                  </a:cxn>
                  <a:cxn ang="0">
                    <a:pos x="T6" y="T7"/>
                  </a:cxn>
                  <a:cxn ang="0">
                    <a:pos x="T8" y="T9"/>
                  </a:cxn>
                </a:cxnLst>
                <a:rect l="0" t="0" r="r" b="b"/>
                <a:pathLst>
                  <a:path w="864" h="573">
                    <a:moveTo>
                      <a:pt x="0" y="114"/>
                    </a:moveTo>
                    <a:lnTo>
                      <a:pt x="282" y="573"/>
                    </a:lnTo>
                    <a:lnTo>
                      <a:pt x="864" y="462"/>
                    </a:lnTo>
                    <a:lnTo>
                      <a:pt x="573" y="0"/>
                    </a:lnTo>
                    <a:lnTo>
                      <a:pt x="0" y="114"/>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0" name="Freeform 97"/>
            <p:cNvSpPr>
              <a:spLocks/>
            </p:cNvSpPr>
            <p:nvPr/>
          </p:nvSpPr>
          <p:spPr bwMode="auto">
            <a:xfrm rot="20381906" flipV="1">
              <a:off x="3963" y="1529"/>
              <a:ext cx="791" cy="158"/>
            </a:xfrm>
            <a:custGeom>
              <a:avLst/>
              <a:gdLst>
                <a:gd name="T0" fmla="*/ 0 w 664"/>
                <a:gd name="T1" fmla="*/ 108 h 164"/>
                <a:gd name="T2" fmla="*/ 92 w 664"/>
                <a:gd name="T3" fmla="*/ 164 h 164"/>
                <a:gd name="T4" fmla="*/ 664 w 664"/>
                <a:gd name="T5" fmla="*/ 50 h 164"/>
                <a:gd name="T6" fmla="*/ 562 w 664"/>
                <a:gd name="T7" fmla="*/ 0 h 164"/>
                <a:gd name="T8" fmla="*/ 0 w 664"/>
                <a:gd name="T9" fmla="*/ 108 h 164"/>
              </a:gdLst>
              <a:ahLst/>
              <a:cxnLst>
                <a:cxn ang="0">
                  <a:pos x="T0" y="T1"/>
                </a:cxn>
                <a:cxn ang="0">
                  <a:pos x="T2" y="T3"/>
                </a:cxn>
                <a:cxn ang="0">
                  <a:pos x="T4" y="T5"/>
                </a:cxn>
                <a:cxn ang="0">
                  <a:pos x="T6" y="T7"/>
                </a:cxn>
                <a:cxn ang="0">
                  <a:pos x="T8" y="T9"/>
                </a:cxn>
              </a:cxnLst>
              <a:rect l="0" t="0" r="r" b="b"/>
              <a:pathLst>
                <a:path w="664" h="164">
                  <a:moveTo>
                    <a:pt x="0" y="108"/>
                  </a:moveTo>
                  <a:lnTo>
                    <a:pt x="92" y="164"/>
                  </a:lnTo>
                  <a:lnTo>
                    <a:pt x="664" y="50"/>
                  </a:lnTo>
                  <a:lnTo>
                    <a:pt x="562" y="0"/>
                  </a:lnTo>
                  <a:lnTo>
                    <a:pt x="0" y="108"/>
                  </a:lnTo>
                  <a:close/>
                </a:path>
              </a:pathLst>
            </a:custGeom>
            <a:solidFill>
              <a:srgbClr val="FED93C">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21" name="Group 98"/>
            <p:cNvGrpSpPr>
              <a:grpSpLocks/>
            </p:cNvGrpSpPr>
            <p:nvPr/>
          </p:nvGrpSpPr>
          <p:grpSpPr bwMode="auto">
            <a:xfrm>
              <a:off x="4386" y="1379"/>
              <a:ext cx="1148" cy="778"/>
              <a:chOff x="3364" y="2927"/>
              <a:chExt cx="1148" cy="778"/>
            </a:xfrm>
          </p:grpSpPr>
          <p:sp>
            <p:nvSpPr>
              <p:cNvPr id="25" name="Freeform 99"/>
              <p:cNvSpPr>
                <a:spLocks/>
              </p:cNvSpPr>
              <p:nvPr/>
            </p:nvSpPr>
            <p:spPr bwMode="auto">
              <a:xfrm>
                <a:off x="3364" y="2989"/>
                <a:ext cx="1030" cy="716"/>
              </a:xfrm>
              <a:custGeom>
                <a:avLst/>
                <a:gdLst>
                  <a:gd name="T0" fmla="*/ 368 w 1030"/>
                  <a:gd name="T1" fmla="*/ 128 h 716"/>
                  <a:gd name="T2" fmla="*/ 0 w 1030"/>
                  <a:gd name="T3" fmla="*/ 716 h 716"/>
                  <a:gd name="T4" fmla="*/ 660 w 1030"/>
                  <a:gd name="T5" fmla="*/ 586 h 716"/>
                  <a:gd name="T6" fmla="*/ 1030 w 1030"/>
                  <a:gd name="T7" fmla="*/ 0 h 716"/>
                  <a:gd name="T8" fmla="*/ 368 w 1030"/>
                  <a:gd name="T9" fmla="*/ 128 h 716"/>
                </a:gdLst>
                <a:ahLst/>
                <a:cxnLst>
                  <a:cxn ang="0">
                    <a:pos x="T0" y="T1"/>
                  </a:cxn>
                  <a:cxn ang="0">
                    <a:pos x="T2" y="T3"/>
                  </a:cxn>
                  <a:cxn ang="0">
                    <a:pos x="T4" y="T5"/>
                  </a:cxn>
                  <a:cxn ang="0">
                    <a:pos x="T6" y="T7"/>
                  </a:cxn>
                  <a:cxn ang="0">
                    <a:pos x="T8" y="T9"/>
                  </a:cxn>
                </a:cxnLst>
                <a:rect l="0" t="0" r="r" b="b"/>
                <a:pathLst>
                  <a:path w="1030" h="716">
                    <a:moveTo>
                      <a:pt x="368" y="128"/>
                    </a:moveTo>
                    <a:lnTo>
                      <a:pt x="0" y="716"/>
                    </a:lnTo>
                    <a:lnTo>
                      <a:pt x="660" y="586"/>
                    </a:lnTo>
                    <a:lnTo>
                      <a:pt x="1030" y="0"/>
                    </a:lnTo>
                    <a:lnTo>
                      <a:pt x="368" y="128"/>
                    </a:lnTo>
                    <a:close/>
                  </a:path>
                </a:pathLst>
              </a:custGeom>
              <a:solidFill>
                <a:srgbClr val="FED93C">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6" name="Freeform 100"/>
              <p:cNvSpPr>
                <a:spLocks/>
              </p:cNvSpPr>
              <p:nvPr/>
            </p:nvSpPr>
            <p:spPr bwMode="auto">
              <a:xfrm rot="20381906" flipV="1">
                <a:off x="3712" y="2927"/>
                <a:ext cx="800" cy="160"/>
              </a:xfrm>
              <a:custGeom>
                <a:avLst/>
                <a:gdLst>
                  <a:gd name="T0" fmla="*/ 0 w 664"/>
                  <a:gd name="T1" fmla="*/ 108 h 164"/>
                  <a:gd name="T2" fmla="*/ 92 w 664"/>
                  <a:gd name="T3" fmla="*/ 164 h 164"/>
                  <a:gd name="T4" fmla="*/ 664 w 664"/>
                  <a:gd name="T5" fmla="*/ 50 h 164"/>
                  <a:gd name="T6" fmla="*/ 562 w 664"/>
                  <a:gd name="T7" fmla="*/ 0 h 164"/>
                  <a:gd name="T8" fmla="*/ 0 w 664"/>
                  <a:gd name="T9" fmla="*/ 108 h 164"/>
                </a:gdLst>
                <a:ahLst/>
                <a:cxnLst>
                  <a:cxn ang="0">
                    <a:pos x="T0" y="T1"/>
                  </a:cxn>
                  <a:cxn ang="0">
                    <a:pos x="T2" y="T3"/>
                  </a:cxn>
                  <a:cxn ang="0">
                    <a:pos x="T4" y="T5"/>
                  </a:cxn>
                  <a:cxn ang="0">
                    <a:pos x="T6" y="T7"/>
                  </a:cxn>
                  <a:cxn ang="0">
                    <a:pos x="T8" y="T9"/>
                  </a:cxn>
                </a:cxnLst>
                <a:rect l="0" t="0" r="r" b="b"/>
                <a:pathLst>
                  <a:path w="664" h="164">
                    <a:moveTo>
                      <a:pt x="0" y="108"/>
                    </a:moveTo>
                    <a:lnTo>
                      <a:pt x="92" y="164"/>
                    </a:lnTo>
                    <a:lnTo>
                      <a:pt x="664" y="50"/>
                    </a:lnTo>
                    <a:lnTo>
                      <a:pt x="562" y="0"/>
                    </a:lnTo>
                    <a:lnTo>
                      <a:pt x="0" y="108"/>
                    </a:lnTo>
                    <a:close/>
                  </a:path>
                </a:pathLst>
              </a:custGeom>
              <a:solidFill>
                <a:srgbClr val="FED93C">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2" name="Freeform 101"/>
            <p:cNvSpPr>
              <a:spLocks/>
            </p:cNvSpPr>
            <p:nvPr/>
          </p:nvSpPr>
          <p:spPr bwMode="auto">
            <a:xfrm>
              <a:off x="2859" y="1433"/>
              <a:ext cx="1085" cy="931"/>
            </a:xfrm>
            <a:custGeom>
              <a:avLst/>
              <a:gdLst>
                <a:gd name="T0" fmla="*/ 0 w 1188"/>
                <a:gd name="T1" fmla="*/ 129 h 972"/>
                <a:gd name="T2" fmla="*/ 531 w 1188"/>
                <a:gd name="T3" fmla="*/ 972 h 972"/>
                <a:gd name="T4" fmla="*/ 1188 w 1188"/>
                <a:gd name="T5" fmla="*/ 843 h 972"/>
                <a:gd name="T6" fmla="*/ 654 w 1188"/>
                <a:gd name="T7" fmla="*/ 0 h 972"/>
                <a:gd name="T8" fmla="*/ 0 w 1188"/>
                <a:gd name="T9" fmla="*/ 129 h 972"/>
              </a:gdLst>
              <a:ahLst/>
              <a:cxnLst>
                <a:cxn ang="0">
                  <a:pos x="T0" y="T1"/>
                </a:cxn>
                <a:cxn ang="0">
                  <a:pos x="T2" y="T3"/>
                </a:cxn>
                <a:cxn ang="0">
                  <a:pos x="T4" y="T5"/>
                </a:cxn>
                <a:cxn ang="0">
                  <a:pos x="T6" y="T7"/>
                </a:cxn>
                <a:cxn ang="0">
                  <a:pos x="T8" y="T9"/>
                </a:cxn>
              </a:cxnLst>
              <a:rect l="0" t="0" r="r" b="b"/>
              <a:pathLst>
                <a:path w="1188" h="972">
                  <a:moveTo>
                    <a:pt x="0" y="129"/>
                  </a:moveTo>
                  <a:lnTo>
                    <a:pt x="531" y="972"/>
                  </a:lnTo>
                  <a:lnTo>
                    <a:pt x="1188" y="843"/>
                  </a:lnTo>
                  <a:lnTo>
                    <a:pt x="654" y="0"/>
                  </a:lnTo>
                  <a:lnTo>
                    <a:pt x="0" y="129"/>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 name="Freeform 102"/>
            <p:cNvSpPr>
              <a:spLocks/>
            </p:cNvSpPr>
            <p:nvPr/>
          </p:nvSpPr>
          <p:spPr bwMode="auto">
            <a:xfrm>
              <a:off x="3150" y="1370"/>
              <a:ext cx="1085" cy="937"/>
            </a:xfrm>
            <a:custGeom>
              <a:avLst/>
              <a:gdLst>
                <a:gd name="T0" fmla="*/ 0 w 1188"/>
                <a:gd name="T1" fmla="*/ 129 h 972"/>
                <a:gd name="T2" fmla="*/ 531 w 1188"/>
                <a:gd name="T3" fmla="*/ 972 h 972"/>
                <a:gd name="T4" fmla="*/ 1188 w 1188"/>
                <a:gd name="T5" fmla="*/ 843 h 972"/>
                <a:gd name="T6" fmla="*/ 654 w 1188"/>
                <a:gd name="T7" fmla="*/ 0 h 972"/>
                <a:gd name="T8" fmla="*/ 0 w 1188"/>
                <a:gd name="T9" fmla="*/ 129 h 972"/>
              </a:gdLst>
              <a:ahLst/>
              <a:cxnLst>
                <a:cxn ang="0">
                  <a:pos x="T0" y="T1"/>
                </a:cxn>
                <a:cxn ang="0">
                  <a:pos x="T2" y="T3"/>
                </a:cxn>
                <a:cxn ang="0">
                  <a:pos x="T4" y="T5"/>
                </a:cxn>
                <a:cxn ang="0">
                  <a:pos x="T6" y="T7"/>
                </a:cxn>
                <a:cxn ang="0">
                  <a:pos x="T8" y="T9"/>
                </a:cxn>
              </a:cxnLst>
              <a:rect l="0" t="0" r="r" b="b"/>
              <a:pathLst>
                <a:path w="1188" h="972">
                  <a:moveTo>
                    <a:pt x="0" y="129"/>
                  </a:moveTo>
                  <a:lnTo>
                    <a:pt x="531" y="972"/>
                  </a:lnTo>
                  <a:lnTo>
                    <a:pt x="1188" y="843"/>
                  </a:lnTo>
                  <a:lnTo>
                    <a:pt x="654" y="0"/>
                  </a:lnTo>
                  <a:lnTo>
                    <a:pt x="0" y="129"/>
                  </a:lnTo>
                  <a:close/>
                </a:path>
              </a:pathLst>
            </a:custGeom>
            <a:solidFill>
              <a:srgbClr val="FF9900">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 name="Freeform 103"/>
            <p:cNvSpPr>
              <a:spLocks/>
            </p:cNvSpPr>
            <p:nvPr/>
          </p:nvSpPr>
          <p:spPr bwMode="auto">
            <a:xfrm>
              <a:off x="3446" y="1590"/>
              <a:ext cx="1194" cy="974"/>
            </a:xfrm>
            <a:custGeom>
              <a:avLst/>
              <a:gdLst>
                <a:gd name="T0" fmla="*/ 532 w 1194"/>
                <a:gd name="T1" fmla="*/ 130 h 974"/>
                <a:gd name="T2" fmla="*/ 0 w 1194"/>
                <a:gd name="T3" fmla="*/ 974 h 974"/>
                <a:gd name="T4" fmla="*/ 652 w 1194"/>
                <a:gd name="T5" fmla="*/ 852 h 974"/>
                <a:gd name="T6" fmla="*/ 1194 w 1194"/>
                <a:gd name="T7" fmla="*/ 0 h 974"/>
                <a:gd name="T8" fmla="*/ 532 w 1194"/>
                <a:gd name="T9" fmla="*/ 130 h 974"/>
              </a:gdLst>
              <a:ahLst/>
              <a:cxnLst>
                <a:cxn ang="0">
                  <a:pos x="T0" y="T1"/>
                </a:cxn>
                <a:cxn ang="0">
                  <a:pos x="T2" y="T3"/>
                </a:cxn>
                <a:cxn ang="0">
                  <a:pos x="T4" y="T5"/>
                </a:cxn>
                <a:cxn ang="0">
                  <a:pos x="T6" y="T7"/>
                </a:cxn>
                <a:cxn ang="0">
                  <a:pos x="T8" y="T9"/>
                </a:cxn>
              </a:cxnLst>
              <a:rect l="0" t="0" r="r" b="b"/>
              <a:pathLst>
                <a:path w="1194" h="974">
                  <a:moveTo>
                    <a:pt x="532" y="130"/>
                  </a:moveTo>
                  <a:lnTo>
                    <a:pt x="0" y="974"/>
                  </a:lnTo>
                  <a:lnTo>
                    <a:pt x="652" y="852"/>
                  </a:lnTo>
                  <a:lnTo>
                    <a:pt x="1194" y="0"/>
                  </a:lnTo>
                  <a:lnTo>
                    <a:pt x="532" y="130"/>
                  </a:lnTo>
                  <a:close/>
                </a:path>
              </a:pathLst>
            </a:custGeom>
            <a:solidFill>
              <a:srgbClr val="FED93C">
                <a:alpha val="50000"/>
              </a:srgbClr>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115" name="TextBox 114"/>
          <p:cNvSpPr txBox="1"/>
          <p:nvPr/>
        </p:nvSpPr>
        <p:spPr>
          <a:xfrm>
            <a:off x="7372734" y="5391013"/>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smtClean="0"/>
              <a:t>LHC</a:t>
            </a:r>
            <a:endParaRPr lang="en-GB" b="1" dirty="0"/>
          </a:p>
        </p:txBody>
      </p:sp>
      <p:sp>
        <p:nvSpPr>
          <p:cNvPr id="113" name="Rectangle 112"/>
          <p:cNvSpPr/>
          <p:nvPr/>
        </p:nvSpPr>
        <p:spPr>
          <a:xfrm>
            <a:off x="197686" y="138732"/>
            <a:ext cx="8477214" cy="523220"/>
          </a:xfrm>
          <a:prstGeom prst="rect">
            <a:avLst/>
          </a:prstGeom>
          <a:solidFill>
            <a:schemeClr val="tx2">
              <a:lumMod val="60000"/>
              <a:lumOff val="40000"/>
            </a:schemeClr>
          </a:solidFill>
        </p:spPr>
        <p:txBody>
          <a:bodyPr wrap="square">
            <a:spAutoFit/>
          </a:bodyPr>
          <a:lstStyle/>
          <a:p>
            <a:r>
              <a:rPr lang="en-GB" sz="2800" dirty="0">
                <a:solidFill>
                  <a:schemeClr val="bg1"/>
                </a:solidFill>
              </a:rPr>
              <a:t>Stress in high field magnets</a:t>
            </a:r>
            <a:r>
              <a:rPr lang="en-US" sz="2800" dirty="0" smtClean="0">
                <a:solidFill>
                  <a:schemeClr val="bg1"/>
                </a:solidFill>
              </a:rPr>
              <a:t>:</a:t>
            </a:r>
            <a:r>
              <a:rPr lang="en-GB" sz="2800" dirty="0">
                <a:solidFill>
                  <a:schemeClr val="bg1"/>
                </a:solidFill>
              </a:rPr>
              <a:t> </a:t>
            </a:r>
            <a:r>
              <a:rPr lang="en-GB" sz="2200" dirty="0" smtClean="0">
                <a:solidFill>
                  <a:schemeClr val="bg1"/>
                </a:solidFill>
              </a:rPr>
              <a:t>past and present accelerators</a:t>
            </a:r>
            <a:endParaRPr lang="en-GB" sz="2200" dirty="0"/>
          </a:p>
        </p:txBody>
      </p:sp>
      <p:sp>
        <p:nvSpPr>
          <p:cNvPr id="2" name="Rectangle 1"/>
          <p:cNvSpPr/>
          <p:nvPr/>
        </p:nvSpPr>
        <p:spPr>
          <a:xfrm>
            <a:off x="441923" y="829301"/>
            <a:ext cx="4990469" cy="523220"/>
          </a:xfrm>
          <a:prstGeom prst="rect">
            <a:avLst/>
          </a:prstGeom>
        </p:spPr>
        <p:txBody>
          <a:bodyPr wrap="none">
            <a:spAutoFit/>
          </a:bodyPr>
          <a:lstStyle/>
          <a:p>
            <a:r>
              <a:rPr lang="en-GB" sz="2800" dirty="0">
                <a:solidFill>
                  <a:schemeClr val="tx2">
                    <a:lumMod val="75000"/>
                  </a:schemeClr>
                </a:solidFill>
              </a:rPr>
              <a:t>all cos</a:t>
            </a:r>
            <a:r>
              <a:rPr lang="en-GB" sz="2800" dirty="0">
                <a:solidFill>
                  <a:schemeClr val="tx2">
                    <a:lumMod val="75000"/>
                  </a:schemeClr>
                </a:solidFill>
                <a:sym typeface="Symbol" panose="05050102010706020507" pitchFamily="18" charset="2"/>
              </a:rPr>
              <a:t></a:t>
            </a:r>
            <a:r>
              <a:rPr lang="en-GB" sz="2800" dirty="0">
                <a:solidFill>
                  <a:schemeClr val="tx2">
                    <a:lumMod val="75000"/>
                  </a:schemeClr>
                </a:solidFill>
              </a:rPr>
              <a:t>, all Rutherford cables </a:t>
            </a:r>
          </a:p>
        </p:txBody>
      </p:sp>
    </p:spTree>
    <p:extLst>
      <p:ext uri="{BB962C8B-B14F-4D97-AF65-F5344CB8AC3E}">
        <p14:creationId xmlns:p14="http://schemas.microsoft.com/office/powerpoint/2010/main" val="203050931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4186" y="3761833"/>
            <a:ext cx="2160239" cy="1440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56434" y="3752060"/>
            <a:ext cx="2160241" cy="145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64487" y="3762667"/>
            <a:ext cx="2057400"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48264" y="3762667"/>
            <a:ext cx="2051897"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8304" y="5250974"/>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err="1" smtClean="0"/>
              <a:t>Tevatron</a:t>
            </a:r>
            <a:endParaRPr lang="en-GB" b="1" dirty="0"/>
          </a:p>
        </p:txBody>
      </p:sp>
      <p:sp>
        <p:nvSpPr>
          <p:cNvPr id="10" name="TextBox 9"/>
          <p:cNvSpPr txBox="1"/>
          <p:nvPr/>
        </p:nvSpPr>
        <p:spPr>
          <a:xfrm>
            <a:off x="2805293" y="5250974"/>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smtClean="0"/>
              <a:t>HERA</a:t>
            </a:r>
            <a:endParaRPr lang="en-GB" b="1" dirty="0"/>
          </a:p>
        </p:txBody>
      </p:sp>
      <p:sp>
        <p:nvSpPr>
          <p:cNvPr id="11" name="TextBox 10"/>
          <p:cNvSpPr txBox="1"/>
          <p:nvPr/>
        </p:nvSpPr>
        <p:spPr>
          <a:xfrm>
            <a:off x="5027186" y="5250974"/>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smtClean="0"/>
              <a:t>RHIC</a:t>
            </a:r>
            <a:endParaRPr lang="en-GB" b="1" dirty="0"/>
          </a:p>
        </p:txBody>
      </p:sp>
      <p:sp>
        <p:nvSpPr>
          <p:cNvPr id="12" name="TextBox 11"/>
          <p:cNvSpPr txBox="1"/>
          <p:nvPr/>
        </p:nvSpPr>
        <p:spPr>
          <a:xfrm>
            <a:off x="7324894" y="5250974"/>
            <a:ext cx="1152128" cy="369332"/>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fr-CH" b="1" dirty="0" smtClean="0"/>
              <a:t>LHC</a:t>
            </a:r>
            <a:endParaRPr lang="en-GB" b="1" dirty="0"/>
          </a:p>
        </p:txBody>
      </p:sp>
      <p:pic>
        <p:nvPicPr>
          <p:cNvPr id="5" name="Picture 2" descr="http://www.bnl.gov/magnets/images/RHIC/drg_xc_cold_mass-720px.jpg">
            <a:hlinkClick r:id="rId6"/>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716016" y="1950465"/>
            <a:ext cx="1656184" cy="133431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40499" y="1921126"/>
            <a:ext cx="1894245" cy="13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2525951" y="1662228"/>
            <a:ext cx="1892674" cy="191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7" descr="Presentation 12"/>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a:xfrm>
            <a:off x="6601380" y="1486130"/>
            <a:ext cx="2508250" cy="226298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Box 8"/>
          <p:cNvSpPr txBox="1"/>
          <p:nvPr/>
        </p:nvSpPr>
        <p:spPr>
          <a:xfrm>
            <a:off x="361886" y="908720"/>
            <a:ext cx="1800199" cy="738664"/>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r>
              <a:rPr lang="fr-CH" sz="1400" b="1" dirty="0" smtClean="0"/>
              <a:t>Rutherford </a:t>
            </a:r>
            <a:r>
              <a:rPr lang="fr-CH" sz="1400" b="1" dirty="0" err="1" smtClean="0"/>
              <a:t>cable</a:t>
            </a:r>
            <a:r>
              <a:rPr lang="fr-CH" sz="1400" b="1" dirty="0" smtClean="0"/>
              <a:t> </a:t>
            </a:r>
            <a:r>
              <a:rPr lang="fr-CH" sz="1400" b="1" dirty="0" err="1" smtClean="0"/>
              <a:t>Collars</a:t>
            </a:r>
            <a:r>
              <a:rPr lang="fr-CH" sz="1400" b="1" dirty="0" smtClean="0"/>
              <a:t> </a:t>
            </a:r>
            <a:r>
              <a:rPr lang="fr-CH" sz="1400" b="1" dirty="0" err="1" smtClean="0"/>
              <a:t>Aust</a:t>
            </a:r>
            <a:r>
              <a:rPr lang="fr-CH" sz="1400" b="1" dirty="0" smtClean="0"/>
              <a:t>. </a:t>
            </a:r>
            <a:r>
              <a:rPr lang="fr-CH" sz="1400" b="1" dirty="0" err="1" smtClean="0"/>
              <a:t>Steel</a:t>
            </a:r>
            <a:endParaRPr lang="fr-CH" sz="1400" b="1" dirty="0" smtClean="0"/>
          </a:p>
          <a:p>
            <a:r>
              <a:rPr lang="fr-CH" sz="1400" b="1" dirty="0" smtClean="0"/>
              <a:t>Warm </a:t>
            </a:r>
            <a:r>
              <a:rPr lang="fr-CH" sz="1400" b="1" dirty="0" err="1" smtClean="0"/>
              <a:t>iron</a:t>
            </a:r>
            <a:endParaRPr lang="en-GB" sz="1400" b="1" dirty="0"/>
          </a:p>
        </p:txBody>
      </p:sp>
      <p:sp>
        <p:nvSpPr>
          <p:cNvPr id="20" name="TextBox 19"/>
          <p:cNvSpPr txBox="1"/>
          <p:nvPr/>
        </p:nvSpPr>
        <p:spPr>
          <a:xfrm>
            <a:off x="2517300" y="908720"/>
            <a:ext cx="1800199" cy="523220"/>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r>
              <a:rPr lang="fr-CH" sz="1400" b="1" dirty="0" err="1" smtClean="0"/>
              <a:t>Collars</a:t>
            </a:r>
            <a:r>
              <a:rPr lang="fr-CH" sz="1400" b="1" dirty="0" smtClean="0"/>
              <a:t> Al </a:t>
            </a:r>
            <a:r>
              <a:rPr lang="fr-CH" sz="1400" b="1" dirty="0" err="1" smtClean="0"/>
              <a:t>alloy</a:t>
            </a:r>
            <a:endParaRPr lang="fr-CH" sz="1400" b="1" dirty="0" smtClean="0"/>
          </a:p>
          <a:p>
            <a:r>
              <a:rPr lang="fr-CH" sz="1400" b="1" dirty="0" smtClean="0"/>
              <a:t>Cold </a:t>
            </a:r>
            <a:r>
              <a:rPr lang="fr-CH" sz="1400" b="1" dirty="0" err="1" smtClean="0"/>
              <a:t>iron</a:t>
            </a:r>
            <a:endParaRPr lang="en-GB" sz="1400" b="1" dirty="0"/>
          </a:p>
        </p:txBody>
      </p:sp>
      <p:sp>
        <p:nvSpPr>
          <p:cNvPr id="21" name="TextBox 20"/>
          <p:cNvSpPr txBox="1"/>
          <p:nvPr/>
        </p:nvSpPr>
        <p:spPr>
          <a:xfrm>
            <a:off x="4644008" y="1124163"/>
            <a:ext cx="1800199" cy="307777"/>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r>
              <a:rPr lang="fr-CH" sz="1400" b="1" dirty="0" smtClean="0"/>
              <a:t>Cold </a:t>
            </a:r>
            <a:r>
              <a:rPr lang="fr-CH" sz="1400" b="1" dirty="0" err="1" smtClean="0"/>
              <a:t>yoke</a:t>
            </a:r>
            <a:r>
              <a:rPr lang="fr-CH" sz="1400" b="1" dirty="0" smtClean="0"/>
              <a:t> as </a:t>
            </a:r>
            <a:r>
              <a:rPr lang="fr-CH" sz="1400" b="1" dirty="0" err="1" smtClean="0"/>
              <a:t>collar</a:t>
            </a:r>
            <a:endParaRPr lang="fr-CH" sz="1400" b="1" dirty="0" smtClean="0"/>
          </a:p>
        </p:txBody>
      </p:sp>
      <p:sp>
        <p:nvSpPr>
          <p:cNvPr id="22" name="TextBox 21"/>
          <p:cNvSpPr txBox="1"/>
          <p:nvPr/>
        </p:nvSpPr>
        <p:spPr>
          <a:xfrm>
            <a:off x="6648633" y="908720"/>
            <a:ext cx="2351528" cy="523220"/>
          </a:xfrm>
          <a:prstGeom prst="rect">
            <a:avLst/>
          </a:prstGeom>
          <a:ln>
            <a:noFill/>
          </a:ln>
          <a:effectLst/>
        </p:spPr>
        <p:style>
          <a:lnRef idx="3">
            <a:schemeClr val="lt1"/>
          </a:lnRef>
          <a:fillRef idx="1">
            <a:schemeClr val="dk1"/>
          </a:fillRef>
          <a:effectRef idx="1">
            <a:schemeClr val="dk1"/>
          </a:effectRef>
          <a:fontRef idx="minor">
            <a:schemeClr val="lt1"/>
          </a:fontRef>
        </p:style>
        <p:txBody>
          <a:bodyPr wrap="square" rtlCol="0">
            <a:spAutoFit/>
          </a:bodyPr>
          <a:lstStyle/>
          <a:p>
            <a:r>
              <a:rPr lang="fr-CH" sz="1400" b="1" dirty="0" err="1" smtClean="0"/>
              <a:t>Collars</a:t>
            </a:r>
            <a:r>
              <a:rPr lang="fr-CH" sz="1400" b="1" dirty="0" smtClean="0"/>
              <a:t> </a:t>
            </a:r>
            <a:r>
              <a:rPr lang="fr-CH" sz="1400" b="1" dirty="0" err="1" smtClean="0"/>
              <a:t>Aust</a:t>
            </a:r>
            <a:r>
              <a:rPr lang="fr-CH" sz="1400" b="1" dirty="0" smtClean="0"/>
              <a:t>. </a:t>
            </a:r>
            <a:r>
              <a:rPr lang="fr-CH" sz="1400" b="1" dirty="0" err="1" smtClean="0"/>
              <a:t>Steel</a:t>
            </a:r>
            <a:r>
              <a:rPr lang="fr-CH" sz="1400" b="1" dirty="0"/>
              <a:t> </a:t>
            </a:r>
            <a:r>
              <a:rPr lang="fr-CH" sz="1400" b="1" dirty="0" smtClean="0"/>
              <a:t>+ </a:t>
            </a:r>
            <a:r>
              <a:rPr lang="fr-CH" sz="1400" b="1" dirty="0" err="1" smtClean="0"/>
              <a:t>yoke</a:t>
            </a:r>
            <a:endParaRPr lang="fr-CH" sz="1400" b="1" dirty="0" smtClean="0"/>
          </a:p>
          <a:p>
            <a:r>
              <a:rPr lang="fr-CH" sz="1400" b="1" dirty="0" err="1" smtClean="0"/>
              <a:t>Twin</a:t>
            </a:r>
            <a:r>
              <a:rPr lang="fr-CH" sz="1400" b="1" dirty="0" smtClean="0"/>
              <a:t> apertures</a:t>
            </a:r>
            <a:endParaRPr lang="en-GB" sz="1400" b="1" dirty="0" smtClean="0"/>
          </a:p>
        </p:txBody>
      </p:sp>
      <p:sp>
        <p:nvSpPr>
          <p:cNvPr id="19" name="Rectangle 18"/>
          <p:cNvSpPr/>
          <p:nvPr/>
        </p:nvSpPr>
        <p:spPr>
          <a:xfrm>
            <a:off x="301350" y="148546"/>
            <a:ext cx="8477214" cy="523220"/>
          </a:xfrm>
          <a:prstGeom prst="rect">
            <a:avLst/>
          </a:prstGeom>
          <a:solidFill>
            <a:schemeClr val="tx2">
              <a:lumMod val="60000"/>
              <a:lumOff val="40000"/>
            </a:schemeClr>
          </a:solidFill>
        </p:spPr>
        <p:txBody>
          <a:bodyPr wrap="square">
            <a:spAutoFit/>
          </a:bodyPr>
          <a:lstStyle/>
          <a:p>
            <a:r>
              <a:rPr lang="en-GB" sz="2800" dirty="0">
                <a:solidFill>
                  <a:schemeClr val="bg1"/>
                </a:solidFill>
              </a:rPr>
              <a:t>Stress in high field magnets</a:t>
            </a:r>
            <a:r>
              <a:rPr lang="en-US" sz="2800" dirty="0" smtClean="0">
                <a:solidFill>
                  <a:schemeClr val="bg1"/>
                </a:solidFill>
              </a:rPr>
              <a:t>:</a:t>
            </a:r>
            <a:r>
              <a:rPr lang="en-GB" sz="2800" dirty="0">
                <a:solidFill>
                  <a:schemeClr val="bg1"/>
                </a:solidFill>
              </a:rPr>
              <a:t> </a:t>
            </a:r>
            <a:r>
              <a:rPr lang="en-GB" sz="2400" dirty="0" smtClean="0">
                <a:solidFill>
                  <a:schemeClr val="bg1"/>
                </a:solidFill>
              </a:rPr>
              <a:t>but different structures</a:t>
            </a:r>
            <a:endParaRPr lang="en-GB" sz="2200" dirty="0"/>
          </a:p>
        </p:txBody>
      </p:sp>
    </p:spTree>
    <p:extLst>
      <p:ext uri="{BB962C8B-B14F-4D97-AF65-F5344CB8AC3E}">
        <p14:creationId xmlns:p14="http://schemas.microsoft.com/office/powerpoint/2010/main" val="104614573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creen Shot 2017-08-11 at 12.00.29.png"/>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5756" y="853362"/>
            <a:ext cx="4890498" cy="2005887"/>
          </a:xfrm>
          <a:prstGeom prst="rect">
            <a:avLst/>
          </a:prstGeom>
        </p:spPr>
      </p:pic>
      <p:sp>
        <p:nvSpPr>
          <p:cNvPr id="7" name="TextBox 6"/>
          <p:cNvSpPr txBox="1"/>
          <p:nvPr/>
        </p:nvSpPr>
        <p:spPr>
          <a:xfrm>
            <a:off x="683568" y="2942249"/>
            <a:ext cx="3672409" cy="538609"/>
          </a:xfrm>
          <a:prstGeom prst="rect">
            <a:avLst/>
          </a:prstGeom>
          <a:noFill/>
        </p:spPr>
        <p:txBody>
          <a:bodyPr wrap="square" rtlCol="0">
            <a:spAutoFit/>
          </a:bodyPr>
          <a:lstStyle/>
          <a:p>
            <a:r>
              <a:rPr lang="en-US" dirty="0" smtClean="0"/>
              <a:t>2002, LBNL: Bladder and keys</a:t>
            </a:r>
          </a:p>
          <a:p>
            <a:r>
              <a:rPr lang="en-US" sz="1100" dirty="0"/>
              <a:t>R.R. </a:t>
            </a:r>
            <a:r>
              <a:rPr lang="en-US" sz="1100" dirty="0" err="1"/>
              <a:t>Hafalia</a:t>
            </a:r>
            <a:r>
              <a:rPr lang="en-US" sz="1100" dirty="0"/>
              <a:t>, et al</a:t>
            </a:r>
            <a:r>
              <a:rPr lang="en-US" sz="1100" dirty="0" smtClean="0"/>
              <a:t>., IEEE TAS, 12(1) (2002), pp. 47-50.</a:t>
            </a:r>
            <a:endParaRPr lang="en-US" sz="1100" dirty="0"/>
          </a:p>
        </p:txBody>
      </p:sp>
      <p:sp>
        <p:nvSpPr>
          <p:cNvPr id="9" name="TextBox 8"/>
          <p:cNvSpPr txBox="1"/>
          <p:nvPr/>
        </p:nvSpPr>
        <p:spPr>
          <a:xfrm>
            <a:off x="6433623" y="853362"/>
            <a:ext cx="2218939" cy="707886"/>
          </a:xfrm>
          <a:prstGeom prst="rect">
            <a:avLst/>
          </a:prstGeom>
          <a:noFill/>
        </p:spPr>
        <p:txBody>
          <a:bodyPr wrap="square" rtlCol="0">
            <a:spAutoFit/>
          </a:bodyPr>
          <a:lstStyle/>
          <a:p>
            <a:r>
              <a:rPr lang="en-US" dirty="0" smtClean="0"/>
              <a:t>2014, LBNL: CCT</a:t>
            </a:r>
            <a:endParaRPr lang="en-US" dirty="0"/>
          </a:p>
          <a:p>
            <a:r>
              <a:rPr lang="en-US" sz="1100" dirty="0" smtClean="0"/>
              <a:t>S. </a:t>
            </a:r>
            <a:r>
              <a:rPr lang="en-US" sz="1100" dirty="0" err="1" smtClean="0"/>
              <a:t>Caspi</a:t>
            </a:r>
            <a:r>
              <a:rPr lang="en-US" sz="1100" dirty="0" smtClean="0"/>
              <a:t>, et al., IEEE TAS (2014), p. 4001804.</a:t>
            </a:r>
            <a:endParaRPr lang="en-US" sz="1100" dirty="0"/>
          </a:p>
        </p:txBody>
      </p:sp>
      <p:pic>
        <p:nvPicPr>
          <p:cNvPr id="17" name="Picture 2" descr="C:\Users\caspi\Desktop\Magnets\FNAL15Tdipole-2016\4layers-2CCT2CC\New4PoissonOnly\layer12.jpg"/>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88224" y="1541395"/>
            <a:ext cx="1665737" cy="1667224"/>
          </a:xfrm>
          <a:prstGeom prst="rect">
            <a:avLst/>
          </a:prstGeom>
          <a:noFill/>
        </p:spPr>
      </p:pic>
      <p:pic>
        <p:nvPicPr>
          <p:cNvPr id="18" name="Picture 17" descr="Screen Shot 2017-08-11 at 12.14.07.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0379" y="4454926"/>
            <a:ext cx="1511435" cy="1419158"/>
          </a:xfrm>
          <a:prstGeom prst="rect">
            <a:avLst/>
          </a:prstGeom>
        </p:spPr>
      </p:pic>
      <p:sp>
        <p:nvSpPr>
          <p:cNvPr id="19" name="TextBox 18"/>
          <p:cNvSpPr txBox="1"/>
          <p:nvPr/>
        </p:nvSpPr>
        <p:spPr>
          <a:xfrm>
            <a:off x="345477" y="3769916"/>
            <a:ext cx="3441404" cy="707886"/>
          </a:xfrm>
          <a:prstGeom prst="rect">
            <a:avLst/>
          </a:prstGeom>
          <a:noFill/>
        </p:spPr>
        <p:txBody>
          <a:bodyPr wrap="square" rtlCol="0">
            <a:spAutoFit/>
          </a:bodyPr>
          <a:lstStyle/>
          <a:p>
            <a:r>
              <a:rPr lang="en-US" dirty="0" smtClean="0"/>
              <a:t>2017, FNAL: SM </a:t>
            </a:r>
            <a:r>
              <a:rPr lang="en-US" dirty="0" err="1" smtClean="0"/>
              <a:t>cos</a:t>
            </a:r>
            <a:r>
              <a:rPr lang="en-US" dirty="0" smtClean="0"/>
              <a:t>(</a:t>
            </a:r>
            <a:r>
              <a:rPr lang="en-US" dirty="0" smtClean="0">
                <a:latin typeface="Symbol" charset="2"/>
                <a:cs typeface="Symbol" charset="2"/>
              </a:rPr>
              <a:t>q</a:t>
            </a:r>
            <a:r>
              <a:rPr lang="en-US" dirty="0" smtClean="0"/>
              <a:t>)</a:t>
            </a:r>
            <a:endParaRPr lang="en-US" dirty="0"/>
          </a:p>
          <a:p>
            <a:r>
              <a:rPr lang="en-US" sz="1100" dirty="0" smtClean="0"/>
              <a:t>V. </a:t>
            </a:r>
            <a:r>
              <a:rPr lang="en-US" sz="1100" dirty="0" err="1" smtClean="0"/>
              <a:t>Kashikin</a:t>
            </a:r>
            <a:r>
              <a:rPr lang="en-US" sz="1100" dirty="0" smtClean="0"/>
              <a:t>, et al., </a:t>
            </a:r>
            <a:r>
              <a:rPr lang="fr-FR" sz="1100" dirty="0"/>
              <a:t>Proc. </a:t>
            </a:r>
            <a:r>
              <a:rPr lang="fr-FR" sz="1100" dirty="0" smtClean="0"/>
              <a:t>IPAC, </a:t>
            </a:r>
            <a:r>
              <a:rPr lang="fr-FR" sz="1100" dirty="0" err="1" smtClean="0"/>
              <a:t>Copenhagen</a:t>
            </a:r>
            <a:r>
              <a:rPr lang="fr-FR" sz="1100" dirty="0" smtClean="0"/>
              <a:t> </a:t>
            </a:r>
            <a:r>
              <a:rPr lang="en-US" sz="1100" dirty="0" smtClean="0"/>
              <a:t>(2017), pp. 3597-3599.</a:t>
            </a:r>
            <a:endParaRPr lang="en-US" sz="1100" dirty="0"/>
          </a:p>
        </p:txBody>
      </p:sp>
      <p:sp>
        <p:nvSpPr>
          <p:cNvPr id="16" name="Rectangle 15"/>
          <p:cNvSpPr/>
          <p:nvPr/>
        </p:nvSpPr>
        <p:spPr>
          <a:xfrm>
            <a:off x="301350" y="148546"/>
            <a:ext cx="8477214" cy="523220"/>
          </a:xfrm>
          <a:prstGeom prst="rect">
            <a:avLst/>
          </a:prstGeom>
          <a:solidFill>
            <a:schemeClr val="tx2">
              <a:lumMod val="60000"/>
              <a:lumOff val="40000"/>
            </a:schemeClr>
          </a:solidFill>
        </p:spPr>
        <p:txBody>
          <a:bodyPr wrap="square">
            <a:spAutoFit/>
          </a:bodyPr>
          <a:lstStyle/>
          <a:p>
            <a:r>
              <a:rPr lang="en-GB" sz="2800" dirty="0">
                <a:solidFill>
                  <a:schemeClr val="bg1"/>
                </a:solidFill>
              </a:rPr>
              <a:t>Stress in high field magnets</a:t>
            </a:r>
            <a:r>
              <a:rPr lang="en-US" sz="2800" dirty="0" smtClean="0">
                <a:solidFill>
                  <a:schemeClr val="bg1"/>
                </a:solidFill>
              </a:rPr>
              <a:t>:</a:t>
            </a:r>
            <a:r>
              <a:rPr lang="en-GB" sz="2800" dirty="0">
                <a:solidFill>
                  <a:schemeClr val="bg1"/>
                </a:solidFill>
              </a:rPr>
              <a:t> </a:t>
            </a:r>
            <a:r>
              <a:rPr lang="en-GB" sz="2800" dirty="0" smtClean="0">
                <a:solidFill>
                  <a:schemeClr val="bg1"/>
                </a:solidFill>
              </a:rPr>
              <a:t>new structures</a:t>
            </a:r>
            <a:endParaRPr lang="en-GB" sz="2800" dirty="0"/>
          </a:p>
        </p:txBody>
      </p:sp>
      <p:pic>
        <p:nvPicPr>
          <p:cNvPr id="20" name="Picture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42933" y="5153653"/>
            <a:ext cx="1454798" cy="978573"/>
          </a:xfrm>
          <a:prstGeom prst="rect">
            <a:avLst/>
          </a:prstGeom>
        </p:spPr>
      </p:pic>
      <p:pic>
        <p:nvPicPr>
          <p:cNvPr id="21" name="Picture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52653" y="4005063"/>
            <a:ext cx="1443810" cy="1194599"/>
          </a:xfrm>
          <a:prstGeom prst="rect">
            <a:avLst/>
          </a:prstGeom>
          <a:solidFill>
            <a:srgbClr val="F7F7F7"/>
          </a:solidFill>
        </p:spPr>
      </p:pic>
      <p:sp>
        <p:nvSpPr>
          <p:cNvPr id="22" name="TextBox 21"/>
          <p:cNvSpPr txBox="1"/>
          <p:nvPr/>
        </p:nvSpPr>
        <p:spPr>
          <a:xfrm>
            <a:off x="2843808" y="4477802"/>
            <a:ext cx="1340894" cy="369332"/>
          </a:xfrm>
          <a:prstGeom prst="rect">
            <a:avLst/>
          </a:prstGeom>
          <a:noFill/>
        </p:spPr>
        <p:txBody>
          <a:bodyPr wrap="square" rtlCol="0">
            <a:spAutoFit/>
          </a:bodyPr>
          <a:lstStyle/>
          <a:p>
            <a:pPr>
              <a:defRPr/>
            </a:pPr>
            <a:r>
              <a:rPr lang="en-US" b="1" dirty="0">
                <a:solidFill>
                  <a:srgbClr val="0C377B"/>
                </a:solidFill>
                <a:latin typeface="Arial"/>
              </a:rPr>
              <a:t>LBNL </a:t>
            </a:r>
            <a:r>
              <a:rPr lang="en-US" dirty="0">
                <a:solidFill>
                  <a:srgbClr val="0C377B"/>
                </a:solidFill>
                <a:latin typeface="Arial"/>
              </a:rPr>
              <a:t> </a:t>
            </a:r>
          </a:p>
        </p:txBody>
      </p:sp>
      <p:sp>
        <p:nvSpPr>
          <p:cNvPr id="23" name="TextBox 22"/>
          <p:cNvSpPr txBox="1"/>
          <p:nvPr/>
        </p:nvSpPr>
        <p:spPr>
          <a:xfrm>
            <a:off x="2843808" y="5539201"/>
            <a:ext cx="1340894" cy="369332"/>
          </a:xfrm>
          <a:prstGeom prst="rect">
            <a:avLst/>
          </a:prstGeom>
          <a:noFill/>
        </p:spPr>
        <p:txBody>
          <a:bodyPr wrap="square" rtlCol="0">
            <a:spAutoFit/>
          </a:bodyPr>
          <a:lstStyle/>
          <a:p>
            <a:pPr>
              <a:defRPr/>
            </a:pPr>
            <a:r>
              <a:rPr lang="en-US" b="1" dirty="0">
                <a:solidFill>
                  <a:srgbClr val="0C377B"/>
                </a:solidFill>
                <a:latin typeface="Arial"/>
              </a:rPr>
              <a:t>FNAL </a:t>
            </a:r>
            <a:r>
              <a:rPr lang="en-US" dirty="0">
                <a:solidFill>
                  <a:srgbClr val="0C377B"/>
                </a:solidFill>
                <a:latin typeface="Arial"/>
              </a:rPr>
              <a:t> </a:t>
            </a:r>
          </a:p>
        </p:txBody>
      </p:sp>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85037" y="4146346"/>
            <a:ext cx="2649515" cy="1985879"/>
          </a:xfrm>
          <a:prstGeom prst="rect">
            <a:avLst/>
          </a:prstGeom>
        </p:spPr>
      </p:pic>
      <p:sp>
        <p:nvSpPr>
          <p:cNvPr id="25" name="TextBox 24"/>
          <p:cNvSpPr txBox="1"/>
          <p:nvPr/>
        </p:nvSpPr>
        <p:spPr>
          <a:xfrm>
            <a:off x="7543092" y="5323206"/>
            <a:ext cx="2569647" cy="523220"/>
          </a:xfrm>
          <a:prstGeom prst="rect">
            <a:avLst/>
          </a:prstGeom>
          <a:noFill/>
        </p:spPr>
        <p:txBody>
          <a:bodyPr wrap="square" rtlCol="0">
            <a:spAutoFit/>
          </a:bodyPr>
          <a:lstStyle/>
          <a:p>
            <a:r>
              <a:rPr lang="en-US" sz="1400" dirty="0" smtClean="0"/>
              <a:t>135 </a:t>
            </a:r>
            <a:r>
              <a:rPr lang="en-US" sz="1400" dirty="0" err="1" smtClean="0"/>
              <a:t>MPa</a:t>
            </a:r>
            <a:r>
              <a:rPr lang="en-US" sz="1400" dirty="0" smtClean="0"/>
              <a:t> </a:t>
            </a:r>
          </a:p>
          <a:p>
            <a:r>
              <a:rPr lang="en-US" sz="1400" dirty="0" smtClean="0"/>
              <a:t>on the conductor</a:t>
            </a:r>
            <a:endParaRPr lang="en-US" sz="1400" dirty="0"/>
          </a:p>
        </p:txBody>
      </p:sp>
      <p:sp>
        <p:nvSpPr>
          <p:cNvPr id="10" name="Rectangle 9"/>
          <p:cNvSpPr/>
          <p:nvPr/>
        </p:nvSpPr>
        <p:spPr>
          <a:xfrm>
            <a:off x="5367738" y="3623755"/>
            <a:ext cx="3890809" cy="369332"/>
          </a:xfrm>
          <a:prstGeom prst="rect">
            <a:avLst/>
          </a:prstGeom>
        </p:spPr>
        <p:txBody>
          <a:bodyPr wrap="none">
            <a:spAutoFit/>
          </a:bodyPr>
          <a:lstStyle/>
          <a:p>
            <a:r>
              <a:rPr lang="en-GB" dirty="0"/>
              <a:t>Canted-</a:t>
            </a:r>
            <a:r>
              <a:rPr lang="en-GB" dirty="0" err="1"/>
              <a:t>Cosinus</a:t>
            </a:r>
            <a:r>
              <a:rPr lang="en-GB" dirty="0"/>
              <a:t>-Theta (CCT) option</a:t>
            </a:r>
          </a:p>
        </p:txBody>
      </p:sp>
      <p:pic>
        <p:nvPicPr>
          <p:cNvPr id="26" name="Picture 2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705295" y="4622107"/>
            <a:ext cx="1122620" cy="441862"/>
          </a:xfrm>
          <a:prstGeom prst="rect">
            <a:avLst/>
          </a:prstGeom>
        </p:spPr>
      </p:pic>
    </p:spTree>
    <p:extLst>
      <p:ext uri="{BB962C8B-B14F-4D97-AF65-F5344CB8AC3E}">
        <p14:creationId xmlns:p14="http://schemas.microsoft.com/office/powerpoint/2010/main" val="3036663472"/>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75880" y="4464852"/>
            <a:ext cx="2799976" cy="923330"/>
          </a:xfrm>
          <a:prstGeom prst="rect">
            <a:avLst/>
          </a:prstGeom>
        </p:spPr>
        <p:txBody>
          <a:bodyPr wrap="square">
            <a:spAutoFit/>
          </a:bodyPr>
          <a:lstStyle/>
          <a:p>
            <a:pPr marL="0" lvl="2"/>
            <a:r>
              <a:rPr lang="en-GB" dirty="0" smtClean="0">
                <a:solidFill>
                  <a:schemeClr val="bg1"/>
                </a:solidFill>
                <a:latin typeface="Calibri" charset="0"/>
                <a:ea typeface="Calibri" charset="0"/>
                <a:cs typeface="Calibri" charset="0"/>
              </a:rPr>
              <a:t>ramp with a short to ground appearing </a:t>
            </a:r>
            <a:r>
              <a:rPr lang="en-GB" dirty="0" smtClean="0">
                <a:solidFill>
                  <a:schemeClr val="bg1"/>
                </a:solidFill>
                <a:latin typeface="Calibri" charset="0"/>
                <a:ea typeface="Calibri" charset="0"/>
                <a:cs typeface="Calibri" charset="0"/>
                <a:sym typeface="Symbol" panose="05050102010706020507" pitchFamily="18" charset="2"/>
              </a:rPr>
              <a:t></a:t>
            </a:r>
            <a:r>
              <a:rPr lang="en-GB" dirty="0" smtClean="0">
                <a:solidFill>
                  <a:schemeClr val="bg1"/>
                </a:solidFill>
                <a:latin typeface="Calibri" charset="0"/>
                <a:ea typeface="Calibri" charset="0"/>
                <a:cs typeface="Calibri" charset="0"/>
              </a:rPr>
              <a:t>1.5s after the1</a:t>
            </a:r>
            <a:r>
              <a:rPr lang="en-GB" baseline="30000" dirty="0" smtClean="0">
                <a:solidFill>
                  <a:schemeClr val="bg1"/>
                </a:solidFill>
                <a:latin typeface="Calibri" charset="0"/>
                <a:ea typeface="Calibri" charset="0"/>
                <a:cs typeface="Calibri" charset="0"/>
              </a:rPr>
              <a:t>st</a:t>
            </a:r>
            <a:r>
              <a:rPr lang="en-GB" dirty="0" smtClean="0">
                <a:solidFill>
                  <a:schemeClr val="bg1"/>
                </a:solidFill>
                <a:latin typeface="Calibri" charset="0"/>
                <a:ea typeface="Calibri" charset="0"/>
                <a:cs typeface="Calibri" charset="0"/>
              </a:rPr>
              <a:t> magnet quench</a:t>
            </a:r>
            <a:endParaRPr lang="en-GB" dirty="0">
              <a:solidFill>
                <a:schemeClr val="bg1"/>
              </a:solidFill>
              <a:latin typeface="Calibri" charset="0"/>
              <a:ea typeface="Calibri" charset="0"/>
              <a:cs typeface="Calibri" charset="0"/>
            </a:endParaRPr>
          </a:p>
        </p:txBody>
      </p:sp>
      <p:sp>
        <p:nvSpPr>
          <p:cNvPr id="15" name="Rectangle 14"/>
          <p:cNvSpPr/>
          <p:nvPr/>
        </p:nvSpPr>
        <p:spPr>
          <a:xfrm>
            <a:off x="611560" y="5453225"/>
            <a:ext cx="2462534" cy="584775"/>
          </a:xfrm>
          <a:prstGeom prst="rect">
            <a:avLst/>
          </a:prstGeom>
        </p:spPr>
        <p:txBody>
          <a:bodyPr wrap="none">
            <a:spAutoFit/>
          </a:bodyPr>
          <a:lstStyle/>
          <a:p>
            <a:r>
              <a:rPr lang="en-GB" dirty="0">
                <a:solidFill>
                  <a:schemeClr val="bg1"/>
                </a:solidFill>
              </a:rPr>
              <a:t>Earth Fault </a:t>
            </a:r>
            <a:r>
              <a:rPr lang="en-GB" dirty="0" smtClean="0">
                <a:solidFill>
                  <a:schemeClr val="bg1"/>
                </a:solidFill>
              </a:rPr>
              <a:t>Burner !</a:t>
            </a:r>
          </a:p>
          <a:p>
            <a:r>
              <a:rPr lang="en-GB" sz="1400" dirty="0">
                <a:solidFill>
                  <a:schemeClr val="bg1"/>
                </a:solidFill>
              </a:rPr>
              <a:t>capacitive current discharge </a:t>
            </a:r>
          </a:p>
        </p:txBody>
      </p:sp>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310" y="3356992"/>
            <a:ext cx="3855619" cy="2743780"/>
          </a:xfrm>
          <a:prstGeom prst="rect">
            <a:avLst/>
          </a:prstGeom>
        </p:spPr>
      </p:pic>
      <p:sp>
        <p:nvSpPr>
          <p:cNvPr id="2" name="TextBox 1"/>
          <p:cNvSpPr txBox="1"/>
          <p:nvPr/>
        </p:nvSpPr>
        <p:spPr>
          <a:xfrm>
            <a:off x="326886" y="355094"/>
            <a:ext cx="3097964" cy="461665"/>
          </a:xfrm>
          <a:prstGeom prst="rect">
            <a:avLst/>
          </a:prstGeom>
          <a:solidFill>
            <a:schemeClr val="tx2">
              <a:lumMod val="60000"/>
              <a:lumOff val="40000"/>
            </a:schemeClr>
          </a:solidFill>
        </p:spPr>
        <p:txBody>
          <a:bodyPr wrap="none" rtlCol="0">
            <a:spAutoFit/>
          </a:bodyPr>
          <a:lstStyle/>
          <a:p>
            <a:r>
              <a:rPr lang="en-GB" sz="2400" dirty="0" smtClean="0">
                <a:solidFill>
                  <a:schemeClr val="bg1"/>
                </a:solidFill>
              </a:rPr>
              <a:t>LHC Training Dipoles</a:t>
            </a:r>
            <a:endParaRPr lang="en-GB" sz="2400" dirty="0">
              <a:solidFill>
                <a:schemeClr val="bg1"/>
              </a:solidFill>
            </a:endParaRP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23929" y="365878"/>
            <a:ext cx="4627518" cy="3085011"/>
          </a:xfrm>
          <a:prstGeom prst="rect">
            <a:avLst/>
          </a:prstGeom>
          <a:ln>
            <a:solidFill>
              <a:schemeClr val="tx2">
                <a:lumMod val="60000"/>
                <a:lumOff val="40000"/>
              </a:schemeClr>
            </a:solidFill>
          </a:ln>
          <a:effectLst>
            <a:outerShdw blurRad="292100" dist="139700" dir="2700000" algn="tl" rotWithShape="0">
              <a:srgbClr val="333333">
                <a:alpha val="65000"/>
              </a:srgbClr>
            </a:outerShdw>
          </a:effectLst>
        </p:spPr>
      </p:pic>
      <p:sp>
        <p:nvSpPr>
          <p:cNvPr id="11" name="Rounded Rectangle 10"/>
          <p:cNvSpPr/>
          <p:nvPr/>
        </p:nvSpPr>
        <p:spPr>
          <a:xfrm>
            <a:off x="5148064" y="2196323"/>
            <a:ext cx="2867321" cy="787430"/>
          </a:xfrm>
          <a:prstGeom prst="roundRect">
            <a:avLst/>
          </a:prstGeom>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sz="1400" b="1" dirty="0" smtClean="0">
              <a:solidFill>
                <a:schemeClr val="bg1"/>
              </a:solidFill>
            </a:endParaRPr>
          </a:p>
          <a:p>
            <a:pPr algn="ctr"/>
            <a:r>
              <a:rPr lang="en-GB" sz="1400" b="1" dirty="0" smtClean="0">
                <a:solidFill>
                  <a:schemeClr val="bg1"/>
                </a:solidFill>
              </a:rPr>
              <a:t>172 training quenches</a:t>
            </a:r>
          </a:p>
          <a:p>
            <a:pPr algn="ctr"/>
            <a:r>
              <a:rPr lang="en-GB" sz="1400" b="1" dirty="0" smtClean="0">
                <a:solidFill>
                  <a:schemeClr val="bg1"/>
                </a:solidFill>
                <a:sym typeface="Symbol"/>
              </a:rPr>
              <a:t></a:t>
            </a:r>
            <a:r>
              <a:rPr lang="en-GB" sz="1400" b="1" dirty="0" smtClean="0">
                <a:solidFill>
                  <a:schemeClr val="bg1"/>
                </a:solidFill>
              </a:rPr>
              <a:t>600 </a:t>
            </a:r>
            <a:r>
              <a:rPr lang="en-GB" sz="1400" b="1" dirty="0">
                <a:solidFill>
                  <a:schemeClr val="bg1"/>
                </a:solidFill>
              </a:rPr>
              <a:t>secondary </a:t>
            </a:r>
            <a:r>
              <a:rPr lang="en-GB" sz="1400" b="1" dirty="0" smtClean="0">
                <a:solidFill>
                  <a:schemeClr val="bg1"/>
                </a:solidFill>
              </a:rPr>
              <a:t>quenches</a:t>
            </a:r>
          </a:p>
          <a:p>
            <a:pPr algn="ctr"/>
            <a:endParaRPr lang="en-GB" sz="100" b="1" dirty="0" smtClean="0">
              <a:solidFill>
                <a:schemeClr val="bg1"/>
              </a:solidFill>
            </a:endParaRPr>
          </a:p>
          <a:p>
            <a:pPr algn="ctr"/>
            <a:r>
              <a:rPr lang="en-GB" sz="1400" b="1" dirty="0" smtClean="0">
                <a:solidFill>
                  <a:schemeClr val="bg1"/>
                </a:solidFill>
              </a:rPr>
              <a:t>Only 1 </a:t>
            </a:r>
            <a:r>
              <a:rPr lang="en-GB" sz="1400" b="1" dirty="0" err="1" smtClean="0">
                <a:solidFill>
                  <a:schemeClr val="bg1"/>
                </a:solidFill>
              </a:rPr>
              <a:t>quadrupole</a:t>
            </a:r>
            <a:r>
              <a:rPr lang="en-GB" sz="1400" b="1" dirty="0" smtClean="0">
                <a:solidFill>
                  <a:schemeClr val="bg1"/>
                </a:solidFill>
              </a:rPr>
              <a:t> quench</a:t>
            </a:r>
            <a:endParaRPr lang="en-GB" sz="1400" b="1" dirty="0">
              <a:solidFill>
                <a:schemeClr val="bg1"/>
              </a:solidFill>
            </a:endParaRPr>
          </a:p>
          <a:p>
            <a:pPr algn="ctr"/>
            <a:endParaRPr lang="en-GB" sz="1400" b="1" dirty="0">
              <a:solidFill>
                <a:schemeClr val="bg1"/>
              </a:solidFill>
            </a:endParaRPr>
          </a:p>
        </p:txBody>
      </p:sp>
      <p:sp>
        <p:nvSpPr>
          <p:cNvPr id="13" name="TextBox 12"/>
          <p:cNvSpPr txBox="1"/>
          <p:nvPr/>
        </p:nvSpPr>
        <p:spPr>
          <a:xfrm>
            <a:off x="254066" y="1205043"/>
            <a:ext cx="3420323" cy="1384995"/>
          </a:xfrm>
          <a:prstGeom prst="rect">
            <a:avLst/>
          </a:prstGeom>
          <a:solidFill>
            <a:srgbClr val="009900"/>
          </a:solidFill>
          <a:ln>
            <a:solidFill>
              <a:schemeClr val="tx2"/>
            </a:solidFill>
          </a:ln>
        </p:spPr>
        <p:txBody>
          <a:bodyPr wrap="square" lIns="36000" rIns="36000" rtlCol="0">
            <a:spAutoFit/>
          </a:bodyPr>
          <a:lstStyle/>
          <a:p>
            <a:pPr algn="ctr"/>
            <a:r>
              <a:rPr lang="en-GB" sz="2000" b="1" dirty="0" smtClean="0">
                <a:solidFill>
                  <a:schemeClr val="bg1"/>
                </a:solidFill>
                <a:effectLst/>
                <a:latin typeface="Arial Body"/>
                <a:cs typeface="Comic Sans MS"/>
              </a:rPr>
              <a:t>Each Sector Trained to          6.55TeV (11080A) </a:t>
            </a:r>
          </a:p>
          <a:p>
            <a:pPr algn="ctr"/>
            <a:r>
              <a:rPr lang="en-GB" sz="1600" b="1" dirty="0" smtClean="0">
                <a:solidFill>
                  <a:schemeClr val="bg1"/>
                </a:solidFill>
                <a:effectLst/>
                <a:latin typeface="+mn-lt"/>
              </a:rPr>
              <a:t>(100 A above the operational field)</a:t>
            </a:r>
          </a:p>
          <a:p>
            <a:pPr algn="ctr"/>
            <a:r>
              <a:rPr lang="en-GB" sz="2800" b="1" dirty="0" smtClean="0">
                <a:solidFill>
                  <a:schemeClr val="bg1"/>
                </a:solidFill>
              </a:rPr>
              <a:t>≈ 7.82 T</a:t>
            </a:r>
            <a:endParaRPr lang="en-GB" sz="2800" b="1" dirty="0" smtClean="0">
              <a:solidFill>
                <a:schemeClr val="bg1"/>
              </a:solidFill>
              <a:effectLst/>
            </a:endParaRPr>
          </a:p>
        </p:txBody>
      </p:sp>
      <p:sp>
        <p:nvSpPr>
          <p:cNvPr id="4" name="TextBox 3"/>
          <p:cNvSpPr txBox="1"/>
          <p:nvPr/>
        </p:nvSpPr>
        <p:spPr>
          <a:xfrm>
            <a:off x="4661561" y="407507"/>
            <a:ext cx="697627" cy="369332"/>
          </a:xfrm>
          <a:prstGeom prst="rect">
            <a:avLst/>
          </a:prstGeom>
          <a:noFill/>
        </p:spPr>
        <p:txBody>
          <a:bodyPr wrap="none" rtlCol="0">
            <a:spAutoFit/>
          </a:bodyPr>
          <a:lstStyle/>
          <a:p>
            <a:r>
              <a:rPr lang="en-GB" dirty="0" smtClean="0"/>
              <a:t>2015</a:t>
            </a:r>
            <a:endParaRPr lang="en-GB" dirty="0"/>
          </a:p>
        </p:txBody>
      </p:sp>
      <p:grpSp>
        <p:nvGrpSpPr>
          <p:cNvPr id="5" name="Group 4"/>
          <p:cNvGrpSpPr/>
          <p:nvPr/>
        </p:nvGrpSpPr>
        <p:grpSpPr>
          <a:xfrm>
            <a:off x="3789414" y="165677"/>
            <a:ext cx="5112569" cy="3286285"/>
            <a:chOff x="4180071" y="699492"/>
            <a:chExt cx="5112569" cy="3286285"/>
          </a:xfrm>
        </p:grpSpPr>
        <p:grpSp>
          <p:nvGrpSpPr>
            <p:cNvPr id="19" name="Group 18"/>
            <p:cNvGrpSpPr/>
            <p:nvPr/>
          </p:nvGrpSpPr>
          <p:grpSpPr>
            <a:xfrm>
              <a:off x="4180071" y="699492"/>
              <a:ext cx="5112569" cy="3286285"/>
              <a:chOff x="2483768" y="1052736"/>
              <a:chExt cx="5112569" cy="3286285"/>
            </a:xfrm>
          </p:grpSpPr>
          <p:sp>
            <p:nvSpPr>
              <p:cNvPr id="20" name="Rectangle 19"/>
              <p:cNvSpPr/>
              <p:nvPr/>
            </p:nvSpPr>
            <p:spPr>
              <a:xfrm>
                <a:off x="2519772" y="1067562"/>
                <a:ext cx="5040561" cy="327145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1" name="Picture 2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83768" y="1052736"/>
                <a:ext cx="5112569" cy="3286285"/>
              </a:xfrm>
              <a:prstGeom prst="rect">
                <a:avLst/>
              </a:prstGeom>
            </p:spPr>
          </p:pic>
        </p:grpSp>
        <p:sp>
          <p:nvSpPr>
            <p:cNvPr id="22" name="TextBox 21"/>
            <p:cNvSpPr txBox="1"/>
            <p:nvPr/>
          </p:nvSpPr>
          <p:spPr>
            <a:xfrm>
              <a:off x="5888874" y="3076544"/>
              <a:ext cx="1428596" cy="369332"/>
            </a:xfrm>
            <a:prstGeom prst="rect">
              <a:avLst/>
            </a:prstGeom>
            <a:noFill/>
          </p:spPr>
          <p:txBody>
            <a:bodyPr wrap="none" rtlCol="0">
              <a:spAutoFit/>
            </a:bodyPr>
            <a:lstStyle/>
            <a:p>
              <a:r>
                <a:rPr lang="en-GB" dirty="0" smtClean="0"/>
                <a:t>End of 2016</a:t>
              </a:r>
              <a:endParaRPr lang="en-GB" dirty="0"/>
            </a:p>
          </p:txBody>
        </p:sp>
      </p:grpSp>
      <p:grpSp>
        <p:nvGrpSpPr>
          <p:cNvPr id="25" name="Group 24"/>
          <p:cNvGrpSpPr/>
          <p:nvPr/>
        </p:nvGrpSpPr>
        <p:grpSpPr>
          <a:xfrm>
            <a:off x="262746" y="2907754"/>
            <a:ext cx="697627" cy="1241326"/>
            <a:chOff x="262746" y="2907754"/>
            <a:chExt cx="697627" cy="1241326"/>
          </a:xfrm>
        </p:grpSpPr>
        <p:sp>
          <p:nvSpPr>
            <p:cNvPr id="23" name="TextBox 22"/>
            <p:cNvSpPr txBox="1"/>
            <p:nvPr/>
          </p:nvSpPr>
          <p:spPr>
            <a:xfrm>
              <a:off x="262746" y="2907754"/>
              <a:ext cx="697627" cy="369332"/>
            </a:xfrm>
            <a:prstGeom prst="rect">
              <a:avLst/>
            </a:prstGeom>
            <a:noFill/>
          </p:spPr>
          <p:txBody>
            <a:bodyPr wrap="none" rtlCol="0">
              <a:spAutoFit/>
            </a:bodyPr>
            <a:lstStyle/>
            <a:p>
              <a:r>
                <a:rPr lang="en-GB" dirty="0" smtClean="0"/>
                <a:t>2017</a:t>
              </a:r>
              <a:endParaRPr lang="en-GB" dirty="0"/>
            </a:p>
          </p:txBody>
        </p:sp>
        <p:cxnSp>
          <p:nvCxnSpPr>
            <p:cNvPr id="7" name="Straight Arrow Connector 6"/>
            <p:cNvCxnSpPr/>
            <p:nvPr/>
          </p:nvCxnSpPr>
          <p:spPr>
            <a:xfrm>
              <a:off x="611560" y="3291949"/>
              <a:ext cx="144016" cy="8571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43838" y="3636264"/>
            <a:ext cx="5004790" cy="2894198"/>
          </a:xfrm>
          <a:prstGeom prst="rect">
            <a:avLst/>
          </a:prstGeom>
        </p:spPr>
      </p:pic>
    </p:spTree>
    <p:extLst>
      <p:ext uri="{BB962C8B-B14F-4D97-AF65-F5344CB8AC3E}">
        <p14:creationId xmlns:p14="http://schemas.microsoft.com/office/powerpoint/2010/main" val="3125135980"/>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7-08-28 at 07.28.0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98532" y="1981230"/>
            <a:ext cx="4742007" cy="3575940"/>
          </a:xfrm>
          <a:prstGeom prst="rect">
            <a:avLst/>
          </a:prstGeom>
        </p:spPr>
      </p:pic>
      <p:sp>
        <p:nvSpPr>
          <p:cNvPr id="54" name="TextBox 53"/>
          <p:cNvSpPr txBox="1"/>
          <p:nvPr/>
        </p:nvSpPr>
        <p:spPr>
          <a:xfrm>
            <a:off x="5004435" y="1158598"/>
            <a:ext cx="3855642" cy="646331"/>
          </a:xfrm>
          <a:prstGeom prst="rect">
            <a:avLst/>
          </a:prstGeom>
          <a:noFill/>
        </p:spPr>
        <p:txBody>
          <a:bodyPr wrap="square" rtlCol="0">
            <a:spAutoFit/>
          </a:bodyPr>
          <a:lstStyle/>
          <a:p>
            <a:r>
              <a:rPr lang="en-US" sz="1200" b="1" dirty="0" smtClean="0">
                <a:solidFill>
                  <a:srgbClr val="FF0000"/>
                </a:solidFill>
              </a:rPr>
              <a:t>Energy per unit length </a:t>
            </a:r>
            <a:r>
              <a:rPr lang="en-US" sz="1200" dirty="0"/>
              <a:t>in </a:t>
            </a:r>
            <a:r>
              <a:rPr lang="en-US" sz="1200" dirty="0" smtClean="0"/>
              <a:t>a sector coil of </a:t>
            </a:r>
            <a:r>
              <a:rPr lang="en-US" sz="1200" dirty="0"/>
              <a:t>inner radius </a:t>
            </a:r>
            <a:r>
              <a:rPr lang="en-US" sz="1200" dirty="0" err="1"/>
              <a:t>R</a:t>
            </a:r>
            <a:r>
              <a:rPr lang="en-US" sz="1200" baseline="-25000" dirty="0" err="1"/>
              <a:t>in</a:t>
            </a:r>
            <a:r>
              <a:rPr lang="en-US" sz="1200" dirty="0"/>
              <a:t>, outer radius R</a:t>
            </a:r>
            <a:r>
              <a:rPr lang="en-US" sz="1200" baseline="-25000" dirty="0"/>
              <a:t>out</a:t>
            </a:r>
            <a:r>
              <a:rPr lang="en-US" sz="1200" dirty="0"/>
              <a:t>, coil width w = R</a:t>
            </a:r>
            <a:r>
              <a:rPr lang="en-US" sz="1200" baseline="-25000" dirty="0"/>
              <a:t>out</a:t>
            </a:r>
            <a:r>
              <a:rPr lang="en-US" sz="1200" dirty="0"/>
              <a:t>-</a:t>
            </a:r>
            <a:r>
              <a:rPr lang="en-US" sz="1200" dirty="0" err="1" smtClean="0"/>
              <a:t>R</a:t>
            </a:r>
            <a:r>
              <a:rPr lang="en-US" sz="1200" baseline="-25000" dirty="0" err="1" smtClean="0"/>
              <a:t>in</a:t>
            </a:r>
            <a:r>
              <a:rPr lang="en-US" sz="1200" dirty="0" smtClean="0"/>
              <a:t> producing a dipole field B</a:t>
            </a:r>
            <a:endParaRPr lang="en-US" sz="1200" dirty="0">
              <a:latin typeface="Symbol" charset="2"/>
              <a:cs typeface="Symbol" charset="2"/>
            </a:endParaRPr>
          </a:p>
        </p:txBody>
      </p:sp>
      <p:graphicFrame>
        <p:nvGraphicFramePr>
          <p:cNvPr id="3" name="Object 2"/>
          <p:cNvGraphicFramePr>
            <a:graphicFrameLocks noChangeAspect="1"/>
          </p:cNvGraphicFramePr>
          <p:nvPr>
            <p:extLst/>
          </p:nvPr>
        </p:nvGraphicFramePr>
        <p:xfrm>
          <a:off x="228600" y="863065"/>
          <a:ext cx="4547235" cy="1212596"/>
        </p:xfrm>
        <a:graphic>
          <a:graphicData uri="http://schemas.openxmlformats.org/presentationml/2006/ole">
            <mc:AlternateContent xmlns:mc="http://schemas.openxmlformats.org/markup-compatibility/2006">
              <mc:Choice xmlns:v="urn:schemas-microsoft-com:vml" Requires="v">
                <p:oleObj spid="_x0000_s6466" name="Equation" r:id="rId4" imgW="2095500" imgH="558800" progId="Equation.3">
                  <p:embed/>
                </p:oleObj>
              </mc:Choice>
              <mc:Fallback>
                <p:oleObj name="Equation" r:id="rId4" imgW="2095500" imgH="558800" progId="Equation.3">
                  <p:embed/>
                  <p:pic>
                    <p:nvPicPr>
                      <p:cNvPr id="0" name=""/>
                      <p:cNvPicPr/>
                      <p:nvPr/>
                    </p:nvPicPr>
                    <p:blipFill>
                      <a:blip r:embed="rId5"/>
                      <a:stretch>
                        <a:fillRect/>
                      </a:stretch>
                    </p:blipFill>
                    <p:spPr>
                      <a:xfrm>
                        <a:off x="228600" y="863065"/>
                        <a:ext cx="4547235" cy="1212596"/>
                      </a:xfrm>
                      <a:prstGeom prst="rect">
                        <a:avLst/>
                      </a:prstGeom>
                    </p:spPr>
                  </p:pic>
                </p:oleObj>
              </mc:Fallback>
            </mc:AlternateContent>
          </a:graphicData>
        </a:graphic>
      </p:graphicFrame>
      <p:sp>
        <p:nvSpPr>
          <p:cNvPr id="6" name="TextBox 5"/>
          <p:cNvSpPr txBox="1"/>
          <p:nvPr/>
        </p:nvSpPr>
        <p:spPr>
          <a:xfrm>
            <a:off x="395536" y="3217330"/>
            <a:ext cx="4127376" cy="2231380"/>
          </a:xfrm>
          <a:prstGeom prst="rect">
            <a:avLst/>
          </a:prstGeom>
          <a:noFill/>
        </p:spPr>
        <p:txBody>
          <a:bodyPr wrap="square" rtlCol="0">
            <a:spAutoFit/>
          </a:bodyPr>
          <a:lstStyle/>
          <a:p>
            <a:r>
              <a:rPr lang="en-US" sz="2000" i="1" dirty="0" smtClean="0">
                <a:latin typeface="Times"/>
                <a:cs typeface="Times"/>
              </a:rPr>
              <a:t>J</a:t>
            </a:r>
            <a:r>
              <a:rPr lang="en-US" sz="2000" i="1" baseline="-25000" dirty="0" smtClean="0">
                <a:latin typeface="Times"/>
                <a:cs typeface="Times"/>
              </a:rPr>
              <a:t>C</a:t>
            </a:r>
            <a:r>
              <a:rPr lang="en-US" sz="2000" baseline="-25000" dirty="0" smtClean="0"/>
              <a:t> </a:t>
            </a:r>
            <a:r>
              <a:rPr lang="en-US" sz="2000" dirty="0" smtClean="0"/>
              <a:t>≈ 	1000…1250 (A/mm</a:t>
            </a:r>
            <a:r>
              <a:rPr lang="en-US" sz="2000" baseline="30000" dirty="0" smtClean="0"/>
              <a:t>2</a:t>
            </a:r>
            <a:r>
              <a:rPr lang="en-US" sz="2000" dirty="0" smtClean="0"/>
              <a:t>)</a:t>
            </a:r>
          </a:p>
          <a:p>
            <a:r>
              <a:rPr lang="en-US" sz="2000" i="1" dirty="0" err="1" smtClean="0">
                <a:latin typeface="Times"/>
                <a:cs typeface="Times"/>
              </a:rPr>
              <a:t>dT</a:t>
            </a:r>
            <a:r>
              <a:rPr lang="en-US" sz="2000" i="1" dirty="0" smtClean="0">
                <a:latin typeface="Times"/>
                <a:cs typeface="Times"/>
              </a:rPr>
              <a:t>/</a:t>
            </a:r>
            <a:r>
              <a:rPr lang="en-US" sz="2000" i="1" dirty="0" err="1" smtClean="0">
                <a:latin typeface="Times"/>
                <a:cs typeface="Times"/>
              </a:rPr>
              <a:t>dt</a:t>
            </a:r>
            <a:r>
              <a:rPr lang="en-US" sz="2000" i="1" dirty="0" smtClean="0">
                <a:latin typeface="Times"/>
                <a:cs typeface="Times"/>
              </a:rPr>
              <a:t> </a:t>
            </a:r>
            <a:r>
              <a:rPr lang="en-US" sz="2000" dirty="0"/>
              <a:t>≈</a:t>
            </a:r>
            <a:r>
              <a:rPr lang="en-US" sz="2000" dirty="0" smtClean="0"/>
              <a:t> 	1000…2000 (K/s)</a:t>
            </a:r>
          </a:p>
          <a:p>
            <a:r>
              <a:rPr lang="en-US" sz="2000" i="1" dirty="0" smtClean="0">
                <a:solidFill>
                  <a:srgbClr val="FF0000"/>
                </a:solidFill>
                <a:latin typeface="Symbol" charset="2"/>
                <a:cs typeface="Symbol" charset="2"/>
              </a:rPr>
              <a:t>t</a:t>
            </a:r>
            <a:r>
              <a:rPr lang="en-US" sz="2000" baseline="-25000" dirty="0" smtClean="0">
                <a:solidFill>
                  <a:srgbClr val="FF0000"/>
                </a:solidFill>
              </a:rPr>
              <a:t>(300 K)</a:t>
            </a:r>
            <a:r>
              <a:rPr lang="en-US" sz="2000" dirty="0" smtClean="0">
                <a:solidFill>
                  <a:srgbClr val="FF0000"/>
                </a:solidFill>
              </a:rPr>
              <a:t>≈ 	0.15…0.3 (s)</a:t>
            </a:r>
          </a:p>
          <a:p>
            <a:endParaRPr lang="en-US" sz="1100" dirty="0" smtClean="0"/>
          </a:p>
          <a:p>
            <a:r>
              <a:rPr lang="en-US" sz="2000" i="1" dirty="0" err="1" smtClean="0">
                <a:latin typeface="Times"/>
                <a:cs typeface="Times"/>
              </a:rPr>
              <a:t>I</a:t>
            </a:r>
            <a:r>
              <a:rPr lang="en-US" sz="2000" i="1" baseline="-25000" dirty="0" err="1" smtClean="0">
                <a:latin typeface="Times"/>
                <a:cs typeface="Times"/>
              </a:rPr>
              <a:t>op</a:t>
            </a:r>
            <a:r>
              <a:rPr lang="en-US" sz="2000" baseline="-25000" dirty="0" smtClean="0"/>
              <a:t> </a:t>
            </a:r>
            <a:r>
              <a:rPr lang="en-US" sz="2000" dirty="0"/>
              <a:t>≈ 	</a:t>
            </a:r>
            <a:r>
              <a:rPr lang="en-US" sz="2000" dirty="0" smtClean="0"/>
              <a:t>15 (kA)</a:t>
            </a:r>
            <a:endParaRPr lang="en-US" sz="2000" dirty="0"/>
          </a:p>
          <a:p>
            <a:r>
              <a:rPr lang="en-US" sz="2000" i="1" dirty="0" smtClean="0">
                <a:latin typeface="Times"/>
                <a:cs typeface="Times"/>
              </a:rPr>
              <a:t>E/</a:t>
            </a:r>
            <a:r>
              <a:rPr lang="en-US" sz="2000" i="1" dirty="0">
                <a:latin typeface="Times"/>
                <a:cs typeface="Times"/>
              </a:rPr>
              <a:t>l</a:t>
            </a:r>
            <a:r>
              <a:rPr lang="en-US" sz="2000" dirty="0"/>
              <a:t> ≈	</a:t>
            </a:r>
            <a:r>
              <a:rPr lang="en-US" sz="2000" dirty="0" smtClean="0"/>
              <a:t>1000 (kJ/m)</a:t>
            </a:r>
          </a:p>
          <a:p>
            <a:r>
              <a:rPr lang="en-US" sz="2800" b="1" i="1" dirty="0" smtClean="0">
                <a:solidFill>
                  <a:srgbClr val="FF0000"/>
                </a:solidFill>
                <a:latin typeface="Times"/>
                <a:cs typeface="Times"/>
              </a:rPr>
              <a:t>V/l</a:t>
            </a:r>
            <a:r>
              <a:rPr lang="en-US" sz="2800" b="1" dirty="0" smtClean="0">
                <a:solidFill>
                  <a:srgbClr val="FF0000"/>
                </a:solidFill>
              </a:rPr>
              <a:t> </a:t>
            </a:r>
            <a:r>
              <a:rPr lang="en-US" sz="2800" b="1" dirty="0">
                <a:solidFill>
                  <a:srgbClr val="FF0000"/>
                </a:solidFill>
              </a:rPr>
              <a:t>≈</a:t>
            </a:r>
            <a:r>
              <a:rPr lang="en-US" sz="2800" b="1" dirty="0" smtClean="0">
                <a:solidFill>
                  <a:srgbClr val="FF0000"/>
                </a:solidFill>
              </a:rPr>
              <a:t>	500…1000 (V/m) </a:t>
            </a:r>
            <a:endParaRPr lang="en-US" sz="2800" b="1" dirty="0">
              <a:solidFill>
                <a:srgbClr val="FF0000"/>
              </a:solidFill>
            </a:endParaRPr>
          </a:p>
        </p:txBody>
      </p:sp>
      <p:sp>
        <p:nvSpPr>
          <p:cNvPr id="4" name="TextBox 3"/>
          <p:cNvSpPr txBox="1"/>
          <p:nvPr/>
        </p:nvSpPr>
        <p:spPr>
          <a:xfrm>
            <a:off x="18731" y="5602418"/>
            <a:ext cx="8995171" cy="400110"/>
          </a:xfrm>
          <a:prstGeom prst="rect">
            <a:avLst/>
          </a:prstGeom>
          <a:noFill/>
        </p:spPr>
        <p:txBody>
          <a:bodyPr wrap="none" rtlCol="0">
            <a:spAutoFit/>
          </a:bodyPr>
          <a:lstStyle/>
          <a:p>
            <a:pPr algn="ctr"/>
            <a:r>
              <a:rPr lang="en-US" sz="2000" u="sng" dirty="0" smtClean="0"/>
              <a:t>It is not possible </a:t>
            </a:r>
            <a:r>
              <a:rPr lang="en-US" sz="2000" dirty="0" smtClean="0"/>
              <a:t>to protect accelerator magnet strings using an external dump</a:t>
            </a:r>
            <a:endParaRPr lang="en-US" sz="2000" dirty="0"/>
          </a:p>
        </p:txBody>
      </p:sp>
      <p:grpSp>
        <p:nvGrpSpPr>
          <p:cNvPr id="8" name="Group 7"/>
          <p:cNvGrpSpPr/>
          <p:nvPr/>
        </p:nvGrpSpPr>
        <p:grpSpPr>
          <a:xfrm>
            <a:off x="228600" y="1979291"/>
            <a:ext cx="3735440" cy="965200"/>
            <a:chOff x="228600" y="1979291"/>
            <a:chExt cx="3735440" cy="965200"/>
          </a:xfrm>
        </p:grpSpPr>
        <p:graphicFrame>
          <p:nvGraphicFramePr>
            <p:cNvPr id="29" name="Object 28"/>
            <p:cNvGraphicFramePr>
              <a:graphicFrameLocks noChangeAspect="1"/>
            </p:cNvGraphicFramePr>
            <p:nvPr>
              <p:extLst/>
            </p:nvPr>
          </p:nvGraphicFramePr>
          <p:xfrm>
            <a:off x="228600" y="1979291"/>
            <a:ext cx="1573212" cy="965200"/>
          </p:xfrm>
          <a:graphic>
            <a:graphicData uri="http://schemas.openxmlformats.org/presentationml/2006/ole">
              <mc:AlternateContent xmlns:mc="http://schemas.openxmlformats.org/markup-compatibility/2006">
                <mc:Choice xmlns:v="urn:schemas-microsoft-com:vml" Requires="v">
                  <p:oleObj spid="_x0000_s6467" name="Equation" r:id="rId6" imgW="723900" imgH="444500" progId="Equation.3">
                    <p:embed/>
                  </p:oleObj>
                </mc:Choice>
                <mc:Fallback>
                  <p:oleObj name="Equation" r:id="rId6" imgW="723900" imgH="444500" progId="Equation.3">
                    <p:embed/>
                    <p:pic>
                      <p:nvPicPr>
                        <p:cNvPr id="0" name=""/>
                        <p:cNvPicPr/>
                        <p:nvPr/>
                      </p:nvPicPr>
                      <p:blipFill>
                        <a:blip r:embed="rId7"/>
                        <a:stretch>
                          <a:fillRect/>
                        </a:stretch>
                      </p:blipFill>
                      <p:spPr>
                        <a:xfrm>
                          <a:off x="228600" y="1979291"/>
                          <a:ext cx="1573212" cy="965200"/>
                        </a:xfrm>
                        <a:prstGeom prst="rect">
                          <a:avLst/>
                        </a:prstGeom>
                      </p:spPr>
                    </p:pic>
                  </p:oleObj>
                </mc:Fallback>
              </mc:AlternateContent>
            </a:graphicData>
          </a:graphic>
        </p:graphicFrame>
        <p:sp>
          <p:nvSpPr>
            <p:cNvPr id="15" name="TextBox 14"/>
            <p:cNvSpPr txBox="1"/>
            <p:nvPr/>
          </p:nvSpPr>
          <p:spPr>
            <a:xfrm>
              <a:off x="1869159" y="2130221"/>
              <a:ext cx="2094881" cy="646331"/>
            </a:xfrm>
            <a:prstGeom prst="rect">
              <a:avLst/>
            </a:prstGeom>
            <a:noFill/>
          </p:spPr>
          <p:txBody>
            <a:bodyPr wrap="square" rtlCol="0">
              <a:spAutoFit/>
            </a:bodyPr>
            <a:lstStyle/>
            <a:p>
              <a:r>
                <a:rPr lang="en-US" sz="1200" dirty="0" smtClean="0"/>
                <a:t>Voltage per unit length for an external dump with time constant </a:t>
              </a:r>
              <a:r>
                <a:rPr lang="en-US" sz="1200" i="1" dirty="0" smtClean="0">
                  <a:latin typeface="Symbol" charset="2"/>
                  <a:cs typeface="Symbol" charset="2"/>
                </a:rPr>
                <a:t>t</a:t>
              </a:r>
              <a:endParaRPr lang="en-US" sz="1200" i="1" dirty="0">
                <a:latin typeface="Symbol" charset="2"/>
                <a:cs typeface="Symbol" charset="2"/>
              </a:endParaRPr>
            </a:p>
          </p:txBody>
        </p:sp>
      </p:grpSp>
      <p:pic>
        <p:nvPicPr>
          <p:cNvPr id="16" name="Picture 1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53826" y="104045"/>
            <a:ext cx="1466833" cy="981769"/>
          </a:xfrm>
          <a:prstGeom prst="rect">
            <a:avLst/>
          </a:prstGeom>
        </p:spPr>
      </p:pic>
      <p:sp>
        <p:nvSpPr>
          <p:cNvPr id="17" name="Rectangle 16"/>
          <p:cNvSpPr/>
          <p:nvPr/>
        </p:nvSpPr>
        <p:spPr>
          <a:xfrm>
            <a:off x="1259632" y="929234"/>
            <a:ext cx="360040" cy="539000"/>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3347864" y="6286038"/>
            <a:ext cx="5110694" cy="461665"/>
          </a:xfrm>
          <a:prstGeom prst="rect">
            <a:avLst/>
          </a:prstGeom>
          <a:noFill/>
        </p:spPr>
        <p:txBody>
          <a:bodyPr wrap="none" rtlCol="0">
            <a:spAutoFit/>
          </a:bodyPr>
          <a:lstStyle/>
          <a:p>
            <a:r>
              <a:rPr lang="en-GB" sz="2400" dirty="0" smtClean="0">
                <a:solidFill>
                  <a:schemeClr val="bg1"/>
                </a:solidFill>
              </a:rPr>
              <a:t>HFM must support its own quench ! </a:t>
            </a:r>
            <a:endParaRPr lang="en-GB" sz="2400" dirty="0">
              <a:solidFill>
                <a:schemeClr val="bg1"/>
              </a:solidFill>
            </a:endParaRPr>
          </a:p>
        </p:txBody>
      </p:sp>
      <p:sp>
        <p:nvSpPr>
          <p:cNvPr id="18" name="Rectangle 17"/>
          <p:cNvSpPr/>
          <p:nvPr/>
        </p:nvSpPr>
        <p:spPr>
          <a:xfrm>
            <a:off x="222672" y="154303"/>
            <a:ext cx="7144905" cy="492443"/>
          </a:xfrm>
          <a:prstGeom prst="rect">
            <a:avLst/>
          </a:prstGeom>
          <a:solidFill>
            <a:schemeClr val="tx2">
              <a:lumMod val="60000"/>
              <a:lumOff val="40000"/>
            </a:schemeClr>
          </a:solidFill>
        </p:spPr>
        <p:txBody>
          <a:bodyPr wrap="none">
            <a:spAutoFit/>
          </a:bodyPr>
          <a:lstStyle/>
          <a:p>
            <a:r>
              <a:rPr lang="en-GB" sz="2600" dirty="0">
                <a:solidFill>
                  <a:schemeClr val="bg1"/>
                </a:solidFill>
              </a:rPr>
              <a:t>Stored Energy and Protection at high fields</a:t>
            </a:r>
            <a:r>
              <a:rPr lang="en-US" sz="2600" dirty="0" smtClean="0">
                <a:solidFill>
                  <a:schemeClr val="bg1"/>
                </a:solidFill>
              </a:rPr>
              <a:t>: E</a:t>
            </a:r>
            <a:r>
              <a:rPr lang="en-US" sz="2600" dirty="0" smtClean="0">
                <a:solidFill>
                  <a:schemeClr val="bg1"/>
                </a:solidFill>
                <a:sym typeface="Symbol" panose="05050102010706020507" pitchFamily="18" charset="2"/>
              </a:rPr>
              <a:t></a:t>
            </a:r>
            <a:endParaRPr lang="en-GB" sz="2600" dirty="0"/>
          </a:p>
        </p:txBody>
      </p:sp>
    </p:spTree>
    <p:extLst>
      <p:ext uri="{BB962C8B-B14F-4D97-AF65-F5344CB8AC3E}">
        <p14:creationId xmlns:p14="http://schemas.microsoft.com/office/powerpoint/2010/main" val="358230403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8-29 at 09.42.45.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99947" y="988183"/>
            <a:ext cx="4244053" cy="2904718"/>
          </a:xfrm>
          <a:prstGeom prst="rect">
            <a:avLst/>
          </a:prstGeom>
        </p:spPr>
      </p:pic>
      <p:graphicFrame>
        <p:nvGraphicFramePr>
          <p:cNvPr id="13" name="Object 12"/>
          <p:cNvGraphicFramePr>
            <a:graphicFrameLocks noChangeAspect="1"/>
          </p:cNvGraphicFramePr>
          <p:nvPr>
            <p:extLst/>
          </p:nvPr>
        </p:nvGraphicFramePr>
        <p:xfrm>
          <a:off x="386416" y="1295710"/>
          <a:ext cx="1214438" cy="496887"/>
        </p:xfrm>
        <a:graphic>
          <a:graphicData uri="http://schemas.openxmlformats.org/presentationml/2006/ole">
            <mc:AlternateContent xmlns:mc="http://schemas.openxmlformats.org/markup-compatibility/2006">
              <mc:Choice xmlns:v="urn:schemas-microsoft-com:vml" Requires="v">
                <p:oleObj spid="_x0000_s7656" name="Equation" r:id="rId4" imgW="558800" imgH="228600" progId="Equation.3">
                  <p:embed/>
                </p:oleObj>
              </mc:Choice>
              <mc:Fallback>
                <p:oleObj name="Equation" r:id="rId4" imgW="558800" imgH="228600" progId="Equation.3">
                  <p:embed/>
                  <p:pic>
                    <p:nvPicPr>
                      <p:cNvPr id="0" name=""/>
                      <p:cNvPicPr/>
                      <p:nvPr/>
                    </p:nvPicPr>
                    <p:blipFill>
                      <a:blip r:embed="rId5"/>
                      <a:stretch>
                        <a:fillRect/>
                      </a:stretch>
                    </p:blipFill>
                    <p:spPr>
                      <a:xfrm>
                        <a:off x="386416" y="1295710"/>
                        <a:ext cx="1214438" cy="496887"/>
                      </a:xfrm>
                      <a:prstGeom prst="rect">
                        <a:avLst/>
                      </a:prstGeom>
                    </p:spPr>
                  </p:pic>
                </p:oleObj>
              </mc:Fallback>
            </mc:AlternateContent>
          </a:graphicData>
        </a:graphic>
      </p:graphicFrame>
      <p:graphicFrame>
        <p:nvGraphicFramePr>
          <p:cNvPr id="14" name="Object 13"/>
          <p:cNvGraphicFramePr>
            <a:graphicFrameLocks noChangeAspect="1"/>
          </p:cNvGraphicFramePr>
          <p:nvPr>
            <p:extLst/>
          </p:nvPr>
        </p:nvGraphicFramePr>
        <p:xfrm>
          <a:off x="2683538" y="1493721"/>
          <a:ext cx="2347912" cy="938213"/>
        </p:xfrm>
        <a:graphic>
          <a:graphicData uri="http://schemas.openxmlformats.org/presentationml/2006/ole">
            <mc:AlternateContent xmlns:mc="http://schemas.openxmlformats.org/markup-compatibility/2006">
              <mc:Choice xmlns:v="urn:schemas-microsoft-com:vml" Requires="v">
                <p:oleObj spid="_x0000_s7657" name="Equation" r:id="rId6" imgW="1079500" imgH="431800" progId="Equation.3">
                  <p:embed/>
                </p:oleObj>
              </mc:Choice>
              <mc:Fallback>
                <p:oleObj name="Equation" r:id="rId6" imgW="1079500" imgH="431800" progId="Equation.3">
                  <p:embed/>
                  <p:pic>
                    <p:nvPicPr>
                      <p:cNvPr id="0" name=""/>
                      <p:cNvPicPr/>
                      <p:nvPr/>
                    </p:nvPicPr>
                    <p:blipFill>
                      <a:blip r:embed="rId7"/>
                      <a:stretch>
                        <a:fillRect/>
                      </a:stretch>
                    </p:blipFill>
                    <p:spPr>
                      <a:xfrm>
                        <a:off x="2683538" y="1493721"/>
                        <a:ext cx="2347912" cy="938213"/>
                      </a:xfrm>
                      <a:prstGeom prst="rect">
                        <a:avLst/>
                      </a:prstGeom>
                    </p:spPr>
                  </p:pic>
                </p:oleObj>
              </mc:Fallback>
            </mc:AlternateContent>
          </a:graphicData>
        </a:graphic>
      </p:graphicFrame>
      <p:sp>
        <p:nvSpPr>
          <p:cNvPr id="15" name="Right Brace 14"/>
          <p:cNvSpPr/>
          <p:nvPr/>
        </p:nvSpPr>
        <p:spPr>
          <a:xfrm>
            <a:off x="1600854" y="1225874"/>
            <a:ext cx="221775" cy="1447753"/>
          </a:xfrm>
          <a:prstGeom prst="rightBrace">
            <a:avLst>
              <a:gd name="adj1" fmla="val 36966"/>
              <a:gd name="adj2" fmla="val 50000"/>
            </a:avLst>
          </a:prstGeom>
          <a:ln w="38100" cmpd="sng">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6" name="Straight Arrow Connector 15"/>
          <p:cNvCxnSpPr/>
          <p:nvPr/>
        </p:nvCxnSpPr>
        <p:spPr>
          <a:xfrm>
            <a:off x="1956850" y="1949750"/>
            <a:ext cx="582460" cy="0"/>
          </a:xfrm>
          <a:prstGeom prst="straightConnector1">
            <a:avLst/>
          </a:prstGeom>
          <a:ln w="57150" cmpd="sng">
            <a:solidFill>
              <a:schemeClr val="tx1"/>
            </a:solidFill>
            <a:tailEnd type="stealth" w="med" len="lg"/>
          </a:ln>
        </p:spPr>
        <p:style>
          <a:lnRef idx="1">
            <a:schemeClr val="dk1"/>
          </a:lnRef>
          <a:fillRef idx="0">
            <a:schemeClr val="dk1"/>
          </a:fillRef>
          <a:effectRef idx="0">
            <a:schemeClr val="dk1"/>
          </a:effectRef>
          <a:fontRef idx="minor">
            <a:schemeClr val="tx1"/>
          </a:fontRef>
        </p:style>
      </p:cxnSp>
      <p:graphicFrame>
        <p:nvGraphicFramePr>
          <p:cNvPr id="17" name="Object 16"/>
          <p:cNvGraphicFramePr>
            <a:graphicFrameLocks noChangeAspect="1"/>
          </p:cNvGraphicFramePr>
          <p:nvPr>
            <p:extLst/>
          </p:nvPr>
        </p:nvGraphicFramePr>
        <p:xfrm>
          <a:off x="0" y="1781549"/>
          <a:ext cx="1601788" cy="993775"/>
        </p:xfrm>
        <a:graphic>
          <a:graphicData uri="http://schemas.openxmlformats.org/presentationml/2006/ole">
            <mc:AlternateContent xmlns:mc="http://schemas.openxmlformats.org/markup-compatibility/2006">
              <mc:Choice xmlns:v="urn:schemas-microsoft-com:vml" Requires="v">
                <p:oleObj spid="_x0000_s7658" name="Equation" r:id="rId8" imgW="736600" imgH="457200" progId="Equation.3">
                  <p:embed/>
                </p:oleObj>
              </mc:Choice>
              <mc:Fallback>
                <p:oleObj name="Equation" r:id="rId8" imgW="736600" imgH="457200" progId="Equation.3">
                  <p:embed/>
                  <p:pic>
                    <p:nvPicPr>
                      <p:cNvPr id="0" name=""/>
                      <p:cNvPicPr/>
                      <p:nvPr/>
                    </p:nvPicPr>
                    <p:blipFill>
                      <a:blip r:embed="rId9"/>
                      <a:stretch>
                        <a:fillRect/>
                      </a:stretch>
                    </p:blipFill>
                    <p:spPr>
                      <a:xfrm>
                        <a:off x="0" y="1781549"/>
                        <a:ext cx="1601788" cy="993775"/>
                      </a:xfrm>
                      <a:prstGeom prst="rect">
                        <a:avLst/>
                      </a:prstGeom>
                    </p:spPr>
                  </p:pic>
                </p:oleObj>
              </mc:Fallback>
            </mc:AlternateContent>
          </a:graphicData>
        </a:graphic>
      </p:graphicFrame>
      <p:sp>
        <p:nvSpPr>
          <p:cNvPr id="9" name="TextBox 8"/>
          <p:cNvSpPr txBox="1"/>
          <p:nvPr/>
        </p:nvSpPr>
        <p:spPr>
          <a:xfrm>
            <a:off x="2225236" y="964264"/>
            <a:ext cx="2806214" cy="523220"/>
          </a:xfrm>
          <a:prstGeom prst="rect">
            <a:avLst/>
          </a:prstGeom>
          <a:noFill/>
        </p:spPr>
        <p:txBody>
          <a:bodyPr wrap="square" rtlCol="0">
            <a:spAutoFit/>
          </a:bodyPr>
          <a:lstStyle/>
          <a:p>
            <a:r>
              <a:rPr lang="en-US" sz="1400" dirty="0" smtClean="0"/>
              <a:t>In the range of typical magnet designs considered </a:t>
            </a:r>
            <a:r>
              <a:rPr lang="en-US" sz="1400" i="1" dirty="0" smtClean="0">
                <a:latin typeface="Times"/>
                <a:cs typeface="Times"/>
              </a:rPr>
              <a:t>n</a:t>
            </a:r>
            <a:r>
              <a:rPr lang="en-US" sz="1400" dirty="0" smtClean="0"/>
              <a:t>≈1.5</a:t>
            </a:r>
            <a:endParaRPr lang="en-US" sz="1400" dirty="0"/>
          </a:p>
        </p:txBody>
      </p:sp>
      <p:grpSp>
        <p:nvGrpSpPr>
          <p:cNvPr id="21" name="Group 20"/>
          <p:cNvGrpSpPr/>
          <p:nvPr/>
        </p:nvGrpSpPr>
        <p:grpSpPr>
          <a:xfrm>
            <a:off x="6188452" y="1629805"/>
            <a:ext cx="1677161" cy="1532419"/>
            <a:chOff x="6188452" y="1710884"/>
            <a:chExt cx="1677161" cy="1532419"/>
          </a:xfrm>
        </p:grpSpPr>
        <p:grpSp>
          <p:nvGrpSpPr>
            <p:cNvPr id="6" name="Group 5"/>
            <p:cNvGrpSpPr/>
            <p:nvPr/>
          </p:nvGrpSpPr>
          <p:grpSpPr>
            <a:xfrm>
              <a:off x="6188452" y="1710884"/>
              <a:ext cx="1677161" cy="656142"/>
              <a:chOff x="6188452" y="1710884"/>
              <a:chExt cx="1677161" cy="656142"/>
            </a:xfrm>
          </p:grpSpPr>
          <p:grpSp>
            <p:nvGrpSpPr>
              <p:cNvPr id="11" name="Group 10"/>
              <p:cNvGrpSpPr/>
              <p:nvPr/>
            </p:nvGrpSpPr>
            <p:grpSpPr>
              <a:xfrm>
                <a:off x="6188452" y="1710884"/>
                <a:ext cx="1613785" cy="580727"/>
                <a:chOff x="7345095" y="948392"/>
                <a:chExt cx="1613785" cy="580727"/>
              </a:xfrm>
            </p:grpSpPr>
            <p:sp>
              <p:nvSpPr>
                <p:cNvPr id="12" name="TextBox 11"/>
                <p:cNvSpPr txBox="1"/>
                <p:nvPr/>
              </p:nvSpPr>
              <p:spPr>
                <a:xfrm>
                  <a:off x="7541362" y="948392"/>
                  <a:ext cx="1236236" cy="523220"/>
                </a:xfrm>
                <a:prstGeom prst="rect">
                  <a:avLst/>
                </a:prstGeom>
                <a:noFill/>
              </p:spPr>
              <p:txBody>
                <a:bodyPr wrap="none" rtlCol="0">
                  <a:spAutoFit/>
                </a:bodyPr>
                <a:lstStyle/>
                <a:p>
                  <a:pPr algn="ctr"/>
                  <a:r>
                    <a:rPr lang="en-US" sz="1400" dirty="0" smtClean="0">
                      <a:solidFill>
                        <a:srgbClr val="FF0000"/>
                      </a:solidFill>
                    </a:rPr>
                    <a:t>Ultimate </a:t>
                  </a:r>
                </a:p>
                <a:p>
                  <a:pPr algn="ctr"/>
                  <a:r>
                    <a:rPr lang="en-US" sz="1400" dirty="0" smtClean="0">
                      <a:solidFill>
                        <a:srgbClr val="FF0000"/>
                      </a:solidFill>
                    </a:rPr>
                    <a:t>hot-spot limit</a:t>
                  </a:r>
                  <a:endParaRPr lang="en-US" sz="1400" dirty="0">
                    <a:solidFill>
                      <a:srgbClr val="FF0000"/>
                    </a:solidFill>
                  </a:endParaRPr>
                </a:p>
              </p:txBody>
            </p:sp>
            <p:cxnSp>
              <p:nvCxnSpPr>
                <p:cNvPr id="18" name="Straight Connector 17"/>
                <p:cNvCxnSpPr/>
                <p:nvPr/>
              </p:nvCxnSpPr>
              <p:spPr>
                <a:xfrm>
                  <a:off x="7345095" y="1529119"/>
                  <a:ext cx="1613785" cy="0"/>
                </a:xfrm>
                <a:prstGeom prst="line">
                  <a:avLst/>
                </a:prstGeom>
                <a:ln w="19050" cmpd="sng">
                  <a:solidFill>
                    <a:srgbClr val="FF0000"/>
                  </a:solidFill>
                  <a:prstDash val="sysDash"/>
                </a:ln>
              </p:spPr>
              <p:style>
                <a:lnRef idx="1">
                  <a:schemeClr val="dk1"/>
                </a:lnRef>
                <a:fillRef idx="0">
                  <a:schemeClr val="dk1"/>
                </a:fillRef>
                <a:effectRef idx="0">
                  <a:schemeClr val="dk1"/>
                </a:effectRef>
                <a:fontRef idx="minor">
                  <a:schemeClr val="tx1"/>
                </a:fontRef>
              </p:style>
            </p:cxnSp>
          </p:grpSp>
          <p:sp>
            <p:nvSpPr>
              <p:cNvPr id="19" name="Oval 18"/>
              <p:cNvSpPr/>
              <p:nvPr/>
            </p:nvSpPr>
            <p:spPr>
              <a:xfrm>
                <a:off x="7721616" y="2222602"/>
                <a:ext cx="143997" cy="144424"/>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0" name="Straight Connector 19"/>
            <p:cNvCxnSpPr/>
            <p:nvPr/>
          </p:nvCxnSpPr>
          <p:spPr>
            <a:xfrm flipH="1" flipV="1">
              <a:off x="7802237" y="2314291"/>
              <a:ext cx="0" cy="929012"/>
            </a:xfrm>
            <a:prstGeom prst="line">
              <a:avLst/>
            </a:prstGeom>
            <a:ln w="19050" cmpd="sng">
              <a:solidFill>
                <a:srgbClr val="FF0000"/>
              </a:solidFill>
              <a:prstDash val="sysDash"/>
            </a:ln>
          </p:spPr>
          <p:style>
            <a:lnRef idx="1">
              <a:schemeClr val="dk1"/>
            </a:lnRef>
            <a:fillRef idx="0">
              <a:schemeClr val="dk1"/>
            </a:fillRef>
            <a:effectRef idx="0">
              <a:schemeClr val="dk1"/>
            </a:effectRef>
            <a:fontRef idx="minor">
              <a:schemeClr val="tx1"/>
            </a:fontRef>
          </p:style>
        </p:cxnSp>
      </p:grpSp>
      <p:sp>
        <p:nvSpPr>
          <p:cNvPr id="22" name="TextBox 21"/>
          <p:cNvSpPr txBox="1"/>
          <p:nvPr/>
        </p:nvSpPr>
        <p:spPr>
          <a:xfrm>
            <a:off x="257966" y="3125137"/>
            <a:ext cx="5888150" cy="1323439"/>
          </a:xfrm>
          <a:prstGeom prst="rect">
            <a:avLst/>
          </a:prstGeom>
          <a:noFill/>
        </p:spPr>
        <p:txBody>
          <a:bodyPr wrap="none" rtlCol="0">
            <a:spAutoFit/>
          </a:bodyPr>
          <a:lstStyle/>
          <a:p>
            <a:pPr>
              <a:tabLst>
                <a:tab pos="1882775" algn="r"/>
              </a:tabLst>
            </a:pPr>
            <a:r>
              <a:rPr lang="en-US" sz="2000" dirty="0" smtClean="0"/>
              <a:t>Typical energy densities </a:t>
            </a:r>
            <a:r>
              <a:rPr lang="en-US" sz="2000" i="1" dirty="0" smtClean="0">
                <a:latin typeface="Times"/>
                <a:cs typeface="Times"/>
              </a:rPr>
              <a:t>e</a:t>
            </a:r>
            <a:r>
              <a:rPr lang="en-US" sz="2000" dirty="0" smtClean="0"/>
              <a:t>: </a:t>
            </a:r>
          </a:p>
          <a:p>
            <a:pPr defTabSz="395288">
              <a:tabLst>
                <a:tab pos="1970088" algn="r"/>
              </a:tabLst>
            </a:pPr>
            <a:r>
              <a:rPr lang="en-US" sz="2000" dirty="0"/>
              <a:t>LHC MB(8.33T</a:t>
            </a:r>
            <a:r>
              <a:rPr lang="en-US" sz="2000" dirty="0" smtClean="0"/>
              <a:t>) 		≈   50 MJ/m</a:t>
            </a:r>
            <a:r>
              <a:rPr lang="en-US" sz="2000" baseline="30000" dirty="0" smtClean="0"/>
              <a:t>3  </a:t>
            </a:r>
            <a:r>
              <a:rPr lang="en-US" sz="1600" dirty="0" smtClean="0"/>
              <a:t>(one 15m magnet 7 MJ)</a:t>
            </a:r>
            <a:endParaRPr lang="en-US" sz="1600" baseline="30000" dirty="0"/>
          </a:p>
          <a:p>
            <a:pPr defTabSz="395288">
              <a:tabLst>
                <a:tab pos="1970088" algn="r"/>
              </a:tabLst>
            </a:pPr>
            <a:r>
              <a:rPr lang="en-US" sz="2000" dirty="0"/>
              <a:t>LHC MBH(11T</a:t>
            </a:r>
            <a:r>
              <a:rPr lang="en-US" sz="2000" dirty="0" smtClean="0"/>
              <a:t>)</a:t>
            </a:r>
            <a:r>
              <a:rPr lang="en-US" sz="2000" dirty="0"/>
              <a:t>		</a:t>
            </a:r>
            <a:r>
              <a:rPr lang="en-US" sz="2000" dirty="0" smtClean="0"/>
              <a:t>≈   85 MJ</a:t>
            </a:r>
            <a:r>
              <a:rPr lang="en-US" sz="2000" dirty="0"/>
              <a:t>/m</a:t>
            </a:r>
            <a:r>
              <a:rPr lang="en-US" sz="2000" baseline="30000" dirty="0"/>
              <a:t>3</a:t>
            </a:r>
          </a:p>
          <a:p>
            <a:pPr defTabSz="395288">
              <a:tabLst>
                <a:tab pos="1970088" algn="r"/>
              </a:tabLst>
            </a:pPr>
            <a:r>
              <a:rPr lang="en-US" sz="2000" dirty="0" smtClean="0"/>
              <a:t>FRESCA2</a:t>
            </a:r>
            <a:r>
              <a:rPr lang="en-US" sz="2000" dirty="0"/>
              <a:t>(13T</a:t>
            </a:r>
            <a:r>
              <a:rPr lang="en-US" sz="2000" dirty="0" smtClean="0"/>
              <a:t>)</a:t>
            </a:r>
            <a:r>
              <a:rPr lang="en-US" sz="2000" dirty="0"/>
              <a:t> </a:t>
            </a:r>
            <a:r>
              <a:rPr lang="en-US" sz="2000" dirty="0" smtClean="0"/>
              <a:t>		≈ 100 </a:t>
            </a:r>
            <a:r>
              <a:rPr lang="en-US" sz="2000" dirty="0"/>
              <a:t>MJ/</a:t>
            </a:r>
            <a:r>
              <a:rPr lang="en-US" sz="2000" dirty="0" smtClean="0"/>
              <a:t>m</a:t>
            </a:r>
            <a:r>
              <a:rPr lang="en-US" sz="2000" baseline="30000" dirty="0" smtClean="0"/>
              <a:t>3</a:t>
            </a:r>
            <a:endParaRPr lang="en-US" sz="2000" baseline="30000" dirty="0"/>
          </a:p>
        </p:txBody>
      </p:sp>
      <p:sp>
        <p:nvSpPr>
          <p:cNvPr id="5" name="Rectangle 4"/>
          <p:cNvSpPr/>
          <p:nvPr/>
        </p:nvSpPr>
        <p:spPr>
          <a:xfrm>
            <a:off x="222672" y="4634103"/>
            <a:ext cx="8813823" cy="1477328"/>
          </a:xfrm>
          <a:prstGeom prst="rect">
            <a:avLst/>
          </a:prstGeom>
        </p:spPr>
        <p:txBody>
          <a:bodyPr wrap="square">
            <a:spAutoFit/>
          </a:bodyPr>
          <a:lstStyle/>
          <a:p>
            <a:pPr marL="36513" indent="0">
              <a:buNone/>
            </a:pPr>
            <a:r>
              <a:rPr lang="en-US" dirty="0">
                <a:solidFill>
                  <a:srgbClr val="FF0000"/>
                </a:solidFill>
              </a:rPr>
              <a:t>The challenge of protection:</a:t>
            </a:r>
          </a:p>
          <a:p>
            <a:pPr marL="271463" lvl="1"/>
            <a:r>
              <a:rPr lang="en-US" dirty="0" smtClean="0">
                <a:solidFill>
                  <a:srgbClr val="FF0000"/>
                </a:solidFill>
              </a:rPr>
              <a:t>- Fast </a:t>
            </a:r>
            <a:r>
              <a:rPr lang="en-US" dirty="0">
                <a:solidFill>
                  <a:srgbClr val="FF0000"/>
                </a:solidFill>
              </a:rPr>
              <a:t>detection and internal dump (spread the energy)</a:t>
            </a:r>
          </a:p>
          <a:p>
            <a:pPr marL="271463" lvl="1"/>
            <a:r>
              <a:rPr lang="en-US" dirty="0" smtClean="0">
                <a:solidFill>
                  <a:srgbClr val="FF0000"/>
                </a:solidFill>
              </a:rPr>
              <a:t>- Material </a:t>
            </a:r>
            <a:r>
              <a:rPr lang="en-US" dirty="0">
                <a:solidFill>
                  <a:srgbClr val="FF0000"/>
                </a:solidFill>
              </a:rPr>
              <a:t>and coil limits (hot-spot, thermal stress, voltage</a:t>
            </a:r>
            <a:r>
              <a:rPr lang="en-US" dirty="0" smtClean="0">
                <a:solidFill>
                  <a:srgbClr val="FF0000"/>
                </a:solidFill>
              </a:rPr>
              <a:t>)</a:t>
            </a:r>
          </a:p>
          <a:p>
            <a:pPr marL="271463" lvl="1"/>
            <a:r>
              <a:rPr lang="en-US" dirty="0" smtClean="0">
                <a:solidFill>
                  <a:srgbClr val="FF0000"/>
                </a:solidFill>
              </a:rPr>
              <a:t>- Energy extraction for magnet string (interconnections, energy extraction,</a:t>
            </a:r>
          </a:p>
          <a:p>
            <a:pPr marL="4213225" lvl="1">
              <a:tabLst>
                <a:tab pos="4572000" algn="r"/>
              </a:tabLst>
            </a:pPr>
            <a:r>
              <a:rPr lang="en-US" dirty="0" smtClean="0">
                <a:solidFill>
                  <a:srgbClr val="FF0000"/>
                </a:solidFill>
              </a:rPr>
              <a:t> massive quenches,...)</a:t>
            </a:r>
            <a:endParaRPr lang="en-US" dirty="0">
              <a:solidFill>
                <a:srgbClr val="FF0000"/>
              </a:solidFill>
            </a:endParaRPr>
          </a:p>
        </p:txBody>
      </p:sp>
      <p:sp>
        <p:nvSpPr>
          <p:cNvPr id="23" name="Rectangle 22"/>
          <p:cNvSpPr/>
          <p:nvPr/>
        </p:nvSpPr>
        <p:spPr>
          <a:xfrm>
            <a:off x="222672" y="154303"/>
            <a:ext cx="7144905" cy="492443"/>
          </a:xfrm>
          <a:prstGeom prst="rect">
            <a:avLst/>
          </a:prstGeom>
          <a:solidFill>
            <a:schemeClr val="tx2">
              <a:lumMod val="60000"/>
              <a:lumOff val="40000"/>
            </a:schemeClr>
          </a:solidFill>
        </p:spPr>
        <p:txBody>
          <a:bodyPr wrap="none">
            <a:spAutoFit/>
          </a:bodyPr>
          <a:lstStyle/>
          <a:p>
            <a:r>
              <a:rPr lang="en-GB" sz="2600" dirty="0">
                <a:solidFill>
                  <a:schemeClr val="bg1"/>
                </a:solidFill>
              </a:rPr>
              <a:t>Stored Energy and Protection at high fields</a:t>
            </a:r>
            <a:r>
              <a:rPr lang="en-US" sz="2600" dirty="0" smtClean="0">
                <a:solidFill>
                  <a:schemeClr val="bg1"/>
                </a:solidFill>
              </a:rPr>
              <a:t>: E</a:t>
            </a:r>
            <a:r>
              <a:rPr lang="en-US" sz="2600" dirty="0" smtClean="0">
                <a:solidFill>
                  <a:schemeClr val="bg1"/>
                </a:solidFill>
                <a:sym typeface="Symbol" panose="05050102010706020507" pitchFamily="18" charset="2"/>
              </a:rPr>
              <a:t></a:t>
            </a:r>
            <a:endParaRPr lang="en-GB" sz="2600" dirty="0"/>
          </a:p>
        </p:txBody>
      </p:sp>
      <p:sp>
        <p:nvSpPr>
          <p:cNvPr id="24" name="Rectangle 23"/>
          <p:cNvSpPr/>
          <p:nvPr/>
        </p:nvSpPr>
        <p:spPr>
          <a:xfrm>
            <a:off x="4072474" y="1629805"/>
            <a:ext cx="958976" cy="539000"/>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826424"/>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descr="STRI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9388" y="2636838"/>
            <a:ext cx="6697662"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5"/>
          <p:cNvSpPr txBox="1">
            <a:spLocks noChangeArrowheads="1"/>
          </p:cNvSpPr>
          <p:nvPr/>
        </p:nvSpPr>
        <p:spPr bwMode="auto">
          <a:xfrm>
            <a:off x="525463" y="781844"/>
            <a:ext cx="4883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algn="ctr" eaLnBrk="0" fontAlgn="base" hangingPunct="0">
              <a:spcBef>
                <a:spcPct val="0"/>
              </a:spcBef>
              <a:spcAft>
                <a:spcPct val="0"/>
              </a:spcAft>
              <a:defRPr sz="1600">
                <a:solidFill>
                  <a:schemeClr val="tx1"/>
                </a:solidFill>
                <a:latin typeface="Times New Roman" pitchFamily="18" charset="0"/>
              </a:defRPr>
            </a:lvl6pPr>
            <a:lvl7pPr marL="2971800" indent="-228600" algn="ctr" eaLnBrk="0" fontAlgn="base" hangingPunct="0">
              <a:spcBef>
                <a:spcPct val="0"/>
              </a:spcBef>
              <a:spcAft>
                <a:spcPct val="0"/>
              </a:spcAft>
              <a:defRPr sz="1600">
                <a:solidFill>
                  <a:schemeClr val="tx1"/>
                </a:solidFill>
                <a:latin typeface="Times New Roman" pitchFamily="18" charset="0"/>
              </a:defRPr>
            </a:lvl7pPr>
            <a:lvl8pPr marL="3429000" indent="-228600" algn="ctr" eaLnBrk="0" fontAlgn="base" hangingPunct="0">
              <a:spcBef>
                <a:spcPct val="0"/>
              </a:spcBef>
              <a:spcAft>
                <a:spcPct val="0"/>
              </a:spcAft>
              <a:defRPr sz="1600">
                <a:solidFill>
                  <a:schemeClr val="tx1"/>
                </a:solidFill>
                <a:latin typeface="Times New Roman" pitchFamily="18" charset="0"/>
              </a:defRPr>
            </a:lvl8pPr>
            <a:lvl9pPr marL="3886200" indent="-228600" algn="ctr" eaLnBrk="0" fontAlgn="base" hangingPunct="0">
              <a:spcBef>
                <a:spcPct val="0"/>
              </a:spcBef>
              <a:spcAft>
                <a:spcPct val="0"/>
              </a:spcAft>
              <a:defRPr sz="1600">
                <a:solidFill>
                  <a:schemeClr val="tx1"/>
                </a:solidFill>
                <a:latin typeface="Times New Roman" pitchFamily="18" charset="0"/>
              </a:defRPr>
            </a:lvl9pPr>
          </a:lstStyle>
          <a:p>
            <a:pPr algn="l" eaLnBrk="1" hangingPunct="1">
              <a:spcBef>
                <a:spcPct val="50000"/>
              </a:spcBef>
            </a:pPr>
            <a:r>
              <a:rPr lang="en-GB" altLang="en-US" sz="2400" dirty="0">
                <a:solidFill>
                  <a:srgbClr val="0000FF"/>
                </a:solidFill>
              </a:rPr>
              <a:t>I</a:t>
            </a:r>
            <a:r>
              <a:rPr lang="en-GB" altLang="en-US" sz="2400" baseline="-25000" dirty="0">
                <a:solidFill>
                  <a:srgbClr val="0000FF"/>
                </a:solidFill>
              </a:rPr>
              <a:t>o</a:t>
            </a:r>
            <a:r>
              <a:rPr lang="en-GB" altLang="en-US" sz="2400" dirty="0">
                <a:solidFill>
                  <a:srgbClr val="0000FF"/>
                </a:solidFill>
              </a:rPr>
              <a:t> = 13 kA</a:t>
            </a:r>
          </a:p>
        </p:txBody>
      </p:sp>
      <p:grpSp>
        <p:nvGrpSpPr>
          <p:cNvPr id="2" name="Group 13"/>
          <p:cNvGrpSpPr>
            <a:grpSpLocks/>
          </p:cNvGrpSpPr>
          <p:nvPr/>
        </p:nvGrpSpPr>
        <p:grpSpPr bwMode="auto">
          <a:xfrm>
            <a:off x="5148263" y="3810000"/>
            <a:ext cx="3008312" cy="1998663"/>
            <a:chOff x="3243" y="2400"/>
            <a:chExt cx="1895" cy="1259"/>
          </a:xfrm>
        </p:grpSpPr>
        <p:pic>
          <p:nvPicPr>
            <p:cNvPr id="74765"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08" y="2400"/>
              <a:ext cx="530" cy="1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6" name="Line 9"/>
            <p:cNvSpPr>
              <a:spLocks noChangeShapeType="1"/>
            </p:cNvSpPr>
            <p:nvPr/>
          </p:nvSpPr>
          <p:spPr bwMode="auto">
            <a:xfrm>
              <a:off x="3243" y="3135"/>
              <a:ext cx="1317" cy="129"/>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fr-FR"/>
            </a:p>
          </p:txBody>
        </p:sp>
      </p:grpSp>
      <p:sp>
        <p:nvSpPr>
          <p:cNvPr id="309263" name="Rectangle 15"/>
          <p:cNvSpPr>
            <a:spLocks noChangeArrowheads="1"/>
          </p:cNvSpPr>
          <p:nvPr/>
        </p:nvSpPr>
        <p:spPr bwMode="auto">
          <a:xfrm>
            <a:off x="565150" y="1331119"/>
            <a:ext cx="4102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algn="ctr" eaLnBrk="0" fontAlgn="base" hangingPunct="0">
              <a:spcBef>
                <a:spcPct val="0"/>
              </a:spcBef>
              <a:spcAft>
                <a:spcPct val="0"/>
              </a:spcAft>
              <a:defRPr sz="1600">
                <a:solidFill>
                  <a:schemeClr val="tx1"/>
                </a:solidFill>
                <a:latin typeface="Times New Roman" pitchFamily="18" charset="0"/>
              </a:defRPr>
            </a:lvl6pPr>
            <a:lvl7pPr marL="2971800" indent="-228600" algn="ctr" eaLnBrk="0" fontAlgn="base" hangingPunct="0">
              <a:spcBef>
                <a:spcPct val="0"/>
              </a:spcBef>
              <a:spcAft>
                <a:spcPct val="0"/>
              </a:spcAft>
              <a:defRPr sz="1600">
                <a:solidFill>
                  <a:schemeClr val="tx1"/>
                </a:solidFill>
                <a:latin typeface="Times New Roman" pitchFamily="18" charset="0"/>
              </a:defRPr>
            </a:lvl7pPr>
            <a:lvl8pPr marL="3429000" indent="-228600" algn="ctr" eaLnBrk="0" fontAlgn="base" hangingPunct="0">
              <a:spcBef>
                <a:spcPct val="0"/>
              </a:spcBef>
              <a:spcAft>
                <a:spcPct val="0"/>
              </a:spcAft>
              <a:defRPr sz="1600">
                <a:solidFill>
                  <a:schemeClr val="tx1"/>
                </a:solidFill>
                <a:latin typeface="Times New Roman" pitchFamily="18" charset="0"/>
              </a:defRPr>
            </a:lvl8pPr>
            <a:lvl9pPr marL="3886200" indent="-228600" algn="ctr" eaLnBrk="0" fontAlgn="base" hangingPunct="0">
              <a:spcBef>
                <a:spcPct val="0"/>
              </a:spcBef>
              <a:spcAft>
                <a:spcPct val="0"/>
              </a:spcAft>
              <a:defRPr sz="1600">
                <a:solidFill>
                  <a:schemeClr val="tx1"/>
                </a:solidFill>
                <a:latin typeface="Times New Roman" pitchFamily="18" charset="0"/>
              </a:defRPr>
            </a:lvl9pPr>
          </a:lstStyle>
          <a:p>
            <a:pPr algn="l" eaLnBrk="1" hangingPunct="1">
              <a:spcBef>
                <a:spcPct val="50000"/>
              </a:spcBef>
            </a:pPr>
            <a:r>
              <a:rPr lang="en-GB" altLang="en-US" sz="2400" dirty="0">
                <a:solidFill>
                  <a:srgbClr val="0000FF"/>
                </a:solidFill>
              </a:rPr>
              <a:t>Discharge time constant = 120 s</a:t>
            </a:r>
          </a:p>
        </p:txBody>
      </p:sp>
      <p:grpSp>
        <p:nvGrpSpPr>
          <p:cNvPr id="3" name="Group 17"/>
          <p:cNvGrpSpPr>
            <a:grpSpLocks/>
          </p:cNvGrpSpPr>
          <p:nvPr/>
        </p:nvGrpSpPr>
        <p:grpSpPr bwMode="auto">
          <a:xfrm>
            <a:off x="3732213" y="657225"/>
            <a:ext cx="5410200" cy="5016500"/>
            <a:chOff x="2208" y="383"/>
            <a:chExt cx="3408" cy="3160"/>
          </a:xfrm>
        </p:grpSpPr>
        <p:grpSp>
          <p:nvGrpSpPr>
            <p:cNvPr id="74761" name="Group 11"/>
            <p:cNvGrpSpPr>
              <a:grpSpLocks/>
            </p:cNvGrpSpPr>
            <p:nvPr/>
          </p:nvGrpSpPr>
          <p:grpSpPr bwMode="auto">
            <a:xfrm>
              <a:off x="2208" y="383"/>
              <a:ext cx="3408" cy="1782"/>
              <a:chOff x="2208" y="383"/>
              <a:chExt cx="3408" cy="1782"/>
            </a:xfrm>
          </p:grpSpPr>
          <p:pic>
            <p:nvPicPr>
              <p:cNvPr id="74763" name="Picture 7" descr="ua23_hom"/>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264" y="383"/>
                <a:ext cx="2352" cy="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4" name="Line 10"/>
              <p:cNvSpPr>
                <a:spLocks noChangeShapeType="1"/>
              </p:cNvSpPr>
              <p:nvPr/>
            </p:nvSpPr>
            <p:spPr bwMode="auto">
              <a:xfrm flipV="1">
                <a:off x="2208" y="1536"/>
                <a:ext cx="864" cy="288"/>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fr-FR"/>
              </a:p>
            </p:txBody>
          </p:sp>
        </p:grpSp>
        <p:sp>
          <p:nvSpPr>
            <p:cNvPr id="74762" name="Line 16"/>
            <p:cNvSpPr>
              <a:spLocks noChangeShapeType="1"/>
            </p:cNvSpPr>
            <p:nvPr/>
          </p:nvSpPr>
          <p:spPr bwMode="auto">
            <a:xfrm flipV="1">
              <a:off x="2268" y="2001"/>
              <a:ext cx="1088" cy="1542"/>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fr-FR"/>
            </a:p>
          </p:txBody>
        </p:sp>
      </p:grpSp>
      <p:sp>
        <p:nvSpPr>
          <p:cNvPr id="74759" name="AutoShape 8"/>
          <p:cNvSpPr>
            <a:spLocks noChangeArrowheads="1"/>
          </p:cNvSpPr>
          <p:nvPr/>
        </p:nvSpPr>
        <p:spPr bwMode="auto">
          <a:xfrm>
            <a:off x="408513" y="108605"/>
            <a:ext cx="6877204" cy="523220"/>
          </a:xfrm>
          <a:prstGeom prst="rect">
            <a:avLst/>
          </a:prstGeom>
          <a:solidFill>
            <a:schemeClr val="tx2">
              <a:lumMod val="60000"/>
              <a:lumOff val="40000"/>
            </a:schemeClr>
          </a:solidFill>
          <a:ln>
            <a:noFill/>
          </a:ln>
        </p:spPr>
        <p:txBody>
          <a:bodyPr wrap="none">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algn="ctr" eaLnBrk="0" fontAlgn="base" hangingPunct="0">
              <a:spcBef>
                <a:spcPct val="0"/>
              </a:spcBef>
              <a:spcAft>
                <a:spcPct val="0"/>
              </a:spcAft>
              <a:defRPr sz="1600">
                <a:solidFill>
                  <a:schemeClr val="tx1"/>
                </a:solidFill>
                <a:latin typeface="Times New Roman" pitchFamily="18" charset="0"/>
              </a:defRPr>
            </a:lvl6pPr>
            <a:lvl7pPr marL="2971800" indent="-228600" algn="ctr" eaLnBrk="0" fontAlgn="base" hangingPunct="0">
              <a:spcBef>
                <a:spcPct val="0"/>
              </a:spcBef>
              <a:spcAft>
                <a:spcPct val="0"/>
              </a:spcAft>
              <a:defRPr sz="1600">
                <a:solidFill>
                  <a:schemeClr val="tx1"/>
                </a:solidFill>
                <a:latin typeface="Times New Roman" pitchFamily="18" charset="0"/>
              </a:defRPr>
            </a:lvl7pPr>
            <a:lvl8pPr marL="3429000" indent="-228600" algn="ctr" eaLnBrk="0" fontAlgn="base" hangingPunct="0">
              <a:spcBef>
                <a:spcPct val="0"/>
              </a:spcBef>
              <a:spcAft>
                <a:spcPct val="0"/>
              </a:spcAft>
              <a:defRPr sz="1600">
                <a:solidFill>
                  <a:schemeClr val="tx1"/>
                </a:solidFill>
                <a:latin typeface="Times New Roman" pitchFamily="18" charset="0"/>
              </a:defRPr>
            </a:lvl8pPr>
            <a:lvl9pPr marL="3886200" indent="-228600" algn="ctr" eaLnBrk="0" fontAlgn="base" hangingPunct="0">
              <a:spcBef>
                <a:spcPct val="0"/>
              </a:spcBef>
              <a:spcAft>
                <a:spcPct val="0"/>
              </a:spcAft>
              <a:defRPr sz="1600">
                <a:solidFill>
                  <a:schemeClr val="tx1"/>
                </a:solidFill>
                <a:latin typeface="Times New Roman" pitchFamily="18" charset="0"/>
              </a:defRPr>
            </a:lvl9pPr>
          </a:lstStyle>
          <a:p>
            <a:pPr algn="l" eaLnBrk="1" hangingPunct="1"/>
            <a:r>
              <a:rPr lang="en-GB" altLang="en-US" sz="2800" dirty="0">
                <a:solidFill>
                  <a:schemeClr val="bg1"/>
                </a:solidFill>
                <a:latin typeface="Arial" pitchFamily="34" charset="0"/>
              </a:rPr>
              <a:t>Protection of </a:t>
            </a:r>
            <a:r>
              <a:rPr lang="en-GB" altLang="en-US" sz="2800" dirty="0" smtClean="0">
                <a:solidFill>
                  <a:schemeClr val="bg1"/>
                </a:solidFill>
                <a:latin typeface="Arial" pitchFamily="34" charset="0"/>
              </a:rPr>
              <a:t>LHC sector </a:t>
            </a:r>
            <a:r>
              <a:rPr lang="en-GB" altLang="en-US" sz="2000" dirty="0" smtClean="0">
                <a:solidFill>
                  <a:schemeClr val="bg1"/>
                </a:solidFill>
                <a:latin typeface="Arial" pitchFamily="34" charset="0"/>
              </a:rPr>
              <a:t>(154 magnets in series)</a:t>
            </a:r>
            <a:endParaRPr lang="en-GB" altLang="en-US" sz="2000" dirty="0">
              <a:solidFill>
                <a:schemeClr val="bg1"/>
              </a:solidFill>
              <a:latin typeface="Arial" pitchFamily="34" charset="0"/>
            </a:endParaRPr>
          </a:p>
        </p:txBody>
      </p:sp>
      <p:sp>
        <p:nvSpPr>
          <p:cNvPr id="309262" name="Rectangle 14"/>
          <p:cNvSpPr>
            <a:spLocks noChangeArrowheads="1"/>
          </p:cNvSpPr>
          <p:nvPr/>
        </p:nvSpPr>
        <p:spPr bwMode="auto">
          <a:xfrm>
            <a:off x="2051021" y="792163"/>
            <a:ext cx="4117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algn="ctr" eaLnBrk="0" fontAlgn="base" hangingPunct="0">
              <a:spcBef>
                <a:spcPct val="0"/>
              </a:spcBef>
              <a:spcAft>
                <a:spcPct val="0"/>
              </a:spcAft>
              <a:defRPr sz="1600">
                <a:solidFill>
                  <a:schemeClr val="tx1"/>
                </a:solidFill>
                <a:latin typeface="Times New Roman" pitchFamily="18" charset="0"/>
              </a:defRPr>
            </a:lvl6pPr>
            <a:lvl7pPr marL="2971800" indent="-228600" algn="ctr" eaLnBrk="0" fontAlgn="base" hangingPunct="0">
              <a:spcBef>
                <a:spcPct val="0"/>
              </a:spcBef>
              <a:spcAft>
                <a:spcPct val="0"/>
              </a:spcAft>
              <a:defRPr sz="1600">
                <a:solidFill>
                  <a:schemeClr val="tx1"/>
                </a:solidFill>
                <a:latin typeface="Times New Roman" pitchFamily="18" charset="0"/>
              </a:defRPr>
            </a:lvl7pPr>
            <a:lvl8pPr marL="3429000" indent="-228600" algn="ctr" eaLnBrk="0" fontAlgn="base" hangingPunct="0">
              <a:spcBef>
                <a:spcPct val="0"/>
              </a:spcBef>
              <a:spcAft>
                <a:spcPct val="0"/>
              </a:spcAft>
              <a:defRPr sz="1600">
                <a:solidFill>
                  <a:schemeClr val="tx1"/>
                </a:solidFill>
                <a:latin typeface="Times New Roman" pitchFamily="18" charset="0"/>
              </a:defRPr>
            </a:lvl8pPr>
            <a:lvl9pPr marL="3886200" indent="-228600" algn="ctr" eaLnBrk="0" fontAlgn="base" hangingPunct="0">
              <a:spcBef>
                <a:spcPct val="0"/>
              </a:spcBef>
              <a:spcAft>
                <a:spcPct val="0"/>
              </a:spcAft>
              <a:defRPr sz="1600">
                <a:solidFill>
                  <a:schemeClr val="tx1"/>
                </a:solidFill>
                <a:latin typeface="Times New Roman" pitchFamily="18" charset="0"/>
              </a:defRPr>
            </a:lvl9pPr>
          </a:lstStyle>
          <a:p>
            <a:pPr eaLnBrk="1" hangingPunct="1"/>
            <a:r>
              <a:rPr lang="en-GB" altLang="en-US" sz="2400" dirty="0">
                <a:solidFill>
                  <a:srgbClr val="0000FF"/>
                </a:solidFill>
              </a:rPr>
              <a:t>Circuit time constant = 23’000 s</a:t>
            </a:r>
            <a:endParaRPr lang="en-US" altLang="en-US" sz="2400" dirty="0">
              <a:solidFill>
                <a:srgbClr val="0000FF"/>
              </a:solidFill>
            </a:endParaRPr>
          </a:p>
        </p:txBody>
      </p:sp>
    </p:spTree>
    <p:extLst>
      <p:ext uri="{BB962C8B-B14F-4D97-AF65-F5344CB8AC3E}">
        <p14:creationId xmlns:p14="http://schemas.microsoft.com/office/powerpoint/2010/main" val="328537697"/>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6814" y="1084547"/>
            <a:ext cx="8496944" cy="3600986"/>
          </a:xfrm>
          <a:prstGeom prst="rect">
            <a:avLst/>
          </a:prstGeom>
        </p:spPr>
        <p:txBody>
          <a:bodyPr wrap="square">
            <a:spAutoFit/>
          </a:bodyPr>
          <a:lstStyle/>
          <a:p>
            <a:r>
              <a:rPr lang="en-US" sz="2800" dirty="0" err="1" smtClean="0"/>
              <a:t>NbTi</a:t>
            </a:r>
            <a:r>
              <a:rPr lang="en-US" sz="2800" dirty="0" smtClean="0"/>
              <a:t> mature but limited to 9T</a:t>
            </a:r>
          </a:p>
          <a:p>
            <a:r>
              <a:rPr lang="en-US" sz="2800" dirty="0" smtClean="0"/>
              <a:t>Is </a:t>
            </a:r>
            <a:r>
              <a:rPr lang="en-US" sz="2800" dirty="0"/>
              <a:t>Nb</a:t>
            </a:r>
            <a:r>
              <a:rPr lang="en-US" sz="2800" baseline="-25000" dirty="0"/>
              <a:t>3</a:t>
            </a:r>
            <a:r>
              <a:rPr lang="en-US" sz="2800" dirty="0"/>
              <a:t>Sn mature ? Yes, and </a:t>
            </a:r>
            <a:r>
              <a:rPr lang="en-US" sz="2800" dirty="0" smtClean="0"/>
              <a:t>no</a:t>
            </a:r>
          </a:p>
          <a:p>
            <a:pPr marL="266700" lvl="1"/>
            <a:r>
              <a:rPr lang="en-US" sz="2000" dirty="0"/>
              <a:t>P</a:t>
            </a:r>
            <a:r>
              <a:rPr lang="en-US" sz="2000" dirty="0" smtClean="0"/>
              <a:t>erformance </a:t>
            </a:r>
            <a:r>
              <a:rPr lang="en-US" sz="2000" dirty="0"/>
              <a:t>of Nb</a:t>
            </a:r>
            <a:r>
              <a:rPr lang="en-US" sz="2000" baseline="-25000" dirty="0"/>
              <a:t>3</a:t>
            </a:r>
            <a:r>
              <a:rPr lang="en-US" sz="2000" dirty="0"/>
              <a:t>Sn wires has seen a great boost in the past decade (</a:t>
            </a:r>
            <a:r>
              <a:rPr lang="en-US" sz="2400" dirty="0">
                <a:solidFill>
                  <a:srgbClr val="FF0000"/>
                </a:solidFill>
              </a:rPr>
              <a:t>factor 3 in J</a:t>
            </a:r>
            <a:r>
              <a:rPr lang="en-US" sz="2400" baseline="-25000" dirty="0">
                <a:solidFill>
                  <a:srgbClr val="FF0000"/>
                </a:solidFill>
              </a:rPr>
              <a:t>C</a:t>
            </a:r>
            <a:r>
              <a:rPr lang="en-US" sz="2400" dirty="0">
                <a:solidFill>
                  <a:srgbClr val="FF0000"/>
                </a:solidFill>
              </a:rPr>
              <a:t> w/r to ITER</a:t>
            </a:r>
            <a:r>
              <a:rPr lang="en-US" sz="2000" dirty="0" smtClean="0"/>
              <a:t>)</a:t>
            </a:r>
          </a:p>
          <a:p>
            <a:pPr marL="266700" lvl="1"/>
            <a:endParaRPr lang="en-US" sz="1200" dirty="0"/>
          </a:p>
          <a:p>
            <a:pPr marL="266700" lvl="1" algn="just"/>
            <a:r>
              <a:rPr lang="en-US" sz="2400" b="1" i="1" dirty="0" smtClean="0">
                <a:solidFill>
                  <a:srgbClr val="FF0000"/>
                </a:solidFill>
              </a:rPr>
              <a:t>However, Nb</a:t>
            </a:r>
            <a:r>
              <a:rPr lang="en-US" sz="2400" b="1" i="1" baseline="-25000" dirty="0" smtClean="0">
                <a:solidFill>
                  <a:srgbClr val="FF0000"/>
                </a:solidFill>
              </a:rPr>
              <a:t>3</a:t>
            </a:r>
            <a:r>
              <a:rPr lang="en-US" sz="2400" b="1" i="1" dirty="0" smtClean="0">
                <a:solidFill>
                  <a:srgbClr val="FF0000"/>
                </a:solidFill>
              </a:rPr>
              <a:t>Sn accelerator magnets were never built nor operated in accelerators.</a:t>
            </a:r>
            <a:r>
              <a:rPr lang="en-US" sz="2000" i="1" dirty="0" smtClean="0"/>
              <a:t> </a:t>
            </a:r>
          </a:p>
          <a:p>
            <a:pPr marL="266700" lvl="1" algn="just"/>
            <a:endParaRPr lang="en-US" sz="1200" i="1" dirty="0" smtClean="0"/>
          </a:p>
          <a:p>
            <a:pPr marL="266700" lvl="1" algn="just"/>
            <a:r>
              <a:rPr lang="en-US" sz="2000" i="1" dirty="0" smtClean="0"/>
              <a:t>Manufacturing, </a:t>
            </a:r>
            <a:r>
              <a:rPr lang="en-US" sz="2000" i="1" dirty="0"/>
              <a:t>strain </a:t>
            </a:r>
            <a:r>
              <a:rPr lang="en-US" sz="2000" i="1" dirty="0" smtClean="0"/>
              <a:t>tolerance, protection, quench, training, </a:t>
            </a:r>
            <a:r>
              <a:rPr lang="en-US" sz="2400" b="1" i="1" dirty="0" smtClean="0">
                <a:solidFill>
                  <a:srgbClr val="FF0000"/>
                </a:solidFill>
              </a:rPr>
              <a:t>field quality </a:t>
            </a:r>
            <a:r>
              <a:rPr lang="en-US" sz="2000" i="1" dirty="0" smtClean="0"/>
              <a:t>are the focus today to make this new technology a reality</a:t>
            </a:r>
            <a:endParaRPr lang="en-US" sz="2000" i="1" dirty="0"/>
          </a:p>
        </p:txBody>
      </p:sp>
      <p:sp>
        <p:nvSpPr>
          <p:cNvPr id="5" name="Rectangle 4"/>
          <p:cNvSpPr/>
          <p:nvPr/>
        </p:nvSpPr>
        <p:spPr>
          <a:xfrm>
            <a:off x="694234" y="233214"/>
            <a:ext cx="4100738" cy="646331"/>
          </a:xfrm>
          <a:prstGeom prst="rect">
            <a:avLst/>
          </a:prstGeom>
          <a:solidFill>
            <a:schemeClr val="tx2">
              <a:lumMod val="60000"/>
              <a:lumOff val="40000"/>
            </a:schemeClr>
          </a:solidFill>
        </p:spPr>
        <p:txBody>
          <a:bodyPr wrap="none">
            <a:spAutoFit/>
          </a:bodyPr>
          <a:lstStyle/>
          <a:p>
            <a:r>
              <a:rPr lang="en-US" sz="3600" dirty="0" smtClean="0">
                <a:solidFill>
                  <a:schemeClr val="bg1"/>
                </a:solidFill>
              </a:rPr>
              <a:t>LTS (</a:t>
            </a:r>
            <a:r>
              <a:rPr lang="en-US" sz="3600" dirty="0" err="1" smtClean="0">
                <a:solidFill>
                  <a:schemeClr val="bg1"/>
                </a:solidFill>
              </a:rPr>
              <a:t>NbTi</a:t>
            </a:r>
            <a:r>
              <a:rPr lang="en-US" sz="3600" dirty="0" smtClean="0">
                <a:solidFill>
                  <a:schemeClr val="bg1"/>
                </a:solidFill>
              </a:rPr>
              <a:t> ; Nb</a:t>
            </a:r>
            <a:r>
              <a:rPr lang="en-US" sz="3600" baseline="-25000" dirty="0" smtClean="0">
                <a:solidFill>
                  <a:schemeClr val="bg1"/>
                </a:solidFill>
              </a:rPr>
              <a:t>3</a:t>
            </a:r>
            <a:r>
              <a:rPr lang="en-US" sz="3600" dirty="0" smtClean="0">
                <a:solidFill>
                  <a:schemeClr val="bg1"/>
                </a:solidFill>
              </a:rPr>
              <a:t>Sn)</a:t>
            </a:r>
            <a:endParaRPr lang="fr-FR" sz="3600" dirty="0">
              <a:solidFill>
                <a:schemeClr val="bg1"/>
              </a:solidFill>
            </a:endParaRPr>
          </a:p>
        </p:txBody>
      </p:sp>
      <p:sp>
        <p:nvSpPr>
          <p:cNvPr id="7" name="Rectangle 6"/>
          <p:cNvSpPr/>
          <p:nvPr/>
        </p:nvSpPr>
        <p:spPr>
          <a:xfrm>
            <a:off x="689975" y="4644314"/>
            <a:ext cx="8054230" cy="1384995"/>
          </a:xfrm>
          <a:prstGeom prst="rect">
            <a:avLst/>
          </a:prstGeom>
          <a:solidFill>
            <a:srgbClr val="00B050"/>
          </a:solidFill>
        </p:spPr>
        <p:txBody>
          <a:bodyPr wrap="square">
            <a:spAutoFit/>
          </a:bodyPr>
          <a:lstStyle/>
          <a:p>
            <a:pPr marL="0" lvl="1" algn="ctr"/>
            <a:r>
              <a:rPr lang="en-GB" sz="2800" dirty="0" smtClean="0">
                <a:solidFill>
                  <a:schemeClr val="bg1"/>
                </a:solidFill>
              </a:rPr>
              <a:t>Solid and aggressive R&amp;D in Nb</a:t>
            </a:r>
            <a:r>
              <a:rPr lang="en-GB" sz="2800" baseline="-25000" dirty="0" smtClean="0">
                <a:solidFill>
                  <a:schemeClr val="bg1"/>
                </a:solidFill>
              </a:rPr>
              <a:t>3</a:t>
            </a:r>
            <a:r>
              <a:rPr lang="en-GB" sz="2800" dirty="0" smtClean="0">
                <a:solidFill>
                  <a:schemeClr val="bg1"/>
                </a:solidFill>
              </a:rPr>
              <a:t>Sn High Field Magnet for </a:t>
            </a:r>
            <a:r>
              <a:rPr lang="en-GB" sz="2800" b="1" dirty="0" smtClean="0">
                <a:solidFill>
                  <a:schemeClr val="bg1"/>
                </a:solidFill>
              </a:rPr>
              <a:t>accelerators</a:t>
            </a:r>
            <a:r>
              <a:rPr lang="en-GB" sz="2800" dirty="0" smtClean="0">
                <a:solidFill>
                  <a:schemeClr val="bg1"/>
                </a:solidFill>
              </a:rPr>
              <a:t> must be intensified to increase further critical current </a:t>
            </a:r>
            <a:r>
              <a:rPr lang="en-GB" sz="2800" dirty="0" err="1" smtClean="0">
                <a:solidFill>
                  <a:schemeClr val="bg1"/>
                </a:solidFill>
              </a:rPr>
              <a:t>Jc</a:t>
            </a:r>
            <a:r>
              <a:rPr lang="en-GB" sz="2800" dirty="0" smtClean="0">
                <a:solidFill>
                  <a:schemeClr val="bg1"/>
                </a:solidFill>
              </a:rPr>
              <a:t> </a:t>
            </a:r>
            <a:r>
              <a:rPr lang="en-GB" sz="2000" dirty="0" smtClean="0">
                <a:solidFill>
                  <a:schemeClr val="bg1"/>
                </a:solidFill>
              </a:rPr>
              <a:t>(up to 16 T) </a:t>
            </a:r>
            <a:endParaRPr lang="en-GB" sz="2000" dirty="0">
              <a:solidFill>
                <a:schemeClr val="bg1"/>
              </a:solidFill>
            </a:endParaRPr>
          </a:p>
        </p:txBody>
      </p:sp>
    </p:spTree>
    <p:extLst>
      <p:ext uri="{BB962C8B-B14F-4D97-AF65-F5344CB8AC3E}">
        <p14:creationId xmlns:p14="http://schemas.microsoft.com/office/powerpoint/2010/main" val="1134101975"/>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53871" y="233493"/>
            <a:ext cx="7030182" cy="613078"/>
          </a:xfrm>
        </p:spPr>
        <p:txBody>
          <a:bodyPr anchor="t">
            <a:normAutofit fontScale="90000"/>
          </a:bodyPr>
          <a:lstStyle/>
          <a:p>
            <a:r>
              <a:rPr lang="en-GB" sz="3200" b="1" dirty="0"/>
              <a:t>The HL-LHC Project: </a:t>
            </a:r>
            <a:r>
              <a:rPr lang="en-GB" sz="2700" b="1" dirty="0"/>
              <a:t>300 fb</a:t>
            </a:r>
            <a:r>
              <a:rPr lang="en-GB" sz="2700" b="1" baseline="30000" dirty="0"/>
              <a:t>-1</a:t>
            </a:r>
            <a:r>
              <a:rPr lang="en-GB" sz="2700" b="1" dirty="0"/>
              <a:t> → 3000 fb</a:t>
            </a:r>
            <a:r>
              <a:rPr lang="en-GB" sz="2700" b="1" baseline="30000" dirty="0"/>
              <a:t>-1</a:t>
            </a:r>
            <a:r>
              <a:rPr lang="en-GB" sz="3200" b="1" dirty="0"/>
              <a:t/>
            </a:r>
            <a:br>
              <a:rPr lang="en-GB" sz="3200" b="1" dirty="0"/>
            </a:br>
            <a:endParaRPr lang="fr-FR" sz="3200" b="1" dirty="0"/>
          </a:p>
        </p:txBody>
      </p:sp>
      <p:sp>
        <p:nvSpPr>
          <p:cNvPr id="3" name="Espace réservé du contenu 2"/>
          <p:cNvSpPr>
            <a:spLocks noGrp="1"/>
          </p:cNvSpPr>
          <p:nvPr>
            <p:ph idx="1"/>
          </p:nvPr>
        </p:nvSpPr>
        <p:spPr>
          <a:xfrm>
            <a:off x="471523" y="1412776"/>
            <a:ext cx="3239754" cy="3850130"/>
          </a:xfrm>
        </p:spPr>
        <p:txBody>
          <a:bodyPr>
            <a:normAutofit/>
          </a:bodyPr>
          <a:lstStyle/>
          <a:p>
            <a:pPr marL="379476" indent="-342900">
              <a:buFont typeface="Wingdings" panose="05000000000000000000" pitchFamily="2" charset="2"/>
              <a:buChar char="§"/>
            </a:pPr>
            <a:r>
              <a:rPr lang="en-GB" sz="2000" b="1" dirty="0"/>
              <a:t>New IR-quads </a:t>
            </a:r>
            <a:r>
              <a:rPr lang="en-GB" sz="2000" b="1" dirty="0" smtClean="0"/>
              <a:t>Nb</a:t>
            </a:r>
            <a:r>
              <a:rPr lang="en-GB" sz="2000" b="1" baseline="-25000" dirty="0" smtClean="0"/>
              <a:t>3</a:t>
            </a:r>
            <a:r>
              <a:rPr lang="en-GB" sz="2000" b="1" dirty="0" smtClean="0"/>
              <a:t>Sn</a:t>
            </a:r>
          </a:p>
          <a:p>
            <a:pPr marL="36576" indent="0">
              <a:buNone/>
              <a:tabLst>
                <a:tab pos="444500" algn="l"/>
              </a:tabLst>
            </a:pPr>
            <a:r>
              <a:rPr lang="en-GB" sz="2000" b="1" dirty="0"/>
              <a:t>	</a:t>
            </a:r>
            <a:r>
              <a:rPr lang="en-GB" sz="1800" b="1" dirty="0" smtClean="0"/>
              <a:t>(</a:t>
            </a:r>
            <a:r>
              <a:rPr lang="en-GB" sz="1800" b="1" dirty="0"/>
              <a:t>inner triplets)</a:t>
            </a:r>
          </a:p>
          <a:p>
            <a:pPr marL="342900" lvl="1" indent="-342900">
              <a:buClr>
                <a:schemeClr val="tx1"/>
              </a:buClr>
              <a:buFont typeface="Wingdings" panose="05000000000000000000" pitchFamily="2" charset="2"/>
              <a:buChar char="§"/>
            </a:pPr>
            <a:r>
              <a:rPr lang="en-GB" sz="2000" b="1" dirty="0"/>
              <a:t>New 11 T Nb</a:t>
            </a:r>
            <a:r>
              <a:rPr lang="en-GB" sz="2000" b="1" baseline="-25000" dirty="0"/>
              <a:t>3</a:t>
            </a:r>
            <a:r>
              <a:rPr lang="en-GB" sz="2000" b="1" dirty="0"/>
              <a:t>Sn </a:t>
            </a:r>
            <a:endParaRPr lang="en-GB" sz="2000" b="1" dirty="0" smtClean="0"/>
          </a:p>
          <a:p>
            <a:pPr marL="0" lvl="1" indent="0">
              <a:buClr>
                <a:schemeClr val="tx1"/>
              </a:buClr>
              <a:buNone/>
              <a:tabLst>
                <a:tab pos="444500" algn="l"/>
              </a:tabLst>
            </a:pPr>
            <a:r>
              <a:rPr lang="en-GB" b="1" dirty="0"/>
              <a:t>	</a:t>
            </a:r>
            <a:r>
              <a:rPr lang="en-GB" sz="1800" b="1" dirty="0" smtClean="0"/>
              <a:t>(5.5 m dipoles)</a:t>
            </a:r>
            <a:endParaRPr lang="en-GB" sz="1800" b="1" dirty="0"/>
          </a:p>
          <a:p>
            <a:pPr marL="342900" lvl="1" indent="-342900">
              <a:buClr>
                <a:schemeClr val="tx1"/>
              </a:buClr>
              <a:buFont typeface="Wingdings" panose="05000000000000000000" pitchFamily="2" charset="2"/>
              <a:buChar char="§"/>
            </a:pPr>
            <a:r>
              <a:rPr lang="en-GB" b="1" dirty="0"/>
              <a:t>Crab Cavities</a:t>
            </a:r>
          </a:p>
          <a:p>
            <a:pPr marL="342900" lvl="1" indent="-342900">
              <a:buClr>
                <a:schemeClr val="tx1"/>
              </a:buClr>
              <a:buFont typeface="Wingdings" panose="05000000000000000000" pitchFamily="2" charset="2"/>
              <a:buChar char="§"/>
            </a:pPr>
            <a:r>
              <a:rPr lang="en-GB" sz="2000" dirty="0" smtClean="0"/>
              <a:t>Collimation </a:t>
            </a:r>
            <a:r>
              <a:rPr lang="en-GB" sz="2000" dirty="0"/>
              <a:t>upgrade</a:t>
            </a:r>
          </a:p>
          <a:p>
            <a:pPr marL="342900" lvl="1" indent="-342900">
              <a:buClr>
                <a:schemeClr val="tx1"/>
              </a:buClr>
              <a:buFont typeface="Wingdings" panose="05000000000000000000" pitchFamily="2" charset="2"/>
              <a:buChar char="§"/>
            </a:pPr>
            <a:r>
              <a:rPr lang="en-GB" sz="2000" dirty="0"/>
              <a:t>Cryogenics upgrade</a:t>
            </a:r>
          </a:p>
          <a:p>
            <a:pPr marL="342900" lvl="1" indent="-342900">
              <a:buClr>
                <a:schemeClr val="tx1"/>
              </a:buClr>
              <a:buFont typeface="Wingdings" panose="05000000000000000000" pitchFamily="2" charset="2"/>
              <a:buChar char="§"/>
            </a:pPr>
            <a:r>
              <a:rPr lang="en-GB" sz="2000" dirty="0" smtClean="0"/>
              <a:t>Cold </a:t>
            </a:r>
            <a:r>
              <a:rPr lang="en-GB" sz="2000" dirty="0"/>
              <a:t>powering</a:t>
            </a:r>
          </a:p>
          <a:p>
            <a:pPr marL="342900" lvl="1" indent="-342900">
              <a:buClr>
                <a:schemeClr val="tx1"/>
              </a:buClr>
              <a:buFont typeface="Wingdings" panose="05000000000000000000" pitchFamily="2" charset="2"/>
              <a:buChar char="§"/>
            </a:pPr>
            <a:r>
              <a:rPr lang="en-GB" sz="2000" dirty="0"/>
              <a:t>Machine </a:t>
            </a:r>
            <a:r>
              <a:rPr lang="en-GB" sz="2000" dirty="0" smtClean="0"/>
              <a:t>protection</a:t>
            </a:r>
          </a:p>
          <a:p>
            <a:pPr marL="342900" lvl="1" indent="-342900">
              <a:buClr>
                <a:schemeClr val="tx1"/>
              </a:buClr>
              <a:buFont typeface="Wingdings" panose="05000000000000000000" pitchFamily="2" charset="2"/>
              <a:buChar char="§"/>
            </a:pPr>
            <a:r>
              <a:rPr lang="en-GB" dirty="0" smtClean="0"/>
              <a:t>…</a:t>
            </a:r>
            <a:endParaRPr lang="en-GB" sz="2000" dirty="0"/>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43447" y="846570"/>
            <a:ext cx="5159410" cy="4416336"/>
          </a:xfrm>
          <a:prstGeom prst="rect">
            <a:avLst/>
          </a:prstGeom>
        </p:spPr>
      </p:pic>
      <p:pic>
        <p:nvPicPr>
          <p:cNvPr id="8" name="Image 11" descr="HLU-logoN-titl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7217" y="313005"/>
            <a:ext cx="1316315" cy="533565"/>
          </a:xfrm>
          <a:prstGeom prst="rect">
            <a:avLst/>
          </a:prstGeom>
        </p:spPr>
      </p:pic>
      <p:sp>
        <p:nvSpPr>
          <p:cNvPr id="9" name="ZoneTexte 8"/>
          <p:cNvSpPr txBox="1"/>
          <p:nvPr/>
        </p:nvSpPr>
        <p:spPr>
          <a:xfrm>
            <a:off x="755576" y="5565913"/>
            <a:ext cx="7696661" cy="461665"/>
          </a:xfrm>
          <a:prstGeom prst="rect">
            <a:avLst/>
          </a:prstGeom>
          <a:solidFill>
            <a:schemeClr val="tx1"/>
          </a:solidFill>
        </p:spPr>
        <p:txBody>
          <a:bodyPr wrap="square" rtlCol="0">
            <a:spAutoFit/>
          </a:bodyPr>
          <a:lstStyle/>
          <a:p>
            <a:pPr algn="ctr"/>
            <a:r>
              <a:rPr lang="en-GB" sz="2400" b="1" dirty="0">
                <a:solidFill>
                  <a:schemeClr val="bg1"/>
                </a:solidFill>
                <a:sym typeface="Wingdings"/>
              </a:rPr>
              <a:t>Major intervention on more than 1.2 km of the LHC</a:t>
            </a:r>
            <a:endParaRPr lang="en-GB" b="1" dirty="0">
              <a:solidFill>
                <a:schemeClr val="bg1"/>
              </a:solidFill>
              <a:sym typeface="Wingdings"/>
            </a:endParaRPr>
          </a:p>
        </p:txBody>
      </p:sp>
      <p:sp>
        <p:nvSpPr>
          <p:cNvPr id="4" name="Rectangle 3"/>
          <p:cNvSpPr/>
          <p:nvPr/>
        </p:nvSpPr>
        <p:spPr>
          <a:xfrm>
            <a:off x="5603072" y="2132856"/>
            <a:ext cx="1440160" cy="1584176"/>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4096726" y="3573016"/>
            <a:ext cx="1440160" cy="1584176"/>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p:cNvSpPr/>
          <p:nvPr/>
        </p:nvSpPr>
        <p:spPr>
          <a:xfrm>
            <a:off x="7327897" y="3573016"/>
            <a:ext cx="1440160" cy="1584176"/>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08751476"/>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Screen Shot 2016-11-23 at 12.34.48.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5363" y="3000427"/>
            <a:ext cx="5105092" cy="3126428"/>
          </a:xfrm>
          <a:prstGeom prst="rect">
            <a:avLst/>
          </a:prstGeom>
        </p:spPr>
      </p:pic>
      <p:pic>
        <p:nvPicPr>
          <p:cNvPr id="10" name="Picture 9" descr="6Bl_NC_BYoke2ACryo.png"/>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65600" y="971703"/>
            <a:ext cx="2379519" cy="2403816"/>
          </a:xfrm>
          <a:prstGeom prst="ellipse">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p:cNvSpPr txBox="1"/>
          <p:nvPr/>
        </p:nvSpPr>
        <p:spPr>
          <a:xfrm>
            <a:off x="1864797" y="3209040"/>
            <a:ext cx="1045153" cy="400110"/>
          </a:xfrm>
          <a:prstGeom prst="rect">
            <a:avLst/>
          </a:prstGeom>
          <a:solidFill>
            <a:schemeClr val="bg1"/>
          </a:solidFill>
        </p:spPr>
        <p:txBody>
          <a:bodyPr wrap="none" rtlCol="0">
            <a:spAutoFit/>
          </a:bodyPr>
          <a:lstStyle/>
          <a:p>
            <a:r>
              <a:rPr lang="en-US" sz="2000" dirty="0" smtClean="0">
                <a:solidFill>
                  <a:srgbClr val="FF0000"/>
                </a:solidFill>
              </a:rPr>
              <a:t>12.37 T</a:t>
            </a:r>
            <a:endParaRPr lang="en-US" sz="2000" dirty="0">
              <a:solidFill>
                <a:srgbClr val="FF0000"/>
              </a:solidFill>
            </a:endParaRPr>
          </a:p>
        </p:txBody>
      </p:sp>
      <p:grpSp>
        <p:nvGrpSpPr>
          <p:cNvPr id="9" name="Group 8"/>
          <p:cNvGrpSpPr/>
          <p:nvPr/>
        </p:nvGrpSpPr>
        <p:grpSpPr>
          <a:xfrm>
            <a:off x="2936240" y="971703"/>
            <a:ext cx="2694375" cy="2326576"/>
            <a:chOff x="2916686" y="994868"/>
            <a:chExt cx="2694375" cy="2326576"/>
          </a:xfrm>
        </p:grpSpPr>
        <p:pic>
          <p:nvPicPr>
            <p:cNvPr id="29" name="Picture 8"/>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916686" y="994868"/>
              <a:ext cx="2694375" cy="23265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202385" y="994868"/>
              <a:ext cx="1390675" cy="369332"/>
            </a:xfrm>
            <a:prstGeom prst="rect">
              <a:avLst/>
            </a:prstGeom>
            <a:solidFill>
              <a:schemeClr val="accent6">
                <a:lumMod val="75000"/>
                <a:alpha val="29000"/>
              </a:schemeClr>
            </a:solidFill>
          </p:spPr>
          <p:txBody>
            <a:bodyPr wrap="none" rtlCol="0">
              <a:spAutoFit/>
            </a:bodyPr>
            <a:lstStyle/>
            <a:p>
              <a:r>
                <a:rPr lang="en-US" dirty="0" smtClean="0">
                  <a:solidFill>
                    <a:schemeClr val="bg1"/>
                  </a:solidFill>
                </a:rPr>
                <a:t>MBHSP101</a:t>
              </a:r>
              <a:endParaRPr lang="en-US" dirty="0">
                <a:solidFill>
                  <a:schemeClr val="bg1"/>
                </a:solidFill>
              </a:endParaRPr>
            </a:p>
          </p:txBody>
        </p:sp>
      </p:grpSp>
      <p:grpSp>
        <p:nvGrpSpPr>
          <p:cNvPr id="31" name="Group 30"/>
          <p:cNvGrpSpPr/>
          <p:nvPr/>
        </p:nvGrpSpPr>
        <p:grpSpPr>
          <a:xfrm>
            <a:off x="5775733" y="994867"/>
            <a:ext cx="3071214" cy="2303411"/>
            <a:chOff x="5804243" y="994867"/>
            <a:chExt cx="3071214" cy="2303411"/>
          </a:xfrm>
        </p:grpSpPr>
        <p:pic>
          <p:nvPicPr>
            <p:cNvPr id="5" name="Picture 4" descr="DSC07409.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4243" y="994867"/>
              <a:ext cx="3071214" cy="2303411"/>
            </a:xfrm>
            <a:prstGeom prst="rect">
              <a:avLst/>
            </a:prstGeom>
          </p:spPr>
        </p:pic>
        <p:sp>
          <p:nvSpPr>
            <p:cNvPr id="30" name="TextBox 29"/>
            <p:cNvSpPr txBox="1"/>
            <p:nvPr/>
          </p:nvSpPr>
          <p:spPr>
            <a:xfrm>
              <a:off x="7484782" y="1011710"/>
              <a:ext cx="1390675" cy="369332"/>
            </a:xfrm>
            <a:prstGeom prst="rect">
              <a:avLst/>
            </a:prstGeom>
            <a:solidFill>
              <a:schemeClr val="accent6">
                <a:lumMod val="75000"/>
                <a:alpha val="29000"/>
              </a:schemeClr>
            </a:solidFill>
          </p:spPr>
          <p:txBody>
            <a:bodyPr wrap="none" rtlCol="0">
              <a:spAutoFit/>
            </a:bodyPr>
            <a:lstStyle/>
            <a:p>
              <a:r>
                <a:rPr lang="en-US" dirty="0" smtClean="0">
                  <a:solidFill>
                    <a:schemeClr val="bg1"/>
                  </a:solidFill>
                </a:rPr>
                <a:t>MBHDP101</a:t>
              </a:r>
              <a:endParaRPr lang="en-US" dirty="0">
                <a:solidFill>
                  <a:schemeClr val="bg1"/>
                </a:solidFill>
              </a:endParaRPr>
            </a:p>
          </p:txBody>
        </p:sp>
      </p:grpSp>
      <p:graphicFrame>
        <p:nvGraphicFramePr>
          <p:cNvPr id="32" name="Table 31"/>
          <p:cNvGraphicFramePr>
            <a:graphicFrameLocks noGrp="1"/>
          </p:cNvGraphicFramePr>
          <p:nvPr>
            <p:extLst/>
          </p:nvPr>
        </p:nvGraphicFramePr>
        <p:xfrm>
          <a:off x="5775733" y="1769547"/>
          <a:ext cx="3071214" cy="1483360"/>
        </p:xfrm>
        <a:graphic>
          <a:graphicData uri="http://schemas.openxmlformats.org/drawingml/2006/table">
            <a:tbl>
              <a:tblPr bandRow="1">
                <a:tableStyleId>{2D5ABB26-0587-4C30-8999-92F81FD0307C}</a:tableStyleId>
              </a:tblPr>
              <a:tblGrid>
                <a:gridCol w="1367331"/>
                <a:gridCol w="825576"/>
                <a:gridCol w="878307"/>
              </a:tblGrid>
              <a:tr h="370840">
                <a:tc>
                  <a:txBody>
                    <a:bodyPr/>
                    <a:lstStyle/>
                    <a:p>
                      <a:r>
                        <a:rPr lang="en-US" dirty="0" smtClean="0">
                          <a:solidFill>
                            <a:srgbClr val="FFFFFF"/>
                          </a:solidFill>
                        </a:rPr>
                        <a:t>Aperture</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60</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(mm)</a:t>
                      </a:r>
                      <a:endParaRPr lang="en-US" dirty="0">
                        <a:solidFill>
                          <a:srgbClr val="FFFFFF"/>
                        </a:solidFill>
                      </a:endParaRPr>
                    </a:p>
                  </a:txBody>
                  <a:tcPr>
                    <a:solidFill>
                      <a:schemeClr val="accent6">
                        <a:lumMod val="75000"/>
                        <a:alpha val="29000"/>
                      </a:schemeClr>
                    </a:solidFill>
                  </a:tcPr>
                </a:tc>
              </a:tr>
              <a:tr h="370840">
                <a:tc>
                  <a:txBody>
                    <a:bodyPr/>
                    <a:lstStyle/>
                    <a:p>
                      <a:r>
                        <a:rPr lang="en-US" dirty="0" smtClean="0">
                          <a:solidFill>
                            <a:srgbClr val="FFFFFF"/>
                          </a:solidFill>
                        </a:rPr>
                        <a:t>Field</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10.8</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(T)</a:t>
                      </a:r>
                      <a:endParaRPr lang="en-US" dirty="0">
                        <a:solidFill>
                          <a:srgbClr val="FFFFFF"/>
                        </a:solidFill>
                      </a:endParaRPr>
                    </a:p>
                  </a:txBody>
                  <a:tcPr>
                    <a:solidFill>
                      <a:schemeClr val="accent6">
                        <a:lumMod val="75000"/>
                        <a:alpha val="29000"/>
                      </a:schemeClr>
                    </a:solidFill>
                  </a:tcPr>
                </a:tc>
              </a:tr>
              <a:tr h="370840">
                <a:tc>
                  <a:txBody>
                    <a:bodyPr/>
                    <a:lstStyle/>
                    <a:p>
                      <a:r>
                        <a:rPr lang="en-US" dirty="0" smtClean="0">
                          <a:solidFill>
                            <a:srgbClr val="FFFFFF"/>
                          </a:solidFill>
                        </a:rPr>
                        <a:t>Current</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11850</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(kA)</a:t>
                      </a:r>
                      <a:endParaRPr lang="en-US" dirty="0">
                        <a:solidFill>
                          <a:srgbClr val="FFFFFF"/>
                        </a:solidFill>
                      </a:endParaRPr>
                    </a:p>
                  </a:txBody>
                  <a:tcPr>
                    <a:solidFill>
                      <a:schemeClr val="accent6">
                        <a:lumMod val="75000"/>
                        <a:alpha val="29000"/>
                      </a:schemeClr>
                    </a:solidFill>
                  </a:tcPr>
                </a:tc>
              </a:tr>
              <a:tr h="370840">
                <a:tc>
                  <a:txBody>
                    <a:bodyPr/>
                    <a:lstStyle/>
                    <a:p>
                      <a:r>
                        <a:rPr lang="en-US" dirty="0" smtClean="0">
                          <a:solidFill>
                            <a:srgbClr val="FFFFFF"/>
                          </a:solidFill>
                        </a:rPr>
                        <a:t>Peak field</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11.35</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(T)</a:t>
                      </a:r>
                      <a:endParaRPr lang="en-US" dirty="0">
                        <a:solidFill>
                          <a:srgbClr val="FFFFFF"/>
                        </a:solidFill>
                      </a:endParaRPr>
                    </a:p>
                  </a:txBody>
                  <a:tcPr>
                    <a:solidFill>
                      <a:schemeClr val="accent6">
                        <a:lumMod val="75000"/>
                        <a:alpha val="29000"/>
                      </a:schemeClr>
                    </a:solidFill>
                  </a:tcPr>
                </a:tc>
              </a:tr>
            </a:tbl>
          </a:graphicData>
        </a:graphic>
      </p:graphicFrame>
      <p:pic>
        <p:nvPicPr>
          <p:cNvPr id="34" name="Picture 33" descr="Screen Shot 2017-08-11 at 07.50.28.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225888" y="3375519"/>
            <a:ext cx="2606726" cy="2599124"/>
          </a:xfrm>
          <a:prstGeom prst="rect">
            <a:avLst/>
          </a:prstGeom>
        </p:spPr>
      </p:pic>
      <p:sp>
        <p:nvSpPr>
          <p:cNvPr id="35" name="TextBox 34"/>
          <p:cNvSpPr txBox="1"/>
          <p:nvPr/>
        </p:nvSpPr>
        <p:spPr>
          <a:xfrm>
            <a:off x="6225888" y="5436034"/>
            <a:ext cx="1878489" cy="538609"/>
          </a:xfrm>
          <a:prstGeom prst="rect">
            <a:avLst/>
          </a:prstGeom>
          <a:solidFill>
            <a:srgbClr val="3A3A3A">
              <a:alpha val="29000"/>
            </a:srgbClr>
          </a:solidFill>
        </p:spPr>
        <p:txBody>
          <a:bodyPr wrap="none" rtlCol="0">
            <a:spAutoFit/>
          </a:bodyPr>
          <a:lstStyle/>
          <a:p>
            <a:r>
              <a:rPr lang="en-US" dirty="0" smtClean="0">
                <a:solidFill>
                  <a:srgbClr val="FFFFFF"/>
                </a:solidFill>
              </a:rPr>
              <a:t>40 strands cable</a:t>
            </a:r>
          </a:p>
          <a:p>
            <a:r>
              <a:rPr lang="en-US" sz="1100" dirty="0" smtClean="0">
                <a:solidFill>
                  <a:srgbClr val="FFFFFF"/>
                </a:solidFill>
              </a:rPr>
              <a:t>(14.7 mm x 1.27 mm)</a:t>
            </a:r>
            <a:endParaRPr lang="en-US" sz="1100" dirty="0">
              <a:solidFill>
                <a:srgbClr val="FFFFFF"/>
              </a:solidFill>
            </a:endParaRPr>
          </a:p>
        </p:txBody>
      </p:sp>
      <p:sp>
        <p:nvSpPr>
          <p:cNvPr id="36" name="TextBox 35"/>
          <p:cNvSpPr txBox="1"/>
          <p:nvPr/>
        </p:nvSpPr>
        <p:spPr>
          <a:xfrm>
            <a:off x="6237983" y="3371857"/>
            <a:ext cx="2436093" cy="861774"/>
          </a:xfrm>
          <a:prstGeom prst="rect">
            <a:avLst/>
          </a:prstGeom>
          <a:solidFill>
            <a:srgbClr val="3A3A3A">
              <a:alpha val="29000"/>
            </a:srgbClr>
          </a:solidFill>
        </p:spPr>
        <p:txBody>
          <a:bodyPr wrap="none" rtlCol="0">
            <a:spAutoFit/>
          </a:bodyPr>
          <a:lstStyle/>
          <a:p>
            <a:r>
              <a:rPr lang="en-US" sz="1600" dirty="0" smtClean="0">
                <a:solidFill>
                  <a:srgbClr val="FFFFFF"/>
                </a:solidFill>
              </a:rPr>
              <a:t>RRP strand </a:t>
            </a:r>
            <a:r>
              <a:rPr lang="en-US" sz="1050" dirty="0">
                <a:solidFill>
                  <a:srgbClr val="FFFFFF"/>
                </a:solidFill>
              </a:rPr>
              <a:t>(</a:t>
            </a:r>
            <a:r>
              <a:rPr lang="en-US" sz="1050" dirty="0" smtClean="0">
                <a:solidFill>
                  <a:srgbClr val="FFFFFF"/>
                </a:solidFill>
              </a:rPr>
              <a:t>0.7 mm,108/127)</a:t>
            </a:r>
          </a:p>
          <a:p>
            <a:r>
              <a:rPr lang="en-US" sz="1600" dirty="0">
                <a:solidFill>
                  <a:srgbClr val="FFFFFF"/>
                </a:solidFill>
              </a:rPr>
              <a:t>J</a:t>
            </a:r>
            <a:r>
              <a:rPr lang="en-US" sz="1600" baseline="-25000" dirty="0">
                <a:solidFill>
                  <a:srgbClr val="FFFFFF"/>
                </a:solidFill>
              </a:rPr>
              <a:t>C</a:t>
            </a:r>
            <a:r>
              <a:rPr lang="en-US" sz="1600" dirty="0" smtClean="0">
                <a:solidFill>
                  <a:srgbClr val="FFFFFF"/>
                </a:solidFill>
              </a:rPr>
              <a:t>: 2450 A/mm</a:t>
            </a:r>
            <a:r>
              <a:rPr lang="en-US" sz="1600" baseline="30000" dirty="0" smtClean="0">
                <a:solidFill>
                  <a:srgbClr val="FFFFFF"/>
                </a:solidFill>
              </a:rPr>
              <a:t>2</a:t>
            </a:r>
            <a:r>
              <a:rPr lang="en-US" sz="1600" dirty="0" smtClean="0">
                <a:solidFill>
                  <a:srgbClr val="FFFFFF"/>
                </a:solidFill>
              </a:rPr>
              <a:t> </a:t>
            </a:r>
            <a:r>
              <a:rPr lang="en-US" sz="1050" dirty="0" smtClean="0">
                <a:solidFill>
                  <a:srgbClr val="FFFFFF"/>
                </a:solidFill>
              </a:rPr>
              <a:t>(12 T, 4.2 K)</a:t>
            </a:r>
          </a:p>
          <a:p>
            <a:r>
              <a:rPr lang="en-US" dirty="0" err="1" smtClean="0">
                <a:solidFill>
                  <a:srgbClr val="FFFFFF"/>
                </a:solidFill>
              </a:rPr>
              <a:t>Cu:non-Cu</a:t>
            </a:r>
            <a:r>
              <a:rPr lang="en-US" dirty="0" smtClean="0">
                <a:solidFill>
                  <a:srgbClr val="FFFFFF"/>
                </a:solidFill>
              </a:rPr>
              <a:t>: 1.15</a:t>
            </a:r>
          </a:p>
        </p:txBody>
      </p:sp>
      <p:pic>
        <p:nvPicPr>
          <p:cNvPr id="37" name="Picture 36"/>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830466" y="0"/>
            <a:ext cx="1313534" cy="611823"/>
          </a:xfrm>
          <a:prstGeom prst="rect">
            <a:avLst/>
          </a:prstGeom>
        </p:spPr>
      </p:pic>
      <p:sp>
        <p:nvSpPr>
          <p:cNvPr id="18" name="TextBox 17"/>
          <p:cNvSpPr txBox="1"/>
          <p:nvPr/>
        </p:nvSpPr>
        <p:spPr>
          <a:xfrm>
            <a:off x="3648005" y="6381328"/>
            <a:ext cx="4503604" cy="307777"/>
          </a:xfrm>
          <a:prstGeom prst="rect">
            <a:avLst/>
          </a:prstGeom>
          <a:noFill/>
        </p:spPr>
        <p:txBody>
          <a:bodyPr wrap="none" rtlCol="0">
            <a:spAutoFit/>
          </a:bodyPr>
          <a:lstStyle/>
          <a:p>
            <a:pPr algn="r"/>
            <a:r>
              <a:rPr lang="en-US" sz="1400" dirty="0" smtClean="0">
                <a:solidFill>
                  <a:schemeClr val="bg1"/>
                </a:solidFill>
              </a:rPr>
              <a:t>Courtesy of F. </a:t>
            </a:r>
            <a:r>
              <a:rPr lang="en-US" sz="1400" dirty="0" err="1" smtClean="0">
                <a:solidFill>
                  <a:schemeClr val="bg1"/>
                </a:solidFill>
              </a:rPr>
              <a:t>Savary</a:t>
            </a:r>
            <a:r>
              <a:rPr lang="en-US" sz="1400" dirty="0" smtClean="0">
                <a:solidFill>
                  <a:schemeClr val="bg1"/>
                </a:solidFill>
              </a:rPr>
              <a:t>, J. C. Perez, G. </a:t>
            </a:r>
            <a:r>
              <a:rPr lang="en-US" sz="1400" dirty="0" err="1" smtClean="0">
                <a:solidFill>
                  <a:schemeClr val="bg1"/>
                </a:solidFill>
              </a:rPr>
              <a:t>Willering</a:t>
            </a:r>
            <a:r>
              <a:rPr lang="en-US" sz="1400" dirty="0" smtClean="0">
                <a:solidFill>
                  <a:schemeClr val="bg1"/>
                </a:solidFill>
              </a:rPr>
              <a:t>, CERN</a:t>
            </a:r>
            <a:endParaRPr lang="en-US" sz="1400" dirty="0">
              <a:solidFill>
                <a:schemeClr val="bg1"/>
              </a:solidFill>
            </a:endParaRPr>
          </a:p>
        </p:txBody>
      </p:sp>
      <p:sp>
        <p:nvSpPr>
          <p:cNvPr id="19" name="Rectangle 18"/>
          <p:cNvSpPr/>
          <p:nvPr/>
        </p:nvSpPr>
        <p:spPr>
          <a:xfrm>
            <a:off x="222672" y="154303"/>
            <a:ext cx="4954883" cy="492443"/>
          </a:xfrm>
          <a:prstGeom prst="rect">
            <a:avLst/>
          </a:prstGeom>
          <a:solidFill>
            <a:schemeClr val="tx2">
              <a:lumMod val="60000"/>
              <a:lumOff val="40000"/>
            </a:schemeClr>
          </a:solidFill>
        </p:spPr>
        <p:txBody>
          <a:bodyPr wrap="none">
            <a:spAutoFit/>
          </a:bodyPr>
          <a:lstStyle/>
          <a:p>
            <a:r>
              <a:rPr lang="fr-CH" sz="2600" dirty="0" smtClean="0">
                <a:solidFill>
                  <a:schemeClr val="bg1"/>
                </a:solidFill>
              </a:rPr>
              <a:t>HL-LHC 11T </a:t>
            </a:r>
            <a:r>
              <a:rPr lang="fr-CH" sz="2600" dirty="0" err="1" smtClean="0">
                <a:solidFill>
                  <a:schemeClr val="bg1"/>
                </a:solidFill>
              </a:rPr>
              <a:t>dipole</a:t>
            </a:r>
            <a:r>
              <a:rPr lang="fr-CH" sz="2600" dirty="0" smtClean="0">
                <a:solidFill>
                  <a:schemeClr val="bg1"/>
                </a:solidFill>
              </a:rPr>
              <a:t> (MBH)  R&amp;D</a:t>
            </a:r>
            <a:endParaRPr lang="en-GB" sz="2600" dirty="0"/>
          </a:p>
        </p:txBody>
      </p:sp>
    </p:spTree>
    <p:extLst>
      <p:ext uri="{BB962C8B-B14F-4D97-AF65-F5344CB8AC3E}">
        <p14:creationId xmlns:p14="http://schemas.microsoft.com/office/powerpoint/2010/main" val="1601157099"/>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51217_mock-up.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66526" y="1057284"/>
            <a:ext cx="2239943" cy="2239943"/>
          </a:xfrm>
          <a:prstGeom prst="rect">
            <a:avLst/>
          </a:prstGeom>
        </p:spPr>
      </p:pic>
      <p:pic>
        <p:nvPicPr>
          <p:cNvPr id="13" name="Picture 2" descr="cb8031a0-ff7f-448b-af9f-0ad6975e00e7@cer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58314" y="3426565"/>
            <a:ext cx="6313115" cy="26027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Image 7" descr="Logo-APO-LARP.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12378" y="38765"/>
            <a:ext cx="481462" cy="573058"/>
          </a:xfrm>
          <a:prstGeom prst="rect">
            <a:avLst/>
          </a:prstGeom>
        </p:spPr>
      </p:pic>
      <p:pic>
        <p:nvPicPr>
          <p:cNvPr id="19" name="Picture 18"/>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593840" y="38765"/>
            <a:ext cx="1328066" cy="573058"/>
          </a:xfrm>
          <a:prstGeom prst="rect">
            <a:avLst/>
          </a:prstGeom>
        </p:spPr>
      </p:pic>
      <p:pic>
        <p:nvPicPr>
          <p:cNvPr id="2" name="Picture 1" descr="training_QXFS1.jpe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229519" y="700810"/>
            <a:ext cx="3904623" cy="2332113"/>
          </a:xfrm>
          <a:prstGeom prst="rect">
            <a:avLst/>
          </a:prstGeom>
        </p:spPr>
      </p:pic>
      <p:pic>
        <p:nvPicPr>
          <p:cNvPr id="5" name="Picture 4" descr="Screen Shot 2017-08-11 at 07.50.28.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29018" y="3430227"/>
            <a:ext cx="2606726" cy="2599124"/>
          </a:xfrm>
          <a:prstGeom prst="rect">
            <a:avLst/>
          </a:prstGeom>
        </p:spPr>
      </p:pic>
      <p:graphicFrame>
        <p:nvGraphicFramePr>
          <p:cNvPr id="20" name="Table 19"/>
          <p:cNvGraphicFramePr>
            <a:graphicFrameLocks noGrp="1"/>
          </p:cNvGraphicFramePr>
          <p:nvPr>
            <p:extLst/>
          </p:nvPr>
        </p:nvGraphicFramePr>
        <p:xfrm>
          <a:off x="5876760" y="4542329"/>
          <a:ext cx="3194669" cy="1483360"/>
        </p:xfrm>
        <a:graphic>
          <a:graphicData uri="http://schemas.openxmlformats.org/drawingml/2006/table">
            <a:tbl>
              <a:tblPr bandRow="1">
                <a:tableStyleId>{2D5ABB26-0587-4C30-8999-92F81FD0307C}</a:tableStyleId>
              </a:tblPr>
              <a:tblGrid>
                <a:gridCol w="1422294"/>
                <a:gridCol w="858762"/>
                <a:gridCol w="913613"/>
              </a:tblGrid>
              <a:tr h="370840">
                <a:tc>
                  <a:txBody>
                    <a:bodyPr/>
                    <a:lstStyle/>
                    <a:p>
                      <a:r>
                        <a:rPr lang="en-US" dirty="0" smtClean="0">
                          <a:solidFill>
                            <a:srgbClr val="FFFFFF"/>
                          </a:solidFill>
                        </a:rPr>
                        <a:t>Aperture</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150</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(mm)</a:t>
                      </a:r>
                      <a:endParaRPr lang="en-US" dirty="0">
                        <a:solidFill>
                          <a:srgbClr val="FFFFFF"/>
                        </a:solidFill>
                      </a:endParaRPr>
                    </a:p>
                  </a:txBody>
                  <a:tcPr>
                    <a:solidFill>
                      <a:schemeClr val="accent6">
                        <a:lumMod val="75000"/>
                        <a:alpha val="29000"/>
                      </a:schemeClr>
                    </a:solidFill>
                  </a:tcPr>
                </a:tc>
              </a:tr>
              <a:tr h="370840">
                <a:tc>
                  <a:txBody>
                    <a:bodyPr/>
                    <a:lstStyle/>
                    <a:p>
                      <a:r>
                        <a:rPr lang="en-US" dirty="0" smtClean="0">
                          <a:solidFill>
                            <a:srgbClr val="FFFFFF"/>
                          </a:solidFill>
                        </a:rPr>
                        <a:t>Gradient</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132.6</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(T/m)</a:t>
                      </a:r>
                      <a:endParaRPr lang="en-US" dirty="0">
                        <a:solidFill>
                          <a:srgbClr val="FFFFFF"/>
                        </a:solidFill>
                      </a:endParaRPr>
                    </a:p>
                  </a:txBody>
                  <a:tcPr>
                    <a:solidFill>
                      <a:schemeClr val="accent6">
                        <a:lumMod val="75000"/>
                        <a:alpha val="29000"/>
                      </a:schemeClr>
                    </a:solidFill>
                  </a:tcPr>
                </a:tc>
              </a:tr>
              <a:tr h="370840">
                <a:tc>
                  <a:txBody>
                    <a:bodyPr/>
                    <a:lstStyle/>
                    <a:p>
                      <a:r>
                        <a:rPr lang="en-US" dirty="0" smtClean="0">
                          <a:solidFill>
                            <a:srgbClr val="FFFFFF"/>
                          </a:solidFill>
                        </a:rPr>
                        <a:t>Current</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16.47</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(kA)</a:t>
                      </a:r>
                      <a:endParaRPr lang="en-US" dirty="0">
                        <a:solidFill>
                          <a:srgbClr val="FFFFFF"/>
                        </a:solidFill>
                      </a:endParaRPr>
                    </a:p>
                  </a:txBody>
                  <a:tcPr>
                    <a:solidFill>
                      <a:schemeClr val="accent6">
                        <a:lumMod val="75000"/>
                        <a:alpha val="29000"/>
                      </a:schemeClr>
                    </a:solidFill>
                  </a:tcPr>
                </a:tc>
              </a:tr>
              <a:tr h="370840">
                <a:tc>
                  <a:txBody>
                    <a:bodyPr/>
                    <a:lstStyle/>
                    <a:p>
                      <a:r>
                        <a:rPr lang="en-US" dirty="0" smtClean="0">
                          <a:solidFill>
                            <a:srgbClr val="FFFFFF"/>
                          </a:solidFill>
                        </a:rPr>
                        <a:t>Peak field</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11.4</a:t>
                      </a:r>
                      <a:endParaRPr lang="en-US" dirty="0">
                        <a:solidFill>
                          <a:srgbClr val="FFFFFF"/>
                        </a:solidFill>
                      </a:endParaRPr>
                    </a:p>
                  </a:txBody>
                  <a:tcPr>
                    <a:solidFill>
                      <a:schemeClr val="accent6">
                        <a:lumMod val="75000"/>
                        <a:alpha val="29000"/>
                      </a:schemeClr>
                    </a:solidFill>
                  </a:tcPr>
                </a:tc>
                <a:tc>
                  <a:txBody>
                    <a:bodyPr/>
                    <a:lstStyle/>
                    <a:p>
                      <a:r>
                        <a:rPr lang="en-US" dirty="0" smtClean="0">
                          <a:solidFill>
                            <a:srgbClr val="FFFFFF"/>
                          </a:solidFill>
                        </a:rPr>
                        <a:t>(T)</a:t>
                      </a:r>
                      <a:endParaRPr lang="en-US" dirty="0">
                        <a:solidFill>
                          <a:srgbClr val="FFFFFF"/>
                        </a:solidFill>
                      </a:endParaRPr>
                    </a:p>
                  </a:txBody>
                  <a:tcPr>
                    <a:solidFill>
                      <a:schemeClr val="accent6">
                        <a:lumMod val="75000"/>
                        <a:alpha val="29000"/>
                      </a:schemeClr>
                    </a:solidFill>
                  </a:tcPr>
                </a:tc>
              </a:tr>
            </a:tbl>
          </a:graphicData>
        </a:graphic>
      </p:graphicFrame>
      <p:sp>
        <p:nvSpPr>
          <p:cNvPr id="21" name="TextBox 20"/>
          <p:cNvSpPr txBox="1"/>
          <p:nvPr/>
        </p:nvSpPr>
        <p:spPr>
          <a:xfrm>
            <a:off x="129018" y="5490742"/>
            <a:ext cx="1878489" cy="538609"/>
          </a:xfrm>
          <a:prstGeom prst="rect">
            <a:avLst/>
          </a:prstGeom>
          <a:solidFill>
            <a:srgbClr val="3A3A3A">
              <a:alpha val="29000"/>
            </a:srgbClr>
          </a:solidFill>
        </p:spPr>
        <p:txBody>
          <a:bodyPr wrap="none" rtlCol="0">
            <a:spAutoFit/>
          </a:bodyPr>
          <a:lstStyle/>
          <a:p>
            <a:r>
              <a:rPr lang="en-US" dirty="0" smtClean="0">
                <a:solidFill>
                  <a:srgbClr val="FFFFFF"/>
                </a:solidFill>
              </a:rPr>
              <a:t>40 strands cable</a:t>
            </a:r>
          </a:p>
          <a:p>
            <a:r>
              <a:rPr lang="en-US" sz="1100" dirty="0" smtClean="0">
                <a:solidFill>
                  <a:srgbClr val="FFFFFF"/>
                </a:solidFill>
              </a:rPr>
              <a:t>(18.15 mm x 1.52 mm)</a:t>
            </a:r>
            <a:endParaRPr lang="en-US" sz="1100" dirty="0">
              <a:solidFill>
                <a:srgbClr val="FFFFFF"/>
              </a:solidFill>
            </a:endParaRPr>
          </a:p>
        </p:txBody>
      </p:sp>
      <p:sp>
        <p:nvSpPr>
          <p:cNvPr id="3" name="TextBox 2"/>
          <p:cNvSpPr txBox="1"/>
          <p:nvPr/>
        </p:nvSpPr>
        <p:spPr>
          <a:xfrm>
            <a:off x="141113" y="3426565"/>
            <a:ext cx="2436093" cy="861774"/>
          </a:xfrm>
          <a:prstGeom prst="rect">
            <a:avLst/>
          </a:prstGeom>
          <a:solidFill>
            <a:srgbClr val="3A3A3A">
              <a:alpha val="29000"/>
            </a:srgbClr>
          </a:solidFill>
        </p:spPr>
        <p:txBody>
          <a:bodyPr wrap="none" rtlCol="0">
            <a:spAutoFit/>
          </a:bodyPr>
          <a:lstStyle/>
          <a:p>
            <a:r>
              <a:rPr lang="en-US" sz="1600" dirty="0" smtClean="0">
                <a:solidFill>
                  <a:srgbClr val="FFFFFF"/>
                </a:solidFill>
              </a:rPr>
              <a:t>RRP strand </a:t>
            </a:r>
            <a:r>
              <a:rPr lang="en-US" sz="1050" dirty="0">
                <a:solidFill>
                  <a:srgbClr val="FFFFFF"/>
                </a:solidFill>
              </a:rPr>
              <a:t>(0.85 </a:t>
            </a:r>
            <a:r>
              <a:rPr lang="en-US" sz="1050" dirty="0" smtClean="0">
                <a:solidFill>
                  <a:srgbClr val="FFFFFF"/>
                </a:solidFill>
              </a:rPr>
              <a:t>mm,108/127)</a:t>
            </a:r>
          </a:p>
          <a:p>
            <a:r>
              <a:rPr lang="en-US" sz="1600" dirty="0">
                <a:solidFill>
                  <a:srgbClr val="FFFFFF"/>
                </a:solidFill>
              </a:rPr>
              <a:t>J</a:t>
            </a:r>
            <a:r>
              <a:rPr lang="en-US" sz="1600" baseline="-25000" dirty="0">
                <a:solidFill>
                  <a:srgbClr val="FFFFFF"/>
                </a:solidFill>
              </a:rPr>
              <a:t>C</a:t>
            </a:r>
            <a:r>
              <a:rPr lang="en-US" sz="1600" dirty="0" smtClean="0">
                <a:solidFill>
                  <a:srgbClr val="FFFFFF"/>
                </a:solidFill>
              </a:rPr>
              <a:t>: 2450 A/mm</a:t>
            </a:r>
            <a:r>
              <a:rPr lang="en-US" sz="1600" baseline="30000" dirty="0" smtClean="0">
                <a:solidFill>
                  <a:srgbClr val="FFFFFF"/>
                </a:solidFill>
              </a:rPr>
              <a:t>2</a:t>
            </a:r>
            <a:r>
              <a:rPr lang="en-US" sz="1600" dirty="0" smtClean="0">
                <a:solidFill>
                  <a:srgbClr val="FFFFFF"/>
                </a:solidFill>
              </a:rPr>
              <a:t> </a:t>
            </a:r>
            <a:r>
              <a:rPr lang="en-US" sz="1050" dirty="0" smtClean="0">
                <a:solidFill>
                  <a:srgbClr val="FFFFFF"/>
                </a:solidFill>
              </a:rPr>
              <a:t>(12 T, 4.2 K)</a:t>
            </a:r>
          </a:p>
          <a:p>
            <a:r>
              <a:rPr lang="en-US" dirty="0" err="1" smtClean="0">
                <a:solidFill>
                  <a:srgbClr val="FFFFFF"/>
                </a:solidFill>
              </a:rPr>
              <a:t>Cu:non-Cu</a:t>
            </a:r>
            <a:r>
              <a:rPr lang="en-US" dirty="0" smtClean="0">
                <a:solidFill>
                  <a:srgbClr val="FFFFFF"/>
                </a:solidFill>
              </a:rPr>
              <a:t>: 1.2</a:t>
            </a:r>
          </a:p>
        </p:txBody>
      </p:sp>
      <p:pic>
        <p:nvPicPr>
          <p:cNvPr id="22" name="Picture 2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28178" y="993370"/>
            <a:ext cx="2349028" cy="2319676"/>
          </a:xfrm>
          <a:prstGeom prst="ellipse">
            <a:avLst/>
          </a:prstGeom>
        </p:spPr>
      </p:pic>
      <p:pic>
        <p:nvPicPr>
          <p:cNvPr id="14" name="Picture 13"/>
          <p:cNvPicPr>
            <a:picLocks noChangeAspect="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830466" y="0"/>
            <a:ext cx="1313534" cy="611823"/>
          </a:xfrm>
          <a:prstGeom prst="rect">
            <a:avLst/>
          </a:prstGeom>
        </p:spPr>
      </p:pic>
      <p:sp>
        <p:nvSpPr>
          <p:cNvPr id="15" name="TextBox 14"/>
          <p:cNvSpPr txBox="1"/>
          <p:nvPr/>
        </p:nvSpPr>
        <p:spPr>
          <a:xfrm>
            <a:off x="4135996" y="6381328"/>
            <a:ext cx="4434226" cy="276999"/>
          </a:xfrm>
          <a:prstGeom prst="rect">
            <a:avLst/>
          </a:prstGeom>
          <a:noFill/>
        </p:spPr>
        <p:txBody>
          <a:bodyPr wrap="none" rtlCol="0">
            <a:spAutoFit/>
          </a:bodyPr>
          <a:lstStyle/>
          <a:p>
            <a:pPr algn="r"/>
            <a:r>
              <a:rPr lang="en-US" sz="1200" dirty="0" smtClean="0">
                <a:solidFill>
                  <a:schemeClr val="bg1"/>
                </a:solidFill>
              </a:rPr>
              <a:t>Courtesy of G. </a:t>
            </a:r>
            <a:r>
              <a:rPr lang="en-US" sz="1200" dirty="0" err="1" smtClean="0">
                <a:solidFill>
                  <a:schemeClr val="bg1"/>
                </a:solidFill>
              </a:rPr>
              <a:t>Ambrosio</a:t>
            </a:r>
            <a:r>
              <a:rPr lang="en-US" sz="1200" dirty="0" smtClean="0">
                <a:solidFill>
                  <a:schemeClr val="bg1"/>
                </a:solidFill>
              </a:rPr>
              <a:t>, G. </a:t>
            </a:r>
            <a:r>
              <a:rPr lang="en-US" sz="1200" dirty="0" err="1" smtClean="0">
                <a:solidFill>
                  <a:schemeClr val="bg1"/>
                </a:solidFill>
              </a:rPr>
              <a:t>Chlachidze</a:t>
            </a:r>
            <a:r>
              <a:rPr lang="en-US" sz="1200" dirty="0" smtClean="0">
                <a:solidFill>
                  <a:schemeClr val="bg1"/>
                </a:solidFill>
              </a:rPr>
              <a:t>, US-LAUP and CERN</a:t>
            </a:r>
            <a:endParaRPr lang="en-US" sz="1200" dirty="0">
              <a:solidFill>
                <a:schemeClr val="bg1"/>
              </a:solidFill>
            </a:endParaRPr>
          </a:p>
        </p:txBody>
      </p:sp>
      <p:sp>
        <p:nvSpPr>
          <p:cNvPr id="16" name="Content Placeholder 2"/>
          <p:cNvSpPr txBox="1">
            <a:spLocks/>
          </p:cNvSpPr>
          <p:nvPr/>
        </p:nvSpPr>
        <p:spPr>
          <a:xfrm>
            <a:off x="1259632" y="4515449"/>
            <a:ext cx="7130243" cy="1303775"/>
          </a:xfrm>
          <a:prstGeom prst="rect">
            <a:avLst/>
          </a:prstGeom>
          <a:solidFill>
            <a:schemeClr val="bg1"/>
          </a:solidFill>
          <a:ln>
            <a:noFill/>
          </a:ln>
          <a:effectLst/>
        </p:spPr>
        <p:txBody>
          <a:bodyPr>
            <a:normAutofit/>
          </a:bodyPr>
          <a:lstStyle>
            <a:lvl1pPr marL="354013" indent="-317500" algn="l" rtl="0" eaLnBrk="1" latinLnBrk="0" hangingPunct="1">
              <a:spcBef>
                <a:spcPct val="20000"/>
              </a:spcBef>
              <a:buClr>
                <a:schemeClr val="tx1"/>
              </a:buClr>
              <a:buSzPct val="75000"/>
              <a:buFont typeface="Lucida Grande"/>
              <a:buChar char="►"/>
              <a:defRPr kumimoji="0" sz="2400" kern="1200">
                <a:solidFill>
                  <a:schemeClr val="tx1"/>
                </a:solidFill>
                <a:latin typeface="+mn-lt"/>
                <a:ea typeface="+mn-ea"/>
                <a:cs typeface="+mn-cs"/>
              </a:defRPr>
            </a:lvl1pPr>
            <a:lvl2pPr marL="720725" indent="-366713" algn="l" rtl="0" eaLnBrk="1" latinLnBrk="0" hangingPunct="1">
              <a:spcBef>
                <a:spcPct val="20000"/>
              </a:spcBef>
              <a:buClr>
                <a:schemeClr val="accent2"/>
              </a:buClr>
              <a:buSzPct val="75000"/>
              <a:buFont typeface="Lucida Grande"/>
              <a:buChar char="►"/>
              <a:defRPr kumimoji="0" sz="2000" kern="1200">
                <a:solidFill>
                  <a:schemeClr val="tx1"/>
                </a:solidFill>
                <a:latin typeface="+mn-lt"/>
                <a:ea typeface="+mn-ea"/>
                <a:cs typeface="+mn-cs"/>
              </a:defRPr>
            </a:lvl2pPr>
            <a:lvl3pPr marL="1092708" indent="-342900" algn="l" rtl="0" eaLnBrk="1" latinLnBrk="0" hangingPunct="1">
              <a:spcBef>
                <a:spcPct val="20000"/>
              </a:spcBef>
              <a:buClr>
                <a:schemeClr val="accent1"/>
              </a:buClr>
              <a:buSzPct val="75000"/>
              <a:buFont typeface="Lucida Grande"/>
              <a:buChar char="►"/>
              <a:defRPr kumimoji="0" sz="1800" kern="1200">
                <a:solidFill>
                  <a:schemeClr val="tx1"/>
                </a:solidFill>
                <a:latin typeface="+mn-lt"/>
                <a:ea typeface="+mn-ea"/>
                <a:cs typeface="+mn-cs"/>
              </a:defRPr>
            </a:lvl3pPr>
            <a:lvl4pPr marL="1385316" indent="-342900" algn="l" rtl="0" eaLnBrk="1" latinLnBrk="0" hangingPunct="1">
              <a:spcBef>
                <a:spcPct val="20000"/>
              </a:spcBef>
              <a:buClr>
                <a:schemeClr val="accent3"/>
              </a:buClr>
              <a:buSzPct val="90000"/>
              <a:buFont typeface="Arial"/>
              <a:buChar char="•"/>
              <a:defRPr kumimoji="0" sz="1600" kern="1200">
                <a:solidFill>
                  <a:schemeClr val="tx1"/>
                </a:solidFill>
                <a:latin typeface="+mn-lt"/>
                <a:ea typeface="+mn-ea"/>
                <a:cs typeface="+mn-cs"/>
              </a:defRPr>
            </a:lvl4pPr>
            <a:lvl5pPr marL="1650492" indent="-342900" algn="l" rtl="0" eaLnBrk="1" latinLnBrk="0" hangingPunct="1">
              <a:spcBef>
                <a:spcPct val="20000"/>
              </a:spcBef>
              <a:buClr>
                <a:schemeClr val="accent4"/>
              </a:buClr>
              <a:buSzPct val="100000"/>
              <a:buFont typeface="Arial"/>
              <a:buChar char="•"/>
              <a:defRPr kumimoji="0" sz="16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13" indent="0">
              <a:buFont typeface="Lucida Grande"/>
              <a:buNone/>
            </a:pPr>
            <a:r>
              <a:rPr lang="en-US" dirty="0" smtClean="0">
                <a:solidFill>
                  <a:srgbClr val="FF0000"/>
                </a:solidFill>
              </a:rPr>
              <a:t>The challenge for high field magnets:</a:t>
            </a:r>
          </a:p>
          <a:p>
            <a:pPr marL="354012" lvl="1" indent="0">
              <a:buNone/>
            </a:pPr>
            <a:r>
              <a:rPr lang="en-US" dirty="0" smtClean="0">
                <a:solidFill>
                  <a:srgbClr val="FF0000"/>
                </a:solidFill>
              </a:rPr>
              <a:t>- Limit the training and keep memory !</a:t>
            </a:r>
          </a:p>
          <a:p>
            <a:pPr marL="354012" lvl="1" indent="0">
              <a:buNone/>
            </a:pPr>
            <a:r>
              <a:rPr lang="en-US" dirty="0" smtClean="0">
                <a:solidFill>
                  <a:srgbClr val="FF0000"/>
                </a:solidFill>
              </a:rPr>
              <a:t>- Increase </a:t>
            </a:r>
            <a:r>
              <a:rPr lang="en-US" dirty="0" err="1" smtClean="0">
                <a:solidFill>
                  <a:srgbClr val="FF0000"/>
                </a:solidFill>
              </a:rPr>
              <a:t>J</a:t>
            </a:r>
            <a:r>
              <a:rPr lang="en-US" baseline="-25000" dirty="0" err="1" smtClean="0">
                <a:solidFill>
                  <a:srgbClr val="FF0000"/>
                </a:solidFill>
              </a:rPr>
              <a:t>op</a:t>
            </a:r>
            <a:r>
              <a:rPr lang="en-US" dirty="0" smtClean="0">
                <a:solidFill>
                  <a:srgbClr val="FF0000"/>
                </a:solidFill>
              </a:rPr>
              <a:t>/J</a:t>
            </a:r>
            <a:r>
              <a:rPr lang="en-US" baseline="-25000" dirty="0" smtClean="0">
                <a:solidFill>
                  <a:srgbClr val="FF0000"/>
                </a:solidFill>
              </a:rPr>
              <a:t>C</a:t>
            </a:r>
            <a:r>
              <a:rPr lang="en-US" dirty="0" smtClean="0">
                <a:solidFill>
                  <a:srgbClr val="FF0000"/>
                </a:solidFill>
              </a:rPr>
              <a:t> (presently at ≈ 40 % for Nb</a:t>
            </a:r>
            <a:r>
              <a:rPr lang="en-US" baseline="-25000" dirty="0" smtClean="0">
                <a:solidFill>
                  <a:srgbClr val="FF0000"/>
                </a:solidFill>
              </a:rPr>
              <a:t>3</a:t>
            </a:r>
            <a:r>
              <a:rPr lang="en-US" dirty="0" smtClean="0">
                <a:solidFill>
                  <a:srgbClr val="FF0000"/>
                </a:solidFill>
              </a:rPr>
              <a:t>Sn at 1.9 K)</a:t>
            </a:r>
          </a:p>
        </p:txBody>
      </p:sp>
      <p:pic>
        <p:nvPicPr>
          <p:cNvPr id="17" name="Picture 16" descr="training_QXFS3.jpe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719738" y="1178306"/>
            <a:ext cx="3863308" cy="2457800"/>
          </a:xfrm>
          <a:prstGeom prst="rect">
            <a:avLst/>
          </a:prstGeom>
        </p:spPr>
      </p:pic>
      <p:pic>
        <p:nvPicPr>
          <p:cNvPr id="23" name="Picture 22" descr="training_QXFS5.jpeg"/>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4107580" y="1630960"/>
            <a:ext cx="3957505" cy="2517727"/>
          </a:xfrm>
          <a:prstGeom prst="rect">
            <a:avLst/>
          </a:prstGeom>
        </p:spPr>
      </p:pic>
      <p:sp>
        <p:nvSpPr>
          <p:cNvPr id="24" name="Rectangle 23"/>
          <p:cNvSpPr/>
          <p:nvPr/>
        </p:nvSpPr>
        <p:spPr>
          <a:xfrm>
            <a:off x="222672" y="154303"/>
            <a:ext cx="3950120" cy="492443"/>
          </a:xfrm>
          <a:prstGeom prst="rect">
            <a:avLst/>
          </a:prstGeom>
          <a:solidFill>
            <a:schemeClr val="tx2">
              <a:lumMod val="60000"/>
              <a:lumOff val="40000"/>
            </a:schemeClr>
          </a:solidFill>
        </p:spPr>
        <p:txBody>
          <a:bodyPr wrap="none">
            <a:spAutoFit/>
          </a:bodyPr>
          <a:lstStyle/>
          <a:p>
            <a:r>
              <a:rPr lang="fr-CH" sz="2600" dirty="0" smtClean="0">
                <a:solidFill>
                  <a:schemeClr val="bg1"/>
                </a:solidFill>
              </a:rPr>
              <a:t>HL-LHC </a:t>
            </a:r>
            <a:r>
              <a:rPr lang="fr-CH" sz="2600" dirty="0" err="1" smtClean="0">
                <a:solidFill>
                  <a:schemeClr val="bg1"/>
                </a:solidFill>
              </a:rPr>
              <a:t>quadrupole</a:t>
            </a:r>
            <a:r>
              <a:rPr lang="fr-CH" sz="2600" dirty="0" smtClean="0">
                <a:solidFill>
                  <a:schemeClr val="bg1"/>
                </a:solidFill>
              </a:rPr>
              <a:t> R&amp;D</a:t>
            </a:r>
            <a:endParaRPr lang="en-GB" sz="2600" dirty="0"/>
          </a:p>
        </p:txBody>
      </p:sp>
    </p:spTree>
    <p:extLst>
      <p:ext uri="{BB962C8B-B14F-4D97-AF65-F5344CB8AC3E}">
        <p14:creationId xmlns:p14="http://schemas.microsoft.com/office/powerpoint/2010/main" val="557207646"/>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5350233" y="2614711"/>
            <a:ext cx="5097723" cy="1892623"/>
          </a:xfrm>
          <a:prstGeom prst="rect">
            <a:avLst/>
          </a:prstGeom>
        </p:spPr>
      </p:pic>
      <p:pic>
        <p:nvPicPr>
          <p:cNvPr id="8" name="Picture 7"/>
          <p:cNvPicPr>
            <a:picLocks noChangeAspect="1"/>
          </p:cNvPicPr>
          <p:nvPr/>
        </p:nvPicPr>
        <p:blipFill>
          <a:blip r:embed="rId3"/>
          <a:stretch>
            <a:fillRect/>
          </a:stretch>
        </p:blipFill>
        <p:spPr>
          <a:xfrm>
            <a:off x="3406777" y="3622498"/>
            <a:ext cx="3310277" cy="2487384"/>
          </a:xfrm>
          <a:prstGeom prst="rect">
            <a:avLst/>
          </a:prstGeom>
        </p:spPr>
      </p:pic>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169" y="1012161"/>
            <a:ext cx="3289245" cy="2593753"/>
          </a:xfrm>
          <a:prstGeom prst="rect">
            <a:avLst/>
          </a:prstGeom>
        </p:spPr>
      </p:pic>
      <p:pic>
        <p:nvPicPr>
          <p:cNvPr id="11" name="Content Placeholder 7"/>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411231" y="1012160"/>
            <a:ext cx="3393018" cy="254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51520" y="143470"/>
            <a:ext cx="8784976" cy="477218"/>
          </a:xfrm>
          <a:prstGeom prst="rect">
            <a:avLst/>
          </a:prstGeom>
          <a:solidFill>
            <a:srgbClr val="0070C0"/>
          </a:solidFill>
        </p:spPr>
        <p:txBody>
          <a:bodyPr wrap="square">
            <a:spAutoFit/>
          </a:bodyPr>
          <a:lstStyle/>
          <a:p>
            <a:pPr algn="ctr"/>
            <a:r>
              <a:rPr lang="en-GB" sz="2400" dirty="0">
                <a:solidFill>
                  <a:schemeClr val="bg1"/>
                </a:solidFill>
              </a:rPr>
              <a:t>Nb</a:t>
            </a:r>
            <a:r>
              <a:rPr lang="en-GB" sz="2400" baseline="-25000" dirty="0">
                <a:solidFill>
                  <a:schemeClr val="bg1"/>
                </a:solidFill>
              </a:rPr>
              <a:t>3</a:t>
            </a:r>
            <a:r>
              <a:rPr lang="en-GB" sz="2400" dirty="0">
                <a:solidFill>
                  <a:schemeClr val="bg1"/>
                </a:solidFill>
              </a:rPr>
              <a:t>Sn </a:t>
            </a:r>
            <a:r>
              <a:rPr lang="en-GB" sz="2400" dirty="0" smtClean="0">
                <a:solidFill>
                  <a:schemeClr val="bg1"/>
                </a:solidFill>
              </a:rPr>
              <a:t>quadrupole: 1</a:t>
            </a:r>
            <a:r>
              <a:rPr lang="en-GB" sz="2400" baseline="30000" dirty="0" smtClean="0">
                <a:solidFill>
                  <a:schemeClr val="bg1"/>
                </a:solidFill>
              </a:rPr>
              <a:t>st</a:t>
            </a:r>
            <a:r>
              <a:rPr lang="en-GB" sz="2400" dirty="0" smtClean="0">
                <a:solidFill>
                  <a:schemeClr val="bg1"/>
                </a:solidFill>
              </a:rPr>
              <a:t> long prototype under construction</a:t>
            </a:r>
            <a:endParaRPr lang="en-GB" sz="2400" dirty="0"/>
          </a:p>
        </p:txBody>
      </p:sp>
      <p:sp>
        <p:nvSpPr>
          <p:cNvPr id="12" name="TextBox 11"/>
          <p:cNvSpPr txBox="1"/>
          <p:nvPr/>
        </p:nvSpPr>
        <p:spPr>
          <a:xfrm>
            <a:off x="4716016" y="6359526"/>
            <a:ext cx="3057247" cy="369332"/>
          </a:xfrm>
          <a:prstGeom prst="rect">
            <a:avLst/>
          </a:prstGeom>
          <a:noFill/>
        </p:spPr>
        <p:txBody>
          <a:bodyPr wrap="none" rtlCol="0">
            <a:spAutoFit/>
          </a:bodyPr>
          <a:lstStyle/>
          <a:p>
            <a:r>
              <a:rPr lang="en-GB" dirty="0" smtClean="0">
                <a:solidFill>
                  <a:schemeClr val="bg1"/>
                </a:solidFill>
              </a:rPr>
              <a:t>Courtesy of </a:t>
            </a:r>
            <a:r>
              <a:rPr lang="en-GB" dirty="0" err="1" smtClean="0">
                <a:solidFill>
                  <a:schemeClr val="bg1"/>
                </a:solidFill>
              </a:rPr>
              <a:t>Frédéric</a:t>
            </a:r>
            <a:r>
              <a:rPr lang="en-GB" dirty="0" smtClean="0">
                <a:solidFill>
                  <a:schemeClr val="bg1"/>
                </a:solidFill>
              </a:rPr>
              <a:t> </a:t>
            </a:r>
            <a:r>
              <a:rPr lang="en-GB" dirty="0" err="1" smtClean="0">
                <a:solidFill>
                  <a:schemeClr val="bg1"/>
                </a:solidFill>
              </a:rPr>
              <a:t>Savary</a:t>
            </a:r>
            <a:endParaRPr lang="en-GB" dirty="0">
              <a:solidFill>
                <a:schemeClr val="bg1"/>
              </a:solidFill>
            </a:endParaRPr>
          </a:p>
        </p:txBody>
      </p:sp>
      <p:sp>
        <p:nvSpPr>
          <p:cNvPr id="13" name="TextBox 12"/>
          <p:cNvSpPr txBox="1"/>
          <p:nvPr/>
        </p:nvSpPr>
        <p:spPr>
          <a:xfrm>
            <a:off x="467545" y="3022818"/>
            <a:ext cx="2304256" cy="461665"/>
          </a:xfrm>
          <a:prstGeom prst="rect">
            <a:avLst/>
          </a:prstGeom>
          <a:noFill/>
          <a:ln>
            <a:noFill/>
          </a:ln>
        </p:spPr>
        <p:style>
          <a:lnRef idx="3">
            <a:schemeClr val="lt1"/>
          </a:lnRef>
          <a:fillRef idx="1001">
            <a:schemeClr val="lt2"/>
          </a:fillRef>
          <a:effectRef idx="1">
            <a:schemeClr val="accent1"/>
          </a:effectRef>
          <a:fontRef idx="minor">
            <a:schemeClr val="lt1"/>
          </a:fontRef>
        </p:style>
        <p:txBody>
          <a:bodyPr wrap="square" rtlCol="0">
            <a:spAutoFit/>
          </a:bodyPr>
          <a:lstStyle/>
          <a:p>
            <a:r>
              <a:rPr lang="en-US" sz="1200" b="1" dirty="0" smtClean="0"/>
              <a:t>Second short (1.5 m) under preparation for test at CERN</a:t>
            </a:r>
            <a:endParaRPr lang="en-US" sz="1200" b="1" dirty="0"/>
          </a:p>
        </p:txBody>
      </p:sp>
      <p:pic>
        <p:nvPicPr>
          <p:cNvPr id="14" name="Picture 13"/>
          <p:cNvPicPr>
            <a:picLocks noChangeAspect="1"/>
          </p:cNvPicPr>
          <p:nvPr/>
        </p:nvPicPr>
        <p:blipFill>
          <a:blip r:embed="rId6"/>
          <a:stretch>
            <a:fillRect/>
          </a:stretch>
        </p:blipFill>
        <p:spPr>
          <a:xfrm>
            <a:off x="50185" y="3657813"/>
            <a:ext cx="3291729" cy="2468797"/>
          </a:xfrm>
          <a:prstGeom prst="rect">
            <a:avLst/>
          </a:prstGeom>
          <a:ln w="28575">
            <a:solidFill>
              <a:srgbClr val="FF0000"/>
            </a:solidFill>
          </a:ln>
        </p:spPr>
      </p:pic>
      <p:pic>
        <p:nvPicPr>
          <p:cNvPr id="15" name="Picture 1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1520" y="3724826"/>
            <a:ext cx="553925" cy="716282"/>
          </a:xfrm>
          <a:prstGeom prst="rect">
            <a:avLst/>
          </a:prstGeom>
        </p:spPr>
      </p:pic>
      <p:sp>
        <p:nvSpPr>
          <p:cNvPr id="2" name="Rectangle 1"/>
          <p:cNvSpPr/>
          <p:nvPr/>
        </p:nvSpPr>
        <p:spPr>
          <a:xfrm>
            <a:off x="131484" y="5474773"/>
            <a:ext cx="3163021" cy="646331"/>
          </a:xfrm>
          <a:prstGeom prst="rect">
            <a:avLst/>
          </a:prstGeom>
        </p:spPr>
        <p:txBody>
          <a:bodyPr wrap="square">
            <a:spAutoFit/>
          </a:bodyPr>
          <a:lstStyle/>
          <a:p>
            <a:pPr algn="just"/>
            <a:r>
              <a:rPr lang="en-US" sz="1200" b="1" dirty="0">
                <a:solidFill>
                  <a:schemeClr val="bg1"/>
                </a:solidFill>
              </a:rPr>
              <a:t>Insertion of coil package inside mechanical structure of the first IT quad prototypes (4.2 m long) in LBNL-USA</a:t>
            </a:r>
          </a:p>
        </p:txBody>
      </p:sp>
    </p:spTree>
    <p:extLst>
      <p:ext uri="{BB962C8B-B14F-4D97-AF65-F5344CB8AC3E}">
        <p14:creationId xmlns:p14="http://schemas.microsoft.com/office/powerpoint/2010/main" val="4101992585"/>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DSC07409.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9698" y="1490731"/>
            <a:ext cx="756000" cy="773718"/>
          </a:xfrm>
          <a:prstGeom prst="rect">
            <a:avLst/>
          </a:prstGeom>
        </p:spPr>
      </p:pic>
      <p:pic>
        <p:nvPicPr>
          <p:cNvPr id="15" name="Picture 14" descr="151217_mock-up.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3" y="4023982"/>
            <a:ext cx="758570" cy="758570"/>
          </a:xfrm>
          <a:prstGeom prst="rect">
            <a:avLst/>
          </a:prstGeom>
        </p:spPr>
      </p:pic>
      <p:pic>
        <p:nvPicPr>
          <p:cNvPr id="19" name="Picture 11" descr="LARP">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224" y="2948626"/>
            <a:ext cx="576000" cy="76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8570" y="3007861"/>
            <a:ext cx="655026" cy="646331"/>
          </a:xfrm>
          <a:prstGeom prst="rect">
            <a:avLst/>
          </a:prstGeom>
        </p:spPr>
      </p:pic>
      <p:pic>
        <p:nvPicPr>
          <p:cNvPr id="21" name="Picture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96407" y="235239"/>
            <a:ext cx="893432" cy="881572"/>
          </a:xfrm>
          <a:prstGeom prst="rect">
            <a:avLst/>
          </a:prstGeom>
        </p:spPr>
      </p:pic>
      <p:pic>
        <p:nvPicPr>
          <p:cNvPr id="25" name="Picture 24"/>
          <p:cNvPicPr>
            <a:picLocks noChangeAspect="1"/>
          </p:cNvPicPr>
          <p:nvPr/>
        </p:nvPicPr>
        <p:blipFill>
          <a:blip r:embed="rId8" cstate="screen">
            <a:clrChange>
              <a:clrFrom>
                <a:srgbClr val="FFFFFF"/>
              </a:clrFrom>
              <a:clrTo>
                <a:srgbClr val="FFFFFF">
                  <a:alpha val="0"/>
                </a:srgbClr>
              </a:clrTo>
            </a:clrChange>
            <a:lum bright="70000" contrast="-70000"/>
            <a:alphaModFix amt="50000"/>
            <a:extLst>
              <a:ext uri="{28A0092B-C50C-407E-A947-70E740481C1C}">
                <a14:useLocalDpi xmlns:a14="http://schemas.microsoft.com/office/drawing/2010/main"/>
              </a:ext>
            </a:extLst>
          </a:blip>
          <a:stretch>
            <a:fillRect/>
          </a:stretch>
        </p:blipFill>
        <p:spPr>
          <a:xfrm>
            <a:off x="240145" y="183637"/>
            <a:ext cx="742157" cy="742157"/>
          </a:xfrm>
          <a:prstGeom prst="rect">
            <a:avLst/>
          </a:prstGeom>
        </p:spPr>
      </p:pic>
      <p:grpSp>
        <p:nvGrpSpPr>
          <p:cNvPr id="4" name="Group 3"/>
          <p:cNvGrpSpPr/>
          <p:nvPr/>
        </p:nvGrpSpPr>
        <p:grpSpPr>
          <a:xfrm>
            <a:off x="3655389" y="1207229"/>
            <a:ext cx="5234450" cy="4212000"/>
            <a:chOff x="3655389" y="1341317"/>
            <a:chExt cx="5234450" cy="4212000"/>
          </a:xfrm>
        </p:grpSpPr>
        <p:sp>
          <p:nvSpPr>
            <p:cNvPr id="14" name="Rectangle 13"/>
            <p:cNvSpPr/>
            <p:nvPr/>
          </p:nvSpPr>
          <p:spPr>
            <a:xfrm>
              <a:off x="5282579" y="1341317"/>
              <a:ext cx="969466" cy="4212000"/>
            </a:xfrm>
            <a:prstGeom prst="rect">
              <a:avLst/>
            </a:prstGeom>
            <a:solidFill>
              <a:srgbClr val="FF0000">
                <a:alpha val="2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701839" y="1341318"/>
              <a:ext cx="1188000" cy="4200687"/>
            </a:xfrm>
            <a:prstGeom prst="rect">
              <a:avLst/>
            </a:prstGeom>
            <a:solidFill>
              <a:srgbClr val="FF0000">
                <a:alpha val="2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5430878" y="3216087"/>
              <a:ext cx="732292" cy="461665"/>
            </a:xfrm>
            <a:prstGeom prst="rect">
              <a:avLst/>
            </a:prstGeom>
            <a:noFill/>
          </p:spPr>
          <p:txBody>
            <a:bodyPr wrap="none" rtlCol="0">
              <a:spAutoFit/>
            </a:bodyPr>
            <a:lstStyle/>
            <a:p>
              <a:r>
                <a:rPr lang="en-US" sz="2400" dirty="0" smtClean="0">
                  <a:solidFill>
                    <a:srgbClr val="FF0000"/>
                  </a:solidFill>
                </a:rPr>
                <a:t>LS2</a:t>
              </a:r>
              <a:endParaRPr lang="en-US" sz="2400" dirty="0">
                <a:solidFill>
                  <a:srgbClr val="FF0000"/>
                </a:solidFill>
              </a:endParaRPr>
            </a:p>
          </p:txBody>
        </p:sp>
        <p:sp>
          <p:nvSpPr>
            <p:cNvPr id="18" name="TextBox 17"/>
            <p:cNvSpPr txBox="1"/>
            <p:nvPr/>
          </p:nvSpPr>
          <p:spPr>
            <a:xfrm>
              <a:off x="7996407" y="3216087"/>
              <a:ext cx="732292" cy="461665"/>
            </a:xfrm>
            <a:prstGeom prst="rect">
              <a:avLst/>
            </a:prstGeom>
            <a:noFill/>
          </p:spPr>
          <p:txBody>
            <a:bodyPr wrap="none" rtlCol="0">
              <a:spAutoFit/>
            </a:bodyPr>
            <a:lstStyle/>
            <a:p>
              <a:r>
                <a:rPr lang="en-US" sz="2400" dirty="0" smtClean="0">
                  <a:solidFill>
                    <a:srgbClr val="FF0000"/>
                  </a:solidFill>
                </a:rPr>
                <a:t>LS3</a:t>
              </a:r>
              <a:endParaRPr lang="en-US" sz="2400" dirty="0">
                <a:solidFill>
                  <a:srgbClr val="FF0000"/>
                </a:solidFill>
              </a:endParaRPr>
            </a:p>
          </p:txBody>
        </p:sp>
        <p:sp>
          <p:nvSpPr>
            <p:cNvPr id="26" name="TextBox 25"/>
            <p:cNvSpPr txBox="1"/>
            <p:nvPr/>
          </p:nvSpPr>
          <p:spPr>
            <a:xfrm>
              <a:off x="3655389" y="3123754"/>
              <a:ext cx="1326430" cy="646331"/>
            </a:xfrm>
            <a:prstGeom prst="rect">
              <a:avLst/>
            </a:prstGeom>
            <a:noFill/>
          </p:spPr>
          <p:txBody>
            <a:bodyPr wrap="none" rtlCol="0">
              <a:spAutoFit/>
            </a:bodyPr>
            <a:lstStyle/>
            <a:p>
              <a:pPr algn="ctr"/>
              <a:r>
                <a:rPr lang="en-US" dirty="0" smtClean="0"/>
                <a:t>LHC Run II</a:t>
              </a:r>
            </a:p>
            <a:p>
              <a:pPr algn="ctr"/>
              <a:r>
                <a:rPr lang="en-US" dirty="0"/>
                <a:t>≈ 100 fb</a:t>
              </a:r>
              <a:r>
                <a:rPr lang="en-US" baseline="30000" dirty="0"/>
                <a:t>-</a:t>
              </a:r>
              <a:r>
                <a:rPr lang="en-US" baseline="30000" dirty="0" smtClean="0"/>
                <a:t>1</a:t>
              </a:r>
              <a:endParaRPr lang="en-US" baseline="30000" dirty="0"/>
            </a:p>
          </p:txBody>
        </p:sp>
        <p:sp>
          <p:nvSpPr>
            <p:cNvPr id="27" name="TextBox 26"/>
            <p:cNvSpPr txBox="1"/>
            <p:nvPr/>
          </p:nvSpPr>
          <p:spPr>
            <a:xfrm>
              <a:off x="6285174" y="3123754"/>
              <a:ext cx="1390563" cy="646331"/>
            </a:xfrm>
            <a:prstGeom prst="rect">
              <a:avLst/>
            </a:prstGeom>
            <a:noFill/>
          </p:spPr>
          <p:txBody>
            <a:bodyPr wrap="none" rtlCol="0">
              <a:spAutoFit/>
            </a:bodyPr>
            <a:lstStyle/>
            <a:p>
              <a:pPr algn="ctr"/>
              <a:r>
                <a:rPr lang="en-US" dirty="0" smtClean="0"/>
                <a:t>LHC Run III</a:t>
              </a:r>
            </a:p>
            <a:p>
              <a:pPr algn="ctr"/>
              <a:r>
                <a:rPr lang="en-US" dirty="0" smtClean="0"/>
                <a:t>≈ </a:t>
              </a:r>
              <a:r>
                <a:rPr lang="en-US" dirty="0"/>
                <a:t>300 fb</a:t>
              </a:r>
              <a:r>
                <a:rPr lang="en-US" baseline="30000" dirty="0"/>
                <a:t>-</a:t>
              </a:r>
              <a:r>
                <a:rPr lang="en-US" baseline="30000" dirty="0" smtClean="0"/>
                <a:t>1</a:t>
              </a:r>
              <a:endParaRPr lang="en-US" baseline="30000" dirty="0"/>
            </a:p>
          </p:txBody>
        </p:sp>
      </p:grpSp>
      <p:grpSp>
        <p:nvGrpSpPr>
          <p:cNvPr id="3" name="Group 2"/>
          <p:cNvGrpSpPr/>
          <p:nvPr/>
        </p:nvGrpSpPr>
        <p:grpSpPr>
          <a:xfrm>
            <a:off x="572523" y="5430004"/>
            <a:ext cx="8490892" cy="663292"/>
            <a:chOff x="572523" y="5564092"/>
            <a:chExt cx="8490892" cy="663292"/>
          </a:xfrm>
        </p:grpSpPr>
        <p:sp>
          <p:nvSpPr>
            <p:cNvPr id="30" name="TextBox 29"/>
            <p:cNvSpPr txBox="1"/>
            <p:nvPr/>
          </p:nvSpPr>
          <p:spPr>
            <a:xfrm>
              <a:off x="572523" y="5827274"/>
              <a:ext cx="8490892" cy="400110"/>
            </a:xfrm>
            <a:prstGeom prst="rect">
              <a:avLst/>
            </a:prstGeom>
            <a:solidFill>
              <a:schemeClr val="bg1"/>
            </a:solidFill>
            <a:ln>
              <a:solidFill>
                <a:schemeClr val="tx1"/>
              </a:solidFill>
            </a:ln>
          </p:spPr>
          <p:txBody>
            <a:bodyPr wrap="none" rtlCol="0">
              <a:spAutoFit/>
            </a:bodyPr>
            <a:lstStyle/>
            <a:p>
              <a:r>
                <a:rPr lang="en-US" sz="2000" dirty="0" smtClean="0"/>
                <a:t>Opportunity for </a:t>
              </a:r>
              <a:r>
                <a:rPr lang="en-US" sz="2000" b="1" dirty="0" smtClean="0"/>
                <a:t>first industry experience </a:t>
              </a:r>
              <a:r>
                <a:rPr lang="en-US" sz="2000" dirty="0" smtClean="0"/>
                <a:t>on Nb</a:t>
              </a:r>
              <a:r>
                <a:rPr lang="en-US" sz="2000" baseline="-25000" dirty="0" smtClean="0"/>
                <a:t>3</a:t>
              </a:r>
              <a:r>
                <a:rPr lang="en-US" sz="2000" dirty="0" smtClean="0"/>
                <a:t>Sn accelerator magnets</a:t>
              </a:r>
              <a:endParaRPr lang="en-US" sz="2000" dirty="0"/>
            </a:p>
          </p:txBody>
        </p:sp>
        <p:sp>
          <p:nvSpPr>
            <p:cNvPr id="31" name="Right Brace 30"/>
            <p:cNvSpPr/>
            <p:nvPr/>
          </p:nvSpPr>
          <p:spPr>
            <a:xfrm rot="5400000">
              <a:off x="5771216" y="4375918"/>
              <a:ext cx="252000" cy="2628347"/>
            </a:xfrm>
            <a:prstGeom prst="rightBrace">
              <a:avLst>
                <a:gd name="adj1" fmla="val 8333"/>
                <a:gd name="adj2" fmla="val 54255"/>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24" name="Picture 23" descr="Screen Shot 2016-08-28 at 09.40.16.png"/>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0" y="1192367"/>
            <a:ext cx="9144000" cy="1716996"/>
          </a:xfrm>
          <a:prstGeom prst="rect">
            <a:avLst/>
          </a:prstGeom>
        </p:spPr>
      </p:pic>
      <p:pic>
        <p:nvPicPr>
          <p:cNvPr id="5" name="Picture 4" descr="Screen Shot 2016-09-01 at 09.34.11.png"/>
          <p:cNvPicPr>
            <a:picLocks noChangeAspect="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0" y="3734249"/>
            <a:ext cx="9144000" cy="1715497"/>
          </a:xfrm>
          <a:prstGeom prst="rect">
            <a:avLst/>
          </a:prstGeom>
        </p:spPr>
      </p:pic>
      <p:sp>
        <p:nvSpPr>
          <p:cNvPr id="22" name="Rectangle 21"/>
          <p:cNvSpPr/>
          <p:nvPr/>
        </p:nvSpPr>
        <p:spPr>
          <a:xfrm>
            <a:off x="1835696" y="329570"/>
            <a:ext cx="4767652" cy="492443"/>
          </a:xfrm>
          <a:prstGeom prst="rect">
            <a:avLst/>
          </a:prstGeom>
          <a:solidFill>
            <a:schemeClr val="tx2">
              <a:lumMod val="60000"/>
              <a:lumOff val="40000"/>
            </a:schemeClr>
          </a:solidFill>
        </p:spPr>
        <p:txBody>
          <a:bodyPr wrap="none">
            <a:spAutoFit/>
          </a:bodyPr>
          <a:lstStyle/>
          <a:p>
            <a:r>
              <a:rPr lang="fr-CH" sz="2600" dirty="0">
                <a:solidFill>
                  <a:schemeClr val="bg1"/>
                </a:solidFill>
              </a:rPr>
              <a:t>HL-LHC Nb3Sn </a:t>
            </a:r>
            <a:r>
              <a:rPr lang="fr-CH" sz="2600" dirty="0" err="1">
                <a:solidFill>
                  <a:schemeClr val="bg1"/>
                </a:solidFill>
              </a:rPr>
              <a:t>magnets</a:t>
            </a:r>
            <a:r>
              <a:rPr lang="fr-CH" sz="2600" dirty="0">
                <a:solidFill>
                  <a:schemeClr val="bg1"/>
                </a:solidFill>
              </a:rPr>
              <a:t> </a:t>
            </a:r>
            <a:r>
              <a:rPr lang="fr-CH" sz="2600" dirty="0" err="1" smtClean="0">
                <a:solidFill>
                  <a:schemeClr val="bg1"/>
                </a:solidFill>
              </a:rPr>
              <a:t>planc</a:t>
            </a:r>
            <a:endParaRPr lang="en-GB" sz="2600" dirty="0"/>
          </a:p>
        </p:txBody>
      </p:sp>
    </p:spTree>
    <p:extLst>
      <p:ext uri="{BB962C8B-B14F-4D97-AF65-F5344CB8AC3E}">
        <p14:creationId xmlns:p14="http://schemas.microsoft.com/office/powerpoint/2010/main" val="931076811"/>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8-06 at 20.02.49.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1172" y="937101"/>
            <a:ext cx="8558444" cy="3809844"/>
          </a:xfrm>
          <a:prstGeom prst="rect">
            <a:avLst/>
          </a:prstGeom>
        </p:spPr>
      </p:pic>
      <p:pic>
        <p:nvPicPr>
          <p:cNvPr id="4" name="Picture 3"/>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330290" y="131707"/>
            <a:ext cx="1721538" cy="758904"/>
          </a:xfrm>
          <a:prstGeom prst="rect">
            <a:avLst/>
          </a:prstGeom>
        </p:spPr>
      </p:pic>
      <p:graphicFrame>
        <p:nvGraphicFramePr>
          <p:cNvPr id="7" name="Table 6"/>
          <p:cNvGraphicFramePr>
            <a:graphicFrameLocks noGrp="1"/>
          </p:cNvGraphicFramePr>
          <p:nvPr>
            <p:extLst/>
          </p:nvPr>
        </p:nvGraphicFramePr>
        <p:xfrm>
          <a:off x="2753572" y="4516723"/>
          <a:ext cx="5184424" cy="1483360"/>
        </p:xfrm>
        <a:graphic>
          <a:graphicData uri="http://schemas.openxmlformats.org/drawingml/2006/table">
            <a:tbl>
              <a:tblPr firstRow="1" bandRow="1">
                <a:tableStyleId>{073A0DAA-6AF3-43AB-8588-CEC1D06C72B9}</a:tableStyleId>
              </a:tblPr>
              <a:tblGrid>
                <a:gridCol w="3066392"/>
                <a:gridCol w="1040384"/>
                <a:gridCol w="1077648"/>
              </a:tblGrid>
              <a:tr h="370840">
                <a:tc>
                  <a:txBody>
                    <a:bodyPr/>
                    <a:lstStyle/>
                    <a:p>
                      <a:endParaRPr lang="en-US" dirty="0"/>
                    </a:p>
                  </a:txBody>
                  <a:tcPr/>
                </a:tc>
                <a:tc>
                  <a:txBody>
                    <a:bodyPr/>
                    <a:lstStyle/>
                    <a:p>
                      <a:pPr algn="ctr"/>
                      <a:r>
                        <a:rPr lang="en-US" dirty="0" smtClean="0"/>
                        <a:t>LHC</a:t>
                      </a:r>
                      <a:endParaRPr lang="en-US" dirty="0"/>
                    </a:p>
                  </a:txBody>
                  <a:tcPr/>
                </a:tc>
                <a:tc>
                  <a:txBody>
                    <a:bodyPr/>
                    <a:lstStyle/>
                    <a:p>
                      <a:pPr algn="ctr"/>
                      <a:r>
                        <a:rPr lang="en-US" dirty="0" smtClean="0"/>
                        <a:t>FCC</a:t>
                      </a:r>
                      <a:endParaRPr lang="en-US" dirty="0"/>
                    </a:p>
                  </a:txBody>
                  <a:tcPr/>
                </a:tc>
              </a:tr>
              <a:tr h="370840">
                <a:tc>
                  <a:txBody>
                    <a:bodyPr/>
                    <a:lstStyle/>
                    <a:p>
                      <a:r>
                        <a:rPr lang="en-US" dirty="0" smtClean="0"/>
                        <a:t>Circumference (km)</a:t>
                      </a:r>
                      <a:endParaRPr lang="en-US" dirty="0"/>
                    </a:p>
                  </a:txBody>
                  <a:tcPr/>
                </a:tc>
                <a:tc>
                  <a:txBody>
                    <a:bodyPr/>
                    <a:lstStyle/>
                    <a:p>
                      <a:pPr algn="ctr"/>
                      <a:r>
                        <a:rPr lang="en-US" dirty="0" smtClean="0"/>
                        <a:t>26.7</a:t>
                      </a:r>
                      <a:endParaRPr lang="en-US" dirty="0"/>
                    </a:p>
                  </a:txBody>
                  <a:tcPr/>
                </a:tc>
                <a:tc>
                  <a:txBody>
                    <a:bodyPr/>
                    <a:lstStyle/>
                    <a:p>
                      <a:pPr algn="ctr"/>
                      <a:r>
                        <a:rPr lang="en-US" dirty="0" smtClean="0"/>
                        <a:t>97.5</a:t>
                      </a:r>
                      <a:endParaRPr lang="en-US" dirty="0"/>
                    </a:p>
                  </a:txBody>
                  <a:tcPr/>
                </a:tc>
              </a:tr>
              <a:tr h="370840">
                <a:tc>
                  <a:txBody>
                    <a:bodyPr/>
                    <a:lstStyle/>
                    <a:p>
                      <a:r>
                        <a:rPr lang="en-US" dirty="0" smtClean="0"/>
                        <a:t>Dipole field (T)</a:t>
                      </a:r>
                      <a:endParaRPr lang="en-US" dirty="0"/>
                    </a:p>
                  </a:txBody>
                  <a:tcPr/>
                </a:tc>
                <a:tc>
                  <a:txBody>
                    <a:bodyPr/>
                    <a:lstStyle/>
                    <a:p>
                      <a:pPr algn="ctr"/>
                      <a:r>
                        <a:rPr lang="en-US" dirty="0" smtClean="0"/>
                        <a:t>8.33</a:t>
                      </a:r>
                      <a:endParaRPr lang="en-US" dirty="0"/>
                    </a:p>
                  </a:txBody>
                  <a:tcPr/>
                </a:tc>
                <a:tc>
                  <a:txBody>
                    <a:bodyPr/>
                    <a:lstStyle/>
                    <a:p>
                      <a:pPr algn="ctr"/>
                      <a:r>
                        <a:rPr lang="en-US" dirty="0" smtClean="0"/>
                        <a:t>16</a:t>
                      </a:r>
                      <a:endParaRPr lang="en-US" dirty="0"/>
                    </a:p>
                  </a:txBody>
                  <a:tcPr/>
                </a:tc>
              </a:tr>
              <a:tr h="370840">
                <a:tc>
                  <a:txBody>
                    <a:bodyPr/>
                    <a:lstStyle/>
                    <a:p>
                      <a:r>
                        <a:rPr lang="en-US" dirty="0" err="1" smtClean="0"/>
                        <a:t>C.o.M</a:t>
                      </a:r>
                      <a:r>
                        <a:rPr lang="en-US" dirty="0" smtClean="0"/>
                        <a:t>. energy (</a:t>
                      </a:r>
                      <a:r>
                        <a:rPr lang="en-US" dirty="0" err="1" smtClean="0"/>
                        <a:t>TeV</a:t>
                      </a:r>
                      <a:r>
                        <a:rPr lang="en-US" dirty="0" smtClean="0"/>
                        <a:t>)</a:t>
                      </a:r>
                      <a:endParaRPr lang="en-US" dirty="0"/>
                    </a:p>
                  </a:txBody>
                  <a:tcPr/>
                </a:tc>
                <a:tc>
                  <a:txBody>
                    <a:bodyPr/>
                    <a:lstStyle/>
                    <a:p>
                      <a:pPr algn="ctr"/>
                      <a:r>
                        <a:rPr lang="en-US" dirty="0" smtClean="0"/>
                        <a:t>14</a:t>
                      </a:r>
                      <a:endParaRPr lang="en-US" dirty="0"/>
                    </a:p>
                  </a:txBody>
                  <a:tcPr/>
                </a:tc>
                <a:tc>
                  <a:txBody>
                    <a:bodyPr/>
                    <a:lstStyle/>
                    <a:p>
                      <a:pPr algn="ctr"/>
                      <a:r>
                        <a:rPr lang="en-US" dirty="0" smtClean="0"/>
                        <a:t>100</a:t>
                      </a:r>
                      <a:endParaRPr lang="en-US" dirty="0"/>
                    </a:p>
                  </a:txBody>
                  <a:tcPr/>
                </a:tc>
              </a:tr>
            </a:tbl>
          </a:graphicData>
        </a:graphic>
      </p:graphicFrame>
      <p:pic>
        <p:nvPicPr>
          <p:cNvPr id="5" name="Picture 4" descr="Screen Shot 2017-08-10 at 11.21.04.png"/>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0" y="3854588"/>
            <a:ext cx="2431228" cy="2212641"/>
          </a:xfrm>
          <a:prstGeom prst="rect">
            <a:avLst/>
          </a:prstGeom>
        </p:spPr>
      </p:pic>
      <p:sp>
        <p:nvSpPr>
          <p:cNvPr id="8" name="Rectangle 7"/>
          <p:cNvSpPr/>
          <p:nvPr/>
        </p:nvSpPr>
        <p:spPr>
          <a:xfrm>
            <a:off x="539552" y="196057"/>
            <a:ext cx="4397358" cy="584775"/>
          </a:xfrm>
          <a:prstGeom prst="rect">
            <a:avLst/>
          </a:prstGeom>
          <a:solidFill>
            <a:schemeClr val="tx2">
              <a:lumMod val="60000"/>
              <a:lumOff val="40000"/>
            </a:schemeClr>
          </a:solidFill>
        </p:spPr>
        <p:txBody>
          <a:bodyPr wrap="none">
            <a:spAutoFit/>
          </a:bodyPr>
          <a:lstStyle/>
          <a:p>
            <a:r>
              <a:rPr lang="en-GB" sz="3200" dirty="0" smtClean="0">
                <a:solidFill>
                  <a:schemeClr val="bg1"/>
                </a:solidFill>
              </a:rPr>
              <a:t>Future Circular Collider</a:t>
            </a:r>
            <a:endParaRPr lang="en-GB" sz="3200" dirty="0"/>
          </a:p>
        </p:txBody>
      </p:sp>
    </p:spTree>
    <p:extLst>
      <p:ext uri="{BB962C8B-B14F-4D97-AF65-F5344CB8AC3E}">
        <p14:creationId xmlns:p14="http://schemas.microsoft.com/office/powerpoint/2010/main" val="36949891"/>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325" r="10100" b="3366"/>
          <a:stretch/>
        </p:blipFill>
        <p:spPr bwMode="auto">
          <a:xfrm>
            <a:off x="35496" y="2380047"/>
            <a:ext cx="5616624" cy="3785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p:cNvCxnSpPr/>
          <p:nvPr/>
        </p:nvCxnSpPr>
        <p:spPr>
          <a:xfrm flipH="1">
            <a:off x="2950235" y="2564904"/>
            <a:ext cx="11711" cy="293874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a:xfrm>
            <a:off x="-3059" y="-27384"/>
            <a:ext cx="9150188" cy="1008112"/>
          </a:xfrm>
          <a:prstGeom prst="rect">
            <a:avLst/>
          </a:prstGeom>
          <a:solidFill>
            <a:srgbClr val="0C377B"/>
          </a:solidFill>
        </p:spPr>
        <p:txBody>
          <a:bodyPr tIns="0" bIns="0" anchor="ctr" anchorCtr="0">
            <a:noAutofit/>
          </a:bodyPr>
          <a:lstStyle>
            <a:defPPr>
              <a:defRPr lang="en-US"/>
            </a:defPPr>
            <a:lvl1pPr algn="ctr">
              <a:spcBef>
                <a:spcPct val="0"/>
              </a:spcBef>
              <a:buNone/>
              <a:defRPr sz="3600" b="1">
                <a:solidFill>
                  <a:srgbClr val="FFFF00"/>
                </a:solidFill>
                <a:latin typeface="+mj-lt"/>
                <a:ea typeface="+mj-ea"/>
                <a:cs typeface="+mj-cs"/>
              </a:defRPr>
            </a:lvl1pPr>
          </a:lstStyle>
          <a:p>
            <a:pPr lvl="0">
              <a:defRPr/>
            </a:pPr>
            <a:r>
              <a:rPr kumimoji="0" lang="en-US" sz="3200" b="1" i="0" u="none" strike="noStrike" kern="0" cap="none" spc="0" normalizeH="0" baseline="0" noProof="0" dirty="0" smtClean="0">
                <a:ln>
                  <a:noFill/>
                </a:ln>
                <a:solidFill>
                  <a:srgbClr val="FFFF00"/>
                </a:solidFill>
                <a:effectLst/>
                <a:uLnTx/>
                <a:uFillTx/>
                <a:latin typeface="Arial"/>
                <a:ea typeface="+mj-ea"/>
                <a:cs typeface="+mj-cs"/>
              </a:rPr>
              <a:t>            </a:t>
            </a:r>
            <a:r>
              <a:rPr lang="en-US" sz="3200" dirty="0" smtClean="0"/>
              <a:t>Nb</a:t>
            </a:r>
            <a:r>
              <a:rPr lang="en-US" sz="3200" baseline="-25000" dirty="0" smtClean="0"/>
              <a:t>3</a:t>
            </a:r>
            <a:r>
              <a:rPr lang="en-US" sz="3200" dirty="0" smtClean="0"/>
              <a:t>Sn </a:t>
            </a:r>
            <a:r>
              <a:rPr lang="en-US" sz="3200" dirty="0"/>
              <a:t>conductor </a:t>
            </a:r>
            <a:r>
              <a:rPr lang="en-US" sz="3200" dirty="0" smtClean="0"/>
              <a:t>progra</a:t>
            </a:r>
            <a:r>
              <a:rPr lang="en-US" sz="3200" dirty="0"/>
              <a:t>m</a:t>
            </a:r>
            <a:endParaRPr kumimoji="0" lang="en-US" sz="3200" b="1" i="0" u="none" strike="noStrike" kern="0" cap="none" spc="0" normalizeH="0" baseline="0" noProof="0" dirty="0">
              <a:ln>
                <a:noFill/>
              </a:ln>
              <a:solidFill>
                <a:srgbClr val="FFFF00"/>
              </a:solidFill>
              <a:effectLst/>
              <a:uLnTx/>
              <a:uFillTx/>
              <a:latin typeface="Arial"/>
              <a:ea typeface="+mj-ea"/>
              <a:cs typeface="+mj-cs"/>
            </a:endParaRPr>
          </a:p>
        </p:txBody>
      </p:sp>
      <p:pic>
        <p:nvPicPr>
          <p:cNvPr id="5" name="E9AE129B-AADE-4D42-A5CD-D33420D126B1" descr="7E832775-FA4B-45D5-A24A-50916B9E271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496" y="56422"/>
            <a:ext cx="2033801" cy="850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2"/>
          <p:cNvSpPr txBox="1"/>
          <p:nvPr/>
        </p:nvSpPr>
        <p:spPr>
          <a:xfrm>
            <a:off x="68949" y="908720"/>
            <a:ext cx="9111563"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GB" sz="2400" b="1" dirty="0" smtClean="0">
                <a:solidFill>
                  <a:srgbClr val="FF0000"/>
                </a:solidFill>
              </a:rPr>
              <a:t>Nb</a:t>
            </a:r>
            <a:r>
              <a:rPr lang="en-GB" sz="2400" b="1" baseline="-25000" dirty="0" smtClean="0">
                <a:solidFill>
                  <a:srgbClr val="FF0000"/>
                </a:solidFill>
              </a:rPr>
              <a:t>3</a:t>
            </a:r>
            <a:r>
              <a:rPr lang="en-GB" sz="2400" b="1" dirty="0" smtClean="0">
                <a:solidFill>
                  <a:srgbClr val="FF0000"/>
                </a:solidFill>
              </a:rPr>
              <a:t>Sn is one of the major cost &amp; performance factors for FCC-</a:t>
            </a:r>
            <a:r>
              <a:rPr lang="en-GB" sz="2400" b="1" dirty="0" err="1" smtClean="0">
                <a:solidFill>
                  <a:srgbClr val="FF0000"/>
                </a:solidFill>
              </a:rPr>
              <a:t>hh</a:t>
            </a:r>
            <a:r>
              <a:rPr lang="en-GB" sz="2400" b="1" dirty="0" smtClean="0">
                <a:solidFill>
                  <a:srgbClr val="FF0000"/>
                </a:solidFill>
              </a:rPr>
              <a:t> and is given highest attention</a:t>
            </a:r>
          </a:p>
        </p:txBody>
      </p:sp>
      <p:sp>
        <p:nvSpPr>
          <p:cNvPr id="13" name="Rectangle 12"/>
          <p:cNvSpPr/>
          <p:nvPr/>
        </p:nvSpPr>
        <p:spPr>
          <a:xfrm>
            <a:off x="4644008" y="2006092"/>
            <a:ext cx="4464496" cy="2263761"/>
          </a:xfrm>
          <a:prstGeom prst="rect">
            <a:avLst/>
          </a:prstGeom>
          <a:solidFill>
            <a:srgbClr val="FFFF00">
              <a:alpha val="76078"/>
            </a:srgbClr>
          </a:solidFill>
        </p:spPr>
        <p:txBody>
          <a:bodyPr wrap="square">
            <a:spAutoFit/>
          </a:bodyPr>
          <a:lstStyle/>
          <a:p>
            <a:pPr>
              <a:lnSpc>
                <a:spcPct val="114000"/>
              </a:lnSpc>
            </a:pPr>
            <a:r>
              <a:rPr lang="en-GB" sz="2000" b="1" dirty="0" smtClean="0"/>
              <a:t>Main development goals until 2020:</a:t>
            </a:r>
          </a:p>
          <a:p>
            <a:pPr>
              <a:lnSpc>
                <a:spcPct val="114000"/>
              </a:lnSpc>
            </a:pPr>
            <a:r>
              <a:rPr lang="en-GB" sz="500" b="1" dirty="0" smtClean="0"/>
              <a:t> </a:t>
            </a:r>
          </a:p>
          <a:p>
            <a:pPr marL="285750" indent="-285750">
              <a:lnSpc>
                <a:spcPct val="114000"/>
              </a:lnSpc>
              <a:spcAft>
                <a:spcPts val="600"/>
              </a:spcAft>
              <a:buFont typeface="Arial" panose="020B0604020202020204" pitchFamily="34" charset="0"/>
              <a:buChar char="•"/>
            </a:pPr>
            <a:r>
              <a:rPr lang="en-GB" b="1" dirty="0" err="1" smtClean="0"/>
              <a:t>J</a:t>
            </a:r>
            <a:r>
              <a:rPr lang="en-GB" b="1" baseline="-25000" dirty="0" err="1" smtClean="0"/>
              <a:t>c</a:t>
            </a:r>
            <a:r>
              <a:rPr lang="en-GB" b="1" dirty="0" smtClean="0"/>
              <a:t> increase (16T, 4.2K) &gt; 1500 A/mm</a:t>
            </a:r>
            <a:r>
              <a:rPr lang="en-GB" b="1" baseline="30000" dirty="0" smtClean="0"/>
              <a:t>2 </a:t>
            </a:r>
            <a:r>
              <a:rPr lang="en-GB" b="1" dirty="0" smtClean="0"/>
              <a:t>i.e. 50% increase </a:t>
            </a:r>
            <a:r>
              <a:rPr lang="en-GB" b="1" dirty="0" err="1" smtClean="0"/>
              <a:t>wrt</a:t>
            </a:r>
            <a:r>
              <a:rPr lang="en-GB" b="1" dirty="0" smtClean="0"/>
              <a:t> HL-LHC wire </a:t>
            </a:r>
          </a:p>
          <a:p>
            <a:pPr marL="285750" indent="-285750">
              <a:lnSpc>
                <a:spcPct val="114000"/>
              </a:lnSpc>
              <a:spcAft>
                <a:spcPts val="600"/>
              </a:spcAft>
              <a:buFont typeface="Arial" panose="020B0604020202020204" pitchFamily="34" charset="0"/>
              <a:buChar char="•"/>
            </a:pPr>
            <a:r>
              <a:rPr lang="en-GB" b="1" dirty="0" smtClean="0"/>
              <a:t>Reference wire diameter 1 mm</a:t>
            </a:r>
          </a:p>
          <a:p>
            <a:pPr marL="285750" indent="-285750">
              <a:lnSpc>
                <a:spcPct val="114000"/>
              </a:lnSpc>
              <a:spcAft>
                <a:spcPts val="600"/>
              </a:spcAft>
              <a:buFont typeface="Arial" panose="020B0604020202020204" pitchFamily="34" charset="0"/>
              <a:buChar char="•"/>
            </a:pPr>
            <a:r>
              <a:rPr lang="en-GB" b="1" dirty="0" smtClean="0"/>
              <a:t>Potentials for large scale production and cost reduction</a:t>
            </a:r>
            <a:endParaRPr lang="en-GB" b="1" dirty="0"/>
          </a:p>
        </p:txBody>
      </p:sp>
      <p:pic>
        <p:nvPicPr>
          <p:cNvPr id="10" name="Picture 9"/>
          <p:cNvPicPr>
            <a:picLocks noChangeAspect="1"/>
          </p:cNvPicPr>
          <p:nvPr/>
        </p:nvPicPr>
        <p:blipFill>
          <a:blip r:embed="rId5"/>
          <a:stretch>
            <a:fillRect/>
          </a:stretch>
        </p:blipFill>
        <p:spPr>
          <a:xfrm>
            <a:off x="7666198" y="4680269"/>
            <a:ext cx="1358231" cy="1116720"/>
          </a:xfrm>
          <a:prstGeom prst="rect">
            <a:avLst/>
          </a:prstGeom>
        </p:spPr>
      </p:pic>
      <p:sp>
        <p:nvSpPr>
          <p:cNvPr id="11" name="TextBox 10"/>
          <p:cNvSpPr txBox="1"/>
          <p:nvPr/>
        </p:nvSpPr>
        <p:spPr>
          <a:xfrm>
            <a:off x="7967647" y="4446541"/>
            <a:ext cx="881972" cy="400110"/>
          </a:xfrm>
          <a:prstGeom prst="rect">
            <a:avLst/>
          </a:prstGeom>
          <a:noFill/>
        </p:spPr>
        <p:txBody>
          <a:bodyPr wrap="none" rtlCol="0">
            <a:spAutoFit/>
          </a:bodyPr>
          <a:lstStyle/>
          <a:p>
            <a:pPr algn="ctr"/>
            <a:r>
              <a:rPr lang="en-GB" sz="1200" dirty="0" smtClean="0"/>
              <a:t>3150 mm</a:t>
            </a:r>
            <a:r>
              <a:rPr lang="en-GB" sz="1200" baseline="30000" dirty="0" smtClean="0"/>
              <a:t>2</a:t>
            </a:r>
          </a:p>
          <a:p>
            <a:pPr algn="ctr"/>
            <a:endParaRPr lang="en-GB" sz="1200" baseline="30000" dirty="0"/>
          </a:p>
        </p:txBody>
      </p:sp>
      <p:sp>
        <p:nvSpPr>
          <p:cNvPr id="12" name="TextBox 11"/>
          <p:cNvSpPr txBox="1"/>
          <p:nvPr/>
        </p:nvSpPr>
        <p:spPr>
          <a:xfrm>
            <a:off x="6789657" y="4864929"/>
            <a:ext cx="1036223" cy="461665"/>
          </a:xfrm>
          <a:prstGeom prst="rect">
            <a:avLst/>
          </a:prstGeom>
          <a:noFill/>
        </p:spPr>
        <p:txBody>
          <a:bodyPr wrap="square" rtlCol="0">
            <a:spAutoFit/>
          </a:bodyPr>
          <a:lstStyle/>
          <a:p>
            <a:pPr algn="ctr"/>
            <a:r>
              <a:rPr lang="en-GB" sz="1200" dirty="0" smtClean="0"/>
              <a:t>~1.7 times less SC</a:t>
            </a:r>
            <a:endParaRPr lang="en-GB" sz="1200" dirty="0"/>
          </a:p>
        </p:txBody>
      </p:sp>
      <p:cxnSp>
        <p:nvCxnSpPr>
          <p:cNvPr id="14" name="Straight Arrow Connector 13"/>
          <p:cNvCxnSpPr/>
          <p:nvPr/>
        </p:nvCxnSpPr>
        <p:spPr>
          <a:xfrm>
            <a:off x="6987622" y="5373216"/>
            <a:ext cx="726852" cy="5269"/>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608822" y="5623666"/>
            <a:ext cx="1091966" cy="461665"/>
          </a:xfrm>
          <a:prstGeom prst="rect">
            <a:avLst/>
          </a:prstGeom>
          <a:noFill/>
        </p:spPr>
        <p:txBody>
          <a:bodyPr wrap="none" rtlCol="0">
            <a:spAutoFit/>
          </a:bodyPr>
          <a:lstStyle/>
          <a:p>
            <a:pPr algn="ctr"/>
            <a:r>
              <a:rPr lang="en-GB" sz="1200" dirty="0" smtClean="0"/>
              <a:t>~10% margin</a:t>
            </a:r>
          </a:p>
          <a:p>
            <a:pPr algn="ctr"/>
            <a:r>
              <a:rPr lang="en-GB" sz="1200" dirty="0" smtClean="0"/>
              <a:t>HL-LHC</a:t>
            </a:r>
            <a:endParaRPr lang="en-GB" sz="1200" dirty="0"/>
          </a:p>
        </p:txBody>
      </p:sp>
      <p:pic>
        <p:nvPicPr>
          <p:cNvPr id="16" name="Picture 15"/>
          <p:cNvPicPr>
            <a:picLocks noChangeAspect="1"/>
          </p:cNvPicPr>
          <p:nvPr/>
        </p:nvPicPr>
        <p:blipFill>
          <a:blip r:embed="rId6"/>
          <a:stretch>
            <a:fillRect/>
          </a:stretch>
        </p:blipFill>
        <p:spPr>
          <a:xfrm>
            <a:off x="5518025" y="4690701"/>
            <a:ext cx="1358231" cy="1116720"/>
          </a:xfrm>
          <a:prstGeom prst="rect">
            <a:avLst/>
          </a:prstGeom>
        </p:spPr>
      </p:pic>
      <p:sp>
        <p:nvSpPr>
          <p:cNvPr id="17" name="TextBox 16"/>
          <p:cNvSpPr txBox="1"/>
          <p:nvPr/>
        </p:nvSpPr>
        <p:spPr>
          <a:xfrm>
            <a:off x="7862649" y="5579704"/>
            <a:ext cx="1091966" cy="646331"/>
          </a:xfrm>
          <a:prstGeom prst="rect">
            <a:avLst/>
          </a:prstGeom>
          <a:noFill/>
        </p:spPr>
        <p:txBody>
          <a:bodyPr wrap="none" rtlCol="0">
            <a:spAutoFit/>
          </a:bodyPr>
          <a:lstStyle/>
          <a:p>
            <a:pPr algn="ctr"/>
            <a:r>
              <a:rPr lang="en-GB" sz="1200" dirty="0" smtClean="0"/>
              <a:t>~10% margin</a:t>
            </a:r>
          </a:p>
          <a:p>
            <a:pPr algn="ctr"/>
            <a:r>
              <a:rPr lang="en-GB" sz="1200" dirty="0"/>
              <a:t>FCC ultimate</a:t>
            </a:r>
          </a:p>
          <a:p>
            <a:pPr algn="ctr"/>
            <a:endParaRPr lang="en-GB" sz="1200" dirty="0"/>
          </a:p>
        </p:txBody>
      </p:sp>
      <p:sp>
        <p:nvSpPr>
          <p:cNvPr id="19" name="TextBox 18"/>
          <p:cNvSpPr txBox="1"/>
          <p:nvPr/>
        </p:nvSpPr>
        <p:spPr>
          <a:xfrm>
            <a:off x="5805256" y="4481715"/>
            <a:ext cx="881972" cy="276999"/>
          </a:xfrm>
          <a:prstGeom prst="rect">
            <a:avLst/>
          </a:prstGeom>
          <a:noFill/>
        </p:spPr>
        <p:txBody>
          <a:bodyPr wrap="none" rtlCol="0">
            <a:spAutoFit/>
          </a:bodyPr>
          <a:lstStyle/>
          <a:p>
            <a:pPr algn="ctr"/>
            <a:r>
              <a:rPr lang="en-GB" sz="1200" dirty="0" smtClean="0"/>
              <a:t>5400 mm</a:t>
            </a:r>
            <a:r>
              <a:rPr lang="en-GB" sz="1200" baseline="30000" dirty="0" smtClean="0"/>
              <a:t>2</a:t>
            </a:r>
          </a:p>
        </p:txBody>
      </p:sp>
    </p:spTree>
    <p:extLst>
      <p:ext uri="{BB962C8B-B14F-4D97-AF65-F5344CB8AC3E}">
        <p14:creationId xmlns:p14="http://schemas.microsoft.com/office/powerpoint/2010/main" val="1992903199"/>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P spid="12" grpId="0"/>
      <p:bldP spid="15" grpId="0"/>
      <p:bldP spid="17"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551" y="824309"/>
            <a:ext cx="6796193" cy="5278368"/>
          </a:xfrm>
          <a:prstGeom prst="rect">
            <a:avLst/>
          </a:prstGeom>
          <a:noFill/>
        </p:spPr>
        <p:txBody>
          <a:bodyPr wrap="square" rtlCol="0">
            <a:spAutoFit/>
          </a:bodyPr>
          <a:lstStyle/>
          <a:p>
            <a:pPr defTabSz="685800">
              <a:defRPr/>
            </a:pPr>
            <a:r>
              <a:rPr lang="en-US" sz="2400" b="1" dirty="0" smtClean="0">
                <a:solidFill>
                  <a:srgbClr val="0C377B"/>
                </a:solidFill>
                <a:latin typeface="Calibri" panose="020F0502020204030204" pitchFamily="34" charset="0"/>
              </a:rPr>
              <a:t> Established </a:t>
            </a:r>
            <a:r>
              <a:rPr lang="en-US" sz="2400" b="1" dirty="0">
                <a:solidFill>
                  <a:srgbClr val="0C377B"/>
                </a:solidFill>
                <a:latin typeface="Calibri" panose="020F0502020204030204" pitchFamily="34" charset="0"/>
              </a:rPr>
              <a:t>worldwide activities </a:t>
            </a:r>
            <a:r>
              <a:rPr lang="en-US" sz="2400" b="1" dirty="0" smtClean="0">
                <a:solidFill>
                  <a:srgbClr val="0C377B"/>
                </a:solidFill>
                <a:latin typeface="Calibri" panose="020F0502020204030204" pitchFamily="34" charset="0"/>
              </a:rPr>
              <a:t>for development:</a:t>
            </a:r>
            <a:endParaRPr lang="en-GB" sz="2400" b="1" dirty="0" smtClean="0">
              <a:solidFill>
                <a:srgbClr val="0C377B"/>
              </a:solidFill>
              <a:latin typeface="Calibri" panose="020F0502020204030204" pitchFamily="34" charset="0"/>
            </a:endParaRPr>
          </a:p>
          <a:p>
            <a:pPr marL="357188" indent="-150813" defTabSz="685800">
              <a:buFont typeface="Arial" panose="020B0604020202020204" pitchFamily="34" charset="0"/>
              <a:buChar char="•"/>
              <a:defRPr/>
            </a:pPr>
            <a:r>
              <a:rPr lang="en-GB" sz="2000" b="1" dirty="0" smtClean="0">
                <a:solidFill>
                  <a:prstClr val="black"/>
                </a:solidFill>
                <a:latin typeface="Calibri" panose="020F0502020204030204" pitchFamily="34" charset="0"/>
              </a:rPr>
              <a:t>Procurement of state-of-the-art conductor for prototyping: </a:t>
            </a:r>
            <a:r>
              <a:rPr lang="en-GB" b="1" dirty="0" smtClean="0">
                <a:solidFill>
                  <a:srgbClr val="4F81BD"/>
                </a:solidFill>
                <a:latin typeface="Calibri" panose="020F0502020204030204" pitchFamily="34" charset="0"/>
              </a:rPr>
              <a:t>Bruker (OST)</a:t>
            </a:r>
            <a:r>
              <a:rPr lang="en-GB" dirty="0" smtClean="0">
                <a:solidFill>
                  <a:prstClr val="black"/>
                </a:solidFill>
                <a:latin typeface="Calibri" panose="020F0502020204030204" pitchFamily="34" charset="0"/>
              </a:rPr>
              <a:t>– </a:t>
            </a:r>
            <a:r>
              <a:rPr lang="en-GB" b="1" dirty="0">
                <a:solidFill>
                  <a:srgbClr val="F79646"/>
                </a:solidFill>
                <a:latin typeface="Calibri" panose="020F0502020204030204" pitchFamily="34" charset="0"/>
              </a:rPr>
              <a:t>European/US </a:t>
            </a:r>
            <a:r>
              <a:rPr lang="en-GB" b="1" dirty="0" smtClean="0">
                <a:solidFill>
                  <a:srgbClr val="F79646"/>
                </a:solidFill>
                <a:latin typeface="Calibri" panose="020F0502020204030204" pitchFamily="34" charset="0"/>
              </a:rPr>
              <a:t> </a:t>
            </a:r>
            <a:r>
              <a:rPr lang="en-GB" b="1" dirty="0" smtClean="0">
                <a:solidFill>
                  <a:srgbClr val="FF0000"/>
                </a:solidFill>
                <a:latin typeface="Calibri" panose="020F0502020204030204" pitchFamily="34" charset="0"/>
              </a:rPr>
              <a:t>=&gt;1500 </a:t>
            </a:r>
            <a:r>
              <a:rPr lang="en-GB" b="1" dirty="0">
                <a:solidFill>
                  <a:srgbClr val="FF0000"/>
                </a:solidFill>
                <a:latin typeface="Calibri" panose="020F0502020204030204" pitchFamily="34" charset="0"/>
              </a:rPr>
              <a:t>A/mm2 @ 16T, </a:t>
            </a:r>
            <a:r>
              <a:rPr lang="en-GB" b="1" dirty="0" smtClean="0">
                <a:solidFill>
                  <a:srgbClr val="FF0000"/>
                </a:solidFill>
                <a:latin typeface="Calibri" panose="020F0502020204030204" pitchFamily="34" charset="0"/>
              </a:rPr>
              <a:t>4.2K</a:t>
            </a:r>
          </a:p>
          <a:p>
            <a:pPr marL="357188" indent="-150813" defTabSz="685800">
              <a:buFont typeface="Arial" panose="020B0604020202020204" pitchFamily="34" charset="0"/>
              <a:buChar char="•"/>
              <a:defRPr/>
            </a:pPr>
            <a:endParaRPr lang="en-GB" sz="800" dirty="0">
              <a:solidFill>
                <a:prstClr val="black"/>
              </a:solidFill>
              <a:latin typeface="Calibri" panose="020F0502020204030204" pitchFamily="34" charset="0"/>
            </a:endParaRPr>
          </a:p>
          <a:p>
            <a:pPr marL="357188" indent="-150813" defTabSz="685800">
              <a:defRPr/>
            </a:pPr>
            <a:endParaRPr lang="en-GB" sz="700" dirty="0">
              <a:solidFill>
                <a:srgbClr val="4D4D4D">
                  <a:lumMod val="50000"/>
                </a:srgbClr>
              </a:solidFill>
              <a:latin typeface="Calibri"/>
            </a:endParaRPr>
          </a:p>
          <a:p>
            <a:pPr marL="357188" indent="-150813" defTabSz="685800">
              <a:buFont typeface="Arial" panose="020B0604020202020204" pitchFamily="34" charset="0"/>
              <a:buChar char="•"/>
              <a:defRPr/>
            </a:pPr>
            <a:r>
              <a:rPr lang="en-GB" sz="2000" b="1" dirty="0">
                <a:solidFill>
                  <a:srgbClr val="4D4D4D">
                    <a:lumMod val="50000"/>
                  </a:srgbClr>
                </a:solidFill>
                <a:latin typeface="Calibri"/>
              </a:rPr>
              <a:t>Stimulation of conductor development with regional industry:</a:t>
            </a:r>
          </a:p>
          <a:p>
            <a:pPr marL="492125" lvl="1" indent="-285750" defTabSz="685800">
              <a:buFont typeface="Wingdings" panose="05000000000000000000" pitchFamily="2" charset="2"/>
              <a:buChar char="§"/>
              <a:defRPr/>
            </a:pPr>
            <a:r>
              <a:rPr lang="en-GB" b="1" dirty="0">
                <a:solidFill>
                  <a:srgbClr val="4F81BD"/>
                </a:solidFill>
                <a:latin typeface="Calibri"/>
              </a:rPr>
              <a:t>CERN/KEK </a:t>
            </a:r>
            <a:r>
              <a:rPr lang="en-GB" dirty="0">
                <a:solidFill>
                  <a:prstClr val="black"/>
                </a:solidFill>
                <a:latin typeface="Calibri"/>
              </a:rPr>
              <a:t> – </a:t>
            </a:r>
            <a:r>
              <a:rPr lang="en-GB" b="1" dirty="0">
                <a:solidFill>
                  <a:srgbClr val="F79646"/>
                </a:solidFill>
                <a:latin typeface="Calibri"/>
              </a:rPr>
              <a:t>Japanese</a:t>
            </a:r>
            <a:r>
              <a:rPr lang="en-GB" dirty="0">
                <a:solidFill>
                  <a:prstClr val="black"/>
                </a:solidFill>
                <a:latin typeface="Calibri"/>
              </a:rPr>
              <a:t> contribution. Japanese </a:t>
            </a:r>
            <a:r>
              <a:rPr lang="en-GB" b="1" dirty="0">
                <a:solidFill>
                  <a:prstClr val="black"/>
                </a:solidFill>
                <a:latin typeface="Calibri"/>
              </a:rPr>
              <a:t>industry</a:t>
            </a:r>
            <a:r>
              <a:rPr lang="en-GB" dirty="0">
                <a:solidFill>
                  <a:prstClr val="black"/>
                </a:solidFill>
                <a:latin typeface="Calibri"/>
              </a:rPr>
              <a:t> (JASTEC/</a:t>
            </a:r>
            <a:r>
              <a:rPr lang="en-GB" dirty="0" err="1">
                <a:solidFill>
                  <a:prstClr val="black"/>
                </a:solidFill>
                <a:latin typeface="Calibri"/>
              </a:rPr>
              <a:t>KobeSteel</a:t>
            </a:r>
            <a:r>
              <a:rPr lang="en-GB" dirty="0">
                <a:solidFill>
                  <a:prstClr val="black"/>
                </a:solidFill>
                <a:latin typeface="Calibri"/>
              </a:rPr>
              <a:t>, Furukawa) and laboratories (Tohoku Univ. and Tokai University)</a:t>
            </a:r>
          </a:p>
          <a:p>
            <a:pPr marL="492125" lvl="1" indent="-285750" defTabSz="685800">
              <a:buFont typeface="Wingdings" panose="05000000000000000000" pitchFamily="2" charset="2"/>
              <a:buChar char="§"/>
              <a:defRPr/>
            </a:pPr>
            <a:r>
              <a:rPr lang="en-GB" b="1" dirty="0">
                <a:solidFill>
                  <a:srgbClr val="4F81BD"/>
                </a:solidFill>
                <a:latin typeface="Calibri"/>
              </a:rPr>
              <a:t>CERN/</a:t>
            </a:r>
            <a:r>
              <a:rPr lang="en-GB" b="1" dirty="0" err="1">
                <a:solidFill>
                  <a:srgbClr val="4F81BD"/>
                </a:solidFill>
                <a:latin typeface="Calibri"/>
              </a:rPr>
              <a:t>Bochvar</a:t>
            </a:r>
            <a:r>
              <a:rPr lang="en-GB" b="1" dirty="0">
                <a:solidFill>
                  <a:srgbClr val="4F81BD"/>
                </a:solidFill>
                <a:latin typeface="Calibri"/>
              </a:rPr>
              <a:t> High-technology Research Inst.  </a:t>
            </a:r>
            <a:r>
              <a:rPr lang="en-GB" dirty="0">
                <a:solidFill>
                  <a:prstClr val="black"/>
                </a:solidFill>
                <a:latin typeface="Calibri"/>
              </a:rPr>
              <a:t>– </a:t>
            </a:r>
            <a:r>
              <a:rPr lang="en-GB" b="1" dirty="0">
                <a:solidFill>
                  <a:srgbClr val="F79646"/>
                </a:solidFill>
                <a:latin typeface="Calibri"/>
              </a:rPr>
              <a:t>Russian</a:t>
            </a:r>
            <a:r>
              <a:rPr lang="en-GB" dirty="0">
                <a:solidFill>
                  <a:prstClr val="black"/>
                </a:solidFill>
                <a:latin typeface="Calibri"/>
              </a:rPr>
              <a:t> contribution. Russian </a:t>
            </a:r>
            <a:r>
              <a:rPr lang="en-GB" b="1" dirty="0">
                <a:solidFill>
                  <a:prstClr val="black"/>
                </a:solidFill>
                <a:latin typeface="Calibri"/>
              </a:rPr>
              <a:t>industry </a:t>
            </a:r>
            <a:r>
              <a:rPr lang="en-GB" dirty="0">
                <a:solidFill>
                  <a:prstClr val="black"/>
                </a:solidFill>
                <a:latin typeface="Calibri"/>
              </a:rPr>
              <a:t>(TVEL) and laboratories </a:t>
            </a:r>
          </a:p>
          <a:p>
            <a:pPr marL="492125" lvl="1" indent="-285750" defTabSz="685800">
              <a:buFont typeface="Wingdings" panose="05000000000000000000" pitchFamily="2" charset="2"/>
              <a:buChar char="§"/>
              <a:defRPr/>
            </a:pPr>
            <a:r>
              <a:rPr lang="en-GB" b="1" dirty="0">
                <a:solidFill>
                  <a:srgbClr val="4F81BD"/>
                </a:solidFill>
                <a:latin typeface="Calibri" panose="020F0502020204030204" pitchFamily="34" charset="0"/>
              </a:rPr>
              <a:t>CERN/KAT </a:t>
            </a:r>
            <a:r>
              <a:rPr lang="en-GB" dirty="0">
                <a:solidFill>
                  <a:prstClr val="black"/>
                </a:solidFill>
                <a:latin typeface="Calibri" panose="020F0502020204030204" pitchFamily="34" charset="0"/>
              </a:rPr>
              <a:t> – </a:t>
            </a:r>
            <a:r>
              <a:rPr lang="en-GB" b="1" dirty="0">
                <a:solidFill>
                  <a:srgbClr val="F79646"/>
                </a:solidFill>
                <a:latin typeface="Calibri" panose="020F0502020204030204" pitchFamily="34" charset="0"/>
              </a:rPr>
              <a:t>Korean</a:t>
            </a:r>
            <a:r>
              <a:rPr lang="en-GB" dirty="0">
                <a:solidFill>
                  <a:prstClr val="black"/>
                </a:solidFill>
                <a:latin typeface="Calibri" panose="020F0502020204030204" pitchFamily="34" charset="0"/>
              </a:rPr>
              <a:t>  </a:t>
            </a:r>
            <a:r>
              <a:rPr lang="en-GB" b="1" dirty="0">
                <a:solidFill>
                  <a:prstClr val="black"/>
                </a:solidFill>
                <a:latin typeface="Calibri" panose="020F0502020204030204" pitchFamily="34" charset="0"/>
              </a:rPr>
              <a:t>industrial</a:t>
            </a:r>
            <a:r>
              <a:rPr lang="en-GB" dirty="0">
                <a:solidFill>
                  <a:prstClr val="black"/>
                </a:solidFill>
                <a:latin typeface="Calibri" panose="020F0502020204030204" pitchFamily="34" charset="0"/>
              </a:rPr>
              <a:t> </a:t>
            </a:r>
            <a:r>
              <a:rPr lang="en-GB" dirty="0" smtClean="0">
                <a:solidFill>
                  <a:prstClr val="black"/>
                </a:solidFill>
                <a:latin typeface="Calibri" panose="020F0502020204030204" pitchFamily="34" charset="0"/>
              </a:rPr>
              <a:t>contribution</a:t>
            </a:r>
          </a:p>
          <a:p>
            <a:pPr marL="357188" lvl="1" indent="-150813" defTabSz="685800">
              <a:buFont typeface="Wingdings" panose="05000000000000000000" pitchFamily="2" charset="2"/>
              <a:buChar char="Ø"/>
              <a:defRPr/>
            </a:pPr>
            <a:endParaRPr lang="en-GB" dirty="0">
              <a:solidFill>
                <a:prstClr val="black"/>
              </a:solidFill>
              <a:latin typeface="Calibri" panose="020F0502020204030204" pitchFamily="34" charset="0"/>
            </a:endParaRPr>
          </a:p>
          <a:p>
            <a:pPr marL="357188" indent="-150813" defTabSz="685800">
              <a:defRPr/>
            </a:pPr>
            <a:endParaRPr lang="en-GB" sz="800" dirty="0">
              <a:solidFill>
                <a:prstClr val="black"/>
              </a:solidFill>
              <a:latin typeface="Calibri" panose="020F0502020204030204" pitchFamily="34" charset="0"/>
            </a:endParaRPr>
          </a:p>
          <a:p>
            <a:pPr marL="357188" indent="-150813" defTabSz="685800">
              <a:buFont typeface="Arial" panose="020B0604020202020204" pitchFamily="34" charset="0"/>
              <a:buChar char="•"/>
              <a:defRPr/>
            </a:pPr>
            <a:r>
              <a:rPr lang="en-GB" sz="2000" b="1" dirty="0">
                <a:solidFill>
                  <a:prstClr val="black"/>
                </a:solidFill>
                <a:latin typeface="Calibri" panose="020F0502020204030204" pitchFamily="34" charset="0"/>
              </a:rPr>
              <a:t>Characterization of conductor &amp; research with universities:</a:t>
            </a:r>
          </a:p>
          <a:p>
            <a:pPr marL="357188" lvl="1" indent="-150813" defTabSz="685800">
              <a:buFont typeface="Wingdings" panose="05000000000000000000" pitchFamily="2" charset="2"/>
              <a:buChar char="Ø"/>
              <a:defRPr/>
            </a:pPr>
            <a:r>
              <a:rPr lang="en-GB" b="1" dirty="0">
                <a:solidFill>
                  <a:srgbClr val="0C377B"/>
                </a:solidFill>
                <a:latin typeface="Calibri" panose="020F0502020204030204" pitchFamily="34" charset="0"/>
              </a:rPr>
              <a:t>Europe: Technical Univ. Vienna, Geneva University, University of </a:t>
            </a:r>
            <a:r>
              <a:rPr lang="en-GB" b="1" dirty="0" err="1">
                <a:solidFill>
                  <a:srgbClr val="0C377B"/>
                </a:solidFill>
                <a:latin typeface="Calibri" panose="020F0502020204030204" pitchFamily="34" charset="0"/>
              </a:rPr>
              <a:t>Twente</a:t>
            </a:r>
            <a:endParaRPr lang="en-GB" dirty="0">
              <a:solidFill>
                <a:srgbClr val="0C377B"/>
              </a:solidFill>
              <a:latin typeface="Calibri" panose="020F0502020204030204" pitchFamily="34" charset="0"/>
            </a:endParaRPr>
          </a:p>
          <a:p>
            <a:pPr marL="357188" lvl="1" indent="-150813" defTabSz="685800">
              <a:buFont typeface="Wingdings" panose="05000000000000000000" pitchFamily="2" charset="2"/>
              <a:buChar char="Ø"/>
              <a:defRPr/>
            </a:pPr>
            <a:r>
              <a:rPr lang="en-GB" b="1" dirty="0">
                <a:solidFill>
                  <a:srgbClr val="0C377B"/>
                </a:solidFill>
                <a:latin typeface="Calibri" panose="020F0502020204030204" pitchFamily="34" charset="0"/>
              </a:rPr>
              <a:t>Applied Superconductivity Centre</a:t>
            </a:r>
            <a:r>
              <a:rPr lang="en-GB" dirty="0">
                <a:solidFill>
                  <a:srgbClr val="0C377B"/>
                </a:solidFill>
                <a:latin typeface="Calibri" panose="020F0502020204030204" pitchFamily="34" charset="0"/>
              </a:rPr>
              <a:t> at </a:t>
            </a:r>
            <a:r>
              <a:rPr lang="en-GB" b="1" dirty="0">
                <a:solidFill>
                  <a:srgbClr val="0C377B"/>
                </a:solidFill>
                <a:latin typeface="Calibri" panose="020F0502020204030204" pitchFamily="34" charset="0"/>
              </a:rPr>
              <a:t>Florida State Universit</a:t>
            </a:r>
            <a:r>
              <a:rPr lang="en-GB" sz="2000" b="1" dirty="0">
                <a:solidFill>
                  <a:srgbClr val="0C377B"/>
                </a:solidFill>
                <a:latin typeface="Calibri" panose="020F0502020204030204" pitchFamily="34" charset="0"/>
              </a:rPr>
              <a:t>y</a:t>
            </a:r>
            <a:endParaRPr lang="en-GB" sz="2000" b="1" dirty="0">
              <a:solidFill>
                <a:prstClr val="black"/>
              </a:solidFill>
              <a:latin typeface="Calibri"/>
            </a:endParaRPr>
          </a:p>
        </p:txBody>
      </p:sp>
      <p:sp>
        <p:nvSpPr>
          <p:cNvPr id="6" name="Title 1"/>
          <p:cNvSpPr txBox="1">
            <a:spLocks/>
          </p:cNvSpPr>
          <p:nvPr/>
        </p:nvSpPr>
        <p:spPr>
          <a:xfrm>
            <a:off x="0" y="0"/>
            <a:ext cx="9144000" cy="756084"/>
          </a:xfrm>
          <a:prstGeom prst="rect">
            <a:avLst/>
          </a:prstGeom>
          <a:solidFill>
            <a:srgbClr val="0C377B"/>
          </a:solidFill>
        </p:spPr>
        <p:txBody>
          <a:bodyPr tIns="0" bIns="0" anchor="ctr" anchorCtr="0">
            <a:noAutofit/>
          </a:bodyPr>
          <a:lstStyle>
            <a:defPPr>
              <a:defRPr lang="en-US"/>
            </a:defPPr>
            <a:lvl1pPr algn="ctr">
              <a:spcBef>
                <a:spcPct val="0"/>
              </a:spcBef>
              <a:buNone/>
              <a:defRPr sz="3600" b="1">
                <a:solidFill>
                  <a:srgbClr val="FFFF00"/>
                </a:solidFill>
                <a:latin typeface="+mj-lt"/>
                <a:ea typeface="+mj-ea"/>
                <a:cs typeface="+mj-cs"/>
              </a:defRPr>
            </a:lvl1pPr>
          </a:lstStyle>
          <a:p>
            <a:pPr defTabSz="685800">
              <a:defRPr/>
            </a:pPr>
            <a:r>
              <a:rPr lang="en-US" sz="3000" kern="0" dirty="0">
                <a:latin typeface="Arial"/>
              </a:rPr>
              <a:t>         collaborations FCC </a:t>
            </a:r>
            <a:r>
              <a:rPr lang="en-US" sz="3000" dirty="0">
                <a:latin typeface="Arial"/>
              </a:rPr>
              <a:t>Nb</a:t>
            </a:r>
            <a:r>
              <a:rPr lang="en-US" sz="3000" baseline="-25000" dirty="0">
                <a:latin typeface="Arial"/>
              </a:rPr>
              <a:t>3</a:t>
            </a:r>
            <a:r>
              <a:rPr lang="en-US" sz="3000" dirty="0">
                <a:latin typeface="Arial"/>
              </a:rPr>
              <a:t>Sn program</a:t>
            </a:r>
            <a:endParaRPr lang="en-US" sz="3000" kern="0" dirty="0">
              <a:latin typeface="Arial"/>
            </a:endParaRPr>
          </a:p>
        </p:txBody>
      </p:sp>
      <p:pic>
        <p:nvPicPr>
          <p:cNvPr id="8" name="E9AE129B-AADE-4D42-A5CD-D33420D126B1" descr="7E832775-FA4B-45D5-A24A-50916B9E271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664" y="63663"/>
            <a:ext cx="1525351" cy="63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a:stretch>
            <a:fillRect/>
          </a:stretch>
        </p:blipFill>
        <p:spPr>
          <a:xfrm>
            <a:off x="6696114" y="3819572"/>
            <a:ext cx="2321044" cy="1814266"/>
          </a:xfrm>
          <a:prstGeom prst="rect">
            <a:avLst/>
          </a:prstGeom>
        </p:spPr>
      </p:pic>
      <p:pic>
        <p:nvPicPr>
          <p:cNvPr id="5" name="Picture 4"/>
          <p:cNvPicPr>
            <a:picLocks noChangeAspect="1"/>
          </p:cNvPicPr>
          <p:nvPr/>
        </p:nvPicPr>
        <p:blipFill>
          <a:blip r:embed="rId5"/>
          <a:stretch>
            <a:fillRect/>
          </a:stretch>
        </p:blipFill>
        <p:spPr>
          <a:xfrm>
            <a:off x="6684875" y="2165941"/>
            <a:ext cx="2343522" cy="1653631"/>
          </a:xfrm>
          <a:prstGeom prst="rect">
            <a:avLst/>
          </a:prstGeom>
        </p:spPr>
      </p:pic>
      <p:pic>
        <p:nvPicPr>
          <p:cNvPr id="47" name="Picture 46"/>
          <p:cNvPicPr>
            <a:picLocks noChangeAspect="1"/>
          </p:cNvPicPr>
          <p:nvPr/>
        </p:nvPicPr>
        <p:blipFill>
          <a:blip r:embed="rId6"/>
          <a:stretch>
            <a:fillRect/>
          </a:stretch>
        </p:blipFill>
        <p:spPr>
          <a:xfrm>
            <a:off x="6737642" y="5632982"/>
            <a:ext cx="2237988" cy="892362"/>
          </a:xfrm>
          <a:prstGeom prst="rect">
            <a:avLst/>
          </a:prstGeom>
        </p:spPr>
      </p:pic>
      <p:pic>
        <p:nvPicPr>
          <p:cNvPr id="48" name="Picture 47" descr="Screen Shot 2017-06-01 at 14.57.06.png"/>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84875" y="919522"/>
            <a:ext cx="1127760" cy="709826"/>
          </a:xfrm>
          <a:prstGeom prst="rect">
            <a:avLst/>
          </a:prstGeom>
        </p:spPr>
      </p:pic>
      <p:pic>
        <p:nvPicPr>
          <p:cNvPr id="49" name="Picture 48" descr="Screen Shot 2017-08-11 at 07.50.28.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6181" y="832612"/>
            <a:ext cx="865827" cy="863302"/>
          </a:xfrm>
          <a:prstGeom prst="rect">
            <a:avLst/>
          </a:prstGeom>
        </p:spPr>
      </p:pic>
    </p:spTree>
    <p:extLst>
      <p:ext uri="{BB962C8B-B14F-4D97-AF65-F5344CB8AC3E}">
        <p14:creationId xmlns:p14="http://schemas.microsoft.com/office/powerpoint/2010/main" val="1261345806"/>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4464" y="-27319"/>
            <a:ext cx="9144000" cy="756084"/>
          </a:xfrm>
          <a:prstGeom prst="rect">
            <a:avLst/>
          </a:prstGeom>
          <a:solidFill>
            <a:srgbClr val="0C377B"/>
          </a:solidFill>
        </p:spPr>
        <p:txBody>
          <a:bodyPr tIns="0" bIns="0" anchor="ctr" anchorCtr="0">
            <a:noAutofit/>
          </a:bodyPr>
          <a:lstStyle>
            <a:defPPr>
              <a:defRPr lang="en-US"/>
            </a:defPPr>
            <a:lvl1pPr algn="ctr">
              <a:spcBef>
                <a:spcPct val="0"/>
              </a:spcBef>
              <a:buNone/>
              <a:defRPr sz="3600" b="1">
                <a:solidFill>
                  <a:srgbClr val="FFFF00"/>
                </a:solidFill>
                <a:latin typeface="+mj-lt"/>
                <a:ea typeface="+mj-ea"/>
                <a:cs typeface="+mj-cs"/>
              </a:defRPr>
            </a:lvl1pPr>
          </a:lstStyle>
          <a:p>
            <a:pPr>
              <a:defRPr/>
            </a:pPr>
            <a:r>
              <a:rPr lang="en-US" sz="2700" kern="0" dirty="0"/>
              <a:t>          </a:t>
            </a:r>
            <a:r>
              <a:rPr lang="en-US" sz="2700" dirty="0"/>
              <a:t>16 T dipole design activities and options</a:t>
            </a:r>
            <a:endParaRPr lang="en-US" sz="2700" kern="0" dirty="0"/>
          </a:p>
        </p:txBody>
      </p:sp>
      <p:pic>
        <p:nvPicPr>
          <p:cNvPr id="10" name="E9AE129B-AADE-4D42-A5CD-D33420D126B1" descr="7E832775-FA4B-45D5-A24A-50916B9E27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904" y="6513"/>
            <a:ext cx="1525351" cy="63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a:grpSpLocks noChangeAspect="1"/>
          </p:cNvGrpSpPr>
          <p:nvPr/>
        </p:nvGrpSpPr>
        <p:grpSpPr>
          <a:xfrm>
            <a:off x="35496" y="1894344"/>
            <a:ext cx="1870155" cy="2126724"/>
            <a:chOff x="52541" y="2329412"/>
            <a:chExt cx="3050072" cy="3468516"/>
          </a:xfrm>
        </p:grpSpPr>
        <p:sp>
          <p:nvSpPr>
            <p:cNvPr id="23" name="TextBox 22"/>
            <p:cNvSpPr txBox="1"/>
            <p:nvPr/>
          </p:nvSpPr>
          <p:spPr>
            <a:xfrm>
              <a:off x="52541" y="2329412"/>
              <a:ext cx="2466875" cy="602351"/>
            </a:xfrm>
            <a:prstGeom prst="rect">
              <a:avLst/>
            </a:prstGeom>
            <a:noFill/>
          </p:spPr>
          <p:txBody>
            <a:bodyPr wrap="square" rtlCol="0">
              <a:spAutoFit/>
            </a:bodyPr>
            <a:lstStyle/>
            <a:p>
              <a:pPr>
                <a:defRPr/>
              </a:pPr>
              <a:r>
                <a:rPr lang="en-US" dirty="0">
                  <a:solidFill>
                    <a:srgbClr val="0C377B"/>
                  </a:solidFill>
                  <a:latin typeface="Arial"/>
                </a:rPr>
                <a:t>Cos-theta</a:t>
              </a:r>
            </a:p>
          </p:txBody>
        </p:sp>
        <p:pic>
          <p:nvPicPr>
            <p:cNvPr id="24" name="Picture 23" descr="Screen Shot 2016-06-21 at 21.36.31.png"/>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4685" y="2791077"/>
              <a:ext cx="2997928" cy="3006851"/>
            </a:xfrm>
            <a:prstGeom prst="rect">
              <a:avLst/>
            </a:prstGeom>
          </p:spPr>
        </p:pic>
      </p:grpSp>
      <p:grpSp>
        <p:nvGrpSpPr>
          <p:cNvPr id="25" name="Group 24"/>
          <p:cNvGrpSpPr>
            <a:grpSpLocks noChangeAspect="1"/>
          </p:cNvGrpSpPr>
          <p:nvPr/>
        </p:nvGrpSpPr>
        <p:grpSpPr>
          <a:xfrm>
            <a:off x="1583481" y="2834934"/>
            <a:ext cx="1908400" cy="2145766"/>
            <a:chOff x="2880606" y="549566"/>
            <a:chExt cx="3105587" cy="3491859"/>
          </a:xfrm>
        </p:grpSpPr>
        <p:sp>
          <p:nvSpPr>
            <p:cNvPr id="26" name="TextBox 25"/>
            <p:cNvSpPr txBox="1"/>
            <p:nvPr/>
          </p:nvSpPr>
          <p:spPr>
            <a:xfrm>
              <a:off x="3694527" y="549566"/>
              <a:ext cx="1935111" cy="601023"/>
            </a:xfrm>
            <a:prstGeom prst="rect">
              <a:avLst/>
            </a:prstGeom>
            <a:noFill/>
          </p:spPr>
          <p:txBody>
            <a:bodyPr wrap="square" rtlCol="0">
              <a:spAutoFit/>
            </a:bodyPr>
            <a:lstStyle/>
            <a:p>
              <a:pPr>
                <a:defRPr/>
              </a:pPr>
              <a:r>
                <a:rPr lang="en-US" dirty="0">
                  <a:solidFill>
                    <a:srgbClr val="0C377B"/>
                  </a:solidFill>
                  <a:latin typeface="Arial"/>
                </a:rPr>
                <a:t>Blocks </a:t>
              </a:r>
            </a:p>
          </p:txBody>
        </p:sp>
        <p:pic>
          <p:nvPicPr>
            <p:cNvPr id="27" name="Picture 26" descr="Screen Shot 2016-06-21 at 21.39.33.pn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80606" y="1039131"/>
              <a:ext cx="3105587" cy="3002294"/>
            </a:xfrm>
            <a:prstGeom prst="rect">
              <a:avLst/>
            </a:prstGeom>
          </p:spPr>
        </p:pic>
      </p:grpSp>
      <p:grpSp>
        <p:nvGrpSpPr>
          <p:cNvPr id="28" name="Group 27"/>
          <p:cNvGrpSpPr>
            <a:grpSpLocks noChangeAspect="1"/>
          </p:cNvGrpSpPr>
          <p:nvPr/>
        </p:nvGrpSpPr>
        <p:grpSpPr>
          <a:xfrm>
            <a:off x="3122869" y="1862826"/>
            <a:ext cx="1935185" cy="2137752"/>
            <a:chOff x="5994568" y="2309809"/>
            <a:chExt cx="3078821" cy="3401099"/>
          </a:xfrm>
        </p:grpSpPr>
        <p:sp>
          <p:nvSpPr>
            <p:cNvPr id="29" name="TextBox 28"/>
            <p:cNvSpPr txBox="1"/>
            <p:nvPr/>
          </p:nvSpPr>
          <p:spPr>
            <a:xfrm>
              <a:off x="6274956" y="2309809"/>
              <a:ext cx="2619699" cy="587596"/>
            </a:xfrm>
            <a:prstGeom prst="rect">
              <a:avLst/>
            </a:prstGeom>
            <a:noFill/>
          </p:spPr>
          <p:txBody>
            <a:bodyPr wrap="none" rtlCol="0">
              <a:spAutoFit/>
            </a:bodyPr>
            <a:lstStyle/>
            <a:p>
              <a:pPr algn="r">
                <a:defRPr/>
              </a:pPr>
              <a:r>
                <a:rPr lang="en-US" dirty="0">
                  <a:solidFill>
                    <a:srgbClr val="0C377B"/>
                  </a:solidFill>
                  <a:latin typeface="Arial"/>
                </a:rPr>
                <a:t>Common coils</a:t>
              </a:r>
            </a:p>
          </p:txBody>
        </p:sp>
        <p:pic>
          <p:nvPicPr>
            <p:cNvPr id="30" name="Picture 29" descr="Screen Shot 2016-06-21 at 21.43.00.pn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994568" y="2721329"/>
              <a:ext cx="3078821" cy="2989579"/>
            </a:xfrm>
            <a:prstGeom prst="rect">
              <a:avLst/>
            </a:prstGeom>
          </p:spPr>
        </p:pic>
      </p:grpSp>
      <p:pic>
        <p:nvPicPr>
          <p:cNvPr id="31" name="Picture 3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6418" y="1644889"/>
            <a:ext cx="1548520" cy="742361"/>
          </a:xfrm>
          <a:prstGeom prst="rect">
            <a:avLst/>
          </a:prstGeom>
          <a:solidFill>
            <a:schemeClr val="bg1">
              <a:alpha val="78000"/>
            </a:schemeClr>
          </a:solidFill>
        </p:spPr>
      </p:pic>
      <p:sp>
        <p:nvSpPr>
          <p:cNvPr id="32" name="Rectangle 31"/>
          <p:cNvSpPr/>
          <p:nvPr/>
        </p:nvSpPr>
        <p:spPr>
          <a:xfrm>
            <a:off x="67468" y="5365257"/>
            <a:ext cx="6881078" cy="415498"/>
          </a:xfrm>
          <a:prstGeom prst="rect">
            <a:avLst/>
          </a:prstGeom>
        </p:spPr>
        <p:txBody>
          <a:bodyPr wrap="square">
            <a:spAutoFit/>
          </a:bodyPr>
          <a:lstStyle/>
          <a:p>
            <a:pPr>
              <a:defRPr/>
            </a:pPr>
            <a:r>
              <a:rPr lang="en-GB" sz="1650" b="1" dirty="0">
                <a:solidFill>
                  <a:srgbClr val="FF0000"/>
                </a:solidFill>
                <a:latin typeface="Arial"/>
              </a:rPr>
              <a:t>Short model magnets (1.5 m </a:t>
            </a:r>
            <a:r>
              <a:rPr lang="en-GB" sz="1650" b="1" dirty="0" smtClean="0">
                <a:solidFill>
                  <a:srgbClr val="FF0000"/>
                </a:solidFill>
                <a:latin typeface="Arial"/>
              </a:rPr>
              <a:t>length) </a:t>
            </a:r>
            <a:r>
              <a:rPr lang="en-GB" sz="1650" b="1" dirty="0">
                <a:solidFill>
                  <a:srgbClr val="FF0000"/>
                </a:solidFill>
                <a:latin typeface="Arial"/>
              </a:rPr>
              <a:t>will be built from 2017 - 2021</a:t>
            </a:r>
          </a:p>
          <a:p>
            <a:pPr>
              <a:defRPr/>
            </a:pPr>
            <a:r>
              <a:rPr lang="en-GB" sz="450" b="1" dirty="0">
                <a:solidFill>
                  <a:srgbClr val="FF0000"/>
                </a:solidFill>
                <a:latin typeface="Arial"/>
              </a:rPr>
              <a:t> </a:t>
            </a:r>
          </a:p>
        </p:txBody>
      </p:sp>
      <p:sp>
        <p:nvSpPr>
          <p:cNvPr id="33" name="TextBox 32"/>
          <p:cNvSpPr txBox="1"/>
          <p:nvPr/>
        </p:nvSpPr>
        <p:spPr>
          <a:xfrm>
            <a:off x="4931020" y="1370783"/>
            <a:ext cx="1887732" cy="646331"/>
          </a:xfrm>
          <a:prstGeom prst="rect">
            <a:avLst/>
          </a:prstGeom>
          <a:noFill/>
        </p:spPr>
        <p:txBody>
          <a:bodyPr wrap="square" rtlCol="0">
            <a:spAutoFit/>
          </a:bodyPr>
          <a:lstStyle/>
          <a:p>
            <a:pPr algn="ctr">
              <a:defRPr/>
            </a:pPr>
            <a:r>
              <a:rPr lang="en-GB" b="1" dirty="0">
                <a:solidFill>
                  <a:srgbClr val="0C377B"/>
                </a:solidFill>
                <a:latin typeface="Calibri" panose="020F0502020204030204" pitchFamily="34" charset="0"/>
              </a:rPr>
              <a:t>Swiss contribution </a:t>
            </a:r>
          </a:p>
        </p:txBody>
      </p:sp>
      <p:pic>
        <p:nvPicPr>
          <p:cNvPr id="34" name="Picture 3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30714" y="3084351"/>
            <a:ext cx="1813047" cy="1802812"/>
          </a:xfrm>
          <a:prstGeom prst="rect">
            <a:avLst/>
          </a:prstGeom>
        </p:spPr>
      </p:pic>
      <p:sp>
        <p:nvSpPr>
          <p:cNvPr id="35" name="TextBox 34"/>
          <p:cNvSpPr txBox="1"/>
          <p:nvPr/>
        </p:nvSpPr>
        <p:spPr>
          <a:xfrm>
            <a:off x="5194624" y="2488435"/>
            <a:ext cx="1512567" cy="646331"/>
          </a:xfrm>
          <a:prstGeom prst="rect">
            <a:avLst/>
          </a:prstGeom>
          <a:noFill/>
        </p:spPr>
        <p:txBody>
          <a:bodyPr wrap="square" rtlCol="0">
            <a:spAutoFit/>
          </a:bodyPr>
          <a:lstStyle/>
          <a:p>
            <a:pPr algn="ctr">
              <a:defRPr/>
            </a:pPr>
            <a:r>
              <a:rPr lang="en-US" dirty="0">
                <a:solidFill>
                  <a:srgbClr val="0C377B"/>
                </a:solidFill>
                <a:latin typeface="Arial"/>
              </a:rPr>
              <a:t>Canted</a:t>
            </a:r>
          </a:p>
          <a:p>
            <a:pPr algn="ctr">
              <a:defRPr/>
            </a:pPr>
            <a:r>
              <a:rPr lang="en-US" dirty="0">
                <a:solidFill>
                  <a:srgbClr val="0C377B"/>
                </a:solidFill>
                <a:latin typeface="Arial"/>
              </a:rPr>
              <a:t>Cos-theta</a:t>
            </a:r>
          </a:p>
        </p:txBody>
      </p:sp>
      <p:pic>
        <p:nvPicPr>
          <p:cNvPr id="36" name="Picture 3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5711348" y="2031969"/>
            <a:ext cx="479119" cy="479119"/>
          </a:xfrm>
          <a:prstGeom prst="rect">
            <a:avLst/>
          </a:prstGeom>
        </p:spPr>
      </p:pic>
      <p:sp>
        <p:nvSpPr>
          <p:cNvPr id="37" name="TextBox 36"/>
          <p:cNvSpPr txBox="1"/>
          <p:nvPr/>
        </p:nvSpPr>
        <p:spPr>
          <a:xfrm>
            <a:off x="2356750" y="1571799"/>
            <a:ext cx="1189136" cy="369332"/>
          </a:xfrm>
          <a:prstGeom prst="rect">
            <a:avLst/>
          </a:prstGeom>
          <a:noFill/>
        </p:spPr>
        <p:txBody>
          <a:bodyPr wrap="square" rtlCol="0">
            <a:spAutoFit/>
          </a:bodyPr>
          <a:lstStyle/>
          <a:p>
            <a:pPr>
              <a:defRPr/>
            </a:pPr>
            <a:r>
              <a:rPr lang="en-US" b="1" dirty="0">
                <a:solidFill>
                  <a:srgbClr val="0C377B"/>
                </a:solidFill>
                <a:latin typeface="Arial"/>
              </a:rPr>
              <a:t>H2020 </a:t>
            </a:r>
            <a:r>
              <a:rPr lang="en-US" dirty="0">
                <a:solidFill>
                  <a:srgbClr val="0C377B"/>
                </a:solidFill>
                <a:latin typeface="Arial"/>
              </a:rPr>
              <a:t> </a:t>
            </a:r>
          </a:p>
        </p:txBody>
      </p:sp>
      <p:pic>
        <p:nvPicPr>
          <p:cNvPr id="41" name="Picture 4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985564" y="795702"/>
            <a:ext cx="2143972" cy="2787441"/>
          </a:xfrm>
          <a:prstGeom prst="rect">
            <a:avLst/>
          </a:prstGeom>
        </p:spPr>
      </p:pic>
      <p:pic>
        <p:nvPicPr>
          <p:cNvPr id="42" name="Picture 4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855423" y="4616366"/>
            <a:ext cx="1286888" cy="865628"/>
          </a:xfrm>
          <a:prstGeom prst="rect">
            <a:avLst/>
          </a:prstGeom>
        </p:spPr>
      </p:pic>
      <p:pic>
        <p:nvPicPr>
          <p:cNvPr id="43" name="Picture 42"/>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865143" y="3492708"/>
            <a:ext cx="1277168" cy="1056721"/>
          </a:xfrm>
          <a:prstGeom prst="rect">
            <a:avLst/>
          </a:prstGeom>
          <a:solidFill>
            <a:srgbClr val="F7F7F7"/>
          </a:solidFill>
        </p:spPr>
      </p:pic>
      <p:sp>
        <p:nvSpPr>
          <p:cNvPr id="44" name="TextBox 43"/>
          <p:cNvSpPr txBox="1"/>
          <p:nvPr/>
        </p:nvSpPr>
        <p:spPr>
          <a:xfrm>
            <a:off x="142504" y="3915054"/>
            <a:ext cx="1189136" cy="369332"/>
          </a:xfrm>
          <a:prstGeom prst="rect">
            <a:avLst/>
          </a:prstGeom>
          <a:noFill/>
        </p:spPr>
        <p:txBody>
          <a:bodyPr wrap="square" rtlCol="0">
            <a:spAutoFit/>
          </a:bodyPr>
          <a:lstStyle/>
          <a:p>
            <a:pPr>
              <a:defRPr/>
            </a:pPr>
            <a:r>
              <a:rPr lang="en-US" b="1" dirty="0">
                <a:solidFill>
                  <a:srgbClr val="0C377B"/>
                </a:solidFill>
                <a:latin typeface="Arial"/>
              </a:rPr>
              <a:t>INFN </a:t>
            </a:r>
            <a:r>
              <a:rPr lang="en-US" dirty="0">
                <a:solidFill>
                  <a:srgbClr val="0C377B"/>
                </a:solidFill>
                <a:latin typeface="Arial"/>
              </a:rPr>
              <a:t> </a:t>
            </a:r>
          </a:p>
        </p:txBody>
      </p:sp>
      <p:sp>
        <p:nvSpPr>
          <p:cNvPr id="45" name="TextBox 44"/>
          <p:cNvSpPr txBox="1"/>
          <p:nvPr/>
        </p:nvSpPr>
        <p:spPr>
          <a:xfrm>
            <a:off x="1579015" y="4741284"/>
            <a:ext cx="1189136" cy="369332"/>
          </a:xfrm>
          <a:prstGeom prst="rect">
            <a:avLst/>
          </a:prstGeom>
          <a:noFill/>
        </p:spPr>
        <p:txBody>
          <a:bodyPr wrap="square" rtlCol="0">
            <a:spAutoFit/>
          </a:bodyPr>
          <a:lstStyle/>
          <a:p>
            <a:pPr>
              <a:defRPr/>
            </a:pPr>
            <a:r>
              <a:rPr lang="en-US" b="1" dirty="0">
                <a:solidFill>
                  <a:srgbClr val="0C377B"/>
                </a:solidFill>
                <a:latin typeface="Arial"/>
              </a:rPr>
              <a:t>CEA </a:t>
            </a:r>
            <a:r>
              <a:rPr lang="en-US" dirty="0">
                <a:solidFill>
                  <a:srgbClr val="0C377B"/>
                </a:solidFill>
                <a:latin typeface="Arial"/>
              </a:rPr>
              <a:t> </a:t>
            </a:r>
          </a:p>
        </p:txBody>
      </p:sp>
      <p:sp>
        <p:nvSpPr>
          <p:cNvPr id="46" name="TextBox 45"/>
          <p:cNvSpPr txBox="1"/>
          <p:nvPr/>
        </p:nvSpPr>
        <p:spPr>
          <a:xfrm>
            <a:off x="3653899" y="3915054"/>
            <a:ext cx="1189136" cy="369332"/>
          </a:xfrm>
          <a:prstGeom prst="rect">
            <a:avLst/>
          </a:prstGeom>
          <a:noFill/>
        </p:spPr>
        <p:txBody>
          <a:bodyPr wrap="square" rtlCol="0">
            <a:spAutoFit/>
          </a:bodyPr>
          <a:lstStyle/>
          <a:p>
            <a:pPr>
              <a:defRPr/>
            </a:pPr>
            <a:r>
              <a:rPr lang="en-US" b="1" dirty="0">
                <a:solidFill>
                  <a:srgbClr val="0C377B"/>
                </a:solidFill>
                <a:latin typeface="Arial"/>
              </a:rPr>
              <a:t>CIEMAT </a:t>
            </a:r>
            <a:r>
              <a:rPr lang="en-US" dirty="0">
                <a:solidFill>
                  <a:srgbClr val="0C377B"/>
                </a:solidFill>
                <a:latin typeface="Arial"/>
              </a:rPr>
              <a:t> </a:t>
            </a:r>
          </a:p>
        </p:txBody>
      </p:sp>
      <p:sp>
        <p:nvSpPr>
          <p:cNvPr id="47" name="TextBox 46"/>
          <p:cNvSpPr txBox="1"/>
          <p:nvPr/>
        </p:nvSpPr>
        <p:spPr>
          <a:xfrm>
            <a:off x="5112061" y="4702931"/>
            <a:ext cx="1189136" cy="369332"/>
          </a:xfrm>
          <a:prstGeom prst="rect">
            <a:avLst/>
          </a:prstGeom>
          <a:noFill/>
        </p:spPr>
        <p:txBody>
          <a:bodyPr wrap="square" rtlCol="0">
            <a:spAutoFit/>
          </a:bodyPr>
          <a:lstStyle/>
          <a:p>
            <a:pPr>
              <a:defRPr/>
            </a:pPr>
            <a:r>
              <a:rPr lang="en-US" b="1" dirty="0">
                <a:solidFill>
                  <a:srgbClr val="0C377B"/>
                </a:solidFill>
                <a:latin typeface="Arial"/>
              </a:rPr>
              <a:t>PSI </a:t>
            </a:r>
            <a:r>
              <a:rPr lang="en-US" dirty="0">
                <a:solidFill>
                  <a:srgbClr val="0C377B"/>
                </a:solidFill>
                <a:latin typeface="Arial"/>
              </a:rPr>
              <a:t> </a:t>
            </a:r>
          </a:p>
        </p:txBody>
      </p:sp>
      <p:sp>
        <p:nvSpPr>
          <p:cNvPr id="48" name="TextBox 47"/>
          <p:cNvSpPr txBox="1"/>
          <p:nvPr/>
        </p:nvSpPr>
        <p:spPr>
          <a:xfrm>
            <a:off x="7128772" y="3915054"/>
            <a:ext cx="1189136" cy="369332"/>
          </a:xfrm>
          <a:prstGeom prst="rect">
            <a:avLst/>
          </a:prstGeom>
          <a:noFill/>
        </p:spPr>
        <p:txBody>
          <a:bodyPr wrap="square" rtlCol="0">
            <a:spAutoFit/>
          </a:bodyPr>
          <a:lstStyle/>
          <a:p>
            <a:pPr>
              <a:defRPr/>
            </a:pPr>
            <a:r>
              <a:rPr lang="en-US" b="1" dirty="0">
                <a:solidFill>
                  <a:srgbClr val="0C377B"/>
                </a:solidFill>
                <a:latin typeface="Arial"/>
              </a:rPr>
              <a:t>LBNL </a:t>
            </a:r>
            <a:r>
              <a:rPr lang="en-US" dirty="0">
                <a:solidFill>
                  <a:srgbClr val="0C377B"/>
                </a:solidFill>
                <a:latin typeface="Arial"/>
              </a:rPr>
              <a:t> </a:t>
            </a:r>
          </a:p>
        </p:txBody>
      </p:sp>
      <p:sp>
        <p:nvSpPr>
          <p:cNvPr id="49" name="TextBox 48"/>
          <p:cNvSpPr txBox="1"/>
          <p:nvPr/>
        </p:nvSpPr>
        <p:spPr>
          <a:xfrm>
            <a:off x="7110283" y="4918955"/>
            <a:ext cx="1189136" cy="369332"/>
          </a:xfrm>
          <a:prstGeom prst="rect">
            <a:avLst/>
          </a:prstGeom>
          <a:noFill/>
        </p:spPr>
        <p:txBody>
          <a:bodyPr wrap="square" rtlCol="0">
            <a:spAutoFit/>
          </a:bodyPr>
          <a:lstStyle/>
          <a:p>
            <a:pPr>
              <a:defRPr/>
            </a:pPr>
            <a:r>
              <a:rPr lang="en-US" b="1" dirty="0">
                <a:solidFill>
                  <a:srgbClr val="0C377B"/>
                </a:solidFill>
                <a:latin typeface="Arial"/>
              </a:rPr>
              <a:t>FNAL </a:t>
            </a:r>
            <a:r>
              <a:rPr lang="en-US" dirty="0">
                <a:solidFill>
                  <a:srgbClr val="0C377B"/>
                </a:solidFill>
                <a:latin typeface="Arial"/>
              </a:rPr>
              <a:t> </a:t>
            </a:r>
          </a:p>
        </p:txBody>
      </p:sp>
    </p:spTree>
    <p:extLst>
      <p:ext uri="{BB962C8B-B14F-4D97-AF65-F5344CB8AC3E}">
        <p14:creationId xmlns:p14="http://schemas.microsoft.com/office/powerpoint/2010/main" val="3841876944"/>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8-10 at 22.03.19.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3313" y="895801"/>
            <a:ext cx="4548524" cy="3053925"/>
          </a:xfrm>
          <a:prstGeom prst="rect">
            <a:avLst/>
          </a:prstGeom>
        </p:spPr>
      </p:pic>
      <p:pic>
        <p:nvPicPr>
          <p:cNvPr id="9" name="Picture 8" descr="Screen Shot 2017-08-10 at 22.03.4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64318" y="899730"/>
            <a:ext cx="3519736" cy="2043275"/>
          </a:xfrm>
          <a:prstGeom prst="rect">
            <a:avLst/>
          </a:prstGeom>
        </p:spPr>
      </p:pic>
      <p:grpSp>
        <p:nvGrpSpPr>
          <p:cNvPr id="10" name="Group 9"/>
          <p:cNvGrpSpPr>
            <a:grpSpLocks noChangeAspect="1"/>
          </p:cNvGrpSpPr>
          <p:nvPr/>
        </p:nvGrpSpPr>
        <p:grpSpPr>
          <a:xfrm rot="10800000">
            <a:off x="5255687" y="2943004"/>
            <a:ext cx="3312337" cy="890395"/>
            <a:chOff x="291509" y="2473287"/>
            <a:chExt cx="3201785" cy="860677"/>
          </a:xfrm>
        </p:grpSpPr>
        <p:pic>
          <p:nvPicPr>
            <p:cNvPr id="11" name="Picture 10"/>
            <p:cNvPicPr/>
            <p:nvPr/>
          </p:nvPicPr>
          <p:blipFill>
            <a:blip r:embed="rId4" cstate="email">
              <a:extLst>
                <a:ext uri="{28A0092B-C50C-407E-A947-70E740481C1C}">
                  <a14:useLocalDpi xmlns:a14="http://schemas.microsoft.com/office/drawing/2010/main"/>
                </a:ext>
              </a:extLst>
            </a:blip>
            <a:srcRect t="49773"/>
            <a:stretch>
              <a:fillRect/>
            </a:stretch>
          </p:blipFill>
          <p:spPr bwMode="auto">
            <a:xfrm>
              <a:off x="305594" y="2473287"/>
              <a:ext cx="3187700" cy="355600"/>
            </a:xfrm>
            <a:prstGeom prst="rect">
              <a:avLst/>
            </a:prstGeom>
            <a:noFill/>
            <a:ln>
              <a:noFill/>
            </a:ln>
          </p:spPr>
        </p:pic>
        <p:pic>
          <p:nvPicPr>
            <p:cNvPr id="12" name="Picture 11" descr="R&amp;D_CF_08_2015_01 1.786 x 14.93"/>
            <p:cNvPicPr/>
            <p:nvPr/>
          </p:nvPicPr>
          <p:blipFill>
            <a:blip r:embed="rId5" cstate="screen">
              <a:duotone>
                <a:prstClr val="black"/>
                <a:schemeClr val="accent2">
                  <a:tint val="45000"/>
                  <a:satMod val="400000"/>
                </a:schemeClr>
              </a:duotone>
              <a:extLst>
                <a:ext uri="{BEBA8EAE-BF5A-486C-A8C5-ECC9F3942E4B}">
                  <a14:imgProps xmlns:a14="http://schemas.microsoft.com/office/drawing/2010/main">
                    <a14:imgLayer r:embed="rId6">
                      <a14:imgEffect>
                        <a14:colorTemperature colorTemp="4700"/>
                      </a14:imgEffect>
                      <a14:imgEffect>
                        <a14:saturation sat="400000"/>
                      </a14:imgEffect>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91509" y="2883114"/>
              <a:ext cx="3200400" cy="450850"/>
            </a:xfrm>
            <a:prstGeom prst="rect">
              <a:avLst/>
            </a:prstGeom>
            <a:noFill/>
            <a:ln>
              <a:noFill/>
            </a:ln>
          </p:spPr>
        </p:pic>
      </p:grpSp>
      <p:sp>
        <p:nvSpPr>
          <p:cNvPr id="14" name="TextBox 13"/>
          <p:cNvSpPr txBox="1"/>
          <p:nvPr/>
        </p:nvSpPr>
        <p:spPr>
          <a:xfrm>
            <a:off x="5164318" y="3830312"/>
            <a:ext cx="3864860" cy="584776"/>
          </a:xfrm>
          <a:prstGeom prst="rect">
            <a:avLst/>
          </a:prstGeom>
          <a:noFill/>
        </p:spPr>
        <p:txBody>
          <a:bodyPr wrap="none" rtlCol="0">
            <a:spAutoFit/>
          </a:bodyPr>
          <a:lstStyle/>
          <a:p>
            <a:pPr algn="ctr"/>
            <a:r>
              <a:rPr lang="fr-FR" sz="1600" dirty="0"/>
              <a:t>L1-L2: 28 </a:t>
            </a:r>
            <a:r>
              <a:rPr lang="fr-FR" sz="1600" dirty="0" err="1"/>
              <a:t>strands</a:t>
            </a:r>
            <a:r>
              <a:rPr lang="fr-FR" sz="1600" dirty="0"/>
              <a:t>, 1 mm </a:t>
            </a:r>
            <a:r>
              <a:rPr lang="fr-FR" sz="1600" dirty="0" smtClean="0"/>
              <a:t>RRP 150</a:t>
            </a:r>
            <a:r>
              <a:rPr lang="fr-FR" sz="1600" dirty="0"/>
              <a:t>/169</a:t>
            </a:r>
          </a:p>
          <a:p>
            <a:pPr algn="ctr"/>
            <a:r>
              <a:rPr lang="fr-FR" sz="1600" dirty="0"/>
              <a:t>L3-L4: 40 </a:t>
            </a:r>
            <a:r>
              <a:rPr lang="fr-FR" sz="1600" dirty="0" err="1"/>
              <a:t>strands</a:t>
            </a:r>
            <a:r>
              <a:rPr lang="fr-FR" sz="1600" dirty="0"/>
              <a:t>, 0.7 mm </a:t>
            </a:r>
            <a:r>
              <a:rPr lang="fr-FR" sz="1600" dirty="0" smtClean="0"/>
              <a:t>RRP 108</a:t>
            </a:r>
            <a:r>
              <a:rPr lang="fr-FR" sz="1600" dirty="0"/>
              <a:t>/</a:t>
            </a:r>
            <a:r>
              <a:rPr lang="fr-FR" sz="1600" dirty="0" smtClean="0"/>
              <a:t>127</a:t>
            </a:r>
            <a:endParaRPr lang="fr-FR" sz="1600" dirty="0"/>
          </a:p>
        </p:txBody>
      </p:sp>
      <p:pic>
        <p:nvPicPr>
          <p:cNvPr id="16" name="Picture 1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09374" y="4435142"/>
            <a:ext cx="2338152" cy="1716523"/>
          </a:xfrm>
          <a:prstGeom prst="rect">
            <a:avLst/>
          </a:prstGeom>
        </p:spPr>
      </p:pic>
      <p:pic>
        <p:nvPicPr>
          <p:cNvPr id="17" name="Picture 1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712045" y="4451418"/>
            <a:ext cx="2452631" cy="1700247"/>
          </a:xfrm>
          <a:prstGeom prst="rect">
            <a:avLst/>
          </a:prstGeom>
        </p:spPr>
      </p:pic>
      <p:pic>
        <p:nvPicPr>
          <p:cNvPr id="18" name="Picture 1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6703" y="4435142"/>
            <a:ext cx="2412682" cy="1716523"/>
          </a:xfrm>
          <a:prstGeom prst="rect">
            <a:avLst/>
          </a:prstGeom>
        </p:spPr>
      </p:pic>
      <p:pic>
        <p:nvPicPr>
          <p:cNvPr id="19" name="Picture 18"/>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058377" y="4451418"/>
            <a:ext cx="2085623" cy="1700247"/>
          </a:xfrm>
          <a:prstGeom prst="rect">
            <a:avLst/>
          </a:prstGeom>
        </p:spPr>
      </p:pic>
      <p:sp>
        <p:nvSpPr>
          <p:cNvPr id="15" name="TextBox 14"/>
          <p:cNvSpPr txBox="1"/>
          <p:nvPr/>
        </p:nvSpPr>
        <p:spPr>
          <a:xfrm>
            <a:off x="5047713" y="5722093"/>
            <a:ext cx="4021328" cy="369332"/>
          </a:xfrm>
          <a:prstGeom prst="rect">
            <a:avLst/>
          </a:prstGeom>
          <a:noFill/>
        </p:spPr>
        <p:txBody>
          <a:bodyPr wrap="none" rtlCol="0">
            <a:spAutoFit/>
          </a:bodyPr>
          <a:lstStyle/>
          <a:p>
            <a:r>
              <a:rPr lang="en-US" dirty="0" smtClean="0">
                <a:solidFill>
                  <a:schemeClr val="bg1"/>
                </a:solidFill>
              </a:rPr>
              <a:t>Assembly and test expected in 2018</a:t>
            </a:r>
            <a:endParaRPr lang="en-US" dirty="0">
              <a:solidFill>
                <a:schemeClr val="bg1"/>
              </a:solidFill>
            </a:endParaRPr>
          </a:p>
        </p:txBody>
      </p:sp>
      <p:sp>
        <p:nvSpPr>
          <p:cNvPr id="20" name="矩形 2"/>
          <p:cNvSpPr/>
          <p:nvPr/>
        </p:nvSpPr>
        <p:spPr>
          <a:xfrm>
            <a:off x="947375" y="3938034"/>
            <a:ext cx="3600400" cy="369332"/>
          </a:xfrm>
          <a:prstGeom prst="rect">
            <a:avLst/>
          </a:prstGeom>
          <a:ln w="19050">
            <a:solidFill>
              <a:srgbClr val="C00000"/>
            </a:solidFill>
          </a:ln>
        </p:spPr>
        <p:txBody>
          <a:bodyPr wrap="square">
            <a:spAutoFit/>
          </a:bodyPr>
          <a:lstStyle/>
          <a:p>
            <a:pPr algn="ctr"/>
            <a:r>
              <a:rPr lang="en-US" altLang="zh-CN" b="1" i="1" dirty="0" smtClean="0">
                <a:solidFill>
                  <a:srgbClr val="C00000"/>
                </a:solidFill>
              </a:rPr>
              <a:t>Simplify assembly, reduce cost</a:t>
            </a:r>
            <a:endParaRPr lang="zh-CN" altLang="en-US" b="1" i="1" dirty="0">
              <a:solidFill>
                <a:srgbClr val="C00000"/>
              </a:solidFill>
            </a:endParaRPr>
          </a:p>
        </p:txBody>
      </p:sp>
      <p:sp>
        <p:nvSpPr>
          <p:cNvPr id="21" name="TextBox 20"/>
          <p:cNvSpPr txBox="1"/>
          <p:nvPr/>
        </p:nvSpPr>
        <p:spPr>
          <a:xfrm>
            <a:off x="4860032" y="6350089"/>
            <a:ext cx="3037047" cy="369332"/>
          </a:xfrm>
          <a:prstGeom prst="rect">
            <a:avLst/>
          </a:prstGeom>
          <a:noFill/>
        </p:spPr>
        <p:txBody>
          <a:bodyPr wrap="none" rtlCol="0">
            <a:spAutoFit/>
          </a:bodyPr>
          <a:lstStyle/>
          <a:p>
            <a:pPr algn="r"/>
            <a:r>
              <a:rPr lang="en-US" dirty="0" smtClean="0">
                <a:solidFill>
                  <a:schemeClr val="bg1"/>
                </a:solidFill>
              </a:rPr>
              <a:t>Courtesy of A. </a:t>
            </a:r>
            <a:r>
              <a:rPr lang="en-US" dirty="0" err="1" smtClean="0">
                <a:solidFill>
                  <a:schemeClr val="bg1"/>
                </a:solidFill>
              </a:rPr>
              <a:t>Zlobin</a:t>
            </a:r>
            <a:r>
              <a:rPr lang="en-US" dirty="0" smtClean="0">
                <a:solidFill>
                  <a:schemeClr val="bg1"/>
                </a:solidFill>
              </a:rPr>
              <a:t>, FNAL</a:t>
            </a:r>
            <a:endParaRPr lang="en-US" dirty="0">
              <a:solidFill>
                <a:schemeClr val="bg1"/>
              </a:solidFill>
            </a:endParaRPr>
          </a:p>
        </p:txBody>
      </p:sp>
      <p:sp>
        <p:nvSpPr>
          <p:cNvPr id="22" name="Rectangle 21"/>
          <p:cNvSpPr/>
          <p:nvPr/>
        </p:nvSpPr>
        <p:spPr>
          <a:xfrm>
            <a:off x="481966" y="163689"/>
            <a:ext cx="5862054" cy="584775"/>
          </a:xfrm>
          <a:prstGeom prst="rect">
            <a:avLst/>
          </a:prstGeom>
          <a:solidFill>
            <a:schemeClr val="tx2">
              <a:lumMod val="60000"/>
              <a:lumOff val="40000"/>
            </a:schemeClr>
          </a:solidFill>
        </p:spPr>
        <p:txBody>
          <a:bodyPr wrap="none">
            <a:spAutoFit/>
          </a:bodyPr>
          <a:lstStyle/>
          <a:p>
            <a:r>
              <a:rPr lang="en-GB" sz="3200" dirty="0">
                <a:solidFill>
                  <a:schemeClr val="bg1"/>
                </a:solidFill>
              </a:rPr>
              <a:t>Cos-theta, 4 layers, 15 T dipole</a:t>
            </a:r>
            <a:endParaRPr lang="fr-FR" sz="3200" dirty="0">
              <a:solidFill>
                <a:schemeClr val="bg1"/>
              </a:solidFill>
            </a:endParaRPr>
          </a:p>
        </p:txBody>
      </p:sp>
    </p:spTree>
    <p:extLst>
      <p:ext uri="{BB962C8B-B14F-4D97-AF65-F5344CB8AC3E}">
        <p14:creationId xmlns:p14="http://schemas.microsoft.com/office/powerpoint/2010/main" val="121050705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1181174" y="4299409"/>
            <a:ext cx="1518618" cy="369332"/>
          </a:xfrm>
          <a:prstGeom prst="rect">
            <a:avLst/>
          </a:prstGeom>
          <a:solidFill>
            <a:schemeClr val="bg1">
              <a:lumMod val="95000"/>
              <a:alpha val="51000"/>
            </a:schemeClr>
          </a:solidFill>
        </p:spPr>
        <p:txBody>
          <a:bodyPr wrap="square" rtlCol="0">
            <a:spAutoFit/>
          </a:bodyPr>
          <a:lstStyle/>
          <a:p>
            <a:pPr defTabSz="457200"/>
            <a:r>
              <a:rPr lang="en-US" dirty="0" smtClean="0">
                <a:solidFill>
                  <a:srgbClr val="1F497D"/>
                </a:solidFill>
                <a:latin typeface="Franklin Gothic Medium"/>
              </a:rPr>
              <a:t>Wang, MT25</a:t>
            </a:r>
          </a:p>
        </p:txBody>
      </p:sp>
      <p:sp>
        <p:nvSpPr>
          <p:cNvPr id="42" name="TextBox 41"/>
          <p:cNvSpPr txBox="1"/>
          <p:nvPr/>
        </p:nvSpPr>
        <p:spPr>
          <a:xfrm>
            <a:off x="262324" y="4617056"/>
            <a:ext cx="2437468" cy="369332"/>
          </a:xfrm>
          <a:prstGeom prst="rect">
            <a:avLst/>
          </a:prstGeom>
          <a:solidFill>
            <a:schemeClr val="bg1">
              <a:lumMod val="95000"/>
              <a:alpha val="51000"/>
            </a:schemeClr>
          </a:solidFill>
        </p:spPr>
        <p:txBody>
          <a:bodyPr wrap="square" rtlCol="0">
            <a:spAutoFit/>
          </a:bodyPr>
          <a:lstStyle/>
          <a:p>
            <a:pPr defTabSz="457200"/>
            <a:r>
              <a:rPr lang="en-US" dirty="0" err="1" smtClean="0">
                <a:solidFill>
                  <a:srgbClr val="1F497D"/>
                </a:solidFill>
                <a:latin typeface="Franklin Gothic Medium"/>
              </a:rPr>
              <a:t>Marchevsky</a:t>
            </a:r>
            <a:r>
              <a:rPr lang="en-US" dirty="0" smtClean="0">
                <a:solidFill>
                  <a:srgbClr val="1F497D"/>
                </a:solidFill>
                <a:latin typeface="Franklin Gothic Medium"/>
              </a:rPr>
              <a:t>, EUCAS17</a:t>
            </a:r>
          </a:p>
        </p:txBody>
      </p:sp>
      <p:pic>
        <p:nvPicPr>
          <p:cNvPr id="3" name="Picture 2"/>
          <p:cNvPicPr>
            <a:picLocks noChangeAspect="1"/>
          </p:cNvPicPr>
          <p:nvPr/>
        </p:nvPicPr>
        <p:blipFill>
          <a:blip r:embed="rId2"/>
          <a:stretch>
            <a:fillRect/>
          </a:stretch>
        </p:blipFill>
        <p:spPr>
          <a:xfrm>
            <a:off x="12638" y="1946402"/>
            <a:ext cx="3018902" cy="1660396"/>
          </a:xfrm>
          <a:prstGeom prst="rect">
            <a:avLst/>
          </a:prstGeom>
        </p:spPr>
      </p:pic>
      <p:pic>
        <p:nvPicPr>
          <p:cNvPr id="8" name="Picture 7"/>
          <p:cNvPicPr>
            <a:picLocks noChangeAspect="1"/>
          </p:cNvPicPr>
          <p:nvPr/>
        </p:nvPicPr>
        <p:blipFill>
          <a:blip r:embed="rId3"/>
          <a:stretch>
            <a:fillRect/>
          </a:stretch>
        </p:blipFill>
        <p:spPr>
          <a:xfrm>
            <a:off x="-14813" y="1142999"/>
            <a:ext cx="3226724" cy="994834"/>
          </a:xfrm>
          <a:prstGeom prst="rect">
            <a:avLst/>
          </a:prstGeom>
        </p:spPr>
      </p:pic>
      <p:pic>
        <p:nvPicPr>
          <p:cNvPr id="7" name="Picture 6"/>
          <p:cNvPicPr>
            <a:picLocks noChangeAspect="1"/>
          </p:cNvPicPr>
          <p:nvPr/>
        </p:nvPicPr>
        <p:blipFill>
          <a:blip r:embed="rId4"/>
          <a:stretch>
            <a:fillRect/>
          </a:stretch>
        </p:blipFill>
        <p:spPr>
          <a:xfrm>
            <a:off x="3031540" y="1152406"/>
            <a:ext cx="1204029" cy="2463799"/>
          </a:xfrm>
          <a:prstGeom prst="rect">
            <a:avLst/>
          </a:prstGeom>
        </p:spPr>
      </p:pic>
      <p:sp>
        <p:nvSpPr>
          <p:cNvPr id="2" name="Title 1"/>
          <p:cNvSpPr>
            <a:spLocks noGrp="1"/>
          </p:cNvSpPr>
          <p:nvPr>
            <p:ph type="title"/>
          </p:nvPr>
        </p:nvSpPr>
        <p:spPr/>
        <p:txBody>
          <a:bodyPr/>
          <a:lstStyle/>
          <a:p>
            <a:r>
              <a:rPr lang="en-US" sz="2400" dirty="0" smtClean="0"/>
              <a:t>The US Magnet Development Program is progressing with the development of high-field superconducting accelerator magnets </a:t>
            </a:r>
            <a:br>
              <a:rPr lang="en-US" sz="2400" dirty="0" smtClean="0"/>
            </a:br>
            <a:r>
              <a:rPr lang="en-US" sz="2400" dirty="0" smtClean="0"/>
              <a:t>on multiple fronts</a:t>
            </a:r>
            <a:endParaRPr lang="en-US" sz="2400" dirty="0"/>
          </a:p>
        </p:txBody>
      </p:sp>
      <p:sp>
        <p:nvSpPr>
          <p:cNvPr id="5" name="Slide Number Placeholder 4"/>
          <p:cNvSpPr>
            <a:spLocks noGrp="1"/>
          </p:cNvSpPr>
          <p:nvPr>
            <p:ph type="sldNum" sz="quarter" idx="10"/>
          </p:nvPr>
        </p:nvSpPr>
        <p:spPr/>
        <p:txBody>
          <a:bodyPr/>
          <a:lstStyle/>
          <a:p>
            <a:pPr>
              <a:defRPr/>
            </a:pPr>
            <a:fld id="{97F2A72A-8BE6-4ACC-9516-1CA1CEF62261}" type="slidenum">
              <a:rPr lang="en-US" altLang="en-US" smtClean="0">
                <a:solidFill>
                  <a:prstClr val="white"/>
                </a:solidFill>
              </a:rPr>
              <a:pPr>
                <a:defRPr/>
              </a:pPr>
              <a:t>28</a:t>
            </a:fld>
            <a:endParaRPr lang="en-US" altLang="en-US" dirty="0">
              <a:solidFill>
                <a:prstClr val="white"/>
              </a:solidFill>
            </a:endParaRPr>
          </a:p>
        </p:txBody>
      </p:sp>
      <p:cxnSp>
        <p:nvCxnSpPr>
          <p:cNvPr id="20" name="Straight Connector 19"/>
          <p:cNvCxnSpPr/>
          <p:nvPr/>
        </p:nvCxnSpPr>
        <p:spPr>
          <a:xfrm>
            <a:off x="308968" y="3668111"/>
            <a:ext cx="8123832"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2638" y="2120861"/>
            <a:ext cx="2155576" cy="369332"/>
          </a:xfrm>
          <a:prstGeom prst="rect">
            <a:avLst/>
          </a:prstGeom>
          <a:noFill/>
        </p:spPr>
        <p:txBody>
          <a:bodyPr wrap="square" rtlCol="0">
            <a:spAutoFit/>
          </a:bodyPr>
          <a:lstStyle/>
          <a:p>
            <a:pPr defTabSz="457200"/>
            <a:r>
              <a:rPr lang="en-US" dirty="0" err="1" smtClean="0">
                <a:solidFill>
                  <a:srgbClr val="FFFF00"/>
                </a:solidFill>
                <a:latin typeface="Franklin Gothic Medium"/>
              </a:rPr>
              <a:t>Novitski</a:t>
            </a:r>
            <a:r>
              <a:rPr lang="en-US" dirty="0" smtClean="0">
                <a:solidFill>
                  <a:srgbClr val="FFFF00"/>
                </a:solidFill>
                <a:latin typeface="Franklin Gothic Medium"/>
              </a:rPr>
              <a:t> MT25</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4944" y="1138877"/>
            <a:ext cx="1667402" cy="853871"/>
          </a:xfrm>
          <a:prstGeom prst="rect">
            <a:avLst/>
          </a:prstGeom>
        </p:spPr>
      </p:pic>
      <p:cxnSp>
        <p:nvCxnSpPr>
          <p:cNvPr id="19" name="Straight Connector 18"/>
          <p:cNvCxnSpPr/>
          <p:nvPr/>
        </p:nvCxnSpPr>
        <p:spPr>
          <a:xfrm>
            <a:off x="4385014" y="1259412"/>
            <a:ext cx="0" cy="2243669"/>
          </a:xfrm>
          <a:prstGeom prst="line">
            <a:avLst/>
          </a:prstGeom>
        </p:spPr>
        <p:style>
          <a:lnRef idx="2">
            <a:schemeClr val="accent1"/>
          </a:lnRef>
          <a:fillRef idx="0">
            <a:schemeClr val="accent1"/>
          </a:fillRef>
          <a:effectRef idx="1">
            <a:schemeClr val="accent1"/>
          </a:effectRef>
          <a:fontRef idx="minor">
            <a:schemeClr val="tx1"/>
          </a:fontRef>
        </p:style>
      </p:cxnSp>
      <p:pic>
        <p:nvPicPr>
          <p:cNvPr id="25" name="Picture 24"/>
          <p:cNvPicPr>
            <a:picLocks noChangeAspect="1"/>
          </p:cNvPicPr>
          <p:nvPr/>
        </p:nvPicPr>
        <p:blipFill>
          <a:blip r:embed="rId6"/>
          <a:stretch>
            <a:fillRect/>
          </a:stretch>
        </p:blipFill>
        <p:spPr>
          <a:xfrm>
            <a:off x="4574944" y="2015975"/>
            <a:ext cx="1667402" cy="1563837"/>
          </a:xfrm>
          <a:prstGeom prst="rect">
            <a:avLst/>
          </a:prstGeom>
        </p:spPr>
      </p:pic>
      <p:pic>
        <p:nvPicPr>
          <p:cNvPr id="26" name="Picture 2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98788" y="2018036"/>
            <a:ext cx="2294878" cy="1588762"/>
          </a:xfrm>
          <a:prstGeom prst="rect">
            <a:avLst/>
          </a:prstGeom>
        </p:spPr>
      </p:pic>
      <p:sp>
        <p:nvSpPr>
          <p:cNvPr id="28" name="TextBox 27"/>
          <p:cNvSpPr txBox="1"/>
          <p:nvPr/>
        </p:nvSpPr>
        <p:spPr>
          <a:xfrm>
            <a:off x="6265331" y="1085962"/>
            <a:ext cx="2925703" cy="984885"/>
          </a:xfrm>
          <a:prstGeom prst="rect">
            <a:avLst/>
          </a:prstGeom>
          <a:noFill/>
        </p:spPr>
        <p:txBody>
          <a:bodyPr wrap="square" rtlCol="0">
            <a:spAutoFit/>
          </a:bodyPr>
          <a:lstStyle/>
          <a:p>
            <a:pPr defTabSz="457200"/>
            <a:r>
              <a:rPr lang="en-US" sz="1200" dirty="0" smtClean="0">
                <a:solidFill>
                  <a:srgbClr val="1F497D"/>
                </a:solidFill>
                <a:latin typeface="Franklin Gothic Medium"/>
              </a:rPr>
              <a:t>Dev. of Canted Cos-theta (CCT) concept</a:t>
            </a:r>
          </a:p>
          <a:p>
            <a:pPr defTabSz="457200"/>
            <a:r>
              <a:rPr lang="en-US" sz="1200" dirty="0" smtClean="0">
                <a:solidFill>
                  <a:srgbClr val="1F497D"/>
                </a:solidFill>
                <a:latin typeface="Franklin Gothic Medium"/>
              </a:rPr>
              <a:t>Achieved 86% short sample with 2 layers;</a:t>
            </a:r>
          </a:p>
          <a:p>
            <a:pPr defTabSz="457200"/>
            <a:r>
              <a:rPr lang="en-US" sz="1100" dirty="0" smtClean="0">
                <a:solidFill>
                  <a:srgbClr val="1F497D"/>
                </a:solidFill>
                <a:latin typeface="Franklin Gothic Medium"/>
              </a:rPr>
              <a:t>-  9.14T bore-field, 90mm bore</a:t>
            </a:r>
          </a:p>
          <a:p>
            <a:pPr defTabSz="457200"/>
            <a:r>
              <a:rPr lang="en-US" sz="1200" dirty="0" smtClean="0">
                <a:solidFill>
                  <a:srgbClr val="1F497D"/>
                </a:solidFill>
                <a:latin typeface="Franklin Gothic Medium"/>
              </a:rPr>
              <a:t>Significant training</a:t>
            </a:r>
          </a:p>
          <a:p>
            <a:pPr defTabSz="457200"/>
            <a:r>
              <a:rPr lang="en-US" sz="1100" dirty="0" smtClean="0">
                <a:solidFill>
                  <a:srgbClr val="1F497D"/>
                </a:solidFill>
                <a:latin typeface="Franklin Gothic Medium"/>
              </a:rPr>
              <a:t>- focus of ongoing research</a:t>
            </a:r>
          </a:p>
        </p:txBody>
      </p:sp>
      <p:sp>
        <p:nvSpPr>
          <p:cNvPr id="29" name="TextBox 28"/>
          <p:cNvSpPr txBox="1"/>
          <p:nvPr/>
        </p:nvSpPr>
        <p:spPr>
          <a:xfrm>
            <a:off x="7093075" y="2935814"/>
            <a:ext cx="1945092" cy="400110"/>
          </a:xfrm>
          <a:prstGeom prst="rect">
            <a:avLst/>
          </a:prstGeom>
          <a:noFill/>
        </p:spPr>
        <p:txBody>
          <a:bodyPr wrap="square" rtlCol="0">
            <a:spAutoFit/>
          </a:bodyPr>
          <a:lstStyle/>
          <a:p>
            <a:pPr defTabSz="457200"/>
            <a:r>
              <a:rPr lang="en-US" sz="2000" dirty="0" err="1" smtClean="0">
                <a:solidFill>
                  <a:srgbClr val="1F497D"/>
                </a:solidFill>
                <a:latin typeface="Franklin Gothic Medium"/>
              </a:rPr>
              <a:t>Arbelaez</a:t>
            </a:r>
            <a:r>
              <a:rPr lang="en-US" sz="2000" dirty="0" smtClean="0">
                <a:solidFill>
                  <a:srgbClr val="1F497D"/>
                </a:solidFill>
                <a:latin typeface="Franklin Gothic Medium"/>
              </a:rPr>
              <a:t>, MT25</a:t>
            </a:r>
          </a:p>
        </p:txBody>
      </p:sp>
      <p:sp>
        <p:nvSpPr>
          <p:cNvPr id="30" name="TextBox 29"/>
          <p:cNvSpPr txBox="1"/>
          <p:nvPr/>
        </p:nvSpPr>
        <p:spPr>
          <a:xfrm>
            <a:off x="0" y="3273550"/>
            <a:ext cx="4186296" cy="323165"/>
          </a:xfrm>
          <a:prstGeom prst="rect">
            <a:avLst/>
          </a:prstGeom>
          <a:solidFill>
            <a:schemeClr val="bg1">
              <a:lumMod val="85000"/>
              <a:alpha val="67000"/>
            </a:schemeClr>
          </a:solidFill>
        </p:spPr>
        <p:txBody>
          <a:bodyPr wrap="square" rtlCol="0">
            <a:spAutoFit/>
          </a:bodyPr>
          <a:lstStyle/>
          <a:p>
            <a:pPr defTabSz="457200"/>
            <a:r>
              <a:rPr lang="en-US" sz="1500" dirty="0" smtClean="0">
                <a:solidFill>
                  <a:srgbClr val="1F497D"/>
                </a:solidFill>
                <a:latin typeface="Franklin Gothic Medium"/>
              </a:rPr>
              <a:t>Steady progress on 4-layer Cosine-theta at FNAL</a:t>
            </a:r>
          </a:p>
        </p:txBody>
      </p:sp>
      <p:pic>
        <p:nvPicPr>
          <p:cNvPr id="36" name="Picture 35"/>
          <p:cNvPicPr>
            <a:picLocks noChangeAspect="1"/>
          </p:cNvPicPr>
          <p:nvPr/>
        </p:nvPicPr>
        <p:blipFill>
          <a:blip r:embed="rId8"/>
          <a:stretch>
            <a:fillRect/>
          </a:stretch>
        </p:blipFill>
        <p:spPr>
          <a:xfrm>
            <a:off x="2571633" y="3692740"/>
            <a:ext cx="4207463" cy="957869"/>
          </a:xfrm>
          <a:prstGeom prst="rect">
            <a:avLst/>
          </a:prstGeom>
        </p:spPr>
      </p:pic>
      <p:pic>
        <p:nvPicPr>
          <p:cNvPr id="37" name="Picture 3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62226" y="4685248"/>
            <a:ext cx="2482144" cy="1528284"/>
          </a:xfrm>
          <a:prstGeom prst="rect">
            <a:avLst/>
          </a:prstGeom>
        </p:spPr>
      </p:pic>
      <p:sp>
        <p:nvSpPr>
          <p:cNvPr id="40" name="TextBox 39"/>
          <p:cNvSpPr txBox="1"/>
          <p:nvPr/>
        </p:nvSpPr>
        <p:spPr>
          <a:xfrm>
            <a:off x="5044370" y="4660016"/>
            <a:ext cx="2191926" cy="892552"/>
          </a:xfrm>
          <a:prstGeom prst="rect">
            <a:avLst/>
          </a:prstGeom>
          <a:noFill/>
        </p:spPr>
        <p:txBody>
          <a:bodyPr wrap="square" rtlCol="0">
            <a:spAutoFit/>
          </a:bodyPr>
          <a:lstStyle/>
          <a:p>
            <a:pPr defTabSz="457200"/>
            <a:r>
              <a:rPr lang="en-US" sz="1400" dirty="0" smtClean="0">
                <a:solidFill>
                  <a:srgbClr val="1F497D"/>
                </a:solidFill>
                <a:latin typeface="Franklin Gothic Medium"/>
              </a:rPr>
              <a:t>First use of CORC</a:t>
            </a:r>
            <a:r>
              <a:rPr lang="en-US" sz="1400" baseline="30000" dirty="0" smtClean="0">
                <a:solidFill>
                  <a:srgbClr val="1F497D"/>
                </a:solidFill>
                <a:latin typeface="Franklin Gothic Medium"/>
              </a:rPr>
              <a:t>®</a:t>
            </a:r>
            <a:r>
              <a:rPr lang="en-US" sz="1400" dirty="0" smtClean="0">
                <a:solidFill>
                  <a:srgbClr val="1F497D"/>
                </a:solidFill>
                <a:latin typeface="Franklin Gothic Medium"/>
              </a:rPr>
              <a:t> cable in CCT geometry</a:t>
            </a:r>
          </a:p>
          <a:p>
            <a:pPr defTabSz="457200"/>
            <a:r>
              <a:rPr lang="en-US" sz="1200" dirty="0" smtClean="0">
                <a:solidFill>
                  <a:srgbClr val="1F497D"/>
                </a:solidFill>
                <a:latin typeface="Franklin Gothic Medium"/>
              </a:rPr>
              <a:t>- Focusing on technology issues, enhancing J</a:t>
            </a:r>
            <a:r>
              <a:rPr lang="en-US" sz="1200" baseline="-25000" dirty="0" smtClean="0">
                <a:solidFill>
                  <a:srgbClr val="1F497D"/>
                </a:solidFill>
                <a:latin typeface="Franklin Gothic Medium"/>
              </a:rPr>
              <a:t>E</a:t>
            </a:r>
          </a:p>
        </p:txBody>
      </p:sp>
      <p:pic>
        <p:nvPicPr>
          <p:cNvPr id="41" name="Picture 4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63184" y="5740232"/>
            <a:ext cx="2154185" cy="405622"/>
          </a:xfrm>
          <a:prstGeom prst="rect">
            <a:avLst/>
          </a:prstGeom>
        </p:spPr>
      </p:pic>
    </p:spTree>
    <p:extLst>
      <p:ext uri="{BB962C8B-B14F-4D97-AF65-F5344CB8AC3E}">
        <p14:creationId xmlns:p14="http://schemas.microsoft.com/office/powerpoint/2010/main" val="118792244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9AE129B-AADE-4D42-A5CD-D33420D126B1" descr="7E832775-FA4B-45D5-A24A-50916B9E271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69623" y="14934"/>
            <a:ext cx="1525351" cy="63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le 1"/>
          <p:cNvSpPr txBox="1">
            <a:spLocks/>
          </p:cNvSpPr>
          <p:nvPr/>
        </p:nvSpPr>
        <p:spPr>
          <a:xfrm>
            <a:off x="0" y="-27384"/>
            <a:ext cx="9144000" cy="756084"/>
          </a:xfrm>
          <a:prstGeom prst="rect">
            <a:avLst/>
          </a:prstGeom>
          <a:solidFill>
            <a:srgbClr val="0C377B"/>
          </a:solidFill>
        </p:spPr>
        <p:txBody>
          <a:bodyPr tIns="0" bIns="0" anchor="ctr" anchorCtr="0">
            <a:noAutofit/>
          </a:bodyPr>
          <a:lstStyle>
            <a:defPPr>
              <a:defRPr lang="en-US"/>
            </a:defPPr>
            <a:lvl1pPr algn="ctr">
              <a:spcBef>
                <a:spcPct val="0"/>
              </a:spcBef>
              <a:buNone/>
              <a:defRPr sz="3600" b="1">
                <a:solidFill>
                  <a:srgbClr val="FFFF00"/>
                </a:solidFill>
                <a:latin typeface="+mj-lt"/>
                <a:ea typeface="+mj-ea"/>
                <a:cs typeface="+mj-cs"/>
              </a:defRPr>
            </a:lvl1pPr>
          </a:lstStyle>
          <a:p>
            <a:pPr>
              <a:defRPr/>
            </a:pPr>
            <a:r>
              <a:rPr lang="en-US" sz="2700" kern="0" dirty="0"/>
              <a:t>   16 T </a:t>
            </a:r>
            <a:r>
              <a:rPr lang="en-US" sz="2700" kern="0" dirty="0" err="1"/>
              <a:t>cryo</a:t>
            </a:r>
            <a:r>
              <a:rPr lang="en-US" sz="2700" kern="0" dirty="0"/>
              <a:t>-dipole integration approach</a:t>
            </a:r>
          </a:p>
        </p:txBody>
      </p:sp>
      <p:pic>
        <p:nvPicPr>
          <p:cNvPr id="71" name="E9AE129B-AADE-4D42-A5CD-D33420D126B1" descr="7E832775-FA4B-45D5-A24A-50916B9E27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664" y="36279"/>
            <a:ext cx="1525351" cy="63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Table 11"/>
          <p:cNvGraphicFramePr>
            <a:graphicFrameLocks noGrp="1"/>
          </p:cNvGraphicFramePr>
          <p:nvPr>
            <p:extLst>
              <p:ext uri="{D42A27DB-BD31-4B8C-83A1-F6EECF244321}">
                <p14:modId xmlns:p14="http://schemas.microsoft.com/office/powerpoint/2010/main" val="2485576737"/>
              </p:ext>
            </p:extLst>
          </p:nvPr>
        </p:nvGraphicFramePr>
        <p:xfrm>
          <a:off x="5796136" y="4527306"/>
          <a:ext cx="3221245" cy="1108830"/>
        </p:xfrm>
        <a:graphic>
          <a:graphicData uri="http://schemas.openxmlformats.org/drawingml/2006/table">
            <a:tbl>
              <a:tblPr firstRow="1" firstCol="1" bandRow="1"/>
              <a:tblGrid>
                <a:gridCol w="1743074">
                  <a:extLst>
                    <a:ext uri="{9D8B030D-6E8A-4147-A177-3AD203B41FA5}">
                      <a16:colId xmlns:a16="http://schemas.microsoft.com/office/drawing/2014/main" xmlns="" val="20000"/>
                    </a:ext>
                  </a:extLst>
                </a:gridCol>
                <a:gridCol w="742540">
                  <a:extLst>
                    <a:ext uri="{9D8B030D-6E8A-4147-A177-3AD203B41FA5}">
                      <a16:colId xmlns:a16="http://schemas.microsoft.com/office/drawing/2014/main" xmlns="" val="20001"/>
                    </a:ext>
                  </a:extLst>
                </a:gridCol>
                <a:gridCol w="735631">
                  <a:extLst>
                    <a:ext uri="{9D8B030D-6E8A-4147-A177-3AD203B41FA5}">
                      <a16:colId xmlns:a16="http://schemas.microsoft.com/office/drawing/2014/main" xmlns="" val="20002"/>
                    </a:ext>
                  </a:extLst>
                </a:gridCol>
              </a:tblGrid>
              <a:tr h="173742">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dirty="0">
                          <a:effectLst/>
                        </a:rPr>
                        <a:t>Description</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a:effectLst/>
                        </a:rPr>
                        <a:t>ID in mm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dirty="0">
                          <a:effectLst/>
                        </a:rPr>
                        <a:t>OD in mm</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xmlns="" val="10000"/>
                  </a:ext>
                </a:extLst>
              </a:tr>
              <a:tr h="240120">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a:effectLst/>
                        </a:rPr>
                        <a:t>Iron yoke</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a:effectLst/>
                        </a:rPr>
                        <a:t>-</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a:effectLst/>
                        </a:rPr>
                        <a:t>6</a:t>
                      </a:r>
                      <a:r>
                        <a:rPr lang="en-GB" sz="800" dirty="0" smtClean="0">
                          <a:effectLst/>
                        </a:rPr>
                        <a:t>00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1"/>
                  </a:ext>
                </a:extLst>
              </a:tr>
              <a:tr h="173742">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a:effectLst/>
                        </a:rPr>
                        <a:t>Aluminium shrinking cylinder</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smtClean="0">
                          <a:effectLst/>
                          <a:latin typeface="Calibri" panose="020F0502020204030204" pitchFamily="34" charset="0"/>
                          <a:ea typeface="Calibri" panose="020F0502020204030204" pitchFamily="34" charset="0"/>
                          <a:cs typeface="Times New Roman" panose="02020603050405020304" pitchFamily="18" charset="0"/>
                        </a:rPr>
                        <a:t>600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smtClean="0">
                          <a:effectLst/>
                          <a:latin typeface="Calibri" panose="020F0502020204030204" pitchFamily="34" charset="0"/>
                          <a:ea typeface="Calibri" panose="020F0502020204030204" pitchFamily="34" charset="0"/>
                          <a:cs typeface="Times New Roman" panose="02020603050405020304" pitchFamily="18" charset="0"/>
                        </a:rPr>
                        <a:t>740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2"/>
                  </a:ext>
                </a:extLst>
              </a:tr>
              <a:tr h="173742">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a:effectLst/>
                        </a:rPr>
                        <a:t>Stainless steel He tight shell</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smtClean="0">
                          <a:effectLst/>
                        </a:rPr>
                        <a:t>740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a:effectLst/>
                        </a:rPr>
                        <a:t>7</a:t>
                      </a:r>
                      <a:r>
                        <a:rPr lang="en-GB" sz="800" dirty="0" smtClean="0">
                          <a:effectLst/>
                        </a:rPr>
                        <a:t>60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3"/>
                  </a:ext>
                </a:extLst>
              </a:tr>
              <a:tr h="173742">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a:effectLst/>
                        </a:rPr>
                        <a:t>Al radiation shield</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smtClean="0">
                          <a:effectLst/>
                        </a:rPr>
                        <a:t>934</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smtClean="0">
                          <a:effectLst/>
                        </a:rPr>
                        <a:t>940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4"/>
                  </a:ext>
                </a:extLst>
              </a:tr>
              <a:tr h="173742">
                <a:tc>
                  <a:txBody>
                    <a:bodyPr/>
                    <a:lstStyle>
                      <a:lvl1pPr marL="0" algn="l" rtl="0" eaLnBrk="1" latinLnBrk="0" hangingPunct="1">
                        <a:defRPr kumimoji="0" b="1" kern="1200">
                          <a:solidFill>
                            <a:schemeClr val="lt1"/>
                          </a:solidFill>
                          <a:latin typeface="Calibri" panose="020F0502020204030204"/>
                        </a:defRPr>
                      </a:lvl1pPr>
                      <a:lvl2pPr marL="457200" algn="l" rtl="0" eaLnBrk="1" latinLnBrk="0" hangingPunct="1">
                        <a:defRPr kumimoji="0" b="1" kern="1200">
                          <a:solidFill>
                            <a:schemeClr val="lt1"/>
                          </a:solidFill>
                          <a:latin typeface="Calibri" panose="020F0502020204030204"/>
                        </a:defRPr>
                      </a:lvl2pPr>
                      <a:lvl3pPr marL="914400" algn="l" rtl="0" eaLnBrk="1" latinLnBrk="0" hangingPunct="1">
                        <a:defRPr kumimoji="0" b="1" kern="1200">
                          <a:solidFill>
                            <a:schemeClr val="lt1"/>
                          </a:solidFill>
                          <a:latin typeface="Calibri" panose="020F0502020204030204"/>
                        </a:defRPr>
                      </a:lvl3pPr>
                      <a:lvl4pPr marL="1371600" algn="l" rtl="0" eaLnBrk="1" latinLnBrk="0" hangingPunct="1">
                        <a:defRPr kumimoji="0" b="1" kern="1200">
                          <a:solidFill>
                            <a:schemeClr val="lt1"/>
                          </a:solidFill>
                          <a:latin typeface="Calibri" panose="020F0502020204030204"/>
                        </a:defRPr>
                      </a:lvl4pPr>
                      <a:lvl5pPr marL="1828800" algn="l" rtl="0" eaLnBrk="1" latinLnBrk="0" hangingPunct="1">
                        <a:defRPr kumimoji="0" b="1" kern="1200">
                          <a:solidFill>
                            <a:schemeClr val="lt1"/>
                          </a:solidFill>
                          <a:latin typeface="Calibri" panose="020F0502020204030204"/>
                        </a:defRPr>
                      </a:lvl5pPr>
                      <a:lvl6pPr marL="2286000" algn="l" rtl="0" eaLnBrk="1" latinLnBrk="0" hangingPunct="1">
                        <a:defRPr kumimoji="0" b="1" kern="1200">
                          <a:solidFill>
                            <a:schemeClr val="lt1"/>
                          </a:solidFill>
                          <a:latin typeface="Calibri" panose="020F0502020204030204"/>
                        </a:defRPr>
                      </a:lvl6pPr>
                      <a:lvl7pPr marL="2743200" algn="l" rtl="0" eaLnBrk="1" latinLnBrk="0" hangingPunct="1">
                        <a:defRPr kumimoji="0" b="1" kern="1200">
                          <a:solidFill>
                            <a:schemeClr val="lt1"/>
                          </a:solidFill>
                          <a:latin typeface="Calibri" panose="020F0502020204030204"/>
                        </a:defRPr>
                      </a:lvl7pPr>
                      <a:lvl8pPr marL="3200400" algn="l" rtl="0" eaLnBrk="1" latinLnBrk="0" hangingPunct="1">
                        <a:defRPr kumimoji="0" b="1" kern="1200">
                          <a:solidFill>
                            <a:schemeClr val="lt1"/>
                          </a:solidFill>
                          <a:latin typeface="Calibri" panose="020F0502020204030204"/>
                        </a:defRPr>
                      </a:lvl8pPr>
                      <a:lvl9pPr marL="3657600" algn="l" rtl="0" eaLnBrk="1" latinLnBrk="0" hangingPunct="1">
                        <a:defRPr kumimoji="0" b="1" kern="1200">
                          <a:solidFill>
                            <a:schemeClr val="lt1"/>
                          </a:solidFill>
                          <a:latin typeface="Calibri" panose="020F0502020204030204"/>
                        </a:defRPr>
                      </a:lvl9pPr>
                    </a:lstStyle>
                    <a:p>
                      <a:pPr>
                        <a:spcAft>
                          <a:spcPts val="0"/>
                        </a:spcAft>
                      </a:pPr>
                      <a:r>
                        <a:rPr lang="en-GB" sz="800" dirty="0">
                          <a:effectLst/>
                        </a:rPr>
                        <a:t>Vacuum vessel (magnetic steel)</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smtClean="0">
                          <a:effectLst/>
                          <a:latin typeface="Calibri" panose="020F0502020204030204" pitchFamily="34" charset="0"/>
                          <a:ea typeface="Calibri" panose="020F0502020204030204" pitchFamily="34" charset="0"/>
                          <a:cs typeface="Times New Roman" panose="02020603050405020304" pitchFamily="18" charset="0"/>
                        </a:rPr>
                        <a:t>1120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panose="020F0502020204030204"/>
                        </a:defRPr>
                      </a:lvl1pPr>
                      <a:lvl2pPr marL="457200" algn="l" rtl="0" eaLnBrk="1" latinLnBrk="0" hangingPunct="1">
                        <a:defRPr kumimoji="0" kern="1200">
                          <a:solidFill>
                            <a:schemeClr val="dk1"/>
                          </a:solidFill>
                          <a:latin typeface="Calibri" panose="020F0502020204030204"/>
                        </a:defRPr>
                      </a:lvl2pPr>
                      <a:lvl3pPr marL="914400" algn="l" rtl="0" eaLnBrk="1" latinLnBrk="0" hangingPunct="1">
                        <a:defRPr kumimoji="0" kern="1200">
                          <a:solidFill>
                            <a:schemeClr val="dk1"/>
                          </a:solidFill>
                          <a:latin typeface="Calibri" panose="020F0502020204030204"/>
                        </a:defRPr>
                      </a:lvl3pPr>
                      <a:lvl4pPr marL="1371600" algn="l" rtl="0" eaLnBrk="1" latinLnBrk="0" hangingPunct="1">
                        <a:defRPr kumimoji="0" kern="1200">
                          <a:solidFill>
                            <a:schemeClr val="dk1"/>
                          </a:solidFill>
                          <a:latin typeface="Calibri" panose="020F0502020204030204"/>
                        </a:defRPr>
                      </a:lvl4pPr>
                      <a:lvl5pPr marL="1828800" algn="l" rtl="0" eaLnBrk="1" latinLnBrk="0" hangingPunct="1">
                        <a:defRPr kumimoji="0" kern="1200">
                          <a:solidFill>
                            <a:schemeClr val="dk1"/>
                          </a:solidFill>
                          <a:latin typeface="Calibri" panose="020F0502020204030204"/>
                        </a:defRPr>
                      </a:lvl5pPr>
                      <a:lvl6pPr marL="2286000" algn="l" rtl="0" eaLnBrk="1" latinLnBrk="0" hangingPunct="1">
                        <a:defRPr kumimoji="0" kern="1200">
                          <a:solidFill>
                            <a:schemeClr val="dk1"/>
                          </a:solidFill>
                          <a:latin typeface="Calibri" panose="020F0502020204030204"/>
                        </a:defRPr>
                      </a:lvl6pPr>
                      <a:lvl7pPr marL="2743200" algn="l" rtl="0" eaLnBrk="1" latinLnBrk="0" hangingPunct="1">
                        <a:defRPr kumimoji="0" kern="1200">
                          <a:solidFill>
                            <a:schemeClr val="dk1"/>
                          </a:solidFill>
                          <a:latin typeface="Calibri" panose="020F0502020204030204"/>
                        </a:defRPr>
                      </a:lvl7pPr>
                      <a:lvl8pPr marL="3200400" algn="l" rtl="0" eaLnBrk="1" latinLnBrk="0" hangingPunct="1">
                        <a:defRPr kumimoji="0" kern="1200">
                          <a:solidFill>
                            <a:schemeClr val="dk1"/>
                          </a:solidFill>
                          <a:latin typeface="Calibri" panose="020F0502020204030204"/>
                        </a:defRPr>
                      </a:lvl8pPr>
                      <a:lvl9pPr marL="3657600" algn="l" rtl="0" eaLnBrk="1" latinLnBrk="0" hangingPunct="1">
                        <a:defRPr kumimoji="0" kern="1200">
                          <a:solidFill>
                            <a:schemeClr val="dk1"/>
                          </a:solidFill>
                          <a:latin typeface="Calibri" panose="020F0502020204030204"/>
                        </a:defRPr>
                      </a:lvl9pPr>
                    </a:lstStyle>
                    <a:p>
                      <a:pPr>
                        <a:spcAft>
                          <a:spcPts val="0"/>
                        </a:spcAft>
                      </a:pPr>
                      <a:r>
                        <a:rPr lang="en-GB" sz="800" dirty="0" smtClean="0">
                          <a:effectLst/>
                        </a:rPr>
                        <a:t>1220</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5"/>
                  </a:ext>
                </a:extLst>
              </a:tr>
            </a:tbl>
          </a:graphicData>
        </a:graphic>
      </p:graphicFrame>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96136" y="1646961"/>
            <a:ext cx="3221244" cy="3004534"/>
          </a:xfrm>
          <a:prstGeom prst="rect">
            <a:avLst/>
          </a:prstGeom>
        </p:spPr>
      </p:pic>
      <p:sp>
        <p:nvSpPr>
          <p:cNvPr id="14" name="Rectangle 13"/>
          <p:cNvSpPr/>
          <p:nvPr/>
        </p:nvSpPr>
        <p:spPr>
          <a:xfrm>
            <a:off x="6114863" y="1120015"/>
            <a:ext cx="3029137" cy="553998"/>
          </a:xfrm>
          <a:prstGeom prst="rect">
            <a:avLst/>
          </a:prstGeom>
          <a:solidFill>
            <a:schemeClr val="bg1"/>
          </a:solidFill>
        </p:spPr>
        <p:txBody>
          <a:bodyPr wrap="square">
            <a:spAutoFit/>
          </a:bodyPr>
          <a:lstStyle/>
          <a:p>
            <a:r>
              <a:rPr lang="en-US" sz="1500" b="1" dirty="0">
                <a:solidFill>
                  <a:srgbClr val="1F497D"/>
                </a:solidFill>
                <a:latin typeface="+mj-lt"/>
                <a:ea typeface="Calibri" panose="020F0502020204030204" pitchFamily="34" charset="0"/>
                <a:cs typeface="Times New Roman" panose="02020603050405020304" pitchFamily="18" charset="0"/>
              </a:rPr>
              <a:t>Example magnetic cryostat</a:t>
            </a:r>
            <a:endParaRPr lang="en-GB" sz="1500" b="1" dirty="0">
              <a:solidFill>
                <a:srgbClr val="1F497D"/>
              </a:solidFill>
              <a:latin typeface="+mj-lt"/>
              <a:ea typeface="Calibri" panose="020F0502020204030204" pitchFamily="34" charset="0"/>
              <a:cs typeface="Times New Roman" panose="02020603050405020304" pitchFamily="18" charset="0"/>
            </a:endParaRPr>
          </a:p>
          <a:p>
            <a:r>
              <a:rPr lang="en-GB" sz="1500" b="1" dirty="0" err="1">
                <a:solidFill>
                  <a:srgbClr val="1F497D"/>
                </a:solidFill>
                <a:latin typeface="+mj-lt"/>
                <a:ea typeface="Calibri" panose="020F0502020204030204" pitchFamily="34" charset="0"/>
                <a:cs typeface="Times New Roman" panose="02020603050405020304" pitchFamily="18" charset="0"/>
              </a:rPr>
              <a:t>coldmass</a:t>
            </a:r>
            <a:r>
              <a:rPr lang="en-GB" sz="1500" b="1" dirty="0">
                <a:solidFill>
                  <a:srgbClr val="1F497D"/>
                </a:solidFill>
                <a:latin typeface="+mj-lt"/>
                <a:ea typeface="Calibri" panose="020F0502020204030204" pitchFamily="34" charset="0"/>
                <a:cs typeface="Times New Roman" panose="02020603050405020304" pitchFamily="18" charset="0"/>
              </a:rPr>
              <a:t> 40t, total mass 62t</a:t>
            </a:r>
            <a:endParaRPr lang="en-GB" sz="2400" b="1" dirty="0">
              <a:latin typeface="+mj-lt"/>
              <a:ea typeface="Calibri" panose="020F0502020204030204" pitchFamily="34" charset="0"/>
              <a:cs typeface="Times New Roman" panose="02020603050405020304" pitchFamily="18" charset="0"/>
            </a:endParaRPr>
          </a:p>
        </p:txBody>
      </p:sp>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60116" y="114097"/>
            <a:ext cx="994382" cy="477806"/>
          </a:xfrm>
          <a:prstGeom prst="rect">
            <a:avLst/>
          </a:prstGeom>
          <a:solidFill>
            <a:srgbClr val="0C377B"/>
          </a:solidFill>
        </p:spPr>
      </p:pic>
      <p:sp>
        <p:nvSpPr>
          <p:cNvPr id="2" name="Rectangle 1"/>
          <p:cNvSpPr/>
          <p:nvPr/>
        </p:nvSpPr>
        <p:spPr>
          <a:xfrm>
            <a:off x="227603" y="728700"/>
            <a:ext cx="5441913" cy="5539978"/>
          </a:xfrm>
          <a:prstGeom prst="rect">
            <a:avLst/>
          </a:prstGeom>
        </p:spPr>
        <p:txBody>
          <a:bodyPr wrap="square">
            <a:spAutoFit/>
          </a:bodyPr>
          <a:lstStyle/>
          <a:p>
            <a:pPr algn="just"/>
            <a:r>
              <a:rPr lang="en-US" sz="2000" b="1" dirty="0">
                <a:solidFill>
                  <a:srgbClr val="C00000"/>
                </a:solidFill>
              </a:rPr>
              <a:t>Design strategy: develop a single 16 T magnet, compatible with both HE LHC and FCC-</a:t>
            </a:r>
            <a:r>
              <a:rPr lang="en-US" sz="2000" b="1" dirty="0" err="1">
                <a:solidFill>
                  <a:srgbClr val="C00000"/>
                </a:solidFill>
              </a:rPr>
              <a:t>hh</a:t>
            </a:r>
            <a:r>
              <a:rPr lang="en-US" sz="2000" b="1" dirty="0">
                <a:solidFill>
                  <a:srgbClr val="C00000"/>
                </a:solidFill>
              </a:rPr>
              <a:t> requirements:</a:t>
            </a:r>
          </a:p>
          <a:p>
            <a:pPr marL="268288" lvl="1" indent="-179388">
              <a:buFont typeface="Arial" panose="020B0604020202020204" pitchFamily="34" charset="0"/>
              <a:buChar char="•"/>
            </a:pPr>
            <a:r>
              <a:rPr lang="en-US" b="1" dirty="0"/>
              <a:t>Goal is reduction of external diameter to ~1200 </a:t>
            </a:r>
            <a:r>
              <a:rPr lang="en-US" b="1" dirty="0" smtClean="0"/>
              <a:t>mm </a:t>
            </a:r>
            <a:r>
              <a:rPr lang="en-US" sz="1600" b="1" dirty="0" smtClean="0"/>
              <a:t>(</a:t>
            </a:r>
            <a:r>
              <a:rPr lang="en-GB" sz="1600" b="1" dirty="0"/>
              <a:t>16 T cryostat design based on </a:t>
            </a:r>
            <a:r>
              <a:rPr lang="en-GB" sz="1600" b="1" dirty="0" smtClean="0"/>
              <a:t>“classical” approaches </a:t>
            </a:r>
            <a:r>
              <a:rPr lang="en-GB" sz="1600" b="1" dirty="0"/>
              <a:t>gives ~1500 mm diameter</a:t>
            </a:r>
            <a:r>
              <a:rPr lang="en-GB" sz="1600" b="1" dirty="0" smtClean="0"/>
              <a:t>!)</a:t>
            </a:r>
          </a:p>
          <a:p>
            <a:pPr marL="268288" lvl="1" indent="-179388">
              <a:buFont typeface="Arial" panose="020B0604020202020204" pitchFamily="34" charset="0"/>
              <a:buChar char="•"/>
            </a:pPr>
            <a:endParaRPr lang="en-US" sz="1200" b="1" dirty="0"/>
          </a:p>
          <a:p>
            <a:pPr marL="268288" lvl="1" indent="-179388">
              <a:buFont typeface="Arial" panose="020B0604020202020204" pitchFamily="34" charset="0"/>
              <a:buChar char="•"/>
            </a:pPr>
            <a:r>
              <a:rPr lang="en-US" dirty="0"/>
              <a:t>Options und consideration: </a:t>
            </a:r>
          </a:p>
          <a:p>
            <a:pPr marL="573977" lvl="2">
              <a:buFont typeface="Arial" panose="020B0604020202020204" pitchFamily="34" charset="0"/>
              <a:buChar char="•"/>
            </a:pPr>
            <a:r>
              <a:rPr lang="en-US" sz="1600" dirty="0"/>
              <a:t>Allow stray-field and/or cryostat as (partial) return-yoke</a:t>
            </a:r>
          </a:p>
          <a:p>
            <a:pPr marL="573977" lvl="2">
              <a:buFont typeface="Arial" panose="020B0604020202020204" pitchFamily="34" charset="0"/>
              <a:buChar char="•"/>
            </a:pPr>
            <a:r>
              <a:rPr lang="en-US" sz="1600" dirty="0"/>
              <a:t>Active compensation with (simple) shielding coils</a:t>
            </a:r>
          </a:p>
          <a:p>
            <a:pPr marL="573977" lvl="2">
              <a:buFont typeface="Arial" panose="020B0604020202020204" pitchFamily="34" charset="0"/>
              <a:buChar char="•"/>
            </a:pPr>
            <a:r>
              <a:rPr lang="en-US" sz="1600" dirty="0"/>
              <a:t>Optimization of inter-beam distance (compactness of coils)</a:t>
            </a:r>
            <a:r>
              <a:rPr lang="en-US" sz="1600" i="1" dirty="0"/>
              <a:t> </a:t>
            </a:r>
          </a:p>
          <a:p>
            <a:pPr marL="573977" lvl="2">
              <a:buFont typeface="Arial" panose="020B0604020202020204" pitchFamily="34" charset="0"/>
              <a:buChar char="•"/>
            </a:pPr>
            <a:r>
              <a:rPr lang="en-US" sz="1600" i="1" dirty="0"/>
              <a:t>(QRL integrated in magnets, </a:t>
            </a:r>
            <a:r>
              <a:rPr lang="en-US" sz="1600" i="1" dirty="0">
                <a:sym typeface="Wingdings" panose="05000000000000000000" pitchFamily="2" charset="2"/>
              </a:rPr>
              <a:t> negative impact on integral field because of longitudinal space required for service module (5%))</a:t>
            </a:r>
          </a:p>
          <a:p>
            <a:pPr marL="573977" lvl="2">
              <a:buFont typeface="Arial" panose="020B0604020202020204" pitchFamily="34" charset="0"/>
              <a:buChar char="•"/>
            </a:pPr>
            <a:endParaRPr lang="en-US" sz="1200" dirty="0"/>
          </a:p>
          <a:p>
            <a:pPr marL="446088" lvl="1" indent="-357188">
              <a:buNone/>
            </a:pPr>
            <a:r>
              <a:rPr lang="en-US" sz="1600" b="1" dirty="0">
                <a:solidFill>
                  <a:srgbClr val="C00000"/>
                </a:solidFill>
                <a:sym typeface="Wingdings" panose="05000000000000000000" pitchFamily="2" charset="2"/>
              </a:rPr>
              <a:t> </a:t>
            </a:r>
            <a:r>
              <a:rPr lang="en-US" sz="1600" b="1" dirty="0">
                <a:solidFill>
                  <a:srgbClr val="C00000"/>
                </a:solidFill>
              </a:rPr>
              <a:t>Smaller diam. also relevant for FCC-</a:t>
            </a:r>
            <a:r>
              <a:rPr lang="en-US" sz="1600" b="1" dirty="0" err="1">
                <a:solidFill>
                  <a:srgbClr val="C00000"/>
                </a:solidFill>
              </a:rPr>
              <a:t>hh</a:t>
            </a:r>
            <a:r>
              <a:rPr lang="en-US" sz="1600" b="1" dirty="0">
                <a:solidFill>
                  <a:srgbClr val="C00000"/>
                </a:solidFill>
              </a:rPr>
              <a:t> cost optimization</a:t>
            </a:r>
          </a:p>
          <a:p>
            <a:pPr marL="446088" lvl="1" indent="-357188">
              <a:buNone/>
            </a:pPr>
            <a:r>
              <a:rPr lang="en-US" sz="1600" b="1" dirty="0">
                <a:solidFill>
                  <a:srgbClr val="C00000"/>
                </a:solidFill>
                <a:sym typeface="Wingdings" panose="05000000000000000000" pitchFamily="2" charset="2"/>
              </a:rPr>
              <a:t> </a:t>
            </a:r>
            <a:r>
              <a:rPr lang="en-US" sz="1600" b="1" dirty="0">
                <a:solidFill>
                  <a:srgbClr val="C00000"/>
                </a:solidFill>
              </a:rPr>
              <a:t>Design optimization for specific project after decision</a:t>
            </a:r>
          </a:p>
        </p:txBody>
      </p:sp>
    </p:spTree>
    <p:extLst>
      <p:ext uri="{BB962C8B-B14F-4D97-AF65-F5344CB8AC3E}">
        <p14:creationId xmlns:p14="http://schemas.microsoft.com/office/powerpoint/2010/main" val="1393307281"/>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2753572" y="4516723"/>
          <a:ext cx="6262072" cy="1483360"/>
        </p:xfrm>
        <a:graphic>
          <a:graphicData uri="http://schemas.openxmlformats.org/drawingml/2006/table">
            <a:tbl>
              <a:tblPr firstRow="1" bandRow="1">
                <a:tableStyleId>{073A0DAA-6AF3-43AB-8588-CEC1D06C72B9}</a:tableStyleId>
              </a:tblPr>
              <a:tblGrid>
                <a:gridCol w="3066392"/>
                <a:gridCol w="1040384"/>
                <a:gridCol w="1077648"/>
                <a:gridCol w="1077648"/>
              </a:tblGrid>
              <a:tr h="370840">
                <a:tc>
                  <a:txBody>
                    <a:bodyPr/>
                    <a:lstStyle/>
                    <a:p>
                      <a:endParaRPr lang="en-US" dirty="0"/>
                    </a:p>
                  </a:txBody>
                  <a:tcPr/>
                </a:tc>
                <a:tc>
                  <a:txBody>
                    <a:bodyPr/>
                    <a:lstStyle/>
                    <a:p>
                      <a:pPr algn="ctr"/>
                      <a:r>
                        <a:rPr lang="en-US" dirty="0" smtClean="0"/>
                        <a:t>LHC</a:t>
                      </a:r>
                      <a:endParaRPr lang="en-US" dirty="0"/>
                    </a:p>
                  </a:txBody>
                  <a:tcPr/>
                </a:tc>
                <a:tc>
                  <a:txBody>
                    <a:bodyPr/>
                    <a:lstStyle/>
                    <a:p>
                      <a:pPr algn="ctr"/>
                      <a:r>
                        <a:rPr lang="en-US" dirty="0" smtClean="0"/>
                        <a:t>FCC</a:t>
                      </a:r>
                      <a:endParaRPr lang="en-US" dirty="0"/>
                    </a:p>
                  </a:txBody>
                  <a:tcPr/>
                </a:tc>
                <a:tc>
                  <a:txBody>
                    <a:bodyPr/>
                    <a:lstStyle/>
                    <a:p>
                      <a:pPr algn="ctr"/>
                      <a:r>
                        <a:rPr lang="en-US" dirty="0" err="1" smtClean="0"/>
                        <a:t>SppC</a:t>
                      </a:r>
                      <a:endParaRPr lang="en-US" dirty="0"/>
                    </a:p>
                  </a:txBody>
                  <a:tcPr/>
                </a:tc>
              </a:tr>
              <a:tr h="370840">
                <a:tc>
                  <a:txBody>
                    <a:bodyPr/>
                    <a:lstStyle/>
                    <a:p>
                      <a:r>
                        <a:rPr lang="en-US" dirty="0" smtClean="0"/>
                        <a:t>Circumference (km)</a:t>
                      </a:r>
                      <a:endParaRPr lang="en-US" dirty="0"/>
                    </a:p>
                  </a:txBody>
                  <a:tcPr/>
                </a:tc>
                <a:tc>
                  <a:txBody>
                    <a:bodyPr/>
                    <a:lstStyle/>
                    <a:p>
                      <a:pPr algn="ctr"/>
                      <a:r>
                        <a:rPr lang="en-US" dirty="0" smtClean="0"/>
                        <a:t>26.7</a:t>
                      </a:r>
                      <a:endParaRPr lang="en-US" dirty="0"/>
                    </a:p>
                  </a:txBody>
                  <a:tcPr/>
                </a:tc>
                <a:tc>
                  <a:txBody>
                    <a:bodyPr/>
                    <a:lstStyle/>
                    <a:p>
                      <a:pPr algn="ctr"/>
                      <a:r>
                        <a:rPr lang="en-US" dirty="0" smtClean="0"/>
                        <a:t>97.5</a:t>
                      </a:r>
                      <a:endParaRPr lang="en-US" dirty="0"/>
                    </a:p>
                  </a:txBody>
                  <a:tcPr/>
                </a:tc>
                <a:tc>
                  <a:txBody>
                    <a:bodyPr/>
                    <a:lstStyle/>
                    <a:p>
                      <a:pPr algn="ctr"/>
                      <a:r>
                        <a:rPr lang="en-US" dirty="0" smtClean="0"/>
                        <a:t>100</a:t>
                      </a:r>
                      <a:endParaRPr lang="en-US" dirty="0"/>
                    </a:p>
                  </a:txBody>
                  <a:tcPr/>
                </a:tc>
              </a:tr>
              <a:tr h="370840">
                <a:tc>
                  <a:txBody>
                    <a:bodyPr/>
                    <a:lstStyle/>
                    <a:p>
                      <a:r>
                        <a:rPr lang="en-US" dirty="0" smtClean="0"/>
                        <a:t>Dipole field (T)</a:t>
                      </a:r>
                      <a:endParaRPr lang="en-US" dirty="0"/>
                    </a:p>
                  </a:txBody>
                  <a:tcPr/>
                </a:tc>
                <a:tc>
                  <a:txBody>
                    <a:bodyPr/>
                    <a:lstStyle/>
                    <a:p>
                      <a:pPr algn="ctr"/>
                      <a:r>
                        <a:rPr lang="en-US" dirty="0" smtClean="0"/>
                        <a:t>8.33</a:t>
                      </a:r>
                      <a:endParaRPr lang="en-US" dirty="0"/>
                    </a:p>
                  </a:txBody>
                  <a:tcPr/>
                </a:tc>
                <a:tc>
                  <a:txBody>
                    <a:bodyPr/>
                    <a:lstStyle/>
                    <a:p>
                      <a:pPr algn="ctr"/>
                      <a:r>
                        <a:rPr lang="en-US" dirty="0" smtClean="0"/>
                        <a:t>16</a:t>
                      </a:r>
                      <a:endParaRPr lang="en-US" dirty="0"/>
                    </a:p>
                  </a:txBody>
                  <a:tcPr/>
                </a:tc>
                <a:tc>
                  <a:txBody>
                    <a:bodyPr/>
                    <a:lstStyle/>
                    <a:p>
                      <a:pPr algn="ctr"/>
                      <a:r>
                        <a:rPr lang="en-US" dirty="0" smtClean="0"/>
                        <a:t>12…24</a:t>
                      </a:r>
                      <a:endParaRPr lang="en-US" dirty="0"/>
                    </a:p>
                  </a:txBody>
                  <a:tcPr/>
                </a:tc>
              </a:tr>
              <a:tr h="370840">
                <a:tc>
                  <a:txBody>
                    <a:bodyPr/>
                    <a:lstStyle/>
                    <a:p>
                      <a:r>
                        <a:rPr lang="en-US" dirty="0" err="1" smtClean="0"/>
                        <a:t>C.o.M</a:t>
                      </a:r>
                      <a:r>
                        <a:rPr lang="en-US" dirty="0" smtClean="0"/>
                        <a:t>. energy (</a:t>
                      </a:r>
                      <a:r>
                        <a:rPr lang="en-US" dirty="0" err="1" smtClean="0"/>
                        <a:t>TeV</a:t>
                      </a:r>
                      <a:r>
                        <a:rPr lang="en-US" dirty="0" smtClean="0"/>
                        <a:t>)</a:t>
                      </a:r>
                      <a:endParaRPr lang="en-US" dirty="0"/>
                    </a:p>
                  </a:txBody>
                  <a:tcPr/>
                </a:tc>
                <a:tc>
                  <a:txBody>
                    <a:bodyPr/>
                    <a:lstStyle/>
                    <a:p>
                      <a:pPr algn="ctr"/>
                      <a:r>
                        <a:rPr lang="en-US" dirty="0" smtClean="0"/>
                        <a:t>14</a:t>
                      </a:r>
                      <a:endParaRPr lang="en-US" dirty="0"/>
                    </a:p>
                  </a:txBody>
                  <a:tcPr/>
                </a:tc>
                <a:tc>
                  <a:txBody>
                    <a:bodyPr/>
                    <a:lstStyle/>
                    <a:p>
                      <a:pPr algn="ctr"/>
                      <a:r>
                        <a:rPr lang="en-US" dirty="0" smtClean="0"/>
                        <a:t>100</a:t>
                      </a:r>
                      <a:endParaRPr lang="en-US" dirty="0"/>
                    </a:p>
                  </a:txBody>
                  <a:tcPr/>
                </a:tc>
                <a:tc>
                  <a:txBody>
                    <a:bodyPr/>
                    <a:lstStyle/>
                    <a:p>
                      <a:pPr algn="ctr"/>
                      <a:r>
                        <a:rPr lang="en-US" dirty="0" smtClean="0"/>
                        <a:t>70…125</a:t>
                      </a:r>
                      <a:endParaRPr lang="en-US" dirty="0"/>
                    </a:p>
                  </a:txBody>
                  <a:tcPr/>
                </a:tc>
              </a:tr>
            </a:tbl>
          </a:graphicData>
        </a:graphic>
      </p:graphicFrame>
      <p:pic>
        <p:nvPicPr>
          <p:cNvPr id="6" name="Picture 5" descr="Screen Shot 2017-07-30 at 13.39.44.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3376" y="1088634"/>
            <a:ext cx="8789741" cy="3365214"/>
          </a:xfrm>
          <a:prstGeom prst="rect">
            <a:avLst/>
          </a:prstGeom>
        </p:spPr>
      </p:pic>
      <p:pic>
        <p:nvPicPr>
          <p:cNvPr id="7" name="Picture 6"/>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596336" y="46958"/>
            <a:ext cx="1507319" cy="1030740"/>
          </a:xfrm>
          <a:prstGeom prst="rect">
            <a:avLst/>
          </a:prstGeom>
        </p:spPr>
      </p:pic>
      <p:pic>
        <p:nvPicPr>
          <p:cNvPr id="8" name="图片 2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0" y="3872063"/>
            <a:ext cx="2651775" cy="2228619"/>
          </a:xfrm>
          <a:prstGeom prst="rect">
            <a:avLst/>
          </a:prstGeom>
        </p:spPr>
      </p:pic>
      <p:sp>
        <p:nvSpPr>
          <p:cNvPr id="9" name="TextBox 8"/>
          <p:cNvSpPr txBox="1"/>
          <p:nvPr/>
        </p:nvSpPr>
        <p:spPr>
          <a:xfrm>
            <a:off x="5508104" y="6381328"/>
            <a:ext cx="2682120" cy="369332"/>
          </a:xfrm>
          <a:prstGeom prst="rect">
            <a:avLst/>
          </a:prstGeom>
          <a:noFill/>
        </p:spPr>
        <p:txBody>
          <a:bodyPr wrap="none" rtlCol="0">
            <a:spAutoFit/>
          </a:bodyPr>
          <a:lstStyle/>
          <a:p>
            <a:pPr algn="r"/>
            <a:r>
              <a:rPr lang="en-US" dirty="0" smtClean="0">
                <a:solidFill>
                  <a:schemeClr val="bg1"/>
                </a:solidFill>
              </a:rPr>
              <a:t>Courtesy of Q. </a:t>
            </a:r>
            <a:r>
              <a:rPr lang="en-US" dirty="0" err="1" smtClean="0">
                <a:solidFill>
                  <a:schemeClr val="bg1"/>
                </a:solidFill>
              </a:rPr>
              <a:t>Xu</a:t>
            </a:r>
            <a:r>
              <a:rPr lang="en-US" dirty="0" smtClean="0">
                <a:solidFill>
                  <a:schemeClr val="bg1"/>
                </a:solidFill>
              </a:rPr>
              <a:t>, IHEP</a:t>
            </a:r>
            <a:endParaRPr lang="en-US" dirty="0">
              <a:solidFill>
                <a:schemeClr val="bg1"/>
              </a:solidFill>
            </a:endParaRPr>
          </a:p>
        </p:txBody>
      </p:sp>
      <p:sp>
        <p:nvSpPr>
          <p:cNvPr id="10" name="Rectangle 9"/>
          <p:cNvSpPr/>
          <p:nvPr/>
        </p:nvSpPr>
        <p:spPr>
          <a:xfrm>
            <a:off x="539552" y="218359"/>
            <a:ext cx="6764993" cy="584775"/>
          </a:xfrm>
          <a:prstGeom prst="rect">
            <a:avLst/>
          </a:prstGeom>
          <a:solidFill>
            <a:schemeClr val="tx2">
              <a:lumMod val="60000"/>
              <a:lumOff val="40000"/>
            </a:schemeClr>
          </a:solidFill>
        </p:spPr>
        <p:txBody>
          <a:bodyPr wrap="none">
            <a:spAutoFit/>
          </a:bodyPr>
          <a:lstStyle/>
          <a:p>
            <a:r>
              <a:rPr lang="fr-CH" sz="3200" dirty="0">
                <a:solidFill>
                  <a:schemeClr val="bg1"/>
                </a:solidFill>
              </a:rPr>
              <a:t>Super proton-proton </a:t>
            </a:r>
            <a:r>
              <a:rPr lang="fr-CH" sz="3200" dirty="0" err="1">
                <a:solidFill>
                  <a:schemeClr val="bg1"/>
                </a:solidFill>
              </a:rPr>
              <a:t>Collider</a:t>
            </a:r>
            <a:r>
              <a:rPr lang="fr-CH" sz="3200" dirty="0">
                <a:solidFill>
                  <a:schemeClr val="bg1"/>
                </a:solidFill>
              </a:rPr>
              <a:t> (</a:t>
            </a:r>
            <a:r>
              <a:rPr lang="fr-CH" sz="3200" dirty="0" err="1">
                <a:solidFill>
                  <a:schemeClr val="bg1"/>
                </a:solidFill>
              </a:rPr>
              <a:t>SppC</a:t>
            </a:r>
            <a:r>
              <a:rPr lang="fr-CH" sz="3200" dirty="0">
                <a:solidFill>
                  <a:schemeClr val="bg1"/>
                </a:solidFill>
              </a:rPr>
              <a:t>)</a:t>
            </a:r>
            <a:endParaRPr lang="en-GB" sz="3200" dirty="0"/>
          </a:p>
        </p:txBody>
      </p:sp>
    </p:spTree>
    <p:extLst>
      <p:ext uri="{BB962C8B-B14F-4D97-AF65-F5344CB8AC3E}">
        <p14:creationId xmlns:p14="http://schemas.microsoft.com/office/powerpoint/2010/main" val="14697005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307404" y="962251"/>
            <a:ext cx="4836596" cy="4407656"/>
          </a:xfrm>
        </p:spPr>
        <p:txBody>
          <a:bodyPr>
            <a:normAutofit fontScale="77500" lnSpcReduction="20000"/>
          </a:bodyPr>
          <a:lstStyle/>
          <a:p>
            <a:r>
              <a:rPr lang="en-US" dirty="0"/>
              <a:t>Baseline design</a:t>
            </a:r>
          </a:p>
          <a:p>
            <a:pPr lvl="1"/>
            <a:r>
              <a:rPr lang="en-US" dirty="0"/>
              <a:t>Tunnel circumference: 100 km</a:t>
            </a:r>
          </a:p>
          <a:p>
            <a:pPr lvl="1"/>
            <a:r>
              <a:rPr lang="en-US" dirty="0"/>
              <a:t>Dipole magnet field: 12 T, iron-based HTS technology (IBS: </a:t>
            </a:r>
            <a:r>
              <a:rPr lang="en-US" sz="1700" dirty="0" smtClean="0"/>
              <a:t>Iron-Based Superconductor</a:t>
            </a:r>
            <a:r>
              <a:rPr lang="en-US" dirty="0" smtClean="0"/>
              <a:t>)</a:t>
            </a:r>
            <a:endParaRPr lang="en-US" dirty="0"/>
          </a:p>
          <a:p>
            <a:pPr lvl="1"/>
            <a:r>
              <a:rPr lang="en-US" dirty="0"/>
              <a:t>Center of Mass energy: &gt;70 </a:t>
            </a:r>
            <a:r>
              <a:rPr lang="en-US" dirty="0" err="1"/>
              <a:t>TeV</a:t>
            </a:r>
            <a:endParaRPr lang="en-US" dirty="0"/>
          </a:p>
          <a:p>
            <a:r>
              <a:rPr lang="en-US" dirty="0" smtClean="0"/>
              <a:t>Upgrade </a:t>
            </a:r>
            <a:r>
              <a:rPr lang="en-US" dirty="0"/>
              <a:t>phase</a:t>
            </a:r>
          </a:p>
          <a:p>
            <a:pPr lvl="1"/>
            <a:r>
              <a:rPr lang="en-US" dirty="0"/>
              <a:t>Dipole magnet field: </a:t>
            </a:r>
            <a:r>
              <a:rPr lang="en-US" dirty="0" smtClean="0"/>
              <a:t>20…24T</a:t>
            </a:r>
            <a:r>
              <a:rPr lang="en-US" dirty="0"/>
              <a:t>, IBS technology</a:t>
            </a:r>
          </a:p>
          <a:p>
            <a:pPr lvl="1"/>
            <a:r>
              <a:rPr lang="en-US" dirty="0"/>
              <a:t>Center of Mass energy: &gt;125 </a:t>
            </a:r>
            <a:r>
              <a:rPr lang="en-US" dirty="0" err="1"/>
              <a:t>TeV</a:t>
            </a:r>
            <a:endParaRPr lang="en-US" dirty="0"/>
          </a:p>
          <a:p>
            <a:r>
              <a:rPr lang="en-US" dirty="0" smtClean="0"/>
              <a:t>Development </a:t>
            </a:r>
            <a:r>
              <a:rPr lang="en-US" dirty="0"/>
              <a:t>of high-field superconducting magnet technology</a:t>
            </a:r>
          </a:p>
          <a:p>
            <a:pPr lvl="1"/>
            <a:r>
              <a:rPr lang="en-US" dirty="0"/>
              <a:t>Starting to develop required HTS magnet technology before applicable iron-based wire is available</a:t>
            </a:r>
          </a:p>
          <a:p>
            <a:pPr lvl="1"/>
            <a:r>
              <a:rPr lang="en-US" dirty="0" err="1"/>
              <a:t>ReBCO</a:t>
            </a:r>
            <a:r>
              <a:rPr lang="en-US" dirty="0"/>
              <a:t> &amp; Bi-2212 and LTS wires be used for model magnet studies and as an option for </a:t>
            </a:r>
            <a:r>
              <a:rPr lang="en-US" dirty="0" err="1" smtClean="0"/>
              <a:t>SppC</a:t>
            </a:r>
            <a:r>
              <a:rPr lang="en-US" dirty="0"/>
              <a:t>: stress management, quench protection, field quality control and fabrication </a:t>
            </a:r>
            <a:r>
              <a:rPr lang="en-US" dirty="0" smtClean="0"/>
              <a:t>methods</a:t>
            </a:r>
            <a:endParaRPr lang="en-US" dirty="0"/>
          </a:p>
        </p:txBody>
      </p:sp>
      <p:pic>
        <p:nvPicPr>
          <p:cNvPr id="3" name="图片 9"/>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l="1563"/>
          <a:stretch/>
        </p:blipFill>
        <p:spPr>
          <a:xfrm>
            <a:off x="2182061" y="807555"/>
            <a:ext cx="2529341" cy="2470679"/>
          </a:xfrm>
          <a:prstGeom prst="rect">
            <a:avLst/>
          </a:prstGeom>
        </p:spPr>
      </p:pic>
      <p:sp>
        <p:nvSpPr>
          <p:cNvPr id="4" name="TextBox 3"/>
          <p:cNvSpPr txBox="1"/>
          <p:nvPr/>
        </p:nvSpPr>
        <p:spPr>
          <a:xfrm>
            <a:off x="134552" y="5770017"/>
            <a:ext cx="4439638" cy="338554"/>
          </a:xfrm>
          <a:prstGeom prst="rect">
            <a:avLst/>
          </a:prstGeom>
          <a:noFill/>
        </p:spPr>
        <p:txBody>
          <a:bodyPr wrap="square" rtlCol="0">
            <a:spAutoFit/>
          </a:bodyPr>
          <a:lstStyle/>
          <a:p>
            <a:pPr algn="ctr"/>
            <a:r>
              <a:rPr lang="en-US" sz="1600" dirty="0"/>
              <a:t>Conceptual design of </a:t>
            </a:r>
            <a:r>
              <a:rPr lang="en-US" sz="1600" dirty="0" smtClean="0"/>
              <a:t>common </a:t>
            </a:r>
            <a:r>
              <a:rPr lang="en-US" sz="1600" dirty="0"/>
              <a:t>coil </a:t>
            </a:r>
            <a:r>
              <a:rPr lang="en-US" sz="1600" dirty="0" smtClean="0"/>
              <a:t>12T dipole</a:t>
            </a:r>
            <a:endParaRPr lang="en-US" sz="1600" dirty="0"/>
          </a:p>
        </p:txBody>
      </p:sp>
      <p:sp>
        <p:nvSpPr>
          <p:cNvPr id="6" name="矩形 2"/>
          <p:cNvSpPr/>
          <p:nvPr/>
        </p:nvSpPr>
        <p:spPr>
          <a:xfrm>
            <a:off x="4644416" y="5369907"/>
            <a:ext cx="4286945" cy="738664"/>
          </a:xfrm>
          <a:prstGeom prst="rect">
            <a:avLst/>
          </a:prstGeom>
          <a:ln w="19050">
            <a:solidFill>
              <a:srgbClr val="C00000"/>
            </a:solidFill>
          </a:ln>
        </p:spPr>
        <p:txBody>
          <a:bodyPr wrap="square">
            <a:spAutoFit/>
          </a:bodyPr>
          <a:lstStyle/>
          <a:p>
            <a:r>
              <a:rPr lang="en-US" altLang="zh-CN" sz="2400" b="1" i="1" dirty="0" smtClean="0">
                <a:solidFill>
                  <a:srgbClr val="C00000"/>
                </a:solidFill>
              </a:rPr>
              <a:t>Top priority: reduce cost!</a:t>
            </a:r>
          </a:p>
          <a:p>
            <a:r>
              <a:rPr lang="en-US" altLang="zh-CN" b="1" i="1" dirty="0" smtClean="0">
                <a:solidFill>
                  <a:srgbClr val="C00000"/>
                </a:solidFill>
              </a:rPr>
              <a:t>Instead of increasing field</a:t>
            </a:r>
            <a:endParaRPr lang="zh-CN" altLang="en-US" b="1" i="1" dirty="0">
              <a:solidFill>
                <a:srgbClr val="C00000"/>
              </a:solidFill>
            </a:endParaRPr>
          </a:p>
        </p:txBody>
      </p:sp>
      <p:pic>
        <p:nvPicPr>
          <p:cNvPr id="8" name="图片 9"/>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344419" y="3225939"/>
            <a:ext cx="2133029" cy="2566097"/>
          </a:xfrm>
          <a:prstGeom prst="rect">
            <a:avLst/>
          </a:prstGeom>
        </p:spPr>
      </p:pic>
      <p:pic>
        <p:nvPicPr>
          <p:cNvPr id="9" name="图片 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4552" y="962252"/>
            <a:ext cx="2184721" cy="4854934"/>
          </a:xfrm>
          <a:prstGeom prst="rect">
            <a:avLst/>
          </a:prstGeom>
        </p:spPr>
      </p:pic>
      <p:pic>
        <p:nvPicPr>
          <p:cNvPr id="10" name="Picture 9"/>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524328" y="46958"/>
            <a:ext cx="1579327" cy="1079981"/>
          </a:xfrm>
          <a:prstGeom prst="rect">
            <a:avLst/>
          </a:prstGeom>
        </p:spPr>
      </p:pic>
      <p:sp>
        <p:nvSpPr>
          <p:cNvPr id="7" name="Rectangle 6"/>
          <p:cNvSpPr/>
          <p:nvPr/>
        </p:nvSpPr>
        <p:spPr>
          <a:xfrm>
            <a:off x="4682135" y="1485569"/>
            <a:ext cx="4249226" cy="464949"/>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98701" y="3123538"/>
            <a:ext cx="4532660" cy="56203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5652120" y="6358261"/>
            <a:ext cx="2682120" cy="369332"/>
          </a:xfrm>
          <a:prstGeom prst="rect">
            <a:avLst/>
          </a:prstGeom>
          <a:noFill/>
        </p:spPr>
        <p:txBody>
          <a:bodyPr wrap="none" rtlCol="0">
            <a:spAutoFit/>
          </a:bodyPr>
          <a:lstStyle/>
          <a:p>
            <a:pPr algn="r"/>
            <a:r>
              <a:rPr lang="en-US" dirty="0" smtClean="0">
                <a:solidFill>
                  <a:schemeClr val="bg1"/>
                </a:solidFill>
              </a:rPr>
              <a:t>Courtesy of Q. </a:t>
            </a:r>
            <a:r>
              <a:rPr lang="en-US" dirty="0" err="1" smtClean="0">
                <a:solidFill>
                  <a:schemeClr val="bg1"/>
                </a:solidFill>
              </a:rPr>
              <a:t>Xu</a:t>
            </a:r>
            <a:r>
              <a:rPr lang="en-US" dirty="0" smtClean="0">
                <a:solidFill>
                  <a:schemeClr val="bg1"/>
                </a:solidFill>
              </a:rPr>
              <a:t>, IHEP</a:t>
            </a:r>
            <a:endParaRPr lang="en-US" dirty="0">
              <a:solidFill>
                <a:schemeClr val="bg1"/>
              </a:solidFill>
            </a:endParaRPr>
          </a:p>
        </p:txBody>
      </p:sp>
      <p:sp>
        <p:nvSpPr>
          <p:cNvPr id="13" name="Rectangle 12"/>
          <p:cNvSpPr/>
          <p:nvPr/>
        </p:nvSpPr>
        <p:spPr>
          <a:xfrm>
            <a:off x="539552" y="127786"/>
            <a:ext cx="5492209" cy="584775"/>
          </a:xfrm>
          <a:prstGeom prst="rect">
            <a:avLst/>
          </a:prstGeom>
          <a:solidFill>
            <a:schemeClr val="tx2">
              <a:lumMod val="60000"/>
              <a:lumOff val="40000"/>
            </a:schemeClr>
          </a:solidFill>
        </p:spPr>
        <p:txBody>
          <a:bodyPr wrap="none">
            <a:spAutoFit/>
          </a:bodyPr>
          <a:lstStyle/>
          <a:p>
            <a:r>
              <a:rPr lang="en-GB" sz="3200" dirty="0" smtClean="0">
                <a:solidFill>
                  <a:schemeClr val="bg1"/>
                </a:solidFill>
              </a:rPr>
              <a:t>China </a:t>
            </a:r>
            <a:r>
              <a:rPr lang="en-GB" sz="3200" dirty="0">
                <a:solidFill>
                  <a:schemeClr val="bg1"/>
                </a:solidFill>
              </a:rPr>
              <a:t>high-field magnet R&amp;D</a:t>
            </a:r>
            <a:endParaRPr lang="en-GB" sz="3200" dirty="0"/>
          </a:p>
        </p:txBody>
      </p:sp>
    </p:spTree>
    <p:extLst>
      <p:ext uri="{BB962C8B-B14F-4D97-AF65-F5344CB8AC3E}">
        <p14:creationId xmlns:p14="http://schemas.microsoft.com/office/powerpoint/2010/main" val="286405276"/>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980728"/>
            <a:ext cx="8424936" cy="5139869"/>
          </a:xfrm>
          <a:prstGeom prst="rect">
            <a:avLst/>
          </a:prstGeom>
        </p:spPr>
        <p:txBody>
          <a:bodyPr wrap="square">
            <a:spAutoFit/>
          </a:bodyPr>
          <a:lstStyle/>
          <a:p>
            <a:r>
              <a:rPr lang="en-US" sz="2400" dirty="0"/>
              <a:t>Can HTS displace </a:t>
            </a:r>
            <a:r>
              <a:rPr lang="en-US" sz="2400" dirty="0" smtClean="0"/>
              <a:t>LTS </a:t>
            </a:r>
            <a:r>
              <a:rPr lang="en-US" sz="2000" dirty="0" smtClean="0"/>
              <a:t>(</a:t>
            </a:r>
            <a:r>
              <a:rPr lang="en-US" sz="2000" dirty="0" err="1" smtClean="0"/>
              <a:t>NbTi</a:t>
            </a:r>
            <a:r>
              <a:rPr lang="en-US" sz="2000" dirty="0" smtClean="0"/>
              <a:t>, Nb</a:t>
            </a:r>
            <a:r>
              <a:rPr lang="en-US" sz="2000" baseline="-25000" dirty="0" smtClean="0"/>
              <a:t>3</a:t>
            </a:r>
            <a:r>
              <a:rPr lang="en-US" sz="2000" dirty="0" smtClean="0"/>
              <a:t>Sn) </a:t>
            </a:r>
            <a:r>
              <a:rPr lang="en-US" sz="2400" dirty="0"/>
              <a:t>? </a:t>
            </a:r>
            <a:endParaRPr lang="en-US" sz="2400" dirty="0" smtClean="0"/>
          </a:p>
          <a:p>
            <a:r>
              <a:rPr lang="en-US" sz="2400" dirty="0"/>
              <a:t>	</a:t>
            </a:r>
            <a:r>
              <a:rPr lang="en-US" sz="2400" dirty="0" smtClean="0"/>
              <a:t>Not today (performance and cost)</a:t>
            </a:r>
            <a:endParaRPr lang="en-US" sz="2400" dirty="0"/>
          </a:p>
          <a:p>
            <a:pPr lvl="1"/>
            <a:endParaRPr lang="en-US" sz="1600" dirty="0" smtClean="0"/>
          </a:p>
          <a:p>
            <a:pPr lvl="1"/>
            <a:r>
              <a:rPr lang="en-US" sz="2400" dirty="0" smtClean="0"/>
              <a:t>Much </a:t>
            </a:r>
            <a:r>
              <a:rPr lang="en-US" sz="2400" dirty="0"/>
              <a:t>needs to be done to bring this technology to a point where it can be sold as “mature”</a:t>
            </a:r>
          </a:p>
          <a:p>
            <a:pPr lvl="2"/>
            <a:r>
              <a:rPr lang="en-US" sz="2400" b="1" dirty="0">
                <a:solidFill>
                  <a:srgbClr val="00B050"/>
                </a:solidFill>
              </a:rPr>
              <a:t>Materials have potential that can be exploited</a:t>
            </a:r>
          </a:p>
          <a:p>
            <a:pPr lvl="3"/>
            <a:r>
              <a:rPr lang="en-US" sz="2400" dirty="0"/>
              <a:t>OPHT for BSCCO-2212</a:t>
            </a:r>
          </a:p>
          <a:p>
            <a:pPr lvl="3"/>
            <a:r>
              <a:rPr lang="en-US" sz="2400" dirty="0"/>
              <a:t>Thicker layer for YBCO tapes</a:t>
            </a:r>
          </a:p>
          <a:p>
            <a:pPr lvl="3"/>
            <a:r>
              <a:rPr lang="en-US" sz="2400" dirty="0"/>
              <a:t>The Holy Grail of a round YBCO </a:t>
            </a:r>
            <a:r>
              <a:rPr lang="en-US" sz="2400" dirty="0" smtClean="0"/>
              <a:t>wire</a:t>
            </a:r>
          </a:p>
          <a:p>
            <a:pPr lvl="3"/>
            <a:r>
              <a:rPr lang="en-US" sz="2400" dirty="0" smtClean="0"/>
              <a:t>….</a:t>
            </a:r>
          </a:p>
          <a:p>
            <a:pPr lvl="3"/>
            <a:endParaRPr lang="en-US" dirty="0"/>
          </a:p>
          <a:p>
            <a:pPr marL="0" lvl="1"/>
            <a:r>
              <a:rPr lang="en-US" sz="2400" dirty="0"/>
              <a:t>Production quantities, homogeneity and cost need to evolve</a:t>
            </a:r>
          </a:p>
          <a:p>
            <a:pPr marL="0" lvl="1"/>
            <a:r>
              <a:rPr lang="en-US" sz="2400" dirty="0"/>
              <a:t>Step-up application demands, from self-field (SC-link is an ideal test-bed) to high-field accelerator magnets (feasibility)</a:t>
            </a:r>
          </a:p>
        </p:txBody>
      </p:sp>
      <p:sp>
        <p:nvSpPr>
          <p:cNvPr id="5" name="Rectangle 4"/>
          <p:cNvSpPr/>
          <p:nvPr/>
        </p:nvSpPr>
        <p:spPr>
          <a:xfrm>
            <a:off x="694234" y="233214"/>
            <a:ext cx="1107996" cy="646331"/>
          </a:xfrm>
          <a:prstGeom prst="rect">
            <a:avLst/>
          </a:prstGeom>
          <a:solidFill>
            <a:schemeClr val="tx2">
              <a:lumMod val="60000"/>
              <a:lumOff val="40000"/>
            </a:schemeClr>
          </a:solidFill>
        </p:spPr>
        <p:txBody>
          <a:bodyPr wrap="none">
            <a:spAutoFit/>
          </a:bodyPr>
          <a:lstStyle/>
          <a:p>
            <a:r>
              <a:rPr lang="en-US" sz="3600" dirty="0" smtClean="0">
                <a:solidFill>
                  <a:schemeClr val="bg1"/>
                </a:solidFill>
              </a:rPr>
              <a:t>HTS</a:t>
            </a:r>
            <a:endParaRPr lang="fr-FR" sz="3600" dirty="0">
              <a:solidFill>
                <a:schemeClr val="bg1"/>
              </a:solidFill>
            </a:endParaRPr>
          </a:p>
        </p:txBody>
      </p:sp>
    </p:spTree>
    <p:extLst>
      <p:ext uri="{BB962C8B-B14F-4D97-AF65-F5344CB8AC3E}">
        <p14:creationId xmlns:p14="http://schemas.microsoft.com/office/powerpoint/2010/main" val="425295946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4096601" cy="614973"/>
          </a:xfrm>
          <a:solidFill>
            <a:schemeClr val="tx2">
              <a:lumMod val="60000"/>
              <a:lumOff val="40000"/>
            </a:schemeClr>
          </a:solidFill>
        </p:spPr>
        <p:txBody>
          <a:bodyPr>
            <a:normAutofit fontScale="90000"/>
          </a:bodyPr>
          <a:lstStyle/>
          <a:p>
            <a:pPr algn="ctr"/>
            <a:r>
              <a:rPr lang="en-US" sz="4000" dirty="0" smtClean="0">
                <a:solidFill>
                  <a:schemeClr val="bg1"/>
                </a:solidFill>
              </a:rPr>
              <a:t>Ideas for 20 T</a:t>
            </a:r>
            <a:endParaRPr lang="en-US" sz="4000" dirty="0">
              <a:solidFill>
                <a:schemeClr val="bg1"/>
              </a:solidFill>
            </a:endParaRPr>
          </a:p>
        </p:txBody>
      </p:sp>
      <p:grpSp>
        <p:nvGrpSpPr>
          <p:cNvPr id="5" name="Group 4"/>
          <p:cNvGrpSpPr/>
          <p:nvPr/>
        </p:nvGrpSpPr>
        <p:grpSpPr>
          <a:xfrm>
            <a:off x="4840056" y="221739"/>
            <a:ext cx="4175617" cy="5910466"/>
            <a:chOff x="4840056" y="186018"/>
            <a:chExt cx="4175617" cy="5910466"/>
          </a:xfrm>
        </p:grpSpPr>
        <p:pic>
          <p:nvPicPr>
            <p:cNvPr id="7" name="Picture 12" descr="20T_iron_v3.JPG"/>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941516" y="864613"/>
              <a:ext cx="3000617" cy="3215647"/>
            </a:xfrm>
            <a:prstGeom prst="rect">
              <a:avLst/>
            </a:prstGeom>
          </p:spPr>
        </p:pic>
        <p:sp>
          <p:nvSpPr>
            <p:cNvPr id="9" name="TextBox 8"/>
            <p:cNvSpPr txBox="1"/>
            <p:nvPr/>
          </p:nvSpPr>
          <p:spPr>
            <a:xfrm>
              <a:off x="4932041" y="186018"/>
              <a:ext cx="4083632" cy="738664"/>
            </a:xfrm>
            <a:prstGeom prst="rect">
              <a:avLst/>
            </a:prstGeom>
            <a:noFill/>
          </p:spPr>
          <p:txBody>
            <a:bodyPr wrap="square" rtlCol="0">
              <a:spAutoFit/>
            </a:bodyPr>
            <a:lstStyle/>
            <a:p>
              <a:pPr algn="r"/>
              <a:r>
                <a:rPr lang="en-US" sz="2400" dirty="0" smtClean="0"/>
                <a:t>A 20 T HE-LHC dipole </a:t>
              </a:r>
            </a:p>
            <a:p>
              <a:pPr algn="r"/>
              <a:r>
                <a:rPr lang="en-US" dirty="0"/>
                <a:t>L. Rossi </a:t>
              </a:r>
              <a:r>
                <a:rPr lang="en-US" dirty="0" smtClean="0"/>
                <a:t>&amp; E. </a:t>
              </a:r>
              <a:r>
                <a:rPr lang="en-US" dirty="0" err="1" smtClean="0"/>
                <a:t>Todesco</a:t>
              </a:r>
              <a:r>
                <a:rPr lang="en-US" dirty="0" smtClean="0"/>
                <a:t>, (CERN)</a:t>
              </a:r>
              <a:endParaRPr lang="en-US" dirty="0"/>
            </a:p>
          </p:txBody>
        </p:sp>
        <p:grpSp>
          <p:nvGrpSpPr>
            <p:cNvPr id="10" name="Group 9"/>
            <p:cNvGrpSpPr/>
            <p:nvPr/>
          </p:nvGrpSpPr>
          <p:grpSpPr>
            <a:xfrm>
              <a:off x="4840056" y="3856448"/>
              <a:ext cx="4173828" cy="1970361"/>
              <a:chOff x="4381714" y="4000232"/>
              <a:chExt cx="4173828" cy="1970361"/>
            </a:xfrm>
          </p:grpSpPr>
          <p:grpSp>
            <p:nvGrpSpPr>
              <p:cNvPr id="26" name="Group 25"/>
              <p:cNvGrpSpPr>
                <a:grpSpLocks noChangeAspect="1"/>
              </p:cNvGrpSpPr>
              <p:nvPr/>
            </p:nvGrpSpPr>
            <p:grpSpPr>
              <a:xfrm>
                <a:off x="4381714" y="4168540"/>
                <a:ext cx="3582124" cy="1802053"/>
                <a:chOff x="4600497" y="4184898"/>
                <a:chExt cx="3224323" cy="1622055"/>
              </a:xfrm>
            </p:grpSpPr>
            <p:grpSp>
              <p:nvGrpSpPr>
                <p:cNvPr id="24" name="Group 23"/>
                <p:cNvGrpSpPr>
                  <a:grpSpLocks noChangeAspect="1"/>
                </p:cNvGrpSpPr>
                <p:nvPr/>
              </p:nvGrpSpPr>
              <p:grpSpPr>
                <a:xfrm>
                  <a:off x="4600497" y="4184898"/>
                  <a:ext cx="3224323" cy="1622055"/>
                  <a:chOff x="1991232" y="3140968"/>
                  <a:chExt cx="5742499" cy="2888880"/>
                </a:xfrm>
              </p:grpSpPr>
              <p:pic>
                <p:nvPicPr>
                  <p:cNvPr id="8" name="Picture 14" descr="20T_coil_v3.JPG"/>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991232" y="3140968"/>
                    <a:ext cx="5742499" cy="2888880"/>
                  </a:xfrm>
                  <a:prstGeom prst="rect">
                    <a:avLst/>
                  </a:prstGeom>
                </p:spPr>
              </p:pic>
              <p:sp>
                <p:nvSpPr>
                  <p:cNvPr id="13" name="Rectangle 12"/>
                  <p:cNvSpPr/>
                  <p:nvPr/>
                </p:nvSpPr>
                <p:spPr>
                  <a:xfrm>
                    <a:off x="5173231" y="4089771"/>
                    <a:ext cx="587982" cy="541496"/>
                  </a:xfrm>
                  <a:prstGeom prst="rect">
                    <a:avLst/>
                  </a:prstGeom>
                  <a:solidFill>
                    <a:srgbClr val="00FF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5414531" y="4686671"/>
                    <a:ext cx="346682" cy="541496"/>
                  </a:xfrm>
                  <a:prstGeom prst="rect">
                    <a:avLst/>
                  </a:prstGeom>
                  <a:solidFill>
                    <a:srgbClr val="00FF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5814580" y="3499221"/>
                    <a:ext cx="510019" cy="541496"/>
                  </a:xfrm>
                  <a:prstGeom prst="rect">
                    <a:avLst/>
                  </a:prstGeom>
                  <a:solidFill>
                    <a:srgbClr val="FF00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5814580" y="4089771"/>
                    <a:ext cx="398895" cy="541496"/>
                  </a:xfrm>
                  <a:prstGeom prst="rect">
                    <a:avLst/>
                  </a:prstGeom>
                  <a:solidFill>
                    <a:srgbClr val="FF00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814580" y="4686671"/>
                    <a:ext cx="398895" cy="541496"/>
                  </a:xfrm>
                  <a:prstGeom prst="rect">
                    <a:avLst/>
                  </a:prstGeom>
                  <a:solidFill>
                    <a:srgbClr val="FF00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373381" y="3496295"/>
                    <a:ext cx="446520" cy="541496"/>
                  </a:xfrm>
                  <a:prstGeom prst="rect">
                    <a:avLst/>
                  </a:prstGeom>
                  <a:solidFill>
                    <a:srgbClr val="FF6666"/>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6259081" y="4089771"/>
                    <a:ext cx="560820" cy="541496"/>
                  </a:xfrm>
                  <a:prstGeom prst="rect">
                    <a:avLst/>
                  </a:prstGeom>
                  <a:solidFill>
                    <a:srgbClr val="FF6666"/>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262257" y="4686671"/>
                    <a:ext cx="354443" cy="541496"/>
                  </a:xfrm>
                  <a:prstGeom prst="rect">
                    <a:avLst/>
                  </a:prstGeom>
                  <a:solidFill>
                    <a:srgbClr val="FF6666"/>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6665482" y="4686671"/>
                    <a:ext cx="916418" cy="541496"/>
                  </a:xfrm>
                  <a:prstGeom prst="rect">
                    <a:avLst/>
                  </a:prstGeom>
                  <a:solidFill>
                    <a:srgbClr val="0000FF"/>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861174" y="4093317"/>
                    <a:ext cx="720725" cy="541496"/>
                  </a:xfrm>
                  <a:prstGeom prst="rect">
                    <a:avLst/>
                  </a:prstGeom>
                  <a:solidFill>
                    <a:srgbClr val="0000FF"/>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6861174" y="3499221"/>
                    <a:ext cx="720725" cy="541496"/>
                  </a:xfrm>
                  <a:prstGeom prst="rect">
                    <a:avLst/>
                  </a:prstGeom>
                  <a:solidFill>
                    <a:srgbClr val="FF6666"/>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Arc 24"/>
                <p:cNvSpPr>
                  <a:spLocks noChangeAspect="1"/>
                </p:cNvSpPr>
                <p:nvPr/>
              </p:nvSpPr>
              <p:spPr>
                <a:xfrm>
                  <a:off x="5918987" y="5070681"/>
                  <a:ext cx="576018" cy="575724"/>
                </a:xfrm>
                <a:prstGeom prst="arc">
                  <a:avLst>
                    <a:gd name="adj1" fmla="val 10771159"/>
                    <a:gd name="adj2" fmla="val 0"/>
                  </a:avLst>
                </a:prstGeom>
                <a:ln w="38100" cmpd="sng">
                  <a:solidFill>
                    <a:srgbClr val="262626"/>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7" name="TextBox 26"/>
              <p:cNvSpPr txBox="1"/>
              <p:nvPr/>
            </p:nvSpPr>
            <p:spPr>
              <a:xfrm>
                <a:off x="6147833" y="4426954"/>
                <a:ext cx="646331" cy="369332"/>
              </a:xfrm>
              <a:prstGeom prst="rect">
                <a:avLst/>
              </a:prstGeom>
              <a:noFill/>
            </p:spPr>
            <p:txBody>
              <a:bodyPr wrap="none" rtlCol="0">
                <a:spAutoFit/>
              </a:bodyPr>
              <a:lstStyle/>
              <a:p>
                <a:r>
                  <a:rPr lang="en-US" dirty="0" smtClean="0">
                    <a:solidFill>
                      <a:srgbClr val="008000"/>
                    </a:solidFill>
                  </a:rPr>
                  <a:t>HTS</a:t>
                </a:r>
                <a:endParaRPr lang="en-US" dirty="0">
                  <a:solidFill>
                    <a:srgbClr val="008000"/>
                  </a:solidFill>
                </a:endParaRPr>
              </a:p>
            </p:txBody>
          </p:sp>
          <p:sp>
            <p:nvSpPr>
              <p:cNvPr id="28" name="TextBox 27"/>
              <p:cNvSpPr txBox="1"/>
              <p:nvPr/>
            </p:nvSpPr>
            <p:spPr>
              <a:xfrm>
                <a:off x="6723310" y="4000232"/>
                <a:ext cx="847670" cy="369332"/>
              </a:xfrm>
              <a:prstGeom prst="rect">
                <a:avLst/>
              </a:prstGeom>
              <a:noFill/>
            </p:spPr>
            <p:txBody>
              <a:bodyPr wrap="none" rtlCol="0">
                <a:spAutoFit/>
              </a:bodyPr>
              <a:lstStyle/>
              <a:p>
                <a:r>
                  <a:rPr lang="en-US" dirty="0" smtClean="0">
                    <a:solidFill>
                      <a:srgbClr val="FF0000"/>
                    </a:solidFill>
                  </a:rPr>
                  <a:t>Nb</a:t>
                </a:r>
                <a:r>
                  <a:rPr lang="en-US" baseline="-25000" dirty="0" smtClean="0">
                    <a:solidFill>
                      <a:srgbClr val="FF0000"/>
                    </a:solidFill>
                  </a:rPr>
                  <a:t>3</a:t>
                </a:r>
                <a:r>
                  <a:rPr lang="en-US" dirty="0" smtClean="0">
                    <a:solidFill>
                      <a:srgbClr val="FF0000"/>
                    </a:solidFill>
                  </a:rPr>
                  <a:t>Sn</a:t>
                </a:r>
                <a:endParaRPr lang="en-US" dirty="0">
                  <a:solidFill>
                    <a:srgbClr val="FF0000"/>
                  </a:solidFill>
                </a:endParaRPr>
              </a:p>
            </p:txBody>
          </p:sp>
          <p:sp>
            <p:nvSpPr>
              <p:cNvPr id="29" name="TextBox 28"/>
              <p:cNvSpPr txBox="1"/>
              <p:nvPr/>
            </p:nvSpPr>
            <p:spPr>
              <a:xfrm>
                <a:off x="7815210" y="4717634"/>
                <a:ext cx="740332" cy="369332"/>
              </a:xfrm>
              <a:prstGeom prst="rect">
                <a:avLst/>
              </a:prstGeom>
              <a:noFill/>
            </p:spPr>
            <p:txBody>
              <a:bodyPr wrap="none" rtlCol="0">
                <a:spAutoFit/>
              </a:bodyPr>
              <a:lstStyle/>
              <a:p>
                <a:r>
                  <a:rPr lang="en-US" dirty="0" err="1" smtClean="0">
                    <a:solidFill>
                      <a:srgbClr val="0000FF"/>
                    </a:solidFill>
                  </a:rPr>
                  <a:t>Nb</a:t>
                </a:r>
                <a:r>
                  <a:rPr lang="en-US" dirty="0" smtClean="0">
                    <a:solidFill>
                      <a:srgbClr val="0000FF"/>
                    </a:solidFill>
                  </a:rPr>
                  <a:t>-Ti</a:t>
                </a:r>
                <a:endParaRPr lang="en-US" dirty="0">
                  <a:solidFill>
                    <a:srgbClr val="0000FF"/>
                  </a:solidFill>
                </a:endParaRPr>
              </a:p>
            </p:txBody>
          </p:sp>
        </p:grpSp>
        <p:sp>
          <p:nvSpPr>
            <p:cNvPr id="3" name="TextBox 2"/>
            <p:cNvSpPr txBox="1"/>
            <p:nvPr/>
          </p:nvSpPr>
          <p:spPr>
            <a:xfrm>
              <a:off x="4890950" y="5696374"/>
              <a:ext cx="3820101" cy="400110"/>
            </a:xfrm>
            <a:prstGeom prst="rect">
              <a:avLst/>
            </a:prstGeom>
            <a:noFill/>
          </p:spPr>
          <p:txBody>
            <a:bodyPr wrap="none" rtlCol="0">
              <a:spAutoFit/>
            </a:bodyPr>
            <a:lstStyle/>
            <a:p>
              <a:r>
                <a:rPr lang="en-US" sz="2000" dirty="0" smtClean="0"/>
                <a:t>Cost optimized, graded winding</a:t>
              </a:r>
              <a:endParaRPr lang="en-US" sz="2000" dirty="0"/>
            </a:p>
          </p:txBody>
        </p:sp>
      </p:grpSp>
      <p:sp>
        <p:nvSpPr>
          <p:cNvPr id="36" name="TextBox 35"/>
          <p:cNvSpPr txBox="1"/>
          <p:nvPr/>
        </p:nvSpPr>
        <p:spPr>
          <a:xfrm>
            <a:off x="131783" y="4892968"/>
            <a:ext cx="4492631" cy="1200328"/>
          </a:xfrm>
          <a:prstGeom prst="rect">
            <a:avLst/>
          </a:prstGeom>
          <a:noFill/>
        </p:spPr>
        <p:txBody>
          <a:bodyPr wrap="square" rtlCol="0">
            <a:spAutoFit/>
          </a:bodyPr>
          <a:lstStyle/>
          <a:p>
            <a:r>
              <a:rPr lang="en-US" sz="2400" dirty="0" smtClean="0"/>
              <a:t>All options are based on an LTS winding (</a:t>
            </a:r>
            <a:r>
              <a:rPr lang="en-US" sz="2400" dirty="0" err="1" smtClean="0">
                <a:solidFill>
                  <a:srgbClr val="FF0000"/>
                </a:solidFill>
              </a:rPr>
              <a:t>outsert</a:t>
            </a:r>
            <a:r>
              <a:rPr lang="en-US" sz="2400" dirty="0" smtClean="0"/>
              <a:t>), and an HTS field booster (</a:t>
            </a:r>
            <a:r>
              <a:rPr lang="en-US" sz="2400" dirty="0" smtClean="0">
                <a:solidFill>
                  <a:srgbClr val="FF0000"/>
                </a:solidFill>
              </a:rPr>
              <a:t>insert</a:t>
            </a:r>
            <a:r>
              <a:rPr lang="en-US" sz="2400" dirty="0" smtClean="0"/>
              <a:t>)</a:t>
            </a:r>
            <a:endParaRPr lang="en-US" sz="2400" dirty="0"/>
          </a:p>
        </p:txBody>
      </p:sp>
      <p:grpSp>
        <p:nvGrpSpPr>
          <p:cNvPr id="4" name="Group 3"/>
          <p:cNvGrpSpPr/>
          <p:nvPr/>
        </p:nvGrpSpPr>
        <p:grpSpPr>
          <a:xfrm>
            <a:off x="287527" y="692696"/>
            <a:ext cx="5364593" cy="4087188"/>
            <a:chOff x="287527" y="426209"/>
            <a:chExt cx="5364593" cy="4087188"/>
          </a:xfrm>
        </p:grpSpPr>
        <p:sp>
          <p:nvSpPr>
            <p:cNvPr id="12" name="TextBox 11"/>
            <p:cNvSpPr txBox="1"/>
            <p:nvPr/>
          </p:nvSpPr>
          <p:spPr>
            <a:xfrm>
              <a:off x="287527" y="570225"/>
              <a:ext cx="2953082" cy="738664"/>
            </a:xfrm>
            <a:prstGeom prst="rect">
              <a:avLst/>
            </a:prstGeom>
            <a:noFill/>
          </p:spPr>
          <p:txBody>
            <a:bodyPr wrap="square" rtlCol="0">
              <a:spAutoFit/>
            </a:bodyPr>
            <a:lstStyle/>
            <a:p>
              <a:r>
                <a:rPr lang="en-US" sz="2400" dirty="0" smtClean="0"/>
                <a:t>A 24 T LHC </a:t>
              </a:r>
              <a:r>
                <a:rPr lang="en-US" sz="2400" i="1" dirty="0" smtClean="0"/>
                <a:t>Tripler </a:t>
              </a:r>
            </a:p>
            <a:p>
              <a:r>
                <a:rPr lang="en-US" dirty="0" smtClean="0"/>
                <a:t>P. McIntyre (TAMU)</a:t>
              </a:r>
              <a:endParaRPr lang="en-US" dirty="0"/>
            </a:p>
          </p:txBody>
        </p:sp>
        <p:sp>
          <p:nvSpPr>
            <p:cNvPr id="31" name="TextBox 30"/>
            <p:cNvSpPr txBox="1"/>
            <p:nvPr/>
          </p:nvSpPr>
          <p:spPr>
            <a:xfrm>
              <a:off x="3472574" y="426209"/>
              <a:ext cx="2162454" cy="707886"/>
            </a:xfrm>
            <a:prstGeom prst="rect">
              <a:avLst/>
            </a:prstGeom>
            <a:noFill/>
          </p:spPr>
          <p:txBody>
            <a:bodyPr wrap="square" rtlCol="0">
              <a:spAutoFit/>
            </a:bodyPr>
            <a:lstStyle/>
            <a:p>
              <a:r>
                <a:rPr lang="en-US" sz="2000" i="1" dirty="0" smtClean="0"/>
                <a:t>Stress managed </a:t>
              </a:r>
              <a:r>
                <a:rPr lang="en-US" sz="2000" dirty="0" smtClean="0"/>
                <a:t>winding</a:t>
              </a:r>
              <a:endParaRPr lang="en-US" sz="2000" dirty="0"/>
            </a:p>
          </p:txBody>
        </p:sp>
        <p:pic>
          <p:nvPicPr>
            <p:cNvPr id="34" name="Picture 33"/>
            <p:cNvPicPr>
              <a:picLocks noChangeAspect="1"/>
            </p:cNvPicPr>
            <p:nvPr/>
          </p:nvPicPr>
          <p:blipFill>
            <a:blip r:embed="rId4"/>
            <a:stretch>
              <a:fillRect/>
            </a:stretch>
          </p:blipFill>
          <p:spPr>
            <a:xfrm>
              <a:off x="316987" y="1363797"/>
              <a:ext cx="3162300" cy="3149600"/>
            </a:xfrm>
            <a:prstGeom prst="rect">
              <a:avLst/>
            </a:prstGeom>
          </p:spPr>
        </p:pic>
        <p:pic>
          <p:nvPicPr>
            <p:cNvPr id="37" name="Picture 36" descr="Screen Shot 2013-07-04 at 9.04.39 PM.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79127" y="1074185"/>
              <a:ext cx="1972041" cy="1525647"/>
            </a:xfrm>
            <a:prstGeom prst="rect">
              <a:avLst/>
            </a:prstGeom>
          </p:spPr>
        </p:pic>
        <p:pic>
          <p:nvPicPr>
            <p:cNvPr id="35" name="Picture 7" descr="DSCF005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481893" y="2555536"/>
              <a:ext cx="2170227" cy="1183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5443219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587" y="892402"/>
            <a:ext cx="1777804" cy="2680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3604" y="620688"/>
            <a:ext cx="1982564"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Screen Shot 2014-03-09 at 7.29.11 P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57565" y="3212976"/>
            <a:ext cx="2822547" cy="2069118"/>
          </a:xfrm>
          <a:prstGeom prst="rect">
            <a:avLst/>
          </a:prstGeom>
        </p:spPr>
      </p:pic>
      <p:pic>
        <p:nvPicPr>
          <p:cNvPr id="3" name="Picture 2" descr="Screen Shot 2014-03-09 at 7.26.40 PM.png"/>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779" y="567910"/>
            <a:ext cx="5064309" cy="4157234"/>
          </a:xfrm>
          <a:prstGeom prst="rect">
            <a:avLst/>
          </a:prstGeom>
        </p:spPr>
      </p:pic>
      <p:sp>
        <p:nvSpPr>
          <p:cNvPr id="5" name="TextBox 4"/>
          <p:cNvSpPr txBox="1"/>
          <p:nvPr/>
        </p:nvSpPr>
        <p:spPr>
          <a:xfrm>
            <a:off x="176581" y="4859868"/>
            <a:ext cx="2739235" cy="369332"/>
          </a:xfrm>
          <a:prstGeom prst="rect">
            <a:avLst/>
          </a:prstGeom>
          <a:noFill/>
        </p:spPr>
        <p:txBody>
          <a:bodyPr wrap="square" rtlCol="0">
            <a:spAutoFit/>
          </a:bodyPr>
          <a:lstStyle/>
          <a:p>
            <a:r>
              <a:rPr lang="en-US"/>
              <a:t>REBCO option (Roebel)</a:t>
            </a:r>
          </a:p>
        </p:txBody>
      </p:sp>
      <p:pic>
        <p:nvPicPr>
          <p:cNvPr id="9" name="Picture 8" descr="Screen Shot 2014-03-09 at 7.39.25 PM.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69328" y="3717032"/>
            <a:ext cx="3411568" cy="1377749"/>
          </a:xfrm>
          <a:prstGeom prst="rect">
            <a:avLst/>
          </a:prstGeom>
        </p:spPr>
      </p:pic>
      <p:pic>
        <p:nvPicPr>
          <p:cNvPr id="10" name="Picture 9" descr="Screen Shot 2013-07-04 at 9.47.22 PM.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62661" y="2564227"/>
            <a:ext cx="2318235" cy="1250754"/>
          </a:xfrm>
          <a:prstGeom prst="rect">
            <a:avLst/>
          </a:prstGeom>
        </p:spPr>
      </p:pic>
      <p:sp>
        <p:nvSpPr>
          <p:cNvPr id="11" name="TextBox 10"/>
          <p:cNvSpPr txBox="1"/>
          <p:nvPr/>
        </p:nvSpPr>
        <p:spPr>
          <a:xfrm>
            <a:off x="7249702" y="548680"/>
            <a:ext cx="1858802" cy="2031325"/>
          </a:xfrm>
          <a:prstGeom prst="rect">
            <a:avLst/>
          </a:prstGeom>
          <a:noFill/>
        </p:spPr>
        <p:txBody>
          <a:bodyPr wrap="square" rtlCol="0">
            <a:spAutoFit/>
          </a:bodyPr>
          <a:lstStyle/>
          <a:p>
            <a:r>
              <a:rPr lang="en-US"/>
              <a:t>BSCCO-2212, CERN provides precursor powders, US program produces wire and cable </a:t>
            </a:r>
          </a:p>
        </p:txBody>
      </p:sp>
      <p:sp>
        <p:nvSpPr>
          <p:cNvPr id="12" name="TextBox 11"/>
          <p:cNvSpPr txBox="1"/>
          <p:nvPr/>
        </p:nvSpPr>
        <p:spPr>
          <a:xfrm>
            <a:off x="107504" y="5229200"/>
            <a:ext cx="4942445" cy="923330"/>
          </a:xfrm>
          <a:prstGeom prst="rect">
            <a:avLst/>
          </a:prstGeom>
          <a:noFill/>
        </p:spPr>
        <p:txBody>
          <a:bodyPr wrap="square" rtlCol="0">
            <a:spAutoFit/>
          </a:bodyPr>
          <a:lstStyle/>
          <a:p>
            <a:r>
              <a:rPr lang="en-US"/>
              <a:t>EuCARD2 program, targeting a 5 T, 40 mm aperture demonstrator, in collaboration with EU laboratories and industry</a:t>
            </a:r>
          </a:p>
        </p:txBody>
      </p:sp>
      <p:pic>
        <p:nvPicPr>
          <p:cNvPr id="13" name="Picture 12" descr="logoEuCARD2.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76864" y="33055"/>
            <a:ext cx="1331640" cy="588399"/>
          </a:xfrm>
          <a:prstGeom prst="rect">
            <a:avLst/>
          </a:prstGeom>
        </p:spPr>
      </p:pic>
      <p:sp>
        <p:nvSpPr>
          <p:cNvPr id="14" name="TextBox 13"/>
          <p:cNvSpPr txBox="1"/>
          <p:nvPr/>
        </p:nvSpPr>
        <p:spPr>
          <a:xfrm>
            <a:off x="5480912" y="5094781"/>
            <a:ext cx="3411568" cy="923330"/>
          </a:xfrm>
          <a:prstGeom prst="rect">
            <a:avLst/>
          </a:prstGeom>
          <a:noFill/>
        </p:spPr>
        <p:txBody>
          <a:bodyPr wrap="square" rtlCol="0">
            <a:spAutoFit/>
          </a:bodyPr>
          <a:lstStyle/>
          <a:p>
            <a:r>
              <a:rPr lang="en-US"/>
              <a:t>US-BSCCo program, testing alternative materials and coil configurations (CCT)</a:t>
            </a:r>
          </a:p>
        </p:txBody>
      </p:sp>
      <p:sp>
        <p:nvSpPr>
          <p:cNvPr id="15" name="TextBox 14"/>
          <p:cNvSpPr txBox="1"/>
          <p:nvPr/>
        </p:nvSpPr>
        <p:spPr>
          <a:xfrm>
            <a:off x="5049949" y="2628386"/>
            <a:ext cx="1766668" cy="923330"/>
          </a:xfrm>
          <a:prstGeom prst="rect">
            <a:avLst/>
          </a:prstGeom>
          <a:noFill/>
        </p:spPr>
        <p:txBody>
          <a:bodyPr wrap="square" rtlCol="0">
            <a:spAutoFit/>
          </a:bodyPr>
          <a:lstStyle/>
          <a:p>
            <a:pPr algn="r"/>
            <a:r>
              <a:rPr lang="en-US"/>
              <a:t>Sample of US BSCCO-2212 cable</a:t>
            </a:r>
          </a:p>
        </p:txBody>
      </p:sp>
      <p:sp>
        <p:nvSpPr>
          <p:cNvPr id="16" name="Title 1"/>
          <p:cNvSpPr txBox="1">
            <a:spLocks/>
          </p:cNvSpPr>
          <p:nvPr/>
        </p:nvSpPr>
        <p:spPr>
          <a:xfrm>
            <a:off x="457200" y="116632"/>
            <a:ext cx="4096601" cy="614973"/>
          </a:xfrm>
          <a:prstGeom prst="rect">
            <a:avLst/>
          </a:prstGeom>
          <a:solidFill>
            <a:schemeClr val="tx2">
              <a:lumMod val="60000"/>
              <a:lumOff val="40000"/>
            </a:schemeClr>
          </a:solidFill>
        </p:spPr>
        <p:txBody>
          <a:bodyPr vert="horz" lIns="45720" rIns="45720" anchor="ctr">
            <a:normAutofit fontScale="90000" lnSpcReduction="10000"/>
          </a:bodyPr>
          <a:lstStyle>
            <a:lvl1pPr algn="l" rtl="0" eaLnBrk="1" latinLnBrk="0" hangingPunct="1">
              <a:spcBef>
                <a:spcPct val="0"/>
              </a:spcBef>
              <a:buNone/>
              <a:defRPr kumimoji="0" sz="3600" kern="1200">
                <a:solidFill>
                  <a:schemeClr val="tx1"/>
                </a:solidFill>
                <a:latin typeface="+mj-lt"/>
                <a:ea typeface="+mj-ea"/>
                <a:cs typeface="+mj-cs"/>
              </a:defRPr>
            </a:lvl1pPr>
          </a:lstStyle>
          <a:p>
            <a:pPr algn="ctr"/>
            <a:r>
              <a:rPr lang="en-US" sz="4000" dirty="0">
                <a:solidFill>
                  <a:schemeClr val="bg1"/>
                </a:solidFill>
              </a:rPr>
              <a:t>HTS for 20 T</a:t>
            </a:r>
          </a:p>
        </p:txBody>
      </p:sp>
    </p:spTree>
    <p:extLst>
      <p:ext uri="{BB962C8B-B14F-4D97-AF65-F5344CB8AC3E}">
        <p14:creationId xmlns:p14="http://schemas.microsoft.com/office/powerpoint/2010/main" val="1373947983"/>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smdp.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04272" y="765775"/>
            <a:ext cx="4095646" cy="5318853"/>
          </a:xfrm>
          <a:prstGeom prst="rect">
            <a:avLst/>
          </a:prstGeom>
        </p:spPr>
      </p:pic>
      <p:pic>
        <p:nvPicPr>
          <p:cNvPr id="5" name="Picture 4" descr="Screen Shot 2017-08-10 at 19.39.09.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7174" y="692696"/>
            <a:ext cx="4421821" cy="2697026"/>
          </a:xfrm>
          <a:prstGeom prst="rect">
            <a:avLst/>
          </a:prstGeom>
        </p:spPr>
      </p:pic>
      <p:sp>
        <p:nvSpPr>
          <p:cNvPr id="8" name="TextBox 7"/>
          <p:cNvSpPr txBox="1"/>
          <p:nvPr/>
        </p:nvSpPr>
        <p:spPr>
          <a:xfrm>
            <a:off x="457200" y="2594205"/>
            <a:ext cx="800219" cy="830997"/>
          </a:xfrm>
          <a:prstGeom prst="rect">
            <a:avLst/>
          </a:prstGeom>
          <a:noFill/>
          <a:ln>
            <a:solidFill>
              <a:srgbClr val="FF0000"/>
            </a:solidFill>
          </a:ln>
          <a:effectLst>
            <a:outerShdw blurRad="50800" dist="38100" dir="2700000" algn="tl" rotWithShape="0">
              <a:srgbClr val="000000">
                <a:alpha val="43000"/>
              </a:srgbClr>
            </a:outerShdw>
          </a:effectLst>
        </p:spPr>
        <p:txBody>
          <a:bodyPr wrap="none" rtlCol="0">
            <a:spAutoFit/>
          </a:bodyPr>
          <a:lstStyle/>
          <a:p>
            <a:r>
              <a:rPr lang="en-US" sz="2400" dirty="0" smtClean="0">
                <a:solidFill>
                  <a:srgbClr val="FF0000"/>
                </a:solidFill>
              </a:rPr>
              <a:t>HTS</a:t>
            </a:r>
          </a:p>
          <a:p>
            <a:r>
              <a:rPr lang="en-US" sz="2400" dirty="0" smtClean="0">
                <a:solidFill>
                  <a:srgbClr val="FF0000"/>
                </a:solidFill>
              </a:rPr>
              <a:t>20 T</a:t>
            </a:r>
            <a:endParaRPr lang="en-US" sz="2400" dirty="0">
              <a:solidFill>
                <a:srgbClr val="FF0000"/>
              </a:solidFill>
            </a:endParaRPr>
          </a:p>
        </p:txBody>
      </p:sp>
      <p:sp>
        <p:nvSpPr>
          <p:cNvPr id="9" name="Title 1"/>
          <p:cNvSpPr txBox="1">
            <a:spLocks/>
          </p:cNvSpPr>
          <p:nvPr/>
        </p:nvSpPr>
        <p:spPr>
          <a:xfrm>
            <a:off x="457200" y="116632"/>
            <a:ext cx="4402832" cy="614973"/>
          </a:xfrm>
          <a:prstGeom prst="rect">
            <a:avLst/>
          </a:prstGeom>
          <a:solidFill>
            <a:schemeClr val="tx2">
              <a:lumMod val="60000"/>
              <a:lumOff val="40000"/>
            </a:schemeClr>
          </a:solidFill>
        </p:spPr>
        <p:txBody>
          <a:bodyPr vert="horz" lIns="45720" rIns="45720" anchor="ctr">
            <a:normAutofit fontScale="67500" lnSpcReduction="20000"/>
          </a:bodyPr>
          <a:lstStyle>
            <a:lvl1pPr algn="l" rtl="0" eaLnBrk="1" latinLnBrk="0" hangingPunct="1">
              <a:spcBef>
                <a:spcPct val="0"/>
              </a:spcBef>
              <a:buNone/>
              <a:defRPr kumimoji="0" sz="3600" kern="1200">
                <a:solidFill>
                  <a:schemeClr val="tx1"/>
                </a:solidFill>
                <a:latin typeface="+mj-lt"/>
                <a:ea typeface="+mj-ea"/>
                <a:cs typeface="+mj-cs"/>
              </a:defRPr>
            </a:lvl1pPr>
          </a:lstStyle>
          <a:p>
            <a:pPr algn="ctr"/>
            <a:r>
              <a:rPr lang="en-US" sz="4000" dirty="0">
                <a:solidFill>
                  <a:schemeClr val="bg1"/>
                </a:solidFill>
              </a:rPr>
              <a:t>US high-field magnet R&amp;D</a:t>
            </a:r>
          </a:p>
        </p:txBody>
      </p:sp>
      <p:sp>
        <p:nvSpPr>
          <p:cNvPr id="2" name="Rectangle 1"/>
          <p:cNvSpPr/>
          <p:nvPr/>
        </p:nvSpPr>
        <p:spPr>
          <a:xfrm>
            <a:off x="76845" y="2342426"/>
            <a:ext cx="4472087" cy="1180562"/>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p:cNvSpPr txBox="1"/>
          <p:nvPr/>
        </p:nvSpPr>
        <p:spPr>
          <a:xfrm>
            <a:off x="3354403" y="1511429"/>
            <a:ext cx="970137" cy="707886"/>
          </a:xfrm>
          <a:prstGeom prst="rect">
            <a:avLst/>
          </a:prstGeom>
          <a:noFill/>
          <a:ln>
            <a:solidFill>
              <a:srgbClr val="FF0000"/>
            </a:solidFill>
          </a:ln>
          <a:effectLst>
            <a:outerShdw blurRad="50800" dist="38100" dir="2700000" algn="tl" rotWithShape="0">
              <a:srgbClr val="000000">
                <a:alpha val="43000"/>
              </a:srgbClr>
            </a:outerShdw>
          </a:effectLst>
        </p:spPr>
        <p:txBody>
          <a:bodyPr wrap="none" rtlCol="0">
            <a:spAutoFit/>
          </a:bodyPr>
          <a:lstStyle/>
          <a:p>
            <a:pPr algn="ctr"/>
            <a:r>
              <a:rPr lang="en-US" sz="2000" dirty="0">
                <a:solidFill>
                  <a:srgbClr val="FF0000"/>
                </a:solidFill>
              </a:rPr>
              <a:t>Nb3Sn</a:t>
            </a:r>
          </a:p>
          <a:p>
            <a:pPr algn="ctr"/>
            <a:r>
              <a:rPr lang="en-US" sz="2000" dirty="0">
                <a:solidFill>
                  <a:srgbClr val="FF0000"/>
                </a:solidFill>
              </a:rPr>
              <a:t>16 T</a:t>
            </a:r>
          </a:p>
        </p:txBody>
      </p:sp>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57419" y="3689053"/>
            <a:ext cx="3354917" cy="2437212"/>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53569" y="4338971"/>
            <a:ext cx="1435807" cy="517471"/>
          </a:xfrm>
          <a:prstGeom prst="rect">
            <a:avLst/>
          </a:prstGeom>
        </p:spPr>
      </p:pic>
      <p:sp>
        <p:nvSpPr>
          <p:cNvPr id="13" name="TextBox 12"/>
          <p:cNvSpPr txBox="1"/>
          <p:nvPr/>
        </p:nvSpPr>
        <p:spPr>
          <a:xfrm>
            <a:off x="282282" y="3707866"/>
            <a:ext cx="1457493" cy="1200329"/>
          </a:xfrm>
          <a:prstGeom prst="rect">
            <a:avLst/>
          </a:prstGeom>
          <a:noFill/>
        </p:spPr>
        <p:txBody>
          <a:bodyPr wrap="square" rtlCol="0">
            <a:spAutoFit/>
          </a:bodyPr>
          <a:lstStyle/>
          <a:p>
            <a:pPr defTabSz="457200"/>
            <a:r>
              <a:rPr lang="en-US" sz="1200" dirty="0" smtClean="0">
                <a:solidFill>
                  <a:srgbClr val="1F497D"/>
                </a:solidFill>
                <a:latin typeface="Franklin Gothic Medium"/>
              </a:rPr>
              <a:t>Improvements in Bi2212 powder, overpressure processing, and magnet fabrication now yielding</a:t>
            </a:r>
          </a:p>
        </p:txBody>
      </p:sp>
      <p:sp>
        <p:nvSpPr>
          <p:cNvPr id="14" name="TextBox 13"/>
          <p:cNvSpPr txBox="1"/>
          <p:nvPr/>
        </p:nvSpPr>
        <p:spPr>
          <a:xfrm>
            <a:off x="1851833" y="3645024"/>
            <a:ext cx="2176292" cy="369332"/>
          </a:xfrm>
          <a:prstGeom prst="rect">
            <a:avLst/>
          </a:prstGeom>
          <a:noFill/>
        </p:spPr>
        <p:txBody>
          <a:bodyPr wrap="square" rtlCol="0">
            <a:spAutoFit/>
          </a:bodyPr>
          <a:lstStyle/>
          <a:p>
            <a:pPr defTabSz="457200"/>
            <a:r>
              <a:rPr lang="en-US" dirty="0" err="1" smtClean="0">
                <a:solidFill>
                  <a:srgbClr val="1F497D"/>
                </a:solidFill>
                <a:latin typeface="Franklin Gothic Medium"/>
              </a:rPr>
              <a:t>Shen</a:t>
            </a:r>
            <a:r>
              <a:rPr lang="en-US" dirty="0" smtClean="0">
                <a:solidFill>
                  <a:srgbClr val="1F497D"/>
                </a:solidFill>
                <a:latin typeface="Franklin Gothic Medium"/>
              </a:rPr>
              <a:t>, EUCAS17</a:t>
            </a:r>
          </a:p>
        </p:txBody>
      </p:sp>
      <p:sp>
        <p:nvSpPr>
          <p:cNvPr id="15" name="TextBox 14"/>
          <p:cNvSpPr txBox="1"/>
          <p:nvPr/>
        </p:nvSpPr>
        <p:spPr>
          <a:xfrm>
            <a:off x="1845607" y="3911918"/>
            <a:ext cx="2370666" cy="369332"/>
          </a:xfrm>
          <a:prstGeom prst="rect">
            <a:avLst/>
          </a:prstGeom>
          <a:solidFill>
            <a:schemeClr val="bg1">
              <a:lumMod val="95000"/>
              <a:alpha val="51000"/>
            </a:schemeClr>
          </a:solidFill>
        </p:spPr>
        <p:txBody>
          <a:bodyPr wrap="square" rtlCol="0">
            <a:spAutoFit/>
          </a:bodyPr>
          <a:lstStyle/>
          <a:p>
            <a:pPr defTabSz="457200"/>
            <a:r>
              <a:rPr lang="en-US" dirty="0" smtClean="0">
                <a:solidFill>
                  <a:srgbClr val="1F497D"/>
                </a:solidFill>
                <a:latin typeface="Franklin Gothic Medium"/>
              </a:rPr>
              <a:t>Jiang, EUCAS17</a:t>
            </a:r>
          </a:p>
        </p:txBody>
      </p:sp>
      <p:sp>
        <p:nvSpPr>
          <p:cNvPr id="16" name="TextBox 15"/>
          <p:cNvSpPr txBox="1"/>
          <p:nvPr/>
        </p:nvSpPr>
        <p:spPr>
          <a:xfrm>
            <a:off x="248076" y="5209105"/>
            <a:ext cx="1457493" cy="646331"/>
          </a:xfrm>
          <a:prstGeom prst="rect">
            <a:avLst/>
          </a:prstGeom>
          <a:noFill/>
        </p:spPr>
        <p:txBody>
          <a:bodyPr wrap="square" rtlCol="0">
            <a:spAutoFit/>
          </a:bodyPr>
          <a:lstStyle/>
          <a:p>
            <a:pPr defTabSz="457200"/>
            <a:r>
              <a:rPr lang="en-US" sz="1200" dirty="0" err="1" smtClean="0">
                <a:solidFill>
                  <a:srgbClr val="1F497D"/>
                </a:solidFill>
                <a:latin typeface="Franklin Gothic Medium"/>
              </a:rPr>
              <a:t>J</a:t>
            </a:r>
            <a:r>
              <a:rPr lang="en-US" sz="1200" baseline="-25000" dirty="0" err="1" smtClean="0">
                <a:solidFill>
                  <a:srgbClr val="1F497D"/>
                </a:solidFill>
                <a:latin typeface="Franklin Gothic Medium"/>
              </a:rPr>
              <a:t>E,cable</a:t>
            </a:r>
            <a:r>
              <a:rPr lang="en-US" sz="1200" dirty="0" smtClean="0">
                <a:solidFill>
                  <a:srgbClr val="1F497D"/>
                </a:solidFill>
                <a:latin typeface="Franklin Gothic Medium"/>
              </a:rPr>
              <a:t>=730 </a:t>
            </a:r>
            <a:r>
              <a:rPr lang="en-US" sz="1200" dirty="0">
                <a:solidFill>
                  <a:srgbClr val="1F497D"/>
                </a:solidFill>
                <a:latin typeface="Franklin Gothic Medium"/>
              </a:rPr>
              <a:t>A/mm</a:t>
            </a:r>
            <a:r>
              <a:rPr lang="en-US" sz="1200" baseline="30000" dirty="0">
                <a:solidFill>
                  <a:srgbClr val="1F497D"/>
                </a:solidFill>
                <a:latin typeface="Franklin Gothic Medium"/>
              </a:rPr>
              <a:t>2 </a:t>
            </a:r>
            <a:r>
              <a:rPr lang="en-US" sz="1200" dirty="0">
                <a:solidFill>
                  <a:srgbClr val="1F497D"/>
                </a:solidFill>
                <a:latin typeface="Franklin Gothic Medium"/>
              </a:rPr>
              <a:t> </a:t>
            </a:r>
            <a:endParaRPr lang="en-US" sz="1200" dirty="0" smtClean="0">
              <a:solidFill>
                <a:srgbClr val="1F497D"/>
              </a:solidFill>
              <a:latin typeface="Franklin Gothic Medium"/>
            </a:endParaRPr>
          </a:p>
          <a:p>
            <a:pPr defTabSz="457200"/>
            <a:r>
              <a:rPr lang="en-US" sz="1200" dirty="0" smtClean="0">
                <a:solidFill>
                  <a:srgbClr val="1F497D"/>
                </a:solidFill>
                <a:latin typeface="Franklin Gothic Medium"/>
              </a:rPr>
              <a:t>Competitive with Nb</a:t>
            </a:r>
            <a:r>
              <a:rPr lang="en-US" sz="1200" baseline="-25000" dirty="0" smtClean="0">
                <a:solidFill>
                  <a:srgbClr val="1F497D"/>
                </a:solidFill>
                <a:latin typeface="Franklin Gothic Medium"/>
              </a:rPr>
              <a:t>3</a:t>
            </a:r>
            <a:r>
              <a:rPr lang="en-US" sz="1200" dirty="0" smtClean="0">
                <a:solidFill>
                  <a:srgbClr val="1F497D"/>
                </a:solidFill>
                <a:latin typeface="Franklin Gothic Medium"/>
              </a:rPr>
              <a:t>Sn at ~14T</a:t>
            </a:r>
          </a:p>
        </p:txBody>
      </p:sp>
    </p:spTree>
    <p:extLst>
      <p:ext uri="{BB962C8B-B14F-4D97-AF65-F5344CB8AC3E}">
        <p14:creationId xmlns:p14="http://schemas.microsoft.com/office/powerpoint/2010/main" val="1994878762"/>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1124744"/>
            <a:ext cx="8280920" cy="4893647"/>
          </a:xfrm>
          <a:prstGeom prst="rect">
            <a:avLst/>
          </a:prstGeom>
        </p:spPr>
        <p:txBody>
          <a:bodyPr wrap="square">
            <a:spAutoFit/>
          </a:bodyPr>
          <a:lstStyle/>
          <a:p>
            <a:pPr marL="355600" indent="-266700">
              <a:buNone/>
            </a:pPr>
            <a:r>
              <a:rPr lang="en-US" sz="3200" dirty="0">
                <a:solidFill>
                  <a:srgbClr val="FF0000"/>
                </a:solidFill>
              </a:rPr>
              <a:t>- To increase the critical </a:t>
            </a:r>
            <a:r>
              <a:rPr lang="en-US" sz="3200" dirty="0" smtClean="0">
                <a:solidFill>
                  <a:srgbClr val="FF0000"/>
                </a:solidFill>
              </a:rPr>
              <a:t>current </a:t>
            </a:r>
            <a:r>
              <a:rPr lang="en-US" sz="3200" dirty="0" err="1" smtClean="0">
                <a:solidFill>
                  <a:srgbClr val="FF0000"/>
                </a:solidFill>
              </a:rPr>
              <a:t>Jc</a:t>
            </a:r>
            <a:endParaRPr lang="en-US" sz="3200" dirty="0">
              <a:solidFill>
                <a:srgbClr val="FF0000"/>
              </a:solidFill>
            </a:endParaRPr>
          </a:p>
          <a:p>
            <a:pPr marL="355600" indent="-266700">
              <a:buNone/>
            </a:pPr>
            <a:r>
              <a:rPr lang="en-US" sz="3200" dirty="0">
                <a:solidFill>
                  <a:srgbClr val="FF0000"/>
                </a:solidFill>
              </a:rPr>
              <a:t>- To sustain larger forces </a:t>
            </a:r>
          </a:p>
          <a:p>
            <a:pPr marL="355600" indent="-266700">
              <a:buNone/>
            </a:pPr>
            <a:r>
              <a:rPr lang="en-US" sz="3200" dirty="0">
                <a:solidFill>
                  <a:srgbClr val="FF0000"/>
                </a:solidFill>
              </a:rPr>
              <a:t>- To protect those magnets </a:t>
            </a:r>
            <a:r>
              <a:rPr lang="en-US" sz="2200" dirty="0">
                <a:solidFill>
                  <a:srgbClr val="FF0000"/>
                </a:solidFill>
              </a:rPr>
              <a:t>(large numbers in series)</a:t>
            </a:r>
          </a:p>
          <a:p>
            <a:pPr marL="355600" indent="-266700">
              <a:buFontTx/>
              <a:buChar char="-"/>
            </a:pPr>
            <a:r>
              <a:rPr lang="en-US" sz="3200" dirty="0">
                <a:solidFill>
                  <a:srgbClr val="FF0000"/>
                </a:solidFill>
              </a:rPr>
              <a:t>To train those </a:t>
            </a:r>
            <a:r>
              <a:rPr lang="en-US" sz="3200" dirty="0" smtClean="0">
                <a:solidFill>
                  <a:srgbClr val="FF0000"/>
                </a:solidFill>
              </a:rPr>
              <a:t>magnets </a:t>
            </a:r>
            <a:r>
              <a:rPr lang="en-US" sz="3200" dirty="0">
                <a:solidFill>
                  <a:srgbClr val="FF0000"/>
                </a:solidFill>
              </a:rPr>
              <a:t>faster </a:t>
            </a:r>
          </a:p>
          <a:p>
            <a:pPr marL="355600" indent="-266700">
              <a:buFontTx/>
              <a:buChar char="-"/>
            </a:pPr>
            <a:r>
              <a:rPr lang="en-US" sz="3200" dirty="0" smtClean="0">
                <a:solidFill>
                  <a:srgbClr val="FF0000"/>
                </a:solidFill>
              </a:rPr>
              <a:t>To keep the memory </a:t>
            </a:r>
            <a:r>
              <a:rPr lang="en-US" sz="3200" dirty="0">
                <a:solidFill>
                  <a:srgbClr val="FF0000"/>
                </a:solidFill>
              </a:rPr>
              <a:t>after </a:t>
            </a:r>
            <a:r>
              <a:rPr lang="en-US" sz="3200" dirty="0" smtClean="0">
                <a:solidFill>
                  <a:srgbClr val="FF0000"/>
                </a:solidFill>
              </a:rPr>
              <a:t>installation and thermal cycles</a:t>
            </a:r>
            <a:endParaRPr lang="en-US" sz="3200" dirty="0">
              <a:solidFill>
                <a:srgbClr val="FF0000"/>
              </a:solidFill>
            </a:endParaRPr>
          </a:p>
          <a:p>
            <a:pPr marL="355600" indent="-266700">
              <a:buFontTx/>
              <a:buChar char="-"/>
            </a:pPr>
            <a:endParaRPr lang="en-US" sz="3200" dirty="0">
              <a:solidFill>
                <a:srgbClr val="FF0000"/>
              </a:solidFill>
            </a:endParaRPr>
          </a:p>
          <a:p>
            <a:pPr marL="355600" indent="-266700">
              <a:buFontTx/>
              <a:buChar char="-"/>
            </a:pPr>
            <a:r>
              <a:rPr lang="en-US" sz="3200" dirty="0">
                <a:solidFill>
                  <a:srgbClr val="FF0000"/>
                </a:solidFill>
              </a:rPr>
              <a:t>Global </a:t>
            </a:r>
            <a:r>
              <a:rPr lang="en-US" sz="3200" dirty="0" smtClean="0">
                <a:solidFill>
                  <a:srgbClr val="FF0000"/>
                </a:solidFill>
              </a:rPr>
              <a:t>optimization: magnet </a:t>
            </a:r>
            <a:r>
              <a:rPr lang="en-US" sz="3200" dirty="0">
                <a:solidFill>
                  <a:srgbClr val="FF0000"/>
                </a:solidFill>
              </a:rPr>
              <a:t>and </a:t>
            </a:r>
            <a:r>
              <a:rPr lang="en-US" sz="3200" dirty="0" smtClean="0">
                <a:solidFill>
                  <a:srgbClr val="FF0000"/>
                </a:solidFill>
              </a:rPr>
              <a:t>powering</a:t>
            </a:r>
          </a:p>
          <a:p>
            <a:pPr marL="630238"/>
            <a:r>
              <a:rPr lang="en-US" sz="2800" dirty="0" smtClean="0">
                <a:solidFill>
                  <a:srgbClr val="FF0000"/>
                </a:solidFill>
              </a:rPr>
              <a:t>current leads, superconducting links, energy extraction, power converters</a:t>
            </a:r>
          </a:p>
        </p:txBody>
      </p:sp>
      <p:sp>
        <p:nvSpPr>
          <p:cNvPr id="5" name="Rectangle 4"/>
          <p:cNvSpPr/>
          <p:nvPr/>
        </p:nvSpPr>
        <p:spPr>
          <a:xfrm>
            <a:off x="481966" y="163689"/>
            <a:ext cx="5581977" cy="584775"/>
          </a:xfrm>
          <a:prstGeom prst="rect">
            <a:avLst/>
          </a:prstGeom>
          <a:solidFill>
            <a:schemeClr val="tx2">
              <a:lumMod val="60000"/>
              <a:lumOff val="40000"/>
            </a:schemeClr>
          </a:solidFill>
        </p:spPr>
        <p:txBody>
          <a:bodyPr wrap="none">
            <a:spAutoFit/>
          </a:bodyPr>
          <a:lstStyle/>
          <a:p>
            <a:r>
              <a:rPr lang="en-GB" sz="3200" dirty="0">
                <a:solidFill>
                  <a:schemeClr val="bg1"/>
                </a:solidFill>
              </a:rPr>
              <a:t>High Field Magnet challenges</a:t>
            </a:r>
            <a:endParaRPr lang="fr-FR" sz="3200" dirty="0">
              <a:solidFill>
                <a:schemeClr val="bg1"/>
              </a:solidFill>
            </a:endParaRPr>
          </a:p>
        </p:txBody>
      </p:sp>
    </p:spTree>
    <p:extLst>
      <p:ext uri="{BB962C8B-B14F-4D97-AF65-F5344CB8AC3E}">
        <p14:creationId xmlns:p14="http://schemas.microsoft.com/office/powerpoint/2010/main" val="205413741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51521" y="261809"/>
            <a:ext cx="4587334" cy="557308"/>
          </a:xfrm>
          <a:solidFill>
            <a:schemeClr val="tx2">
              <a:lumMod val="60000"/>
              <a:lumOff val="40000"/>
            </a:schemeClr>
          </a:solidFill>
        </p:spPr>
        <p:txBody>
          <a:bodyPr>
            <a:noAutofit/>
          </a:bodyPr>
          <a:lstStyle/>
          <a:p>
            <a:pPr algn="ctr"/>
            <a:r>
              <a:rPr lang="en-US" sz="2400" dirty="0" smtClean="0">
                <a:solidFill>
                  <a:schemeClr val="bg1"/>
                </a:solidFill>
              </a:rPr>
              <a:t>Superconducting magnet market</a:t>
            </a:r>
            <a:endParaRPr lang="en-US" sz="2400" dirty="0">
              <a:solidFill>
                <a:schemeClr val="bg1"/>
              </a:solidFill>
            </a:endParaRPr>
          </a:p>
        </p:txBody>
      </p:sp>
      <p:sp>
        <p:nvSpPr>
          <p:cNvPr id="10" name="TextBox 9"/>
          <p:cNvSpPr txBox="1"/>
          <p:nvPr/>
        </p:nvSpPr>
        <p:spPr>
          <a:xfrm>
            <a:off x="13005" y="5557649"/>
            <a:ext cx="7559101" cy="553998"/>
          </a:xfrm>
          <a:prstGeom prst="rect">
            <a:avLst/>
          </a:prstGeom>
          <a:noFill/>
        </p:spPr>
        <p:txBody>
          <a:bodyPr wrap="square" rtlCol="0">
            <a:spAutoFit/>
          </a:bodyPr>
          <a:lstStyle/>
          <a:p>
            <a:r>
              <a:rPr lang="en-US" sz="1000" dirty="0" smtClean="0">
                <a:solidFill>
                  <a:schemeClr val="tx2"/>
                </a:solidFill>
              </a:rPr>
              <a:t>Sources: 	[1] from market report at </a:t>
            </a:r>
            <a:r>
              <a:rPr lang="en-US" sz="1000" dirty="0" err="1" smtClean="0">
                <a:solidFill>
                  <a:schemeClr val="tx2"/>
                </a:solidFill>
              </a:rPr>
              <a:t>Conectus.org</a:t>
            </a:r>
            <a:r>
              <a:rPr lang="en-US" sz="1000" dirty="0" smtClean="0">
                <a:solidFill>
                  <a:schemeClr val="tx2"/>
                </a:solidFill>
              </a:rPr>
              <a:t>, converted from </a:t>
            </a:r>
            <a:r>
              <a:rPr lang="en-US" sz="1000" dirty="0" err="1" smtClean="0">
                <a:solidFill>
                  <a:schemeClr val="tx2"/>
                </a:solidFill>
              </a:rPr>
              <a:t>repored</a:t>
            </a:r>
            <a:r>
              <a:rPr lang="en-US" sz="1000" dirty="0" smtClean="0">
                <a:solidFill>
                  <a:schemeClr val="tx2"/>
                </a:solidFill>
              </a:rPr>
              <a:t> 5.3 BEUR in 2013</a:t>
            </a:r>
          </a:p>
          <a:p>
            <a:r>
              <a:rPr lang="en-US" sz="1000" dirty="0">
                <a:solidFill>
                  <a:schemeClr val="tx2"/>
                </a:solidFill>
              </a:rPr>
              <a:t>	</a:t>
            </a:r>
            <a:r>
              <a:rPr lang="en-US" sz="1000" dirty="0" smtClean="0">
                <a:solidFill>
                  <a:schemeClr val="tx2"/>
                </a:solidFill>
              </a:rPr>
              <a:t>[2] Report to the CERN Finance Committee, 2008, reported 1.7 BCHF(2008) escalated to 2013</a:t>
            </a:r>
          </a:p>
          <a:p>
            <a:r>
              <a:rPr lang="en-US" sz="1000" dirty="0">
                <a:solidFill>
                  <a:schemeClr val="tx2"/>
                </a:solidFill>
              </a:rPr>
              <a:t>	</a:t>
            </a:r>
            <a:r>
              <a:rPr lang="en-US" sz="1000" dirty="0" smtClean="0">
                <a:solidFill>
                  <a:schemeClr val="tx2"/>
                </a:solidFill>
              </a:rPr>
              <a:t>[3] DOE Assessment of the ITER Project Cost Estimate, reported 1.09 BUSD(2002) escalated to 2013</a:t>
            </a:r>
            <a:endParaRPr lang="en-US" sz="1000" dirty="0">
              <a:solidFill>
                <a:schemeClr val="tx2"/>
              </a:solidFill>
            </a:endParaRPr>
          </a:p>
        </p:txBody>
      </p:sp>
      <p:pic>
        <p:nvPicPr>
          <p:cNvPr id="3" name="Picture 2" descr="Screen Shot 2014-07-18 at 12.22.49 PM.png"/>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650612" y="1844322"/>
            <a:ext cx="3714550" cy="2201799"/>
          </a:xfrm>
          <a:prstGeom prst="rect">
            <a:avLst/>
          </a:prstGeom>
        </p:spPr>
      </p:pic>
      <p:grpSp>
        <p:nvGrpSpPr>
          <p:cNvPr id="4" name="Group 3"/>
          <p:cNvGrpSpPr/>
          <p:nvPr/>
        </p:nvGrpSpPr>
        <p:grpSpPr>
          <a:xfrm>
            <a:off x="4245650" y="3787461"/>
            <a:ext cx="4723436" cy="1779138"/>
            <a:chOff x="3978369" y="4242706"/>
            <a:chExt cx="5087392" cy="2138622"/>
          </a:xfrm>
        </p:grpSpPr>
        <p:pic>
          <p:nvPicPr>
            <p:cNvPr id="13" name="Picture 12" descr="lau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00192" y="4394266"/>
              <a:ext cx="1534013" cy="1148621"/>
            </a:xfrm>
            <a:prstGeom prst="rect">
              <a:avLst/>
            </a:prstGeom>
          </p:spPr>
        </p:pic>
        <p:pic>
          <p:nvPicPr>
            <p:cNvPr id="6" name="Picture 5" descr="Outokumpo JT-60SA device.jpg"/>
            <p:cNvPicPr>
              <a:picLocks noChangeAspect="1"/>
            </p:cNvPicPr>
            <p:nvPr/>
          </p:nvPicPr>
          <p:blipFill>
            <a:blip r:embed="rId4" cstate="screen">
              <a:clrChange>
                <a:clrFrom>
                  <a:srgbClr val="FCFCFC"/>
                </a:clrFrom>
                <a:clrTo>
                  <a:srgbClr val="FCFCFC">
                    <a:alpha val="0"/>
                  </a:srgbClr>
                </a:clrTo>
              </a:clrChange>
              <a:extLst>
                <a:ext uri="{28A0092B-C50C-407E-A947-70E740481C1C}">
                  <a14:useLocalDpi xmlns:a14="http://schemas.microsoft.com/office/drawing/2010/main"/>
                </a:ext>
              </a:extLst>
            </a:blip>
            <a:stretch>
              <a:fillRect/>
            </a:stretch>
          </p:blipFill>
          <p:spPr>
            <a:xfrm>
              <a:off x="3978369" y="4242706"/>
              <a:ext cx="1770219" cy="1220424"/>
            </a:xfrm>
            <a:prstGeom prst="rect">
              <a:avLst/>
            </a:prstGeom>
          </p:spPr>
        </p:pic>
        <p:pic>
          <p:nvPicPr>
            <p:cNvPr id="12" name="Picture 11" descr="LHC.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49938" y="5373216"/>
              <a:ext cx="1815823" cy="845483"/>
            </a:xfrm>
            <a:prstGeom prst="rect">
              <a:avLst/>
            </a:prstGeom>
          </p:spPr>
        </p:pic>
        <p:pic>
          <p:nvPicPr>
            <p:cNvPr id="9" name="Picture 8" descr="bg_tokamak.jpg"/>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058489" y="4851779"/>
              <a:ext cx="1584176" cy="1529549"/>
            </a:xfrm>
            <a:prstGeom prst="rect">
              <a:avLst/>
            </a:prstGeom>
          </p:spPr>
        </p:pic>
        <p:sp>
          <p:nvSpPr>
            <p:cNvPr id="20" name="TextBox 19"/>
            <p:cNvSpPr txBox="1"/>
            <p:nvPr/>
          </p:nvSpPr>
          <p:spPr>
            <a:xfrm>
              <a:off x="4200830" y="5463130"/>
              <a:ext cx="736099" cy="276999"/>
            </a:xfrm>
            <a:prstGeom prst="rect">
              <a:avLst/>
            </a:prstGeom>
            <a:noFill/>
          </p:spPr>
          <p:txBody>
            <a:bodyPr wrap="none" rtlCol="0">
              <a:spAutoFit/>
            </a:bodyPr>
            <a:lstStyle/>
            <a:p>
              <a:r>
                <a:rPr lang="en-US" sz="1200" dirty="0" smtClean="0"/>
                <a:t>JT60SA</a:t>
              </a:r>
              <a:endParaRPr lang="en-US" sz="1200" dirty="0"/>
            </a:p>
          </p:txBody>
        </p:sp>
        <p:sp>
          <p:nvSpPr>
            <p:cNvPr id="21" name="TextBox 20"/>
            <p:cNvSpPr txBox="1"/>
            <p:nvPr/>
          </p:nvSpPr>
          <p:spPr>
            <a:xfrm>
              <a:off x="4662066" y="5854527"/>
              <a:ext cx="543739" cy="276999"/>
            </a:xfrm>
            <a:prstGeom prst="rect">
              <a:avLst/>
            </a:prstGeom>
            <a:noFill/>
          </p:spPr>
          <p:txBody>
            <a:bodyPr wrap="none" rtlCol="0">
              <a:spAutoFit/>
            </a:bodyPr>
            <a:lstStyle/>
            <a:p>
              <a:r>
                <a:rPr lang="en-US" sz="1200" dirty="0" smtClean="0"/>
                <a:t>ITER</a:t>
              </a:r>
              <a:endParaRPr lang="en-US" sz="1200" dirty="0"/>
            </a:p>
          </p:txBody>
        </p:sp>
        <p:sp>
          <p:nvSpPr>
            <p:cNvPr id="22" name="TextBox 21"/>
            <p:cNvSpPr txBox="1"/>
            <p:nvPr/>
          </p:nvSpPr>
          <p:spPr>
            <a:xfrm>
              <a:off x="7903500" y="5018020"/>
              <a:ext cx="492518" cy="276999"/>
            </a:xfrm>
            <a:prstGeom prst="rect">
              <a:avLst/>
            </a:prstGeom>
            <a:noFill/>
          </p:spPr>
          <p:txBody>
            <a:bodyPr wrap="none" rtlCol="0">
              <a:spAutoFit/>
            </a:bodyPr>
            <a:lstStyle/>
            <a:p>
              <a:r>
                <a:rPr lang="en-US" sz="1200" dirty="0" smtClean="0"/>
                <a:t>LHC</a:t>
              </a:r>
              <a:endParaRPr lang="en-US" sz="1200" dirty="0"/>
            </a:p>
          </p:txBody>
        </p:sp>
      </p:grpSp>
      <p:grpSp>
        <p:nvGrpSpPr>
          <p:cNvPr id="2" name="Group 1"/>
          <p:cNvGrpSpPr/>
          <p:nvPr/>
        </p:nvGrpSpPr>
        <p:grpSpPr>
          <a:xfrm>
            <a:off x="4139952" y="133900"/>
            <a:ext cx="4399069" cy="1777912"/>
            <a:chOff x="4139952" y="133899"/>
            <a:chExt cx="4896544" cy="2358997"/>
          </a:xfrm>
        </p:grpSpPr>
        <p:pic>
          <p:nvPicPr>
            <p:cNvPr id="15" name="Picture 14" descr="Screen Shot 2014-07-05 at 9.55.09 PM.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74161" y="133899"/>
              <a:ext cx="1655969" cy="1179284"/>
            </a:xfrm>
            <a:prstGeom prst="rect">
              <a:avLst/>
            </a:prstGeom>
          </p:spPr>
        </p:pic>
        <p:pic>
          <p:nvPicPr>
            <p:cNvPr id="17" name="Picture 16" descr="AVANCE1000.jpg"/>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8061297" y="153469"/>
              <a:ext cx="975199" cy="2040932"/>
            </a:xfrm>
            <a:prstGeom prst="rect">
              <a:avLst/>
            </a:prstGeom>
          </p:spPr>
        </p:pic>
        <p:pic>
          <p:nvPicPr>
            <p:cNvPr id="18" name="Picture 17" descr="index.jpg"/>
            <p:cNvPicPr>
              <a:picLocks noChangeAspect="1"/>
            </p:cNvPicPr>
            <p:nvPr/>
          </p:nvPicPr>
          <p:blipFill>
            <a:blip r:embed="rId9">
              <a:clrChange>
                <a:clrFrom>
                  <a:srgbClr val="FCFCFC"/>
                </a:clrFrom>
                <a:clrTo>
                  <a:srgbClr val="FCFCFC">
                    <a:alpha val="0"/>
                  </a:srgbClr>
                </a:clrTo>
              </a:clrChange>
              <a:extLst>
                <a:ext uri="{28A0092B-C50C-407E-A947-70E740481C1C}">
                  <a14:useLocalDpi xmlns:a14="http://schemas.microsoft.com/office/drawing/2010/main"/>
                </a:ext>
              </a:extLst>
            </a:blip>
            <a:stretch>
              <a:fillRect/>
            </a:stretch>
          </p:blipFill>
          <p:spPr>
            <a:xfrm>
              <a:off x="4139952" y="938386"/>
              <a:ext cx="1626203" cy="1543233"/>
            </a:xfrm>
            <a:prstGeom prst="rect">
              <a:avLst/>
            </a:prstGeom>
          </p:spPr>
        </p:pic>
        <p:pic>
          <p:nvPicPr>
            <p:cNvPr id="16" name="Picture 15" descr="mr_3377_2.jpg"/>
            <p:cNvPicPr>
              <a:picLocks noChangeAspect="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886399" y="191626"/>
              <a:ext cx="1506683" cy="1285702"/>
            </a:xfrm>
            <a:prstGeom prst="rect">
              <a:avLst/>
            </a:prstGeom>
          </p:spPr>
        </p:pic>
        <p:pic>
          <p:nvPicPr>
            <p:cNvPr id="19" name="Picture 18" descr="philips.jpg"/>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696011" y="952611"/>
              <a:ext cx="1540285" cy="1540285"/>
            </a:xfrm>
            <a:prstGeom prst="rect">
              <a:avLst/>
            </a:prstGeom>
          </p:spPr>
        </p:pic>
        <p:sp>
          <p:nvSpPr>
            <p:cNvPr id="23" name="TextBox 22"/>
            <p:cNvSpPr txBox="1"/>
            <p:nvPr/>
          </p:nvSpPr>
          <p:spPr>
            <a:xfrm>
              <a:off x="7530633" y="1917402"/>
              <a:ext cx="543739" cy="276999"/>
            </a:xfrm>
            <a:prstGeom prst="rect">
              <a:avLst/>
            </a:prstGeom>
            <a:noFill/>
          </p:spPr>
          <p:txBody>
            <a:bodyPr wrap="none" rtlCol="0">
              <a:spAutoFit/>
            </a:bodyPr>
            <a:lstStyle/>
            <a:p>
              <a:r>
                <a:rPr lang="en-US" sz="1200" dirty="0" smtClean="0"/>
                <a:t>NMR</a:t>
              </a:r>
              <a:endParaRPr lang="en-US" sz="1200" dirty="0"/>
            </a:p>
          </p:txBody>
        </p:sp>
        <p:sp>
          <p:nvSpPr>
            <p:cNvPr id="24" name="TextBox 23"/>
            <p:cNvSpPr txBox="1"/>
            <p:nvPr/>
          </p:nvSpPr>
          <p:spPr>
            <a:xfrm>
              <a:off x="5696011" y="1313183"/>
              <a:ext cx="466744" cy="276999"/>
            </a:xfrm>
            <a:prstGeom prst="rect">
              <a:avLst/>
            </a:prstGeom>
            <a:noFill/>
          </p:spPr>
          <p:txBody>
            <a:bodyPr wrap="none" rtlCol="0">
              <a:spAutoFit/>
            </a:bodyPr>
            <a:lstStyle/>
            <a:p>
              <a:r>
                <a:rPr lang="en-US" sz="1200" dirty="0" smtClean="0"/>
                <a:t>MRI</a:t>
              </a:r>
              <a:endParaRPr lang="en-US" sz="1200" dirty="0"/>
            </a:p>
          </p:txBody>
        </p:sp>
      </p:grpSp>
      <p:sp>
        <p:nvSpPr>
          <p:cNvPr id="5" name="Rectangle 4"/>
          <p:cNvSpPr/>
          <p:nvPr/>
        </p:nvSpPr>
        <p:spPr>
          <a:xfrm>
            <a:off x="133928" y="1004784"/>
            <a:ext cx="4085537" cy="4298613"/>
          </a:xfrm>
          <a:prstGeom prst="rect">
            <a:avLst/>
          </a:prstGeom>
        </p:spPr>
        <p:txBody>
          <a:bodyPr wrap="square">
            <a:spAutoFit/>
          </a:bodyPr>
          <a:lstStyle/>
          <a:p>
            <a:pPr marL="36513" indent="0" algn="just">
              <a:buNone/>
            </a:pPr>
            <a:r>
              <a:rPr lang="en-US" dirty="0"/>
              <a:t>At present, the vast majority of the use of superconductors is for magnet applications:</a:t>
            </a:r>
          </a:p>
          <a:p>
            <a:pPr marL="266700" lvl="1" indent="-196850" algn="just" defTabSz="1438275">
              <a:buFontTx/>
              <a:buChar char="-"/>
            </a:pPr>
            <a:r>
              <a:rPr lang="en-US" sz="1600" b="1" dirty="0" smtClean="0">
                <a:solidFill>
                  <a:srgbClr val="FF0000"/>
                </a:solidFill>
              </a:rPr>
              <a:t>MRI (</a:t>
            </a:r>
            <a:r>
              <a:rPr lang="en-US" sz="1600" b="1" i="1" dirty="0" err="1" smtClean="0">
                <a:solidFill>
                  <a:srgbClr val="FF0000"/>
                </a:solidFill>
              </a:rPr>
              <a:t>NbTi</a:t>
            </a:r>
            <a:r>
              <a:rPr lang="en-US" sz="1600" b="1" i="1" dirty="0" smtClean="0">
                <a:solidFill>
                  <a:srgbClr val="FF0000"/>
                </a:solidFill>
              </a:rPr>
              <a:t>): </a:t>
            </a:r>
            <a:r>
              <a:rPr lang="en-US" b="1" dirty="0" smtClean="0">
                <a:solidFill>
                  <a:srgbClr val="FF0000"/>
                </a:solidFill>
              </a:rPr>
              <a:t>5.5 </a:t>
            </a:r>
            <a:r>
              <a:rPr lang="en-US" b="1" dirty="0">
                <a:solidFill>
                  <a:srgbClr val="FF0000"/>
                </a:solidFill>
              </a:rPr>
              <a:t>BUSD/year</a:t>
            </a:r>
            <a:r>
              <a:rPr lang="en-US" b="1" baseline="30000" dirty="0">
                <a:solidFill>
                  <a:srgbClr val="FF0000"/>
                </a:solidFill>
              </a:rPr>
              <a:t>[1]</a:t>
            </a:r>
            <a:r>
              <a:rPr lang="en-US" b="1" dirty="0">
                <a:solidFill>
                  <a:srgbClr val="FF0000"/>
                </a:solidFill>
              </a:rPr>
              <a:t>;  </a:t>
            </a:r>
            <a:endParaRPr lang="en-US" b="1" dirty="0" smtClean="0">
              <a:solidFill>
                <a:srgbClr val="FF0000"/>
              </a:solidFill>
            </a:endParaRPr>
          </a:p>
          <a:p>
            <a:pPr marL="69850" lvl="1" algn="just" defTabSz="1438275"/>
            <a:r>
              <a:rPr lang="en-US" b="1" dirty="0">
                <a:solidFill>
                  <a:srgbClr val="FF0000"/>
                </a:solidFill>
              </a:rPr>
              <a:t>	</a:t>
            </a:r>
            <a:r>
              <a:rPr lang="en-US" b="1" dirty="0" smtClean="0">
                <a:solidFill>
                  <a:srgbClr val="FF0000"/>
                </a:solidFill>
              </a:rPr>
              <a:t>7.0 </a:t>
            </a:r>
            <a:r>
              <a:rPr lang="en-US" b="1" dirty="0">
                <a:solidFill>
                  <a:srgbClr val="FF0000"/>
                </a:solidFill>
              </a:rPr>
              <a:t>BUSD/year in </a:t>
            </a:r>
            <a:r>
              <a:rPr lang="en-US" b="1" dirty="0" smtClean="0">
                <a:solidFill>
                  <a:srgbClr val="FF0000"/>
                </a:solidFill>
              </a:rPr>
              <a:t>2017</a:t>
            </a:r>
          </a:p>
          <a:p>
            <a:pPr marL="266700" lvl="1" indent="-196850" algn="just" defTabSz="1438275">
              <a:buFontTx/>
              <a:buChar char="-"/>
            </a:pPr>
            <a:r>
              <a:rPr lang="en-US" sz="1600" b="1" dirty="0" smtClean="0">
                <a:solidFill>
                  <a:srgbClr val="FF0000"/>
                </a:solidFill>
              </a:rPr>
              <a:t>NMR</a:t>
            </a:r>
            <a:r>
              <a:rPr lang="en-US" sz="1600" b="1" dirty="0">
                <a:solidFill>
                  <a:srgbClr val="FF0000"/>
                </a:solidFill>
              </a:rPr>
              <a:t>, science and research: </a:t>
            </a:r>
            <a:r>
              <a:rPr lang="en-US" sz="1600" b="1" i="1" dirty="0" smtClean="0">
                <a:solidFill>
                  <a:srgbClr val="FF0000"/>
                </a:solidFill>
              </a:rPr>
              <a:t>(Nb3Sn)</a:t>
            </a:r>
            <a:endParaRPr lang="en-US" sz="1600" b="1" i="1" dirty="0"/>
          </a:p>
          <a:p>
            <a:pPr marL="69850" lvl="1" algn="just" defTabSz="1260475"/>
            <a:r>
              <a:rPr lang="en-US" sz="1600" b="1" dirty="0">
                <a:solidFill>
                  <a:srgbClr val="FF0000"/>
                </a:solidFill>
                <a:sym typeface="Symbol" panose="05050102010706020507" pitchFamily="18" charset="2"/>
              </a:rPr>
              <a:t>	</a:t>
            </a:r>
            <a:r>
              <a:rPr lang="en-US" b="1" dirty="0" smtClean="0">
                <a:solidFill>
                  <a:srgbClr val="FF0000"/>
                </a:solidFill>
                <a:sym typeface="Symbol" panose="05050102010706020507" pitchFamily="18" charset="2"/>
              </a:rPr>
              <a:t> </a:t>
            </a:r>
            <a:r>
              <a:rPr lang="en-US" b="1" dirty="0" smtClean="0">
                <a:solidFill>
                  <a:srgbClr val="FF0000"/>
                </a:solidFill>
              </a:rPr>
              <a:t>1 </a:t>
            </a:r>
            <a:r>
              <a:rPr lang="en-US" b="1" dirty="0">
                <a:solidFill>
                  <a:srgbClr val="FF0000"/>
                </a:solidFill>
              </a:rPr>
              <a:t>BUSD/year</a:t>
            </a:r>
            <a:r>
              <a:rPr lang="en-US" b="1" baseline="30000" dirty="0">
                <a:solidFill>
                  <a:srgbClr val="FF0000"/>
                </a:solidFill>
              </a:rPr>
              <a:t>[1</a:t>
            </a:r>
            <a:r>
              <a:rPr lang="en-US" b="1" baseline="30000" dirty="0" smtClean="0">
                <a:solidFill>
                  <a:srgbClr val="FF0000"/>
                </a:solidFill>
              </a:rPr>
              <a:t>]</a:t>
            </a:r>
            <a:endParaRPr lang="en-US" b="1" i="1" baseline="30000" dirty="0">
              <a:solidFill>
                <a:srgbClr val="FF0000"/>
              </a:solidFill>
            </a:endParaRPr>
          </a:p>
          <a:p>
            <a:pPr marL="69850" lvl="1" algn="just" defTabSz="1438275"/>
            <a:endParaRPr lang="en-US" sz="1400" b="1" i="1" baseline="30000" dirty="0">
              <a:solidFill>
                <a:srgbClr val="FF0000"/>
              </a:solidFill>
            </a:endParaRPr>
          </a:p>
          <a:p>
            <a:pPr marL="69850" lvl="1" algn="just" defTabSz="1438275"/>
            <a:r>
              <a:rPr lang="en-US" sz="1400" b="1" dirty="0" smtClean="0">
                <a:solidFill>
                  <a:srgbClr val="FF0000"/>
                </a:solidFill>
              </a:rPr>
              <a:t>	</a:t>
            </a:r>
            <a:endParaRPr lang="en-US" sz="1100" dirty="0" smtClean="0"/>
          </a:p>
          <a:p>
            <a:pPr marL="36513" indent="0" algn="just">
              <a:buNone/>
            </a:pPr>
            <a:r>
              <a:rPr lang="en-US" dirty="0" smtClean="0"/>
              <a:t>Large </a:t>
            </a:r>
            <a:r>
              <a:rPr lang="en-US" dirty="0"/>
              <a:t>scale projects (HEP, Fusion) represent only a fraction of the total </a:t>
            </a:r>
            <a:r>
              <a:rPr lang="en-US" dirty="0" smtClean="0"/>
              <a:t>market and discontinuities:</a:t>
            </a:r>
            <a:endParaRPr lang="en-US" dirty="0"/>
          </a:p>
          <a:p>
            <a:pPr marL="354012" lvl="1" indent="0" algn="just">
              <a:buNone/>
            </a:pPr>
            <a:r>
              <a:rPr lang="en-US" dirty="0"/>
              <a:t>Evaluated cost of LHC magnet system (material): 2 BUSD</a:t>
            </a:r>
            <a:r>
              <a:rPr lang="en-US" baseline="30000" dirty="0"/>
              <a:t>[2]</a:t>
            </a:r>
          </a:p>
          <a:p>
            <a:pPr marL="354012" lvl="1" indent="0" algn="just">
              <a:buNone/>
            </a:pPr>
            <a:r>
              <a:rPr lang="en-US" dirty="0"/>
              <a:t>Quoted cost of ITER magnet system (material): 1.4 BUSD</a:t>
            </a:r>
            <a:r>
              <a:rPr lang="en-US" baseline="30000" dirty="0"/>
              <a:t>[3]</a:t>
            </a:r>
          </a:p>
        </p:txBody>
      </p:sp>
    </p:spTree>
    <p:extLst>
      <p:ext uri="{BB962C8B-B14F-4D97-AF65-F5344CB8AC3E}">
        <p14:creationId xmlns:p14="http://schemas.microsoft.com/office/powerpoint/2010/main" val="803998614"/>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6"/>
          <p:cNvSpPr txBox="1">
            <a:spLocks/>
          </p:cNvSpPr>
          <p:nvPr/>
        </p:nvSpPr>
        <p:spPr>
          <a:xfrm>
            <a:off x="135344" y="108399"/>
            <a:ext cx="6020832" cy="656306"/>
          </a:xfrm>
          <a:prstGeom prst="rect">
            <a:avLst/>
          </a:prstGeom>
          <a:solidFill>
            <a:schemeClr val="tx2">
              <a:lumMod val="60000"/>
              <a:lumOff val="40000"/>
            </a:schemeClr>
          </a:solidFill>
        </p:spPr>
        <p:txBody>
          <a:bodyPr vert="horz" lIns="45720" rIns="45720" anchor="ctr">
            <a:noAutofit/>
          </a:bodyPr>
          <a:lstStyle>
            <a:lvl1pPr algn="l" rtl="0" eaLnBrk="1" latinLnBrk="0" hangingPunct="1">
              <a:spcBef>
                <a:spcPct val="0"/>
              </a:spcBef>
              <a:buNone/>
              <a:defRPr kumimoji="0" sz="3600" kern="1200">
                <a:solidFill>
                  <a:schemeClr val="tx1"/>
                </a:solidFill>
                <a:latin typeface="+mj-lt"/>
                <a:ea typeface="+mj-ea"/>
                <a:cs typeface="+mj-cs"/>
              </a:defRPr>
            </a:lvl1pPr>
          </a:lstStyle>
          <a:p>
            <a:pPr algn="ctr"/>
            <a:r>
              <a:rPr lang="en-US" sz="2400" dirty="0" smtClean="0">
                <a:solidFill>
                  <a:schemeClr val="bg1"/>
                </a:solidFill>
              </a:rPr>
              <a:t>Superconducting conductor production</a:t>
            </a:r>
            <a:endParaRPr lang="en-US" sz="2400" dirty="0">
              <a:solidFill>
                <a:schemeClr val="bg1"/>
              </a:solidFill>
            </a:endParaRPr>
          </a:p>
        </p:txBody>
      </p:sp>
      <p:sp>
        <p:nvSpPr>
          <p:cNvPr id="5" name="Rectangle 4"/>
          <p:cNvSpPr/>
          <p:nvPr/>
        </p:nvSpPr>
        <p:spPr>
          <a:xfrm>
            <a:off x="179512" y="980728"/>
            <a:ext cx="8449624" cy="2308324"/>
          </a:xfrm>
          <a:prstGeom prst="rect">
            <a:avLst/>
          </a:prstGeom>
        </p:spPr>
        <p:txBody>
          <a:bodyPr wrap="square">
            <a:spAutoFit/>
          </a:bodyPr>
          <a:lstStyle/>
          <a:p>
            <a:r>
              <a:rPr lang="en-GB" b="1" dirty="0" err="1" smtClean="0"/>
              <a:t>NbTi</a:t>
            </a:r>
            <a:r>
              <a:rPr lang="en-GB" dirty="0" smtClean="0"/>
              <a:t> </a:t>
            </a:r>
            <a:r>
              <a:rPr lang="en-GB" dirty="0"/>
              <a:t>in the world </a:t>
            </a:r>
            <a:r>
              <a:rPr lang="en-GB" dirty="0" smtClean="0"/>
              <a:t>: </a:t>
            </a:r>
            <a:r>
              <a:rPr lang="en-GB" b="1" dirty="0" smtClean="0">
                <a:sym typeface="Symbol" panose="05050102010706020507" pitchFamily="18" charset="2"/>
              </a:rPr>
              <a:t> </a:t>
            </a:r>
            <a:r>
              <a:rPr lang="en-GB" b="1" dirty="0" smtClean="0"/>
              <a:t>600 </a:t>
            </a:r>
            <a:r>
              <a:rPr lang="en-GB" b="1" dirty="0"/>
              <a:t>tons/year</a:t>
            </a:r>
            <a:r>
              <a:rPr lang="en-GB" dirty="0"/>
              <a:t>, driven by MRI production</a:t>
            </a:r>
          </a:p>
          <a:p>
            <a:endParaRPr lang="en-GB" dirty="0"/>
          </a:p>
          <a:p>
            <a:r>
              <a:rPr lang="en-GB" b="1" dirty="0" smtClean="0"/>
              <a:t>Nb3Sn</a:t>
            </a:r>
            <a:r>
              <a:rPr lang="en-GB" dirty="0" smtClean="0"/>
              <a:t> </a:t>
            </a:r>
            <a:r>
              <a:rPr lang="en-GB" b="1" dirty="0" smtClean="0"/>
              <a:t>: </a:t>
            </a:r>
            <a:r>
              <a:rPr lang="en-GB" b="1" dirty="0" smtClean="0">
                <a:sym typeface="Symbol" panose="05050102010706020507" pitchFamily="18" charset="2"/>
              </a:rPr>
              <a:t> </a:t>
            </a:r>
            <a:r>
              <a:rPr lang="en-GB" b="1" dirty="0" smtClean="0"/>
              <a:t>10 tons/year</a:t>
            </a:r>
            <a:r>
              <a:rPr lang="en-GB" dirty="0"/>
              <a:t>, driven by NMR </a:t>
            </a:r>
            <a:r>
              <a:rPr lang="en-GB" dirty="0" smtClean="0"/>
              <a:t>magnets and laboratory solenoids</a:t>
            </a:r>
          </a:p>
          <a:p>
            <a:endParaRPr lang="en-GB" dirty="0"/>
          </a:p>
          <a:p>
            <a:r>
              <a:rPr lang="en-GB" dirty="0" smtClean="0"/>
              <a:t>All </a:t>
            </a:r>
            <a:r>
              <a:rPr lang="en-GB" dirty="0"/>
              <a:t>of </a:t>
            </a:r>
            <a:r>
              <a:rPr lang="en-GB" b="1" dirty="0"/>
              <a:t>HTS</a:t>
            </a:r>
            <a:r>
              <a:rPr lang="en-GB" dirty="0"/>
              <a:t> (BSCCO, </a:t>
            </a:r>
            <a:r>
              <a:rPr lang="en-GB" dirty="0" smtClean="0"/>
              <a:t>YBCO,…) </a:t>
            </a:r>
            <a:r>
              <a:rPr lang="en-GB" dirty="0"/>
              <a:t>and </a:t>
            </a:r>
            <a:r>
              <a:rPr lang="en-GB" dirty="0" smtClean="0"/>
              <a:t>MgB2: around 100</a:t>
            </a:r>
            <a:r>
              <a:rPr lang="en-GB" dirty="0"/>
              <a:t>...200 km of 4-10 mm wide tape per year, presently driven by R&amp;D </a:t>
            </a:r>
            <a:r>
              <a:rPr lang="en-GB" dirty="0" smtClean="0"/>
              <a:t>applications and delivered </a:t>
            </a:r>
            <a:r>
              <a:rPr lang="en-GB" dirty="0"/>
              <a:t>by </a:t>
            </a:r>
            <a:r>
              <a:rPr lang="en-GB" dirty="0" smtClean="0"/>
              <a:t>around </a:t>
            </a:r>
            <a:r>
              <a:rPr lang="en-GB" dirty="0"/>
              <a:t>10 worldwide </a:t>
            </a:r>
            <a:r>
              <a:rPr lang="en-GB" dirty="0" smtClean="0"/>
              <a:t>producers,</a:t>
            </a:r>
          </a:p>
          <a:p>
            <a:r>
              <a:rPr lang="en-GB" dirty="0" smtClean="0"/>
              <a:t>In total below </a:t>
            </a:r>
            <a:r>
              <a:rPr lang="en-GB" b="1" dirty="0"/>
              <a:t>1 </a:t>
            </a:r>
            <a:r>
              <a:rPr lang="en-GB" b="1" dirty="0" smtClean="0"/>
              <a:t>ton/year</a:t>
            </a:r>
            <a:endParaRPr lang="en-GB" b="1" dirty="0"/>
          </a:p>
        </p:txBody>
      </p:sp>
      <p:sp>
        <p:nvSpPr>
          <p:cNvPr id="6" name="Rectangle 5"/>
          <p:cNvSpPr/>
          <p:nvPr/>
        </p:nvSpPr>
        <p:spPr>
          <a:xfrm>
            <a:off x="204180" y="3645024"/>
            <a:ext cx="8757136" cy="2092881"/>
          </a:xfrm>
          <a:prstGeom prst="rect">
            <a:avLst/>
          </a:prstGeom>
        </p:spPr>
        <p:txBody>
          <a:bodyPr wrap="square">
            <a:spAutoFit/>
          </a:bodyPr>
          <a:lstStyle/>
          <a:p>
            <a:r>
              <a:rPr lang="en-GB" dirty="0">
                <a:solidFill>
                  <a:srgbClr val="FF0000"/>
                </a:solidFill>
              </a:rPr>
              <a:t>LHC required 1300 tons of </a:t>
            </a:r>
            <a:r>
              <a:rPr lang="en-GB" dirty="0" err="1">
                <a:solidFill>
                  <a:srgbClr val="FF0000"/>
                </a:solidFill>
              </a:rPr>
              <a:t>Nb-Ti</a:t>
            </a:r>
            <a:r>
              <a:rPr lang="en-GB" dirty="0">
                <a:solidFill>
                  <a:srgbClr val="FF0000"/>
                </a:solidFill>
              </a:rPr>
              <a:t> (300 t/year peak production</a:t>
            </a:r>
            <a:r>
              <a:rPr lang="en-GB" dirty="0" smtClean="0">
                <a:solidFill>
                  <a:srgbClr val="FF0000"/>
                </a:solidFill>
              </a:rPr>
              <a:t>) </a:t>
            </a:r>
            <a:r>
              <a:rPr lang="en-GB" sz="1400" dirty="0" smtClean="0">
                <a:solidFill>
                  <a:srgbClr val="FF0000"/>
                </a:solidFill>
              </a:rPr>
              <a:t>(</a:t>
            </a:r>
            <a:r>
              <a:rPr lang="en-GB" sz="1400" dirty="0" smtClean="0">
                <a:solidFill>
                  <a:srgbClr val="FF0000"/>
                </a:solidFill>
                <a:sym typeface="Symbol" panose="05050102010706020507" pitchFamily="18" charset="2"/>
              </a:rPr>
              <a:t>30% cost of the magnet)</a:t>
            </a:r>
            <a:endParaRPr lang="en-GB" dirty="0">
              <a:solidFill>
                <a:srgbClr val="FF0000"/>
              </a:solidFill>
            </a:endParaRPr>
          </a:p>
          <a:p>
            <a:r>
              <a:rPr lang="en-GB" dirty="0">
                <a:solidFill>
                  <a:srgbClr val="FF0000"/>
                </a:solidFill>
              </a:rPr>
              <a:t>ITER </a:t>
            </a:r>
            <a:r>
              <a:rPr lang="en-GB" dirty="0" smtClean="0">
                <a:solidFill>
                  <a:srgbClr val="FF0000"/>
                </a:solidFill>
              </a:rPr>
              <a:t>required </a:t>
            </a:r>
            <a:r>
              <a:rPr lang="en-GB" dirty="0">
                <a:solidFill>
                  <a:srgbClr val="FF0000"/>
                </a:solidFill>
              </a:rPr>
              <a:t>300 tons of </a:t>
            </a:r>
            <a:r>
              <a:rPr lang="en-GB" dirty="0" err="1">
                <a:solidFill>
                  <a:srgbClr val="FF0000"/>
                </a:solidFill>
              </a:rPr>
              <a:t>Nb-Ti</a:t>
            </a:r>
            <a:r>
              <a:rPr lang="en-GB" dirty="0">
                <a:solidFill>
                  <a:srgbClr val="FF0000"/>
                </a:solidFill>
              </a:rPr>
              <a:t> and 600 tons of Nb3Sn (250 t/year peak production)</a:t>
            </a:r>
          </a:p>
          <a:p>
            <a:endParaRPr lang="en-GB" dirty="0">
              <a:solidFill>
                <a:srgbClr val="FF0000"/>
              </a:solidFill>
            </a:endParaRPr>
          </a:p>
          <a:p>
            <a:r>
              <a:rPr lang="en-GB" dirty="0" smtClean="0">
                <a:solidFill>
                  <a:srgbClr val="FF0000"/>
                </a:solidFill>
              </a:rPr>
              <a:t>HL-LHC requires: 30 </a:t>
            </a:r>
            <a:r>
              <a:rPr lang="en-GB" dirty="0">
                <a:solidFill>
                  <a:srgbClr val="FF0000"/>
                </a:solidFill>
              </a:rPr>
              <a:t>tons Nb3Sn and about the same for </a:t>
            </a:r>
            <a:r>
              <a:rPr lang="en-GB" dirty="0" err="1" smtClean="0">
                <a:solidFill>
                  <a:srgbClr val="FF0000"/>
                </a:solidFill>
              </a:rPr>
              <a:t>NbTi</a:t>
            </a:r>
            <a:endParaRPr lang="en-GB" dirty="0">
              <a:solidFill>
                <a:srgbClr val="FF0000"/>
              </a:solidFill>
            </a:endParaRPr>
          </a:p>
          <a:p>
            <a:endParaRPr lang="en-GB" dirty="0">
              <a:solidFill>
                <a:srgbClr val="FF0000"/>
              </a:solidFill>
            </a:endParaRPr>
          </a:p>
          <a:p>
            <a:r>
              <a:rPr lang="en-GB" sz="2000" dirty="0" smtClean="0">
                <a:solidFill>
                  <a:srgbClr val="FF0000"/>
                </a:solidFill>
              </a:rPr>
              <a:t>HE-LHC will require : </a:t>
            </a:r>
            <a:r>
              <a:rPr lang="en-GB" sz="2000" dirty="0" smtClean="0">
                <a:solidFill>
                  <a:srgbClr val="FF0000"/>
                </a:solidFill>
                <a:sym typeface="Symbol" panose="05050102010706020507" pitchFamily="18" charset="2"/>
              </a:rPr>
              <a:t> </a:t>
            </a:r>
            <a:r>
              <a:rPr lang="en-GB" sz="2000" dirty="0" smtClean="0">
                <a:solidFill>
                  <a:srgbClr val="FF0000"/>
                </a:solidFill>
              </a:rPr>
              <a:t>3’000 </a:t>
            </a:r>
            <a:r>
              <a:rPr lang="en-GB" sz="2000" dirty="0">
                <a:solidFill>
                  <a:srgbClr val="FF0000"/>
                </a:solidFill>
              </a:rPr>
              <a:t>tons Nb3Sn </a:t>
            </a:r>
            <a:endParaRPr lang="en-GB" sz="2000" dirty="0" smtClean="0">
              <a:solidFill>
                <a:srgbClr val="FF0000"/>
              </a:solidFill>
            </a:endParaRPr>
          </a:p>
          <a:p>
            <a:r>
              <a:rPr lang="en-GB" sz="2000" dirty="0" smtClean="0">
                <a:solidFill>
                  <a:srgbClr val="FF0000"/>
                </a:solidFill>
              </a:rPr>
              <a:t>FCC-</a:t>
            </a:r>
            <a:r>
              <a:rPr lang="en-GB" sz="2000" dirty="0" err="1" smtClean="0">
                <a:solidFill>
                  <a:srgbClr val="FF0000"/>
                </a:solidFill>
              </a:rPr>
              <a:t>hh</a:t>
            </a:r>
            <a:r>
              <a:rPr lang="en-GB" sz="2000" dirty="0" smtClean="0">
                <a:solidFill>
                  <a:srgbClr val="FF0000"/>
                </a:solidFill>
              </a:rPr>
              <a:t>  will require : </a:t>
            </a:r>
            <a:r>
              <a:rPr lang="en-GB" sz="2000" dirty="0">
                <a:solidFill>
                  <a:srgbClr val="FF0000"/>
                </a:solidFill>
                <a:sym typeface="Symbol" panose="05050102010706020507" pitchFamily="18" charset="2"/>
              </a:rPr>
              <a:t> </a:t>
            </a:r>
            <a:r>
              <a:rPr lang="en-GB" sz="2000" dirty="0" smtClean="0">
                <a:solidFill>
                  <a:srgbClr val="FF0000"/>
                </a:solidFill>
              </a:rPr>
              <a:t>9’000 </a:t>
            </a:r>
            <a:r>
              <a:rPr lang="en-GB" sz="2000" dirty="0">
                <a:solidFill>
                  <a:srgbClr val="FF0000"/>
                </a:solidFill>
              </a:rPr>
              <a:t>tons </a:t>
            </a:r>
            <a:r>
              <a:rPr lang="en-GB" sz="2000" dirty="0" smtClean="0">
                <a:solidFill>
                  <a:srgbClr val="FF0000"/>
                </a:solidFill>
              </a:rPr>
              <a:t>Nb3Sn  </a:t>
            </a:r>
            <a:r>
              <a:rPr lang="en-GB" sz="1400" dirty="0" smtClean="0">
                <a:solidFill>
                  <a:srgbClr val="FF0000"/>
                </a:solidFill>
              </a:rPr>
              <a:t>(between 50% to 60% cost of the magnet)</a:t>
            </a:r>
            <a:endParaRPr lang="en-GB" dirty="0">
              <a:solidFill>
                <a:srgbClr val="FF0000"/>
              </a:solidFill>
            </a:endParaRPr>
          </a:p>
        </p:txBody>
      </p:sp>
    </p:spTree>
    <p:extLst>
      <p:ext uri="{BB962C8B-B14F-4D97-AF65-F5344CB8AC3E}">
        <p14:creationId xmlns:p14="http://schemas.microsoft.com/office/powerpoint/2010/main" val="1399265074"/>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499" y="116632"/>
            <a:ext cx="4128510" cy="656136"/>
          </a:xfrm>
          <a:solidFill>
            <a:schemeClr val="tx2">
              <a:lumMod val="60000"/>
              <a:lumOff val="40000"/>
            </a:schemeClr>
          </a:solidFill>
        </p:spPr>
        <p:txBody>
          <a:bodyPr>
            <a:normAutofit/>
          </a:bodyPr>
          <a:lstStyle/>
          <a:p>
            <a:pPr algn="ctr"/>
            <a:r>
              <a:rPr lang="en-US" dirty="0" smtClean="0">
                <a:solidFill>
                  <a:schemeClr val="bg1"/>
                </a:solidFill>
              </a:rPr>
              <a:t>Conductor cost</a:t>
            </a:r>
            <a:endParaRPr lang="en-US" dirty="0">
              <a:solidFill>
                <a:schemeClr val="bg1"/>
              </a:solidFill>
            </a:endParaRPr>
          </a:p>
        </p:txBody>
      </p:sp>
      <p:pic>
        <p:nvPicPr>
          <p:cNvPr id="18" name="Picture 1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3913" y="908720"/>
            <a:ext cx="4651406" cy="3384376"/>
          </a:xfrm>
          <a:prstGeom prst="rect">
            <a:avLst/>
          </a:prstGeom>
        </p:spPr>
      </p:pic>
      <p:sp>
        <p:nvSpPr>
          <p:cNvPr id="6" name="Left Brace 5"/>
          <p:cNvSpPr/>
          <p:nvPr/>
        </p:nvSpPr>
        <p:spPr>
          <a:xfrm>
            <a:off x="4331187" y="1795346"/>
            <a:ext cx="456837" cy="1909321"/>
          </a:xfrm>
          <a:prstGeom prst="leftBrace">
            <a:avLst>
              <a:gd name="adj1" fmla="val 8333"/>
              <a:gd name="adj2" fmla="val 18523"/>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nvGrpSpPr>
          <p:cNvPr id="19" name="Group 18"/>
          <p:cNvGrpSpPr/>
          <p:nvPr/>
        </p:nvGrpSpPr>
        <p:grpSpPr>
          <a:xfrm>
            <a:off x="755576" y="4412452"/>
            <a:ext cx="3303696" cy="1670395"/>
            <a:chOff x="589752" y="2038153"/>
            <a:chExt cx="4652694" cy="2284254"/>
          </a:xfrm>
        </p:grpSpPr>
        <p:grpSp>
          <p:nvGrpSpPr>
            <p:cNvPr id="20" name="Group 19"/>
            <p:cNvGrpSpPr/>
            <p:nvPr/>
          </p:nvGrpSpPr>
          <p:grpSpPr>
            <a:xfrm>
              <a:off x="589752" y="2038153"/>
              <a:ext cx="4652694" cy="886791"/>
              <a:chOff x="606108" y="2038153"/>
              <a:chExt cx="4652694" cy="886791"/>
            </a:xfrm>
          </p:grpSpPr>
          <p:pic>
            <p:nvPicPr>
              <p:cNvPr id="36" name="Picture 3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108" y="2060848"/>
                <a:ext cx="1512168" cy="864096"/>
              </a:xfrm>
              <a:prstGeom prst="rect">
                <a:avLst/>
              </a:prstGeom>
            </p:spPr>
          </p:pic>
          <p:pic>
            <p:nvPicPr>
              <p:cNvPr id="37" name="Picture 3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2950" y="2038153"/>
                <a:ext cx="1512168" cy="864096"/>
              </a:xfrm>
              <a:prstGeom prst="rect">
                <a:avLst/>
              </a:prstGeom>
            </p:spPr>
          </p:pic>
          <p:pic>
            <p:nvPicPr>
              <p:cNvPr id="38" name="Picture 3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99792" y="2049501"/>
                <a:ext cx="1512168" cy="864096"/>
              </a:xfrm>
              <a:prstGeom prst="rect">
                <a:avLst/>
              </a:prstGeom>
            </p:spPr>
          </p:pic>
          <p:pic>
            <p:nvPicPr>
              <p:cNvPr id="39" name="Picture 3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46634" y="2060848"/>
                <a:ext cx="1512168" cy="864096"/>
              </a:xfrm>
              <a:prstGeom prst="rect">
                <a:avLst/>
              </a:prstGeom>
            </p:spPr>
          </p:pic>
        </p:grpSp>
        <p:grpSp>
          <p:nvGrpSpPr>
            <p:cNvPr id="21" name="Group 20"/>
            <p:cNvGrpSpPr/>
            <p:nvPr/>
          </p:nvGrpSpPr>
          <p:grpSpPr>
            <a:xfrm>
              <a:off x="589752" y="2509975"/>
              <a:ext cx="4652694" cy="886791"/>
              <a:chOff x="606108" y="2038153"/>
              <a:chExt cx="4652694" cy="886791"/>
            </a:xfrm>
          </p:grpSpPr>
          <p:pic>
            <p:nvPicPr>
              <p:cNvPr id="32" name="Picture 3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108" y="2060848"/>
                <a:ext cx="1512168" cy="864096"/>
              </a:xfrm>
              <a:prstGeom prst="rect">
                <a:avLst/>
              </a:prstGeom>
            </p:spPr>
          </p:pic>
          <p:pic>
            <p:nvPicPr>
              <p:cNvPr id="33" name="Picture 3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2950" y="2038153"/>
                <a:ext cx="1512168" cy="864096"/>
              </a:xfrm>
              <a:prstGeom prst="rect">
                <a:avLst/>
              </a:prstGeom>
            </p:spPr>
          </p:pic>
          <p:pic>
            <p:nvPicPr>
              <p:cNvPr id="34" name="Picture 3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99792" y="2049501"/>
                <a:ext cx="1512168" cy="864096"/>
              </a:xfrm>
              <a:prstGeom prst="rect">
                <a:avLst/>
              </a:prstGeom>
            </p:spPr>
          </p:pic>
          <p:pic>
            <p:nvPicPr>
              <p:cNvPr id="35" name="Picture 3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46634" y="2060848"/>
                <a:ext cx="1512168" cy="864096"/>
              </a:xfrm>
              <a:prstGeom prst="rect">
                <a:avLst/>
              </a:prstGeom>
            </p:spPr>
          </p:pic>
        </p:grpSp>
        <p:grpSp>
          <p:nvGrpSpPr>
            <p:cNvPr id="22" name="Group 21"/>
            <p:cNvGrpSpPr/>
            <p:nvPr/>
          </p:nvGrpSpPr>
          <p:grpSpPr>
            <a:xfrm>
              <a:off x="589752" y="2992221"/>
              <a:ext cx="4652694" cy="886791"/>
              <a:chOff x="606108" y="2038153"/>
              <a:chExt cx="4652694" cy="886791"/>
            </a:xfrm>
          </p:grpSpPr>
          <p:pic>
            <p:nvPicPr>
              <p:cNvPr id="28" name="Picture 2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108" y="2060848"/>
                <a:ext cx="1512168" cy="864096"/>
              </a:xfrm>
              <a:prstGeom prst="rect">
                <a:avLst/>
              </a:prstGeom>
            </p:spPr>
          </p:pic>
          <p:pic>
            <p:nvPicPr>
              <p:cNvPr id="29" name="Picture 2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2950" y="2038153"/>
                <a:ext cx="1512168" cy="864096"/>
              </a:xfrm>
              <a:prstGeom prst="rect">
                <a:avLst/>
              </a:prstGeom>
            </p:spPr>
          </p:pic>
          <p:pic>
            <p:nvPicPr>
              <p:cNvPr id="30" name="Picture 2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99792" y="2049501"/>
                <a:ext cx="1512168" cy="864096"/>
              </a:xfrm>
              <a:prstGeom prst="rect">
                <a:avLst/>
              </a:prstGeom>
            </p:spPr>
          </p:pic>
          <p:pic>
            <p:nvPicPr>
              <p:cNvPr id="31" name="Picture 3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46634" y="2060848"/>
                <a:ext cx="1512168" cy="864096"/>
              </a:xfrm>
              <a:prstGeom prst="rect">
                <a:avLst/>
              </a:prstGeom>
            </p:spPr>
          </p:pic>
        </p:grpSp>
        <p:grpSp>
          <p:nvGrpSpPr>
            <p:cNvPr id="23" name="Group 22"/>
            <p:cNvGrpSpPr/>
            <p:nvPr/>
          </p:nvGrpSpPr>
          <p:grpSpPr>
            <a:xfrm>
              <a:off x="589752" y="3435616"/>
              <a:ext cx="4652694" cy="886791"/>
              <a:chOff x="606108" y="2038153"/>
              <a:chExt cx="4652694" cy="886791"/>
            </a:xfrm>
          </p:grpSpPr>
          <p:pic>
            <p:nvPicPr>
              <p:cNvPr id="24" name="Picture 2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108" y="2060848"/>
                <a:ext cx="1512168" cy="864096"/>
              </a:xfrm>
              <a:prstGeom prst="rect">
                <a:avLst/>
              </a:prstGeom>
            </p:spPr>
          </p:pic>
          <p:pic>
            <p:nvPicPr>
              <p:cNvPr id="25" name="Picture 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2950" y="2038153"/>
                <a:ext cx="1512168" cy="864096"/>
              </a:xfrm>
              <a:prstGeom prst="rect">
                <a:avLst/>
              </a:prstGeom>
            </p:spPr>
          </p:pic>
          <p:pic>
            <p:nvPicPr>
              <p:cNvPr id="26" name="Picture 2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99792" y="2049501"/>
                <a:ext cx="1512168" cy="864096"/>
              </a:xfrm>
              <a:prstGeom prst="rect">
                <a:avLst/>
              </a:prstGeom>
            </p:spPr>
          </p:pic>
          <p:pic>
            <p:nvPicPr>
              <p:cNvPr id="27" name="Picture 2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46634" y="2060848"/>
                <a:ext cx="1512168" cy="864096"/>
              </a:xfrm>
              <a:prstGeom prst="rect">
                <a:avLst/>
              </a:prstGeom>
            </p:spPr>
          </p:pic>
        </p:grpSp>
      </p:grpSp>
      <p:sp>
        <p:nvSpPr>
          <p:cNvPr id="41" name="TextBox 40"/>
          <p:cNvSpPr txBox="1"/>
          <p:nvPr/>
        </p:nvSpPr>
        <p:spPr>
          <a:xfrm>
            <a:off x="4246075" y="5085155"/>
            <a:ext cx="1578253" cy="523220"/>
          </a:xfrm>
          <a:prstGeom prst="rect">
            <a:avLst/>
          </a:prstGeom>
          <a:noFill/>
        </p:spPr>
        <p:txBody>
          <a:bodyPr wrap="none" rtlCol="0">
            <a:spAutoFit/>
          </a:bodyPr>
          <a:lstStyle/>
          <a:p>
            <a:r>
              <a:rPr lang="en-GB" sz="2800" b="1" dirty="0" smtClean="0"/>
              <a:t>16 Tesla</a:t>
            </a:r>
            <a:endParaRPr lang="en-GB" sz="2800" b="1" dirty="0"/>
          </a:p>
        </p:txBody>
      </p:sp>
      <p:sp>
        <p:nvSpPr>
          <p:cNvPr id="3" name="TextBox 2"/>
          <p:cNvSpPr txBox="1"/>
          <p:nvPr/>
        </p:nvSpPr>
        <p:spPr>
          <a:xfrm>
            <a:off x="4355976" y="4063946"/>
            <a:ext cx="688009" cy="276999"/>
          </a:xfrm>
          <a:prstGeom prst="rect">
            <a:avLst/>
          </a:prstGeom>
          <a:noFill/>
        </p:spPr>
        <p:txBody>
          <a:bodyPr wrap="none" rtlCol="0">
            <a:spAutoFit/>
          </a:bodyPr>
          <a:lstStyle/>
          <a:p>
            <a:r>
              <a:rPr lang="en-GB" sz="1200" b="1" dirty="0"/>
              <a:t>€</a:t>
            </a:r>
            <a:r>
              <a:rPr lang="en-GB" sz="1200" b="1" dirty="0" smtClean="0"/>
              <a:t>/</a:t>
            </a:r>
            <a:r>
              <a:rPr lang="en-GB" sz="1200" b="1" dirty="0" err="1" smtClean="0"/>
              <a:t>kA.m</a:t>
            </a:r>
            <a:endParaRPr lang="en-GB" sz="1200" b="1" dirty="0"/>
          </a:p>
        </p:txBody>
      </p:sp>
      <p:grpSp>
        <p:nvGrpSpPr>
          <p:cNvPr id="7" name="Group 6"/>
          <p:cNvGrpSpPr/>
          <p:nvPr/>
        </p:nvGrpSpPr>
        <p:grpSpPr>
          <a:xfrm>
            <a:off x="5990523" y="4468167"/>
            <a:ext cx="1853625" cy="1674606"/>
            <a:chOff x="5990523" y="4468167"/>
            <a:chExt cx="1853625" cy="1674606"/>
          </a:xfrm>
        </p:grpSpPr>
        <p:pic>
          <p:nvPicPr>
            <p:cNvPr id="40" name="Picture 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0523" y="4468167"/>
              <a:ext cx="1674606" cy="1674606"/>
            </a:xfrm>
            <a:prstGeom prst="rect">
              <a:avLst/>
            </a:prstGeom>
          </p:spPr>
        </p:pic>
        <p:sp>
          <p:nvSpPr>
            <p:cNvPr id="4" name="TextBox 3"/>
            <p:cNvSpPr txBox="1"/>
            <p:nvPr/>
          </p:nvSpPr>
          <p:spPr>
            <a:xfrm>
              <a:off x="7069577" y="4823341"/>
              <a:ext cx="774571" cy="369332"/>
            </a:xfrm>
            <a:prstGeom prst="rect">
              <a:avLst/>
            </a:prstGeom>
            <a:noFill/>
          </p:spPr>
          <p:txBody>
            <a:bodyPr wrap="none" rtlCol="0">
              <a:spAutoFit/>
            </a:bodyPr>
            <a:lstStyle/>
            <a:p>
              <a:r>
                <a:rPr lang="en-GB" b="1" dirty="0" smtClean="0"/>
                <a:t>15 m</a:t>
              </a:r>
              <a:r>
                <a:rPr lang="en-GB" dirty="0" smtClean="0"/>
                <a:t> </a:t>
              </a:r>
              <a:endParaRPr lang="en-GB" dirty="0"/>
            </a:p>
          </p:txBody>
        </p:sp>
      </p:grpSp>
      <p:sp>
        <p:nvSpPr>
          <p:cNvPr id="8" name="TextBox 7"/>
          <p:cNvSpPr txBox="1"/>
          <p:nvPr/>
        </p:nvSpPr>
        <p:spPr>
          <a:xfrm>
            <a:off x="4359880" y="1084641"/>
            <a:ext cx="992579" cy="338554"/>
          </a:xfrm>
          <a:prstGeom prst="rect">
            <a:avLst/>
          </a:prstGeom>
          <a:solidFill>
            <a:schemeClr val="bg1"/>
          </a:solidFill>
        </p:spPr>
        <p:txBody>
          <a:bodyPr wrap="none" rtlCol="0">
            <a:spAutoFit/>
          </a:bodyPr>
          <a:lstStyle/>
          <a:p>
            <a:r>
              <a:rPr lang="en-GB" sz="1600" dirty="0" smtClean="0"/>
              <a:t>≈ 30-100</a:t>
            </a:r>
            <a:endParaRPr lang="en-GB" sz="1600" dirty="0"/>
          </a:p>
        </p:txBody>
      </p:sp>
      <p:sp>
        <p:nvSpPr>
          <p:cNvPr id="5" name="TextBox 4"/>
          <p:cNvSpPr txBox="1"/>
          <p:nvPr/>
        </p:nvSpPr>
        <p:spPr>
          <a:xfrm flipH="1">
            <a:off x="4644009" y="1802873"/>
            <a:ext cx="3718396" cy="1969770"/>
          </a:xfrm>
          <a:prstGeom prst="rect">
            <a:avLst/>
          </a:prstGeom>
          <a:noFill/>
        </p:spPr>
        <p:txBody>
          <a:bodyPr wrap="square" rtlCol="0">
            <a:spAutoFit/>
          </a:bodyPr>
          <a:lstStyle/>
          <a:p>
            <a:r>
              <a:rPr lang="en-GB" dirty="0" smtClean="0"/>
              <a:t>Nb</a:t>
            </a:r>
            <a:r>
              <a:rPr lang="en-GB" baseline="-25000" dirty="0" smtClean="0"/>
              <a:t>3</a:t>
            </a:r>
            <a:r>
              <a:rPr lang="en-GB" dirty="0" smtClean="0"/>
              <a:t>Sn: HE-LHC, FCC: </a:t>
            </a:r>
          </a:p>
          <a:p>
            <a:r>
              <a:rPr lang="en-GB" dirty="0"/>
              <a:t>	</a:t>
            </a:r>
            <a:r>
              <a:rPr lang="en-GB" b="1" dirty="0" smtClean="0"/>
              <a:t>Goal 3.5 €/</a:t>
            </a:r>
            <a:r>
              <a:rPr lang="en-GB" b="1" dirty="0" err="1" smtClean="0"/>
              <a:t>kA.m</a:t>
            </a:r>
            <a:r>
              <a:rPr lang="en-GB" b="1" dirty="0" smtClean="0"/>
              <a:t> </a:t>
            </a:r>
          </a:p>
          <a:p>
            <a:r>
              <a:rPr lang="en-GB" b="1" dirty="0"/>
              <a:t>	</a:t>
            </a:r>
            <a:r>
              <a:rPr lang="en-GB" b="1" dirty="0" smtClean="0"/>
              <a:t>at 16 T and 1.9 K</a:t>
            </a:r>
          </a:p>
          <a:p>
            <a:endParaRPr lang="en-GB" sz="1400" dirty="0"/>
          </a:p>
          <a:p>
            <a:r>
              <a:rPr lang="en-GB" dirty="0">
                <a:solidFill>
                  <a:schemeClr val="tx1">
                    <a:lumMod val="75000"/>
                  </a:schemeClr>
                </a:solidFill>
                <a:latin typeface="Calibri" panose="020F0502020204030204" pitchFamily="34" charset="0"/>
                <a:ea typeface="Calibri" panose="020F0502020204030204" pitchFamily="34" charset="0"/>
                <a:cs typeface="Times New Roman" panose="02020603050405020304" pitchFamily="18" charset="0"/>
              </a:rPr>
              <a:t>500...600 EUR/kg, i.e. a factor 2.5...3 better than what the present cost 1300...1500 EUR/kg for </a:t>
            </a:r>
            <a:r>
              <a:rPr lang="en-GB" dirty="0" smtClean="0">
                <a:solidFill>
                  <a:schemeClr val="tx1">
                    <a:lumMod val="75000"/>
                  </a:schemeClr>
                </a:solidFill>
                <a:latin typeface="Calibri" panose="020F0502020204030204" pitchFamily="34" charset="0"/>
                <a:ea typeface="Calibri" panose="020F0502020204030204" pitchFamily="34" charset="0"/>
                <a:cs typeface="Times New Roman" panose="02020603050405020304" pitchFamily="18" charset="0"/>
              </a:rPr>
              <a:t>HL-LHC (RRP)</a:t>
            </a:r>
            <a:endParaRPr lang="en-GB" dirty="0">
              <a:solidFill>
                <a:schemeClr val="tx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2145997"/>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47416" y="139516"/>
            <a:ext cx="8405027" cy="4924425"/>
          </a:xfrm>
          <a:prstGeom prst="rect">
            <a:avLst/>
          </a:prstGeom>
        </p:spPr>
        <p:txBody>
          <a:bodyPr wrap="square">
            <a:spAutoFit/>
          </a:bodyPr>
          <a:lstStyle/>
          <a:p>
            <a:pPr marL="36576" indent="0" algn="just">
              <a:buNone/>
            </a:pPr>
            <a:r>
              <a:rPr lang="en-US" dirty="0">
                <a:solidFill>
                  <a:schemeClr val="accent6">
                    <a:lumMod val="50000"/>
                  </a:schemeClr>
                </a:solidFill>
                <a:latin typeface="Times"/>
                <a:cs typeface="Times"/>
              </a:rPr>
              <a:t>Large-scale science, and </a:t>
            </a:r>
            <a:r>
              <a:rPr lang="en-US" dirty="0" smtClean="0">
                <a:solidFill>
                  <a:schemeClr val="accent6">
                    <a:lumMod val="50000"/>
                  </a:schemeClr>
                </a:solidFill>
                <a:latin typeface="Times"/>
                <a:cs typeface="Times"/>
              </a:rPr>
              <a:t>HEP, </a:t>
            </a:r>
            <a:r>
              <a:rPr lang="en-US" dirty="0">
                <a:solidFill>
                  <a:schemeClr val="accent6">
                    <a:lumMod val="50000"/>
                  </a:schemeClr>
                </a:solidFill>
                <a:latin typeface="Times"/>
                <a:cs typeface="Times"/>
              </a:rPr>
              <a:t>have driven major advances in </a:t>
            </a:r>
            <a:r>
              <a:rPr lang="en-US" dirty="0" smtClean="0">
                <a:solidFill>
                  <a:schemeClr val="accent6">
                    <a:lumMod val="50000"/>
                  </a:schemeClr>
                </a:solidFill>
                <a:latin typeface="Times"/>
                <a:cs typeface="Times"/>
              </a:rPr>
              <a:t>conductors, </a:t>
            </a:r>
            <a:r>
              <a:rPr lang="en-US" dirty="0">
                <a:solidFill>
                  <a:schemeClr val="accent6">
                    <a:lumMod val="50000"/>
                  </a:schemeClr>
                </a:solidFill>
                <a:latin typeface="Times"/>
                <a:cs typeface="Times"/>
              </a:rPr>
              <a:t>by consistently </a:t>
            </a:r>
            <a:r>
              <a:rPr lang="en-US" b="1" dirty="0">
                <a:solidFill>
                  <a:srgbClr val="009900"/>
                </a:solidFill>
                <a:latin typeface="Times"/>
                <a:cs typeface="Times"/>
              </a:rPr>
              <a:t>pushing performances</a:t>
            </a:r>
            <a:r>
              <a:rPr lang="en-US" b="1" dirty="0">
                <a:solidFill>
                  <a:srgbClr val="FF0000"/>
                </a:solidFill>
                <a:latin typeface="Times"/>
                <a:cs typeface="Times"/>
              </a:rPr>
              <a:t> </a:t>
            </a:r>
            <a:r>
              <a:rPr lang="en-US" dirty="0">
                <a:solidFill>
                  <a:schemeClr val="accent6">
                    <a:lumMod val="50000"/>
                  </a:schemeClr>
                </a:solidFill>
                <a:latin typeface="Times"/>
                <a:cs typeface="Times"/>
              </a:rPr>
              <a:t>beyond the state of the art of industrial production, </a:t>
            </a:r>
            <a:r>
              <a:rPr lang="en-US" b="1" dirty="0">
                <a:solidFill>
                  <a:srgbClr val="009900"/>
                </a:solidFill>
                <a:latin typeface="Times"/>
                <a:cs typeface="Times"/>
              </a:rPr>
              <a:t>striving to achieve high and stable J</a:t>
            </a:r>
            <a:r>
              <a:rPr lang="en-US" b="1" baseline="-25000" dirty="0">
                <a:solidFill>
                  <a:srgbClr val="009900"/>
                </a:solidFill>
                <a:latin typeface="Times"/>
                <a:cs typeface="Times"/>
              </a:rPr>
              <a:t>C</a:t>
            </a:r>
            <a:r>
              <a:rPr lang="en-US" dirty="0">
                <a:solidFill>
                  <a:schemeClr val="accent6">
                    <a:lumMod val="50000"/>
                  </a:schemeClr>
                </a:solidFill>
                <a:latin typeface="Times"/>
                <a:cs typeface="Times"/>
              </a:rPr>
              <a:t>, small filament diameter, high homogeneity, and demanding quality </a:t>
            </a:r>
            <a:r>
              <a:rPr lang="en-US" dirty="0" smtClean="0">
                <a:solidFill>
                  <a:schemeClr val="accent6">
                    <a:lumMod val="50000"/>
                  </a:schemeClr>
                </a:solidFill>
                <a:latin typeface="Times"/>
                <a:cs typeface="Times"/>
              </a:rPr>
              <a:t>standards</a:t>
            </a:r>
          </a:p>
          <a:p>
            <a:pPr marL="36576" indent="0" algn="just">
              <a:buNone/>
            </a:pPr>
            <a:endParaRPr lang="en-US" sz="1400" dirty="0">
              <a:solidFill>
                <a:schemeClr val="accent6">
                  <a:lumMod val="50000"/>
                </a:schemeClr>
              </a:solidFill>
              <a:latin typeface="Times"/>
              <a:cs typeface="Times"/>
            </a:endParaRPr>
          </a:p>
          <a:p>
            <a:pPr marL="36576" indent="0" algn="just">
              <a:buNone/>
            </a:pPr>
            <a:r>
              <a:rPr lang="en-US" dirty="0" smtClean="0">
                <a:solidFill>
                  <a:schemeClr val="accent6">
                    <a:lumMod val="50000"/>
                  </a:schemeClr>
                </a:solidFill>
                <a:latin typeface="Times"/>
                <a:cs typeface="Times"/>
              </a:rPr>
              <a:t>But due to long period (longer !) between project it’s problematic to maintain high performance productions and competition.</a:t>
            </a:r>
          </a:p>
          <a:p>
            <a:pPr marL="36576" indent="0" algn="just">
              <a:buNone/>
            </a:pPr>
            <a:r>
              <a:rPr lang="en-US" b="1" i="1" dirty="0" smtClean="0">
                <a:solidFill>
                  <a:srgbClr val="FF0000"/>
                </a:solidFill>
                <a:latin typeface="Times"/>
                <a:cs typeface="Times"/>
              </a:rPr>
              <a:t>Now only </a:t>
            </a:r>
            <a:r>
              <a:rPr lang="en-US" b="1" i="1" dirty="0" smtClean="0">
                <a:solidFill>
                  <a:srgbClr val="FF0000"/>
                </a:solidFill>
                <a:latin typeface="Times"/>
                <a:cs typeface="Times"/>
              </a:rPr>
              <a:t>ONE</a:t>
            </a:r>
            <a:r>
              <a:rPr lang="en-US" b="1" i="1" dirty="0" smtClean="0">
                <a:solidFill>
                  <a:srgbClr val="FF0000"/>
                </a:solidFill>
                <a:latin typeface="Times"/>
                <a:cs typeface="Times"/>
              </a:rPr>
              <a:t> </a:t>
            </a:r>
            <a:r>
              <a:rPr lang="en-US" b="1" i="1" dirty="0" smtClean="0">
                <a:solidFill>
                  <a:srgbClr val="FF0000"/>
                </a:solidFill>
                <a:latin typeface="Times"/>
                <a:cs typeface="Times"/>
              </a:rPr>
              <a:t>conductor qualified (</a:t>
            </a:r>
            <a:r>
              <a:rPr lang="en-US" b="1" i="1" dirty="0" err="1" smtClean="0">
                <a:solidFill>
                  <a:srgbClr val="FF0000"/>
                </a:solidFill>
                <a:latin typeface="Times"/>
                <a:cs typeface="Times"/>
              </a:rPr>
              <a:t>Jc</a:t>
            </a:r>
            <a:r>
              <a:rPr lang="en-US" b="1" i="1" dirty="0" smtClean="0">
                <a:solidFill>
                  <a:srgbClr val="FF0000"/>
                </a:solidFill>
                <a:latin typeface="Times"/>
                <a:cs typeface="Times"/>
              </a:rPr>
              <a:t>) for HL-LHC </a:t>
            </a:r>
            <a:r>
              <a:rPr lang="en-US" i="1" dirty="0" smtClean="0">
                <a:solidFill>
                  <a:srgbClr val="FF0000"/>
                </a:solidFill>
                <a:latin typeface="Times"/>
                <a:cs typeface="Times"/>
              </a:rPr>
              <a:t>(Bruker acquired Oxford Instruments </a:t>
            </a:r>
            <a:r>
              <a:rPr lang="en-US" i="1" dirty="0" smtClean="0">
                <a:solidFill>
                  <a:srgbClr val="FF0000"/>
                </a:solidFill>
                <a:latin typeface="Times"/>
                <a:cs typeface="Times"/>
              </a:rPr>
              <a:t>-Nov</a:t>
            </a:r>
            <a:r>
              <a:rPr lang="en-US" i="1" dirty="0" smtClean="0">
                <a:solidFill>
                  <a:srgbClr val="FF0000"/>
                </a:solidFill>
                <a:latin typeface="Times"/>
                <a:cs typeface="Times"/>
              </a:rPr>
              <a:t>. </a:t>
            </a:r>
            <a:r>
              <a:rPr lang="en-US" i="1" dirty="0" smtClean="0">
                <a:solidFill>
                  <a:srgbClr val="FF0000"/>
                </a:solidFill>
                <a:latin typeface="Times"/>
                <a:cs typeface="Times"/>
              </a:rPr>
              <a:t>2016- </a:t>
            </a:r>
            <a:r>
              <a:rPr lang="en-US" i="1" dirty="0" smtClean="0">
                <a:solidFill>
                  <a:srgbClr val="FF0000"/>
                </a:solidFill>
                <a:latin typeface="Times"/>
                <a:cs typeface="Times"/>
              </a:rPr>
              <a:t>and stopped PIT </a:t>
            </a:r>
            <a:r>
              <a:rPr lang="en-US" sz="1600" i="1" dirty="0">
                <a:solidFill>
                  <a:srgbClr val="FF0000"/>
                </a:solidFill>
                <a:latin typeface="Times"/>
                <a:cs typeface="Times"/>
              </a:rPr>
              <a:t>[</a:t>
            </a:r>
            <a:r>
              <a:rPr lang="en-US" sz="1600" i="1" dirty="0" smtClean="0">
                <a:solidFill>
                  <a:srgbClr val="FF0000"/>
                </a:solidFill>
                <a:latin typeface="Times"/>
                <a:cs typeface="Times"/>
              </a:rPr>
              <a:t>Powder </a:t>
            </a:r>
            <a:r>
              <a:rPr lang="en-US" sz="1600" i="1" dirty="0">
                <a:solidFill>
                  <a:srgbClr val="FF0000"/>
                </a:solidFill>
                <a:latin typeface="Times"/>
                <a:cs typeface="Times"/>
              </a:rPr>
              <a:t>In </a:t>
            </a:r>
            <a:r>
              <a:rPr lang="en-US" sz="1600" i="1" dirty="0" smtClean="0">
                <a:solidFill>
                  <a:srgbClr val="FF0000"/>
                </a:solidFill>
                <a:latin typeface="Times"/>
                <a:cs typeface="Times"/>
              </a:rPr>
              <a:t>Tube] </a:t>
            </a:r>
            <a:r>
              <a:rPr lang="en-US" i="1" dirty="0">
                <a:solidFill>
                  <a:srgbClr val="FF0000"/>
                </a:solidFill>
                <a:latin typeface="Times"/>
                <a:cs typeface="Times"/>
              </a:rPr>
              <a:t>cable </a:t>
            </a:r>
            <a:r>
              <a:rPr lang="en-US" i="1" dirty="0" smtClean="0">
                <a:solidFill>
                  <a:srgbClr val="FF0000"/>
                </a:solidFill>
                <a:latin typeface="Times"/>
                <a:cs typeface="Times"/>
              </a:rPr>
              <a:t>production, now only </a:t>
            </a:r>
            <a:r>
              <a:rPr lang="en-US" i="1" dirty="0">
                <a:solidFill>
                  <a:srgbClr val="FF0000"/>
                </a:solidFill>
                <a:latin typeface="Times"/>
                <a:cs typeface="Times"/>
              </a:rPr>
              <a:t>RRP </a:t>
            </a:r>
            <a:r>
              <a:rPr lang="en-US" sz="1600" i="1" dirty="0" smtClean="0">
                <a:solidFill>
                  <a:srgbClr val="FF0000"/>
                </a:solidFill>
                <a:latin typeface="Times"/>
                <a:cs typeface="Times"/>
              </a:rPr>
              <a:t>[Restack Rod Process]): </a:t>
            </a:r>
            <a:r>
              <a:rPr lang="en-US" sz="2000" b="1" i="1" dirty="0" smtClean="0">
                <a:solidFill>
                  <a:srgbClr val="FF0000"/>
                </a:solidFill>
                <a:latin typeface="Times"/>
                <a:cs typeface="Times"/>
              </a:rPr>
              <a:t>high risk !</a:t>
            </a:r>
          </a:p>
          <a:p>
            <a:pPr marL="36576" indent="0" algn="just">
              <a:buNone/>
            </a:pPr>
            <a:endParaRPr lang="en-US" sz="1100" b="1" dirty="0">
              <a:solidFill>
                <a:schemeClr val="accent6">
                  <a:lumMod val="50000"/>
                </a:schemeClr>
              </a:solidFill>
              <a:latin typeface="Times"/>
              <a:cs typeface="Times"/>
            </a:endParaRPr>
          </a:p>
          <a:p>
            <a:pPr marL="36576" indent="0" algn="just">
              <a:buNone/>
            </a:pPr>
            <a:r>
              <a:rPr lang="en-US" dirty="0" smtClean="0">
                <a:solidFill>
                  <a:schemeClr val="accent6">
                    <a:lumMod val="50000"/>
                  </a:schemeClr>
                </a:solidFill>
                <a:latin typeface="Times"/>
                <a:cs typeface="Times"/>
              </a:rPr>
              <a:t>How to develop R&amp;D and to prepare production for future high energy accelerator and fusion tokamak (DEMOs</a:t>
            </a:r>
            <a:r>
              <a:rPr lang="en-US" dirty="0" smtClean="0">
                <a:solidFill>
                  <a:schemeClr val="accent6">
                    <a:lumMod val="50000"/>
                  </a:schemeClr>
                </a:solidFill>
                <a:latin typeface="Times"/>
                <a:cs typeface="Times"/>
              </a:rPr>
              <a:t>,…in </a:t>
            </a:r>
            <a:r>
              <a:rPr lang="en-US" dirty="0" smtClean="0">
                <a:solidFill>
                  <a:schemeClr val="accent6">
                    <a:lumMod val="50000"/>
                  </a:schemeClr>
                </a:solidFill>
                <a:latin typeface="Times"/>
                <a:cs typeface="Times"/>
              </a:rPr>
              <a:t>spite of lower </a:t>
            </a:r>
            <a:r>
              <a:rPr lang="en-US" dirty="0" err="1" smtClean="0">
                <a:solidFill>
                  <a:schemeClr val="accent6">
                    <a:lumMod val="50000"/>
                  </a:schemeClr>
                </a:solidFill>
                <a:latin typeface="Times"/>
                <a:cs typeface="Times"/>
              </a:rPr>
              <a:t>Jc</a:t>
            </a:r>
            <a:r>
              <a:rPr lang="en-US" dirty="0" smtClean="0">
                <a:solidFill>
                  <a:schemeClr val="accent6">
                    <a:lumMod val="50000"/>
                  </a:schemeClr>
                </a:solidFill>
                <a:latin typeface="Times"/>
                <a:cs typeface="Times"/>
              </a:rPr>
              <a:t> </a:t>
            </a:r>
            <a:r>
              <a:rPr lang="en-US" dirty="0" smtClean="0">
                <a:solidFill>
                  <a:schemeClr val="accent6">
                    <a:lumMod val="50000"/>
                  </a:schemeClr>
                </a:solidFill>
                <a:latin typeface="Times"/>
                <a:cs typeface="Times"/>
              </a:rPr>
              <a:t>performance) :</a:t>
            </a:r>
            <a:endParaRPr lang="en-US" dirty="0" smtClean="0">
              <a:solidFill>
                <a:schemeClr val="accent6">
                  <a:lumMod val="50000"/>
                </a:schemeClr>
              </a:solidFill>
              <a:latin typeface="Times"/>
              <a:cs typeface="Times"/>
            </a:endParaRPr>
          </a:p>
          <a:p>
            <a:pPr marL="36576" indent="0" algn="just">
              <a:buNone/>
            </a:pPr>
            <a:r>
              <a:rPr lang="en-US" sz="2400" b="1" dirty="0" smtClean="0">
                <a:solidFill>
                  <a:srgbClr val="00B050"/>
                </a:solidFill>
                <a:latin typeface="Times"/>
                <a:cs typeface="Times"/>
              </a:rPr>
              <a:t>Proposal of a Global R&amp;D superconductor center: </a:t>
            </a:r>
            <a:r>
              <a:rPr lang="en-US" sz="2000" i="1" dirty="0" smtClean="0">
                <a:solidFill>
                  <a:srgbClr val="00B050"/>
                </a:solidFill>
                <a:latin typeface="Times"/>
                <a:cs typeface="Times"/>
              </a:rPr>
              <a:t>To develop and maintain the know how and to transfer it to industry when a project is approved (industries are assemblers and not responsible for the performance but for the Q&amp;A production)</a:t>
            </a:r>
            <a:endParaRPr lang="en-US" sz="2000" i="1" dirty="0">
              <a:solidFill>
                <a:srgbClr val="00B050"/>
              </a:solidFill>
              <a:latin typeface="Times"/>
              <a:cs typeface="Times"/>
            </a:endParaRPr>
          </a:p>
        </p:txBody>
      </p:sp>
      <p:grpSp>
        <p:nvGrpSpPr>
          <p:cNvPr id="3" name="Group 2"/>
          <p:cNvGrpSpPr/>
          <p:nvPr/>
        </p:nvGrpSpPr>
        <p:grpSpPr>
          <a:xfrm>
            <a:off x="-28560" y="4450319"/>
            <a:ext cx="8810509" cy="1646929"/>
            <a:chOff x="-28560" y="4450319"/>
            <a:chExt cx="8810509" cy="1646929"/>
          </a:xfrm>
        </p:grpSpPr>
        <p:sp>
          <p:nvSpPr>
            <p:cNvPr id="14" name="Freeform 13"/>
            <p:cNvSpPr/>
            <p:nvPr/>
          </p:nvSpPr>
          <p:spPr>
            <a:xfrm>
              <a:off x="467545" y="5361186"/>
              <a:ext cx="177502" cy="627922"/>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8" name="Freeform 17"/>
            <p:cNvSpPr/>
            <p:nvPr/>
          </p:nvSpPr>
          <p:spPr>
            <a:xfrm>
              <a:off x="1674086" y="5361186"/>
              <a:ext cx="355436" cy="671624"/>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9" name="Freeform 18"/>
            <p:cNvSpPr/>
            <p:nvPr/>
          </p:nvSpPr>
          <p:spPr>
            <a:xfrm>
              <a:off x="3179704" y="5074242"/>
              <a:ext cx="678889" cy="970802"/>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0" name="Freeform 19"/>
            <p:cNvSpPr/>
            <p:nvPr/>
          </p:nvSpPr>
          <p:spPr>
            <a:xfrm>
              <a:off x="6367135" y="5077092"/>
              <a:ext cx="796479" cy="967952"/>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1" name="Freeform 20"/>
            <p:cNvSpPr/>
            <p:nvPr/>
          </p:nvSpPr>
          <p:spPr>
            <a:xfrm>
              <a:off x="3933685" y="5202002"/>
              <a:ext cx="508497" cy="843042"/>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4" name="Freeform 23"/>
            <p:cNvSpPr/>
            <p:nvPr/>
          </p:nvSpPr>
          <p:spPr>
            <a:xfrm>
              <a:off x="7413461" y="5016307"/>
              <a:ext cx="614923" cy="1080941"/>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5" name="Freeform 24"/>
            <p:cNvSpPr/>
            <p:nvPr/>
          </p:nvSpPr>
          <p:spPr>
            <a:xfrm>
              <a:off x="7845846" y="4997949"/>
              <a:ext cx="432385" cy="1047095"/>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6" name="Freeform 25"/>
            <p:cNvSpPr/>
            <p:nvPr/>
          </p:nvSpPr>
          <p:spPr>
            <a:xfrm>
              <a:off x="8278231" y="5016308"/>
              <a:ext cx="374213" cy="1080940"/>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33" name="Freeform 32"/>
            <p:cNvSpPr/>
            <p:nvPr/>
          </p:nvSpPr>
          <p:spPr>
            <a:xfrm>
              <a:off x="4721421" y="5256023"/>
              <a:ext cx="201912" cy="789021"/>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34" name="Freeform 33"/>
            <p:cNvSpPr/>
            <p:nvPr/>
          </p:nvSpPr>
          <p:spPr>
            <a:xfrm>
              <a:off x="2029523" y="5374888"/>
              <a:ext cx="289932" cy="646331"/>
            </a:xfrm>
            <a:custGeom>
              <a:avLst/>
              <a:gdLst>
                <a:gd name="connsiteX0" fmla="*/ 0 w 1103971"/>
                <a:gd name="connsiteY0" fmla="*/ 992458 h 1028737"/>
                <a:gd name="connsiteX1" fmla="*/ 44605 w 1103971"/>
                <a:gd name="connsiteY1" fmla="*/ 936702 h 1028737"/>
                <a:gd name="connsiteX2" fmla="*/ 78059 w 1103971"/>
                <a:gd name="connsiteY2" fmla="*/ 802887 h 1028737"/>
                <a:gd name="connsiteX3" fmla="*/ 122664 w 1103971"/>
                <a:gd name="connsiteY3" fmla="*/ 747131 h 1028737"/>
                <a:gd name="connsiteX4" fmla="*/ 144966 w 1103971"/>
                <a:gd name="connsiteY4" fmla="*/ 646770 h 1028737"/>
                <a:gd name="connsiteX5" fmla="*/ 167268 w 1103971"/>
                <a:gd name="connsiteY5" fmla="*/ 613317 h 1028737"/>
                <a:gd name="connsiteX6" fmla="*/ 211873 w 1103971"/>
                <a:gd name="connsiteY6" fmla="*/ 557561 h 1028737"/>
                <a:gd name="connsiteX7" fmla="*/ 267629 w 1103971"/>
                <a:gd name="connsiteY7" fmla="*/ 468351 h 1028737"/>
                <a:gd name="connsiteX8" fmla="*/ 278781 w 1103971"/>
                <a:gd name="connsiteY8" fmla="*/ 412595 h 1028737"/>
                <a:gd name="connsiteX9" fmla="*/ 301083 w 1103971"/>
                <a:gd name="connsiteY9" fmla="*/ 345687 h 1028737"/>
                <a:gd name="connsiteX10" fmla="*/ 312234 w 1103971"/>
                <a:gd name="connsiteY10" fmla="*/ 278780 h 1028737"/>
                <a:gd name="connsiteX11" fmla="*/ 356839 w 1103971"/>
                <a:gd name="connsiteY11" fmla="*/ 211873 h 1028737"/>
                <a:gd name="connsiteX12" fmla="*/ 390293 w 1103971"/>
                <a:gd name="connsiteY12" fmla="*/ 144965 h 1028737"/>
                <a:gd name="connsiteX13" fmla="*/ 446049 w 1103971"/>
                <a:gd name="connsiteY13" fmla="*/ 89209 h 1028737"/>
                <a:gd name="connsiteX14" fmla="*/ 490654 w 1103971"/>
                <a:gd name="connsiteY14" fmla="*/ 33453 h 1028737"/>
                <a:gd name="connsiteX15" fmla="*/ 512956 w 1103971"/>
                <a:gd name="connsiteY15" fmla="*/ 0 h 1028737"/>
                <a:gd name="connsiteX16" fmla="*/ 546410 w 1103971"/>
                <a:gd name="connsiteY16" fmla="*/ 11151 h 1028737"/>
                <a:gd name="connsiteX17" fmla="*/ 613317 w 1103971"/>
                <a:gd name="connsiteY17" fmla="*/ 66907 h 1028737"/>
                <a:gd name="connsiteX18" fmla="*/ 635620 w 1103971"/>
                <a:gd name="connsiteY18" fmla="*/ 100361 h 1028737"/>
                <a:gd name="connsiteX19" fmla="*/ 669073 w 1103971"/>
                <a:gd name="connsiteY19" fmla="*/ 122663 h 1028737"/>
                <a:gd name="connsiteX20" fmla="*/ 713678 w 1103971"/>
                <a:gd name="connsiteY20" fmla="*/ 167268 h 1028737"/>
                <a:gd name="connsiteX21" fmla="*/ 758283 w 1103971"/>
                <a:gd name="connsiteY21" fmla="*/ 211873 h 1028737"/>
                <a:gd name="connsiteX22" fmla="*/ 780586 w 1103971"/>
                <a:gd name="connsiteY22" fmla="*/ 245326 h 1028737"/>
                <a:gd name="connsiteX23" fmla="*/ 814039 w 1103971"/>
                <a:gd name="connsiteY23" fmla="*/ 301083 h 1028737"/>
                <a:gd name="connsiteX24" fmla="*/ 858644 w 1103971"/>
                <a:gd name="connsiteY24" fmla="*/ 367990 h 1028737"/>
                <a:gd name="connsiteX25" fmla="*/ 892098 w 1103971"/>
                <a:gd name="connsiteY25" fmla="*/ 468351 h 1028737"/>
                <a:gd name="connsiteX26" fmla="*/ 925551 w 1103971"/>
                <a:gd name="connsiteY26" fmla="*/ 524107 h 1028737"/>
                <a:gd name="connsiteX27" fmla="*/ 936703 w 1103971"/>
                <a:gd name="connsiteY27" fmla="*/ 602165 h 1028737"/>
                <a:gd name="connsiteX28" fmla="*/ 947854 w 1103971"/>
                <a:gd name="connsiteY28" fmla="*/ 635619 h 1028737"/>
                <a:gd name="connsiteX29" fmla="*/ 970156 w 1103971"/>
                <a:gd name="connsiteY29" fmla="*/ 802887 h 1028737"/>
                <a:gd name="connsiteX30" fmla="*/ 992459 w 1103971"/>
                <a:gd name="connsiteY30" fmla="*/ 836341 h 1028737"/>
                <a:gd name="connsiteX31" fmla="*/ 1014761 w 1103971"/>
                <a:gd name="connsiteY31" fmla="*/ 903248 h 1028737"/>
                <a:gd name="connsiteX32" fmla="*/ 1025912 w 1103971"/>
                <a:gd name="connsiteY32" fmla="*/ 936702 h 1028737"/>
                <a:gd name="connsiteX33" fmla="*/ 1037064 w 1103971"/>
                <a:gd name="connsiteY33" fmla="*/ 1025912 h 1028737"/>
                <a:gd name="connsiteX34" fmla="*/ 1070517 w 1103971"/>
                <a:gd name="connsiteY34" fmla="*/ 1003609 h 1028737"/>
                <a:gd name="connsiteX35" fmla="*/ 1103971 w 1103971"/>
                <a:gd name="connsiteY35" fmla="*/ 970156 h 10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3971" h="1028737">
                  <a:moveTo>
                    <a:pt x="0" y="992458"/>
                  </a:moveTo>
                  <a:cubicBezTo>
                    <a:pt x="14868" y="973873"/>
                    <a:pt x="33208" y="957597"/>
                    <a:pt x="44605" y="936702"/>
                  </a:cubicBezTo>
                  <a:cubicBezTo>
                    <a:pt x="84749" y="863104"/>
                    <a:pt x="52758" y="878789"/>
                    <a:pt x="78059" y="802887"/>
                  </a:cubicBezTo>
                  <a:cubicBezTo>
                    <a:pt x="85093" y="781786"/>
                    <a:pt x="107438" y="762357"/>
                    <a:pt x="122664" y="747131"/>
                  </a:cubicBezTo>
                  <a:cubicBezTo>
                    <a:pt x="126947" y="721435"/>
                    <a:pt x="131241" y="674221"/>
                    <a:pt x="144966" y="646770"/>
                  </a:cubicBezTo>
                  <a:cubicBezTo>
                    <a:pt x="150959" y="634783"/>
                    <a:pt x="158896" y="623782"/>
                    <a:pt x="167268" y="613317"/>
                  </a:cubicBezTo>
                  <a:cubicBezTo>
                    <a:pt x="190439" y="584353"/>
                    <a:pt x="194712" y="596173"/>
                    <a:pt x="211873" y="557561"/>
                  </a:cubicBezTo>
                  <a:cubicBezTo>
                    <a:pt x="250986" y="469558"/>
                    <a:pt x="207449" y="508471"/>
                    <a:pt x="267629" y="468351"/>
                  </a:cubicBezTo>
                  <a:cubicBezTo>
                    <a:pt x="271346" y="449766"/>
                    <a:pt x="273794" y="430881"/>
                    <a:pt x="278781" y="412595"/>
                  </a:cubicBezTo>
                  <a:cubicBezTo>
                    <a:pt x="284967" y="389914"/>
                    <a:pt x="297218" y="368876"/>
                    <a:pt x="301083" y="345687"/>
                  </a:cubicBezTo>
                  <a:cubicBezTo>
                    <a:pt x="304800" y="323385"/>
                    <a:pt x="303538" y="299651"/>
                    <a:pt x="312234" y="278780"/>
                  </a:cubicBezTo>
                  <a:cubicBezTo>
                    <a:pt x="322543" y="254038"/>
                    <a:pt x="356839" y="211873"/>
                    <a:pt x="356839" y="211873"/>
                  </a:cubicBezTo>
                  <a:cubicBezTo>
                    <a:pt x="367367" y="180288"/>
                    <a:pt x="367012" y="171572"/>
                    <a:pt x="390293" y="144965"/>
                  </a:cubicBezTo>
                  <a:cubicBezTo>
                    <a:pt x="407601" y="125185"/>
                    <a:pt x="431469" y="111078"/>
                    <a:pt x="446049" y="89209"/>
                  </a:cubicBezTo>
                  <a:cubicBezTo>
                    <a:pt x="514690" y="-13753"/>
                    <a:pt x="427096" y="112900"/>
                    <a:pt x="490654" y="33453"/>
                  </a:cubicBezTo>
                  <a:cubicBezTo>
                    <a:pt x="499026" y="22988"/>
                    <a:pt x="505522" y="11151"/>
                    <a:pt x="512956" y="0"/>
                  </a:cubicBezTo>
                  <a:cubicBezTo>
                    <a:pt x="524107" y="3717"/>
                    <a:pt x="536204" y="5319"/>
                    <a:pt x="546410" y="11151"/>
                  </a:cubicBezTo>
                  <a:cubicBezTo>
                    <a:pt x="562395" y="20285"/>
                    <a:pt x="598821" y="48787"/>
                    <a:pt x="613317" y="66907"/>
                  </a:cubicBezTo>
                  <a:cubicBezTo>
                    <a:pt x="621689" y="77372"/>
                    <a:pt x="626143" y="90884"/>
                    <a:pt x="635620" y="100361"/>
                  </a:cubicBezTo>
                  <a:cubicBezTo>
                    <a:pt x="645097" y="109838"/>
                    <a:pt x="658898" y="113941"/>
                    <a:pt x="669073" y="122663"/>
                  </a:cubicBezTo>
                  <a:cubicBezTo>
                    <a:pt x="685038" y="136347"/>
                    <a:pt x="698810" y="152400"/>
                    <a:pt x="713678" y="167268"/>
                  </a:cubicBezTo>
                  <a:lnTo>
                    <a:pt x="758283" y="211873"/>
                  </a:lnTo>
                  <a:lnTo>
                    <a:pt x="780586" y="245326"/>
                  </a:lnTo>
                  <a:cubicBezTo>
                    <a:pt x="801906" y="309288"/>
                    <a:pt x="777304" y="252102"/>
                    <a:pt x="814039" y="301083"/>
                  </a:cubicBezTo>
                  <a:cubicBezTo>
                    <a:pt x="830121" y="322526"/>
                    <a:pt x="858644" y="367990"/>
                    <a:pt x="858644" y="367990"/>
                  </a:cubicBezTo>
                  <a:cubicBezTo>
                    <a:pt x="877442" y="461980"/>
                    <a:pt x="857471" y="387557"/>
                    <a:pt x="892098" y="468351"/>
                  </a:cubicBezTo>
                  <a:cubicBezTo>
                    <a:pt x="913812" y="519017"/>
                    <a:pt x="888463" y="487017"/>
                    <a:pt x="925551" y="524107"/>
                  </a:cubicBezTo>
                  <a:cubicBezTo>
                    <a:pt x="929268" y="550126"/>
                    <a:pt x="931548" y="576392"/>
                    <a:pt x="936703" y="602165"/>
                  </a:cubicBezTo>
                  <a:cubicBezTo>
                    <a:pt x="939008" y="613691"/>
                    <a:pt x="946192" y="623983"/>
                    <a:pt x="947854" y="635619"/>
                  </a:cubicBezTo>
                  <a:cubicBezTo>
                    <a:pt x="950944" y="657248"/>
                    <a:pt x="952574" y="761864"/>
                    <a:pt x="970156" y="802887"/>
                  </a:cubicBezTo>
                  <a:cubicBezTo>
                    <a:pt x="975435" y="815206"/>
                    <a:pt x="985025" y="825190"/>
                    <a:pt x="992459" y="836341"/>
                  </a:cubicBezTo>
                  <a:lnTo>
                    <a:pt x="1014761" y="903248"/>
                  </a:lnTo>
                  <a:lnTo>
                    <a:pt x="1025912" y="936702"/>
                  </a:lnTo>
                  <a:cubicBezTo>
                    <a:pt x="1029629" y="966439"/>
                    <a:pt x="1020441" y="1000977"/>
                    <a:pt x="1037064" y="1025912"/>
                  </a:cubicBezTo>
                  <a:cubicBezTo>
                    <a:pt x="1044498" y="1037063"/>
                    <a:pt x="1060221" y="1012189"/>
                    <a:pt x="1070517" y="1003609"/>
                  </a:cubicBezTo>
                  <a:cubicBezTo>
                    <a:pt x="1082632" y="993513"/>
                    <a:pt x="1103971" y="970156"/>
                    <a:pt x="1103971" y="970156"/>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9" name="TextBox 28"/>
            <p:cNvSpPr txBox="1"/>
            <p:nvPr/>
          </p:nvSpPr>
          <p:spPr>
            <a:xfrm>
              <a:off x="6341844" y="4450319"/>
              <a:ext cx="1407920" cy="523220"/>
            </a:xfrm>
            <a:prstGeom prst="rect">
              <a:avLst/>
            </a:prstGeom>
            <a:noFill/>
          </p:spPr>
          <p:txBody>
            <a:bodyPr wrap="square" rtlCol="0">
              <a:spAutoFit/>
            </a:bodyPr>
            <a:lstStyle/>
            <a:p>
              <a:pPr algn="ctr"/>
              <a:r>
                <a:rPr lang="en-GB" sz="1400" dirty="0" smtClean="0"/>
                <a:t>HE-LHC, FCC, </a:t>
              </a:r>
              <a:r>
                <a:rPr lang="en-GB" sz="1400" dirty="0" err="1" smtClean="0"/>
                <a:t>SppC</a:t>
              </a:r>
              <a:endParaRPr lang="en-GB" sz="1400" dirty="0"/>
            </a:p>
          </p:txBody>
        </p:sp>
        <p:sp>
          <p:nvSpPr>
            <p:cNvPr id="28" name="TextBox 27"/>
            <p:cNvSpPr txBox="1"/>
            <p:nvPr/>
          </p:nvSpPr>
          <p:spPr>
            <a:xfrm>
              <a:off x="7473169" y="4637968"/>
              <a:ext cx="1059182" cy="307777"/>
            </a:xfrm>
            <a:prstGeom prst="rect">
              <a:avLst/>
            </a:prstGeom>
            <a:noFill/>
          </p:spPr>
          <p:txBody>
            <a:bodyPr wrap="square" rtlCol="0">
              <a:spAutoFit/>
            </a:bodyPr>
            <a:lstStyle/>
            <a:p>
              <a:pPr algn="ctr"/>
              <a:r>
                <a:rPr lang="en-GB" sz="1400" dirty="0" smtClean="0"/>
                <a:t>DEMOs</a:t>
              </a:r>
              <a:endParaRPr lang="en-GB" sz="1400" dirty="0"/>
            </a:p>
          </p:txBody>
        </p:sp>
        <p:sp>
          <p:nvSpPr>
            <p:cNvPr id="31" name="TextBox 30"/>
            <p:cNvSpPr txBox="1"/>
            <p:nvPr/>
          </p:nvSpPr>
          <p:spPr>
            <a:xfrm>
              <a:off x="3613501" y="4626320"/>
              <a:ext cx="1059182" cy="307777"/>
            </a:xfrm>
            <a:prstGeom prst="rect">
              <a:avLst/>
            </a:prstGeom>
            <a:noFill/>
          </p:spPr>
          <p:txBody>
            <a:bodyPr wrap="square" rtlCol="0">
              <a:spAutoFit/>
            </a:bodyPr>
            <a:lstStyle/>
            <a:p>
              <a:pPr algn="ctr"/>
              <a:r>
                <a:rPr lang="en-GB" sz="1400" dirty="0" smtClean="0"/>
                <a:t>ITER</a:t>
              </a:r>
              <a:endParaRPr lang="en-GB" sz="1400" dirty="0"/>
            </a:p>
          </p:txBody>
        </p:sp>
        <p:sp>
          <p:nvSpPr>
            <p:cNvPr id="32" name="TextBox 31"/>
            <p:cNvSpPr txBox="1"/>
            <p:nvPr/>
          </p:nvSpPr>
          <p:spPr>
            <a:xfrm>
              <a:off x="3003523" y="4640529"/>
              <a:ext cx="1059182" cy="307777"/>
            </a:xfrm>
            <a:prstGeom prst="rect">
              <a:avLst/>
            </a:prstGeom>
            <a:noFill/>
          </p:spPr>
          <p:txBody>
            <a:bodyPr wrap="square" rtlCol="0">
              <a:spAutoFit/>
            </a:bodyPr>
            <a:lstStyle/>
            <a:p>
              <a:pPr algn="ctr"/>
              <a:r>
                <a:rPr lang="en-GB" sz="1400" dirty="0" smtClean="0"/>
                <a:t>LHC</a:t>
              </a:r>
              <a:endParaRPr lang="en-GB" sz="1400" dirty="0"/>
            </a:p>
          </p:txBody>
        </p:sp>
        <p:sp>
          <p:nvSpPr>
            <p:cNvPr id="35" name="TextBox 34"/>
            <p:cNvSpPr txBox="1"/>
            <p:nvPr/>
          </p:nvSpPr>
          <p:spPr>
            <a:xfrm>
              <a:off x="-28560" y="4878233"/>
              <a:ext cx="1059182" cy="307777"/>
            </a:xfrm>
            <a:prstGeom prst="rect">
              <a:avLst/>
            </a:prstGeom>
            <a:noFill/>
          </p:spPr>
          <p:txBody>
            <a:bodyPr wrap="square" rtlCol="0">
              <a:spAutoFit/>
            </a:bodyPr>
            <a:lstStyle/>
            <a:p>
              <a:pPr algn="ctr"/>
              <a:r>
                <a:rPr lang="en-GB" sz="1400" dirty="0" err="1" smtClean="0"/>
                <a:t>Tevatron</a:t>
              </a:r>
              <a:endParaRPr lang="en-GB" sz="1400" dirty="0"/>
            </a:p>
          </p:txBody>
        </p:sp>
        <p:sp>
          <p:nvSpPr>
            <p:cNvPr id="36" name="TextBox 35"/>
            <p:cNvSpPr txBox="1"/>
            <p:nvPr/>
          </p:nvSpPr>
          <p:spPr>
            <a:xfrm>
              <a:off x="1266618" y="4908441"/>
              <a:ext cx="1594827" cy="307777"/>
            </a:xfrm>
            <a:prstGeom prst="rect">
              <a:avLst/>
            </a:prstGeom>
            <a:noFill/>
          </p:spPr>
          <p:txBody>
            <a:bodyPr wrap="square" rtlCol="0">
              <a:spAutoFit/>
            </a:bodyPr>
            <a:lstStyle/>
            <a:p>
              <a:pPr algn="ctr"/>
              <a:r>
                <a:rPr lang="en-GB" sz="1400" dirty="0" smtClean="0"/>
                <a:t>HERA and RHIC</a:t>
              </a:r>
              <a:endParaRPr lang="en-GB" sz="1400" dirty="0"/>
            </a:p>
          </p:txBody>
        </p:sp>
        <p:sp>
          <p:nvSpPr>
            <p:cNvPr id="41" name="TextBox 40"/>
            <p:cNvSpPr txBox="1"/>
            <p:nvPr/>
          </p:nvSpPr>
          <p:spPr>
            <a:xfrm>
              <a:off x="4336185" y="4934157"/>
              <a:ext cx="1059182" cy="307777"/>
            </a:xfrm>
            <a:prstGeom prst="rect">
              <a:avLst/>
            </a:prstGeom>
            <a:noFill/>
          </p:spPr>
          <p:txBody>
            <a:bodyPr wrap="square" rtlCol="0">
              <a:spAutoFit/>
            </a:bodyPr>
            <a:lstStyle/>
            <a:p>
              <a:pPr algn="ctr"/>
              <a:r>
                <a:rPr lang="en-GB" sz="1400" dirty="0" smtClean="0"/>
                <a:t>HL-LHC</a:t>
              </a:r>
              <a:endParaRPr lang="en-GB" sz="1400" dirty="0"/>
            </a:p>
          </p:txBody>
        </p:sp>
        <p:cxnSp>
          <p:nvCxnSpPr>
            <p:cNvPr id="7" name="Straight Arrow Connector 6"/>
            <p:cNvCxnSpPr/>
            <p:nvPr/>
          </p:nvCxnSpPr>
          <p:spPr>
            <a:xfrm>
              <a:off x="212997" y="6019316"/>
              <a:ext cx="8568952" cy="17428"/>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grpSp>
      <p:pic>
        <p:nvPicPr>
          <p:cNvPr id="38" name="Picture 37"/>
          <p:cNvPicPr>
            <a:picLocks noChangeAspect="1"/>
          </p:cNvPicPr>
          <p:nvPr/>
        </p:nvPicPr>
        <p:blipFill>
          <a:blip r:embed="rId2"/>
          <a:stretch>
            <a:fillRect/>
          </a:stretch>
        </p:blipFill>
        <p:spPr>
          <a:xfrm>
            <a:off x="1454106" y="3019944"/>
            <a:ext cx="7563839" cy="30773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7222636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3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639852"/>
            <a:ext cx="8748179" cy="5509200"/>
          </a:xfrm>
          <a:prstGeom prst="rect">
            <a:avLst/>
          </a:prstGeom>
        </p:spPr>
        <p:txBody>
          <a:bodyPr wrap="square">
            <a:spAutoFit/>
          </a:bodyPr>
          <a:lstStyle/>
          <a:p>
            <a:r>
              <a:rPr lang="en-US" sz="1600" dirty="0"/>
              <a:t>The LHC High-Luminosity Upgrade is the </a:t>
            </a:r>
            <a:r>
              <a:rPr lang="en-US" sz="1600" b="1" dirty="0" smtClean="0"/>
              <a:t>foundation </a:t>
            </a:r>
            <a:r>
              <a:rPr lang="en-US" sz="1600" dirty="0"/>
              <a:t>for </a:t>
            </a:r>
            <a:r>
              <a:rPr lang="en-US" b="1" dirty="0"/>
              <a:t>new </a:t>
            </a:r>
            <a:r>
              <a:rPr lang="en-US" b="1" dirty="0" smtClean="0"/>
              <a:t>HFM magnet technology </a:t>
            </a:r>
            <a:r>
              <a:rPr lang="en-US" sz="1600" dirty="0" smtClean="0"/>
              <a:t>for accelerators, </a:t>
            </a:r>
            <a:r>
              <a:rPr lang="en-US" sz="1600" dirty="0"/>
              <a:t>and provides an interesting opportunity for </a:t>
            </a:r>
            <a:r>
              <a:rPr lang="en-US" sz="1600" dirty="0" smtClean="0"/>
              <a:t>industry </a:t>
            </a:r>
          </a:p>
          <a:p>
            <a:pPr marL="446088" indent="-446088"/>
            <a:r>
              <a:rPr lang="en-US" sz="1600" dirty="0"/>
              <a:t>	</a:t>
            </a:r>
            <a:r>
              <a:rPr lang="en-US" sz="1600" dirty="0" smtClean="0"/>
              <a:t>Nb</a:t>
            </a:r>
            <a:r>
              <a:rPr lang="en-US" sz="1600" baseline="-25000" dirty="0" smtClean="0"/>
              <a:t>3</a:t>
            </a:r>
            <a:r>
              <a:rPr lang="en-US" sz="1600" dirty="0" smtClean="0"/>
              <a:t>Sn accelerator magnet development and production</a:t>
            </a:r>
            <a:endParaRPr lang="en-US" sz="1600" dirty="0"/>
          </a:p>
          <a:p>
            <a:pPr lvl="1"/>
            <a:r>
              <a:rPr lang="en-US" sz="1600" dirty="0"/>
              <a:t>Production in </a:t>
            </a:r>
            <a:r>
              <a:rPr lang="en-US" sz="1600" dirty="0" smtClean="0"/>
              <a:t>2018-2023</a:t>
            </a:r>
            <a:endParaRPr lang="en-US" sz="1600" dirty="0"/>
          </a:p>
          <a:p>
            <a:pPr lvl="1"/>
            <a:r>
              <a:rPr lang="en-US" sz="1600" dirty="0">
                <a:solidFill>
                  <a:srgbClr val="FF0000"/>
                </a:solidFill>
              </a:rPr>
              <a:t>First use ever of Nb</a:t>
            </a:r>
            <a:r>
              <a:rPr lang="en-US" sz="1600" baseline="-25000" dirty="0">
                <a:solidFill>
                  <a:srgbClr val="FF0000"/>
                </a:solidFill>
              </a:rPr>
              <a:t>3</a:t>
            </a:r>
            <a:r>
              <a:rPr lang="en-US" sz="1600" dirty="0">
                <a:solidFill>
                  <a:srgbClr val="FF0000"/>
                </a:solidFill>
              </a:rPr>
              <a:t>Sn in a running </a:t>
            </a:r>
            <a:r>
              <a:rPr lang="en-US" sz="1600" dirty="0" smtClean="0">
                <a:solidFill>
                  <a:srgbClr val="FF0000"/>
                </a:solidFill>
              </a:rPr>
              <a:t>accelerator !</a:t>
            </a:r>
            <a:r>
              <a:rPr lang="en-US" sz="1600" dirty="0"/>
              <a:t> </a:t>
            </a:r>
            <a:r>
              <a:rPr lang="en-US" sz="1600" b="1" dirty="0" smtClean="0">
                <a:solidFill>
                  <a:srgbClr val="FF0000"/>
                </a:solidFill>
              </a:rPr>
              <a:t>(8T </a:t>
            </a:r>
            <a:r>
              <a:rPr lang="en-US" sz="1600" b="1" dirty="0">
                <a:solidFill>
                  <a:srgbClr val="FF0000"/>
                </a:solidFill>
              </a:rPr>
              <a:t>to 12T)</a:t>
            </a:r>
          </a:p>
          <a:p>
            <a:pPr lvl="1"/>
            <a:endParaRPr lang="en-US" sz="1600" dirty="0">
              <a:solidFill>
                <a:srgbClr val="FF0000"/>
              </a:solidFill>
            </a:endParaRPr>
          </a:p>
          <a:p>
            <a:r>
              <a:rPr lang="en-US" sz="1600" dirty="0"/>
              <a:t>The </a:t>
            </a:r>
            <a:r>
              <a:rPr lang="en-US" sz="1600" b="1" dirty="0"/>
              <a:t>next step </a:t>
            </a:r>
            <a:r>
              <a:rPr lang="en-US" sz="1600" dirty="0"/>
              <a:t>is the development of magnets for </a:t>
            </a:r>
            <a:r>
              <a:rPr lang="en-US" sz="1600" dirty="0" smtClean="0"/>
              <a:t>high energy accelerator : </a:t>
            </a:r>
            <a:r>
              <a:rPr lang="en-US" sz="1600" b="1" dirty="0" smtClean="0">
                <a:solidFill>
                  <a:srgbClr val="FF0000"/>
                </a:solidFill>
              </a:rPr>
              <a:t>12T to 16T</a:t>
            </a:r>
          </a:p>
          <a:p>
            <a:pPr defTabSz="6099175">
              <a:tabLst>
                <a:tab pos="6189663" algn="l"/>
              </a:tabLst>
            </a:pPr>
            <a:r>
              <a:rPr lang="en-US" sz="1600" dirty="0"/>
              <a:t>	</a:t>
            </a:r>
            <a:r>
              <a:rPr lang="en-US" sz="1600" dirty="0" smtClean="0"/>
              <a:t>(</a:t>
            </a:r>
            <a:r>
              <a:rPr lang="en-US" sz="1600" dirty="0" err="1" smtClean="0"/>
              <a:t>SppC</a:t>
            </a:r>
            <a:r>
              <a:rPr lang="en-US" sz="1600" dirty="0" smtClean="0"/>
              <a:t>, FCC, HE-LHC,...)</a:t>
            </a:r>
            <a:endParaRPr lang="en-US" sz="1600" dirty="0"/>
          </a:p>
          <a:p>
            <a:pPr lvl="1"/>
            <a:r>
              <a:rPr lang="en-US" sz="1600" dirty="0"/>
              <a:t>Model activities are planned in </a:t>
            </a:r>
            <a:r>
              <a:rPr lang="en-US" sz="1600" dirty="0" smtClean="0"/>
              <a:t>European, US and China laboratories </a:t>
            </a:r>
            <a:r>
              <a:rPr lang="en-US" sz="1600" dirty="0"/>
              <a:t>in 2018-2022</a:t>
            </a:r>
          </a:p>
          <a:p>
            <a:pPr lvl="1"/>
            <a:r>
              <a:rPr lang="en-US" sz="1600" dirty="0"/>
              <a:t>Prototyping in industry (full length, </a:t>
            </a:r>
            <a:r>
              <a:rPr lang="en-US" sz="1600" dirty="0" smtClean="0"/>
              <a:t>≈ 5-10 </a:t>
            </a:r>
            <a:r>
              <a:rPr lang="en-US" sz="1600" dirty="0"/>
              <a:t>magnets), in </a:t>
            </a:r>
            <a:r>
              <a:rPr lang="en-US" sz="1600" dirty="0" smtClean="0"/>
              <a:t>2023-2026</a:t>
            </a:r>
            <a:endParaRPr lang="en-US" sz="1600" dirty="0"/>
          </a:p>
          <a:p>
            <a:pPr lvl="1"/>
            <a:r>
              <a:rPr lang="en-GB" sz="1600" b="1" dirty="0">
                <a:solidFill>
                  <a:srgbClr val="FF5050"/>
                </a:solidFill>
              </a:rPr>
              <a:t>Performance (</a:t>
            </a:r>
            <a:r>
              <a:rPr lang="en-GB" sz="1600" b="1" dirty="0" err="1">
                <a:solidFill>
                  <a:srgbClr val="FF5050"/>
                </a:solidFill>
              </a:rPr>
              <a:t>Jc</a:t>
            </a:r>
            <a:r>
              <a:rPr lang="en-GB" sz="1600" b="1" dirty="0">
                <a:solidFill>
                  <a:srgbClr val="FF5050"/>
                </a:solidFill>
              </a:rPr>
              <a:t>), </a:t>
            </a:r>
            <a:r>
              <a:rPr lang="en-GB" sz="1600" b="1" dirty="0" smtClean="0">
                <a:solidFill>
                  <a:srgbClr val="FF5050"/>
                </a:solidFill>
              </a:rPr>
              <a:t>stress, stored energy management, </a:t>
            </a:r>
            <a:r>
              <a:rPr lang="en-GB" sz="1600" b="1" dirty="0">
                <a:solidFill>
                  <a:srgbClr val="FF5050"/>
                </a:solidFill>
              </a:rPr>
              <a:t>field quality,  and cost</a:t>
            </a:r>
            <a:endParaRPr lang="en-US" sz="1600" dirty="0"/>
          </a:p>
          <a:p>
            <a:pPr lvl="1"/>
            <a:r>
              <a:rPr lang="en-US" sz="1600" dirty="0">
                <a:solidFill>
                  <a:srgbClr val="FF0000"/>
                </a:solidFill>
              </a:rPr>
              <a:t>This is the logical sequence of the HL-LHC production, profiting from Nb</a:t>
            </a:r>
            <a:r>
              <a:rPr lang="en-US" sz="1600" baseline="-25000" dirty="0">
                <a:solidFill>
                  <a:srgbClr val="FF0000"/>
                </a:solidFill>
              </a:rPr>
              <a:t>3</a:t>
            </a:r>
            <a:r>
              <a:rPr lang="en-US" sz="1600" dirty="0">
                <a:solidFill>
                  <a:srgbClr val="FF0000"/>
                </a:solidFill>
              </a:rPr>
              <a:t>Sn technology established in laboratories and </a:t>
            </a:r>
            <a:r>
              <a:rPr lang="en-US" sz="1600" dirty="0" smtClean="0">
                <a:solidFill>
                  <a:srgbClr val="FF0000"/>
                </a:solidFill>
              </a:rPr>
              <a:t>industry (Global Approach)</a:t>
            </a:r>
            <a:endParaRPr lang="en-US" sz="1600" dirty="0">
              <a:solidFill>
                <a:srgbClr val="FF0000"/>
              </a:solidFill>
            </a:endParaRPr>
          </a:p>
          <a:p>
            <a:pPr lvl="1"/>
            <a:endParaRPr lang="en-US" sz="1600" dirty="0">
              <a:solidFill>
                <a:srgbClr val="FF0000"/>
              </a:solidFill>
            </a:endParaRPr>
          </a:p>
          <a:p>
            <a:r>
              <a:rPr lang="en-US" sz="1600" b="1" dirty="0"/>
              <a:t>HTS is </a:t>
            </a:r>
            <a:r>
              <a:rPr lang="en-US" sz="1600" b="1" dirty="0" smtClean="0"/>
              <a:t>only in </a:t>
            </a:r>
            <a:r>
              <a:rPr lang="en-US" sz="1600" b="1" dirty="0"/>
              <a:t>its </a:t>
            </a:r>
            <a:r>
              <a:rPr lang="en-US" sz="1600" b="1" dirty="0" smtClean="0"/>
              <a:t>infancy</a:t>
            </a:r>
            <a:r>
              <a:rPr lang="en-US" sz="1600" dirty="0" smtClean="0"/>
              <a:t>, </a:t>
            </a:r>
            <a:r>
              <a:rPr lang="en-US" sz="1600" dirty="0"/>
              <a:t>but is the </a:t>
            </a:r>
            <a:r>
              <a:rPr lang="en-US" sz="1600" b="1" dirty="0"/>
              <a:t>disruptive </a:t>
            </a:r>
            <a:r>
              <a:rPr lang="en-US" sz="1600" b="1" dirty="0" smtClean="0"/>
              <a:t>HFM technology </a:t>
            </a:r>
            <a:r>
              <a:rPr lang="en-US" sz="1600" dirty="0"/>
              <a:t>of the </a:t>
            </a:r>
            <a:r>
              <a:rPr lang="en-US" sz="1600" dirty="0" smtClean="0"/>
              <a:t>further future</a:t>
            </a:r>
            <a:endParaRPr lang="en-US" sz="1600" dirty="0"/>
          </a:p>
          <a:p>
            <a:pPr lvl="1"/>
            <a:r>
              <a:rPr lang="en-GB" sz="1600" dirty="0"/>
              <a:t>HTS for special applications (energy distribution and current leads for SC magnets) and as option for the </a:t>
            </a:r>
            <a:r>
              <a:rPr lang="en-GB" sz="1600" dirty="0" smtClean="0"/>
              <a:t>20T (24T ?)  programme (insert)</a:t>
            </a:r>
          </a:p>
          <a:p>
            <a:pPr lvl="1"/>
            <a:r>
              <a:rPr lang="en-GB" sz="1600" dirty="0" smtClean="0"/>
              <a:t>Niche magnets for next accelerators (as final focussing magnets,…)</a:t>
            </a:r>
            <a:endParaRPr lang="en-US" sz="1600" dirty="0"/>
          </a:p>
          <a:p>
            <a:pPr lvl="1"/>
            <a:r>
              <a:rPr lang="en-US" sz="1600" dirty="0"/>
              <a:t>Requires high-tech R&amp;D, spanning from material science to electromechanical engineering, </a:t>
            </a:r>
            <a:r>
              <a:rPr lang="en-US" sz="1600" dirty="0" smtClean="0"/>
              <a:t>5-10 </a:t>
            </a:r>
            <a:r>
              <a:rPr lang="en-US" sz="1600" dirty="0"/>
              <a:t>years program </a:t>
            </a:r>
            <a:r>
              <a:rPr lang="en-US" sz="1600" dirty="0" smtClean="0"/>
              <a:t>defined</a:t>
            </a:r>
          </a:p>
          <a:p>
            <a:pPr lvl="1"/>
            <a:r>
              <a:rPr lang="en-US" sz="1600" dirty="0" smtClean="0">
                <a:solidFill>
                  <a:srgbClr val="009900"/>
                </a:solidFill>
              </a:rPr>
              <a:t>More producers than Nb</a:t>
            </a:r>
            <a:r>
              <a:rPr lang="en-US" sz="1600" baseline="-25000" dirty="0" smtClean="0">
                <a:solidFill>
                  <a:srgbClr val="009900"/>
                </a:solidFill>
              </a:rPr>
              <a:t>3</a:t>
            </a:r>
            <a:r>
              <a:rPr lang="en-US" sz="1600" dirty="0" smtClean="0">
                <a:solidFill>
                  <a:srgbClr val="009900"/>
                </a:solidFill>
              </a:rPr>
              <a:t>Sn: medical, energy (production and transport),… </a:t>
            </a:r>
            <a:r>
              <a:rPr lang="en-US" sz="1600" dirty="0" smtClean="0">
                <a:solidFill>
                  <a:srgbClr val="00B050"/>
                </a:solidFill>
              </a:rPr>
              <a:t>markets</a:t>
            </a:r>
            <a:endParaRPr lang="en-US" sz="1600" dirty="0">
              <a:solidFill>
                <a:srgbClr val="00B050"/>
              </a:solidFill>
            </a:endParaRPr>
          </a:p>
          <a:p>
            <a:pPr lvl="1"/>
            <a:r>
              <a:rPr lang="en-US" sz="1600" b="1" dirty="0">
                <a:solidFill>
                  <a:srgbClr val="FF0000"/>
                </a:solidFill>
              </a:rPr>
              <a:t>HTS is the high-risk/high-return investment of the </a:t>
            </a:r>
            <a:r>
              <a:rPr lang="en-US" sz="1600" b="1" dirty="0" smtClean="0">
                <a:solidFill>
                  <a:srgbClr val="FF0000"/>
                </a:solidFill>
              </a:rPr>
              <a:t>future</a:t>
            </a:r>
            <a:endParaRPr lang="en-US" sz="1600" b="1" dirty="0">
              <a:solidFill>
                <a:srgbClr val="FF0000"/>
              </a:solidFill>
            </a:endParaRPr>
          </a:p>
        </p:txBody>
      </p:sp>
      <p:sp>
        <p:nvSpPr>
          <p:cNvPr id="5" name="Rectangle 4"/>
          <p:cNvSpPr/>
          <p:nvPr/>
        </p:nvSpPr>
        <p:spPr>
          <a:xfrm>
            <a:off x="427897" y="116632"/>
            <a:ext cx="8571802" cy="523220"/>
          </a:xfrm>
          <a:prstGeom prst="rect">
            <a:avLst/>
          </a:prstGeom>
          <a:solidFill>
            <a:schemeClr val="tx2">
              <a:lumMod val="60000"/>
              <a:lumOff val="40000"/>
            </a:schemeClr>
          </a:solidFill>
        </p:spPr>
        <p:txBody>
          <a:bodyPr wrap="square">
            <a:spAutoFit/>
          </a:bodyPr>
          <a:lstStyle/>
          <a:p>
            <a:pPr algn="ctr"/>
            <a:r>
              <a:rPr lang="en-US" sz="2800" dirty="0">
                <a:solidFill>
                  <a:schemeClr val="bg1"/>
                </a:solidFill>
              </a:rPr>
              <a:t>A tentative summary: HFM roadmap for accelerators</a:t>
            </a:r>
            <a:endParaRPr lang="en-GB" sz="2800" dirty="0">
              <a:solidFill>
                <a:schemeClr val="bg1"/>
              </a:solidFill>
            </a:endParaRPr>
          </a:p>
        </p:txBody>
      </p:sp>
      <p:pic>
        <p:nvPicPr>
          <p:cNvPr id="7" name="Picture 4"/>
          <p:cNvPicPr>
            <a:picLocks noGrp="1" noChangeAspect="1" noChangeArrowheads="1"/>
          </p:cNvPicPr>
          <p:nvPr>
            <p:ph sz="half" idx="4294967295"/>
          </p:nvPr>
        </p:nvPicPr>
        <p:blipFill>
          <a:blip r:embed="rId3" cstate="email"/>
          <a:srcRect/>
          <a:stretch>
            <a:fillRect/>
          </a:stretch>
        </p:blipFill>
        <p:spPr bwMode="auto">
          <a:xfrm>
            <a:off x="2195736" y="2059232"/>
            <a:ext cx="4596939" cy="2755978"/>
          </a:xfrm>
          <a:prstGeom prst="rect">
            <a:avLst/>
          </a:prstGeom>
          <a:noFill/>
        </p:spPr>
      </p:pic>
      <p:pic>
        <p:nvPicPr>
          <p:cNvPr id="6" name="Picture 5"/>
          <p:cNvPicPr>
            <a:picLocks noChangeAspect="1"/>
          </p:cNvPicPr>
          <p:nvPr/>
        </p:nvPicPr>
        <p:blipFill>
          <a:blip r:embed="rId4"/>
          <a:stretch>
            <a:fillRect/>
          </a:stretch>
        </p:blipFill>
        <p:spPr>
          <a:xfrm>
            <a:off x="2218012" y="3987247"/>
            <a:ext cx="4574663" cy="2828726"/>
          </a:xfrm>
          <a:prstGeom prst="rect">
            <a:avLst/>
          </a:prstGeom>
        </p:spPr>
      </p:pic>
    </p:spTree>
    <p:extLst>
      <p:ext uri="{BB962C8B-B14F-4D97-AF65-F5344CB8AC3E}">
        <p14:creationId xmlns:p14="http://schemas.microsoft.com/office/powerpoint/2010/main" val="29928834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0" end="10"/>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6" end="1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17" end="17"/>
                                            </p:txEl>
                                          </p:spTgt>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1560" y="260648"/>
            <a:ext cx="864096" cy="868374"/>
          </a:xfrm>
          <a:prstGeom prst="rect">
            <a:avLst/>
          </a:prstGeom>
        </p:spPr>
      </p:pic>
      <p:pic>
        <p:nvPicPr>
          <p:cNvPr id="4" name="Picture 3"/>
          <p:cNvPicPr>
            <a:picLocks noChangeAspect="1"/>
          </p:cNvPicPr>
          <p:nvPr/>
        </p:nvPicPr>
        <p:blipFill>
          <a:blip r:embed="rId3"/>
          <a:stretch>
            <a:fillRect/>
          </a:stretch>
        </p:blipFill>
        <p:spPr>
          <a:xfrm>
            <a:off x="-396551" y="116632"/>
            <a:ext cx="10225136" cy="1979712"/>
          </a:xfrm>
          <a:prstGeom prst="rect">
            <a:avLst/>
          </a:prstGeom>
        </p:spPr>
      </p:pic>
      <p:sp>
        <p:nvSpPr>
          <p:cNvPr id="2" name="Rectangle 1"/>
          <p:cNvSpPr/>
          <p:nvPr/>
        </p:nvSpPr>
        <p:spPr>
          <a:xfrm>
            <a:off x="611560" y="650339"/>
            <a:ext cx="7774717" cy="1200329"/>
          </a:xfrm>
          <a:prstGeom prst="rect">
            <a:avLst/>
          </a:prstGeom>
        </p:spPr>
        <p:txBody>
          <a:bodyPr wrap="square">
            <a:spAutoFit/>
          </a:bodyPr>
          <a:lstStyle/>
          <a:p>
            <a:pPr algn="just"/>
            <a:r>
              <a:rPr lang="en-GB" dirty="0">
                <a:solidFill>
                  <a:schemeClr val="bg2">
                    <a:lumMod val="75000"/>
                  </a:schemeClr>
                </a:solidFill>
              </a:rPr>
              <a:t>Acknowledgements and sincere thanks to all the people from whom I have begged, borrowed or stolen slides, especially </a:t>
            </a:r>
            <a:r>
              <a:rPr lang="en-GB" b="1" dirty="0">
                <a:solidFill>
                  <a:schemeClr val="bg2">
                    <a:lumMod val="75000"/>
                  </a:schemeClr>
                </a:solidFill>
              </a:rPr>
              <a:t>Luca </a:t>
            </a:r>
            <a:r>
              <a:rPr lang="en-GB" b="1" dirty="0" err="1">
                <a:solidFill>
                  <a:schemeClr val="bg2">
                    <a:lumMod val="75000"/>
                  </a:schemeClr>
                </a:solidFill>
              </a:rPr>
              <a:t>Bottura</a:t>
            </a:r>
            <a:r>
              <a:rPr lang="en-GB" dirty="0">
                <a:solidFill>
                  <a:schemeClr val="bg2">
                    <a:lumMod val="75000"/>
                  </a:schemeClr>
                </a:solidFill>
              </a:rPr>
              <a:t>, Lucio </a:t>
            </a:r>
            <a:r>
              <a:rPr lang="en-GB" dirty="0" smtClean="0">
                <a:solidFill>
                  <a:schemeClr val="bg2">
                    <a:lumMod val="75000"/>
                  </a:schemeClr>
                </a:solidFill>
              </a:rPr>
              <a:t>Rossi, </a:t>
            </a:r>
            <a:r>
              <a:rPr lang="en-GB" dirty="0" err="1">
                <a:solidFill>
                  <a:schemeClr val="bg2">
                    <a:lumMod val="75000"/>
                  </a:schemeClr>
                </a:solidFill>
              </a:rPr>
              <a:t>Qingjin</a:t>
            </a:r>
            <a:r>
              <a:rPr lang="en-GB" dirty="0">
                <a:solidFill>
                  <a:schemeClr val="bg2">
                    <a:lumMod val="75000"/>
                  </a:schemeClr>
                </a:solidFill>
              </a:rPr>
              <a:t> </a:t>
            </a:r>
            <a:r>
              <a:rPr lang="en-GB" dirty="0" smtClean="0">
                <a:solidFill>
                  <a:schemeClr val="bg2">
                    <a:lumMod val="75000"/>
                  </a:schemeClr>
                </a:solidFill>
              </a:rPr>
              <a:t>Xu, </a:t>
            </a:r>
            <a:r>
              <a:rPr lang="en-GB" dirty="0">
                <a:solidFill>
                  <a:schemeClr val="bg2">
                    <a:lumMod val="75000"/>
                  </a:schemeClr>
                </a:solidFill>
              </a:rPr>
              <a:t>Steve </a:t>
            </a:r>
            <a:r>
              <a:rPr lang="en-GB" dirty="0" err="1" smtClean="0">
                <a:solidFill>
                  <a:schemeClr val="bg2">
                    <a:lumMod val="75000"/>
                  </a:schemeClr>
                </a:solidFill>
              </a:rPr>
              <a:t>Gourlay</a:t>
            </a:r>
            <a:r>
              <a:rPr lang="en-GB" dirty="0" smtClean="0">
                <a:solidFill>
                  <a:schemeClr val="bg2">
                    <a:lumMod val="75000"/>
                  </a:schemeClr>
                </a:solidFill>
              </a:rPr>
              <a:t> and US colleagues, </a:t>
            </a:r>
            <a:r>
              <a:rPr lang="en-GB" dirty="0">
                <a:solidFill>
                  <a:schemeClr val="bg2">
                    <a:lumMod val="75000"/>
                  </a:schemeClr>
                </a:solidFill>
              </a:rPr>
              <a:t>… and many unidentified persons from laboratories and industries.</a:t>
            </a:r>
          </a:p>
        </p:txBody>
      </p:sp>
      <p:pic>
        <p:nvPicPr>
          <p:cNvPr id="6" name="Picture 5"/>
          <p:cNvPicPr>
            <a:picLocks noChangeAspect="1"/>
          </p:cNvPicPr>
          <p:nvPr/>
        </p:nvPicPr>
        <p:blipFill>
          <a:blip r:embed="rId4"/>
          <a:stretch>
            <a:fillRect/>
          </a:stretch>
        </p:blipFill>
        <p:spPr>
          <a:xfrm rot="18039915">
            <a:off x="420223" y="-109892"/>
            <a:ext cx="888678" cy="814104"/>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71517" y="3198638"/>
            <a:ext cx="4072483" cy="3659362"/>
          </a:xfrm>
          <a:prstGeom prst="rect">
            <a:avLst/>
          </a:prstGeom>
        </p:spPr>
      </p:pic>
      <p:pic>
        <p:nvPicPr>
          <p:cNvPr id="10" name="图片 9"/>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l="1563"/>
          <a:stretch/>
        </p:blipFill>
        <p:spPr>
          <a:xfrm>
            <a:off x="2519771" y="2898027"/>
            <a:ext cx="1944216" cy="1899125"/>
          </a:xfrm>
          <a:prstGeom prst="rect">
            <a:avLst/>
          </a:prstGeom>
        </p:spPr>
      </p:pic>
      <p:grpSp>
        <p:nvGrpSpPr>
          <p:cNvPr id="11" name="Group 10"/>
          <p:cNvGrpSpPr>
            <a:grpSpLocks noChangeAspect="1"/>
          </p:cNvGrpSpPr>
          <p:nvPr/>
        </p:nvGrpSpPr>
        <p:grpSpPr>
          <a:xfrm>
            <a:off x="255837" y="2670428"/>
            <a:ext cx="1870155" cy="2126724"/>
            <a:chOff x="52541" y="2329412"/>
            <a:chExt cx="3050072" cy="3468516"/>
          </a:xfrm>
        </p:grpSpPr>
        <p:sp>
          <p:nvSpPr>
            <p:cNvPr id="12" name="TextBox 11"/>
            <p:cNvSpPr txBox="1"/>
            <p:nvPr/>
          </p:nvSpPr>
          <p:spPr>
            <a:xfrm>
              <a:off x="52541" y="2329412"/>
              <a:ext cx="2466875" cy="602351"/>
            </a:xfrm>
            <a:prstGeom prst="rect">
              <a:avLst/>
            </a:prstGeom>
            <a:noFill/>
          </p:spPr>
          <p:txBody>
            <a:bodyPr wrap="square" rtlCol="0">
              <a:spAutoFit/>
            </a:bodyPr>
            <a:lstStyle/>
            <a:p>
              <a:pPr>
                <a:defRPr/>
              </a:pPr>
              <a:r>
                <a:rPr lang="en-US" dirty="0">
                  <a:solidFill>
                    <a:srgbClr val="0C377B"/>
                  </a:solidFill>
                  <a:latin typeface="Arial"/>
                </a:rPr>
                <a:t>Cos-theta</a:t>
              </a:r>
            </a:p>
          </p:txBody>
        </p:sp>
        <p:pic>
          <p:nvPicPr>
            <p:cNvPr id="13" name="Picture 12" descr="Screen Shot 2016-06-21 at 21.36.31.png"/>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4685" y="2791077"/>
              <a:ext cx="2997928" cy="3006851"/>
            </a:xfrm>
            <a:prstGeom prst="rect">
              <a:avLst/>
            </a:prstGeom>
          </p:spPr>
        </p:pic>
      </p:grpSp>
      <p:sp>
        <p:nvSpPr>
          <p:cNvPr id="14" name="Rectangle 13"/>
          <p:cNvSpPr/>
          <p:nvPr/>
        </p:nvSpPr>
        <p:spPr>
          <a:xfrm>
            <a:off x="-108520" y="5083838"/>
            <a:ext cx="5508103" cy="1631216"/>
          </a:xfrm>
          <a:prstGeom prst="rect">
            <a:avLst/>
          </a:prstGeom>
        </p:spPr>
        <p:txBody>
          <a:bodyPr wrap="square">
            <a:spAutoFit/>
          </a:bodyPr>
          <a:lstStyle/>
          <a:p>
            <a:pPr algn="ctr"/>
            <a:r>
              <a:rPr lang="fr-FR" sz="2000" b="1" dirty="0" smtClean="0"/>
              <a:t>"La </a:t>
            </a:r>
            <a:r>
              <a:rPr lang="fr-FR" sz="2000" b="1" dirty="0"/>
              <a:t>fonction la plus élémentaire de l'être humain, c'est de créer de l'avenir" </a:t>
            </a:r>
            <a:endParaRPr lang="fr-FR" sz="2000" b="1" dirty="0" smtClean="0"/>
          </a:p>
          <a:p>
            <a:pPr algn="ctr"/>
            <a:endParaRPr lang="fr-FR" sz="2000" b="1" dirty="0" smtClean="0"/>
          </a:p>
          <a:p>
            <a:pPr algn="ctr"/>
            <a:r>
              <a:rPr lang="fr-FR" sz="2000" b="1" dirty="0" smtClean="0"/>
              <a:t>"</a:t>
            </a:r>
            <a:r>
              <a:rPr lang="en-GB" sz="2000" b="1" dirty="0" smtClean="0"/>
              <a:t>The </a:t>
            </a:r>
            <a:r>
              <a:rPr lang="en-GB" sz="2000" b="1" dirty="0"/>
              <a:t>task of the mind is to </a:t>
            </a:r>
            <a:r>
              <a:rPr lang="en-GB" sz="2000" b="1" dirty="0" smtClean="0"/>
              <a:t>produce future</a:t>
            </a:r>
            <a:r>
              <a:rPr lang="fr-FR" sz="2000" b="1" dirty="0" smtClean="0"/>
              <a:t>"</a:t>
            </a:r>
          </a:p>
          <a:p>
            <a:pPr algn="ctr" defTabSz="3411538"/>
            <a:r>
              <a:rPr lang="en-US" sz="2000" b="1" dirty="0"/>
              <a:t>	</a:t>
            </a:r>
            <a:r>
              <a:rPr lang="en-US" sz="2000" b="1" dirty="0" smtClean="0"/>
              <a:t>Paul Valéry</a:t>
            </a:r>
            <a:endParaRPr lang="en-US" sz="2000" b="1" dirty="0"/>
          </a:p>
        </p:txBody>
      </p:sp>
      <p:sp>
        <p:nvSpPr>
          <p:cNvPr id="15" name="Text Box 8"/>
          <p:cNvSpPr txBox="1">
            <a:spLocks noChangeArrowheads="1"/>
          </p:cNvSpPr>
          <p:nvPr/>
        </p:nvSpPr>
        <p:spPr bwMode="auto">
          <a:xfrm>
            <a:off x="1979712" y="2251696"/>
            <a:ext cx="5288627" cy="64633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3600" dirty="0" smtClean="0"/>
              <a:t>Thanks for your attention</a:t>
            </a:r>
            <a:endParaRPr lang="en-GB" sz="3600" dirty="0"/>
          </a:p>
        </p:txBody>
      </p:sp>
      <p:pic>
        <p:nvPicPr>
          <p:cNvPr id="16" name="Picture 15"/>
          <p:cNvPicPr>
            <a:picLocks noChangeAspect="1"/>
          </p:cNvPicPr>
          <p:nvPr/>
        </p:nvPicPr>
        <p:blipFill>
          <a:blip r:embed="rId4"/>
          <a:stretch>
            <a:fillRect/>
          </a:stretch>
        </p:blipFill>
        <p:spPr>
          <a:xfrm rot="18039915">
            <a:off x="7668098" y="-109893"/>
            <a:ext cx="888678" cy="814104"/>
          </a:xfrm>
          <a:prstGeom prst="rect">
            <a:avLst/>
          </a:prstGeom>
        </p:spPr>
      </p:pic>
      <p:pic>
        <p:nvPicPr>
          <p:cNvPr id="17" name="Picture 16"/>
          <p:cNvPicPr>
            <a:picLocks noChangeAspect="1"/>
          </p:cNvPicPr>
          <p:nvPr/>
        </p:nvPicPr>
        <p:blipFill>
          <a:blip r:embed="rId4"/>
          <a:stretch>
            <a:fillRect/>
          </a:stretch>
        </p:blipFill>
        <p:spPr>
          <a:xfrm rot="18039915">
            <a:off x="4064830" y="-128212"/>
            <a:ext cx="888678" cy="814104"/>
          </a:xfrm>
          <a:prstGeom prst="rect">
            <a:avLst/>
          </a:prstGeom>
        </p:spPr>
      </p:pic>
    </p:spTree>
    <p:extLst>
      <p:ext uri="{BB962C8B-B14F-4D97-AF65-F5344CB8AC3E}">
        <p14:creationId xmlns:p14="http://schemas.microsoft.com/office/powerpoint/2010/main" val="3434585776"/>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1" nodeType="withEffect">
                                  <p:stCondLst>
                                    <p:cond delay="0"/>
                                  </p:stCondLst>
                                  <p:iterate type="lt">
                                    <p:tmAbs val="0"/>
                                  </p:iterate>
                                  <p:childTnLst>
                                    <p:set>
                                      <p:cBhvr>
                                        <p:cTn id="14" dur="1" fill="hold">
                                          <p:stCondLst>
                                            <p:cond delay="0"/>
                                          </p:stCondLst>
                                        </p:cTn>
                                        <p:tgtEl>
                                          <p:spTgt spid="15"/>
                                        </p:tgtEl>
                                        <p:attrNameLst>
                                          <p:attrName>style.visibility</p:attrName>
                                        </p:attrNameLst>
                                      </p:cBhvr>
                                      <p:to>
                                        <p:strVal val="visible"/>
                                      </p:to>
                                    </p:set>
                                  </p:childTnLst>
                                </p:cTn>
                              </p:par>
                              <p:par>
                                <p:cTn id="15" presetID="34" presetClass="emph" presetSubtype="0" repeatCount="indefinite" fill="hold" grpId="0" nodeType="withEffect">
                                  <p:stCondLst>
                                    <p:cond delay="0"/>
                                  </p:stCondLst>
                                  <p:iterate type="lt">
                                    <p:tmPct val="10000"/>
                                  </p:iterate>
                                  <p:childTnLst>
                                    <p:animMotion origin="layout" path="M 4.44444E-6 -2.96296E-6 L 4.44444E-6 -0.07222 " pathEditMode="relative" rAng="0" ptsTypes="AA">
                                      <p:cBhvr>
                                        <p:cTn id="16" dur="1000" accel="50000" decel="50000" autoRev="1" fill="hold">
                                          <p:stCondLst>
                                            <p:cond delay="0"/>
                                          </p:stCondLst>
                                        </p:cTn>
                                        <p:tgtEl>
                                          <p:spTgt spid="15"/>
                                        </p:tgtEl>
                                        <p:attrNameLst>
                                          <p:attrName>ppt_x</p:attrName>
                                          <p:attrName>ppt_y</p:attrName>
                                        </p:attrNameLst>
                                      </p:cBhvr>
                                      <p:rCtr x="0" y="-3611"/>
                                    </p:animMotion>
                                    <p:animRot by="1500000">
                                      <p:cBhvr>
                                        <p:cTn id="17" dur="500" fill="hold">
                                          <p:stCondLst>
                                            <p:cond delay="0"/>
                                          </p:stCondLst>
                                        </p:cTn>
                                        <p:tgtEl>
                                          <p:spTgt spid="15"/>
                                        </p:tgtEl>
                                        <p:attrNameLst>
                                          <p:attrName>r</p:attrName>
                                        </p:attrNameLst>
                                      </p:cBhvr>
                                    </p:animRot>
                                    <p:animRot by="-1500000">
                                      <p:cBhvr>
                                        <p:cTn id="18" dur="500" fill="hold">
                                          <p:stCondLst>
                                            <p:cond delay="500"/>
                                          </p:stCondLst>
                                        </p:cTn>
                                        <p:tgtEl>
                                          <p:spTgt spid="15"/>
                                        </p:tgtEl>
                                        <p:attrNameLst>
                                          <p:attrName>r</p:attrName>
                                        </p:attrNameLst>
                                      </p:cBhvr>
                                    </p:animRot>
                                    <p:animRot by="-1500000">
                                      <p:cBhvr>
                                        <p:cTn id="19" dur="500" fill="hold">
                                          <p:stCondLst>
                                            <p:cond delay="1000"/>
                                          </p:stCondLst>
                                        </p:cTn>
                                        <p:tgtEl>
                                          <p:spTgt spid="15"/>
                                        </p:tgtEl>
                                        <p:attrNameLst>
                                          <p:attrName>r</p:attrName>
                                        </p:attrNameLst>
                                      </p:cBhvr>
                                    </p:animRot>
                                    <p:animRot by="1500000">
                                      <p:cBhvr>
                                        <p:cTn id="20" dur="500" fill="hold">
                                          <p:stCondLst>
                                            <p:cond delay="150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5"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Objectives of the HFM network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Have an open forum that meets regularly to be able to discuss common </a:t>
            </a:r>
            <a:r>
              <a:rPr lang="en-US" b="1" dirty="0" smtClean="0"/>
              <a:t>scientific and technical </a:t>
            </a:r>
            <a:r>
              <a:rPr lang="en-US" dirty="0" smtClean="0"/>
              <a:t>issues in a targeted way </a:t>
            </a:r>
          </a:p>
          <a:p>
            <a:endParaRPr lang="en-US" dirty="0" smtClean="0"/>
          </a:p>
          <a:p>
            <a:r>
              <a:rPr lang="en-US" dirty="0"/>
              <a:t>Make and maintain a comprehensive </a:t>
            </a:r>
            <a:r>
              <a:rPr lang="en-US" dirty="0" smtClean="0"/>
              <a:t>map </a:t>
            </a:r>
            <a:r>
              <a:rPr lang="en-US" dirty="0"/>
              <a:t>of the HFM landscape, independently of participation to specific projects (EU or non-EU)</a:t>
            </a:r>
          </a:p>
          <a:p>
            <a:endParaRPr lang="en-US" dirty="0" smtClean="0"/>
          </a:p>
          <a:p>
            <a:r>
              <a:rPr lang="en-US" dirty="0" smtClean="0"/>
              <a:t>Disseminate the plans, progress and issues of the HFM projects to all the partners</a:t>
            </a:r>
          </a:p>
          <a:p>
            <a:endParaRPr lang="en-US" dirty="0"/>
          </a:p>
          <a:p>
            <a:r>
              <a:rPr lang="en-US" dirty="0" smtClean="0"/>
              <a:t>Offer </a:t>
            </a:r>
            <a:r>
              <a:rPr lang="en-US" dirty="0"/>
              <a:t>intellectual support to the </a:t>
            </a:r>
            <a:r>
              <a:rPr lang="en-US" dirty="0" smtClean="0"/>
              <a:t>projects</a:t>
            </a:r>
          </a:p>
          <a:p>
            <a:endParaRPr lang="en-US" dirty="0"/>
          </a:p>
          <a:p>
            <a:r>
              <a:rPr lang="en-US" dirty="0"/>
              <a:t>Provide access to the above forum to students and staff of all educational institutions independent of participation to a specific project (EU or non-EU)</a:t>
            </a:r>
          </a:p>
          <a:p>
            <a:endParaRPr lang="en-US" dirty="0"/>
          </a:p>
          <a:p>
            <a:r>
              <a:rPr lang="en-US" dirty="0" smtClean="0"/>
              <a:t>Find and co-opt new partners, with relevant interest and contribution in HFMs, whether active in accelerator or other fields</a:t>
            </a:r>
          </a:p>
          <a:p>
            <a:endParaRPr lang="en-US" dirty="0"/>
          </a:p>
          <a:p>
            <a:endParaRPr lang="en-US" dirty="0" smtClean="0"/>
          </a:p>
          <a:p>
            <a:endParaRPr lang="en-US" dirty="0" smtClean="0"/>
          </a:p>
          <a:p>
            <a:endParaRPr lang="en-US" dirty="0"/>
          </a:p>
          <a:p>
            <a:endParaRPr lang="en-US" dirty="0"/>
          </a:p>
          <a:p>
            <a:endParaRPr lang="en-US" dirty="0" smtClean="0">
              <a:solidFill>
                <a:srgbClr val="FF0000"/>
              </a:solidFill>
            </a:endParaRPr>
          </a:p>
          <a:p>
            <a:endParaRPr lang="en-US" dirty="0"/>
          </a:p>
          <a:p>
            <a:endParaRPr lang="en-US" dirty="0"/>
          </a:p>
        </p:txBody>
      </p:sp>
    </p:spTree>
    <p:extLst>
      <p:ext uri="{BB962C8B-B14F-4D97-AF65-F5344CB8AC3E}">
        <p14:creationId xmlns:p14="http://schemas.microsoft.com/office/powerpoint/2010/main" val="1849467971"/>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418058"/>
          </a:xfrm>
        </p:spPr>
        <p:txBody>
          <a:bodyPr>
            <a:normAutofit fontScale="90000"/>
          </a:bodyPr>
          <a:lstStyle/>
          <a:p>
            <a:r>
              <a:rPr lang="en-GB" sz="2800" dirty="0" smtClean="0"/>
              <a:t>HFM Network Founding meeting on 22 September </a:t>
            </a:r>
            <a:endParaRPr lang="en-GB" sz="2800" dirty="0"/>
          </a:p>
        </p:txBody>
      </p:sp>
      <p:sp>
        <p:nvSpPr>
          <p:cNvPr id="3" name="Content Placeholder 2"/>
          <p:cNvSpPr>
            <a:spLocks noGrp="1"/>
          </p:cNvSpPr>
          <p:nvPr>
            <p:ph idx="1"/>
          </p:nvPr>
        </p:nvSpPr>
        <p:spPr>
          <a:xfrm>
            <a:off x="395536" y="838200"/>
            <a:ext cx="8610600" cy="5715000"/>
          </a:xfrm>
        </p:spPr>
        <p:txBody>
          <a:bodyPr/>
          <a:lstStyle/>
          <a:p>
            <a:r>
              <a:rPr lang="en-GB" sz="1600" dirty="0" smtClean="0"/>
              <a:t>17 institutes and universities voted to to join the provisional network </a:t>
            </a:r>
          </a:p>
          <a:p>
            <a:pPr lvl="1"/>
            <a:r>
              <a:rPr lang="en-GB" sz="1600" dirty="0" smtClean="0"/>
              <a:t>CEA, CERN, </a:t>
            </a:r>
            <a:r>
              <a:rPr lang="en-GB" sz="1600" dirty="0" err="1" smtClean="0"/>
              <a:t>Bochvar</a:t>
            </a:r>
            <a:r>
              <a:rPr lang="en-GB" sz="1600" dirty="0" smtClean="0"/>
              <a:t>, PSI, </a:t>
            </a:r>
            <a:r>
              <a:rPr lang="en-GB" sz="1600" dirty="0" err="1" smtClean="0"/>
              <a:t>Ubologna</a:t>
            </a:r>
            <a:r>
              <a:rPr lang="en-GB" sz="1600" dirty="0" smtClean="0"/>
              <a:t>, INFN-</a:t>
            </a:r>
            <a:r>
              <a:rPr lang="en-GB" sz="1600" dirty="0" err="1" smtClean="0"/>
              <a:t>Mi</a:t>
            </a:r>
            <a:r>
              <a:rPr lang="en-GB" sz="1600" dirty="0" smtClean="0"/>
              <a:t>, INFN-Ge, EMFL, ASC-FSU, INP-Grenoble, ASIPP, KIT-ITEP, </a:t>
            </a:r>
            <a:r>
              <a:rPr lang="en-GB" sz="1600" dirty="0" err="1" smtClean="0"/>
              <a:t>Utwente</a:t>
            </a:r>
            <a:r>
              <a:rPr lang="en-GB" sz="1600" dirty="0" smtClean="0"/>
              <a:t>, EPFL-SPC, LBNL, FNAL, UNIGE</a:t>
            </a:r>
          </a:p>
          <a:p>
            <a:r>
              <a:rPr lang="en-GB" sz="1600" dirty="0" smtClean="0"/>
              <a:t>A provisional Steering Committee was elected with 5 members from:</a:t>
            </a:r>
          </a:p>
          <a:p>
            <a:pPr lvl="1"/>
            <a:r>
              <a:rPr lang="en-GB" sz="1600" dirty="0" smtClean="0"/>
              <a:t>CEA, CERN, LBNL, PSI, </a:t>
            </a:r>
            <a:r>
              <a:rPr lang="en-GB" sz="1600" dirty="0" err="1" smtClean="0"/>
              <a:t>Utwente</a:t>
            </a:r>
            <a:r>
              <a:rPr lang="en-GB" sz="1600" dirty="0" smtClean="0"/>
              <a:t> for a period of 6 months</a:t>
            </a:r>
          </a:p>
          <a:p>
            <a:pPr lvl="1"/>
            <a:r>
              <a:rPr lang="en-GB" sz="1600" dirty="0" smtClean="0"/>
              <a:t>A provisional Spokesperson was elected (</a:t>
            </a:r>
            <a:r>
              <a:rPr lang="en-GB" sz="1600" dirty="0" smtClean="0"/>
              <a:t>Gijs de </a:t>
            </a:r>
            <a:r>
              <a:rPr lang="en-GB" sz="1600" dirty="0" err="1" smtClean="0"/>
              <a:t>Rijk</a:t>
            </a:r>
            <a:r>
              <a:rPr lang="en-GB" sz="1600" dirty="0" smtClean="0"/>
              <a:t>) </a:t>
            </a:r>
            <a:r>
              <a:rPr lang="en-GB" sz="1600" dirty="0" smtClean="0"/>
              <a:t>for a period of 6 months</a:t>
            </a:r>
          </a:p>
          <a:p>
            <a:r>
              <a:rPr lang="en-GB" sz="1600" dirty="0"/>
              <a:t>A set of provisional bylaws was commented, edited and </a:t>
            </a:r>
            <a:r>
              <a:rPr lang="en-GB" sz="1600" dirty="0" smtClean="0"/>
              <a:t>approved</a:t>
            </a:r>
          </a:p>
          <a:p>
            <a:pPr lvl="1"/>
            <a:r>
              <a:rPr lang="en-GB" sz="1600" dirty="0" smtClean="0"/>
              <a:t>The provisional SC will update and adjust the provisional bylaws</a:t>
            </a:r>
          </a:p>
          <a:p>
            <a:pPr lvl="1"/>
            <a:r>
              <a:rPr lang="en-GB" sz="1600" dirty="0" smtClean="0"/>
              <a:t>The provisional General Assembly  (17 members) will approve and propose further bylaw modifications during the 6 months</a:t>
            </a:r>
          </a:p>
          <a:p>
            <a:r>
              <a:rPr lang="en-GB" sz="1600" dirty="0" smtClean="0"/>
              <a:t>The next GA will take place in March</a:t>
            </a:r>
          </a:p>
          <a:p>
            <a:r>
              <a:rPr lang="en-GB" sz="1600" dirty="0" smtClean="0"/>
              <a:t>When the provisional bylaws are finalised they can be send to the legal departments of the members for verification, proposed modification and approval. We will probably need an iteration on the bylaws to get them in line with the legal requirements of the members</a:t>
            </a:r>
          </a:p>
          <a:p>
            <a:r>
              <a:rPr lang="en-GB" sz="1600" dirty="0" smtClean="0"/>
              <a:t>After that the network members can confirm their membership with a confirmation letter and the network becomes permanent </a:t>
            </a:r>
          </a:p>
          <a:p>
            <a:r>
              <a:rPr lang="en-GB" sz="1600" dirty="0" smtClean="0"/>
              <a:t>For the time being CERN will serve as repository for the confirmation letters</a:t>
            </a:r>
          </a:p>
          <a:p>
            <a:r>
              <a:rPr lang="en-GB" sz="1600" dirty="0" smtClean="0"/>
              <a:t>This process will probably take up to next summer</a:t>
            </a:r>
            <a:endParaRPr lang="en-GB" sz="1600" dirty="0"/>
          </a:p>
          <a:p>
            <a:endParaRPr lang="en-GB" dirty="0"/>
          </a:p>
        </p:txBody>
      </p:sp>
      <p:sp>
        <p:nvSpPr>
          <p:cNvPr id="4" name="Slide Number Placeholder 3"/>
          <p:cNvSpPr>
            <a:spLocks noGrp="1"/>
          </p:cNvSpPr>
          <p:nvPr>
            <p:ph type="sldNum" sz="quarter" idx="4294967295"/>
          </p:nvPr>
        </p:nvSpPr>
        <p:spPr>
          <a:xfrm>
            <a:off x="8534400" y="6553200"/>
            <a:ext cx="609600" cy="304800"/>
          </a:xfrm>
          <a:prstGeom prst="rect">
            <a:avLst/>
          </a:prstGeom>
        </p:spPr>
        <p:txBody>
          <a:bodyPr/>
          <a:lstStyle/>
          <a:p>
            <a:fld id="{28C57388-5BA1-214C-B04D-06BAAA3280B9}" type="slidenum">
              <a:rPr lang="en-US" smtClean="0"/>
              <a:pPr/>
              <a:t>44</a:t>
            </a:fld>
            <a:endParaRPr lang="en-US"/>
          </a:p>
        </p:txBody>
      </p:sp>
    </p:spTree>
    <p:extLst>
      <p:ext uri="{BB962C8B-B14F-4D97-AF65-F5344CB8AC3E}">
        <p14:creationId xmlns:p14="http://schemas.microsoft.com/office/powerpoint/2010/main" val="47929879"/>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9-07 at 6.13.03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2348880"/>
            <a:ext cx="5286042" cy="3672408"/>
          </a:xfrm>
          <a:prstGeom prst="rect">
            <a:avLst/>
          </a:prstGeom>
        </p:spPr>
      </p:pic>
      <p:pic>
        <p:nvPicPr>
          <p:cNvPr id="10" name="Picture 3" descr="D:\Eucas\Foto\1305140_06.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07692" y="776226"/>
            <a:ext cx="2369827" cy="53022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44023"/>
            <a:ext cx="3658814" cy="620681"/>
          </a:xfrm>
          <a:solidFill>
            <a:schemeClr val="tx2">
              <a:lumMod val="60000"/>
              <a:lumOff val="40000"/>
            </a:schemeClr>
          </a:solidFill>
        </p:spPr>
        <p:txBody>
          <a:bodyPr>
            <a:normAutofit fontScale="90000"/>
          </a:bodyPr>
          <a:lstStyle/>
          <a:p>
            <a:pPr algn="ctr"/>
            <a:r>
              <a:rPr lang="en-US" dirty="0" smtClean="0">
                <a:solidFill>
                  <a:schemeClr val="bg1"/>
                </a:solidFill>
              </a:rPr>
              <a:t>MgB</a:t>
            </a:r>
            <a:r>
              <a:rPr lang="en-US" baseline="-25000" dirty="0" smtClean="0">
                <a:solidFill>
                  <a:schemeClr val="bg1"/>
                </a:solidFill>
              </a:rPr>
              <a:t>2</a:t>
            </a:r>
            <a:endParaRPr lang="en-US" dirty="0">
              <a:solidFill>
                <a:schemeClr val="bg1"/>
              </a:solidFill>
            </a:endParaRPr>
          </a:p>
        </p:txBody>
      </p:sp>
      <p:pic>
        <p:nvPicPr>
          <p:cNvPr id="12"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902723"/>
            <a:ext cx="1240427" cy="128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Immagine 5" descr="C:\Users\grasso.gianni\AppData\Local\Microsoft\Windows\Temporary Internet Files\Content.Outlook\5KE19FPJ\sem_8842(x150) (2).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4478275" y="863288"/>
            <a:ext cx="1469202" cy="1313937"/>
          </a:xfrm>
          <a:prstGeom prst="rect">
            <a:avLst/>
          </a:prstGeom>
          <a:noFill/>
          <a:ln>
            <a:noFill/>
          </a:ln>
        </p:spPr>
      </p:pic>
      <p:pic>
        <p:nvPicPr>
          <p:cNvPr id="14"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52599" y="870030"/>
            <a:ext cx="1372172" cy="1334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124772" y="863289"/>
            <a:ext cx="1353503" cy="1334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627784" y="4941168"/>
            <a:ext cx="1488230" cy="461665"/>
          </a:xfrm>
          <a:prstGeom prst="rect">
            <a:avLst/>
          </a:prstGeom>
          <a:solidFill>
            <a:srgbClr val="FFFFFF"/>
          </a:solidFill>
        </p:spPr>
        <p:txBody>
          <a:bodyPr wrap="square">
            <a:spAutoFit/>
          </a:bodyPr>
          <a:lstStyle/>
          <a:p>
            <a:r>
              <a:rPr lang="en-GB" sz="2400" dirty="0" smtClean="0"/>
              <a:t>20+20 m</a:t>
            </a:r>
            <a:endParaRPr lang="en-GB" sz="2400" dirty="0"/>
          </a:p>
        </p:txBody>
      </p:sp>
    </p:spTree>
    <p:extLst>
      <p:ext uri="{BB962C8B-B14F-4D97-AF65-F5344CB8AC3E}">
        <p14:creationId xmlns:p14="http://schemas.microsoft.com/office/powerpoint/2010/main" val="3045063671"/>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2144"/>
          <a:stretch/>
        </p:blipFill>
        <p:spPr bwMode="auto">
          <a:xfrm>
            <a:off x="0" y="834188"/>
            <a:ext cx="9452610" cy="60352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0" y="6285922"/>
            <a:ext cx="4972002" cy="646331"/>
          </a:xfrm>
          <a:prstGeom prst="rect">
            <a:avLst/>
          </a:prstGeom>
          <a:noFill/>
        </p:spPr>
        <p:txBody>
          <a:bodyPr wrap="none" rtlCol="0">
            <a:spAutoFit/>
          </a:bodyPr>
          <a:lstStyle/>
          <a:p>
            <a:pPr fontAlgn="auto">
              <a:spcBef>
                <a:spcPts val="0"/>
              </a:spcBef>
              <a:spcAft>
                <a:spcPts val="0"/>
              </a:spcAft>
            </a:pPr>
            <a:r>
              <a:rPr lang="en-GB" sz="1800" dirty="0" smtClean="0">
                <a:solidFill>
                  <a:prstClr val="black"/>
                </a:solidFill>
                <a:latin typeface="Calibri"/>
                <a:ea typeface="+mn-ea"/>
                <a:cs typeface="+mn-cs"/>
              </a:rPr>
              <a:t>Courtesy of </a:t>
            </a:r>
            <a:r>
              <a:rPr lang="en-GB" sz="1800" dirty="0">
                <a:solidFill>
                  <a:prstClr val="black"/>
                </a:solidFill>
                <a:latin typeface="Calibri"/>
                <a:ea typeface="+mn-ea"/>
                <a:cs typeface="+mn-cs"/>
              </a:rPr>
              <a:t>RTE (</a:t>
            </a:r>
            <a:r>
              <a:rPr lang="en-GB" sz="1800" dirty="0" err="1">
                <a:solidFill>
                  <a:prstClr val="black"/>
                </a:solidFill>
                <a:latin typeface="Calibri"/>
                <a:ea typeface="+mn-ea"/>
                <a:cs typeface="+mn-cs"/>
              </a:rPr>
              <a:t>Réseau</a:t>
            </a:r>
            <a:r>
              <a:rPr lang="en-GB" sz="1800" dirty="0">
                <a:solidFill>
                  <a:prstClr val="black"/>
                </a:solidFill>
                <a:latin typeface="Calibri"/>
                <a:ea typeface="+mn-ea"/>
                <a:cs typeface="+mn-cs"/>
              </a:rPr>
              <a:t> de Transport </a:t>
            </a:r>
            <a:r>
              <a:rPr lang="en-GB" sz="1800" dirty="0" err="1" smtClean="0">
                <a:solidFill>
                  <a:prstClr val="black"/>
                </a:solidFill>
                <a:latin typeface="Calibri"/>
                <a:ea typeface="+mn-ea"/>
                <a:cs typeface="+mn-cs"/>
              </a:rPr>
              <a:t>d'Électricité</a:t>
            </a:r>
            <a:r>
              <a:rPr lang="en-GB" sz="1800" dirty="0" smtClean="0">
                <a:solidFill>
                  <a:prstClr val="black"/>
                </a:solidFill>
                <a:latin typeface="Calibri"/>
                <a:ea typeface="+mn-ea"/>
                <a:cs typeface="+mn-cs"/>
              </a:rPr>
              <a:t> )</a:t>
            </a:r>
          </a:p>
          <a:p>
            <a:pPr fontAlgn="auto">
              <a:spcBef>
                <a:spcPts val="0"/>
              </a:spcBef>
              <a:spcAft>
                <a:spcPts val="0"/>
              </a:spcAft>
            </a:pPr>
            <a:r>
              <a:rPr lang="en-GB" sz="1800" dirty="0" smtClean="0">
                <a:solidFill>
                  <a:prstClr val="black"/>
                </a:solidFill>
                <a:latin typeface="Calibri"/>
                <a:ea typeface="+mn-ea"/>
                <a:cs typeface="+mn-cs"/>
              </a:rPr>
              <a:t>Electricity transmission system operator in France</a:t>
            </a:r>
            <a:endParaRPr lang="en-GB" sz="1800" dirty="0">
              <a:solidFill>
                <a:prstClr val="black"/>
              </a:solidFill>
              <a:latin typeface="Calibri"/>
              <a:ea typeface="+mn-ea"/>
              <a:cs typeface="+mn-cs"/>
            </a:endParaRPr>
          </a:p>
        </p:txBody>
      </p:sp>
      <p:sp>
        <p:nvSpPr>
          <p:cNvPr id="3" name="TextBox 2"/>
          <p:cNvSpPr txBox="1"/>
          <p:nvPr/>
        </p:nvSpPr>
        <p:spPr>
          <a:xfrm>
            <a:off x="240632" y="64168"/>
            <a:ext cx="8675773" cy="584775"/>
          </a:xfrm>
          <a:prstGeom prst="rect">
            <a:avLst/>
          </a:prstGeom>
          <a:noFill/>
        </p:spPr>
        <p:txBody>
          <a:bodyPr wrap="none" rtlCol="0">
            <a:spAutoFit/>
          </a:bodyPr>
          <a:lstStyle/>
          <a:p>
            <a:r>
              <a:rPr lang="en-GB" sz="3200" dirty="0" smtClean="0">
                <a:solidFill>
                  <a:srgbClr val="FF0000"/>
                </a:solidFill>
              </a:rPr>
              <a:t>Major stakes for the energy needs of the future</a:t>
            </a:r>
            <a:endParaRPr lang="en-GB" sz="3200" dirty="0">
              <a:solidFill>
                <a:srgbClr val="FF0000"/>
              </a:solidFill>
            </a:endParaRPr>
          </a:p>
        </p:txBody>
      </p:sp>
    </p:spTree>
    <p:extLst>
      <p:ext uri="{BB962C8B-B14F-4D97-AF65-F5344CB8AC3E}">
        <p14:creationId xmlns:p14="http://schemas.microsoft.com/office/powerpoint/2010/main" val="571626441"/>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GB"/>
          </a:p>
        </p:txBody>
      </p:sp>
      <p:pic>
        <p:nvPicPr>
          <p:cNvPr id="881" name="image45.jpg"/>
          <p:cNvPicPr>
            <a:picLocks noChangeAspect="1"/>
          </p:cNvPicPr>
          <p:nvPr/>
        </p:nvPicPr>
        <p:blipFill>
          <a:blip r:embed="rId2">
            <a:extLst/>
          </a:blip>
          <a:stretch>
            <a:fillRect/>
          </a:stretch>
        </p:blipFill>
        <p:spPr>
          <a:xfrm>
            <a:off x="1619671" y="930297"/>
            <a:ext cx="6912769" cy="5188293"/>
          </a:xfrm>
          <a:prstGeom prst="rect">
            <a:avLst/>
          </a:prstGeom>
          <a:ln w="12700">
            <a:miter lim="400000"/>
          </a:ln>
        </p:spPr>
      </p:pic>
      <p:sp>
        <p:nvSpPr>
          <p:cNvPr id="882" name="Shape 882"/>
          <p:cNvSpPr/>
          <p:nvPr/>
        </p:nvSpPr>
        <p:spPr>
          <a:xfrm>
            <a:off x="-3059" y="1522"/>
            <a:ext cx="9150190" cy="846077"/>
          </a:xfrm>
          <a:prstGeom prst="rect">
            <a:avLst/>
          </a:prstGeom>
          <a:solidFill>
            <a:srgbClr val="0C377B"/>
          </a:solidFill>
          <a:ln w="12700" cap="flat">
            <a:noFill/>
            <a:miter lim="400000"/>
          </a:ln>
          <a:effectLst/>
        </p:spPr>
        <p:txBody>
          <a:bodyPr wrap="square" lIns="45719" tIns="45719" rIns="45719" bIns="45719" numCol="1" anchor="ctr">
            <a:noAutofit/>
          </a:bodyPr>
          <a:lstStyle/>
          <a:p>
            <a:pPr algn="ctr">
              <a:defRPr sz="5600" b="1">
                <a:solidFill>
                  <a:srgbClr val="FFFF00"/>
                </a:solidFill>
                <a:latin typeface="Arial"/>
                <a:ea typeface="Arial"/>
                <a:cs typeface="Arial"/>
                <a:sym typeface="Arial"/>
              </a:defRPr>
            </a:pPr>
            <a:endParaRPr sz="3937"/>
          </a:p>
        </p:txBody>
      </p:sp>
      <p:sp>
        <p:nvSpPr>
          <p:cNvPr id="883" name="Shape 883"/>
          <p:cNvSpPr/>
          <p:nvPr/>
        </p:nvSpPr>
        <p:spPr>
          <a:xfrm>
            <a:off x="1115617" y="84220"/>
            <a:ext cx="7488831" cy="6155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algn="ctr">
              <a:defRPr sz="5600" b="1">
                <a:solidFill>
                  <a:srgbClr val="FFFF00"/>
                </a:solidFill>
                <a:latin typeface="Arial"/>
                <a:ea typeface="Arial"/>
                <a:cs typeface="Arial"/>
                <a:sym typeface="Arial"/>
              </a:defRPr>
            </a:pPr>
            <a:r>
              <a:rPr sz="4000" i="1" dirty="0" smtClean="0"/>
              <a:t>Nb</a:t>
            </a:r>
            <a:r>
              <a:rPr sz="4000" baseline="-19571" dirty="0" smtClean="0"/>
              <a:t>3</a:t>
            </a:r>
            <a:r>
              <a:rPr sz="4000" i="1" dirty="0" smtClean="0"/>
              <a:t>Sn</a:t>
            </a:r>
            <a:r>
              <a:rPr sz="4000" dirty="0" smtClean="0"/>
              <a:t> </a:t>
            </a:r>
            <a:r>
              <a:rPr sz="4000" dirty="0"/>
              <a:t>production for ITER</a:t>
            </a:r>
          </a:p>
        </p:txBody>
      </p:sp>
      <p:sp>
        <p:nvSpPr>
          <p:cNvPr id="886" name="Shape 886"/>
          <p:cNvSpPr/>
          <p:nvPr/>
        </p:nvSpPr>
        <p:spPr>
          <a:xfrm>
            <a:off x="139769" y="2406634"/>
            <a:ext cx="2069640" cy="1631214"/>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spAutoFit/>
          </a:bodyPr>
          <a:lstStyle/>
          <a:p>
            <a:pPr>
              <a:defRPr sz="3400">
                <a:latin typeface="Tahoma"/>
                <a:ea typeface="Tahoma"/>
                <a:cs typeface="Tahoma"/>
                <a:sym typeface="Tahoma"/>
              </a:defRPr>
            </a:pPr>
            <a:r>
              <a:rPr sz="2000" dirty="0" err="1">
                <a:solidFill>
                  <a:srgbClr val="FFFFFF"/>
                </a:solidFill>
              </a:rPr>
              <a:t>J</a:t>
            </a:r>
            <a:r>
              <a:rPr sz="2000" baseline="-19411" dirty="0" err="1">
                <a:solidFill>
                  <a:srgbClr val="FFFFFF"/>
                </a:solidFill>
              </a:rPr>
              <a:t>c</a:t>
            </a:r>
            <a:r>
              <a:rPr sz="2000" dirty="0">
                <a:solidFill>
                  <a:srgbClr val="FFFFFF"/>
                </a:solidFill>
              </a:rPr>
              <a:t> lower than </a:t>
            </a:r>
            <a:endParaRPr sz="2000" dirty="0">
              <a:solidFill>
                <a:srgbClr val="FFFFFF"/>
              </a:solidFill>
              <a:latin typeface="Arial"/>
              <a:ea typeface="Arial"/>
              <a:cs typeface="Arial"/>
              <a:sym typeface="Arial"/>
            </a:endParaRPr>
          </a:p>
          <a:p>
            <a:pPr>
              <a:defRPr sz="3400">
                <a:latin typeface="Tahoma"/>
                <a:ea typeface="Tahoma"/>
                <a:cs typeface="Tahoma"/>
                <a:sym typeface="Tahoma"/>
              </a:defRPr>
            </a:pPr>
            <a:r>
              <a:rPr sz="2000" dirty="0">
                <a:solidFill>
                  <a:srgbClr val="FFFFFF"/>
                </a:solidFill>
              </a:rPr>
              <a:t>for FCC, </a:t>
            </a:r>
            <a:endParaRPr sz="2000" dirty="0">
              <a:solidFill>
                <a:srgbClr val="FFFFFF"/>
              </a:solidFill>
              <a:latin typeface="Arial"/>
              <a:ea typeface="Arial"/>
              <a:cs typeface="Arial"/>
              <a:sym typeface="Arial"/>
            </a:endParaRPr>
          </a:p>
          <a:p>
            <a:pPr>
              <a:defRPr sz="3400">
                <a:latin typeface="Tahoma"/>
                <a:ea typeface="Tahoma"/>
                <a:cs typeface="Tahoma"/>
                <a:sym typeface="Tahoma"/>
              </a:defRPr>
            </a:pPr>
            <a:r>
              <a:rPr sz="2000" dirty="0">
                <a:solidFill>
                  <a:srgbClr val="FFFFFF"/>
                </a:solidFill>
              </a:rPr>
              <a:t>but </a:t>
            </a:r>
            <a:r>
              <a:rPr sz="2000" b="1" dirty="0">
                <a:solidFill>
                  <a:srgbClr val="FFFFFF"/>
                </a:solidFill>
              </a:rPr>
              <a:t>large </a:t>
            </a:r>
          </a:p>
          <a:p>
            <a:pPr>
              <a:defRPr sz="3400" b="1">
                <a:latin typeface="Tahoma"/>
                <a:ea typeface="Tahoma"/>
                <a:cs typeface="Tahoma"/>
                <a:sym typeface="Tahoma"/>
              </a:defRPr>
            </a:pPr>
            <a:r>
              <a:rPr sz="2000" dirty="0">
                <a:solidFill>
                  <a:srgbClr val="FFFFFF"/>
                </a:solidFill>
              </a:rPr>
              <a:t>scale </a:t>
            </a:r>
            <a:endParaRPr sz="2000" dirty="0">
              <a:solidFill>
                <a:srgbClr val="FFFFFF"/>
              </a:solidFill>
              <a:latin typeface="Arial"/>
              <a:ea typeface="Arial"/>
              <a:cs typeface="Arial"/>
              <a:sym typeface="Arial"/>
            </a:endParaRPr>
          </a:p>
          <a:p>
            <a:pPr>
              <a:defRPr sz="3400" b="1">
                <a:latin typeface="Tahoma"/>
                <a:ea typeface="Tahoma"/>
                <a:cs typeface="Tahoma"/>
                <a:sym typeface="Tahoma"/>
              </a:defRPr>
            </a:pPr>
            <a:r>
              <a:rPr sz="2000" dirty="0">
                <a:solidFill>
                  <a:srgbClr val="FFFFFF"/>
                </a:solidFill>
              </a:rPr>
              <a:t>production</a:t>
            </a:r>
            <a:endParaRPr sz="2000" dirty="0">
              <a:solidFill>
                <a:srgbClr val="FFFFFF"/>
              </a:solidFill>
              <a:latin typeface="Arial"/>
              <a:ea typeface="Arial"/>
              <a:cs typeface="Arial"/>
              <a:sym typeface="Arial"/>
            </a:endParaRPr>
          </a:p>
        </p:txBody>
      </p:sp>
      <p:sp>
        <p:nvSpPr>
          <p:cNvPr id="11" name="Shape 886"/>
          <p:cNvSpPr/>
          <p:nvPr/>
        </p:nvSpPr>
        <p:spPr>
          <a:xfrm>
            <a:off x="292169" y="2559034"/>
            <a:ext cx="2069640" cy="101566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spAutoFit/>
          </a:bodyPr>
          <a:lstStyle/>
          <a:p>
            <a:pPr>
              <a:defRPr sz="3400">
                <a:latin typeface="Tahoma"/>
                <a:ea typeface="Tahoma"/>
                <a:cs typeface="Tahoma"/>
                <a:sym typeface="Tahoma"/>
              </a:defRPr>
            </a:pPr>
            <a:r>
              <a:rPr lang="fr-CH" sz="2000" b="1" dirty="0"/>
              <a:t>L</a:t>
            </a:r>
            <a:r>
              <a:rPr sz="2000" b="1" dirty="0" err="1" smtClean="0"/>
              <a:t>arge</a:t>
            </a:r>
            <a:r>
              <a:rPr sz="2000" b="1" dirty="0" smtClean="0"/>
              <a:t> </a:t>
            </a:r>
            <a:endParaRPr sz="2000" b="1" dirty="0"/>
          </a:p>
          <a:p>
            <a:pPr>
              <a:defRPr sz="3400" b="1">
                <a:latin typeface="Tahoma"/>
                <a:ea typeface="Tahoma"/>
                <a:cs typeface="Tahoma"/>
                <a:sym typeface="Tahoma"/>
              </a:defRPr>
            </a:pPr>
            <a:r>
              <a:rPr sz="2000" dirty="0"/>
              <a:t>scale </a:t>
            </a:r>
            <a:endParaRPr sz="2000" dirty="0">
              <a:latin typeface="Arial"/>
              <a:ea typeface="Arial"/>
              <a:cs typeface="Arial"/>
              <a:sym typeface="Arial"/>
            </a:endParaRPr>
          </a:p>
          <a:p>
            <a:pPr>
              <a:defRPr sz="3400" b="1">
                <a:latin typeface="Tahoma"/>
                <a:ea typeface="Tahoma"/>
                <a:cs typeface="Tahoma"/>
                <a:sym typeface="Tahoma"/>
              </a:defRPr>
            </a:pPr>
            <a:r>
              <a:rPr sz="2000" dirty="0"/>
              <a:t>production</a:t>
            </a:r>
            <a:endParaRPr sz="2000" dirty="0">
              <a:latin typeface="Arial"/>
              <a:ea typeface="Arial"/>
              <a:cs typeface="Arial"/>
              <a:sym typeface="Arial"/>
            </a:endParaRPr>
          </a:p>
        </p:txBody>
      </p:sp>
    </p:spTree>
    <p:extLst>
      <p:ext uri="{BB962C8B-B14F-4D97-AF65-F5344CB8AC3E}">
        <p14:creationId xmlns:p14="http://schemas.microsoft.com/office/powerpoint/2010/main" val="78030686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79326" y="652705"/>
            <a:ext cx="4900560" cy="5340730"/>
          </a:xfrm>
          <a:prstGeom prst="rect">
            <a:avLst/>
          </a:prstGeom>
        </p:spPr>
      </p:pic>
      <p:sp>
        <p:nvSpPr>
          <p:cNvPr id="3" name="TextBox 2"/>
          <p:cNvSpPr txBox="1"/>
          <p:nvPr/>
        </p:nvSpPr>
        <p:spPr>
          <a:xfrm>
            <a:off x="395536" y="179746"/>
            <a:ext cx="3692036" cy="584775"/>
          </a:xfrm>
          <a:prstGeom prst="rect">
            <a:avLst/>
          </a:prstGeom>
          <a:solidFill>
            <a:srgbClr val="0066FF"/>
          </a:solidFill>
        </p:spPr>
        <p:txBody>
          <a:bodyPr wrap="none" rtlCol="0">
            <a:spAutoFit/>
          </a:bodyPr>
          <a:lstStyle/>
          <a:p>
            <a:r>
              <a:rPr lang="en-GB" sz="3200" b="1" dirty="0" smtClean="0">
                <a:solidFill>
                  <a:schemeClr val="bg1"/>
                </a:solidFill>
              </a:rPr>
              <a:t>e.g. HFM markets </a:t>
            </a:r>
            <a:endParaRPr lang="en-GB" sz="3200" b="1" dirty="0">
              <a:solidFill>
                <a:schemeClr val="bg1"/>
              </a:solidFill>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9006" y="864851"/>
            <a:ext cx="2926080" cy="2535936"/>
          </a:xfrm>
          <a:prstGeom prst="rect">
            <a:avLst/>
          </a:prstGeom>
        </p:spPr>
      </p:pic>
      <p:grpSp>
        <p:nvGrpSpPr>
          <p:cNvPr id="6" name="Group 5"/>
          <p:cNvGrpSpPr/>
          <p:nvPr/>
        </p:nvGrpSpPr>
        <p:grpSpPr>
          <a:xfrm>
            <a:off x="251520" y="3394589"/>
            <a:ext cx="4402832" cy="2720660"/>
            <a:chOff x="771566" y="2093509"/>
            <a:chExt cx="6776720" cy="4676065"/>
          </a:xfrm>
        </p:grpSpPr>
        <p:pic>
          <p:nvPicPr>
            <p:cNvPr id="7" name="Picture 6" descr="Screen Shot 2016-06-26 at 18.09.21.pn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991578" y="2093509"/>
              <a:ext cx="2556708" cy="4369491"/>
            </a:xfrm>
            <a:prstGeom prst="rect">
              <a:avLst/>
            </a:prstGeom>
          </p:spPr>
        </p:pic>
        <p:pic>
          <p:nvPicPr>
            <p:cNvPr id="8" name="Picture 7" descr="Screen Shot 2016-06-26 at 18.12.35.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55509" y="5763207"/>
              <a:ext cx="4087809" cy="1006367"/>
            </a:xfrm>
            <a:prstGeom prst="rect">
              <a:avLst/>
            </a:prstGeom>
          </p:spPr>
        </p:pic>
        <p:pic>
          <p:nvPicPr>
            <p:cNvPr id="9" name="Picture 8"/>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71566" y="4509126"/>
              <a:ext cx="2021246" cy="1953874"/>
            </a:xfrm>
            <a:prstGeom prst="rect">
              <a:avLst/>
            </a:prstGeom>
          </p:spPr>
        </p:pic>
        <p:sp>
          <p:nvSpPr>
            <p:cNvPr id="10" name="TextBox 9"/>
            <p:cNvSpPr txBox="1"/>
            <p:nvPr/>
          </p:nvSpPr>
          <p:spPr>
            <a:xfrm>
              <a:off x="2323226" y="4854006"/>
              <a:ext cx="2506599" cy="846374"/>
            </a:xfrm>
            <a:prstGeom prst="rect">
              <a:avLst/>
            </a:prstGeom>
            <a:noFill/>
          </p:spPr>
          <p:txBody>
            <a:bodyPr wrap="square" rtlCol="0">
              <a:spAutoFit/>
            </a:bodyPr>
            <a:lstStyle/>
            <a:p>
              <a:pPr algn="r"/>
              <a:r>
                <a:rPr lang="en-US" sz="1400" dirty="0" smtClean="0"/>
                <a:t> </a:t>
              </a:r>
              <a:r>
                <a:rPr lang="en-US" sz="1400" b="1" dirty="0" smtClean="0"/>
                <a:t>NMR</a:t>
              </a:r>
              <a:r>
                <a:rPr lang="en-US" sz="1400" dirty="0" smtClean="0"/>
                <a:t>: 28.2T (?)</a:t>
              </a:r>
            </a:p>
            <a:p>
              <a:pPr algn="r"/>
              <a:r>
                <a:rPr lang="en-US" sz="1200" dirty="0" smtClean="0"/>
                <a:t>4 mm YBCO tape</a:t>
              </a:r>
              <a:endParaRPr lang="en-US" sz="1200" dirty="0"/>
            </a:p>
          </p:txBody>
        </p:sp>
      </p:grpSp>
      <p:grpSp>
        <p:nvGrpSpPr>
          <p:cNvPr id="13" name="Group 12"/>
          <p:cNvGrpSpPr/>
          <p:nvPr/>
        </p:nvGrpSpPr>
        <p:grpSpPr>
          <a:xfrm>
            <a:off x="1409594" y="1355735"/>
            <a:ext cx="2669732" cy="2010549"/>
            <a:chOff x="1409594" y="1355735"/>
            <a:chExt cx="2669732" cy="2010549"/>
          </a:xfrm>
        </p:grpSpPr>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09594" y="1355735"/>
              <a:ext cx="2669732" cy="2002299"/>
            </a:xfrm>
            <a:prstGeom prst="rect">
              <a:avLst/>
            </a:prstGeom>
          </p:spPr>
        </p:pic>
        <p:sp>
          <p:nvSpPr>
            <p:cNvPr id="12" name="TextBox 11"/>
            <p:cNvSpPr txBox="1"/>
            <p:nvPr/>
          </p:nvSpPr>
          <p:spPr>
            <a:xfrm>
              <a:off x="2744460" y="2996952"/>
              <a:ext cx="1107460" cy="369332"/>
            </a:xfrm>
            <a:prstGeom prst="rect">
              <a:avLst/>
            </a:prstGeom>
            <a:noFill/>
          </p:spPr>
          <p:txBody>
            <a:bodyPr wrap="square" rtlCol="0">
              <a:spAutoFit/>
            </a:bodyPr>
            <a:lstStyle/>
            <a:p>
              <a:r>
                <a:rPr lang="en-GB" b="1" dirty="0" smtClean="0">
                  <a:solidFill>
                    <a:schemeClr val="bg1"/>
                  </a:solidFill>
                </a:rPr>
                <a:t>DEMO</a:t>
              </a:r>
              <a:endParaRPr lang="en-GB" b="1" dirty="0">
                <a:solidFill>
                  <a:schemeClr val="bg1"/>
                </a:solidFill>
              </a:endParaRPr>
            </a:p>
          </p:txBody>
        </p:sp>
      </p:grpSp>
    </p:spTree>
    <p:extLst>
      <p:ext uri="{BB962C8B-B14F-4D97-AF65-F5344CB8AC3E}">
        <p14:creationId xmlns:p14="http://schemas.microsoft.com/office/powerpoint/2010/main" val="125635988"/>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C5643-CERN3027 - Scale of contributions">
  <a:themeElements>
    <a:clrScheme name="Personnalisée 4">
      <a:dk1>
        <a:srgbClr val="0C377B"/>
      </a:dk1>
      <a:lt1>
        <a:srgbClr val="FFFFFF"/>
      </a:lt1>
      <a:dk2>
        <a:srgbClr val="0C377B"/>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qu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D Blue Header/Footer">
  <a:themeElements>
    <a:clrScheme name="ATA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solidFill>
              <a:schemeClr val="tx2"/>
            </a:solidFill>
            <a:latin typeface="+mj-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FC5643-CERN3027 - Scale of contributions</Template>
  <TotalTime>12251</TotalTime>
  <Words>3122</Words>
  <Application>Microsoft Office PowerPoint</Application>
  <PresentationFormat>On-screen Show (4:3)</PresentationFormat>
  <Paragraphs>598</Paragraphs>
  <Slides>48</Slides>
  <Notes>7</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1</vt:i4>
      </vt:variant>
      <vt:variant>
        <vt:lpstr>Slide Titles</vt:lpstr>
      </vt:variant>
      <vt:variant>
        <vt:i4>48</vt:i4>
      </vt:variant>
    </vt:vector>
  </HeadingPairs>
  <TitlesOfParts>
    <vt:vector size="67" baseType="lpstr">
      <vt:lpstr>ＭＳ Ｐゴシック</vt:lpstr>
      <vt:lpstr>Arial</vt:lpstr>
      <vt:lpstr>Arial Body</vt:lpstr>
      <vt:lpstr>Calibri</vt:lpstr>
      <vt:lpstr>Comic Sans MS</vt:lpstr>
      <vt:lpstr>Courier New</vt:lpstr>
      <vt:lpstr>Franklin Gothic Book</vt:lpstr>
      <vt:lpstr>Franklin Gothic Medium</vt:lpstr>
      <vt:lpstr>Lucida Grande</vt:lpstr>
      <vt:lpstr>Palatino</vt:lpstr>
      <vt:lpstr>华文新魏</vt:lpstr>
      <vt:lpstr>Symbol</vt:lpstr>
      <vt:lpstr>Tahoma</vt:lpstr>
      <vt:lpstr>Times</vt:lpstr>
      <vt:lpstr>Times New Roman</vt:lpstr>
      <vt:lpstr>Wingdings</vt:lpstr>
      <vt:lpstr>FC5643-CERN3027 - Scale of contributions</vt:lpstr>
      <vt:lpstr>PD Blue Header/Footer</vt:lpstr>
      <vt:lpstr>Equation</vt:lpstr>
      <vt:lpstr>PowerPoint Presentation</vt:lpstr>
      <vt:lpstr>PowerPoint Presentation</vt:lpstr>
      <vt:lpstr>Superconducting accelerators : dipoles</vt:lpstr>
      <vt:lpstr>PowerPoint Presentation</vt:lpstr>
      <vt:lpstr>PowerPoint Presentation</vt:lpstr>
      <vt:lpstr>PowerPoint Presentation</vt:lpstr>
      <vt:lpstr>LTS performance: Jc increase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HL-LHC Project: 300 fb-1 → 3000 fb-1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US Magnet Development Program is progressing with the development of high-field superconducting accelerator magnets  on multiple fronts</vt:lpstr>
      <vt:lpstr>PowerPoint Presentation</vt:lpstr>
      <vt:lpstr>PowerPoint Presentation</vt:lpstr>
      <vt:lpstr>PowerPoint Presentation</vt:lpstr>
      <vt:lpstr>PowerPoint Presentation</vt:lpstr>
      <vt:lpstr>Ideas for 20 T</vt:lpstr>
      <vt:lpstr>PowerPoint Presentation</vt:lpstr>
      <vt:lpstr>PowerPoint Presentation</vt:lpstr>
      <vt:lpstr>PowerPoint Presentation</vt:lpstr>
      <vt:lpstr>Superconducting magnet market</vt:lpstr>
      <vt:lpstr>PowerPoint Presentation</vt:lpstr>
      <vt:lpstr>Conductor cost</vt:lpstr>
      <vt:lpstr>PowerPoint Presentation</vt:lpstr>
      <vt:lpstr>PowerPoint Presentation</vt:lpstr>
      <vt:lpstr>PowerPoint Presentation</vt:lpstr>
      <vt:lpstr>Objectives of the HFM network</vt:lpstr>
      <vt:lpstr>HFM Network Founding meeting on 22 September </vt:lpstr>
      <vt:lpstr>MgB2</vt:lpstr>
      <vt:lpstr>PowerPoint Presentation</vt:lpstr>
      <vt:lpstr>PowerPoint Presentation</vt:lpstr>
      <vt:lpstr>PowerPoint Presentation</vt:lpstr>
    </vt:vector>
  </TitlesOfParts>
  <Company>CERN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LS1 presentation FC and Council</dc:title>
  <dc:creator>Frederick.Bordry@cern.ch</dc:creator>
  <cp:lastModifiedBy>Frederick Bordry</cp:lastModifiedBy>
  <cp:revision>1201</cp:revision>
  <cp:lastPrinted>2014-03-14T16:33:53Z</cp:lastPrinted>
  <dcterms:created xsi:type="dcterms:W3CDTF">2012-06-07T06:34:51Z</dcterms:created>
  <dcterms:modified xsi:type="dcterms:W3CDTF">2017-11-08T16:13:45Z</dcterms:modified>
</cp:coreProperties>
</file>