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9" r:id="rId3"/>
    <p:sldId id="260" r:id="rId4"/>
    <p:sldId id="261" r:id="rId5"/>
    <p:sldId id="265" r:id="rId6"/>
    <p:sldId id="263" r:id="rId7"/>
    <p:sldId id="262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3" r:id="rId19"/>
    <p:sldId id="276" r:id="rId20"/>
    <p:sldId id="277" r:id="rId21"/>
    <p:sldId id="278" r:id="rId22"/>
    <p:sldId id="279" r:id="rId23"/>
    <p:sldId id="281" r:id="rId24"/>
    <p:sldId id="280" r:id="rId25"/>
    <p:sldId id="282" r:id="rId26"/>
    <p:sldId id="284" r:id="rId27"/>
    <p:sldId id="285" r:id="rId28"/>
    <p:sldId id="283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F35FF"/>
    <a:srgbClr val="4A5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0"/>
    <p:restoredTop sz="94675"/>
  </p:normalViewPr>
  <p:slideViewPr>
    <p:cSldViewPr snapToGrid="0" snapToObjects="1">
      <p:cViewPr>
        <p:scale>
          <a:sx n="180" d="100"/>
          <a:sy n="180" d="100"/>
        </p:scale>
        <p:origin x="51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3F7B8B1-0B9C-5E4D-8FFA-00FEAA747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10/30/17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4539E12-63BF-B244-8F20-9F2ADD969E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77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gif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6" Type="http://schemas.openxmlformats.org/officeDocument/2006/relationships/image" Target="../media/image17.emf"/><Relationship Id="rId7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gif"/><Relationship Id="rId3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6" Type="http://schemas.openxmlformats.org/officeDocument/2006/relationships/image" Target="../media/image33.emf"/><Relationship Id="rId7" Type="http://schemas.openxmlformats.org/officeDocument/2006/relationships/image" Target="../media/image34.emf"/><Relationship Id="rId8" Type="http://schemas.openxmlformats.org/officeDocument/2006/relationships/image" Target="../media/image35.emf"/><Relationship Id="rId9" Type="http://schemas.openxmlformats.org/officeDocument/2006/relationships/image" Target="../media/image36.emf"/><Relationship Id="rId10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emf"/><Relationship Id="rId7" Type="http://schemas.openxmlformats.org/officeDocument/2006/relationships/image" Target="../media/image45.emf"/><Relationship Id="rId8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6" Type="http://schemas.openxmlformats.org/officeDocument/2006/relationships/image" Target="../media/image51.emf"/><Relationship Id="rId7" Type="http://schemas.openxmlformats.org/officeDocument/2006/relationships/image" Target="../media/image52.emf"/><Relationship Id="rId8" Type="http://schemas.openxmlformats.org/officeDocument/2006/relationships/image" Target="../media/image5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4" Type="http://schemas.openxmlformats.org/officeDocument/2006/relationships/image" Target="../media/image56.emf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1" descr="CeoPP front page powerpoi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2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TextBox 8"/>
          <p:cNvSpPr txBox="1">
            <a:spLocks noChangeArrowheads="1"/>
          </p:cNvSpPr>
          <p:nvPr/>
        </p:nvSpPr>
        <p:spPr bwMode="auto">
          <a:xfrm>
            <a:off x="2759103" y="150816"/>
            <a:ext cx="657572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457200" eaLnBrk="1" hangingPunct="1"/>
            <a:r>
              <a:rPr lang="en-AU" sz="4800" b="1" dirty="0" smtClean="0">
                <a:solidFill>
                  <a:prstClr val="black"/>
                </a:solidFill>
                <a:latin typeface="Arial Rounded MT Bold"/>
              </a:rPr>
              <a:t>New </a:t>
            </a:r>
            <a:r>
              <a:rPr lang="en-AU" sz="4800" b="1" smtClean="0">
                <a:solidFill>
                  <a:prstClr val="black"/>
                </a:solidFill>
                <a:latin typeface="Arial Rounded MT Bold"/>
              </a:rPr>
              <a:t>Physics </a:t>
            </a:r>
          </a:p>
          <a:p>
            <a:pPr algn="ctr" defTabSz="457200" eaLnBrk="1" hangingPunct="1"/>
            <a:r>
              <a:rPr lang="en-AU" sz="4800" b="1" dirty="0" smtClean="0">
                <a:solidFill>
                  <a:prstClr val="black"/>
                </a:solidFill>
                <a:latin typeface="Arial Rounded MT Bold"/>
              </a:rPr>
              <a:t>from neutrino mass</a:t>
            </a:r>
            <a:endParaRPr lang="en-AU" sz="4800" b="1" dirty="0">
              <a:solidFill>
                <a:prstClr val="black"/>
              </a:solidFill>
              <a:latin typeface="Arial Rounded MT Bold"/>
            </a:endParaRPr>
          </a:p>
        </p:txBody>
      </p:sp>
      <p:sp>
        <p:nvSpPr>
          <p:cNvPr id="14339" name="TextBox 9"/>
          <p:cNvSpPr txBox="1">
            <a:spLocks noChangeArrowheads="1"/>
          </p:cNvSpPr>
          <p:nvPr/>
        </p:nvSpPr>
        <p:spPr bwMode="auto">
          <a:xfrm>
            <a:off x="3944218" y="3061704"/>
            <a:ext cx="401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1" hangingPunct="1"/>
            <a:r>
              <a:rPr lang="en-US" sz="2000" b="1" dirty="0">
                <a:solidFill>
                  <a:prstClr val="white"/>
                </a:solidFill>
                <a:latin typeface="Arial Rounded MT Bold"/>
              </a:rPr>
              <a:t>Ray Volkas</a:t>
            </a:r>
          </a:p>
          <a:p>
            <a:pPr algn="r" defTabSz="457200" eaLnBrk="1" hangingPunct="1"/>
            <a:r>
              <a:rPr lang="en-US" sz="2000" b="1" dirty="0">
                <a:solidFill>
                  <a:prstClr val="white"/>
                </a:solidFill>
                <a:latin typeface="Arial Rounded MT Bold"/>
              </a:rPr>
              <a:t>School of Physics</a:t>
            </a:r>
          </a:p>
          <a:p>
            <a:pPr algn="r" defTabSz="457200" eaLnBrk="1" hangingPunct="1"/>
            <a:r>
              <a:rPr lang="en-US" sz="2000" b="1" dirty="0">
                <a:solidFill>
                  <a:prstClr val="white"/>
                </a:solidFill>
                <a:latin typeface="Arial Rounded MT Bold"/>
              </a:rPr>
              <a:t>The University of Melbourne</a:t>
            </a:r>
            <a:endParaRPr lang="en-AU" sz="2000" b="1" dirty="0">
              <a:solidFill>
                <a:prstClr val="white"/>
              </a:solidFill>
              <a:latin typeface="Arial Rounded MT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385" y="6537867"/>
            <a:ext cx="3493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600" dirty="0" smtClean="0">
                <a:solidFill>
                  <a:prstClr val="black"/>
                </a:solidFill>
              </a:rPr>
              <a:t>ICFA Seminar, Ottawa, Nov. 2017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3" name="Picture 2" descr="A4_Blue1_transparent.jpg"/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25400"/>
            <a:ext cx="1280160" cy="12801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6" y="5266045"/>
            <a:ext cx="2056948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60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51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24526" y="723574"/>
            <a:ext cx="58949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smtClean="0"/>
              <a:t>The </a:t>
            </a:r>
            <a:r>
              <a:rPr lang="en-US" sz="6000" dirty="0" smtClean="0"/>
              <a:t>Big Picture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8025" y="6472361"/>
            <a:ext cx="2855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/>
              <a:t>“School of Athens” by Raphael</a:t>
            </a:r>
            <a:endParaRPr lang="en-US" sz="1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53225" y="2250226"/>
            <a:ext cx="8091639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I am aware that the audience is a mixture of</a:t>
            </a:r>
          </a:p>
          <a:p>
            <a:r>
              <a:rPr lang="en-US" sz="2800" smtClean="0"/>
              <a:t>particle physicists and non-specialists.</a:t>
            </a:r>
          </a:p>
          <a:p>
            <a:endParaRPr lang="en-US" sz="2800"/>
          </a:p>
          <a:p>
            <a:r>
              <a:rPr lang="en-US" sz="2800" smtClean="0"/>
              <a:t>We have been encouraged to be creative and</a:t>
            </a:r>
          </a:p>
          <a:p>
            <a:r>
              <a:rPr lang="en-US" sz="2800" i="1" smtClean="0">
                <a:solidFill>
                  <a:srgbClr val="FF0000"/>
                </a:solidFill>
              </a:rPr>
              <a:t>controversial</a:t>
            </a:r>
            <a:r>
              <a:rPr lang="en-US" sz="2800" smtClean="0"/>
              <a:t> </a:t>
            </a:r>
            <a:r>
              <a:rPr lang="is-IS" sz="2800" smtClean="0"/>
              <a:t>…</a:t>
            </a:r>
            <a:endParaRPr lang="en-US" sz="2800" smtClean="0"/>
          </a:p>
          <a:p>
            <a:endParaRPr lang="en-US" sz="2800" dirty="0"/>
          </a:p>
          <a:p>
            <a:r>
              <a:rPr lang="en-US" sz="2800" smtClean="0"/>
              <a:t>I will start in a general mode and then present</a:t>
            </a:r>
          </a:p>
          <a:p>
            <a:r>
              <a:rPr lang="en-US" sz="2800" smtClean="0"/>
              <a:t>some technical discussion in the later slides.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85505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441" y="135172"/>
            <a:ext cx="67897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We have a wonderful theory called the</a:t>
            </a:r>
          </a:p>
          <a:p>
            <a:r>
              <a:rPr lang="en-US" sz="2800" smtClean="0"/>
              <a:t>“</a:t>
            </a:r>
            <a:r>
              <a:rPr lang="en-US" sz="2800" smtClean="0">
                <a:solidFill>
                  <a:srgbClr val="FF0000"/>
                </a:solidFill>
              </a:rPr>
              <a:t>standard model</a:t>
            </a:r>
            <a:r>
              <a:rPr lang="en-US" sz="2800" smtClean="0"/>
              <a:t>” of particle physics.</a:t>
            </a:r>
            <a:endParaRPr lang="en-US" sz="2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1" y="3779410"/>
            <a:ext cx="4444779" cy="29647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99220" y="6282449"/>
            <a:ext cx="4007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smtClean="0"/>
              <a:t>Artist: Peter Kennedy</a:t>
            </a:r>
          </a:p>
          <a:p>
            <a:r>
              <a:rPr lang="en-US" sz="800" smtClean="0"/>
              <a:t>Title: Light rain – and everything we know about the universe (except gravity)</a:t>
            </a:r>
          </a:p>
          <a:p>
            <a:r>
              <a:rPr lang="en-US" sz="800" smtClean="0"/>
              <a:t>Image credit: National Gallery of Victoria, Australia</a:t>
            </a:r>
            <a:endParaRPr lang="en-US" sz="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54441" y="1478942"/>
            <a:ext cx="89130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i="1"/>
            </a:lvl1pPr>
          </a:lstStyle>
          <a:p>
            <a:r>
              <a:rPr lang="en-US"/>
              <a:t>It describes how the known elementary particles interact under the</a:t>
            </a:r>
          </a:p>
          <a:p>
            <a:r>
              <a:rPr lang="en-US"/>
              <a:t>strong, weak and electromagnetic forces.</a:t>
            </a:r>
          </a:p>
          <a:p>
            <a:endParaRPr lang="en-US"/>
          </a:p>
          <a:p>
            <a:r>
              <a:rPr lang="en-US"/>
              <a:t>The famous “Higgs mechanism” (Nobel Prize 2013) explains how these</a:t>
            </a:r>
          </a:p>
          <a:p>
            <a:r>
              <a:rPr lang="en-US"/>
              <a:t>particles gain </a:t>
            </a:r>
            <a:r>
              <a:rPr lang="en-US" smtClean="0"/>
              <a:t>mass (Wed. morning session).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09260" y="3254523"/>
            <a:ext cx="4094920" cy="16312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smtClean="0">
                <a:solidFill>
                  <a:srgbClr val="7030A0"/>
                </a:solidFill>
              </a:rPr>
              <a:t>But the SM is known to be </a:t>
            </a:r>
          </a:p>
          <a:p>
            <a:r>
              <a:rPr lang="en-US" sz="2000" i="1" smtClean="0">
                <a:solidFill>
                  <a:srgbClr val="7030A0"/>
                </a:solidFill>
              </a:rPr>
              <a:t>incomplete.</a:t>
            </a:r>
          </a:p>
          <a:p>
            <a:endParaRPr lang="en-US" sz="2000" i="1"/>
          </a:p>
          <a:p>
            <a:r>
              <a:rPr lang="en-US" sz="2000" i="1" smtClean="0">
                <a:solidFill>
                  <a:srgbClr val="7030A0"/>
                </a:solidFill>
              </a:rPr>
              <a:t>Our goal is to discover what the</a:t>
            </a:r>
          </a:p>
          <a:p>
            <a:r>
              <a:rPr lang="en-US" sz="2000" i="1" smtClean="0">
                <a:solidFill>
                  <a:srgbClr val="7030A0"/>
                </a:solidFill>
              </a:rPr>
              <a:t>bigger, better theory is.</a:t>
            </a:r>
            <a:endParaRPr lang="en-US" sz="2000" i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0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2856" y="168653"/>
            <a:ext cx="4208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/>
              <a:t>How do we know?</a:t>
            </a:r>
            <a:endParaRPr lang="en-US" sz="36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94198" y="1216550"/>
            <a:ext cx="3371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7030A0"/>
                </a:solidFill>
              </a:rPr>
              <a:t>Empirical proofs:</a:t>
            </a:r>
            <a:endParaRPr lang="en-US" sz="2800" dirty="0" smtClean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9340" y="1200648"/>
            <a:ext cx="53646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smtClean="0">
                <a:solidFill>
                  <a:srgbClr val="FF0000"/>
                </a:solidFill>
              </a:rPr>
              <a:t>Nonzero neutrino masses.</a:t>
            </a:r>
          </a:p>
          <a:p>
            <a:r>
              <a:rPr lang="en-US" sz="2800" smtClean="0">
                <a:solidFill>
                  <a:srgbClr val="0070C0"/>
                </a:solidFill>
              </a:rPr>
              <a:t>Dark matter (next session).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4198" y="2496735"/>
            <a:ext cx="23271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7030A0"/>
                </a:solidFill>
              </a:rPr>
              <a:t>Empirical </a:t>
            </a:r>
          </a:p>
          <a:p>
            <a:r>
              <a:rPr lang="en-US" sz="2800" smtClean="0">
                <a:solidFill>
                  <a:srgbClr val="7030A0"/>
                </a:solidFill>
              </a:rPr>
              <a:t>near-proofs:</a:t>
            </a:r>
            <a:endParaRPr lang="en-US" sz="2800" dirty="0" smtClean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18196" y="2520590"/>
            <a:ext cx="607775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0070C0"/>
                </a:solidFill>
              </a:rPr>
              <a:t>Cosmological matter-antimatter </a:t>
            </a:r>
          </a:p>
          <a:p>
            <a:r>
              <a:rPr lang="en-US" sz="2800" smtClean="0">
                <a:solidFill>
                  <a:srgbClr val="0070C0"/>
                </a:solidFill>
              </a:rPr>
              <a:t>asymmetry.</a:t>
            </a:r>
          </a:p>
          <a:p>
            <a:r>
              <a:rPr lang="en-US" sz="2800" smtClean="0">
                <a:solidFill>
                  <a:srgbClr val="0070C0"/>
                </a:solidFill>
              </a:rPr>
              <a:t>Fine-tuned cosmology.</a:t>
            </a:r>
          </a:p>
          <a:p>
            <a:r>
              <a:rPr lang="en-US" sz="2800" smtClean="0">
                <a:solidFill>
                  <a:srgbClr val="0070C0"/>
                </a:solidFill>
              </a:rPr>
              <a:t>Strong CP problem.</a:t>
            </a:r>
          </a:p>
          <a:p>
            <a:r>
              <a:rPr lang="en-US" sz="2800" smtClean="0">
                <a:solidFill>
                  <a:srgbClr val="0070C0"/>
                </a:solidFill>
              </a:rPr>
              <a:t>Dark energy (cosmology session).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198" y="5024959"/>
            <a:ext cx="4757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7030A0"/>
                </a:solidFill>
              </a:rPr>
              <a:t>Theoretical shortcomings:</a:t>
            </a:r>
            <a:endParaRPr lang="en-US" sz="2800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938" y="5633590"/>
            <a:ext cx="7682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0070C0"/>
                </a:solidFill>
              </a:rPr>
              <a:t>Proliferation of parameters, replicated quark-lepton families,</a:t>
            </a:r>
          </a:p>
          <a:p>
            <a:r>
              <a:rPr lang="en-US" sz="2000" smtClean="0">
                <a:solidFill>
                  <a:srgbClr val="0070C0"/>
                </a:solidFill>
              </a:rPr>
              <a:t>no gravity, “naturalness” concerns, </a:t>
            </a:r>
            <a:r>
              <a:rPr lang="is-IS" sz="2000" smtClean="0">
                <a:solidFill>
                  <a:srgbClr val="0070C0"/>
                </a:solidFill>
              </a:rPr>
              <a:t>…</a:t>
            </a:r>
            <a:endParaRPr lang="en-US" sz="20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20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8041" y="532737"/>
            <a:ext cx="4961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0070C0"/>
                </a:solidFill>
              </a:rPr>
              <a:t>Controversial statement #1: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8984" y="1614114"/>
            <a:ext cx="77025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smtClean="0">
                <a:solidFill>
                  <a:srgbClr val="FF0000"/>
                </a:solidFill>
              </a:rPr>
              <a:t>The best motivations for “beyond standard model” </a:t>
            </a:r>
          </a:p>
          <a:p>
            <a:pPr algn="ctr"/>
            <a:r>
              <a:rPr lang="en-US" sz="2400" i="1" smtClean="0">
                <a:solidFill>
                  <a:srgbClr val="FF0000"/>
                </a:solidFill>
              </a:rPr>
              <a:t>physics are empirical, not theoretical.</a:t>
            </a:r>
            <a:endParaRPr lang="en-US" sz="2400" i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9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806" y="741088"/>
            <a:ext cx="84908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mtClean="0"/>
              <a:t>Brief (and very incomplete) </a:t>
            </a:r>
          </a:p>
          <a:p>
            <a:r>
              <a:rPr lang="en-US" sz="4800" smtClean="0"/>
              <a:t>history of the neutrinos.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104099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2189" y="289471"/>
            <a:ext cx="3224537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7030A0"/>
                </a:solidFill>
              </a:rPr>
              <a:t>1930: Invention</a:t>
            </a:r>
            <a:endParaRPr lang="en-US" sz="3200" dirty="0" smtClean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75" y="1168842"/>
            <a:ext cx="3201633" cy="4975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806" y="328332"/>
            <a:ext cx="4578845" cy="34341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189" y="4237426"/>
            <a:ext cx="1860606" cy="13752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807" y="3833700"/>
            <a:ext cx="3584931" cy="28679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96862" y="4925041"/>
            <a:ext cx="1210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I</a:t>
            </a:r>
            <a:r>
              <a:rPr lang="en-US" sz="800" smtClean="0"/>
              <a:t>mage credit: U Utah</a:t>
            </a:r>
            <a:endParaRPr lang="en-US" sz="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600907" y="6550970"/>
            <a:ext cx="12170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I</a:t>
            </a:r>
            <a:r>
              <a:rPr lang="en-US" sz="800" smtClean="0"/>
              <a:t>mage credit: Zykure</a:t>
            </a:r>
            <a:endParaRPr lang="en-US" sz="8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90575" y="6215057"/>
            <a:ext cx="20874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I</a:t>
            </a:r>
            <a:r>
              <a:rPr lang="en-US" sz="800" smtClean="0"/>
              <a:t>mage credit: Physics Stack Exchange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14149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441" y="318052"/>
            <a:ext cx="3378425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7030A0"/>
                </a:solidFill>
              </a:rPr>
              <a:t>1956: Discovery</a:t>
            </a:r>
            <a:endParaRPr lang="en-US" sz="3200" dirty="0" smtClean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155" y="166978"/>
            <a:ext cx="4073276" cy="33224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14" y="1162768"/>
            <a:ext cx="2596785" cy="2513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5630" y="3760565"/>
            <a:ext cx="36002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Cowan, Reines et al</a:t>
            </a:r>
          </a:p>
          <a:p>
            <a:r>
              <a:rPr lang="en-US" sz="2800" smtClean="0"/>
              <a:t>Nobel Prize 1995</a:t>
            </a:r>
            <a:endParaRPr lang="en-US" sz="2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0" y="4083548"/>
            <a:ext cx="4269851" cy="26948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09562" y="6562413"/>
            <a:ext cx="18742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I</a:t>
            </a:r>
            <a:r>
              <a:rPr lang="en-US" sz="800" smtClean="0"/>
              <a:t>mage credit: Los Alamos Science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131442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003" y="262393"/>
            <a:ext cx="5978944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7030A0"/>
                </a:solidFill>
              </a:rPr>
              <a:t>1962: There’s more than one!</a:t>
            </a:r>
            <a:endParaRPr lang="en-US" sz="3200" dirty="0" smtClean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54" y="1202755"/>
            <a:ext cx="3225800" cy="381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683" y="1168909"/>
            <a:ext cx="3771900" cy="419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416" y="1583755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neutron decay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114562" y="1583755"/>
            <a:ext cx="1541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muon decay</a:t>
            </a:r>
          </a:p>
          <a:p>
            <a:r>
              <a:rPr lang="en-US" smtClean="0"/>
              <a:t>pion decay</a:t>
            </a:r>
            <a:endParaRPr lang="en-US" dirty="0" smtClean="0"/>
          </a:p>
        </p:txBody>
      </p:sp>
      <p:sp>
        <p:nvSpPr>
          <p:cNvPr id="8" name="Freeform 7"/>
          <p:cNvSpPr/>
          <p:nvPr/>
        </p:nvSpPr>
        <p:spPr>
          <a:xfrm>
            <a:off x="7299297" y="866857"/>
            <a:ext cx="890546" cy="868681"/>
          </a:xfrm>
          <a:custGeom>
            <a:avLst/>
            <a:gdLst>
              <a:gd name="connsiteX0" fmla="*/ 389614 w 1091074"/>
              <a:gd name="connsiteY0" fmla="*/ 39756 h 1041621"/>
              <a:gd name="connsiteX1" fmla="*/ 389614 w 1091074"/>
              <a:gd name="connsiteY1" fmla="*/ 39756 h 1041621"/>
              <a:gd name="connsiteX2" fmla="*/ 310101 w 1091074"/>
              <a:gd name="connsiteY2" fmla="*/ 63610 h 1041621"/>
              <a:gd name="connsiteX3" fmla="*/ 254442 w 1091074"/>
              <a:gd name="connsiteY3" fmla="*/ 95416 h 1041621"/>
              <a:gd name="connsiteX4" fmla="*/ 198783 w 1091074"/>
              <a:gd name="connsiteY4" fmla="*/ 119269 h 1041621"/>
              <a:gd name="connsiteX5" fmla="*/ 151075 w 1091074"/>
              <a:gd name="connsiteY5" fmla="*/ 143123 h 1041621"/>
              <a:gd name="connsiteX6" fmla="*/ 111318 w 1091074"/>
              <a:gd name="connsiteY6" fmla="*/ 159026 h 1041621"/>
              <a:gd name="connsiteX7" fmla="*/ 63610 w 1091074"/>
              <a:gd name="connsiteY7" fmla="*/ 190831 h 1041621"/>
              <a:gd name="connsiteX8" fmla="*/ 31805 w 1091074"/>
              <a:gd name="connsiteY8" fmla="*/ 246490 h 1041621"/>
              <a:gd name="connsiteX9" fmla="*/ 23854 w 1091074"/>
              <a:gd name="connsiteY9" fmla="*/ 278296 h 1041621"/>
              <a:gd name="connsiteX10" fmla="*/ 0 w 1091074"/>
              <a:gd name="connsiteY10" fmla="*/ 310101 h 1041621"/>
              <a:gd name="connsiteX11" fmla="*/ 15903 w 1091074"/>
              <a:gd name="connsiteY11" fmla="*/ 636104 h 1041621"/>
              <a:gd name="connsiteX12" fmla="*/ 39757 w 1091074"/>
              <a:gd name="connsiteY12" fmla="*/ 667909 h 1041621"/>
              <a:gd name="connsiteX13" fmla="*/ 71562 w 1091074"/>
              <a:gd name="connsiteY13" fmla="*/ 723569 h 1041621"/>
              <a:gd name="connsiteX14" fmla="*/ 79513 w 1091074"/>
              <a:gd name="connsiteY14" fmla="*/ 747422 h 1041621"/>
              <a:gd name="connsiteX15" fmla="*/ 159026 w 1091074"/>
              <a:gd name="connsiteY15" fmla="*/ 811033 h 1041621"/>
              <a:gd name="connsiteX16" fmla="*/ 182880 w 1091074"/>
              <a:gd name="connsiteY16" fmla="*/ 834887 h 1041621"/>
              <a:gd name="connsiteX17" fmla="*/ 262393 w 1091074"/>
              <a:gd name="connsiteY17" fmla="*/ 882595 h 1041621"/>
              <a:gd name="connsiteX18" fmla="*/ 310101 w 1091074"/>
              <a:gd name="connsiteY18" fmla="*/ 922351 h 1041621"/>
              <a:gd name="connsiteX19" fmla="*/ 413468 w 1091074"/>
              <a:gd name="connsiteY19" fmla="*/ 978010 h 1041621"/>
              <a:gd name="connsiteX20" fmla="*/ 477078 w 1091074"/>
              <a:gd name="connsiteY20" fmla="*/ 1017767 h 1041621"/>
              <a:gd name="connsiteX21" fmla="*/ 508884 w 1091074"/>
              <a:gd name="connsiteY21" fmla="*/ 1025718 h 1041621"/>
              <a:gd name="connsiteX22" fmla="*/ 548640 w 1091074"/>
              <a:gd name="connsiteY22" fmla="*/ 1041621 h 1041621"/>
              <a:gd name="connsiteX23" fmla="*/ 628153 w 1091074"/>
              <a:gd name="connsiteY23" fmla="*/ 1033669 h 1041621"/>
              <a:gd name="connsiteX24" fmla="*/ 699715 w 1091074"/>
              <a:gd name="connsiteY24" fmla="*/ 1017767 h 1041621"/>
              <a:gd name="connsiteX25" fmla="*/ 787179 w 1091074"/>
              <a:gd name="connsiteY25" fmla="*/ 993913 h 1041621"/>
              <a:gd name="connsiteX26" fmla="*/ 834887 w 1091074"/>
              <a:gd name="connsiteY26" fmla="*/ 978010 h 1041621"/>
              <a:gd name="connsiteX27" fmla="*/ 866692 w 1091074"/>
              <a:gd name="connsiteY27" fmla="*/ 954156 h 1041621"/>
              <a:gd name="connsiteX28" fmla="*/ 954157 w 1091074"/>
              <a:gd name="connsiteY28" fmla="*/ 898497 h 1041621"/>
              <a:gd name="connsiteX29" fmla="*/ 993913 w 1091074"/>
              <a:gd name="connsiteY29" fmla="*/ 850789 h 1041621"/>
              <a:gd name="connsiteX30" fmla="*/ 1041621 w 1091074"/>
              <a:gd name="connsiteY30" fmla="*/ 787179 h 1041621"/>
              <a:gd name="connsiteX31" fmla="*/ 1073426 w 1091074"/>
              <a:gd name="connsiteY31" fmla="*/ 731520 h 1041621"/>
              <a:gd name="connsiteX32" fmla="*/ 1073426 w 1091074"/>
              <a:gd name="connsiteY32" fmla="*/ 437322 h 1041621"/>
              <a:gd name="connsiteX33" fmla="*/ 1057524 w 1091074"/>
              <a:gd name="connsiteY33" fmla="*/ 405516 h 1041621"/>
              <a:gd name="connsiteX34" fmla="*/ 1033670 w 1091074"/>
              <a:gd name="connsiteY34" fmla="*/ 333955 h 1041621"/>
              <a:gd name="connsiteX35" fmla="*/ 1009816 w 1091074"/>
              <a:gd name="connsiteY35" fmla="*/ 238539 h 1041621"/>
              <a:gd name="connsiteX36" fmla="*/ 978010 w 1091074"/>
              <a:gd name="connsiteY36" fmla="*/ 127221 h 1041621"/>
              <a:gd name="connsiteX37" fmla="*/ 954157 w 1091074"/>
              <a:gd name="connsiteY37" fmla="*/ 111318 h 1041621"/>
              <a:gd name="connsiteX38" fmla="*/ 922351 w 1091074"/>
              <a:gd name="connsiteY38" fmla="*/ 71562 h 1041621"/>
              <a:gd name="connsiteX39" fmla="*/ 882595 w 1091074"/>
              <a:gd name="connsiteY39" fmla="*/ 55659 h 1041621"/>
              <a:gd name="connsiteX40" fmla="*/ 858741 w 1091074"/>
              <a:gd name="connsiteY40" fmla="*/ 39756 h 1041621"/>
              <a:gd name="connsiteX41" fmla="*/ 795130 w 1091074"/>
              <a:gd name="connsiteY41" fmla="*/ 15902 h 1041621"/>
              <a:gd name="connsiteX42" fmla="*/ 707666 w 1091074"/>
              <a:gd name="connsiteY42" fmla="*/ 7951 h 1041621"/>
              <a:gd name="connsiteX43" fmla="*/ 492981 w 1091074"/>
              <a:gd name="connsiteY43" fmla="*/ 0 h 1041621"/>
              <a:gd name="connsiteX44" fmla="*/ 429370 w 1091074"/>
              <a:gd name="connsiteY44" fmla="*/ 7951 h 1041621"/>
              <a:gd name="connsiteX45" fmla="*/ 405517 w 1091074"/>
              <a:gd name="connsiteY45" fmla="*/ 15902 h 1041621"/>
              <a:gd name="connsiteX46" fmla="*/ 389614 w 1091074"/>
              <a:gd name="connsiteY46" fmla="*/ 39756 h 104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1074" h="1041621">
                <a:moveTo>
                  <a:pt x="389614" y="39756"/>
                </a:moveTo>
                <a:lnTo>
                  <a:pt x="389614" y="39756"/>
                </a:lnTo>
                <a:cubicBezTo>
                  <a:pt x="363110" y="47707"/>
                  <a:pt x="335688" y="53074"/>
                  <a:pt x="310101" y="63610"/>
                </a:cubicBezTo>
                <a:cubicBezTo>
                  <a:pt x="290342" y="71746"/>
                  <a:pt x="273555" y="85860"/>
                  <a:pt x="254442" y="95416"/>
                </a:cubicBezTo>
                <a:cubicBezTo>
                  <a:pt x="236388" y="104443"/>
                  <a:pt x="217110" y="110810"/>
                  <a:pt x="198783" y="119269"/>
                </a:cubicBezTo>
                <a:cubicBezTo>
                  <a:pt x="182640" y="126720"/>
                  <a:pt x="167261" y="135766"/>
                  <a:pt x="151075" y="143123"/>
                </a:cubicBezTo>
                <a:cubicBezTo>
                  <a:pt x="138081" y="149029"/>
                  <a:pt x="123848" y="152191"/>
                  <a:pt x="111318" y="159026"/>
                </a:cubicBezTo>
                <a:cubicBezTo>
                  <a:pt x="94539" y="168178"/>
                  <a:pt x="63610" y="190831"/>
                  <a:pt x="63610" y="190831"/>
                </a:cubicBezTo>
                <a:cubicBezTo>
                  <a:pt x="50430" y="210602"/>
                  <a:pt x="40450" y="223436"/>
                  <a:pt x="31805" y="246490"/>
                </a:cubicBezTo>
                <a:cubicBezTo>
                  <a:pt x="27968" y="256722"/>
                  <a:pt x="28741" y="268521"/>
                  <a:pt x="23854" y="278296"/>
                </a:cubicBezTo>
                <a:cubicBezTo>
                  <a:pt x="17928" y="290149"/>
                  <a:pt x="7951" y="299499"/>
                  <a:pt x="0" y="310101"/>
                </a:cubicBezTo>
                <a:cubicBezTo>
                  <a:pt x="5301" y="418769"/>
                  <a:pt x="3888" y="527973"/>
                  <a:pt x="15903" y="636104"/>
                </a:cubicBezTo>
                <a:cubicBezTo>
                  <a:pt x="17366" y="649275"/>
                  <a:pt x="33182" y="656403"/>
                  <a:pt x="39757" y="667909"/>
                </a:cubicBezTo>
                <a:cubicBezTo>
                  <a:pt x="88329" y="752910"/>
                  <a:pt x="-14923" y="608254"/>
                  <a:pt x="71562" y="723569"/>
                </a:cubicBezTo>
                <a:cubicBezTo>
                  <a:pt x="74212" y="731520"/>
                  <a:pt x="74277" y="740877"/>
                  <a:pt x="79513" y="747422"/>
                </a:cubicBezTo>
                <a:cubicBezTo>
                  <a:pt x="124304" y="803411"/>
                  <a:pt x="115645" y="796573"/>
                  <a:pt x="159026" y="811033"/>
                </a:cubicBezTo>
                <a:cubicBezTo>
                  <a:pt x="166977" y="818984"/>
                  <a:pt x="173635" y="828486"/>
                  <a:pt x="182880" y="834887"/>
                </a:cubicBezTo>
                <a:cubicBezTo>
                  <a:pt x="208293" y="852481"/>
                  <a:pt x="238648" y="862808"/>
                  <a:pt x="262393" y="882595"/>
                </a:cubicBezTo>
                <a:cubicBezTo>
                  <a:pt x="278296" y="895847"/>
                  <a:pt x="293081" y="910568"/>
                  <a:pt x="310101" y="922351"/>
                </a:cubicBezTo>
                <a:cubicBezTo>
                  <a:pt x="357560" y="955207"/>
                  <a:pt x="366315" y="951065"/>
                  <a:pt x="413468" y="978010"/>
                </a:cubicBezTo>
                <a:cubicBezTo>
                  <a:pt x="435178" y="990416"/>
                  <a:pt x="454714" y="1006585"/>
                  <a:pt x="477078" y="1017767"/>
                </a:cubicBezTo>
                <a:cubicBezTo>
                  <a:pt x="486853" y="1022654"/>
                  <a:pt x="498517" y="1022262"/>
                  <a:pt x="508884" y="1025718"/>
                </a:cubicBezTo>
                <a:cubicBezTo>
                  <a:pt x="522424" y="1030231"/>
                  <a:pt x="535388" y="1036320"/>
                  <a:pt x="548640" y="1041621"/>
                </a:cubicBezTo>
                <a:cubicBezTo>
                  <a:pt x="575144" y="1038970"/>
                  <a:pt x="601842" y="1037823"/>
                  <a:pt x="628153" y="1033669"/>
                </a:cubicBezTo>
                <a:cubicBezTo>
                  <a:pt x="652290" y="1029858"/>
                  <a:pt x="675905" y="1023261"/>
                  <a:pt x="699715" y="1017767"/>
                </a:cubicBezTo>
                <a:cubicBezTo>
                  <a:pt x="726906" y="1011492"/>
                  <a:pt x="762212" y="1001595"/>
                  <a:pt x="787179" y="993913"/>
                </a:cubicBezTo>
                <a:cubicBezTo>
                  <a:pt x="803201" y="988983"/>
                  <a:pt x="818984" y="983311"/>
                  <a:pt x="834887" y="978010"/>
                </a:cubicBezTo>
                <a:cubicBezTo>
                  <a:pt x="845489" y="970059"/>
                  <a:pt x="855666" y="961507"/>
                  <a:pt x="866692" y="954156"/>
                </a:cubicBezTo>
                <a:cubicBezTo>
                  <a:pt x="895446" y="934987"/>
                  <a:pt x="929722" y="922933"/>
                  <a:pt x="954157" y="898497"/>
                </a:cubicBezTo>
                <a:cubicBezTo>
                  <a:pt x="993452" y="859201"/>
                  <a:pt x="964392" y="891380"/>
                  <a:pt x="993913" y="850789"/>
                </a:cubicBezTo>
                <a:cubicBezTo>
                  <a:pt x="1009502" y="829354"/>
                  <a:pt x="1029768" y="810885"/>
                  <a:pt x="1041621" y="787179"/>
                </a:cubicBezTo>
                <a:cubicBezTo>
                  <a:pt x="1061798" y="746827"/>
                  <a:pt x="1050949" y="765237"/>
                  <a:pt x="1073426" y="731520"/>
                </a:cubicBezTo>
                <a:cubicBezTo>
                  <a:pt x="1101291" y="620058"/>
                  <a:pt x="1092187" y="668720"/>
                  <a:pt x="1073426" y="437322"/>
                </a:cubicBezTo>
                <a:cubicBezTo>
                  <a:pt x="1072468" y="425508"/>
                  <a:pt x="1062825" y="416118"/>
                  <a:pt x="1057524" y="405516"/>
                </a:cubicBezTo>
                <a:cubicBezTo>
                  <a:pt x="1034733" y="291574"/>
                  <a:pt x="1066591" y="432720"/>
                  <a:pt x="1033670" y="333955"/>
                </a:cubicBezTo>
                <a:cubicBezTo>
                  <a:pt x="1033665" y="333940"/>
                  <a:pt x="1013794" y="254449"/>
                  <a:pt x="1009816" y="238539"/>
                </a:cubicBezTo>
                <a:cubicBezTo>
                  <a:pt x="1007199" y="228072"/>
                  <a:pt x="987516" y="142431"/>
                  <a:pt x="978010" y="127221"/>
                </a:cubicBezTo>
                <a:cubicBezTo>
                  <a:pt x="972945" y="119117"/>
                  <a:pt x="960914" y="118075"/>
                  <a:pt x="954157" y="111318"/>
                </a:cubicBezTo>
                <a:cubicBezTo>
                  <a:pt x="942157" y="99318"/>
                  <a:pt x="935747" y="81981"/>
                  <a:pt x="922351" y="71562"/>
                </a:cubicBezTo>
                <a:cubicBezTo>
                  <a:pt x="911085" y="62799"/>
                  <a:pt x="895361" y="62042"/>
                  <a:pt x="882595" y="55659"/>
                </a:cubicBezTo>
                <a:cubicBezTo>
                  <a:pt x="874048" y="51385"/>
                  <a:pt x="867289" y="44030"/>
                  <a:pt x="858741" y="39756"/>
                </a:cubicBezTo>
                <a:cubicBezTo>
                  <a:pt x="858483" y="39627"/>
                  <a:pt x="804760" y="17278"/>
                  <a:pt x="795130" y="15902"/>
                </a:cubicBezTo>
                <a:cubicBezTo>
                  <a:pt x="766149" y="11762"/>
                  <a:pt x="736900" y="9490"/>
                  <a:pt x="707666" y="7951"/>
                </a:cubicBezTo>
                <a:cubicBezTo>
                  <a:pt x="636154" y="4187"/>
                  <a:pt x="564543" y="2650"/>
                  <a:pt x="492981" y="0"/>
                </a:cubicBezTo>
                <a:cubicBezTo>
                  <a:pt x="471777" y="2650"/>
                  <a:pt x="450394" y="4129"/>
                  <a:pt x="429370" y="7951"/>
                </a:cubicBezTo>
                <a:cubicBezTo>
                  <a:pt x="421124" y="9450"/>
                  <a:pt x="411443" y="9976"/>
                  <a:pt x="405517" y="15902"/>
                </a:cubicBezTo>
                <a:cubicBezTo>
                  <a:pt x="379149" y="42270"/>
                  <a:pt x="392264" y="35780"/>
                  <a:pt x="389614" y="39756"/>
                </a:cubicBezTo>
                <a:close/>
              </a:path>
            </a:pathLst>
          </a:custGeom>
          <a:noFill/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28009" y="1677501"/>
            <a:ext cx="2915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smtClean="0">
                <a:solidFill>
                  <a:srgbClr val="FF0000"/>
                </a:solidFill>
              </a:rPr>
              <a:t>different, though similar,</a:t>
            </a:r>
          </a:p>
          <a:p>
            <a:pPr algn="ctr"/>
            <a:r>
              <a:rPr lang="en-US" i="1" smtClean="0">
                <a:solidFill>
                  <a:srgbClr val="FF0000"/>
                </a:solidFill>
              </a:rPr>
              <a:t>particle</a:t>
            </a:r>
            <a:endParaRPr lang="en-US" i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0719" y="2277457"/>
            <a:ext cx="5995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0070C0"/>
                </a:solidFill>
              </a:rPr>
              <a:t>Lederman, Schwartz, Steinberger: Nobel Prize 1988</a:t>
            </a: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28" y="2834460"/>
            <a:ext cx="6299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7030A0"/>
                </a:solidFill>
              </a:rPr>
              <a:t>We now know that there are 3 types or “flavours”:</a:t>
            </a:r>
            <a:endParaRPr lang="en-US" sz="2000" dirty="0" smtClean="0">
              <a:solidFill>
                <a:srgbClr val="7030A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367" y="2930710"/>
            <a:ext cx="2006600" cy="342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89615" y="3400615"/>
            <a:ext cx="2789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7030A0"/>
                </a:solidFill>
              </a:rPr>
              <a:t>They are paired with:</a:t>
            </a:r>
            <a:endParaRPr lang="en-US" sz="2000" dirty="0" smtClean="0">
              <a:solidFill>
                <a:srgbClr val="7030A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7067" y="3488702"/>
            <a:ext cx="1727200" cy="317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26851" y="3966770"/>
            <a:ext cx="28780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7030A0"/>
                </a:solidFill>
              </a:rPr>
              <a:t>Also, we have quarks:</a:t>
            </a:r>
            <a:endParaRPr lang="en-US" sz="2000" dirty="0" smtClean="0">
              <a:solidFill>
                <a:srgbClr val="7030A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4243" y="3973180"/>
            <a:ext cx="1625600" cy="3937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7067" y="4605318"/>
            <a:ext cx="1638300" cy="4191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01929" y="4995334"/>
            <a:ext cx="5397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0070C0"/>
                </a:solidFill>
              </a:rPr>
              <a:t>Uncontroversial statement #1: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0507" y="5592496"/>
            <a:ext cx="85327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smtClean="0">
                <a:solidFill>
                  <a:srgbClr val="FF0000"/>
                </a:solidFill>
              </a:rPr>
              <a:t>We (the theorists) have been banging our heads against the wall</a:t>
            </a:r>
          </a:p>
          <a:p>
            <a:r>
              <a:rPr lang="en-US" sz="2000" i="1" smtClean="0">
                <a:solidFill>
                  <a:srgbClr val="FF0000"/>
                </a:solidFill>
              </a:rPr>
              <a:t>for decades trying to find a reason for the existence of these three</a:t>
            </a:r>
          </a:p>
          <a:p>
            <a:r>
              <a:rPr lang="en-US" sz="2000" i="1" smtClean="0">
                <a:solidFill>
                  <a:srgbClr val="FF0000"/>
                </a:solidFill>
              </a:rPr>
              <a:t>families!</a:t>
            </a:r>
            <a:endParaRPr lang="en-US" sz="2000" i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58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0"/>
            <a:ext cx="71659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066" y="237066"/>
            <a:ext cx="6926383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7030A0"/>
                </a:solidFill>
              </a:rPr>
              <a:t>1970-present: Neutrinos oscillate!</a:t>
            </a:r>
            <a:endParaRPr lang="en-US" sz="3200" dirty="0" smtClean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7066" y="1043637"/>
            <a:ext cx="86952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smtClean="0"/>
              <a:t>A glorious experimental triumph that the next set of speakers will  discuss.</a:t>
            </a:r>
          </a:p>
          <a:p>
            <a:endParaRPr lang="en-US" smtClean="0"/>
          </a:p>
          <a:p>
            <a:r>
              <a:rPr lang="en-US" sz="1600" smtClean="0">
                <a:solidFill>
                  <a:srgbClr val="00B050"/>
                </a:solidFill>
              </a:rPr>
              <a:t>Nobel Prize 2002: Ray Davis and Masatoshi Koshiba</a:t>
            </a:r>
            <a:endParaRPr lang="en-US" sz="1600">
              <a:solidFill>
                <a:srgbClr val="00B050"/>
              </a:solidFill>
            </a:endParaRPr>
          </a:p>
          <a:p>
            <a:r>
              <a:rPr lang="en-US" sz="1600" smtClean="0">
                <a:solidFill>
                  <a:srgbClr val="00B050"/>
                </a:solidFill>
              </a:rPr>
              <a:t>Nobel Prize 2015: Takaaki Kajita and Art McDonald (of Canada!).</a:t>
            </a:r>
            <a:endParaRPr lang="en-US" sz="1600" dirty="0" smtClean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77733" y="2840460"/>
            <a:ext cx="4835426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0070C0"/>
                </a:solidFill>
              </a:rPr>
              <a:t>Neutrino oscillations prove</a:t>
            </a:r>
          </a:p>
          <a:p>
            <a:r>
              <a:rPr lang="en-US" sz="2800" smtClean="0">
                <a:solidFill>
                  <a:srgbClr val="0070C0"/>
                </a:solidFill>
              </a:rPr>
              <a:t>three things: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000" i="1" smtClean="0">
                <a:solidFill>
                  <a:srgbClr val="00B050"/>
                </a:solidFill>
              </a:rPr>
              <a:t>neutrinos have mass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000" i="1" smtClean="0">
                <a:solidFill>
                  <a:srgbClr val="7030A0"/>
                </a:solidFill>
              </a:rPr>
              <a:t>the masses are different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000" i="1" smtClean="0">
                <a:solidFill>
                  <a:srgbClr val="FF0000"/>
                </a:solidFill>
              </a:rPr>
              <a:t>ν</a:t>
            </a:r>
            <a:r>
              <a:rPr lang="en-US" sz="2000" i="1" baseline="-25000" smtClean="0">
                <a:solidFill>
                  <a:srgbClr val="FF0000"/>
                </a:solidFill>
              </a:rPr>
              <a:t>e,μ,τ</a:t>
            </a:r>
            <a:r>
              <a:rPr lang="en-US" sz="2000" i="1" smtClean="0">
                <a:solidFill>
                  <a:srgbClr val="FF0000"/>
                </a:solidFill>
              </a:rPr>
              <a:t> are not states of definite</a:t>
            </a:r>
          </a:p>
          <a:p>
            <a:r>
              <a:rPr lang="en-US" sz="2000" i="1" smtClean="0">
                <a:solidFill>
                  <a:srgbClr val="FF0000"/>
                </a:solidFill>
              </a:rPr>
              <a:t>       mass themselves – they are</a:t>
            </a:r>
          </a:p>
          <a:p>
            <a:r>
              <a:rPr lang="en-US" sz="2000" i="1" smtClean="0">
                <a:solidFill>
                  <a:srgbClr val="FF0000"/>
                </a:solidFill>
              </a:rPr>
              <a:t>       quantal superpositions of</a:t>
            </a:r>
          </a:p>
          <a:p>
            <a:r>
              <a:rPr lang="en-US" sz="2000" i="1" smtClean="0">
                <a:solidFill>
                  <a:srgbClr val="FF0000"/>
                </a:solidFill>
              </a:rPr>
              <a:t>       mass eigenstates ν</a:t>
            </a:r>
            <a:r>
              <a:rPr lang="en-US" sz="2000" i="1" baseline="-25000" smtClean="0">
                <a:solidFill>
                  <a:srgbClr val="FF0000"/>
                </a:solidFill>
              </a:rPr>
              <a:t>1,2,3  </a:t>
            </a:r>
            <a:endParaRPr lang="en-US" sz="2000" i="1" baseline="-25000" dirty="0" smtClean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66" y="2531533"/>
            <a:ext cx="2839435" cy="38650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7066" y="6400779"/>
            <a:ext cx="5269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Talk by T. Kajita at Neutrino 1998, Takayama, Japan</a:t>
            </a:r>
            <a:endParaRPr lang="en-US" sz="1600" dirty="0" smtClean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871825" y="5376333"/>
            <a:ext cx="1005908" cy="1020223"/>
          </a:xfrm>
          <a:prstGeom prst="straightConnector1">
            <a:avLst/>
          </a:prstGeom>
          <a:ln w="41275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33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2201" y="787399"/>
            <a:ext cx="714727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smtClean="0"/>
              <a:t>Why are neutrinos </a:t>
            </a:r>
          </a:p>
          <a:p>
            <a:pPr algn="ctr"/>
            <a:r>
              <a:rPr lang="en-US" sz="6000" smtClean="0"/>
              <a:t>important?</a:t>
            </a:r>
            <a:endParaRPr lang="en-US" sz="6000" dirty="0" smtClean="0"/>
          </a:p>
        </p:txBody>
      </p:sp>
    </p:spTree>
    <p:extLst>
      <p:ext uri="{BB962C8B-B14F-4D97-AF65-F5344CB8AC3E}">
        <p14:creationId xmlns:p14="http://schemas.microsoft.com/office/powerpoint/2010/main" val="10452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866" y="203200"/>
            <a:ext cx="4504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0070C0"/>
                </a:solidFill>
              </a:rPr>
              <a:t>Beta decay radioactivity: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9817" y="825329"/>
            <a:ext cx="8443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solidFill>
                  <a:srgbClr val="00B050"/>
                </a:solidFill>
              </a:rPr>
              <a:t>This </a:t>
            </a:r>
            <a:r>
              <a:rPr lang="en-US" sz="2000">
                <a:solidFill>
                  <a:srgbClr val="00B050"/>
                </a:solidFill>
              </a:rPr>
              <a:t>is where the story began</a:t>
            </a:r>
            <a:r>
              <a:rPr lang="en-US" sz="2000" smtClean="0">
                <a:solidFill>
                  <a:srgbClr val="00B050"/>
                </a:solidFill>
              </a:rPr>
              <a:t>! Fission reactors produce copious</a:t>
            </a:r>
          </a:p>
          <a:p>
            <a:r>
              <a:rPr lang="en-US" sz="2000" smtClean="0">
                <a:solidFill>
                  <a:srgbClr val="00B050"/>
                </a:solidFill>
              </a:rPr>
              <a:t>electron antineutrinos from neutron decay (used for experiments).</a:t>
            </a:r>
            <a:endParaRPr lang="en-US" sz="200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866" y="1938695"/>
            <a:ext cx="604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FF0000"/>
                </a:solidFill>
              </a:rPr>
              <a:t>Thermonuclear fusion in the sun: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09" y="3103033"/>
            <a:ext cx="4326467" cy="24757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467" y="2560824"/>
            <a:ext cx="3784599" cy="3784599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109134" y="3175171"/>
            <a:ext cx="1557511" cy="3044681"/>
            <a:chOff x="1109134" y="3175171"/>
            <a:chExt cx="1557511" cy="3044681"/>
          </a:xfrm>
        </p:grpSpPr>
        <p:sp>
          <p:nvSpPr>
            <p:cNvPr id="7" name="Freeform 6"/>
            <p:cNvSpPr/>
            <p:nvPr/>
          </p:nvSpPr>
          <p:spPr>
            <a:xfrm>
              <a:off x="1109134" y="3175171"/>
              <a:ext cx="448733" cy="315106"/>
            </a:xfrm>
            <a:custGeom>
              <a:avLst/>
              <a:gdLst>
                <a:gd name="connsiteX0" fmla="*/ 93133 w 448733"/>
                <a:gd name="connsiteY0" fmla="*/ 262467 h 315106"/>
                <a:gd name="connsiteX1" fmla="*/ 93133 w 448733"/>
                <a:gd name="connsiteY1" fmla="*/ 262467 h 315106"/>
                <a:gd name="connsiteX2" fmla="*/ 160867 w 448733"/>
                <a:gd name="connsiteY2" fmla="*/ 304800 h 315106"/>
                <a:gd name="connsiteX3" fmla="*/ 414867 w 448733"/>
                <a:gd name="connsiteY3" fmla="*/ 287867 h 315106"/>
                <a:gd name="connsiteX4" fmla="*/ 431800 w 448733"/>
                <a:gd name="connsiteY4" fmla="*/ 262467 h 315106"/>
                <a:gd name="connsiteX5" fmla="*/ 448733 w 448733"/>
                <a:gd name="connsiteY5" fmla="*/ 203200 h 315106"/>
                <a:gd name="connsiteX6" fmla="*/ 431800 w 448733"/>
                <a:gd name="connsiteY6" fmla="*/ 59267 h 315106"/>
                <a:gd name="connsiteX7" fmla="*/ 414867 w 448733"/>
                <a:gd name="connsiteY7" fmla="*/ 33867 h 315106"/>
                <a:gd name="connsiteX8" fmla="*/ 338667 w 448733"/>
                <a:gd name="connsiteY8" fmla="*/ 16934 h 315106"/>
                <a:gd name="connsiteX9" fmla="*/ 194733 w 448733"/>
                <a:gd name="connsiteY9" fmla="*/ 0 h 315106"/>
                <a:gd name="connsiteX10" fmla="*/ 118533 w 448733"/>
                <a:gd name="connsiteY10" fmla="*/ 8467 h 315106"/>
                <a:gd name="connsiteX11" fmla="*/ 93133 w 448733"/>
                <a:gd name="connsiteY11" fmla="*/ 16934 h 315106"/>
                <a:gd name="connsiteX12" fmla="*/ 8467 w 448733"/>
                <a:gd name="connsiteY12" fmla="*/ 93134 h 315106"/>
                <a:gd name="connsiteX13" fmla="*/ 0 w 448733"/>
                <a:gd name="connsiteY13" fmla="*/ 118534 h 315106"/>
                <a:gd name="connsiteX14" fmla="*/ 16933 w 448733"/>
                <a:gd name="connsiteY14" fmla="*/ 237067 h 315106"/>
                <a:gd name="connsiteX15" fmla="*/ 33867 w 448733"/>
                <a:gd name="connsiteY15" fmla="*/ 254000 h 315106"/>
                <a:gd name="connsiteX16" fmla="*/ 93133 w 448733"/>
                <a:gd name="connsiteY16" fmla="*/ 262467 h 315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8733" h="315106">
                  <a:moveTo>
                    <a:pt x="93133" y="262467"/>
                  </a:moveTo>
                  <a:lnTo>
                    <a:pt x="93133" y="262467"/>
                  </a:lnTo>
                  <a:cubicBezTo>
                    <a:pt x="115711" y="276578"/>
                    <a:pt x="134414" y="301777"/>
                    <a:pt x="160867" y="304800"/>
                  </a:cubicBezTo>
                  <a:cubicBezTo>
                    <a:pt x="318093" y="322769"/>
                    <a:pt x="326526" y="317315"/>
                    <a:pt x="414867" y="287867"/>
                  </a:cubicBezTo>
                  <a:cubicBezTo>
                    <a:pt x="420511" y="279400"/>
                    <a:pt x="427249" y="271568"/>
                    <a:pt x="431800" y="262467"/>
                  </a:cubicBezTo>
                  <a:cubicBezTo>
                    <a:pt x="437875" y="250317"/>
                    <a:pt x="446019" y="214057"/>
                    <a:pt x="448733" y="203200"/>
                  </a:cubicBezTo>
                  <a:cubicBezTo>
                    <a:pt x="448004" y="194453"/>
                    <a:pt x="443150" y="89533"/>
                    <a:pt x="431800" y="59267"/>
                  </a:cubicBezTo>
                  <a:cubicBezTo>
                    <a:pt x="428227" y="49739"/>
                    <a:pt x="422813" y="40224"/>
                    <a:pt x="414867" y="33867"/>
                  </a:cubicBezTo>
                  <a:cubicBezTo>
                    <a:pt x="403901" y="25094"/>
                    <a:pt x="339179" y="17013"/>
                    <a:pt x="338667" y="16934"/>
                  </a:cubicBezTo>
                  <a:cubicBezTo>
                    <a:pt x="269136" y="6237"/>
                    <a:pt x="273938" y="7921"/>
                    <a:pt x="194733" y="0"/>
                  </a:cubicBezTo>
                  <a:cubicBezTo>
                    <a:pt x="169333" y="2822"/>
                    <a:pt x="143742" y="4265"/>
                    <a:pt x="118533" y="8467"/>
                  </a:cubicBezTo>
                  <a:cubicBezTo>
                    <a:pt x="109730" y="9934"/>
                    <a:pt x="100935" y="12600"/>
                    <a:pt x="93133" y="16934"/>
                  </a:cubicBezTo>
                  <a:cubicBezTo>
                    <a:pt x="59537" y="35598"/>
                    <a:pt x="26177" y="57714"/>
                    <a:pt x="8467" y="93134"/>
                  </a:cubicBezTo>
                  <a:cubicBezTo>
                    <a:pt x="4476" y="101116"/>
                    <a:pt x="2822" y="110067"/>
                    <a:pt x="0" y="118534"/>
                  </a:cubicBezTo>
                  <a:cubicBezTo>
                    <a:pt x="130" y="119965"/>
                    <a:pt x="1228" y="210893"/>
                    <a:pt x="16933" y="237067"/>
                  </a:cubicBezTo>
                  <a:cubicBezTo>
                    <a:pt x="21040" y="243912"/>
                    <a:pt x="26294" y="251476"/>
                    <a:pt x="33867" y="254000"/>
                  </a:cubicBezTo>
                  <a:cubicBezTo>
                    <a:pt x="60465" y="262866"/>
                    <a:pt x="83255" y="261056"/>
                    <a:pt x="93133" y="262467"/>
                  </a:cubicBezTo>
                  <a:close/>
                </a:path>
              </a:pathLst>
            </a:custGeom>
            <a:noFill/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109134" y="5288229"/>
              <a:ext cx="364067" cy="315106"/>
            </a:xfrm>
            <a:custGeom>
              <a:avLst/>
              <a:gdLst>
                <a:gd name="connsiteX0" fmla="*/ 93133 w 448733"/>
                <a:gd name="connsiteY0" fmla="*/ 262467 h 315106"/>
                <a:gd name="connsiteX1" fmla="*/ 93133 w 448733"/>
                <a:gd name="connsiteY1" fmla="*/ 262467 h 315106"/>
                <a:gd name="connsiteX2" fmla="*/ 160867 w 448733"/>
                <a:gd name="connsiteY2" fmla="*/ 304800 h 315106"/>
                <a:gd name="connsiteX3" fmla="*/ 414867 w 448733"/>
                <a:gd name="connsiteY3" fmla="*/ 287867 h 315106"/>
                <a:gd name="connsiteX4" fmla="*/ 431800 w 448733"/>
                <a:gd name="connsiteY4" fmla="*/ 262467 h 315106"/>
                <a:gd name="connsiteX5" fmla="*/ 448733 w 448733"/>
                <a:gd name="connsiteY5" fmla="*/ 203200 h 315106"/>
                <a:gd name="connsiteX6" fmla="*/ 431800 w 448733"/>
                <a:gd name="connsiteY6" fmla="*/ 59267 h 315106"/>
                <a:gd name="connsiteX7" fmla="*/ 414867 w 448733"/>
                <a:gd name="connsiteY7" fmla="*/ 33867 h 315106"/>
                <a:gd name="connsiteX8" fmla="*/ 338667 w 448733"/>
                <a:gd name="connsiteY8" fmla="*/ 16934 h 315106"/>
                <a:gd name="connsiteX9" fmla="*/ 194733 w 448733"/>
                <a:gd name="connsiteY9" fmla="*/ 0 h 315106"/>
                <a:gd name="connsiteX10" fmla="*/ 118533 w 448733"/>
                <a:gd name="connsiteY10" fmla="*/ 8467 h 315106"/>
                <a:gd name="connsiteX11" fmla="*/ 93133 w 448733"/>
                <a:gd name="connsiteY11" fmla="*/ 16934 h 315106"/>
                <a:gd name="connsiteX12" fmla="*/ 8467 w 448733"/>
                <a:gd name="connsiteY12" fmla="*/ 93134 h 315106"/>
                <a:gd name="connsiteX13" fmla="*/ 0 w 448733"/>
                <a:gd name="connsiteY13" fmla="*/ 118534 h 315106"/>
                <a:gd name="connsiteX14" fmla="*/ 16933 w 448733"/>
                <a:gd name="connsiteY14" fmla="*/ 237067 h 315106"/>
                <a:gd name="connsiteX15" fmla="*/ 33867 w 448733"/>
                <a:gd name="connsiteY15" fmla="*/ 254000 h 315106"/>
                <a:gd name="connsiteX16" fmla="*/ 93133 w 448733"/>
                <a:gd name="connsiteY16" fmla="*/ 262467 h 315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8733" h="315106">
                  <a:moveTo>
                    <a:pt x="93133" y="262467"/>
                  </a:moveTo>
                  <a:lnTo>
                    <a:pt x="93133" y="262467"/>
                  </a:lnTo>
                  <a:cubicBezTo>
                    <a:pt x="115711" y="276578"/>
                    <a:pt x="134414" y="301777"/>
                    <a:pt x="160867" y="304800"/>
                  </a:cubicBezTo>
                  <a:cubicBezTo>
                    <a:pt x="318093" y="322769"/>
                    <a:pt x="326526" y="317315"/>
                    <a:pt x="414867" y="287867"/>
                  </a:cubicBezTo>
                  <a:cubicBezTo>
                    <a:pt x="420511" y="279400"/>
                    <a:pt x="427249" y="271568"/>
                    <a:pt x="431800" y="262467"/>
                  </a:cubicBezTo>
                  <a:cubicBezTo>
                    <a:pt x="437875" y="250317"/>
                    <a:pt x="446019" y="214057"/>
                    <a:pt x="448733" y="203200"/>
                  </a:cubicBezTo>
                  <a:cubicBezTo>
                    <a:pt x="448004" y="194453"/>
                    <a:pt x="443150" y="89533"/>
                    <a:pt x="431800" y="59267"/>
                  </a:cubicBezTo>
                  <a:cubicBezTo>
                    <a:pt x="428227" y="49739"/>
                    <a:pt x="422813" y="40224"/>
                    <a:pt x="414867" y="33867"/>
                  </a:cubicBezTo>
                  <a:cubicBezTo>
                    <a:pt x="403901" y="25094"/>
                    <a:pt x="339179" y="17013"/>
                    <a:pt x="338667" y="16934"/>
                  </a:cubicBezTo>
                  <a:cubicBezTo>
                    <a:pt x="269136" y="6237"/>
                    <a:pt x="273938" y="7921"/>
                    <a:pt x="194733" y="0"/>
                  </a:cubicBezTo>
                  <a:cubicBezTo>
                    <a:pt x="169333" y="2822"/>
                    <a:pt x="143742" y="4265"/>
                    <a:pt x="118533" y="8467"/>
                  </a:cubicBezTo>
                  <a:cubicBezTo>
                    <a:pt x="109730" y="9934"/>
                    <a:pt x="100935" y="12600"/>
                    <a:pt x="93133" y="16934"/>
                  </a:cubicBezTo>
                  <a:cubicBezTo>
                    <a:pt x="59537" y="35598"/>
                    <a:pt x="26177" y="57714"/>
                    <a:pt x="8467" y="93134"/>
                  </a:cubicBezTo>
                  <a:cubicBezTo>
                    <a:pt x="4476" y="101116"/>
                    <a:pt x="2822" y="110067"/>
                    <a:pt x="0" y="118534"/>
                  </a:cubicBezTo>
                  <a:cubicBezTo>
                    <a:pt x="130" y="119965"/>
                    <a:pt x="1228" y="210893"/>
                    <a:pt x="16933" y="237067"/>
                  </a:cubicBezTo>
                  <a:cubicBezTo>
                    <a:pt x="21040" y="243912"/>
                    <a:pt x="26294" y="251476"/>
                    <a:pt x="33867" y="254000"/>
                  </a:cubicBezTo>
                  <a:cubicBezTo>
                    <a:pt x="60465" y="262866"/>
                    <a:pt x="83255" y="261056"/>
                    <a:pt x="93133" y="262467"/>
                  </a:cubicBezTo>
                  <a:close/>
                </a:path>
              </a:pathLst>
            </a:custGeom>
            <a:noFill/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95757" y="5819742"/>
              <a:ext cx="13708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smtClean="0"/>
                <a:t>neutrinos</a:t>
              </a:r>
              <a:endParaRPr lang="en-US" sz="2000" i="1" dirty="0" smtClean="0"/>
            </a:p>
          </p:txBody>
        </p:sp>
        <p:cxnSp>
          <p:nvCxnSpPr>
            <p:cNvPr id="11" name="Straight Arrow Connector 10"/>
            <p:cNvCxnSpPr>
              <a:endCxn id="8" idx="3"/>
            </p:cNvCxnSpPr>
            <p:nvPr/>
          </p:nvCxnSpPr>
          <p:spPr>
            <a:xfrm flipH="1" flipV="1">
              <a:off x="1445725" y="5576096"/>
              <a:ext cx="450767" cy="316704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9" idx="0"/>
            </p:cNvCxnSpPr>
            <p:nvPr/>
          </p:nvCxnSpPr>
          <p:spPr>
            <a:xfrm flipH="1" flipV="1">
              <a:off x="1557867" y="3490277"/>
              <a:ext cx="423334" cy="2329465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081318" y="5576096"/>
            <a:ext cx="16498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smtClean="0"/>
              <a:t>Image credit: Nobel Prize.org</a:t>
            </a:r>
            <a:endParaRPr lang="en-US" sz="8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4998719" y="6393532"/>
            <a:ext cx="11673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smtClean="0"/>
              <a:t>Image credit: NASA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1061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133" y="228599"/>
            <a:ext cx="5540106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7030A0"/>
                </a:solidFill>
              </a:rPr>
              <a:t>Core-collapse supernovae:</a:t>
            </a:r>
            <a:endParaRPr lang="en-US" sz="3200" dirty="0" smtClean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483" y="960153"/>
            <a:ext cx="91634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smtClean="0">
                <a:solidFill>
                  <a:srgbClr val="0070C0"/>
                </a:solidFill>
              </a:rPr>
              <a:t>When nuclear fuel is used up, some  stars collapse to form neutron stars.</a:t>
            </a:r>
          </a:p>
          <a:p>
            <a:pPr algn="ctr"/>
            <a:r>
              <a:rPr lang="en-US" sz="2000" smtClean="0">
                <a:solidFill>
                  <a:srgbClr val="0070C0"/>
                </a:solidFill>
              </a:rPr>
              <a:t>They shed gravitational binding energy in light and neutrinos.</a:t>
            </a:r>
          </a:p>
          <a:p>
            <a:pPr algn="ctr"/>
            <a:endParaRPr lang="en-US" sz="2000" smtClean="0"/>
          </a:p>
          <a:p>
            <a:pPr algn="ctr"/>
            <a:r>
              <a:rPr lang="en-US" sz="2000" i="1" smtClean="0">
                <a:solidFill>
                  <a:srgbClr val="FF0000"/>
                </a:solidFill>
              </a:rPr>
              <a:t>Neutrinos carry away 99% of this energy!!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32" y="2430371"/>
            <a:ext cx="5973234" cy="41286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3867" y="3986857"/>
            <a:ext cx="25392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The famous optical</a:t>
            </a:r>
          </a:p>
          <a:p>
            <a:r>
              <a:rPr lang="en-US" sz="2000" smtClean="0"/>
              <a:t>display is just a</a:t>
            </a:r>
          </a:p>
          <a:p>
            <a:r>
              <a:rPr lang="en-US" sz="2000" smtClean="0"/>
              <a:t>sideshow.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09219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989" y="253997"/>
            <a:ext cx="2539478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smtClean="0"/>
              <a:t>Cosmology:</a:t>
            </a:r>
            <a:endParaRPr lang="en-US" sz="3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667" y="321732"/>
            <a:ext cx="6180668" cy="53565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55" y="1435099"/>
            <a:ext cx="2302411" cy="343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67" y="2053166"/>
            <a:ext cx="2362199" cy="2768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989" y="2604949"/>
            <a:ext cx="264739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smtClean="0">
                <a:solidFill>
                  <a:srgbClr val="0070C0"/>
                </a:solidFill>
              </a:rPr>
              <a:t>Neutrinos help</a:t>
            </a:r>
          </a:p>
          <a:p>
            <a:r>
              <a:rPr lang="en-US" sz="2000" i="1" smtClean="0">
                <a:solidFill>
                  <a:srgbClr val="0070C0"/>
                </a:solidFill>
              </a:rPr>
              <a:t>determine the n/p</a:t>
            </a:r>
          </a:p>
          <a:p>
            <a:r>
              <a:rPr lang="en-US" sz="2000" i="1" smtClean="0">
                <a:solidFill>
                  <a:srgbClr val="0070C0"/>
                </a:solidFill>
              </a:rPr>
              <a:t>ratio and hence</a:t>
            </a:r>
          </a:p>
          <a:p>
            <a:r>
              <a:rPr lang="en-US" sz="2000" i="1" smtClean="0">
                <a:solidFill>
                  <a:srgbClr val="0070C0"/>
                </a:solidFill>
              </a:rPr>
              <a:t>the He/H ratio in the</a:t>
            </a:r>
          </a:p>
          <a:p>
            <a:r>
              <a:rPr lang="en-US" sz="2000" i="1" smtClean="0">
                <a:solidFill>
                  <a:srgbClr val="0070C0"/>
                </a:solidFill>
              </a:rPr>
              <a:t>universe.</a:t>
            </a:r>
            <a:endParaRPr lang="en-US" sz="2000" i="1" dirty="0" smtClean="0">
              <a:solidFill>
                <a:srgbClr val="0070C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573866" y="2709333"/>
            <a:ext cx="2336801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41400" y="5859139"/>
            <a:ext cx="7010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00B050"/>
                </a:solidFill>
              </a:rPr>
              <a:t>Neutrinos also help drive the expansion of the</a:t>
            </a:r>
          </a:p>
          <a:p>
            <a:r>
              <a:rPr lang="en-US" sz="2400" b="1" smtClean="0">
                <a:solidFill>
                  <a:srgbClr val="00B050"/>
                </a:solidFill>
              </a:rPr>
              <a:t>universe during big bang nucleosynthesis.</a:t>
            </a:r>
            <a:endParaRPr lang="en-US" sz="2400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7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143" y="939799"/>
            <a:ext cx="84136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smtClean="0"/>
              <a:t>Neutrinos are special!</a:t>
            </a:r>
            <a:endParaRPr lang="en-US" sz="6000" dirty="0" smtClean="0"/>
          </a:p>
        </p:txBody>
      </p:sp>
    </p:spTree>
    <p:extLst>
      <p:ext uri="{BB962C8B-B14F-4D97-AF65-F5344CB8AC3E}">
        <p14:creationId xmlns:p14="http://schemas.microsoft.com/office/powerpoint/2010/main" val="110590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766" y="625942"/>
            <a:ext cx="8334269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0070C0"/>
                </a:solidFill>
              </a:rPr>
              <a:t>Neutrinos have zero electric charge – only</a:t>
            </a:r>
          </a:p>
          <a:p>
            <a:r>
              <a:rPr lang="en-US" sz="2800" smtClean="0">
                <a:solidFill>
                  <a:srgbClr val="0070C0"/>
                </a:solidFill>
              </a:rPr>
              <a:t>interact via the weak force.</a:t>
            </a:r>
          </a:p>
          <a:p>
            <a:endParaRPr lang="en-US" sz="2800"/>
          </a:p>
          <a:p>
            <a:r>
              <a:rPr lang="en-US" sz="2800" i="1" smtClean="0">
                <a:solidFill>
                  <a:srgbClr val="FF0000"/>
                </a:solidFill>
              </a:rPr>
              <a:t>Neutrinos may be the only fermions (matter</a:t>
            </a:r>
          </a:p>
          <a:p>
            <a:r>
              <a:rPr lang="en-US" sz="2800" i="1" smtClean="0">
                <a:solidFill>
                  <a:srgbClr val="FF0000"/>
                </a:solidFill>
              </a:rPr>
              <a:t>particles) that are their own antiparticles </a:t>
            </a:r>
          </a:p>
          <a:p>
            <a:r>
              <a:rPr lang="en-US" sz="2800" i="1" smtClean="0">
                <a:solidFill>
                  <a:srgbClr val="FF0000"/>
                </a:solidFill>
              </a:rPr>
              <a:t>(Majorana fermions).</a:t>
            </a:r>
          </a:p>
          <a:p>
            <a:endParaRPr lang="en-US" sz="2800">
              <a:solidFill>
                <a:srgbClr val="FF0000"/>
              </a:solidFill>
            </a:endParaRPr>
          </a:p>
          <a:p>
            <a:r>
              <a:rPr lang="en-US" sz="2800" smtClean="0">
                <a:solidFill>
                  <a:srgbClr val="00B050"/>
                </a:solidFill>
              </a:rPr>
              <a:t>Neutrinos are very long lived. The lowest mass </a:t>
            </a:r>
          </a:p>
          <a:p>
            <a:r>
              <a:rPr lang="en-US" sz="2800" smtClean="0">
                <a:solidFill>
                  <a:srgbClr val="00B050"/>
                </a:solidFill>
              </a:rPr>
              <a:t>eigenstate is probably completely stable.</a:t>
            </a:r>
          </a:p>
          <a:p>
            <a:endParaRPr lang="en-US" sz="2800"/>
          </a:p>
          <a:p>
            <a:r>
              <a:rPr lang="en-US" sz="2800" i="1" smtClean="0"/>
              <a:t>Neutrino mass is tiny: 0.05 eV &lt; m</a:t>
            </a:r>
            <a:r>
              <a:rPr lang="en-US" sz="2800" i="1" baseline="-25000" smtClean="0"/>
              <a:t>ν</a:t>
            </a:r>
            <a:r>
              <a:rPr lang="en-US" sz="2800" i="1" smtClean="0"/>
              <a:t> &lt; 0.25 eV</a:t>
            </a:r>
          </a:p>
          <a:p>
            <a:r>
              <a:rPr lang="en-US" sz="2800" i="1" smtClean="0"/>
              <a:t>Compare electron mass m</a:t>
            </a:r>
            <a:r>
              <a:rPr lang="en-US" sz="2800" i="1" baseline="-25000" smtClean="0"/>
              <a:t>e</a:t>
            </a:r>
            <a:r>
              <a:rPr lang="en-US" sz="2800" i="1" smtClean="0"/>
              <a:t> = 0.511 x 10</a:t>
            </a:r>
            <a:r>
              <a:rPr lang="en-US" sz="2800" i="1" baseline="30000" smtClean="0"/>
              <a:t>6</a:t>
            </a:r>
            <a:r>
              <a:rPr lang="en-US" sz="2800" i="1" smtClean="0"/>
              <a:t> eV.</a:t>
            </a:r>
            <a:endParaRPr lang="en-US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74695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8267" y="982134"/>
            <a:ext cx="72599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smtClean="0"/>
              <a:t>The neutrino mass </a:t>
            </a:r>
          </a:p>
          <a:p>
            <a:pPr algn="ctr"/>
            <a:r>
              <a:rPr lang="en-US" sz="6000" smtClean="0"/>
              <a:t>puzzle.</a:t>
            </a:r>
            <a:endParaRPr lang="en-US" sz="6000" dirty="0" smtClean="0"/>
          </a:p>
        </p:txBody>
      </p:sp>
    </p:spTree>
    <p:extLst>
      <p:ext uri="{BB962C8B-B14F-4D97-AF65-F5344CB8AC3E}">
        <p14:creationId xmlns:p14="http://schemas.microsoft.com/office/powerpoint/2010/main" val="14221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081" y="265810"/>
            <a:ext cx="8589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/>
              <a:t>Origin of elementary particle masses.</a:t>
            </a:r>
            <a:endParaRPr lang="en-US" sz="36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44279" y="1114179"/>
            <a:ext cx="7489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0070C0"/>
                </a:solidFill>
              </a:rPr>
              <a:t>Q</a:t>
            </a:r>
            <a:r>
              <a:rPr lang="en-US" sz="2800" smtClean="0">
                <a:solidFill>
                  <a:srgbClr val="0070C0"/>
                </a:solidFill>
              </a:rPr>
              <a:t>uarks, charged leptons, W and Z bosons: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4426" y="2041446"/>
            <a:ext cx="6395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7030A0"/>
                </a:solidFill>
              </a:rPr>
              <a:t>mass = coupling strength x 174 GeV</a:t>
            </a:r>
            <a:endParaRPr lang="en-US" sz="2800" dirty="0" smtClean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9130" y="2838888"/>
            <a:ext cx="1789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mtClean="0">
                <a:solidFill>
                  <a:srgbClr val="FF0000"/>
                </a:solidFill>
              </a:rPr>
              <a:t>dimensionless</a:t>
            </a:r>
          </a:p>
          <a:p>
            <a:pPr algn="ctr"/>
            <a:r>
              <a:rPr lang="en-US" smtClean="0">
                <a:solidFill>
                  <a:srgbClr val="FF0000"/>
                </a:solidFill>
              </a:rPr>
              <a:t>number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42993" y="2817624"/>
            <a:ext cx="22650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mtClean="0">
                <a:solidFill>
                  <a:srgbClr val="FF0000"/>
                </a:solidFill>
              </a:rPr>
              <a:t>Higgs “vacuum</a:t>
            </a:r>
          </a:p>
          <a:p>
            <a:pPr algn="ctr"/>
            <a:r>
              <a:rPr lang="en-US" smtClean="0">
                <a:solidFill>
                  <a:srgbClr val="FF0000"/>
                </a:solidFill>
              </a:rPr>
              <a:t>expectation value”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113765" y="2498644"/>
            <a:ext cx="1" cy="3402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6562797" y="2466749"/>
            <a:ext cx="1" cy="3402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4038" y="3561905"/>
            <a:ext cx="68725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top quark coupling ≃ 1</a:t>
            </a:r>
          </a:p>
          <a:p>
            <a:r>
              <a:rPr lang="en-US" sz="2800" smtClean="0"/>
              <a:t>electron coupling ≃ 3×10</a:t>
            </a:r>
            <a:r>
              <a:rPr lang="en-US" sz="2800" baseline="30000" smtClean="0"/>
              <a:t>-6  </a:t>
            </a:r>
            <a:r>
              <a:rPr lang="en-US" sz="2800" smtClean="0"/>
              <a:t>(not proven)</a:t>
            </a:r>
            <a:endParaRPr lang="en-US" sz="2800" baseline="3000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04038" y="4805359"/>
            <a:ext cx="819807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i="1" smtClean="0">
                <a:solidFill>
                  <a:srgbClr val="7030A0"/>
                </a:solidFill>
              </a:rPr>
              <a:t>m</a:t>
            </a:r>
            <a:r>
              <a:rPr lang="en-US" sz="2800" b="1" i="1" baseline="-25000" smtClean="0">
                <a:solidFill>
                  <a:srgbClr val="7030A0"/>
                </a:solidFill>
              </a:rPr>
              <a:t>ν</a:t>
            </a:r>
            <a:r>
              <a:rPr lang="en-US" sz="2800" b="1" i="1" smtClean="0">
                <a:solidFill>
                  <a:srgbClr val="7030A0"/>
                </a:solidFill>
              </a:rPr>
              <a:t> ~ 0.1 eV ⇒ neutrino coupling ≃ 6×10</a:t>
            </a:r>
            <a:r>
              <a:rPr lang="en-US" sz="2800" b="1" i="1" baseline="30000" smtClean="0">
                <a:solidFill>
                  <a:srgbClr val="7030A0"/>
                </a:solidFill>
              </a:rPr>
              <a:t>-12</a:t>
            </a:r>
            <a:r>
              <a:rPr lang="en-US" sz="2800" b="1" i="1" smtClean="0">
                <a:solidFill>
                  <a:srgbClr val="7030A0"/>
                </a:solidFill>
              </a:rPr>
              <a:t> ???</a:t>
            </a:r>
            <a:endParaRPr lang="en-US" sz="2800" b="1" i="1" dirty="0" smtClean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1338" y="5673318"/>
            <a:ext cx="8138062" cy="83099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i="1" smtClean="0"/>
              <a:t>Considered unsatisfactory.  Finding a deep reason for</a:t>
            </a:r>
          </a:p>
          <a:p>
            <a:r>
              <a:rPr lang="en-US" sz="2400" i="1" smtClean="0"/>
              <a:t>the tiny neutrino masses dominates the research.</a:t>
            </a:r>
            <a:endParaRPr lang="en-US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48386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MS-ATLAS-Run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92" y="0"/>
            <a:ext cx="3343843" cy="3208202"/>
          </a:xfrm>
          <a:prstGeom prst="rect">
            <a:avLst/>
          </a:prstGeom>
        </p:spPr>
      </p:pic>
      <p:pic>
        <p:nvPicPr>
          <p:cNvPr id="3" name="Picture 2" descr="mass-hierarchy-from-KATR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335" y="689705"/>
            <a:ext cx="5404218" cy="4594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84377" y="5129369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smtClean="0"/>
              <a:t>Image credit</a:t>
            </a:r>
            <a:r>
              <a:rPr lang="en-US" sz="800" dirty="0" smtClean="0"/>
              <a:t>: KATRIN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0093" y="5974090"/>
            <a:ext cx="7127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The next several slides will be technical.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41864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6" y="1695321"/>
            <a:ext cx="5433979" cy="1179328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6" y="3703926"/>
            <a:ext cx="8948347" cy="9214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91" y="1200850"/>
            <a:ext cx="3124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Definition of PMNS matrix:</a:t>
            </a: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964" y="1753378"/>
            <a:ext cx="760647" cy="2738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68137" y="2005440"/>
            <a:ext cx="9721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mass </a:t>
            </a:r>
          </a:p>
          <a:p>
            <a:r>
              <a:rPr lang="en-US" sz="1600" dirty="0" smtClean="0"/>
              <a:t>estates</a:t>
            </a: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267" y="2623037"/>
            <a:ext cx="825962" cy="2477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91" y="3200080"/>
            <a:ext cx="3265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Standard </a:t>
            </a:r>
            <a:r>
              <a:rPr lang="en-US" dirty="0" err="1" smtClean="0">
                <a:solidFill>
                  <a:srgbClr val="0000FF"/>
                </a:solidFill>
              </a:rPr>
              <a:t>parameterisation</a:t>
            </a:r>
            <a:r>
              <a:rPr lang="en-US" dirty="0" smtClean="0">
                <a:solidFill>
                  <a:srgbClr val="0000FF"/>
                </a:solidFill>
              </a:rPr>
              <a:t>:</a:t>
            </a:r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20" y="4952983"/>
            <a:ext cx="2850894" cy="369964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08" y="5396026"/>
            <a:ext cx="3945163" cy="355797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08" y="5842131"/>
            <a:ext cx="3179136" cy="365171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38" y="5153098"/>
            <a:ext cx="2355648" cy="312194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55" y="5557734"/>
            <a:ext cx="3534345" cy="3411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1619" y="103984"/>
            <a:ext cx="7371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Recent global fits to neutrino </a:t>
            </a:r>
            <a:r>
              <a:rPr lang="en-US" sz="2000" dirty="0" err="1" smtClean="0"/>
              <a:t>flavour</a:t>
            </a:r>
            <a:r>
              <a:rPr lang="en-US" sz="2000" dirty="0" smtClean="0"/>
              <a:t>-transformation data: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17866" y="466580"/>
            <a:ext cx="3570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Esteban+ 1611.01514, JHEP 1701 (2017) 087</a:t>
            </a:r>
          </a:p>
          <a:p>
            <a:r>
              <a:rPr lang="en-US" sz="1200" dirty="0" err="1" smtClean="0"/>
              <a:t>Capozzi</a:t>
            </a:r>
            <a:r>
              <a:rPr lang="en-US" sz="1200" dirty="0" smtClean="0"/>
              <a:t>+ 1601.07777, NPB 908 (2016) 218</a:t>
            </a:r>
          </a:p>
          <a:p>
            <a:r>
              <a:rPr lang="en-US" sz="1200" dirty="0" err="1" smtClean="0"/>
              <a:t>Forero</a:t>
            </a:r>
            <a:r>
              <a:rPr lang="en-US" sz="1200" dirty="0" smtClean="0"/>
              <a:t>+ 1405.7540, PRD90 (2014) 093006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91565" y="2027211"/>
            <a:ext cx="23965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Δm</a:t>
            </a:r>
            <a:r>
              <a:rPr lang="en-US" sz="1600" baseline="30000" dirty="0" smtClean="0">
                <a:solidFill>
                  <a:srgbClr val="0000FF"/>
                </a:solidFill>
              </a:rPr>
              <a:t>2</a:t>
            </a:r>
            <a:r>
              <a:rPr lang="en-US" sz="1600" baseline="-25000" dirty="0" smtClean="0">
                <a:solidFill>
                  <a:srgbClr val="0000FF"/>
                </a:solidFill>
              </a:rPr>
              <a:t>12</a:t>
            </a:r>
            <a:r>
              <a:rPr lang="en-US" sz="1600" dirty="0" smtClean="0">
                <a:solidFill>
                  <a:srgbClr val="0000FF"/>
                </a:solidFill>
              </a:rPr>
              <a:t> = solar</a:t>
            </a:r>
          </a:p>
          <a:p>
            <a:r>
              <a:rPr lang="en-US" sz="1600" dirty="0" smtClean="0">
                <a:solidFill>
                  <a:srgbClr val="0000FF"/>
                </a:solidFill>
              </a:rPr>
              <a:t>Δm</a:t>
            </a:r>
            <a:r>
              <a:rPr lang="en-US" sz="1600" baseline="30000" dirty="0" smtClean="0">
                <a:solidFill>
                  <a:srgbClr val="0000FF"/>
                </a:solidFill>
              </a:rPr>
              <a:t>2</a:t>
            </a:r>
            <a:r>
              <a:rPr lang="en-US" sz="1600" baseline="-25000" dirty="0" smtClean="0">
                <a:solidFill>
                  <a:srgbClr val="0000FF"/>
                </a:solidFill>
              </a:rPr>
              <a:t>32</a:t>
            </a:r>
            <a:r>
              <a:rPr lang="en-US" sz="1600" dirty="0" smtClean="0">
                <a:solidFill>
                  <a:srgbClr val="0000FF"/>
                </a:solidFill>
              </a:rPr>
              <a:t>~Δm</a:t>
            </a:r>
            <a:r>
              <a:rPr lang="en-US" sz="1600" baseline="30000" dirty="0" smtClean="0">
                <a:solidFill>
                  <a:srgbClr val="0000FF"/>
                </a:solidFill>
              </a:rPr>
              <a:t>2</a:t>
            </a:r>
            <a:r>
              <a:rPr lang="en-US" sz="1600" baseline="-25000" dirty="0" smtClean="0">
                <a:solidFill>
                  <a:srgbClr val="0000FF"/>
                </a:solidFill>
              </a:rPr>
              <a:t>31</a:t>
            </a:r>
            <a:r>
              <a:rPr lang="en-US" sz="1600" dirty="0" smtClean="0">
                <a:solidFill>
                  <a:srgbClr val="0000FF"/>
                </a:solidFill>
              </a:rPr>
              <a:t>= atmos.</a:t>
            </a:r>
          </a:p>
        </p:txBody>
      </p:sp>
    </p:spTree>
    <p:extLst>
      <p:ext uri="{BB962C8B-B14F-4D97-AF65-F5344CB8AC3E}">
        <p14:creationId xmlns:p14="http://schemas.microsoft.com/office/powerpoint/2010/main" val="23463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267" y="194733"/>
            <a:ext cx="5057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0000FF"/>
                </a:solidFill>
              </a:rPr>
              <a:t>From the recent </a:t>
            </a:r>
            <a:r>
              <a:rPr lang="en-US" sz="2000" dirty="0" smtClean="0">
                <a:solidFill>
                  <a:srgbClr val="0000FF"/>
                </a:solidFill>
              </a:rPr>
              <a:t>global </a:t>
            </a:r>
            <a:r>
              <a:rPr lang="en-US" sz="2000" smtClean="0">
                <a:solidFill>
                  <a:srgbClr val="0000FF"/>
                </a:solidFill>
              </a:rPr>
              <a:t>fit by Esteban+:</a:t>
            </a:r>
            <a:endParaRPr lang="en-US" sz="2000" dirty="0" smtClean="0">
              <a:solidFill>
                <a:srgbClr val="0000FF"/>
              </a:solidFill>
            </a:endParaRPr>
          </a:p>
        </p:txBody>
      </p:sp>
      <p:pic>
        <p:nvPicPr>
          <p:cNvPr id="3" name="Picture 2" descr="fig-region-glo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35" y="677334"/>
            <a:ext cx="3539293" cy="5283199"/>
          </a:xfrm>
          <a:prstGeom prst="rect">
            <a:avLst/>
          </a:prstGeom>
        </p:spPr>
      </p:pic>
      <p:pic>
        <p:nvPicPr>
          <p:cNvPr id="4" name="Picture 3" descr="fig-chisq-glo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586" y="677334"/>
            <a:ext cx="3583888" cy="528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9835" y="6146796"/>
            <a:ext cx="4549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Interesting preference for </a:t>
            </a:r>
            <a:r>
              <a:rPr lang="en-US" sz="2000" dirty="0" err="1" smtClean="0">
                <a:solidFill>
                  <a:srgbClr val="0000FF"/>
                </a:solidFill>
              </a:rPr>
              <a:t>δ</a:t>
            </a:r>
            <a:r>
              <a:rPr lang="en-US" sz="2000" dirty="0" smtClean="0">
                <a:solidFill>
                  <a:srgbClr val="0000FF"/>
                </a:solidFill>
              </a:rPr>
              <a:t>≈ 270°.</a:t>
            </a:r>
          </a:p>
        </p:txBody>
      </p:sp>
    </p:spTree>
    <p:extLst>
      <p:ext uri="{BB962C8B-B14F-4D97-AF65-F5344CB8AC3E}">
        <p14:creationId xmlns:p14="http://schemas.microsoft.com/office/powerpoint/2010/main" val="12000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8041" y="532737"/>
            <a:ext cx="4961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0070C0"/>
                </a:solidFill>
              </a:rPr>
              <a:t>Controversial statement #2: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8803" y="1614114"/>
            <a:ext cx="794294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smtClean="0">
                <a:solidFill>
                  <a:srgbClr val="FF0000"/>
                </a:solidFill>
              </a:rPr>
              <a:t>The neutrino theory community matured when it had</a:t>
            </a:r>
          </a:p>
          <a:p>
            <a:pPr algn="ctr"/>
            <a:r>
              <a:rPr lang="en-US" sz="2400" i="1">
                <a:solidFill>
                  <a:srgbClr val="FF0000"/>
                </a:solidFill>
              </a:rPr>
              <a:t>a</a:t>
            </a:r>
            <a:r>
              <a:rPr lang="en-US" sz="2400" i="1" smtClean="0">
                <a:solidFill>
                  <a:srgbClr val="FF0000"/>
                </a:solidFill>
              </a:rPr>
              <a:t> dominant theoretical prejudice -- </a:t>
            </a:r>
          </a:p>
          <a:p>
            <a:pPr algn="ctr"/>
            <a:r>
              <a:rPr lang="en-US" sz="2400" i="1" smtClean="0">
                <a:solidFill>
                  <a:srgbClr val="FF0000"/>
                </a:solidFill>
              </a:rPr>
              <a:t>small mixing angles due to “unification” with quarks</a:t>
            </a:r>
          </a:p>
          <a:p>
            <a:pPr algn="ctr"/>
            <a:r>
              <a:rPr lang="en-US" sz="2400" i="1" smtClean="0">
                <a:solidFill>
                  <a:srgbClr val="FF0000"/>
                </a:solidFill>
              </a:rPr>
              <a:t>-- falsified by data.</a:t>
            </a:r>
          </a:p>
          <a:p>
            <a:pPr algn="ctr"/>
            <a:endParaRPr lang="en-US" sz="2400" i="1">
              <a:solidFill>
                <a:srgbClr val="FF0000"/>
              </a:solidFill>
            </a:endParaRPr>
          </a:p>
          <a:p>
            <a:pPr algn="ctr"/>
            <a:r>
              <a:rPr lang="en-US" sz="2400" i="1" smtClean="0">
                <a:solidFill>
                  <a:srgbClr val="FF0000"/>
                </a:solidFill>
              </a:rPr>
              <a:t>The general BSM community is perhaps beginning a</a:t>
            </a:r>
          </a:p>
          <a:p>
            <a:pPr algn="ctr"/>
            <a:r>
              <a:rPr lang="en-US" sz="2400" i="1" smtClean="0">
                <a:solidFill>
                  <a:srgbClr val="FF0000"/>
                </a:solidFill>
              </a:rPr>
              <a:t>similar process with the lack of evidence for</a:t>
            </a:r>
          </a:p>
          <a:p>
            <a:pPr algn="ctr"/>
            <a:r>
              <a:rPr lang="en-US" sz="2400" i="1" smtClean="0">
                <a:solidFill>
                  <a:srgbClr val="FF0000"/>
                </a:solidFill>
              </a:rPr>
              <a:t>supersymmetry at the LHC.</a:t>
            </a:r>
          </a:p>
        </p:txBody>
      </p:sp>
    </p:spTree>
    <p:extLst>
      <p:ext uri="{BB962C8B-B14F-4D97-AF65-F5344CB8AC3E}">
        <p14:creationId xmlns:p14="http://schemas.microsoft.com/office/powerpoint/2010/main" val="131317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685" y="123371"/>
            <a:ext cx="7795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 selection of what we </a:t>
            </a:r>
            <a:r>
              <a:rPr lang="en-US" sz="2400" smtClean="0">
                <a:solidFill>
                  <a:srgbClr val="0000FF"/>
                </a:solidFill>
              </a:rPr>
              <a:t>don’t know about neutrinos:</a:t>
            </a:r>
            <a:endParaRPr lang="en-US" sz="2400" dirty="0" smtClean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4571" y="730176"/>
            <a:ext cx="771236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Dirac or </a:t>
            </a:r>
            <a:r>
              <a:rPr lang="en-US" sz="2000" dirty="0" err="1" smtClean="0">
                <a:solidFill>
                  <a:srgbClr val="FF0000"/>
                </a:solidFill>
              </a:rPr>
              <a:t>Majorana</a:t>
            </a:r>
            <a:r>
              <a:rPr lang="en-US" sz="2000" dirty="0" smtClean="0">
                <a:solidFill>
                  <a:srgbClr val="FF0000"/>
                </a:solidFill>
              </a:rPr>
              <a:t>?</a:t>
            </a:r>
          </a:p>
          <a:p>
            <a:pPr marL="457200" indent="-457200">
              <a:buFont typeface="Arial"/>
              <a:buChar char="•"/>
            </a:pPr>
            <a:r>
              <a:rPr lang="en-US" sz="2000" dirty="0" smtClean="0">
                <a:solidFill>
                  <a:srgbClr val="008000"/>
                </a:solidFill>
              </a:rPr>
              <a:t>The value of absolute neutrino mass scale.</a:t>
            </a:r>
          </a:p>
          <a:p>
            <a:pPr marL="457200" indent="-457200">
              <a:buFont typeface="Arial"/>
              <a:buChar char="•"/>
            </a:pPr>
            <a:r>
              <a:rPr lang="en-US" sz="2000" dirty="0" err="1" smtClean="0">
                <a:solidFill>
                  <a:srgbClr val="0000FF"/>
                </a:solidFill>
              </a:rPr>
              <a:t>Leptonic</a:t>
            </a:r>
            <a:r>
              <a:rPr lang="en-US" sz="2000" dirty="0" smtClean="0">
                <a:solidFill>
                  <a:srgbClr val="0000FF"/>
                </a:solidFill>
              </a:rPr>
              <a:t> CP violation not quite confirmed.</a:t>
            </a:r>
          </a:p>
          <a:p>
            <a:pPr marL="457200" indent="-457200">
              <a:buFont typeface="Arial"/>
              <a:buChar char="•"/>
            </a:pPr>
            <a:r>
              <a:rPr lang="en-US" sz="2000" dirty="0" smtClean="0">
                <a:solidFill>
                  <a:srgbClr val="660066"/>
                </a:solidFill>
              </a:rPr>
              <a:t>Normal or inverted ordering?</a:t>
            </a:r>
          </a:p>
          <a:p>
            <a:pPr marL="457200" indent="-457200">
              <a:buFont typeface="Arial"/>
              <a:buChar char="•"/>
            </a:pPr>
            <a:r>
              <a:rPr lang="en-US" sz="2000" dirty="0" smtClean="0">
                <a:solidFill>
                  <a:srgbClr val="FF6600"/>
                </a:solidFill>
              </a:rPr>
              <a:t>θ</a:t>
            </a:r>
            <a:r>
              <a:rPr lang="en-US" sz="2000" baseline="-25000" dirty="0" smtClean="0">
                <a:solidFill>
                  <a:srgbClr val="FF6600"/>
                </a:solidFill>
              </a:rPr>
              <a:t>23</a:t>
            </a:r>
            <a:r>
              <a:rPr lang="en-US" sz="2000" dirty="0" smtClean="0">
                <a:solidFill>
                  <a:srgbClr val="FF6600"/>
                </a:solidFill>
              </a:rPr>
              <a:t> &lt; π/4 or &gt; π/4?</a:t>
            </a:r>
          </a:p>
          <a:p>
            <a:pPr marL="457200" indent="-45720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Whether or not the LSND/</a:t>
            </a:r>
            <a:r>
              <a:rPr lang="en-US" sz="2000" dirty="0" err="1" smtClean="0">
                <a:solidFill>
                  <a:srgbClr val="000090"/>
                </a:solidFill>
              </a:rPr>
              <a:t>MiniBooNE</a:t>
            </a:r>
            <a:r>
              <a:rPr lang="en-US" sz="2000" dirty="0" smtClean="0">
                <a:solidFill>
                  <a:srgbClr val="000090"/>
                </a:solidFill>
              </a:rPr>
              <a:t>, reactor and </a:t>
            </a:r>
          </a:p>
          <a:p>
            <a:r>
              <a:rPr lang="en-US" sz="2000" dirty="0" smtClean="0">
                <a:solidFill>
                  <a:srgbClr val="000090"/>
                </a:solidFill>
              </a:rPr>
              <a:t>	gallium anomalies are due to </a:t>
            </a:r>
            <a:r>
              <a:rPr lang="en-US" sz="2000" dirty="0" err="1" smtClean="0">
                <a:solidFill>
                  <a:srgbClr val="000090"/>
                </a:solidFill>
              </a:rPr>
              <a:t>eV</a:t>
            </a:r>
            <a:r>
              <a:rPr lang="en-US" sz="2000" dirty="0" smtClean="0">
                <a:solidFill>
                  <a:srgbClr val="000090"/>
                </a:solidFill>
              </a:rPr>
              <a:t>-scale sterile neutrinos.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  The origin of the neutrino mass scale.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8000"/>
                </a:solidFill>
              </a:rPr>
              <a:t>  Are the mixing parameters and mass </a:t>
            </a:r>
            <a:r>
              <a:rPr lang="en-US" sz="2000" dirty="0" err="1" smtClean="0">
                <a:solidFill>
                  <a:srgbClr val="008000"/>
                </a:solidFill>
              </a:rPr>
              <a:t>splittings</a:t>
            </a:r>
            <a:r>
              <a:rPr lang="en-US" sz="2000" dirty="0" smtClean="0">
                <a:solidFill>
                  <a:srgbClr val="008000"/>
                </a:solidFill>
              </a:rPr>
              <a:t> free </a:t>
            </a:r>
          </a:p>
          <a:p>
            <a:r>
              <a:rPr lang="en-US" sz="2000" dirty="0">
                <a:solidFill>
                  <a:srgbClr val="008000"/>
                </a:solidFill>
              </a:rPr>
              <a:t>	</a:t>
            </a:r>
            <a:r>
              <a:rPr lang="en-US" sz="2000" dirty="0" smtClean="0">
                <a:solidFill>
                  <a:srgbClr val="008000"/>
                </a:solidFill>
              </a:rPr>
              <a:t>parameters, or is there a </a:t>
            </a:r>
            <a:r>
              <a:rPr lang="en-US" sz="2000" dirty="0" err="1" smtClean="0">
                <a:solidFill>
                  <a:srgbClr val="008000"/>
                </a:solidFill>
              </a:rPr>
              <a:t>flavour</a:t>
            </a:r>
            <a:r>
              <a:rPr lang="en-US" sz="2000" dirty="0" smtClean="0">
                <a:solidFill>
                  <a:srgbClr val="008000"/>
                </a:solidFill>
              </a:rPr>
              <a:t> symmetry or some other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	deep </a:t>
            </a:r>
            <a:r>
              <a:rPr lang="en-US" sz="2000" dirty="0">
                <a:solidFill>
                  <a:srgbClr val="008000"/>
                </a:solidFill>
              </a:rPr>
              <a:t>d</a:t>
            </a:r>
            <a:r>
              <a:rPr lang="en-US" sz="2000" dirty="0" smtClean="0">
                <a:solidFill>
                  <a:srgbClr val="008000"/>
                </a:solidFill>
              </a:rPr>
              <a:t>ynamics?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 Is lepton mass/mixing connected to quark mass/mixing?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660066"/>
                </a:solidFill>
              </a:rPr>
              <a:t> </a:t>
            </a:r>
            <a:r>
              <a:rPr lang="en-US" sz="2000" dirty="0" smtClean="0">
                <a:solidFill>
                  <a:srgbClr val="660066"/>
                </a:solidFill>
              </a:rPr>
              <a:t> Is neutrino mass tree-level or </a:t>
            </a:r>
            <a:r>
              <a:rPr lang="en-US" sz="2000" dirty="0" err="1" smtClean="0">
                <a:solidFill>
                  <a:srgbClr val="660066"/>
                </a:solidFill>
              </a:rPr>
              <a:t>radiative</a:t>
            </a:r>
            <a:r>
              <a:rPr lang="en-US" sz="2000" dirty="0" smtClean="0">
                <a:solidFill>
                  <a:srgbClr val="660066"/>
                </a:solidFill>
              </a:rPr>
              <a:t>?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FF6600"/>
                </a:solidFill>
              </a:rPr>
              <a:t> </a:t>
            </a:r>
            <a:r>
              <a:rPr lang="en-US" sz="2000" dirty="0" smtClean="0">
                <a:solidFill>
                  <a:srgbClr val="FF6600"/>
                </a:solidFill>
              </a:rPr>
              <a:t> What role does the 126 </a:t>
            </a:r>
            <a:r>
              <a:rPr lang="en-US" sz="2000" dirty="0" err="1" smtClean="0">
                <a:solidFill>
                  <a:srgbClr val="FF6600"/>
                </a:solidFill>
              </a:rPr>
              <a:t>GeV</a:t>
            </a:r>
            <a:r>
              <a:rPr lang="en-US" sz="2000" dirty="0" smtClean="0">
                <a:solidFill>
                  <a:srgbClr val="FF6600"/>
                </a:solidFill>
              </a:rPr>
              <a:t> Higgs play in neutrino mass?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 </a:t>
            </a:r>
            <a:r>
              <a:rPr lang="en-US" sz="2000" dirty="0" smtClean="0">
                <a:solidFill>
                  <a:srgbClr val="000090"/>
                </a:solidFill>
              </a:rPr>
              <a:t> Are there other as-yet undiscovered particles that play a</a:t>
            </a:r>
          </a:p>
          <a:p>
            <a:r>
              <a:rPr lang="en-US" sz="2000" dirty="0" smtClean="0">
                <a:solidFill>
                  <a:srgbClr val="000090"/>
                </a:solidFill>
              </a:rPr>
              <a:t>	role in neutrino mass generation?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Is dark matter a 10 </a:t>
            </a:r>
            <a:r>
              <a:rPr lang="en-US" sz="2000" dirty="0" err="1" smtClean="0">
                <a:solidFill>
                  <a:srgbClr val="FF0000"/>
                </a:solidFill>
              </a:rPr>
              <a:t>keV</a:t>
            </a:r>
            <a:r>
              <a:rPr lang="en-US" sz="2000" dirty="0" smtClean="0">
                <a:solidFill>
                  <a:srgbClr val="FF0000"/>
                </a:solidFill>
              </a:rPr>
              <a:t>-scale sterile neutrino?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Did </a:t>
            </a:r>
            <a:r>
              <a:rPr lang="en-US" sz="2000" dirty="0" err="1" smtClean="0">
                <a:solidFill>
                  <a:srgbClr val="008000"/>
                </a:solidFill>
              </a:rPr>
              <a:t>leptogenesis</a:t>
            </a:r>
            <a:r>
              <a:rPr lang="en-US" sz="2000" dirty="0" smtClean="0">
                <a:solidFill>
                  <a:srgbClr val="008000"/>
                </a:solidFill>
              </a:rPr>
              <a:t> seed </a:t>
            </a:r>
            <a:r>
              <a:rPr lang="en-US" sz="2000" dirty="0" err="1" smtClean="0">
                <a:solidFill>
                  <a:srgbClr val="008000"/>
                </a:solidFill>
              </a:rPr>
              <a:t>baryogenesis</a:t>
            </a:r>
            <a:r>
              <a:rPr lang="en-US" sz="2000" dirty="0" smtClean="0">
                <a:solidFill>
                  <a:srgbClr val="008000"/>
                </a:solidFill>
              </a:rPr>
              <a:t>?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800" i="1" dirty="0" smtClean="0"/>
              <a:t>And so on.</a:t>
            </a:r>
          </a:p>
        </p:txBody>
      </p:sp>
    </p:spTree>
    <p:extLst>
      <p:ext uri="{BB962C8B-B14F-4D97-AF65-F5344CB8AC3E}">
        <p14:creationId xmlns:p14="http://schemas.microsoft.com/office/powerpoint/2010/main" val="18769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029" y="1092739"/>
            <a:ext cx="85682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0000FF"/>
                </a:solidFill>
              </a:rPr>
              <a:t>As you all know, </a:t>
            </a:r>
            <a:r>
              <a:rPr lang="en-US" sz="2000" dirty="0" smtClean="0">
                <a:solidFill>
                  <a:srgbClr val="0000FF"/>
                </a:solidFill>
              </a:rPr>
              <a:t>the original SM has no RH neutrinos, no Y=2 Higgs 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triplet, and nothing else that breaks </a:t>
            </a:r>
            <a:r>
              <a:rPr lang="en-US" sz="2000" dirty="0" err="1" smtClean="0">
                <a:solidFill>
                  <a:srgbClr val="0000FF"/>
                </a:solidFill>
              </a:rPr>
              <a:t>L</a:t>
            </a:r>
            <a:r>
              <a:rPr lang="en-US" sz="2000" baseline="-25000" dirty="0" err="1" smtClean="0">
                <a:solidFill>
                  <a:srgbClr val="0000FF"/>
                </a:solidFill>
              </a:rPr>
              <a:t>e,μ,τ</a:t>
            </a:r>
            <a:r>
              <a:rPr lang="en-US" sz="2000" dirty="0" err="1" smtClean="0">
                <a:solidFill>
                  <a:srgbClr val="0000FF"/>
                </a:solidFill>
              </a:rPr>
              <a:t>or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L</a:t>
            </a:r>
            <a:r>
              <a:rPr lang="en-US" sz="2000" baseline="-25000" dirty="0" err="1" smtClean="0">
                <a:solidFill>
                  <a:srgbClr val="0000FF"/>
                </a:solidFill>
              </a:rPr>
              <a:t>tot</a:t>
            </a:r>
            <a:r>
              <a:rPr lang="en-US" sz="2000" dirty="0" smtClean="0">
                <a:solidFill>
                  <a:srgbClr val="0000FF"/>
                </a:solidFill>
              </a:rPr>
              <a:t>, so neutrinos are 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exactly massless.</a:t>
            </a:r>
            <a:r>
              <a:rPr lang="en-US" sz="2000" baseline="30000" dirty="0" smtClean="0">
                <a:solidFill>
                  <a:srgbClr val="0000FF"/>
                </a:solidFill>
              </a:rPr>
              <a:t>1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25" y="6419315"/>
            <a:ext cx="4326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 smtClean="0">
                <a:solidFill>
                  <a:srgbClr val="0000FF"/>
                </a:solidFill>
              </a:rPr>
              <a:t>1</a:t>
            </a:r>
            <a:r>
              <a:rPr lang="en-US" sz="1400" baseline="30000" smtClean="0">
                <a:solidFill>
                  <a:srgbClr val="0000FF"/>
                </a:solidFill>
              </a:rPr>
              <a:t>. </a:t>
            </a:r>
            <a:r>
              <a:rPr lang="en-US" sz="1400" smtClean="0">
                <a:solidFill>
                  <a:srgbClr val="0000FF"/>
                </a:solidFill>
              </a:rPr>
              <a:t>Sphalerons do not generate </a:t>
            </a:r>
            <a:r>
              <a:rPr lang="en-US" sz="1400" smtClean="0">
                <a:solidFill>
                  <a:srgbClr val="0000FF"/>
                </a:solidFill>
              </a:rPr>
              <a:t>neutrino </a:t>
            </a:r>
            <a:r>
              <a:rPr lang="en-US" sz="1400" smtClean="0">
                <a:solidFill>
                  <a:srgbClr val="0000FF"/>
                </a:solidFill>
              </a:rPr>
              <a:t>masses.</a:t>
            </a:r>
            <a:endParaRPr lang="en-US" sz="1400" dirty="0" smtClean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025" y="2473696"/>
            <a:ext cx="900406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Massive neutrinos may be </a:t>
            </a:r>
            <a:r>
              <a:rPr lang="en-US" sz="2000" dirty="0" smtClean="0">
                <a:solidFill>
                  <a:srgbClr val="008000"/>
                </a:solidFill>
              </a:rPr>
              <a:t>Dirac</a:t>
            </a:r>
            <a:r>
              <a:rPr lang="en-US" sz="2000" dirty="0" smtClean="0"/>
              <a:t> or </a:t>
            </a:r>
            <a:r>
              <a:rPr lang="en-US" sz="2000" dirty="0" err="1" smtClean="0">
                <a:solidFill>
                  <a:srgbClr val="FF0000"/>
                </a:solidFill>
              </a:rPr>
              <a:t>Majorana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 smtClean="0">
                <a:solidFill>
                  <a:srgbClr val="FF0000"/>
                </a:solidFill>
              </a:rPr>
              <a:t>If neutrinos are </a:t>
            </a:r>
            <a:r>
              <a:rPr lang="en-US" sz="2000" dirty="0" err="1" smtClean="0">
                <a:solidFill>
                  <a:srgbClr val="FF0000"/>
                </a:solidFill>
              </a:rPr>
              <a:t>Majorana</a:t>
            </a:r>
            <a:r>
              <a:rPr lang="en-US" sz="2000" dirty="0" smtClean="0">
                <a:solidFill>
                  <a:srgbClr val="FF0000"/>
                </a:solidFill>
              </a:rPr>
              <a:t>, they are the first such states to be 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discovered:  </a:t>
            </a:r>
            <a:r>
              <a:rPr lang="en-US" sz="2000" i="1" u="sng" dirty="0" smtClean="0">
                <a:solidFill>
                  <a:srgbClr val="FF0000"/>
                </a:solidFill>
              </a:rPr>
              <a:t>new physics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</a:p>
          <a:p>
            <a:endParaRPr lang="en-US" sz="2000" dirty="0"/>
          </a:p>
          <a:p>
            <a:r>
              <a:rPr lang="en-US" sz="2000" dirty="0" smtClean="0">
                <a:solidFill>
                  <a:srgbClr val="008000"/>
                </a:solidFill>
              </a:rPr>
              <a:t>If neutrinos are Dirac, then the gauge-invariant RH neutrino </a:t>
            </a:r>
            <a:r>
              <a:rPr lang="en-US" sz="2000" dirty="0" err="1" smtClean="0">
                <a:solidFill>
                  <a:srgbClr val="008000"/>
                </a:solidFill>
              </a:rPr>
              <a:t>Majorana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mass terms must be omitted. This means a global </a:t>
            </a:r>
            <a:r>
              <a:rPr lang="en-US" sz="2000" dirty="0">
                <a:solidFill>
                  <a:srgbClr val="008000"/>
                </a:solidFill>
              </a:rPr>
              <a:t>symmetry </a:t>
            </a:r>
            <a:r>
              <a:rPr lang="en-US" sz="2000" dirty="0" smtClean="0">
                <a:solidFill>
                  <a:srgbClr val="008000"/>
                </a:solidFill>
              </a:rPr>
              <a:t>– U(1)</a:t>
            </a:r>
            <a:r>
              <a:rPr lang="en-US" sz="2000" baseline="-25000" dirty="0" smtClean="0">
                <a:solidFill>
                  <a:srgbClr val="008000"/>
                </a:solidFill>
              </a:rPr>
              <a:t>L</a:t>
            </a:r>
            <a:r>
              <a:rPr lang="en-US" sz="2000" dirty="0" smtClean="0">
                <a:solidFill>
                  <a:srgbClr val="008000"/>
                </a:solidFill>
              </a:rPr>
              <a:t> – 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must be imposed: </a:t>
            </a:r>
            <a:r>
              <a:rPr lang="en-US" sz="2000" i="1" dirty="0" smtClean="0">
                <a:solidFill>
                  <a:srgbClr val="008000"/>
                </a:solidFill>
              </a:rPr>
              <a:t>a new principle, hence </a:t>
            </a:r>
            <a:r>
              <a:rPr lang="en-US" sz="2000" i="1" u="sng" dirty="0" smtClean="0">
                <a:solidFill>
                  <a:srgbClr val="008000"/>
                </a:solidFill>
              </a:rPr>
              <a:t>new physics</a:t>
            </a:r>
            <a:r>
              <a:rPr lang="en-US" sz="2000" dirty="0" smtClean="0">
                <a:solidFill>
                  <a:srgbClr val="008000"/>
                </a:solidFill>
              </a:rPr>
              <a:t>.</a:t>
            </a:r>
          </a:p>
          <a:p>
            <a:endParaRPr lang="en-US" sz="2000" dirty="0" smtClean="0">
              <a:solidFill>
                <a:srgbClr val="660066"/>
              </a:solidFill>
            </a:endParaRPr>
          </a:p>
          <a:p>
            <a:r>
              <a:rPr lang="en-US" sz="2000" dirty="0" smtClean="0">
                <a:solidFill>
                  <a:srgbClr val="660066"/>
                </a:solidFill>
              </a:rPr>
              <a:t>Also: RH neutrinos are new </a:t>
            </a:r>
            <a:r>
              <a:rPr lang="en-US" sz="2000" dirty="0" err="1" smtClean="0">
                <a:solidFill>
                  <a:srgbClr val="660066"/>
                </a:solidFill>
              </a:rPr>
              <a:t>dofs</a:t>
            </a:r>
            <a:r>
              <a:rPr lang="en-US" sz="2000" dirty="0" smtClean="0">
                <a:solidFill>
                  <a:srgbClr val="660066"/>
                </a:solidFill>
              </a:rPr>
              <a:t>, like any new particles: </a:t>
            </a:r>
            <a:r>
              <a:rPr lang="en-US" sz="2000" i="1" u="sng" dirty="0" smtClean="0">
                <a:solidFill>
                  <a:srgbClr val="660066"/>
                </a:solidFill>
              </a:rPr>
              <a:t>new physics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r>
              <a:rPr lang="en-US" sz="2000" dirty="0" err="1" smtClean="0">
                <a:solidFill>
                  <a:srgbClr val="660066"/>
                </a:solidFill>
              </a:rPr>
              <a:t>Majorana</a:t>
            </a:r>
            <a:r>
              <a:rPr lang="en-US" sz="2000" dirty="0" smtClean="0">
                <a:solidFill>
                  <a:srgbClr val="660066"/>
                </a:solidFill>
              </a:rPr>
              <a:t> mass generation requires RH neutrinos or a Y=2 Higgs triplet,</a:t>
            </a:r>
          </a:p>
          <a:p>
            <a:r>
              <a:rPr lang="en-US" sz="2000" dirty="0" smtClean="0">
                <a:solidFill>
                  <a:srgbClr val="660066"/>
                </a:solidFill>
              </a:rPr>
              <a:t>or any of a bunch of other new particles: </a:t>
            </a:r>
            <a:r>
              <a:rPr lang="en-US" sz="2000" i="1" u="sng" dirty="0" smtClean="0">
                <a:solidFill>
                  <a:srgbClr val="660066"/>
                </a:solidFill>
              </a:rPr>
              <a:t>new physics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025" y="125264"/>
            <a:ext cx="8843575" cy="7078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Sometimes you hear </a:t>
            </a:r>
            <a:r>
              <a:rPr lang="en-US" sz="2000" smtClean="0"/>
              <a:t>the view: </a:t>
            </a:r>
          </a:p>
          <a:p>
            <a:r>
              <a:rPr lang="en-US" sz="2000" smtClean="0"/>
              <a:t>“</a:t>
            </a:r>
            <a:r>
              <a:rPr lang="en-US" sz="2000" dirty="0" smtClean="0"/>
              <a:t>We always expected neutrinos to have mass, so what’s the big deal?”</a:t>
            </a:r>
          </a:p>
        </p:txBody>
      </p:sp>
    </p:spTree>
    <p:extLst>
      <p:ext uri="{BB962C8B-B14F-4D97-AF65-F5344CB8AC3E}">
        <p14:creationId xmlns:p14="http://schemas.microsoft.com/office/powerpoint/2010/main" val="194463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1727" y="610136"/>
            <a:ext cx="8427692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ΔL=2 SM effective operators </a:t>
            </a:r>
            <a:r>
              <a:rPr lang="en-US" sz="2000" dirty="0" smtClean="0"/>
              <a:t>can be used to systematically study</a:t>
            </a:r>
          </a:p>
          <a:p>
            <a:r>
              <a:rPr lang="en-US" sz="2000" dirty="0" smtClean="0"/>
              <a:t>a large class of models of </a:t>
            </a:r>
            <a:r>
              <a:rPr lang="en-US" sz="2000" dirty="0" err="1" smtClean="0"/>
              <a:t>Majorana</a:t>
            </a:r>
            <a:r>
              <a:rPr lang="en-US" sz="2000" dirty="0" smtClean="0"/>
              <a:t> neutrino mass generation.</a:t>
            </a:r>
          </a:p>
          <a:p>
            <a:endParaRPr lang="en-US" sz="2000" dirty="0"/>
          </a:p>
          <a:p>
            <a:r>
              <a:rPr lang="en-US" sz="2000" dirty="0" smtClean="0"/>
              <a:t>These operators have </a:t>
            </a:r>
            <a:r>
              <a:rPr lang="en-US" sz="2000" dirty="0" smtClean="0">
                <a:solidFill>
                  <a:srgbClr val="FF0000"/>
                </a:solidFill>
              </a:rPr>
              <a:t>mass dimension d = 5, 7, 9, …</a:t>
            </a:r>
          </a:p>
          <a:p>
            <a:endParaRPr lang="en-US" sz="2000" dirty="0"/>
          </a:p>
          <a:p>
            <a:r>
              <a:rPr lang="en-US" sz="2000" dirty="0" smtClean="0"/>
              <a:t>At d = 5, there is only the Weinberg operator:   </a:t>
            </a:r>
            <a:r>
              <a:rPr lang="en-US" sz="2000" dirty="0" smtClean="0">
                <a:solidFill>
                  <a:srgbClr val="FF0000"/>
                </a:solidFill>
              </a:rPr>
              <a:t>(1/M) LLHH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M is the scale of new physics.</a:t>
            </a:r>
          </a:p>
          <a:p>
            <a:endParaRPr lang="en-US" sz="2000" dirty="0"/>
          </a:p>
          <a:p>
            <a:r>
              <a:rPr lang="en-US" sz="2000" dirty="0" smtClean="0"/>
              <a:t>It gives neutrino mass directly, via the see-saw formula </a:t>
            </a:r>
            <a:r>
              <a:rPr lang="en-US" sz="2000" dirty="0" err="1" smtClean="0">
                <a:solidFill>
                  <a:srgbClr val="FF0000"/>
                </a:solidFill>
              </a:rPr>
              <a:t>m</a:t>
            </a:r>
            <a:r>
              <a:rPr lang="en-US" sz="2000" baseline="-25000" dirty="0" err="1" smtClean="0">
                <a:solidFill>
                  <a:srgbClr val="FF0000"/>
                </a:solidFill>
              </a:rPr>
              <a:t>ν</a:t>
            </a:r>
            <a:r>
              <a:rPr lang="en-US" sz="2000" dirty="0" smtClean="0">
                <a:solidFill>
                  <a:srgbClr val="FF0000"/>
                </a:solidFill>
              </a:rPr>
              <a:t>~ &lt;H&gt;</a:t>
            </a:r>
            <a:r>
              <a:rPr lang="en-US" sz="2000" baseline="30000" dirty="0" smtClean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FF0000"/>
                </a:solidFill>
              </a:rPr>
              <a:t>/M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Underlying </a:t>
            </a:r>
            <a:r>
              <a:rPr lang="en-US" sz="2000" dirty="0" err="1" smtClean="0">
                <a:solidFill>
                  <a:srgbClr val="000000"/>
                </a:solidFill>
              </a:rPr>
              <a:t>renormalisable</a:t>
            </a:r>
            <a:r>
              <a:rPr lang="en-US" sz="2000" dirty="0" smtClean="0">
                <a:solidFill>
                  <a:srgbClr val="000000"/>
                </a:solidFill>
              </a:rPr>
              <a:t> theories yielding LLHH are constructed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by “opening up” the operator.  </a:t>
            </a:r>
            <a:r>
              <a:rPr lang="en-US" sz="2000" dirty="0" smtClean="0">
                <a:solidFill>
                  <a:srgbClr val="0000FF"/>
                </a:solidFill>
              </a:rPr>
              <a:t>The type-1,2,3 see-saw models are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the minimal, tree-level ways to open up LLHH.</a:t>
            </a:r>
          </a:p>
          <a:p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dirty="0" err="1"/>
              <a:t>O</a:t>
            </a:r>
            <a:r>
              <a:rPr lang="en-US" sz="2000" dirty="0" err="1" smtClean="0"/>
              <a:t>therΔL</a:t>
            </a:r>
            <a:r>
              <a:rPr lang="en-US" sz="2000" dirty="0"/>
              <a:t>=2 SM effective operators require external legs </a:t>
            </a:r>
          </a:p>
          <a:p>
            <a:r>
              <a:rPr lang="en-US" sz="2000" dirty="0"/>
              <a:t>(quarks, additional leptons) to be closed off in loops to give</a:t>
            </a:r>
          </a:p>
          <a:p>
            <a:r>
              <a:rPr lang="en-US" sz="2000" dirty="0"/>
              <a:t>neutrino mass: </a:t>
            </a:r>
            <a:r>
              <a:rPr lang="en-US" sz="2000" dirty="0" err="1">
                <a:solidFill>
                  <a:srgbClr val="FF0000"/>
                </a:solidFill>
              </a:rPr>
              <a:t>radiative</a:t>
            </a:r>
            <a:r>
              <a:rPr lang="en-US" sz="2000" dirty="0">
                <a:solidFill>
                  <a:srgbClr val="FF0000"/>
                </a:solidFill>
              </a:rPr>
              <a:t> neutrino mass generation. 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The effective operator </a:t>
            </a:r>
            <a:r>
              <a:rPr lang="en-US" sz="2000">
                <a:solidFill>
                  <a:srgbClr val="0000FF"/>
                </a:solidFill>
              </a:rPr>
              <a:t>is </a:t>
            </a:r>
            <a:r>
              <a:rPr lang="en-US" sz="2000" smtClean="0">
                <a:solidFill>
                  <a:srgbClr val="0000FF"/>
                </a:solidFill>
              </a:rPr>
              <a:t>minimally </a:t>
            </a:r>
            <a:r>
              <a:rPr lang="en-US" sz="2000" dirty="0">
                <a:solidFill>
                  <a:srgbClr val="0000FF"/>
                </a:solidFill>
              </a:rPr>
              <a:t>opened up </a:t>
            </a:r>
            <a:r>
              <a:rPr lang="en-US" sz="2000">
                <a:solidFill>
                  <a:srgbClr val="0000FF"/>
                </a:solidFill>
              </a:rPr>
              <a:t>at </a:t>
            </a:r>
            <a:r>
              <a:rPr lang="en-US" sz="2000" smtClean="0">
                <a:solidFill>
                  <a:srgbClr val="0000FF"/>
                </a:solidFill>
              </a:rPr>
              <a:t>tree-level or</a:t>
            </a:r>
          </a:p>
          <a:p>
            <a:r>
              <a:rPr lang="en-US" sz="2000" smtClean="0">
                <a:solidFill>
                  <a:srgbClr val="0000FF"/>
                </a:solidFill>
              </a:rPr>
              <a:t>non-minimally at loop-level.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9904" y="0"/>
            <a:ext cx="62913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7030A0"/>
                </a:solidFill>
              </a:rPr>
              <a:t>Models of light  </a:t>
            </a:r>
            <a:r>
              <a:rPr lang="en-US" sz="2800" smtClean="0">
                <a:solidFill>
                  <a:srgbClr val="7030A0"/>
                </a:solidFill>
              </a:rPr>
              <a:t>Majorana neutrinos</a:t>
            </a:r>
            <a:endParaRPr lang="en-US" sz="2800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56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283" y="450199"/>
            <a:ext cx="2571750" cy="125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908" y="2417171"/>
            <a:ext cx="1473398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283" y="5117306"/>
            <a:ext cx="2571750" cy="125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Line 5"/>
          <p:cNvSpPr>
            <a:spLocks noChangeShapeType="1"/>
          </p:cNvSpPr>
          <p:nvPr/>
        </p:nvSpPr>
        <p:spPr bwMode="auto">
          <a:xfrm rot="10800000" flipV="1">
            <a:off x="3240559" y="1709285"/>
            <a:ext cx="2579669" cy="1447571"/>
          </a:xfrm>
          <a:prstGeom prst="line">
            <a:avLst/>
          </a:prstGeom>
          <a:noFill/>
          <a:ln w="25400" cap="flat">
            <a:solidFill>
              <a:srgbClr val="40404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 flipH="1" flipV="1">
            <a:off x="3149599" y="4303485"/>
            <a:ext cx="2750457" cy="1168400"/>
          </a:xfrm>
          <a:prstGeom prst="line">
            <a:avLst/>
          </a:prstGeom>
          <a:noFill/>
          <a:ln w="25400" cap="flat">
            <a:solidFill>
              <a:srgbClr val="40404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H="1">
            <a:off x="3149597" y="3519713"/>
            <a:ext cx="3554713" cy="166915"/>
          </a:xfrm>
          <a:prstGeom prst="line">
            <a:avLst/>
          </a:prstGeom>
          <a:noFill/>
          <a:ln w="25400" cap="flat">
            <a:solidFill>
              <a:srgbClr val="40404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28" y="2614166"/>
            <a:ext cx="2760389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41268" y="123371"/>
            <a:ext cx="4876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smtClean="0">
                <a:solidFill>
                  <a:srgbClr val="0000FF"/>
                </a:solidFill>
              </a:rPr>
              <a:t>Type-1,2,3 </a:t>
            </a:r>
            <a:r>
              <a:rPr lang="en-US" sz="2800" u="sng" dirty="0" smtClean="0">
                <a:solidFill>
                  <a:srgbClr val="0000FF"/>
                </a:solidFill>
              </a:rPr>
              <a:t>seesaw models: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086" y="1709285"/>
            <a:ext cx="3991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“Open up” LLHH in all minimal,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tree-level ways.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6228" y="484571"/>
            <a:ext cx="839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Type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20114" y="2328423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Type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4457" y="5226161"/>
            <a:ext cx="839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Type 3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310" y="1463222"/>
            <a:ext cx="1028819" cy="181268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887" y="6203532"/>
            <a:ext cx="1086757" cy="191476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033" y="3802621"/>
            <a:ext cx="1120000" cy="2125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1268" y="5226161"/>
            <a:ext cx="42924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An advantage of this approach to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constructing models is that you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don’t miss any.</a:t>
            </a:r>
          </a:p>
        </p:txBody>
      </p:sp>
    </p:spTree>
    <p:extLst>
      <p:ext uri="{BB962C8B-B14F-4D97-AF65-F5344CB8AC3E}">
        <p14:creationId xmlns:p14="http://schemas.microsoft.com/office/powerpoint/2010/main" val="205001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81" y="1418367"/>
            <a:ext cx="1700714" cy="248334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61" y="1433476"/>
            <a:ext cx="1777501" cy="238288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474" y="1418367"/>
            <a:ext cx="1864905" cy="268332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681" y="1434881"/>
            <a:ext cx="1728109" cy="2318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647" y="127903"/>
            <a:ext cx="5828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smtClean="0">
                <a:solidFill>
                  <a:srgbClr val="2F35FF"/>
                </a:solidFill>
              </a:rPr>
              <a:t>Radiative neutrino mass models:</a:t>
            </a:r>
            <a:endParaRPr lang="en-US" sz="2800" u="sng" dirty="0" smtClean="0">
              <a:solidFill>
                <a:srgbClr val="2F35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502" y="814247"/>
            <a:ext cx="3835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At d=7, there are 7 operators:</a:t>
            </a:r>
            <a:endParaRPr lang="en-US" sz="20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8949" y="1855207"/>
            <a:ext cx="90850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Opening O</a:t>
            </a:r>
            <a:r>
              <a:rPr lang="en-US" sz="2000" baseline="-25000" smtClean="0"/>
              <a:t>2</a:t>
            </a:r>
            <a:r>
              <a:rPr lang="en-US" sz="2000" smtClean="0"/>
              <a:t> at tree-level produces the original 1-loop ν mass Zee model.</a:t>
            </a:r>
          </a:p>
          <a:p>
            <a:endParaRPr lang="en-US" sz="2000" smtClean="0"/>
          </a:p>
          <a:p>
            <a:r>
              <a:rPr lang="en-US" sz="2000" smtClean="0">
                <a:solidFill>
                  <a:srgbClr val="7030A0"/>
                </a:solidFill>
              </a:rPr>
              <a:t>There are many d=9 and d=11 operators. Here is a well-known d=9 case:</a:t>
            </a:r>
            <a:endParaRPr lang="en-US" sz="2000" dirty="0" smtClean="0">
              <a:solidFill>
                <a:srgbClr val="7030A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477" y="3258136"/>
            <a:ext cx="8741994" cy="2395643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89" y="5640129"/>
            <a:ext cx="1488806" cy="1973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2933" y="5841152"/>
            <a:ext cx="1519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Effective 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13796" y="5551904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r>
              <a:rPr lang="en-US" dirty="0" smtClean="0"/>
              <a:t>pening it 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59704" y="5551904"/>
            <a:ext cx="284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2-loop </a:t>
            </a:r>
            <a:r>
              <a:rPr lang="en-US" smtClean="0"/>
              <a:t>nu </a:t>
            </a:r>
            <a:r>
              <a:rPr lang="en-US" smtClean="0"/>
              <a:t>mass diagram</a:t>
            </a:r>
            <a:endParaRPr lang="en-US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7315206" y="3124771"/>
            <a:ext cx="1765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Doubly-charged</a:t>
            </a:r>
          </a:p>
          <a:p>
            <a:r>
              <a:rPr lang="en-US" sz="1600" dirty="0" smtClean="0">
                <a:solidFill>
                  <a:srgbClr val="0000FF"/>
                </a:solidFill>
              </a:rPr>
              <a:t>scalar 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73453" y="3180694"/>
            <a:ext cx="1681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Singly-charged</a:t>
            </a:r>
          </a:p>
          <a:p>
            <a:r>
              <a:rPr lang="en-US" sz="1600" dirty="0" smtClean="0">
                <a:solidFill>
                  <a:srgbClr val="0000FF"/>
                </a:solidFill>
              </a:rPr>
              <a:t>scalar h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733951" y="3709546"/>
            <a:ext cx="1291902" cy="6287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20502" y="3054313"/>
            <a:ext cx="2293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FF0000"/>
                </a:solidFill>
              </a:rPr>
              <a:t>Zee-Babu model: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1769" y="6333871"/>
            <a:ext cx="8041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The exotics (k, h in this case) can be searched for at the LHC.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1474" y="895136"/>
            <a:ext cx="2105820" cy="28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3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3656" y="120503"/>
            <a:ext cx="8235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Effective operators containing quarks can feature leptoquarks as</a:t>
            </a:r>
          </a:p>
          <a:p>
            <a:r>
              <a:rPr lang="en-US" sz="2000" smtClean="0"/>
              <a:t>members of their “completons”.</a:t>
            </a:r>
            <a:r>
              <a:rPr lang="en-US" sz="2000" smtClean="0"/>
              <a:t> </a:t>
            </a:r>
            <a:endParaRPr lang="en-US" sz="2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53656" y="1006549"/>
            <a:ext cx="79381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Leptoquarks are being studied intensively as possible ways to</a:t>
            </a:r>
          </a:p>
          <a:p>
            <a:r>
              <a:rPr lang="en-US" sz="2000" smtClean="0"/>
              <a:t>resolve some very intriguing flavour anomalies:</a:t>
            </a:r>
          </a:p>
          <a:p>
            <a:r>
              <a:rPr lang="en-US" sz="2000"/>
              <a:t> </a:t>
            </a:r>
            <a:r>
              <a:rPr lang="en-US" sz="2000" smtClean="0"/>
              <a:t>                                                                    (flavour session tomorrow)</a:t>
            </a:r>
            <a:endParaRPr lang="en-US" sz="20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352" y="2352485"/>
            <a:ext cx="2773473" cy="5749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60" y="3766918"/>
            <a:ext cx="2469340" cy="5867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161" y="4607646"/>
            <a:ext cx="2549303" cy="5522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88" y="5166888"/>
            <a:ext cx="2814083" cy="17123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70" y="4407491"/>
            <a:ext cx="3645343" cy="24717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130" y="2142249"/>
            <a:ext cx="3167661" cy="237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4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447" y="233916"/>
            <a:ext cx="8193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smtClean="0"/>
              <a:t>Among the completions of d=7 operators, appear these two LQs:</a:t>
            </a:r>
          </a:p>
          <a:p>
            <a:pPr algn="ctr"/>
            <a:endParaRPr lang="en-US" sz="2000"/>
          </a:p>
          <a:p>
            <a:pPr algn="ctr"/>
            <a:r>
              <a:rPr lang="en-US" sz="2000" smtClean="0">
                <a:solidFill>
                  <a:srgbClr val="7030A0"/>
                </a:solidFill>
              </a:rPr>
              <a:t>(3,1)(-1/3) </a:t>
            </a:r>
            <a:r>
              <a:rPr lang="en-US" sz="2000" smtClean="0"/>
              <a:t>and </a:t>
            </a:r>
            <a:r>
              <a:rPr lang="en-US" sz="2000" smtClean="0">
                <a:solidFill>
                  <a:srgbClr val="FF0000"/>
                </a:solidFill>
              </a:rPr>
              <a:t>(3,3)(-1/3)  </a:t>
            </a:r>
            <a:r>
              <a:rPr lang="en-US" sz="2000" smtClean="0"/>
              <a:t>where Q = I</a:t>
            </a:r>
            <a:r>
              <a:rPr lang="en-US" sz="2000" baseline="-25000" smtClean="0"/>
              <a:t>3</a:t>
            </a:r>
            <a:r>
              <a:rPr lang="en-US" sz="2000" smtClean="0"/>
              <a:t> + Y.</a:t>
            </a:r>
            <a:endParaRPr lang="en-US" sz="2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76447" y="1545266"/>
            <a:ext cx="848366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7030A0"/>
                </a:solidFill>
              </a:rPr>
              <a:t>(3,1)(-1/3) </a:t>
            </a:r>
            <a:r>
              <a:rPr lang="en-US" sz="2000" smtClean="0"/>
              <a:t>does b </a:t>
            </a:r>
            <a:r>
              <a:rPr lang="en-US" sz="2000" smtClean="0">
                <a:sym typeface="Wingdings"/>
              </a:rPr>
              <a:t> c transitions at tree-level.</a:t>
            </a:r>
          </a:p>
          <a:p>
            <a:r>
              <a:rPr lang="en-US" sz="2000" smtClean="0">
                <a:solidFill>
                  <a:srgbClr val="FF0000"/>
                </a:solidFill>
                <a:sym typeface="Wingdings"/>
              </a:rPr>
              <a:t>(3,3)(-1/3) </a:t>
            </a:r>
            <a:r>
              <a:rPr lang="en-US" sz="2000" smtClean="0">
                <a:sym typeface="Wingdings"/>
              </a:rPr>
              <a:t>does b  s and b  c transitions at tree-level.</a:t>
            </a:r>
          </a:p>
          <a:p>
            <a:endParaRPr lang="en-US" sz="2000">
              <a:sym typeface="Wingdings"/>
            </a:endParaRPr>
          </a:p>
          <a:p>
            <a:r>
              <a:rPr lang="en-US" sz="2000" smtClean="0">
                <a:sym typeface="Wingdings"/>
              </a:rPr>
              <a:t>There is potentially a strong connection between radiative neutrino</a:t>
            </a:r>
          </a:p>
          <a:p>
            <a:r>
              <a:rPr lang="en-US" sz="2000" smtClean="0">
                <a:sym typeface="Wingdings"/>
              </a:rPr>
              <a:t>mass models and the flavour anomalies.</a:t>
            </a: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037538" y="4310840"/>
            <a:ext cx="4961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rgbClr val="0070C0"/>
                </a:solidFill>
              </a:rPr>
              <a:t>Controversial statement </a:t>
            </a:r>
            <a:r>
              <a:rPr lang="en-US" sz="2800" smtClean="0">
                <a:solidFill>
                  <a:srgbClr val="0070C0"/>
                </a:solidFill>
              </a:rPr>
              <a:t>#3: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618" y="5110716"/>
            <a:ext cx="82344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smtClean="0">
                <a:solidFill>
                  <a:srgbClr val="FF0000"/>
                </a:solidFill>
              </a:rPr>
              <a:t>Flavour experiments provide the most hope for the</a:t>
            </a:r>
          </a:p>
          <a:p>
            <a:r>
              <a:rPr lang="en-US" sz="2400" i="1" smtClean="0">
                <a:solidFill>
                  <a:srgbClr val="FF0000"/>
                </a:solidFill>
              </a:rPr>
              <a:t>discovery of New Physics in the relatively near future.</a:t>
            </a:r>
            <a:r>
              <a:rPr lang="en-US" sz="2400" i="1" smtClean="0">
                <a:solidFill>
                  <a:srgbClr val="FF0000"/>
                </a:solidFill>
              </a:rPr>
              <a:t> </a:t>
            </a:r>
            <a:endParaRPr lang="en-US" sz="2400" i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75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8539" y="262270"/>
            <a:ext cx="52408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smtClean="0"/>
              <a:t>Final remarks</a:t>
            </a:r>
            <a:endParaRPr lang="en-US" sz="6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69361" y="1821711"/>
            <a:ext cx="839223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0000FF"/>
                </a:solidFill>
              </a:rPr>
              <a:t>The discovery of neutrino masses is the discovery of new physics.</a:t>
            </a:r>
          </a:p>
          <a:p>
            <a:endParaRPr lang="en-US" sz="2000"/>
          </a:p>
          <a:p>
            <a:r>
              <a:rPr lang="en-US" sz="2000" smtClean="0">
                <a:solidFill>
                  <a:srgbClr val="FF0000"/>
                </a:solidFill>
              </a:rPr>
              <a:t>The smallness of neutrino masses remains a principle concern.</a:t>
            </a:r>
          </a:p>
          <a:p>
            <a:endParaRPr lang="en-US" sz="2000"/>
          </a:p>
          <a:p>
            <a:r>
              <a:rPr lang="en-US" sz="2000" smtClean="0">
                <a:solidFill>
                  <a:srgbClr val="00B050"/>
                </a:solidFill>
              </a:rPr>
              <a:t>The tree-level seesaw mechanisms are viable and interesting.</a:t>
            </a:r>
          </a:p>
          <a:p>
            <a:endParaRPr lang="en-US" sz="2000"/>
          </a:p>
          <a:p>
            <a:r>
              <a:rPr lang="en-US" sz="2000" smtClean="0">
                <a:solidFill>
                  <a:srgbClr val="7030A0"/>
                </a:solidFill>
              </a:rPr>
              <a:t>Radiative models are more testable and have intriguing links to</a:t>
            </a:r>
          </a:p>
          <a:p>
            <a:r>
              <a:rPr lang="en-US" sz="2000" smtClean="0">
                <a:solidFill>
                  <a:srgbClr val="7030A0"/>
                </a:solidFill>
              </a:rPr>
              <a:t>the flavour physics anomalies.</a:t>
            </a:r>
          </a:p>
          <a:p>
            <a:endParaRPr lang="en-US" sz="2000">
              <a:solidFill>
                <a:srgbClr val="7030A0"/>
              </a:solidFill>
            </a:endParaRPr>
          </a:p>
          <a:p>
            <a:r>
              <a:rPr lang="en-US" sz="2000" smtClean="0"/>
              <a:t>The theoretical and experimental study of neutrinos </a:t>
            </a:r>
            <a:r>
              <a:rPr lang="en-US" sz="2000" smtClean="0"/>
              <a:t>will remain </a:t>
            </a:r>
          </a:p>
          <a:p>
            <a:r>
              <a:rPr lang="en-US" sz="2000" smtClean="0"/>
              <a:t>important for a long time. On the experimental side, both precision</a:t>
            </a:r>
          </a:p>
          <a:p>
            <a:r>
              <a:rPr lang="en-US" sz="2000" smtClean="0"/>
              <a:t>and energy-frontier experiments are relevant.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9317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c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1571</Words>
  <Application>Microsoft Macintosh PowerPoint</Application>
  <PresentationFormat>On-screen Show (4:3)</PresentationFormat>
  <Paragraphs>272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 Rounded MT Bold</vt:lpstr>
      <vt:lpstr>ＭＳ Ｐゴシック</vt:lpstr>
      <vt:lpstr>Wingdings</vt:lpstr>
      <vt:lpstr>Arial</vt:lpstr>
      <vt:lpstr>Basic1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Raymond Robert Volkas</dc:creator>
  <cp:lastModifiedBy>Raymond Robert Volkas</cp:lastModifiedBy>
  <cp:revision>73</cp:revision>
  <dcterms:created xsi:type="dcterms:W3CDTF">2017-10-13T02:59:40Z</dcterms:created>
  <dcterms:modified xsi:type="dcterms:W3CDTF">2017-10-30T03:04:37Z</dcterms:modified>
</cp:coreProperties>
</file>