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wdp" ContentType="image/vnd.ms-photo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1" r:id="rId1"/>
  </p:sldMasterIdLst>
  <p:notesMasterIdLst>
    <p:notesMasterId r:id="rId30"/>
  </p:notesMasterIdLst>
  <p:sldIdLst>
    <p:sldId id="326" r:id="rId2"/>
    <p:sldId id="305" r:id="rId3"/>
    <p:sldId id="304" r:id="rId4"/>
    <p:sldId id="315" r:id="rId5"/>
    <p:sldId id="311" r:id="rId6"/>
    <p:sldId id="313" r:id="rId7"/>
    <p:sldId id="314" r:id="rId8"/>
    <p:sldId id="297" r:id="rId9"/>
    <p:sldId id="261" r:id="rId10"/>
    <p:sldId id="316" r:id="rId11"/>
    <p:sldId id="318" r:id="rId12"/>
    <p:sldId id="319" r:id="rId13"/>
    <p:sldId id="321" r:id="rId14"/>
    <p:sldId id="322" r:id="rId15"/>
    <p:sldId id="323" r:id="rId16"/>
    <p:sldId id="324" r:id="rId17"/>
    <p:sldId id="300" r:id="rId18"/>
    <p:sldId id="325" r:id="rId19"/>
    <p:sldId id="260" r:id="rId20"/>
    <p:sldId id="264" r:id="rId21"/>
    <p:sldId id="262" r:id="rId22"/>
    <p:sldId id="272" r:id="rId23"/>
    <p:sldId id="259" r:id="rId24"/>
    <p:sldId id="266" r:id="rId25"/>
    <p:sldId id="267" r:id="rId26"/>
    <p:sldId id="276" r:id="rId27"/>
    <p:sldId id="302" r:id="rId28"/>
    <p:sldId id="301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180"/>
    <p:restoredTop sz="92747"/>
  </p:normalViewPr>
  <p:slideViewPr>
    <p:cSldViewPr snapToGrid="0" snapToObjects="1">
      <p:cViewPr>
        <p:scale>
          <a:sx n="93" d="100"/>
          <a:sy n="93" d="100"/>
        </p:scale>
        <p:origin x="54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4B3420-7AC8-8A46-9EB6-4B33D996F383}" type="datetimeFigureOut">
              <a:rPr lang="en-US" smtClean="0"/>
              <a:t>11/7/17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B04EDE-7CFB-4942-B602-CE310E3E3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285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04EDE-7CFB-4942-B602-CE310E3E30E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4760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04EDE-7CFB-4942-B602-CE310E3E30E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926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04EDE-7CFB-4942-B602-CE310E3E30E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1999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04EDE-7CFB-4942-B602-CE310E3E30E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7796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04EDE-7CFB-4942-B602-CE310E3E30E7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018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11/8/17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11/8/17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11/8/17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11/8/17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11/8/17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11/8/17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11/8/17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11/8/17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11/8/17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11/8/17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11/8/17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11/8/17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4218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4" Type="http://schemas.openxmlformats.org/officeDocument/2006/relationships/image" Target="../media/image7.png"/><Relationship Id="rId5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7" Type="http://schemas.openxmlformats.org/officeDocument/2006/relationships/image" Target="../media/image23.png"/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5" Type="http://schemas.openxmlformats.org/officeDocument/2006/relationships/image" Target="../media/image32.png"/><Relationship Id="rId6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5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40.emf"/><Relationship Id="rId6" Type="http://schemas.openxmlformats.org/officeDocument/2006/relationships/image" Target="../media/image41.png"/><Relationship Id="rId7" Type="http://schemas.openxmlformats.org/officeDocument/2006/relationships/image" Target="../media/image42.png"/><Relationship Id="rId8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4" Type="http://schemas.openxmlformats.org/officeDocument/2006/relationships/image" Target="../media/image46.png"/><Relationship Id="rId5" Type="http://schemas.openxmlformats.org/officeDocument/2006/relationships/image" Target="../media/image47.jpeg"/><Relationship Id="rId6" Type="http://schemas.microsoft.com/office/2007/relationships/hdphoto" Target="../media/hdphoto1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4" Type="http://schemas.openxmlformats.org/officeDocument/2006/relationships/image" Target="../media/image50.png"/><Relationship Id="rId5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2.png"/><Relationship Id="rId3" Type="http://schemas.openxmlformats.org/officeDocument/2006/relationships/image" Target="../media/image5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54.png"/><Relationship Id="rId3" Type="http://schemas.openxmlformats.org/officeDocument/2006/relationships/image" Target="../media/image5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7.png"/><Relationship Id="rId3" Type="http://schemas.openxmlformats.org/officeDocument/2006/relationships/image" Target="../media/image56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4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4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4" Type="http://schemas.openxmlformats.org/officeDocument/2006/relationships/image" Target="../media/image66.png"/><Relationship Id="rId5" Type="http://schemas.openxmlformats.org/officeDocument/2006/relationships/image" Target="../media/image67.png"/><Relationship Id="rId6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4" Type="http://schemas.openxmlformats.org/officeDocument/2006/relationships/image" Target="../media/image71.png"/><Relationship Id="rId5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4" Type="http://schemas.openxmlformats.org/officeDocument/2006/relationships/image" Target="../media/image74.png"/><Relationship Id="rId5" Type="http://schemas.openxmlformats.org/officeDocument/2006/relationships/image" Target="../media/image7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6.png"/><Relationship Id="rId3" Type="http://schemas.openxmlformats.org/officeDocument/2006/relationships/image" Target="../media/image77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8.png"/><Relationship Id="rId3" Type="http://schemas.openxmlformats.org/officeDocument/2006/relationships/image" Target="../media/image7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4" Type="http://schemas.openxmlformats.org/officeDocument/2006/relationships/image" Target="../media/image81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xmlns="" id="{4334CDA8-27BF-440A-ACE0-20D621D0C1F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F1D7F3A9-0DAE-479A-B0B2-2E25F8800D11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8F773DB8-304B-436F-BEFA-3FAAF35CFDB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xmlns="" id="{4CA9F026-1368-4592-87F9-1B3A23C2D5CF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35159" y="5433708"/>
            <a:ext cx="10515600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5394" y="1690239"/>
            <a:ext cx="12213048" cy="207621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8423" y="3766457"/>
            <a:ext cx="10909073" cy="1654629"/>
          </a:xfrm>
        </p:spPr>
        <p:txBody>
          <a:bodyPr>
            <a:normAutofit/>
          </a:bodyPr>
          <a:lstStyle/>
          <a:p>
            <a:pPr algn="ctr"/>
            <a:r>
              <a:rPr lang="en-US" sz="6000" dirty="0" smtClean="0"/>
              <a:t>LHC </a:t>
            </a:r>
            <a:r>
              <a:rPr lang="en-US" sz="6000" dirty="0"/>
              <a:t>Electroweak Physics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1474" y="5496089"/>
            <a:ext cx="9622971" cy="771743"/>
          </a:xfrm>
        </p:spPr>
        <p:txBody>
          <a:bodyPr>
            <a:noAutofit/>
          </a:bodyPr>
          <a:lstStyle/>
          <a:p>
            <a:pPr algn="ctr"/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Mayda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M. Velasco, Northwestern 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University 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November 6-9, 2017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11/8/17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 smtClean="0"/>
              <a:pPr>
                <a:spcAft>
                  <a:spcPts val="600"/>
                </a:spcAft>
              </a:pPr>
              <a:t>1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5878" y="0"/>
            <a:ext cx="2209800" cy="2227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668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11/8/17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itle 7"/>
              <p:cNvSpPr>
                <a:spLocks noGrp="1"/>
              </p:cNvSpPr>
              <p:nvPr>
                <p:ph type="title" idx="4294967295"/>
              </p:nvPr>
            </p:nvSpPr>
            <p:spPr>
              <a:xfrm>
                <a:off x="6411335" y="195914"/>
                <a:ext cx="5545137" cy="5970458"/>
              </a:xfrm>
            </p:spPr>
            <p:txBody>
              <a:bodyPr>
                <a:noAutofit/>
              </a:bodyPr>
              <a:lstStyle/>
              <a:p>
                <a:pPr algn="ctr"/>
                <a:r>
                  <a:rPr lang="en-US" sz="3600" dirty="0" smtClean="0"/>
                  <a:t>50 year anniversary of the Standard </a:t>
                </a:r>
                <a:r>
                  <a:rPr lang="en-US" sz="3600" dirty="0" smtClean="0"/>
                  <a:t>Model </a:t>
                </a:r>
                <a:r>
                  <a:rPr lang="en-US" sz="3600" baseline="30000" dirty="0" smtClean="0"/>
                  <a:t>[</a:t>
                </a:r>
                <a:r>
                  <a:rPr lang="en-US" sz="3600" baseline="30000" dirty="0" smtClean="0"/>
                  <a:t>1]</a:t>
                </a:r>
                <a:br>
                  <a:rPr lang="en-US" sz="3600" baseline="30000" dirty="0" smtClean="0"/>
                </a:br>
                <a:r>
                  <a:rPr lang="is-IS" sz="3600" dirty="0" smtClean="0"/>
                  <a:t/>
                </a:r>
                <a:br>
                  <a:rPr lang="is-IS" sz="3600" dirty="0" smtClean="0"/>
                </a:br>
                <a:r>
                  <a:rPr lang="is-IS" sz="3600" dirty="0"/>
                  <a:t>W</a:t>
                </a:r>
                <a:r>
                  <a:rPr lang="is-IS" sz="3600" dirty="0" smtClean="0"/>
                  <a:t>e have been working for &gt;100 years </a:t>
                </a:r>
                <a:br>
                  <a:rPr lang="is-IS" sz="3600" dirty="0" smtClean="0"/>
                </a:br>
                <a:r>
                  <a:rPr lang="is-IS" sz="3600" dirty="0"/>
                  <a:t/>
                </a:r>
                <a:br>
                  <a:rPr lang="is-IS" sz="3600" dirty="0"/>
                </a:br>
                <a:r>
                  <a:rPr lang="en-US" sz="3600" dirty="0">
                    <a:sym typeface="Wingdings"/>
                  </a:rPr>
                  <a:t>  </a:t>
                </a:r>
                <a:r>
                  <a:rPr lang="en-US" sz="3600" dirty="0" smtClean="0">
                    <a:sym typeface="Wingdings"/>
                  </a:rPr>
                  <a:t>Today: focus on </a:t>
                </a:r>
                <a:r>
                  <a:rPr lang="en-US" sz="3600" dirty="0" smtClean="0">
                    <a:solidFill>
                      <a:srgbClr val="FF0000"/>
                    </a:solidFill>
                    <a:sym typeface="Wingdings"/>
                  </a:rPr>
                  <a:t>top-quark</a:t>
                </a:r>
                <a:r>
                  <a:rPr lang="en-US" sz="3600" dirty="0" smtClean="0">
                    <a:sym typeface="Wingdings"/>
                  </a:rPr>
                  <a:t> &amp; Electroweak (EWK) </a:t>
                </a:r>
                <a:r>
                  <a:rPr lang="en-US" sz="3600" dirty="0" smtClean="0">
                    <a:solidFill>
                      <a:srgbClr val="FF0000"/>
                    </a:solidFill>
                    <a:sym typeface="Wingdings"/>
                  </a:rPr>
                  <a:t>Interactions: </a:t>
                </a:r>
                <a:r>
                  <a:rPr lang="en-US" sz="3600" dirty="0" smtClean="0">
                    <a:solidFill>
                      <a:srgbClr val="FF0000"/>
                    </a:solidFill>
                    <a:latin typeface="Symbol" charset="2"/>
                    <a:ea typeface="Symbol" charset="2"/>
                    <a:cs typeface="Symbol" charset="2"/>
                    <a:sym typeface="Wingdings"/>
                  </a:rPr>
                  <a:t>g</a:t>
                </a:r>
                <a:r>
                  <a:rPr lang="en-US" sz="3600" baseline="30000" dirty="0" smtClean="0">
                    <a:solidFill>
                      <a:srgbClr val="FF0000"/>
                    </a:solidFill>
                    <a:latin typeface="Symbol" charset="2"/>
                    <a:ea typeface="Symbol" charset="2"/>
                    <a:cs typeface="Symbol" charset="2"/>
                    <a:sym typeface="Wingdings"/>
                  </a:rPr>
                  <a:t>*</a:t>
                </a:r>
                <a:r>
                  <a:rPr lang="en-US" sz="3600" dirty="0" smtClean="0">
                    <a:solidFill>
                      <a:srgbClr val="FF0000"/>
                    </a:solidFill>
                    <a:sym typeface="Wingdings"/>
                  </a:rPr>
                  <a:t>, </a:t>
                </a:r>
                <a:r>
                  <a:rPr lang="en-US" sz="3600" dirty="0" smtClean="0">
                    <a:solidFill>
                      <a:srgbClr val="FF0000"/>
                    </a:solidFill>
                    <a:sym typeface="Wingdings"/>
                  </a:rPr>
                  <a:t>W</a:t>
                </a:r>
                <a14:m>
                  <m:oMath xmlns:m="http://schemas.openxmlformats.org/officeDocument/2006/math">
                    <m:r>
                      <a:rPr lang="en-US" sz="2800" i="1" baseline="30000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  <a:sym typeface="Wingdings"/>
                      </a:rPr>
                      <m:t>±</m:t>
                    </m:r>
                  </m:oMath>
                </a14:m>
                <a:r>
                  <a:rPr lang="en-US" sz="3600" dirty="0" smtClean="0">
                    <a:solidFill>
                      <a:srgbClr val="FF0000"/>
                    </a:solidFill>
                    <a:sym typeface="Wingdings"/>
                  </a:rPr>
                  <a:t>, Z</a:t>
                </a:r>
                <a:r>
                  <a:rPr lang="en-US" sz="3600" baseline="30000" dirty="0" smtClean="0">
                    <a:solidFill>
                      <a:srgbClr val="FF0000"/>
                    </a:solidFill>
                    <a:sym typeface="Wingdings"/>
                  </a:rPr>
                  <a:t>0</a:t>
                </a:r>
                <a:r>
                  <a:rPr lang="en-US" sz="3600" dirty="0" smtClean="0">
                    <a:solidFill>
                      <a:srgbClr val="FF0000"/>
                    </a:solidFill>
                    <a:sym typeface="Wingdings"/>
                  </a:rPr>
                  <a:t/>
                </a:r>
                <a:br>
                  <a:rPr lang="en-US" sz="3600" dirty="0" smtClean="0">
                    <a:solidFill>
                      <a:srgbClr val="FF0000"/>
                    </a:solidFill>
                    <a:sym typeface="Wingdings"/>
                  </a:rPr>
                </a:br>
                <a:r>
                  <a:rPr lang="en-US" sz="3600" dirty="0" smtClean="0">
                    <a:sym typeface="Wingdings"/>
                  </a:rPr>
                  <a:t> </a:t>
                </a:r>
                <a:r>
                  <a:rPr lang="is-IS" sz="3600" dirty="0" smtClean="0"/>
                  <a:t/>
                </a:r>
                <a:br>
                  <a:rPr lang="is-IS" sz="3600" dirty="0" smtClean="0"/>
                </a:br>
                <a:r>
                  <a:rPr lang="is-IS" sz="3600" i="1" dirty="0" smtClean="0">
                    <a:solidFill>
                      <a:srgbClr val="92D050"/>
                    </a:solidFill>
                  </a:rPr>
                  <a:t>Higgs Boson covered by </a:t>
                </a:r>
                <a:br>
                  <a:rPr lang="is-IS" sz="3600" i="1" dirty="0" smtClean="0">
                    <a:solidFill>
                      <a:srgbClr val="92D050"/>
                    </a:solidFill>
                  </a:rPr>
                </a:br>
                <a:r>
                  <a:rPr lang="is-IS" sz="3600" i="1" dirty="0" smtClean="0">
                    <a:solidFill>
                      <a:srgbClr val="92D050"/>
                    </a:solidFill>
                  </a:rPr>
                  <a:t>H. Gray</a:t>
                </a:r>
                <a:endParaRPr lang="en-US" sz="3600" baseline="30000" dirty="0">
                  <a:solidFill>
                    <a:srgbClr val="92D050"/>
                  </a:solidFill>
                </a:endParaRPr>
              </a:p>
            </p:txBody>
          </p:sp>
        </mc:Choice>
        <mc:Fallback>
          <p:sp>
            <p:nvSpPr>
              <p:cNvPr id="8" name="Title 7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 idx="4294967295"/>
              </p:nvPr>
            </p:nvSpPr>
            <p:spPr>
              <a:xfrm>
                <a:off x="6411335" y="195914"/>
                <a:ext cx="5545137" cy="5970458"/>
              </a:xfrm>
              <a:blipFill rotWithShape="0">
                <a:blip r:embed="rId3"/>
                <a:stretch>
                  <a:fillRect l="-880" r="-2530" b="-39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522" y="441474"/>
            <a:ext cx="4899990" cy="557139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66522" y="5880852"/>
            <a:ext cx="1367682" cy="36933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92D050"/>
                </a:solidFill>
              </a:rPr>
              <a:t>1897</a:t>
            </a:r>
            <a:r>
              <a:rPr lang="en-US" dirty="0" smtClean="0">
                <a:solidFill>
                  <a:srgbClr val="FFC000"/>
                </a:solidFill>
              </a:rPr>
              <a:t> -- 1975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66522" y="200659"/>
            <a:ext cx="1367682" cy="36933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1968 -- 1994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298830" y="201050"/>
            <a:ext cx="1367682" cy="36933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mtClean="0">
                <a:solidFill>
                  <a:srgbClr val="FFC000"/>
                </a:solidFill>
              </a:rPr>
              <a:t>1955 -- 1977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298830" y="5880852"/>
            <a:ext cx="1367682" cy="36933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mtClean="0">
                <a:solidFill>
                  <a:srgbClr val="FFC000"/>
                </a:solidFill>
              </a:rPr>
              <a:t>1956 -- 2000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844291" y="2619610"/>
            <a:ext cx="7721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92D050"/>
                </a:solidFill>
              </a:rPr>
              <a:t>2012</a:t>
            </a:r>
            <a:endParaRPr lang="en-US" sz="2000" dirty="0">
              <a:solidFill>
                <a:srgbClr val="92D05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892152" y="4010817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1983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970285" y="2952982"/>
            <a:ext cx="6014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</a:rPr>
              <a:t>1900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826794" y="2952977"/>
            <a:ext cx="6014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</a:rPr>
              <a:t>1979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44291" y="6428736"/>
            <a:ext cx="66532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[1] </a:t>
            </a:r>
            <a:r>
              <a:rPr lang="en-US" dirty="0">
                <a:solidFill>
                  <a:srgbClr val="FFFF00"/>
                </a:solidFill>
              </a:rPr>
              <a:t>S. Weinberg, A Model of Leptons, Phys. Rev. Lett. 19, 1264 (1967) </a:t>
            </a:r>
          </a:p>
        </p:txBody>
      </p:sp>
    </p:spTree>
    <p:extLst>
      <p:ext uri="{BB962C8B-B14F-4D97-AF65-F5344CB8AC3E}">
        <p14:creationId xmlns:p14="http://schemas.microsoft.com/office/powerpoint/2010/main" val="415643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5" grpId="0" animBg="1"/>
      <p:bldP spid="22" grpId="0" animBg="1"/>
      <p:bldP spid="24" grpId="0" animBg="1"/>
      <p:bldP spid="30" grpId="0"/>
      <p:bldP spid="25" grpId="0"/>
      <p:bldP spid="18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xmlns="" id="{38CA78E7-359D-40DC-AFAB-8287268FC69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xmlns="" id="{8ECA9D09-8011-4ADA-AC83-425AD46E8741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xmlns="" id="{12A25E9B-15F8-4123-8275-812AD89E2F3F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77" name="Rectangle 76">
            <a:extLst>
              <a:ext uri="{FF2B5EF4-FFF2-40B4-BE49-F238E27FC236}">
                <a16:creationId xmlns:a16="http://schemas.microsoft.com/office/drawing/2014/main" xmlns="" id="{619B03B1-DC16-4FF7-993B-8DF75AA070EF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045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xmlns="" id="{4B75011E-B4C0-4D34-860A-F28C61A9E9B1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6" y="0"/>
            <a:ext cx="458473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xmlns="" id="{50396755-17BC-43D1-A929-A3A31AB4738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475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xmlns="" id="{315316A0-594A-4743-A479-D74A31D6DFA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78534" y="321732"/>
            <a:ext cx="3088456" cy="21082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xmlns="" id="{75634E65-4843-4326-81C9-3F4550DFA1B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65290" y="321732"/>
            <a:ext cx="3654966" cy="3674848"/>
          </a:xfrm>
          <a:prstGeom prst="rect">
            <a:avLst/>
          </a:prstGeom>
          <a:solidFill>
            <a:srgbClr val="FFFFFF"/>
          </a:solidFill>
          <a:ln w="635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xmlns="" id="{DC1108AA-8B28-4766-A3D9-0475E5481D2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98288" y="2617577"/>
            <a:ext cx="3068701" cy="3809118"/>
          </a:xfrm>
          <a:prstGeom prst="rect">
            <a:avLst/>
          </a:prstGeom>
          <a:solidFill>
            <a:srgbClr val="FFFFFF"/>
          </a:solidFill>
          <a:ln w="635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3328" y="2807085"/>
            <a:ext cx="2796569" cy="3395007"/>
          </a:xfrm>
          <a:prstGeom prst="rect">
            <a:avLst/>
          </a:prstGeom>
        </p:spPr>
      </p:pic>
      <p:sp>
        <p:nvSpPr>
          <p:cNvPr id="89" name="Rectangle 88">
            <a:extLst>
              <a:ext uri="{FF2B5EF4-FFF2-40B4-BE49-F238E27FC236}">
                <a16:creationId xmlns:a16="http://schemas.microsoft.com/office/drawing/2014/main" xmlns="" id="{262E14F0-1C91-49B1-963A-2EAED44E918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65290" y="4157448"/>
            <a:ext cx="3654966" cy="2302337"/>
          </a:xfrm>
          <a:prstGeom prst="rect">
            <a:avLst/>
          </a:prstGeom>
          <a:solidFill>
            <a:srgbClr val="FFFFFF"/>
          </a:solidFill>
          <a:ln w="635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8266" y="4395798"/>
            <a:ext cx="3313507" cy="182242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750933" y="6459785"/>
            <a:ext cx="2365513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Aft>
                <a:spcPts val="600"/>
              </a:spcAft>
            </a:pPr>
            <a:r>
              <a:rPr lang="en-US" dirty="0" smtClean="0"/>
              <a:t>11/8/17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86810" y="6459785"/>
            <a:ext cx="725557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fld id="{6113E31D-E2AB-40D1-8B51-AFA5AFEF393A}" type="slidenum">
              <a:rPr lang="en-US" smtClean="0"/>
              <a:pPr algn="l">
                <a:spcAft>
                  <a:spcPts val="600"/>
                </a:spcAft>
              </a:pPr>
              <a:t>3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04584" y="307874"/>
            <a:ext cx="4391151" cy="6113014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3200" u="sng" dirty="0" smtClean="0">
                <a:solidFill>
                  <a:srgbClr val="FFFFFF"/>
                </a:solidFill>
              </a:rPr>
              <a:t>Disclaimer:</a:t>
            </a:r>
            <a:r>
              <a:rPr lang="en-US" sz="3200" dirty="0" smtClean="0">
                <a:solidFill>
                  <a:srgbClr val="FFFFFF"/>
                </a:solidFill>
              </a:rPr>
              <a:t>  QCD outside the scope of this talk</a:t>
            </a:r>
            <a:r>
              <a:rPr lang="is-IS" sz="3200" dirty="0" smtClean="0">
                <a:solidFill>
                  <a:srgbClr val="FFFFFF"/>
                </a:solidFill>
              </a:rPr>
              <a:t>…</a:t>
            </a:r>
            <a:r>
              <a:rPr lang="en-US" sz="3200" dirty="0" smtClean="0">
                <a:solidFill>
                  <a:srgbClr val="FFFFFF"/>
                </a:solidFill>
              </a:rPr>
              <a:t> But</a:t>
            </a:r>
            <a:r>
              <a:rPr lang="is-IS" sz="3200" dirty="0">
                <a:solidFill>
                  <a:srgbClr val="FFFFFF"/>
                </a:solidFill>
              </a:rPr>
              <a:t/>
            </a:r>
            <a:br>
              <a:rPr lang="is-IS" sz="3200" dirty="0">
                <a:solidFill>
                  <a:srgbClr val="FFFFFF"/>
                </a:solidFill>
              </a:rPr>
            </a:br>
            <a:r>
              <a:rPr lang="en-US" sz="3200" dirty="0">
                <a:solidFill>
                  <a:srgbClr val="FFFFFF"/>
                </a:solidFill>
              </a:rPr>
              <a:t>c</a:t>
            </a:r>
            <a:r>
              <a:rPr lang="en-US" sz="3200" dirty="0" smtClean="0">
                <a:solidFill>
                  <a:srgbClr val="FFFFFF"/>
                </a:solidFill>
              </a:rPr>
              <a:t>annot be </a:t>
            </a:r>
            <a:r>
              <a:rPr lang="en-US" sz="3200" dirty="0" smtClean="0">
                <a:solidFill>
                  <a:srgbClr val="FFFFFF"/>
                </a:solidFill>
              </a:rPr>
              <a:t>ignored in precision EWK, </a:t>
            </a:r>
            <a:r>
              <a:rPr lang="en-US" sz="3200" dirty="0" smtClean="0">
                <a:solidFill>
                  <a:srgbClr val="FFFFFF"/>
                </a:solidFill>
              </a:rPr>
              <a:t>not even for the must basic production mechanism of bosons at the LHC</a:t>
            </a:r>
            <a:br>
              <a:rPr lang="en-US" sz="3200" dirty="0" smtClean="0">
                <a:solidFill>
                  <a:srgbClr val="FFFFFF"/>
                </a:solidFill>
              </a:rPr>
            </a:br>
            <a:r>
              <a:rPr lang="en-US" sz="3600" dirty="0" smtClean="0">
                <a:solidFill>
                  <a:srgbClr val="FFFFFF"/>
                </a:solidFill>
              </a:rPr>
              <a:t/>
            </a:r>
            <a:br>
              <a:rPr lang="en-US" sz="3600" dirty="0" smtClean="0">
                <a:solidFill>
                  <a:srgbClr val="FFFFFF"/>
                </a:solidFill>
              </a:rPr>
            </a:br>
            <a:r>
              <a:rPr lang="en-US" sz="2800" dirty="0" smtClean="0">
                <a:solidFill>
                  <a:srgbClr val="FFFFFF"/>
                </a:solidFill>
                <a:sym typeface="Wingdings"/>
              </a:rPr>
              <a:t> Predictions </a:t>
            </a:r>
            <a:r>
              <a:rPr lang="en-US" sz="2800" dirty="0">
                <a:solidFill>
                  <a:srgbClr val="FFFFFF"/>
                </a:solidFill>
                <a:sym typeface="Wingdings"/>
              </a:rPr>
              <a:t>n</a:t>
            </a:r>
            <a:r>
              <a:rPr lang="en-US" sz="2800" dirty="0" smtClean="0">
                <a:solidFill>
                  <a:srgbClr val="FFFFFF"/>
                </a:solidFill>
              </a:rPr>
              <a:t>eeded as input</a:t>
            </a:r>
            <a:br>
              <a:rPr lang="en-US" sz="2800" dirty="0" smtClean="0">
                <a:solidFill>
                  <a:srgbClr val="FFFFFF"/>
                </a:solidFill>
              </a:rPr>
            </a:br>
            <a:r>
              <a:rPr lang="en-US" sz="2800" dirty="0" smtClean="0">
                <a:solidFill>
                  <a:srgbClr val="FFFFFF"/>
                </a:solidFill>
                <a:sym typeface="Wingdings"/>
              </a:rPr>
              <a:t> Serious test of QCD with EWK processes</a:t>
            </a:r>
            <a:r>
              <a:rPr lang="en-US" sz="2800" dirty="0" smtClean="0">
                <a:solidFill>
                  <a:srgbClr val="FFFFFF"/>
                </a:solidFill>
              </a:rPr>
              <a:t/>
            </a:r>
            <a:br>
              <a:rPr lang="en-US" sz="2800" dirty="0" smtClean="0">
                <a:solidFill>
                  <a:srgbClr val="FFFFFF"/>
                </a:solidFill>
              </a:rPr>
            </a:br>
            <a:r>
              <a:rPr lang="en-US" sz="2800" dirty="0">
                <a:solidFill>
                  <a:srgbClr val="FFFFFF"/>
                </a:solidFill>
              </a:rPr>
              <a:t/>
            </a:r>
            <a:br>
              <a:rPr lang="en-US" sz="2800" dirty="0">
                <a:solidFill>
                  <a:srgbClr val="FFFFFF"/>
                </a:solidFill>
              </a:rPr>
            </a:br>
            <a:r>
              <a:rPr lang="en-US" sz="2800" b="1" i="1" dirty="0" smtClean="0">
                <a:solidFill>
                  <a:srgbClr val="92D050"/>
                </a:solidFill>
              </a:rPr>
              <a:t>Example, </a:t>
            </a:r>
            <a:r>
              <a:rPr lang="en-US" sz="2800" b="1" i="1" dirty="0" err="1" smtClean="0">
                <a:solidFill>
                  <a:srgbClr val="92D050"/>
                </a:solidFill>
              </a:rPr>
              <a:t>Drell</a:t>
            </a:r>
            <a:r>
              <a:rPr lang="en-US" sz="2800" b="1" i="1" dirty="0" smtClean="0">
                <a:solidFill>
                  <a:srgbClr val="92D050"/>
                </a:solidFill>
              </a:rPr>
              <a:t>-Yan </a:t>
            </a:r>
            <a:r>
              <a:rPr lang="en-US" sz="2800" b="1" i="1" dirty="0" smtClean="0">
                <a:solidFill>
                  <a:srgbClr val="92D050"/>
                </a:solidFill>
              </a:rPr>
              <a:t>Process: pp</a:t>
            </a:r>
            <a:r>
              <a:rPr lang="en-US" sz="1800" b="1" i="1" dirty="0" smtClean="0">
                <a:solidFill>
                  <a:srgbClr val="92D050"/>
                </a:solidFill>
                <a:sym typeface="Wingdings"/>
              </a:rPr>
              <a:t></a:t>
            </a:r>
            <a:r>
              <a:rPr lang="en-US" sz="2800" b="1" i="1" dirty="0" smtClean="0">
                <a:solidFill>
                  <a:srgbClr val="92D050"/>
                </a:solidFill>
                <a:sym typeface="Wingdings"/>
              </a:rPr>
              <a:t> Z or W</a:t>
            </a:r>
            <a:endParaRPr lang="en-US" sz="2800" b="1" i="1" dirty="0">
              <a:solidFill>
                <a:srgbClr val="92D05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887917" y="434665"/>
            <a:ext cx="286968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92D050"/>
                </a:solidFill>
              </a:rPr>
              <a:t>High </a:t>
            </a:r>
            <a:r>
              <a:rPr lang="en-US" sz="1600" b="1" dirty="0" err="1" smtClean="0">
                <a:solidFill>
                  <a:srgbClr val="92D050"/>
                </a:solidFill>
              </a:rPr>
              <a:t>p</a:t>
            </a:r>
            <a:r>
              <a:rPr lang="en-US" sz="1600" b="1" baseline="-25000" dirty="0" err="1" smtClean="0">
                <a:solidFill>
                  <a:srgbClr val="92D050"/>
                </a:solidFill>
              </a:rPr>
              <a:t>T</a:t>
            </a:r>
            <a:r>
              <a:rPr lang="en-US" sz="1600" b="1" dirty="0" smtClean="0">
                <a:solidFill>
                  <a:srgbClr val="92D050"/>
                </a:solidFill>
              </a:rPr>
              <a:t>:  </a:t>
            </a:r>
            <a:r>
              <a:rPr lang="en-US" sz="1400" dirty="0" smtClean="0">
                <a:solidFill>
                  <a:srgbClr val="FFFF00"/>
                </a:solidFill>
              </a:rPr>
              <a:t>described at fixed-order of </a:t>
            </a:r>
            <a:r>
              <a:rPr lang="en-US" sz="1400" dirty="0" smtClean="0">
                <a:solidFill>
                  <a:srgbClr val="FFFF00"/>
                </a:solidFill>
                <a:latin typeface="Symbol" charset="2"/>
                <a:ea typeface="Symbol" charset="2"/>
                <a:cs typeface="Symbol" charset="2"/>
              </a:rPr>
              <a:t>a</a:t>
            </a:r>
            <a:r>
              <a:rPr lang="en-US" sz="1400" baseline="-25000" dirty="0" smtClean="0">
                <a:solidFill>
                  <a:srgbClr val="FFFF00"/>
                </a:solidFill>
              </a:rPr>
              <a:t>s </a:t>
            </a:r>
            <a:r>
              <a:rPr lang="en-US" sz="1400" dirty="0" smtClean="0">
                <a:solidFill>
                  <a:srgbClr val="FFFF00"/>
                </a:solidFill>
              </a:rPr>
              <a:t>by perturbative </a:t>
            </a:r>
            <a:r>
              <a:rPr lang="en-US" sz="1400" dirty="0">
                <a:solidFill>
                  <a:srgbClr val="FFFF00"/>
                </a:solidFill>
              </a:rPr>
              <a:t>QCD predictions</a:t>
            </a:r>
          </a:p>
          <a:p>
            <a:endParaRPr lang="en-US" sz="1400" dirty="0">
              <a:solidFill>
                <a:srgbClr val="FFFF00"/>
              </a:solidFill>
            </a:endParaRPr>
          </a:p>
          <a:p>
            <a:r>
              <a:rPr lang="en-US" sz="1600" b="1" dirty="0" smtClean="0">
                <a:solidFill>
                  <a:srgbClr val="92D050"/>
                </a:solidFill>
              </a:rPr>
              <a:t>Small </a:t>
            </a:r>
            <a:r>
              <a:rPr lang="en-US" sz="1600" b="1" dirty="0" err="1" smtClean="0">
                <a:solidFill>
                  <a:srgbClr val="92D050"/>
                </a:solidFill>
              </a:rPr>
              <a:t>p</a:t>
            </a:r>
            <a:r>
              <a:rPr lang="en-US" sz="1600" b="1" baseline="-25000" dirty="0" err="1" smtClean="0">
                <a:solidFill>
                  <a:srgbClr val="92D050"/>
                </a:solidFill>
              </a:rPr>
              <a:t>T</a:t>
            </a:r>
            <a:r>
              <a:rPr lang="en-US" sz="1600" b="1" dirty="0" smtClean="0">
                <a:solidFill>
                  <a:srgbClr val="92D050"/>
                </a:solidFill>
              </a:rPr>
              <a:t>:</a:t>
            </a:r>
            <a:r>
              <a:rPr lang="en-US" sz="1600" b="1" dirty="0">
                <a:solidFill>
                  <a:srgbClr val="92D050"/>
                </a:solidFill>
              </a:rPr>
              <a:t> </a:t>
            </a:r>
            <a:r>
              <a:rPr lang="en-US" sz="1600" b="1" dirty="0" smtClean="0">
                <a:solidFill>
                  <a:srgbClr val="92D050"/>
                </a:solidFill>
              </a:rPr>
              <a:t> </a:t>
            </a:r>
            <a:r>
              <a:rPr lang="en-US" sz="1400" dirty="0" smtClean="0">
                <a:solidFill>
                  <a:srgbClr val="FFFF00"/>
                </a:solidFill>
              </a:rPr>
              <a:t>described using </a:t>
            </a:r>
            <a:r>
              <a:rPr lang="en-US" sz="1400" dirty="0" err="1" smtClean="0">
                <a:solidFill>
                  <a:srgbClr val="FFFF00"/>
                </a:solidFill>
              </a:rPr>
              <a:t>resummation</a:t>
            </a:r>
            <a:r>
              <a:rPr lang="en-US" sz="1400" dirty="0" smtClean="0">
                <a:solidFill>
                  <a:srgbClr val="FFFF00"/>
                </a:solidFill>
              </a:rPr>
              <a:t> </a:t>
            </a:r>
            <a:r>
              <a:rPr lang="en-US" sz="1400" dirty="0">
                <a:solidFill>
                  <a:srgbClr val="FFFF00"/>
                </a:solidFill>
              </a:rPr>
              <a:t>of multiple </a:t>
            </a:r>
            <a:r>
              <a:rPr lang="en-US" sz="1400" dirty="0" smtClean="0">
                <a:solidFill>
                  <a:srgbClr val="FFFF00"/>
                </a:solidFill>
              </a:rPr>
              <a:t>soft-gluon emissions. Non-perturbative </a:t>
            </a:r>
            <a:r>
              <a:rPr lang="en-US" sz="1400" dirty="0">
                <a:solidFill>
                  <a:srgbClr val="FFFF00"/>
                </a:solidFill>
              </a:rPr>
              <a:t>part that has </a:t>
            </a:r>
            <a:r>
              <a:rPr lang="en-US" sz="1400" dirty="0" smtClean="0">
                <a:solidFill>
                  <a:srgbClr val="FFFF00"/>
                </a:solidFill>
              </a:rPr>
              <a:t>to </a:t>
            </a:r>
            <a:r>
              <a:rPr lang="en-US" sz="1400" dirty="0">
                <a:solidFill>
                  <a:srgbClr val="FFFF00"/>
                </a:solidFill>
              </a:rPr>
              <a:t>be </a:t>
            </a:r>
            <a:r>
              <a:rPr lang="en-US" sz="1400" dirty="0" err="1" smtClean="0">
                <a:solidFill>
                  <a:srgbClr val="FFFF00"/>
                </a:solidFill>
              </a:rPr>
              <a:t>parametrised</a:t>
            </a:r>
            <a:r>
              <a:rPr lang="en-US" sz="1400" dirty="0">
                <a:solidFill>
                  <a:srgbClr val="FFFF00"/>
                </a:solidFill>
              </a:rPr>
              <a:t> </a:t>
            </a:r>
            <a:r>
              <a:rPr lang="en-US" sz="1400" dirty="0" smtClean="0">
                <a:solidFill>
                  <a:srgbClr val="FFFF00"/>
                </a:solidFill>
              </a:rPr>
              <a:t>and extracted </a:t>
            </a:r>
            <a:r>
              <a:rPr lang="en-US" sz="1400" dirty="0">
                <a:solidFill>
                  <a:srgbClr val="FFFF00"/>
                </a:solidFill>
              </a:rPr>
              <a:t>from the data</a:t>
            </a:r>
            <a:r>
              <a:rPr lang="en-US" dirty="0" smtClean="0">
                <a:solidFill>
                  <a:srgbClr val="FFFF00"/>
                </a:solidFill>
              </a:rPr>
              <a:t>. </a:t>
            </a:r>
            <a:r>
              <a:rPr lang="en-US" dirty="0" smtClean="0">
                <a:solidFill>
                  <a:srgbClr val="92D050"/>
                </a:solidFill>
              </a:rPr>
              <a:t>[2]</a:t>
            </a:r>
            <a:endParaRPr lang="en-US" dirty="0">
              <a:solidFill>
                <a:srgbClr val="92D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47316" y="6501350"/>
            <a:ext cx="71668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92D050"/>
                </a:solidFill>
              </a:rPr>
              <a:t>[2] Low pileup runs of the LHC necessary to reduce systematics of W-mass </a:t>
            </a:r>
            <a:endParaRPr lang="en-US" dirty="0">
              <a:solidFill>
                <a:srgbClr val="92D05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29199" y="3269667"/>
            <a:ext cx="35621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Main uncertainty in important EWK 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precision measurements  </a:t>
            </a:r>
            <a:endParaRPr lang="en-US" dirty="0">
              <a:solidFill>
                <a:srgbClr val="FFC00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4903" y="5400049"/>
            <a:ext cx="589952" cy="336209"/>
          </a:xfrm>
          <a:prstGeom prst="rect">
            <a:avLst/>
          </a:prstGeom>
        </p:spPr>
      </p:pic>
      <p:pic>
        <p:nvPicPr>
          <p:cNvPr id="2050" name="Picture 2" descr="ttps://i2.wp.com/www.pd.infn.it/~dorigo/pdf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154" y="408584"/>
            <a:ext cx="2946861" cy="2914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3697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05344" y="286603"/>
            <a:ext cx="10007139" cy="1450757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rgbClr val="7030A0"/>
                </a:solidFill>
                <a:ea typeface="Symbol" charset="2"/>
                <a:cs typeface="Symbol" charset="2"/>
              </a:rPr>
              <a:t>Prelude: </a:t>
            </a:r>
            <a:r>
              <a:rPr lang="en-US" sz="4000" dirty="0" smtClean="0">
                <a:latin typeface="Symbol" charset="2"/>
                <a:ea typeface="Symbol" charset="2"/>
                <a:cs typeface="Symbol" charset="2"/>
              </a:rPr>
              <a:t>a</a:t>
            </a:r>
            <a:r>
              <a:rPr lang="en-US" sz="4000" baseline="-25000" dirty="0" smtClean="0"/>
              <a:t>s</a:t>
            </a:r>
            <a:r>
              <a:rPr lang="en-US" sz="4000" dirty="0" smtClean="0"/>
              <a:t> </a:t>
            </a:r>
            <a:r>
              <a:rPr lang="en-US" sz="4000" dirty="0" smtClean="0"/>
              <a:t>is one of the fundamental parameters used as input or output of our global fits @ LHC obtained from jets and </a:t>
            </a:r>
            <a:r>
              <a:rPr lang="en-US" sz="4000" dirty="0" err="1" smtClean="0"/>
              <a:t>tt</a:t>
            </a:r>
            <a:r>
              <a:rPr lang="en-US" sz="4000" dirty="0" smtClean="0"/>
              <a:t> </a:t>
            </a:r>
            <a:r>
              <a:rPr lang="en-US" sz="4000" dirty="0" smtClean="0"/>
              <a:t>production</a:t>
            </a:r>
            <a:endParaRPr lang="en-US" sz="4000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5527744" cy="4023360"/>
          </a:xfrm>
        </p:spPr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@ 13 </a:t>
            </a:r>
            <a:r>
              <a:rPr lang="en-US" dirty="0" err="1" smtClean="0">
                <a:solidFill>
                  <a:srgbClr val="0070C0"/>
                </a:solidFill>
              </a:rPr>
              <a:t>TeV</a:t>
            </a:r>
            <a:r>
              <a:rPr lang="en-US" dirty="0" smtClean="0">
                <a:solidFill>
                  <a:srgbClr val="0070C0"/>
                </a:solidFill>
              </a:rPr>
              <a:t> continue to </a:t>
            </a:r>
            <a:r>
              <a:rPr lang="en-US" dirty="0" smtClean="0">
                <a:solidFill>
                  <a:srgbClr val="FF0000"/>
                </a:solidFill>
              </a:rPr>
              <a:t>push triggers </a:t>
            </a:r>
            <a:r>
              <a:rPr lang="en-US" dirty="0" smtClean="0">
                <a:solidFill>
                  <a:srgbClr val="0070C0"/>
                </a:solidFill>
              </a:rPr>
              <a:t>to have a wider range in energy and </a:t>
            </a:r>
            <a:r>
              <a:rPr lang="en-US" dirty="0" err="1" smtClean="0">
                <a:solidFill>
                  <a:srgbClr val="0070C0"/>
                </a:solidFill>
              </a:rPr>
              <a:t>pseudorapidity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11/8/17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8" name="d17-137f14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65695" y="1851586"/>
            <a:ext cx="4829628" cy="3404793"/>
          </a:xfrm>
          <a:prstGeom prst="rect">
            <a:avLst/>
          </a:prstGeom>
          <a:ln>
            <a:solidFill>
              <a:srgbClr val="7030A0"/>
            </a:solidFill>
          </a:ln>
        </p:spPr>
      </p:pic>
      <p:sp>
        <p:nvSpPr>
          <p:cNvPr id="9" name="Shape 72"/>
          <p:cNvSpPr/>
          <p:nvPr/>
        </p:nvSpPr>
        <p:spPr>
          <a:xfrm>
            <a:off x="868712" y="5578245"/>
            <a:ext cx="5401677" cy="595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0" marR="0">
              <a:lnSpc>
                <a:spcPct val="100000"/>
              </a:lnSpc>
              <a:defRPr sz="1300" b="1">
                <a:solidFill>
                  <a:srgbClr val="0000EE"/>
                </a:solidFill>
                <a:uFillTx/>
                <a:latin typeface="Lucida Grande"/>
                <a:ea typeface="Lucida Grande"/>
                <a:cs typeface="Lucida Grande"/>
                <a:sym typeface="Lucida Grande"/>
              </a:defRPr>
            </a:pPr>
            <a:r>
              <a:rPr sz="1600" dirty="0">
                <a:solidFill>
                  <a:srgbClr val="0070C0"/>
                </a:solidFill>
              </a:rPr>
              <a:t>α</a:t>
            </a:r>
            <a:r>
              <a:rPr sz="1600" baseline="-5999" dirty="0">
                <a:solidFill>
                  <a:srgbClr val="0070C0"/>
                </a:solidFill>
              </a:rPr>
              <a:t>s</a:t>
            </a:r>
            <a:r>
              <a:rPr sz="1600" dirty="0">
                <a:solidFill>
                  <a:srgbClr val="0070C0"/>
                </a:solidFill>
              </a:rPr>
              <a:t>(μ</a:t>
            </a:r>
            <a:r>
              <a:rPr sz="1600" baseline="-5999" dirty="0">
                <a:solidFill>
                  <a:srgbClr val="0070C0"/>
                </a:solidFill>
              </a:rPr>
              <a:t>R</a:t>
            </a:r>
            <a:r>
              <a:rPr sz="1600" dirty="0">
                <a:solidFill>
                  <a:srgbClr val="0070C0"/>
                </a:solidFill>
              </a:rPr>
              <a:t>) in NNLO QCD from </a:t>
            </a:r>
            <a:r>
              <a:rPr sz="1600" dirty="0" smtClean="0">
                <a:solidFill>
                  <a:srgbClr val="0070C0"/>
                </a:solidFill>
              </a:rPr>
              <a:t>H1,</a:t>
            </a:r>
            <a:r>
              <a:rPr lang="en-US" sz="1600" dirty="0" smtClean="0">
                <a:solidFill>
                  <a:srgbClr val="0070C0"/>
                </a:solidFill>
              </a:rPr>
              <a:t>  </a:t>
            </a:r>
            <a:r>
              <a:rPr sz="1600" dirty="0" smtClean="0">
                <a:solidFill>
                  <a:srgbClr val="0070C0"/>
                </a:solidFill>
              </a:rPr>
              <a:t>arXiv:1709.07251 </a:t>
            </a:r>
            <a:r>
              <a:rPr sz="1600" dirty="0">
                <a:solidFill>
                  <a:srgbClr val="0070C0"/>
                </a:solidFill>
              </a:rPr>
              <a:t>; </a:t>
            </a:r>
          </a:p>
          <a:p>
            <a:pPr marL="0" marR="0">
              <a:lnSpc>
                <a:spcPct val="100000"/>
              </a:lnSpc>
              <a:defRPr sz="1300" b="1">
                <a:solidFill>
                  <a:srgbClr val="0000EE"/>
                </a:solidFill>
                <a:uFillTx/>
                <a:latin typeface="Lucida Grande"/>
                <a:ea typeface="Lucida Grande"/>
                <a:cs typeface="Lucida Grande"/>
                <a:sym typeface="Lucida Grande"/>
              </a:defRPr>
            </a:pPr>
            <a:r>
              <a:rPr sz="1600" dirty="0">
                <a:solidFill>
                  <a:srgbClr val="0070C0"/>
                </a:solidFill>
              </a:rPr>
              <a:t>CMS 8 TeV covers highest μ</a:t>
            </a:r>
            <a:r>
              <a:rPr sz="1600" baseline="-5999" dirty="0">
                <a:solidFill>
                  <a:srgbClr val="0070C0"/>
                </a:solidFill>
              </a:rPr>
              <a:t>R</a:t>
            </a:r>
          </a:p>
        </p:txBody>
      </p:sp>
      <p:pic>
        <p:nvPicPr>
          <p:cNvPr id="10" name="SpectrumBCDEFG_MC-5.png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/>
          </a:blip>
          <a:stretch>
            <a:fillRect/>
          </a:stretch>
        </p:blipFill>
        <p:spPr>
          <a:xfrm>
            <a:off x="6136212" y="2698028"/>
            <a:ext cx="5609452" cy="3581343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5638800" y="2902527"/>
                <a:ext cx="264496" cy="3014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i="1" smtClean="0">
                              <a:latin typeface="Cambria Math" charset="0"/>
                            </a:rPr>
                          </m:ctrlPr>
                        </m:accPr>
                        <m:e/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8800" y="2902527"/>
                <a:ext cx="264496" cy="301429"/>
              </a:xfrm>
              <a:prstGeom prst="rect">
                <a:avLst/>
              </a:prstGeom>
              <a:blipFill rotWithShape="0">
                <a:blip r:embed="rId4"/>
                <a:stretch>
                  <a:fillRect t="-4000" r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4368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1" y="239428"/>
            <a:ext cx="3593606" cy="367159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1589" y="5417924"/>
            <a:ext cx="1525863" cy="84876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395" y="1404459"/>
            <a:ext cx="3532913" cy="1033942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11/8/17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9262" y="901702"/>
            <a:ext cx="8574787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chemeClr val="accent1"/>
              </a:buClr>
              <a:buFont typeface="Wingdings" charset="2"/>
              <a:buChar char="§"/>
            </a:pPr>
            <a:r>
              <a:rPr lang="en-US" sz="2400" dirty="0"/>
              <a:t>Heaviest </a:t>
            </a:r>
            <a:r>
              <a:rPr lang="en-US" sz="2400" dirty="0" smtClean="0"/>
              <a:t>known elementary </a:t>
            </a:r>
            <a:r>
              <a:rPr lang="en-US" sz="2400" dirty="0"/>
              <a:t>particle </a:t>
            </a:r>
            <a:r>
              <a:rPr lang="en-US" sz="2400" dirty="0" smtClean="0"/>
              <a:t>→ </a:t>
            </a:r>
            <a:r>
              <a:rPr lang="en-US" sz="2400" dirty="0"/>
              <a:t>strong coupling </a:t>
            </a:r>
            <a:r>
              <a:rPr lang="en-US" sz="2400"/>
              <a:t>to </a:t>
            </a:r>
            <a:r>
              <a:rPr lang="en-US" sz="2400" smtClean="0"/>
              <a:t>Higgs </a:t>
            </a:r>
            <a:endParaRPr lang="en-US" sz="2400" dirty="0" smtClean="0"/>
          </a:p>
          <a:p>
            <a:pPr marL="285750" indent="-285750">
              <a:buClr>
                <a:schemeClr val="accent1"/>
              </a:buClr>
              <a:buFont typeface="Wingdings" charset="2"/>
              <a:buChar char="§"/>
            </a:pPr>
            <a:endParaRPr lang="en-US" sz="2400" dirty="0" smtClean="0"/>
          </a:p>
          <a:p>
            <a:pPr marL="285750" indent="-285750">
              <a:buClr>
                <a:schemeClr val="accent1"/>
              </a:buClr>
              <a:buFont typeface="Wingdings" charset="2"/>
              <a:buChar char="§"/>
            </a:pPr>
            <a:r>
              <a:rPr lang="en-US" sz="2400" dirty="0" smtClean="0"/>
              <a:t>Timescales                                                   → </a:t>
            </a:r>
            <a:r>
              <a:rPr lang="en-US" sz="2400" dirty="0"/>
              <a:t>study bare quarks </a:t>
            </a:r>
          </a:p>
          <a:p>
            <a:pPr marL="285750" indent="-285750">
              <a:buClr>
                <a:schemeClr val="accent1"/>
              </a:buClr>
              <a:buFont typeface="Wingdings" charset="2"/>
              <a:buChar char="§"/>
            </a:pPr>
            <a:endParaRPr lang="en-US" sz="2400" dirty="0" smtClean="0"/>
          </a:p>
          <a:p>
            <a:pPr marL="285750" indent="-285750">
              <a:buClr>
                <a:schemeClr val="accent1"/>
              </a:buClr>
              <a:buFont typeface="Wingdings" charset="2"/>
              <a:buChar char="§"/>
            </a:pPr>
            <a:endParaRPr lang="en-US" sz="2000" dirty="0"/>
          </a:p>
          <a:p>
            <a:pPr marL="285750" indent="-285750">
              <a:buClr>
                <a:schemeClr val="accent1"/>
              </a:buClr>
              <a:buFont typeface="Wingdings" charset="2"/>
              <a:buChar char="§"/>
            </a:pPr>
            <a:endParaRPr lang="en-US" sz="2000" dirty="0" smtClean="0"/>
          </a:p>
          <a:p>
            <a:pPr marL="285750" indent="-285750">
              <a:buClr>
                <a:schemeClr val="accent1"/>
              </a:buClr>
              <a:buFont typeface="Wingdings" charset="2"/>
              <a:buChar char="§"/>
            </a:pPr>
            <a:endParaRPr lang="en-US" sz="2000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7276" y="4818885"/>
            <a:ext cx="2216727" cy="35834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8093" y="135803"/>
            <a:ext cx="7863683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lvl="1"/>
            <a:r>
              <a:rPr lang="en-US" sz="2800" dirty="0" smtClean="0"/>
              <a:t>Why include top-quark as a probe of </a:t>
            </a:r>
            <a:r>
              <a:rPr lang="en-US" sz="2800" smtClean="0"/>
              <a:t>EWK physics?</a:t>
            </a:r>
            <a:endParaRPr lang="en-US" sz="2800" dirty="0"/>
          </a:p>
        </p:txBody>
      </p:sp>
      <p:sp>
        <p:nvSpPr>
          <p:cNvPr id="11" name="Rectangle 10"/>
          <p:cNvSpPr/>
          <p:nvPr/>
        </p:nvSpPr>
        <p:spPr>
          <a:xfrm>
            <a:off x="8226016" y="4074107"/>
            <a:ext cx="36319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Clr>
                <a:schemeClr val="accent1"/>
              </a:buClr>
              <a:buFont typeface="Wingdings" charset="2"/>
              <a:buChar char="§"/>
            </a:pPr>
            <a:r>
              <a:rPr lang="en-US" sz="2400" dirty="0"/>
              <a:t>Measure SM parameters:</a:t>
            </a:r>
          </a:p>
        </p:txBody>
      </p:sp>
      <p:pic>
        <p:nvPicPr>
          <p:cNvPr id="14" name="Content Placeholder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879" y="2804379"/>
            <a:ext cx="7764897" cy="3269063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8717276" y="4721550"/>
            <a:ext cx="2617991" cy="53563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4050" y="5491297"/>
            <a:ext cx="1339432" cy="74412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0893828" y="4791644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44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sp>
        <p:nvSpPr>
          <p:cNvPr id="34" name="Rectangle 33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6" name="Rectangle 35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38" name="Straight Connector 37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40" name="Rectangle 3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3394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4" name="Rectangle 43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46" name="Straight Connector 45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25071" y="2085703"/>
            <a:ext cx="4114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4358" y="3345545"/>
            <a:ext cx="2631017" cy="2481832"/>
          </a:xfrm>
          <a:prstGeom prst="rect">
            <a:avLst/>
          </a:prstGeom>
          <a:solidFill>
            <a:srgbClr val="FFFFFF"/>
          </a:solidFill>
          <a:ln w="635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4358" y="691672"/>
            <a:ext cx="2636076" cy="2451078"/>
          </a:xfrm>
          <a:prstGeom prst="rect">
            <a:avLst/>
          </a:prstGeom>
          <a:solidFill>
            <a:srgbClr val="FFFFFF"/>
          </a:solidFill>
          <a:ln w="635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8185" y="3336707"/>
            <a:ext cx="2644595" cy="2490670"/>
          </a:xfrm>
          <a:prstGeom prst="rect">
            <a:avLst/>
          </a:prstGeom>
          <a:solidFill>
            <a:srgbClr val="FFFFFF"/>
          </a:solidFill>
          <a:ln w="635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18996" y="879053"/>
            <a:ext cx="2228427" cy="210586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0532" y="3698563"/>
            <a:ext cx="2331368" cy="180681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026" y="3533063"/>
            <a:ext cx="2184628" cy="2118760"/>
          </a:xfrm>
          <a:prstGeom prst="rect">
            <a:avLst/>
          </a:prstGeom>
        </p:spPr>
      </p:pic>
      <p:sp>
        <p:nvSpPr>
          <p:cNvPr id="54" name="Rectangle 53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8185" y="691673"/>
            <a:ext cx="2644595" cy="2451078"/>
          </a:xfrm>
          <a:prstGeom prst="rect">
            <a:avLst/>
          </a:prstGeom>
          <a:solidFill>
            <a:srgbClr val="FFFFFF"/>
          </a:solidFill>
          <a:ln w="635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9437" y="872500"/>
            <a:ext cx="2222091" cy="215509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Title 3"/>
              <p:cNvSpPr>
                <a:spLocks noGrp="1"/>
              </p:cNvSpPr>
              <p:nvPr>
                <p:ph type="title"/>
              </p:nvPr>
            </p:nvSpPr>
            <p:spPr>
              <a:xfrm>
                <a:off x="235528" y="241736"/>
                <a:ext cx="5675819" cy="686529"/>
              </a:xfrm>
              <a:solidFill>
                <a:schemeClr val="bg1"/>
              </a:solidFill>
              <a:ln>
                <a:solidFill>
                  <a:srgbClr val="7030A0"/>
                </a:solidFill>
              </a:ln>
            </p:spPr>
            <p:txBody>
              <a:bodyPr vert="horz" lIns="91440" tIns="45720" rIns="91440" bIns="45720" rtlCol="0" anchor="b">
                <a:noAutofit/>
              </a:bodyPr>
              <a:lstStyle/>
              <a:p>
                <a:pPr algn="ctr">
                  <a:lnSpc>
                    <a:spcPct val="65000"/>
                  </a:lnSpc>
                </a:pPr>
                <a:r>
                  <a:rPr lang="en-US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tt</a:t>
                </a:r>
                <a:r>
                  <a:rPr lang="en-US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and </a:t>
                </a:r>
                <a:r>
                  <a:rPr lang="en-US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tW</a:t>
                </a:r>
                <a:r>
                  <a:rPr lang="en-US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: great source of </a:t>
                </a:r>
                <a:r>
                  <a:rPr lang="en-US" dirty="0">
                    <a:solidFill>
                      <a:srgbClr val="FF0000"/>
                    </a:solidFill>
                    <a:sym typeface="Wingdings"/>
                  </a:rPr>
                  <a:t>W</a:t>
                </a:r>
                <a14:m>
                  <m:oMath xmlns:m="http://schemas.openxmlformats.org/officeDocument/2006/math">
                    <m:r>
                      <a:rPr lang="en-US" sz="2800" i="1" baseline="3000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  <a:sym typeface="Wingdings"/>
                      </a:rPr>
                      <m:t>±</m:t>
                    </m:r>
                  </m:oMath>
                </a14:m>
                <a:endPara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" name="Tit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35528" y="241736"/>
                <a:ext cx="5675819" cy="686529"/>
              </a:xfrm>
              <a:blipFill rotWithShape="0">
                <a:blip r:embed="rId6"/>
                <a:stretch>
                  <a:fillRect l="-857" t="-1754" b="-37719"/>
                </a:stretch>
              </a:blipFill>
              <a:ln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11/8/17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fld id="{4FAB73BC-B049-4115-A692-8D63A059BFB8}" type="slidenum">
              <a:rPr lang="en-US"/>
              <a:pPr/>
              <a:t>6</a:t>
            </a:fld>
            <a:endParaRPr lang="en-US"/>
          </a:p>
        </p:txBody>
      </p:sp>
      <p:pic>
        <p:nvPicPr>
          <p:cNvPr id="3074" name="Picture 2" descr="ttps://www-d0.fnal.gov/Run2Physics/top/top_public_web_pages/feynman_diagrams/feynman_ttbar_ljets_beamlin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207" y="1138432"/>
            <a:ext cx="4700528" cy="3125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472510" y="4561089"/>
            <a:ext cx="52312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s-I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Becoming harder to mantain low energy </a:t>
            </a:r>
            <a:endParaRPr lang="is-IS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is-I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thresholds </a:t>
            </a:r>
            <a:r>
              <a:rPr lang="is-I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for single lepton triggers </a:t>
            </a:r>
            <a:r>
              <a:rPr lang="is-I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level </a:t>
            </a:r>
          </a:p>
          <a:p>
            <a:r>
              <a:rPr lang="is-I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@ the </a:t>
            </a:r>
            <a:r>
              <a:rPr lang="is-IS" sz="2400" dirty="0" smtClean="0"/>
              <a:t>LHC </a:t>
            </a:r>
            <a:endParaRPr lang="is-IS" sz="2400" dirty="0" smtClean="0"/>
          </a:p>
          <a:p>
            <a:r>
              <a:rPr lang="is-IS" sz="2400" dirty="0" smtClean="0">
                <a:solidFill>
                  <a:srgbClr val="FF0000"/>
                </a:solidFill>
                <a:sym typeface="Wingdings"/>
              </a:rPr>
              <a:t> </a:t>
            </a:r>
            <a:r>
              <a:rPr lang="is-IS" sz="2400" dirty="0" smtClean="0">
                <a:solidFill>
                  <a:srgbClr val="FF0000"/>
                </a:solidFill>
                <a:sym typeface="Wingdings"/>
              </a:rPr>
              <a:t>Future requires new trigger schemes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050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mtClean="0"/>
              <a:t>11/8/17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defTabSz="914400"/>
            <a:fld id="{4FAB73BC-B049-4115-A692-8D63A059BFB8}" type="slidenum">
              <a:rPr lang="en-US" smtClean="0"/>
              <a:pPr defTabSz="914400"/>
              <a:t>7</a:t>
            </a:fld>
            <a:endParaRPr lang="en-US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7245"/>
            <a:ext cx="5383213" cy="5246687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148174" y="112304"/>
            <a:ext cx="11739026" cy="794725"/>
          </a:xfrm>
          <a:ln w="28575">
            <a:solidFill>
              <a:srgbClr val="7030A0"/>
            </a:solidFill>
          </a:ln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dirty="0" smtClean="0"/>
              <a:t> Large </a:t>
            </a:r>
            <a:r>
              <a:rPr lang="en-US" smtClean="0"/>
              <a:t>W samples : Test </a:t>
            </a:r>
            <a:r>
              <a:rPr lang="en-US" dirty="0" smtClean="0"/>
              <a:t>of </a:t>
            </a:r>
            <a:r>
              <a:rPr lang="en-US" dirty="0"/>
              <a:t>Lepton Universality</a:t>
            </a:r>
          </a:p>
        </p:txBody>
      </p:sp>
      <p:sp>
        <p:nvSpPr>
          <p:cNvPr id="5" name="Rectangle 4"/>
          <p:cNvSpPr/>
          <p:nvPr/>
        </p:nvSpPr>
        <p:spPr>
          <a:xfrm>
            <a:off x="148174" y="5905999"/>
            <a:ext cx="18982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>
                <a:latin typeface="Calibri" charset="0"/>
              </a:rPr>
              <a:t>arXiV:1612.03016 </a:t>
            </a:r>
            <a:endParaRPr lang="nb-NO">
              <a:effectLst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811919" y="5905999"/>
            <a:ext cx="3027277" cy="369332"/>
          </a:xfrm>
          <a:prstGeom prst="rect">
            <a:avLst/>
          </a:prstGeom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i="1" dirty="0" smtClean="0">
                <a:solidFill>
                  <a:srgbClr val="FF0000"/>
                </a:solidFill>
                <a:latin typeface="Symbol" charset="2"/>
                <a:ea typeface="Symbol" charset="2"/>
                <a:cs typeface="Symbol" charset="2"/>
              </a:rPr>
              <a:t>t</a:t>
            </a:r>
            <a:r>
              <a:rPr lang="en-US" i="1" dirty="0" smtClean="0">
                <a:solidFill>
                  <a:srgbClr val="FF0000"/>
                </a:solidFill>
                <a:latin typeface="Calibri" charset="0"/>
              </a:rPr>
              <a:t> BR </a:t>
            </a:r>
            <a:r>
              <a:rPr lang="en-US" i="1" dirty="0">
                <a:solidFill>
                  <a:srgbClr val="FF0000"/>
                </a:solidFill>
                <a:latin typeface="Calibri" charset="0"/>
              </a:rPr>
              <a:t>~2.7 </a:t>
            </a:r>
            <a:r>
              <a:rPr lang="en-US" i="1" dirty="0" err="1">
                <a:solidFill>
                  <a:srgbClr val="FF0000"/>
                </a:solidFill>
                <a:latin typeface="Calibri" charset="0"/>
              </a:rPr>
              <a:t>σ</a:t>
            </a:r>
            <a:r>
              <a:rPr lang="en-US" i="1" dirty="0">
                <a:solidFill>
                  <a:srgbClr val="FF0000"/>
                </a:solidFill>
                <a:latin typeface="Calibri" charset="0"/>
              </a:rPr>
              <a:t>  </a:t>
            </a:r>
            <a:r>
              <a:rPr lang="en-US" i="1" dirty="0" smtClean="0">
                <a:solidFill>
                  <a:srgbClr val="FF0000"/>
                </a:solidFill>
                <a:latin typeface="Calibri" charset="0"/>
              </a:rPr>
              <a:t>larger </a:t>
            </a:r>
            <a:r>
              <a:rPr lang="en-US" i="1" dirty="0">
                <a:solidFill>
                  <a:srgbClr val="FF0000"/>
                </a:solidFill>
                <a:latin typeface="Calibri" charset="0"/>
              </a:rPr>
              <a:t>than e/</a:t>
            </a:r>
            <a:r>
              <a:rPr lang="en-US" i="1" dirty="0">
                <a:solidFill>
                  <a:srgbClr val="FF0000"/>
                </a:solidFill>
                <a:latin typeface="Symbol" charset="2"/>
                <a:ea typeface="Symbol" charset="2"/>
                <a:cs typeface="Symbol" charset="2"/>
              </a:rPr>
              <a:t>m</a:t>
            </a:r>
            <a:r>
              <a:rPr lang="en-US" i="1" dirty="0">
                <a:solidFill>
                  <a:srgbClr val="FF0000"/>
                </a:solidFill>
                <a:latin typeface="Calibri" charset="0"/>
              </a:rPr>
              <a:t> 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5729" y="1019536"/>
            <a:ext cx="3568148" cy="485875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387840" y="1583797"/>
            <a:ext cx="249936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If anomalies in </a:t>
            </a:r>
          </a:p>
          <a:p>
            <a:pPr algn="ctr"/>
            <a:r>
              <a:rPr lang="en-US" sz="2400" dirty="0" smtClean="0"/>
              <a:t>b-meson  decays into </a:t>
            </a:r>
            <a:r>
              <a:rPr lang="en-US" sz="2400" dirty="0" smtClean="0">
                <a:latin typeface="Symbol" charset="2"/>
                <a:ea typeface="Symbol" charset="2"/>
                <a:cs typeface="Symbol" charset="2"/>
              </a:rPr>
              <a:t>t</a:t>
            </a:r>
            <a:r>
              <a:rPr lang="en-US" sz="2400" dirty="0" smtClean="0"/>
              <a:t>’s </a:t>
            </a:r>
            <a:r>
              <a:rPr lang="en-US" sz="2400" dirty="0">
                <a:solidFill>
                  <a:srgbClr val="00B050"/>
                </a:solidFill>
                <a:latin typeface="Symbol" charset="2"/>
                <a:ea typeface="Symbol" charset="2"/>
                <a:cs typeface="Symbol" charset="2"/>
              </a:rPr>
              <a:t>(</a:t>
            </a:r>
            <a:r>
              <a:rPr lang="en-US" sz="2400" dirty="0" smtClean="0">
                <a:solidFill>
                  <a:srgbClr val="00B050"/>
                </a:solidFill>
              </a:rPr>
              <a:t>D*</a:t>
            </a:r>
            <a:r>
              <a:rPr lang="en-US" sz="2400" dirty="0" err="1" smtClean="0">
                <a:solidFill>
                  <a:srgbClr val="00B050"/>
                </a:solidFill>
                <a:latin typeface="Symbol" charset="2"/>
                <a:ea typeface="Symbol" charset="2"/>
                <a:cs typeface="Symbol" charset="2"/>
              </a:rPr>
              <a:t>tn</a:t>
            </a:r>
            <a:r>
              <a:rPr lang="en-US" sz="2400" dirty="0" smtClean="0">
                <a:solidFill>
                  <a:srgbClr val="00B050"/>
                </a:solidFill>
                <a:latin typeface="Symbol" charset="2"/>
                <a:ea typeface="Symbol" charset="2"/>
                <a:cs typeface="Symbol" charset="2"/>
              </a:rPr>
              <a:t>)</a:t>
            </a:r>
            <a:r>
              <a:rPr lang="en-US" sz="2400" dirty="0" smtClean="0">
                <a:solidFill>
                  <a:srgbClr val="00B050"/>
                </a:solidFill>
              </a:rPr>
              <a:t> </a:t>
            </a:r>
            <a:r>
              <a:rPr lang="en-US" sz="2400" dirty="0" smtClean="0"/>
              <a:t>persists</a:t>
            </a:r>
            <a:r>
              <a:rPr lang="en-US" sz="2400" dirty="0" smtClean="0"/>
              <a:t>, it </a:t>
            </a:r>
          </a:p>
          <a:p>
            <a:pPr algn="ctr"/>
            <a:r>
              <a:rPr lang="en-US" sz="2400" dirty="0"/>
              <a:t>b</a:t>
            </a:r>
            <a:r>
              <a:rPr lang="en-US" sz="2400" dirty="0" smtClean="0"/>
              <a:t>ecomes more important to </a:t>
            </a:r>
          </a:p>
          <a:p>
            <a:pPr algn="ctr"/>
            <a:r>
              <a:rPr lang="en-US" sz="2400" dirty="0">
                <a:solidFill>
                  <a:srgbClr val="7030A0"/>
                </a:solidFill>
              </a:rPr>
              <a:t>r</a:t>
            </a:r>
            <a:r>
              <a:rPr lang="en-US" sz="2400" dirty="0" smtClean="0">
                <a:solidFill>
                  <a:srgbClr val="7030A0"/>
                </a:solidFill>
              </a:rPr>
              <a:t>evise our assumptions </a:t>
            </a:r>
          </a:p>
          <a:p>
            <a:pPr algn="ctr"/>
            <a:r>
              <a:rPr lang="en-US" sz="2400" dirty="0" smtClean="0">
                <a:solidFill>
                  <a:srgbClr val="7030A0"/>
                </a:solidFill>
              </a:rPr>
              <a:t>on </a:t>
            </a:r>
            <a:r>
              <a:rPr lang="en-US" sz="2400" dirty="0" smtClean="0">
                <a:solidFill>
                  <a:srgbClr val="7030A0"/>
                </a:solidFill>
              </a:rPr>
              <a:t>Lepton </a:t>
            </a:r>
            <a:endParaRPr lang="en-US" sz="2400" dirty="0" smtClean="0">
              <a:solidFill>
                <a:srgbClr val="7030A0"/>
              </a:solidFill>
            </a:endParaRPr>
          </a:p>
          <a:p>
            <a:pPr algn="ctr"/>
            <a:r>
              <a:rPr lang="en-US" sz="2400" dirty="0" smtClean="0">
                <a:solidFill>
                  <a:srgbClr val="7030A0"/>
                </a:solidFill>
              </a:rPr>
              <a:t>Universality </a:t>
            </a:r>
          </a:p>
        </p:txBody>
      </p:sp>
      <p:sp>
        <p:nvSpPr>
          <p:cNvPr id="6" name="Oval 5"/>
          <p:cNvSpPr/>
          <p:nvPr/>
        </p:nvSpPr>
        <p:spPr>
          <a:xfrm>
            <a:off x="6220691" y="920884"/>
            <a:ext cx="2493818" cy="506135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349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74566" y="59144"/>
            <a:ext cx="3898669" cy="1626668"/>
          </a:xfrm>
        </p:spPr>
        <p:txBody>
          <a:bodyPr>
            <a:normAutofit/>
          </a:bodyPr>
          <a:lstStyle/>
          <a:p>
            <a:r>
              <a:rPr lang="en-US" dirty="0" smtClean="0"/>
              <a:t>Already</a:t>
            </a:r>
            <a:br>
              <a:rPr lang="en-US" dirty="0" smtClean="0"/>
            </a:br>
            <a:r>
              <a:rPr lang="en-US" dirty="0" smtClean="0"/>
              <a:t>ATLAS </a:t>
            </a:r>
            <a:r>
              <a:rPr lang="en-US" dirty="0" smtClean="0"/>
              <a:t>+ </a:t>
            </a:r>
            <a:r>
              <a:rPr lang="en-US" dirty="0" smtClean="0"/>
              <a:t>CMS has      </a:t>
            </a:r>
            <a:br>
              <a:rPr lang="en-US" dirty="0" smtClean="0"/>
            </a:br>
            <a:r>
              <a:rPr lang="en-US" dirty="0" smtClean="0"/>
              <a:t>&gt; 15</a:t>
            </a:r>
            <a:r>
              <a:rPr lang="en-US" dirty="0" smtClean="0"/>
              <a:t>0 fb</a:t>
            </a:r>
            <a:r>
              <a:rPr lang="en-US" baseline="30000" dirty="0" smtClean="0"/>
              <a:t>-1 </a:t>
            </a:r>
            <a:r>
              <a:rPr lang="en-US" dirty="0" smtClean="0"/>
              <a:t>@ 13 </a:t>
            </a:r>
            <a:r>
              <a:rPr lang="en-US" dirty="0" err="1" smtClean="0"/>
              <a:t>TeV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11/8/17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2054" name="Picture 6" descr="ttps://cms-service-lumi.web.cern.ch/cms-service-lumi/publicplots/int_lumi_cumulative_pp_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675" y="4378035"/>
            <a:ext cx="3587106" cy="2355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ttps://atlas.web.cern.ch/Atlas/GROUPS/PHYSICS/CombinedSummaryPlots/SM/ATLAS_d_SMSummary_FiducialXsect_ro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0943" y="710149"/>
            <a:ext cx="7890217" cy="5749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4932218" y="1870367"/>
            <a:ext cx="3325091" cy="4017816"/>
          </a:xfrm>
          <a:prstGeom prst="rect">
            <a:avLst/>
          </a:prstGeom>
          <a:solidFill>
            <a:schemeClr val="accent1">
              <a:alpha val="1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66" y="1694959"/>
            <a:ext cx="3608215" cy="2592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397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11/8/17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9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735522" y="1017416"/>
            <a:ext cx="7373355" cy="3504075"/>
          </a:xfrm>
        </p:spPr>
        <p:txBody>
          <a:bodyPr>
            <a:noAutofit/>
          </a:bodyPr>
          <a:lstStyle/>
          <a:p>
            <a:pPr lvl="1">
              <a:buFont typeface="Wingdings" charset="2"/>
              <a:buChar char="§"/>
            </a:pPr>
            <a:r>
              <a:rPr lang="en-US" sz="2800" dirty="0"/>
              <a:t> </a:t>
            </a:r>
            <a:r>
              <a:rPr lang="en-US" sz="2800" dirty="0" smtClean="0"/>
              <a:t>To provide precise measurements of fundamental parameters to tests the theory:</a:t>
            </a:r>
          </a:p>
          <a:p>
            <a:pPr lvl="1">
              <a:buFont typeface="Wingdings" charset="2"/>
              <a:buChar char="§"/>
            </a:pPr>
            <a:endParaRPr lang="en-US" sz="2800" dirty="0"/>
          </a:p>
          <a:p>
            <a:pPr lvl="1">
              <a:buFont typeface="Wingdings" charset="2"/>
              <a:buChar char="§"/>
            </a:pPr>
            <a:endParaRPr lang="en-US" sz="4400" dirty="0" smtClean="0"/>
          </a:p>
          <a:p>
            <a:pPr marL="201168" lvl="1" indent="0">
              <a:buNone/>
            </a:pPr>
            <a:r>
              <a:rPr lang="en-US" sz="2800" dirty="0" smtClean="0"/>
              <a:t>Why?  To have access to potential </a:t>
            </a:r>
            <a:r>
              <a:rPr lang="en-US" sz="2800" i="1" dirty="0" smtClean="0">
                <a:solidFill>
                  <a:srgbClr val="92D050"/>
                </a:solidFill>
                <a:latin typeface="Apple Chancery" charset="0"/>
                <a:ea typeface="Apple Chancery" charset="0"/>
                <a:cs typeface="Apple Chancery" charset="0"/>
              </a:rPr>
              <a:t>virtual new  particles</a:t>
            </a:r>
            <a:r>
              <a:rPr lang="en-US" sz="2800" dirty="0" smtClean="0"/>
              <a:t> that might not be directly accessible at the current center of mass energy</a:t>
            </a:r>
            <a:r>
              <a:rPr lang="is-IS" sz="2800" dirty="0" smtClean="0"/>
              <a:t>… </a:t>
            </a:r>
            <a:r>
              <a:rPr lang="en-US" sz="2800" dirty="0" smtClean="0"/>
              <a:t>just as we did for the Higgs</a:t>
            </a:r>
          </a:p>
          <a:p>
            <a:pPr marL="201168" lvl="1" indent="0">
              <a:buNone/>
            </a:pPr>
            <a:endParaRPr lang="en-US" sz="2800" dirty="0" smtClean="0"/>
          </a:p>
          <a:p>
            <a:pPr marL="201168" lvl="1" indent="0">
              <a:buNone/>
            </a:pPr>
            <a:endParaRPr lang="en-US" sz="2800" dirty="0" smtClean="0"/>
          </a:p>
        </p:txBody>
      </p:sp>
      <p:sp>
        <p:nvSpPr>
          <p:cNvPr id="13" name="TextBox 12"/>
          <p:cNvSpPr txBox="1"/>
          <p:nvPr/>
        </p:nvSpPr>
        <p:spPr>
          <a:xfrm>
            <a:off x="1862207" y="201242"/>
            <a:ext cx="8660545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lvl="1"/>
            <a:r>
              <a:rPr lang="en-US" sz="2800" dirty="0" smtClean="0"/>
              <a:t>Role </a:t>
            </a:r>
            <a:r>
              <a:rPr lang="en-US" sz="2800" smtClean="0"/>
              <a:t>of </a:t>
            </a:r>
            <a:r>
              <a:rPr lang="en-US" sz="2800" smtClean="0"/>
              <a:t>precision EWK </a:t>
            </a:r>
            <a:r>
              <a:rPr lang="en-US" sz="2800" dirty="0" smtClean="0"/>
              <a:t>measurements @ Hadron </a:t>
            </a:r>
            <a:r>
              <a:rPr lang="en-US" sz="2800" dirty="0" smtClean="0"/>
              <a:t>Colliders</a:t>
            </a:r>
            <a:endParaRPr lang="en-US" sz="28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6923" y="2104169"/>
            <a:ext cx="4446038" cy="554226"/>
          </a:xfrm>
          <a:prstGeom prst="rect">
            <a:avLst/>
          </a:prstGeom>
          <a:solidFill>
            <a:schemeClr val="accent2"/>
          </a:solidFill>
          <a:ln>
            <a:solidFill>
              <a:schemeClr val="accent1"/>
            </a:solidFill>
          </a:ln>
        </p:spPr>
      </p:pic>
      <p:sp>
        <p:nvSpPr>
          <p:cNvPr id="16" name="TextBox 15"/>
          <p:cNvSpPr txBox="1"/>
          <p:nvPr/>
        </p:nvSpPr>
        <p:spPr>
          <a:xfrm>
            <a:off x="10522752" y="2090203"/>
            <a:ext cx="551754" cy="584775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C00000"/>
                </a:solidFill>
                <a:latin typeface="Symbol" charset="2"/>
                <a:ea typeface="Symbol" charset="2"/>
                <a:cs typeface="Symbol" charset="2"/>
              </a:rPr>
              <a:t>a</a:t>
            </a:r>
            <a:r>
              <a:rPr lang="en-US" sz="3200" baseline="-25000" dirty="0" smtClean="0">
                <a:solidFill>
                  <a:srgbClr val="C00000"/>
                </a:solidFill>
              </a:rPr>
              <a:t>s</a:t>
            </a:r>
            <a:endParaRPr lang="en-US" sz="3200" baseline="-25000" dirty="0">
              <a:solidFill>
                <a:srgbClr val="C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802588" y="4823946"/>
            <a:ext cx="5084617" cy="138499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solidFill>
                  <a:schemeClr val="accent1"/>
                </a:solidFill>
                <a:latin typeface="Apple Chancery" charset="0"/>
                <a:ea typeface="Apple Chancery" charset="0"/>
                <a:cs typeface="Apple Chancery" charset="0"/>
              </a:rPr>
              <a:t>Some tension already in </a:t>
            </a:r>
            <a:r>
              <a:rPr lang="en-US" sz="2800" b="1" i="1" dirty="0" smtClean="0">
                <a:solidFill>
                  <a:schemeClr val="accent1"/>
                </a:solidFill>
                <a:latin typeface="Apple Chancery" charset="0"/>
                <a:ea typeface="Apple Chancery" charset="0"/>
                <a:cs typeface="Apple Chancery" charset="0"/>
              </a:rPr>
              <a:t>data     </a:t>
            </a:r>
            <a:r>
              <a:rPr lang="is-IS" sz="2800" b="1" i="1" dirty="0" smtClean="0">
                <a:solidFill>
                  <a:schemeClr val="accent1"/>
                </a:solidFill>
                <a:latin typeface="Apple Chancery" charset="0"/>
                <a:ea typeface="Apple Chancery" charset="0"/>
                <a:cs typeface="Apple Chancery" charset="0"/>
              </a:rPr>
              <a:t>… Better precision before we </a:t>
            </a:r>
            <a:r>
              <a:rPr lang="is-IS" sz="2800" b="1" i="1" dirty="0" smtClean="0">
                <a:solidFill>
                  <a:schemeClr val="accent1"/>
                </a:solidFill>
                <a:latin typeface="Apple Chancery" charset="0"/>
                <a:ea typeface="Apple Chancery" charset="0"/>
                <a:cs typeface="Apple Chancery" charset="0"/>
              </a:rPr>
              <a:t>can conclude </a:t>
            </a:r>
            <a:r>
              <a:rPr lang="is-IS" sz="2800" b="1" i="1" dirty="0" smtClean="0">
                <a:solidFill>
                  <a:schemeClr val="accent1"/>
                </a:solidFill>
                <a:latin typeface="Apple Chancery" charset="0"/>
                <a:ea typeface="Apple Chancery" charset="0"/>
                <a:cs typeface="Apple Chancery" charset="0"/>
              </a:rPr>
              <a:t>if significant</a:t>
            </a:r>
            <a:endParaRPr lang="en-US" sz="2800" b="1" i="1" dirty="0">
              <a:solidFill>
                <a:schemeClr val="accent1"/>
              </a:solidFill>
              <a:latin typeface="Apple Chancery" charset="0"/>
              <a:ea typeface="Apple Chancery" charset="0"/>
              <a:cs typeface="Apple Chancery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835" y="1017416"/>
            <a:ext cx="4290423" cy="3616127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356" y="4823946"/>
            <a:ext cx="6329427" cy="1384995"/>
          </a:xfrm>
          <a:prstGeom prst="rect">
            <a:avLst/>
          </a:prstGeom>
          <a:ln>
            <a:solidFill>
              <a:srgbClr val="92D050"/>
            </a:solidFill>
          </a:ln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2176" y="4843367"/>
            <a:ext cx="3961754" cy="1282443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330" y="5417122"/>
            <a:ext cx="279362" cy="18624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177626" y="3355169"/>
            <a:ext cx="115288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MR9" charset="0"/>
              </a:rPr>
              <a:t>J. </a:t>
            </a:r>
            <a:r>
              <a:rPr lang="en-US" dirty="0" err="1" smtClean="0">
                <a:latin typeface="CMR9" charset="0"/>
              </a:rPr>
              <a:t>Erler</a:t>
            </a:r>
            <a:r>
              <a:rPr lang="en-US" dirty="0" smtClean="0">
                <a:latin typeface="CMR9" charset="0"/>
              </a:rPr>
              <a:t> </a:t>
            </a:r>
          </a:p>
          <a:p>
            <a:r>
              <a:rPr lang="en-US" dirty="0" smtClean="0">
                <a:latin typeface="CMR9" charset="0"/>
              </a:rPr>
              <a:t>A</a:t>
            </a:r>
            <a:r>
              <a:rPr lang="en-US" dirty="0">
                <a:latin typeface="CMR9" charset="0"/>
              </a:rPr>
              <a:t>. Freitas </a:t>
            </a:r>
            <a:endParaRPr lang="en-US" dirty="0">
              <a:effectLst/>
              <a:latin typeface="CMR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5410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11/8/17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2572" y="332509"/>
            <a:ext cx="7843949" cy="575069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70888" y="762001"/>
            <a:ext cx="314162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/>
              <a:t>Not trivial </a:t>
            </a:r>
          </a:p>
          <a:p>
            <a:pPr algn="ctr"/>
            <a:r>
              <a:rPr lang="en-US" sz="3600" dirty="0" smtClean="0"/>
              <a:t>to measure the </a:t>
            </a:r>
          </a:p>
          <a:p>
            <a:pPr algn="ctr"/>
            <a:r>
              <a:rPr lang="en-US" sz="3600" dirty="0" smtClean="0"/>
              <a:t>W-mass</a:t>
            </a:r>
          </a:p>
        </p:txBody>
      </p:sp>
      <p:pic>
        <p:nvPicPr>
          <p:cNvPr id="10" name="Content Placeholder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09" y="2764711"/>
            <a:ext cx="4021263" cy="2855096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 flipH="1">
            <a:off x="4128658" y="318655"/>
            <a:ext cx="13855" cy="57645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4111" y="6414200"/>
            <a:ext cx="9009610" cy="396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216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39" y="2896944"/>
            <a:ext cx="3504599" cy="334393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11/8/17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260346" y="92067"/>
            <a:ext cx="5239906" cy="1176769"/>
          </a:xfrm>
          <a:solidFill>
            <a:schemeClr val="bg1"/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en-US" sz="4000" dirty="0" smtClean="0"/>
              <a:t>Top mass “easier”: more </a:t>
            </a:r>
            <a:r>
              <a:rPr lang="en-US" sz="4000" smtClean="0"/>
              <a:t/>
            </a:r>
            <a:br>
              <a:rPr lang="en-US" sz="4000" smtClean="0"/>
            </a:br>
            <a:r>
              <a:rPr lang="en-US" sz="4000" smtClean="0"/>
              <a:t>measurement</a:t>
            </a:r>
            <a:endParaRPr lang="en-US" sz="4000" dirty="0"/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</p:nvPr>
        </p:nvSpPr>
        <p:spPr>
          <a:xfrm>
            <a:off x="191070" y="1459787"/>
            <a:ext cx="7706015" cy="2266321"/>
          </a:xfrm>
        </p:spPr>
        <p:txBody>
          <a:bodyPr/>
          <a:lstStyle/>
          <a:p>
            <a:r>
              <a:rPr lang="en-US" dirty="0" smtClean="0"/>
              <a:t>We still need to improve </a:t>
            </a:r>
            <a:r>
              <a:rPr lang="en-US" dirty="0" err="1" smtClean="0"/>
              <a:t>M</a:t>
            </a:r>
            <a:r>
              <a:rPr lang="en-US" baseline="-25000" dirty="0" err="1" smtClean="0"/>
              <a:t>top</a:t>
            </a:r>
            <a:r>
              <a:rPr lang="en-US" dirty="0" smtClean="0"/>
              <a:t> – </a:t>
            </a:r>
            <a:r>
              <a:rPr lang="en-US" dirty="0">
                <a:solidFill>
                  <a:srgbClr val="FF0000"/>
                </a:solidFill>
              </a:rPr>
              <a:t>t</a:t>
            </a:r>
            <a:r>
              <a:rPr lang="en-US" dirty="0" smtClean="0">
                <a:solidFill>
                  <a:srgbClr val="FF0000"/>
                </a:solidFill>
              </a:rPr>
              <a:t>he recent shift on the world average of the top mass resulted in a lowering of 3 GeV on the predicted Higgs mass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7030A0"/>
                </a:solidFill>
              </a:rPr>
              <a:t>Future improvements will include the exploitation of  boosted objects </a:t>
            </a:r>
            <a:r>
              <a:rPr lang="en-US" dirty="0">
                <a:solidFill>
                  <a:srgbClr val="7030A0"/>
                </a:solidFill>
              </a:rPr>
              <a:t>topology with W’s decaying </a:t>
            </a:r>
            <a:r>
              <a:rPr lang="en-US" dirty="0" err="1">
                <a:solidFill>
                  <a:srgbClr val="7030A0"/>
                </a:solidFill>
              </a:rPr>
              <a:t>hadronically</a:t>
            </a:r>
            <a:r>
              <a:rPr lang="en-US" dirty="0">
                <a:solidFill>
                  <a:srgbClr val="7030A0"/>
                </a:solidFill>
              </a:rPr>
              <a:t>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9681" y="1994448"/>
            <a:ext cx="4150821" cy="128701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5348" y="93953"/>
            <a:ext cx="5663813" cy="125730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9927" y="2896945"/>
            <a:ext cx="3524821" cy="331345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410315" y="4067758"/>
            <a:ext cx="9809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boosted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 rot="18807144">
            <a:off x="4769422" y="4098536"/>
            <a:ext cx="10871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err="1" smtClean="0">
                <a:solidFill>
                  <a:srgbClr val="FF0000"/>
                </a:solidFill>
              </a:rPr>
              <a:t>p</a:t>
            </a:r>
            <a:r>
              <a:rPr lang="en-US" sz="1400" b="1" baseline="-25000" dirty="0" err="1" smtClean="0">
                <a:solidFill>
                  <a:srgbClr val="FF0000"/>
                </a:solidFill>
              </a:rPr>
              <a:t>T</a:t>
            </a:r>
            <a:r>
              <a:rPr lang="en-US" sz="1400" b="1" dirty="0" smtClean="0">
                <a:solidFill>
                  <a:srgbClr val="FF0000"/>
                </a:solidFill>
              </a:rPr>
              <a:t>&gt; 500 GeV</a:t>
            </a:r>
            <a:endParaRPr lang="en-US" sz="1400" b="1" dirty="0">
              <a:solidFill>
                <a:srgbClr val="FF0000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6983" y="1472448"/>
            <a:ext cx="2095500" cy="2413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1239960" y="1405865"/>
            <a:ext cx="662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“old”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8846" y="3188886"/>
            <a:ext cx="4123154" cy="3021513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1163598" y="960174"/>
            <a:ext cx="10315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7 + 8 </a:t>
            </a:r>
            <a:r>
              <a:rPr lang="en-US" dirty="0" err="1" smtClean="0">
                <a:solidFill>
                  <a:srgbClr val="FF0000"/>
                </a:solidFill>
              </a:rPr>
              <a:t>TeV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70" y="5990634"/>
            <a:ext cx="2565400" cy="279400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23" name="Oval 22"/>
          <p:cNvSpPr/>
          <p:nvPr/>
        </p:nvSpPr>
        <p:spPr>
          <a:xfrm>
            <a:off x="8041136" y="5962924"/>
            <a:ext cx="174609" cy="1397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495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401F3FC2-0CA7-44E2-B365-0C1C192844AC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AA28FB93-95A7-4FDC-8465-018F5B4D69A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xmlns="" id="{EE040581-5351-4206-8622-1AB9B6F1B858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xmlns="" id="{85265A31-16F0-4D1B-8B59-46B4F1DD77A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045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B6D50067-72E5-4961-9777-1BD8CE44BA7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7BD3CFE0-CBDC-4721-8819-C75F13CAF43C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4906176"/>
            <a:ext cx="12188952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4" r="-1" b="-1"/>
          <a:stretch/>
        </p:blipFill>
        <p:spPr>
          <a:xfrm>
            <a:off x="124716" y="110850"/>
            <a:ext cx="7250119" cy="474479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11/8/17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 smtClean="0"/>
              <a:pPr>
                <a:spcAft>
                  <a:spcPts val="600"/>
                </a:spcAft>
              </a:pPr>
              <a:t>12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261633" y="4898109"/>
            <a:ext cx="10058400" cy="150306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baseline="-25000" dirty="0" smtClean="0">
                <a:solidFill>
                  <a:srgbClr val="FFFFFF"/>
                </a:solidFill>
              </a:rPr>
              <a:t>Reduction by</a:t>
            </a:r>
            <a:r>
              <a:rPr lang="en-US" sz="3600" dirty="0" smtClean="0">
                <a:solidFill>
                  <a:srgbClr val="FFFFFF"/>
                </a:solidFill>
              </a:rPr>
              <a:t> </a:t>
            </a:r>
            <a:r>
              <a:rPr lang="en-US" sz="3600" baseline="-25000" dirty="0" smtClean="0">
                <a:solidFill>
                  <a:srgbClr val="FFFFFF"/>
                </a:solidFill>
              </a:rPr>
              <a:t>factor of 2 </a:t>
            </a:r>
            <a:br>
              <a:rPr lang="en-US" sz="3600" baseline="-25000" dirty="0" smtClean="0">
                <a:solidFill>
                  <a:srgbClr val="FFFFFF"/>
                </a:solidFill>
              </a:rPr>
            </a:br>
            <a:r>
              <a:rPr lang="en-US" sz="3600" baseline="-25000" dirty="0" smtClean="0">
                <a:solidFill>
                  <a:srgbClr val="FFFFFF"/>
                </a:solidFill>
              </a:rPr>
              <a:t>expected</a:t>
            </a:r>
            <a:r>
              <a:rPr lang="en-US" sz="3600" baseline="-25000" dirty="0">
                <a:solidFill>
                  <a:srgbClr val="FFFFFF"/>
                </a:solidFill>
              </a:rPr>
              <a:t> </a:t>
            </a:r>
            <a:r>
              <a:rPr lang="en-US" sz="3600" baseline="-25000" dirty="0" smtClean="0">
                <a:solidFill>
                  <a:srgbClr val="FFFFFF"/>
                </a:solidFill>
              </a:rPr>
              <a:t>with 13 </a:t>
            </a:r>
            <a:r>
              <a:rPr lang="en-US" sz="3600" baseline="-25000" dirty="0" err="1" smtClean="0">
                <a:solidFill>
                  <a:srgbClr val="FFFFFF"/>
                </a:solidFill>
              </a:rPr>
              <a:t>TeV</a:t>
            </a:r>
            <a:r>
              <a:rPr lang="en-US" sz="3600" baseline="-25000" dirty="0" smtClean="0">
                <a:solidFill>
                  <a:srgbClr val="FFFFFF"/>
                </a:solidFill>
              </a:rPr>
              <a:t> data</a:t>
            </a:r>
            <a:br>
              <a:rPr lang="en-US" sz="3600" baseline="-25000" dirty="0" smtClean="0">
                <a:solidFill>
                  <a:srgbClr val="FFFFFF"/>
                </a:solidFill>
              </a:rPr>
            </a:br>
            <a:r>
              <a:rPr lang="en-US" sz="3600" baseline="-25000" dirty="0">
                <a:solidFill>
                  <a:srgbClr val="FFFFFF"/>
                </a:solidFill>
              </a:rPr>
              <a:t/>
            </a:r>
            <a:br>
              <a:rPr lang="en-US" sz="3600" baseline="-25000" dirty="0">
                <a:solidFill>
                  <a:srgbClr val="FFFFFF"/>
                </a:solidFill>
              </a:rPr>
            </a:br>
            <a:r>
              <a:rPr lang="en-US" sz="3600" baseline="-25000" dirty="0" smtClean="0">
                <a:solidFill>
                  <a:srgbClr val="FFFFFF"/>
                </a:solidFill>
              </a:rPr>
              <a:t>By 4 at the HL-LHC </a:t>
            </a:r>
            <a:endParaRPr lang="en-US" sz="3600" baseline="-25000" dirty="0">
              <a:solidFill>
                <a:srgbClr val="FFFF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8327" y="221673"/>
            <a:ext cx="4755615" cy="461802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839364" y="27710"/>
            <a:ext cx="3794629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CMR8" charset="0"/>
              </a:rPr>
              <a:t>effective </a:t>
            </a:r>
            <a:r>
              <a:rPr lang="en-US" b="1" dirty="0" err="1">
                <a:solidFill>
                  <a:srgbClr val="7030A0"/>
                </a:solidFill>
                <a:latin typeface="CMR8" charset="0"/>
              </a:rPr>
              <a:t>leptonic</a:t>
            </a:r>
            <a:r>
              <a:rPr lang="en-US" b="1" dirty="0">
                <a:solidFill>
                  <a:srgbClr val="7030A0"/>
                </a:solidFill>
                <a:latin typeface="CMR8" charset="0"/>
              </a:rPr>
              <a:t> weak mixing angle </a:t>
            </a:r>
            <a:endParaRPr lang="en-US" b="1" dirty="0">
              <a:solidFill>
                <a:srgbClr val="7030A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6982" y="5279976"/>
            <a:ext cx="8018317" cy="108773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534400" y="5888179"/>
            <a:ext cx="18423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CMS @ 8 </a:t>
            </a:r>
            <a:r>
              <a:rPr lang="en-US" sz="2400" dirty="0" err="1" smtClean="0">
                <a:solidFill>
                  <a:srgbClr val="FF0000"/>
                </a:solidFill>
              </a:rPr>
              <a:t>TeV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4290" y="4094075"/>
            <a:ext cx="2670629" cy="64913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91612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11/8/17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816" y="244654"/>
            <a:ext cx="6650182" cy="319357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121811" y="1078546"/>
            <a:ext cx="4696692" cy="221599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7030A0"/>
                </a:solidFill>
              </a:rPr>
              <a:t>Indication that assumed </a:t>
            </a:r>
            <a:r>
              <a:rPr lang="en-US" sz="2400" dirty="0" smtClean="0">
                <a:solidFill>
                  <a:srgbClr val="7030A0"/>
                </a:solidFill>
              </a:rPr>
              <a:t>PDF’s </a:t>
            </a:r>
            <a:r>
              <a:rPr lang="en-US" sz="2400" dirty="0" smtClean="0">
                <a:solidFill>
                  <a:srgbClr val="7030A0"/>
                </a:solidFill>
              </a:rPr>
              <a:t>are not correct</a:t>
            </a:r>
            <a:r>
              <a:rPr lang="is-IS" sz="2400" dirty="0" smtClean="0">
                <a:solidFill>
                  <a:srgbClr val="7030A0"/>
                </a:solidFill>
              </a:rPr>
              <a:t>… More </a:t>
            </a:r>
            <a:r>
              <a:rPr lang="is-IS" sz="2400" dirty="0" smtClean="0">
                <a:solidFill>
                  <a:srgbClr val="7030A0"/>
                </a:solidFill>
              </a:rPr>
              <a:t>specifically the </a:t>
            </a:r>
          </a:p>
          <a:p>
            <a:r>
              <a:rPr lang="is-IS" sz="2400" dirty="0" smtClean="0">
                <a:solidFill>
                  <a:srgbClr val="7030A0"/>
                </a:solidFill>
              </a:rPr>
              <a:t>content of strange </a:t>
            </a:r>
            <a:r>
              <a:rPr lang="is-IS" sz="2400" dirty="0" smtClean="0">
                <a:solidFill>
                  <a:srgbClr val="7030A0"/>
                </a:solidFill>
              </a:rPr>
              <a:t>quarks </a:t>
            </a:r>
            <a:r>
              <a:rPr lang="is-IS" sz="2400" dirty="0" smtClean="0">
                <a:solidFill>
                  <a:srgbClr val="7030A0"/>
                </a:solidFill>
              </a:rPr>
              <a:t>in the </a:t>
            </a:r>
            <a:r>
              <a:rPr lang="is-IS" sz="2400" dirty="0" smtClean="0">
                <a:solidFill>
                  <a:srgbClr val="7030A0"/>
                </a:solidFill>
              </a:rPr>
              <a:t>proton </a:t>
            </a:r>
            <a:r>
              <a:rPr lang="is-IS" sz="2400" dirty="0" smtClean="0">
                <a:solidFill>
                  <a:srgbClr val="FFC000"/>
                </a:solidFill>
                <a:sym typeface="Wingdings"/>
              </a:rPr>
              <a:t></a:t>
            </a:r>
            <a:r>
              <a:rPr lang="is-IS" sz="2400" i="1" dirty="0" smtClean="0">
                <a:solidFill>
                  <a:srgbClr val="FFC000"/>
                </a:solidFill>
                <a:sym typeface="Wingdings"/>
              </a:rPr>
              <a:t> Strange quarks again   misbehaving </a:t>
            </a:r>
            <a:endParaRPr lang="is-IS" sz="2400" i="1" dirty="0" smtClean="0">
              <a:solidFill>
                <a:srgbClr val="FFC000"/>
              </a:solidFill>
            </a:endParaRPr>
          </a:p>
          <a:p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57937"/>
            <a:ext cx="7107381" cy="2702791"/>
          </a:xfrm>
          <a:prstGeom prst="rect">
            <a:avLst/>
          </a:prstGeom>
          <a:ln>
            <a:noFill/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7478" y="3441067"/>
            <a:ext cx="3816927" cy="266911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807" y="3037506"/>
            <a:ext cx="5346700" cy="381000"/>
          </a:xfrm>
          <a:prstGeom prst="rect">
            <a:avLst/>
          </a:prstGeom>
          <a:ln>
            <a:solidFill>
              <a:srgbClr val="92D05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8340437" y="244654"/>
            <a:ext cx="2560637" cy="52322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V</a:t>
            </a:r>
            <a:r>
              <a:rPr lang="en-US" sz="2800" baseline="-25000" dirty="0" err="1" smtClean="0"/>
              <a:t>cs</a:t>
            </a:r>
            <a:r>
              <a:rPr lang="en-US" sz="2800" dirty="0" smtClean="0"/>
              <a:t> from PDF fit </a:t>
            </a:r>
            <a:endParaRPr lang="en-US" sz="2800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5832764" y="0"/>
            <a:ext cx="0" cy="512618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092036" y="3807688"/>
            <a:ext cx="10550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Without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W/Z data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545976" y="3847052"/>
            <a:ext cx="11776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With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W/Z data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898595" y="6455475"/>
            <a:ext cx="18982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>
                <a:solidFill>
                  <a:srgbClr val="FFFF00"/>
                </a:solidFill>
                <a:latin typeface="Calibri" charset="0"/>
              </a:rPr>
              <a:t>arXiV:1612.03016 </a:t>
            </a:r>
            <a:endParaRPr lang="nb-NO" dirty="0">
              <a:solidFill>
                <a:srgbClr val="FFFF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08997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xmlns="" id="{401F3FC2-0CA7-44E2-B365-0C1C192844AC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xmlns="" id="{AA28FB93-95A7-4FDC-8465-018F5B4D69A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xmlns="" id="{EE040581-5351-4206-8622-1AB9B6F1B858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77" name="Rectangle 76">
            <a:extLst>
              <a:ext uri="{FF2B5EF4-FFF2-40B4-BE49-F238E27FC236}">
                <a16:creationId xmlns:a16="http://schemas.microsoft.com/office/drawing/2014/main" xmlns="" id="{6580E5AA-6B6F-4CBD-976A-38ED09A9722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045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xmlns="" id="{3D875A80-E950-4530-9D03-18C6DC6C5FD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xmlns="" id="{42C213CD-3D11-45B6-9C11-54FD2C831B63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4906176"/>
            <a:ext cx="12188952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26" name="Picture 2" descr="ttps://twiki.cern.ch/twiki/pub/LHCPhysics/SingleTopVtbHistory/singletop_Vtb_may2017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4" b="4"/>
          <a:stretch/>
        </p:blipFill>
        <p:spPr bwMode="auto">
          <a:xfrm>
            <a:off x="7237340" y="80284"/>
            <a:ext cx="4835870" cy="6744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11/8/17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 smtClean="0"/>
              <a:pPr>
                <a:spcAft>
                  <a:spcPts val="600"/>
                </a:spcAft>
              </a:pPr>
              <a:t>14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417774" y="4973752"/>
            <a:ext cx="6564918" cy="145858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3600" dirty="0" smtClean="0">
                <a:solidFill>
                  <a:srgbClr val="FFFFFF"/>
                </a:solidFill>
              </a:rPr>
              <a:t>Single top </a:t>
            </a:r>
            <a:r>
              <a:rPr lang="en-US" sz="3600" dirty="0" smtClean="0">
                <a:solidFill>
                  <a:srgbClr val="FFFFFF"/>
                </a:solidFill>
                <a:sym typeface="Wingdings"/>
              </a:rPr>
              <a:t> </a:t>
            </a:r>
            <a:r>
              <a:rPr lang="en-US" sz="3600" dirty="0" err="1" smtClean="0">
                <a:solidFill>
                  <a:srgbClr val="FFFFFF"/>
                </a:solidFill>
              </a:rPr>
              <a:t>V</a:t>
            </a:r>
            <a:r>
              <a:rPr lang="en-US" sz="3600" baseline="-25000" dirty="0" err="1" smtClean="0">
                <a:solidFill>
                  <a:srgbClr val="FFFFFF"/>
                </a:solidFill>
              </a:rPr>
              <a:t>tb</a:t>
            </a:r>
            <a:r>
              <a:rPr lang="en-US" sz="3600" baseline="-25000" dirty="0" smtClean="0">
                <a:solidFill>
                  <a:srgbClr val="FFFFFF"/>
                </a:solidFill>
              </a:rPr>
              <a:t> </a:t>
            </a:r>
            <a:r>
              <a:rPr lang="en-US" sz="3600" dirty="0" smtClean="0">
                <a:solidFill>
                  <a:srgbClr val="FFFFFF"/>
                </a:solidFill>
              </a:rPr>
              <a:t>at 1-2% level</a:t>
            </a:r>
            <a:r>
              <a:rPr lang="en-US" sz="3600" dirty="0" smtClean="0">
                <a:solidFill>
                  <a:srgbClr val="FFFF00"/>
                </a:solidFill>
              </a:rPr>
              <a:t>*</a:t>
            </a:r>
            <a:r>
              <a:rPr lang="en-US" sz="3600" dirty="0" smtClean="0">
                <a:solidFill>
                  <a:srgbClr val="FFFFFF"/>
                </a:solidFill>
              </a:rPr>
              <a:t> will be possible with the full 13 </a:t>
            </a:r>
            <a:r>
              <a:rPr lang="en-US" sz="3600" dirty="0" err="1" smtClean="0">
                <a:solidFill>
                  <a:srgbClr val="FFFFFF"/>
                </a:solidFill>
              </a:rPr>
              <a:t>TeV</a:t>
            </a:r>
            <a:r>
              <a:rPr lang="en-US" sz="3600" dirty="0" smtClean="0">
                <a:solidFill>
                  <a:srgbClr val="FFFFFF"/>
                </a:solidFill>
              </a:rPr>
              <a:t> data compared to 4% at 8 </a:t>
            </a:r>
            <a:r>
              <a:rPr lang="en-US" sz="3600" dirty="0" err="1" smtClean="0">
                <a:solidFill>
                  <a:srgbClr val="FFFFFF"/>
                </a:solidFill>
              </a:rPr>
              <a:t>TeV</a:t>
            </a:r>
            <a:r>
              <a:rPr lang="en-US" sz="3600" dirty="0" smtClean="0">
                <a:solidFill>
                  <a:srgbClr val="FFFFFF"/>
                </a:solidFill>
              </a:rPr>
              <a:t> </a:t>
            </a:r>
            <a:endParaRPr lang="en-US" sz="3600" dirty="0">
              <a:solidFill>
                <a:srgbClr val="FFFF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12" y="124690"/>
            <a:ext cx="6959079" cy="4605233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6927272" y="4511049"/>
            <a:ext cx="294672" cy="31585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221944" y="2840182"/>
            <a:ext cx="4851266" cy="4987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550838" y="6457681"/>
            <a:ext cx="45137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* Assuming the theoretical error will go down 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8351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38545" y="96982"/>
            <a:ext cx="3671455" cy="2625924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Searches for Flavor-Changing-Neutral </a:t>
            </a:r>
            <a:r>
              <a:rPr lang="en-US" dirty="0">
                <a:solidFill>
                  <a:srgbClr val="FFFF00"/>
                </a:solidFill>
              </a:rPr>
              <a:t>C</a:t>
            </a:r>
            <a:r>
              <a:rPr lang="en-US" dirty="0" smtClean="0">
                <a:solidFill>
                  <a:srgbClr val="FFFF00"/>
                </a:solidFill>
              </a:rPr>
              <a:t>urrents in top decays</a:t>
            </a:r>
            <a:r>
              <a:rPr lang="is-IS" dirty="0" smtClean="0">
                <a:solidFill>
                  <a:srgbClr val="FFFF00"/>
                </a:solidFill>
              </a:rPr>
              <a:t>… </a:t>
            </a:r>
            <a:r>
              <a:rPr lang="is-IS" dirty="0" smtClean="0"/>
              <a:t>Decay into real Z’s &amp; Higgs boson kinematically possible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11/8/17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019" y="3145775"/>
            <a:ext cx="2776761" cy="3347555"/>
          </a:xfrm>
          <a:prstGeom prst="rect">
            <a:avLst/>
          </a:prstGeom>
        </p:spPr>
      </p:pic>
      <p:pic>
        <p:nvPicPr>
          <p:cNvPr id="1026" name="Picture 2" descr="ttps://twiki.cern.ch/twiki/pub/LHCPhysics/LHCTopWGSummaryPlots/fcnc_summarybsm_sep1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36906"/>
            <a:ext cx="6722052" cy="6022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057399" y="4371005"/>
            <a:ext cx="91339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Symbol" charset="2"/>
                <a:ea typeface="Symbol" charset="2"/>
                <a:cs typeface="Symbol" charset="2"/>
              </a:rPr>
              <a:t>g</a:t>
            </a:r>
            <a:r>
              <a:rPr lang="en-US" dirty="0" smtClean="0"/>
              <a:t>/g/Z/H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244437" y="5800103"/>
            <a:ext cx="913392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mtClean="0">
                <a:latin typeface="Symbol" charset="2"/>
                <a:ea typeface="Symbol" charset="2"/>
                <a:cs typeface="Symbol" charset="2"/>
              </a:rPr>
              <a:t>g</a:t>
            </a:r>
            <a:r>
              <a:rPr lang="en-US" smtClean="0"/>
              <a:t>/g/Z/H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343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8448" y="710149"/>
            <a:ext cx="3898669" cy="1579419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Next big target...</a:t>
            </a:r>
            <a:br>
              <a:rPr lang="en-US" dirty="0" smtClean="0"/>
            </a:br>
            <a:r>
              <a:rPr lang="en-US" dirty="0" smtClean="0"/>
              <a:t>multi-boson</a:t>
            </a:r>
            <a:br>
              <a:rPr lang="en-US" dirty="0" smtClean="0"/>
            </a:br>
            <a:r>
              <a:rPr lang="en-US" dirty="0" smtClean="0"/>
              <a:t>interactions 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11/8/17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13" name="Picture 2" descr="ttps://atlas.web.cern.ch/Atlas/GROUPS/PHYSICS/CombinedSummaryPlots/SM/ATLAS_d_SMSummary_FiducialXsect_ro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0943" y="710149"/>
            <a:ext cx="7890217" cy="5749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4932219" y="2812474"/>
            <a:ext cx="2493818" cy="1617412"/>
          </a:xfrm>
          <a:prstGeom prst="rect">
            <a:avLst/>
          </a:prstGeom>
          <a:solidFill>
            <a:schemeClr val="accent1">
              <a:alpha val="1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932219" y="5029200"/>
            <a:ext cx="1427017" cy="831270"/>
          </a:xfrm>
          <a:prstGeom prst="rect">
            <a:avLst/>
          </a:prstGeom>
          <a:solidFill>
            <a:schemeClr val="accent1">
              <a:alpha val="1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435" y="3457379"/>
            <a:ext cx="3741854" cy="2118404"/>
          </a:xfrm>
          <a:prstGeom prst="rect">
            <a:avLst/>
          </a:prstGeom>
        </p:spPr>
      </p:pic>
      <p:sp>
        <p:nvSpPr>
          <p:cNvPr id="7" name="Left Brace 6"/>
          <p:cNvSpPr/>
          <p:nvPr/>
        </p:nvSpPr>
        <p:spPr>
          <a:xfrm>
            <a:off x="4190943" y="4516581"/>
            <a:ext cx="200948" cy="498764"/>
          </a:xfrm>
          <a:prstGeom prst="lef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8105" y="2988026"/>
            <a:ext cx="39593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Last comment of  on top related process</a:t>
            </a:r>
            <a:endParaRPr lang="en-US" dirty="0">
              <a:solidFill>
                <a:srgbClr val="FFFF00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3366655" y="1584068"/>
            <a:ext cx="1565564" cy="177329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3381709" y="1584068"/>
            <a:ext cx="1642501" cy="3287633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3912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sp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7" name="Straight Connector 16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" b="13004"/>
          <a:stretch/>
        </p:blipFill>
        <p:spPr>
          <a:xfrm>
            <a:off x="-32" y="10"/>
            <a:ext cx="12192031" cy="4915066"/>
          </a:xfrm>
          <a:prstGeom prst="rect">
            <a:avLst/>
          </a:prstGeom>
        </p:spPr>
      </p:pic>
      <p:sp>
        <p:nvSpPr>
          <p:cNvPr id="19" name="Rectangle 1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4906176"/>
            <a:ext cx="12188952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6218" y="5098444"/>
            <a:ext cx="10058400" cy="1275655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4400" dirty="0" smtClean="0">
                <a:solidFill>
                  <a:srgbClr val="FFFF00"/>
                </a:solidFill>
              </a:rPr>
              <a:t>Preparing the ground for the scattering of longitudinal W’s</a:t>
            </a:r>
            <a:endParaRPr lang="en-US" sz="4400" dirty="0">
              <a:solidFill>
                <a:srgbClr val="FFFF0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mtClean="0"/>
              <a:t>11/8/17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fld id="{6113E31D-E2AB-40D1-8B51-AFA5AFEF393A}" type="slidenum">
              <a:rPr lang="en-US" smtClean="0"/>
              <a:pPr defTabSz="914400"/>
              <a:t>17</a:t>
            </a:fld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6179127" y="1052948"/>
            <a:ext cx="3061855" cy="748146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5-Point Star 6"/>
          <p:cNvSpPr/>
          <p:nvPr/>
        </p:nvSpPr>
        <p:spPr>
          <a:xfrm>
            <a:off x="4267200" y="2795156"/>
            <a:ext cx="263236" cy="277091"/>
          </a:xfrm>
          <a:prstGeom prst="star5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907250" y="6216157"/>
            <a:ext cx="328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92D050"/>
                </a:solidFill>
              </a:rPr>
              <a:t>Already have 80 fb</a:t>
            </a:r>
            <a:r>
              <a:rPr lang="en-US" baseline="30000" dirty="0" smtClean="0">
                <a:solidFill>
                  <a:srgbClr val="92D050"/>
                </a:solidFill>
              </a:rPr>
              <a:t>-1</a:t>
            </a:r>
            <a:r>
              <a:rPr lang="en-US" dirty="0" smtClean="0">
                <a:solidFill>
                  <a:srgbClr val="92D050"/>
                </a:solidFill>
              </a:rPr>
              <a:t>/experiment</a:t>
            </a:r>
            <a:endParaRPr lang="en-US" dirty="0">
              <a:solidFill>
                <a:srgbClr val="92D050"/>
              </a:solidFill>
            </a:endParaRPr>
          </a:p>
        </p:txBody>
      </p:sp>
      <p:sp>
        <p:nvSpPr>
          <p:cNvPr id="9" name="5-Point Star 8"/>
          <p:cNvSpPr/>
          <p:nvPr/>
        </p:nvSpPr>
        <p:spPr>
          <a:xfrm>
            <a:off x="6456218" y="6144484"/>
            <a:ext cx="443346" cy="357875"/>
          </a:xfrm>
          <a:prstGeom prst="star5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232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r>
              <a:rPr lang="en-US"/>
              <a:t>11/8/17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66" y="1078200"/>
            <a:ext cx="6911975" cy="49260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63237" y="153984"/>
            <a:ext cx="11788775" cy="796925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In SM,</a:t>
            </a:r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200" dirty="0" smtClean="0">
                <a:solidFill>
                  <a:schemeClr val="accent2"/>
                </a:solidFill>
              </a:rPr>
              <a:t>(</a:t>
            </a:r>
            <a:r>
              <a:rPr lang="en-US" sz="3200" dirty="0" err="1" smtClean="0">
                <a:solidFill>
                  <a:schemeClr val="accent2"/>
                </a:solidFill>
              </a:rPr>
              <a:t>i</a:t>
            </a:r>
            <a:r>
              <a:rPr lang="en-US" sz="3200" dirty="0" smtClean="0">
                <a:solidFill>
                  <a:schemeClr val="accent2"/>
                </a:solidFill>
              </a:rPr>
              <a:t>) W</a:t>
            </a:r>
            <a:r>
              <a:rPr lang="en-US" sz="3200" baseline="-25000" dirty="0" smtClean="0">
                <a:solidFill>
                  <a:schemeClr val="accent2"/>
                </a:solidFill>
              </a:rPr>
              <a:t>L</a:t>
            </a:r>
            <a:r>
              <a:rPr lang="en-US" sz="3200" dirty="0" smtClean="0">
                <a:solidFill>
                  <a:schemeClr val="accent2"/>
                </a:solidFill>
              </a:rPr>
              <a:t>W</a:t>
            </a:r>
            <a:r>
              <a:rPr lang="en-US" sz="3200" baseline="-25000" dirty="0" smtClean="0">
                <a:solidFill>
                  <a:schemeClr val="accent2"/>
                </a:solidFill>
              </a:rPr>
              <a:t>L</a:t>
            </a:r>
            <a:r>
              <a:rPr lang="en-US" sz="3200" dirty="0" smtClean="0">
                <a:solidFill>
                  <a:schemeClr val="accent2"/>
                </a:solidFill>
              </a:rPr>
              <a:t> </a:t>
            </a:r>
            <a:r>
              <a:rPr lang="en-US" sz="3200" dirty="0" smtClean="0">
                <a:solidFill>
                  <a:schemeClr val="accent2"/>
                </a:solidFill>
                <a:sym typeface="Wingdings"/>
              </a:rPr>
              <a:t></a:t>
            </a:r>
            <a:r>
              <a:rPr lang="en-US" sz="3200" dirty="0" smtClean="0">
                <a:solidFill>
                  <a:schemeClr val="accent2"/>
                </a:solidFill>
              </a:rPr>
              <a:t> W</a:t>
            </a:r>
            <a:r>
              <a:rPr lang="en-US" sz="3200" baseline="-25000" dirty="0" smtClean="0">
                <a:solidFill>
                  <a:schemeClr val="accent2"/>
                </a:solidFill>
              </a:rPr>
              <a:t>L</a:t>
            </a:r>
            <a:r>
              <a:rPr lang="en-US" sz="3200" dirty="0" smtClean="0">
                <a:solidFill>
                  <a:schemeClr val="accent2"/>
                </a:solidFill>
              </a:rPr>
              <a:t>W</a:t>
            </a:r>
            <a:r>
              <a:rPr lang="en-US" sz="3200" baseline="-25000" dirty="0" smtClean="0">
                <a:solidFill>
                  <a:schemeClr val="accent2"/>
                </a:solidFill>
              </a:rPr>
              <a:t>L</a:t>
            </a:r>
            <a:r>
              <a:rPr lang="en-US" sz="3200" dirty="0" smtClean="0">
                <a:solidFill>
                  <a:schemeClr val="accent2"/>
                </a:solidFill>
              </a:rPr>
              <a:t> </a:t>
            </a:r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vanishes, only  </a:t>
            </a:r>
            <a:r>
              <a:rPr lang="en-US" sz="3200" dirty="0" smtClean="0">
                <a:solidFill>
                  <a:schemeClr val="accent2"/>
                </a:solidFill>
              </a:rPr>
              <a:t>(ii) W</a:t>
            </a:r>
            <a:r>
              <a:rPr lang="en-US" sz="3200" baseline="-25000" dirty="0" smtClean="0">
                <a:solidFill>
                  <a:schemeClr val="accent2"/>
                </a:solidFill>
              </a:rPr>
              <a:t>T</a:t>
            </a:r>
            <a:r>
              <a:rPr lang="en-US" sz="3200" dirty="0" smtClean="0">
                <a:solidFill>
                  <a:schemeClr val="accent2"/>
                </a:solidFill>
              </a:rPr>
              <a:t>W</a:t>
            </a:r>
            <a:r>
              <a:rPr lang="en-US" sz="3200" baseline="-25000" dirty="0" smtClean="0">
                <a:solidFill>
                  <a:schemeClr val="accent2"/>
                </a:solidFill>
              </a:rPr>
              <a:t>T</a:t>
            </a:r>
            <a:r>
              <a:rPr lang="en-US" sz="3200" baseline="-25000" dirty="0" smtClean="0">
                <a:solidFill>
                  <a:schemeClr val="accent2"/>
                </a:solidFill>
                <a:sym typeface="Wingdings"/>
              </a:rPr>
              <a:t> </a:t>
            </a:r>
            <a:r>
              <a:rPr lang="en-US" sz="3200" dirty="0" smtClean="0">
                <a:solidFill>
                  <a:schemeClr val="accent2"/>
                </a:solidFill>
                <a:sym typeface="Wingdings"/>
              </a:rPr>
              <a:t> </a:t>
            </a:r>
            <a:r>
              <a:rPr lang="en-US" sz="3200" dirty="0" smtClean="0">
                <a:solidFill>
                  <a:schemeClr val="accent2"/>
                </a:solidFill>
              </a:rPr>
              <a:t>W</a:t>
            </a:r>
            <a:r>
              <a:rPr lang="en-US" sz="3200" baseline="-25000" dirty="0" smtClean="0">
                <a:solidFill>
                  <a:schemeClr val="accent2"/>
                </a:solidFill>
              </a:rPr>
              <a:t>T</a:t>
            </a:r>
            <a:r>
              <a:rPr lang="en-US" sz="3200" dirty="0" smtClean="0">
                <a:solidFill>
                  <a:schemeClr val="accent2"/>
                </a:solidFill>
              </a:rPr>
              <a:t>W</a:t>
            </a:r>
            <a:r>
              <a:rPr lang="en-US" sz="3200" baseline="-25000" dirty="0" smtClean="0">
                <a:solidFill>
                  <a:schemeClr val="accent2"/>
                </a:solidFill>
              </a:rPr>
              <a:t>T   </a:t>
            </a:r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is present</a:t>
            </a:r>
            <a:endParaRPr lang="en-US" sz="3600" baseline="-25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9834" y="1189591"/>
            <a:ext cx="2169241" cy="1547645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7" name="Freeform 6"/>
          <p:cNvSpPr/>
          <p:nvPr/>
        </p:nvSpPr>
        <p:spPr>
          <a:xfrm>
            <a:off x="8506687" y="3519057"/>
            <a:ext cx="2368624" cy="1476664"/>
          </a:xfrm>
          <a:custGeom>
            <a:avLst/>
            <a:gdLst>
              <a:gd name="connsiteX0" fmla="*/ 0 w 2368624"/>
              <a:gd name="connsiteY0" fmla="*/ 0 h 1476664"/>
              <a:gd name="connsiteX1" fmla="*/ 1260764 w 2368624"/>
              <a:gd name="connsiteY1" fmla="*/ 1233054 h 1476664"/>
              <a:gd name="connsiteX2" fmla="*/ 2272145 w 2368624"/>
              <a:gd name="connsiteY2" fmla="*/ 1454727 h 1476664"/>
              <a:gd name="connsiteX3" fmla="*/ 2327564 w 2368624"/>
              <a:gd name="connsiteY3" fmla="*/ 1468582 h 1476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8624" h="1476664">
                <a:moveTo>
                  <a:pt x="0" y="0"/>
                </a:moveTo>
                <a:cubicBezTo>
                  <a:pt x="441036" y="495300"/>
                  <a:pt x="882073" y="990600"/>
                  <a:pt x="1260764" y="1233054"/>
                </a:cubicBezTo>
                <a:cubicBezTo>
                  <a:pt x="1639455" y="1475509"/>
                  <a:pt x="2094345" y="1415472"/>
                  <a:pt x="2272145" y="1454727"/>
                </a:cubicBezTo>
                <a:cubicBezTo>
                  <a:pt x="2449945" y="1493982"/>
                  <a:pt x="2327564" y="1468582"/>
                  <a:pt x="2327564" y="1468582"/>
                </a:cubicBezTo>
              </a:path>
            </a:pathLst>
          </a:cu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8548254" y="3541131"/>
            <a:ext cx="2701636" cy="1387930"/>
          </a:xfrm>
          <a:custGeom>
            <a:avLst/>
            <a:gdLst>
              <a:gd name="connsiteX0" fmla="*/ 0 w 2590800"/>
              <a:gd name="connsiteY0" fmla="*/ 0 h 1371600"/>
              <a:gd name="connsiteX1" fmla="*/ 969819 w 2590800"/>
              <a:gd name="connsiteY1" fmla="*/ 969819 h 1371600"/>
              <a:gd name="connsiteX2" fmla="*/ 2590800 w 2590800"/>
              <a:gd name="connsiteY2" fmla="*/ 137160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90800" h="1371600">
                <a:moveTo>
                  <a:pt x="0" y="0"/>
                </a:moveTo>
                <a:cubicBezTo>
                  <a:pt x="269009" y="370609"/>
                  <a:pt x="538019" y="741219"/>
                  <a:pt x="969819" y="969819"/>
                </a:cubicBezTo>
                <a:cubicBezTo>
                  <a:pt x="1401619" y="1198419"/>
                  <a:pt x="2590800" y="1371600"/>
                  <a:pt x="2590800" y="1371600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flipH="1" flipV="1">
            <a:off x="8991601" y="3283531"/>
            <a:ext cx="69274" cy="231370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1277602" y="5167743"/>
            <a:ext cx="6824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</a:t>
            </a:r>
            <a:r>
              <a:rPr lang="en-US" sz="2400" baseline="-25000" dirty="0" smtClean="0"/>
              <a:t>VV</a:t>
            </a:r>
            <a:endParaRPr lang="en-US" sz="2400" baseline="-25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9690999" y="3369432"/>
                <a:ext cx="2230291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(</a:t>
                </a:r>
                <a:r>
                  <a:rPr lang="en-US" dirty="0" err="1" smtClean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i</a:t>
                </a:r>
                <a:r>
                  <a:rPr lang="en-US" dirty="0" smtClean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)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≠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0</m:t>
                    </m:r>
                    <m:r>
                      <a:rPr lang="en-US" b="0" i="0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:  </m:t>
                    </m:r>
                  </m:oMath>
                </a14:m>
                <a:r>
                  <a:rPr lang="en-US" b="0" dirty="0" smtClean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additional </a:t>
                </a:r>
              </a:p>
              <a:p>
                <a:r>
                  <a:rPr lang="en-US" b="0" dirty="0" smtClean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particles  are </a:t>
                </a:r>
              </a:p>
              <a:p>
                <a:r>
                  <a:rPr lang="en-US" dirty="0" smtClean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Responsible for EWSB</a:t>
                </a:r>
                <a:endParaRPr lang="en-US" b="0" dirty="0" smtClean="0">
                  <a:solidFill>
                    <a:srgbClr val="FF0000"/>
                  </a:solidFill>
                  <a:ea typeface="Cambria Math" charset="0"/>
                  <a:cs typeface="Cambria Math" charset="0"/>
                </a:endParaRPr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0999" y="3369432"/>
                <a:ext cx="2230291" cy="923330"/>
              </a:xfrm>
              <a:prstGeom prst="rect">
                <a:avLst/>
              </a:prstGeom>
              <a:blipFill rotWithShape="0">
                <a:blip r:embed="rId4"/>
                <a:stretch>
                  <a:fillRect l="-2459" t="-39073" r="-1639" b="-99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/>
          <p:cNvSpPr txBox="1"/>
          <p:nvPr/>
        </p:nvSpPr>
        <p:spPr>
          <a:xfrm>
            <a:off x="8548254" y="5209035"/>
            <a:ext cx="5757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mtClean="0"/>
              <a:t>M</a:t>
            </a:r>
            <a:r>
              <a:rPr lang="en-US" sz="2400" baseline="-25000" smtClean="0"/>
              <a:t>H</a:t>
            </a:r>
            <a:endParaRPr lang="en-US" sz="2400" baseline="-25000" dirty="0"/>
          </a:p>
        </p:txBody>
      </p:sp>
      <p:cxnSp>
        <p:nvCxnSpPr>
          <p:cNvPr id="24" name="Straight Connector 23"/>
          <p:cNvCxnSpPr/>
          <p:nvPr/>
        </p:nvCxnSpPr>
        <p:spPr>
          <a:xfrm>
            <a:off x="8836153" y="5008088"/>
            <a:ext cx="2857083" cy="9283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2997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11/8/17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505" y="347586"/>
            <a:ext cx="5737549" cy="5710314"/>
          </a:xfrm>
          <a:prstGeom prst="rect">
            <a:avLst/>
          </a:prstGeom>
          <a:ln>
            <a:noFill/>
          </a:ln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486473" y="670624"/>
            <a:ext cx="4957475" cy="17211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dirty="0" err="1" smtClean="0"/>
              <a:t>Multiboson</a:t>
            </a:r>
            <a:endParaRPr lang="en-US" sz="6000" dirty="0" smtClean="0"/>
          </a:p>
          <a:p>
            <a:pPr algn="ctr"/>
            <a:r>
              <a:rPr lang="en-US" sz="6000" dirty="0" smtClean="0"/>
              <a:t>production</a:t>
            </a:r>
            <a:endParaRPr lang="en-US" sz="6000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845124" y="2556524"/>
            <a:ext cx="4405750" cy="481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1344499" y="3481172"/>
            <a:ext cx="329225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charset="0"/>
              </a:rPr>
              <a:t>Huge range of </a:t>
            </a:r>
            <a:endParaRPr lang="en-US" sz="400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charset="0"/>
            </a:endParaRPr>
          </a:p>
          <a:p>
            <a:pPr algn="ctr"/>
            <a:r>
              <a:rPr lang="en-US" sz="40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charset="0"/>
              </a:rPr>
              <a:t>production </a:t>
            </a:r>
          </a:p>
          <a:p>
            <a:pPr algn="ctr"/>
            <a:r>
              <a:rPr lang="en-US" sz="40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charset="0"/>
              </a:rPr>
              <a:t>Cross </a:t>
            </a:r>
            <a:r>
              <a:rPr lang="en-US" sz="4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charset="0"/>
              </a:rPr>
              <a:t>Sections </a:t>
            </a:r>
            <a:endParaRPr lang="en-US" sz="40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8" name="Snip Diagonal Corner Rectangle 17"/>
          <p:cNvSpPr/>
          <p:nvPr/>
        </p:nvSpPr>
        <p:spPr>
          <a:xfrm>
            <a:off x="8700843" y="3481172"/>
            <a:ext cx="826477" cy="620099"/>
          </a:xfrm>
          <a:prstGeom prst="snip2DiagRect">
            <a:avLst>
              <a:gd name="adj1" fmla="val 0"/>
              <a:gd name="adj2" fmla="val 39701"/>
            </a:avLst>
          </a:prstGeom>
          <a:solidFill>
            <a:srgbClr val="92D050">
              <a:alpha val="26000"/>
            </a:srgb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7830811" y="3674605"/>
            <a:ext cx="9573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B050"/>
                </a:solidFill>
              </a:rPr>
              <a:t>Boson</a:t>
            </a:r>
          </a:p>
          <a:p>
            <a:r>
              <a:rPr lang="en-US" sz="2400" dirty="0" smtClean="0">
                <a:solidFill>
                  <a:srgbClr val="00B050"/>
                </a:solidFill>
              </a:rPr>
              <a:t>EW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090807" y="4671606"/>
            <a:ext cx="1401346" cy="83099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solidFill>
                  <a:srgbClr val="C00000"/>
                </a:solidFill>
              </a:rPr>
              <a:t>Dibosons</a:t>
            </a:r>
            <a:r>
              <a:rPr lang="en-US" sz="2400" dirty="0" smtClean="0">
                <a:solidFill>
                  <a:srgbClr val="C00000"/>
                </a:solidFill>
              </a:rPr>
              <a:t> </a:t>
            </a:r>
          </a:p>
          <a:p>
            <a:r>
              <a:rPr lang="en-US" sz="2400" dirty="0" smtClean="0">
                <a:solidFill>
                  <a:srgbClr val="C00000"/>
                </a:solidFill>
              </a:rPr>
              <a:t>EW</a:t>
            </a:r>
            <a:endParaRPr lang="en-US" sz="2400" dirty="0">
              <a:solidFill>
                <a:srgbClr val="C000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7081724" y="403006"/>
            <a:ext cx="1355694" cy="1342667"/>
          </a:xfrm>
          <a:prstGeom prst="straightConnector1">
            <a:avLst/>
          </a:prstGeom>
          <a:ln w="3810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7319009" y="403006"/>
            <a:ext cx="1464966" cy="1609648"/>
          </a:xfrm>
          <a:prstGeom prst="straightConnector1">
            <a:avLst/>
          </a:prstGeom>
          <a:ln w="3810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8437604" y="112307"/>
            <a:ext cx="989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V+ 2 jets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1333018" y="2068074"/>
            <a:ext cx="195036" cy="9937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11212483" y="1139810"/>
            <a:ext cx="467971" cy="2872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505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11/8/17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873" y="1263733"/>
            <a:ext cx="4946072" cy="4865943"/>
          </a:xfrm>
          <a:prstGeom prst="rect">
            <a:avLst/>
          </a:prstGeom>
          <a:ln>
            <a:solidFill>
              <a:srgbClr val="92D050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1369044" y="350407"/>
            <a:ext cx="3381842" cy="584775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pp</a:t>
            </a:r>
            <a:r>
              <a:rPr lang="en-US" sz="3200" dirty="0" smtClean="0">
                <a:sym typeface="Wingdings"/>
              </a:rPr>
              <a:t></a:t>
            </a:r>
            <a:r>
              <a:rPr lang="en-US" sz="3200" b="1" dirty="0" smtClean="0">
                <a:sym typeface="Wingdings"/>
              </a:rPr>
              <a:t> </a:t>
            </a:r>
            <a:r>
              <a:rPr lang="en-US" sz="3200" b="1" dirty="0" smtClean="0">
                <a:solidFill>
                  <a:srgbClr val="00B050"/>
                </a:solidFill>
                <a:sym typeface="Wingdings"/>
              </a:rPr>
              <a:t>j j </a:t>
            </a:r>
            <a:r>
              <a:rPr lang="en-US" sz="3200" dirty="0" smtClean="0">
                <a:solidFill>
                  <a:schemeClr val="accent1"/>
                </a:solidFill>
              </a:rPr>
              <a:t>W</a:t>
            </a:r>
            <a:r>
              <a:rPr lang="en-US" sz="3200" baseline="30000" dirty="0" smtClean="0">
                <a:solidFill>
                  <a:schemeClr val="accent1"/>
                </a:solidFill>
              </a:rPr>
              <a:t>± </a:t>
            </a:r>
            <a:r>
              <a:rPr lang="en-US" sz="3200" dirty="0" smtClean="0">
                <a:solidFill>
                  <a:schemeClr val="accent1"/>
                </a:solidFill>
              </a:rPr>
              <a:t>W</a:t>
            </a:r>
            <a:r>
              <a:rPr lang="en-US" sz="3200" baseline="30000" dirty="0">
                <a:solidFill>
                  <a:schemeClr val="accent1"/>
                </a:solidFill>
              </a:rPr>
              <a:t>±</a:t>
            </a:r>
            <a:endParaRPr lang="en-US" sz="3200" dirty="0"/>
          </a:p>
        </p:txBody>
      </p:sp>
      <p:sp>
        <p:nvSpPr>
          <p:cNvPr id="14" name="TextBox 13"/>
          <p:cNvSpPr txBox="1"/>
          <p:nvPr/>
        </p:nvSpPr>
        <p:spPr>
          <a:xfrm>
            <a:off x="7149281" y="279937"/>
            <a:ext cx="3407189" cy="584775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 </a:t>
            </a:r>
            <a:r>
              <a:rPr lang="en-US" sz="3200" dirty="0" smtClean="0"/>
              <a:t>pp</a:t>
            </a:r>
            <a:r>
              <a:rPr lang="en-US" sz="3200" dirty="0" smtClean="0">
                <a:sym typeface="Wingdings"/>
              </a:rPr>
              <a:t> </a:t>
            </a:r>
            <a:r>
              <a:rPr lang="en-US" sz="3200" b="1" dirty="0">
                <a:solidFill>
                  <a:srgbClr val="00B050"/>
                </a:solidFill>
                <a:sym typeface="Wingdings"/>
              </a:rPr>
              <a:t>j j </a:t>
            </a:r>
            <a:r>
              <a:rPr lang="en-US" sz="3200" b="1" dirty="0" smtClean="0">
                <a:solidFill>
                  <a:srgbClr val="00B050"/>
                </a:solidFill>
                <a:sym typeface="Wingdings"/>
              </a:rPr>
              <a:t> </a:t>
            </a:r>
            <a:r>
              <a:rPr lang="en-US" sz="3200" dirty="0" smtClean="0">
                <a:solidFill>
                  <a:schemeClr val="accent1"/>
                </a:solidFill>
              </a:rPr>
              <a:t>Z </a:t>
            </a:r>
            <a:r>
              <a:rPr lang="en-US" sz="3200" dirty="0" smtClean="0">
                <a:solidFill>
                  <a:schemeClr val="accent1"/>
                </a:solidFill>
              </a:rPr>
              <a:t>Z</a:t>
            </a:r>
            <a:endParaRPr lang="en-US" sz="32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1786" y="1213860"/>
            <a:ext cx="4666650" cy="4866192"/>
          </a:xfrm>
          <a:prstGeom prst="rect">
            <a:avLst/>
          </a:prstGeom>
          <a:ln>
            <a:solidFill>
              <a:srgbClr val="92D050"/>
            </a:solidFill>
          </a:ln>
        </p:spPr>
      </p:pic>
    </p:spTree>
    <p:extLst>
      <p:ext uri="{BB962C8B-B14F-4D97-AF65-F5344CB8AC3E}">
        <p14:creationId xmlns:p14="http://schemas.microsoft.com/office/powerpoint/2010/main" val="834120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11/8/17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276014" y="226215"/>
            <a:ext cx="5920154" cy="121465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Identification </a:t>
            </a:r>
            <a:r>
              <a:rPr lang="en-US" smtClean="0"/>
              <a:t>of </a:t>
            </a:r>
            <a:br>
              <a:rPr lang="en-US" smtClean="0"/>
            </a:br>
            <a:r>
              <a:rPr lang="en-US"/>
              <a:t> </a:t>
            </a:r>
            <a:r>
              <a:rPr lang="en-US" smtClean="0"/>
              <a:t>      </a:t>
            </a:r>
            <a:r>
              <a:rPr lang="en-US" smtClean="0"/>
              <a:t>pp</a:t>
            </a:r>
            <a:r>
              <a:rPr lang="en-US" dirty="0" smtClean="0">
                <a:sym typeface="Wingdings"/>
              </a:rPr>
              <a:t> </a:t>
            </a:r>
            <a:r>
              <a:rPr lang="en-US" dirty="0" err="1" smtClean="0">
                <a:sym typeface="Wingdings"/>
              </a:rPr>
              <a:t>qqV</a:t>
            </a:r>
            <a:r>
              <a:rPr lang="en-US" dirty="0" smtClean="0">
                <a:sym typeface="Wingdings"/>
              </a:rPr>
              <a:t> or </a:t>
            </a:r>
            <a:r>
              <a:rPr lang="en-US" dirty="0" err="1" smtClean="0">
                <a:sym typeface="Wingdings"/>
              </a:rPr>
              <a:t>qqVV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87" y="4025026"/>
            <a:ext cx="5174236" cy="20809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01" y="1599985"/>
            <a:ext cx="5234381" cy="1475165"/>
          </a:xfrm>
          <a:prstGeom prst="rect">
            <a:avLst/>
          </a:prstGeom>
          <a:ln>
            <a:solidFill>
              <a:srgbClr val="92D050"/>
            </a:solidFill>
          </a:ln>
        </p:spPr>
      </p:pic>
      <p:cxnSp>
        <p:nvCxnSpPr>
          <p:cNvPr id="9" name="Straight Connector 8"/>
          <p:cNvCxnSpPr/>
          <p:nvPr/>
        </p:nvCxnSpPr>
        <p:spPr>
          <a:xfrm flipV="1">
            <a:off x="228559" y="1363923"/>
            <a:ext cx="5915756" cy="317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5929743" y="2975851"/>
            <a:ext cx="6068291" cy="3046988"/>
          </a:xfrm>
          <a:prstGeom prst="rect">
            <a:avLst/>
          </a:prstGeom>
          <a:ln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sz="2400" dirty="0" smtClean="0"/>
              <a:t>V</a:t>
            </a:r>
            <a:r>
              <a:rPr lang="en-US" sz="2400" baseline="-25000" dirty="0" smtClean="0"/>
              <a:t>L</a:t>
            </a:r>
            <a:r>
              <a:rPr lang="en-US" sz="2400" dirty="0" smtClean="0"/>
              <a:t> V</a:t>
            </a:r>
            <a:r>
              <a:rPr lang="en-US" sz="2400" baseline="-25000" dirty="0" smtClean="0"/>
              <a:t>L</a:t>
            </a:r>
            <a:r>
              <a:rPr lang="en-US" sz="2400" dirty="0" smtClean="0"/>
              <a:t> </a:t>
            </a:r>
            <a:r>
              <a:rPr lang="en-US" sz="2400" dirty="0"/>
              <a:t>scattering linked to the </a:t>
            </a:r>
            <a:r>
              <a:rPr lang="en-US" sz="2400" dirty="0" smtClean="0"/>
              <a:t>mechanism responsible for </a:t>
            </a:r>
            <a:r>
              <a:rPr lang="en-US" sz="2400" dirty="0"/>
              <a:t>the </a:t>
            </a:r>
            <a:r>
              <a:rPr lang="en-US" sz="2400" dirty="0" smtClean="0"/>
              <a:t>EWSB which give us the particle </a:t>
            </a:r>
            <a:r>
              <a:rPr lang="en-US" sz="2400" dirty="0"/>
              <a:t>content </a:t>
            </a:r>
            <a:r>
              <a:rPr lang="en-US" sz="2400" dirty="0" smtClean="0"/>
              <a:t>in the SM: </a:t>
            </a:r>
            <a:endParaRPr lang="en-US" sz="2400" dirty="0"/>
          </a:p>
          <a:p>
            <a:pPr marL="342900" indent="-342900">
              <a:buFont typeface="Arial" charset="0"/>
              <a:buChar char="•"/>
            </a:pPr>
            <a:endParaRPr lang="en-US" sz="2400" dirty="0" smtClean="0"/>
          </a:p>
          <a:p>
            <a:pPr marL="342900" indent="-342900">
              <a:buFont typeface="Arial" charset="0"/>
              <a:buChar char="•"/>
            </a:pPr>
            <a:endParaRPr lang="en-US" sz="2400" dirty="0"/>
          </a:p>
          <a:p>
            <a:pPr marL="342900" indent="-342900">
              <a:buFont typeface="Arial" charset="0"/>
              <a:buChar char="•"/>
            </a:pPr>
            <a:endParaRPr lang="en-US" sz="2400" dirty="0" smtClean="0"/>
          </a:p>
          <a:p>
            <a:pPr marL="342900" indent="-342900">
              <a:buFont typeface="Arial" charset="0"/>
              <a:buChar char="•"/>
            </a:pPr>
            <a:endParaRPr lang="en-US" sz="2400" dirty="0" smtClean="0"/>
          </a:p>
          <a:p>
            <a:pPr marL="342900" indent="-342900">
              <a:buFont typeface="Arial" charset="0"/>
              <a:buChar char="•"/>
            </a:pPr>
            <a:r>
              <a:rPr lang="en-US" sz="2400" dirty="0" smtClean="0"/>
              <a:t>VBF Efficient way of producing resonances </a:t>
            </a:r>
            <a:endParaRPr lang="en-US" sz="2400" dirty="0">
              <a:effectLst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4777" y="98271"/>
            <a:ext cx="2616200" cy="19812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034" y="142721"/>
            <a:ext cx="2794000" cy="18923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0225" y="4253347"/>
            <a:ext cx="5878289" cy="123305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01345" y="2079471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p</a:t>
            </a:r>
            <a:r>
              <a:rPr lang="en-US" b="1" dirty="0" smtClean="0">
                <a:solidFill>
                  <a:srgbClr val="00B050"/>
                </a:solidFill>
              </a:rPr>
              <a:t>p</a:t>
            </a:r>
            <a:r>
              <a:rPr lang="en-US" b="1" dirty="0" smtClean="0">
                <a:solidFill>
                  <a:srgbClr val="00B050"/>
                </a:solidFill>
                <a:sym typeface="Wingdings"/>
              </a:rPr>
              <a:t> </a:t>
            </a:r>
            <a:r>
              <a:rPr lang="en-US" b="1" dirty="0" err="1" smtClean="0">
                <a:solidFill>
                  <a:srgbClr val="00B050"/>
                </a:solidFill>
                <a:sym typeface="Wingdings"/>
              </a:rPr>
              <a:t>jj</a:t>
            </a:r>
            <a:r>
              <a:rPr lang="en-US" b="1" dirty="0" smtClean="0">
                <a:solidFill>
                  <a:srgbClr val="00B050"/>
                </a:solidFill>
                <a:sym typeface="Wingdings"/>
              </a:rPr>
              <a:t> V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997297" y="2079471"/>
            <a:ext cx="1155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p</a:t>
            </a:r>
            <a:r>
              <a:rPr lang="en-US" b="1" dirty="0" smtClean="0">
                <a:solidFill>
                  <a:srgbClr val="00B050"/>
                </a:solidFill>
              </a:rPr>
              <a:t>p</a:t>
            </a:r>
            <a:r>
              <a:rPr lang="en-US" b="1" dirty="0" smtClean="0">
                <a:solidFill>
                  <a:srgbClr val="00B050"/>
                </a:solidFill>
                <a:sym typeface="Wingdings"/>
              </a:rPr>
              <a:t> </a:t>
            </a:r>
            <a:r>
              <a:rPr lang="en-US" b="1" dirty="0" err="1" smtClean="0">
                <a:solidFill>
                  <a:srgbClr val="00B050"/>
                </a:solidFill>
                <a:sym typeface="Wingdings"/>
              </a:rPr>
              <a:t>jj</a:t>
            </a:r>
            <a:r>
              <a:rPr lang="en-US" b="1" dirty="0" smtClean="0">
                <a:solidFill>
                  <a:srgbClr val="00B050"/>
                </a:solidFill>
                <a:sym typeface="Wingdings"/>
              </a:rPr>
              <a:t> VV</a:t>
            </a:r>
            <a:endParaRPr lang="en-US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390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11/8/17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359022" y="188969"/>
            <a:ext cx="5806254" cy="192272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 smtClean="0"/>
              <a:t>Multibosons</a:t>
            </a:r>
            <a:r>
              <a:rPr lang="en-US" dirty="0" smtClean="0"/>
              <a:t> </a:t>
            </a:r>
            <a:r>
              <a:rPr lang="en-US" dirty="0" smtClean="0"/>
              <a:t>are also used to </a:t>
            </a:r>
            <a:r>
              <a:rPr lang="en-US" dirty="0" smtClean="0"/>
              <a:t>search for new physics via </a:t>
            </a:r>
            <a:r>
              <a:rPr lang="en-US" dirty="0" smtClean="0"/>
              <a:t>anomalous  </a:t>
            </a:r>
            <a:r>
              <a:rPr lang="en-US" dirty="0" smtClean="0"/>
              <a:t>couplings</a:t>
            </a:r>
            <a:endParaRPr lang="en-US" dirty="0">
              <a:solidFill>
                <a:srgbClr val="7030A0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021" y="2836398"/>
            <a:ext cx="3640943" cy="3004052"/>
          </a:xfrm>
        </p:spPr>
      </p:pic>
      <p:cxnSp>
        <p:nvCxnSpPr>
          <p:cNvPr id="13" name="Straight Connector 12"/>
          <p:cNvCxnSpPr/>
          <p:nvPr/>
        </p:nvCxnSpPr>
        <p:spPr>
          <a:xfrm>
            <a:off x="359021" y="2091222"/>
            <a:ext cx="5806254" cy="241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Content Placeholder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5017" y="2893556"/>
            <a:ext cx="7574129" cy="380665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7857" y="313664"/>
            <a:ext cx="4042409" cy="185950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5055" y="2239466"/>
            <a:ext cx="5211887" cy="69565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90911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11/8/17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4294967295"/>
          </p:nvPr>
        </p:nvSpPr>
        <p:spPr>
          <a:xfrm>
            <a:off x="658626" y="2642405"/>
            <a:ext cx="4370572" cy="3330501"/>
          </a:xfrm>
          <a:ln>
            <a:noFill/>
          </a:ln>
        </p:spPr>
        <p:txBody>
          <a:bodyPr>
            <a:normAutofit/>
          </a:bodyPr>
          <a:lstStyle/>
          <a:p>
            <a:pPr>
              <a:buFont typeface="Wingdings" charset="2"/>
              <a:buChar char="§"/>
            </a:pPr>
            <a:r>
              <a:rPr lang="en-US" sz="2400" dirty="0" smtClean="0"/>
              <a:t> </a:t>
            </a:r>
            <a:r>
              <a:rPr lang="en-US" sz="2400" dirty="0" err="1" smtClean="0">
                <a:solidFill>
                  <a:schemeClr val="accent1"/>
                </a:solidFill>
              </a:rPr>
              <a:t>Z</a:t>
            </a:r>
            <a:r>
              <a:rPr lang="en-US" sz="2400" dirty="0" err="1" smtClean="0">
                <a:solidFill>
                  <a:schemeClr val="accent1"/>
                </a:solidFill>
                <a:latin typeface="Symbol" charset="2"/>
                <a:ea typeface="Symbol" charset="2"/>
                <a:cs typeface="Symbol" charset="2"/>
              </a:rPr>
              <a:t>g</a:t>
            </a:r>
            <a:r>
              <a:rPr lang="en-US" sz="2400" dirty="0" smtClean="0">
                <a:solidFill>
                  <a:schemeClr val="accent1"/>
                </a:solidFill>
              </a:rPr>
              <a:t> </a:t>
            </a:r>
            <a:r>
              <a:rPr lang="en-US" sz="2400" dirty="0">
                <a:solidFill>
                  <a:schemeClr val="accent1"/>
                </a:solidFill>
              </a:rPr>
              <a:t>and W</a:t>
            </a:r>
            <a:r>
              <a:rPr lang="en-US" sz="2400" baseline="30000" dirty="0">
                <a:solidFill>
                  <a:schemeClr val="accent1"/>
                </a:solidFill>
              </a:rPr>
              <a:t>±</a:t>
            </a:r>
            <a:r>
              <a:rPr lang="en-US" sz="2400" dirty="0">
                <a:solidFill>
                  <a:schemeClr val="accent1"/>
                </a:solidFill>
              </a:rPr>
              <a:t>W</a:t>
            </a:r>
            <a:r>
              <a:rPr lang="en-US" sz="2400" baseline="30000" dirty="0">
                <a:solidFill>
                  <a:schemeClr val="accent1"/>
                </a:solidFill>
              </a:rPr>
              <a:t>±</a:t>
            </a:r>
            <a:r>
              <a:rPr lang="en-US" sz="2400" dirty="0">
                <a:solidFill>
                  <a:schemeClr val="accent1"/>
                </a:solidFill>
              </a:rPr>
              <a:t> </a:t>
            </a:r>
            <a:r>
              <a:rPr lang="en-US" sz="2400" dirty="0" smtClean="0"/>
              <a:t>production </a:t>
            </a:r>
            <a:r>
              <a:rPr lang="en-US" sz="2400" dirty="0"/>
              <a:t>in association with a high-mass </a:t>
            </a:r>
            <a:r>
              <a:rPr lang="en-US" sz="2400" dirty="0" err="1">
                <a:solidFill>
                  <a:schemeClr val="accent1"/>
                </a:solidFill>
              </a:rPr>
              <a:t>dijet</a:t>
            </a:r>
            <a:r>
              <a:rPr lang="en-US" sz="2400" dirty="0"/>
              <a:t> system </a:t>
            </a:r>
            <a:r>
              <a:rPr lang="en-US" sz="2400" dirty="0" smtClean="0">
                <a:solidFill>
                  <a:schemeClr val="accent1"/>
                </a:solidFill>
              </a:rPr>
              <a:t>@ </a:t>
            </a:r>
            <a:r>
              <a:rPr lang="en-US" sz="2400" dirty="0">
                <a:solidFill>
                  <a:schemeClr val="accent1"/>
                </a:solidFill>
              </a:rPr>
              <a:t>8 </a:t>
            </a:r>
            <a:r>
              <a:rPr lang="en-US" sz="2400" dirty="0" err="1">
                <a:solidFill>
                  <a:schemeClr val="accent1"/>
                </a:solidFill>
              </a:rPr>
              <a:t>TeV</a:t>
            </a:r>
            <a:r>
              <a:rPr lang="en-US" sz="2400" dirty="0">
                <a:solidFill>
                  <a:schemeClr val="accent1"/>
                </a:solidFill>
              </a:rPr>
              <a:t> (ATLAS) </a:t>
            </a:r>
            <a:endParaRPr lang="en-US" sz="2400" dirty="0" smtClean="0">
              <a:solidFill>
                <a:schemeClr val="accent1"/>
              </a:solidFill>
            </a:endParaRPr>
          </a:p>
          <a:p>
            <a:pPr>
              <a:buFont typeface="Wingdings" charset="2"/>
              <a:buChar char="§"/>
            </a:pPr>
            <a:endParaRPr lang="en-US" sz="700" dirty="0"/>
          </a:p>
          <a:p>
            <a:pPr>
              <a:buFont typeface="Wingdings" charset="2"/>
              <a:buChar char="§"/>
            </a:pPr>
            <a:r>
              <a:rPr lang="en-US" sz="2400" dirty="0" smtClean="0"/>
              <a:t> </a:t>
            </a:r>
            <a:r>
              <a:rPr lang="en-US" sz="2400" dirty="0" smtClean="0">
                <a:solidFill>
                  <a:schemeClr val="accent1"/>
                </a:solidFill>
              </a:rPr>
              <a:t>ZZ </a:t>
            </a:r>
            <a:r>
              <a:rPr lang="en-US" sz="2400" dirty="0">
                <a:solidFill>
                  <a:schemeClr val="accent1"/>
                </a:solidFill>
              </a:rPr>
              <a:t>and W</a:t>
            </a:r>
            <a:r>
              <a:rPr lang="en-US" sz="2400" baseline="30000" dirty="0">
                <a:solidFill>
                  <a:schemeClr val="accent1"/>
                </a:solidFill>
              </a:rPr>
              <a:t>±</a:t>
            </a:r>
            <a:r>
              <a:rPr lang="en-US" sz="2400" dirty="0">
                <a:solidFill>
                  <a:schemeClr val="accent1"/>
                </a:solidFill>
              </a:rPr>
              <a:t>W</a:t>
            </a:r>
            <a:r>
              <a:rPr lang="en-US" sz="2400" baseline="30000" dirty="0">
                <a:solidFill>
                  <a:schemeClr val="accent1"/>
                </a:solidFill>
              </a:rPr>
              <a:t>±</a:t>
            </a:r>
            <a:r>
              <a:rPr lang="en-US" sz="2400" dirty="0">
                <a:solidFill>
                  <a:schemeClr val="accent1"/>
                </a:solidFill>
              </a:rPr>
              <a:t> @ 13 </a:t>
            </a:r>
            <a:r>
              <a:rPr lang="en-US" sz="2400" dirty="0" err="1">
                <a:solidFill>
                  <a:schemeClr val="accent1"/>
                </a:solidFill>
              </a:rPr>
              <a:t>TeV</a:t>
            </a:r>
            <a:r>
              <a:rPr lang="en-US" sz="2400" dirty="0">
                <a:solidFill>
                  <a:schemeClr val="accent1"/>
                </a:solidFill>
              </a:rPr>
              <a:t> (</a:t>
            </a:r>
            <a:r>
              <a:rPr lang="en-US" sz="2400" dirty="0" smtClean="0">
                <a:solidFill>
                  <a:schemeClr val="accent1"/>
                </a:solidFill>
              </a:rPr>
              <a:t>CMS) </a:t>
            </a:r>
            <a:r>
              <a:rPr lang="en-US" sz="2400" dirty="0" smtClean="0"/>
              <a:t>with </a:t>
            </a:r>
            <a:r>
              <a:rPr lang="en-US" sz="2400" dirty="0"/>
              <a:t>full 2016 </a:t>
            </a:r>
            <a:r>
              <a:rPr lang="en-US" sz="2400" dirty="0" smtClean="0"/>
              <a:t>data</a:t>
            </a:r>
          </a:p>
          <a:p>
            <a:pPr>
              <a:buFont typeface="Wingdings" charset="2"/>
              <a:buChar char="§"/>
            </a:pPr>
            <a:endParaRPr lang="en-US" sz="100" dirty="0" smtClean="0"/>
          </a:p>
          <a:p>
            <a:pPr marL="0" indent="0">
              <a:buNone/>
            </a:pPr>
            <a:r>
              <a:rPr lang="en-US" sz="2400" i="1" dirty="0">
                <a:solidFill>
                  <a:srgbClr val="0070C0"/>
                </a:solidFill>
                <a:latin typeface="Wingdings" charset="2"/>
              </a:rPr>
              <a:t> </a:t>
            </a:r>
            <a:r>
              <a:rPr lang="en-US" sz="2400" i="1" dirty="0" smtClean="0">
                <a:solidFill>
                  <a:srgbClr val="0070C0"/>
                </a:solidFill>
                <a:latin typeface="Wingdings" charset="2"/>
              </a:rPr>
              <a:t></a:t>
            </a:r>
            <a:r>
              <a:rPr lang="en-US" sz="2400" i="1" dirty="0" smtClean="0">
                <a:solidFill>
                  <a:srgbClr val="0070C0"/>
                </a:solidFill>
              </a:rPr>
              <a:t> 1</a:t>
            </a:r>
            <a:r>
              <a:rPr lang="en-US" sz="2400" i="1" baseline="30000" dirty="0" smtClean="0">
                <a:solidFill>
                  <a:srgbClr val="0070C0"/>
                </a:solidFill>
              </a:rPr>
              <a:t>st</a:t>
            </a:r>
            <a:r>
              <a:rPr lang="en-US" sz="2400" i="1" dirty="0" smtClean="0">
                <a:solidFill>
                  <a:srgbClr val="0070C0"/>
                </a:solidFill>
              </a:rPr>
              <a:t> observation </a:t>
            </a:r>
            <a:r>
              <a:rPr lang="en-US" sz="2400" i="1" dirty="0">
                <a:solidFill>
                  <a:srgbClr val="0070C0"/>
                </a:solidFill>
              </a:rPr>
              <a:t>of </a:t>
            </a:r>
            <a:r>
              <a:rPr lang="en-US" sz="2400" i="1" dirty="0" smtClean="0">
                <a:solidFill>
                  <a:srgbClr val="0070C0"/>
                </a:solidFill>
              </a:rPr>
              <a:t>EW--VV production </a:t>
            </a:r>
            <a:r>
              <a:rPr lang="en-US" sz="2400" i="1" dirty="0">
                <a:solidFill>
                  <a:srgbClr val="0070C0"/>
                </a:solidFill>
              </a:rPr>
              <a:t>at 13 </a:t>
            </a:r>
            <a:r>
              <a:rPr lang="en-US" sz="2400" i="1" dirty="0" err="1">
                <a:solidFill>
                  <a:srgbClr val="0070C0"/>
                </a:solidFill>
              </a:rPr>
              <a:t>TeV</a:t>
            </a:r>
            <a:r>
              <a:rPr lang="en-US" sz="2400" i="1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>
          <a:xfrm>
            <a:off x="819688" y="32127"/>
            <a:ext cx="3549154" cy="1757231"/>
          </a:xfrm>
        </p:spPr>
        <p:txBody>
          <a:bodyPr>
            <a:normAutofit/>
          </a:bodyPr>
          <a:lstStyle/>
          <a:p>
            <a:pPr algn="ctr"/>
            <a:r>
              <a:rPr lang="en-US" smtClean="0"/>
              <a:t>Vector Boson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Scattering </a:t>
            </a:r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5230" y="3380510"/>
            <a:ext cx="6371237" cy="2835148"/>
          </a:xfr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892" y="83130"/>
            <a:ext cx="5678898" cy="2933655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 flipV="1">
            <a:off x="741754" y="1961556"/>
            <a:ext cx="3593043" cy="261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8656" y="139593"/>
            <a:ext cx="3007897" cy="2898699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9615571" y="1548205"/>
            <a:ext cx="15969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C62302"/>
                </a:solidFill>
                <a:latin typeface="Helvetica" charset="0"/>
              </a:rPr>
              <a:t>M</a:t>
            </a:r>
            <a:r>
              <a:rPr lang="hr-HR" baseline="-25000" dirty="0" err="1" smtClean="0">
                <a:solidFill>
                  <a:srgbClr val="C62302"/>
                </a:solidFill>
                <a:latin typeface="Helvetica" charset="0"/>
              </a:rPr>
              <a:t>jj</a:t>
            </a:r>
            <a:r>
              <a:rPr lang="hr-HR" baseline="-25000" dirty="0" smtClean="0">
                <a:solidFill>
                  <a:srgbClr val="C62302"/>
                </a:solidFill>
                <a:latin typeface="Helvetica" charset="0"/>
              </a:rPr>
              <a:t> </a:t>
            </a:r>
            <a:r>
              <a:rPr lang="hr-HR" dirty="0" smtClean="0">
                <a:solidFill>
                  <a:srgbClr val="C62302"/>
                </a:solidFill>
                <a:latin typeface="Helvetica" charset="0"/>
              </a:rPr>
              <a:t>&gt; </a:t>
            </a:r>
            <a:r>
              <a:rPr lang="hr-HR" dirty="0">
                <a:solidFill>
                  <a:srgbClr val="C62302"/>
                </a:solidFill>
                <a:latin typeface="Helvetica" charset="0"/>
              </a:rPr>
              <a:t>500 </a:t>
            </a:r>
            <a:r>
              <a:rPr lang="hr-HR" dirty="0" err="1" smtClean="0">
                <a:solidFill>
                  <a:srgbClr val="C62302"/>
                </a:solidFill>
                <a:latin typeface="Helvetica" charset="0"/>
              </a:rPr>
              <a:t>GeV</a:t>
            </a:r>
            <a:endParaRPr lang="hr-HR" dirty="0">
              <a:effectLst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778854" y="473350"/>
            <a:ext cx="717511" cy="21690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148945" y="748145"/>
            <a:ext cx="803564" cy="1246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 rot="2938225">
            <a:off x="7007639" y="2486893"/>
            <a:ext cx="1094523" cy="1016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840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11/8/17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793895" y="2319242"/>
            <a:ext cx="2667000" cy="787156"/>
          </a:xfrm>
        </p:spPr>
        <p:txBody>
          <a:bodyPr/>
          <a:lstStyle/>
          <a:p>
            <a:r>
              <a:rPr lang="en-US" dirty="0" err="1" smtClean="0"/>
              <a:t>Tribosons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5370" y="3131019"/>
            <a:ext cx="7301345" cy="2977844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793895" y="3131019"/>
            <a:ext cx="243520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793" y="642720"/>
            <a:ext cx="6540500" cy="20701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793895" y="5452419"/>
            <a:ext cx="18790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>
                <a:solidFill>
                  <a:srgbClr val="0260BF"/>
                </a:solidFill>
                <a:latin typeface="Calibri" charset="0"/>
              </a:rPr>
              <a:t>arXiv:1704.00366 </a:t>
            </a:r>
            <a:endParaRPr lang="nb-NO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687845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11/8/17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515815" y="193430"/>
            <a:ext cx="2667000" cy="787156"/>
          </a:xfrm>
        </p:spPr>
        <p:txBody>
          <a:bodyPr/>
          <a:lstStyle/>
          <a:p>
            <a:r>
              <a:rPr lang="en-US" dirty="0" err="1" smtClean="0"/>
              <a:t>Tribosons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102" y="2074719"/>
            <a:ext cx="8934944" cy="403513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375585" y="587008"/>
            <a:ext cx="5505179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6DBF"/>
                </a:solidFill>
                <a:latin typeface="Calibri" charset="0"/>
              </a:rPr>
              <a:t>First study by ATLAS of </a:t>
            </a:r>
            <a:r>
              <a:rPr lang="en-US" sz="2000" dirty="0">
                <a:solidFill>
                  <a:srgbClr val="006DBF"/>
                </a:solidFill>
                <a:latin typeface="CambriaMath" charset="0"/>
              </a:rPr>
              <a:t>W</a:t>
            </a:r>
            <a:r>
              <a:rPr lang="en-US" sz="1600" baseline="30000" dirty="0">
                <a:solidFill>
                  <a:srgbClr val="006DBF"/>
                </a:solidFill>
                <a:latin typeface="CambriaMath" charset="0"/>
              </a:rPr>
              <a:t>±</a:t>
            </a:r>
            <a:r>
              <a:rPr lang="en-US" sz="2000" dirty="0">
                <a:solidFill>
                  <a:srgbClr val="006DBF"/>
                </a:solidFill>
                <a:latin typeface="CambriaMath" charset="0"/>
              </a:rPr>
              <a:t>W</a:t>
            </a:r>
            <a:r>
              <a:rPr lang="en-US" sz="1600" baseline="30000" dirty="0">
                <a:solidFill>
                  <a:srgbClr val="006DBF"/>
                </a:solidFill>
                <a:latin typeface="CambriaMath" charset="0"/>
              </a:rPr>
              <a:t>±</a:t>
            </a:r>
            <a:r>
              <a:rPr lang="en-US" sz="2000" dirty="0">
                <a:solidFill>
                  <a:srgbClr val="006DBF"/>
                </a:solidFill>
                <a:latin typeface="CambriaMath" charset="0"/>
              </a:rPr>
              <a:t>W</a:t>
            </a:r>
            <a:r>
              <a:rPr lang="en-US" sz="1600" baseline="30000" dirty="0">
                <a:solidFill>
                  <a:srgbClr val="006DBF"/>
                </a:solidFill>
                <a:latin typeface="CambriaMath" charset="0"/>
              </a:rPr>
              <a:t>∓</a:t>
            </a:r>
            <a:r>
              <a:rPr lang="en-US" sz="1600" dirty="0">
                <a:solidFill>
                  <a:srgbClr val="006DBF"/>
                </a:solidFill>
                <a:latin typeface="CambriaMath" charset="0"/>
              </a:rPr>
              <a:t> </a:t>
            </a:r>
            <a:r>
              <a:rPr lang="en-US" sz="2000" dirty="0">
                <a:latin typeface="Calibri" charset="0"/>
              </a:rPr>
              <a:t>to </a:t>
            </a:r>
            <a:endParaRPr lang="en-US" sz="2000" dirty="0" smtClean="0">
              <a:latin typeface="Calibri" charset="0"/>
            </a:endParaRPr>
          </a:p>
          <a:p>
            <a:r>
              <a:rPr lang="en-US" sz="2000" dirty="0" smtClean="0">
                <a:latin typeface="CambriaMath" charset="0"/>
              </a:rPr>
              <a:t>l</a:t>
            </a:r>
            <a:r>
              <a:rPr lang="en-US" sz="1600" baseline="30000" dirty="0">
                <a:latin typeface="CambriaMath" charset="0"/>
              </a:rPr>
              <a:t>±</a:t>
            </a:r>
            <a:r>
              <a:rPr lang="en-US" sz="2000" dirty="0" smtClean="0">
                <a:latin typeface="CambriaMath" charset="0"/>
              </a:rPr>
              <a:t>𝜈 +l</a:t>
            </a:r>
            <a:r>
              <a:rPr lang="en-US" sz="1600" baseline="30000" dirty="0" smtClean="0">
                <a:latin typeface="CambriaMath" charset="0"/>
              </a:rPr>
              <a:t>± </a:t>
            </a:r>
            <a:r>
              <a:rPr lang="en-US" sz="2000" dirty="0" smtClean="0">
                <a:latin typeface="CambriaMath" charset="0"/>
              </a:rPr>
              <a:t>𝜈+l</a:t>
            </a:r>
            <a:r>
              <a:rPr lang="en-US" sz="1600" baseline="30000" dirty="0">
                <a:latin typeface="CambriaMath" charset="0"/>
              </a:rPr>
              <a:t>± </a:t>
            </a:r>
            <a:r>
              <a:rPr lang="en-US" sz="2000" dirty="0" smtClean="0">
                <a:latin typeface="CambriaMath" charset="0"/>
              </a:rPr>
              <a:t>𝜈 and l</a:t>
            </a:r>
            <a:r>
              <a:rPr lang="en-US" sz="1600" baseline="30000" dirty="0" smtClean="0">
                <a:latin typeface="CambriaMath" charset="0"/>
              </a:rPr>
              <a:t>±</a:t>
            </a:r>
            <a:r>
              <a:rPr lang="en-US" sz="2000" dirty="0" smtClean="0">
                <a:latin typeface="CambriaMath" charset="0"/>
              </a:rPr>
              <a:t>𝜈+l</a:t>
            </a:r>
            <a:r>
              <a:rPr lang="en-US" sz="1600" baseline="30000" dirty="0" smtClean="0">
                <a:latin typeface="CambriaMath" charset="0"/>
              </a:rPr>
              <a:t>±</a:t>
            </a:r>
            <a:r>
              <a:rPr lang="en-US" sz="2000" dirty="0">
                <a:latin typeface="CambriaMath" charset="0"/>
              </a:rPr>
              <a:t> </a:t>
            </a:r>
            <a:r>
              <a:rPr lang="en-US" sz="2000" dirty="0" smtClean="0">
                <a:latin typeface="CambriaMath" charset="0"/>
              </a:rPr>
              <a:t>𝜈+𝑗𝑗 </a:t>
            </a:r>
            <a:endParaRPr lang="en-US" sz="2000" dirty="0" smtClean="0">
              <a:latin typeface="CambriaMath" charset="0"/>
            </a:endParaRPr>
          </a:p>
          <a:p>
            <a:r>
              <a:rPr lang="en-US" dirty="0">
                <a:latin typeface="Calibri" charset="0"/>
              </a:rPr>
              <a:t/>
            </a:r>
            <a:br>
              <a:rPr lang="en-US" dirty="0">
                <a:latin typeface="Calibri" charset="0"/>
              </a:rPr>
            </a:br>
            <a:r>
              <a:rPr lang="en-US" sz="2800" dirty="0" smtClean="0">
                <a:solidFill>
                  <a:srgbClr val="FF0000"/>
                </a:solidFill>
                <a:latin typeface="Calibri" charset="0"/>
              </a:rPr>
              <a:t>More </a:t>
            </a:r>
            <a:r>
              <a:rPr lang="en-US" sz="2800" dirty="0">
                <a:solidFill>
                  <a:srgbClr val="FF0000"/>
                </a:solidFill>
                <a:latin typeface="Calibri" charset="0"/>
              </a:rPr>
              <a:t>statistics </a:t>
            </a:r>
            <a:r>
              <a:rPr lang="en-US" sz="2800" dirty="0" smtClean="0">
                <a:solidFill>
                  <a:srgbClr val="FF0000"/>
                </a:solidFill>
                <a:latin typeface="Calibri" charset="0"/>
              </a:rPr>
              <a:t>will come @13 </a:t>
            </a:r>
            <a:r>
              <a:rPr lang="en-US" sz="2800" dirty="0" err="1" smtClean="0">
                <a:solidFill>
                  <a:srgbClr val="FF0000"/>
                </a:solidFill>
                <a:latin typeface="Calibri" charset="0"/>
              </a:rPr>
              <a:t>TeV</a:t>
            </a:r>
            <a:endParaRPr lang="en-US" sz="2800" dirty="0">
              <a:solidFill>
                <a:srgbClr val="FF0000"/>
              </a:solidFill>
              <a:effectLst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028" y="389476"/>
            <a:ext cx="3998191" cy="1128473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515815" y="980585"/>
            <a:ext cx="243520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9750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11/8/17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507811" y="193961"/>
            <a:ext cx="5496018" cy="734292"/>
          </a:xfrm>
        </p:spPr>
        <p:txBody>
          <a:bodyPr>
            <a:normAutofit/>
          </a:bodyPr>
          <a:lstStyle/>
          <a:p>
            <a:pPr algn="ctr"/>
            <a:r>
              <a:rPr lang="en-US" smtClean="0"/>
              <a:t>Anomalous couplings </a:t>
            </a:r>
            <a:endParaRPr lang="en-US" dirty="0">
              <a:solidFill>
                <a:srgbClr val="7030A0"/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521549" y="979496"/>
            <a:ext cx="5352778" cy="180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36975" y="1126083"/>
            <a:ext cx="583768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§"/>
            </a:pPr>
            <a:r>
              <a:rPr lang="en-US" sz="2000" dirty="0"/>
              <a:t>Limiting factor: Observed statistics in the </a:t>
            </a:r>
            <a:r>
              <a:rPr lang="en-US" sz="2000" dirty="0" smtClean="0"/>
              <a:t>tail, </a:t>
            </a:r>
            <a:r>
              <a:rPr lang="en-US" sz="2000" dirty="0"/>
              <a:t>systematics and statistical uncertainty on the S/B </a:t>
            </a:r>
            <a:r>
              <a:rPr lang="en-US" sz="2000" dirty="0" smtClean="0"/>
              <a:t>model </a:t>
            </a:r>
            <a:r>
              <a:rPr lang="en-US" sz="2000" dirty="0" smtClean="0">
                <a:sym typeface="Wingdings"/>
              </a:rPr>
              <a:t> Will improve as luminosity increases</a:t>
            </a:r>
            <a:endParaRPr lang="en-US" sz="2000" dirty="0"/>
          </a:p>
          <a:p>
            <a:pPr marL="285750" indent="-285750">
              <a:buFont typeface="Wingdings" charset="2"/>
              <a:buChar char="§"/>
            </a:pPr>
            <a:r>
              <a:rPr lang="en-US" sz="2000" dirty="0"/>
              <a:t>Anomalous couplings result in an increase of cross sections at high energies </a:t>
            </a:r>
          </a:p>
          <a:p>
            <a:pPr marL="742950" lvl="1" indent="-285750">
              <a:buFont typeface="Courier New" charset="0"/>
              <a:buChar char="o"/>
            </a:pPr>
            <a:r>
              <a:rPr lang="en-US" sz="2000" dirty="0" smtClean="0"/>
              <a:t>Invariant </a:t>
            </a:r>
            <a:r>
              <a:rPr lang="en-US" sz="2000" dirty="0"/>
              <a:t>mass of the </a:t>
            </a:r>
            <a:r>
              <a:rPr lang="en-US" sz="2000" dirty="0" err="1"/>
              <a:t>diboson</a:t>
            </a:r>
            <a:r>
              <a:rPr lang="en-US" sz="2000" dirty="0"/>
              <a:t> system and the boson </a:t>
            </a:r>
            <a:r>
              <a:rPr lang="en-US" sz="2000" dirty="0" err="1"/>
              <a:t>p</a:t>
            </a:r>
            <a:r>
              <a:rPr lang="en-US" sz="2000" baseline="-25000" dirty="0" err="1"/>
              <a:t>T</a:t>
            </a:r>
            <a:r>
              <a:rPr lang="en-US" sz="2000" dirty="0"/>
              <a:t> are particularly sensitive </a:t>
            </a:r>
          </a:p>
          <a:p>
            <a:endParaRPr lang="en-US" sz="20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82064"/>
            <a:ext cx="5638800" cy="603230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20" y="3409537"/>
            <a:ext cx="4705104" cy="2829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08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sz="4800" dirty="0" smtClean="0"/>
              <a:t>LHC giving us plenty of interesting </a:t>
            </a:r>
            <a:r>
              <a:rPr lang="en-US" sz="4800" dirty="0" err="1" smtClean="0"/>
              <a:t>EWk</a:t>
            </a:r>
            <a:r>
              <a:rPr lang="en-US" sz="4800" dirty="0" smtClean="0"/>
              <a:t> </a:t>
            </a:r>
            <a:r>
              <a:rPr lang="en-US" sz="4800" dirty="0" smtClean="0"/>
              <a:t>results and more to </a:t>
            </a:r>
            <a:r>
              <a:rPr lang="en-US" sz="4800" dirty="0" smtClean="0"/>
              <a:t>come based on run-2 data</a:t>
            </a:r>
            <a:r>
              <a:rPr lang="is-IS" sz="4800" dirty="0" smtClean="0"/>
              <a:t>…</a:t>
            </a:r>
            <a:endParaRPr lang="en-US" sz="4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11/8/17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324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11/8/17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28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419" y="360218"/>
            <a:ext cx="9019452" cy="587894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050473" y="5791200"/>
            <a:ext cx="942109" cy="3602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005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7405</TotalTime>
  <Words>888</Words>
  <Application>Microsoft Macintosh PowerPoint</Application>
  <PresentationFormat>Widescreen</PresentationFormat>
  <Paragraphs>193</Paragraphs>
  <Slides>28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42" baseType="lpstr">
      <vt:lpstr>Apple Chancery</vt:lpstr>
      <vt:lpstr>Calibri</vt:lpstr>
      <vt:lpstr>Calibri Light</vt:lpstr>
      <vt:lpstr>Cambria Math</vt:lpstr>
      <vt:lpstr>CambriaMath</vt:lpstr>
      <vt:lpstr>CMR8</vt:lpstr>
      <vt:lpstr>CMR9</vt:lpstr>
      <vt:lpstr>Courier New</vt:lpstr>
      <vt:lpstr>Helvetica</vt:lpstr>
      <vt:lpstr>Lucida Grande</vt:lpstr>
      <vt:lpstr>Symbol</vt:lpstr>
      <vt:lpstr>Wingdings</vt:lpstr>
      <vt:lpstr>Arial</vt:lpstr>
      <vt:lpstr>Retrospect</vt:lpstr>
      <vt:lpstr>LHC Electroweak Physics</vt:lpstr>
      <vt:lpstr>50 year anniversary of the Standard Model [1]  We have been working for &gt;100 years     Today: focus on top-quark &amp; Electroweak (EWK) Interactions: g*, W±, Z0   Higgs Boson covered by  H. Gray</vt:lpstr>
      <vt:lpstr>Disclaimer:  QCD outside the scope of this talk… But cannot be ignored in precision EWK, not even for the must basic production mechanism of bosons at the LHC   Predictions needed as input  Serious test of QCD with EWK processes  Example, Drell-Yan Process: pp Z or W</vt:lpstr>
      <vt:lpstr>Prelude: as is one of the fundamental parameters used as input or output of our global fits @ LHC obtained from jets and tt production</vt:lpstr>
      <vt:lpstr>PowerPoint Presentation</vt:lpstr>
      <vt:lpstr>tt and tW: great source of W±</vt:lpstr>
      <vt:lpstr> Large W samples : Test of Lepton Universality</vt:lpstr>
      <vt:lpstr>Already ATLAS + CMS has       &gt; 150 fb-1 @ 13 TeV</vt:lpstr>
      <vt:lpstr>PowerPoint Presentation</vt:lpstr>
      <vt:lpstr>PowerPoint Presentation</vt:lpstr>
      <vt:lpstr>Top mass “easier”: more  measurement</vt:lpstr>
      <vt:lpstr>Reduction by factor of 2  expected with 13 TeV data  By 4 at the HL-LHC </vt:lpstr>
      <vt:lpstr>PowerPoint Presentation</vt:lpstr>
      <vt:lpstr>Single top  Vtb at 1-2% level* will be possible with the full 13 TeV data compared to 4% at 8 TeV </vt:lpstr>
      <vt:lpstr>Searches for Flavor-Changing-Neutral Currents in top decays… Decay into real Z’s &amp; Higgs boson kinematically possible</vt:lpstr>
      <vt:lpstr>Next big target... multi-boson interactions </vt:lpstr>
      <vt:lpstr>Preparing the ground for the scattering of longitudinal W’s</vt:lpstr>
      <vt:lpstr>In SM,  (i) WLWL  WLWL vanishes, only  (ii) WTWT  WTWT   is present</vt:lpstr>
      <vt:lpstr>PowerPoint Presentation</vt:lpstr>
      <vt:lpstr>PowerPoint Presentation</vt:lpstr>
      <vt:lpstr>Identification of         pp qqV or qqVV</vt:lpstr>
      <vt:lpstr>Multibosons are also used to search for new physics via anomalous  couplings</vt:lpstr>
      <vt:lpstr>Vector Boson  Scattering </vt:lpstr>
      <vt:lpstr>Tribosons</vt:lpstr>
      <vt:lpstr>Tribosons</vt:lpstr>
      <vt:lpstr>Anomalous couplings </vt:lpstr>
      <vt:lpstr>Conclusion</vt:lpstr>
      <vt:lpstr>PowerPoint Presentation</vt:lpstr>
    </vt:vector>
  </TitlesOfParts>
  <Company/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WIN 2017</dc:title>
  <dc:creator>Microsoft Office User</dc:creator>
  <cp:lastModifiedBy>Microsoft Office User</cp:lastModifiedBy>
  <cp:revision>256</cp:revision>
  <cp:lastPrinted>2017-06-20T13:54:52Z</cp:lastPrinted>
  <dcterms:created xsi:type="dcterms:W3CDTF">2017-06-17T10:40:49Z</dcterms:created>
  <dcterms:modified xsi:type="dcterms:W3CDTF">2017-11-08T18:24:51Z</dcterms:modified>
</cp:coreProperties>
</file>