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1" r:id="rId2"/>
    <p:sldId id="715" r:id="rId3"/>
    <p:sldId id="694" r:id="rId4"/>
    <p:sldId id="435" r:id="rId5"/>
    <p:sldId id="716" r:id="rId6"/>
    <p:sldId id="717" r:id="rId7"/>
    <p:sldId id="718" r:id="rId8"/>
    <p:sldId id="671" r:id="rId9"/>
    <p:sldId id="709" r:id="rId10"/>
    <p:sldId id="6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ediger Picker" initials="RP" lastIdx="1" clrIdx="0">
    <p:extLst>
      <p:ext uri="{19B8F6BF-5375-455C-9EA6-DF929625EA0E}">
        <p15:presenceInfo xmlns:p15="http://schemas.microsoft.com/office/powerpoint/2012/main" userId="S::rpicker@triumf.ca::4aad0504-28f5-47d5-bfcc-f8332a6ecd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7022"/>
    <a:srgbClr val="FFFF00"/>
    <a:srgbClr val="00FF00"/>
    <a:srgbClr val="FF0000"/>
    <a:srgbClr val="FF3300"/>
    <a:srgbClr val="00FFFF"/>
    <a:srgbClr val="E71224"/>
    <a:srgbClr val="7293C2"/>
    <a:srgbClr val="00A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3" autoAdjust="0"/>
    <p:restoredTop sz="94450"/>
  </p:normalViewPr>
  <p:slideViewPr>
    <p:cSldViewPr snapToGrid="0" snapToObjects="1">
      <p:cViewPr>
        <p:scale>
          <a:sx n="94" d="100"/>
          <a:sy n="94" d="100"/>
        </p:scale>
        <p:origin x="59" y="12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76310-DAD6-EE4F-ABB6-4124C82A74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3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0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6B958E4-B883-3A43-B886-6E34D2C9DE1B}" type="datetime1">
              <a:rPr lang="en-CA" smtClean="0"/>
              <a:t>2019-11-05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27870" y="205595"/>
            <a:ext cx="863226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4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4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248852" y="0"/>
            <a:ext cx="3943148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2019-11-05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267"/>
            </a:lvl1pPr>
          </a:lstStyle>
          <a:p>
            <a:pPr lvl="0">
              <a:defRPr sz="1800" b="0"/>
            </a:pPr>
            <a:r>
              <a:rPr sz="4533" b="1"/>
              <a:t>タイトルテキスト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1250081" indent="-535749">
              <a:spcBef>
                <a:spcPts val="375"/>
              </a:spcBef>
              <a:defRPr sz="2267" i="1"/>
            </a:lvl2pPr>
            <a:lvl3pPr marL="1666774" indent="-535749">
              <a:spcBef>
                <a:spcPts val="0"/>
              </a:spcBef>
              <a:defRPr sz="1733"/>
            </a:lvl3pPr>
            <a:lvl4pPr marL="2083468" indent="-535749">
              <a:spcBef>
                <a:spcPts val="0"/>
              </a:spcBef>
              <a:defRPr sz="1733" b="0"/>
            </a:lvl4pPr>
            <a:lvl5pPr marL="2500161" indent="-535749">
              <a:spcBef>
                <a:spcPts val="0"/>
              </a:spcBef>
              <a:defRPr sz="1067" b="0"/>
            </a:lvl5pPr>
          </a:lstStyle>
          <a:p>
            <a:pPr lvl="0">
              <a:defRPr sz="1800" b="0"/>
            </a:pPr>
            <a:r>
              <a:rPr sz="3333" b="1"/>
              <a:t>本文レベル1</a:t>
            </a:r>
          </a:p>
          <a:p>
            <a:pPr lvl="1">
              <a:defRPr sz="1800" b="0" i="0"/>
            </a:pPr>
            <a:r>
              <a:rPr sz="2267" b="1" i="1"/>
              <a:t>本文レベル2</a:t>
            </a:r>
          </a:p>
          <a:p>
            <a:pPr lvl="2">
              <a:defRPr b="0"/>
            </a:pPr>
            <a:r>
              <a:rPr b="1"/>
              <a:t>本文レベル3</a:t>
            </a:r>
          </a:p>
          <a:p>
            <a:pPr lvl="3"/>
            <a:r>
              <a:t>本文レベル4</a:t>
            </a:r>
          </a:p>
          <a:p>
            <a:pPr lvl="4">
              <a:defRPr sz="1800"/>
            </a:pPr>
            <a:r>
              <a:rPr sz="1067"/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327053589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2019-11-05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0583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1063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785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6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8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link.aps.org/doi/10.1103/PhysRevAccelBeams.22.102401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6078897" cy="2082023"/>
          </a:xfrm>
        </p:spPr>
        <p:txBody>
          <a:bodyPr>
            <a:normAutofit/>
          </a:bodyPr>
          <a:lstStyle/>
          <a:p>
            <a:r>
              <a:rPr lang="en-CA" dirty="0"/>
              <a:t>TUCAN</a:t>
            </a:r>
            <a:br>
              <a:rPr lang="en-CA" dirty="0"/>
            </a:br>
            <a:r>
              <a:rPr lang="en-CA" sz="2000" dirty="0">
                <a:solidFill>
                  <a:schemeClr val="bg1"/>
                </a:solidFill>
              </a:rPr>
              <a:t>UCN source and </a:t>
            </a:r>
            <a:r>
              <a:rPr lang="en-CA" sz="2000" dirty="0" err="1">
                <a:solidFill>
                  <a:schemeClr val="bg1"/>
                </a:solidFill>
              </a:rPr>
              <a:t>nEDM</a:t>
            </a:r>
            <a:r>
              <a:rPr lang="en-CA" sz="2000" dirty="0">
                <a:solidFill>
                  <a:schemeClr val="bg1"/>
                </a:solidFill>
              </a:rPr>
              <a:t> update November 2019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4996779" cy="90034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R. Picker</a:t>
            </a:r>
          </a:p>
        </p:txBody>
      </p:sp>
    </p:spTree>
    <p:extLst>
      <p:ext uri="{BB962C8B-B14F-4D97-AF65-F5344CB8AC3E}">
        <p14:creationId xmlns:p14="http://schemas.microsoft.com/office/powerpoint/2010/main" val="416353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circle/>
      </p:transition>
    </mc:Choice>
    <mc:Fallback xmlns="">
      <p:transition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F84E5-09C2-484C-8CBA-7BADFA91BD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Topics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E7B2FD-9AE0-405D-8430-4E7BF19D4D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325" y="2570162"/>
            <a:ext cx="5916500" cy="3623435"/>
          </a:xfrm>
        </p:spPr>
        <p:txBody>
          <a:bodyPr/>
          <a:lstStyle/>
          <a:p>
            <a:r>
              <a:rPr lang="en-CA" dirty="0"/>
              <a:t>Prototype source experimental campaigns</a:t>
            </a:r>
          </a:p>
          <a:p>
            <a:r>
              <a:rPr lang="en-CA" dirty="0"/>
              <a:t>New UCN source construction</a:t>
            </a:r>
          </a:p>
          <a:p>
            <a:r>
              <a:rPr lang="en-CA" dirty="0"/>
              <a:t>Neutron EDM development</a:t>
            </a:r>
          </a:p>
          <a:p>
            <a:r>
              <a:rPr lang="en-CA" dirty="0"/>
              <a:t>Beamline readiness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CE1C6-C4C0-4F5A-96FE-19070FF366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54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17BFB1-AE26-4AB8-8F2A-8749E1E8EA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6131638" y="0"/>
            <a:ext cx="6060362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C4F7461-215D-B245-8B94-6FEBC5321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7844" y="168440"/>
            <a:ext cx="7250518" cy="627061"/>
          </a:xfrm>
        </p:spPr>
        <p:txBody>
          <a:bodyPr>
            <a:noAutofit/>
          </a:bodyPr>
          <a:lstStyle/>
          <a:p>
            <a:r>
              <a:rPr lang="en-CA" sz="2400" dirty="0"/>
              <a:t>Prototype source experiments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FD9DF1C-0F0C-4B01-A518-39D8F8E10297}"/>
              </a:ext>
            </a:extLst>
          </p:cNvPr>
          <p:cNvSpPr txBox="1">
            <a:spLocks/>
          </p:cNvSpPr>
          <p:nvPr/>
        </p:nvSpPr>
        <p:spPr>
          <a:xfrm>
            <a:off x="372346" y="950645"/>
            <a:ext cx="7064196" cy="479787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400" b="1" dirty="0"/>
              <a:t>2018 data analysis</a:t>
            </a:r>
          </a:p>
          <a:p>
            <a:r>
              <a:rPr lang="en-CA" sz="2400" dirty="0"/>
              <a:t>Clear dependence of source storage lifetime on 3He</a:t>
            </a:r>
          </a:p>
          <a:p>
            <a:r>
              <a:rPr lang="en-CA" sz="2400" dirty="0"/>
              <a:t>New UCN source components were qualified or marked for improvement</a:t>
            </a:r>
          </a:p>
          <a:p>
            <a:pPr marL="0" indent="0">
              <a:buNone/>
            </a:pPr>
            <a:r>
              <a:rPr lang="en-CA" sz="2400" b="1" dirty="0"/>
              <a:t>2019 experiments (Oct 30 to Dec 4)</a:t>
            </a:r>
          </a:p>
          <a:p>
            <a:r>
              <a:rPr lang="en-CA" sz="2400" dirty="0"/>
              <a:t>First improved components for new source worked very well (UCN source valve).</a:t>
            </a:r>
          </a:p>
          <a:p>
            <a:r>
              <a:rPr lang="en-CA" sz="2400" dirty="0"/>
              <a:t>Component iterations: superconducting polarizer, foil polarizers.</a:t>
            </a:r>
          </a:p>
          <a:p>
            <a:r>
              <a:rPr lang="en-CA" sz="2400" dirty="0"/>
              <a:t>New components: UCN beam switcher, neutron EDM storage cell prototype.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21581-53D3-4C88-BBA2-BDF4E8E22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384" y="0"/>
            <a:ext cx="3622616" cy="28948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0964A5C-9AC1-4D85-A6E8-DB78523A1906}"/>
              </a:ext>
            </a:extLst>
          </p:cNvPr>
          <p:cNvGrpSpPr/>
          <p:nvPr/>
        </p:nvGrpSpPr>
        <p:grpSpPr>
          <a:xfrm>
            <a:off x="8144546" y="5202260"/>
            <a:ext cx="4056295" cy="1666280"/>
            <a:chOff x="7670559" y="3655033"/>
            <a:chExt cx="4056295" cy="16662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AEC194-CC69-4CEA-979D-84E354A33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7670559" y="3655033"/>
              <a:ext cx="4056295" cy="166627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C79DB78-B0D4-404B-A32D-3D26DBD6E72A}"/>
                </a:ext>
              </a:extLst>
            </p:cNvPr>
            <p:cNvSpPr txBox="1"/>
            <p:nvPr/>
          </p:nvSpPr>
          <p:spPr>
            <a:xfrm>
              <a:off x="7670559" y="4951981"/>
              <a:ext cx="2133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chemeClr val="bg1"/>
                  </a:solidFill>
                </a:rPr>
                <a:t>EDM cell prototype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5A3126-B5AA-4F46-BFC6-A1A4310DAD1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5271"/>
          <a:stretch/>
        </p:blipFill>
        <p:spPr>
          <a:xfrm>
            <a:off x="8168503" y="2942548"/>
            <a:ext cx="4032338" cy="2259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3CA719-0F18-4FD6-BC9C-8F3095B87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4668" y="5111258"/>
            <a:ext cx="2279878" cy="1746741"/>
          </a:xfrm>
          <a:prstGeom prst="rect">
            <a:avLst/>
          </a:prstGeom>
        </p:spPr>
      </p:pic>
      <p:pic>
        <p:nvPicPr>
          <p:cNvPr id="14" name="20190918_143246">
            <a:hlinkClick r:id="" action="ppaction://media"/>
            <a:extLst>
              <a:ext uri="{FF2B5EF4-FFF2-40B4-BE49-F238E27FC236}">
                <a16:creationId xmlns:a16="http://schemas.microsoft.com/office/drawing/2014/main" id="{975C19E4-A2A5-4CAB-96A4-61B68F2AE2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58904" y="5392257"/>
            <a:ext cx="2605764" cy="14657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5D670E-30BA-4948-9F33-8053185E6CFD}"/>
              </a:ext>
            </a:extLst>
          </p:cNvPr>
          <p:cNvSpPr txBox="1"/>
          <p:nvPr/>
        </p:nvSpPr>
        <p:spPr>
          <a:xfrm>
            <a:off x="10380692" y="4476079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platform,</a:t>
            </a:r>
          </a:p>
          <a:p>
            <a:r>
              <a:rPr lang="en-CA" sz="1600" dirty="0">
                <a:solidFill>
                  <a:schemeClr val="bg1"/>
                </a:solidFill>
              </a:rPr>
              <a:t>Meson hall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78C685-3A94-4D21-92C6-3ECE84744944}"/>
              </a:ext>
            </a:extLst>
          </p:cNvPr>
          <p:cNvSpPr txBox="1"/>
          <p:nvPr/>
        </p:nvSpPr>
        <p:spPr>
          <a:xfrm>
            <a:off x="3204352" y="5347849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beam switcher</a:t>
            </a:r>
          </a:p>
        </p:txBody>
      </p:sp>
    </p:spTree>
    <p:extLst>
      <p:ext uri="{BB962C8B-B14F-4D97-AF65-F5344CB8AC3E}">
        <p14:creationId xmlns:p14="http://schemas.microsoft.com/office/powerpoint/2010/main" val="26124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DE2F50-968A-4679-829B-65D2525AD5C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Project Timeline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A5D02-1F02-4808-84F5-D0426A6F35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528EA68-4806-482E-93C7-3868D5C9A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4130" y="938450"/>
            <a:ext cx="12259335" cy="44488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A5F91-3641-4C96-839C-7F29FBF176D8}"/>
              </a:ext>
            </a:extLst>
          </p:cNvPr>
          <p:cNvSpPr txBox="1"/>
          <p:nvPr/>
        </p:nvSpPr>
        <p:spPr>
          <a:xfrm>
            <a:off x="4211646" y="69879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46DE98-D27F-4878-8335-F5AC193F4E3C}"/>
              </a:ext>
            </a:extLst>
          </p:cNvPr>
          <p:cNvSpPr txBox="1"/>
          <p:nvPr/>
        </p:nvSpPr>
        <p:spPr>
          <a:xfrm>
            <a:off x="5639950" y="69879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2020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9AFB02-3810-4C49-A784-AA2F1D23A98D}"/>
              </a:ext>
            </a:extLst>
          </p:cNvPr>
          <p:cNvSpPr txBox="1"/>
          <p:nvPr/>
        </p:nvSpPr>
        <p:spPr>
          <a:xfrm>
            <a:off x="7068254" y="69879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EFC6EF-1B3A-4640-89E0-476574C9456C}"/>
              </a:ext>
            </a:extLst>
          </p:cNvPr>
          <p:cNvSpPr txBox="1"/>
          <p:nvPr/>
        </p:nvSpPr>
        <p:spPr>
          <a:xfrm>
            <a:off x="8496558" y="69879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0E0E2D-A9B2-41B0-B07C-9EDAEBC0AAAA}"/>
              </a:ext>
            </a:extLst>
          </p:cNvPr>
          <p:cNvSpPr txBox="1"/>
          <p:nvPr/>
        </p:nvSpPr>
        <p:spPr>
          <a:xfrm>
            <a:off x="9924862" y="69879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2023</a:t>
            </a:r>
          </a:p>
        </p:txBody>
      </p:sp>
      <p:pic>
        <p:nvPicPr>
          <p:cNvPr id="12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DC8B996-48B9-4E8F-B484-18E488F139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37" t="95056"/>
          <a:stretch/>
        </p:blipFill>
        <p:spPr>
          <a:xfrm>
            <a:off x="17267" y="5131158"/>
            <a:ext cx="12157466" cy="2561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B7CEE6-60E2-4578-AD7B-B56BBA9FF878}"/>
              </a:ext>
            </a:extLst>
          </p:cNvPr>
          <p:cNvSpPr txBox="1"/>
          <p:nvPr/>
        </p:nvSpPr>
        <p:spPr>
          <a:xfrm>
            <a:off x="8338834" y="1220111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Running 1 month per year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21006E-7317-488E-89D0-DF64C3CFB2FD}"/>
              </a:ext>
            </a:extLst>
          </p:cNvPr>
          <p:cNvSpPr txBox="1"/>
          <p:nvPr/>
        </p:nvSpPr>
        <p:spPr>
          <a:xfrm>
            <a:off x="8845371" y="1944810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Construction has started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C60808-9D5C-47F5-9CA2-65133103FBC9}"/>
              </a:ext>
            </a:extLst>
          </p:cNvPr>
          <p:cNvSpPr txBox="1"/>
          <p:nvPr/>
        </p:nvSpPr>
        <p:spPr>
          <a:xfrm>
            <a:off x="8801328" y="2288561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Pump design review completed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504943-87E4-4476-8E07-91B00EAEB75A}"/>
              </a:ext>
            </a:extLst>
          </p:cNvPr>
          <p:cNvSpPr txBox="1"/>
          <p:nvPr/>
        </p:nvSpPr>
        <p:spPr>
          <a:xfrm>
            <a:off x="8769952" y="2640436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Design review completed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DA71D4-FFCA-47F9-9F56-D7511F10536C}"/>
              </a:ext>
            </a:extLst>
          </p:cNvPr>
          <p:cNvSpPr txBox="1"/>
          <p:nvPr/>
        </p:nvSpPr>
        <p:spPr>
          <a:xfrm>
            <a:off x="8769952" y="2990968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Design note completed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A6FFAA-2CA0-4B10-931C-06CCF8AFAD67}"/>
              </a:ext>
            </a:extLst>
          </p:cNvPr>
          <p:cNvSpPr txBox="1"/>
          <p:nvPr/>
        </p:nvSpPr>
        <p:spPr>
          <a:xfrm>
            <a:off x="8943076" y="401478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First parts completed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47A6742-05E7-4649-8056-3AE05E160E07}"/>
              </a:ext>
            </a:extLst>
          </p:cNvPr>
          <p:cNvSpPr/>
          <p:nvPr/>
        </p:nvSpPr>
        <p:spPr>
          <a:xfrm>
            <a:off x="7124519" y="684913"/>
            <a:ext cx="1469108" cy="4996501"/>
          </a:xfrm>
          <a:prstGeom prst="roundRect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D654D9-A587-4C3D-B2AA-67EF43889196}"/>
              </a:ext>
            </a:extLst>
          </p:cNvPr>
          <p:cNvSpPr txBox="1"/>
          <p:nvPr/>
        </p:nvSpPr>
        <p:spPr>
          <a:xfrm>
            <a:off x="7169283" y="5690259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Aiming for 2021</a:t>
            </a:r>
          </a:p>
          <a:p>
            <a:r>
              <a:rPr lang="en-CA" dirty="0"/>
              <a:t>source installation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078BB-4A23-43A4-97BE-5F0EC98D9168}"/>
              </a:ext>
            </a:extLst>
          </p:cNvPr>
          <p:cNvSpPr txBox="1"/>
          <p:nvPr/>
        </p:nvSpPr>
        <p:spPr>
          <a:xfrm>
            <a:off x="10552319" y="366535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Prototyping</a:t>
            </a:r>
          </a:p>
        </p:txBody>
      </p:sp>
    </p:spTree>
    <p:extLst>
      <p:ext uri="{BB962C8B-B14F-4D97-AF65-F5344CB8AC3E}">
        <p14:creationId xmlns:p14="http://schemas.microsoft.com/office/powerpoint/2010/main" val="157778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C4F7461-215D-B245-8B94-6FEBC5321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7844" y="168440"/>
            <a:ext cx="7250518" cy="627061"/>
          </a:xfrm>
        </p:spPr>
        <p:txBody>
          <a:bodyPr>
            <a:noAutofit/>
          </a:bodyPr>
          <a:lstStyle/>
          <a:p>
            <a:r>
              <a:rPr lang="en-CA" sz="2400" dirty="0"/>
              <a:t>New UCN source design and construction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5D670E-30BA-4948-9F33-8053185E6CFD}"/>
              </a:ext>
            </a:extLst>
          </p:cNvPr>
          <p:cNvSpPr txBox="1"/>
          <p:nvPr/>
        </p:nvSpPr>
        <p:spPr>
          <a:xfrm>
            <a:off x="10380692" y="4476079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platform,</a:t>
            </a:r>
          </a:p>
          <a:p>
            <a:r>
              <a:rPr lang="en-CA" sz="1600" dirty="0">
                <a:solidFill>
                  <a:schemeClr val="bg1"/>
                </a:solidFill>
              </a:rPr>
              <a:t>Meson hall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78C685-3A94-4D21-92C6-3ECE84744944}"/>
              </a:ext>
            </a:extLst>
          </p:cNvPr>
          <p:cNvSpPr txBox="1"/>
          <p:nvPr/>
        </p:nvSpPr>
        <p:spPr>
          <a:xfrm>
            <a:off x="3204352" y="5347849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beam switcher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E9D79C-C5BF-4F46-87FF-1AC27181A2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6"/>
          <a:stretch/>
        </p:blipFill>
        <p:spPr>
          <a:xfrm>
            <a:off x="2034735" y="40542"/>
            <a:ext cx="10244252" cy="68174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5727" b="-12757"/>
          <a:stretch/>
        </p:blipFill>
        <p:spPr>
          <a:xfrm>
            <a:off x="185679" y="204094"/>
            <a:ext cx="4395329" cy="3949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CA" dirty="0"/>
              <a:t>Latest UCN source model</a:t>
            </a:r>
          </a:p>
        </p:txBody>
      </p:sp>
    </p:spTree>
    <p:extLst>
      <p:ext uri="{BB962C8B-B14F-4D97-AF65-F5344CB8AC3E}">
        <p14:creationId xmlns:p14="http://schemas.microsoft.com/office/powerpoint/2010/main" val="14982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45D670E-30BA-4948-9F33-8053185E6CFD}"/>
              </a:ext>
            </a:extLst>
          </p:cNvPr>
          <p:cNvSpPr txBox="1"/>
          <p:nvPr/>
        </p:nvSpPr>
        <p:spPr>
          <a:xfrm>
            <a:off x="10380692" y="4476079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platform,</a:t>
            </a:r>
          </a:p>
          <a:p>
            <a:r>
              <a:rPr lang="en-CA" sz="1600" dirty="0">
                <a:solidFill>
                  <a:schemeClr val="bg1"/>
                </a:solidFill>
              </a:rPr>
              <a:t>Meson hall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78C685-3A94-4D21-92C6-3ECE84744944}"/>
              </a:ext>
            </a:extLst>
          </p:cNvPr>
          <p:cNvSpPr txBox="1"/>
          <p:nvPr/>
        </p:nvSpPr>
        <p:spPr>
          <a:xfrm>
            <a:off x="3204352" y="5347849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beam switcher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5727" b="-12757"/>
          <a:stretch/>
        </p:blipFill>
        <p:spPr>
          <a:xfrm>
            <a:off x="185679" y="204094"/>
            <a:ext cx="4395329" cy="3949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CA" dirty="0"/>
              <a:t>EDM developments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9022B4-A8F7-4999-AD92-955CDBB42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078"/>
            <a:ext cx="11239716" cy="57919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AE1E7D-29C7-41BF-BA0F-0CED60439820}"/>
              </a:ext>
            </a:extLst>
          </p:cNvPr>
          <p:cNvSpPr txBox="1"/>
          <p:nvPr/>
        </p:nvSpPr>
        <p:spPr>
          <a:xfrm>
            <a:off x="8667299" y="2201763"/>
            <a:ext cx="319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Biggest ticket item for </a:t>
            </a:r>
            <a:r>
              <a:rPr lang="en-CA" dirty="0" err="1"/>
              <a:t>nEDM</a:t>
            </a:r>
            <a:r>
              <a:rPr lang="en-CA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Tendering process to be started early 2020.</a:t>
            </a:r>
          </a:p>
        </p:txBody>
      </p:sp>
    </p:spTree>
    <p:extLst>
      <p:ext uri="{BB962C8B-B14F-4D97-AF65-F5344CB8AC3E}">
        <p14:creationId xmlns:p14="http://schemas.microsoft.com/office/powerpoint/2010/main" val="198241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CF16F4-27C6-44F1-84F1-16BCD4468F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Proton beamline still haunting us…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9DB70-8509-4F58-B9E2-9329BCC007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4DFCD-4241-4C09-916A-E8EFBB133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0411"/>
            <a:ext cx="12192000" cy="37126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A39FC2-CC9E-4E2B-9107-D885115635AC}"/>
              </a:ext>
            </a:extLst>
          </p:cNvPr>
          <p:cNvSpPr txBox="1"/>
          <p:nvPr/>
        </p:nvSpPr>
        <p:spPr>
          <a:xfrm>
            <a:off x="329358" y="836394"/>
            <a:ext cx="50096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Designed and built by UCN group, not Acc </a:t>
            </a:r>
            <a:r>
              <a:rPr lang="en-CA" dirty="0" err="1"/>
              <a:t>Div</a:t>
            </a:r>
            <a:r>
              <a:rPr lang="en-CA" dirty="0"/>
              <a:t> due to ARIEL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Completed 2016 except raster magnet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Some diagnostics still not implemented (Control Group)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Currently at 1 µA, need 40 µA and (probably) raster magnet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Beamline hand-over to Acc </a:t>
            </a:r>
            <a:r>
              <a:rPr lang="en-CA" dirty="0" err="1"/>
              <a:t>Div</a:t>
            </a:r>
            <a:r>
              <a:rPr lang="en-CA" dirty="0"/>
              <a:t> slow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Acc </a:t>
            </a:r>
            <a:r>
              <a:rPr lang="en-CA" dirty="0" err="1"/>
              <a:t>Div</a:t>
            </a:r>
            <a:r>
              <a:rPr lang="en-CA" dirty="0"/>
              <a:t> wants to be handed a finished beamline.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We need Acc </a:t>
            </a:r>
            <a:r>
              <a:rPr lang="en-CA" dirty="0" err="1"/>
              <a:t>Div</a:t>
            </a:r>
            <a:r>
              <a:rPr lang="en-CA" dirty="0"/>
              <a:t> support to finish.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70772E-6499-485B-9A48-EB2297B32D02}"/>
              </a:ext>
            </a:extLst>
          </p:cNvPr>
          <p:cNvSpPr/>
          <p:nvPr/>
        </p:nvSpPr>
        <p:spPr>
          <a:xfrm rot="20678621">
            <a:off x="8275374" y="2536268"/>
            <a:ext cx="357445" cy="178546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03691C-1ED1-48B5-B985-606239C8E54D}"/>
              </a:ext>
            </a:extLst>
          </p:cNvPr>
          <p:cNvSpPr/>
          <p:nvPr/>
        </p:nvSpPr>
        <p:spPr>
          <a:xfrm rot="20678621">
            <a:off x="8635787" y="2385991"/>
            <a:ext cx="357445" cy="178546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E93D98B-5E20-4FDA-8DBC-F13B81336F18}"/>
              </a:ext>
            </a:extLst>
          </p:cNvPr>
          <p:cNvSpPr/>
          <p:nvPr/>
        </p:nvSpPr>
        <p:spPr>
          <a:xfrm rot="16200000">
            <a:off x="11118969" y="1426402"/>
            <a:ext cx="357445" cy="178546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Lightning Bolt 11">
            <a:extLst>
              <a:ext uri="{FF2B5EF4-FFF2-40B4-BE49-F238E27FC236}">
                <a16:creationId xmlns:a16="http://schemas.microsoft.com/office/drawing/2014/main" id="{18D67B48-A432-4AF8-9BD8-81249274B119}"/>
              </a:ext>
            </a:extLst>
          </p:cNvPr>
          <p:cNvSpPr/>
          <p:nvPr/>
        </p:nvSpPr>
        <p:spPr>
          <a:xfrm rot="2056270">
            <a:off x="338023" y="3163565"/>
            <a:ext cx="611045" cy="606710"/>
          </a:xfrm>
          <a:prstGeom prst="lightningBol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25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542104" y="193116"/>
            <a:ext cx="10194291" cy="1607832"/>
          </a:xfrm>
        </p:spPr>
        <p:txBody>
          <a:bodyPr>
            <a:normAutofit/>
          </a:bodyPr>
          <a:lstStyle/>
          <a:p>
            <a:r>
              <a:rPr lang="en-US" sz="3200"/>
              <a:t>TUCAN publications</a:t>
            </a:r>
            <a:endParaRPr lang="en-US" sz="3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E223AA-CC9A-4B63-82EE-4C93692855F5}"/>
              </a:ext>
            </a:extLst>
          </p:cNvPr>
          <p:cNvSpPr/>
          <p:nvPr/>
        </p:nvSpPr>
        <p:spPr>
          <a:xfrm>
            <a:off x="995640" y="2521059"/>
            <a:ext cx="1072825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CA" sz="1600" b="1">
                <a:solidFill>
                  <a:srgbClr val="00B0F0"/>
                </a:solidFill>
                <a:latin typeface="Arial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CA" sz="1600" b="1">
                <a:solidFill>
                  <a:srgbClr val="00B0F0"/>
                </a:solidFill>
                <a:latin typeface="Arial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513ECB-5400-A243-BDE1-6F6844CFA5F3}"/>
              </a:ext>
            </a:extLst>
          </p:cNvPr>
          <p:cNvSpPr txBox="1">
            <a:spLocks/>
          </p:cNvSpPr>
          <p:nvPr/>
        </p:nvSpPr>
        <p:spPr>
          <a:xfrm>
            <a:off x="468109" y="947051"/>
            <a:ext cx="6806257" cy="4668062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r>
              <a:rPr lang="en-CA" sz="1600" i="1" dirty="0"/>
              <a:t>Fast-switching magnet serving a spallation-driven ultracold neutron source</a:t>
            </a:r>
          </a:p>
          <a:p>
            <a:r>
              <a:rPr lang="en-CA" sz="1600" i="1" dirty="0"/>
              <a:t>S. Ahmed et al.</a:t>
            </a:r>
          </a:p>
          <a:p>
            <a:r>
              <a:rPr lang="en-CA" sz="1600" i="1" dirty="0"/>
              <a:t>Phys. Rev. Accel. Beams 22, 102401 – Published 11 October 2019</a:t>
            </a:r>
          </a:p>
          <a:p>
            <a:r>
              <a:rPr lang="en-CA" sz="1600" dirty="0">
                <a:hlinkClick r:id="rId2"/>
              </a:rPr>
              <a:t>https://link.aps.org/doi/10.1103/PhysRevAccelBeams.22.102401</a:t>
            </a:r>
            <a:endParaRPr lang="en-CA" sz="1600" dirty="0"/>
          </a:p>
          <a:p>
            <a:endParaRPr lang="en-CA" sz="2000" dirty="0"/>
          </a:p>
          <a:p>
            <a:endParaRPr lang="en-CA" sz="2000" dirty="0"/>
          </a:p>
          <a:p>
            <a:endParaRPr lang="en-CA" sz="2000" dirty="0"/>
          </a:p>
          <a:p>
            <a:r>
              <a:rPr lang="en-CA" sz="1600" i="1" dirty="0"/>
              <a:t>Optimizing neutron moderators for a spallation-driven ultracold-neutron source</a:t>
            </a:r>
          </a:p>
          <a:p>
            <a:r>
              <a:rPr lang="en-CA" sz="1600" i="1" dirty="0"/>
              <a:t>W. Schreyer et al. submitted to </a:t>
            </a:r>
            <a:r>
              <a:rPr lang="en-CA" sz="1600" i="1" dirty="0" err="1"/>
              <a:t>Nucl</a:t>
            </a:r>
            <a:r>
              <a:rPr lang="en-CA" sz="1600" i="1" dirty="0"/>
              <a:t>. Instr. Meth. 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71E80A-26BB-4CBD-BDB7-8C23DADB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168" y="0"/>
            <a:ext cx="4644832" cy="3183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48455A-589F-4341-99D1-F51ACED87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407" y="3576918"/>
            <a:ext cx="4684615" cy="322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88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795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1281" y="841605"/>
            <a:ext cx="10541042" cy="1790759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3000" dirty="0"/>
              <a:t>TUCAN – TRIUMF Ultracold Advanced Neutron collaboration</a:t>
            </a:r>
            <a:endParaRPr lang="en-US"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0FA80F-1240-5F47-98F5-8E62BCE42891}"/>
              </a:ext>
            </a:extLst>
          </p:cNvPr>
          <p:cNvSpPr/>
          <p:nvPr/>
        </p:nvSpPr>
        <p:spPr>
          <a:xfrm>
            <a:off x="384704" y="2632364"/>
            <a:ext cx="452323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A9FF"/>
                </a:solidFill>
              </a:rPr>
              <a:t>Collaboration objectives:</a:t>
            </a:r>
            <a:r>
              <a:rPr lang="en-US" sz="1600" dirty="0">
                <a:solidFill>
                  <a:srgbClr val="00A9FF"/>
                </a:solidFill>
              </a:rPr>
              <a:t>			</a:t>
            </a:r>
          </a:p>
          <a:p>
            <a:endParaRPr lang="en-US" sz="1600" b="1" dirty="0"/>
          </a:p>
          <a:p>
            <a:r>
              <a:rPr lang="en-US" sz="1600" b="1" dirty="0"/>
              <a:t>Search for the </a:t>
            </a:r>
            <a:r>
              <a:rPr lang="en-US" sz="1600" b="1" dirty="0" err="1"/>
              <a:t>nEDM</a:t>
            </a:r>
            <a:r>
              <a:rPr lang="en-US" sz="1600" b="1" dirty="0"/>
              <a:t> at a sensitivity level of 10-27 </a:t>
            </a:r>
            <a:r>
              <a:rPr lang="en-US" sz="1600" b="1" dirty="0" err="1"/>
              <a:t>ecm</a:t>
            </a:r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Build the world’s strongest ultracold neutron (UCN) source</a:t>
            </a:r>
          </a:p>
          <a:p>
            <a:endParaRPr lang="en-US" sz="1600" b="1" dirty="0"/>
          </a:p>
          <a:p>
            <a:r>
              <a:rPr lang="en-US" sz="1600" b="1" dirty="0"/>
              <a:t>Create an international UCN user facility at a second UCN port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/>
            <a:endParaRPr lang="en-US" sz="16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91ED24-02FF-224E-8EC2-20CF2D9411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633" y="184963"/>
            <a:ext cx="2072411" cy="6052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8C9CDE-7C66-AC4C-91A6-7FED757C3F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1155" y="155963"/>
            <a:ext cx="2119760" cy="6342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F4E32F-410F-4B45-AF28-ED467F64B5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208"/>
          <a:stretch/>
        </p:blipFill>
        <p:spPr>
          <a:xfrm>
            <a:off x="5329192" y="136370"/>
            <a:ext cx="972543" cy="5696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E44BAC-7838-8B49-9482-1CE3A83578D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123" y="136370"/>
            <a:ext cx="669871" cy="8462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606B72-AFF3-5B4D-AB36-A81907923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1424" y="6046578"/>
            <a:ext cx="3084499" cy="10333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CD144A-118A-CF4E-A312-58DF1E1CB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545" y="5787624"/>
            <a:ext cx="1095776" cy="10957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E4DB68-B0C1-D04D-B341-E1E5B11C38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" r="68326" b="-4550"/>
          <a:stretch/>
        </p:blipFill>
        <p:spPr>
          <a:xfrm>
            <a:off x="6475575" y="184964"/>
            <a:ext cx="1025687" cy="521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96987F-8085-EC4B-A5F8-83EBA3B9FB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1394" y="1403303"/>
            <a:ext cx="6559420" cy="4391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C54E4A-ECBF-8D4F-A9B0-0E6BDEB3B3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9308" y="6258631"/>
            <a:ext cx="1748700" cy="5632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84DD83-45E6-AA4E-93BC-6276E5D4E8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8008" y="6303841"/>
            <a:ext cx="2184181" cy="476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CBFB8A-A003-8840-96C1-8228F080C4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58316" y="6321811"/>
            <a:ext cx="1686838" cy="40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59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F59817C-5E89-F74C-BE88-562E79136B4B}" vid="{7DBB21AC-0158-974F-8828-1E86F2AF93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Document-153798</Template>
  <TotalTime>7734</TotalTime>
  <Words>337</Words>
  <Application>Microsoft Office PowerPoint</Application>
  <PresentationFormat>Widescreen</PresentationFormat>
  <Paragraphs>79</Paragraphs>
  <Slides>10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Wingdings</vt:lpstr>
      <vt:lpstr>Office Theme</vt:lpstr>
      <vt:lpstr>TUCAN UCN source and nEDM update November 2019</vt:lpstr>
      <vt:lpstr>PowerPoint Presentation</vt:lpstr>
      <vt:lpstr>Prototype source experiments</vt:lpstr>
      <vt:lpstr>PowerPoint Presentation</vt:lpstr>
      <vt:lpstr>New UCN source design and construction</vt:lpstr>
      <vt:lpstr>PowerPoint Presentation</vt:lpstr>
      <vt:lpstr>PowerPoint Presentation</vt:lpstr>
      <vt:lpstr>TUCAN publications</vt:lpstr>
      <vt:lpstr>Thank you Merci</vt:lpstr>
      <vt:lpstr>TUCAN – TRIUMF Ultracold Advanced Neutron collaboration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and summary</dc:title>
  <dc:creator>Ruediger Picker</dc:creator>
  <cp:lastModifiedBy>Ruediger Picker</cp:lastModifiedBy>
  <cp:revision>153</cp:revision>
  <dcterms:created xsi:type="dcterms:W3CDTF">2018-04-05T21:52:18Z</dcterms:created>
  <dcterms:modified xsi:type="dcterms:W3CDTF">2019-11-06T17:46:26Z</dcterms:modified>
</cp:coreProperties>
</file>