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297" r:id="rId2"/>
    <p:sldId id="1319" r:id="rId3"/>
    <p:sldId id="1320" r:id="rId4"/>
    <p:sldId id="1321" r:id="rId5"/>
    <p:sldId id="1314" r:id="rId6"/>
    <p:sldId id="1315" r:id="rId7"/>
    <p:sldId id="1316" r:id="rId8"/>
    <p:sldId id="1318" r:id="rId9"/>
    <p:sldId id="1317" r:id="rId10"/>
    <p:sldId id="1322" r:id="rId11"/>
    <p:sldId id="1275" r:id="rId1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111374-FA81-8B43-BC4B-DEB189D8F500}" v="65" dt="2019-11-13T00:35:29.9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9"/>
  </p:normalViewPr>
  <p:slideViewPr>
    <p:cSldViewPr snapToGrid="0">
      <p:cViewPr varScale="1">
        <p:scale>
          <a:sx n="90" d="100"/>
          <a:sy n="90" d="100"/>
        </p:scale>
        <p:origin x="232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8E663B-473E-5C44-8F6E-72E796BF2D78}" type="datetimeFigureOut">
              <a:rPr lang="en-US" smtClean="0"/>
              <a:t>11/10/19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248568-BEF8-F54B-A23B-70CC85FE8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070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>
                <a:solidFill>
                  <a:srgbClr val="00B0F0"/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de-DE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de-DE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3AED7-BFB7-1D4B-A8C2-82D8669BF24C}" type="datetime4">
              <a:rPr lang="en-CA" smtClean="0"/>
              <a:t>November 10, 2019</a:t>
            </a:fld>
            <a:endParaRPr lang="de-DE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‹#›</a:t>
            </a:fld>
            <a:endParaRPr lang="de-D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E555244-E6C6-3741-930F-1DE9E11EE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ACEFEC3-2A5C-4B4C-8821-A7D3A0E8A9E8}"/>
              </a:ext>
            </a:extLst>
          </p:cNvPr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</p:spTree>
    <p:extLst>
      <p:ext uri="{BB962C8B-B14F-4D97-AF65-F5344CB8AC3E}">
        <p14:creationId xmlns:p14="http://schemas.microsoft.com/office/powerpoint/2010/main" val="3186192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00B0F0"/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de-DE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de-DE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E9E59-F508-D54F-B29F-B029D7798D4F}" type="datetime4">
              <a:rPr lang="en-CA" smtClean="0"/>
              <a:t>November 10, 2019</a:t>
            </a:fld>
            <a:endParaRPr lang="de-DE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‹#›</a:t>
            </a:fld>
            <a:endParaRPr lang="de-D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8AF288-740E-234C-8F15-F8C8F6A3E1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36" y="47351"/>
            <a:ext cx="1391328" cy="25030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B7A400B-BE96-A64D-A130-7055B414AF78}"/>
              </a:ext>
            </a:extLst>
          </p:cNvPr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</p:spTree>
    <p:extLst>
      <p:ext uri="{BB962C8B-B14F-4D97-AF65-F5344CB8AC3E}">
        <p14:creationId xmlns:p14="http://schemas.microsoft.com/office/powerpoint/2010/main" val="126318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  <a:endParaRPr lang="de-DE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B07A5-A925-E94E-B0CE-167FEE14E150}" type="datetime4">
              <a:rPr lang="en-CA" smtClean="0"/>
              <a:t>November 10, 2019</a:t>
            </a:fld>
            <a:endParaRPr lang="de-DE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7393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00B0F0"/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de-DE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de-DE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de-DE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8F627-60DB-BF40-AAEE-872710366A26}" type="datetime4">
              <a:rPr lang="en-CA" smtClean="0"/>
              <a:t>November 10, 2019</a:t>
            </a:fld>
            <a:endParaRPr lang="de-DE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‹#›</a:t>
            </a:fld>
            <a:endParaRPr lang="de-DE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B2B4F1-A93A-D842-95D8-FF6CF3DB4A30}"/>
              </a:ext>
            </a:extLst>
          </p:cNvPr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A64E81B-8EF2-1C4E-94ED-C6E77D3809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36" y="47351"/>
            <a:ext cx="1391328" cy="250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089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de-DE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de-DE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de-DE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50140-ECD4-CD40-BB16-57DE01E6C002}" type="datetime4">
              <a:rPr lang="en-CA" smtClean="0"/>
              <a:t>November 10, 2019</a:t>
            </a:fld>
            <a:endParaRPr lang="de-DE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7982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de-DE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00867-1BC3-024E-B56F-3C5172FE58BD}" type="datetime4">
              <a:rPr lang="en-CA" smtClean="0"/>
              <a:t>November 10, 2019</a:t>
            </a:fld>
            <a:endParaRPr lang="de-DE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782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C8273-76AD-F742-A4CC-B188CD98A473}" type="datetime4">
              <a:rPr lang="en-CA" smtClean="0"/>
              <a:t>November 10, 2019</a:t>
            </a:fld>
            <a:endParaRPr lang="de-DE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409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de-DE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de-DE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A0704-6A2A-4844-8596-D368DFE40CDD}" type="datetime4">
              <a:rPr lang="en-CA" smtClean="0"/>
              <a:t>November 10, 2019</a:t>
            </a:fld>
            <a:endParaRPr lang="de-DE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5816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de-DE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0D829-D87B-7544-BEFF-C6D957443088}" type="datetime4">
              <a:rPr lang="en-CA" smtClean="0"/>
              <a:t>November 10, 2019</a:t>
            </a:fld>
            <a:endParaRPr lang="de-DE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8576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de-DE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de-DE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A1E41-B3A5-FB44-B821-08861E0B7634}" type="datetime4">
              <a:rPr lang="en-CA" smtClean="0"/>
              <a:t>November 10, 2019</a:t>
            </a:fld>
            <a:endParaRPr lang="de-DE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4469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de-DE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de-DE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7B16B-144D-7443-942E-D0C3AD327545}" type="datetime4">
              <a:rPr lang="en-CA" smtClean="0"/>
              <a:t>November 10, 2019</a:t>
            </a:fld>
            <a:endParaRPr lang="de-DE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68423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751B2-EB3E-4447-8EE6-61EA7A9D5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71525"/>
            <a:ext cx="5715000" cy="107545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E24BF5B-AA79-A041-85C5-9DD72A5E1F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CA" smtClean="0"/>
              <a:t>‹#›</a:t>
            </a:fld>
            <a:endParaRPr lang="en-CA"/>
          </a:p>
        </p:txBody>
      </p:sp>
      <p:sp>
        <p:nvSpPr>
          <p:cNvPr id="4" name="Body Level One…">
            <a:extLst>
              <a:ext uri="{FF2B5EF4-FFF2-40B4-BE49-F238E27FC236}">
                <a16:creationId xmlns:a16="http://schemas.microsoft.com/office/drawing/2014/main" id="{AB67A6AF-CF9C-344A-94F3-D974D0DB5CC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81000" y="1928812"/>
            <a:ext cx="5714999" cy="4295180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Char char="▸"/>
            </a:lvl1pPr>
            <a:lvl2pPr>
              <a:buClr>
                <a:schemeClr val="accent1"/>
              </a:buClr>
              <a:buChar char="▸"/>
            </a:lvl2pPr>
            <a:lvl3pPr>
              <a:buClr>
                <a:schemeClr val="accent1"/>
              </a:buClr>
              <a:buChar char="▸"/>
            </a:lvl3pPr>
            <a:lvl4pPr>
              <a:buClr>
                <a:schemeClr val="accent1"/>
              </a:buClr>
              <a:buChar char="▸"/>
            </a:lvl4pPr>
            <a:lvl5pPr>
              <a:buClr>
                <a:schemeClr val="accent1"/>
              </a:buClr>
              <a:buChar char="▸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Image">
            <a:extLst>
              <a:ext uri="{FF2B5EF4-FFF2-40B4-BE49-F238E27FC236}">
                <a16:creationId xmlns:a16="http://schemas.microsoft.com/office/drawing/2014/main" id="{0A0CA4D5-EDCC-634C-8EAC-69BEE96EFD78}"/>
              </a:ext>
            </a:extLst>
          </p:cNvPr>
          <p:cNvSpPr>
            <a:spLocks noGrp="1"/>
          </p:cNvSpPr>
          <p:nvPr>
            <p:ph type="pic" sz="half" idx="14"/>
          </p:nvPr>
        </p:nvSpPr>
        <p:spPr>
          <a:xfrm>
            <a:off x="6236278" y="810491"/>
            <a:ext cx="5714999" cy="54135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8371AB-D874-8747-9D42-25B5190779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7859"/>
            <a:ext cx="2104159" cy="350693"/>
          </a:xfrm>
          <a:prstGeom prst="rect">
            <a:avLst/>
          </a:prstGeom>
        </p:spPr>
      </p:pic>
      <p:sp>
        <p:nvSpPr>
          <p:cNvPr id="7" name="Text">
            <a:extLst>
              <a:ext uri="{FF2B5EF4-FFF2-40B4-BE49-F238E27FC236}">
                <a16:creationId xmlns:a16="http://schemas.microsoft.com/office/drawing/2014/main" id="{BE529679-1652-1645-B707-B8F0944ACD5C}"/>
              </a:ext>
            </a:extLst>
          </p:cNvPr>
          <p:cNvSpPr txBox="1">
            <a:spLocks noGrp="1"/>
          </p:cNvSpPr>
          <p:nvPr>
            <p:ph type="body" sz="quarter" idx="13"/>
          </p:nvPr>
        </p:nvSpPr>
        <p:spPr>
          <a:xfrm>
            <a:off x="381000" y="342919"/>
            <a:ext cx="10477500" cy="300019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321457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1687" cap="all" spc="84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r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000674443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s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"/>
          <p:cNvSpPr txBox="1">
            <a:spLocks noGrp="1"/>
          </p:cNvSpPr>
          <p:nvPr>
            <p:ph type="body" sz="quarter" idx="13"/>
          </p:nvPr>
        </p:nvSpPr>
        <p:spPr>
          <a:xfrm>
            <a:off x="381000" y="342919"/>
            <a:ext cx="10477500" cy="300019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321457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1687" cap="all" spc="84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r>
              <a:t>Text</a:t>
            </a:r>
          </a:p>
        </p:txBody>
      </p:sp>
      <p:sp>
        <p:nvSpPr>
          <p:cNvPr id="103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Char char="▸"/>
            </a:lvl1pPr>
            <a:lvl2pPr>
              <a:buClr>
                <a:schemeClr val="accent1"/>
              </a:buClr>
              <a:buChar char="▸"/>
            </a:lvl2pPr>
            <a:lvl3pPr>
              <a:buClr>
                <a:schemeClr val="accent1"/>
              </a:buClr>
              <a:buChar char="▸"/>
            </a:lvl3pPr>
            <a:lvl4pPr>
              <a:buClr>
                <a:schemeClr val="accent1"/>
              </a:buClr>
              <a:buChar char="▸"/>
            </a:lvl4pPr>
            <a:lvl5pPr>
              <a:buClr>
                <a:schemeClr val="accent1"/>
              </a:buClr>
              <a:buChar char="▸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BBE61EE-BE94-5A42-9D3F-3EF4BD246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080492"/>
            <a:ext cx="11430000" cy="5089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772D659-875E-DD48-ACEA-03C268852B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7859"/>
            <a:ext cx="2104159" cy="350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91742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"/>
          <p:cNvSpPr txBox="1">
            <a:spLocks noGrp="1"/>
          </p:cNvSpPr>
          <p:nvPr>
            <p:ph type="body" sz="quarter" idx="13"/>
          </p:nvPr>
        </p:nvSpPr>
        <p:spPr>
          <a:xfrm>
            <a:off x="381000" y="342919"/>
            <a:ext cx="10477500" cy="300019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321457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1687" cap="all" spc="84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r>
              <a:rPr dirty="0"/>
              <a:t>Text</a:t>
            </a:r>
          </a:p>
        </p:txBody>
      </p:sp>
      <p:sp>
        <p:nvSpPr>
          <p:cNvPr id="92" name="Image"/>
          <p:cNvSpPr>
            <a:spLocks noGrp="1"/>
          </p:cNvSpPr>
          <p:nvPr>
            <p:ph type="pic" sz="half" idx="14"/>
          </p:nvPr>
        </p:nvSpPr>
        <p:spPr>
          <a:xfrm>
            <a:off x="6667500" y="1080492"/>
            <a:ext cx="5143500" cy="548282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93" name="Title Text"/>
          <p:cNvSpPr txBox="1">
            <a:spLocks noGrp="1"/>
          </p:cNvSpPr>
          <p:nvPr>
            <p:ph type="title"/>
          </p:nvPr>
        </p:nvSpPr>
        <p:spPr>
          <a:xfrm>
            <a:off x="381000" y="1080492"/>
            <a:ext cx="5905500" cy="508992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81000" y="1928812"/>
            <a:ext cx="5905500" cy="4295180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Char char="▸"/>
              <a:defRPr sz="1969"/>
            </a:lvl1pPr>
            <a:lvl2pPr>
              <a:buClr>
                <a:schemeClr val="accent1"/>
              </a:buClr>
              <a:buChar char="▸"/>
              <a:defRPr sz="1969"/>
            </a:lvl2pPr>
            <a:lvl3pPr>
              <a:buClr>
                <a:schemeClr val="accent1"/>
              </a:buClr>
              <a:buChar char="▸"/>
              <a:defRPr sz="1969"/>
            </a:lvl3pPr>
            <a:lvl4pPr>
              <a:buClr>
                <a:schemeClr val="accent1"/>
              </a:buClr>
              <a:buChar char="▸"/>
              <a:defRPr sz="1969"/>
            </a:lvl4pPr>
            <a:lvl5pPr>
              <a:buClr>
                <a:schemeClr val="accent1"/>
              </a:buClr>
              <a:buChar char="▸"/>
              <a:defRPr sz="1969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24959" y="303609"/>
            <a:ext cx="381466" cy="32146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8345693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de-DE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de-DE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15D6F5-7D5B-E344-B652-5E9057462AFD}" type="datetime4">
              <a:rPr lang="en-CA" smtClean="0"/>
              <a:t>November 10, 2019</a:t>
            </a:fld>
            <a:endParaRPr lang="de-DE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D45B7-DFE2-4393-8D37-380FC36BF3A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1931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inspirehep.net/author/profile/Gallina%2C%20G.?recid=1724555&amp;ln=en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B994E6F-2EAA-6D40-847A-8890DC58A8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CA" dirty="0">
                <a:cs typeface="Calibri Light"/>
              </a:rPr>
              <a:t>Science Technology dept.</a:t>
            </a:r>
            <a:br>
              <a:rPr lang="en-CA" dirty="0">
                <a:cs typeface="Calibri Light"/>
              </a:rPr>
            </a:br>
            <a:r>
              <a:rPr lang="en-CA" dirty="0">
                <a:cs typeface="Calibri Light"/>
              </a:rPr>
              <a:t>Project and R&amp;D</a:t>
            </a:r>
            <a:endParaRPr lang="en-CA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4EB38122-F07D-B143-882C-4FBDABA79F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e-DE" dirty="0">
                <a:cs typeface="Calibri"/>
              </a:rPr>
              <a:t>F. </a:t>
            </a:r>
            <a:r>
              <a:rPr lang="de-DE" dirty="0" err="1">
                <a:cs typeface="Calibri"/>
              </a:rPr>
              <a:t>Retière</a:t>
            </a:r>
            <a:r>
              <a:rPr lang="de-DE" dirty="0">
                <a:cs typeface="Calibri"/>
              </a:rPr>
              <a:t> </a:t>
            </a:r>
            <a:r>
              <a:rPr lang="de-DE" dirty="0" err="1">
                <a:cs typeface="Calibri"/>
              </a:rPr>
              <a:t>for</a:t>
            </a:r>
            <a:r>
              <a:rPr lang="de-DE" dirty="0">
                <a:cs typeface="Calibri"/>
              </a:rPr>
              <a:t> </a:t>
            </a:r>
            <a:r>
              <a:rPr lang="de-DE" dirty="0" err="1">
                <a:cs typeface="Calibri"/>
              </a:rPr>
              <a:t>the</a:t>
            </a:r>
            <a:r>
              <a:rPr lang="de-DE" dirty="0">
                <a:cs typeface="Calibri"/>
              </a:rPr>
              <a:t> </a:t>
            </a:r>
            <a:r>
              <a:rPr lang="de-DE" dirty="0" err="1">
                <a:cs typeface="Calibri"/>
              </a:rPr>
              <a:t>Sci</a:t>
            </a:r>
            <a:r>
              <a:rPr lang="de-DE" dirty="0">
                <a:cs typeface="Calibri"/>
              </a:rPr>
              <a:t> Tech </a:t>
            </a:r>
            <a:r>
              <a:rPr lang="de-DE" dirty="0" err="1">
                <a:cs typeface="Calibri"/>
              </a:rPr>
              <a:t>dept</a:t>
            </a:r>
            <a:r>
              <a:rPr lang="de-DE" dirty="0"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73295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4E25C-7105-6146-95B6-82570BB02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Photon lab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C1CE3E-D5D1-3649-8128-157F37459C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9622" y="1440343"/>
            <a:ext cx="5181600" cy="4351338"/>
          </a:xfrm>
        </p:spPr>
        <p:txBody>
          <a:bodyPr/>
          <a:lstStyle/>
          <a:p>
            <a:r>
              <a:rPr lang="en-US" dirty="0"/>
              <a:t>Single photon detector(</a:t>
            </a:r>
            <a:r>
              <a:rPr lang="en-US" dirty="0" err="1"/>
              <a:t>SiPM</a:t>
            </a:r>
            <a:r>
              <a:rPr lang="en-US" dirty="0"/>
              <a:t> and PMT) characterization facility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F1024E-E83C-904B-9117-0FEF605638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0437" y="115051"/>
            <a:ext cx="5702644" cy="4351338"/>
          </a:xfrm>
        </p:spPr>
        <p:txBody>
          <a:bodyPr/>
          <a:lstStyle/>
          <a:p>
            <a:r>
              <a:rPr lang="en-US" dirty="0"/>
              <a:t>Completing CFI-IF9 program</a:t>
            </a:r>
          </a:p>
          <a:p>
            <a:pPr lvl="1"/>
            <a:r>
              <a:rPr lang="en-US" dirty="0"/>
              <a:t>Vacuum UV characterization setup operational</a:t>
            </a:r>
          </a:p>
          <a:p>
            <a:pPr lvl="1"/>
            <a:r>
              <a:rPr lang="en-US" dirty="0"/>
              <a:t>Microscope for </a:t>
            </a:r>
            <a:r>
              <a:rPr lang="en-US" dirty="0" err="1"/>
              <a:t>SiPM</a:t>
            </a:r>
            <a:r>
              <a:rPr lang="en-US" dirty="0"/>
              <a:t> characterization being procured</a:t>
            </a:r>
          </a:p>
          <a:p>
            <a:r>
              <a:rPr lang="en-US" dirty="0"/>
              <a:t>New photon lab in MHESA</a:t>
            </a:r>
          </a:p>
          <a:p>
            <a:pPr lvl="1"/>
            <a:r>
              <a:rPr lang="en-US" dirty="0"/>
              <a:t>50% supported by McDonald Institute</a:t>
            </a:r>
          </a:p>
          <a:p>
            <a:pPr lvl="1"/>
            <a:r>
              <a:rPr lang="en-US" dirty="0"/>
              <a:t>50% for PMT testing facility (neutrino)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6BA6FD-FC69-C74E-A088-AEE9BC6E9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8F627-60DB-BF40-AAEE-872710366A26}" type="datetime4">
              <a:rPr lang="en-CA" smtClean="0"/>
              <a:t>November 10, 2019</a:t>
            </a:fld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D833A9-0A5C-6B4C-8929-4438092B4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2</a:t>
            </a:fld>
            <a:endParaRPr lang="de-D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4AF7D30-FEFA-5F41-BA33-5CFE302745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530"/>
          <a:stretch/>
        </p:blipFill>
        <p:spPr>
          <a:xfrm>
            <a:off x="308919" y="2164943"/>
            <a:ext cx="5552303" cy="4602892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B44BC467-3481-744F-9D46-19213571C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616012"/>
            <a:ext cx="5861222" cy="3241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131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38530-240B-6B4A-A667-990B7417C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 photon detector R&amp;D</a:t>
            </a:r>
          </a:p>
        </p:txBody>
      </p:sp>
      <p:pic>
        <p:nvPicPr>
          <p:cNvPr id="9" name="Content Placeholder 8" descr="A close up of a map&#10;&#10;Description automatically generated">
            <a:extLst>
              <a:ext uri="{FF2B5EF4-FFF2-40B4-BE49-F238E27FC236}">
                <a16:creationId xmlns:a16="http://schemas.microsoft.com/office/drawing/2014/main" id="{4F5429F4-19A0-EE47-B9B5-9348379A000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408" y="1897062"/>
            <a:ext cx="6349592" cy="4351338"/>
          </a:xfr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55B748-67EF-D746-91A7-D69434AB1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8F627-60DB-BF40-AAEE-872710366A26}" type="datetime4">
              <a:rPr lang="en-CA" smtClean="0"/>
              <a:t>November 10, 2019</a:t>
            </a:fld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DA2E07-F1F3-854D-8AF3-9B5BE8C10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3</a:t>
            </a:fld>
            <a:endParaRPr lang="de-DE"/>
          </a:p>
        </p:txBody>
      </p:sp>
      <p:pic>
        <p:nvPicPr>
          <p:cNvPr id="7" name="Content Placeholder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479E0679-FE3D-194F-934D-DA66C149EE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2768563"/>
            <a:ext cx="5443538" cy="358778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5DE1654-0D8C-1A4C-BB49-FD98265F6281}"/>
              </a:ext>
            </a:extLst>
          </p:cNvPr>
          <p:cNvSpPr txBox="1"/>
          <p:nvPr/>
        </p:nvSpPr>
        <p:spPr>
          <a:xfrm>
            <a:off x="5909751" y="1519922"/>
            <a:ext cx="62149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Infer avalanche triggering probability for electrons and holes</a:t>
            </a:r>
          </a:p>
          <a:p>
            <a:r>
              <a:rPr lang="en-US" dirty="0"/>
              <a:t>G. </a:t>
            </a:r>
            <a:r>
              <a:rPr lang="en-US" dirty="0" err="1"/>
              <a:t>Gallina</a:t>
            </a:r>
            <a:r>
              <a:rPr lang="en-US" dirty="0"/>
              <a:t>, IEEE TED, https://</a:t>
            </a:r>
            <a:r>
              <a:rPr lang="en-US" dirty="0" err="1"/>
              <a:t>doi.org</a:t>
            </a:r>
            <a:r>
              <a:rPr lang="en-US" dirty="0"/>
              <a:t>/10.1109/TED.2019.2935690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531FA47-2FDF-944B-A6D3-AF433E1900B4}"/>
              </a:ext>
            </a:extLst>
          </p:cNvPr>
          <p:cNvSpPr/>
          <p:nvPr/>
        </p:nvSpPr>
        <p:spPr>
          <a:xfrm>
            <a:off x="-51157" y="2372757"/>
            <a:ext cx="607095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>
                <a:solidFill>
                  <a:srgbClr val="FFFFFF"/>
                </a:solidFill>
                <a:latin typeface="arial" panose="020B0604020202020204" pitchFamily="34" charset="0"/>
                <a:hlinkClick r:id="rId4"/>
              </a:rPr>
              <a:t>Gallina, G.</a:t>
            </a:r>
            <a:r>
              <a:rPr lang="en-CA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r>
              <a:rPr lang="en-CA" i="1" dirty="0">
                <a:solidFill>
                  <a:srgbClr val="000000"/>
                </a:solidFill>
                <a:latin typeface="arial" panose="020B0604020202020204" pitchFamily="34" charset="0"/>
              </a:rPr>
              <a:t>et al.</a:t>
            </a:r>
            <a:r>
              <a:rPr lang="en-CA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r>
              <a:rPr lang="en-CA" dirty="0" err="1">
                <a:solidFill>
                  <a:srgbClr val="000000"/>
                </a:solidFill>
                <a:latin typeface="arial" panose="020B0604020202020204" pitchFamily="34" charset="0"/>
              </a:rPr>
              <a:t>Nucl.Instrum.Meth</a:t>
            </a:r>
            <a:r>
              <a:rPr lang="en-CA" dirty="0">
                <a:solidFill>
                  <a:srgbClr val="000000"/>
                </a:solidFill>
                <a:latin typeface="arial" panose="020B0604020202020204" pitchFamily="34" charset="0"/>
              </a:rPr>
              <a:t>. A940 (2019) 371-379</a:t>
            </a:r>
          </a:p>
          <a:p>
            <a:r>
              <a:rPr lang="en-CA" dirty="0">
                <a:solidFill>
                  <a:srgbClr val="000000"/>
                </a:solidFill>
                <a:latin typeface="arial" panose="020B0604020202020204" pitchFamily="34" charset="0"/>
              </a:rPr>
              <a:t>Hamamatsu VUV4 efficiency at 175nm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80833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AE9DA-1228-BE46-AD69-8ED8C78A5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Photon to Digital Converter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813FE8-FFBE-F842-8F7B-B96B19EF3F5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C07093-84C7-C342-93F6-284D53256A0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Collaboration with </a:t>
            </a:r>
            <a:r>
              <a:rPr lang="en-US" dirty="0" err="1"/>
              <a:t>U.Sherbrooke</a:t>
            </a:r>
            <a:r>
              <a:rPr lang="en-US" dirty="0"/>
              <a:t> + Carleton and McGill</a:t>
            </a:r>
          </a:p>
          <a:p>
            <a:r>
              <a:rPr lang="en-US" dirty="0"/>
              <a:t>TRIUMF contribution</a:t>
            </a:r>
          </a:p>
          <a:p>
            <a:pPr lvl="1"/>
            <a:r>
              <a:rPr lang="en-US" dirty="0"/>
              <a:t>Leading development for </a:t>
            </a:r>
            <a:r>
              <a:rPr lang="en-US" dirty="0" err="1"/>
              <a:t>astro</a:t>
            </a:r>
            <a:r>
              <a:rPr lang="en-US" dirty="0"/>
              <a:t>-particle. Secured funding:</a:t>
            </a:r>
          </a:p>
          <a:p>
            <a:pPr lvl="2"/>
            <a:r>
              <a:rPr lang="en-US" dirty="0"/>
              <a:t>CFI IF9 (Boulay PI)</a:t>
            </a:r>
          </a:p>
          <a:p>
            <a:pPr lvl="2"/>
            <a:r>
              <a:rPr lang="en-US" dirty="0"/>
              <a:t>McDonald Institute: manpower + VUV development</a:t>
            </a:r>
          </a:p>
          <a:p>
            <a:pPr lvl="2"/>
            <a:r>
              <a:rPr lang="en-US" dirty="0"/>
              <a:t>NSERC: manpower (EXO project), silicon interposer (RTI)</a:t>
            </a:r>
          </a:p>
          <a:p>
            <a:pPr lvl="1"/>
            <a:r>
              <a:rPr lang="en-US" dirty="0"/>
              <a:t>Measure VUV efficiency</a:t>
            </a:r>
          </a:p>
          <a:p>
            <a:pPr lvl="1"/>
            <a:r>
              <a:rPr lang="en-US" dirty="0"/>
              <a:t> Back-Side illuminated development</a:t>
            </a:r>
          </a:p>
          <a:p>
            <a:pPr lvl="2"/>
            <a:r>
              <a:rPr lang="en-US" dirty="0"/>
              <a:t>Starting collaboration with UK (e2v + RHUL) and Italy (FBK)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846600-0A69-C840-8293-3CB5AB15D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8F627-60DB-BF40-AAEE-872710366A26}" type="datetime4">
              <a:rPr lang="en-CA" smtClean="0"/>
              <a:t>November 10, 2019</a:t>
            </a:fld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7B768A-D327-CB40-8D36-77CD0643B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4</a:t>
            </a:fld>
            <a:endParaRPr lang="de-D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DCF89C6-0D0F-0243-9994-A3EB292339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752" y="2261287"/>
            <a:ext cx="5937248" cy="3567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070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AD6C3-9437-C24F-BEF2-DB7A5B98C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projects</a:t>
            </a:r>
          </a:p>
        </p:txBody>
      </p:sp>
      <p:pic>
        <p:nvPicPr>
          <p:cNvPr id="9" name="Content Placeholder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CD0FB742-95E4-9748-B0C8-F4E6E5F48A7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2" r="3026"/>
          <a:stretch/>
        </p:blipFill>
        <p:spPr>
          <a:xfrm>
            <a:off x="-1" y="2057400"/>
            <a:ext cx="6325925" cy="3336925"/>
          </a:xfr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9A6E105-4D05-4649-A4F2-728D8A8AC4C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ALPHA-G TPC came back for repair</a:t>
            </a:r>
          </a:p>
          <a:p>
            <a:r>
              <a:rPr lang="en-US" dirty="0" err="1"/>
              <a:t>mPMT</a:t>
            </a:r>
            <a:r>
              <a:rPr lang="en-US" dirty="0"/>
              <a:t> for IWCD (neutrino)</a:t>
            </a:r>
          </a:p>
          <a:p>
            <a:r>
              <a:rPr lang="en-US" dirty="0"/>
              <a:t>Preparing CFI applications</a:t>
            </a:r>
          </a:p>
          <a:p>
            <a:r>
              <a:rPr lang="en-US" dirty="0"/>
              <a:t>ARIEL:</a:t>
            </a:r>
          </a:p>
          <a:p>
            <a:pPr lvl="1"/>
            <a:r>
              <a:rPr lang="en-US" dirty="0"/>
              <a:t>Secondary gas volume</a:t>
            </a:r>
          </a:p>
          <a:p>
            <a:pPr lvl="1"/>
            <a:r>
              <a:rPr lang="en-US" dirty="0"/>
              <a:t>Beam line installation</a:t>
            </a:r>
          </a:p>
          <a:p>
            <a:pPr lvl="1"/>
            <a:r>
              <a:rPr lang="en-US" dirty="0"/>
              <a:t>Beam monitoring electronics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636F4B-FE45-F04A-9CAE-347E840DC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E9E59-F508-D54F-B29F-B029D7798D4F}" type="datetime4">
              <a:rPr lang="en-CA" smtClean="0"/>
              <a:t>November 10, 2019</a:t>
            </a:fld>
            <a:endParaRPr lang="de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1364EB-30A1-7843-ACFE-17D1F3E9F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5</a:t>
            </a:fld>
            <a:endParaRPr lang="de-D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F0C3F1-CDA6-C748-A0C6-A886F5114D18}"/>
              </a:ext>
            </a:extLst>
          </p:cNvPr>
          <p:cNvSpPr txBox="1"/>
          <p:nvPr/>
        </p:nvSpPr>
        <p:spPr>
          <a:xfrm>
            <a:off x="701411" y="1712675"/>
            <a:ext cx="4484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Project type. Mid May to mid November 2019</a:t>
            </a:r>
          </a:p>
        </p:txBody>
      </p:sp>
    </p:spTree>
    <p:extLst>
      <p:ext uri="{BB962C8B-B14F-4D97-AF65-F5344CB8AC3E}">
        <p14:creationId xmlns:p14="http://schemas.microsoft.com/office/powerpoint/2010/main" val="3670731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874A0-68BC-E644-B309-A33A650EB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projects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78E61EFA-590E-5941-A159-03D7BC428C5B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655659557"/>
              </p:ext>
            </p:extLst>
          </p:nvPr>
        </p:nvGraphicFramePr>
        <p:xfrm>
          <a:off x="571500" y="1901825"/>
          <a:ext cx="5524500" cy="239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3113">
                  <a:extLst>
                    <a:ext uri="{9D8B030D-6E8A-4147-A177-3AD203B41FA5}">
                      <a16:colId xmlns:a16="http://schemas.microsoft.com/office/drawing/2014/main" val="1998977206"/>
                    </a:ext>
                  </a:extLst>
                </a:gridCol>
                <a:gridCol w="2045615">
                  <a:extLst>
                    <a:ext uri="{9D8B030D-6E8A-4147-A177-3AD203B41FA5}">
                      <a16:colId xmlns:a16="http://schemas.microsoft.com/office/drawing/2014/main" val="2071361965"/>
                    </a:ext>
                  </a:extLst>
                </a:gridCol>
                <a:gridCol w="1435772">
                  <a:extLst>
                    <a:ext uri="{9D8B030D-6E8A-4147-A177-3AD203B41FA5}">
                      <a16:colId xmlns:a16="http://schemas.microsoft.com/office/drawing/2014/main" val="34844622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CFI 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Leadership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Funding for Sci. Tech.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900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DarkSide-20k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Queens – (TRIUMF)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1,000k$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967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Intermediate Water Cerenkov Detector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UVic</a:t>
                      </a:r>
                      <a:r>
                        <a:rPr lang="en-US" dirty="0"/>
                        <a:t> - TRIUMF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800k$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664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MOLLER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U. Manitoba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350k$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8489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nEXO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UBC - TRIUMF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1,000k$*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186443"/>
                  </a:ext>
                </a:extLst>
              </a:tr>
            </a:tbl>
          </a:graphicData>
        </a:graphic>
      </p:graphicFrame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17DF3C-2082-2C48-A0A4-4BCB2EC1083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Other projects</a:t>
            </a:r>
          </a:p>
          <a:p>
            <a:pPr lvl="1"/>
            <a:r>
              <a:rPr lang="en-US" dirty="0"/>
              <a:t>ARIEL Target Module</a:t>
            </a:r>
          </a:p>
          <a:p>
            <a:pPr lvl="1"/>
            <a:r>
              <a:rPr lang="en-US" dirty="0"/>
              <a:t>Pacific Ocean Neutrino Observatory (P-ONE)</a:t>
            </a:r>
          </a:p>
          <a:p>
            <a:pPr lvl="2"/>
            <a:r>
              <a:rPr lang="en-US" dirty="0"/>
              <a:t>May support some electronics work</a:t>
            </a:r>
          </a:p>
          <a:p>
            <a:pPr lvl="1"/>
            <a:r>
              <a:rPr lang="en-US" dirty="0"/>
              <a:t>Non SAP applications</a:t>
            </a:r>
          </a:p>
          <a:p>
            <a:pPr lvl="2"/>
            <a:r>
              <a:rPr lang="en-US" dirty="0"/>
              <a:t>Liquid Xenon PET. Exploring Transformation grant</a:t>
            </a:r>
          </a:p>
          <a:p>
            <a:pPr lvl="2"/>
            <a:r>
              <a:rPr lang="en-US" dirty="0"/>
              <a:t>Single Photon Air </a:t>
            </a:r>
            <a:r>
              <a:rPr lang="en-US" dirty="0" err="1"/>
              <a:t>Analyser</a:t>
            </a:r>
            <a:endParaRPr lang="en-US" dirty="0"/>
          </a:p>
          <a:p>
            <a:pPr lvl="2"/>
            <a:r>
              <a:rPr lang="en-US" dirty="0"/>
              <a:t>Exploring development with Life Science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2C224C-8953-0745-A562-1A35AF989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E9E59-F508-D54F-B29F-B029D7798D4F}" type="datetime4">
              <a:rPr lang="en-CA" smtClean="0"/>
              <a:t>November 10, 2019</a:t>
            </a:fld>
            <a:endParaRPr lang="de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BE8B5D-A3B6-8640-9422-3C2CA3245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6</a:t>
            </a:fld>
            <a:endParaRPr lang="de-DE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F4434B-5DD6-424E-A989-76547F5139D0}"/>
              </a:ext>
            </a:extLst>
          </p:cNvPr>
          <p:cNvSpPr txBox="1"/>
          <p:nvPr/>
        </p:nvSpPr>
        <p:spPr>
          <a:xfrm>
            <a:off x="694970" y="4662158"/>
            <a:ext cx="5401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 Excluding TRIUMF project management (non Sci Tech)</a:t>
            </a:r>
          </a:p>
        </p:txBody>
      </p:sp>
    </p:spTree>
    <p:extLst>
      <p:ext uri="{BB962C8B-B14F-4D97-AF65-F5344CB8AC3E}">
        <p14:creationId xmlns:p14="http://schemas.microsoft.com/office/powerpoint/2010/main" val="9635620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CC4BC-D775-764F-8CA9-862DA3BF0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Managing projects</a:t>
            </a:r>
          </a:p>
        </p:txBody>
      </p:sp>
      <p:pic>
        <p:nvPicPr>
          <p:cNvPr id="9" name="Content Placeholder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B022FF5C-4452-B74E-BF95-315481119E6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57" y="2355850"/>
            <a:ext cx="11493667" cy="4000500"/>
          </a:xfr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4765B95-F67F-F84E-9DDD-7A8ED523A0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57975" y="136525"/>
            <a:ext cx="5181600" cy="4351338"/>
          </a:xfrm>
        </p:spPr>
        <p:txBody>
          <a:bodyPr/>
          <a:lstStyle/>
          <a:p>
            <a:r>
              <a:rPr lang="en-US" dirty="0"/>
              <a:t>Project Insight used for day to day operation</a:t>
            </a:r>
          </a:p>
          <a:p>
            <a:r>
              <a:rPr lang="en-US" dirty="0"/>
              <a:t>Forecasting resource usage</a:t>
            </a:r>
          </a:p>
          <a:p>
            <a:pPr lvl="1"/>
            <a:r>
              <a:rPr lang="en-US" dirty="0"/>
              <a:t>Currently ad-hoc</a:t>
            </a:r>
          </a:p>
          <a:p>
            <a:pPr lvl="1"/>
            <a:r>
              <a:rPr lang="en-US" dirty="0"/>
              <a:t>Proposing quarterly ”retreat”</a:t>
            </a:r>
          </a:p>
          <a:p>
            <a:pPr lvl="2"/>
            <a:r>
              <a:rPr lang="en-US" dirty="0"/>
              <a:t>Fill-up Project Insight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467075-2453-1D4A-BB01-7DA5ACE73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E9E59-F508-D54F-B29F-B029D7798D4F}" type="datetime4">
              <a:rPr lang="en-CA" smtClean="0"/>
              <a:t>November 10, 2019</a:t>
            </a:fld>
            <a:endParaRPr lang="de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477D80-2414-094C-8EE6-37C76B7E7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7</a:t>
            </a:fld>
            <a:endParaRPr lang="de-D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48E24D-7B6E-E645-AA6B-030405C4F6E3}"/>
              </a:ext>
            </a:extLst>
          </p:cNvPr>
          <p:cNvSpPr txBox="1"/>
          <p:nvPr/>
        </p:nvSpPr>
        <p:spPr>
          <a:xfrm>
            <a:off x="1306527" y="1919288"/>
            <a:ext cx="21035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Last week by project</a:t>
            </a:r>
          </a:p>
        </p:txBody>
      </p:sp>
    </p:spTree>
    <p:extLst>
      <p:ext uri="{BB962C8B-B14F-4D97-AF65-F5344CB8AC3E}">
        <p14:creationId xmlns:p14="http://schemas.microsoft.com/office/powerpoint/2010/main" val="26134350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9642F04-2546-4D4B-A30D-13103CF3B5CD}"/>
              </a:ext>
            </a:extLst>
          </p:cNvPr>
          <p:cNvPicPr/>
          <p:nvPr/>
        </p:nvPicPr>
        <p:blipFill>
          <a:blip r:embed="rId2"/>
          <a:srcRect l="1767" t="5630" b="2405"/>
          <a:stretch/>
        </p:blipFill>
        <p:spPr>
          <a:xfrm>
            <a:off x="4707064" y="299652"/>
            <a:ext cx="7484936" cy="2693172"/>
          </a:xfrm>
          <a:prstGeom prst="rect">
            <a:avLst/>
          </a:prstGeom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653238C-DD74-A841-80B1-8E8F13C0D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Managing risk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80BB1A-BA6E-D747-8BB5-8D68151E50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6052" y="1482811"/>
            <a:ext cx="5181600" cy="487353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ALPHA-G TPC outer shell not cylindrical enough</a:t>
            </a:r>
          </a:p>
          <a:p>
            <a:pPr lvl="1"/>
            <a:r>
              <a:rPr lang="en-US" dirty="0"/>
              <a:t>Fulfilled specifications for 2018 run but gain variations too large requiring repair</a:t>
            </a:r>
          </a:p>
          <a:p>
            <a:pPr lvl="1"/>
            <a:r>
              <a:rPr lang="en-US" dirty="0"/>
              <a:t>Cylinder radius variation was not specified. Not in risk registry. Why?</a:t>
            </a:r>
          </a:p>
          <a:p>
            <a:r>
              <a:rPr lang="en-US" dirty="0"/>
              <a:t>Our approach to risk</a:t>
            </a:r>
          </a:p>
          <a:p>
            <a:pPr lvl="1"/>
            <a:r>
              <a:rPr lang="en-US" dirty="0"/>
              <a:t>Team work – From tech. to physicist, everyone gets involved</a:t>
            </a:r>
          </a:p>
          <a:p>
            <a:pPr lvl="2"/>
            <a:r>
              <a:rPr lang="en-US" dirty="0"/>
              <a:t>=&gt; we are good at implementation</a:t>
            </a:r>
          </a:p>
          <a:p>
            <a:pPr lvl="1"/>
            <a:r>
              <a:rPr lang="en-US" dirty="0"/>
              <a:t>But we missed a conceptual risk</a:t>
            </a:r>
          </a:p>
          <a:p>
            <a:pPr lvl="2"/>
            <a:r>
              <a:rPr lang="en-US" dirty="0"/>
              <a:t>Management level issue</a:t>
            </a:r>
          </a:p>
          <a:p>
            <a:pPr lvl="2"/>
            <a:r>
              <a:rPr lang="en-US" dirty="0"/>
              <a:t>Proposal =&gt; retreat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A0F2D4-A42D-8B46-A827-7124C713BE3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EACC28-84C8-7747-8C08-1A55C8480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8F627-60DB-BF40-AAEE-872710366A26}" type="datetime4">
              <a:rPr lang="en-CA" smtClean="0"/>
              <a:t>November 10, 2019</a:t>
            </a:fld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E17102-D6B7-5C47-9034-1F5EFE397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8</a:t>
            </a:fld>
            <a:endParaRPr lang="de-D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FFDA29C-1F28-E84B-8A53-99EC5BD91571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6172200" y="2848527"/>
            <a:ext cx="5355252" cy="4009473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2456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3BD6B-831F-4144-905C-D85AE5D58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864524" cy="1325563"/>
          </a:xfrm>
        </p:spPr>
        <p:txBody>
          <a:bodyPr/>
          <a:lstStyle/>
          <a:p>
            <a:r>
              <a:rPr lang="en-US" dirty="0"/>
              <a:t>Sci. Tech. expertise evolution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46602A90-8CE8-974C-AD15-E6E54ADB10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9347" y="1932673"/>
            <a:ext cx="5181600" cy="4351338"/>
          </a:xfrm>
        </p:spPr>
        <p:txBody>
          <a:bodyPr/>
          <a:lstStyle/>
          <a:p>
            <a:r>
              <a:rPr lang="en-US" dirty="0"/>
              <a:t>Expand expertise</a:t>
            </a:r>
          </a:p>
          <a:p>
            <a:pPr lvl="1"/>
            <a:r>
              <a:rPr lang="en-US" dirty="0"/>
              <a:t>Cryogenic system. From UCN to other applications</a:t>
            </a:r>
          </a:p>
          <a:p>
            <a:pPr lvl="1"/>
            <a:r>
              <a:rPr lang="en-US" dirty="0"/>
              <a:t>Photonic. Continue to be a booming field. Key characterization tools </a:t>
            </a:r>
          </a:p>
          <a:p>
            <a:pPr lvl="1"/>
            <a:r>
              <a:rPr lang="en-US" dirty="0"/>
              <a:t>Solid state calorimeter. Support new </a:t>
            </a:r>
            <a:r>
              <a:rPr lang="en-US" dirty="0" err="1"/>
              <a:t>SuperCDMS</a:t>
            </a:r>
            <a:r>
              <a:rPr lang="en-US" dirty="0"/>
              <a:t> effort and beyond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D4A093EE-E39E-FB45-B073-3E56C7A4A1D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D0CC67-D442-134C-B2E8-52B682129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E9E59-F508-D54F-B29F-B029D7798D4F}" type="datetime4">
              <a:rPr lang="en-CA" smtClean="0"/>
              <a:t>November 10, 2019</a:t>
            </a:fld>
            <a:endParaRPr lang="de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5B6013-5555-8C43-8368-59CD094B5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9</a:t>
            </a:fld>
            <a:endParaRPr lang="de-D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95641CF-F705-9E43-8BD5-DA9EF4B1E3A3}"/>
              </a:ext>
            </a:extLst>
          </p:cNvPr>
          <p:cNvSpPr/>
          <p:nvPr/>
        </p:nvSpPr>
        <p:spPr>
          <a:xfrm>
            <a:off x="7159557" y="961475"/>
            <a:ext cx="1440000" cy="5760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/>
              <a:t>Mech. Eng.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FD7D2BA-7439-8A46-948C-5485E6E05A51}"/>
              </a:ext>
            </a:extLst>
          </p:cNvPr>
          <p:cNvSpPr/>
          <p:nvPr/>
        </p:nvSpPr>
        <p:spPr>
          <a:xfrm>
            <a:off x="8596174" y="961475"/>
            <a:ext cx="1440000" cy="576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/>
              <a:t>Electronics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5B94334-5998-7349-B739-F450A9F18D0B}"/>
              </a:ext>
            </a:extLst>
          </p:cNvPr>
          <p:cNvSpPr/>
          <p:nvPr/>
        </p:nvSpPr>
        <p:spPr>
          <a:xfrm>
            <a:off x="10030327" y="961475"/>
            <a:ext cx="1440000" cy="5760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/>
              <a:t>DAQ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3285829-192C-C346-BBC9-8288AE4E950D}"/>
              </a:ext>
            </a:extLst>
          </p:cNvPr>
          <p:cNvSpPr/>
          <p:nvPr/>
        </p:nvSpPr>
        <p:spPr>
          <a:xfrm>
            <a:off x="5728787" y="961475"/>
            <a:ext cx="1440000" cy="5760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 err="1"/>
              <a:t>Instrum</a:t>
            </a:r>
            <a:r>
              <a:rPr lang="en-US" dirty="0"/>
              <a:t>. physics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4F1725A-3B99-B349-89B9-B07EFEF23BA5}"/>
              </a:ext>
            </a:extLst>
          </p:cNvPr>
          <p:cNvSpPr/>
          <p:nvPr/>
        </p:nvSpPr>
        <p:spPr>
          <a:xfrm>
            <a:off x="5748116" y="5023899"/>
            <a:ext cx="3519474" cy="72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Photonic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61D1517-ABFB-EB43-A1D6-B826512749C9}"/>
              </a:ext>
            </a:extLst>
          </p:cNvPr>
          <p:cNvSpPr/>
          <p:nvPr/>
        </p:nvSpPr>
        <p:spPr>
          <a:xfrm>
            <a:off x="7042388" y="5807678"/>
            <a:ext cx="1674338" cy="720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Cryogenic system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785E4C7-F5E4-4F45-99E2-3D76916F5B44}"/>
              </a:ext>
            </a:extLst>
          </p:cNvPr>
          <p:cNvSpPr/>
          <p:nvPr/>
        </p:nvSpPr>
        <p:spPr>
          <a:xfrm>
            <a:off x="5748116" y="3623030"/>
            <a:ext cx="3710209" cy="720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Solid state trackers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BA8A91C-9436-FC49-B555-47EECEAB9446}"/>
              </a:ext>
            </a:extLst>
          </p:cNvPr>
          <p:cNvSpPr/>
          <p:nvPr/>
        </p:nvSpPr>
        <p:spPr>
          <a:xfrm>
            <a:off x="5739830" y="1572673"/>
            <a:ext cx="5741540" cy="7200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Gas detector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DFCBC22-86F9-2B40-97B2-0B165E648A47}"/>
              </a:ext>
            </a:extLst>
          </p:cNvPr>
          <p:cNvSpPr/>
          <p:nvPr/>
        </p:nvSpPr>
        <p:spPr>
          <a:xfrm>
            <a:off x="5748117" y="2290380"/>
            <a:ext cx="5737153" cy="720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Light based detectors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9BCEAA9-B14D-9442-84E0-723B610BD6C9}"/>
              </a:ext>
            </a:extLst>
          </p:cNvPr>
          <p:cNvSpPr/>
          <p:nvPr/>
        </p:nvSpPr>
        <p:spPr>
          <a:xfrm>
            <a:off x="5748117" y="4303899"/>
            <a:ext cx="4165683" cy="72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Solid state calorimeters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A3EF464-5336-7F4D-BEE0-735C35228772}"/>
              </a:ext>
            </a:extLst>
          </p:cNvPr>
          <p:cNvSpPr/>
          <p:nvPr/>
        </p:nvSpPr>
        <p:spPr>
          <a:xfrm>
            <a:off x="8603360" y="2991810"/>
            <a:ext cx="2901364" cy="720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Detector readout</a:t>
            </a:r>
          </a:p>
        </p:txBody>
      </p:sp>
    </p:spTree>
    <p:extLst>
      <p:ext uri="{BB962C8B-B14F-4D97-AF65-F5344CB8AC3E}">
        <p14:creationId xmlns:p14="http://schemas.microsoft.com/office/powerpoint/2010/main" val="3636684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7EEEE-CF20-7549-9191-C2133C2E0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EB1AF-4E99-9F44-A234-DB2AE2CE24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Compelling R&amp;D program on single photon detector</a:t>
            </a:r>
          </a:p>
          <a:p>
            <a:pPr lvl="1"/>
            <a:r>
              <a:rPr lang="en-US" dirty="0"/>
              <a:t>Well integrated within detector development for </a:t>
            </a:r>
            <a:r>
              <a:rPr lang="en-US" dirty="0" err="1"/>
              <a:t>astro</a:t>
            </a:r>
            <a:r>
              <a:rPr lang="en-US" dirty="0"/>
              <a:t>-particle physics</a:t>
            </a:r>
          </a:p>
          <a:p>
            <a:pPr lvl="1"/>
            <a:r>
              <a:rPr lang="en-US" dirty="0"/>
              <a:t>Seeking applied projects</a:t>
            </a:r>
          </a:p>
          <a:p>
            <a:r>
              <a:rPr lang="en-US" dirty="0"/>
              <a:t>Sci. Tech. supporting a wide range of projects</a:t>
            </a:r>
          </a:p>
          <a:p>
            <a:pPr lvl="1"/>
            <a:r>
              <a:rPr lang="en-US" dirty="0"/>
              <a:t>Significant contribution to CFI projects being applied for</a:t>
            </a:r>
          </a:p>
          <a:p>
            <a:r>
              <a:rPr lang="en-US" dirty="0"/>
              <a:t>Sci. Tech organization</a:t>
            </a:r>
          </a:p>
          <a:p>
            <a:pPr lvl="1"/>
            <a:r>
              <a:rPr lang="en-US" dirty="0"/>
              <a:t>Formalizing resource management forecast</a:t>
            </a:r>
          </a:p>
          <a:p>
            <a:pPr lvl="1"/>
            <a:r>
              <a:rPr lang="en-US" dirty="0"/>
              <a:t>Addressing risk management issue </a:t>
            </a:r>
          </a:p>
          <a:p>
            <a:pPr lvl="1"/>
            <a:r>
              <a:rPr lang="en-US" dirty="0"/>
              <a:t>Adapting expertise to future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6F7849-6DB6-E145-B063-0F8DCBF3F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E9E59-F508-D54F-B29F-B029D7798D4F}" type="datetime4">
              <a:rPr lang="en-CA" smtClean="0"/>
              <a:t>November 10, 2019</a:t>
            </a:fld>
            <a:endParaRPr lang="de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DD2101-4195-934E-8E75-0C6DF1ABD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27580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7ED9360-7A3B-144C-8FA5-400B3574B9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F70738CB-5C2B-994D-B1E3-3CB20C5FE7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82CDEF-3F2D-834B-971F-A4BD22E2B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8F627-60DB-BF40-AAEE-872710366A26}" type="datetime4">
              <a:rPr lang="en-CA" smtClean="0"/>
              <a:t>November 10, 2019</a:t>
            </a:fld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D873DD-6C2E-4D4C-98D3-AE86F834D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03871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5933</TotalTime>
  <Words>523</Words>
  <Application>Microsoft Macintosh PowerPoint</Application>
  <PresentationFormat>Widescreen</PresentationFormat>
  <Paragraphs>123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Arial</vt:lpstr>
      <vt:lpstr>Calibri</vt:lpstr>
      <vt:lpstr>Calibri Light</vt:lpstr>
      <vt:lpstr>DIN Alternate</vt:lpstr>
      <vt:lpstr>Tema di Office</vt:lpstr>
      <vt:lpstr>Science Technology dept. Project and R&amp;D</vt:lpstr>
      <vt:lpstr>Photon lab</vt:lpstr>
      <vt:lpstr>Single photon detector R&amp;D</vt:lpstr>
      <vt:lpstr>Photon to Digital Converter</vt:lpstr>
      <vt:lpstr>Current projects</vt:lpstr>
      <vt:lpstr>Future projects</vt:lpstr>
      <vt:lpstr>Managing projects</vt:lpstr>
      <vt:lpstr>Managing risk</vt:lpstr>
      <vt:lpstr>Sci. Tech. expertise evolution</vt:lpstr>
      <vt:lpstr>Summary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/>
  <cp:lastModifiedBy>Fabrice Retiere</cp:lastModifiedBy>
  <cp:revision>25</cp:revision>
  <cp:lastPrinted>2019-08-07T13:32:31Z</cp:lastPrinted>
  <dcterms:modified xsi:type="dcterms:W3CDTF">2019-11-13T00:47:28Z</dcterms:modified>
</cp:coreProperties>
</file>