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sldIdLst>
    <p:sldId id="951" r:id="rId3"/>
    <p:sldId id="947" r:id="rId4"/>
    <p:sldId id="948" r:id="rId5"/>
    <p:sldId id="950" r:id="rId6"/>
    <p:sldId id="949" r:id="rId7"/>
    <p:sldId id="946" r:id="rId8"/>
    <p:sldId id="256" r:id="rId9"/>
    <p:sldId id="257" r:id="rId10"/>
    <p:sldId id="258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55"/>
    <p:restoredTop sz="94682"/>
  </p:normalViewPr>
  <p:slideViewPr>
    <p:cSldViewPr snapToGrid="0" snapToObjects="1">
      <p:cViewPr varScale="1">
        <p:scale>
          <a:sx n="123" d="100"/>
          <a:sy n="123" d="100"/>
        </p:scale>
        <p:origin x="22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E3210-20EC-F24E-9683-99436A0FB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72E1A-5AC8-DB49-9CF5-317BA48609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23DB3-D48C-CA40-BB06-9A34C40E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4F74-92FB-7B47-AB9B-2402ACA0D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7C8DE-136B-264A-BFD1-4B4C3D80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645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11262-C525-9F44-9DAB-B55D8D2C8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3B7BF-7AC6-1540-95FA-08BC0714E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28F0C-51BE-0745-9948-89A907381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1DA34-738F-BF45-B243-623E999F7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4B553-1789-6C45-B201-5E5FE6FE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4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246F5-BAFE-4848-8CA4-4CA8F56A8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BEA1C-E6C1-6742-BFD1-ABF0B11EE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56C3D-8AE9-FA40-A38F-5E48F3FFC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A4FA7-8FB0-7E43-9E41-01F7F7EF9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3B25A-5ED4-D44E-9096-E219BD5CE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13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578DC-46C0-834B-A6EB-594D77742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9D703-51D7-3F46-9B4B-20CB6D16D5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AA2D9-E06A-3142-929B-FE8CB59FC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70DB70-19F4-FE47-ABA6-6F1F68A0E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B15372-C264-3846-81AD-B5629A5C5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83DFA-6C5F-2F4A-B954-7A21BA23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8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60F85-0C2F-CE49-9F8A-9E21B3DDC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EE599-984D-E247-BBEF-DCA561895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ED082-E9D8-5444-8CF3-396C27D2C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275317-B077-E549-9309-FE2DF5EB1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22F5F3-0A74-0B4A-8373-F65BC32958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279320-A2CB-5942-A50A-A442F3F7F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BC9324-99AB-4D4A-B09B-C7DA1B25E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BFBA53-CDB9-1044-9106-8AF0D78D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0AADE-A67C-DF41-BF42-80F95B59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0F781C-DACC-D04A-A8D6-8BD2D471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269459-B71D-C24D-8999-9FFD7F83A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47B7DF-597B-DC44-859F-BA279CF8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9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A5DD8-9271-3143-8323-4EBFD8E89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B6E1C5-BC85-4241-B86A-E8F9A0E2C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546DB-155A-3445-82E9-41814BA0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0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954BE-114C-E142-B053-623474E25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F4BB9-173B-E940-85EA-9C1E207D7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BC1BB-D590-D54E-9597-32EF12968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FCA37-4539-C649-99B0-7E4C3745F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856C3-528D-084A-9E7C-FF7B9EA00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9C26B-4EBA-4249-B29A-3F0067779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52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620AD-211D-CA4B-83E1-AEF5E116F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D99310-1E88-E646-BDA1-CAEBCCFED3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A2C9E-EDEC-BA49-8751-C0ADE1C5B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BA6C7-8399-8D4A-9E22-F5134E70D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6759F5-9797-F144-94E1-B79FF15AF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D291E1-B3D7-3A4F-9C98-02C1DE6CE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5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63275-8EED-F74F-9591-620A8EDB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E77F45-0BD2-9147-9203-A54F11429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995CB-BB57-AD46-A56C-1CE8C3CF2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85B0D-6D2C-4E46-9A20-85849629F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2A690-2178-D845-B175-1FF74B1C6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99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8FB74D-5416-9544-B0F7-C77525F840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B241A1-15FC-0949-B9A9-F6D82538F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C98A2-634E-234F-8801-258C64C8B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7447E-2489-DF46-8245-C5E62407F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FED96-0404-B344-870B-C76DD35AC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35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601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562" y="272987"/>
            <a:ext cx="10971684" cy="1145066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3991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562" y="1604399"/>
            <a:ext cx="5354133" cy="397681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2903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231903" y="1604399"/>
            <a:ext cx="5354133" cy="397681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2903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160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562" y="272987"/>
            <a:ext cx="10971684" cy="1145066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3991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562" y="1604399"/>
            <a:ext cx="10971684" cy="397681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2903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6896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841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2019-11-08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93338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2019-11-08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37044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2019-11-08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662532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837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36890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5986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4902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22935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3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31364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34875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871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1726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99173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3225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591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49722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80349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Merci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67267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670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731603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592126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4840768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937440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474299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47758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9213880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559502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8751231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90919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1635782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0797162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298508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481581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8056817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035885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70305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516313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379454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691236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007135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229527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055335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000731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466831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7901933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504983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448774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7588919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7082842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2F1282-EE3A-4150-AEF8-17B07F170962}" type="datetimeFigureOut">
              <a:rPr lang="en-US" smtClean="0"/>
              <a:t>11/8/19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3677-4C9B-4970-A539-889BA99E5C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606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558521"/>
            <a:ext cx="5384800" cy="339407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558521"/>
            <a:ext cx="5384800" cy="339407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3675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1313-7917-41C0-88BE-CC11AC72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77E10F-CB24-40EB-8F3C-F1A18FE01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A07B6A-307E-4A5C-B6A5-96A770A7F753}" type="datetimeFigureOut">
              <a:rPr lang="en-CA" smtClean="0"/>
              <a:t>2019-11-08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6F923B-D830-4618-A1D0-9D6DE836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41ACB5-F598-4191-80CF-E8A9B98F0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C8D780-B3A0-4885-918A-3AF6DEC7C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850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9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48.xml"/><Relationship Id="rId42" Type="http://schemas.openxmlformats.org/officeDocument/2006/relationships/slideLayout" Target="../slideLayouts/slideLayout56.xml"/><Relationship Id="rId47" Type="http://schemas.openxmlformats.org/officeDocument/2006/relationships/slideLayout" Target="../slideLayouts/slideLayout61.xml"/><Relationship Id="rId50" Type="http://schemas.openxmlformats.org/officeDocument/2006/relationships/slideLayout" Target="../slideLayouts/slideLayout64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9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32" Type="http://schemas.openxmlformats.org/officeDocument/2006/relationships/slideLayout" Target="../slideLayouts/slideLayout46.xml"/><Relationship Id="rId37" Type="http://schemas.openxmlformats.org/officeDocument/2006/relationships/slideLayout" Target="../slideLayouts/slideLayout51.xml"/><Relationship Id="rId40" Type="http://schemas.openxmlformats.org/officeDocument/2006/relationships/slideLayout" Target="../slideLayouts/slideLayout54.xml"/><Relationship Id="rId45" Type="http://schemas.openxmlformats.org/officeDocument/2006/relationships/slideLayout" Target="../slideLayouts/slideLayout59.xml"/><Relationship Id="rId53" Type="http://schemas.openxmlformats.org/officeDocument/2006/relationships/slideLayout" Target="../slideLayouts/slideLayout67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31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58.xml"/><Relationship Id="rId52" Type="http://schemas.openxmlformats.org/officeDocument/2006/relationships/slideLayout" Target="../slideLayouts/slideLayout66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30" Type="http://schemas.openxmlformats.org/officeDocument/2006/relationships/slideLayout" Target="../slideLayouts/slideLayout44.xml"/><Relationship Id="rId35" Type="http://schemas.openxmlformats.org/officeDocument/2006/relationships/slideLayout" Target="../slideLayouts/slideLayout49.xml"/><Relationship Id="rId43" Type="http://schemas.openxmlformats.org/officeDocument/2006/relationships/slideLayout" Target="../slideLayouts/slideLayout57.xml"/><Relationship Id="rId48" Type="http://schemas.openxmlformats.org/officeDocument/2006/relationships/slideLayout" Target="../slideLayouts/slideLayout62.xml"/><Relationship Id="rId8" Type="http://schemas.openxmlformats.org/officeDocument/2006/relationships/slideLayout" Target="../slideLayouts/slideLayout22.xml"/><Relationship Id="rId51" Type="http://schemas.openxmlformats.org/officeDocument/2006/relationships/slideLayout" Target="../slideLayouts/slideLayout65.xml"/><Relationship Id="rId3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33" Type="http://schemas.openxmlformats.org/officeDocument/2006/relationships/slideLayout" Target="../slideLayouts/slideLayout47.xml"/><Relationship Id="rId38" Type="http://schemas.openxmlformats.org/officeDocument/2006/relationships/slideLayout" Target="../slideLayouts/slideLayout52.xml"/><Relationship Id="rId4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34.xml"/><Relationship Id="rId41" Type="http://schemas.openxmlformats.org/officeDocument/2006/relationships/slideLayout" Target="../slideLayouts/slideLayout55.xml"/><Relationship Id="rId54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36" Type="http://schemas.openxmlformats.org/officeDocument/2006/relationships/slideLayout" Target="../slideLayouts/slideLayout50.xml"/><Relationship Id="rId4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FDFB37-AD8F-8243-ABE9-852A74481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1391CF-1280-CE49-8D27-6B5EEBBAC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5C038-23EE-F045-A396-D96B214F9D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BD809-E06A-A94F-8244-2645A8281B00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79AA7-CD0D-3B41-900C-EB1DD60A6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7EC45-35EC-6845-B9C1-3F66F31A3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EF7A5-0C3A-5B49-8BA7-8AC21D8FB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2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15" r:id="rId13"/>
    <p:sldLayoutId id="214748371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10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67547" y="1077152"/>
            <a:ext cx="5243677" cy="688338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ALPHA-2: First demonstration of laser-cooled antihydrogen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F03A59-9FF6-CF49-90CF-3D8F28CA9474}"/>
                  </a:ext>
                </a:extLst>
              </p:cNvPr>
              <p:cNvSpPr txBox="1"/>
              <p:nvPr/>
            </p:nvSpPr>
            <p:spPr>
              <a:xfrm>
                <a:off x="35850" y="2042935"/>
                <a:ext cx="5937360" cy="4139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B0F0"/>
                  </a:buClr>
                  <a:buFont typeface="Wingdings" charset="2"/>
                  <a:buChar char="§"/>
                </a:pPr>
                <a:r>
                  <a:rPr lang="en-CA" sz="2400" dirty="0">
                    <a:solidFill>
                      <a:srgbClr val="000000"/>
                    </a:solidFill>
                  </a:rPr>
                  <a:t>Why laser cooling? </a:t>
                </a:r>
              </a:p>
              <a:p>
                <a:pPr lvl="1">
                  <a:buClr>
                    <a:srgbClr val="00B0F0"/>
                  </a:buClr>
                </a:pPr>
                <a:endParaRPr lang="en-CA" sz="2400" dirty="0">
                  <a:solidFill>
                    <a:srgbClr val="000000"/>
                  </a:solidFill>
                </a:endParaRPr>
              </a:p>
              <a:p>
                <a:pPr lvl="1">
                  <a:buClr>
                    <a:srgbClr val="00B0F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𝑃𝑟𝑒𝑐𝑖𝑠𝑖𝑜𝑛</m:t>
                      </m:r>
                      <m:r>
                        <a:rPr lang="en-CA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~</m:t>
                      </m:r>
                      <m:f>
                        <m:fPr>
                          <m:ctrlPr>
                            <a:rPr lang="en-CA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𝐿𝑖𝑛𝑒</m:t>
                          </m:r>
                          <m:r>
                            <a:rPr lang="en-CA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𝑤𝑖𝑑𝑡h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CA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CA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#</m:t>
                              </m:r>
                              <m:r>
                                <a:rPr lang="en-CA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𝐸𝑣𝑒𝑛𝑡𝑠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CA" sz="2400" b="0" dirty="0">
                  <a:solidFill>
                    <a:srgbClr val="000000"/>
                  </a:solidFill>
                </a:endParaRPr>
              </a:p>
              <a:p>
                <a:pPr lvl="1">
                  <a:buClr>
                    <a:srgbClr val="00B0F0"/>
                  </a:buClr>
                </a:pPr>
                <a:endParaRPr lang="en-CA" sz="2400" dirty="0">
                  <a:solidFill>
                    <a:srgbClr val="000000"/>
                  </a:solidFill>
                </a:endParaRPr>
              </a:p>
              <a:p>
                <a:pPr lvl="1">
                  <a:buClr>
                    <a:srgbClr val="00B0F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CA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𝑚𝑣</m:t>
                          </m:r>
                        </m:e>
                        <m:sup>
                          <m:r>
                            <a:rPr lang="en-CA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n-CA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versus</m:t>
                      </m:r>
                      <m:r>
                        <a:rPr lang="en-CA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CA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CA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𝑔h</m:t>
                      </m:r>
                    </m:oMath>
                  </m:oMathPara>
                </a14:m>
                <a:endParaRPr lang="en-CA" sz="2400" i="1" dirty="0">
                  <a:solidFill>
                    <a:srgbClr val="000000"/>
                  </a:solidFill>
                </a:endParaRPr>
              </a:p>
              <a:p>
                <a:pPr lvl="1">
                  <a:buClr>
                    <a:srgbClr val="00B0F0"/>
                  </a:buClr>
                </a:pPr>
                <a:endParaRPr lang="en-CA" sz="2400" i="1" dirty="0">
                  <a:solidFill>
                    <a:srgbClr val="000000"/>
                  </a:solidFill>
                </a:endParaRPr>
              </a:p>
              <a:p>
                <a:pPr lvl="1">
                  <a:buClr>
                    <a:srgbClr val="00B0F0"/>
                  </a:buClr>
                </a:pPr>
                <a:endParaRPr lang="en-CA" sz="2400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lvl="1">
                  <a:buClr>
                    <a:srgbClr val="00B0F0"/>
                  </a:buClr>
                </a:pPr>
                <a14:m>
                  <m:oMath xmlns:m="http://schemas.openxmlformats.org/officeDocument/2006/math">
                    <m:r>
                      <a:rPr lang="en-CA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𝑍𝑒𝑒𝑚𝑎𝑛</m:t>
                    </m:r>
                    <m:r>
                      <a:rPr lang="en-CA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𝑠h𝑖𝑓𝑡</m:t>
                    </m:r>
                    <m:r>
                      <a:rPr lang="en-CA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CA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CA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l-GR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Β</m:t>
                    </m:r>
                  </m:oMath>
                </a14:m>
                <a:r>
                  <a:rPr lang="en-CA" sz="2400" i="1" dirty="0">
                    <a:solidFill>
                      <a:srgbClr val="000000"/>
                    </a:solidFill>
                  </a:rPr>
                  <a:t> </a:t>
                </a:r>
              </a:p>
              <a:p>
                <a:pPr>
                  <a:buClr>
                    <a:srgbClr val="00B0F0"/>
                  </a:buClr>
                </a:pPr>
                <a:endParaRPr lang="en-CA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F03A59-9FF6-CF49-90CF-3D8F28CA9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0" y="2042935"/>
                <a:ext cx="5937360" cy="4139467"/>
              </a:xfrm>
              <a:prstGeom prst="rect">
                <a:avLst/>
              </a:prstGeom>
              <a:blipFill>
                <a:blip r:embed="rId2"/>
                <a:stretch>
                  <a:fillRect l="-1068" t="-1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881F7139-FDB1-6943-BF13-9624E5007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248" y="493040"/>
            <a:ext cx="6045427" cy="178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ooling.pdf">
            <a:extLst>
              <a:ext uri="{FF2B5EF4-FFF2-40B4-BE49-F238E27FC236}">
                <a16:creationId xmlns:a16="http://schemas.microsoft.com/office/drawing/2014/main" id="{0B0DB0D7-1D8C-4946-B004-B3785E11B5B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337" y="2438400"/>
            <a:ext cx="3112897" cy="40292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D1FDBC98-D05D-6041-8C2E-2045ACFBC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0234" y="2801174"/>
            <a:ext cx="336716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Lineshape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contains a contribution from the Doppler width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Time of flight reflects transverse energy; cold particles come out later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3d cooling is observed despite single axis laser access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1CEC93-0359-9B48-AD64-2C5ECB8D38E0}"/>
              </a:ext>
            </a:extLst>
          </p:cNvPr>
          <p:cNvSpPr txBox="1"/>
          <p:nvPr/>
        </p:nvSpPr>
        <p:spPr>
          <a:xfrm>
            <a:off x="2947509" y="111440"/>
            <a:ext cx="8014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ALPHA-Canada, led by TRIUMF, is 1/3 of ALPHA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94B179-7B99-3B47-9AE2-701B53671FED}"/>
              </a:ext>
            </a:extLst>
          </p:cNvPr>
          <p:cNvSpPr txBox="1"/>
          <p:nvPr/>
        </p:nvSpPr>
        <p:spPr>
          <a:xfrm>
            <a:off x="6311546" y="2843603"/>
            <a:ext cx="1256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Preliminary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DFFB24-CCB0-F240-BD69-EF7BF9DF03E0}"/>
              </a:ext>
            </a:extLst>
          </p:cNvPr>
          <p:cNvSpPr txBox="1"/>
          <p:nvPr/>
        </p:nvSpPr>
        <p:spPr>
          <a:xfrm>
            <a:off x="6755348" y="4470960"/>
            <a:ext cx="1256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Preliminary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456703D-F466-5C4F-8E15-2AB6C0BBF032}"/>
                  </a:ext>
                </a:extLst>
              </p:cNvPr>
              <p:cNvSpPr txBox="1"/>
              <p:nvPr/>
            </p:nvSpPr>
            <p:spPr>
              <a:xfrm>
                <a:off x="3885492" y="2042165"/>
                <a:ext cx="1935082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CA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C00000"/>
                              </a:solidFill>
                            </a:rPr>
                            <m:t>emperature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456703D-F466-5C4F-8E15-2AB6C0BBF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492" y="2042165"/>
                <a:ext cx="1935082" cy="427746"/>
              </a:xfrm>
              <a:prstGeom prst="rect">
                <a:avLst/>
              </a:prstGeom>
              <a:blipFill>
                <a:blip r:embed="rId5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A10816-07B6-0F4D-838E-69AEA49C590A}"/>
              </a:ext>
            </a:extLst>
          </p:cNvPr>
          <p:cNvCxnSpPr>
            <a:cxnSpLocks/>
          </p:cNvCxnSpPr>
          <p:nvPr/>
        </p:nvCxnSpPr>
        <p:spPr>
          <a:xfrm flipH="1">
            <a:off x="3732856" y="2438400"/>
            <a:ext cx="496616" cy="315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B924C26-CBD3-0742-81FE-0864EF0D95E6}"/>
              </a:ext>
            </a:extLst>
          </p:cNvPr>
          <p:cNvCxnSpPr>
            <a:cxnSpLocks/>
          </p:cNvCxnSpPr>
          <p:nvPr/>
        </p:nvCxnSpPr>
        <p:spPr>
          <a:xfrm flipH="1" flipV="1">
            <a:off x="2170757" y="4453026"/>
            <a:ext cx="507815" cy="450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28945F-9BE0-D340-8743-FE2DB83DE08E}"/>
                  </a:ext>
                </a:extLst>
              </p:cNvPr>
              <p:cNvSpPr txBox="1"/>
              <p:nvPr/>
            </p:nvSpPr>
            <p:spPr>
              <a:xfrm>
                <a:off x="2744619" y="4718632"/>
                <a:ext cx="16033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Temperature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28945F-9BE0-D340-8743-FE2DB83DE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619" y="4718632"/>
                <a:ext cx="1603388" cy="369332"/>
              </a:xfrm>
              <a:prstGeom prst="rect">
                <a:avLst/>
              </a:prstGeom>
              <a:blipFill>
                <a:blip r:embed="rId6"/>
                <a:stretch>
                  <a:fillRect t="-10345" r="-2381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6E8A30C7-5EE3-7344-8EA8-35049204A428}"/>
              </a:ext>
            </a:extLst>
          </p:cNvPr>
          <p:cNvSpPr/>
          <p:nvPr/>
        </p:nvSpPr>
        <p:spPr>
          <a:xfrm>
            <a:off x="1912404" y="4128654"/>
            <a:ext cx="401306" cy="44334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A228E28-FBDA-794A-A450-70912DDE31BF}"/>
                  </a:ext>
                </a:extLst>
              </p:cNvPr>
              <p:cNvSpPr txBox="1"/>
              <p:nvPr/>
            </p:nvSpPr>
            <p:spPr>
              <a:xfrm>
                <a:off x="3249645" y="5813070"/>
                <a:ext cx="16033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Temperature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A228E28-FBDA-794A-A450-70912DDE3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9645" y="5813070"/>
                <a:ext cx="1603388" cy="369332"/>
              </a:xfrm>
              <a:prstGeom prst="rect">
                <a:avLst/>
              </a:prstGeom>
              <a:blipFill>
                <a:blip r:embed="rId7"/>
                <a:stretch>
                  <a:fillRect t="-6667" r="-1575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2E9D531C-7B48-F542-90C2-C2F50FE41959}"/>
              </a:ext>
            </a:extLst>
          </p:cNvPr>
          <p:cNvSpPr/>
          <p:nvPr/>
        </p:nvSpPr>
        <p:spPr>
          <a:xfrm>
            <a:off x="3117300" y="5329734"/>
            <a:ext cx="401306" cy="44334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9A15D-EAF0-774D-8913-9622057AEFB5}"/>
              </a:ext>
            </a:extLst>
          </p:cNvPr>
          <p:cNvSpPr txBox="1"/>
          <p:nvPr/>
        </p:nvSpPr>
        <p:spPr>
          <a:xfrm>
            <a:off x="6474304" y="6467650"/>
            <a:ext cx="240065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Analysis by Fujiwara, So</a:t>
            </a:r>
          </a:p>
        </p:txBody>
      </p:sp>
    </p:spTree>
    <p:extLst>
      <p:ext uri="{BB962C8B-B14F-4D97-AF65-F5344CB8AC3E}">
        <p14:creationId xmlns:p14="http://schemas.microsoft.com/office/powerpoint/2010/main" val="3855484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42723" y="831270"/>
            <a:ext cx="7394024" cy="688338"/>
          </a:xfrm>
        </p:spPr>
        <p:txBody>
          <a:bodyPr>
            <a:normAutofit/>
          </a:bodyPr>
          <a:lstStyle/>
          <a:p>
            <a:r>
              <a:rPr lang="en-US" sz="2400" dirty="0"/>
              <a:t>ALPHA-2: New Analysis (Art Olin, Emeritus, et al)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F03A59-9FF6-CF49-90CF-3D8F28CA9474}"/>
              </a:ext>
            </a:extLst>
          </p:cNvPr>
          <p:cNvSpPr txBox="1"/>
          <p:nvPr/>
        </p:nvSpPr>
        <p:spPr>
          <a:xfrm>
            <a:off x="382691" y="1729609"/>
            <a:ext cx="635975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1S-2S spectroscopy on laser cooled anti-H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So far 10</a:t>
            </a:r>
            <a:r>
              <a:rPr lang="en-CA" sz="2400" baseline="30000" dirty="0">
                <a:solidFill>
                  <a:srgbClr val="000000"/>
                </a:solidFill>
              </a:rPr>
              <a:t>-12</a:t>
            </a:r>
            <a:r>
              <a:rPr lang="en-CA" sz="2400" dirty="0">
                <a:solidFill>
                  <a:srgbClr val="000000"/>
                </a:solidFill>
              </a:rPr>
              <a:t> precision was achieved 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Limitations:</a:t>
            </a:r>
          </a:p>
          <a:p>
            <a:pPr marL="1200150" lvl="2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Transit-time broadening (uncertainty principle)</a:t>
            </a:r>
          </a:p>
          <a:p>
            <a:pPr marL="1200150" lvl="2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Zeeman shift due to B inhomogeneity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Both will be improved by using colder, and localized anti-H samples</a:t>
            </a:r>
          </a:p>
          <a:p>
            <a:pPr marL="1200150" lvl="2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First demonstration of spectroscopy on laser cooled atoms</a:t>
            </a:r>
          </a:p>
          <a:p>
            <a:pPr marL="1200150" lvl="2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Quantitative analysis is underway</a:t>
            </a:r>
          </a:p>
          <a:p>
            <a:pPr marL="1657350" lvl="3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Art Olin co-leading the analysis    </a:t>
            </a:r>
          </a:p>
          <a:p>
            <a:pPr lvl="1">
              <a:buClr>
                <a:srgbClr val="00B0F0"/>
              </a:buClr>
            </a:pPr>
            <a:endParaRPr lang="en-CA" sz="2400" dirty="0">
              <a:solidFill>
                <a:srgbClr val="000000"/>
              </a:solidFill>
            </a:endParaRPr>
          </a:p>
          <a:p>
            <a:pPr>
              <a:buClr>
                <a:srgbClr val="00B0F0"/>
              </a:buClr>
            </a:pPr>
            <a:r>
              <a:rPr lang="en-CA" sz="2400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AC6A36-ED5C-9243-A64E-A0A204F69F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933363" y="2275242"/>
            <a:ext cx="4933740" cy="26183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804036-FFD7-4C43-9C20-A91DD9FEFD53}"/>
              </a:ext>
            </a:extLst>
          </p:cNvPr>
          <p:cNvSpPr txBox="1"/>
          <p:nvPr/>
        </p:nvSpPr>
        <p:spPr>
          <a:xfrm>
            <a:off x="8863828" y="2090576"/>
            <a:ext cx="1256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Preliminary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59EC30-051B-6048-A94C-029660584D3E}"/>
              </a:ext>
            </a:extLst>
          </p:cNvPr>
          <p:cNvSpPr txBox="1"/>
          <p:nvPr/>
        </p:nvSpPr>
        <p:spPr>
          <a:xfrm>
            <a:off x="7636747" y="5229033"/>
            <a:ext cx="32523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Significant narrowing of </a:t>
            </a:r>
          </a:p>
          <a:p>
            <a:r>
              <a:rPr lang="en-US" dirty="0"/>
              <a:t>1S-2S transition observed!</a:t>
            </a:r>
          </a:p>
          <a:p>
            <a:endParaRPr lang="en-US" dirty="0"/>
          </a:p>
          <a:p>
            <a:r>
              <a:rPr lang="en-US" dirty="0">
                <a:sym typeface="Wingdings" pitchFamily="2" charset="2"/>
              </a:rPr>
              <a:t> Will lead to a higher precision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71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94449" y="1031890"/>
            <a:ext cx="7394024" cy="688338"/>
          </a:xfrm>
        </p:spPr>
        <p:txBody>
          <a:bodyPr>
            <a:normAutofit/>
          </a:bodyPr>
          <a:lstStyle/>
          <a:p>
            <a:r>
              <a:rPr lang="en-US" sz="2400" dirty="0"/>
              <a:t>ALPHA-g (80% Canadian funded)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F03A59-9FF6-CF49-90CF-3D8F28CA9474}"/>
              </a:ext>
            </a:extLst>
          </p:cNvPr>
          <p:cNvSpPr txBox="1"/>
          <p:nvPr/>
        </p:nvSpPr>
        <p:spPr>
          <a:xfrm>
            <a:off x="164826" y="1633384"/>
            <a:ext cx="57066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Non-uniformity in Radial TPC gain observed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Deformation in outer cylinder identified as the cause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Manageable for the first measurement, but would affect precision measurements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Decided to fix this once for all during LS2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Detector sent back to TRIUMF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Excellent progress in repairs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Will be shipped back to CERN in spring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Project Leader: Andrea Capra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400" dirty="0">
              <a:solidFill>
                <a:srgbClr val="000000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FB165AB-FAEC-9741-BDFB-D81BE0EAF99E}"/>
              </a:ext>
            </a:extLst>
          </p:cNvPr>
          <p:cNvSpPr txBox="1">
            <a:spLocks/>
          </p:cNvSpPr>
          <p:nvPr/>
        </p:nvSpPr>
        <p:spPr>
          <a:xfrm>
            <a:off x="5746745" y="3091122"/>
            <a:ext cx="7394024" cy="688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400" dirty="0"/>
              <a:t>Other activities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D27D87-D8CC-2F41-923A-8129D8EE05D3}"/>
              </a:ext>
            </a:extLst>
          </p:cNvPr>
          <p:cNvSpPr txBox="1"/>
          <p:nvPr/>
        </p:nvSpPr>
        <p:spPr>
          <a:xfrm>
            <a:off x="6079254" y="3435291"/>
            <a:ext cx="58319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HQP: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Student won the best poster prize at TRIUM User Group poster bash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Exchange student from Swansea </a:t>
            </a:r>
            <a:r>
              <a:rPr lang="en-CA" sz="2400" dirty="0" err="1">
                <a:solidFill>
                  <a:srgbClr val="000000"/>
                </a:solidFill>
              </a:rPr>
              <a:t>Univ</a:t>
            </a:r>
            <a:endParaRPr lang="en-CA" sz="2400" dirty="0">
              <a:solidFill>
                <a:srgbClr val="000000"/>
              </a:solidFill>
            </a:endParaRP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TRUIMF-KEK exchange: C. So (poster) 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Future initiatives:</a:t>
            </a:r>
          </a:p>
          <a:p>
            <a:pPr marL="742950" lvl="1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R&amp;D for future experiment; quantum sensing with anti-atomic fountain (UBC-led CFI; Fujiwara co-PI)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endParaRPr lang="en-CA" sz="2400" dirty="0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FC04B1-DD07-6D42-93C3-74BEBB142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254" y="85225"/>
            <a:ext cx="5128172" cy="281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2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B1217B2-2667-7947-A28D-B11565619A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831" y="1198145"/>
            <a:ext cx="7394024" cy="688338"/>
          </a:xfrm>
        </p:spPr>
        <p:txBody>
          <a:bodyPr>
            <a:normAutofit/>
          </a:bodyPr>
          <a:lstStyle/>
          <a:p>
            <a:r>
              <a:rPr lang="en-US" sz="2400" dirty="0"/>
              <a:t>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AB5949-1DA2-1C48-8E9A-FF77E70936A2}"/>
              </a:ext>
            </a:extLst>
          </p:cNvPr>
          <p:cNvSpPr txBox="1"/>
          <p:nvPr/>
        </p:nvSpPr>
        <p:spPr>
          <a:xfrm>
            <a:off x="1847808" y="1760781"/>
            <a:ext cx="88963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ALPHA-2 analysis is progressing with strong Canadian contributions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Major publications are expected in the next several months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ALPHA-g TPC repair/upgrade progressing well 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TRIUMF scientist has important responsibilities as ALPHA-Canada spokesperson, NSERC grant PI, CFI grant co-PI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Office and Lab space a challenge</a:t>
            </a:r>
          </a:p>
          <a:p>
            <a:pPr marL="285750" indent="-285750">
              <a:buClr>
                <a:srgbClr val="00B0F0"/>
              </a:buClr>
              <a:buFont typeface="Wingdings" charset="2"/>
              <a:buChar char="§"/>
            </a:pPr>
            <a:r>
              <a:rPr lang="en-CA" sz="2400" dirty="0">
                <a:solidFill>
                  <a:srgbClr val="000000"/>
                </a:solidFill>
              </a:rPr>
              <a:t>Eagerly looking forward to a new hire to maintain critical mass!</a:t>
            </a:r>
          </a:p>
          <a:p>
            <a:pPr>
              <a:buClr>
                <a:srgbClr val="00B0F0"/>
              </a:buClr>
            </a:pPr>
            <a:endParaRPr lang="en-CA" sz="2400" dirty="0">
              <a:solidFill>
                <a:srgbClr val="000000"/>
              </a:solidFill>
            </a:endParaRPr>
          </a:p>
          <a:p>
            <a:pPr lvl="1">
              <a:buClr>
                <a:srgbClr val="00B0F0"/>
              </a:buClr>
            </a:pPr>
            <a:endParaRPr lang="en-CA" sz="2400" dirty="0">
              <a:solidFill>
                <a:srgbClr val="000000"/>
              </a:solidFill>
            </a:endParaRPr>
          </a:p>
          <a:p>
            <a:pPr>
              <a:buClr>
                <a:srgbClr val="00B0F0"/>
              </a:buClr>
            </a:pPr>
            <a:r>
              <a:rPr lang="en-CA" sz="24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7124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27525-DFF5-EF43-9C06-D3395A598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725" y="2032777"/>
            <a:ext cx="3937851" cy="689641"/>
          </a:xfrm>
        </p:spPr>
        <p:txBody>
          <a:bodyPr/>
          <a:lstStyle/>
          <a:p>
            <a:r>
              <a:rPr lang="en-US" dirty="0"/>
              <a:t>Summary text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87BDD2-F35A-7F4B-B71F-7EAFB2A8A7AD}"/>
              </a:ext>
            </a:extLst>
          </p:cNvPr>
          <p:cNvSpPr txBox="1"/>
          <p:nvPr/>
        </p:nvSpPr>
        <p:spPr>
          <a:xfrm>
            <a:off x="1879327" y="2732809"/>
            <a:ext cx="8262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ALPHA-Canada team is leading several high profile analyses for recent results from the ALPHA-2 apparatus. </a:t>
            </a:r>
          </a:p>
          <a:p>
            <a:r>
              <a:rPr lang="en-US" sz="2400" dirty="0"/>
              <a:t>Major publications are expected in the next several months. </a:t>
            </a:r>
          </a:p>
          <a:p>
            <a:r>
              <a:rPr lang="en-US" sz="2400" dirty="0"/>
              <a:t>The ALPHA-g radial TPC detector is being upgraded/repaired to address the gain uniformity issues. </a:t>
            </a:r>
          </a:p>
          <a:p>
            <a:r>
              <a:rPr lang="en-US" sz="2400" dirty="0"/>
              <a:t>Also, future initiatives are explored with an upcoming CFI. Overall, the TRIUMF team, and the technical team are playing important roles in ALPHA. </a:t>
            </a:r>
          </a:p>
        </p:txBody>
      </p:sp>
    </p:spTree>
    <p:extLst>
      <p:ext uri="{BB962C8B-B14F-4D97-AF65-F5344CB8AC3E}">
        <p14:creationId xmlns:p14="http://schemas.microsoft.com/office/powerpoint/2010/main" val="155387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EF83E-6ABE-D243-B5D7-5F62BFBEB5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ALPHA</a:t>
            </a:r>
            <a:br>
              <a:rPr lang="en-US" dirty="0"/>
            </a:br>
            <a:r>
              <a:rPr lang="en-US" dirty="0"/>
              <a:t>back up slides (A. </a:t>
            </a:r>
            <a:r>
              <a:rPr lang="en-US"/>
              <a:t>Capra)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6668D-4612-8F49-975A-416BBA6D5F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26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611497" y="117119"/>
            <a:ext cx="10965640" cy="11407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CA" sz="4838" spc="-1">
                <a:solidFill>
                  <a:srgbClr val="C7243A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Deformation of the rTPC Outer Cylinder</a:t>
            </a:r>
            <a:endParaRPr lang="en-CA" sz="4838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0" name="Picture 79"/>
          <p:cNvPicPr/>
          <p:nvPr/>
        </p:nvPicPr>
        <p:blipFill>
          <a:blip r:embed="rId2"/>
          <a:srcRect l="31532" t="7303" r="2172" b="37822"/>
          <a:stretch/>
        </p:blipFill>
        <p:spPr>
          <a:xfrm>
            <a:off x="3395792" y="1044056"/>
            <a:ext cx="8791321" cy="4738310"/>
          </a:xfrm>
          <a:prstGeom prst="rect">
            <a:avLst/>
          </a:prstGeom>
          <a:ln>
            <a:noFill/>
          </a:ln>
        </p:spPr>
      </p:pic>
      <p:sp>
        <p:nvSpPr>
          <p:cNvPr id="81" name="CustomShape 2"/>
          <p:cNvSpPr/>
          <p:nvPr/>
        </p:nvSpPr>
        <p:spPr>
          <a:xfrm>
            <a:off x="130830" y="1566955"/>
            <a:ext cx="3742146" cy="4975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/>
          <a:lstStyle/>
          <a:p>
            <a:pPr marL="261230" indent="-258618">
              <a:spcAft>
                <a:spcPts val="137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6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Qualitatively identified before shipment to CERN (July 2018)</a:t>
            </a:r>
            <a:endParaRPr lang="en-CA" sz="2661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61230" indent="-258618">
              <a:spcAft>
                <a:spcPts val="137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6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Deformation: ~ 2 mm </a:t>
            </a:r>
            <a:endParaRPr lang="en-CA" sz="2661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61230" indent="-258618">
              <a:spcAft>
                <a:spcPts val="137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6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It will affect the “1% measurement”</a:t>
            </a:r>
            <a:endParaRPr lang="en-CA" sz="2661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61230" indent="-258618">
              <a:spcAft>
                <a:spcPts val="137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6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LS2 is the best time to fix this issue</a:t>
            </a:r>
            <a:endParaRPr lang="en-CA" sz="2661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Line 3"/>
          <p:cNvSpPr/>
          <p:nvPr/>
        </p:nvSpPr>
        <p:spPr>
          <a:xfrm>
            <a:off x="4223026" y="5789768"/>
            <a:ext cx="7488210" cy="435"/>
          </a:xfrm>
          <a:prstGeom prst="line">
            <a:avLst/>
          </a:prstGeom>
          <a:ln w="38160">
            <a:solidFill>
              <a:srgbClr val="3465A4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1922" tIns="77499" rIns="131922" bIns="77499" anchor="ctr" anchorCtr="1"/>
          <a:lstStyle/>
          <a:p>
            <a:pPr algn="ctr">
              <a:lnSpc>
                <a:spcPct val="100000"/>
              </a:lnSpc>
            </a:pPr>
            <a:br>
              <a:rPr sz="2177"/>
            </a:br>
            <a:r>
              <a:rPr lang="en-CA" sz="2177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ALONG rTPC axis</a:t>
            </a:r>
            <a:endParaRPr lang="en-CA" sz="2177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188785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/>
          <p:cNvPicPr/>
          <p:nvPr/>
        </p:nvPicPr>
        <p:blipFill>
          <a:blip r:embed="rId2"/>
          <a:stretch/>
        </p:blipFill>
        <p:spPr>
          <a:xfrm>
            <a:off x="304984" y="2547445"/>
            <a:ext cx="5355252" cy="4009473"/>
          </a:xfrm>
          <a:prstGeom prst="rect">
            <a:avLst/>
          </a:prstGeom>
          <a:ln>
            <a:noFill/>
          </a:ln>
        </p:spPr>
      </p:pic>
      <p:sp>
        <p:nvSpPr>
          <p:cNvPr id="84" name="TextShape 1"/>
          <p:cNvSpPr txBox="1"/>
          <p:nvPr/>
        </p:nvSpPr>
        <p:spPr>
          <a:xfrm>
            <a:off x="609755" y="205502"/>
            <a:ext cx="10971736" cy="8585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CA" sz="4838" spc="-1">
                <a:solidFill>
                  <a:srgbClr val="C7243A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Survey Equipment: Laser-Ranging</a:t>
            </a:r>
            <a:endParaRPr lang="en-CA" sz="4838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Line 2"/>
          <p:cNvSpPr/>
          <p:nvPr/>
        </p:nvSpPr>
        <p:spPr>
          <a:xfrm>
            <a:off x="1741759" y="2002777"/>
            <a:ext cx="870773" cy="1306159"/>
          </a:xfrm>
          <a:prstGeom prst="line">
            <a:avLst/>
          </a:prstGeom>
          <a:ln w="57240">
            <a:solidFill>
              <a:srgbClr val="FF33FF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TextShape 3"/>
          <p:cNvSpPr txBox="1"/>
          <p:nvPr/>
        </p:nvSpPr>
        <p:spPr>
          <a:xfrm>
            <a:off x="304984" y="1369726"/>
            <a:ext cx="3570168" cy="858146"/>
          </a:xfrm>
          <a:prstGeom prst="rect">
            <a:avLst/>
          </a:prstGeom>
          <a:noFill/>
          <a:ln>
            <a:noFill/>
          </a:ln>
        </p:spPr>
        <p:txBody>
          <a:bodyPr lIns="108847" tIns="54423" rIns="108847" bIns="54423"/>
          <a:lstStyle/>
          <a:p>
            <a:r>
              <a:rPr lang="en-CA" sz="26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Half shell on the scanner</a:t>
            </a:r>
          </a:p>
        </p:txBody>
      </p:sp>
      <p:pic>
        <p:nvPicPr>
          <p:cNvPr id="87" name="Picture 86"/>
          <p:cNvPicPr/>
          <p:nvPr/>
        </p:nvPicPr>
        <p:blipFill>
          <a:blip r:embed="rId3"/>
          <a:stretch/>
        </p:blipFill>
        <p:spPr>
          <a:xfrm rot="5400000">
            <a:off x="5163896" y="1893495"/>
            <a:ext cx="5350463" cy="4000765"/>
          </a:xfrm>
          <a:prstGeom prst="rect">
            <a:avLst/>
          </a:prstGeom>
          <a:ln>
            <a:noFill/>
          </a:ln>
        </p:spPr>
      </p:pic>
      <p:sp>
        <p:nvSpPr>
          <p:cNvPr id="88" name="Line 4"/>
          <p:cNvSpPr/>
          <p:nvPr/>
        </p:nvSpPr>
        <p:spPr>
          <a:xfrm flipH="1" flipV="1">
            <a:off x="8098400" y="3308936"/>
            <a:ext cx="1915700" cy="435386"/>
          </a:xfrm>
          <a:prstGeom prst="line">
            <a:avLst/>
          </a:prstGeom>
          <a:ln w="57240">
            <a:solidFill>
              <a:srgbClr val="FF33FF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Line 5"/>
          <p:cNvSpPr/>
          <p:nvPr/>
        </p:nvSpPr>
        <p:spPr>
          <a:xfrm flipH="1">
            <a:off x="8795018" y="2612318"/>
            <a:ext cx="1306159" cy="435386"/>
          </a:xfrm>
          <a:prstGeom prst="line">
            <a:avLst/>
          </a:prstGeom>
          <a:ln w="57240">
            <a:solidFill>
              <a:srgbClr val="FF33FF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TextShape 6"/>
          <p:cNvSpPr txBox="1"/>
          <p:nvPr/>
        </p:nvSpPr>
        <p:spPr>
          <a:xfrm>
            <a:off x="9970561" y="3352475"/>
            <a:ext cx="2220470" cy="1137229"/>
          </a:xfrm>
          <a:prstGeom prst="rect">
            <a:avLst/>
          </a:prstGeom>
          <a:noFill/>
          <a:ln>
            <a:noFill/>
          </a:ln>
        </p:spPr>
        <p:txBody>
          <a:bodyPr lIns="108847" tIns="54423" rIns="108847" bIns="54423"/>
          <a:lstStyle/>
          <a:p>
            <a:r>
              <a:rPr lang="en-CA" sz="2419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Laser head, moves on rails</a:t>
            </a:r>
          </a:p>
        </p:txBody>
      </p:sp>
      <p:sp>
        <p:nvSpPr>
          <p:cNvPr id="91" name="TextShape 7"/>
          <p:cNvSpPr txBox="1"/>
          <p:nvPr/>
        </p:nvSpPr>
        <p:spPr>
          <a:xfrm>
            <a:off x="10101177" y="2276635"/>
            <a:ext cx="1915700" cy="683992"/>
          </a:xfrm>
          <a:prstGeom prst="rect">
            <a:avLst/>
          </a:prstGeom>
          <a:noFill/>
          <a:ln>
            <a:noFill/>
          </a:ln>
        </p:spPr>
        <p:txBody>
          <a:bodyPr lIns="108847" tIns="54423" rIns="108847" bIns="54423"/>
          <a:lstStyle/>
          <a:p>
            <a:r>
              <a:rPr lang="en-CA" sz="26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Laser Spot</a:t>
            </a:r>
          </a:p>
        </p:txBody>
      </p:sp>
      <p:sp>
        <p:nvSpPr>
          <p:cNvPr id="92" name="Line 8"/>
          <p:cNvSpPr/>
          <p:nvPr/>
        </p:nvSpPr>
        <p:spPr>
          <a:xfrm flipH="1" flipV="1">
            <a:off x="7898122" y="4396531"/>
            <a:ext cx="2290132" cy="828105"/>
          </a:xfrm>
          <a:prstGeom prst="line">
            <a:avLst/>
          </a:prstGeom>
          <a:ln w="57240">
            <a:solidFill>
              <a:srgbClr val="FF33FF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TextShape 9"/>
          <p:cNvSpPr txBox="1"/>
          <p:nvPr/>
        </p:nvSpPr>
        <p:spPr>
          <a:xfrm>
            <a:off x="10101177" y="4876327"/>
            <a:ext cx="2002777" cy="1607011"/>
          </a:xfrm>
          <a:prstGeom prst="rect">
            <a:avLst/>
          </a:prstGeom>
          <a:noFill/>
          <a:ln>
            <a:noFill/>
          </a:ln>
        </p:spPr>
        <p:txBody>
          <a:bodyPr lIns="108847" tIns="54423" rIns="108847" bIns="54423"/>
          <a:lstStyle/>
          <a:p>
            <a:r>
              <a:rPr lang="en-CA" sz="26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Support rotates around its axis</a:t>
            </a:r>
          </a:p>
        </p:txBody>
      </p:sp>
      <p:sp>
        <p:nvSpPr>
          <p:cNvPr id="94" name="Line 10"/>
          <p:cNvSpPr/>
          <p:nvPr/>
        </p:nvSpPr>
        <p:spPr>
          <a:xfrm flipH="1">
            <a:off x="4092846" y="2264009"/>
            <a:ext cx="348309" cy="1044927"/>
          </a:xfrm>
          <a:prstGeom prst="line">
            <a:avLst/>
          </a:prstGeom>
          <a:ln w="29160">
            <a:solidFill>
              <a:srgbClr val="FF33FF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TextShape 11"/>
          <p:cNvSpPr txBox="1"/>
          <p:nvPr/>
        </p:nvSpPr>
        <p:spPr>
          <a:xfrm>
            <a:off x="3831614" y="1828622"/>
            <a:ext cx="1567391" cy="522464"/>
          </a:xfrm>
          <a:prstGeom prst="rect">
            <a:avLst/>
          </a:prstGeom>
          <a:noFill/>
          <a:ln>
            <a:noFill/>
          </a:ln>
        </p:spPr>
        <p:txBody>
          <a:bodyPr lIns="108847" tIns="54423" rIns="108847" bIns="54423"/>
          <a:lstStyle/>
          <a:p>
            <a:r>
              <a:rPr lang="en-CA" sz="26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G10 ribs</a:t>
            </a:r>
          </a:p>
        </p:txBody>
      </p:sp>
    </p:spTree>
    <p:extLst>
      <p:ext uri="{BB962C8B-B14F-4D97-AF65-F5344CB8AC3E}">
        <p14:creationId xmlns:p14="http://schemas.microsoft.com/office/powerpoint/2010/main" val="324715682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609755" y="272987"/>
            <a:ext cx="10971300" cy="11450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CA" sz="4838" spc="-1">
                <a:solidFill>
                  <a:srgbClr val="C7243A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Survey of the rTPC Outer Cylinder</a:t>
            </a:r>
            <a:endParaRPr lang="en-CA" sz="4838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7" name="Picture 96"/>
          <p:cNvPicPr/>
          <p:nvPr/>
        </p:nvPicPr>
        <p:blipFill>
          <a:blip r:embed="rId2"/>
          <a:srcRect l="1767" t="5630" b="2405"/>
          <a:stretch/>
        </p:blipFill>
        <p:spPr>
          <a:xfrm>
            <a:off x="609755" y="1610929"/>
            <a:ext cx="10928197" cy="4332094"/>
          </a:xfrm>
          <a:prstGeom prst="rect">
            <a:avLst/>
          </a:prstGeom>
          <a:ln>
            <a:noFill/>
          </a:ln>
        </p:spPr>
      </p:pic>
      <p:sp>
        <p:nvSpPr>
          <p:cNvPr id="98" name="TextShape 2"/>
          <p:cNvSpPr txBox="1"/>
          <p:nvPr/>
        </p:nvSpPr>
        <p:spPr>
          <a:xfrm>
            <a:off x="870987" y="5834177"/>
            <a:ext cx="10884658" cy="870773"/>
          </a:xfrm>
          <a:prstGeom prst="rect">
            <a:avLst/>
          </a:prstGeom>
          <a:noFill/>
          <a:ln>
            <a:noFill/>
          </a:ln>
        </p:spPr>
        <p:txBody>
          <a:bodyPr lIns="108847" tIns="54423" rIns="108847" bIns="54423"/>
          <a:lstStyle/>
          <a:p>
            <a:r>
              <a:rPr lang="en-CA" sz="3144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Full scan (two halves) finds quantitatively same defect</a:t>
            </a:r>
          </a:p>
        </p:txBody>
      </p:sp>
    </p:spTree>
    <p:extLst>
      <p:ext uri="{BB962C8B-B14F-4D97-AF65-F5344CB8AC3E}">
        <p14:creationId xmlns:p14="http://schemas.microsoft.com/office/powerpoint/2010/main" val="316624558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609755" y="272987"/>
            <a:ext cx="10971300" cy="11450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CA" sz="4838" spc="-1">
                <a:solidFill>
                  <a:srgbClr val="C7243A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Current Status </a:t>
            </a:r>
            <a:endParaRPr lang="en-CA" sz="4838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0" name="Picture 99"/>
          <p:cNvPicPr/>
          <p:nvPr/>
        </p:nvPicPr>
        <p:blipFill>
          <a:blip r:embed="rId2"/>
          <a:srcRect l="6395" t="14601" b="2200"/>
          <a:stretch/>
        </p:blipFill>
        <p:spPr>
          <a:xfrm rot="5400000">
            <a:off x="-565353" y="2089419"/>
            <a:ext cx="5485868" cy="3657245"/>
          </a:xfrm>
          <a:prstGeom prst="rect">
            <a:avLst/>
          </a:prstGeom>
          <a:ln>
            <a:noFill/>
          </a:ln>
        </p:spPr>
      </p:pic>
      <p:sp>
        <p:nvSpPr>
          <p:cNvPr id="101" name="TextShape 2"/>
          <p:cNvSpPr txBox="1"/>
          <p:nvPr/>
        </p:nvSpPr>
        <p:spPr>
          <a:xfrm>
            <a:off x="4354077" y="1343167"/>
            <a:ext cx="7575722" cy="5448860"/>
          </a:xfrm>
          <a:prstGeom prst="rect">
            <a:avLst/>
          </a:prstGeom>
          <a:noFill/>
          <a:ln>
            <a:noFill/>
          </a:ln>
        </p:spPr>
        <p:txBody>
          <a:bodyPr lIns="108847" tIns="54423" rIns="108847" bIns="54423"/>
          <a:lstStyle/>
          <a:p>
            <a:pPr marL="261230" indent="-261230">
              <a:spcBef>
                <a:spcPts val="17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3386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rTPC arrived from CERN on 19 Aug. </a:t>
            </a:r>
          </a:p>
          <a:p>
            <a:pPr marL="261230" indent="-261230">
              <a:spcBef>
                <a:spcPts val="17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3386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Survey system commissioned</a:t>
            </a:r>
          </a:p>
          <a:p>
            <a:pPr marL="261230" indent="-261230">
              <a:spcBef>
                <a:spcPts val="17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3386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First iteration to apply correction in progress</a:t>
            </a:r>
          </a:p>
          <a:p>
            <a:pPr marL="261230" indent="-261230">
              <a:spcBef>
                <a:spcPts val="17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3386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Goal is to reduce deformation by a factor of ~5: +/-1mm → +/-200um or better</a:t>
            </a:r>
          </a:p>
          <a:p>
            <a:pPr marL="261230" indent="-261230">
              <a:spcBef>
                <a:spcPts val="17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3386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Strategy is to reduce “stiffness” of “G10 ribs”</a:t>
            </a:r>
          </a:p>
        </p:txBody>
      </p:sp>
    </p:spTree>
    <p:extLst>
      <p:ext uri="{BB962C8B-B14F-4D97-AF65-F5344CB8AC3E}">
        <p14:creationId xmlns:p14="http://schemas.microsoft.com/office/powerpoint/2010/main" val="2762463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4746</TotalTime>
  <Words>543</Words>
  <Application>Microsoft Macintosh PowerPoint</Application>
  <PresentationFormat>Widescreen</PresentationFormat>
  <Paragraphs>88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DejaVu Sans</vt:lpstr>
      <vt:lpstr>ＭＳ Ｐゴシック</vt:lpstr>
      <vt:lpstr>Myriad Pro SemiExt</vt:lpstr>
      <vt:lpstr>Arial</vt:lpstr>
      <vt:lpstr>Arial Black</vt:lpstr>
      <vt:lpstr>Calibri</vt:lpstr>
      <vt:lpstr>Calibri Light</vt:lpstr>
      <vt:lpstr>Cambria Math</vt:lpstr>
      <vt:lpstr>Wingdings</vt:lpstr>
      <vt:lpstr>Office Theme</vt:lpstr>
      <vt:lpstr>Custom Design</vt:lpstr>
      <vt:lpstr>ALPHA-2: First demonstration of laser-cooled antihydrogen </vt:lpstr>
      <vt:lpstr>ALPHA-2: New Analysis (Art Olin, Emeritus, et al)</vt:lpstr>
      <vt:lpstr>ALPHA-g (80% Canadian funded)</vt:lpstr>
      <vt:lpstr>Summary</vt:lpstr>
      <vt:lpstr>Summary text</vt:lpstr>
      <vt:lpstr>ALPHA back up slides (A. Capra)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Makoto Fujiwara</dc:creator>
  <cp:lastModifiedBy>Makoto Fujiwara</cp:lastModifiedBy>
  <cp:revision>113</cp:revision>
  <cp:lastPrinted>2018-11-01T03:09:34Z</cp:lastPrinted>
  <dcterms:created xsi:type="dcterms:W3CDTF">2018-03-19T21:44:26Z</dcterms:created>
  <dcterms:modified xsi:type="dcterms:W3CDTF">2019-11-08T23:27:11Z</dcterms:modified>
</cp:coreProperties>
</file>