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8"/>
  </p:notesMasterIdLst>
  <p:sldIdLst>
    <p:sldId id="256" r:id="rId2"/>
    <p:sldId id="261" r:id="rId3"/>
    <p:sldId id="259" r:id="rId4"/>
    <p:sldId id="257" r:id="rId5"/>
    <p:sldId id="258" r:id="rId6"/>
    <p:sldId id="260" r:id="rId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9FD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4" autoAdjust="0"/>
    <p:restoredTop sz="94660"/>
  </p:normalViewPr>
  <p:slideViewPr>
    <p:cSldViewPr snapToGrid="0" showGuides="1">
      <p:cViewPr>
        <p:scale>
          <a:sx n="72" d="100"/>
          <a:sy n="72" d="100"/>
        </p:scale>
        <p:origin x="369" y="4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AA299AD-3DC2-483D-BFE3-47E91579DB00}" type="datetimeFigureOut">
              <a:rPr lang="en-US" smtClean="0"/>
              <a:t>2019-11-07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1C94456-69E8-4DF7-B935-EED01D69037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784853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0EDC2D-BA35-4B9B-A6EE-191A4BAD446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D921298-83A1-4E90-82CE-46F352023F6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BCCFF81-F64C-4E87-824D-261B36DAEC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8FE7E59-8122-4F42-B797-3995FF9F03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ACOT Nov. 2019 – SuperCDMS/CUTE – W. Rau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EC3C859-CFE5-4F5A-9CCE-681C25C892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740F60-67F7-4FC2-9350-36535F89E38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815196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217CCA-3291-44D7-9AAE-BE139017D5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8121674-69A7-4247-B4AF-8923B73CA48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4F9F834-21F4-456B-92F2-F1B4DB911C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6738B9B-965D-4C7A-8F72-461E6F2A24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ACOT Nov. 2019 – SuperCDMS/CUTE – W. Rau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25FF232-49B2-426F-8EEA-361F1B8499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740F60-67F7-4FC2-9350-36535F89E38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351805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6EC161-23E4-46F6-B5A3-C6CAC1829A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A49D83D-6CB9-4BB4-8ACF-6A00AAB9A53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04DFD86-2312-4ADD-BB4A-F1E4021638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27938A7-513D-4247-BDE1-D178D31EAD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ACOT Nov. 2019 – SuperCDMS/CUTE – W. Rau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0A0F84F-1A8F-4A1A-8FF6-6C3F10217F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740F60-67F7-4FC2-9350-36535F89E38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631826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A309FA-E8BD-46D3-B6D7-9887A2B4BD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277750B-5431-4893-8A26-4E1C42EB6CE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2AE471A-8285-4492-AC66-B575E6822B1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7B3D0C4-A875-4EDD-A8FB-E20B6E7E3E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EE1A29F-5F13-4959-B98E-397EEEC8D8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ACOT Nov. 2019 – SuperCDMS/CUTE – W. Rau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F16E5E2-6590-4393-9DFE-508B0DCE10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740F60-67F7-4FC2-9350-36535F89E38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576885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C7B164-4DDC-49C8-9031-C7438A1D5D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1AB8C98-B5F4-44C6-A828-B58434B550A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2AF02A1-C3E9-42CB-B0B8-870FC71B7A4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58B4843-307F-4512-B74D-65EE5608C99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0CD6BD2B-AE85-43B3-8FAB-4B58C7EA2D6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F4F0D549-1919-4DD3-B406-315E718257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3FF1610-47D5-4A04-A5D2-176930AA9F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ACOT Nov. 2019 – SuperCDMS/CUTE – W. Rau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A758032-E1E0-4EA9-852B-B7F9029117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740F60-67F7-4FC2-9350-36535F89E38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224241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117530-D6D0-4FC0-9A42-8F01BF03F0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CD987FC-270D-49E3-A6F4-A3490636E7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FA74FA2-2E29-4858-8AFA-81C1AB112D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ACOT Nov. 2019 – SuperCDMS/CUTE – W. Rau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009AAD1-03C7-47CC-AFFD-04E5ADC4EB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740F60-67F7-4FC2-9350-36535F89E38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659236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E4FBEAA-CFF1-4D36-8144-64D31AB97B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0" y="6492875"/>
            <a:ext cx="4114800" cy="365125"/>
          </a:xfrm>
        </p:spPr>
        <p:txBody>
          <a:bodyPr/>
          <a:lstStyle>
            <a:lvl1pPr algn="l">
              <a:defRPr/>
            </a:lvl1pPr>
          </a:lstStyle>
          <a:p>
            <a:r>
              <a:rPr lang="en-US"/>
              <a:t>ACOT Nov. 2019 – SuperCDMS/CUTE – W. Rau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D050721-61A7-4B54-BFF1-B1720CE49B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448800" y="6492874"/>
            <a:ext cx="2743200" cy="365125"/>
          </a:xfrm>
        </p:spPr>
        <p:txBody>
          <a:bodyPr/>
          <a:lstStyle/>
          <a:p>
            <a:fld id="{B7740F60-67F7-4FC2-9350-36535F89E38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575121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0B0ED8-E7EF-4C23-AB28-E1B10006AA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AC8F6E2-9579-403C-9A1F-30297BBF34B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B0EE9FF-6F18-431B-B81D-FA78BEFF079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587118F-25C2-48E8-B146-AC0B37A06E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686BBF8-780E-42EA-8CDE-A393F970D8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ACOT Nov. 2019 – SuperCDMS/CUTE – W. Rau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2F968BA-9408-47BE-801E-201FFE654A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740F60-67F7-4FC2-9350-36535F89E38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355370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87DE62-A750-4579-9DD5-27435C6AA2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FE6634D-DA03-4282-BA4D-9B6F926FA5E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483FCA8-9421-4A84-9D9A-85BEAE7C8C1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0FE5E7F-84C6-4715-989A-9AA8F70945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23B1C5B-6AFB-4A45-A558-73F65D1104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ACOT Nov. 2019 – SuperCDMS/CUTE – W. Rau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8201DB-54A7-4316-A3C9-21557F541F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740F60-67F7-4FC2-9350-36535F89E38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673625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77E97A-66A3-4969-9813-0F0717388D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884CE89-1CBB-408F-BAA3-9559B4CC0B0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A0CF68C-AA3C-47ED-9480-24A0679D0C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2D991DF-75D8-418B-85F7-29EFA8143C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ACOT Nov. 2019 – SuperCDMS/CUTE – W. Rau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AF9A8AA-4B1C-4B6B-9724-836E7E42E9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740F60-67F7-4FC2-9350-36535F89E38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38588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E1784450-4B5A-4267-A9E8-FF55977DA6E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8BA92F5-D7AB-43C5-827E-DE2D817E1C3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FD85BB7-B52E-46E0-850B-9C772AF953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8A82A9B-C522-4582-9FAD-C9D31A37A2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ACOT Nov. 2019 – SuperCDMS/CUTE – W. Rau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66CB9E0-B679-42CB-BE09-F8C15FDD4B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740F60-67F7-4FC2-9350-36535F89E38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82612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2933B0A-ED08-4083-988D-3B5550AFF1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4026E03-1778-4152-A457-CF93AF33EA4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B874253-0B61-4E19-A896-156759DB537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6F51B69-640B-469E-8A6E-2C9AD65DB7C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ACOT Nov. 2019 – SuperCDMS/CUTE – W. Rau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3DC4828-A6D7-4346-81BE-D69455BF903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7740F60-67F7-4FC2-9350-36535F89E38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48266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4" Type="http://schemas.microsoft.com/office/2007/relationships/hdphoto" Target="../media/hdphoto1.wdp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0.png"/><Relationship Id="rId4" Type="http://schemas.openxmlformats.org/officeDocument/2006/relationships/image" Target="../media/image9.jpe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759EE292-0907-45C4-B511-F1E1EB2109DD}"/>
              </a:ext>
            </a:extLst>
          </p:cNvPr>
          <p:cNvSpPr txBox="1"/>
          <p:nvPr/>
        </p:nvSpPr>
        <p:spPr>
          <a:xfrm>
            <a:off x="2396107" y="2411141"/>
            <a:ext cx="7399783" cy="200054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CA" sz="4000" b="1" dirty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SuperCDMS and CUTE</a:t>
            </a:r>
            <a:endParaRPr lang="en-CA" sz="2800" b="1" dirty="0">
              <a:solidFill>
                <a:srgbClr val="00B0F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n-CA" sz="2800" dirty="0">
                <a:latin typeface="Arial" panose="020B0604020202020204" pitchFamily="34" charset="0"/>
                <a:cs typeface="Arial" panose="020B0604020202020204" pitchFamily="34" charset="0"/>
              </a:rPr>
              <a:t>Dark Matter Search with Cryogenic Detectors</a:t>
            </a:r>
          </a:p>
          <a:p>
            <a:pPr algn="ctr"/>
            <a:endParaRPr lang="en-CA" sz="2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n-CA" sz="2800" dirty="0">
                <a:solidFill>
                  <a:schemeClr val="tx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W. Rau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2D61AD1D-977A-4142-A65E-6D4744F686DC}"/>
              </a:ext>
            </a:extLst>
          </p:cNvPr>
          <p:cNvSpPr/>
          <p:nvPr/>
        </p:nvSpPr>
        <p:spPr>
          <a:xfrm>
            <a:off x="0" y="0"/>
            <a:ext cx="12245926" cy="914400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7" descr="A picture containing clock, drawing&#10;&#10;Description automatically generated">
            <a:extLst>
              <a:ext uri="{FF2B5EF4-FFF2-40B4-BE49-F238E27FC236}">
                <a16:creationId xmlns:a16="http://schemas.microsoft.com/office/drawing/2014/main" id="{4D763121-5FDA-49C4-AEFD-3D6561D8A7C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7711" y="167747"/>
            <a:ext cx="3250470" cy="5919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959090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2D61AD1D-977A-4142-A65E-6D4744F686DC}"/>
              </a:ext>
            </a:extLst>
          </p:cNvPr>
          <p:cNvSpPr/>
          <p:nvPr/>
        </p:nvSpPr>
        <p:spPr>
          <a:xfrm>
            <a:off x="0" y="0"/>
            <a:ext cx="12245926" cy="914400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8" name="Picture 7" descr="A picture containing clock, drawing&#10;&#10;Description automatically generated">
            <a:extLst>
              <a:ext uri="{FF2B5EF4-FFF2-40B4-BE49-F238E27FC236}">
                <a16:creationId xmlns:a16="http://schemas.microsoft.com/office/drawing/2014/main" id="{4D763121-5FDA-49C4-AEFD-3D6561D8A7C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7711" y="167747"/>
            <a:ext cx="3250470" cy="591907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A945687D-034C-4C76-A4B5-3A8CE141F1E0}"/>
              </a:ext>
            </a:extLst>
          </p:cNvPr>
          <p:cNvSpPr txBox="1"/>
          <p:nvPr/>
        </p:nvSpPr>
        <p:spPr>
          <a:xfrm>
            <a:off x="352640" y="1871003"/>
            <a:ext cx="6350922" cy="28007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Overview</a:t>
            </a:r>
          </a:p>
          <a:p>
            <a:endParaRPr lang="en-US" sz="4000" b="1" dirty="0">
              <a:solidFill>
                <a:srgbClr val="009FD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200" dirty="0" err="1">
                <a:latin typeface="Arial" panose="020B0604020202020204" pitchFamily="34" charset="0"/>
                <a:cs typeface="Arial" panose="020B0604020202020204" pitchFamily="34" charset="0"/>
              </a:rPr>
              <a:t>SuperCDMS</a:t>
            </a:r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 group at TRIUMF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200" dirty="0" err="1">
                <a:latin typeface="Arial" panose="020B0604020202020204" pitchFamily="34" charset="0"/>
                <a:cs typeface="Arial" panose="020B0604020202020204" pitchFamily="34" charset="0"/>
              </a:rPr>
              <a:t>SuperCDMS</a:t>
            </a:r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 status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CUTE</a:t>
            </a:r>
          </a:p>
        </p:txBody>
      </p:sp>
      <p:pic>
        <p:nvPicPr>
          <p:cNvPr id="6" name="Picture 5" descr="A picture containing clock, drawing&#10;&#10;Description automatically generated">
            <a:extLst>
              <a:ext uri="{FF2B5EF4-FFF2-40B4-BE49-F238E27FC236}">
                <a16:creationId xmlns:a16="http://schemas.microsoft.com/office/drawing/2014/main" id="{DEC092C2-B6C4-4676-A9F5-13AE0FBA7FD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7711" y="167747"/>
            <a:ext cx="3250470" cy="5919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304712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4BC2320B-1518-45D2-B8B9-E68CAEF3C194}"/>
              </a:ext>
            </a:extLst>
          </p:cNvPr>
          <p:cNvSpPr txBox="1"/>
          <p:nvPr/>
        </p:nvSpPr>
        <p:spPr>
          <a:xfrm>
            <a:off x="270366" y="54931"/>
            <a:ext cx="5825634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4000" b="1" dirty="0" err="1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SuperCDMS</a:t>
            </a:r>
            <a:r>
              <a:rPr lang="en-CA" sz="4000" b="1" dirty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at TRIUMF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3CE6683-C41F-4874-8D19-44BDE5164F4D}"/>
              </a:ext>
            </a:extLst>
          </p:cNvPr>
          <p:cNvSpPr txBox="1"/>
          <p:nvPr/>
        </p:nvSpPr>
        <p:spPr>
          <a:xfrm>
            <a:off x="275266" y="928468"/>
            <a:ext cx="9465081" cy="53553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Local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SuperCDMS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group: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W. Rau: 3 PhD students, 1 postdoc </a:t>
            </a:r>
            <a:b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(2 more students at Queen’s)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S.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Oser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: 3 MSc students, 1 postdoc </a:t>
            </a:r>
            <a:b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(one more joining in April)</a:t>
            </a:r>
          </a:p>
          <a:p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Lab in MOB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Space ready – some services still need work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Cryostat stand and clean room frame installed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New furniture arrived last week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Starting to set up cryostat</a:t>
            </a:r>
          </a:p>
          <a:p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Analysis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Dark Photon and Axion-like Particle search: paper in final round of internal review</a:t>
            </a:r>
            <a:b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(analysis lead by Richard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Germond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and Eleanor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Fascione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, TRIUMF)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Photo-neutron analysis close to completion (lead by Emanuele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Michielin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, UBC)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New effort using Machine Learning tools (support from Wojciech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Fedorko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Analysis of data from CUTE (lead by Ryan Underwood and Eleanor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Fascione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, TRIUMF)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7E75FCD-2251-477A-95B7-B29740A04F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0" y="6492875"/>
            <a:ext cx="4114800" cy="365125"/>
          </a:xfrm>
        </p:spPr>
        <p:txBody>
          <a:bodyPr/>
          <a:lstStyle/>
          <a:p>
            <a:r>
              <a:rPr lang="en-US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ACOT Nov. 2019 – SuperCDMS/CUTE – W. Rau</a:t>
            </a:r>
            <a:endParaRPr lang="en-US" dirty="0">
              <a:solidFill>
                <a:srgbClr val="00B0F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20B7C94-2ECF-452B-A381-5E028040CB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448800" y="6492874"/>
            <a:ext cx="2743200" cy="365125"/>
          </a:xfrm>
        </p:spPr>
        <p:txBody>
          <a:bodyPr/>
          <a:lstStyle/>
          <a:p>
            <a:fld id="{B7740F60-67F7-4FC2-9350-36535F89E389}" type="slidenum">
              <a:rPr lang="en-US" smtClean="0">
                <a:latin typeface="Arial" panose="020B0604020202020204" pitchFamily="34" charset="0"/>
                <a:cs typeface="Arial" panose="020B0604020202020204" pitchFamily="34" charset="0"/>
              </a:rPr>
              <a:pPr/>
              <a:t>3</a:t>
            </a:fld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7" name="Picture 6" descr="A picture containing indoor, table, sitting, desk&#10;&#10;Description automatically generated">
            <a:extLst>
              <a:ext uri="{FF2B5EF4-FFF2-40B4-BE49-F238E27FC236}">
                <a16:creationId xmlns:a16="http://schemas.microsoft.com/office/drawing/2014/main" id="{970753EC-0D27-4571-9C08-103537A873C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6927390" y="928468"/>
            <a:ext cx="4989342" cy="37420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095917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4F21F4E1-D40A-45F0-9FD8-3EAF096D1DCE}"/>
              </a:ext>
            </a:extLst>
          </p:cNvPr>
          <p:cNvSpPr txBox="1"/>
          <p:nvPr/>
        </p:nvSpPr>
        <p:spPr>
          <a:xfrm>
            <a:off x="275268" y="56271"/>
            <a:ext cx="3147015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4000" b="1" dirty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SuperCDMS</a:t>
            </a:r>
            <a:endParaRPr lang="en-CA" sz="2800" b="1" dirty="0">
              <a:solidFill>
                <a:srgbClr val="00B0F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Picture 4" descr="A picture containing indoor, table, counter, yellow&#10;&#10;Description automatically generated">
            <a:extLst>
              <a:ext uri="{FF2B5EF4-FFF2-40B4-BE49-F238E27FC236}">
                <a16:creationId xmlns:a16="http://schemas.microsoft.com/office/drawing/2014/main" id="{6F9DB4D7-A560-4318-AC4F-D71A570745C8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256" t="12000" r="30204" b="8000"/>
          <a:stretch/>
        </p:blipFill>
        <p:spPr>
          <a:xfrm>
            <a:off x="8102806" y="410214"/>
            <a:ext cx="3800333" cy="4258994"/>
          </a:xfrm>
          <a:prstGeom prst="rect">
            <a:avLst/>
          </a:prstGeom>
        </p:spPr>
      </p:pic>
      <p:pic>
        <p:nvPicPr>
          <p:cNvPr id="7" name="Picture 6" descr="A large room&#10;&#10;Description automatically generated">
            <a:extLst>
              <a:ext uri="{FF2B5EF4-FFF2-40B4-BE49-F238E27FC236}">
                <a16:creationId xmlns:a16="http://schemas.microsoft.com/office/drawing/2014/main" id="{B7C1BF5D-73FB-4752-8F44-10C779E47982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179" t="8615" b="15590"/>
          <a:stretch/>
        </p:blipFill>
        <p:spPr>
          <a:xfrm>
            <a:off x="6662868" y="3487733"/>
            <a:ext cx="4770512" cy="3053182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971051F3-C23C-4F39-9694-EBD9E3516AF5}"/>
              </a:ext>
            </a:extLst>
          </p:cNvPr>
          <p:cNvSpPr txBox="1"/>
          <p:nvPr/>
        </p:nvSpPr>
        <p:spPr>
          <a:xfrm>
            <a:off x="275268" y="928468"/>
            <a:ext cx="6350922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Progress in the last half year: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Radon filter installed at SNOLAB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Gantry crane installed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Dilution refrigerator delivered (to FNAL)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Detectors: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super conducting cables ordered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settled on detector production recipe and sequence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Shielding (except water tanks) at SNOLAB (in boxes)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DAQ development on track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Concerns:</a:t>
            </a:r>
          </a:p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Project: Recent ‘Estimate To Complete’ revealed that contingency funding is mostly used up.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SuperCDMS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Project Management is looking for savings, additional funding and options to move parts of installation to operations funding.</a:t>
            </a:r>
          </a:p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Operations: Operation funding from US less than desirable </a:t>
            </a:r>
            <a:b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(in particular issues with acquiring adequate funds from NSF)</a:t>
            </a:r>
          </a:p>
          <a:p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026" name="95E5F86D-CB3A-4EB2-AEA6-BFC938713AE8" descr="page7image2114368">
            <a:extLst>
              <a:ext uri="{FF2B5EF4-FFF2-40B4-BE49-F238E27FC236}">
                <a16:creationId xmlns:a16="http://schemas.microsoft.com/office/drawing/2014/main" id="{732BDE9F-92D9-44C1-A227-18ACAB7CD41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366" r="7136" b="3549"/>
          <a:stretch/>
        </p:blipFill>
        <p:spPr bwMode="auto">
          <a:xfrm>
            <a:off x="4788995" y="317085"/>
            <a:ext cx="3747747" cy="20194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31FAD416-DC84-4309-B822-A5695867C2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>
                <a:solidFill>
                  <a:srgbClr val="00B0F0"/>
                </a:solidFill>
              </a:rPr>
              <a:t>ACOT Nov. 2019 – </a:t>
            </a:r>
            <a:r>
              <a:rPr lang="en-US" dirty="0" err="1">
                <a:solidFill>
                  <a:srgbClr val="00B0F0"/>
                </a:solidFill>
              </a:rPr>
              <a:t>SuperCDMS</a:t>
            </a:r>
            <a:r>
              <a:rPr lang="en-US" dirty="0">
                <a:solidFill>
                  <a:srgbClr val="00B0F0"/>
                </a:solidFill>
              </a:rPr>
              <a:t>/CUTE – W. Rau</a:t>
            </a:r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41BABF7B-A853-46B0-A886-030D249E78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740F60-67F7-4FC2-9350-36535F89E389}" type="slidenum">
              <a:rPr lang="en-US" smtClean="0"/>
              <a:pPr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391103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A66CFE2D-BDD9-478A-A35A-FC04008BF7AA}"/>
              </a:ext>
            </a:extLst>
          </p:cNvPr>
          <p:cNvSpPr txBox="1"/>
          <p:nvPr/>
        </p:nvSpPr>
        <p:spPr>
          <a:xfrm>
            <a:off x="275268" y="56271"/>
            <a:ext cx="1579278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>
              <a:defRPr sz="4000" b="1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CA" dirty="0"/>
              <a:t>CUTE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7C580E5-F3F1-4B92-AB4E-64B7B718E6A9}"/>
              </a:ext>
            </a:extLst>
          </p:cNvPr>
          <p:cNvSpPr txBox="1"/>
          <p:nvPr/>
        </p:nvSpPr>
        <p:spPr>
          <a:xfrm>
            <a:off x="275268" y="928468"/>
            <a:ext cx="6350922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Commissioning complete (as of last week)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First runs performed with new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SuperCDMS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detector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Several concerns in first run (thermal link, electrical short) resolved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Vibration isolating suspension system operational since last week; vibration performance still under study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Interference between vibration isolation system and calibration system (software) needs to be resolved</a:t>
            </a: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7BFE4AB2-8061-43C5-9E4D-188B50F099EA}"/>
              </a:ext>
            </a:extLst>
          </p:cNvPr>
          <p:cNvGrpSpPr/>
          <p:nvPr/>
        </p:nvGrpSpPr>
        <p:grpSpPr>
          <a:xfrm>
            <a:off x="5670900" y="3513020"/>
            <a:ext cx="3270738" cy="3059723"/>
            <a:chOff x="8194431" y="928468"/>
            <a:chExt cx="3270738" cy="3059723"/>
          </a:xfrm>
        </p:grpSpPr>
        <p:pic>
          <p:nvPicPr>
            <p:cNvPr id="4" name="Picture 3">
              <a:extLst>
                <a:ext uri="{FF2B5EF4-FFF2-40B4-BE49-F238E27FC236}">
                  <a16:creationId xmlns:a16="http://schemas.microsoft.com/office/drawing/2014/main" id="{33A2BB26-8796-4BCA-B040-4C3BA13573D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/>
            <a:srcRect l="1663" t="9437" r="36841" b="14563"/>
            <a:stretch/>
          </p:blipFill>
          <p:spPr>
            <a:xfrm>
              <a:off x="8236149" y="928468"/>
              <a:ext cx="3229020" cy="3059723"/>
            </a:xfrm>
            <a:prstGeom prst="rect">
              <a:avLst/>
            </a:prstGeom>
          </p:spPr>
        </p:pic>
        <p:sp>
          <p:nvSpPr>
            <p:cNvPr id="5" name="Oval 4">
              <a:extLst>
                <a:ext uri="{FF2B5EF4-FFF2-40B4-BE49-F238E27FC236}">
                  <a16:creationId xmlns:a16="http://schemas.microsoft.com/office/drawing/2014/main" id="{418CD531-C0AF-4E43-A41E-E5110350EB2B}"/>
                </a:ext>
              </a:extLst>
            </p:cNvPr>
            <p:cNvSpPr/>
            <p:nvPr/>
          </p:nvSpPr>
          <p:spPr>
            <a:xfrm>
              <a:off x="8194431" y="1990578"/>
              <a:ext cx="1695157" cy="295422"/>
            </a:xfrm>
            <a:prstGeom prst="ellipse">
              <a:avLst/>
            </a:prstGeom>
            <a:noFill/>
            <a:ln w="381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pic>
        <p:nvPicPr>
          <p:cNvPr id="7" name="Picture 6" descr="A picture containing indoor, table, filled, large&#10;&#10;Description automatically generated">
            <a:extLst>
              <a:ext uri="{FF2B5EF4-FFF2-40B4-BE49-F238E27FC236}">
                <a16:creationId xmlns:a16="http://schemas.microsoft.com/office/drawing/2014/main" id="{E5E13A32-56E4-40AE-B559-161E18A965BF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512" b="9846"/>
          <a:stretch/>
        </p:blipFill>
        <p:spPr>
          <a:xfrm>
            <a:off x="7333466" y="820278"/>
            <a:ext cx="4335684" cy="2524703"/>
          </a:xfrm>
          <a:prstGeom prst="rect">
            <a:avLst/>
          </a:prstGeom>
        </p:spPr>
      </p:pic>
      <p:pic>
        <p:nvPicPr>
          <p:cNvPr id="9" name="Picture 8" descr="A picture containing indoor, table, plane, small&#10;&#10;Description automatically generated">
            <a:extLst>
              <a:ext uri="{FF2B5EF4-FFF2-40B4-BE49-F238E27FC236}">
                <a16:creationId xmlns:a16="http://schemas.microsoft.com/office/drawing/2014/main" id="{A6B8BFD2-AA7F-4054-806B-A85E17D2497F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25" t="18183" r="7630" b="6603"/>
          <a:stretch/>
        </p:blipFill>
        <p:spPr>
          <a:xfrm rot="16200000">
            <a:off x="8466043" y="3644339"/>
            <a:ext cx="3678702" cy="2375824"/>
          </a:xfrm>
          <a:prstGeom prst="rect">
            <a:avLst/>
          </a:prstGeom>
        </p:spPr>
      </p:pic>
      <p:pic>
        <p:nvPicPr>
          <p:cNvPr id="12" name="Picture 11" descr="A screenshot of a computer screen&#10;&#10;Description automatically generated">
            <a:extLst>
              <a:ext uri="{FF2B5EF4-FFF2-40B4-BE49-F238E27FC236}">
                <a16:creationId xmlns:a16="http://schemas.microsoft.com/office/drawing/2014/main" id="{E39A276D-E634-45E9-8D92-816E17DF3568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32" t="13436" r="36648" b="20019"/>
          <a:stretch/>
        </p:blipFill>
        <p:spPr>
          <a:xfrm>
            <a:off x="1825336" y="3868617"/>
            <a:ext cx="3706510" cy="2542348"/>
          </a:xfrm>
          <a:prstGeom prst="rect">
            <a:avLst/>
          </a:prstGeom>
        </p:spPr>
      </p:pic>
      <p:sp>
        <p:nvSpPr>
          <p:cNvPr id="13" name="Footer Placeholder 12">
            <a:extLst>
              <a:ext uri="{FF2B5EF4-FFF2-40B4-BE49-F238E27FC236}">
                <a16:creationId xmlns:a16="http://schemas.microsoft.com/office/drawing/2014/main" id="{6214E2A4-2DB8-422A-9A3D-ECB851594E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ACOT Nov. 2019 – </a:t>
            </a:r>
            <a:r>
              <a:rPr lang="en-US" dirty="0" err="1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SuperCDMS</a:t>
            </a:r>
            <a:r>
              <a:rPr lang="en-US" dirty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/CUTE – W. Rau</a:t>
            </a:r>
          </a:p>
        </p:txBody>
      </p:sp>
      <p:sp>
        <p:nvSpPr>
          <p:cNvPr id="14" name="Slide Number Placeholder 13">
            <a:extLst>
              <a:ext uri="{FF2B5EF4-FFF2-40B4-BE49-F238E27FC236}">
                <a16:creationId xmlns:a16="http://schemas.microsoft.com/office/drawing/2014/main" id="{66AA30B4-DFC0-4D9C-AAF9-25385C822F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740F60-67F7-4FC2-9350-36535F89E389}" type="slidenum">
              <a:rPr lang="en-US" smtClean="0">
                <a:latin typeface="Arial" panose="020B0604020202020204" pitchFamily="34" charset="0"/>
                <a:cs typeface="Arial" panose="020B0604020202020204" pitchFamily="34" charset="0"/>
              </a:rPr>
              <a:pPr/>
              <a:t>5</a:t>
            </a:fld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32546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CD11ED6A-DCF1-4C4E-900A-65391FEC56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ACOT Nov. 2019 – SuperCDMS/CUTE – W. Rau</a:t>
            </a:r>
            <a:endParaRPr lang="en-US" dirty="0">
              <a:solidFill>
                <a:srgbClr val="00B0F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54C079AE-382C-4A8E-9C78-0C7F328F76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740F60-67F7-4FC2-9350-36535F89E389}" type="slidenum">
              <a:rPr lang="en-US" smtClean="0">
                <a:latin typeface="Arial" panose="020B0604020202020204" pitchFamily="34" charset="0"/>
                <a:cs typeface="Arial" panose="020B0604020202020204" pitchFamily="34" charset="0"/>
              </a:rPr>
              <a:pPr/>
              <a:t>6</a:t>
            </a:fld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2AC16AD-BB85-42F4-BF29-9FCFDFDDAEBC}"/>
              </a:ext>
            </a:extLst>
          </p:cNvPr>
          <p:cNvSpPr txBox="1"/>
          <p:nvPr/>
        </p:nvSpPr>
        <p:spPr>
          <a:xfrm>
            <a:off x="270366" y="54931"/>
            <a:ext cx="2523448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4000" b="1" dirty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Summary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8A42FD1-0659-4031-AE56-AF483FE09204}"/>
              </a:ext>
            </a:extLst>
          </p:cNvPr>
          <p:cNvSpPr txBox="1"/>
          <p:nvPr/>
        </p:nvSpPr>
        <p:spPr>
          <a:xfrm>
            <a:off x="275268" y="928468"/>
            <a:ext cx="11611932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SuperCDMS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construction is making good progress, but using up contingency at too high rate. A plan for addressing the gap between available funding and anticipated needs is being developed. Anticipated start of commissioning is now beginning of 2021.</a:t>
            </a:r>
          </a:p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CUTE is operational with a few technical issues still to be addressed. First new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SuperCDMS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detector has been tested and operated for the first time with voltage bias. Data are under analysis. CUTE schedule is busy at least until detectors will be mounted in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SuperCDMS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The TRIUMF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SuperCDMS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lab is making slow progress; hope to do first test of cryostat in the next few months.</a:t>
            </a:r>
          </a:p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Graduate students at TRIUMF have been leading a recent analysis searching for dark photons and ALPs and TRIUMF/UBC group is leading the analysis of data from CUTE.</a:t>
            </a:r>
          </a:p>
        </p:txBody>
      </p:sp>
    </p:spTree>
    <p:extLst>
      <p:ext uri="{BB962C8B-B14F-4D97-AF65-F5344CB8AC3E}">
        <p14:creationId xmlns:p14="http://schemas.microsoft.com/office/powerpoint/2010/main" val="415252502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280</TotalTime>
  <Words>527</Words>
  <Application>Microsoft Office PowerPoint</Application>
  <PresentationFormat>Widescreen</PresentationFormat>
  <Paragraphs>60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0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Wolfgang</dc:creator>
  <cp:lastModifiedBy>Wolfgang</cp:lastModifiedBy>
  <cp:revision>19</cp:revision>
  <dcterms:created xsi:type="dcterms:W3CDTF">2019-11-02T19:41:20Z</dcterms:created>
  <dcterms:modified xsi:type="dcterms:W3CDTF">2019-11-08T07:49:16Z</dcterms:modified>
</cp:coreProperties>
</file>