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6" r:id="rId4"/>
  </p:sldMasterIdLst>
  <p:sldIdLst>
    <p:sldId id="256" r:id="rId5"/>
    <p:sldId id="257" r:id="rId6"/>
    <p:sldId id="281" r:id="rId7"/>
    <p:sldId id="282" r:id="rId8"/>
    <p:sldId id="28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65" d="100"/>
          <a:sy n="65" d="100"/>
        </p:scale>
        <p:origin x="50" y="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6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2019-11-13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7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34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2019-11-13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6681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2019-11-13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40321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2019-11-13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2019-11-13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20624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1471" y="979687"/>
            <a:ext cx="8953827" cy="6503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81471" y="2032777"/>
            <a:ext cx="8953827" cy="393939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523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8269" y="979688"/>
            <a:ext cx="10231669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574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73410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06616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73411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773410" y="3337854"/>
            <a:ext cx="4869744" cy="30402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5968074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3337854"/>
            <a:ext cx="4869744" cy="30402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73410" y="979687"/>
            <a:ext cx="10064407" cy="63707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3464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075864" y="2032776"/>
            <a:ext cx="5446278" cy="3931442"/>
          </a:xfrm>
          <a:prstGeom prst="rect">
            <a:avLst/>
          </a:prstGeom>
        </p:spPr>
        <p:txBody>
          <a:bodyPr anchor="ctr"/>
          <a:lstStyle>
            <a:lvl1pPr marL="2286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365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979688"/>
            <a:ext cx="4182876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787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7687507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947791" y="979688"/>
            <a:ext cx="7687507" cy="66358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2065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6921889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 rot="5400000">
            <a:off x="7116880" y="3953881"/>
            <a:ext cx="4439522" cy="59731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0668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ur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0185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ur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5462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ur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4176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ur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ur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9343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6132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yclotr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51282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343981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son H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5896059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eo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92157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yclotron Gro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0394195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fe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2979259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959840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376732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mote Handling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065897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mote Handling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124815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mote Handling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701012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mote Handling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177894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F NI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9597145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A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099446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PH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3738488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RAG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852085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SOS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392674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lium Recycl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131516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-1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22323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-13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53669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SCA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326409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SCA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350479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er Tap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36687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sign Draf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982826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abbit 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76498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chine Sh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18993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rol Roo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8286531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rol Room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520384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rol Room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674047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per Clip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56314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410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86" r:id="rId4"/>
    <p:sldLayoutId id="2147483817" r:id="rId5"/>
    <p:sldLayoutId id="2147483770" r:id="rId6"/>
    <p:sldLayoutId id="2147483784" r:id="rId7"/>
    <p:sldLayoutId id="2147483771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8" r:id="rId18"/>
    <p:sldLayoutId id="2147483818" r:id="rId19"/>
    <p:sldLayoutId id="2147483785" r:id="rId20"/>
    <p:sldLayoutId id="2147483790" r:id="rId21"/>
    <p:sldLayoutId id="2147483791" r:id="rId22"/>
    <p:sldLayoutId id="2147483793" r:id="rId23"/>
    <p:sldLayoutId id="2147483794" r:id="rId24"/>
    <p:sldLayoutId id="2147483795" r:id="rId25"/>
    <p:sldLayoutId id="2147483798" r:id="rId26"/>
    <p:sldLayoutId id="2147483799" r:id="rId27"/>
    <p:sldLayoutId id="2147483800" r:id="rId28"/>
    <p:sldLayoutId id="2147483801" r:id="rId29"/>
    <p:sldLayoutId id="2147483802" r:id="rId30"/>
    <p:sldLayoutId id="2147483803" r:id="rId31"/>
    <p:sldLayoutId id="2147483804" r:id="rId32"/>
    <p:sldLayoutId id="2147483805" r:id="rId33"/>
    <p:sldLayoutId id="2147483806" r:id="rId34"/>
    <p:sldLayoutId id="2147483807" r:id="rId35"/>
    <p:sldLayoutId id="2147483808" r:id="rId36"/>
    <p:sldLayoutId id="2147483809" r:id="rId37"/>
    <p:sldLayoutId id="2147483810" r:id="rId38"/>
    <p:sldLayoutId id="2147483811" r:id="rId39"/>
    <p:sldLayoutId id="2147483812" r:id="rId40"/>
    <p:sldLayoutId id="2147483813" r:id="rId41"/>
    <p:sldLayoutId id="2147483796" r:id="rId42"/>
    <p:sldLayoutId id="2147483821" r:id="rId43"/>
    <p:sldLayoutId id="2147483823" r:id="rId44"/>
    <p:sldLayoutId id="2147483819" r:id="rId45"/>
    <p:sldLayoutId id="2147483820" r:id="rId46"/>
    <p:sldLayoutId id="2147483814" r:id="rId47"/>
    <p:sldLayoutId id="2147483815" r:id="rId48"/>
    <p:sldLayoutId id="2147483816" r:id="rId49"/>
    <p:sldLayoutId id="2147483824" r:id="rId5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arxiv.org/abs/1804.09720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frank.schluenzen@desy.de" TargetMode="External"/><Relationship Id="rId2" Type="http://schemas.openxmlformats.org/officeDocument/2006/relationships/hyperlink" Target="mailto:wfedorko@triumf.ca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4B8D7-D3FF-4013-9986-0C8B0DAE94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055" y="2032777"/>
            <a:ext cx="5484263" cy="2301658"/>
          </a:xfrm>
        </p:spPr>
        <p:txBody>
          <a:bodyPr>
            <a:noAutofit/>
          </a:bodyPr>
          <a:lstStyle/>
          <a:p>
            <a:br>
              <a:rPr lang="en-CA" sz="3200" dirty="0"/>
            </a:br>
            <a:r>
              <a:rPr lang="en-US" sz="3200" spc="-1" dirty="0"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Big Data Analytics Working Group Update</a:t>
            </a:r>
            <a:br>
              <a:rPr lang="en-US" sz="1400" b="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</a:br>
            <a:r>
              <a:rPr lang="en-CA" sz="3200" dirty="0"/>
              <a:t> </a:t>
            </a:r>
            <a:endParaRPr lang="pl-PL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DBBE8B-3FDA-4A20-BC6B-B4E5B58470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Wojtek </a:t>
            </a:r>
            <a:r>
              <a:rPr lang="en-CA" dirty="0" err="1"/>
              <a:t>Fedorko</a:t>
            </a:r>
            <a:r>
              <a:rPr lang="en-CA" dirty="0"/>
              <a:t>, Frank </a:t>
            </a:r>
            <a:r>
              <a:rPr lang="en-CA" dirty="0" err="1"/>
              <a:t>Schluenzen</a:t>
            </a:r>
            <a:r>
              <a:rPr lang="en-CA" dirty="0"/>
              <a:t> </a:t>
            </a:r>
          </a:p>
        </p:txBody>
      </p:sp>
      <p:pic>
        <p:nvPicPr>
          <p:cNvPr id="4" name="Picture 2" descr="Bildergebnis für hgf logo">
            <a:extLst>
              <a:ext uri="{FF2B5EF4-FFF2-40B4-BE49-F238E27FC236}">
                <a16:creationId xmlns:a16="http://schemas.microsoft.com/office/drawing/2014/main" id="{F58E204C-9670-4D5D-BE22-4E0B5B667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347" y="-5166"/>
            <a:ext cx="3096344" cy="93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4912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3E436BB-6464-4AF8-9B31-B4E6B3B70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471" y="275790"/>
            <a:ext cx="8953827" cy="650329"/>
          </a:xfrm>
        </p:spPr>
        <p:txBody>
          <a:bodyPr>
            <a:normAutofit/>
          </a:bodyPr>
          <a:lstStyle/>
          <a:p>
            <a:r>
              <a:rPr lang="en-CA" sz="2800" dirty="0"/>
              <a:t>On-going research / ML projects</a:t>
            </a:r>
            <a:endParaRPr lang="pl-PL" sz="28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96BFA53-037A-49AD-B4C8-7AB5312E1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877" y="926119"/>
            <a:ext cx="10744652" cy="4785364"/>
          </a:xfrm>
        </p:spPr>
        <p:txBody>
          <a:bodyPr anchor="t">
            <a:normAutofit fontScale="62500" lnSpcReduction="20000"/>
          </a:bodyPr>
          <a:lstStyle/>
          <a:p>
            <a:r>
              <a:rPr lang="en-CA" dirty="0"/>
              <a:t>Particle physics:</a:t>
            </a:r>
          </a:p>
          <a:p>
            <a:pPr lvl="1"/>
            <a:r>
              <a:rPr lang="en-CA" dirty="0"/>
              <a:t>Particle/object/event identification (</a:t>
            </a:r>
            <a:r>
              <a:rPr lang="en-CA" dirty="0" err="1"/>
              <a:t>HyperK</a:t>
            </a:r>
            <a:r>
              <a:rPr lang="en-CA" dirty="0"/>
              <a:t>, LHC, NA62, Belle, Super CDMS…)</a:t>
            </a:r>
          </a:p>
          <a:p>
            <a:pPr lvl="1"/>
            <a:r>
              <a:rPr lang="en-CA" dirty="0"/>
              <a:t>Synthetic data generation/simulation (GAN/VAE)</a:t>
            </a:r>
          </a:p>
          <a:p>
            <a:pPr lvl="1"/>
            <a:r>
              <a:rPr lang="en-CA" dirty="0"/>
              <a:t>Tracking</a:t>
            </a:r>
          </a:p>
          <a:p>
            <a:pPr lvl="1"/>
            <a:r>
              <a:rPr lang="en-CA" dirty="0"/>
              <a:t>PET using </a:t>
            </a:r>
            <a:r>
              <a:rPr lang="en-CA" dirty="0" err="1"/>
              <a:t>LXe</a:t>
            </a:r>
            <a:r>
              <a:rPr lang="en-CA" dirty="0"/>
              <a:t> </a:t>
            </a:r>
            <a:r>
              <a:rPr lang="en-CA" dirty="0" err="1"/>
              <a:t>TPC+SiPM</a:t>
            </a:r>
            <a:endParaRPr lang="en-CA" dirty="0"/>
          </a:p>
          <a:p>
            <a:r>
              <a:rPr lang="en-CA" dirty="0"/>
              <a:t>Nuclear:</a:t>
            </a:r>
          </a:p>
          <a:p>
            <a:pPr lvl="1"/>
            <a:r>
              <a:rPr lang="en-CA" dirty="0"/>
              <a:t>Gaussian Processes based extrapolation of No-Core Shell Model calculations</a:t>
            </a:r>
          </a:p>
          <a:p>
            <a:r>
              <a:rPr lang="en-CA" dirty="0"/>
              <a:t>Accelerators:</a:t>
            </a:r>
          </a:p>
          <a:p>
            <a:pPr lvl="1"/>
            <a:r>
              <a:rPr lang="en-CA" dirty="0"/>
              <a:t>XFEL accelerator optimization</a:t>
            </a:r>
          </a:p>
          <a:p>
            <a:pPr lvl="1"/>
            <a:r>
              <a:rPr lang="en-CA" dirty="0"/>
              <a:t>Predictive maintenance</a:t>
            </a:r>
          </a:p>
          <a:p>
            <a:pPr lvl="1"/>
            <a:r>
              <a:rPr lang="en-CA" dirty="0"/>
              <a:t>ISAC I tuning</a:t>
            </a:r>
          </a:p>
          <a:p>
            <a:r>
              <a:rPr lang="en-CA" dirty="0"/>
              <a:t>Photon Science</a:t>
            </a:r>
          </a:p>
          <a:p>
            <a:pPr lvl="1"/>
            <a:r>
              <a:rPr lang="en-CA" dirty="0"/>
              <a:t>Tomography segmentation</a:t>
            </a:r>
          </a:p>
          <a:p>
            <a:pPr lvl="1"/>
            <a:r>
              <a:rPr lang="en-CA" dirty="0"/>
              <a:t>Electron Microscopy particle detection/classification</a:t>
            </a:r>
          </a:p>
          <a:p>
            <a:pPr lvl="1"/>
            <a:r>
              <a:rPr lang="en-CA" dirty="0"/>
              <a:t>Serial (femto-second) X-ray Crystallography image classification</a:t>
            </a:r>
          </a:p>
          <a:p>
            <a:pPr lvl="1"/>
            <a:r>
              <a:rPr lang="en-CA" dirty="0"/>
              <a:t>Image denoising and calibration</a:t>
            </a:r>
          </a:p>
          <a:p>
            <a:pPr marL="0" indent="0">
              <a:buNone/>
            </a:pPr>
            <a:endParaRPr lang="en-CA" dirty="0"/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70816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3E436BB-6464-4AF8-9B31-B4E6B3B70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471" y="275790"/>
            <a:ext cx="8953827" cy="650329"/>
          </a:xfrm>
        </p:spPr>
        <p:txBody>
          <a:bodyPr>
            <a:normAutofit/>
          </a:bodyPr>
          <a:lstStyle/>
          <a:p>
            <a:r>
              <a:rPr lang="en-CA" sz="2800" dirty="0"/>
              <a:t>Projects with potential for collaboration</a:t>
            </a:r>
            <a:endParaRPr lang="pl-PL" sz="28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96BFA53-037A-49AD-B4C8-7AB5312E1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877" y="808886"/>
            <a:ext cx="10744652" cy="6234337"/>
          </a:xfrm>
        </p:spPr>
        <p:txBody>
          <a:bodyPr anchor="t">
            <a:normAutofit fontScale="77500" lnSpcReduction="20000"/>
          </a:bodyPr>
          <a:lstStyle/>
          <a:p>
            <a:r>
              <a:rPr lang="en-CA" dirty="0"/>
              <a:t>Gaussian Processes being applied to machine control (DESY) and nuclear physics (TRIUMF)</a:t>
            </a:r>
          </a:p>
          <a:p>
            <a:r>
              <a:rPr lang="en-CA" dirty="0"/>
              <a:t>Gaussian Process with derivative constraints (TRIUMF)</a:t>
            </a:r>
          </a:p>
          <a:p>
            <a:pPr lvl="1"/>
            <a:r>
              <a:rPr lang="en-CA" dirty="0"/>
              <a:t>Currently studied for No-Core Shell Model calculation extrapolation (talk later)</a:t>
            </a:r>
          </a:p>
          <a:p>
            <a:pPr lvl="1"/>
            <a:r>
              <a:rPr lang="en-CA" dirty="0"/>
              <a:t>Given data considered ‘exact’</a:t>
            </a:r>
          </a:p>
          <a:p>
            <a:pPr lvl="1"/>
            <a:r>
              <a:rPr lang="en-CA" dirty="0"/>
              <a:t>Further method enhancements could include incorporation of uncertainty</a:t>
            </a:r>
          </a:p>
          <a:p>
            <a:pPr lvl="1"/>
            <a:r>
              <a:rPr lang="en-CA" dirty="0"/>
              <a:t>Potential other applications:</a:t>
            </a:r>
          </a:p>
          <a:p>
            <a:pPr lvl="2"/>
            <a:r>
              <a:rPr lang="en-CA" dirty="0"/>
              <a:t>LHC data analysis e.g. background prediction extrapolation, searches</a:t>
            </a:r>
          </a:p>
          <a:p>
            <a:pPr lvl="2"/>
            <a:r>
              <a:rPr lang="en-CA" dirty="0"/>
              <a:t>Model building for control applications</a:t>
            </a:r>
          </a:p>
          <a:p>
            <a:pPr lvl="1"/>
            <a:r>
              <a:rPr lang="en-CA" dirty="0"/>
              <a:t>Obstacles:</a:t>
            </a:r>
          </a:p>
          <a:p>
            <a:pPr lvl="2"/>
            <a:r>
              <a:rPr lang="en-CA" dirty="0"/>
              <a:t>Method ‘working’, but uncertainty too large to yield scientifically interesting outcomes</a:t>
            </a:r>
          </a:p>
          <a:p>
            <a:pPr lvl="2"/>
            <a:r>
              <a:rPr lang="en-CA" dirty="0"/>
              <a:t>Need more time and development before meaningful collaboration can be established</a:t>
            </a:r>
          </a:p>
          <a:p>
            <a:pPr lvl="2"/>
            <a:r>
              <a:rPr lang="en-CA" dirty="0"/>
              <a:t>Manpower and time investment a concern</a:t>
            </a:r>
          </a:p>
          <a:p>
            <a:pPr lvl="2"/>
            <a:r>
              <a:rPr lang="en-CA" dirty="0"/>
              <a:t>Data sharing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31375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3E436BB-6464-4AF8-9B31-B4E6B3B70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471" y="275790"/>
            <a:ext cx="8953827" cy="650329"/>
          </a:xfrm>
        </p:spPr>
        <p:txBody>
          <a:bodyPr>
            <a:normAutofit/>
          </a:bodyPr>
          <a:lstStyle/>
          <a:p>
            <a:r>
              <a:rPr lang="en-CA" sz="2800" dirty="0"/>
              <a:t>Projects with potential for collaboration</a:t>
            </a:r>
            <a:endParaRPr lang="pl-PL" sz="28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96BFA53-037A-49AD-B4C8-7AB5312E1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616" y="705725"/>
            <a:ext cx="10744652" cy="6018632"/>
          </a:xfrm>
        </p:spPr>
        <p:txBody>
          <a:bodyPr anchor="t">
            <a:normAutofit fontScale="92500" lnSpcReduction="20000"/>
          </a:bodyPr>
          <a:lstStyle/>
          <a:p>
            <a:r>
              <a:rPr lang="en-CA" dirty="0"/>
              <a:t>Generative models:</a:t>
            </a:r>
          </a:p>
          <a:p>
            <a:pPr lvl="1"/>
            <a:r>
              <a:rPr lang="en-CA" dirty="0"/>
              <a:t>TRIUMF:</a:t>
            </a:r>
          </a:p>
          <a:p>
            <a:pPr lvl="2"/>
            <a:r>
              <a:rPr lang="en-CA" dirty="0"/>
              <a:t>VAEs based models being developed for Hyper-K / </a:t>
            </a:r>
            <a:r>
              <a:rPr lang="en-CA" dirty="0" err="1"/>
              <a:t>NuPRISM</a:t>
            </a:r>
            <a:r>
              <a:rPr lang="en-CA" dirty="0"/>
              <a:t> and </a:t>
            </a:r>
            <a:r>
              <a:rPr lang="en-CA" dirty="0" err="1"/>
              <a:t>SuperCDMS</a:t>
            </a:r>
            <a:endParaRPr lang="en-CA" dirty="0"/>
          </a:p>
          <a:p>
            <a:pPr lvl="2"/>
            <a:r>
              <a:rPr lang="en-CA" dirty="0"/>
              <a:t>Target: semi-supervised learning with ‘restricted’ ‘labelled’ data sets for classification/regression</a:t>
            </a:r>
          </a:p>
          <a:p>
            <a:pPr lvl="2"/>
            <a:r>
              <a:rPr lang="en-CA" dirty="0"/>
              <a:t>Mitigation of experimental uncertainties</a:t>
            </a:r>
          </a:p>
          <a:p>
            <a:pPr lvl="2"/>
            <a:r>
              <a:rPr lang="en-CA" dirty="0"/>
              <a:t>Want to explore GANs as well starting Jan for </a:t>
            </a:r>
            <a:r>
              <a:rPr lang="en-CA" dirty="0" err="1"/>
              <a:t>NuPRISM</a:t>
            </a:r>
            <a:endParaRPr lang="en-CA" dirty="0"/>
          </a:p>
          <a:p>
            <a:pPr lvl="1"/>
            <a:r>
              <a:rPr lang="en-CA" dirty="0"/>
              <a:t>Helmholtz:</a:t>
            </a:r>
          </a:p>
          <a:p>
            <a:pPr lvl="2"/>
            <a:r>
              <a:rPr lang="en-CA" dirty="0"/>
              <a:t>Belle II: (beam backgrounds,                              shower calibration, e</a:t>
            </a:r>
            <a:r>
              <a:rPr lang="en-CA" dirty="0">
                <a:sym typeface="Wingdings" panose="05000000000000000000" pitchFamily="2" charset="2"/>
              </a:rPr>
              <a:t></a:t>
            </a:r>
            <a:r>
              <a:rPr lang="el-GR" dirty="0">
                <a:sym typeface="Wingdings" panose="05000000000000000000" pitchFamily="2" charset="2"/>
              </a:rPr>
              <a:t>γ</a:t>
            </a:r>
            <a:r>
              <a:rPr lang="en-CA" dirty="0">
                <a:sym typeface="Wingdings" panose="05000000000000000000" pitchFamily="2" charset="2"/>
              </a:rPr>
              <a:t> ‘simulation’)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Potential areas for collaboration:</a:t>
            </a:r>
          </a:p>
          <a:p>
            <a:pPr lvl="2"/>
            <a:r>
              <a:rPr lang="en-CA" dirty="0">
                <a:sym typeface="Wingdings" panose="05000000000000000000" pitchFamily="2" charset="2"/>
              </a:rPr>
              <a:t>Learning with real data with restricted                   ‘labelled’ set</a:t>
            </a:r>
          </a:p>
          <a:p>
            <a:pPr lvl="2"/>
            <a:r>
              <a:rPr lang="en-CA" dirty="0">
                <a:sym typeface="Wingdings" panose="05000000000000000000" pitchFamily="2" charset="2"/>
              </a:rPr>
              <a:t>Simulation replacement (e.g. LHC)</a:t>
            </a:r>
          </a:p>
          <a:p>
            <a:pPr lvl="2"/>
            <a:endParaRPr lang="en-CA" dirty="0">
              <a:sym typeface="Wingdings" panose="05000000000000000000" pitchFamily="2" charset="2"/>
            </a:endParaRPr>
          </a:p>
          <a:p>
            <a:pPr lvl="2"/>
            <a:endParaRPr lang="en-CA" dirty="0"/>
          </a:p>
          <a:p>
            <a:pPr lvl="1"/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ADEA06B-4CB0-4A4A-9A99-2EAAF92906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6220" y="3472498"/>
            <a:ext cx="2782994" cy="2029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A463C5-D58A-4975-A636-2F9D268301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8949" y="5352554"/>
            <a:ext cx="2724337" cy="122965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2BBE23C-BAB8-4097-8544-FC1A87DAF926}"/>
              </a:ext>
            </a:extLst>
          </p:cNvPr>
          <p:cNvSpPr txBox="1"/>
          <p:nvPr/>
        </p:nvSpPr>
        <p:spPr>
          <a:xfrm>
            <a:off x="8845283" y="6468618"/>
            <a:ext cx="18274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dirty="0">
                <a:hlinkClick r:id="rId4"/>
              </a:rPr>
              <a:t>1804.09720</a:t>
            </a:r>
            <a:endParaRPr lang="pl-PL" sz="1100" dirty="0"/>
          </a:p>
        </p:txBody>
      </p:sp>
    </p:spTree>
    <p:extLst>
      <p:ext uri="{BB962C8B-B14F-4D97-AF65-F5344CB8AC3E}">
        <p14:creationId xmlns:p14="http://schemas.microsoft.com/office/powerpoint/2010/main" val="914704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3E436BB-6464-4AF8-9B31-B4E6B3B70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471" y="275790"/>
            <a:ext cx="8953827" cy="650329"/>
          </a:xfrm>
        </p:spPr>
        <p:txBody>
          <a:bodyPr>
            <a:normAutofit/>
          </a:bodyPr>
          <a:lstStyle/>
          <a:p>
            <a:r>
              <a:rPr lang="en-CA" sz="2800" dirty="0"/>
              <a:t>Collaboration goals</a:t>
            </a:r>
            <a:endParaRPr lang="pl-PL" sz="28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96BFA53-037A-49AD-B4C8-7AB5312E1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616" y="705725"/>
            <a:ext cx="10744652" cy="6018632"/>
          </a:xfrm>
        </p:spPr>
        <p:txBody>
          <a:bodyPr anchor="t">
            <a:normAutofit fontScale="85000" lnSpcReduction="20000"/>
          </a:bodyPr>
          <a:lstStyle/>
          <a:p>
            <a:pPr marL="914400" lvl="2" indent="0">
              <a:buNone/>
            </a:pPr>
            <a:endParaRPr lang="en-CA" dirty="0"/>
          </a:p>
          <a:p>
            <a:pPr lvl="1"/>
            <a:r>
              <a:rPr lang="en-CA" dirty="0"/>
              <a:t>Plenty of activity in ML space</a:t>
            </a:r>
          </a:p>
          <a:p>
            <a:pPr lvl="1"/>
            <a:r>
              <a:rPr lang="en-CA" dirty="0"/>
              <a:t>BUT so far activities separated institutionally</a:t>
            </a:r>
          </a:p>
          <a:p>
            <a:pPr lvl="1"/>
            <a:r>
              <a:rPr lang="en-CA" dirty="0"/>
              <a:t>Must improve communication</a:t>
            </a:r>
          </a:p>
          <a:p>
            <a:pPr lvl="1"/>
            <a:r>
              <a:rPr lang="en-CA" dirty="0"/>
              <a:t>Grass roots initiative needed </a:t>
            </a:r>
          </a:p>
          <a:p>
            <a:pPr lvl="2"/>
            <a:r>
              <a:rPr lang="en-CA" dirty="0"/>
              <a:t>If science goals common,</a:t>
            </a:r>
          </a:p>
          <a:p>
            <a:pPr lvl="2"/>
            <a:r>
              <a:rPr lang="en-CA" dirty="0"/>
              <a:t>Methods seem applicable across specific domains</a:t>
            </a:r>
          </a:p>
          <a:p>
            <a:pPr marL="0" indent="0">
              <a:buNone/>
            </a:pPr>
            <a:r>
              <a:rPr lang="en-CA" dirty="0"/>
              <a:t>		-Reach out and make connections.</a:t>
            </a:r>
          </a:p>
          <a:p>
            <a:pPr lvl="3"/>
            <a:r>
              <a:rPr lang="en-CA" dirty="0"/>
              <a:t>Slack, mailing lists, contact group leaders </a:t>
            </a:r>
            <a:r>
              <a:rPr lang="en-CA" dirty="0">
                <a:hlinkClick r:id="rId2"/>
              </a:rPr>
              <a:t>wfedorko@triumf.ca</a:t>
            </a:r>
            <a:r>
              <a:rPr lang="en-CA" dirty="0"/>
              <a:t> </a:t>
            </a:r>
            <a:r>
              <a:rPr lang="en-CA" dirty="0">
                <a:hlinkClick r:id="rId3"/>
              </a:rPr>
              <a:t>frank.schluenzen@desy.de</a:t>
            </a:r>
            <a:r>
              <a:rPr lang="en-CA" dirty="0"/>
              <a:t> </a:t>
            </a:r>
          </a:p>
          <a:p>
            <a:pPr lvl="1"/>
            <a:r>
              <a:rPr lang="en-CA" dirty="0"/>
              <a:t>Want to have a publication with authors from both institutes</a:t>
            </a:r>
          </a:p>
          <a:p>
            <a:pPr lvl="2"/>
            <a:r>
              <a:rPr lang="en-CA" dirty="0"/>
              <a:t>Gaussian Processes; Generative Modelling; seem like good opportunities</a:t>
            </a:r>
          </a:p>
          <a:p>
            <a:pPr lvl="2"/>
            <a:r>
              <a:rPr lang="en-CA" dirty="0"/>
              <a:t>Open to suggestions!</a:t>
            </a:r>
          </a:p>
          <a:p>
            <a:pPr lvl="1"/>
            <a:r>
              <a:rPr lang="en-CA" dirty="0"/>
              <a:t>Opportunity to make whole greater than </a:t>
            </a:r>
            <a:r>
              <a:rPr lang="en-CA" dirty="0" err="1"/>
              <a:t>than</a:t>
            </a:r>
            <a:r>
              <a:rPr lang="en-CA" dirty="0"/>
              <a:t> sum of parts</a:t>
            </a:r>
          </a:p>
          <a:p>
            <a:pPr lvl="1"/>
            <a:r>
              <a:rPr lang="en-CA" dirty="0"/>
              <a:t>Funding opportunities for student exchanges and scholarships.</a:t>
            </a:r>
          </a:p>
        </p:txBody>
      </p:sp>
    </p:spTree>
    <p:extLst>
      <p:ext uri="{BB962C8B-B14F-4D97-AF65-F5344CB8AC3E}">
        <p14:creationId xmlns:p14="http://schemas.microsoft.com/office/powerpoint/2010/main" val="2995904957"/>
      </p:ext>
    </p:extLst>
  </p:cSld>
  <p:clrMapOvr>
    <a:masterClrMapping/>
  </p:clrMapOvr>
</p:sld>
</file>

<file path=ppt/theme/theme1.xml><?xml version="1.0" encoding="utf-8"?>
<a:theme xmlns:a="http://schemas.openxmlformats.org/drawingml/2006/main" name="TRIUMF PowerPoint Theme">
  <a:themeElements>
    <a:clrScheme name="TRIUMF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UMF PowerPoint Theme" id="{D884FB1D-11D0-E845-BA52-C36A604D98F4}" vid="{50702C2F-CDE3-B34C-A21E-708BBC324FE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4940948450E6E47856DA8E3A0E40E78" ma:contentTypeVersion="2" ma:contentTypeDescription="Create a new document." ma:contentTypeScope="" ma:versionID="9472a95576fa484d15168e218e504945">
  <xsd:schema xmlns:xsd="http://www.w3.org/2001/XMLSchema" xmlns:xs="http://www.w3.org/2001/XMLSchema" xmlns:p="http://schemas.microsoft.com/office/2006/metadata/properties" xmlns:ns3="d1d6b752-2d6f-49c2-9a3c-452833bbba27" targetNamespace="http://schemas.microsoft.com/office/2006/metadata/properties" ma:root="true" ma:fieldsID="1509038c458e19435c336cb24ceb2b07" ns3:_="">
    <xsd:import namespace="d1d6b752-2d6f-49c2-9a3c-452833bbba2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d6b752-2d6f-49c2-9a3c-452833bbba2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F978634-E804-437F-9171-007D09B149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3575BBF-DA77-47B1-BCBD-E0D00E49F1E8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www.w3.org/XML/1998/namespace"/>
    <ds:schemaRef ds:uri="http://purl.org/dc/elements/1.1/"/>
    <ds:schemaRef ds:uri="http://purl.org/dc/terms/"/>
    <ds:schemaRef ds:uri="http://schemas.microsoft.com/office/infopath/2007/PartnerControls"/>
    <ds:schemaRef ds:uri="d1d6b752-2d6f-49c2-9a3c-452833bbba27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1273B18E-6247-4F44-94F5-C037D7A58E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d6b752-2d6f-49c2-9a3c-452833bbba2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Theme1</Template>
  <TotalTime>7567</TotalTime>
  <Words>408</Words>
  <Application>Microsoft Office PowerPoint</Application>
  <PresentationFormat>Widescreen</PresentationFormat>
  <Paragraphs>63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Wingdings</vt:lpstr>
      <vt:lpstr>TRIUMF PowerPoint Theme</vt:lpstr>
      <vt:lpstr> Big Data Analytics Working Group Update  </vt:lpstr>
      <vt:lpstr>On-going research / ML projects</vt:lpstr>
      <vt:lpstr>Projects with potential for collaboration</vt:lpstr>
      <vt:lpstr>Projects with potential for collaboration</vt:lpstr>
      <vt:lpstr>Collaboration goals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Welcome! To the ML  hands-on session!</dc:title>
  <dc:creator>Wojciech Fedorko</dc:creator>
  <cp:lastModifiedBy>wojtek.fedorko wojtek.fedorko</cp:lastModifiedBy>
  <cp:revision>160</cp:revision>
  <dcterms:created xsi:type="dcterms:W3CDTF">2019-08-22T20:14:35Z</dcterms:created>
  <dcterms:modified xsi:type="dcterms:W3CDTF">2019-11-13T15:51:38Z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0x01010034940948450E6E47856DA8E3A0E40E78</vt:lpwstr>
  </property>
</Properties>
</file>