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300" r:id="rId5"/>
    <p:sldId id="317" r:id="rId6"/>
    <p:sldId id="322" r:id="rId7"/>
    <p:sldId id="318" r:id="rId8"/>
    <p:sldId id="319" r:id="rId9"/>
    <p:sldId id="320" r:id="rId10"/>
    <p:sldId id="321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16" r:id="rId21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188">
          <p15:clr>
            <a:srgbClr val="A4A3A4"/>
          </p15:clr>
        </p15:guide>
        <p15:guide id="3" orient="horz" pos="972">
          <p15:clr>
            <a:srgbClr val="A4A3A4"/>
          </p15:clr>
        </p15:guide>
        <p15:guide id="4" orient="horz" pos="756">
          <p15:clr>
            <a:srgbClr val="A4A3A4"/>
          </p15:clr>
        </p15:guide>
        <p15:guide id="5" orient="horz" pos="1080">
          <p15:clr>
            <a:srgbClr val="A4A3A4"/>
          </p15:clr>
        </p15:guide>
        <p15:guide id="6" orient="horz" pos="1404">
          <p15:clr>
            <a:srgbClr val="A4A3A4"/>
          </p15:clr>
        </p15:guide>
        <p15:guide id="7" orient="horz" pos="1296">
          <p15:clr>
            <a:srgbClr val="A4A3A4"/>
          </p15:clr>
        </p15:guide>
        <p15:guide id="8" orient="horz" pos="864">
          <p15:clr>
            <a:srgbClr val="A4A3A4"/>
          </p15:clr>
        </p15:guide>
        <p15:guide id="9" pos="2880">
          <p15:clr>
            <a:srgbClr val="A4A3A4"/>
          </p15:clr>
        </p15:guide>
        <p15:guide id="10" pos="1728">
          <p15:clr>
            <a:srgbClr val="A4A3A4"/>
          </p15:clr>
        </p15:guide>
        <p15:guide id="11" pos="721">
          <p15:clr>
            <a:srgbClr val="A4A3A4"/>
          </p15:clr>
        </p15:guide>
        <p15:guide id="12" pos="1144">
          <p15:clr>
            <a:srgbClr val="A4A3A4"/>
          </p15:clr>
        </p15:guide>
        <p15:guide id="13" pos="3455">
          <p15:clr>
            <a:srgbClr val="A4A3A4"/>
          </p15:clr>
        </p15:guide>
        <p15:guide id="14" pos="5184">
          <p15:clr>
            <a:srgbClr val="A4A3A4"/>
          </p15:clr>
        </p15:guide>
        <p15:guide id="15" pos="2305">
          <p15:clr>
            <a:srgbClr val="A4A3A4"/>
          </p15:clr>
        </p15:guide>
        <p15:guide id="16" pos="40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ED78"/>
    <a:srgbClr val="B5F3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43"/>
    <p:restoredTop sz="94426"/>
  </p:normalViewPr>
  <p:slideViewPr>
    <p:cSldViewPr snapToObjects="1">
      <p:cViewPr varScale="1">
        <p:scale>
          <a:sx n="201" d="100"/>
          <a:sy n="201" d="100"/>
        </p:scale>
        <p:origin x="1218" y="192"/>
      </p:cViewPr>
      <p:guideLst>
        <p:guide orient="horz" pos="1620"/>
        <p:guide orient="horz" pos="1188"/>
        <p:guide orient="horz" pos="972"/>
        <p:guide orient="horz" pos="756"/>
        <p:guide orient="horz" pos="1080"/>
        <p:guide orient="horz" pos="1404"/>
        <p:guide orient="horz" pos="1296"/>
        <p:guide orient="horz" pos="864"/>
        <p:guide pos="2880"/>
        <p:guide pos="1728"/>
        <p:guide pos="721"/>
        <p:guide pos="1144"/>
        <p:guide pos="3455"/>
        <p:guide pos="5184"/>
        <p:guide pos="2305"/>
        <p:guide pos="40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Objects="1">
      <p:cViewPr varScale="1">
        <p:scale>
          <a:sx n="100" d="100"/>
          <a:sy n="100" d="100"/>
        </p:scale>
        <p:origin x="-428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013E40-9ED3-8F42-8D0B-2462FA2C39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65E136-52A6-8B44-A245-F432945537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E446526-0472-E34E-85DD-9A138E65C802}" type="datetime1">
              <a:rPr lang="en-US" altLang="en-US"/>
              <a:pPr>
                <a:defRPr/>
              </a:pPr>
              <a:t>2/9/2026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51795-217D-F947-9FAC-2B3AB40C12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80203-7696-8E48-B853-EBB7ECAEEB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A675493-86A7-0443-A250-F5990D575D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09866D4-699C-F04B-89DF-1BBECC2D92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CF313D-5466-AD43-A0B4-A943DB13DA7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02A7651-D4D8-214B-B243-EE722F4A4429}" type="datetime1">
              <a:rPr lang="en-US" altLang="en-US"/>
              <a:pPr>
                <a:defRPr/>
              </a:pPr>
              <a:t>2/9/2026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7E3B544-965A-474E-BA9E-27F6CEBEC1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83591A6-FDEA-044A-AED5-E81A74301E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710CB-DDAA-5B42-859A-8C097FE19CA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F9F16D-0A07-9645-902C-D14C0A0267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32C7129-0DD5-1D47-A01A-7DA0B8FCBC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649B36D4-D140-944B-AE81-4C06CDCE18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6031A5F2-1C1B-6A42-BB4C-A95CF5E347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FD0CA2F8-F0DF-7B4F-A9CC-2C441D40C7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F87814D-00A5-B94C-AD84-E98174A3FC72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3350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4252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74485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32591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167670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88794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9606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0598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0575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28599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41592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97562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0479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44059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3163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2DC2044-4A08-E748-A06E-C2B27E5802F1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2" descr="2014_logo_only_reverse.png">
            <a:extLst>
              <a:ext uri="{FF2B5EF4-FFF2-40B4-BE49-F238E27FC236}">
                <a16:creationId xmlns:a16="http://schemas.microsoft.com/office/drawing/2014/main" id="{51D12B78-8139-E644-BCC8-ACA6A44F82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141922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2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2" y="3507855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1" i="0" kern="0" cap="none" spc="0" normalizeH="0" baseline="0">
                <a:solidFill>
                  <a:srgbClr val="0C2344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BBE2BB-0C57-3E4C-A753-F599012150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587" y="1141558"/>
            <a:ext cx="5438775" cy="157420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800"/>
              </a:lnSpc>
              <a:defRPr sz="3400" b="1">
                <a:solidFill>
                  <a:schemeClr val="accent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8948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2016_UBCStandard_Signature_ReverseRGB72.png">
            <a:extLst>
              <a:ext uri="{FF2B5EF4-FFF2-40B4-BE49-F238E27FC236}">
                <a16:creationId xmlns:a16="http://schemas.microsoft.com/office/drawing/2014/main" id="{F8600279-7B8A-0948-A22C-35CBB55BE2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443038"/>
            <a:ext cx="4770437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168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33734603791_87ba8475ca_o.jpg">
            <a:extLst>
              <a:ext uri="{FF2B5EF4-FFF2-40B4-BE49-F238E27FC236}">
                <a16:creationId xmlns:a16="http://schemas.microsoft.com/office/drawing/2014/main" id="{E77BE962-0BFE-5C4B-89FB-3B486E8D22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2C7108-0135-6447-A450-C4951534F286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BA166D-9B34-2840-A504-DF49F32681BE}"/>
              </a:ext>
            </a:extLst>
          </p:cNvPr>
          <p:cNvSpPr/>
          <p:nvPr userDrawn="1"/>
        </p:nvSpPr>
        <p:spPr>
          <a:xfrm>
            <a:off x="-107950" y="1131888"/>
            <a:ext cx="6122988" cy="2735262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8" name="Picture 3" descr="s4b282c2015.png">
            <a:extLst>
              <a:ext uri="{FF2B5EF4-FFF2-40B4-BE49-F238E27FC236}">
                <a16:creationId xmlns:a16="http://schemas.microsoft.com/office/drawing/2014/main" id="{5C824A16-1FFC-9447-91A2-5E29DDD0F7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0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0" y="3507854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1" i="0" kern="0" cap="none" spc="0" normalizeH="0" baseline="0">
                <a:solidFill>
                  <a:srgbClr val="0C2344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8431D6C-1F1F-0D46-BA93-7A2AC5071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95" y="1332646"/>
            <a:ext cx="5414568" cy="167115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800"/>
              </a:lnSpc>
              <a:defRPr lang="en-US" sz="3400" b="1" i="0" kern="0" cap="none" spc="0" baseline="0" dirty="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4204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89915475_1cd74fac37_o.jpg">
            <a:extLst>
              <a:ext uri="{FF2B5EF4-FFF2-40B4-BE49-F238E27FC236}">
                <a16:creationId xmlns:a16="http://schemas.microsoft.com/office/drawing/2014/main" id="{0A81FF03-FDC6-CC4D-B231-F65CBFDA5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679FA8B-11E4-0B42-A321-6B205810CC43}"/>
              </a:ext>
            </a:extLst>
          </p:cNvPr>
          <p:cNvSpPr/>
          <p:nvPr userDrawn="1"/>
        </p:nvSpPr>
        <p:spPr>
          <a:xfrm>
            <a:off x="0" y="1131888"/>
            <a:ext cx="4716463" cy="10795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" name="Picture 3" descr="UBC_2016_Signature_Wide_282.png">
            <a:extLst>
              <a:ext uri="{FF2B5EF4-FFF2-40B4-BE49-F238E27FC236}">
                <a16:creationId xmlns:a16="http://schemas.microsoft.com/office/drawing/2014/main" id="{DEFCB981-7C2F-C943-95A2-07B6949504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439863"/>
            <a:ext cx="389572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 hidden="1">
            <a:extLst>
              <a:ext uri="{FF2B5EF4-FFF2-40B4-BE49-F238E27FC236}">
                <a16:creationId xmlns:a16="http://schemas.microsoft.com/office/drawing/2014/main" id="{0EDE2023-447C-8E47-B602-8AE251F01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54" y="3795886"/>
            <a:ext cx="7661438" cy="62333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2100"/>
              </a:lnSpc>
              <a:defRPr kumimoji="0" lang="en-US" sz="2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10000"/>
                    <a:lumOff val="90000"/>
                  </a:schemeClr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4350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ide patch Icon Content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246965" cy="51435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847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742950"/>
            <a:ext cx="8103870" cy="530915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3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3411" y="1526476"/>
            <a:ext cx="3234633" cy="685868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1050"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630" y="1710136"/>
            <a:ext cx="3703320" cy="318549"/>
          </a:xfrm>
          <a:noFill/>
        </p:spPr>
        <p:txBody>
          <a:bodyPr wrap="square" lIns="91440" rIns="91440" anchor="ctr">
            <a:noAutofit/>
          </a:bodyPr>
          <a:lstStyle>
            <a:lvl1pPr marL="0" indent="0" algn="r">
              <a:buNone/>
              <a:defRPr sz="1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317320" y="1451995"/>
            <a:ext cx="820587" cy="83483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553349" y="2682192"/>
            <a:ext cx="4044694" cy="685868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1050"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1480" y="2885249"/>
            <a:ext cx="3017520" cy="318549"/>
          </a:xfrm>
          <a:noFill/>
        </p:spPr>
        <p:txBody>
          <a:bodyPr wrap="square" lIns="91440" rIns="91440" anchor="ctr">
            <a:noAutofit/>
          </a:bodyPr>
          <a:lstStyle>
            <a:lvl1pPr marL="0" indent="0" algn="r">
              <a:buNone/>
              <a:defRPr sz="15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580881" y="2627108"/>
            <a:ext cx="820587" cy="83483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1" y="4754880"/>
            <a:ext cx="226711" cy="27432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3712275" y="3837907"/>
            <a:ext cx="4885769" cy="685868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1050"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1481" y="4021567"/>
            <a:ext cx="2217420" cy="318549"/>
          </a:xfrm>
          <a:noFill/>
        </p:spPr>
        <p:txBody>
          <a:bodyPr wrap="square" lIns="91440" rIns="91440" anchor="ctr">
            <a:noAutofit/>
          </a:bodyPr>
          <a:lstStyle>
            <a:lvl1pPr marL="0" indent="0" algn="r">
              <a:buNone/>
              <a:defRPr sz="15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760294" y="3763426"/>
            <a:ext cx="820587" cy="83483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9F57DF2-7AB9-4D3A-AADE-E93D5621B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246965" cy="3429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</p:spTree>
    <p:extLst>
      <p:ext uri="{BB962C8B-B14F-4D97-AF65-F5344CB8AC3E}">
        <p14:creationId xmlns:p14="http://schemas.microsoft.com/office/powerpoint/2010/main" val="2098517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BD2A977-3F56-1649-9B5C-932A97F88A8F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9" name="Picture 3" descr="s4b282c2015.png">
            <a:extLst>
              <a:ext uri="{FF2B5EF4-FFF2-40B4-BE49-F238E27FC236}">
                <a16:creationId xmlns:a16="http://schemas.microsoft.com/office/drawing/2014/main" id="{BB57D411-10C3-9643-970C-A5D7BF1182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2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2" y="3507855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1" i="0" kern="0" cap="none" spc="0" normalizeH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2B14B-758E-084E-BA13-E6F328ACD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981" y="1145927"/>
            <a:ext cx="5409982" cy="1569839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800"/>
              </a:lnSpc>
              <a:defRPr sz="3400" b="1">
                <a:solidFill>
                  <a:schemeClr val="tx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54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E32F5F1E-FA2C-CA40-B19B-422E4289F406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7A520048-3B01-6D4F-ABB1-62CF686C9F6C}" type="slidenum">
              <a:rPr lang="en-US" altLang="en-US" sz="900" smtClean="0">
                <a:solidFill>
                  <a:srgbClr val="FFFFFF"/>
                </a:solidFill>
                <a:latin typeface="Whitney Book" pitchFamily="2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latin typeface="Whitney Book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BD8F2-58D7-1F4D-89C0-C1F5D61506A4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5" name="Picture 2" descr="2014_logo_only_reverse.png">
            <a:extLst>
              <a:ext uri="{FF2B5EF4-FFF2-40B4-BE49-F238E27FC236}">
                <a16:creationId xmlns:a16="http://schemas.microsoft.com/office/drawing/2014/main" id="{B73D1A4D-E646-CF42-8E0B-1F50828E07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141922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A8D1E7E-B601-3641-86D1-05CEAB683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414" y="1131887"/>
            <a:ext cx="7886700" cy="113188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4492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Slide -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14BB6FCE-4A9E-894D-AB47-568D04ADACB2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6DB20FED-9292-3648-9FE2-F2D73F362A8A}" type="slidenum">
              <a:rPr lang="en-US" altLang="en-US" sz="900" smtClean="0">
                <a:solidFill>
                  <a:srgbClr val="FFFFFF"/>
                </a:solidFill>
                <a:latin typeface="Whitney Book" pitchFamily="2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latin typeface="Whitney Book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E78170-6765-0340-9B9D-5B9076E22D52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5" name="Picture 3" descr="s4b282c2015.png">
            <a:extLst>
              <a:ext uri="{FF2B5EF4-FFF2-40B4-BE49-F238E27FC236}">
                <a16:creationId xmlns:a16="http://schemas.microsoft.com/office/drawing/2014/main" id="{EB94A9BA-7D90-3545-ADCC-6B0E239A55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BE77B2-1725-364C-8919-4C5316024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587" y="1131888"/>
            <a:ext cx="5430376" cy="993775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200"/>
              </a:lnSpc>
              <a:defRPr sz="2800" b="1">
                <a:solidFill>
                  <a:schemeClr val="tx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858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s4b282c2015.png">
            <a:extLst>
              <a:ext uri="{FF2B5EF4-FFF2-40B4-BE49-F238E27FC236}">
                <a16:creationId xmlns:a16="http://schemas.microsoft.com/office/drawing/2014/main" id="{C5CC1297-7F58-3647-B3F1-062AA1D039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7F2E0D4F-D434-DE43-A4CE-A7E215618088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31FA68E0-BB7B-CA40-9EFF-4BCD4E36FA24}" type="slidenum">
              <a:rPr lang="en-US" altLang="en-US" sz="900" smtClean="0"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cs typeface="Arial" panose="020B0604020202020204" pitchFamily="34" charset="0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6972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C82551-CF7F-BB44-8DA7-7DB7D78F93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54" y="560541"/>
            <a:ext cx="7886700" cy="45171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100" b="1">
                <a:solidFill>
                  <a:schemeClr val="accent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0340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14_logo_only_reverse.png">
            <a:extLst>
              <a:ext uri="{FF2B5EF4-FFF2-40B4-BE49-F238E27FC236}">
                <a16:creationId xmlns:a16="http://schemas.microsoft.com/office/drawing/2014/main" id="{3389ABEF-D5CE-EB4B-8DF1-04E7AB2AD8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141922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599D5D24-C50C-AA49-8E96-06282F592868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DA7EBE31-BD8B-4A46-AC67-62556815D290}" type="slidenum">
              <a:rPr lang="en-US" altLang="en-US" sz="900" smtClean="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6972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BD4CC9-2B32-C947-A94E-1B7CE12D4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54" y="555526"/>
            <a:ext cx="7886700" cy="432047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800"/>
              </a:lnSpc>
              <a:defRPr sz="2100" b="1">
                <a:solidFill>
                  <a:schemeClr val="tx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790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0627803E-7450-1D4D-B989-93375F8F75B2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8D9C2B68-88E0-EA42-B917-1B9578864DF1}" type="slidenum">
              <a:rPr lang="en-US" altLang="en-US" sz="900" smtClean="0"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cs typeface="Arial" panose="020B0604020202020204" pitchFamily="34" charset="0"/>
            </a:endParaRPr>
          </a:p>
        </p:txBody>
      </p:sp>
      <p:pic>
        <p:nvPicPr>
          <p:cNvPr id="5" name="Picture 3" descr="s4b282c2015.png">
            <a:extLst>
              <a:ext uri="{FF2B5EF4-FFF2-40B4-BE49-F238E27FC236}">
                <a16:creationId xmlns:a16="http://schemas.microsoft.com/office/drawing/2014/main" id="{04436965-BB52-7B4A-811E-356741803A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411510"/>
            <a:ext cx="36353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6972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BA0920-9910-044C-A5F5-C875F1267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55" y="411510"/>
            <a:ext cx="7908520" cy="62333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100"/>
              </a:lnSpc>
              <a:defRPr sz="2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7751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Slide -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E5C37F31-1A46-0E46-8716-80D112089A13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5FA2A49C-43B4-9148-A2E7-98A78CAA76EA}" type="slidenum">
              <a:rPr lang="en-US" altLang="en-US" sz="900" smtClean="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2" descr="2014_logo_only_reverse.png">
            <a:extLst>
              <a:ext uri="{FF2B5EF4-FFF2-40B4-BE49-F238E27FC236}">
                <a16:creationId xmlns:a16="http://schemas.microsoft.com/office/drawing/2014/main" id="{78CBB9E3-1C1E-DE49-8310-5A5E2F385F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378247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6972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301CE3-3085-B645-9614-A980B513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54" y="411510"/>
            <a:ext cx="7949470" cy="648071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100"/>
              </a:lnSpc>
              <a:defRPr sz="2100" b="1">
                <a:solidFill>
                  <a:schemeClr val="tx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928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BC_2016_Signature_Wide_282.png">
            <a:extLst>
              <a:ext uri="{FF2B5EF4-FFF2-40B4-BE49-F238E27FC236}">
                <a16:creationId xmlns:a16="http://schemas.microsoft.com/office/drawing/2014/main" id="{33DD662E-8631-024E-8FE3-BD3FF7284D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439863"/>
            <a:ext cx="477043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76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88" r:id="rId1"/>
    <p:sldLayoutId id="2147484989" r:id="rId2"/>
    <p:sldLayoutId id="2147484990" r:id="rId3"/>
    <p:sldLayoutId id="2147484991" r:id="rId4"/>
    <p:sldLayoutId id="2147484992" r:id="rId5"/>
    <p:sldLayoutId id="2147484993" r:id="rId6"/>
    <p:sldLayoutId id="2147484994" r:id="rId7"/>
    <p:sldLayoutId id="2147484995" r:id="rId8"/>
    <p:sldLayoutId id="2147484996" r:id="rId9"/>
    <p:sldLayoutId id="2147484997" r:id="rId10"/>
    <p:sldLayoutId id="2147484999" r:id="rId11"/>
    <p:sldLayoutId id="2147485004" r:id="rId12"/>
    <p:sldLayoutId id="2147485005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424F13-5DBB-FC4B-8CBE-E228E86C7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23678"/>
            <a:ext cx="5400600" cy="1152128"/>
          </a:xfrm>
        </p:spPr>
        <p:txBody>
          <a:bodyPr/>
          <a:lstStyle/>
          <a:p>
            <a:pPr algn="ctr"/>
            <a:r>
              <a:rPr lang="en-US" dirty="0">
                <a:ea typeface="ＭＳ Ｐゴシック" charset="-128"/>
              </a:rPr>
              <a:t>UBC/TRIUMF</a:t>
            </a:r>
            <a:br>
              <a:rPr lang="en-US" dirty="0">
                <a:ea typeface="ＭＳ Ｐゴシック" charset="-128"/>
              </a:rPr>
            </a:br>
            <a:r>
              <a:rPr lang="en-US" sz="2800" dirty="0">
                <a:ea typeface="ＭＳ Ｐゴシック" charset="-128"/>
              </a:rPr>
              <a:t>February 2026 General Meeting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A70060-7588-438D-B3FC-E282FACCF5B7}"/>
              </a:ext>
            </a:extLst>
          </p:cNvPr>
          <p:cNvSpPr txBox="1"/>
          <p:nvPr/>
        </p:nvSpPr>
        <p:spPr>
          <a:xfrm>
            <a:off x="0" y="-20538"/>
            <a:ext cx="60841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000" dirty="0">
                <a:solidFill>
                  <a:schemeClr val="bg1"/>
                </a:solidFill>
              </a:rPr>
              <a:t>Decelerator Status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914087-3FA9-4DCE-A933-211A9B800CD8}"/>
              </a:ext>
            </a:extLst>
          </p:cNvPr>
          <p:cNvSpPr txBox="1"/>
          <p:nvPr/>
        </p:nvSpPr>
        <p:spPr>
          <a:xfrm>
            <a:off x="107504" y="483518"/>
            <a:ext cx="8928992" cy="347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decelerator can create guiding and deceleration waveforms for the range of velocities that the source appears to create.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decelerator can be controlled with both </a:t>
            </a:r>
            <a:r>
              <a:rPr lang="en-US" sz="1800" dirty="0">
                <a:solidFill>
                  <a:prstClr val="black"/>
                </a:solidFill>
                <a:latin typeface="+mn-lt"/>
                <a:ea typeface="+mn-ea"/>
              </a:rPr>
              <a:t>L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abView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python.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has been detection of free flight hydrogen signal but no guided signal.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Currently conducting free flight and guiding scans to achieve consistent results.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of Python control integration with MIDAS is currently not a priority, but remains a task. </a:t>
            </a:r>
          </a:p>
        </p:txBody>
      </p:sp>
    </p:spTree>
    <p:extLst>
      <p:ext uri="{BB962C8B-B14F-4D97-AF65-F5344CB8AC3E}">
        <p14:creationId xmlns:p14="http://schemas.microsoft.com/office/powerpoint/2010/main" val="1811332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A70060-7588-438D-B3FC-E282FACCF5B7}"/>
              </a:ext>
            </a:extLst>
          </p:cNvPr>
          <p:cNvSpPr txBox="1"/>
          <p:nvPr/>
        </p:nvSpPr>
        <p:spPr>
          <a:xfrm>
            <a:off x="0" y="-20538"/>
            <a:ext cx="60841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000" dirty="0">
                <a:solidFill>
                  <a:schemeClr val="bg1"/>
                </a:solidFill>
              </a:rPr>
              <a:t>Free Flight Scan Results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F66916-18C7-4673-BAA7-603BAFC8F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76" y="379572"/>
            <a:ext cx="8604448" cy="471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74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A70060-7588-438D-B3FC-E282FACCF5B7}"/>
              </a:ext>
            </a:extLst>
          </p:cNvPr>
          <p:cNvSpPr txBox="1"/>
          <p:nvPr/>
        </p:nvSpPr>
        <p:spPr>
          <a:xfrm>
            <a:off x="0" y="-20538"/>
            <a:ext cx="60841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000" dirty="0">
                <a:solidFill>
                  <a:schemeClr val="bg1"/>
                </a:solidFill>
              </a:rPr>
              <a:t>Free Flight Scan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96F1DD-0B36-4979-87BA-1AE5BD179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5" y="627534"/>
            <a:ext cx="9019089" cy="379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36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A70060-7588-438D-B3FC-E282FACCF5B7}"/>
              </a:ext>
            </a:extLst>
          </p:cNvPr>
          <p:cNvSpPr txBox="1"/>
          <p:nvPr/>
        </p:nvSpPr>
        <p:spPr>
          <a:xfrm>
            <a:off x="0" y="-20538"/>
            <a:ext cx="60841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000" dirty="0">
                <a:solidFill>
                  <a:schemeClr val="bg1"/>
                </a:solidFill>
              </a:rPr>
              <a:t>Free Flight Scan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73C9A6-1786-4704-AEA4-9F69D3091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483518"/>
            <a:ext cx="9144000" cy="409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94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A70060-7588-438D-B3FC-E282FACCF5B7}"/>
              </a:ext>
            </a:extLst>
          </p:cNvPr>
          <p:cNvSpPr txBox="1"/>
          <p:nvPr/>
        </p:nvSpPr>
        <p:spPr>
          <a:xfrm>
            <a:off x="0" y="-20538"/>
            <a:ext cx="60841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000" dirty="0">
                <a:solidFill>
                  <a:schemeClr val="bg1"/>
                </a:solidFill>
              </a:rPr>
              <a:t>Free Flight Scan 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DAF8D1-49E6-4360-8C9E-B1A5D9618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80" y="345156"/>
            <a:ext cx="8532440" cy="473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44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A70060-7588-438D-B3FC-E282FACCF5B7}"/>
              </a:ext>
            </a:extLst>
          </p:cNvPr>
          <p:cNvSpPr txBox="1"/>
          <p:nvPr/>
        </p:nvSpPr>
        <p:spPr>
          <a:xfrm>
            <a:off x="0" y="-20538"/>
            <a:ext cx="61561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1400" dirty="0">
                <a:solidFill>
                  <a:schemeClr val="bg1"/>
                </a:solidFill>
              </a:rPr>
              <a:t>Free Flight Scan Results – Source Testing Area vs Decelerator Testing Area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6E40-221A-4E4D-8BA5-2F8E53EF9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76" y="483518"/>
            <a:ext cx="8604448" cy="453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71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A70060-7588-438D-B3FC-E282FACCF5B7}"/>
              </a:ext>
            </a:extLst>
          </p:cNvPr>
          <p:cNvSpPr txBox="1"/>
          <p:nvPr/>
        </p:nvSpPr>
        <p:spPr>
          <a:xfrm>
            <a:off x="0" y="-20538"/>
            <a:ext cx="61561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000" dirty="0">
                <a:solidFill>
                  <a:schemeClr val="bg1"/>
                </a:solidFill>
              </a:rPr>
              <a:t>Decelerator Plan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C18235-DA65-4684-AEC5-B33E7E7000E8}"/>
              </a:ext>
            </a:extLst>
          </p:cNvPr>
          <p:cNvSpPr txBox="1"/>
          <p:nvPr/>
        </p:nvSpPr>
        <p:spPr>
          <a:xfrm>
            <a:off x="107505" y="627534"/>
            <a:ext cx="885698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Implement changes to increase SNR and continue free flight and guiding scans.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a guiding signal is detected → conduct deceleration scans.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Test Halbach bender between source and decelerator.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Test EM bender after decelerator.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343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 hidden="1">
            <a:extLst>
              <a:ext uri="{FF2B5EF4-FFF2-40B4-BE49-F238E27FC236}">
                <a16:creationId xmlns:a16="http://schemas.microsoft.com/office/drawing/2014/main" id="{6B134878-34C4-E04E-A6AF-88A17054B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939902"/>
            <a:ext cx="7886700" cy="864096"/>
          </a:xfrm>
          <a:prstGeom prst="rect">
            <a:avLst/>
          </a:prstGeom>
        </p:spPr>
        <p:txBody>
          <a:bodyPr/>
          <a:lstStyle>
            <a:lvl1pPr algn="l">
              <a:defRPr sz="2100">
                <a:solidFill>
                  <a:schemeClr val="tx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A70060-7588-438D-B3FC-E282FACCF5B7}"/>
              </a:ext>
            </a:extLst>
          </p:cNvPr>
          <p:cNvSpPr txBox="1"/>
          <p:nvPr/>
        </p:nvSpPr>
        <p:spPr>
          <a:xfrm>
            <a:off x="0" y="-20538"/>
            <a:ext cx="4788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000" dirty="0">
                <a:solidFill>
                  <a:schemeClr val="bg1"/>
                </a:solidFill>
              </a:rPr>
              <a:t>UBC System Status, Plan, &amp; Milestones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914087-3FA9-4DCE-A933-211A9B800CD8}"/>
              </a:ext>
            </a:extLst>
          </p:cNvPr>
          <p:cNvSpPr txBox="1"/>
          <p:nvPr/>
        </p:nvSpPr>
        <p:spPr>
          <a:xfrm>
            <a:off x="107504" y="379572"/>
            <a:ext cx="8928992" cy="2591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UBC Agenda: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CA" sz="1800" dirty="0"/>
              <a:t>Testing History:  Colin [5 mins]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CA" sz="1800" dirty="0"/>
              <a:t>Laser status and plan:  Taka/Colin [20 mins]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CA" sz="1800" dirty="0"/>
              <a:t>H source and benders status and plan:  Taka/Colin [20 mins]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CA" sz="1800" dirty="0"/>
              <a:t>Decelerator commissioning status and plan:  Giulia/Tony/Taka/Colin [25 mins]</a:t>
            </a:r>
          </a:p>
        </p:txBody>
      </p:sp>
    </p:spTree>
    <p:extLst>
      <p:ext uri="{BB962C8B-B14F-4D97-AF65-F5344CB8AC3E}">
        <p14:creationId xmlns:p14="http://schemas.microsoft.com/office/powerpoint/2010/main" val="2275175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A70060-7588-438D-B3FC-E282FACCF5B7}"/>
              </a:ext>
            </a:extLst>
          </p:cNvPr>
          <p:cNvSpPr txBox="1"/>
          <p:nvPr/>
        </p:nvSpPr>
        <p:spPr>
          <a:xfrm>
            <a:off x="0" y="-20538"/>
            <a:ext cx="4788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000" dirty="0">
                <a:solidFill>
                  <a:schemeClr val="bg1"/>
                </a:solidFill>
              </a:rPr>
              <a:t>Testing Timeline – Last Few Months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914087-3FA9-4DCE-A933-211A9B800CD8}"/>
              </a:ext>
            </a:extLst>
          </p:cNvPr>
          <p:cNvSpPr txBox="1"/>
          <p:nvPr/>
        </p:nvSpPr>
        <p:spPr>
          <a:xfrm>
            <a:off x="107504" y="379572"/>
            <a:ext cx="8928992" cy="3903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CA" sz="1400" dirty="0"/>
              <a:t>November 7</a:t>
            </a:r>
            <a:r>
              <a:rPr lang="en-CA" sz="1400" baseline="30000" dirty="0"/>
              <a:t>th</a:t>
            </a:r>
            <a:r>
              <a:rPr lang="en-CA" sz="1400" dirty="0"/>
              <a:t>:  Started installing THG cell, vacuum line, and laser system at decelerator testing station.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December 1st:  Setup of longer decelerator section with all sub-systems complete.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December 1st-12th:  Spent 2 weeks doing free flight measurements and guiding with no success.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December 15:  Setup smaller decelerator section for higher chance of seeing signal (1 week setup time).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December 22:  First tests and free flight detected on December 23rd.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January 5th-19th :  Testing resumed with intermittently with some delays due to leaks and laser power.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January 19th-Feb 4th :  Nozzle leaking issues.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February 5th:  First tests since January 19th.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851611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A70060-7588-438D-B3FC-E282FACCF5B7}"/>
              </a:ext>
            </a:extLst>
          </p:cNvPr>
          <p:cNvSpPr txBox="1"/>
          <p:nvPr/>
        </p:nvSpPr>
        <p:spPr>
          <a:xfrm>
            <a:off x="0" y="-20538"/>
            <a:ext cx="4788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000" dirty="0">
                <a:solidFill>
                  <a:schemeClr val="bg1"/>
                </a:solidFill>
              </a:rPr>
              <a:t>Laser Status and Plan – 10 Hz (UBC)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914087-3FA9-4DCE-A933-211A9B800CD8}"/>
              </a:ext>
            </a:extLst>
          </p:cNvPr>
          <p:cNvSpPr txBox="1"/>
          <p:nvPr/>
        </p:nvSpPr>
        <p:spPr>
          <a:xfrm>
            <a:off x="107504" y="483518"/>
            <a:ext cx="8928992" cy="4253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Status: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sz="1800" dirty="0"/>
              <a:t>10 Hz laser fully commissioned and functional at both source testing area as well as the decelerator testing area.  Redirect one mirror to change laser path.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CA" sz="1800" dirty="0"/>
              <a:t>Source Testing Area:</a:t>
            </a:r>
          </a:p>
          <a:p>
            <a:pPr marL="1257300" lvl="2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CA" sz="1800" dirty="0"/>
              <a:t>365 nm:  16 mJ</a:t>
            </a:r>
          </a:p>
          <a:p>
            <a:pPr marL="1257300" lvl="2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CA" sz="1800" dirty="0"/>
              <a:t>121 nm:  60 mV / 2.2 nJ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CA" sz="1800" dirty="0"/>
              <a:t>Decelerator Testing Area:</a:t>
            </a:r>
          </a:p>
          <a:p>
            <a:pPr marL="1257300" lvl="2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CA" sz="1800" dirty="0"/>
              <a:t>365 nm:  12 mJ</a:t>
            </a:r>
          </a:p>
          <a:p>
            <a:pPr marL="1257300" lvl="2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CA" sz="1800" dirty="0"/>
              <a:t>121 nm:  15 mV / 0.5 nJ</a:t>
            </a:r>
          </a:p>
        </p:txBody>
      </p:sp>
    </p:spTree>
    <p:extLst>
      <p:ext uri="{BB962C8B-B14F-4D97-AF65-F5344CB8AC3E}">
        <p14:creationId xmlns:p14="http://schemas.microsoft.com/office/powerpoint/2010/main" val="3536033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A70060-7588-438D-B3FC-E282FACCF5B7}"/>
              </a:ext>
            </a:extLst>
          </p:cNvPr>
          <p:cNvSpPr txBox="1"/>
          <p:nvPr/>
        </p:nvSpPr>
        <p:spPr>
          <a:xfrm>
            <a:off x="0" y="-20538"/>
            <a:ext cx="4788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000" dirty="0">
                <a:solidFill>
                  <a:schemeClr val="bg1"/>
                </a:solidFill>
              </a:rPr>
              <a:t>Laser Status and Plan – 10 Hz (UBC)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914087-3FA9-4DCE-A933-211A9B800CD8}"/>
              </a:ext>
            </a:extLst>
          </p:cNvPr>
          <p:cNvSpPr txBox="1"/>
          <p:nvPr/>
        </p:nvSpPr>
        <p:spPr>
          <a:xfrm>
            <a:off x="107504" y="483518"/>
            <a:ext cx="8928992" cy="414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Challenges: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1800" dirty="0"/>
              <a:t>Opto-mechanical drift over time from thermal cycling, heat change, and vibrations.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1800" dirty="0"/>
              <a:t>Re-alignment solves this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1800" dirty="0"/>
              <a:t>Optics degradation over time from handling, humidity, and dust.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1800" dirty="0"/>
              <a:t>Mirrors and windows being cleaned solve this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1800" dirty="0"/>
              <a:t>Power stability from diode aging and drift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1800" dirty="0"/>
              <a:t> Replacing diodes and checking alignment fixes this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1800" dirty="0"/>
              <a:t>Locking reference issues from temperature changes in laser area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1800" dirty="0"/>
              <a:t>Fixing HVAC system solves this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322096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A70060-7588-438D-B3FC-E282FACCF5B7}"/>
              </a:ext>
            </a:extLst>
          </p:cNvPr>
          <p:cNvSpPr txBox="1"/>
          <p:nvPr/>
        </p:nvSpPr>
        <p:spPr>
          <a:xfrm>
            <a:off x="0" y="-20538"/>
            <a:ext cx="60121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000" dirty="0">
                <a:solidFill>
                  <a:schemeClr val="bg1"/>
                </a:solidFill>
              </a:rPr>
              <a:t>Laser Status and Plan – 50 Hz (TRIUMF)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914087-3FA9-4DCE-A933-211A9B800CD8}"/>
              </a:ext>
            </a:extLst>
          </p:cNvPr>
          <p:cNvSpPr txBox="1"/>
          <p:nvPr/>
        </p:nvSpPr>
        <p:spPr>
          <a:xfrm>
            <a:off x="107504" y="483518"/>
            <a:ext cx="8928992" cy="401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Status: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1800" dirty="0"/>
              <a:t>All components are ordered and on hand.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1800" dirty="0"/>
              <a:t>System to be assembled and tested before it is brought to TRIUMF.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Plan:</a:t>
            </a:r>
            <a:endParaRPr lang="en-CA" sz="18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1800" dirty="0"/>
              <a:t>Taka and Sahara will setup and commission 50 Hz system in the next few months.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1800" dirty="0"/>
              <a:t>System will be built on breadboards so that it can be easily moved to TRIUMF.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1800" dirty="0"/>
              <a:t>Obtain stable 365 nm </a:t>
            </a:r>
            <a:r>
              <a:rPr lang="en-CA" sz="1800" dirty="0">
                <a:sym typeface="Wingdings" panose="05000000000000000000" pitchFamily="2" charset="2"/>
              </a:rPr>
              <a:t> obtain stable 121 nm  move to TRIUMF once laser area is ready at TRIUMF.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2348655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A70060-7588-438D-B3FC-E282FACCF5B7}"/>
              </a:ext>
            </a:extLst>
          </p:cNvPr>
          <p:cNvSpPr txBox="1"/>
          <p:nvPr/>
        </p:nvSpPr>
        <p:spPr>
          <a:xfrm>
            <a:off x="0" y="-20538"/>
            <a:ext cx="60841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000" dirty="0">
                <a:solidFill>
                  <a:schemeClr val="bg1"/>
                </a:solidFill>
              </a:rPr>
              <a:t>Hydrogen Source Status and Plan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914087-3FA9-4DCE-A933-211A9B800CD8}"/>
              </a:ext>
            </a:extLst>
          </p:cNvPr>
          <p:cNvSpPr txBox="1"/>
          <p:nvPr/>
        </p:nvSpPr>
        <p:spPr>
          <a:xfrm>
            <a:off x="107504" y="483518"/>
            <a:ext cx="8928992" cy="4565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Status: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1800" dirty="0"/>
              <a:t>2 different source chambers are assembled and in use.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1800" dirty="0"/>
              <a:t>1 is at source testing area (larger chamber)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1800" dirty="0"/>
              <a:t>1 is at decelerator testing area.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1800" dirty="0"/>
              <a:t>Having both setups allows for testing of different configurations during downtime at other source chamber which is beneficial.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1800" dirty="0"/>
              <a:t>Both setups are using CRUCS valves with pinhole discharge, which have been shown to be the most effective setup in terms of density and repeatability.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1800" dirty="0"/>
              <a:t>Testing different quartz tubes (ID, OD, coatings), and pinhole discharge configurations.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1800" dirty="0"/>
              <a:t>This is being done in parallel to our free flight / guiding / deceleration testing.</a:t>
            </a:r>
          </a:p>
        </p:txBody>
      </p:sp>
    </p:spTree>
    <p:extLst>
      <p:ext uri="{BB962C8B-B14F-4D97-AF65-F5344CB8AC3E}">
        <p14:creationId xmlns:p14="http://schemas.microsoft.com/office/powerpoint/2010/main" val="3840452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A70060-7588-438D-B3FC-E282FACCF5B7}"/>
              </a:ext>
            </a:extLst>
          </p:cNvPr>
          <p:cNvSpPr txBox="1"/>
          <p:nvPr/>
        </p:nvSpPr>
        <p:spPr>
          <a:xfrm>
            <a:off x="0" y="-20538"/>
            <a:ext cx="60841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000" dirty="0">
                <a:solidFill>
                  <a:schemeClr val="bg1"/>
                </a:solidFill>
              </a:rPr>
              <a:t>Hydrogen Source Status and Plan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914087-3FA9-4DCE-A933-211A9B800CD8}"/>
              </a:ext>
            </a:extLst>
          </p:cNvPr>
          <p:cNvSpPr txBox="1"/>
          <p:nvPr/>
        </p:nvSpPr>
        <p:spPr>
          <a:xfrm>
            <a:off x="107504" y="483518"/>
            <a:ext cx="8928992" cy="290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1800" dirty="0"/>
              <a:t>Using CRUCS valves with pinhole discharge moving forward.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1800" dirty="0"/>
              <a:t>Coat quartz and SS tubing in Teflon coating to see if this fixes signal degradation.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1800" dirty="0"/>
              <a:t>1</a:t>
            </a:r>
            <a:r>
              <a:rPr lang="en-CA" sz="1800" baseline="30000" dirty="0"/>
              <a:t>st</a:t>
            </a:r>
            <a:r>
              <a:rPr lang="en-CA" sz="1800" dirty="0"/>
              <a:t> we will test a Teflon liner inside both tubes (ordered from Zeus Inc.)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1800" dirty="0"/>
              <a:t>If this doesn’t work we try PTFE electroless coating (Coating Tech. Inc.)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1800" dirty="0"/>
              <a:t>Manufacturing a pinhole discharge with ceramic only (vs ceramic/polymer composite) insulating layers to test if this fixes arcing / inconsistent discharge.</a:t>
            </a:r>
          </a:p>
        </p:txBody>
      </p:sp>
    </p:spTree>
    <p:extLst>
      <p:ext uri="{BB962C8B-B14F-4D97-AF65-F5344CB8AC3E}">
        <p14:creationId xmlns:p14="http://schemas.microsoft.com/office/powerpoint/2010/main" val="1579648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A70060-7588-438D-B3FC-E282FACCF5B7}"/>
              </a:ext>
            </a:extLst>
          </p:cNvPr>
          <p:cNvSpPr txBox="1"/>
          <p:nvPr/>
        </p:nvSpPr>
        <p:spPr>
          <a:xfrm>
            <a:off x="0" y="-20538"/>
            <a:ext cx="60841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000" dirty="0">
                <a:solidFill>
                  <a:schemeClr val="bg1"/>
                </a:solidFill>
              </a:rPr>
              <a:t>Halbach and EM Bender Status and Plan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914087-3FA9-4DCE-A933-211A9B800CD8}"/>
              </a:ext>
            </a:extLst>
          </p:cNvPr>
          <p:cNvSpPr txBox="1"/>
          <p:nvPr/>
        </p:nvSpPr>
        <p:spPr>
          <a:xfrm>
            <a:off x="107504" y="483518"/>
            <a:ext cx="8928992" cy="3457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Status: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1800" dirty="0"/>
              <a:t>Halbach bender parts have all been received and inspected for accuracy.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1800" dirty="0"/>
              <a:t>EM bender design is complete and ready to be manufactured.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1800" dirty="0"/>
              <a:t>Some questions surrounding simulation results of EM bender.</a:t>
            </a:r>
          </a:p>
          <a:p>
            <a:pPr>
              <a:lnSpc>
                <a:spcPct val="150000"/>
              </a:lnSpc>
            </a:pPr>
            <a:r>
              <a:rPr lang="en-CA" dirty="0"/>
              <a:t>Plan: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1800" dirty="0"/>
              <a:t>Halbach bender to be assembled and tested at source testing area.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1800" dirty="0"/>
              <a:t>Goal is to determine change in signal between free flight / guiding through bender.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1800" dirty="0"/>
              <a:t>EM bender to be manufactured by UBC Mech Shop.</a:t>
            </a:r>
          </a:p>
        </p:txBody>
      </p:sp>
    </p:spTree>
    <p:extLst>
      <p:ext uri="{BB962C8B-B14F-4D97-AF65-F5344CB8AC3E}">
        <p14:creationId xmlns:p14="http://schemas.microsoft.com/office/powerpoint/2010/main" val="1086928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BC Brand 1">
      <a:dk1>
        <a:srgbClr val="002040"/>
      </a:dk1>
      <a:lt1>
        <a:sysClr val="window" lastClr="FFFFFF"/>
      </a:lt1>
      <a:dk2>
        <a:srgbClr val="486B7F"/>
      </a:dk2>
      <a:lt2>
        <a:srgbClr val="EEECE1"/>
      </a:lt2>
      <a:accent1>
        <a:srgbClr val="002040"/>
      </a:accent1>
      <a:accent2>
        <a:srgbClr val="2E526B"/>
      </a:accent2>
      <a:accent3>
        <a:srgbClr val="6A8999"/>
      </a:accent3>
      <a:accent4>
        <a:srgbClr val="A7B9C1"/>
      </a:accent4>
      <a:accent5>
        <a:srgbClr val="BECBD0"/>
      </a:accent5>
      <a:accent6>
        <a:srgbClr val="D0DCD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C2989382E91746962F0C859D7503F4" ma:contentTypeVersion="11" ma:contentTypeDescription="Create a new document." ma:contentTypeScope="" ma:versionID="54626a1add9a4f303033752a359ad9a5">
  <xsd:schema xmlns:xsd="http://www.w3.org/2001/XMLSchema" xmlns:xs="http://www.w3.org/2001/XMLSchema" xmlns:p="http://schemas.microsoft.com/office/2006/metadata/properties" xmlns:ns2="dce16e73-9ace-4c75-91da-503e8264b7ea" xmlns:ns3="eda07789-38b1-46ee-8bcf-54016269a503" targetNamespace="http://schemas.microsoft.com/office/2006/metadata/properties" ma:root="true" ma:fieldsID="ef43d07f9baf4def0eb44f5b52e8cf44" ns2:_="" ns3:_="">
    <xsd:import namespace="dce16e73-9ace-4c75-91da-503e8264b7ea"/>
    <xsd:import namespace="eda07789-38b1-46ee-8bcf-54016269a5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16e73-9ace-4c75-91da-503e8264b7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ae3b54c-c226-4f74-9573-cd9558e4dc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a07789-38b1-46ee-8bcf-54016269a50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45bb9cf5-a727-4ee3-8f17-a1588d4f8425}" ma:internalName="TaxCatchAll" ma:showField="CatchAllData" ma:web="eda07789-38b1-46ee-8bcf-54016269a5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da07789-38b1-46ee-8bcf-54016269a503" xsi:nil="true"/>
    <lcf76f155ced4ddcb4097134ff3c332f xmlns="dce16e73-9ace-4c75-91da-503e8264b7e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BD9D1E9-C0AD-4015-9FDF-9958A3DFF9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779D2B-C6A1-4C82-8765-E720FEB9B4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e16e73-9ace-4c75-91da-503e8264b7ea"/>
    <ds:schemaRef ds:uri="eda07789-38b1-46ee-8bcf-54016269a5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387754-251E-4C5A-A74D-C5F5858A90FC}">
  <ds:schemaRefs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dce16e73-9ace-4c75-91da-503e8264b7ea"/>
    <ds:schemaRef ds:uri="http://schemas.microsoft.com/office/infopath/2007/PartnerControls"/>
    <ds:schemaRef ds:uri="eda07789-38b1-46ee-8bcf-54016269a50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10655</TotalTime>
  <Words>878</Words>
  <Application>Microsoft Office PowerPoint</Application>
  <PresentationFormat>On-screen Show (16:9)</PresentationFormat>
  <Paragraphs>105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Whitney Book</vt:lpstr>
      <vt:lpstr>Wingdings</vt:lpstr>
      <vt:lpstr>Office Theme</vt:lpstr>
      <vt:lpstr>UBC/TRIUMF February 2026 General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Click to edit Master title style</vt:lpstr>
    </vt:vector>
  </TitlesOfParts>
  <Manager/>
  <Company>UBC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UBC Powerpoint template (text)</dc:title>
  <dc:subject/>
  <dc:creator>Colin Noort</dc:creator>
  <cp:keywords/>
  <dc:description/>
  <cp:lastModifiedBy>Colin Noort</cp:lastModifiedBy>
  <cp:revision>296</cp:revision>
  <cp:lastPrinted>2016-07-11T18:15:24Z</cp:lastPrinted>
  <dcterms:created xsi:type="dcterms:W3CDTF">2010-06-15T20:07:28Z</dcterms:created>
  <dcterms:modified xsi:type="dcterms:W3CDTF">2026-02-09T20:16:54Z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0x0101005BC2989382E91746962F0C859D7503F4</vt:lpwstr>
  </property>
</Properties>
</file>