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9" r:id="rId1"/>
  </p:sldMasterIdLst>
  <p:notesMasterIdLst>
    <p:notesMasterId r:id="rId7"/>
  </p:notesMasterIdLst>
  <p:sldIdLst>
    <p:sldId id="256" r:id="rId2"/>
    <p:sldId id="258" r:id="rId3"/>
    <p:sldId id="259" r:id="rId4"/>
    <p:sldId id="257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81"/>
  </p:normalViewPr>
  <p:slideViewPr>
    <p:cSldViewPr snapToGrid="0">
      <p:cViewPr varScale="1">
        <p:scale>
          <a:sx n="116" d="100"/>
          <a:sy n="116" d="100"/>
        </p:scale>
        <p:origin x="3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8C7F0-120C-024F-9752-DFFF9CDFFD81}" type="datetimeFigureOut">
              <a:rPr lang="en-US" smtClean="0"/>
              <a:t>2/6/26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E2419A-0590-0942-88B5-7A92815B0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547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193EC-0926-6D45-97C9-8EDA665BE67A}" type="datetime1">
              <a:rPr lang="en-CA" smtClean="0"/>
              <a:t>2026-02-06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164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D0A20-C520-D546-96C7-4298379D135E}" type="datetime1">
              <a:rPr lang="en-CA" smtClean="0"/>
              <a:t>2026-02-06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869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D3F1-194C-0042-957C-DC65F6B22E5F}" type="datetime1">
              <a:rPr lang="en-CA" smtClean="0"/>
              <a:t>2026-02-06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6828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8FA3D-F064-7B40-957D-1C0C986AAE73}" type="datetime1">
              <a:rPr lang="en-CA" smtClean="0"/>
              <a:t>2026-02-06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362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186C7-023C-6247-A3AB-6A90F4D1F881}" type="datetime1">
              <a:rPr lang="en-CA" smtClean="0"/>
              <a:t>2026-02-06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773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7FC5-50C8-B54D-B237-3F4E1B9AB179}" type="datetime1">
              <a:rPr lang="en-CA" smtClean="0"/>
              <a:t>2026-02-06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156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DEA85-6927-1046-AE7D-50DBD4915551}" type="datetime1">
              <a:rPr lang="en-CA" smtClean="0"/>
              <a:t>2026-02-06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53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0D5DC-2B66-4B48-8658-096D5FCF02B0}" type="datetime1">
              <a:rPr lang="en-CA" smtClean="0"/>
              <a:t>2026-02-06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792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37AC2-5426-594A-8356-D8D7DD9E1D71}" type="datetime1">
              <a:rPr lang="en-CA" smtClean="0"/>
              <a:t>2026-02-06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381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C587-1387-C249-A223-595934F4572B}" type="datetime1">
              <a:rPr lang="en-CA" smtClean="0"/>
              <a:t>2026-02-06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53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271E3-53D3-D144-94E5-0B543CF430D4}" type="datetime1">
              <a:rPr lang="en-CA" smtClean="0"/>
              <a:t>2026-02-06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3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CF2189A3-C49B-BD42-952C-5FCE41E9B124}" type="datetime1">
              <a:rPr lang="en-CA" smtClean="0"/>
              <a:t>2026-02-06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181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8" r:id="rId6"/>
    <p:sldLayoutId id="2147483693" r:id="rId7"/>
    <p:sldLayoutId id="2147483694" r:id="rId8"/>
    <p:sldLayoutId id="2147483695" r:id="rId9"/>
    <p:sldLayoutId id="2147483697" r:id="rId10"/>
    <p:sldLayoutId id="2147483696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4F486D-5D9D-9FC4-9940-C9A3BF37FC6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53" b="594"/>
          <a:stretch>
            <a:fillRect/>
          </a:stretch>
        </p:blipFill>
        <p:spPr>
          <a:xfrm>
            <a:off x="1" y="10"/>
            <a:ext cx="12192000" cy="6857990"/>
          </a:xfrm>
          <a:prstGeom prst="rect">
            <a:avLst/>
          </a:prstGeom>
        </p:spPr>
      </p:pic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D30DD7D3-2712-4491-B2C2-5FC23330C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3569" y="1066800"/>
            <a:ext cx="5128322" cy="47244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23E36E-F506-9657-E91E-ADBEB77014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8737" y="1562101"/>
            <a:ext cx="4359744" cy="2738530"/>
          </a:xfrm>
        </p:spPr>
        <p:txBody>
          <a:bodyPr anchor="t">
            <a:normAutofit/>
          </a:bodyPr>
          <a:lstStyle/>
          <a:p>
            <a:r>
              <a:rPr lang="en-US"/>
              <a:t>HAICU in-person meeting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276EA7-7484-2DCE-780D-B401AB72CD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0273" y="4300631"/>
            <a:ext cx="4358208" cy="933760"/>
          </a:xfrm>
        </p:spPr>
        <p:txBody>
          <a:bodyPr>
            <a:normAutofit/>
          </a:bodyPr>
          <a:lstStyle/>
          <a:p>
            <a:r>
              <a:rPr lang="en-US"/>
              <a:t>Feb 9, 2026, at UBC</a:t>
            </a:r>
            <a:endParaRPr lang="en-US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FFD0734C-004D-4938-8EA0-2C3867A11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6937" y="5780876"/>
            <a:ext cx="513116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3930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D4982-D831-1A66-A643-D4E1E2458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860" y="136525"/>
            <a:ext cx="10890929" cy="1097280"/>
          </a:xfrm>
        </p:spPr>
        <p:txBody>
          <a:bodyPr/>
          <a:lstStyle/>
          <a:p>
            <a:r>
              <a:rPr lang="en-US" dirty="0"/>
              <a:t>Long-term &amp; short-term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A337E-72CF-08B3-6003-B53E57FDD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1" y="1233805"/>
            <a:ext cx="7666638" cy="5487670"/>
          </a:xfrm>
        </p:spPr>
        <p:txBody>
          <a:bodyPr>
            <a:normAutofit/>
          </a:bodyPr>
          <a:lstStyle/>
          <a:p>
            <a:r>
              <a:rPr lang="en-US" dirty="0"/>
              <a:t>Long-term objective: Develop (anti)hydrogen fountain &amp; interferometer!</a:t>
            </a:r>
          </a:p>
          <a:p>
            <a:pPr lvl="1"/>
            <a:r>
              <a:rPr lang="en-US" dirty="0"/>
              <a:t>Towards ultra-precise measurements of matter-antimatter symmetries </a:t>
            </a:r>
          </a:p>
          <a:p>
            <a:r>
              <a:rPr lang="en-US" dirty="0"/>
              <a:t>Many intermediate “world firsts” milestones</a:t>
            </a:r>
          </a:p>
          <a:p>
            <a:pPr lvl="1"/>
            <a:r>
              <a:rPr lang="en-US" dirty="0"/>
              <a:t>3D laser cooling, Raman transitions, coherent quantum control (e.g. STIRAP), fountain launch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Immediate short-term milestone: trapping of H</a:t>
            </a:r>
          </a:p>
          <a:p>
            <a:pPr lvl="1"/>
            <a:r>
              <a:rPr lang="en-US" dirty="0"/>
              <a:t>It will be first time H be trapped in a trap which is (</a:t>
            </a:r>
            <a:r>
              <a:rPr lang="en-US" dirty="0" err="1"/>
              <a:t>i</a:t>
            </a:r>
            <a:r>
              <a:rPr lang="en-US" dirty="0"/>
              <a:t>) stable (i.e. without holes), (ii) with dry loading (i.e. without superfluid He walls), (iii) with quadrupolar radial field, and  (iv) with radial optical access. </a:t>
            </a:r>
          </a:p>
          <a:p>
            <a:pPr lvl="1"/>
            <a:r>
              <a:rPr lang="en-US" dirty="0"/>
              <a:t>All 4 conditions are necessary for 3D laser cooling and efficient fountain production.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F276EF-0752-DB97-D1E3-36025C25E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BA9839-F293-EC35-B824-307A43A6A9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573" y="1465606"/>
            <a:ext cx="3756057" cy="392678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45F24F6-D799-F0B6-ACCE-844E40CE2403}"/>
              </a:ext>
            </a:extLst>
          </p:cNvPr>
          <p:cNvSpPr txBox="1"/>
          <p:nvPr/>
        </p:nvSpPr>
        <p:spPr>
          <a:xfrm>
            <a:off x="10725588" y="5597372"/>
            <a:ext cx="13244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Figure: </a:t>
            </a:r>
            <a:r>
              <a:rPr lang="en-US" sz="1200" dirty="0" err="1"/>
              <a:t>Chukman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90313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20F7B-1374-BFC2-0BA8-91BF25EE1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35" y="109728"/>
            <a:ext cx="10890929" cy="1097280"/>
          </a:xfrm>
        </p:spPr>
        <p:txBody>
          <a:bodyPr/>
          <a:lstStyle/>
          <a:p>
            <a:r>
              <a:rPr lang="en-US" dirty="0"/>
              <a:t>External factors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5A26B-5205-1374-A337-C01C0C738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6" y="1355516"/>
            <a:ext cx="10890928" cy="5000834"/>
          </a:xfrm>
        </p:spPr>
        <p:txBody>
          <a:bodyPr/>
          <a:lstStyle/>
          <a:p>
            <a:r>
              <a:rPr lang="en-US" dirty="0"/>
              <a:t>Funding related timelines</a:t>
            </a:r>
          </a:p>
          <a:p>
            <a:pPr lvl="1"/>
            <a:r>
              <a:rPr lang="en-US" dirty="0"/>
              <a:t>CFI IF 2027: UBC deadline May 2026; CFI deadline Jan 2027?</a:t>
            </a:r>
          </a:p>
          <a:p>
            <a:pPr lvl="1"/>
            <a:r>
              <a:rPr lang="en-US" dirty="0"/>
              <a:t>NSERC Subatomic Project: Sep 2026</a:t>
            </a:r>
          </a:p>
          <a:p>
            <a:pPr lvl="1"/>
            <a:r>
              <a:rPr lang="en-US" dirty="0"/>
              <a:t>Canadian Subatomic Physics Long Range Planning – on-going </a:t>
            </a:r>
          </a:p>
          <a:p>
            <a:pPr lvl="1"/>
            <a:r>
              <a:rPr lang="en-US" dirty="0"/>
              <a:t>MEXT grant: June 2026</a:t>
            </a:r>
          </a:p>
          <a:p>
            <a:r>
              <a:rPr lang="en-US" dirty="0"/>
              <a:t>We want to achieve our first H trapping as soon as possible!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96565-E4BD-CBED-35A7-824F9A1FD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318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6038A-1C7F-16A4-A1A9-35D024E93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36" y="211328"/>
            <a:ext cx="10890929" cy="695816"/>
          </a:xfrm>
        </p:spPr>
        <p:txBody>
          <a:bodyPr>
            <a:normAutofit fontScale="90000"/>
          </a:bodyPr>
          <a:lstStyle/>
          <a:p>
            <a:r>
              <a:rPr lang="en-US" dirty="0"/>
              <a:t>Objectives &amp;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91B658-3C62-4EA6-CF5F-9CD498002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821" y="1129229"/>
            <a:ext cx="11336357" cy="572877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It’s good to meet in-person! We have only 2.5 hours </a:t>
            </a:r>
          </a:p>
          <a:p>
            <a:r>
              <a:rPr lang="en-US" dirty="0"/>
              <a:t>Focus on: Status &amp; Plans for UBC systems and Interface Issues</a:t>
            </a:r>
          </a:p>
          <a:p>
            <a:pPr lvl="1"/>
            <a:r>
              <a:rPr lang="en-US" dirty="0"/>
              <a:t>Defer TRIUMF specific issues to a separate meeting</a:t>
            </a:r>
          </a:p>
          <a:p>
            <a:r>
              <a:rPr lang="en-US" dirty="0"/>
              <a:t>Agenda: https://</a:t>
            </a:r>
            <a:r>
              <a:rPr lang="en-US" dirty="0" err="1"/>
              <a:t>indico.triumf.ca</a:t>
            </a:r>
            <a:r>
              <a:rPr lang="en-US" dirty="0"/>
              <a:t>/event/920/</a:t>
            </a:r>
          </a:p>
          <a:p>
            <a:r>
              <a:rPr lang="en-US" dirty="0"/>
              <a:t>Introduction &amp; objectives: Makoto [10 min]</a:t>
            </a:r>
          </a:p>
          <a:p>
            <a:r>
              <a:rPr lang="en-US" dirty="0"/>
              <a:t>UBC systems status, plans &amp; milestones: 14:10 – 15:20</a:t>
            </a:r>
          </a:p>
          <a:p>
            <a:pPr lvl="1"/>
            <a:r>
              <a:rPr lang="en-US" dirty="0"/>
              <a:t>Laser status &amp; plan: Taka [20 min] </a:t>
            </a:r>
          </a:p>
          <a:p>
            <a:pPr lvl="1"/>
            <a:r>
              <a:rPr lang="en-US" dirty="0"/>
              <a:t>H source status &amp; plan: Taka/Colin [20 min]</a:t>
            </a:r>
          </a:p>
          <a:p>
            <a:pPr lvl="1"/>
            <a:r>
              <a:rPr lang="en-US" dirty="0" err="1"/>
              <a:t>Decel</a:t>
            </a:r>
            <a:r>
              <a:rPr lang="en-US" dirty="0"/>
              <a:t>. commissioning status &amp; plan (incl. benders): Giulia/Colin [30 min]</a:t>
            </a:r>
          </a:p>
          <a:p>
            <a:r>
              <a:rPr lang="en-US" dirty="0"/>
              <a:t>Coffee  [10 min]: 15:20 – 15:30</a:t>
            </a:r>
          </a:p>
          <a:p>
            <a:r>
              <a:rPr lang="en-US" dirty="0"/>
              <a:t>Interface issues: 15:30 – 16:20 </a:t>
            </a:r>
          </a:p>
          <a:p>
            <a:pPr lvl="1"/>
            <a:r>
              <a:rPr lang="en-US" dirty="0"/>
              <a:t>TRIUMF infrastructure &amp; high-level schedule: Nicolas [15 min]</a:t>
            </a:r>
          </a:p>
          <a:p>
            <a:pPr lvl="1"/>
            <a:r>
              <a:rPr lang="en-US" dirty="0"/>
              <a:t>Safety &amp; Gate reviews related to UBC systems : Nicolas, Andrea [5 min]</a:t>
            </a:r>
          </a:p>
          <a:p>
            <a:pPr lvl="1"/>
            <a:r>
              <a:rPr lang="en-US" dirty="0"/>
              <a:t>Laser paths &amp; Monitors (PMT): Nicolas/Andrea [10 min]</a:t>
            </a:r>
          </a:p>
          <a:p>
            <a:pPr lvl="1"/>
            <a:r>
              <a:rPr lang="en-US" dirty="0"/>
              <a:t>Sequencer: Lars [10 min]</a:t>
            </a:r>
          </a:p>
          <a:p>
            <a:pPr lvl="1"/>
            <a:r>
              <a:rPr lang="en-US" dirty="0"/>
              <a:t>Any other interface issues [10 min]</a:t>
            </a:r>
          </a:p>
          <a:p>
            <a:r>
              <a:rPr lang="en-US" dirty="0"/>
              <a:t>HAICU upgrade wish list discussion [10 min]: 16:20 – 16:30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733CAC-84DF-4CAA-7E3E-FB12934E3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279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0A1A7-FBB2-08C5-A917-3C9FC2CAF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621" y="136525"/>
            <a:ext cx="10890929" cy="838384"/>
          </a:xfrm>
        </p:spPr>
        <p:txBody>
          <a:bodyPr/>
          <a:lstStyle/>
          <a:p>
            <a:r>
              <a:rPr lang="en-US" dirty="0"/>
              <a:t>Next in-person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99886-2015-66BB-481E-2DA0B712A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7" y="1272365"/>
            <a:ext cx="10870015" cy="5083985"/>
          </a:xfrm>
        </p:spPr>
        <p:txBody>
          <a:bodyPr/>
          <a:lstStyle/>
          <a:p>
            <a:r>
              <a:rPr lang="en-US" dirty="0"/>
              <a:t>At TRIUMF in two months? </a:t>
            </a:r>
            <a:r>
              <a:rPr lang="en-US"/>
              <a:t>Week April 1 or April 8?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45ED25-685A-FBB9-3E0C-283BBFC4E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621871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3181</TotalTime>
  <Words>403</Words>
  <Application>Microsoft Macintosh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Arial</vt:lpstr>
      <vt:lpstr>Grandview Display</vt:lpstr>
      <vt:lpstr>DashVTI</vt:lpstr>
      <vt:lpstr>HAICU in-person meeting</vt:lpstr>
      <vt:lpstr>Long-term &amp; short-term objectives</vt:lpstr>
      <vt:lpstr>External factors </vt:lpstr>
      <vt:lpstr>Objectives &amp; Agenda</vt:lpstr>
      <vt:lpstr>Next in-person meeting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Makoto Fujiwara</dc:creator>
  <cp:lastModifiedBy>Makoto Fujiwara</cp:lastModifiedBy>
  <cp:revision>11</cp:revision>
  <dcterms:created xsi:type="dcterms:W3CDTF">2026-02-06T20:32:58Z</dcterms:created>
  <dcterms:modified xsi:type="dcterms:W3CDTF">2026-02-09T01:34:45Z</dcterms:modified>
</cp:coreProperties>
</file>