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  <p:sldMasterId id="2147483825" r:id="rId2"/>
  </p:sldMasterIdLst>
  <p:notesMasterIdLst>
    <p:notesMasterId r:id="rId14"/>
  </p:notesMasterIdLst>
  <p:handoutMasterIdLst>
    <p:handoutMasterId r:id="rId15"/>
  </p:handoutMasterIdLst>
  <p:sldIdLst>
    <p:sldId id="664" r:id="rId3"/>
    <p:sldId id="2085" r:id="rId4"/>
    <p:sldId id="10237" r:id="rId5"/>
    <p:sldId id="10240" r:id="rId6"/>
    <p:sldId id="10239" r:id="rId7"/>
    <p:sldId id="10241" r:id="rId8"/>
    <p:sldId id="10238" r:id="rId9"/>
    <p:sldId id="10242" r:id="rId10"/>
    <p:sldId id="2001" r:id="rId11"/>
    <p:sldId id="10020" r:id="rId12"/>
    <p:sldId id="151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92"/>
  </p:normalViewPr>
  <p:slideViewPr>
    <p:cSldViewPr snapToGrid="0" snapToObjects="1">
      <p:cViewPr varScale="1">
        <p:scale>
          <a:sx n="107" d="100"/>
          <a:sy n="107" d="100"/>
        </p:scale>
        <p:origin x="17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A6A82-C43D-0E45-8BBC-3BA89641B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2026-04-15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50032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583991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843397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3317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355924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57510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67313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97270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920579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9661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04959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263938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488929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643531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705661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66398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829059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37553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yclotr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072329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I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998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son Hal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18602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or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577819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yclotron Grou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185306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fet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057618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84277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B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68720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mote Handling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078198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mote Handling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932445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mote Handling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794935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mote Handling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70997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F NIF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184601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A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684377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PH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116617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AG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08288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OSI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679136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ium Recycl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224228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-1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9177741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-13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202249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CA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547423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CANT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328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er Tap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294065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Draf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891076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bbit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869127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hine Sho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585754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ol Room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516100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ol Room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642085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ol Room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905294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per Cli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204206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1282-EE3A-4150-AEF8-17B07F170962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D3677-4C9B-4970-A539-889BA99E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94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668" y="1"/>
            <a:ext cx="8157136" cy="62653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58521"/>
            <a:ext cx="5384800" cy="339407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58521"/>
            <a:ext cx="5384800" cy="339407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E4CC-B408-96F5-9BCD-0E3941A5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CADD5-C8EE-1FE8-141A-1E86BA07E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F2603-65A5-58A8-BD6D-F1330ECB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4D5E-0425-4A12-8A82-6F7524A50553}" type="datetimeFigureOut">
              <a:rPr lang="en-CA" smtClean="0"/>
              <a:t>2026-04-15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0F156-E7D0-5F9B-2142-F3B36631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5DD85-A1C6-34F8-D8E5-CB8BCB9E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03CF-876C-40EE-A108-03F8D437E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4733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99730-C9D3-FF09-014A-86B7FE56B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994" y="908050"/>
            <a:ext cx="5437186" cy="227685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0D9D5E5F-8C6C-2A47-B737-E83A52FE6B0F}" type="datetimeyyyy">
              <a:rPr lang="en-CA" smtClean="0"/>
              <a:pPr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r>
              <a:rPr lang="en-US"/>
              <a:t>Presentation Title, Presenter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631A041-DE9E-B7A8-37EA-C94DB6FC1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887D584-6248-2B34-4A4D-439971EAE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C7BE22-454D-BCC6-04CC-91021ABE0D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3" y="1665288"/>
            <a:ext cx="5437187" cy="42116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72CE64-AA82-D547-EE61-F4EA9BA1254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27800" y="3600069"/>
            <a:ext cx="4392613" cy="227685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645802B-5BA1-8E96-1362-F794B8365A0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27800" y="908050"/>
            <a:ext cx="4392613" cy="38129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8148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64773" y="6319111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rgbClr val="0096FF"/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rgbClr val="0096FF"/>
              </a:solidFill>
              <a:latin typeface="Arial" panose="020B0604020202020204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94807" y="698270"/>
            <a:ext cx="9258993" cy="6761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938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2026-04-15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2026-04-15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2026-04-15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769" y="640804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573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769" y="640804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99258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769" y="640804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413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5680" y="6331054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679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2026-04-15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5748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390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-58752" y="6480536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94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5680" y="6331054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55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5680" y="6331054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16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5680" y="6331054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7379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5680" y="6331054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75045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2469" y="6296405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7898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44762" y="6352967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9652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73042" y="624927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929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36683" y="6378106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7832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6683" y="6378105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54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01322" y="628697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671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36683" y="621668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615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6683" y="6216679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3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09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44761" y="6324686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593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63615" y="625869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0506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6481" y="6310873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8350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7627" y="6310873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7278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49822" y="6331054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2007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31054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0142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5016" y="6331054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5739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769" y="6331054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97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40878" y="623041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387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8200" y="6310873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44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57883" y="6310873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692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ur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49822" y="623041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9207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ur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49822" y="6258699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179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ur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50306" y="6220991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5744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ure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50306" y="6239845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0852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40879" y="6152799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4298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250305" y="6239845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1018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94807" y="698270"/>
            <a:ext cx="9258993" cy="6761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3255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94035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6488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9416460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876510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786100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770951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583030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770865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1474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427547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504325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8278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63" Type="http://schemas.openxmlformats.org/officeDocument/2006/relationships/slideLayout" Target="../slideLayouts/slideLayout113.xml"/><Relationship Id="rId68" Type="http://schemas.openxmlformats.org/officeDocument/2006/relationships/slideLayout" Target="../slideLayouts/slideLayout118.xml"/><Relationship Id="rId84" Type="http://schemas.openxmlformats.org/officeDocument/2006/relationships/slideLayout" Target="../slideLayouts/slideLayout134.xml"/><Relationship Id="rId89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53" Type="http://schemas.openxmlformats.org/officeDocument/2006/relationships/slideLayout" Target="../slideLayouts/slideLayout103.xml"/><Relationship Id="rId58" Type="http://schemas.openxmlformats.org/officeDocument/2006/relationships/slideLayout" Target="../slideLayouts/slideLayout108.xml"/><Relationship Id="rId74" Type="http://schemas.openxmlformats.org/officeDocument/2006/relationships/slideLayout" Target="../slideLayouts/slideLayout124.xml"/><Relationship Id="rId79" Type="http://schemas.openxmlformats.org/officeDocument/2006/relationships/slideLayout" Target="../slideLayouts/slideLayout129.xml"/><Relationship Id="rId102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55.xml"/><Relationship Id="rId90" Type="http://schemas.openxmlformats.org/officeDocument/2006/relationships/slideLayout" Target="../slideLayouts/slideLayout140.xml"/><Relationship Id="rId95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64" Type="http://schemas.openxmlformats.org/officeDocument/2006/relationships/slideLayout" Target="../slideLayouts/slideLayout114.xml"/><Relationship Id="rId69" Type="http://schemas.openxmlformats.org/officeDocument/2006/relationships/slideLayout" Target="../slideLayouts/slideLayout119.xml"/><Relationship Id="rId80" Type="http://schemas.openxmlformats.org/officeDocument/2006/relationships/slideLayout" Target="../slideLayouts/slideLayout130.xml"/><Relationship Id="rId85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59" Type="http://schemas.openxmlformats.org/officeDocument/2006/relationships/slideLayout" Target="../slideLayouts/slideLayout109.xml"/><Relationship Id="rId67" Type="http://schemas.openxmlformats.org/officeDocument/2006/relationships/slideLayout" Target="../slideLayouts/slideLayout117.xml"/><Relationship Id="rId103" Type="http://schemas.openxmlformats.org/officeDocument/2006/relationships/theme" Target="../theme/theme2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54" Type="http://schemas.openxmlformats.org/officeDocument/2006/relationships/slideLayout" Target="../slideLayouts/slideLayout104.xml"/><Relationship Id="rId62" Type="http://schemas.openxmlformats.org/officeDocument/2006/relationships/slideLayout" Target="../slideLayouts/slideLayout112.xml"/><Relationship Id="rId70" Type="http://schemas.openxmlformats.org/officeDocument/2006/relationships/slideLayout" Target="../slideLayouts/slideLayout120.xml"/><Relationship Id="rId75" Type="http://schemas.openxmlformats.org/officeDocument/2006/relationships/slideLayout" Target="../slideLayouts/slideLayout125.xml"/><Relationship Id="rId83" Type="http://schemas.openxmlformats.org/officeDocument/2006/relationships/slideLayout" Target="../slideLayouts/slideLayout133.xml"/><Relationship Id="rId88" Type="http://schemas.openxmlformats.org/officeDocument/2006/relationships/slideLayout" Target="../slideLayouts/slideLayout138.xml"/><Relationship Id="rId91" Type="http://schemas.openxmlformats.org/officeDocument/2006/relationships/slideLayout" Target="../slideLayouts/slideLayout141.xml"/><Relationship Id="rId9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57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slideLayout" Target="../slideLayouts/slideLayout102.xml"/><Relationship Id="rId60" Type="http://schemas.openxmlformats.org/officeDocument/2006/relationships/slideLayout" Target="../slideLayouts/slideLayout110.xml"/><Relationship Id="rId65" Type="http://schemas.openxmlformats.org/officeDocument/2006/relationships/slideLayout" Target="../slideLayouts/slideLayout115.xml"/><Relationship Id="rId73" Type="http://schemas.openxmlformats.org/officeDocument/2006/relationships/slideLayout" Target="../slideLayouts/slideLayout123.xml"/><Relationship Id="rId78" Type="http://schemas.openxmlformats.org/officeDocument/2006/relationships/slideLayout" Target="../slideLayouts/slideLayout128.xml"/><Relationship Id="rId81" Type="http://schemas.openxmlformats.org/officeDocument/2006/relationships/slideLayout" Target="../slideLayouts/slideLayout131.xml"/><Relationship Id="rId86" Type="http://schemas.openxmlformats.org/officeDocument/2006/relationships/slideLayout" Target="../slideLayouts/slideLayout136.xml"/><Relationship Id="rId94" Type="http://schemas.openxmlformats.org/officeDocument/2006/relationships/slideLayout" Target="../slideLayouts/slideLayout144.xml"/><Relationship Id="rId99" Type="http://schemas.openxmlformats.org/officeDocument/2006/relationships/slideLayout" Target="../slideLayouts/slideLayout149.xml"/><Relationship Id="rId101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84.xml"/><Relationship Id="rId50" Type="http://schemas.openxmlformats.org/officeDocument/2006/relationships/slideLayout" Target="../slideLayouts/slideLayout100.xml"/><Relationship Id="rId55" Type="http://schemas.openxmlformats.org/officeDocument/2006/relationships/slideLayout" Target="../slideLayouts/slideLayout105.xml"/><Relationship Id="rId76" Type="http://schemas.openxmlformats.org/officeDocument/2006/relationships/slideLayout" Target="../slideLayouts/slideLayout126.xml"/><Relationship Id="rId97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57.xml"/><Relationship Id="rId71" Type="http://schemas.openxmlformats.org/officeDocument/2006/relationships/slideLayout" Target="../slideLayouts/slideLayout121.xml"/><Relationship Id="rId9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66" Type="http://schemas.openxmlformats.org/officeDocument/2006/relationships/slideLayout" Target="../slideLayouts/slideLayout116.xml"/><Relationship Id="rId87" Type="http://schemas.openxmlformats.org/officeDocument/2006/relationships/slideLayout" Target="../slideLayouts/slideLayout137.xml"/><Relationship Id="rId61" Type="http://schemas.openxmlformats.org/officeDocument/2006/relationships/slideLayout" Target="../slideLayouts/slideLayout111.xml"/><Relationship Id="rId82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56" Type="http://schemas.openxmlformats.org/officeDocument/2006/relationships/slideLayout" Target="../slideLayouts/slideLayout106.xml"/><Relationship Id="rId77" Type="http://schemas.openxmlformats.org/officeDocument/2006/relationships/slideLayout" Target="../slideLayouts/slideLayout127.xml"/><Relationship Id="rId100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58.xml"/><Relationship Id="rId51" Type="http://schemas.openxmlformats.org/officeDocument/2006/relationships/slideLayout" Target="../slideLayouts/slideLayout101.xml"/><Relationship Id="rId72" Type="http://schemas.openxmlformats.org/officeDocument/2006/relationships/slideLayout" Target="../slideLayouts/slideLayout122.xml"/><Relationship Id="rId93" Type="http://schemas.openxmlformats.org/officeDocument/2006/relationships/slideLayout" Target="../slideLayouts/slideLayout143.xml"/><Relationship Id="rId9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19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  <p:sldLayoutId id="2147483861" r:id="rId36"/>
    <p:sldLayoutId id="2147483862" r:id="rId37"/>
    <p:sldLayoutId id="2147483863" r:id="rId38"/>
    <p:sldLayoutId id="2147483864" r:id="rId39"/>
    <p:sldLayoutId id="2147483865" r:id="rId40"/>
    <p:sldLayoutId id="2147483866" r:id="rId41"/>
    <p:sldLayoutId id="2147483867" r:id="rId42"/>
    <p:sldLayoutId id="2147483868" r:id="rId43"/>
    <p:sldLayoutId id="2147483869" r:id="rId44"/>
    <p:sldLayoutId id="2147483870" r:id="rId45"/>
    <p:sldLayoutId id="2147483871" r:id="rId46"/>
    <p:sldLayoutId id="2147483872" r:id="rId47"/>
    <p:sldLayoutId id="2147483873" r:id="rId48"/>
    <p:sldLayoutId id="2147483874" r:id="rId49"/>
    <p:sldLayoutId id="2147483875" r:id="rId50"/>
    <p:sldLayoutId id="2147483876" r:id="rId51"/>
    <p:sldLayoutId id="2147483877" r:id="rId52"/>
    <p:sldLayoutId id="2147483878" r:id="rId53"/>
    <p:sldLayoutId id="2147483879" r:id="rId54"/>
    <p:sldLayoutId id="2147483880" r:id="rId55"/>
    <p:sldLayoutId id="2147483881" r:id="rId56"/>
    <p:sldLayoutId id="2147483882" r:id="rId57"/>
    <p:sldLayoutId id="2147483883" r:id="rId58"/>
    <p:sldLayoutId id="2147483884" r:id="rId59"/>
    <p:sldLayoutId id="2147483885" r:id="rId60"/>
    <p:sldLayoutId id="2147483886" r:id="rId61"/>
    <p:sldLayoutId id="2147483887" r:id="rId62"/>
    <p:sldLayoutId id="2147483888" r:id="rId63"/>
    <p:sldLayoutId id="2147483889" r:id="rId64"/>
    <p:sldLayoutId id="2147483890" r:id="rId65"/>
    <p:sldLayoutId id="2147483891" r:id="rId66"/>
    <p:sldLayoutId id="2147483892" r:id="rId67"/>
    <p:sldLayoutId id="2147483893" r:id="rId68"/>
    <p:sldLayoutId id="2147483894" r:id="rId69"/>
    <p:sldLayoutId id="2147483895" r:id="rId70"/>
    <p:sldLayoutId id="2147483896" r:id="rId71"/>
    <p:sldLayoutId id="2147483897" r:id="rId72"/>
    <p:sldLayoutId id="2147483898" r:id="rId73"/>
    <p:sldLayoutId id="2147483899" r:id="rId74"/>
    <p:sldLayoutId id="2147483900" r:id="rId75"/>
    <p:sldLayoutId id="2147483901" r:id="rId76"/>
    <p:sldLayoutId id="2147483902" r:id="rId77"/>
    <p:sldLayoutId id="2147483903" r:id="rId78"/>
    <p:sldLayoutId id="2147483904" r:id="rId79"/>
    <p:sldLayoutId id="2147483905" r:id="rId80"/>
    <p:sldLayoutId id="2147483906" r:id="rId81"/>
    <p:sldLayoutId id="2147483907" r:id="rId82"/>
    <p:sldLayoutId id="2147483908" r:id="rId83"/>
    <p:sldLayoutId id="2147483909" r:id="rId84"/>
    <p:sldLayoutId id="2147483910" r:id="rId85"/>
    <p:sldLayoutId id="2147483911" r:id="rId86"/>
    <p:sldLayoutId id="2147483912" r:id="rId87"/>
    <p:sldLayoutId id="2147483913" r:id="rId88"/>
    <p:sldLayoutId id="2147483914" r:id="rId89"/>
    <p:sldLayoutId id="2147483915" r:id="rId90"/>
    <p:sldLayoutId id="2147483916" r:id="rId91"/>
    <p:sldLayoutId id="2147483917" r:id="rId92"/>
    <p:sldLayoutId id="2147483918" r:id="rId93"/>
    <p:sldLayoutId id="2147483919" r:id="rId94"/>
    <p:sldLayoutId id="2147483920" r:id="rId95"/>
    <p:sldLayoutId id="2147483921" r:id="rId96"/>
    <p:sldLayoutId id="2147483922" r:id="rId97"/>
    <p:sldLayoutId id="2147483923" r:id="rId98"/>
    <p:sldLayoutId id="2147483924" r:id="rId99"/>
    <p:sldLayoutId id="2147483925" r:id="rId100"/>
    <p:sldLayoutId id="2147483926" r:id="rId101"/>
    <p:sldLayoutId id="2147483928" r:id="rId10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1856358"/>
            <a:ext cx="109437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News/Update/Discussion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</a:rPr>
              <a:t>Committee updates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6B83C-8596-99D4-EC12-8077F77F0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CCE38F2-5F06-71D8-923D-99D1BBEB41F2}"/>
              </a:ext>
            </a:extLst>
          </p:cNvPr>
          <p:cNvSpPr txBox="1">
            <a:spLocks/>
          </p:cNvSpPr>
          <p:nvPr/>
        </p:nvSpPr>
        <p:spPr>
          <a:xfrm>
            <a:off x="534285" y="889071"/>
            <a:ext cx="10570596" cy="1224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AOB</a:t>
            </a:r>
          </a:p>
          <a:p>
            <a:endParaRPr lang="en-CA" sz="3000" dirty="0"/>
          </a:p>
          <a:p>
            <a:endParaRPr lang="en-US" sz="3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3763D-36A9-F024-6CBF-43E14C7ED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2560" y="-834460"/>
            <a:ext cx="123545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7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Committee Updates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IPP Council / CINP / CAP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Science Council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Space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Seminar/Colloquia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SciTech seminars / Quantum Forum / Dark Matter Forum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Mixer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Science Week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TUEC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Safety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Summer schools </a:t>
            </a:r>
          </a:p>
          <a:p>
            <a:pPr lvl="1">
              <a:buClr>
                <a:srgbClr val="00B0F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6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62B6D-C944-32BE-1EA2-1F66A0186C7B}"/>
              </a:ext>
            </a:extLst>
          </p:cNvPr>
          <p:cNvSpPr txBox="1"/>
          <p:nvPr/>
        </p:nvSpPr>
        <p:spPr>
          <a:xfrm>
            <a:off x="2077179" y="2505152"/>
            <a:ext cx="8037643" cy="188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940" i="1">
                <a:solidFill>
                  <a:srgbClr val="45454A"/>
                </a:solidFill>
                <a:latin typeface="Helvetica Neue"/>
              </a:rPr>
              <a:t>TRIUMF is located on the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traditional, ancestral, and unceded territory of </a:t>
            </a:r>
            <a:r>
              <a:rPr lang="en-US" sz="1940" i="1" err="1">
                <a:solidFill>
                  <a:srgbClr val="00B0F0"/>
                </a:solidFill>
                <a:latin typeface="Helvetica Neue"/>
              </a:rPr>
              <a:t>thexʷməθkʷəy̓əm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 (Musqueam) people</a:t>
            </a:r>
            <a:r>
              <a:rPr lang="en-US" sz="1940" i="1">
                <a:solidFill>
                  <a:srgbClr val="45454A"/>
                </a:solidFill>
                <a:latin typeface="Helvetica Neue"/>
              </a:rPr>
              <a:t>, who for millennia have passed on their culture, history, and traditions from one generation to the next on this site.</a:t>
            </a:r>
          </a:p>
          <a:p>
            <a:pPr algn="l" fontAlgn="base"/>
            <a:br>
              <a:rPr lang="en-US" sz="1940" i="1">
                <a:solidFill>
                  <a:srgbClr val="45454A"/>
                </a:solidFill>
                <a:latin typeface="Helvetica Neue"/>
              </a:rPr>
            </a:br>
            <a:r>
              <a:rPr lang="en-US" sz="1940" i="1">
                <a:solidFill>
                  <a:srgbClr val="45454A"/>
                </a:solidFill>
                <a:latin typeface="Helvetica Neue"/>
              </a:rPr>
              <a:t>TRIUMF’s home has always been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a seat of learning.</a:t>
            </a:r>
          </a:p>
        </p:txBody>
      </p:sp>
    </p:spTree>
    <p:extLst>
      <p:ext uri="{BB962C8B-B14F-4D97-AF65-F5344CB8AC3E}">
        <p14:creationId xmlns:p14="http://schemas.microsoft.com/office/powerpoint/2010/main" val="14322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41B3B-367D-ABBD-CBE7-FD0B1C028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0CDBB4-B984-3653-13AD-39FFF65A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131" y="398576"/>
            <a:ext cx="4280741" cy="65032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latin typeface="+mn-lt"/>
              </a:rPr>
              <a:t>Values Moment</a:t>
            </a:r>
            <a:br>
              <a:rPr lang="en-US" sz="4000">
                <a:solidFill>
                  <a:schemeClr val="bg1"/>
                </a:solidFill>
                <a:latin typeface="+mn-lt"/>
              </a:rPr>
            </a:br>
            <a:r>
              <a:rPr lang="en-US" sz="4000">
                <a:solidFill>
                  <a:schemeClr val="bg1"/>
                </a:solidFill>
                <a:latin typeface="Eras Medium ITC" panose="020B0602030504020804" pitchFamily="34" charset="0"/>
              </a:rPr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A1C37-37F2-30E2-5947-D606349E7A4E}"/>
              </a:ext>
            </a:extLst>
          </p:cNvPr>
          <p:cNvSpPr txBox="1"/>
          <p:nvPr/>
        </p:nvSpPr>
        <p:spPr>
          <a:xfrm>
            <a:off x="1329777" y="1378088"/>
            <a:ext cx="10135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Excellence &amp; Integrity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have a passion for excellence in all that we do.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are decisive, bold, courageous, and compassionate.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take responsibility for our actions, our commitments, and our contributions to the larger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community.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Safety &amp; Accountability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respect the health and safety of our employees, our visitors, and our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neighbours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build quality into our processes and seek continual improvement in all of our systems.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embrace transparency and authenticity, and hold ourselves and each other accountable.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Equity &amp; Inclusion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empower our people and foster an inclusive work environment, enriching our science and our community.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value teamwork and open communication to ensure that everyone belongs and all voices are heard.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respect each other, take care of each other, and support the success of all.</a:t>
            </a:r>
          </a:p>
        </p:txBody>
      </p:sp>
    </p:spTree>
    <p:extLst>
      <p:ext uri="{BB962C8B-B14F-4D97-AF65-F5344CB8AC3E}">
        <p14:creationId xmlns:p14="http://schemas.microsoft.com/office/powerpoint/2010/main" val="398924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4B09A-E143-7DE4-7E0C-5D66C418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E721850-FB05-1DEF-21B7-012FF39F99B5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Safety Moment 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95386-A324-14A8-FD87-29974641546D}"/>
              </a:ext>
            </a:extLst>
          </p:cNvPr>
          <p:cNvSpPr txBox="1"/>
          <p:nvPr/>
        </p:nvSpPr>
        <p:spPr>
          <a:xfrm>
            <a:off x="865376" y="1148745"/>
            <a:ext cx="10694092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Assessment of positions in Particle Physics to determine if they will be under Systematic Approach to Training (SAT)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Assessment based on SAT scoring method (see word file SAT Validation Method)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Decided that all Particle Physics Scientist as “SAT recommended” (score medium)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This will require a training plan </a:t>
            </a:r>
            <a:r>
              <a:rPr lang="en-CA" sz="2000" kern="100" dirty="0" err="1">
                <a:solidFill>
                  <a:srgbClr val="212121"/>
                </a:solidFill>
                <a:cs typeface="Calibri" panose="020F0502020204030204" pitchFamily="34" charset="0"/>
              </a:rPr>
              <a:t>etc</a:t>
            </a: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, more to come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Day of Mourning on Tuesday, April 29, from 10:00 to 15:00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All staff and users are expected to join and </a:t>
            </a:r>
            <a:r>
              <a:rPr lang="en-CA" sz="2000" dirty="0"/>
              <a:t>you must have a reason not to come and the reason has to be approved by LT. </a:t>
            </a:r>
            <a:r>
              <a:rPr lang="en-US" altLang="en-US" sz="2000" dirty="0">
                <a:solidFill>
                  <a:srgbClr val="212121"/>
                </a:solidFill>
              </a:rPr>
              <a:t>The day will include</a:t>
            </a:r>
            <a:endParaRPr lang="en-US" altLang="en-US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Group talks and facilitated discussions 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A series of safety focused activities 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An all-hands meeting, including a Moment of Silence 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A Hazard Hunt, followed by a lucky draw for participants </a:t>
            </a: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All safety notes: https://</a:t>
            </a:r>
            <a:r>
              <a:rPr lang="en-CA" sz="2000" dirty="0" err="1"/>
              <a:t>documents.triumf.ca</a:t>
            </a:r>
            <a:r>
              <a:rPr lang="en-CA" sz="2000" dirty="0"/>
              <a:t>/</a:t>
            </a:r>
            <a:r>
              <a:rPr lang="en-CA" sz="2000" dirty="0" err="1"/>
              <a:t>docushare</a:t>
            </a:r>
            <a:r>
              <a:rPr lang="en-CA" sz="2000" dirty="0"/>
              <a:t>/</a:t>
            </a:r>
            <a:r>
              <a:rPr lang="en-CA" sz="2000" dirty="0" err="1"/>
              <a:t>dsweb</a:t>
            </a:r>
            <a:r>
              <a:rPr lang="en-CA" sz="2000" dirty="0"/>
              <a:t>/View/Collection-21974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Other safety concerns/reports?</a:t>
            </a: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5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BA850-96C2-7EA8-FEA6-394AF8971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104941-835E-BDCB-C257-FF32C8FAE896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 Performance Framework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F3EF7-BE2B-73CC-90DC-CA260DC3F79B}"/>
              </a:ext>
            </a:extLst>
          </p:cNvPr>
          <p:cNvSpPr txBox="1"/>
          <p:nvPr/>
        </p:nvSpPr>
        <p:spPr>
          <a:xfrm>
            <a:off x="865376" y="1148745"/>
            <a:ext cx="1069409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diagram of a project&#10;&#10;AI-generated content may be incorrect.">
            <a:extLst>
              <a:ext uri="{FF2B5EF4-FFF2-40B4-BE49-F238E27FC236}">
                <a16:creationId xmlns:a16="http://schemas.microsoft.com/office/drawing/2014/main" id="{2D4DC250-BB1B-4761-3AB4-2F76CC2ED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6"/>
          <a:stretch>
            <a:fillRect/>
          </a:stretch>
        </p:blipFill>
        <p:spPr>
          <a:xfrm>
            <a:off x="1304750" y="1605354"/>
            <a:ext cx="9024583" cy="49814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C043AB-F1AB-E22C-9551-52DAD117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877" y="1153178"/>
            <a:ext cx="551144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Revised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Due Date for Performance Review Completion: April 30th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Revised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Due Date for Performance Planning: May 15</a:t>
            </a:r>
            <a:r>
              <a:rPr kumimoji="0" lang="en-US" altLang="en-US" sz="1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2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67B8D-5AD6-724B-0C33-FC3E34FC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4EBDBE5-5D82-2FFC-D20B-FB63F021B0A6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ACOT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762E3-F124-FC16-42DE-6FD67340690A}"/>
              </a:ext>
            </a:extLst>
          </p:cNvPr>
          <p:cNvSpPr txBox="1"/>
          <p:nvPr/>
        </p:nvSpPr>
        <p:spPr>
          <a:xfrm>
            <a:off x="865376" y="943383"/>
            <a:ext cx="10694092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ACOT will be taking place during the week of May 11, with the poster session tentatively scheduled for Tuesday, May 12 around lunchtime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The session is expected to run approximately 60–90 minutes (TBD), and the committee is particularly interested in showcasing the work of our co-op students, graduate students, and postdoctoral fellows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As in previous years, we aim to highlight a broad range of projects, </a:t>
            </a:r>
            <a:r>
              <a:rPr lang="en-US" altLang="en-US" sz="2000" b="1" dirty="0">
                <a:solidFill>
                  <a:srgbClr val="212121"/>
                </a:solidFill>
              </a:rPr>
              <a:t>with a preference this year for the green projects and LS26-related work where possible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At this stage, we are seeking nominations for poster presenters. Following past practice, we are aiming for a total of 20 presenters, with an approximate distribution of 5 from AD, 4 from LSD, and 11 from PSD (with some flexibility)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Diverse and representative group of presenters, considering factors such as gender, domestic and international representation, background, experience level, and a broad cross-section of research areas</a:t>
            </a:r>
            <a:endParaRPr lang="en-US" altLang="en-US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212121"/>
                </a:solidFill>
              </a:rPr>
              <a:t>A poster template will be provided once presenters are confirmed, and lunch will be served during the session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/>
              <a:t>Ritu suggested at minimum 3+ from PP: ATLAS ITK, UCN, </a:t>
            </a:r>
            <a:r>
              <a:rPr lang="en-US" altLang="en-US" sz="2000" dirty="0" err="1"/>
              <a:t>DarkLight</a:t>
            </a:r>
            <a:r>
              <a:rPr lang="en-US" altLang="en-US" sz="2000" dirty="0"/>
              <a:t>, +?</a:t>
            </a: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3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653C3-F8E2-6C66-C671-971B5513E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A3F378B-5B41-A2A8-5E4D-BB43A7072205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 Innovations Division</a:t>
            </a: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400919-C118-1384-BB81-61F3A3C95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83" y="1506364"/>
            <a:ext cx="9837519" cy="51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5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F8E99-155B-D13A-06E7-136C16AB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5ED05E8-E672-C5C6-D0E8-60C37383D904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Various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7EC94-DEB7-72DE-59E5-32889CE30E26}"/>
              </a:ext>
            </a:extLst>
          </p:cNvPr>
          <p:cNvSpPr txBox="1"/>
          <p:nvPr/>
        </p:nvSpPr>
        <p:spPr>
          <a:xfrm>
            <a:off x="865376" y="1148745"/>
            <a:ext cx="10694092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Sabbatical visitors need to be declared to Ritu on Jan 15</a:t>
            </a:r>
            <a:r>
              <a:rPr lang="en-CA" sz="2000" baseline="30000" dirty="0"/>
              <a:t>th</a:t>
            </a:r>
            <a:r>
              <a:rPr lang="en-CA" sz="2000" dirty="0"/>
              <a:t> and June 15</a:t>
            </a:r>
            <a:r>
              <a:rPr lang="en-CA" sz="2000" baseline="30000" dirty="0"/>
              <a:t>th</a:t>
            </a:r>
            <a:r>
              <a:rPr lang="en-CA" sz="2000" dirty="0"/>
              <a:t>  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 procedure for Temporary Alternate Work Request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Needs unforeseen or extenuating circumstances the required providing accommodation to support the staff member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NSERC results, and CFI internal review outcome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Lauren's away April 21st to July 20th. Remote work between May 4th-June 26th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Colloquium speaker Ann Wang (SLAC), speaking on recent results from LZ 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Interested in soccer? join the TRIUMF tournament? Let Chloe know (we need ~10)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Chloe booked </a:t>
            </a:r>
            <a:r>
              <a:rPr lang="en-US" altLang="en-US" sz="2000" dirty="0"/>
              <a:t>April 21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, 28th each from 4-5pm for practice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5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Next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Regular May 21</a:t>
            </a:r>
            <a:r>
              <a:rPr lang="en-CA" baseline="30000" dirty="0"/>
              <a:t>st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Likely need one before May 11</a:t>
            </a:r>
            <a:r>
              <a:rPr lang="en-CA" baseline="30000" dirty="0"/>
              <a:t>th</a:t>
            </a:r>
            <a:r>
              <a:rPr lang="en-CA" dirty="0"/>
              <a:t> (ACOT week)</a:t>
            </a:r>
          </a:p>
          <a:p>
            <a:pPr lvl="1">
              <a:buClr>
                <a:srgbClr val="00B0F0"/>
              </a:buClr>
            </a:pPr>
            <a:endParaRPr lang="en-CA" dirty="0"/>
          </a:p>
          <a:p>
            <a:pPr lvl="1">
              <a:buClr>
                <a:srgbClr val="00B0F0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3528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1_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M Template" id="{685D143B-59BA-6F43-BE29-03A8B112DB53}" vid="{A651FFCF-35BE-6C4F-AEE5-12CD5AF2BD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90246</TotalTime>
  <Words>759</Words>
  <Application>Microsoft Macintosh PowerPoint</Application>
  <PresentationFormat>Widescreen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Eras Medium ITC</vt:lpstr>
      <vt:lpstr>Helvetica Neue</vt:lpstr>
      <vt:lpstr>Myriad Pro SemiExt</vt:lpstr>
      <vt:lpstr>Wingdings</vt:lpstr>
      <vt:lpstr>Custom Design</vt:lpstr>
      <vt:lpstr>1_Custom Design</vt:lpstr>
      <vt:lpstr>Particle Physics Faculty Meeting</vt:lpstr>
      <vt:lpstr>PowerPoint Presentation</vt:lpstr>
      <vt:lpstr>Values Moment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Meeting</vt:lpstr>
      <vt:lpstr>PowerPoint Presentation</vt:lpstr>
      <vt:lpstr>Committee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</cp:lastModifiedBy>
  <cp:revision>2682</cp:revision>
  <cp:lastPrinted>2026-01-08T17:53:53Z</cp:lastPrinted>
  <dcterms:created xsi:type="dcterms:W3CDTF">2018-01-29T04:01:54Z</dcterms:created>
  <dcterms:modified xsi:type="dcterms:W3CDTF">2026-04-16T16:43:25Z</dcterms:modified>
</cp:coreProperties>
</file>