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314" r:id="rId2"/>
    <p:sldId id="316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CC015F-961C-41D0-8CC0-0493208C80CF}" v="9" dt="2026-04-16T17:32:41.7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 Astle" userId="aabe8817-ca7f-4751-ab54-9881bf933677" providerId="ADAL" clId="{ABCF969B-E9F4-4D4D-B758-2139E1A0BB36}"/>
    <pc:docChg chg="undo custSel addSld delSld modSld">
      <pc:chgData name="Chris Astle" userId="aabe8817-ca7f-4751-ab54-9881bf933677" providerId="ADAL" clId="{ABCF969B-E9F4-4D4D-B758-2139E1A0BB36}" dt="2026-04-16T17:40:26.889" v="313" actId="6549"/>
      <pc:docMkLst>
        <pc:docMk/>
      </pc:docMkLst>
      <pc:sldChg chg="modSp del mod">
        <pc:chgData name="Chris Astle" userId="aabe8817-ca7f-4751-ab54-9881bf933677" providerId="ADAL" clId="{ABCF969B-E9F4-4D4D-B758-2139E1A0BB36}" dt="2026-04-16T17:28:32.289" v="2" actId="47"/>
        <pc:sldMkLst>
          <pc:docMk/>
          <pc:sldMk cId="3831371338" sldId="315"/>
        </pc:sldMkLst>
        <pc:spChg chg="mod">
          <ac:chgData name="Chris Astle" userId="aabe8817-ca7f-4751-ab54-9881bf933677" providerId="ADAL" clId="{ABCF969B-E9F4-4D4D-B758-2139E1A0BB36}" dt="2026-04-16T17:28:28.634" v="1" actId="27636"/>
          <ac:spMkLst>
            <pc:docMk/>
            <pc:sldMk cId="3831371338" sldId="315"/>
            <ac:spMk id="2" creationId="{BE511BE2-8061-8374-52E6-614518D25A84}"/>
          </ac:spMkLst>
        </pc:spChg>
      </pc:sldChg>
      <pc:sldChg chg="addSp delSp modSp add mod">
        <pc:chgData name="Chris Astle" userId="aabe8817-ca7f-4751-ab54-9881bf933677" providerId="ADAL" clId="{ABCF969B-E9F4-4D4D-B758-2139E1A0BB36}" dt="2026-04-16T17:40:26.889" v="313" actId="6549"/>
        <pc:sldMkLst>
          <pc:docMk/>
          <pc:sldMk cId="1447155400" sldId="316"/>
        </pc:sldMkLst>
        <pc:spChg chg="mod">
          <ac:chgData name="Chris Astle" userId="aabe8817-ca7f-4751-ab54-9881bf933677" providerId="ADAL" clId="{ABCF969B-E9F4-4D4D-B758-2139E1A0BB36}" dt="2026-04-16T17:28:39.238" v="12" actId="20577"/>
          <ac:spMkLst>
            <pc:docMk/>
            <pc:sldMk cId="1447155400" sldId="316"/>
            <ac:spMk id="3" creationId="{BBEA1BC2-1812-9E34-ECB9-E9B12E202DE9}"/>
          </ac:spMkLst>
        </pc:spChg>
        <pc:spChg chg="mod">
          <ac:chgData name="Chris Astle" userId="aabe8817-ca7f-4751-ab54-9881bf933677" providerId="ADAL" clId="{ABCF969B-E9F4-4D4D-B758-2139E1A0BB36}" dt="2026-04-16T17:40:26.889" v="313" actId="6549"/>
          <ac:spMkLst>
            <pc:docMk/>
            <pc:sldMk cId="1447155400" sldId="316"/>
            <ac:spMk id="4" creationId="{B895C6BD-34DC-1C4B-49F5-06A3104A2F41}"/>
          </ac:spMkLst>
        </pc:spChg>
        <pc:spChg chg="mod">
          <ac:chgData name="Chris Astle" userId="aabe8817-ca7f-4751-ab54-9881bf933677" providerId="ADAL" clId="{ABCF969B-E9F4-4D4D-B758-2139E1A0BB36}" dt="2026-04-16T17:38:35.048" v="292" actId="554"/>
          <ac:spMkLst>
            <pc:docMk/>
            <pc:sldMk cId="1447155400" sldId="316"/>
            <ac:spMk id="25" creationId="{B7293935-E9B6-69FE-03CE-B258574B716C}"/>
          </ac:spMkLst>
        </pc:spChg>
        <pc:spChg chg="mod">
          <ac:chgData name="Chris Astle" userId="aabe8817-ca7f-4751-ab54-9881bf933677" providerId="ADAL" clId="{ABCF969B-E9F4-4D4D-B758-2139E1A0BB36}" dt="2026-04-16T17:39:33.411" v="300" actId="20577"/>
          <ac:spMkLst>
            <pc:docMk/>
            <pc:sldMk cId="1447155400" sldId="316"/>
            <ac:spMk id="27" creationId="{B485F559-4094-5E34-1B71-48381776B5FA}"/>
          </ac:spMkLst>
        </pc:spChg>
        <pc:spChg chg="mod">
          <ac:chgData name="Chris Astle" userId="aabe8817-ca7f-4751-ab54-9881bf933677" providerId="ADAL" clId="{ABCF969B-E9F4-4D4D-B758-2139E1A0BB36}" dt="2026-04-16T17:38:35.048" v="292" actId="554"/>
          <ac:spMkLst>
            <pc:docMk/>
            <pc:sldMk cId="1447155400" sldId="316"/>
            <ac:spMk id="29" creationId="{98F6BF0A-CC6F-80AB-4684-4B540AE66621}"/>
          </ac:spMkLst>
        </pc:spChg>
        <pc:spChg chg="mod">
          <ac:chgData name="Chris Astle" userId="aabe8817-ca7f-4751-ab54-9881bf933677" providerId="ADAL" clId="{ABCF969B-E9F4-4D4D-B758-2139E1A0BB36}" dt="2026-04-16T17:38:35.048" v="292" actId="554"/>
          <ac:spMkLst>
            <pc:docMk/>
            <pc:sldMk cId="1447155400" sldId="316"/>
            <ac:spMk id="31" creationId="{9D160B29-A737-66F7-CA17-B3199C2CBEA8}"/>
          </ac:spMkLst>
        </pc:spChg>
        <pc:spChg chg="mod">
          <ac:chgData name="Chris Astle" userId="aabe8817-ca7f-4751-ab54-9881bf933677" providerId="ADAL" clId="{ABCF969B-E9F4-4D4D-B758-2139E1A0BB36}" dt="2026-04-16T17:40:18.957" v="311" actId="6549"/>
          <ac:spMkLst>
            <pc:docMk/>
            <pc:sldMk cId="1447155400" sldId="316"/>
            <ac:spMk id="68" creationId="{457E71B1-8744-3E17-8071-08D11703E0D9}"/>
          </ac:spMkLst>
        </pc:spChg>
        <pc:picChg chg="del">
          <ac:chgData name="Chris Astle" userId="aabe8817-ca7f-4751-ab54-9881bf933677" providerId="ADAL" clId="{ABCF969B-E9F4-4D4D-B758-2139E1A0BB36}" dt="2026-04-16T17:28:46.807" v="13" actId="478"/>
          <ac:picMkLst>
            <pc:docMk/>
            <pc:sldMk cId="1447155400" sldId="316"/>
            <ac:picMk id="35" creationId="{574BFF52-0500-20B8-2063-EBB47CDE949E}"/>
          </ac:picMkLst>
        </pc:picChg>
        <pc:picChg chg="add mod">
          <ac:chgData name="Chris Astle" userId="aabe8817-ca7f-4751-ab54-9881bf933677" providerId="ADAL" clId="{ABCF969B-E9F4-4D4D-B758-2139E1A0BB36}" dt="2026-04-16T17:32:41.770" v="21" actId="167"/>
          <ac:picMkLst>
            <pc:docMk/>
            <pc:sldMk cId="1447155400" sldId="316"/>
            <ac:picMk id="1026" creationId="{46DFD9CF-69D6-539E-0DBA-7A14E7722C6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E5E51B-9CC8-443D-9C34-95A8ECD847C1}" type="datetimeFigureOut">
              <a:rPr lang="en-CA" smtClean="0"/>
              <a:t>2026-04-16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F1EDE8-28BB-43D3-BD8D-A8FC267149B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90699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30193B-564F-4854-8A52-728F3FB19C85}" type="slidenum">
              <a:rPr lang="en-US" noProof="0" smtClean="0"/>
              <a:t>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658562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B057D1-0FC7-E843-BAFA-FC9DCBBA98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E12A531-7427-A962-4CF3-81DCCA7019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C4AA28E-A60E-7376-BF88-AD99A79901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8D41A1-B8A2-7DA3-AED8-BD30F51735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30193B-564F-4854-8A52-728F3FB19C85}" type="slidenum">
              <a:rPr lang="en-US" noProof="0" smtClean="0"/>
              <a:t>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74479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69FE87B7-32A4-4C7F-9AAF-37688E640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0" y="647700"/>
            <a:ext cx="8505000" cy="700114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n-US" sz="3600" b="1">
                <a:solidFill>
                  <a:schemeClr val="tx1"/>
                </a:solidFill>
              </a:rPr>
              <a:t>Click to edit Master title style</a:t>
            </a:r>
            <a:endParaRPr lang="en-US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9838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4">
            <a:extLst>
              <a:ext uri="{FF2B5EF4-FFF2-40B4-BE49-F238E27FC236}">
                <a16:creationId xmlns:a16="http://schemas.microsoft.com/office/drawing/2014/main" id="{A17D214F-7A2A-EDEB-46D4-504018CD3395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</a:blip>
          <a:srcRect r="2766" b="5830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2" name="Hexagon 21">
            <a:extLst>
              <a:ext uri="{FF2B5EF4-FFF2-40B4-BE49-F238E27FC236}">
                <a16:creationId xmlns:a16="http://schemas.microsoft.com/office/drawing/2014/main" id="{8931DDA4-6E0A-4CD6-92DA-3787D0A645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94103" y="3443150"/>
            <a:ext cx="514350" cy="453118"/>
          </a:xfrm>
          <a:prstGeom prst="hexag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24" name="Hexagon 23">
            <a:extLst>
              <a:ext uri="{FF2B5EF4-FFF2-40B4-BE49-F238E27FC236}">
                <a16:creationId xmlns:a16="http://schemas.microsoft.com/office/drawing/2014/main" id="{8DC04250-3EFF-4260-841A-83A3745A39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05412" y="3443150"/>
            <a:ext cx="514350" cy="453118"/>
          </a:xfrm>
          <a:prstGeom prst="hexag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30" name="Hexagon 29">
            <a:extLst>
              <a:ext uri="{FF2B5EF4-FFF2-40B4-BE49-F238E27FC236}">
                <a16:creationId xmlns:a16="http://schemas.microsoft.com/office/drawing/2014/main" id="{73AA3A47-BB43-4280-BD7B-7095FEBBB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49758" y="3443150"/>
            <a:ext cx="514350" cy="453118"/>
          </a:xfrm>
          <a:prstGeom prst="hexag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88C20CF-C1EE-4092-B52D-FD4AB2AB2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526" y="105765"/>
            <a:ext cx="8505000" cy="700114"/>
          </a:xfrm>
          <a:prstGeom prst="rect">
            <a:avLst/>
          </a:prstGeom>
        </p:spPr>
        <p:txBody>
          <a:bodyPr anchor="ctr"/>
          <a:lstStyle/>
          <a:p>
            <a:r>
              <a:rPr lang="en-CA" sz="3600" dirty="0"/>
              <a:t>⚠️ </a:t>
            </a:r>
            <a:r>
              <a:rPr lang="en-US" sz="3600" b="1" dirty="0"/>
              <a:t>Risks at the Stores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04CA3F56-6B4F-4DFF-B133-DBA85DE685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9711" y="3703239"/>
            <a:ext cx="1880211" cy="2261265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C156482F-4317-491F-AFBA-E1AC4F3EE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38599" y="3703239"/>
            <a:ext cx="1865376" cy="2261265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C4F6EFBC-D760-468D-9BF7-FAAD40BF5D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87487" y="3703239"/>
            <a:ext cx="1865376" cy="2261265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3A80BA8B-9E64-46F6-BB41-F59F1B3E97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25718" y="3703239"/>
            <a:ext cx="1865376" cy="2261265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C9097234-38E0-4114-A29F-508805824B65}"/>
              </a:ext>
            </a:extLst>
          </p:cNvPr>
          <p:cNvSpPr txBox="1"/>
          <p:nvPr/>
        </p:nvSpPr>
        <p:spPr>
          <a:xfrm>
            <a:off x="589711" y="3914249"/>
            <a:ext cx="1865376" cy="1881734"/>
          </a:xfrm>
          <a:prstGeom prst="rect">
            <a:avLst/>
          </a:prstGeom>
          <a:noFill/>
        </p:spPr>
        <p:txBody>
          <a:bodyPr wrap="square" rIns="0" rtlCol="0">
            <a:noAutofit/>
          </a:bodyPr>
          <a:lstStyle/>
          <a:p>
            <a:pPr algn="ctr"/>
            <a:r>
              <a:rPr lang="en-US" b="1" dirty="0">
                <a:latin typeface="+mj-lt"/>
                <a:cs typeface="Biome Light" panose="020B0303030204020804" pitchFamily="34" charset="0"/>
              </a:rPr>
              <a:t>Slip hazards</a:t>
            </a:r>
            <a:br>
              <a:rPr lang="en-US" b="1" dirty="0">
                <a:latin typeface="+mj-lt"/>
                <a:cs typeface="Biome Light" panose="020B0303030204020804" pitchFamily="34" charset="0"/>
              </a:rPr>
            </a:br>
            <a:br>
              <a:rPr lang="en-US" b="1" dirty="0">
                <a:latin typeface="+mj-lt"/>
                <a:cs typeface="Biome Light" panose="020B0303030204020804" pitchFamily="34" charset="0"/>
              </a:rPr>
            </a:br>
            <a:r>
              <a:rPr lang="en-US" sz="1400" dirty="0">
                <a:cs typeface="Biome Light" panose="020B0303030204020804" pitchFamily="34" charset="0"/>
              </a:rPr>
              <a:t>Wet floors due to liquid in aisles and work areas increase the likelihood of slips, trips, and falls among associates.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89E278-8976-4219-B8E5-16D2E65CD0E0}"/>
              </a:ext>
            </a:extLst>
          </p:cNvPr>
          <p:cNvSpPr txBox="1"/>
          <p:nvPr/>
        </p:nvSpPr>
        <p:spPr>
          <a:xfrm>
            <a:off x="2655251" y="3914249"/>
            <a:ext cx="1832070" cy="1835893"/>
          </a:xfrm>
          <a:prstGeom prst="rect">
            <a:avLst/>
          </a:prstGeom>
          <a:noFill/>
        </p:spPr>
        <p:txBody>
          <a:bodyPr wrap="square" rIns="0" rtlCol="0">
            <a:noAutofit/>
          </a:bodyPr>
          <a:lstStyle/>
          <a:p>
            <a:pPr algn="ctr"/>
            <a:r>
              <a:rPr lang="en-US" b="1" dirty="0">
                <a:latin typeface="+mj-lt"/>
                <a:cs typeface="Biome Light" panose="020B0303030204020804" pitchFamily="34" charset="0"/>
              </a:rPr>
              <a:t>Door blockage</a:t>
            </a:r>
          </a:p>
          <a:p>
            <a:pPr algn="ctr"/>
            <a:br>
              <a:rPr lang="en-US" sz="1400" dirty="0">
                <a:cs typeface="Biome Light" panose="020B0303030204020804" pitchFamily="34" charset="0"/>
              </a:rPr>
            </a:br>
            <a:r>
              <a:rPr lang="en-US" sz="1400" dirty="0">
                <a:cs typeface="Biome Light" panose="020B0303030204020804" pitchFamily="34" charset="0"/>
              </a:rPr>
              <a:t>Obstructed emergency exits or access doors caused by stored materials, pallets, or equipment can delay evacuation.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60F69B-8088-4A76-862A-5DC3B7B099A1}"/>
              </a:ext>
            </a:extLst>
          </p:cNvPr>
          <p:cNvSpPr txBox="1"/>
          <p:nvPr/>
        </p:nvSpPr>
        <p:spPr>
          <a:xfrm>
            <a:off x="4692751" y="3829520"/>
            <a:ext cx="1846818" cy="1739244"/>
          </a:xfrm>
          <a:prstGeom prst="rect">
            <a:avLst/>
          </a:prstGeom>
          <a:noFill/>
        </p:spPr>
        <p:txBody>
          <a:bodyPr wrap="square" rIns="0" rtlCol="0">
            <a:noAutofit/>
          </a:bodyPr>
          <a:lstStyle/>
          <a:p>
            <a:pPr algn="ctr"/>
            <a:r>
              <a:rPr lang="en-US" b="1" dirty="0">
                <a:latin typeface="+mj-lt"/>
                <a:cs typeface="Biome Light" panose="020B0303030204020804" pitchFamily="34" charset="0"/>
              </a:rPr>
              <a:t>Tiredness &amp; fatigue </a:t>
            </a:r>
            <a:br>
              <a:rPr lang="en-US" b="1" dirty="0">
                <a:latin typeface="+mj-lt"/>
                <a:cs typeface="Biome Light" panose="020B0303030204020804" pitchFamily="34" charset="0"/>
              </a:rPr>
            </a:br>
            <a:r>
              <a:rPr lang="en-US" sz="1400" dirty="0" err="1">
                <a:cs typeface="Biome Light" panose="020B0303030204020804" pitchFamily="34" charset="0"/>
              </a:rPr>
              <a:t>Fatigue</a:t>
            </a:r>
            <a:r>
              <a:rPr lang="en-US" sz="1400" dirty="0">
                <a:cs typeface="Biome Light" panose="020B0303030204020804" pitchFamily="34" charset="0"/>
              </a:rPr>
              <a:t> resulting from long shifts, repetitive tasks, or insufficient rest can reduce alertness and reaction time, increasing the likelihood of errors.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4673B4-C0B9-43A0-B642-C8D78A87A514}"/>
              </a:ext>
            </a:extLst>
          </p:cNvPr>
          <p:cNvSpPr txBox="1"/>
          <p:nvPr/>
        </p:nvSpPr>
        <p:spPr>
          <a:xfrm>
            <a:off x="6725719" y="3914249"/>
            <a:ext cx="1870638" cy="1792372"/>
          </a:xfrm>
          <a:prstGeom prst="rect">
            <a:avLst/>
          </a:prstGeom>
          <a:noFill/>
        </p:spPr>
        <p:txBody>
          <a:bodyPr wrap="square" rIns="0" rtlCol="0">
            <a:noAutofit/>
          </a:bodyPr>
          <a:lstStyle/>
          <a:p>
            <a:pPr algn="ctr"/>
            <a:r>
              <a:rPr lang="en-US" b="1" dirty="0">
                <a:latin typeface="+mj-lt"/>
                <a:cs typeface="Biome Light" panose="020B0303030204020804" pitchFamily="34" charset="0"/>
              </a:rPr>
              <a:t>Fire hazards</a:t>
            </a:r>
          </a:p>
          <a:p>
            <a:pPr algn="ctr"/>
            <a:br>
              <a:rPr lang="en-US" sz="1400" dirty="0">
                <a:cs typeface="Biome Light" panose="020B0303030204020804" pitchFamily="34" charset="0"/>
              </a:rPr>
            </a:br>
            <a:r>
              <a:rPr lang="en-US" sz="1400" dirty="0">
                <a:cs typeface="Biome Light" panose="020B0303030204020804" pitchFamily="34" charset="0"/>
              </a:rPr>
              <a:t>Accumulation of combustible materials, improper storage of flammable goods, overloaded electrical equipment, can elevate the risk of fire.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7AF2C52-7523-1716-8C97-C05897DB3A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4974" y="1347168"/>
            <a:ext cx="1880211" cy="2261265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D05026B-5935-CF76-CDFD-23843286F4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43862" y="1347168"/>
            <a:ext cx="1865376" cy="2261265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79A5DA4-F61D-8AFE-8D25-2AAC177F7E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92750" y="1347168"/>
            <a:ext cx="1865376" cy="2261265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8F35436-D661-3938-44B2-4A2E48DF85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30981" y="1347168"/>
            <a:ext cx="1865376" cy="2261265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B569B1B-D88A-5090-280A-48283FAF40EC}"/>
              </a:ext>
            </a:extLst>
          </p:cNvPr>
          <p:cNvSpPr txBox="1"/>
          <p:nvPr/>
        </p:nvSpPr>
        <p:spPr>
          <a:xfrm>
            <a:off x="589711" y="1649197"/>
            <a:ext cx="1880210" cy="1301774"/>
          </a:xfrm>
          <a:prstGeom prst="rect">
            <a:avLst/>
          </a:prstGeom>
          <a:noFill/>
        </p:spPr>
        <p:txBody>
          <a:bodyPr wrap="square" rIns="0" rtlCol="0">
            <a:noAutofit/>
          </a:bodyPr>
          <a:lstStyle/>
          <a:p>
            <a:pPr algn="ctr"/>
            <a:r>
              <a:rPr lang="en-US" b="1" dirty="0">
                <a:latin typeface="+mj-lt"/>
                <a:cs typeface="Biome Light" panose="020B0303030204020804" pitchFamily="34" charset="0"/>
              </a:rPr>
              <a:t>Injury risks</a:t>
            </a:r>
          </a:p>
          <a:p>
            <a:pPr algn="ctr"/>
            <a:endParaRPr lang="en-US" b="1" dirty="0">
              <a:latin typeface="+mj-lt"/>
              <a:cs typeface="Biome Light" panose="020B0303030204020804" pitchFamily="34" charset="0"/>
            </a:endParaRPr>
          </a:p>
          <a:p>
            <a:pPr algn="ctr"/>
            <a:r>
              <a:rPr lang="en-US" sz="1400" dirty="0">
                <a:cs typeface="Biome Light" panose="020B0303030204020804" pitchFamily="34" charset="0"/>
              </a:rPr>
              <a:t>Associates may sustain cuts, strains, crush injuries, or serious harm due to manual handling of heavy goods and packaging.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7CF40D1-E62A-7B75-6C16-B39B228CD5F7}"/>
              </a:ext>
            </a:extLst>
          </p:cNvPr>
          <p:cNvSpPr txBox="1"/>
          <p:nvPr/>
        </p:nvSpPr>
        <p:spPr>
          <a:xfrm>
            <a:off x="2648648" y="1495102"/>
            <a:ext cx="1845277" cy="1403726"/>
          </a:xfrm>
          <a:prstGeom prst="rect">
            <a:avLst/>
          </a:prstGeom>
          <a:noFill/>
        </p:spPr>
        <p:txBody>
          <a:bodyPr wrap="square" rIns="0" rtlCol="0">
            <a:noAutofit/>
          </a:bodyPr>
          <a:lstStyle/>
          <a:p>
            <a:pPr algn="ctr"/>
            <a:r>
              <a:rPr lang="en-US" b="1" dirty="0">
                <a:latin typeface="+mj-lt"/>
                <a:cs typeface="Biome Light" panose="020B0303030204020804" pitchFamily="34" charset="0"/>
              </a:rPr>
              <a:t>Equipment failures</a:t>
            </a:r>
            <a:br>
              <a:rPr lang="en-US" b="1" dirty="0">
                <a:latin typeface="+mj-lt"/>
                <a:cs typeface="Biome Light" panose="020B0303030204020804" pitchFamily="34" charset="0"/>
              </a:rPr>
            </a:br>
            <a:endParaRPr lang="en-US" b="1" dirty="0">
              <a:latin typeface="+mj-lt"/>
              <a:cs typeface="Biome Light" panose="020B0303030204020804" pitchFamily="34" charset="0"/>
            </a:endParaRPr>
          </a:p>
          <a:p>
            <a:pPr algn="ctr"/>
            <a:r>
              <a:rPr lang="en-US" sz="1400" dirty="0">
                <a:cs typeface="Biome Light" panose="020B0303030204020804" pitchFamily="34" charset="0"/>
              </a:rPr>
              <a:t>Failure or malfunction of forklifts, pallet jacks, racking, or handling equipment can result in loss time.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01137BD-B73E-F114-6C99-42242B7CE22C}"/>
              </a:ext>
            </a:extLst>
          </p:cNvPr>
          <p:cNvSpPr txBox="1"/>
          <p:nvPr/>
        </p:nvSpPr>
        <p:spPr>
          <a:xfrm>
            <a:off x="4628790" y="1495102"/>
            <a:ext cx="1910779" cy="1206968"/>
          </a:xfrm>
          <a:prstGeom prst="rect">
            <a:avLst/>
          </a:prstGeom>
          <a:noFill/>
        </p:spPr>
        <p:txBody>
          <a:bodyPr wrap="square" rIns="0" rtlCol="0">
            <a:noAutofit/>
          </a:bodyPr>
          <a:lstStyle/>
          <a:p>
            <a:pPr algn="ctr"/>
            <a:r>
              <a:rPr lang="en-US" b="1" dirty="0">
                <a:latin typeface="+mj-lt"/>
                <a:cs typeface="Biome Light" panose="020B0303030204020804" pitchFamily="34" charset="0"/>
              </a:rPr>
              <a:t>Contamination risks</a:t>
            </a:r>
            <a:br>
              <a:rPr lang="en-US" b="1" dirty="0">
                <a:latin typeface="+mj-lt"/>
                <a:cs typeface="Biome Light" panose="020B0303030204020804" pitchFamily="34" charset="0"/>
              </a:rPr>
            </a:br>
            <a:endParaRPr lang="en-US" sz="1200" b="1" dirty="0">
              <a:latin typeface="+mj-lt"/>
              <a:cs typeface="Biome Light" panose="020B0303030204020804" pitchFamily="34" charset="0"/>
            </a:endParaRPr>
          </a:p>
          <a:p>
            <a:pPr algn="ctr"/>
            <a:r>
              <a:rPr lang="en-US" sz="1400" dirty="0">
                <a:cs typeface="Biome Light" panose="020B0303030204020804" pitchFamily="34" charset="0"/>
              </a:rPr>
              <a:t>Improper storage, or damaged packaging may lead to contamination of products, or posing health risks and non‑compliance.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62B41C6-57F7-2299-3377-5BC7522DD849}"/>
              </a:ext>
            </a:extLst>
          </p:cNvPr>
          <p:cNvSpPr txBox="1"/>
          <p:nvPr/>
        </p:nvSpPr>
        <p:spPr>
          <a:xfrm>
            <a:off x="6713608" y="1649197"/>
            <a:ext cx="1842740" cy="1448160"/>
          </a:xfrm>
          <a:prstGeom prst="rect">
            <a:avLst/>
          </a:prstGeom>
          <a:noFill/>
        </p:spPr>
        <p:txBody>
          <a:bodyPr wrap="square" rIns="0" rtlCol="0">
            <a:noAutofit/>
          </a:bodyPr>
          <a:lstStyle/>
          <a:p>
            <a:pPr algn="ctr"/>
            <a:r>
              <a:rPr lang="en-US" b="1" dirty="0">
                <a:latin typeface="+mj-lt"/>
                <a:cs typeface="Biome Light" panose="020B0303030204020804" pitchFamily="34" charset="0"/>
              </a:rPr>
              <a:t>Dangerous goods</a:t>
            </a:r>
          </a:p>
          <a:p>
            <a:pPr algn="ctr"/>
            <a:endParaRPr lang="en-US" sz="1400" dirty="0">
              <a:cs typeface="Biome Light" panose="020B0303030204020804" pitchFamily="34" charset="0"/>
            </a:endParaRPr>
          </a:p>
          <a:p>
            <a:pPr algn="ctr"/>
            <a:r>
              <a:rPr lang="en-US" sz="1400" dirty="0">
                <a:cs typeface="Biome Light" panose="020B0303030204020804" pitchFamily="34" charset="0"/>
              </a:rPr>
              <a:t>Improper handling dangerous goods (e.g., radioactive, chemical, or hazardous materials) can result in serious safety incidents.</a:t>
            </a:r>
          </a:p>
        </p:txBody>
      </p:sp>
    </p:spTree>
    <p:extLst>
      <p:ext uri="{BB962C8B-B14F-4D97-AF65-F5344CB8AC3E}">
        <p14:creationId xmlns:p14="http://schemas.microsoft.com/office/powerpoint/2010/main" val="1856314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535152-9082-1EF3-9969-47B06505F8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inance Department | City of Lathrop CA">
            <a:extLst>
              <a:ext uri="{FF2B5EF4-FFF2-40B4-BE49-F238E27FC236}">
                <a16:creationId xmlns:a16="http://schemas.microsoft.com/office/drawing/2014/main" id="{46DFD9CF-69D6-539E-0DBA-7A14E7722C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Hexagon 21">
            <a:extLst>
              <a:ext uri="{FF2B5EF4-FFF2-40B4-BE49-F238E27FC236}">
                <a16:creationId xmlns:a16="http://schemas.microsoft.com/office/drawing/2014/main" id="{7FB09097-F265-5D80-C025-F2C472E692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94103" y="3443150"/>
            <a:ext cx="514350" cy="453118"/>
          </a:xfrm>
          <a:prstGeom prst="hexag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24" name="Hexagon 23">
            <a:extLst>
              <a:ext uri="{FF2B5EF4-FFF2-40B4-BE49-F238E27FC236}">
                <a16:creationId xmlns:a16="http://schemas.microsoft.com/office/drawing/2014/main" id="{653D09CD-572C-05A8-F520-43E7EF4AAE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05412" y="3443150"/>
            <a:ext cx="514350" cy="453118"/>
          </a:xfrm>
          <a:prstGeom prst="hexag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30" name="Hexagon 29">
            <a:extLst>
              <a:ext uri="{FF2B5EF4-FFF2-40B4-BE49-F238E27FC236}">
                <a16:creationId xmlns:a16="http://schemas.microsoft.com/office/drawing/2014/main" id="{6E21BDCB-34F2-2103-CBD3-42BCF77C59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49758" y="3443150"/>
            <a:ext cx="514350" cy="453118"/>
          </a:xfrm>
          <a:prstGeom prst="hexag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BEA1BC2-1812-9E34-ECB9-E9B12E202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526" y="105765"/>
            <a:ext cx="8505000" cy="700114"/>
          </a:xfrm>
          <a:prstGeom prst="rect">
            <a:avLst/>
          </a:prstGeom>
        </p:spPr>
        <p:txBody>
          <a:bodyPr anchor="ctr"/>
          <a:lstStyle/>
          <a:p>
            <a:r>
              <a:rPr lang="en-CA" sz="3600" dirty="0"/>
              <a:t>⚠️ </a:t>
            </a:r>
            <a:r>
              <a:rPr lang="en-US" sz="3600" b="1" dirty="0"/>
              <a:t>Risks in Finance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AC64AB1A-07C6-446F-8B73-6C43605C73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9711" y="3703239"/>
            <a:ext cx="1880211" cy="2261265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57B8CA96-5B6E-D8A7-5144-86637ACF0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38599" y="3703239"/>
            <a:ext cx="1865376" cy="2261265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056B4230-46EB-78C2-6039-C5F27A0DE4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87487" y="3703239"/>
            <a:ext cx="1865376" cy="2261265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DF3B931B-EDB5-B91F-A6C9-BF8F50E45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25718" y="3703239"/>
            <a:ext cx="1865376" cy="2261265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457E71B1-8744-3E17-8071-08D11703E0D9}"/>
              </a:ext>
            </a:extLst>
          </p:cNvPr>
          <p:cNvSpPr txBox="1"/>
          <p:nvPr/>
        </p:nvSpPr>
        <p:spPr>
          <a:xfrm>
            <a:off x="589711" y="3914249"/>
            <a:ext cx="1865376" cy="1881734"/>
          </a:xfrm>
          <a:prstGeom prst="rect">
            <a:avLst/>
          </a:prstGeom>
          <a:noFill/>
        </p:spPr>
        <p:txBody>
          <a:bodyPr wrap="square" rIns="0" rtlCol="0">
            <a:noAutofit/>
          </a:bodyPr>
          <a:lstStyle/>
          <a:p>
            <a:pPr algn="ctr"/>
            <a:r>
              <a:rPr lang="en-US" b="1" dirty="0">
                <a:latin typeface="+mj-lt"/>
                <a:cs typeface="Biome Light" panose="020B0303030204020804" pitchFamily="34" charset="0"/>
              </a:rPr>
              <a:t>Slip hazards</a:t>
            </a:r>
            <a:br>
              <a:rPr lang="en-US" b="1" dirty="0">
                <a:latin typeface="+mj-lt"/>
                <a:cs typeface="Biome Light" panose="020B0303030204020804" pitchFamily="34" charset="0"/>
              </a:rPr>
            </a:br>
            <a:br>
              <a:rPr lang="en-US" b="1" dirty="0">
                <a:latin typeface="+mj-lt"/>
                <a:cs typeface="Biome Light" panose="020B0303030204020804" pitchFamily="34" charset="0"/>
              </a:rPr>
            </a:br>
            <a:r>
              <a:rPr lang="en-US" sz="1400" dirty="0">
                <a:cs typeface="Biome Light" panose="020B0303030204020804" pitchFamily="34" charset="0"/>
              </a:rPr>
              <a:t>Wet floors due to spillage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95C6BD-34DC-1C4B-49F5-06A3104A2F41}"/>
              </a:ext>
            </a:extLst>
          </p:cNvPr>
          <p:cNvSpPr txBox="1"/>
          <p:nvPr/>
        </p:nvSpPr>
        <p:spPr>
          <a:xfrm>
            <a:off x="2655251" y="3914249"/>
            <a:ext cx="1832070" cy="1835893"/>
          </a:xfrm>
          <a:prstGeom prst="rect">
            <a:avLst/>
          </a:prstGeom>
          <a:noFill/>
        </p:spPr>
        <p:txBody>
          <a:bodyPr wrap="square" rIns="0" rtlCol="0">
            <a:noAutofit/>
          </a:bodyPr>
          <a:lstStyle/>
          <a:p>
            <a:pPr algn="ctr"/>
            <a:r>
              <a:rPr lang="en-US" b="1" dirty="0">
                <a:latin typeface="+mj-lt"/>
                <a:cs typeface="Biome Light" panose="020B0303030204020804" pitchFamily="34" charset="0"/>
              </a:rPr>
              <a:t>Door blockage</a:t>
            </a:r>
          </a:p>
          <a:p>
            <a:pPr algn="ctr"/>
            <a:br>
              <a:rPr lang="en-US" sz="1400" dirty="0">
                <a:cs typeface="Biome Light" panose="020B0303030204020804" pitchFamily="34" charset="0"/>
              </a:rPr>
            </a:br>
            <a:r>
              <a:rPr lang="en-US" sz="1400" dirty="0">
                <a:cs typeface="Biome Light" panose="020B0303030204020804" pitchFamily="34" charset="0"/>
              </a:rPr>
              <a:t>Obstructed emergency exits or access doors caused by stored </a:t>
            </a:r>
            <a:r>
              <a:rPr lang="en-US" sz="1400">
                <a:cs typeface="Biome Light" panose="020B0303030204020804" pitchFamily="34" charset="0"/>
              </a:rPr>
              <a:t>materials, </a:t>
            </a:r>
            <a:r>
              <a:rPr lang="en-US" sz="1400" dirty="0">
                <a:cs typeface="Biome Light" panose="020B0303030204020804" pitchFamily="34" charset="0"/>
              </a:rPr>
              <a:t>or equipment can delay evacuation.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D8F93F-323B-8B0F-0595-257D9B99C4FA}"/>
              </a:ext>
            </a:extLst>
          </p:cNvPr>
          <p:cNvSpPr txBox="1"/>
          <p:nvPr/>
        </p:nvSpPr>
        <p:spPr>
          <a:xfrm>
            <a:off x="4692751" y="3829520"/>
            <a:ext cx="1846818" cy="1739244"/>
          </a:xfrm>
          <a:prstGeom prst="rect">
            <a:avLst/>
          </a:prstGeom>
          <a:noFill/>
        </p:spPr>
        <p:txBody>
          <a:bodyPr wrap="square" rIns="0" rtlCol="0">
            <a:noAutofit/>
          </a:bodyPr>
          <a:lstStyle/>
          <a:p>
            <a:pPr algn="ctr"/>
            <a:r>
              <a:rPr lang="en-US" b="1" dirty="0">
                <a:latin typeface="+mj-lt"/>
                <a:cs typeface="Biome Light" panose="020B0303030204020804" pitchFamily="34" charset="0"/>
              </a:rPr>
              <a:t>Tiredness &amp; fatigue </a:t>
            </a:r>
            <a:br>
              <a:rPr lang="en-US" b="1" dirty="0">
                <a:latin typeface="+mj-lt"/>
                <a:cs typeface="Biome Light" panose="020B0303030204020804" pitchFamily="34" charset="0"/>
              </a:rPr>
            </a:br>
            <a:r>
              <a:rPr lang="en-US" sz="1400" dirty="0" err="1">
                <a:cs typeface="Biome Light" panose="020B0303030204020804" pitchFamily="34" charset="0"/>
              </a:rPr>
              <a:t>Fatigue</a:t>
            </a:r>
            <a:r>
              <a:rPr lang="en-US" sz="1400" dirty="0">
                <a:cs typeface="Biome Light" panose="020B0303030204020804" pitchFamily="34" charset="0"/>
              </a:rPr>
              <a:t> resulting from long shifts, repetitive tasks, or insufficient rest can reduce alertness and reaction time, increasing the likelihood of errors.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7D2A2CC-EFD7-3728-69D3-AB753010EABC}"/>
              </a:ext>
            </a:extLst>
          </p:cNvPr>
          <p:cNvSpPr txBox="1"/>
          <p:nvPr/>
        </p:nvSpPr>
        <p:spPr>
          <a:xfrm>
            <a:off x="6725719" y="3914249"/>
            <a:ext cx="1870638" cy="1792372"/>
          </a:xfrm>
          <a:prstGeom prst="rect">
            <a:avLst/>
          </a:prstGeom>
          <a:noFill/>
        </p:spPr>
        <p:txBody>
          <a:bodyPr wrap="square" rIns="0" rtlCol="0">
            <a:noAutofit/>
          </a:bodyPr>
          <a:lstStyle/>
          <a:p>
            <a:pPr algn="ctr"/>
            <a:r>
              <a:rPr lang="en-US" b="1" dirty="0">
                <a:latin typeface="+mj-lt"/>
                <a:cs typeface="Biome Light" panose="020B0303030204020804" pitchFamily="34" charset="0"/>
              </a:rPr>
              <a:t>Fire hazards</a:t>
            </a:r>
          </a:p>
          <a:p>
            <a:pPr algn="ctr"/>
            <a:br>
              <a:rPr lang="en-US" sz="1400" dirty="0">
                <a:cs typeface="Biome Light" panose="020B0303030204020804" pitchFamily="34" charset="0"/>
              </a:rPr>
            </a:br>
            <a:r>
              <a:rPr lang="en-US" sz="1400" dirty="0">
                <a:cs typeface="Biome Light" panose="020B0303030204020804" pitchFamily="34" charset="0"/>
              </a:rPr>
              <a:t>Accumulation of combustible materials, improper storage of flammable goods, overloaded electrical equipment, can elevate the risk of fire.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6DA6DDC-FB87-022C-9F91-F3D565C546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4974" y="1347168"/>
            <a:ext cx="1880211" cy="2261265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2893B53-EE84-6807-D5DC-39B1CC3CAE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43862" y="1347168"/>
            <a:ext cx="1865376" cy="2261265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DDA12DB-A0A9-96BB-F4E5-8ED93D260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92750" y="1347168"/>
            <a:ext cx="1865376" cy="2261265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3A91220-AB42-2423-CAB8-1766AA654C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30981" y="1347168"/>
            <a:ext cx="1865376" cy="2261265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7293935-E9B6-69FE-03CE-B258574B716C}"/>
              </a:ext>
            </a:extLst>
          </p:cNvPr>
          <p:cNvSpPr txBox="1"/>
          <p:nvPr/>
        </p:nvSpPr>
        <p:spPr>
          <a:xfrm>
            <a:off x="589711" y="1495102"/>
            <a:ext cx="1880210" cy="1301774"/>
          </a:xfrm>
          <a:prstGeom prst="rect">
            <a:avLst/>
          </a:prstGeom>
          <a:noFill/>
        </p:spPr>
        <p:txBody>
          <a:bodyPr wrap="square" rIns="0" rtlCol="0">
            <a:noAutofit/>
          </a:bodyPr>
          <a:lstStyle/>
          <a:p>
            <a:pPr algn="ctr"/>
            <a:r>
              <a:rPr lang="en-US" b="1" dirty="0">
                <a:latin typeface="+mj-lt"/>
                <a:cs typeface="Biome Light" panose="020B0303030204020804" pitchFamily="34" charset="0"/>
              </a:rPr>
              <a:t>Ergonomic</a:t>
            </a:r>
          </a:p>
          <a:p>
            <a:pPr algn="ctr"/>
            <a:endParaRPr lang="en-US" b="1" dirty="0">
              <a:latin typeface="+mj-lt"/>
              <a:cs typeface="Biome Light" panose="020B0303030204020804" pitchFamily="34" charset="0"/>
            </a:endParaRPr>
          </a:p>
          <a:p>
            <a:pPr algn="ctr"/>
            <a:r>
              <a:rPr lang="en-US" sz="1400" dirty="0">
                <a:cs typeface="Biome Light" panose="020B0303030204020804" pitchFamily="34" charset="0"/>
              </a:rPr>
              <a:t>Desk set up, screen / keyboard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485F559-4094-5E34-1B71-48381776B5FA}"/>
              </a:ext>
            </a:extLst>
          </p:cNvPr>
          <p:cNvSpPr txBox="1"/>
          <p:nvPr/>
        </p:nvSpPr>
        <p:spPr>
          <a:xfrm>
            <a:off x="2648648" y="1495102"/>
            <a:ext cx="1845277" cy="1403726"/>
          </a:xfrm>
          <a:prstGeom prst="rect">
            <a:avLst/>
          </a:prstGeom>
          <a:noFill/>
        </p:spPr>
        <p:txBody>
          <a:bodyPr wrap="square" rIns="0" rtlCol="0">
            <a:noAutofit/>
          </a:bodyPr>
          <a:lstStyle/>
          <a:p>
            <a:pPr algn="ctr"/>
            <a:r>
              <a:rPr lang="en-US" b="1" dirty="0">
                <a:latin typeface="+mj-lt"/>
                <a:cs typeface="Biome Light" panose="020B0303030204020804" pitchFamily="34" charset="0"/>
              </a:rPr>
              <a:t>Electrical </a:t>
            </a:r>
            <a:br>
              <a:rPr lang="en-US" b="1" dirty="0">
                <a:latin typeface="+mj-lt"/>
                <a:cs typeface="Biome Light" panose="020B0303030204020804" pitchFamily="34" charset="0"/>
              </a:rPr>
            </a:br>
            <a:endParaRPr lang="en-US" b="1" dirty="0">
              <a:latin typeface="+mj-lt"/>
              <a:cs typeface="Biome Light" panose="020B0303030204020804" pitchFamily="34" charset="0"/>
            </a:endParaRPr>
          </a:p>
          <a:p>
            <a:pPr algn="ctr"/>
            <a:r>
              <a:rPr lang="en-US" sz="1400" dirty="0">
                <a:cs typeface="Biome Light" panose="020B0303030204020804" pitchFamily="34" charset="0"/>
              </a:rPr>
              <a:t>Power supplies, laptops, printers, chargers, cables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8F6BF0A-CC6F-80AB-4684-4B540AE66621}"/>
              </a:ext>
            </a:extLst>
          </p:cNvPr>
          <p:cNvSpPr txBox="1"/>
          <p:nvPr/>
        </p:nvSpPr>
        <p:spPr>
          <a:xfrm>
            <a:off x="4628790" y="1495102"/>
            <a:ext cx="1910779" cy="1206968"/>
          </a:xfrm>
          <a:prstGeom prst="rect">
            <a:avLst/>
          </a:prstGeom>
          <a:noFill/>
        </p:spPr>
        <p:txBody>
          <a:bodyPr wrap="square" rIns="0" rtlCol="0">
            <a:noAutofit/>
          </a:bodyPr>
          <a:lstStyle/>
          <a:p>
            <a:pPr algn="ctr"/>
            <a:r>
              <a:rPr lang="en-US" b="1" dirty="0">
                <a:latin typeface="+mj-lt"/>
                <a:cs typeface="Biome Light" panose="020B0303030204020804" pitchFamily="34" charset="0"/>
              </a:rPr>
              <a:t>Visual fatigue</a:t>
            </a:r>
            <a:br>
              <a:rPr lang="en-US" b="1" dirty="0">
                <a:latin typeface="+mj-lt"/>
                <a:cs typeface="Biome Light" panose="020B0303030204020804" pitchFamily="34" charset="0"/>
              </a:rPr>
            </a:br>
            <a:endParaRPr lang="en-US" sz="1200" b="1" dirty="0">
              <a:latin typeface="+mj-lt"/>
              <a:cs typeface="Biome Light" panose="020B0303030204020804" pitchFamily="34" charset="0"/>
            </a:endParaRPr>
          </a:p>
          <a:p>
            <a:pPr algn="ctr"/>
            <a:r>
              <a:rPr lang="en-US" sz="1400" dirty="0">
                <a:cs typeface="Biome Light" panose="020B0303030204020804" pitchFamily="34" charset="0"/>
              </a:rPr>
              <a:t>Extended screen time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D160B29-A737-66F7-CA17-B3199C2CBEA8}"/>
              </a:ext>
            </a:extLst>
          </p:cNvPr>
          <p:cNvSpPr txBox="1"/>
          <p:nvPr/>
        </p:nvSpPr>
        <p:spPr>
          <a:xfrm>
            <a:off x="6713608" y="1495102"/>
            <a:ext cx="1842740" cy="1448160"/>
          </a:xfrm>
          <a:prstGeom prst="rect">
            <a:avLst/>
          </a:prstGeom>
          <a:noFill/>
        </p:spPr>
        <p:txBody>
          <a:bodyPr wrap="square" rIns="0" rtlCol="0">
            <a:noAutofit/>
          </a:bodyPr>
          <a:lstStyle/>
          <a:p>
            <a:pPr algn="ctr"/>
            <a:r>
              <a:rPr lang="en-US" b="1" dirty="0">
                <a:latin typeface="+mj-lt"/>
                <a:cs typeface="Biome Light" panose="020B0303030204020804" pitchFamily="34" charset="0"/>
              </a:rPr>
              <a:t>Occupational stress</a:t>
            </a:r>
          </a:p>
          <a:p>
            <a:pPr algn="ctr"/>
            <a:endParaRPr lang="en-US" sz="1400" dirty="0">
              <a:cs typeface="Biome Light" panose="020B0303030204020804" pitchFamily="34" charset="0"/>
            </a:endParaRPr>
          </a:p>
          <a:p>
            <a:pPr algn="ctr"/>
            <a:r>
              <a:rPr lang="en-US" sz="1400" dirty="0">
                <a:cs typeface="Biome Light" panose="020B0303030204020804" pitchFamily="34" charset="0"/>
              </a:rPr>
              <a:t>Intense workloads at key times (year end, audit deadlines, urgent requisitions)</a:t>
            </a:r>
          </a:p>
        </p:txBody>
      </p:sp>
    </p:spTree>
    <p:extLst>
      <p:ext uri="{BB962C8B-B14F-4D97-AF65-F5344CB8AC3E}">
        <p14:creationId xmlns:p14="http://schemas.microsoft.com/office/powerpoint/2010/main" val="14471554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7651</TotalTime>
  <Words>339</Words>
  <Application>Microsoft Office PowerPoint</Application>
  <PresentationFormat>On-screen Show (4:3)</PresentationFormat>
  <Paragraphs>36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Arial</vt:lpstr>
      <vt:lpstr>Biome Light</vt:lpstr>
      <vt:lpstr>Calibri</vt:lpstr>
      <vt:lpstr>Office Theme</vt:lpstr>
      <vt:lpstr>⚠️ Risks at the Stores</vt:lpstr>
      <vt:lpstr>⚠️ Risks in Finance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Chris Astle</dc:creator>
  <cp:keywords/>
  <dc:description>generated using python-pptx</dc:description>
  <cp:lastModifiedBy>Chris Astle</cp:lastModifiedBy>
  <cp:revision>3</cp:revision>
  <dcterms:created xsi:type="dcterms:W3CDTF">2013-01-27T09:14:16Z</dcterms:created>
  <dcterms:modified xsi:type="dcterms:W3CDTF">2026-04-16T17:40:27Z</dcterms:modified>
  <cp:category/>
</cp:coreProperties>
</file>