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56_4DE75A3E.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81" r:id="rId5"/>
    <p:sldId id="285" r:id="rId6"/>
    <p:sldId id="325" r:id="rId7"/>
    <p:sldId id="342" r:id="rId8"/>
    <p:sldId id="309" r:id="rId9"/>
    <p:sldId id="34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CDF2C52A-5C7C-E1CA-386E-AF2264399D58}" name="Jill Magtanong" initials="JM" userId="S::jmagtanong@triumf.ca::8f61aff0-9210-4513-93a4-e7f7a7ad6c78" providerId="AD"/>
  <p188:author id="{3A43813F-CFC5-FFAE-BC1B-AEA14FD2EA23}" name="Jordan Rutherford" initials="JR" userId="S::jrutherford@triumf.ca::a3084ea9-8644-4ad0-a803-f50fdeac58d7" providerId="AD"/>
  <p188:author id="{5370298B-F057-B895-CEB1-47C254FDE6AC}" name="Gabby Gelinas" initials="GG" userId="S::ggelinas@triumf.ca::9e809ef6-5796-4bf1-a397-cae490a0cc47" providerId="AD"/>
  <p188:author id="{2FE134D8-B31E-BB19-342A-E14E1D9D967E}" name="Benjamin Davis-Purcell" initials="BD" userId="S::bdavispurcell@triumf.ca::15d53f63-c407-4468-b134-4bc5c5eb3c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1EB9C-1D3B-0A47-A991-8D3456BC32A7}" v="53" dt="2026-04-28T17:42:07.192"/>
    <p1510:client id="{302B6B2A-6BD4-4EFF-198A-72841F3990E4}" v="279" dt="2026-04-29T15:13:49.775"/>
    <p1510:client id="{C6F9D714-237C-4727-8CB4-67838391E2CD}" v="5" dt="2026-04-28T17:13:36.525"/>
    <p1510:client id="{D53CE7BF-D094-AFC3-63A0-078682A0A83E}" v="8" dt="2026-04-28T17:42:49.817"/>
    <p1510:client id="{E0729C04-D477-DD12-F8D6-81FC6829BA23}" v="1375" dt="2026-04-27T21:48:09.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omments/modernComment_156_4DE75A3E.xml><?xml version="1.0" encoding="utf-8"?>
<p188:cmLst xmlns:a="http://schemas.openxmlformats.org/drawingml/2006/main" xmlns:r="http://schemas.openxmlformats.org/officeDocument/2006/relationships" xmlns:p188="http://schemas.microsoft.com/office/powerpoint/2018/8/main">
  <p188:cm id="{0C680714-D4F0-48E4-97E7-4813E96DD2FF}" authorId="{CDF2C52A-5C7C-E1CA-386E-AF2264399D58}" status="resolved" created="2025-07-10T21:10:11.429" complete="100000">
    <ac:txMkLst xmlns:ac="http://schemas.microsoft.com/office/drawing/2013/main/command">
      <pc:docMk xmlns:pc="http://schemas.microsoft.com/office/powerpoint/2013/main/command"/>
      <pc:sldMk xmlns:pc="http://schemas.microsoft.com/office/powerpoint/2013/main/command" cId="1307007550" sldId="342"/>
      <ac:spMk id="9" creationId="{51E566D1-3548-5EC9-D4A8-97CA1CD49856}"/>
      <ac:txMk cp="0">
        <ac:context len="1" hash="13"/>
      </ac:txMk>
    </ac:txMkLst>
    <p188:pos x="3543932" y="266263"/>
    <p188:replyLst>
      <p188:reply id="{6367FA55-2B5A-4BDC-A9D2-5B3D58D01875}" authorId="{5370298B-F057-B895-CEB1-47C254FDE6AC}" created="2025-07-11T17:37:56.980">
        <p188:txBody>
          <a:bodyPr/>
          <a:lstStyle/>
          <a:p>
            <a:r>
              <a:rPr lang="en-US"/>
              <a:t>I filled in a few ideas. Feel free to edit!</a:t>
            </a:r>
          </a:p>
        </p188:txBody>
      </p188:reply>
      <p188:reply id="{FB332C54-F3D6-44E8-B3BE-36DE9E8121E8}" authorId="{CDF2C52A-5C7C-E1CA-386E-AF2264399D58}" created="2025-07-11T17:48:44.804">
        <p188:txBody>
          <a:bodyPr/>
          <a:lstStyle/>
          <a:p>
            <a:r>
              <a:rPr lang="en-US"/>
              <a:t>Looks great to me! Thanks for adding those ideas. </a:t>
            </a:r>
          </a:p>
        </p188:txBody>
      </p188:reply>
    </p188:replyLst>
    <p188:txBody>
      <a:bodyPr/>
      <a:lstStyle/>
      <a:p>
        <a:r>
          <a:rPr lang="en-CA"/>
          <a:t>[@Gabby Gelinas] Hello - this is where I addressed the navigating different situations (i.e outside the mentor expertise but still feel like they are helping their mentee). Thoughts/pointers welcome...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8081E-8C22-40FB-83ED-0E63E60AFEE8}" type="datetimeFigureOut">
              <a:rPr lang="en-CA" smtClean="0"/>
              <a:t>2026-04-29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59E28-A3B3-4B96-A8AB-E1182E8C2076}" type="slidenum">
              <a:rPr lang="en-CA" smtClean="0"/>
              <a:t>‹#›</a:t>
            </a:fld>
            <a:endParaRPr lang="en-CA"/>
          </a:p>
        </p:txBody>
      </p:sp>
    </p:spTree>
    <p:extLst>
      <p:ext uri="{BB962C8B-B14F-4D97-AF65-F5344CB8AC3E}">
        <p14:creationId xmlns:p14="http://schemas.microsoft.com/office/powerpoint/2010/main" val="1696993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ng.com/ck/a?!&amp;&amp;p=8d7f52ca25943c00f76a8d107df1f7703479edfb995e929a4eb0ee9abd602863JmltdHM9MTc3NzI0ODAwMA&amp;ptn=3&amp;ver=2&amp;hsh=4&amp;fclid=07c2fdde-ed13-6312-0ff0-ebe1ec0362a8&amp;psq=what+is+psychological+safety&amp;u=a1aHR0cHM6Ly93d3cubWNraW5zZXkuY29tL2ZlYXR1cmVkLWluc2lnaHRzL21ja2luc2V5LWV4cGxhaW5lcnMvd2hhdC1pcy1wc3ljaG9sb2dpY2FsLXNhZmV0eQ&amp;ntb=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ng.com/ck/a?!&amp;&amp;p=2939b4c872b7774937124538fc80152cc5a7218ad5dcd161cc2b6d97fd4c1e42JmltdHM9MTc3NzMzNDQwMA&amp;ptn=3&amp;ver=2&amp;hsh=4&amp;fclid=07c2fdde-ed13-6312-0ff0-ebe1ec0362a8&amp;psq=tips+for+a+psychological+safety+workplace&amp;u=a1aHR0cHM6Ly93d3cuZm9yYmVzLmNvbS9jb3VuY2lscy9mb3JiZXNidXNpbmVzc2NvdW5jaWwvMjAyMC8xMi8wNy8xNS13YXlzLXRvLXByb21vdGUtcHN5Y2hvbG9naWNhbC1zYWZldHktYXQtd29yay8&amp;ntb=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ing.com/ck/a?!&amp;&amp;p=988ec5d1c265cc0dcbab357b259b511da8ea34ba804ebe12de2e519a92fa66caJmltdHM9MTc3NzMzNDQwMA&amp;ptn=3&amp;ver=2&amp;hsh=4&amp;fclid=07c2fdde-ed13-6312-0ff0-ebe1ec0362a8&amp;psq=tips+for+a+psychological+safety+workplace&amp;u=a1aHR0cHM6Ly9vbmxpbmUuaGJzLmVkdS9ibG9nL3Bvc3QvcHN5Y2hvbG9naWNhbC1zYWZldHktaW4tdGhlLXdvcmtwbGFjZQ&amp;ntb=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59E28-A3B3-4B96-A8AB-E1182E8C2076}" type="slidenum">
              <a:rPr lang="en-CA" smtClean="0"/>
              <a:t>1</a:t>
            </a:fld>
            <a:endParaRPr lang="en-CA"/>
          </a:p>
        </p:txBody>
      </p:sp>
    </p:spTree>
    <p:extLst>
      <p:ext uri="{BB962C8B-B14F-4D97-AF65-F5344CB8AC3E}">
        <p14:creationId xmlns:p14="http://schemas.microsoft.com/office/powerpoint/2010/main" val="1268228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So now we are going to move onto a different type of health safety that you might be used to and this is called psychological health and safety.</a:t>
            </a:r>
          </a:p>
          <a:p>
            <a:pPr>
              <a:lnSpc>
                <a:spcPct val="90000"/>
              </a:lnSpc>
              <a:spcBef>
                <a:spcPts val="1000"/>
              </a:spcBef>
            </a:pPr>
            <a:endParaRPr lang="en-US"/>
          </a:p>
          <a:p>
            <a:pPr>
              <a:lnSpc>
                <a:spcPct val="90000"/>
              </a:lnSpc>
              <a:spcBef>
                <a:spcPts val="1000"/>
              </a:spcBef>
            </a:pPr>
            <a:endParaRPr lang="en-US" dirty="0"/>
          </a:p>
          <a:p>
            <a:pPr>
              <a:lnSpc>
                <a:spcPct val="90000"/>
              </a:lnSpc>
              <a:spcBef>
                <a:spcPts val="1000"/>
              </a:spcBef>
            </a:pPr>
            <a:endParaRPr lang="en-US"/>
          </a:p>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3AC5454A-5876-4984-B1CE-A0AFF1EA5A89}" type="slidenum">
              <a:rPr lang="en-CA" smtClean="0"/>
              <a:t>2</a:t>
            </a:fld>
            <a:endParaRPr lang="en-CA"/>
          </a:p>
        </p:txBody>
      </p:sp>
    </p:spTree>
    <p:extLst>
      <p:ext uri="{BB962C8B-B14F-4D97-AF65-F5344CB8AC3E}">
        <p14:creationId xmlns:p14="http://schemas.microsoft.com/office/powerpoint/2010/main" val="3427661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extLst>
                    <a:ext uri="{A12FA001-AC4F-418D-AE19-62706E023703}">
                      <ahyp:hlinkClr xmlns:ahyp="http://schemas.microsoft.com/office/drawing/2018/hyperlinkcolor" val="tx"/>
                    </a:ext>
                  </a:extLst>
                </a:hlinkClick>
              </a:rPr>
              <a:t>Psychological safety refers to an environment where individuals feel </a:t>
            </a:r>
            <a:r>
              <a:rPr lang="en-CA" b="1" dirty="0">
                <a:hlinkClick r:id="rId3">
                  <a:extLst>
                    <a:ext uri="{A12FA001-AC4F-418D-AE19-62706E023703}">
                      <ahyp:hlinkClr xmlns:ahyp="http://schemas.microsoft.com/office/drawing/2018/hyperlinkcolor" val="tx"/>
                    </a:ext>
                  </a:extLst>
                </a:hlinkClick>
              </a:rPr>
              <a:t>safe to take interpersonal risks</a:t>
            </a:r>
            <a:r>
              <a:rPr lang="en-CA" dirty="0">
                <a:hlinkClick r:id="rId3">
                  <a:extLst>
                    <a:ext uri="{A12FA001-AC4F-418D-AE19-62706E023703}">
                      <ahyp:hlinkClr xmlns:ahyp="http://schemas.microsoft.com/office/drawing/2018/hyperlinkcolor" val="tx"/>
                    </a:ext>
                  </a:extLst>
                </a:hlinkClick>
              </a:rPr>
              <a:t>, such as asking questions, admitting mistakes, offering feedback, or sharing new ideas, without fear of judgment, ridicule, or retribution (McKinsey),. It is not merely about protecting mental health but about creating a space where people can </a:t>
            </a:r>
            <a:r>
              <a:rPr lang="en-CA" b="1" dirty="0">
                <a:hlinkClick r:id="rId3">
                  <a:extLst>
                    <a:ext uri="{A12FA001-AC4F-418D-AE19-62706E023703}">
                      <ahyp:hlinkClr xmlns:ahyp="http://schemas.microsoft.com/office/drawing/2018/hyperlinkcolor" val="tx"/>
                    </a:ext>
                  </a:extLst>
                </a:hlinkClick>
              </a:rPr>
              <a:t>contribute fully and authentically</a:t>
            </a:r>
            <a:r>
              <a:rPr lang="en-CA" dirty="0">
                <a:hlinkClick r:id="rId3">
                  <a:extLst>
                    <a:ext uri="{A12FA001-AC4F-418D-AE19-62706E023703}">
                      <ahyp:hlinkClr xmlns:ahyp="http://schemas.microsoft.com/office/drawing/2018/hyperlinkcolor" val="tx"/>
                    </a:ext>
                  </a:extLst>
                </a:hlinkClick>
              </a:rPr>
              <a:t> (APA),. Harvard Business School professor Amy Edmondson coined the term in 1999, emphasizing its role in learning, innovation, and team performance </a:t>
            </a:r>
            <a:endParaRPr lang="en-US">
              <a:hlinkClick r:id="" action="ppaction://noaction">
                <a:extLst>
                  <a:ext uri="{A12FA001-AC4F-418D-AE19-62706E023703}">
                    <ahyp:hlinkClr xmlns:ahyp="http://schemas.microsoft.com/office/drawing/2018/hyperlinkcolor" val="tx"/>
                  </a:ext>
                </a:extLst>
              </a:hlinkClick>
            </a:endParaRPr>
          </a:p>
          <a:p>
            <a:pPr algn="ctr"/>
            <a:endParaRPr lang="en-US" b="1" dirty="0"/>
          </a:p>
          <a:p>
            <a:pPr algn="ctr"/>
            <a:endParaRPr lang="en-US" b="1" dirty="0"/>
          </a:p>
          <a:p>
            <a:r>
              <a:rPr lang="en-US" dirty="0"/>
              <a:t>Having a psychological safe workplace </a:t>
            </a:r>
            <a:r>
              <a:rPr lang="en-US"/>
              <a:t>can enable</a:t>
            </a:r>
            <a:r>
              <a:rPr lang="en-US" dirty="0"/>
              <a:t> the employees to: </a:t>
            </a:r>
          </a:p>
          <a:p>
            <a:pPr algn="ctr"/>
            <a:endParaRPr lang="en-US" dirty="0"/>
          </a:p>
          <a:p>
            <a:pPr marL="342900" indent="-342900">
              <a:buFont typeface="Calibri,Sans-Serif"/>
              <a:buChar char="-"/>
            </a:pPr>
            <a:r>
              <a:rPr lang="en-US"/>
              <a:t>Admit and discuss mistakes</a:t>
            </a:r>
            <a:endParaRPr lang="en-US" dirty="0"/>
          </a:p>
          <a:p>
            <a:pPr marL="342900" indent="-342900">
              <a:buFont typeface="Calibri,Sans-Serif"/>
              <a:buChar char="-"/>
            </a:pPr>
            <a:r>
              <a:rPr lang="en-US" dirty="0"/>
              <a:t>Openly address problems and </a:t>
            </a:r>
            <a:r>
              <a:rPr lang="en-US"/>
              <a:t>tough issues</a:t>
            </a:r>
            <a:r>
              <a:rPr lang="en-US" dirty="0"/>
              <a:t> </a:t>
            </a:r>
          </a:p>
          <a:p>
            <a:pPr marL="342900" indent="-342900">
              <a:buFont typeface="Calibri,Sans-Serif"/>
              <a:buChar char="-"/>
            </a:pPr>
            <a:r>
              <a:rPr lang="en-US"/>
              <a:t>Seek help and feedback</a:t>
            </a:r>
            <a:endParaRPr lang="en-US" dirty="0"/>
          </a:p>
          <a:p>
            <a:pPr marL="342900" indent="-342900">
              <a:buFont typeface="Calibri,Sans-Serif"/>
              <a:buChar char="-"/>
            </a:pPr>
            <a:r>
              <a:rPr lang="en-US" dirty="0"/>
              <a:t>Trust that no one on the team is out to </a:t>
            </a:r>
            <a:r>
              <a:rPr lang="en-US"/>
              <a:t>get them</a:t>
            </a:r>
            <a:r>
              <a:rPr lang="en-US" dirty="0"/>
              <a:t> </a:t>
            </a:r>
            <a:endParaRPr lang="en-CA"/>
          </a:p>
        </p:txBody>
      </p:sp>
      <p:sp>
        <p:nvSpPr>
          <p:cNvPr id="4" name="Slide Number Placeholder 3"/>
          <p:cNvSpPr>
            <a:spLocks noGrp="1"/>
          </p:cNvSpPr>
          <p:nvPr>
            <p:ph type="sldNum" sz="quarter" idx="5"/>
          </p:nvPr>
        </p:nvSpPr>
        <p:spPr/>
        <p:txBody>
          <a:bodyPr/>
          <a:lstStyle/>
          <a:p>
            <a:fld id="{A3A59E28-A3B3-4B96-A8AB-E1182E8C2076}" type="slidenum">
              <a:rPr lang="en-CA" smtClean="0"/>
              <a:t>3</a:t>
            </a:fld>
            <a:endParaRPr lang="en-CA"/>
          </a:p>
        </p:txBody>
      </p:sp>
    </p:spTree>
    <p:extLst>
      <p:ext uri="{BB962C8B-B14F-4D97-AF65-F5344CB8AC3E}">
        <p14:creationId xmlns:p14="http://schemas.microsoft.com/office/powerpoint/2010/main" val="382051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 inclusion safety – employees feel safe, valued, treated fairly and believe their experiences and thoughts matter</a:t>
            </a:r>
          </a:p>
          <a:p>
            <a:r>
              <a:rPr lang="en-CA"/>
              <a:t>2 learner safety – employees feel safe to learn and grow. They ask questions and give and receive feedback</a:t>
            </a:r>
          </a:p>
          <a:p>
            <a:r>
              <a:rPr lang="en-CA"/>
              <a:t>3 Contributor safety – employees feel safe contributing their ideas. They feel they can use talents and abilities to make a difference</a:t>
            </a:r>
          </a:p>
          <a:p>
            <a:r>
              <a:rPr lang="en-CA" dirty="0"/>
              <a:t>4 Challenger Safety – employees feel safe to challenge the status quo, suggest </a:t>
            </a:r>
            <a:r>
              <a:rPr lang="en-CA"/>
              <a:t>changes and</a:t>
            </a:r>
            <a:r>
              <a:rPr lang="en-CA" dirty="0"/>
              <a:t> see positive change opportunities. </a:t>
            </a:r>
          </a:p>
          <a:p>
            <a:pPr marL="285750" lvl="1"/>
            <a:endParaRPr lang="en-CA"/>
          </a:p>
        </p:txBody>
      </p:sp>
      <p:sp>
        <p:nvSpPr>
          <p:cNvPr id="4" name="Slide Number Placeholder 3"/>
          <p:cNvSpPr>
            <a:spLocks noGrp="1"/>
          </p:cNvSpPr>
          <p:nvPr>
            <p:ph type="sldNum" sz="quarter" idx="5"/>
          </p:nvPr>
        </p:nvSpPr>
        <p:spPr/>
        <p:txBody>
          <a:bodyPr/>
          <a:lstStyle/>
          <a:p>
            <a:fld id="{A3A59E28-A3B3-4B96-A8AB-E1182E8C2076}" type="slidenum">
              <a:rPr lang="en-CA" smtClean="0"/>
              <a:t>4</a:t>
            </a:fld>
            <a:endParaRPr lang="en-CA"/>
          </a:p>
        </p:txBody>
      </p:sp>
    </p:spTree>
    <p:extLst>
      <p:ext uri="{BB962C8B-B14F-4D97-AF65-F5344CB8AC3E}">
        <p14:creationId xmlns:p14="http://schemas.microsoft.com/office/powerpoint/2010/main" val="176514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What does psychologically safe environment look like? Well it hinges on the balance between psychological safety and accountability. As this balance shifts, your team can experience different psychological zones: comfort, apathy, anxiety and learning. </a:t>
            </a:r>
          </a:p>
          <a:p>
            <a:pPr marL="171450" indent="-171450">
              <a:buFont typeface="Arial"/>
              <a:buChar char="•"/>
            </a:pPr>
            <a:r>
              <a:rPr lang="en-US" dirty="0">
                <a:solidFill>
                  <a:srgbClr val="303033"/>
                </a:solidFill>
                <a:highlight>
                  <a:srgbClr val="FFFFFF"/>
                </a:highlight>
              </a:rPr>
              <a:t>‍</a:t>
            </a:r>
            <a:r>
              <a:rPr lang="en-US" b="1" dirty="0">
                <a:solidFill>
                  <a:srgbClr val="303033"/>
                </a:solidFill>
              </a:rPr>
              <a:t>Comfort zone</a:t>
            </a:r>
            <a:r>
              <a:rPr lang="en-US" dirty="0">
                <a:solidFill>
                  <a:srgbClr val="303033"/>
                </a:solidFill>
              </a:rPr>
              <a:t>: teams have high psychological safety and low accountability. It’s a relaxed place to be and people will likely feel safe, familiar, and at ease. But while stable, there’s no push for creativity and growth.</a:t>
            </a:r>
            <a:endParaRPr lang="en-US" dirty="0"/>
          </a:p>
          <a:p>
            <a:pPr marL="171450" indent="-171450">
              <a:buFont typeface="Arial"/>
              <a:buChar char="•"/>
            </a:pPr>
            <a:r>
              <a:rPr lang="en-US">
                <a:solidFill>
                  <a:srgbClr val="303033"/>
                </a:solidFill>
              </a:rPr>
              <a:t>‍</a:t>
            </a:r>
            <a:r>
              <a:rPr lang="en-US" b="1">
                <a:solidFill>
                  <a:srgbClr val="303033"/>
                </a:solidFill>
              </a:rPr>
              <a:t>Apathy zone</a:t>
            </a:r>
            <a:r>
              <a:rPr lang="en-US">
                <a:solidFill>
                  <a:srgbClr val="303033"/>
                </a:solidFill>
              </a:rPr>
              <a:t>: </a:t>
            </a:r>
            <a:r>
              <a:rPr lang="en-US"/>
              <a:t>Employees feel neither supported or challenged. They are unlikely to speak up, share ideas or take initiatives. </a:t>
            </a:r>
            <a:endParaRPr lang="en-US" dirty="0">
              <a:solidFill>
                <a:srgbClr val="303033"/>
              </a:solidFill>
            </a:endParaRPr>
          </a:p>
          <a:p>
            <a:pPr marL="171450" indent="-171450">
              <a:buFont typeface="Arial"/>
              <a:buChar char="•"/>
            </a:pPr>
            <a:r>
              <a:rPr lang="en-US" dirty="0">
                <a:solidFill>
                  <a:srgbClr val="303033"/>
                </a:solidFill>
              </a:rPr>
              <a:t>‍</a:t>
            </a:r>
            <a:r>
              <a:rPr lang="en-US" b="1" dirty="0">
                <a:solidFill>
                  <a:srgbClr val="303033"/>
                </a:solidFill>
              </a:rPr>
              <a:t>Anxiety zone</a:t>
            </a:r>
            <a:r>
              <a:rPr lang="en-US" dirty="0">
                <a:solidFill>
                  <a:srgbClr val="303033"/>
                </a:solidFill>
              </a:rPr>
              <a:t>: teams have low psychological safety and high accountability. A state of heightened stress, fear, or uncertainty, the anxiety zone signals that teams feel overwhelmed, unable to take risks, and are fearful of being judged or </a:t>
            </a:r>
            <a:r>
              <a:rPr lang="en-US" dirty="0" err="1">
                <a:solidFill>
                  <a:srgbClr val="303033"/>
                </a:solidFill>
              </a:rPr>
              <a:t>criticised</a:t>
            </a:r>
            <a:r>
              <a:rPr lang="en-US" dirty="0">
                <a:solidFill>
                  <a:srgbClr val="303033"/>
                </a:solidFill>
              </a:rPr>
              <a:t>.</a:t>
            </a:r>
            <a:endParaRPr lang="en-US" dirty="0"/>
          </a:p>
          <a:p>
            <a:pPr marL="171450" indent="-171450">
              <a:buFont typeface="Arial"/>
              <a:buChar char="•"/>
            </a:pPr>
            <a:r>
              <a:rPr lang="en-US" dirty="0">
                <a:solidFill>
                  <a:srgbClr val="303033"/>
                </a:solidFill>
              </a:rPr>
              <a:t>‍</a:t>
            </a:r>
            <a:r>
              <a:rPr lang="en-US" b="1" dirty="0">
                <a:solidFill>
                  <a:srgbClr val="303033"/>
                </a:solidFill>
              </a:rPr>
              <a:t>Learning zone:</a:t>
            </a:r>
            <a:r>
              <a:rPr lang="en-US" dirty="0">
                <a:solidFill>
                  <a:srgbClr val="303033"/>
                </a:solidFill>
              </a:rPr>
              <a:t> teams have high psychological safety and high accountability. Or rather, there’s a balance between challenge and support. It’s the optimal environment for innovation and growth as teams feel empowered to take risks, embrace challenges, learn from failures, and continually improve.</a:t>
            </a:r>
            <a:endParaRPr lang="en-US" dirty="0"/>
          </a:p>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A3A59E28-A3B3-4B96-A8AB-E1182E8C2076}" type="slidenum">
              <a:rPr lang="en-CA" smtClean="0"/>
              <a:t>5</a:t>
            </a:fld>
            <a:endParaRPr lang="en-CA"/>
          </a:p>
        </p:txBody>
      </p:sp>
    </p:spTree>
    <p:extLst>
      <p:ext uri="{BB962C8B-B14F-4D97-AF65-F5344CB8AC3E}">
        <p14:creationId xmlns:p14="http://schemas.microsoft.com/office/powerpoint/2010/main" val="1436496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6AE24-F4E0-9596-FF2A-71D7F1960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A20F3-E164-A821-EFED-33A9CA9352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29791C-14AF-63DC-218A-A415511898BB}"/>
              </a:ext>
            </a:extLst>
          </p:cNvPr>
          <p:cNvSpPr>
            <a:spLocks noGrp="1"/>
          </p:cNvSpPr>
          <p:nvPr>
            <p:ph type="body" idx="1"/>
          </p:nvPr>
        </p:nvSpPr>
        <p:spPr/>
        <p:txBody>
          <a:bodyPr/>
          <a:lstStyle/>
          <a:p>
            <a:r>
              <a:rPr lang="en-US" sz="1200" b="1" i="0" u="none" strike="noStrike" kern="1200" dirty="0">
                <a:effectLst/>
                <a:latin typeface="Aptos"/>
                <a:hlinkClick r:id="rId3">
                  <a:extLst>
                    <a:ext uri="{A12FA001-AC4F-418D-AE19-62706E023703}">
                      <ahyp:hlinkClr xmlns:ahyp="http://schemas.microsoft.com/office/drawing/2018/hyperlinkcolor" val="tx"/>
                    </a:ext>
                  </a:extLst>
                </a:hlinkClick>
              </a:rPr>
              <a:t>Engage Authentically</a:t>
            </a:r>
            <a:r>
              <a:rPr lang="en-US" sz="1200" b="0" i="0" u="none" strike="noStrike" kern="1200" dirty="0">
                <a:effectLst/>
                <a:latin typeface="Aptos"/>
                <a:hlinkClick r:id="rId3">
                  <a:extLst>
                    <a:ext uri="{A12FA001-AC4F-418D-AE19-62706E023703}">
                      <ahyp:hlinkClr xmlns:ahyp="http://schemas.microsoft.com/office/drawing/2018/hyperlinkcolor" val="tx"/>
                    </a:ext>
                  </a:extLst>
                </a:hlinkClick>
              </a:rPr>
              <a:t>: Managers should interact with their teams in a genuine and considerate manner. Understanding team members' experiences is crucial for building trust and safety. </a:t>
            </a:r>
            <a:endParaRPr lang="en-US" sz="1200" b="0" i="0" u="none" kern="1200" dirty="0">
              <a:effectLst/>
              <a:latin typeface="Aptos"/>
            </a:endParaRPr>
          </a:p>
          <a:p>
            <a:pPr latinLnBrk="0"/>
            <a:r>
              <a:rPr lang="en-US" sz="1200" b="1" i="0" u="none" strike="noStrike" kern="1200" dirty="0">
                <a:effectLst/>
                <a:latin typeface="Aptos"/>
                <a:hlinkClick r:id="rId4">
                  <a:extLst>
                    <a:ext uri="{A12FA001-AC4F-418D-AE19-62706E023703}">
                      <ahyp:hlinkClr xmlns:ahyp="http://schemas.microsoft.com/office/drawing/2018/hyperlinkcolor" val="tx"/>
                    </a:ext>
                  </a:extLst>
                </a:hlinkClick>
              </a:rPr>
              <a:t>Encourage Open Communication</a:t>
            </a:r>
            <a:r>
              <a:rPr lang="en-US" sz="1200" b="0" i="0" u="none" strike="noStrike" kern="1200" dirty="0">
                <a:effectLst/>
                <a:latin typeface="Aptos"/>
                <a:hlinkClick r:id="rId4">
                  <a:extLst>
                    <a:ext uri="{A12FA001-AC4F-418D-AE19-62706E023703}">
                      <ahyp:hlinkClr xmlns:ahyp="http://schemas.microsoft.com/office/drawing/2018/hyperlinkcolor" val="tx"/>
                    </a:ext>
                  </a:extLst>
                </a:hlinkClick>
              </a:rPr>
              <a:t>: Create an environment where employees feel comfortable sharing their ideas and concerns. Regularly invite feedback and ensure that all voices are heard. </a:t>
            </a:r>
            <a:endParaRPr lang="en-US" sz="1200" b="0" i="0" u="none" kern="1200" dirty="0">
              <a:effectLst/>
              <a:latin typeface="Aptos"/>
            </a:endParaRPr>
          </a:p>
          <a:p>
            <a:pPr latinLnBrk="0"/>
            <a:r>
              <a:rPr lang="en-US" sz="1200" b="1" i="0" u="none" strike="noStrike" kern="1200" dirty="0">
                <a:effectLst/>
                <a:latin typeface="Aptos"/>
                <a:hlinkClick r:id="rId3">
                  <a:extLst>
                    <a:ext uri="{A12FA001-AC4F-418D-AE19-62706E023703}">
                      <ahyp:hlinkClr xmlns:ahyp="http://schemas.microsoft.com/office/drawing/2018/hyperlinkcolor" val="tx"/>
                    </a:ext>
                  </a:extLst>
                </a:hlinkClick>
              </a:rPr>
              <a:t>Practice Empathy</a:t>
            </a:r>
            <a:r>
              <a:rPr lang="en-US" sz="1200" b="0" i="0" u="none" strike="noStrike" kern="1200" dirty="0">
                <a:effectLst/>
                <a:latin typeface="Aptos"/>
                <a:hlinkClick r:id="rId3">
                  <a:extLst>
                    <a:ext uri="{A12FA001-AC4F-418D-AE19-62706E023703}">
                      <ahyp:hlinkClr xmlns:ahyp="http://schemas.microsoft.com/office/drawing/2018/hyperlinkcolor" val="tx"/>
                    </a:ext>
                  </a:extLst>
                </a:hlinkClick>
              </a:rPr>
              <a:t>: Leaders should lead with empathy rather than ego. This means being self-aware, providing respectful feedback, and supporting team members without resorting to manipulative behaviors. </a:t>
            </a:r>
            <a:endParaRPr lang="en-US" sz="1200" b="0" i="0" u="none" kern="1200" dirty="0">
              <a:effectLst/>
              <a:latin typeface="Aptos"/>
              <a:hlinkClick r:id="" action="ppaction://noaction">
                <a:extLst>
                  <a:ext uri="{A12FA001-AC4F-418D-AE19-62706E023703}">
                    <ahyp:hlinkClr xmlns:ahyp="http://schemas.microsoft.com/office/drawing/2018/hyperlinkcolor" val="tx"/>
                  </a:ext>
                </a:extLst>
              </a:hlinkClick>
            </a:endParaRPr>
          </a:p>
          <a:p>
            <a:pPr latinLnBrk="0"/>
            <a:r>
              <a:rPr lang="en-US" sz="1200" b="1" i="0" u="none" strike="noStrike" kern="1200" dirty="0">
                <a:effectLst/>
                <a:latin typeface="Aptos"/>
                <a:hlinkClick r:id="rId4">
                  <a:extLst>
                    <a:ext uri="{A12FA001-AC4F-418D-AE19-62706E023703}">
                      <ahyp:hlinkClr xmlns:ahyp="http://schemas.microsoft.com/office/drawing/2018/hyperlinkcolor" val="tx"/>
                    </a:ext>
                  </a:extLst>
                </a:hlinkClick>
              </a:rPr>
              <a:t>Normalize Mistakes</a:t>
            </a:r>
            <a:r>
              <a:rPr lang="en-US" sz="1200" b="0" i="0" u="none" strike="noStrike" kern="1200" dirty="0">
                <a:effectLst/>
                <a:latin typeface="Aptos"/>
                <a:hlinkClick r:id="rId4">
                  <a:extLst>
                    <a:ext uri="{A12FA001-AC4F-418D-AE19-62706E023703}">
                      <ahyp:hlinkClr xmlns:ahyp="http://schemas.microsoft.com/office/drawing/2018/hyperlinkcolor" val="tx"/>
                    </a:ext>
                  </a:extLst>
                </a:hlinkClick>
              </a:rPr>
              <a:t>: Encourage a culture where mistakes are seen as learning opportunities rather than failures. This helps reduce the fear of repercussions and promotes a growth mindset. </a:t>
            </a:r>
            <a:endParaRPr lang="en-US" sz="1200" b="0" i="0" u="none" kern="1200" dirty="0">
              <a:effectLst/>
              <a:latin typeface="Aptos"/>
            </a:endParaRPr>
          </a:p>
          <a:p>
            <a:pPr latinLnBrk="0"/>
            <a:endParaRPr lang="en-US" sz="1200" b="0" i="0" u="none" kern="1200">
              <a:solidFill>
                <a:schemeClr val="tx1"/>
              </a:solidFill>
              <a:effectLst/>
              <a:latin typeface="Aptos" panose="020B0004020202020204" pitchFamily="34" charset="0"/>
              <a:ea typeface="+mn-ea"/>
              <a:cs typeface="+mn-cs"/>
              <a:hlinkClick r:id="rId4">
                <a:extLst>
                  <a:ext uri="{A12FA001-AC4F-418D-AE19-62706E023703}">
                    <ahyp:hlinkClr xmlns:ahyp="http://schemas.microsoft.com/office/drawing/2018/hyperlinkcolor" val="tx"/>
                  </a:ext>
                </a:extLst>
              </a:hlinkClick>
            </a:endParaRPr>
          </a:p>
        </p:txBody>
      </p:sp>
      <p:sp>
        <p:nvSpPr>
          <p:cNvPr id="4" name="Slide Number Placeholder 3">
            <a:extLst>
              <a:ext uri="{FF2B5EF4-FFF2-40B4-BE49-F238E27FC236}">
                <a16:creationId xmlns:a16="http://schemas.microsoft.com/office/drawing/2014/main" id="{829652BD-79CB-08B4-73BD-D111DC75B9B9}"/>
              </a:ext>
            </a:extLst>
          </p:cNvPr>
          <p:cNvSpPr>
            <a:spLocks noGrp="1"/>
          </p:cNvSpPr>
          <p:nvPr>
            <p:ph type="sldNum" sz="quarter" idx="5"/>
          </p:nvPr>
        </p:nvSpPr>
        <p:spPr/>
        <p:txBody>
          <a:bodyPr/>
          <a:lstStyle/>
          <a:p>
            <a:fld id="{3AC5454A-5876-4984-B1CE-A0AFF1EA5A89}" type="slidenum">
              <a:rPr lang="en-CA" smtClean="0"/>
              <a:t>6</a:t>
            </a:fld>
            <a:endParaRPr lang="en-CA"/>
          </a:p>
        </p:txBody>
      </p:sp>
    </p:spTree>
    <p:extLst>
      <p:ext uri="{BB962C8B-B14F-4D97-AF65-F5344CB8AC3E}">
        <p14:creationId xmlns:p14="http://schemas.microsoft.com/office/powerpoint/2010/main" val="78319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82DD-747D-F9F9-A567-D0BA557586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67F0119-3D8E-E56C-2287-257B440899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6B318F3-53C1-F011-9451-BB71A96EE075}"/>
              </a:ext>
            </a:extLst>
          </p:cNvPr>
          <p:cNvSpPr>
            <a:spLocks noGrp="1"/>
          </p:cNvSpPr>
          <p:nvPr>
            <p:ph type="dt" sz="half" idx="10"/>
          </p:nvPr>
        </p:nvSpPr>
        <p:spPr/>
        <p:txBody>
          <a:bodyPr/>
          <a:lstStyle/>
          <a:p>
            <a:fld id="{685C4514-13FA-4BD6-B381-F8DE9651EEF8}" type="datetimeFigureOut">
              <a:rPr lang="en-CA" smtClean="0"/>
              <a:t>2026-04-29</a:t>
            </a:fld>
            <a:endParaRPr lang="en-CA"/>
          </a:p>
        </p:txBody>
      </p:sp>
      <p:sp>
        <p:nvSpPr>
          <p:cNvPr id="5" name="Footer Placeholder 4">
            <a:extLst>
              <a:ext uri="{FF2B5EF4-FFF2-40B4-BE49-F238E27FC236}">
                <a16:creationId xmlns:a16="http://schemas.microsoft.com/office/drawing/2014/main" id="{158C474C-AFD7-5AB8-A232-388AE51FDA3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C5151D-5788-E4BD-D061-F25642855A38}"/>
              </a:ext>
            </a:extLst>
          </p:cNvPr>
          <p:cNvSpPr>
            <a:spLocks noGrp="1"/>
          </p:cNvSpPr>
          <p:nvPr>
            <p:ph type="sldNum" sz="quarter" idx="12"/>
          </p:nvPr>
        </p:nvSpPr>
        <p:spPr/>
        <p:txBody>
          <a:bodyPr/>
          <a:lstStyle/>
          <a:p>
            <a:fld id="{402C2EF9-451C-43DD-BCE1-0CB593F2A0B6}" type="slidenum">
              <a:rPr lang="en-CA" smtClean="0"/>
              <a:t>‹#›</a:t>
            </a:fld>
            <a:endParaRPr lang="en-CA"/>
          </a:p>
        </p:txBody>
      </p:sp>
    </p:spTree>
    <p:extLst>
      <p:ext uri="{BB962C8B-B14F-4D97-AF65-F5344CB8AC3E}">
        <p14:creationId xmlns:p14="http://schemas.microsoft.com/office/powerpoint/2010/main" val="2330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A272-6B0B-028D-BF61-105951D071A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5F557BA-E4DD-EF5B-26AC-3A967CB676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C9C3C10-69A9-D593-EB30-2E4427F5B314}"/>
              </a:ext>
            </a:extLst>
          </p:cNvPr>
          <p:cNvSpPr>
            <a:spLocks noGrp="1"/>
          </p:cNvSpPr>
          <p:nvPr>
            <p:ph type="dt" sz="half" idx="10"/>
          </p:nvPr>
        </p:nvSpPr>
        <p:spPr/>
        <p:txBody>
          <a:bodyPr/>
          <a:lstStyle/>
          <a:p>
            <a:fld id="{685C4514-13FA-4BD6-B381-F8DE9651EEF8}" type="datetimeFigureOut">
              <a:rPr lang="en-CA" smtClean="0"/>
              <a:t>2026-04-29</a:t>
            </a:fld>
            <a:endParaRPr lang="en-CA"/>
          </a:p>
        </p:txBody>
      </p:sp>
      <p:sp>
        <p:nvSpPr>
          <p:cNvPr id="5" name="Footer Placeholder 4">
            <a:extLst>
              <a:ext uri="{FF2B5EF4-FFF2-40B4-BE49-F238E27FC236}">
                <a16:creationId xmlns:a16="http://schemas.microsoft.com/office/drawing/2014/main" id="{B0AAA445-AF1C-76BF-D46A-9209C937C3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37AA242-2565-17C7-11CF-E2ECBEE55F0B}"/>
              </a:ext>
            </a:extLst>
          </p:cNvPr>
          <p:cNvSpPr>
            <a:spLocks noGrp="1"/>
          </p:cNvSpPr>
          <p:nvPr>
            <p:ph type="sldNum" sz="quarter" idx="12"/>
          </p:nvPr>
        </p:nvSpPr>
        <p:spPr/>
        <p:txBody>
          <a:bodyPr/>
          <a:lstStyle/>
          <a:p>
            <a:fld id="{402C2EF9-451C-43DD-BCE1-0CB593F2A0B6}" type="slidenum">
              <a:rPr lang="en-CA" smtClean="0"/>
              <a:t>‹#›</a:t>
            </a:fld>
            <a:endParaRPr lang="en-CA"/>
          </a:p>
        </p:txBody>
      </p:sp>
    </p:spTree>
    <p:extLst>
      <p:ext uri="{BB962C8B-B14F-4D97-AF65-F5344CB8AC3E}">
        <p14:creationId xmlns:p14="http://schemas.microsoft.com/office/powerpoint/2010/main" val="3959023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76DA64-83AE-6630-6A6B-CFA811AF4A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888CA1D-CAE8-9975-D678-EC810E025B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D57D8ED-2144-322B-A39F-B209119C6DCB}"/>
              </a:ext>
            </a:extLst>
          </p:cNvPr>
          <p:cNvSpPr>
            <a:spLocks noGrp="1"/>
          </p:cNvSpPr>
          <p:nvPr>
            <p:ph type="dt" sz="half" idx="10"/>
          </p:nvPr>
        </p:nvSpPr>
        <p:spPr/>
        <p:txBody>
          <a:bodyPr/>
          <a:lstStyle/>
          <a:p>
            <a:fld id="{685C4514-13FA-4BD6-B381-F8DE9651EEF8}" type="datetimeFigureOut">
              <a:rPr lang="en-CA" smtClean="0"/>
              <a:t>2026-04-29</a:t>
            </a:fld>
            <a:endParaRPr lang="en-CA"/>
          </a:p>
        </p:txBody>
      </p:sp>
      <p:sp>
        <p:nvSpPr>
          <p:cNvPr id="5" name="Footer Placeholder 4">
            <a:extLst>
              <a:ext uri="{FF2B5EF4-FFF2-40B4-BE49-F238E27FC236}">
                <a16:creationId xmlns:a16="http://schemas.microsoft.com/office/drawing/2014/main" id="{D8153ED9-BCAE-D4AC-80FA-C5C076D2EC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A689D17-6927-7AE8-9387-95BDA46F4AF5}"/>
              </a:ext>
            </a:extLst>
          </p:cNvPr>
          <p:cNvSpPr>
            <a:spLocks noGrp="1"/>
          </p:cNvSpPr>
          <p:nvPr>
            <p:ph type="sldNum" sz="quarter" idx="12"/>
          </p:nvPr>
        </p:nvSpPr>
        <p:spPr/>
        <p:txBody>
          <a:bodyPr/>
          <a:lstStyle/>
          <a:p>
            <a:fld id="{402C2EF9-451C-43DD-BCE1-0CB593F2A0B6}" type="slidenum">
              <a:rPr lang="en-CA" smtClean="0"/>
              <a:t>‹#›</a:t>
            </a:fld>
            <a:endParaRPr lang="en-CA"/>
          </a:p>
        </p:txBody>
      </p:sp>
    </p:spTree>
    <p:extLst>
      <p:ext uri="{BB962C8B-B14F-4D97-AF65-F5344CB8AC3E}">
        <p14:creationId xmlns:p14="http://schemas.microsoft.com/office/powerpoint/2010/main" val="3293073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w/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A042-9D27-D9E1-CE29-B5277EAD532E}"/>
              </a:ext>
            </a:extLst>
          </p:cNvPr>
          <p:cNvSpPr>
            <a:spLocks noGrp="1"/>
          </p:cNvSpPr>
          <p:nvPr>
            <p:ph type="ctrTitle" hasCustomPrompt="1"/>
          </p:nvPr>
        </p:nvSpPr>
        <p:spPr>
          <a:xfrm>
            <a:off x="6523038" y="908050"/>
            <a:ext cx="4681538" cy="646331"/>
          </a:xfrm>
        </p:spPr>
        <p:txBody>
          <a:bodyPr anchor="b"/>
          <a:lstStyle>
            <a:lvl1pPr algn="l">
              <a:defRPr sz="4000" b="1" i="0">
                <a:solidFill>
                  <a:schemeClr val="tx2"/>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WELCOME TO</a:t>
            </a:r>
          </a:p>
        </p:txBody>
      </p:sp>
      <p:sp>
        <p:nvSpPr>
          <p:cNvPr id="3" name="Subtitle 2">
            <a:extLst>
              <a:ext uri="{FF2B5EF4-FFF2-40B4-BE49-F238E27FC236}">
                <a16:creationId xmlns:a16="http://schemas.microsoft.com/office/drawing/2014/main" id="{2555B694-BD25-3BEB-C5AD-DFEED493FF83}"/>
              </a:ext>
            </a:extLst>
          </p:cNvPr>
          <p:cNvSpPr>
            <a:spLocks noGrp="1"/>
          </p:cNvSpPr>
          <p:nvPr>
            <p:ph type="subTitle" idx="1" hasCustomPrompt="1"/>
          </p:nvPr>
        </p:nvSpPr>
        <p:spPr>
          <a:xfrm>
            <a:off x="6523039" y="2374105"/>
            <a:ext cx="4681537" cy="341632"/>
          </a:xfrm>
        </p:spPr>
        <p:txBody>
          <a:bodyPr wrap="square" lIns="90000">
            <a:spAutoFit/>
          </a:bodyPr>
          <a:lstStyle>
            <a:lvl1pPr marL="0" indent="0" algn="l">
              <a:buNone/>
              <a:defRPr sz="1800"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4" name="Date Placeholder 263">
            <a:extLst>
              <a:ext uri="{FF2B5EF4-FFF2-40B4-BE49-F238E27FC236}">
                <a16:creationId xmlns:a16="http://schemas.microsoft.com/office/drawing/2014/main" id="{96F805D4-5146-2C26-5CA5-11D0C4425B63}"/>
              </a:ext>
            </a:extLst>
          </p:cNvPr>
          <p:cNvSpPr>
            <a:spLocks noGrp="1"/>
          </p:cNvSpPr>
          <p:nvPr>
            <p:ph type="dt" sz="half" idx="10"/>
          </p:nvPr>
        </p:nvSpPr>
        <p:spPr/>
        <p:txBody>
          <a:bodyPr/>
          <a:lstStyle>
            <a:lvl1pPr>
              <a:defRPr>
                <a:solidFill>
                  <a:srgbClr val="767676"/>
                </a:solidFill>
              </a:defRPr>
            </a:lvl1pPr>
          </a:lstStyle>
          <a:p>
            <a:fld id="{EFA855C4-5BED-5B46-AD19-D07B1ECC4C24}" type="datetimeyyyy">
              <a:rPr lang="en-CA" smtClean="0"/>
              <a:pPr/>
              <a:t>2026</a:t>
            </a:fld>
            <a:endParaRPr lang="en-US"/>
          </a:p>
        </p:txBody>
      </p:sp>
      <p:sp>
        <p:nvSpPr>
          <p:cNvPr id="266" name="Slide Number Placeholder 265">
            <a:extLst>
              <a:ext uri="{FF2B5EF4-FFF2-40B4-BE49-F238E27FC236}">
                <a16:creationId xmlns:a16="http://schemas.microsoft.com/office/drawing/2014/main" id="{49FE1497-DFE6-A047-BF4F-CDD7A794BB68}"/>
              </a:ext>
            </a:extLst>
          </p:cNvPr>
          <p:cNvSpPr>
            <a:spLocks noGrp="1"/>
          </p:cNvSpPr>
          <p:nvPr>
            <p:ph type="sldNum" sz="quarter" idx="12"/>
          </p:nvPr>
        </p:nvSpPr>
        <p:spPr>
          <a:xfrm>
            <a:off x="11204576" y="6308725"/>
            <a:ext cx="987424" cy="306000"/>
          </a:xfrm>
        </p:spPr>
        <p:txBody>
          <a:bodyPr wrap="square">
            <a:spAutoFit/>
          </a:bodyPr>
          <a:lstStyle>
            <a:lvl1pPr>
              <a:defRPr b="0" i="1">
                <a:solidFill>
                  <a:srgbClr val="767676"/>
                </a:solidFill>
                <a:latin typeface="Helvetica Neue Light" panose="02000403000000020004" pitchFamily="2" charset="0"/>
                <a:ea typeface="Helvetica Neue Light" panose="02000403000000020004" pitchFamily="2" charset="0"/>
              </a:defRPr>
            </a:lvl1pPr>
          </a:lstStyle>
          <a:p>
            <a:fld id="{9A8F556D-FA33-6943-88ED-6726004042D7}" type="slidenum">
              <a:rPr lang="en-US" smtClean="0"/>
              <a:pPr/>
              <a:t>‹#›</a:t>
            </a:fld>
            <a:endParaRPr lang="en-US"/>
          </a:p>
        </p:txBody>
      </p:sp>
      <p:sp>
        <p:nvSpPr>
          <p:cNvPr id="273" name="Picture Placeholder 272">
            <a:extLst>
              <a:ext uri="{FF2B5EF4-FFF2-40B4-BE49-F238E27FC236}">
                <a16:creationId xmlns:a16="http://schemas.microsoft.com/office/drawing/2014/main" id="{379FA2CD-FAE4-5B98-A7D4-1524DEEFD89C}"/>
              </a:ext>
            </a:extLst>
          </p:cNvPr>
          <p:cNvSpPr>
            <a:spLocks noGrp="1"/>
          </p:cNvSpPr>
          <p:nvPr>
            <p:ph type="pic" sz="quarter" idx="13"/>
          </p:nvPr>
        </p:nvSpPr>
        <p:spPr>
          <a:xfrm>
            <a:off x="0" y="-4"/>
            <a:ext cx="6095999" cy="6858003"/>
          </a:xfrm>
        </p:spPr>
        <p:txBody>
          <a:bodyPr/>
          <a:lstStyle/>
          <a:p>
            <a:endParaRPr lang="en-US"/>
          </a:p>
        </p:txBody>
      </p:sp>
      <p:pic>
        <p:nvPicPr>
          <p:cNvPr id="7" name="Picture 6" descr="Blue text on a black background&#10;&#10;Description automatically generated">
            <a:extLst>
              <a:ext uri="{FF2B5EF4-FFF2-40B4-BE49-F238E27FC236}">
                <a16:creationId xmlns:a16="http://schemas.microsoft.com/office/drawing/2014/main" id="{637BBB6F-B7A4-9C57-950C-C58C07AF6699}"/>
              </a:ext>
            </a:extLst>
          </p:cNvPr>
          <p:cNvPicPr>
            <a:picLocks noChangeAspect="1"/>
          </p:cNvPicPr>
          <p:nvPr userDrawn="1"/>
        </p:nvPicPr>
        <p:blipFill>
          <a:blip r:embed="rId2"/>
          <a:stretch>
            <a:fillRect/>
          </a:stretch>
        </p:blipFill>
        <p:spPr>
          <a:xfrm rot="16200000">
            <a:off x="10944000" y="5000400"/>
            <a:ext cx="1337369" cy="421200"/>
          </a:xfrm>
          <a:prstGeom prst="rect">
            <a:avLst/>
          </a:prstGeom>
        </p:spPr>
      </p:pic>
      <p:pic>
        <p:nvPicPr>
          <p:cNvPr id="8" name="Picture 7" descr="A blue and black logo&#10;&#10;Description automatically generated">
            <a:extLst>
              <a:ext uri="{FF2B5EF4-FFF2-40B4-BE49-F238E27FC236}">
                <a16:creationId xmlns:a16="http://schemas.microsoft.com/office/drawing/2014/main" id="{D3B37975-132C-AD52-E1DB-529C5CD23FB1}"/>
              </a:ext>
            </a:extLst>
          </p:cNvPr>
          <p:cNvPicPr>
            <a:picLocks noChangeAspect="1"/>
          </p:cNvPicPr>
          <p:nvPr userDrawn="1"/>
        </p:nvPicPr>
        <p:blipFill>
          <a:blip r:embed="rId3"/>
          <a:stretch>
            <a:fillRect/>
          </a:stretch>
        </p:blipFill>
        <p:spPr>
          <a:xfrm>
            <a:off x="6523037" y="1611531"/>
            <a:ext cx="3718503" cy="675166"/>
          </a:xfrm>
          <a:prstGeom prst="rect">
            <a:avLst/>
          </a:prstGeom>
        </p:spPr>
      </p:pic>
      <p:sp>
        <p:nvSpPr>
          <p:cNvPr id="4" name="Footer Placeholder 264">
            <a:extLst>
              <a:ext uri="{FF2B5EF4-FFF2-40B4-BE49-F238E27FC236}">
                <a16:creationId xmlns:a16="http://schemas.microsoft.com/office/drawing/2014/main" id="{A77CC1F2-A5C9-070C-88A6-D9EB2EFCA274}"/>
              </a:ext>
            </a:extLst>
          </p:cNvPr>
          <p:cNvSpPr>
            <a:spLocks noGrp="1"/>
          </p:cNvSpPr>
          <p:nvPr>
            <p:ph type="ftr" sz="quarter" idx="11"/>
          </p:nvPr>
        </p:nvSpPr>
        <p:spPr>
          <a:xfrm>
            <a:off x="6527800" y="6308725"/>
            <a:ext cx="4114800" cy="306000"/>
          </a:xfrm>
        </p:spPr>
        <p:txBody>
          <a:bodyPr>
            <a:spAutoFit/>
          </a:bodyPr>
          <a:lstStyle>
            <a:lvl1pPr algn="l">
              <a:defRPr b="0" i="1">
                <a:solidFill>
                  <a:srgbClr val="767676"/>
                </a:solidFill>
                <a:latin typeface="Helvetica Neue Light" panose="02000403000000020004" pitchFamily="2" charset="0"/>
                <a:ea typeface="Helvetica Neue Light" panose="02000403000000020004" pitchFamily="2" charset="0"/>
              </a:defRPr>
            </a:lvl1pPr>
          </a:lstStyle>
          <a:p>
            <a:r>
              <a:rPr lang="en-US"/>
              <a:t>Presenter Name, Presenter Position</a:t>
            </a:r>
          </a:p>
        </p:txBody>
      </p:sp>
    </p:spTree>
    <p:extLst>
      <p:ext uri="{BB962C8B-B14F-4D97-AF65-F5344CB8AC3E}">
        <p14:creationId xmlns:p14="http://schemas.microsoft.com/office/powerpoint/2010/main" val="2652795879"/>
      </p:ext>
    </p:extLst>
  </p:cSld>
  <p:clrMapOvr>
    <a:masterClrMapping/>
  </p:clrMapOvr>
  <p:extLst>
    <p:ext uri="{DCECCB84-F9BA-43D5-87BE-67443E8EF086}">
      <p15:sldGuideLst xmlns:p15="http://schemas.microsoft.com/office/powerpoint/2012/main">
        <p15:guide id="1" orient="horz" pos="213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eft Text/Right Med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C2AE6C-5A63-EB37-FDA8-5DF7CEF39A4A}"/>
              </a:ext>
            </a:extLst>
          </p:cNvPr>
          <p:cNvSpPr/>
          <p:nvPr userDrawn="1"/>
        </p:nvSpPr>
        <p:spPr>
          <a:xfrm>
            <a:off x="0" y="0"/>
            <a:ext cx="6096000" cy="685800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a:extLst>
              <a:ext uri="{FF2B5EF4-FFF2-40B4-BE49-F238E27FC236}">
                <a16:creationId xmlns:a16="http://schemas.microsoft.com/office/drawing/2014/main" id="{810D25D6-CFF8-0117-1454-32D9C20638B7}"/>
              </a:ext>
            </a:extLst>
          </p:cNvPr>
          <p:cNvSpPr>
            <a:spLocks noGrp="1"/>
          </p:cNvSpPr>
          <p:nvPr>
            <p:ph type="dt" sz="half" idx="10"/>
          </p:nvPr>
        </p:nvSpPr>
        <p:spPr/>
        <p:txBody>
          <a:bodyPr/>
          <a:lstStyle>
            <a:lvl1pPr>
              <a:defRPr>
                <a:solidFill>
                  <a:srgbClr val="767676"/>
                </a:solidFill>
              </a:defRPr>
            </a:lvl1pPr>
          </a:lstStyle>
          <a:p>
            <a:fld id="{0D9D5E5F-8C6C-2A47-B737-E83A52FE6B0F}" type="datetimeyyyy">
              <a:rPr lang="en-CA" smtClean="0"/>
              <a:pPr/>
              <a:t>2026</a:t>
            </a:fld>
            <a:endParaRPr lang="en-US"/>
          </a:p>
        </p:txBody>
      </p:sp>
      <p:sp>
        <p:nvSpPr>
          <p:cNvPr id="8" name="Footer Placeholder 7">
            <a:extLst>
              <a:ext uri="{FF2B5EF4-FFF2-40B4-BE49-F238E27FC236}">
                <a16:creationId xmlns:a16="http://schemas.microsoft.com/office/drawing/2014/main" id="{B281D056-5998-134B-59F9-5C465DC51C51}"/>
              </a:ext>
            </a:extLst>
          </p:cNvPr>
          <p:cNvSpPr>
            <a:spLocks noGrp="1"/>
          </p:cNvSpPr>
          <p:nvPr>
            <p:ph type="ftr" sz="quarter" idx="11"/>
          </p:nvPr>
        </p:nvSpPr>
        <p:spPr>
          <a:xfrm>
            <a:off x="6527800" y="6308724"/>
            <a:ext cx="4114800" cy="307777"/>
          </a:xfrm>
        </p:spPr>
        <p:txBody>
          <a:bodyPr/>
          <a:lstStyle>
            <a:lvl1pPr algn="l">
              <a:defRPr>
                <a:solidFill>
                  <a:srgbClr val="767676"/>
                </a:solidFill>
              </a:defRPr>
            </a:lvl1pPr>
          </a:lstStyle>
          <a:p>
            <a:r>
              <a:rPr lang="en-US"/>
              <a:t>Presentation Title, Presenter Name</a:t>
            </a:r>
          </a:p>
        </p:txBody>
      </p:sp>
      <p:sp>
        <p:nvSpPr>
          <p:cNvPr id="9" name="Slide Number Placeholder 8">
            <a:extLst>
              <a:ext uri="{FF2B5EF4-FFF2-40B4-BE49-F238E27FC236}">
                <a16:creationId xmlns:a16="http://schemas.microsoft.com/office/drawing/2014/main" id="{6658213F-DDBE-7067-2B3B-FDBB81F22D7F}"/>
              </a:ext>
            </a:extLst>
          </p:cNvPr>
          <p:cNvSpPr>
            <a:spLocks noGrp="1"/>
          </p:cNvSpPr>
          <p:nvPr>
            <p:ph type="sldNum" sz="quarter" idx="12"/>
          </p:nvPr>
        </p:nvSpPr>
        <p:spPr/>
        <p:txBody>
          <a:bodyPr/>
          <a:lstStyle>
            <a:lvl1pPr>
              <a:defRPr>
                <a:solidFill>
                  <a:srgbClr val="767676"/>
                </a:solidFill>
              </a:defRPr>
            </a:lvl1pPr>
          </a:lstStyle>
          <a:p>
            <a:fld id="{9A8F556D-FA33-6943-88ED-6726004042D7}" type="slidenum">
              <a:rPr lang="en-US" smtClean="0"/>
              <a:pPr/>
              <a:t>‹#›</a:t>
            </a:fld>
            <a:endParaRPr lang="en-US"/>
          </a:p>
        </p:txBody>
      </p:sp>
      <p:sp>
        <p:nvSpPr>
          <p:cNvPr id="13" name="Picture Placeholder 12">
            <a:extLst>
              <a:ext uri="{FF2B5EF4-FFF2-40B4-BE49-F238E27FC236}">
                <a16:creationId xmlns:a16="http://schemas.microsoft.com/office/drawing/2014/main" id="{727AB93E-C6DD-48E3-0EDA-B0BDCFA80D9E}"/>
              </a:ext>
            </a:extLst>
          </p:cNvPr>
          <p:cNvSpPr>
            <a:spLocks noGrp="1"/>
          </p:cNvSpPr>
          <p:nvPr>
            <p:ph type="pic" sz="quarter" idx="13"/>
          </p:nvPr>
        </p:nvSpPr>
        <p:spPr>
          <a:xfrm>
            <a:off x="6527800" y="297624"/>
            <a:ext cx="4392613" cy="5579301"/>
          </a:xfrm>
        </p:spPr>
        <p:txBody>
          <a:bodyPr/>
          <a:lstStyle>
            <a:lvl1pPr>
              <a:defRPr>
                <a:solidFill>
                  <a:srgbClr val="767676"/>
                </a:solidFill>
              </a:defRPr>
            </a:lvl1pPr>
          </a:lstStyle>
          <a:p>
            <a:endParaRPr lang="en-US"/>
          </a:p>
        </p:txBody>
      </p:sp>
      <p:pic>
        <p:nvPicPr>
          <p:cNvPr id="2" name="Picture 1" descr="Blue text on a black background&#10;&#10;Description automatically generated">
            <a:extLst>
              <a:ext uri="{FF2B5EF4-FFF2-40B4-BE49-F238E27FC236}">
                <a16:creationId xmlns:a16="http://schemas.microsoft.com/office/drawing/2014/main" id="{D631A041-DE9E-B7A8-37EA-C94DB6FC18E5}"/>
              </a:ext>
            </a:extLst>
          </p:cNvPr>
          <p:cNvPicPr>
            <a:picLocks noChangeAspect="1"/>
          </p:cNvPicPr>
          <p:nvPr userDrawn="1"/>
        </p:nvPicPr>
        <p:blipFill>
          <a:blip r:embed="rId3"/>
          <a:stretch>
            <a:fillRect/>
          </a:stretch>
        </p:blipFill>
        <p:spPr>
          <a:xfrm rot="16200000">
            <a:off x="10944000" y="5000400"/>
            <a:ext cx="1337369" cy="421200"/>
          </a:xfrm>
          <a:prstGeom prst="rect">
            <a:avLst/>
          </a:prstGeom>
        </p:spPr>
      </p:pic>
      <p:sp>
        <p:nvSpPr>
          <p:cNvPr id="11" name="Content Placeholder 2">
            <a:extLst>
              <a:ext uri="{FF2B5EF4-FFF2-40B4-BE49-F238E27FC236}">
                <a16:creationId xmlns:a16="http://schemas.microsoft.com/office/drawing/2014/main" id="{3254D614-672F-6F10-3A1E-3B60365201F1}"/>
              </a:ext>
            </a:extLst>
          </p:cNvPr>
          <p:cNvSpPr>
            <a:spLocks noGrp="1"/>
          </p:cNvSpPr>
          <p:nvPr>
            <p:ph sz="half" idx="15" hasCustomPrompt="1"/>
          </p:nvPr>
        </p:nvSpPr>
        <p:spPr>
          <a:xfrm>
            <a:off x="658812" y="5317958"/>
            <a:ext cx="5074329" cy="558967"/>
          </a:xfrm>
        </p:spPr>
        <p:txBody>
          <a:bodyPr anchor="b" anchorCtr="0"/>
          <a:lstStyle>
            <a:lvl1pPr marL="228600" indent="-228600">
              <a:buFont typeface="Wingdings" pitchFamily="2" charset="2"/>
              <a:buChar char="§"/>
              <a:defRPr/>
            </a:lvl1pPr>
          </a:lstStyle>
          <a:p>
            <a:pPr marL="0" indent="0">
              <a:buNone/>
            </a:pPr>
            <a:r>
              <a:rPr lang="en-US" sz="2000" i="1"/>
              <a:t>Quote/Excerpt credit</a:t>
            </a:r>
          </a:p>
        </p:txBody>
      </p:sp>
      <p:sp>
        <p:nvSpPr>
          <p:cNvPr id="12" name="Text Placeholder 1">
            <a:extLst>
              <a:ext uri="{FF2B5EF4-FFF2-40B4-BE49-F238E27FC236}">
                <a16:creationId xmlns:a16="http://schemas.microsoft.com/office/drawing/2014/main" id="{70FDA833-3A42-FD30-1DE4-587AD66B1162}"/>
              </a:ext>
            </a:extLst>
          </p:cNvPr>
          <p:cNvSpPr>
            <a:spLocks noGrp="1"/>
          </p:cNvSpPr>
          <p:nvPr>
            <p:ph type="body" idx="14" hasCustomPrompt="1"/>
          </p:nvPr>
        </p:nvSpPr>
        <p:spPr>
          <a:xfrm>
            <a:off x="658813" y="908050"/>
            <a:ext cx="5074330" cy="3582519"/>
          </a:xfrm>
        </p:spPr>
        <p:txBody>
          <a:bodyPr lIns="90000"/>
          <a:lstStyle>
            <a:lvl1pPr marL="0" indent="0">
              <a:buNone/>
              <a:defRPr b="1"/>
            </a:lvl1pPr>
          </a:lstStyle>
          <a:p>
            <a:r>
              <a:rPr lang="en-US" sz="3600"/>
              <a:t>“Click to edit text.”</a:t>
            </a:r>
          </a:p>
        </p:txBody>
      </p:sp>
      <p:sp>
        <p:nvSpPr>
          <p:cNvPr id="14" name="Vertical Text Placeholder 10">
            <a:extLst>
              <a:ext uri="{FF2B5EF4-FFF2-40B4-BE49-F238E27FC236}">
                <a16:creationId xmlns:a16="http://schemas.microsoft.com/office/drawing/2014/main" id="{38B419AE-EFFC-604E-A080-214A1B6355B3}"/>
              </a:ext>
            </a:extLst>
          </p:cNvPr>
          <p:cNvSpPr>
            <a:spLocks noGrp="1"/>
          </p:cNvSpPr>
          <p:nvPr>
            <p:ph type="body" orient="vert" sz="quarter" idx="16" hasCustomPrompt="1"/>
          </p:nvPr>
        </p:nvSpPr>
        <p:spPr>
          <a:xfrm rot="10800000">
            <a:off x="10922000" y="2727325"/>
            <a:ext cx="287338" cy="3149600"/>
          </a:xfrm>
        </p:spPr>
        <p:txBody>
          <a:bodyPr vert="eaVert">
            <a:noAutofit/>
          </a:bodyPr>
          <a:lstStyle>
            <a:lvl1pPr marL="0" indent="0">
              <a:buNone/>
              <a:defRPr sz="1100" i="1">
                <a:solidFill>
                  <a:srgbClr val="767676"/>
                </a:solidFill>
              </a:defRPr>
            </a:lvl1pPr>
          </a:lstStyle>
          <a:p>
            <a:pPr lvl="0"/>
            <a:r>
              <a:rPr lang="en-US"/>
              <a:t>Image credit</a:t>
            </a:r>
          </a:p>
        </p:txBody>
      </p:sp>
      <p:pic>
        <p:nvPicPr>
          <p:cNvPr id="4" name="Picture 3" descr="A white letter on a black background&#10;&#10;Description automatically generated">
            <a:extLst>
              <a:ext uri="{FF2B5EF4-FFF2-40B4-BE49-F238E27FC236}">
                <a16:creationId xmlns:a16="http://schemas.microsoft.com/office/drawing/2014/main" id="{7254A933-43AE-08E8-5B6C-443FFDB2D15E}"/>
              </a:ext>
            </a:extLst>
          </p:cNvPr>
          <p:cNvPicPr>
            <a:picLocks noChangeAspect="1"/>
          </p:cNvPicPr>
          <p:nvPr userDrawn="1"/>
        </p:nvPicPr>
        <p:blipFill>
          <a:blip r:embed="rId4"/>
          <a:stretch>
            <a:fillRect/>
          </a:stretch>
        </p:blipFill>
        <p:spPr>
          <a:xfrm>
            <a:off x="370800" y="6271200"/>
            <a:ext cx="1804271" cy="327600"/>
          </a:xfrm>
          <a:prstGeom prst="rect">
            <a:avLst/>
          </a:prstGeom>
        </p:spPr>
      </p:pic>
    </p:spTree>
    <p:extLst>
      <p:ext uri="{BB962C8B-B14F-4D97-AF65-F5344CB8AC3E}">
        <p14:creationId xmlns:p14="http://schemas.microsoft.com/office/powerpoint/2010/main" val="53239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omparis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C2AE6C-5A63-EB37-FDA8-5DF7CEF39A4A}"/>
              </a:ext>
            </a:extLst>
          </p:cNvPr>
          <p:cNvSpPr/>
          <p:nvPr userDrawn="1"/>
        </p:nvSpPr>
        <p:spPr>
          <a:xfrm>
            <a:off x="2835" y="-3"/>
            <a:ext cx="8577604" cy="68580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a:extLst>
              <a:ext uri="{FF2B5EF4-FFF2-40B4-BE49-F238E27FC236}">
                <a16:creationId xmlns:a16="http://schemas.microsoft.com/office/drawing/2014/main" id="{810D25D6-CFF8-0117-1454-32D9C20638B7}"/>
              </a:ext>
            </a:extLst>
          </p:cNvPr>
          <p:cNvSpPr>
            <a:spLocks noGrp="1"/>
          </p:cNvSpPr>
          <p:nvPr>
            <p:ph type="dt" sz="half" idx="10"/>
          </p:nvPr>
        </p:nvSpPr>
        <p:spPr/>
        <p:txBody>
          <a:bodyPr/>
          <a:lstStyle>
            <a:lvl1pPr>
              <a:defRPr>
                <a:solidFill>
                  <a:srgbClr val="767676"/>
                </a:solidFill>
              </a:defRPr>
            </a:lvl1pPr>
          </a:lstStyle>
          <a:p>
            <a:fld id="{0D9D5E5F-8C6C-2A47-B737-E83A52FE6B0F}" type="datetimeyyyy">
              <a:rPr lang="en-CA" smtClean="0"/>
              <a:pPr/>
              <a:t>2026</a:t>
            </a:fld>
            <a:endParaRPr lang="en-US"/>
          </a:p>
        </p:txBody>
      </p:sp>
      <p:sp>
        <p:nvSpPr>
          <p:cNvPr id="8" name="Footer Placeholder 7">
            <a:extLst>
              <a:ext uri="{FF2B5EF4-FFF2-40B4-BE49-F238E27FC236}">
                <a16:creationId xmlns:a16="http://schemas.microsoft.com/office/drawing/2014/main" id="{B281D056-5998-134B-59F9-5C465DC51C51}"/>
              </a:ext>
            </a:extLst>
          </p:cNvPr>
          <p:cNvSpPr>
            <a:spLocks noGrp="1"/>
          </p:cNvSpPr>
          <p:nvPr>
            <p:ph type="ftr" sz="quarter" idx="11"/>
          </p:nvPr>
        </p:nvSpPr>
        <p:spPr/>
        <p:txBody>
          <a:bodyPr/>
          <a:lstStyle>
            <a:lvl1pPr>
              <a:defRPr>
                <a:solidFill>
                  <a:schemeClr val="bg1"/>
                </a:solidFill>
              </a:defRPr>
            </a:lvl1pPr>
          </a:lstStyle>
          <a:p>
            <a:r>
              <a:rPr lang="en-US"/>
              <a:t>Presentation Title, Presenter Name</a:t>
            </a:r>
          </a:p>
        </p:txBody>
      </p:sp>
      <p:sp>
        <p:nvSpPr>
          <p:cNvPr id="9" name="Slide Number Placeholder 8">
            <a:extLst>
              <a:ext uri="{FF2B5EF4-FFF2-40B4-BE49-F238E27FC236}">
                <a16:creationId xmlns:a16="http://schemas.microsoft.com/office/drawing/2014/main" id="{6658213F-DDBE-7067-2B3B-FDBB81F22D7F}"/>
              </a:ext>
            </a:extLst>
          </p:cNvPr>
          <p:cNvSpPr>
            <a:spLocks noGrp="1"/>
          </p:cNvSpPr>
          <p:nvPr>
            <p:ph type="sldNum" sz="quarter" idx="12"/>
          </p:nvPr>
        </p:nvSpPr>
        <p:spPr/>
        <p:txBody>
          <a:bodyPr/>
          <a:lstStyle>
            <a:lvl1pPr>
              <a:defRPr>
                <a:solidFill>
                  <a:srgbClr val="767676"/>
                </a:solidFill>
              </a:defRPr>
            </a:lvl1pPr>
          </a:lstStyle>
          <a:p>
            <a:fld id="{9A8F556D-FA33-6943-88ED-6726004042D7}" type="slidenum">
              <a:rPr lang="en-US" smtClean="0"/>
              <a:pPr/>
              <a:t>‹#›</a:t>
            </a:fld>
            <a:endParaRPr lang="en-US"/>
          </a:p>
        </p:txBody>
      </p:sp>
      <p:sp>
        <p:nvSpPr>
          <p:cNvPr id="13" name="Picture Placeholder 12">
            <a:extLst>
              <a:ext uri="{FF2B5EF4-FFF2-40B4-BE49-F238E27FC236}">
                <a16:creationId xmlns:a16="http://schemas.microsoft.com/office/drawing/2014/main" id="{727AB93E-C6DD-48E3-0EDA-B0BDCFA80D9E}"/>
              </a:ext>
            </a:extLst>
          </p:cNvPr>
          <p:cNvSpPr>
            <a:spLocks noGrp="1"/>
          </p:cNvSpPr>
          <p:nvPr>
            <p:ph type="pic" sz="quarter" idx="13"/>
          </p:nvPr>
        </p:nvSpPr>
        <p:spPr>
          <a:xfrm>
            <a:off x="658813" y="296863"/>
            <a:ext cx="7623483" cy="5579301"/>
          </a:xfrm>
        </p:spPr>
        <p:txBody>
          <a:bodyPr/>
          <a:lstStyle>
            <a:lvl1pPr>
              <a:defRPr>
                <a:solidFill>
                  <a:srgbClr val="767676"/>
                </a:solidFill>
              </a:defRPr>
            </a:lvl1pPr>
          </a:lstStyle>
          <a:p>
            <a:endParaRPr lang="en-US"/>
          </a:p>
        </p:txBody>
      </p:sp>
      <p:sp>
        <p:nvSpPr>
          <p:cNvPr id="14" name="Vertical Text Placeholder 10">
            <a:extLst>
              <a:ext uri="{FF2B5EF4-FFF2-40B4-BE49-F238E27FC236}">
                <a16:creationId xmlns:a16="http://schemas.microsoft.com/office/drawing/2014/main" id="{F92AAC08-6B32-BAB1-E4CB-628EAF0F63FE}"/>
              </a:ext>
            </a:extLst>
          </p:cNvPr>
          <p:cNvSpPr>
            <a:spLocks noGrp="1"/>
          </p:cNvSpPr>
          <p:nvPr>
            <p:ph type="body" orient="vert" sz="quarter" idx="14" hasCustomPrompt="1"/>
          </p:nvPr>
        </p:nvSpPr>
        <p:spPr>
          <a:xfrm rot="10800000">
            <a:off x="371475" y="2726564"/>
            <a:ext cx="287338" cy="3149600"/>
          </a:xfrm>
        </p:spPr>
        <p:txBody>
          <a:bodyPr vert="eaVert">
            <a:noAutofit/>
          </a:bodyPr>
          <a:lstStyle>
            <a:lvl1pPr marL="0" indent="0">
              <a:buNone/>
              <a:defRPr sz="1100" i="1">
                <a:solidFill>
                  <a:schemeClr val="bg1"/>
                </a:solidFill>
              </a:defRPr>
            </a:lvl1pPr>
          </a:lstStyle>
          <a:p>
            <a:pPr lvl="0"/>
            <a:r>
              <a:rPr lang="en-US"/>
              <a:t>Image credit</a:t>
            </a:r>
          </a:p>
        </p:txBody>
      </p:sp>
      <p:pic>
        <p:nvPicPr>
          <p:cNvPr id="2" name="Picture 1" descr="Blue text on a black background&#10;&#10;Description automatically generated">
            <a:extLst>
              <a:ext uri="{FF2B5EF4-FFF2-40B4-BE49-F238E27FC236}">
                <a16:creationId xmlns:a16="http://schemas.microsoft.com/office/drawing/2014/main" id="{D631A041-DE9E-B7A8-37EA-C94DB6FC18E5}"/>
              </a:ext>
            </a:extLst>
          </p:cNvPr>
          <p:cNvPicPr>
            <a:picLocks noChangeAspect="1"/>
          </p:cNvPicPr>
          <p:nvPr userDrawn="1"/>
        </p:nvPicPr>
        <p:blipFill>
          <a:blip r:embed="rId2"/>
          <a:stretch>
            <a:fillRect/>
          </a:stretch>
        </p:blipFill>
        <p:spPr>
          <a:xfrm rot="16200000">
            <a:off x="10944000" y="5000400"/>
            <a:ext cx="1337369" cy="421200"/>
          </a:xfrm>
          <a:prstGeom prst="rect">
            <a:avLst/>
          </a:prstGeom>
        </p:spPr>
      </p:pic>
      <p:pic>
        <p:nvPicPr>
          <p:cNvPr id="5" name="Picture 4" descr="A blue and black logo&#10;&#10;Description automatically generated">
            <a:extLst>
              <a:ext uri="{FF2B5EF4-FFF2-40B4-BE49-F238E27FC236}">
                <a16:creationId xmlns:a16="http://schemas.microsoft.com/office/drawing/2014/main" id="{7887D584-6248-2B34-4A4D-439971EAE351}"/>
              </a:ext>
            </a:extLst>
          </p:cNvPr>
          <p:cNvPicPr>
            <a:picLocks noChangeAspect="1"/>
          </p:cNvPicPr>
          <p:nvPr userDrawn="1"/>
        </p:nvPicPr>
        <p:blipFill>
          <a:blip r:embed="rId3"/>
          <a:stretch>
            <a:fillRect/>
          </a:stretch>
        </p:blipFill>
        <p:spPr>
          <a:xfrm>
            <a:off x="370800" y="6271200"/>
            <a:ext cx="1804270" cy="327600"/>
          </a:xfrm>
          <a:prstGeom prst="rect">
            <a:avLst/>
          </a:prstGeom>
        </p:spPr>
      </p:pic>
      <p:sp>
        <p:nvSpPr>
          <p:cNvPr id="12" name="Content Placeholder 3">
            <a:extLst>
              <a:ext uri="{FF2B5EF4-FFF2-40B4-BE49-F238E27FC236}">
                <a16:creationId xmlns:a16="http://schemas.microsoft.com/office/drawing/2014/main" id="{A710C78D-9822-75A4-8346-CF46F6BC0857}"/>
              </a:ext>
            </a:extLst>
          </p:cNvPr>
          <p:cNvSpPr>
            <a:spLocks noGrp="1"/>
          </p:cNvSpPr>
          <p:nvPr>
            <p:ph sz="half" idx="15"/>
          </p:nvPr>
        </p:nvSpPr>
        <p:spPr>
          <a:xfrm>
            <a:off x="8867775" y="2277030"/>
            <a:ext cx="2341563" cy="3599134"/>
          </a:xfrm>
        </p:spPr>
        <p:txBody>
          <a:bodyPr>
            <a:noAutofit/>
          </a:bodyPr>
          <a:lstStyle>
            <a:lvl1pPr>
              <a:defRPr sz="1800">
                <a:solidFill>
                  <a:schemeClr val="tx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5" name="Text Placeholder 2">
            <a:extLst>
              <a:ext uri="{FF2B5EF4-FFF2-40B4-BE49-F238E27FC236}">
                <a16:creationId xmlns:a16="http://schemas.microsoft.com/office/drawing/2014/main" id="{FDEA0038-5FF6-9CF9-21CD-569FF752A9DD}"/>
              </a:ext>
            </a:extLst>
          </p:cNvPr>
          <p:cNvSpPr>
            <a:spLocks noGrp="1"/>
          </p:cNvSpPr>
          <p:nvPr>
            <p:ph type="body" idx="16"/>
          </p:nvPr>
        </p:nvSpPr>
        <p:spPr>
          <a:xfrm>
            <a:off x="8878801" y="904623"/>
            <a:ext cx="2319512" cy="1089529"/>
          </a:xfrm>
        </p:spPr>
        <p:txBody>
          <a:bodyPr wrap="square" anchor="t" anchorCtr="0">
            <a:spAutoFit/>
          </a:bodyP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22235869"/>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14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7" name="Text Placeholder 2"/>
          <p:cNvSpPr>
            <a:spLocks noGrp="1"/>
          </p:cNvSpPr>
          <p:nvPr>
            <p:ph type="body" idx="1"/>
          </p:nvPr>
        </p:nvSpPr>
        <p:spPr>
          <a:xfrm>
            <a:off x="773411"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773410" y="3337854"/>
            <a:ext cx="4869744" cy="3040252"/>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Click to edit Master text styles</a:t>
            </a:r>
          </a:p>
          <a:p>
            <a:pPr lvl="1"/>
            <a:r>
              <a:rPr lang="en-US"/>
              <a:t>Second level</a:t>
            </a:r>
          </a:p>
          <a:p>
            <a:pPr lvl="2"/>
            <a:r>
              <a:rPr lang="en-US"/>
              <a:t>Third level</a:t>
            </a:r>
          </a:p>
        </p:txBody>
      </p:sp>
      <p:sp>
        <p:nvSpPr>
          <p:cNvPr id="9" name="Text Placeholder 2"/>
          <p:cNvSpPr>
            <a:spLocks noGrp="1"/>
          </p:cNvSpPr>
          <p:nvPr>
            <p:ph type="body" idx="12"/>
          </p:nvPr>
        </p:nvSpPr>
        <p:spPr>
          <a:xfrm>
            <a:off x="5968074"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3"/>
          </p:nvPr>
        </p:nvSpPr>
        <p:spPr>
          <a:xfrm>
            <a:off x="5968073" y="3337854"/>
            <a:ext cx="4869744" cy="3040251"/>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Click to edit Master text styles</a:t>
            </a:r>
          </a:p>
          <a:p>
            <a:pPr lvl="1"/>
            <a:r>
              <a:rPr lang="en-US"/>
              <a:t>Second level</a:t>
            </a:r>
          </a:p>
          <a:p>
            <a:pPr lvl="2"/>
            <a:r>
              <a:rPr lang="en-US"/>
              <a:t>Third level</a:t>
            </a:r>
          </a:p>
        </p:txBody>
      </p:sp>
      <p:sp>
        <p:nvSpPr>
          <p:cNvPr id="11" name="Title 1"/>
          <p:cNvSpPr>
            <a:spLocks noGrp="1"/>
          </p:cNvSpPr>
          <p:nvPr>
            <p:ph type="title" hasCustomPrompt="1"/>
          </p:nvPr>
        </p:nvSpPr>
        <p:spPr>
          <a:xfrm>
            <a:off x="773410" y="979687"/>
            <a:ext cx="10064407" cy="637077"/>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357280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74EC-FD89-CA45-0A49-D29EAFEEDC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678F1AA-CF9F-E1B0-0DF3-4B63E5620A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8952579-047A-7BAC-B80B-EDA3D3E0E7C3}"/>
              </a:ext>
            </a:extLst>
          </p:cNvPr>
          <p:cNvSpPr>
            <a:spLocks noGrp="1"/>
          </p:cNvSpPr>
          <p:nvPr>
            <p:ph type="dt" sz="half" idx="10"/>
          </p:nvPr>
        </p:nvSpPr>
        <p:spPr/>
        <p:txBody>
          <a:bodyPr/>
          <a:lstStyle/>
          <a:p>
            <a:fld id="{685C4514-13FA-4BD6-B381-F8DE9651EEF8}" type="datetimeFigureOut">
              <a:rPr lang="en-CA" smtClean="0"/>
              <a:t>2026-04-29</a:t>
            </a:fld>
            <a:endParaRPr lang="en-CA"/>
          </a:p>
        </p:txBody>
      </p:sp>
      <p:sp>
        <p:nvSpPr>
          <p:cNvPr id="5" name="Footer Placeholder 4">
            <a:extLst>
              <a:ext uri="{FF2B5EF4-FFF2-40B4-BE49-F238E27FC236}">
                <a16:creationId xmlns:a16="http://schemas.microsoft.com/office/drawing/2014/main" id="{106FCBE2-F9B0-4F5F-E72B-E6E5A80D11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FF53510-F6D9-A49F-70E6-25DC84FB3127}"/>
              </a:ext>
            </a:extLst>
          </p:cNvPr>
          <p:cNvSpPr>
            <a:spLocks noGrp="1"/>
          </p:cNvSpPr>
          <p:nvPr>
            <p:ph type="sldNum" sz="quarter" idx="12"/>
          </p:nvPr>
        </p:nvSpPr>
        <p:spPr/>
        <p:txBody>
          <a:bodyPr/>
          <a:lstStyle/>
          <a:p>
            <a:fld id="{402C2EF9-451C-43DD-BCE1-0CB593F2A0B6}" type="slidenum">
              <a:rPr lang="en-CA" smtClean="0"/>
              <a:t>‹#›</a:t>
            </a:fld>
            <a:endParaRPr lang="en-CA"/>
          </a:p>
        </p:txBody>
      </p:sp>
    </p:spTree>
    <p:extLst>
      <p:ext uri="{BB962C8B-B14F-4D97-AF65-F5344CB8AC3E}">
        <p14:creationId xmlns:p14="http://schemas.microsoft.com/office/powerpoint/2010/main" val="184936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C005-AE25-7BE9-6BB7-68D19A5338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35AC4DA-BF91-9C12-F340-97EC9363F6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C884E8-5255-0872-D5B2-5551B031A883}"/>
              </a:ext>
            </a:extLst>
          </p:cNvPr>
          <p:cNvSpPr>
            <a:spLocks noGrp="1"/>
          </p:cNvSpPr>
          <p:nvPr>
            <p:ph type="dt" sz="half" idx="10"/>
          </p:nvPr>
        </p:nvSpPr>
        <p:spPr/>
        <p:txBody>
          <a:bodyPr/>
          <a:lstStyle/>
          <a:p>
            <a:fld id="{685C4514-13FA-4BD6-B381-F8DE9651EEF8}" type="datetimeFigureOut">
              <a:rPr lang="en-CA" smtClean="0"/>
              <a:t>2026-04-29</a:t>
            </a:fld>
            <a:endParaRPr lang="en-CA"/>
          </a:p>
        </p:txBody>
      </p:sp>
      <p:sp>
        <p:nvSpPr>
          <p:cNvPr id="5" name="Footer Placeholder 4">
            <a:extLst>
              <a:ext uri="{FF2B5EF4-FFF2-40B4-BE49-F238E27FC236}">
                <a16:creationId xmlns:a16="http://schemas.microsoft.com/office/drawing/2014/main" id="{BB41524D-4B26-C69B-3F94-C6DA0FA94D4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985D407-C772-7837-7708-96AE7A7E8F1F}"/>
              </a:ext>
            </a:extLst>
          </p:cNvPr>
          <p:cNvSpPr>
            <a:spLocks noGrp="1"/>
          </p:cNvSpPr>
          <p:nvPr>
            <p:ph type="sldNum" sz="quarter" idx="12"/>
          </p:nvPr>
        </p:nvSpPr>
        <p:spPr/>
        <p:txBody>
          <a:bodyPr/>
          <a:lstStyle/>
          <a:p>
            <a:fld id="{402C2EF9-451C-43DD-BCE1-0CB593F2A0B6}" type="slidenum">
              <a:rPr lang="en-CA" smtClean="0"/>
              <a:t>‹#›</a:t>
            </a:fld>
            <a:endParaRPr lang="en-CA"/>
          </a:p>
        </p:txBody>
      </p:sp>
    </p:spTree>
    <p:extLst>
      <p:ext uri="{BB962C8B-B14F-4D97-AF65-F5344CB8AC3E}">
        <p14:creationId xmlns:p14="http://schemas.microsoft.com/office/powerpoint/2010/main" val="359101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A777-A425-4D1E-7152-F849D74CFC7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45FDCC7-2F91-3F41-82F0-1F2F8B886D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BF6D34C-4340-0E2C-2198-A1DDE856F4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E6E7B4C-EA2F-90B2-9AE6-28F9786808A9}"/>
              </a:ext>
            </a:extLst>
          </p:cNvPr>
          <p:cNvSpPr>
            <a:spLocks noGrp="1"/>
          </p:cNvSpPr>
          <p:nvPr>
            <p:ph type="dt" sz="half" idx="10"/>
          </p:nvPr>
        </p:nvSpPr>
        <p:spPr/>
        <p:txBody>
          <a:bodyPr/>
          <a:lstStyle/>
          <a:p>
            <a:fld id="{685C4514-13FA-4BD6-B381-F8DE9651EEF8}" type="datetimeFigureOut">
              <a:rPr lang="en-CA" smtClean="0"/>
              <a:t>2026-04-29</a:t>
            </a:fld>
            <a:endParaRPr lang="en-CA"/>
          </a:p>
        </p:txBody>
      </p:sp>
      <p:sp>
        <p:nvSpPr>
          <p:cNvPr id="6" name="Footer Placeholder 5">
            <a:extLst>
              <a:ext uri="{FF2B5EF4-FFF2-40B4-BE49-F238E27FC236}">
                <a16:creationId xmlns:a16="http://schemas.microsoft.com/office/drawing/2014/main" id="{A4F5A47A-0185-5249-25E2-3AA80658EAE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91ACCE7-2066-907B-7A10-B68430F81794}"/>
              </a:ext>
            </a:extLst>
          </p:cNvPr>
          <p:cNvSpPr>
            <a:spLocks noGrp="1"/>
          </p:cNvSpPr>
          <p:nvPr>
            <p:ph type="sldNum" sz="quarter" idx="12"/>
          </p:nvPr>
        </p:nvSpPr>
        <p:spPr/>
        <p:txBody>
          <a:bodyPr/>
          <a:lstStyle/>
          <a:p>
            <a:fld id="{402C2EF9-451C-43DD-BCE1-0CB593F2A0B6}" type="slidenum">
              <a:rPr lang="en-CA" smtClean="0"/>
              <a:t>‹#›</a:t>
            </a:fld>
            <a:endParaRPr lang="en-CA"/>
          </a:p>
        </p:txBody>
      </p:sp>
    </p:spTree>
    <p:extLst>
      <p:ext uri="{BB962C8B-B14F-4D97-AF65-F5344CB8AC3E}">
        <p14:creationId xmlns:p14="http://schemas.microsoft.com/office/powerpoint/2010/main" val="263744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DD83-75BB-F1FA-E534-6E61E00E084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02F6995-74C0-FE97-7BCB-32636AE14E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9688E5-3F42-C3B6-5BF7-84D6482FFB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4B17EF5-DFFC-61D0-760D-E7766F6E81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0E38EA-2962-99E4-8EC5-7D5C2D9053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105CFC2-1D12-A9BA-85FD-122ECCFB4798}"/>
              </a:ext>
            </a:extLst>
          </p:cNvPr>
          <p:cNvSpPr>
            <a:spLocks noGrp="1"/>
          </p:cNvSpPr>
          <p:nvPr>
            <p:ph type="dt" sz="half" idx="10"/>
          </p:nvPr>
        </p:nvSpPr>
        <p:spPr/>
        <p:txBody>
          <a:bodyPr/>
          <a:lstStyle/>
          <a:p>
            <a:fld id="{685C4514-13FA-4BD6-B381-F8DE9651EEF8}" type="datetimeFigureOut">
              <a:rPr lang="en-CA" smtClean="0"/>
              <a:t>2026-04-29</a:t>
            </a:fld>
            <a:endParaRPr lang="en-CA"/>
          </a:p>
        </p:txBody>
      </p:sp>
      <p:sp>
        <p:nvSpPr>
          <p:cNvPr id="8" name="Footer Placeholder 7">
            <a:extLst>
              <a:ext uri="{FF2B5EF4-FFF2-40B4-BE49-F238E27FC236}">
                <a16:creationId xmlns:a16="http://schemas.microsoft.com/office/drawing/2014/main" id="{99C699C4-03E5-BB3C-BE03-04010BCDF6D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14D1F9A-A521-B33F-7ED6-F9ACBC83EFE2}"/>
              </a:ext>
            </a:extLst>
          </p:cNvPr>
          <p:cNvSpPr>
            <a:spLocks noGrp="1"/>
          </p:cNvSpPr>
          <p:nvPr>
            <p:ph type="sldNum" sz="quarter" idx="12"/>
          </p:nvPr>
        </p:nvSpPr>
        <p:spPr/>
        <p:txBody>
          <a:bodyPr/>
          <a:lstStyle/>
          <a:p>
            <a:fld id="{402C2EF9-451C-43DD-BCE1-0CB593F2A0B6}" type="slidenum">
              <a:rPr lang="en-CA" smtClean="0"/>
              <a:t>‹#›</a:t>
            </a:fld>
            <a:endParaRPr lang="en-CA"/>
          </a:p>
        </p:txBody>
      </p:sp>
    </p:spTree>
    <p:extLst>
      <p:ext uri="{BB962C8B-B14F-4D97-AF65-F5344CB8AC3E}">
        <p14:creationId xmlns:p14="http://schemas.microsoft.com/office/powerpoint/2010/main" val="282411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7B196-BAC9-3742-660A-45073EDA7AF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C202C52-66BA-A104-9E19-4C4AFF9A84DC}"/>
              </a:ext>
            </a:extLst>
          </p:cNvPr>
          <p:cNvSpPr>
            <a:spLocks noGrp="1"/>
          </p:cNvSpPr>
          <p:nvPr>
            <p:ph type="dt" sz="half" idx="10"/>
          </p:nvPr>
        </p:nvSpPr>
        <p:spPr/>
        <p:txBody>
          <a:bodyPr/>
          <a:lstStyle/>
          <a:p>
            <a:fld id="{685C4514-13FA-4BD6-B381-F8DE9651EEF8}" type="datetimeFigureOut">
              <a:rPr lang="en-CA" smtClean="0"/>
              <a:t>2026-04-29</a:t>
            </a:fld>
            <a:endParaRPr lang="en-CA"/>
          </a:p>
        </p:txBody>
      </p:sp>
      <p:sp>
        <p:nvSpPr>
          <p:cNvPr id="4" name="Footer Placeholder 3">
            <a:extLst>
              <a:ext uri="{FF2B5EF4-FFF2-40B4-BE49-F238E27FC236}">
                <a16:creationId xmlns:a16="http://schemas.microsoft.com/office/drawing/2014/main" id="{66131686-6099-DDFC-85F1-FCFD4B269F0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EA50EF3-8320-D842-8431-299A41C6D2CE}"/>
              </a:ext>
            </a:extLst>
          </p:cNvPr>
          <p:cNvSpPr>
            <a:spLocks noGrp="1"/>
          </p:cNvSpPr>
          <p:nvPr>
            <p:ph type="sldNum" sz="quarter" idx="12"/>
          </p:nvPr>
        </p:nvSpPr>
        <p:spPr/>
        <p:txBody>
          <a:bodyPr/>
          <a:lstStyle/>
          <a:p>
            <a:fld id="{402C2EF9-451C-43DD-BCE1-0CB593F2A0B6}" type="slidenum">
              <a:rPr lang="en-CA" smtClean="0"/>
              <a:t>‹#›</a:t>
            </a:fld>
            <a:endParaRPr lang="en-CA"/>
          </a:p>
        </p:txBody>
      </p:sp>
    </p:spTree>
    <p:extLst>
      <p:ext uri="{BB962C8B-B14F-4D97-AF65-F5344CB8AC3E}">
        <p14:creationId xmlns:p14="http://schemas.microsoft.com/office/powerpoint/2010/main" val="242453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53941C-B5EF-946F-D654-778788F6D995}"/>
              </a:ext>
            </a:extLst>
          </p:cNvPr>
          <p:cNvSpPr>
            <a:spLocks noGrp="1"/>
          </p:cNvSpPr>
          <p:nvPr>
            <p:ph type="dt" sz="half" idx="10"/>
          </p:nvPr>
        </p:nvSpPr>
        <p:spPr/>
        <p:txBody>
          <a:bodyPr/>
          <a:lstStyle/>
          <a:p>
            <a:fld id="{685C4514-13FA-4BD6-B381-F8DE9651EEF8}" type="datetimeFigureOut">
              <a:rPr lang="en-CA" smtClean="0"/>
              <a:t>2026-04-29</a:t>
            </a:fld>
            <a:endParaRPr lang="en-CA"/>
          </a:p>
        </p:txBody>
      </p:sp>
      <p:sp>
        <p:nvSpPr>
          <p:cNvPr id="3" name="Footer Placeholder 2">
            <a:extLst>
              <a:ext uri="{FF2B5EF4-FFF2-40B4-BE49-F238E27FC236}">
                <a16:creationId xmlns:a16="http://schemas.microsoft.com/office/drawing/2014/main" id="{01022FE9-B27A-CA39-180E-969BC2FD768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B01C926-BF69-1B3F-46A5-ABDB2D808134}"/>
              </a:ext>
            </a:extLst>
          </p:cNvPr>
          <p:cNvSpPr>
            <a:spLocks noGrp="1"/>
          </p:cNvSpPr>
          <p:nvPr>
            <p:ph type="sldNum" sz="quarter" idx="12"/>
          </p:nvPr>
        </p:nvSpPr>
        <p:spPr/>
        <p:txBody>
          <a:bodyPr/>
          <a:lstStyle/>
          <a:p>
            <a:fld id="{402C2EF9-451C-43DD-BCE1-0CB593F2A0B6}" type="slidenum">
              <a:rPr lang="en-CA" smtClean="0"/>
              <a:t>‹#›</a:t>
            </a:fld>
            <a:endParaRPr lang="en-CA"/>
          </a:p>
        </p:txBody>
      </p:sp>
    </p:spTree>
    <p:extLst>
      <p:ext uri="{BB962C8B-B14F-4D97-AF65-F5344CB8AC3E}">
        <p14:creationId xmlns:p14="http://schemas.microsoft.com/office/powerpoint/2010/main" val="417278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857E-1492-7AB9-BE58-61C145E43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730FF60-104B-AF95-71BC-DBED8EDD43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BADF4D1-FC37-4DAF-0377-780395961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7A8336-228C-F180-426E-B50EC5DE4CE5}"/>
              </a:ext>
            </a:extLst>
          </p:cNvPr>
          <p:cNvSpPr>
            <a:spLocks noGrp="1"/>
          </p:cNvSpPr>
          <p:nvPr>
            <p:ph type="dt" sz="half" idx="10"/>
          </p:nvPr>
        </p:nvSpPr>
        <p:spPr/>
        <p:txBody>
          <a:bodyPr/>
          <a:lstStyle/>
          <a:p>
            <a:fld id="{685C4514-13FA-4BD6-B381-F8DE9651EEF8}" type="datetimeFigureOut">
              <a:rPr lang="en-CA" smtClean="0"/>
              <a:t>2026-04-29</a:t>
            </a:fld>
            <a:endParaRPr lang="en-CA"/>
          </a:p>
        </p:txBody>
      </p:sp>
      <p:sp>
        <p:nvSpPr>
          <p:cNvPr id="6" name="Footer Placeholder 5">
            <a:extLst>
              <a:ext uri="{FF2B5EF4-FFF2-40B4-BE49-F238E27FC236}">
                <a16:creationId xmlns:a16="http://schemas.microsoft.com/office/drawing/2014/main" id="{22BAA946-A549-7B2F-9BA8-15FE3750508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4DF9CB8-865E-8232-9BD3-21E71B7E3D8D}"/>
              </a:ext>
            </a:extLst>
          </p:cNvPr>
          <p:cNvSpPr>
            <a:spLocks noGrp="1"/>
          </p:cNvSpPr>
          <p:nvPr>
            <p:ph type="sldNum" sz="quarter" idx="12"/>
          </p:nvPr>
        </p:nvSpPr>
        <p:spPr/>
        <p:txBody>
          <a:bodyPr/>
          <a:lstStyle/>
          <a:p>
            <a:fld id="{402C2EF9-451C-43DD-BCE1-0CB593F2A0B6}" type="slidenum">
              <a:rPr lang="en-CA" smtClean="0"/>
              <a:t>‹#›</a:t>
            </a:fld>
            <a:endParaRPr lang="en-CA"/>
          </a:p>
        </p:txBody>
      </p:sp>
    </p:spTree>
    <p:extLst>
      <p:ext uri="{BB962C8B-B14F-4D97-AF65-F5344CB8AC3E}">
        <p14:creationId xmlns:p14="http://schemas.microsoft.com/office/powerpoint/2010/main" val="13775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6647-A7AF-20AA-9FBB-2C78C160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4E1B112-2B78-1B6D-9215-C353FE3D5C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070F120-8350-107E-DE44-0E6A7EE11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5D3AA-781C-B555-2847-44DC51A0AF69}"/>
              </a:ext>
            </a:extLst>
          </p:cNvPr>
          <p:cNvSpPr>
            <a:spLocks noGrp="1"/>
          </p:cNvSpPr>
          <p:nvPr>
            <p:ph type="dt" sz="half" idx="10"/>
          </p:nvPr>
        </p:nvSpPr>
        <p:spPr/>
        <p:txBody>
          <a:bodyPr/>
          <a:lstStyle/>
          <a:p>
            <a:fld id="{685C4514-13FA-4BD6-B381-F8DE9651EEF8}" type="datetimeFigureOut">
              <a:rPr lang="en-CA" smtClean="0"/>
              <a:t>2026-04-29</a:t>
            </a:fld>
            <a:endParaRPr lang="en-CA"/>
          </a:p>
        </p:txBody>
      </p:sp>
      <p:sp>
        <p:nvSpPr>
          <p:cNvPr id="6" name="Footer Placeholder 5">
            <a:extLst>
              <a:ext uri="{FF2B5EF4-FFF2-40B4-BE49-F238E27FC236}">
                <a16:creationId xmlns:a16="http://schemas.microsoft.com/office/drawing/2014/main" id="{B9EE9378-74B9-DADC-9C3D-0F2970AD138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D27C06C-5640-FCA3-FF46-545D45A30193}"/>
              </a:ext>
            </a:extLst>
          </p:cNvPr>
          <p:cNvSpPr>
            <a:spLocks noGrp="1"/>
          </p:cNvSpPr>
          <p:nvPr>
            <p:ph type="sldNum" sz="quarter" idx="12"/>
          </p:nvPr>
        </p:nvSpPr>
        <p:spPr/>
        <p:txBody>
          <a:bodyPr/>
          <a:lstStyle/>
          <a:p>
            <a:fld id="{402C2EF9-451C-43DD-BCE1-0CB593F2A0B6}" type="slidenum">
              <a:rPr lang="en-CA" smtClean="0"/>
              <a:t>‹#›</a:t>
            </a:fld>
            <a:endParaRPr lang="en-CA"/>
          </a:p>
        </p:txBody>
      </p:sp>
    </p:spTree>
    <p:extLst>
      <p:ext uri="{BB962C8B-B14F-4D97-AF65-F5344CB8AC3E}">
        <p14:creationId xmlns:p14="http://schemas.microsoft.com/office/powerpoint/2010/main" val="220526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A7216-1154-6A87-CBEF-8547612AE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2CD99B4-59B9-E676-D303-D6BBF8A1F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BB8626-35BC-2C8E-2C9A-D37E431B44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5C4514-13FA-4BD6-B381-F8DE9651EEF8}" type="datetimeFigureOut">
              <a:rPr lang="en-CA" smtClean="0"/>
              <a:t>2026-04-29</a:t>
            </a:fld>
            <a:endParaRPr lang="en-CA"/>
          </a:p>
        </p:txBody>
      </p:sp>
      <p:sp>
        <p:nvSpPr>
          <p:cNvPr id="5" name="Footer Placeholder 4">
            <a:extLst>
              <a:ext uri="{FF2B5EF4-FFF2-40B4-BE49-F238E27FC236}">
                <a16:creationId xmlns:a16="http://schemas.microsoft.com/office/drawing/2014/main" id="{1888C7CF-5FF7-4AB3-450D-4A8E045D86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DC056CA1-7D35-93A6-DD73-99A80C24FE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2C2EF9-451C-43DD-BCE1-0CB593F2A0B6}" type="slidenum">
              <a:rPr lang="en-CA" smtClean="0"/>
              <a:t>‹#›</a:t>
            </a:fld>
            <a:endParaRPr lang="en-CA"/>
          </a:p>
        </p:txBody>
      </p:sp>
    </p:spTree>
    <p:extLst>
      <p:ext uri="{BB962C8B-B14F-4D97-AF65-F5344CB8AC3E}">
        <p14:creationId xmlns:p14="http://schemas.microsoft.com/office/powerpoint/2010/main" val="343264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56_4DE75A3E.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234453F-E77C-C19A-D13E-600D4B0DB852}"/>
              </a:ext>
            </a:extLst>
          </p:cNvPr>
          <p:cNvSpPr>
            <a:spLocks noGrp="1"/>
          </p:cNvSpPr>
          <p:nvPr>
            <p:ph type="subTitle" idx="1"/>
          </p:nvPr>
        </p:nvSpPr>
        <p:spPr>
          <a:xfrm>
            <a:off x="6547184" y="2346673"/>
            <a:ext cx="4681537" cy="341632"/>
          </a:xfrm>
        </p:spPr>
        <p:txBody>
          <a:bodyPr vert="horz" wrap="square" lIns="90000" tIns="45720" rIns="91440" bIns="45720" rtlCol="0" anchor="t">
            <a:spAutoFit/>
          </a:bodyPr>
          <a:lstStyle/>
          <a:p>
            <a:r>
              <a:rPr lang="en-US"/>
              <a:t>Canada's Particle Accelerator Centre</a:t>
            </a:r>
          </a:p>
        </p:txBody>
      </p:sp>
      <p:sp>
        <p:nvSpPr>
          <p:cNvPr id="4" name="Date Placeholder 3">
            <a:extLst>
              <a:ext uri="{FF2B5EF4-FFF2-40B4-BE49-F238E27FC236}">
                <a16:creationId xmlns:a16="http://schemas.microsoft.com/office/drawing/2014/main" id="{27C73E17-2802-00DD-11F0-ECA7C06B49BE}"/>
              </a:ext>
            </a:extLst>
          </p:cNvPr>
          <p:cNvSpPr>
            <a:spLocks noGrp="1"/>
          </p:cNvSpPr>
          <p:nvPr>
            <p:ph type="dt" sz="half" idx="10"/>
          </p:nvPr>
        </p:nvSpPr>
        <p:spPr/>
        <p:txBody>
          <a:bodyPr/>
          <a:lstStyle/>
          <a:p>
            <a:fld id="{EFA855C4-5BED-5B46-AD19-D07B1ECC4C24}" type="datetimeyyyy">
              <a:rPr lang="en-CA" smtClean="0"/>
              <a:pPr/>
              <a:t>2026</a:t>
            </a:fld>
            <a:endParaRPr lang="en-US"/>
          </a:p>
        </p:txBody>
      </p:sp>
      <p:sp>
        <p:nvSpPr>
          <p:cNvPr id="5" name="Slide Number Placeholder 4">
            <a:extLst>
              <a:ext uri="{FF2B5EF4-FFF2-40B4-BE49-F238E27FC236}">
                <a16:creationId xmlns:a16="http://schemas.microsoft.com/office/drawing/2014/main" id="{FAF258AB-690B-4391-0F5C-F9E00C51A869}"/>
              </a:ext>
            </a:extLst>
          </p:cNvPr>
          <p:cNvSpPr>
            <a:spLocks noGrp="1"/>
          </p:cNvSpPr>
          <p:nvPr>
            <p:ph type="sldNum" sz="quarter" idx="12"/>
          </p:nvPr>
        </p:nvSpPr>
        <p:spPr/>
        <p:txBody>
          <a:bodyPr/>
          <a:lstStyle/>
          <a:p>
            <a:fld id="{9A8F556D-FA33-6943-88ED-6726004042D7}" type="slidenum">
              <a:rPr lang="en-US" smtClean="0"/>
              <a:pPr/>
              <a:t>1</a:t>
            </a:fld>
            <a:endParaRPr lang="en-US"/>
          </a:p>
        </p:txBody>
      </p:sp>
      <p:pic>
        <p:nvPicPr>
          <p:cNvPr id="9" name="Picture Placeholder 8">
            <a:extLst>
              <a:ext uri="{FF2B5EF4-FFF2-40B4-BE49-F238E27FC236}">
                <a16:creationId xmlns:a16="http://schemas.microsoft.com/office/drawing/2014/main" id="{BBC78AB2-C9C3-50C4-DFCC-54547D34DBC5}"/>
              </a:ext>
            </a:extLst>
          </p:cNvPr>
          <p:cNvPicPr>
            <a:picLocks noGrp="1" noChangeAspect="1"/>
          </p:cNvPicPr>
          <p:nvPr>
            <p:ph type="pic" sz="quarter" idx="13"/>
          </p:nvPr>
        </p:nvPicPr>
        <p:blipFill rotWithShape="1">
          <a:blip r:embed="rId3"/>
          <a:srcRect l="19186" t="1588" r="19309" b="547"/>
          <a:stretch/>
        </p:blipFill>
        <p:spPr>
          <a:xfrm>
            <a:off x="0" y="-4"/>
            <a:ext cx="6095996" cy="6858000"/>
          </a:xfrm>
        </p:spPr>
      </p:pic>
      <p:sp>
        <p:nvSpPr>
          <p:cNvPr id="10" name="TextBox 9">
            <a:extLst>
              <a:ext uri="{FF2B5EF4-FFF2-40B4-BE49-F238E27FC236}">
                <a16:creationId xmlns:a16="http://schemas.microsoft.com/office/drawing/2014/main" id="{9F0C70E5-6A58-BCE7-8BC8-43AD112ACA55}"/>
              </a:ext>
            </a:extLst>
          </p:cNvPr>
          <p:cNvSpPr txBox="1"/>
          <p:nvPr/>
        </p:nvSpPr>
        <p:spPr>
          <a:xfrm>
            <a:off x="6236208" y="2987841"/>
            <a:ext cx="572414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rgbClr val="1BB7F1"/>
                </a:solidFill>
                <a:latin typeface="Arial"/>
                <a:cs typeface="Arial"/>
              </a:rPr>
              <a:t>Psychological Health and Safety</a:t>
            </a:r>
          </a:p>
        </p:txBody>
      </p:sp>
    </p:spTree>
    <p:extLst>
      <p:ext uri="{BB962C8B-B14F-4D97-AF65-F5344CB8AC3E}">
        <p14:creationId xmlns:p14="http://schemas.microsoft.com/office/powerpoint/2010/main" val="320499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C104FD8-9D1A-6DE4-E04E-19CC0DB1B13A}"/>
              </a:ext>
            </a:extLst>
          </p:cNvPr>
          <p:cNvSpPr txBox="1">
            <a:spLocks/>
          </p:cNvSpPr>
          <p:nvPr/>
        </p:nvSpPr>
        <p:spPr>
          <a:xfrm>
            <a:off x="11722206" y="6576348"/>
            <a:ext cx="500934" cy="3795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CB4B4D-7CA3-9044-876B-883B54F8677D}" type="slidenum">
              <a:rPr lang="en-CA" smtClean="0">
                <a:solidFill>
                  <a:schemeClr val="bg1"/>
                </a:solidFill>
              </a:rPr>
              <a:pPr/>
              <a:t>2</a:t>
            </a:fld>
            <a:endParaRPr lang="en-CA">
              <a:solidFill>
                <a:schemeClr val="bg1"/>
              </a:solidFill>
            </a:endParaRPr>
          </a:p>
        </p:txBody>
      </p:sp>
      <p:sp>
        <p:nvSpPr>
          <p:cNvPr id="2" name="Rectangle 1">
            <a:extLst>
              <a:ext uri="{FF2B5EF4-FFF2-40B4-BE49-F238E27FC236}">
                <a16:creationId xmlns:a16="http://schemas.microsoft.com/office/drawing/2014/main" id="{4FDC96DA-7D01-45D2-ACE5-38DBB4780A8A}"/>
              </a:ext>
            </a:extLst>
          </p:cNvPr>
          <p:cNvSpPr/>
          <p:nvPr/>
        </p:nvSpPr>
        <p:spPr>
          <a:xfrm>
            <a:off x="96167" y="79454"/>
            <a:ext cx="9126786" cy="58477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a:solidFill>
                  <a:srgbClr val="00AEEF"/>
                </a:solidFill>
                <a:latin typeface="Arial"/>
                <a:ea typeface="Calibri"/>
                <a:cs typeface="Arial"/>
              </a:rPr>
              <a:t>What is Psychological Health and Safety </a:t>
            </a:r>
            <a:endParaRPr lang="en-US">
              <a:latin typeface="Arial" panose="020B0604020202020204" pitchFamily="34" charset="0"/>
              <a:cs typeface="Arial" panose="020B0604020202020204" pitchFamily="34" charset="0"/>
            </a:endParaRPr>
          </a:p>
        </p:txBody>
      </p:sp>
      <p:sp>
        <p:nvSpPr>
          <p:cNvPr id="3" name="TextBox 9">
            <a:extLst>
              <a:ext uri="{FF2B5EF4-FFF2-40B4-BE49-F238E27FC236}">
                <a16:creationId xmlns:a16="http://schemas.microsoft.com/office/drawing/2014/main" id="{DA1B6285-D8AB-8CC9-C82C-387754A28D3A}"/>
              </a:ext>
            </a:extLst>
          </p:cNvPr>
          <p:cNvSpPr txBox="1"/>
          <p:nvPr/>
        </p:nvSpPr>
        <p:spPr>
          <a:xfrm>
            <a:off x="297202" y="1842588"/>
            <a:ext cx="11644435" cy="30982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000"/>
              </a:spcBef>
            </a:pPr>
            <a:r>
              <a:rPr lang="en-US" sz="2400" b="1">
                <a:latin typeface="Arial"/>
                <a:cs typeface="Arial"/>
              </a:rPr>
              <a:t>Psychological health and safety is a shared belief where members feel secure to express ideas, concerns or mistakes without fear of humiliation, retribution or marginalization. (Amy Edmonson)</a:t>
            </a:r>
          </a:p>
          <a:p>
            <a:pPr>
              <a:lnSpc>
                <a:spcPct val="90000"/>
              </a:lnSpc>
              <a:spcBef>
                <a:spcPts val="1000"/>
              </a:spcBef>
            </a:pPr>
            <a:endParaRPr lang="en-US" sz="1600">
              <a:latin typeface="Arial" panose="020B0604020202020204" pitchFamily="34" charset="0"/>
              <a:cs typeface="Arial" panose="020B0604020202020204" pitchFamily="34" charset="0"/>
            </a:endParaRPr>
          </a:p>
          <a:p>
            <a:pPr>
              <a:lnSpc>
                <a:spcPct val="90000"/>
              </a:lnSpc>
              <a:spcBef>
                <a:spcPts val="1000"/>
              </a:spcBef>
            </a:pPr>
            <a:endParaRPr lang="en-US">
              <a:latin typeface="Arial" panose="020B0604020202020204" pitchFamily="34" charset="0"/>
              <a:cs typeface="Arial" panose="020B0604020202020204" pitchFamily="34" charset="0"/>
            </a:endParaRPr>
          </a:p>
          <a:p>
            <a:pPr>
              <a:lnSpc>
                <a:spcPct val="90000"/>
              </a:lnSpc>
              <a:spcBef>
                <a:spcPts val="1000"/>
              </a:spcBef>
            </a:pPr>
            <a:endParaRPr lang="en-US" sz="2000">
              <a:latin typeface="Arial" panose="020B0604020202020204" pitchFamily="34" charset="0"/>
              <a:cs typeface="Arial" panose="020B0604020202020204" pitchFamily="34" charset="0"/>
            </a:endParaRPr>
          </a:p>
          <a:p>
            <a:pPr algn="ctr">
              <a:lnSpc>
                <a:spcPct val="90000"/>
              </a:lnSpc>
              <a:spcBef>
                <a:spcPts val="1000"/>
              </a:spcBef>
            </a:pPr>
            <a:r>
              <a:rPr lang="en-US" sz="2000">
                <a:latin typeface="Arial"/>
                <a:cs typeface="Arial"/>
              </a:rPr>
              <a:t>This is a new concept and as important in managing physical health and safety.  </a:t>
            </a:r>
            <a:br>
              <a:rPr lang="en-US" sz="1600">
                <a:latin typeface="Arial" panose="020B0604020202020204" pitchFamily="34" charset="0"/>
                <a:cs typeface="Arial" panose="020B0604020202020204" pitchFamily="34" charset="0"/>
              </a:rPr>
            </a:br>
            <a:br>
              <a:rPr lang="en-US" sz="1600">
                <a:latin typeface="Arial" panose="020B0604020202020204" pitchFamily="34" charset="0"/>
                <a:cs typeface="Arial" panose="020B0604020202020204" pitchFamily="34" charset="0"/>
              </a:rPr>
            </a:b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87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77E03D3-F0DA-59FE-886D-35E08E9134DB}"/>
              </a:ext>
            </a:extLst>
          </p:cNvPr>
          <p:cNvSpPr>
            <a:spLocks noGrp="1"/>
          </p:cNvSpPr>
          <p:nvPr>
            <p:ph type="dt" sz="half" idx="10"/>
          </p:nvPr>
        </p:nvSpPr>
        <p:spPr/>
        <p:txBody>
          <a:bodyPr/>
          <a:lstStyle/>
          <a:p>
            <a:fld id="{0D9D5E5F-8C6C-2A47-B737-E83A52FE6B0F}" type="datetimeyyyy">
              <a:rPr lang="en-CA" smtClean="0"/>
              <a:pPr/>
              <a:t>2026</a:t>
            </a:fld>
            <a:endParaRPr lang="en-US"/>
          </a:p>
        </p:txBody>
      </p:sp>
      <p:sp>
        <p:nvSpPr>
          <p:cNvPr id="6" name="Slide Number Placeholder 5">
            <a:extLst>
              <a:ext uri="{FF2B5EF4-FFF2-40B4-BE49-F238E27FC236}">
                <a16:creationId xmlns:a16="http://schemas.microsoft.com/office/drawing/2014/main" id="{E7171513-CBCC-9132-85E0-1CEEB67D0B3A}"/>
              </a:ext>
            </a:extLst>
          </p:cNvPr>
          <p:cNvSpPr>
            <a:spLocks noGrp="1"/>
          </p:cNvSpPr>
          <p:nvPr>
            <p:ph type="sldNum" sz="quarter" idx="12"/>
          </p:nvPr>
        </p:nvSpPr>
        <p:spPr>
          <a:xfrm>
            <a:off x="8610602" y="6320409"/>
            <a:ext cx="2743200" cy="365125"/>
          </a:xfrm>
        </p:spPr>
        <p:txBody>
          <a:bodyPr/>
          <a:lstStyle/>
          <a:p>
            <a:fld id="{9A8F556D-FA33-6943-88ED-6726004042D7}" type="slidenum">
              <a:rPr lang="en-US" smtClean="0"/>
              <a:pPr/>
              <a:t>3</a:t>
            </a:fld>
            <a:endParaRPr lang="en-US"/>
          </a:p>
        </p:txBody>
      </p:sp>
      <p:pic>
        <p:nvPicPr>
          <p:cNvPr id="9" name="Picture Placeholder 8" descr="A person wearing a white coat and goggles&#10;&#10;Description automatically generated">
            <a:extLst>
              <a:ext uri="{FF2B5EF4-FFF2-40B4-BE49-F238E27FC236}">
                <a16:creationId xmlns:a16="http://schemas.microsoft.com/office/drawing/2014/main" id="{DA3AB045-5B40-5E32-4FF6-E19FA10EED1A}"/>
              </a:ext>
            </a:extLst>
          </p:cNvPr>
          <p:cNvPicPr>
            <a:picLocks noGrp="1" noChangeAspect="1"/>
          </p:cNvPicPr>
          <p:nvPr>
            <p:ph type="pic" sz="quarter" idx="13"/>
          </p:nvPr>
        </p:nvPicPr>
        <p:blipFill rotWithShape="1">
          <a:blip r:embed="rId3"/>
          <a:srcRect l="5162" t="-14" r="38875" b="14"/>
          <a:stretch/>
        </p:blipFill>
        <p:spPr>
          <a:xfrm>
            <a:off x="6539264" y="637155"/>
            <a:ext cx="4681538" cy="5579301"/>
          </a:xfrm>
        </p:spPr>
      </p:pic>
      <p:sp>
        <p:nvSpPr>
          <p:cNvPr id="12" name="TextBox 11">
            <a:extLst>
              <a:ext uri="{FF2B5EF4-FFF2-40B4-BE49-F238E27FC236}">
                <a16:creationId xmlns:a16="http://schemas.microsoft.com/office/drawing/2014/main" id="{01ECAFDB-4701-0D31-A265-C489E41CEE9F}"/>
              </a:ext>
            </a:extLst>
          </p:cNvPr>
          <p:cNvSpPr txBox="1"/>
          <p:nvPr/>
        </p:nvSpPr>
        <p:spPr>
          <a:xfrm>
            <a:off x="97888" y="326526"/>
            <a:ext cx="5733581" cy="4370427"/>
          </a:xfrm>
          <a:prstGeom prst="rect">
            <a:avLst/>
          </a:prstGeom>
          <a:noFill/>
        </p:spPr>
        <p:txBody>
          <a:bodyPr wrap="square" lIns="91440" tIns="45720" rIns="91440" bIns="45720" rtlCol="0" anchor="t">
            <a:spAutoFit/>
          </a:bodyPr>
          <a:lstStyle/>
          <a:p>
            <a:pPr algn="ctr"/>
            <a:endParaRPr lang="en-US" sz="2000" b="1">
              <a:solidFill>
                <a:schemeClr val="bg1"/>
              </a:solidFill>
              <a:latin typeface="Arial"/>
              <a:cs typeface="Arial"/>
            </a:endParaRPr>
          </a:p>
          <a:p>
            <a:pPr algn="ctr"/>
            <a:endParaRPr lang="en-US" sz="2000" b="1">
              <a:solidFill>
                <a:schemeClr val="bg1"/>
              </a:solidFill>
              <a:latin typeface="Arial"/>
              <a:cs typeface="Arial"/>
            </a:endParaRPr>
          </a:p>
          <a:p>
            <a:r>
              <a:rPr lang="en-US" sz="2000" b="1">
                <a:solidFill>
                  <a:schemeClr val="bg1"/>
                </a:solidFill>
                <a:latin typeface="Arial"/>
                <a:cs typeface="Arial"/>
              </a:rPr>
              <a:t>Having a psychological safe workplace can enable the employees to: </a:t>
            </a:r>
          </a:p>
          <a:p>
            <a:pPr algn="ctr"/>
            <a:endParaRPr lang="en-US" sz="2000" b="1">
              <a:solidFill>
                <a:schemeClr val="bg1"/>
              </a:solidFill>
              <a:latin typeface="Arial"/>
              <a:cs typeface="Arial"/>
            </a:endParaRPr>
          </a:p>
          <a:p>
            <a:pPr marL="342900" indent="-342900">
              <a:buFont typeface="Calibri"/>
              <a:buChar char="-"/>
            </a:pPr>
            <a:r>
              <a:rPr lang="en-US" sz="2000" b="1">
                <a:solidFill>
                  <a:schemeClr val="bg1"/>
                </a:solidFill>
                <a:latin typeface="Arial"/>
                <a:cs typeface="Arial"/>
              </a:rPr>
              <a:t>Admit and discuss mistakes</a:t>
            </a:r>
            <a:endParaRPr lang="en-US" sz="2000" b="1">
              <a:solidFill>
                <a:schemeClr val="bg1"/>
              </a:solidFill>
              <a:latin typeface="Arial" panose="020B0604020202020204" pitchFamily="34" charset="0"/>
              <a:cs typeface="Arial" panose="020B0604020202020204" pitchFamily="34" charset="0"/>
            </a:endParaRPr>
          </a:p>
          <a:p>
            <a:pPr marL="342900" indent="-342900">
              <a:buFont typeface="Calibri"/>
              <a:buChar char="-"/>
            </a:pPr>
            <a:r>
              <a:rPr lang="en-US" sz="2000" b="1">
                <a:solidFill>
                  <a:schemeClr val="bg1"/>
                </a:solidFill>
                <a:latin typeface="Arial"/>
                <a:cs typeface="Arial"/>
              </a:rPr>
              <a:t>Openly address problems and tough issues </a:t>
            </a:r>
            <a:endParaRPr lang="en-US" sz="2000" b="1">
              <a:solidFill>
                <a:schemeClr val="bg1"/>
              </a:solidFill>
              <a:latin typeface="Arial" panose="020B0604020202020204" pitchFamily="34" charset="0"/>
              <a:cs typeface="Arial" panose="020B0604020202020204" pitchFamily="34" charset="0"/>
            </a:endParaRPr>
          </a:p>
          <a:p>
            <a:pPr marL="342900" indent="-342900">
              <a:buFont typeface="Calibri"/>
              <a:buChar char="-"/>
            </a:pPr>
            <a:r>
              <a:rPr lang="en-US" sz="2000" b="1">
                <a:solidFill>
                  <a:schemeClr val="bg1"/>
                </a:solidFill>
                <a:latin typeface="Arial"/>
                <a:cs typeface="Arial"/>
              </a:rPr>
              <a:t>Seek help and feedback</a:t>
            </a:r>
            <a:endParaRPr lang="en-US" sz="2000" b="1">
              <a:solidFill>
                <a:schemeClr val="bg1"/>
              </a:solidFill>
              <a:latin typeface="Arial" panose="020B0604020202020204" pitchFamily="34" charset="0"/>
              <a:cs typeface="Arial" panose="020B0604020202020204" pitchFamily="34" charset="0"/>
            </a:endParaRPr>
          </a:p>
          <a:p>
            <a:pPr marL="342900" indent="-342900">
              <a:buFont typeface="Calibri"/>
              <a:buChar char="-"/>
            </a:pPr>
            <a:r>
              <a:rPr lang="en-US" sz="2000" b="1">
                <a:solidFill>
                  <a:schemeClr val="bg1"/>
                </a:solidFill>
                <a:latin typeface="Arial"/>
                <a:cs typeface="Arial"/>
              </a:rPr>
              <a:t>Trust that no one on the team is out to get them </a:t>
            </a:r>
          </a:p>
          <a:p>
            <a:pPr algn="ctr"/>
            <a:endParaRPr lang="en-US" sz="2000" b="1">
              <a:solidFill>
                <a:schemeClr val="bg1"/>
              </a:solidFill>
              <a:latin typeface="Arial" panose="020B0604020202020204" pitchFamily="34" charset="0"/>
              <a:cs typeface="Arial" panose="020B0604020202020204" pitchFamily="34" charset="0"/>
            </a:endParaRPr>
          </a:p>
          <a:p>
            <a:pPr algn="ctr"/>
            <a:endParaRPr lang="en-US" sz="2000" b="1">
              <a:solidFill>
                <a:schemeClr val="bg1"/>
              </a:solidFill>
              <a:latin typeface="Arial" panose="020B0604020202020204" pitchFamily="34" charset="0"/>
              <a:cs typeface="Arial" panose="020B0604020202020204" pitchFamily="34" charset="0"/>
            </a:endParaRPr>
          </a:p>
          <a:p>
            <a:pPr algn="ctr"/>
            <a:endParaRPr lang="en-US"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12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096D9-D213-54EE-4FD6-24C3127B5D50}"/>
            </a:ext>
          </a:extLst>
        </p:cNvPr>
        <p:cNvGrpSpPr/>
        <p:nvPr/>
      </p:nvGrpSpPr>
      <p:grpSpPr>
        <a:xfrm>
          <a:off x="0" y="0"/>
          <a:ext cx="0" cy="0"/>
          <a:chOff x="0" y="0"/>
          <a:chExt cx="0" cy="0"/>
        </a:xfrm>
      </p:grpSpPr>
      <p:pic>
        <p:nvPicPr>
          <p:cNvPr id="5" name="Picture 4" descr="A blue and white triangle&#10;&#10;AI-generated content may be incorrect.">
            <a:extLst>
              <a:ext uri="{FF2B5EF4-FFF2-40B4-BE49-F238E27FC236}">
                <a16:creationId xmlns:a16="http://schemas.microsoft.com/office/drawing/2014/main" id="{3FF304B1-860C-0E3C-3AA3-44430A2C4F39}"/>
              </a:ext>
            </a:extLst>
          </p:cNvPr>
          <p:cNvPicPr>
            <a:picLocks noChangeAspect="1"/>
          </p:cNvPicPr>
          <p:nvPr/>
        </p:nvPicPr>
        <p:blipFill>
          <a:blip r:embed="rId4"/>
          <a:srcRect r="2731"/>
          <a:stretch>
            <a:fillRect/>
          </a:stretch>
        </p:blipFill>
        <p:spPr>
          <a:xfrm>
            <a:off x="838200" y="1501069"/>
            <a:ext cx="10515600" cy="4351338"/>
          </a:xfrm>
          <a:prstGeom prst="rect">
            <a:avLst/>
          </a:prstGeom>
          <a:noFill/>
          <a:effectLst>
            <a:outerShdw blurRad="50800" dist="38100" dir="2700000">
              <a:srgbClr val="000000">
                <a:alpha val="40000"/>
              </a:srgbClr>
            </a:outerShdw>
          </a:effectLst>
        </p:spPr>
      </p:pic>
      <p:sp>
        <p:nvSpPr>
          <p:cNvPr id="6" name="Slide Number Placeholder 5" hidden="1">
            <a:extLst>
              <a:ext uri="{FF2B5EF4-FFF2-40B4-BE49-F238E27FC236}">
                <a16:creationId xmlns:a16="http://schemas.microsoft.com/office/drawing/2014/main" id="{4891085A-C09F-573A-04D1-5A5B3A32FFF7}"/>
              </a:ext>
            </a:extLst>
          </p:cNvPr>
          <p:cNvSpPr>
            <a:spLocks noGrp="1"/>
          </p:cNvSpPr>
          <p:nvPr>
            <p:ph type="sldNum" sz="quarter" idx="12"/>
          </p:nvPr>
        </p:nvSpPr>
        <p:spPr/>
        <p:txBody>
          <a:bodyPr/>
          <a:lstStyle/>
          <a:p>
            <a:pPr>
              <a:spcAft>
                <a:spcPts val="600"/>
              </a:spcAft>
            </a:pPr>
            <a:fld id="{9A8F556D-FA33-6943-88ED-6726004042D7}" type="slidenum">
              <a:rPr lang="en-US" smtClean="0"/>
              <a:pPr>
                <a:spcAft>
                  <a:spcPts val="600"/>
                </a:spcAft>
              </a:pPr>
              <a:t>4</a:t>
            </a:fld>
            <a:endParaRPr lang="en-US"/>
          </a:p>
        </p:txBody>
      </p:sp>
      <p:sp>
        <p:nvSpPr>
          <p:cNvPr id="13" name="Rectangle 12">
            <a:extLst>
              <a:ext uri="{FF2B5EF4-FFF2-40B4-BE49-F238E27FC236}">
                <a16:creationId xmlns:a16="http://schemas.microsoft.com/office/drawing/2014/main" id="{75B476CD-7CEA-59F9-2875-A22E08846BC0}"/>
              </a:ext>
            </a:extLst>
          </p:cNvPr>
          <p:cNvSpPr/>
          <p:nvPr/>
        </p:nvSpPr>
        <p:spPr>
          <a:xfrm>
            <a:off x="96167" y="79454"/>
            <a:ext cx="9126786" cy="58477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a:solidFill>
                  <a:srgbClr val="00AEEF"/>
                </a:solidFill>
                <a:latin typeface="Arial"/>
                <a:ea typeface="Calibri"/>
                <a:cs typeface="Arial"/>
              </a:rPr>
              <a:t>4 Stages of Psychological Safety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007550"/>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A2E5146-4DA2-E65F-D975-EEB36802B3C3}"/>
              </a:ext>
            </a:extLst>
          </p:cNvPr>
          <p:cNvGraphicFramePr>
            <a:graphicFrameLocks noGrp="1"/>
          </p:cNvGraphicFramePr>
          <p:nvPr>
            <p:extLst>
              <p:ext uri="{D42A27DB-BD31-4B8C-83A1-F6EECF244321}">
                <p14:modId xmlns:p14="http://schemas.microsoft.com/office/powerpoint/2010/main" val="3815038920"/>
              </p:ext>
            </p:extLst>
          </p:nvPr>
        </p:nvGraphicFramePr>
        <p:xfrm>
          <a:off x="1719903" y="1382005"/>
          <a:ext cx="8728833" cy="3612629"/>
        </p:xfrm>
        <a:graphic>
          <a:graphicData uri="http://schemas.openxmlformats.org/drawingml/2006/table">
            <a:tbl>
              <a:tblPr firstRow="1" bandRow="1">
                <a:tableStyleId>{5C22544A-7EE6-4342-B048-85BDC9FD1C3A}</a:tableStyleId>
              </a:tblPr>
              <a:tblGrid>
                <a:gridCol w="866289">
                  <a:extLst>
                    <a:ext uri="{9D8B030D-6E8A-4147-A177-3AD203B41FA5}">
                      <a16:colId xmlns:a16="http://schemas.microsoft.com/office/drawing/2014/main" val="517139312"/>
                    </a:ext>
                  </a:extLst>
                </a:gridCol>
                <a:gridCol w="3994944">
                  <a:extLst>
                    <a:ext uri="{9D8B030D-6E8A-4147-A177-3AD203B41FA5}">
                      <a16:colId xmlns:a16="http://schemas.microsoft.com/office/drawing/2014/main" val="3190917333"/>
                    </a:ext>
                  </a:extLst>
                </a:gridCol>
                <a:gridCol w="3867600">
                  <a:extLst>
                    <a:ext uri="{9D8B030D-6E8A-4147-A177-3AD203B41FA5}">
                      <a16:colId xmlns:a16="http://schemas.microsoft.com/office/drawing/2014/main" val="748893241"/>
                    </a:ext>
                  </a:extLst>
                </a:gridCol>
              </a:tblGrid>
              <a:tr h="412229">
                <a:tc>
                  <a:txBody>
                    <a:bodyPr/>
                    <a:lstStyle/>
                    <a:p>
                      <a:endParaRPr lang="en-US">
                        <a:solidFill>
                          <a:schemeClr val="tx1"/>
                        </a:solidFill>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a:solidFill>
                            <a:schemeClr val="tx1"/>
                          </a:solidFill>
                          <a:latin typeface="Arial" panose="020B0604020202020204" pitchFamily="34" charset="0"/>
                          <a:cs typeface="Arial" panose="020B0604020202020204" pitchFamily="34" charset="0"/>
                        </a:rPr>
                        <a:t>Low</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a:solidFill>
                            <a:schemeClr val="tx1"/>
                          </a:solidFill>
                          <a:latin typeface="Arial" panose="020B0604020202020204" pitchFamily="34" charset="0"/>
                          <a:cs typeface="Arial" panose="020B0604020202020204" pitchFamily="34" charset="0"/>
                        </a:rPr>
                        <a:t>High </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032436352"/>
                  </a:ext>
                </a:extLst>
              </a:tr>
              <a:tr h="370840">
                <a:tc>
                  <a:txBody>
                    <a:bodyPr/>
                    <a:lstStyle/>
                    <a:p>
                      <a:r>
                        <a:rPr lang="en-US" b="1">
                          <a:solidFill>
                            <a:schemeClr val="tx1"/>
                          </a:solidFill>
                          <a:latin typeface="Arial" panose="020B0604020202020204" pitchFamily="34" charset="0"/>
                          <a:cs typeface="Arial" panose="020B0604020202020204" pitchFamily="34" charset="0"/>
                        </a:rPr>
                        <a:t>High</a:t>
                      </a:r>
                      <a:endParaRPr lang="en-US" b="1" err="1">
                        <a:solidFill>
                          <a:schemeClr val="tx1"/>
                        </a:solidFill>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b="1">
                          <a:solidFill>
                            <a:schemeClr val="tx1"/>
                          </a:solidFill>
                          <a:latin typeface="Arial" panose="020B0604020202020204" pitchFamily="34" charset="0"/>
                          <a:cs typeface="Arial" panose="020B0604020202020204" pitchFamily="34" charset="0"/>
                        </a:rPr>
                        <a:t>Comfort Zone</a:t>
                      </a:r>
                    </a:p>
                    <a:p>
                      <a:pPr lvl="0">
                        <a:buNone/>
                      </a:pPr>
                      <a:r>
                        <a:rPr lang="en-US" dirty="0">
                          <a:solidFill>
                            <a:schemeClr val="tx1"/>
                          </a:solidFill>
                          <a:latin typeface="Arial"/>
                          <a:cs typeface="Arial"/>
                        </a:rPr>
                        <a:t>Employees really enjoy working together but don't feel particularly challenged. Nor do they work very hard. </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b="1">
                          <a:solidFill>
                            <a:schemeClr val="tx1"/>
                          </a:solidFill>
                          <a:latin typeface="Arial" panose="020B0604020202020204" pitchFamily="34" charset="0"/>
                          <a:cs typeface="Arial" panose="020B0604020202020204" pitchFamily="34" charset="0"/>
                        </a:rPr>
                        <a:t>Learning Zone </a:t>
                      </a:r>
                    </a:p>
                    <a:p>
                      <a:pPr lvl="0">
                        <a:buNone/>
                      </a:pPr>
                      <a:r>
                        <a:rPr lang="en-US">
                          <a:solidFill>
                            <a:schemeClr val="tx1"/>
                          </a:solidFill>
                          <a:latin typeface="Arial" panose="020B0604020202020204" pitchFamily="34" charset="0"/>
                          <a:cs typeface="Arial" panose="020B0604020202020204" pitchFamily="34" charset="0"/>
                        </a:rPr>
                        <a:t>Here the focus is on collaboration and learning in service of high-performance outcomes. </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65697122"/>
                  </a:ext>
                </a:extLst>
              </a:tr>
              <a:tr h="370840">
                <a:tc>
                  <a:txBody>
                    <a:bodyPr/>
                    <a:lstStyle/>
                    <a:p>
                      <a:r>
                        <a:rPr lang="en-US" b="1">
                          <a:solidFill>
                            <a:schemeClr val="tx1"/>
                          </a:solidFill>
                          <a:latin typeface="Arial" panose="020B0604020202020204" pitchFamily="34" charset="0"/>
                          <a:cs typeface="Arial" panose="020B0604020202020204" pitchFamily="34" charset="0"/>
                        </a:rPr>
                        <a:t>Low</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b="1">
                          <a:solidFill>
                            <a:schemeClr val="tx1"/>
                          </a:solidFill>
                          <a:latin typeface="Arial" panose="020B0604020202020204" pitchFamily="34" charset="0"/>
                          <a:cs typeface="Arial" panose="020B0604020202020204" pitchFamily="34" charset="0"/>
                        </a:rPr>
                        <a:t>Apathy Zone</a:t>
                      </a:r>
                    </a:p>
                    <a:p>
                      <a:pPr lvl="0">
                        <a:buNone/>
                      </a:pPr>
                      <a:r>
                        <a:rPr lang="en-US" dirty="0">
                          <a:solidFill>
                            <a:schemeClr val="tx1"/>
                          </a:solidFill>
                          <a:latin typeface="Arial"/>
                          <a:cs typeface="Arial"/>
                        </a:rPr>
                        <a:t>Employees feel neither supported or challenged. They are </a:t>
                      </a:r>
                      <a:r>
                        <a:rPr lang="en-US">
                          <a:solidFill>
                            <a:schemeClr val="tx1"/>
                          </a:solidFill>
                          <a:latin typeface="Arial"/>
                          <a:cs typeface="Arial"/>
                        </a:rPr>
                        <a:t>unlikely</a:t>
                      </a:r>
                      <a:r>
                        <a:rPr lang="en-US" dirty="0">
                          <a:solidFill>
                            <a:schemeClr val="tx1"/>
                          </a:solidFill>
                          <a:latin typeface="Arial"/>
                          <a:cs typeface="Arial"/>
                        </a:rPr>
                        <a:t> to speak up, share ideas or take initiatives. </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b="1">
                          <a:solidFill>
                            <a:schemeClr val="tx1"/>
                          </a:solidFill>
                          <a:latin typeface="Arial" panose="020B0604020202020204" pitchFamily="34" charset="0"/>
                          <a:cs typeface="Arial" panose="020B0604020202020204" pitchFamily="34" charset="0"/>
                        </a:rPr>
                        <a:t>Anxiety Zone</a:t>
                      </a:r>
                    </a:p>
                    <a:p>
                      <a:pPr lvl="0">
                        <a:buNone/>
                      </a:pPr>
                      <a:r>
                        <a:rPr lang="en-US" dirty="0">
                          <a:solidFill>
                            <a:schemeClr val="tx1"/>
                          </a:solidFill>
                          <a:latin typeface="Arial"/>
                          <a:cs typeface="Arial"/>
                        </a:rPr>
                        <a:t>Such organizations are breeding grounds for anxiety. People fear to offer tentative ideas, try new things or ask colleagues for help even though great work requires all three. </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765815548"/>
                  </a:ext>
                </a:extLst>
              </a:tr>
            </a:tbl>
          </a:graphicData>
        </a:graphic>
      </p:graphicFrame>
      <p:sp>
        <p:nvSpPr>
          <p:cNvPr id="2" name="TextBox 1">
            <a:extLst>
              <a:ext uri="{FF2B5EF4-FFF2-40B4-BE49-F238E27FC236}">
                <a16:creationId xmlns:a16="http://schemas.microsoft.com/office/drawing/2014/main" id="{BE46F720-D66B-1E26-D5D3-E5B0D3828A00}"/>
              </a:ext>
            </a:extLst>
          </p:cNvPr>
          <p:cNvSpPr txBox="1"/>
          <p:nvPr/>
        </p:nvSpPr>
        <p:spPr>
          <a:xfrm>
            <a:off x="2532954" y="898853"/>
            <a:ext cx="7135586" cy="400110"/>
          </a:xfrm>
          <a:prstGeom prst="rect">
            <a:avLst/>
          </a:prstGeom>
          <a:noFill/>
        </p:spPr>
        <p:txBody>
          <a:bodyPr wrap="square" lIns="91440" tIns="45720" rIns="91440" bIns="45720" rtlCol="0" anchor="t">
            <a:spAutoFit/>
          </a:bodyPr>
          <a:lstStyle/>
          <a:p>
            <a:r>
              <a:rPr lang="en-CA" sz="2000">
                <a:latin typeface="Arial"/>
                <a:cs typeface="Arial"/>
              </a:rPr>
              <a:t>ACCOUNTABILITY</a:t>
            </a:r>
            <a:endParaRPr lang="en-CA" sz="20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67F0AE1-705F-EF51-36D0-395B3362AB4F}"/>
              </a:ext>
            </a:extLst>
          </p:cNvPr>
          <p:cNvSpPr txBox="1"/>
          <p:nvPr/>
        </p:nvSpPr>
        <p:spPr>
          <a:xfrm rot="16200000">
            <a:off x="-410106" y="3048309"/>
            <a:ext cx="3610513" cy="400110"/>
          </a:xfrm>
          <a:prstGeom prst="rect">
            <a:avLst/>
          </a:prstGeom>
          <a:noFill/>
        </p:spPr>
        <p:txBody>
          <a:bodyPr wrap="square" lIns="91440" tIns="45720" rIns="91440" bIns="45720" rtlCol="0" anchor="t">
            <a:spAutoFit/>
          </a:bodyPr>
          <a:lstStyle/>
          <a:p>
            <a:r>
              <a:rPr lang="en-CA" sz="2000">
                <a:latin typeface="Arial"/>
                <a:cs typeface="Arial"/>
              </a:rPr>
              <a:t>PSYCHOLOGICAL SAFETY  </a:t>
            </a:r>
          </a:p>
        </p:txBody>
      </p:sp>
      <p:sp>
        <p:nvSpPr>
          <p:cNvPr id="4" name="Rectangle 3">
            <a:extLst>
              <a:ext uri="{FF2B5EF4-FFF2-40B4-BE49-F238E27FC236}">
                <a16:creationId xmlns:a16="http://schemas.microsoft.com/office/drawing/2014/main" id="{664ED9B9-0F83-05D9-E35C-BC95B3DEADB2}"/>
              </a:ext>
            </a:extLst>
          </p:cNvPr>
          <p:cNvSpPr/>
          <p:nvPr/>
        </p:nvSpPr>
        <p:spPr>
          <a:xfrm>
            <a:off x="96167" y="79454"/>
            <a:ext cx="11939889" cy="58477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a:solidFill>
                  <a:srgbClr val="00AEEF"/>
                </a:solidFill>
                <a:latin typeface="Arial"/>
                <a:ea typeface="Calibri"/>
                <a:cs typeface="Arial"/>
              </a:rPr>
              <a:t>Psychological Safety and Accountability </a:t>
            </a:r>
            <a:endParaRPr lang="en-US" sz="3200" b="1" dirty="0">
              <a:solidFill>
                <a:srgbClr val="00AEEF"/>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10858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4C12D-A95F-A359-9D56-71722B9A6FE2}"/>
            </a:ext>
          </a:extLst>
        </p:cNvPr>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F8720E4-478D-56EC-5226-D2E4D9602CD5}"/>
              </a:ext>
            </a:extLst>
          </p:cNvPr>
          <p:cNvSpPr txBox="1">
            <a:spLocks/>
          </p:cNvSpPr>
          <p:nvPr/>
        </p:nvSpPr>
        <p:spPr>
          <a:xfrm>
            <a:off x="11722206" y="6576348"/>
            <a:ext cx="500934" cy="3795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CB4B4D-7CA3-9044-876B-883B54F8677D}" type="slidenum">
              <a:rPr lang="en-CA" smtClean="0">
                <a:solidFill>
                  <a:schemeClr val="bg1"/>
                </a:solidFill>
              </a:rPr>
              <a:pPr/>
              <a:t>6</a:t>
            </a:fld>
            <a:endParaRPr lang="en-CA">
              <a:solidFill>
                <a:schemeClr val="bg1"/>
              </a:solidFill>
            </a:endParaRPr>
          </a:p>
        </p:txBody>
      </p:sp>
      <p:sp>
        <p:nvSpPr>
          <p:cNvPr id="2" name="Rectangle 1">
            <a:extLst>
              <a:ext uri="{FF2B5EF4-FFF2-40B4-BE49-F238E27FC236}">
                <a16:creationId xmlns:a16="http://schemas.microsoft.com/office/drawing/2014/main" id="{7E934E62-C7BE-67C1-79C2-D43A34FC9C0E}"/>
              </a:ext>
            </a:extLst>
          </p:cNvPr>
          <p:cNvSpPr/>
          <p:nvPr/>
        </p:nvSpPr>
        <p:spPr>
          <a:xfrm>
            <a:off x="96167" y="79454"/>
            <a:ext cx="11939889" cy="58477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a:solidFill>
                  <a:srgbClr val="00AEEF"/>
                </a:solidFill>
                <a:latin typeface="Arial" panose="020B0604020202020204" pitchFamily="34" charset="0"/>
                <a:ea typeface="Calibri"/>
                <a:cs typeface="Arial" panose="020B0604020202020204" pitchFamily="34" charset="0"/>
              </a:rPr>
              <a:t>Actionable Tips to Promote Psychological Health and Safety</a:t>
            </a:r>
            <a:endParaRPr lang="en-US">
              <a:latin typeface="Arial" panose="020B0604020202020204" pitchFamily="34" charset="0"/>
              <a:cs typeface="Arial" panose="020B0604020202020204" pitchFamily="34" charset="0"/>
            </a:endParaRPr>
          </a:p>
        </p:txBody>
      </p:sp>
      <p:sp>
        <p:nvSpPr>
          <p:cNvPr id="3" name="TextBox 9">
            <a:extLst>
              <a:ext uri="{FF2B5EF4-FFF2-40B4-BE49-F238E27FC236}">
                <a16:creationId xmlns:a16="http://schemas.microsoft.com/office/drawing/2014/main" id="{2CE8592C-F978-CCB2-60CF-6696E47052C4}"/>
              </a:ext>
            </a:extLst>
          </p:cNvPr>
          <p:cNvSpPr txBox="1"/>
          <p:nvPr/>
        </p:nvSpPr>
        <p:spPr>
          <a:xfrm>
            <a:off x="753475" y="1187578"/>
            <a:ext cx="5409581" cy="390183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a:p>
            <a:pPr marL="285750" indent="-285750">
              <a:lnSpc>
                <a:spcPct val="250000"/>
              </a:lnSpc>
              <a:buFont typeface="Wingdings" panose="05000000000000000000" pitchFamily="2" charset="2"/>
              <a:buChar char="ü"/>
            </a:pPr>
            <a:r>
              <a:rPr lang="en-US" sz="2400" b="1">
                <a:latin typeface="Arial" panose="020B0604020202020204" pitchFamily="34" charset="0"/>
                <a:cs typeface="Arial" panose="020B0604020202020204" pitchFamily="34" charset="0"/>
              </a:rPr>
              <a:t>Engage authentically</a:t>
            </a:r>
          </a:p>
          <a:p>
            <a:pPr marL="285750" indent="-285750">
              <a:lnSpc>
                <a:spcPct val="250000"/>
              </a:lnSpc>
              <a:buFont typeface="Wingdings" panose="05000000000000000000" pitchFamily="2" charset="2"/>
              <a:buChar char="ü"/>
            </a:pPr>
            <a:r>
              <a:rPr lang="en-US" sz="2400" b="1">
                <a:latin typeface="Arial" panose="020B0604020202020204" pitchFamily="34" charset="0"/>
                <a:cs typeface="Arial" panose="020B0604020202020204" pitchFamily="34" charset="0"/>
              </a:rPr>
              <a:t>Encourage open communications</a:t>
            </a:r>
          </a:p>
          <a:p>
            <a:pPr marL="285750" indent="-285750">
              <a:lnSpc>
                <a:spcPct val="250000"/>
              </a:lnSpc>
              <a:buFont typeface="Wingdings" panose="05000000000000000000" pitchFamily="2" charset="2"/>
              <a:buChar char="ü"/>
            </a:pPr>
            <a:r>
              <a:rPr lang="en-US" sz="2400" b="1">
                <a:latin typeface="Arial" panose="020B0604020202020204" pitchFamily="34" charset="0"/>
                <a:cs typeface="Arial" panose="020B0604020202020204" pitchFamily="34" charset="0"/>
              </a:rPr>
              <a:t>Practice empathy</a:t>
            </a:r>
          </a:p>
          <a:p>
            <a:pPr marL="285750" indent="-285750">
              <a:lnSpc>
                <a:spcPct val="250000"/>
              </a:lnSpc>
              <a:buFont typeface="Wingdings" panose="05000000000000000000" pitchFamily="2" charset="2"/>
              <a:buChar char="ü"/>
            </a:pPr>
            <a:r>
              <a:rPr lang="en-US" sz="2400" b="1">
                <a:latin typeface="Arial" panose="020B0604020202020204" pitchFamily="34" charset="0"/>
                <a:cs typeface="Arial" panose="020B0604020202020204" pitchFamily="34" charset="0"/>
              </a:rPr>
              <a:t>Normalize mistakes </a:t>
            </a:r>
            <a:endParaRPr lang="en-US" sz="2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C1B343C-AAA9-055E-27D5-3AD11F648616}"/>
              </a:ext>
            </a:extLst>
          </p:cNvPr>
          <p:cNvSpPr txBox="1"/>
          <p:nvPr/>
        </p:nvSpPr>
        <p:spPr>
          <a:xfrm>
            <a:off x="6363366" y="1711386"/>
            <a:ext cx="480391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a:cs typeface="Arial"/>
              </a:rPr>
              <a:t>Creating a psychologically safe workplace takes time, effort and vulnerability. </a:t>
            </a:r>
          </a:p>
          <a:p>
            <a:pPr algn="ctr"/>
            <a:endParaRPr lang="en-US" sz="2400" b="1">
              <a:latin typeface="Arial"/>
              <a:cs typeface="Arial"/>
            </a:endParaRPr>
          </a:p>
          <a:p>
            <a:pPr algn="ctr"/>
            <a:endParaRPr lang="en-US" sz="2400" b="1">
              <a:latin typeface="Arial"/>
              <a:cs typeface="Arial"/>
            </a:endParaRPr>
          </a:p>
          <a:p>
            <a:pPr algn="ctr"/>
            <a:r>
              <a:rPr lang="en-CA" sz="2400">
                <a:latin typeface="Arial"/>
                <a:ea typeface="Calibri"/>
                <a:cs typeface="Arial"/>
              </a:rPr>
              <a:t>It is a specific, targeted concept that is critical for </a:t>
            </a:r>
            <a:r>
              <a:rPr lang="en-CA" sz="2400" b="1">
                <a:latin typeface="Arial"/>
                <a:ea typeface="Calibri"/>
                <a:cs typeface="Arial"/>
              </a:rPr>
              <a:t>innovation and success</a:t>
            </a:r>
            <a:r>
              <a:rPr lang="en-CA" sz="2400">
                <a:latin typeface="Arial"/>
                <a:ea typeface="Calibri"/>
                <a:cs typeface="Arial"/>
              </a:rPr>
              <a:t>.</a:t>
            </a:r>
            <a:endParaRPr lang="en-US" sz="2400">
              <a:latin typeface="Arial"/>
              <a:ea typeface="Calibri"/>
              <a:cs typeface="Arial"/>
            </a:endParaRPr>
          </a:p>
          <a:p>
            <a:pPr algn="ctr"/>
            <a:endParaRPr lang="en-US" sz="2400">
              <a:latin typeface="Arial"/>
              <a:cs typeface="Arial"/>
            </a:endParaRPr>
          </a:p>
        </p:txBody>
      </p:sp>
    </p:spTree>
    <p:extLst>
      <p:ext uri="{BB962C8B-B14F-4D97-AF65-F5344CB8AC3E}">
        <p14:creationId xmlns:p14="http://schemas.microsoft.com/office/powerpoint/2010/main" val="2257638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EA79129DC1E2449EB1381E1F3DEEBC" ma:contentTypeVersion="5" ma:contentTypeDescription="Create a new document." ma:contentTypeScope="" ma:versionID="0346a5a2c559acd03558d43b132dcff2">
  <xsd:schema xmlns:xsd="http://www.w3.org/2001/XMLSchema" xmlns:xs="http://www.w3.org/2001/XMLSchema" xmlns:p="http://schemas.microsoft.com/office/2006/metadata/properties" xmlns:ns3="d2c0c2a6-da03-4eb2-b794-b9d4ce602f68" targetNamespace="http://schemas.microsoft.com/office/2006/metadata/properties" ma:root="true" ma:fieldsID="052032634e09e9eebc3f4ee63a888c47" ns3:_="">
    <xsd:import namespace="d2c0c2a6-da03-4eb2-b794-b9d4ce602f68"/>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c0c2a6-da03-4eb2-b794-b9d4ce602f68"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2c0c2a6-da03-4eb2-b794-b9d4ce602f68" xsi:nil="true"/>
  </documentManagement>
</p:properties>
</file>

<file path=customXml/itemProps1.xml><?xml version="1.0" encoding="utf-8"?>
<ds:datastoreItem xmlns:ds="http://schemas.openxmlformats.org/officeDocument/2006/customXml" ds:itemID="{80FF55DC-C264-48E3-9F50-3350CC9D8137}">
  <ds:schemaRefs>
    <ds:schemaRef ds:uri="http://schemas.microsoft.com/sharepoint/v3/contenttype/forms"/>
  </ds:schemaRefs>
</ds:datastoreItem>
</file>

<file path=customXml/itemProps2.xml><?xml version="1.0" encoding="utf-8"?>
<ds:datastoreItem xmlns:ds="http://schemas.openxmlformats.org/officeDocument/2006/customXml" ds:itemID="{2C1A8E05-3F51-48FE-9C69-02D93F4E86CC}">
  <ds:schemaRefs>
    <ds:schemaRef ds:uri="d2c0c2a6-da03-4eb2-b794-b9d4ce602f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6511ED-F5B1-4BEF-B266-BF6B9D0C62D3}">
  <ds:schemaRefs>
    <ds:schemaRef ds:uri="d2c0c2a6-da03-4eb2-b794-b9d4ce602f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6</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Jill Magtanong</dc:creator>
  <cp:revision>43</cp:revision>
  <dcterms:created xsi:type="dcterms:W3CDTF">2025-07-10T14:44:58Z</dcterms:created>
  <dcterms:modified xsi:type="dcterms:W3CDTF">2026-04-29T17:02:00Z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0x010100D8EA79129DC1E2449EB1381E1F3DEEBC</vt:lpwstr>
  </property>
</Properties>
</file>