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Lst>
  <p:notesMasterIdLst>
    <p:notesMasterId r:id="rId15"/>
  </p:notesMasterIdLst>
  <p:handoutMasterIdLst>
    <p:handoutMasterId r:id="rId16"/>
  </p:handoutMasterIdLst>
  <p:sldIdLst>
    <p:sldId id="368" r:id="rId5"/>
    <p:sldId id="10214" r:id="rId6"/>
    <p:sldId id="10224" r:id="rId7"/>
    <p:sldId id="12656" r:id="rId8"/>
    <p:sldId id="10218" r:id="rId9"/>
    <p:sldId id="10217" r:id="rId10"/>
    <p:sldId id="12659" r:id="rId11"/>
    <p:sldId id="10219" r:id="rId12"/>
    <p:sldId id="12660" r:id="rId13"/>
    <p:sldId id="30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BB32C-B9C0-B5D7-6D56-B522CE207608}" name="Alexander Gottberg" initials="AG" userId="S::gottberg@triumf.ca::78061ade-8422-47e0-b8e9-57f3b70c64a8" providerId="AD"/>
  <p188:author id="{C49DE430-FABD-821C-1084-16146707A1FE}" name="Pauline Dela Zilwa" initials="PZ" userId="S::paulined@triumf.ca::5960fb68-65ba-4d60-bbb3-9bb4a60c809e" providerId="AD"/>
  <p188:author id="{28EE8B4E-B07C-9E8D-002C-171721D5DBCB}" name="Pradeep Nair" initials="PN" userId="S::pknair@triumf.ca::b4706503-8e0f-403d-a7b2-3f06b877895c" providerId="AD"/>
  <p188:author id="{DB415B8B-B1AA-3013-DCD9-5052F657A473}" name="Uttej Reddy" initials="UR" userId="S::ureddy@triumf.ca::c7d11b9e-6705-4160-9435-6a3fa820e064" providerId="AD"/>
  <p188:author id="{C53D1CA2-4F66-3776-46AF-7765CA6F5E8C}" name="Angela Lang" initials="AL" userId="S::angela@triumf.ca::9f4f8100-069f-4192-ba95-967380d9874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ander Gottberg" initials="AG" lastIdx="3" clrIdx="0">
    <p:extLst>
      <p:ext uri="{19B8F6BF-5375-455C-9EA6-DF929625EA0E}">
        <p15:presenceInfo xmlns:p15="http://schemas.microsoft.com/office/powerpoint/2012/main" userId="S::gottberg@triumf.ca::78061ade-8422-47e0-b8e9-57f3b70c64a8" providerId="AD"/>
      </p:ext>
    </p:extLst>
  </p:cmAuthor>
  <p:cmAuthor id="2" name="Oliver Kester" initials="OK" lastIdx="1" clrIdx="1">
    <p:extLst>
      <p:ext uri="{19B8F6BF-5375-455C-9EA6-DF929625EA0E}">
        <p15:presenceInfo xmlns:p15="http://schemas.microsoft.com/office/powerpoint/2012/main" userId="Oliver Kester" providerId="None"/>
      </p:ext>
    </p:extLst>
  </p:cmAuthor>
  <p:cmAuthor id="3" name="Doug Preddy" initials="DP" lastIdx="3" clrIdx="2">
    <p:extLst>
      <p:ext uri="{19B8F6BF-5375-455C-9EA6-DF929625EA0E}">
        <p15:presenceInfo xmlns:p15="http://schemas.microsoft.com/office/powerpoint/2012/main" userId="S::preddy@triumf.ca::a0887e1e-46c8-4616-b3ec-72d2a7b8dda0" providerId="AD"/>
      </p:ext>
    </p:extLst>
  </p:cmAuthor>
  <p:cmAuthor id="4" name="Violeta Toma" initials="VT" lastIdx="1" clrIdx="3">
    <p:extLst>
      <p:ext uri="{19B8F6BF-5375-455C-9EA6-DF929625EA0E}">
        <p15:presenceInfo xmlns:p15="http://schemas.microsoft.com/office/powerpoint/2012/main" userId="S::violeta@triumf.ca::73f24319-561c-4780-bc1d-9658f37f2e7e" providerId="AD"/>
      </p:ext>
    </p:extLst>
  </p:cmAuthor>
  <p:cmAuthor id="5" name="Oliver Kester" initials="OK [2]" lastIdx="1" clrIdx="4">
    <p:extLst>
      <p:ext uri="{19B8F6BF-5375-455C-9EA6-DF929625EA0E}">
        <p15:presenceInfo xmlns:p15="http://schemas.microsoft.com/office/powerpoint/2012/main" userId="S::okester@triumf.ca::b69a5804-67a3-46bb-93da-bc22b030f818" providerId="AD"/>
      </p:ext>
    </p:extLst>
  </p:cmAuthor>
  <p:cmAuthor id="6" name="Unknown Us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59"/>
    <a:srgbClr val="FF0000"/>
    <a:srgbClr val="0679C1"/>
    <a:srgbClr val="00A9FF"/>
    <a:srgbClr val="00B0F0"/>
    <a:srgbClr val="009CFF"/>
    <a:srgbClr val="CCECFF"/>
    <a:srgbClr val="E1F4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416B9-9A14-ECCD-49AF-C23B6C1425A1}" v="994" dt="2026-04-27T17:57:59.354"/>
    <p1510:client id="{3FB6B79B-2582-4D2F-9C30-444262F88A29}" v="1" dt="2026-04-28T19:28:16.506"/>
    <p1510:client id="{AD5A6C96-26F0-714F-11B9-952FAEB0EDF3}" v="134" dt="2026-04-28T17:41:22.23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720" y="7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4/28/2026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AFA6A82-C43D-0E45-8BBC-3BA89641B414}" type="slidenum">
              <a:rPr lang="en-US" smtClean="0"/>
              <a:t>1</a:t>
            </a:fld>
            <a:endParaRPr lang="en-US"/>
          </a:p>
        </p:txBody>
      </p:sp>
    </p:spTree>
    <p:extLst>
      <p:ext uri="{BB962C8B-B14F-4D97-AF65-F5344CB8AC3E}">
        <p14:creationId xmlns:p14="http://schemas.microsoft.com/office/powerpoint/2010/main" val="344475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5756-BD18-1AC1-565B-3B9361979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0DEA5-4102-69B8-4CDB-FEEB60275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F1CB1-4E3B-28CA-9F4F-E6FD7DF0CD7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44A6FA6-0573-D100-B51A-36E0BC6A694F}"/>
              </a:ext>
            </a:extLst>
          </p:cNvPr>
          <p:cNvSpPr>
            <a:spLocks noGrp="1"/>
          </p:cNvSpPr>
          <p:nvPr>
            <p:ph type="sldNum" sz="quarter" idx="5"/>
          </p:nvPr>
        </p:nvSpPr>
        <p:spPr/>
        <p:txBody>
          <a:bodyPr/>
          <a:lstStyle/>
          <a:p>
            <a:fld id="{1AFA6A82-C43D-0E45-8BBC-3BA89641B414}" type="slidenum">
              <a:rPr lang="en-US" smtClean="0"/>
              <a:t>2</a:t>
            </a:fld>
            <a:endParaRPr lang="en-US"/>
          </a:p>
        </p:txBody>
      </p:sp>
    </p:spTree>
    <p:extLst>
      <p:ext uri="{BB962C8B-B14F-4D97-AF65-F5344CB8AC3E}">
        <p14:creationId xmlns:p14="http://schemas.microsoft.com/office/powerpoint/2010/main" val="277843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F44F2-E434-C306-AD60-5CAD8AFC0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BB0AD-8105-D658-3A7F-388654C4F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5B210-7340-6F31-7660-3918A8915B3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3D512B2-E4A8-5109-1CA9-E5E5FDAEB938}"/>
              </a:ext>
            </a:extLst>
          </p:cNvPr>
          <p:cNvSpPr>
            <a:spLocks noGrp="1"/>
          </p:cNvSpPr>
          <p:nvPr>
            <p:ph type="sldNum" sz="quarter" idx="5"/>
          </p:nvPr>
        </p:nvSpPr>
        <p:spPr/>
        <p:txBody>
          <a:bodyPr/>
          <a:lstStyle/>
          <a:p>
            <a:fld id="{1AFA6A82-C43D-0E45-8BBC-3BA89641B414}" type="slidenum">
              <a:rPr lang="en-US" smtClean="0"/>
              <a:t>3</a:t>
            </a:fld>
            <a:endParaRPr lang="en-US"/>
          </a:p>
        </p:txBody>
      </p:sp>
    </p:spTree>
    <p:extLst>
      <p:ext uri="{BB962C8B-B14F-4D97-AF65-F5344CB8AC3E}">
        <p14:creationId xmlns:p14="http://schemas.microsoft.com/office/powerpoint/2010/main" val="396272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A006C-0369-0AA6-DBFD-2FF6E68EE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FA53D-0BCA-7E43-B5D8-F37BE9AFF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74200-BC71-C44A-7924-0A58390E64D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485329A-6241-56AB-351F-0BF80EB2B7E0}"/>
              </a:ext>
            </a:extLst>
          </p:cNvPr>
          <p:cNvSpPr>
            <a:spLocks noGrp="1"/>
          </p:cNvSpPr>
          <p:nvPr>
            <p:ph type="sldNum" sz="quarter" idx="5"/>
          </p:nvPr>
        </p:nvSpPr>
        <p:spPr/>
        <p:txBody>
          <a:bodyPr/>
          <a:lstStyle/>
          <a:p>
            <a:fld id="{1AFA6A82-C43D-0E45-8BBC-3BA89641B414}" type="slidenum">
              <a:rPr lang="en-US" smtClean="0"/>
              <a:t>4</a:t>
            </a:fld>
            <a:endParaRPr lang="en-US"/>
          </a:p>
        </p:txBody>
      </p:sp>
    </p:spTree>
    <p:extLst>
      <p:ext uri="{BB962C8B-B14F-4D97-AF65-F5344CB8AC3E}">
        <p14:creationId xmlns:p14="http://schemas.microsoft.com/office/powerpoint/2010/main" val="3332840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C175E-6631-36F8-6C4D-FCB8FD8F1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E0A99-5405-4BBE-0FF6-A9A02109E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C74C6-8A98-D24F-1221-0905246389D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AC8D367-97F6-5442-F6BE-947F5D365BA9}"/>
              </a:ext>
            </a:extLst>
          </p:cNvPr>
          <p:cNvSpPr>
            <a:spLocks noGrp="1"/>
          </p:cNvSpPr>
          <p:nvPr>
            <p:ph type="sldNum" sz="quarter" idx="5"/>
          </p:nvPr>
        </p:nvSpPr>
        <p:spPr/>
        <p:txBody>
          <a:bodyPr/>
          <a:lstStyle/>
          <a:p>
            <a:fld id="{1AFA6A82-C43D-0E45-8BBC-3BA89641B414}" type="slidenum">
              <a:rPr lang="en-US" smtClean="0"/>
              <a:t>5</a:t>
            </a:fld>
            <a:endParaRPr lang="en-US"/>
          </a:p>
        </p:txBody>
      </p:sp>
    </p:spTree>
    <p:extLst>
      <p:ext uri="{BB962C8B-B14F-4D97-AF65-F5344CB8AC3E}">
        <p14:creationId xmlns:p14="http://schemas.microsoft.com/office/powerpoint/2010/main" val="216215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EB8E-3182-F5F5-BDBE-02D5FC199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B2163-4619-EACE-FEE0-5AC4C634F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C22CA-BDEE-A579-F55A-6643756FE4F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C086740-EAB6-93D3-DDD9-EB2FD782692A}"/>
              </a:ext>
            </a:extLst>
          </p:cNvPr>
          <p:cNvSpPr>
            <a:spLocks noGrp="1"/>
          </p:cNvSpPr>
          <p:nvPr>
            <p:ph type="sldNum" sz="quarter" idx="5"/>
          </p:nvPr>
        </p:nvSpPr>
        <p:spPr/>
        <p:txBody>
          <a:bodyPr/>
          <a:lstStyle/>
          <a:p>
            <a:fld id="{1AFA6A82-C43D-0E45-8BBC-3BA89641B414}" type="slidenum">
              <a:rPr lang="en-US" smtClean="0"/>
              <a:t>6</a:t>
            </a:fld>
            <a:endParaRPr lang="en-US"/>
          </a:p>
        </p:txBody>
      </p:sp>
    </p:spTree>
    <p:extLst>
      <p:ext uri="{BB962C8B-B14F-4D97-AF65-F5344CB8AC3E}">
        <p14:creationId xmlns:p14="http://schemas.microsoft.com/office/powerpoint/2010/main" val="167494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4B07-2C3E-A916-9C9E-2B0F7CA35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964D8-1846-6E27-174F-803C451B0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5C9B7-46E2-5646-9B6A-7E8A90E4488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4BCCF75-4096-767C-0E27-79D1EC1B4CBA}"/>
              </a:ext>
            </a:extLst>
          </p:cNvPr>
          <p:cNvSpPr>
            <a:spLocks noGrp="1"/>
          </p:cNvSpPr>
          <p:nvPr>
            <p:ph type="sldNum" sz="quarter" idx="5"/>
          </p:nvPr>
        </p:nvSpPr>
        <p:spPr/>
        <p:txBody>
          <a:bodyPr/>
          <a:lstStyle/>
          <a:p>
            <a:fld id="{1AFA6A82-C43D-0E45-8BBC-3BA89641B414}" type="slidenum">
              <a:rPr lang="en-US" smtClean="0"/>
              <a:t>8</a:t>
            </a:fld>
            <a:endParaRPr lang="en-US"/>
          </a:p>
        </p:txBody>
      </p:sp>
    </p:spTree>
    <p:extLst>
      <p:ext uri="{BB962C8B-B14F-4D97-AF65-F5344CB8AC3E}">
        <p14:creationId xmlns:p14="http://schemas.microsoft.com/office/powerpoint/2010/main" val="229206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8.jpe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7.jpeg"/><Relationship Id="rId4" Type="http://schemas.microsoft.com/office/2007/relationships/hdphoto" Target="../media/hdphoto1.wdp"/><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181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2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t" anchorCtr="0">
            <a:normAutofit/>
          </a:bodyP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76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97663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3"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76289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32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65307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45236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8541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57492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515319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075542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192774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14122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5498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0301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2777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70318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5928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6444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68299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16155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73672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33562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71795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14044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82997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06875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95449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8148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1065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80526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88632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74645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4123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323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28947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2610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16094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31287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3090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SAC-I IH cavity">
    <p:bg>
      <p:bgPr>
        <a:blipFill dpi="0" rotWithShape="1">
          <a:blip r:embed="rId2">
            <a:lum/>
          </a:blip>
          <a:srcRect/>
          <a:stretch>
            <a:fillRect l="52000" t="15000" b="15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1" y="0"/>
            <a:ext cx="6580413"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pic>
        <p:nvPicPr>
          <p:cNvPr id="3" name="Picture 2">
            <a:extLst>
              <a:ext uri="{FF2B5EF4-FFF2-40B4-BE49-F238E27FC236}">
                <a16:creationId xmlns:a16="http://schemas.microsoft.com/office/drawing/2014/main" id="{E20B1B79-5956-4E84-9500-79CB1C04FC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 name="Title 1">
            <a:extLst>
              <a:ext uri="{FF2B5EF4-FFF2-40B4-BE49-F238E27FC236}">
                <a16:creationId xmlns:a16="http://schemas.microsoft.com/office/drawing/2014/main" id="{30DD317A-B160-905E-7E70-A96427A7855C}"/>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6" name="Subtitle 2">
            <a:extLst>
              <a:ext uri="{FF2B5EF4-FFF2-40B4-BE49-F238E27FC236}">
                <a16:creationId xmlns:a16="http://schemas.microsoft.com/office/drawing/2014/main" id="{D252ADE8-CDB2-306E-50D3-7BC1E284614F}"/>
              </a:ext>
            </a:extLst>
          </p:cNvPr>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1871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17044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67763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83648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1601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2138377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1384553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589510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1655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a:extLst>
              <a:ext uri="{FF2B5EF4-FFF2-40B4-BE49-F238E27FC236}">
                <a16:creationId xmlns:a16="http://schemas.microsoft.com/office/drawing/2014/main" id="{C3EB2376-19BE-EB82-3FE3-C326CE3627C5}"/>
              </a:ext>
            </a:extLst>
          </p:cNvPr>
          <p:cNvSpPr>
            <a:spLocks noGrp="1"/>
          </p:cNvSpPr>
          <p:nvPr>
            <p:ph type="title" hasCustomPrompt="1"/>
          </p:nvPr>
        </p:nvSpPr>
        <p:spPr>
          <a:xfrm>
            <a:off x="681471" y="53448"/>
            <a:ext cx="10721635" cy="651600"/>
          </a:xfrm>
          <a:prstGeom prst="rect">
            <a:avLst/>
          </a:prstGeom>
        </p:spPr>
        <p:txBody>
          <a:bodyPr>
            <a:normAutofit/>
          </a:bodyPr>
          <a:lstStyle>
            <a:lvl1pPr algn="r">
              <a:defRPr sz="36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7F78FC03-1EA3-82EC-8AA4-EA77639FA89C}"/>
              </a:ext>
            </a:extLst>
          </p:cNvPr>
          <p:cNvSpPr>
            <a:spLocks noGrp="1"/>
          </p:cNvSpPr>
          <p:nvPr>
            <p:ph idx="1" hasCustomPrompt="1"/>
          </p:nvPr>
        </p:nvSpPr>
        <p:spPr>
          <a:xfrm>
            <a:off x="681471" y="979689"/>
            <a:ext cx="10721635" cy="4977972"/>
          </a:xfrm>
          <a:prstGeom prst="rect">
            <a:avLst/>
          </a:prstGeom>
        </p:spPr>
        <p:txBody>
          <a:bodyPr anchor="t">
            <a:normAutofit/>
          </a:bodyPr>
          <a:lstStyle>
            <a:lvl1pPr marL="228600" indent="-228600">
              <a:lnSpc>
                <a:spcPct val="100000"/>
              </a:lnSpc>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lnSpc>
                <a:spcPct val="100000"/>
              </a:lnSpc>
              <a:buClr>
                <a:srgbClr val="00B0F0"/>
              </a:buClr>
              <a:buFont typeface="Wingdings" pitchFamily="2" charset="2"/>
              <a:buChar char="§"/>
              <a:defRPr sz="2800" b="0" i="0">
                <a:solidFill>
                  <a:schemeClr val="tx1"/>
                </a:solidFill>
                <a:latin typeface="Arial" charset="0"/>
                <a:ea typeface="Arial" charset="0"/>
                <a:cs typeface="Arial" charset="0"/>
              </a:defRPr>
            </a:lvl2pPr>
            <a:lvl3pPr marL="1143000" indent="-228600">
              <a:lnSpc>
                <a:spcPct val="100000"/>
              </a:lnSpc>
              <a:buClr>
                <a:srgbClr val="00B0F0"/>
              </a:buClr>
              <a:buFont typeface="Wingdings" pitchFamily="2" charset="2"/>
              <a:buChar char="§"/>
              <a:defRPr sz="2400" b="0" i="0">
                <a:solidFill>
                  <a:schemeClr val="tx1"/>
                </a:solidFill>
                <a:latin typeface="Arial" charset="0"/>
                <a:ea typeface="Arial" charset="0"/>
                <a:cs typeface="Arial" charset="0"/>
              </a:defRPr>
            </a:lvl3pPr>
            <a:lvl4pPr marL="1600200" indent="-228600">
              <a:lnSpc>
                <a:spcPct val="100000"/>
              </a:lnSpc>
              <a:buClr>
                <a:srgbClr val="00B0F0"/>
              </a:buClr>
              <a:buFont typeface="Wingdings" pitchFamily="2" charset="2"/>
              <a:buChar char="§"/>
              <a:defRPr sz="2000" b="0" i="0">
                <a:solidFill>
                  <a:schemeClr val="tx1"/>
                </a:solidFill>
                <a:latin typeface="Arial" charset="0"/>
                <a:ea typeface="Arial" charset="0"/>
                <a:cs typeface="Arial" charset="0"/>
              </a:defRPr>
            </a:lvl4pPr>
            <a:lvl5pPr marL="2057400" indent="-228600">
              <a:lnSpc>
                <a:spcPct val="100000"/>
              </a:lnSpc>
              <a:buClr>
                <a:srgbClr val="00B0F0"/>
              </a:buClr>
              <a:buFont typeface="Wingdings" pitchFamily="2" charset="2"/>
              <a:buChar cha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3">
            <a:extLst>
              <a:ext uri="{FF2B5EF4-FFF2-40B4-BE49-F238E27FC236}">
                <a16:creationId xmlns:a16="http://schemas.microsoft.com/office/drawing/2014/main" id="{B2368A0F-41DB-CEC8-2004-9FAD9F856F52}"/>
              </a:ext>
            </a:extLst>
          </p:cNvPr>
          <p:cNvGrpSpPr>
            <a:grpSpLocks/>
          </p:cNvGrpSpPr>
          <p:nvPr userDrawn="1"/>
        </p:nvGrpSpPr>
        <p:grpSpPr bwMode="auto">
          <a:xfrm>
            <a:off x="0" y="6246812"/>
            <a:ext cx="1638301" cy="611188"/>
            <a:chOff x="2899741" y="3408765"/>
            <a:chExt cx="3401670" cy="1421594"/>
          </a:xfrm>
        </p:grpSpPr>
        <p:pic>
          <p:nvPicPr>
            <p:cNvPr id="3" name="Picture 14">
              <a:extLst>
                <a:ext uri="{FF2B5EF4-FFF2-40B4-BE49-F238E27FC236}">
                  <a16:creationId xmlns:a16="http://schemas.microsoft.com/office/drawing/2014/main" id="{6957A70E-77D9-E2DD-7B07-A45C8E8E19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9741" y="3408765"/>
              <a:ext cx="3401670" cy="142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Bildergebnis für canadian flag">
              <a:extLst>
                <a:ext uri="{FF2B5EF4-FFF2-40B4-BE49-F238E27FC236}">
                  <a16:creationId xmlns:a16="http://schemas.microsoft.com/office/drawing/2014/main" id="{7CE72F06-5026-B768-86D8-434EE7E18D8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l="29231" t="7127" r="28419" b="22800"/>
            <a:stretch>
              <a:fillRect/>
            </a:stretch>
          </p:blipFill>
          <p:spPr bwMode="auto">
            <a:xfrm rot="-1904151">
              <a:off x="2926840" y="3435876"/>
              <a:ext cx="622100" cy="51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A picture containing drawing&#10;&#10;Description automatically generated">
              <a:extLst>
                <a:ext uri="{FF2B5EF4-FFF2-40B4-BE49-F238E27FC236}">
                  <a16:creationId xmlns:a16="http://schemas.microsoft.com/office/drawing/2014/main" id="{F6F694B0-445D-443A-361B-01730FB8C25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743417" y="4302845"/>
              <a:ext cx="486874" cy="4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0310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2" name="Picture 1" descr="A high angle view of a factory&#10;&#10;Description automatically generated">
            <a:extLst>
              <a:ext uri="{FF2B5EF4-FFF2-40B4-BE49-F238E27FC236}">
                <a16:creationId xmlns:a16="http://schemas.microsoft.com/office/drawing/2014/main" id="{C3B7DD6D-4BF9-784A-0FE3-7A64571710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868" r="15537"/>
          <a:stretch/>
        </p:blipFill>
        <p:spPr>
          <a:xfrm>
            <a:off x="4949687" y="0"/>
            <a:ext cx="6605086" cy="6858000"/>
          </a:xfrm>
          <a:prstGeom prst="rect">
            <a:avLst/>
          </a:prstGeom>
        </p:spPr>
      </p:pic>
      <p:sp>
        <p:nvSpPr>
          <p:cNvPr id="3" name="Title 1">
            <a:extLst>
              <a:ext uri="{FF2B5EF4-FFF2-40B4-BE49-F238E27FC236}">
                <a16:creationId xmlns:a16="http://schemas.microsoft.com/office/drawing/2014/main" id="{E344B2A7-D75E-9CCE-1F2F-E4A8E9D5BBAE}"/>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0" name="Subtitle 2">
            <a:extLst>
              <a:ext uri="{FF2B5EF4-FFF2-40B4-BE49-F238E27FC236}">
                <a16:creationId xmlns:a16="http://schemas.microsoft.com/office/drawing/2014/main" id="{642BC4B5-4CDF-1A11-3207-DECBFE9B9643}"/>
              </a:ext>
            </a:extLst>
          </p:cNvPr>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01823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C2AE6C-5A63-EB37-FDA8-5DF7CEF39A4A}"/>
              </a:ext>
            </a:extLst>
          </p:cNvPr>
          <p:cNvSpPr/>
          <p:nvPr userDrawn="1"/>
        </p:nvSpPr>
        <p:spPr>
          <a:xfrm>
            <a:off x="2835" y="-3"/>
            <a:ext cx="8577604" cy="6858003"/>
          </a:xfrm>
          <a:prstGeom prst="rect">
            <a:avLst/>
          </a:prstGeom>
          <a:solidFill>
            <a:srgbClr val="23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810D25D6-CFF8-0117-1454-32D9C20638B7}"/>
              </a:ext>
            </a:extLst>
          </p:cNvPr>
          <p:cNvSpPr>
            <a:spLocks noGrp="1"/>
          </p:cNvSpPr>
          <p:nvPr>
            <p:ph type="dt" sz="half" idx="10"/>
          </p:nvPr>
        </p:nvSpPr>
        <p:spPr/>
        <p:txBody>
          <a:bodyPr/>
          <a:lstStyle>
            <a:lvl1pPr>
              <a:defRPr>
                <a:solidFill>
                  <a:srgbClr val="767676"/>
                </a:solidFill>
              </a:defRPr>
            </a:lvl1pPr>
          </a:lstStyle>
          <a:p>
            <a:fld id="{0D9D5E5F-8C6C-2A47-B737-E83A52FE6B0F}" type="datetimeyyyy">
              <a:rPr lang="en-CA" smtClean="0"/>
              <a:pPr/>
              <a:t>2026</a:t>
            </a:fld>
            <a:endParaRPr lang="en-US"/>
          </a:p>
        </p:txBody>
      </p:sp>
      <p:sp>
        <p:nvSpPr>
          <p:cNvPr id="8" name="Footer Placeholder 7">
            <a:extLst>
              <a:ext uri="{FF2B5EF4-FFF2-40B4-BE49-F238E27FC236}">
                <a16:creationId xmlns:a16="http://schemas.microsoft.com/office/drawing/2014/main" id="{B281D056-5998-134B-59F9-5C465DC51C51}"/>
              </a:ext>
            </a:extLst>
          </p:cNvPr>
          <p:cNvSpPr>
            <a:spLocks noGrp="1"/>
          </p:cNvSpPr>
          <p:nvPr>
            <p:ph type="ftr" sz="quarter" idx="11"/>
          </p:nvPr>
        </p:nvSpPr>
        <p:spPr/>
        <p:txBody>
          <a:bodyPr/>
          <a:lstStyle>
            <a:lvl1pPr>
              <a:defRPr>
                <a:solidFill>
                  <a:schemeClr val="bg1"/>
                </a:solidFill>
              </a:defRPr>
            </a:lvl1pPr>
          </a:lstStyle>
          <a:p>
            <a:r>
              <a:rPr lang="en-US"/>
              <a:t>Presentation Title, Presenter Name</a:t>
            </a:r>
          </a:p>
        </p:txBody>
      </p:sp>
      <p:sp>
        <p:nvSpPr>
          <p:cNvPr id="9" name="Slide Number Placeholder 8">
            <a:extLst>
              <a:ext uri="{FF2B5EF4-FFF2-40B4-BE49-F238E27FC236}">
                <a16:creationId xmlns:a16="http://schemas.microsoft.com/office/drawing/2014/main" id="{6658213F-DDBE-7067-2B3B-FDBB81F22D7F}"/>
              </a:ext>
            </a:extLst>
          </p:cNvPr>
          <p:cNvSpPr>
            <a:spLocks noGrp="1"/>
          </p:cNvSpPr>
          <p:nvPr>
            <p:ph type="sldNum" sz="quarter" idx="12"/>
          </p:nvPr>
        </p:nvSpPr>
        <p:spPr/>
        <p:txBody>
          <a:bodyPr/>
          <a:lstStyle>
            <a:lvl1pPr>
              <a:defRPr>
                <a:solidFill>
                  <a:srgbClr val="767676"/>
                </a:solidFill>
              </a:defRPr>
            </a:lvl1pPr>
          </a:lstStyle>
          <a:p>
            <a:fld id="{9A8F556D-FA33-6943-88ED-6726004042D7}" type="slidenum">
              <a:rPr lang="en-US" smtClean="0"/>
              <a:pPr/>
              <a:t>‹#›</a:t>
            </a:fld>
            <a:endParaRPr lang="en-US"/>
          </a:p>
        </p:txBody>
      </p:sp>
      <p:sp>
        <p:nvSpPr>
          <p:cNvPr id="13" name="Picture Placeholder 12">
            <a:extLst>
              <a:ext uri="{FF2B5EF4-FFF2-40B4-BE49-F238E27FC236}">
                <a16:creationId xmlns:a16="http://schemas.microsoft.com/office/drawing/2014/main" id="{727AB93E-C6DD-48E3-0EDA-B0BDCFA80D9E}"/>
              </a:ext>
            </a:extLst>
          </p:cNvPr>
          <p:cNvSpPr>
            <a:spLocks noGrp="1"/>
          </p:cNvSpPr>
          <p:nvPr>
            <p:ph type="pic" sz="quarter" idx="13"/>
          </p:nvPr>
        </p:nvSpPr>
        <p:spPr>
          <a:xfrm>
            <a:off x="658813" y="296863"/>
            <a:ext cx="7623483" cy="5579301"/>
          </a:xfrm>
        </p:spPr>
        <p:txBody>
          <a:bodyPr/>
          <a:lstStyle>
            <a:lvl1pPr>
              <a:defRPr>
                <a:solidFill>
                  <a:srgbClr val="767676"/>
                </a:solidFill>
              </a:defRPr>
            </a:lvl1pPr>
          </a:lstStyle>
          <a:p>
            <a:endParaRPr lang="en-US"/>
          </a:p>
        </p:txBody>
      </p:sp>
      <p:sp>
        <p:nvSpPr>
          <p:cNvPr id="14" name="Vertical Text Placeholder 10">
            <a:extLst>
              <a:ext uri="{FF2B5EF4-FFF2-40B4-BE49-F238E27FC236}">
                <a16:creationId xmlns:a16="http://schemas.microsoft.com/office/drawing/2014/main" id="{F92AAC08-6B32-BAB1-E4CB-628EAF0F63FE}"/>
              </a:ext>
            </a:extLst>
          </p:cNvPr>
          <p:cNvSpPr>
            <a:spLocks noGrp="1"/>
          </p:cNvSpPr>
          <p:nvPr>
            <p:ph type="body" orient="vert" sz="quarter" idx="14" hasCustomPrompt="1"/>
          </p:nvPr>
        </p:nvSpPr>
        <p:spPr>
          <a:xfrm rot="10800000">
            <a:off x="371475" y="2726564"/>
            <a:ext cx="287338" cy="3149600"/>
          </a:xfrm>
        </p:spPr>
        <p:txBody>
          <a:bodyPr vert="eaVert">
            <a:noAutofit/>
          </a:bodyPr>
          <a:lstStyle>
            <a:lvl1pPr marL="0" indent="0">
              <a:buNone/>
              <a:defRPr sz="1100" i="1">
                <a:solidFill>
                  <a:schemeClr val="bg1"/>
                </a:solidFill>
              </a:defRPr>
            </a:lvl1pPr>
          </a:lstStyle>
          <a:p>
            <a:pPr lvl="0"/>
            <a:r>
              <a:rPr lang="en-US"/>
              <a:t>Image credit</a:t>
            </a:r>
          </a:p>
        </p:txBody>
      </p:sp>
      <p:pic>
        <p:nvPicPr>
          <p:cNvPr id="2" name="Picture 1" descr="Blue text on a black background&#10;&#10;Description automatically generated">
            <a:extLst>
              <a:ext uri="{FF2B5EF4-FFF2-40B4-BE49-F238E27FC236}">
                <a16:creationId xmlns:a16="http://schemas.microsoft.com/office/drawing/2014/main" id="{D631A041-DE9E-B7A8-37EA-C94DB6FC18E5}"/>
              </a:ext>
            </a:extLst>
          </p:cNvPr>
          <p:cNvPicPr>
            <a:picLocks noChangeAspect="1"/>
          </p:cNvPicPr>
          <p:nvPr userDrawn="1"/>
        </p:nvPicPr>
        <p:blipFill>
          <a:blip r:embed="rId2"/>
          <a:stretch>
            <a:fillRect/>
          </a:stretch>
        </p:blipFill>
        <p:spPr>
          <a:xfrm rot="16200000">
            <a:off x="10944000" y="5000400"/>
            <a:ext cx="1337369" cy="421200"/>
          </a:xfrm>
          <a:prstGeom prst="rect">
            <a:avLst/>
          </a:prstGeom>
        </p:spPr>
      </p:pic>
      <p:pic>
        <p:nvPicPr>
          <p:cNvPr id="5" name="Picture 4" descr="A blue and black logo&#10;&#10;Description automatically generated">
            <a:extLst>
              <a:ext uri="{FF2B5EF4-FFF2-40B4-BE49-F238E27FC236}">
                <a16:creationId xmlns:a16="http://schemas.microsoft.com/office/drawing/2014/main" id="{7887D584-6248-2B34-4A4D-439971EAE351}"/>
              </a:ext>
            </a:extLst>
          </p:cNvPr>
          <p:cNvPicPr>
            <a:picLocks noChangeAspect="1"/>
          </p:cNvPicPr>
          <p:nvPr userDrawn="1"/>
        </p:nvPicPr>
        <p:blipFill>
          <a:blip r:embed="rId3"/>
          <a:stretch>
            <a:fillRect/>
          </a:stretch>
        </p:blipFill>
        <p:spPr>
          <a:xfrm>
            <a:off x="370800" y="6271200"/>
            <a:ext cx="1804270" cy="327600"/>
          </a:xfrm>
          <a:prstGeom prst="rect">
            <a:avLst/>
          </a:prstGeom>
        </p:spPr>
      </p:pic>
      <p:sp>
        <p:nvSpPr>
          <p:cNvPr id="12" name="Content Placeholder 3">
            <a:extLst>
              <a:ext uri="{FF2B5EF4-FFF2-40B4-BE49-F238E27FC236}">
                <a16:creationId xmlns:a16="http://schemas.microsoft.com/office/drawing/2014/main" id="{A710C78D-9822-75A4-8346-CF46F6BC0857}"/>
              </a:ext>
            </a:extLst>
          </p:cNvPr>
          <p:cNvSpPr>
            <a:spLocks noGrp="1"/>
          </p:cNvSpPr>
          <p:nvPr>
            <p:ph sz="half" idx="15"/>
          </p:nvPr>
        </p:nvSpPr>
        <p:spPr>
          <a:xfrm>
            <a:off x="8867775" y="2277030"/>
            <a:ext cx="2341563" cy="3599134"/>
          </a:xfrm>
        </p:spPr>
        <p:txBody>
          <a:bodyPr>
            <a:noAutofit/>
          </a:bodyPr>
          <a:lstStyle>
            <a:lvl1pPr>
              <a:defRPr sz="1800">
                <a:solidFill>
                  <a:schemeClr val="tx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FDEA0038-5FF6-9CF9-21CD-569FF752A9DD}"/>
              </a:ext>
            </a:extLst>
          </p:cNvPr>
          <p:cNvSpPr>
            <a:spLocks noGrp="1"/>
          </p:cNvSpPr>
          <p:nvPr>
            <p:ph type="body" idx="16"/>
          </p:nvPr>
        </p:nvSpPr>
        <p:spPr>
          <a:xfrm>
            <a:off x="8878801" y="904623"/>
            <a:ext cx="2319512" cy="1089529"/>
          </a:xfrm>
        </p:spPr>
        <p:txBody>
          <a:bodyPr wrap="square" anchor="t" anchorCtr="0">
            <a:sp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61480405"/>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143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working in a factory&#10;&#10;AI-generated content may be incorrect.">
            <a:extLst>
              <a:ext uri="{FF2B5EF4-FFF2-40B4-BE49-F238E27FC236}">
                <a16:creationId xmlns:a16="http://schemas.microsoft.com/office/drawing/2014/main" id="{9FDAA982-0B6D-5658-75B9-5652C6B0C0D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a:xfrm>
            <a:off x="5865462" y="0"/>
            <a:ext cx="5537644" cy="6857999"/>
          </a:xfrm>
          <a:prstGeom prst="rect">
            <a:avLst/>
          </a:prstGeom>
        </p:spPr>
      </p:pic>
      <p:pic>
        <p:nvPicPr>
          <p:cNvPr id="2" name="Picture 1">
            <a:extLst>
              <a:ext uri="{FF2B5EF4-FFF2-40B4-BE49-F238E27FC236}">
                <a16:creationId xmlns:a16="http://schemas.microsoft.com/office/drawing/2014/main" id="{B52B2EDE-AB98-6724-B004-6EC8CC3D89A2}"/>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5300"/>
                    </a14:imgEffect>
                    <a14:imgEffect>
                      <a14:brightnessContrast bright="20000"/>
                    </a14:imgEffect>
                  </a14:imgLayer>
                </a14:imgProps>
              </a:ext>
            </a:extLst>
          </a:blip>
          <a:stretch>
            <a:fillRect/>
          </a:stretch>
        </p:blipFill>
        <p:spPr>
          <a:xfrm>
            <a:off x="2670596" y="0"/>
            <a:ext cx="9521404" cy="6857998"/>
          </a:xfrm>
          <a:prstGeom prst="rect">
            <a:avLst/>
          </a:prstGeom>
        </p:spPr>
      </p:pic>
      <p:sp>
        <p:nvSpPr>
          <p:cNvPr id="11" name="Rectangle 10"/>
          <p:cNvSpPr/>
          <p:nvPr userDrawn="1"/>
        </p:nvSpPr>
        <p:spPr>
          <a:xfrm>
            <a:off x="0" y="0"/>
            <a:ext cx="5865462" cy="6858001"/>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0822" y="204095"/>
            <a:ext cx="1947186" cy="350306"/>
          </a:xfrm>
          <a:prstGeom prst="rect">
            <a:avLst/>
          </a:prstGeom>
        </p:spPr>
      </p:pic>
      <p:sp>
        <p:nvSpPr>
          <p:cNvPr id="10" name="Title 1"/>
          <p:cNvSpPr>
            <a:spLocks noGrp="1"/>
          </p:cNvSpPr>
          <p:nvPr>
            <p:ph type="ctrTitle" hasCustomPrompt="1"/>
          </p:nvPr>
        </p:nvSpPr>
        <p:spPr>
          <a:xfrm>
            <a:off x="662725" y="2032777"/>
            <a:ext cx="4680092"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2" y="4114800"/>
            <a:ext cx="4681259"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4" name="Group 13">
            <a:extLst>
              <a:ext uri="{FF2B5EF4-FFF2-40B4-BE49-F238E27FC236}">
                <a16:creationId xmlns:a16="http://schemas.microsoft.com/office/drawing/2014/main" id="{0A95536F-7E5A-9E87-16A1-067F1F0A60E7}"/>
              </a:ext>
            </a:extLst>
          </p:cNvPr>
          <p:cNvGrpSpPr>
            <a:grpSpLocks/>
          </p:cNvGrpSpPr>
          <p:nvPr userDrawn="1"/>
        </p:nvGrpSpPr>
        <p:grpSpPr bwMode="auto">
          <a:xfrm>
            <a:off x="0" y="6246812"/>
            <a:ext cx="1638301" cy="611188"/>
            <a:chOff x="2899741" y="3408765"/>
            <a:chExt cx="3401670" cy="1421594"/>
          </a:xfrm>
        </p:grpSpPr>
        <p:pic>
          <p:nvPicPr>
            <p:cNvPr id="5" name="Picture 14">
              <a:extLst>
                <a:ext uri="{FF2B5EF4-FFF2-40B4-BE49-F238E27FC236}">
                  <a16:creationId xmlns:a16="http://schemas.microsoft.com/office/drawing/2014/main" id="{64DDE6F2-B087-ED8F-710E-4F69BF37139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99741" y="3408765"/>
              <a:ext cx="3401670" cy="142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Bildergebnis für canadian flag">
              <a:extLst>
                <a:ext uri="{FF2B5EF4-FFF2-40B4-BE49-F238E27FC236}">
                  <a16:creationId xmlns:a16="http://schemas.microsoft.com/office/drawing/2014/main" id="{A7E4CA03-246C-19C6-E3C8-B3A63BCBF4A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l="29231" t="7127" r="28419" b="22800"/>
            <a:stretch>
              <a:fillRect/>
            </a:stretch>
          </p:blipFill>
          <p:spPr bwMode="auto">
            <a:xfrm rot="-1904151">
              <a:off x="2926840" y="3435876"/>
              <a:ext cx="622100" cy="51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A picture containing drawing&#10;&#10;Description automatically generated">
              <a:extLst>
                <a:ext uri="{FF2B5EF4-FFF2-40B4-BE49-F238E27FC236}">
                  <a16:creationId xmlns:a16="http://schemas.microsoft.com/office/drawing/2014/main" id="{14E0C597-8116-1AE2-785D-97834EDCDA4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43417" y="4302845"/>
              <a:ext cx="486874" cy="4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06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38792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5652" r:id="rId1"/>
    <p:sldLayoutId id="2147483676" r:id="rId2"/>
    <p:sldLayoutId id="2147485653" r:id="rId3"/>
    <p:sldLayoutId id="2147483678" r:id="rId4"/>
    <p:sldLayoutId id="2147485623" r:id="rId5"/>
    <p:sldLayoutId id="2147485622" r:id="rId6"/>
    <p:sldLayoutId id="2147485672" r:id="rId7"/>
    <p:sldLayoutId id="2147485681" r:id="rId8"/>
    <p:sldLayoutId id="2147483679" r:id="rId9"/>
    <p:sldLayoutId id="2147483680" r:id="rId10"/>
    <p:sldLayoutId id="2147485671" r:id="rId11"/>
    <p:sldLayoutId id="2147483770" r:id="rId12"/>
    <p:sldLayoutId id="2147483784" r:id="rId13"/>
    <p:sldLayoutId id="2147483683" r:id="rId14"/>
    <p:sldLayoutId id="2147485625" r:id="rId15"/>
    <p:sldLayoutId id="2147485626" r:id="rId16"/>
    <p:sldLayoutId id="2147483777" r:id="rId17"/>
    <p:sldLayoutId id="2147485643" r:id="rId18"/>
    <p:sldLayoutId id="2147483688" r:id="rId19"/>
    <p:sldLayoutId id="2147485624" r:id="rId20"/>
    <p:sldLayoutId id="2147483690" r:id="rId21"/>
    <p:sldLayoutId id="2147483691" r:id="rId22"/>
    <p:sldLayoutId id="2147485628" r:id="rId23"/>
    <p:sldLayoutId id="2147485637" r:id="rId24"/>
    <p:sldLayoutId id="2147485641" r:id="rId25"/>
    <p:sldLayoutId id="2147483697" r:id="rId26"/>
    <p:sldLayoutId id="2147485638" r:id="rId27"/>
    <p:sldLayoutId id="2147485639" r:id="rId28"/>
    <p:sldLayoutId id="2147485640" r:id="rId29"/>
    <p:sldLayoutId id="2147485635" r:id="rId30"/>
    <p:sldLayoutId id="2147485634" r:id="rId31"/>
    <p:sldLayoutId id="2147483708" r:id="rId32"/>
    <p:sldLayoutId id="2147485630" r:id="rId33"/>
    <p:sldLayoutId id="2147485631" r:id="rId34"/>
    <p:sldLayoutId id="2147485633" r:id="rId35"/>
    <p:sldLayoutId id="2147483713" r:id="rId36"/>
    <p:sldLayoutId id="2147485636" r:id="rId37"/>
    <p:sldLayoutId id="2147483715" r:id="rId38"/>
    <p:sldLayoutId id="2147483717" r:id="rId39"/>
    <p:sldLayoutId id="2147485645" r:id="rId40"/>
    <p:sldLayoutId id="2147483719" r:id="rId41"/>
    <p:sldLayoutId id="2147485644" r:id="rId42"/>
    <p:sldLayoutId id="2147485646" r:id="rId43"/>
    <p:sldLayoutId id="2147485648" r:id="rId44"/>
    <p:sldLayoutId id="2147485649" r:id="rId45"/>
    <p:sldLayoutId id="2147483724" r:id="rId46"/>
    <p:sldLayoutId id="2147485499" r:id="rId47"/>
    <p:sldLayoutId id="2147485500" r:id="rId48"/>
    <p:sldLayoutId id="2147485503" r:id="rId49"/>
    <p:sldLayoutId id="2147485504" r:id="rId50"/>
    <p:sldLayoutId id="2147485505" r:id="rId51"/>
    <p:sldLayoutId id="2147485506" r:id="rId52"/>
    <p:sldLayoutId id="2147485507" r:id="rId53"/>
    <p:sldLayoutId id="2147483824" r:id="rId54"/>
    <p:sldLayoutId id="2147485478" r:id="rId55"/>
    <p:sldLayoutId id="2147485670" r:id="rId56"/>
    <p:sldLayoutId id="2147485675" r:id="rId57"/>
    <p:sldLayoutId id="2147485679" r:id="rId58"/>
    <p:sldLayoutId id="2147485683" r:id="rId59"/>
    <p:sldLayoutId id="2147485684" r:id="rId6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0h0MMrPNM60" TargetMode="External"/><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61.jpe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documents.triumf.ca/docushare/dsweb/Get/Document-222673" TargetMode="Externa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725" y="2032777"/>
            <a:ext cx="4881821" cy="2082023"/>
          </a:xfrm>
        </p:spPr>
        <p:txBody>
          <a:bodyPr lIns="91440" tIns="45720" rIns="91440" bIns="45720" anchor="t">
            <a:normAutofit fontScale="90000"/>
          </a:bodyPr>
          <a:lstStyle/>
          <a:p>
            <a:r>
              <a:rPr lang="en-US" sz="4000" b="1" dirty="0">
                <a:solidFill>
                  <a:srgbClr val="00B0F0"/>
                </a:solidFill>
                <a:latin typeface="Arial"/>
                <a:cs typeface="Arial"/>
              </a:rPr>
              <a:t>Accelerator Division </a:t>
            </a:r>
            <a:r>
              <a:rPr lang="en-US" dirty="0">
                <a:latin typeface="Arial"/>
                <a:cs typeface="Arial"/>
              </a:rPr>
              <a:t>Safety Aspect</a:t>
            </a:r>
            <a:br>
              <a:rPr lang="en-US" dirty="0">
                <a:latin typeface="Arial"/>
                <a:cs typeface="Arial"/>
              </a:rPr>
            </a:br>
            <a:endParaRPr lang="en-US" sz="4000" b="1" dirty="0">
              <a:solidFill>
                <a:srgbClr val="00B0F0"/>
              </a:solidFill>
              <a:latin typeface="Arial"/>
              <a:cs typeface="Arial"/>
            </a:endParaRPr>
          </a:p>
        </p:txBody>
      </p:sp>
      <p:sp>
        <p:nvSpPr>
          <p:cNvPr id="3" name="Subtitle 2"/>
          <p:cNvSpPr>
            <a:spLocks noGrp="1"/>
          </p:cNvSpPr>
          <p:nvPr>
            <p:ph type="subTitle" idx="1"/>
          </p:nvPr>
        </p:nvSpPr>
        <p:spPr>
          <a:xfrm>
            <a:off x="662725" y="3950562"/>
            <a:ext cx="3938833" cy="1886506"/>
          </a:xfrm>
        </p:spPr>
        <p:txBody>
          <a:bodyPr lIns="91440" tIns="0" rIns="91440" bIns="45720" anchor="b">
            <a:normAutofit/>
          </a:bodyPr>
          <a:lstStyle/>
          <a:p>
            <a:r>
              <a:rPr lang="en-US" sz="2000" dirty="0"/>
              <a:t>TRIUMF All Hands Meeting</a:t>
            </a:r>
          </a:p>
          <a:p>
            <a:r>
              <a:rPr lang="en-US" sz="2000" dirty="0"/>
              <a:t>Day of Mourning</a:t>
            </a:r>
            <a:br>
              <a:rPr lang="en-US" sz="2000" dirty="0"/>
            </a:br>
            <a:endParaRPr lang="en-US" sz="2000" dirty="0"/>
          </a:p>
          <a:p>
            <a:r>
              <a:rPr lang="en-US" sz="2000" dirty="0"/>
              <a:t>April 29, 2026</a:t>
            </a:r>
          </a:p>
          <a:p>
            <a:r>
              <a:rPr lang="en-US" sz="2000" dirty="0"/>
              <a:t>Oliver Kester</a:t>
            </a:r>
          </a:p>
        </p:txBody>
      </p:sp>
    </p:spTree>
    <p:extLst>
      <p:ext uri="{BB962C8B-B14F-4D97-AF65-F5344CB8AC3E}">
        <p14:creationId xmlns:p14="http://schemas.microsoft.com/office/powerpoint/2010/main" val="71708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661988" y="4493174"/>
            <a:ext cx="3938587" cy="304113"/>
          </a:xfrm>
        </p:spPr>
        <p:txBody>
          <a:bodyPr/>
          <a:lstStyle/>
          <a:p>
            <a:r>
              <a:rPr lang="en-US"/>
              <a:t>Follow us </a:t>
            </a:r>
            <a:r>
              <a:rPr lang="en-US" b="1"/>
              <a:t>@TRIUMFLab</a:t>
            </a:r>
          </a:p>
        </p:txBody>
      </p:sp>
      <p:sp>
        <p:nvSpPr>
          <p:cNvPr id="6" name="Text Placeholder 3"/>
          <p:cNvSpPr>
            <a:spLocks noGrp="1"/>
          </p:cNvSpPr>
          <p:nvPr>
            <p:ph type="body" sz="quarter" idx="11"/>
          </p:nvPr>
        </p:nvSpPr>
        <p:spPr>
          <a:xfrm>
            <a:off x="661743" y="4118554"/>
            <a:ext cx="3938587" cy="374620"/>
          </a:xfrm>
        </p:spPr>
        <p:txBody>
          <a:bodyPr/>
          <a:lstStyle/>
          <a:p>
            <a:r>
              <a:rPr lang="en-US"/>
              <a:t>www.triumf.ca</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696" y="4932943"/>
            <a:ext cx="411480" cy="41148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1549" y="4935991"/>
            <a:ext cx="408432" cy="40843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1354" y="4932943"/>
            <a:ext cx="411480" cy="41148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1159" y="4932943"/>
            <a:ext cx="411480" cy="411480"/>
          </a:xfrm>
          <a:prstGeom prst="rect">
            <a:avLst/>
          </a:prstGeom>
        </p:spPr>
      </p:pic>
      <p:sp>
        <p:nvSpPr>
          <p:cNvPr id="11" name="Title 1"/>
          <p:cNvSpPr>
            <a:spLocks noGrp="1"/>
          </p:cNvSpPr>
          <p:nvPr>
            <p:ph type="title"/>
          </p:nvPr>
        </p:nvSpPr>
        <p:spPr>
          <a:xfrm>
            <a:off x="661743" y="2032776"/>
            <a:ext cx="3938833" cy="1581961"/>
          </a:xfrm>
        </p:spPr>
        <p:txBody>
          <a:bodyPr/>
          <a:lstStyle/>
          <a:p>
            <a:r>
              <a:rPr lang="en-US"/>
              <a:t>Thank you</a:t>
            </a:r>
            <a:br>
              <a:rPr lang="en-US"/>
            </a:br>
            <a:r>
              <a:rPr lang="en-US">
                <a:solidFill>
                  <a:srgbClr val="00B0F0"/>
                </a:solidFill>
              </a:rPr>
              <a:t>Merci</a:t>
            </a:r>
          </a:p>
        </p:txBody>
      </p:sp>
    </p:spTree>
    <p:extLst>
      <p:ext uri="{BB962C8B-B14F-4D97-AF65-F5344CB8AC3E}">
        <p14:creationId xmlns:p14="http://schemas.microsoft.com/office/powerpoint/2010/main" val="81235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37BA3-C2ED-B5B6-ECE6-42FC5DE82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747F0-95DC-DD8E-5E06-2EB1EF119DA6}"/>
              </a:ext>
            </a:extLst>
          </p:cNvPr>
          <p:cNvSpPr>
            <a:spLocks noGrp="1"/>
          </p:cNvSpPr>
          <p:nvPr>
            <p:ph type="title"/>
          </p:nvPr>
        </p:nvSpPr>
        <p:spPr>
          <a:xfrm>
            <a:off x="2331239" y="154754"/>
            <a:ext cx="9258993" cy="676102"/>
          </a:xfrm>
        </p:spPr>
        <p:txBody>
          <a:bodyPr lIns="91440" tIns="45720" rIns="91440" bIns="45720" anchor="t"/>
          <a:lstStyle/>
          <a:p>
            <a:r>
              <a:rPr lang="en-US" sz="3200" b="1" dirty="0">
                <a:ea typeface="+mn-lt"/>
                <a:cs typeface="+mn-lt"/>
              </a:rPr>
              <a:t>Work environment of a particle accelerator complex</a:t>
            </a:r>
            <a:endParaRPr lang="en-US" sz="1800" b="1" dirty="0">
              <a:cs typeface="Arial"/>
            </a:endParaRPr>
          </a:p>
        </p:txBody>
      </p:sp>
      <p:sp>
        <p:nvSpPr>
          <p:cNvPr id="6" name="TextBox 5">
            <a:extLst>
              <a:ext uri="{FF2B5EF4-FFF2-40B4-BE49-F238E27FC236}">
                <a16:creationId xmlns:a16="http://schemas.microsoft.com/office/drawing/2014/main" id="{A8BB6F4B-8885-BFA3-F0BA-45EC81C43B5E}"/>
              </a:ext>
            </a:extLst>
          </p:cNvPr>
          <p:cNvSpPr txBox="1"/>
          <p:nvPr/>
        </p:nvSpPr>
        <p:spPr>
          <a:xfrm>
            <a:off x="6976096" y="5592820"/>
            <a:ext cx="3392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FF0000"/>
              </a:solidFill>
              <a:cs typeface="Arial"/>
            </a:endParaRPr>
          </a:p>
        </p:txBody>
      </p:sp>
      <p:sp>
        <p:nvSpPr>
          <p:cNvPr id="5" name="TextBox 4">
            <a:extLst>
              <a:ext uri="{FF2B5EF4-FFF2-40B4-BE49-F238E27FC236}">
                <a16:creationId xmlns:a16="http://schemas.microsoft.com/office/drawing/2014/main" id="{13913B25-1FAD-6317-62FC-925489DCC0D3}"/>
              </a:ext>
            </a:extLst>
          </p:cNvPr>
          <p:cNvSpPr txBox="1"/>
          <p:nvPr/>
        </p:nvSpPr>
        <p:spPr>
          <a:xfrm>
            <a:off x="707797" y="1584870"/>
            <a:ext cx="10776406" cy="4816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00B0F0"/>
              </a:buClr>
              <a:buFont typeface="Wingdings" panose="05000000000000000000" pitchFamily="2" charset="2"/>
              <a:buChar char="§"/>
            </a:pPr>
            <a:r>
              <a:rPr lang="en-US" sz="2400" dirty="0">
                <a:ea typeface="+mn-lt"/>
                <a:cs typeface="+mn-lt"/>
              </a:rPr>
              <a:t>TRIUMF operates a large particle accelerator complex featuring a diverse suite of accelerators and a broad range of particle species</a:t>
            </a:r>
            <a:br>
              <a:rPr lang="en-US" sz="2400" dirty="0">
                <a:ea typeface="+mn-lt"/>
                <a:cs typeface="+mn-lt"/>
              </a:rPr>
            </a:br>
            <a:r>
              <a:rPr lang="en-US" sz="2400" dirty="0">
                <a:ea typeface="+mn-lt"/>
                <a:cs typeface="+mn-lt"/>
              </a:rPr>
              <a:t>-- electrons, protons, heavy ions –</a:t>
            </a:r>
            <a:br>
              <a:rPr lang="en-US" sz="2400" dirty="0">
                <a:ea typeface="+mn-lt"/>
                <a:cs typeface="+mn-lt"/>
              </a:rPr>
            </a:br>
            <a:r>
              <a:rPr lang="en-US" sz="2400" dirty="0">
                <a:ea typeface="+mn-lt"/>
                <a:cs typeface="+mn-lt"/>
              </a:rPr>
              <a:t>supported by wide spectrum of technologies. </a:t>
            </a:r>
          </a:p>
          <a:p>
            <a:pPr marL="342900" indent="-342900">
              <a:spcAft>
                <a:spcPts val="600"/>
              </a:spcAft>
              <a:buClr>
                <a:srgbClr val="00B0F0"/>
              </a:buClr>
              <a:buFont typeface="Wingdings" panose="05000000000000000000" pitchFamily="2" charset="2"/>
              <a:buChar char="§"/>
            </a:pPr>
            <a:r>
              <a:rPr lang="en-US" sz="2400" dirty="0">
                <a:ea typeface="+mn-lt"/>
                <a:cs typeface="+mn-lt"/>
              </a:rPr>
              <a:t>There are common hazards associated with these particle accelerators are</a:t>
            </a:r>
          </a:p>
          <a:p>
            <a:pPr marL="800100" lvl="1" indent="-342900">
              <a:spcAft>
                <a:spcPts val="600"/>
              </a:spcAft>
              <a:buClr>
                <a:srgbClr val="00B0F0"/>
              </a:buClr>
              <a:buFont typeface="Wingdings" panose="05000000000000000000" pitchFamily="2" charset="2"/>
              <a:buChar char="§"/>
            </a:pPr>
            <a:r>
              <a:rPr lang="en-US" sz="2000" dirty="0">
                <a:solidFill>
                  <a:srgbClr val="000000"/>
                </a:solidFill>
                <a:cs typeface="Arial"/>
              </a:rPr>
              <a:t>Ionizing radiation </a:t>
            </a:r>
          </a:p>
          <a:p>
            <a:pPr marL="800100" lvl="1" indent="-342900">
              <a:spcAft>
                <a:spcPts val="600"/>
              </a:spcAft>
              <a:buClr>
                <a:srgbClr val="00B0F0"/>
              </a:buClr>
              <a:buFont typeface="Wingdings" panose="05000000000000000000" pitchFamily="2" charset="2"/>
              <a:buChar char="§"/>
            </a:pPr>
            <a:r>
              <a:rPr lang="en-US" sz="2000" dirty="0">
                <a:solidFill>
                  <a:srgbClr val="000000"/>
                </a:solidFill>
                <a:cs typeface="Arial"/>
              </a:rPr>
              <a:t>Electromagnetic: Electrical power systems, HV, magnetic fields </a:t>
            </a:r>
          </a:p>
          <a:p>
            <a:pPr marL="800100" lvl="1" indent="-342900">
              <a:spcAft>
                <a:spcPts val="600"/>
              </a:spcAft>
              <a:buClr>
                <a:srgbClr val="00B0F0"/>
              </a:buClr>
              <a:buFont typeface="Wingdings" panose="05000000000000000000" pitchFamily="2" charset="2"/>
              <a:buChar char="§"/>
            </a:pPr>
            <a:r>
              <a:rPr lang="en-US" sz="2000" dirty="0">
                <a:solidFill>
                  <a:srgbClr val="000000"/>
                </a:solidFill>
                <a:cs typeface="Arial"/>
              </a:rPr>
              <a:t>Mechanical: Pressurized systems, support and lifting structures, vacuum systems</a:t>
            </a:r>
          </a:p>
          <a:p>
            <a:pPr marL="800100" lvl="1" indent="-342900">
              <a:spcAft>
                <a:spcPts val="600"/>
              </a:spcAft>
              <a:buClr>
                <a:srgbClr val="00B0F0"/>
              </a:buClr>
              <a:buFont typeface="Wingdings" panose="05000000000000000000" pitchFamily="2" charset="2"/>
              <a:buChar char="§"/>
            </a:pPr>
            <a:r>
              <a:rPr lang="en-US" sz="2000" dirty="0">
                <a:solidFill>
                  <a:srgbClr val="000000"/>
                </a:solidFill>
                <a:cs typeface="Arial"/>
              </a:rPr>
              <a:t>Cryogenics: Oxygen deficiency, frost burn</a:t>
            </a:r>
          </a:p>
          <a:p>
            <a:pPr marL="342900" indent="-342900">
              <a:spcAft>
                <a:spcPts val="600"/>
              </a:spcAft>
              <a:buClr>
                <a:srgbClr val="00B0F0"/>
              </a:buClr>
              <a:buFont typeface="Wingdings" panose="05000000000000000000" pitchFamily="2" charset="2"/>
              <a:buChar char="§"/>
            </a:pPr>
            <a:r>
              <a:rPr lang="en-US" sz="2400" dirty="0">
                <a:ea typeface="+mn-lt"/>
                <a:cs typeface="+mn-lt"/>
              </a:rPr>
              <a:t>Hazard identification and mitigation steps are important and are embedded into TRIUMF's processes</a:t>
            </a:r>
          </a:p>
          <a:p>
            <a:pPr marL="342900" indent="-342900">
              <a:spcAft>
                <a:spcPts val="600"/>
              </a:spcAft>
              <a:buClr>
                <a:srgbClr val="00B0F0"/>
              </a:buClr>
              <a:buFont typeface="Wingdings" panose="05000000000000000000" pitchFamily="2" charset="2"/>
              <a:buChar char="§"/>
            </a:pPr>
            <a:r>
              <a:rPr lang="en-US" sz="2400" dirty="0">
                <a:cs typeface="Arial"/>
              </a:rPr>
              <a:t>Workplace Hazards -- A Closer Look….</a:t>
            </a:r>
            <a:endParaRPr lang="en-US" sz="2400" dirty="0">
              <a:ea typeface="+mn-lt"/>
              <a:cs typeface="+mn-lt"/>
            </a:endParaRPr>
          </a:p>
        </p:txBody>
      </p:sp>
    </p:spTree>
    <p:extLst>
      <p:ext uri="{BB962C8B-B14F-4D97-AF65-F5344CB8AC3E}">
        <p14:creationId xmlns:p14="http://schemas.microsoft.com/office/powerpoint/2010/main" val="4056724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47F9B-DC8F-6C18-2BFC-3AAA05B09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26F3E-743B-7673-2D3B-FB0181C2946F}"/>
              </a:ext>
            </a:extLst>
          </p:cNvPr>
          <p:cNvSpPr>
            <a:spLocks noGrp="1"/>
          </p:cNvSpPr>
          <p:nvPr>
            <p:ph type="title"/>
          </p:nvPr>
        </p:nvSpPr>
        <p:spPr>
          <a:xfrm>
            <a:off x="136884" y="193998"/>
            <a:ext cx="12293261" cy="1523815"/>
          </a:xfrm>
        </p:spPr>
        <p:txBody>
          <a:bodyPr lIns="91440" tIns="45720" rIns="91440" bIns="45720" anchor="t"/>
          <a:lstStyle/>
          <a:p>
            <a:pPr algn="ctr"/>
            <a:r>
              <a:rPr lang="en-US" sz="4000" b="1" dirty="0">
                <a:ea typeface="+mn-lt"/>
                <a:cs typeface="+mn-lt"/>
              </a:rPr>
              <a:t>Cryogenic Hazards</a:t>
            </a:r>
            <a:r>
              <a:rPr lang="en-US" sz="1600" dirty="0">
                <a:solidFill>
                  <a:srgbClr val="FFC000"/>
                </a:solidFill>
                <a:ea typeface="+mn-lt"/>
                <a:cs typeface="+mn-lt"/>
              </a:rPr>
              <a:t> </a:t>
            </a:r>
            <a:r>
              <a:rPr lang="en-US" sz="1600" dirty="0">
                <a:solidFill>
                  <a:schemeClr val="tx1"/>
                </a:solidFill>
                <a:ea typeface="+mn-lt"/>
                <a:cs typeface="+mn-lt"/>
              </a:rPr>
              <a:t>[Thanks to Alexey – Koveshnikov]</a:t>
            </a:r>
            <a:r>
              <a:rPr lang="en-US" sz="1600" dirty="0">
                <a:solidFill>
                  <a:srgbClr val="FFC000"/>
                </a:solidFill>
                <a:ea typeface="+mn-lt"/>
                <a:cs typeface="+mn-lt"/>
              </a:rPr>
              <a:t> </a:t>
            </a:r>
            <a:endParaRPr lang="en-US" sz="1600" dirty="0">
              <a:solidFill>
                <a:schemeClr val="tx1"/>
              </a:solidFill>
              <a:cs typeface="Arial"/>
            </a:endParaRPr>
          </a:p>
        </p:txBody>
      </p:sp>
      <p:sp>
        <p:nvSpPr>
          <p:cNvPr id="6" name="TextBox 5">
            <a:extLst>
              <a:ext uri="{FF2B5EF4-FFF2-40B4-BE49-F238E27FC236}">
                <a16:creationId xmlns:a16="http://schemas.microsoft.com/office/drawing/2014/main" id="{BE3F2AF6-6C35-81A7-1911-CCC3E780D3BD}"/>
              </a:ext>
            </a:extLst>
          </p:cNvPr>
          <p:cNvSpPr txBox="1"/>
          <p:nvPr/>
        </p:nvSpPr>
        <p:spPr>
          <a:xfrm>
            <a:off x="6976096" y="5592820"/>
            <a:ext cx="3392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FF0000"/>
              </a:solidFill>
              <a:cs typeface="Arial"/>
            </a:endParaRPr>
          </a:p>
        </p:txBody>
      </p:sp>
      <p:sp>
        <p:nvSpPr>
          <p:cNvPr id="9" name="TextBox 8">
            <a:extLst>
              <a:ext uri="{FF2B5EF4-FFF2-40B4-BE49-F238E27FC236}">
                <a16:creationId xmlns:a16="http://schemas.microsoft.com/office/drawing/2014/main" id="{1AB76EAE-1B8F-A50B-C637-5544848F3AF8}"/>
              </a:ext>
            </a:extLst>
          </p:cNvPr>
          <p:cNvSpPr txBox="1"/>
          <p:nvPr/>
        </p:nvSpPr>
        <p:spPr>
          <a:xfrm>
            <a:off x="7942250" y="955905"/>
            <a:ext cx="36428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3"/>
              </a:rPr>
              <a:t>https://www.youtube.com/watch?v=0h0MMrPNM60</a:t>
            </a:r>
            <a:endParaRPr lang="ru-RU" sz="1200" dirty="0">
              <a:cs typeface="Arial"/>
            </a:endParaRPr>
          </a:p>
        </p:txBody>
      </p:sp>
      <p:pic>
        <p:nvPicPr>
          <p:cNvPr id="3" name="Рисунок 3" descr="Изображение выглядит как автокомпонент, двигатель, машина, колесо&#10;&#10;Содержимое, созданное искусственным интеллектом, может быть неверным.">
            <a:extLst>
              <a:ext uri="{FF2B5EF4-FFF2-40B4-BE49-F238E27FC236}">
                <a16:creationId xmlns:a16="http://schemas.microsoft.com/office/drawing/2014/main" id="{B1F15410-6631-5447-CCBB-AAAE02225A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2325" y="3989202"/>
            <a:ext cx="7042986" cy="2736912"/>
          </a:xfrm>
          <a:prstGeom prst="rect">
            <a:avLst/>
          </a:prstGeom>
        </p:spPr>
      </p:pic>
      <p:sp>
        <p:nvSpPr>
          <p:cNvPr id="4" name="TextBox 3">
            <a:extLst>
              <a:ext uri="{FF2B5EF4-FFF2-40B4-BE49-F238E27FC236}">
                <a16:creationId xmlns:a16="http://schemas.microsoft.com/office/drawing/2014/main" id="{F3AEDF3F-1B8E-C77F-B0A0-D7909EBDF031}"/>
              </a:ext>
            </a:extLst>
          </p:cNvPr>
          <p:cNvSpPr txBox="1"/>
          <p:nvPr/>
        </p:nvSpPr>
        <p:spPr>
          <a:xfrm>
            <a:off x="352090" y="823305"/>
            <a:ext cx="11400998"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00B0F0"/>
              </a:buClr>
              <a:buFont typeface="Wingdings" panose="05000000000000000000" pitchFamily="2" charset="2"/>
              <a:buChar char="§"/>
            </a:pPr>
            <a:r>
              <a:rPr lang="en-US" sz="2000" dirty="0">
                <a:ea typeface="+mn-lt"/>
                <a:cs typeface="+mn-lt"/>
              </a:rPr>
              <a:t>Why should be concerned with cryogenic hazards at TRIUMF?</a:t>
            </a:r>
          </a:p>
          <a:p>
            <a:pPr marL="342900" indent="-342900">
              <a:spcAft>
                <a:spcPts val="600"/>
              </a:spcAft>
              <a:buClr>
                <a:srgbClr val="00B0F0"/>
              </a:buClr>
              <a:buFont typeface="Wingdings" panose="05000000000000000000" pitchFamily="2" charset="2"/>
              <a:buChar char="§"/>
            </a:pPr>
            <a:r>
              <a:rPr lang="en-US" sz="2000" dirty="0">
                <a:ea typeface="+mn-lt"/>
                <a:cs typeface="+mn-lt"/>
              </a:rPr>
              <a:t>The famous incident at CERN in 2008 where a faulty electrical connection between two superconducting magnets at the LHC caused a rapid quench (loss of superconductivity).</a:t>
            </a:r>
          </a:p>
          <a:p>
            <a:pPr marL="800100" lvl="1" indent="-342900">
              <a:spcAft>
                <a:spcPts val="600"/>
              </a:spcAft>
              <a:buClr>
                <a:srgbClr val="00B0F0"/>
              </a:buClr>
              <a:buFont typeface="Wingdings" panose="05000000000000000000" pitchFamily="2" charset="2"/>
              <a:buChar char="§"/>
            </a:pPr>
            <a:r>
              <a:rPr lang="en-US" dirty="0">
                <a:ea typeface="+mn-lt"/>
                <a:cs typeface="+mn-lt"/>
              </a:rPr>
              <a:t>Liquid helium to cool the magnets vaporized almost instantly, expanding to 700 times its liquid volume. </a:t>
            </a:r>
          </a:p>
          <a:p>
            <a:pPr marL="800100" lvl="1" indent="-342900">
              <a:spcAft>
                <a:spcPts val="600"/>
              </a:spcAft>
              <a:buClr>
                <a:srgbClr val="00B0F0"/>
              </a:buClr>
              <a:buFont typeface="Wingdings" panose="05000000000000000000" pitchFamily="2" charset="2"/>
              <a:buChar char="§"/>
            </a:pPr>
            <a:r>
              <a:rPr lang="en-US" dirty="0">
                <a:ea typeface="+mn-lt"/>
                <a:cs typeface="+mn-lt"/>
              </a:rPr>
              <a:t>The pressure wave displaced magnets weighing several tons, tore open the vacuum pipe, and caused roughly $40 million in damage. The LHC was shut down for over a year for repairs.</a:t>
            </a:r>
          </a:p>
          <a:p>
            <a:pPr marL="342900" indent="-342900">
              <a:spcAft>
                <a:spcPts val="600"/>
              </a:spcAft>
              <a:buClr>
                <a:srgbClr val="00B0F0"/>
              </a:buClr>
              <a:buFont typeface="Wingdings" panose="05000000000000000000" pitchFamily="2" charset="2"/>
              <a:buChar char="§"/>
            </a:pPr>
            <a:r>
              <a:rPr lang="en-US" sz="2000" dirty="0">
                <a:ea typeface="+mn-lt"/>
                <a:cs typeface="+mn-lt"/>
              </a:rPr>
              <a:t>Cryogenics hazards can lead to severe injuries or in case of oxygen deficiency to death </a:t>
            </a:r>
          </a:p>
          <a:p>
            <a:pPr marL="342900" indent="-342900">
              <a:spcAft>
                <a:spcPts val="600"/>
              </a:spcAft>
              <a:buClr>
                <a:srgbClr val="00B0F0"/>
              </a:buClr>
              <a:buFont typeface="Wingdings" panose="05000000000000000000" pitchFamily="2" charset="2"/>
              <a:buChar char="§"/>
            </a:pPr>
            <a:r>
              <a:rPr lang="en-US" sz="2000" dirty="0">
                <a:cs typeface="Arial"/>
              </a:rPr>
              <a:t>Everybody working at TRIUMF has to be aware of Cryogenic Hazards and everybody who is dealing with handling of Cryogens or working in the vicinity of </a:t>
            </a:r>
            <a:r>
              <a:rPr lang="en-US" sz="2000" dirty="0" err="1">
                <a:cs typeface="Arial"/>
              </a:rPr>
              <a:t>Cryoplants</a:t>
            </a:r>
            <a:r>
              <a:rPr lang="en-US" sz="2000" dirty="0">
                <a:cs typeface="Arial"/>
              </a:rPr>
              <a:t> has to be trained in Cryogenic Safety!</a:t>
            </a:r>
          </a:p>
          <a:p>
            <a:pPr marL="342900" indent="-342900">
              <a:spcAft>
                <a:spcPts val="600"/>
              </a:spcAft>
              <a:buClr>
                <a:srgbClr val="00B0F0"/>
              </a:buClr>
              <a:buFont typeface="Wingdings" panose="05000000000000000000" pitchFamily="2" charset="2"/>
              <a:buChar char="§"/>
            </a:pPr>
            <a:endParaRPr lang="en-US" sz="2000" dirty="0">
              <a:ea typeface="+mn-lt"/>
              <a:cs typeface="+mn-lt"/>
            </a:endParaRPr>
          </a:p>
        </p:txBody>
      </p:sp>
      <p:pic>
        <p:nvPicPr>
          <p:cNvPr id="8" name="Рисунок 3" descr="Изображение выглядит как человек, палец, гвоздь, большой палец&#10;&#10;Содержимое, созданное искусственным интеллектом, может быть неверным.">
            <a:extLst>
              <a:ext uri="{FF2B5EF4-FFF2-40B4-BE49-F238E27FC236}">
                <a16:creationId xmlns:a16="http://schemas.microsoft.com/office/drawing/2014/main" id="{FFD70FCB-3A4D-6690-1959-7E967A92C3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7666" y="4496584"/>
            <a:ext cx="3272307" cy="2049971"/>
          </a:xfrm>
          <a:prstGeom prst="rect">
            <a:avLst/>
          </a:prstGeom>
        </p:spPr>
      </p:pic>
    </p:spTree>
    <p:extLst>
      <p:ext uri="{BB962C8B-B14F-4D97-AF65-F5344CB8AC3E}">
        <p14:creationId xmlns:p14="http://schemas.microsoft.com/office/powerpoint/2010/main" val="100555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4">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 calcmode="lin" valueType="num">
                                      <p:cBhvr>
                                        <p:cTn id="1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4">
                                            <p:txEl>
                                              <p:pRg st="5" end="5"/>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68B42-7471-DBCE-AC08-9D4D57543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187EF-E5D5-6329-91A7-9BACB672D9EF}"/>
              </a:ext>
            </a:extLst>
          </p:cNvPr>
          <p:cNvSpPr>
            <a:spLocks noGrp="1"/>
          </p:cNvSpPr>
          <p:nvPr>
            <p:ph type="title"/>
          </p:nvPr>
        </p:nvSpPr>
        <p:spPr>
          <a:xfrm>
            <a:off x="2358189" y="193999"/>
            <a:ext cx="9529011" cy="682302"/>
          </a:xfrm>
        </p:spPr>
        <p:txBody>
          <a:bodyPr lIns="91440" tIns="45720" rIns="91440" bIns="45720" anchor="t"/>
          <a:lstStyle/>
          <a:p>
            <a:pPr algn="ctr"/>
            <a:r>
              <a:rPr lang="en-US" sz="4000" b="1" dirty="0">
                <a:ea typeface="+mn-lt"/>
                <a:cs typeface="+mn-lt"/>
              </a:rPr>
              <a:t>Magnetic Field Hazards</a:t>
            </a:r>
            <a:r>
              <a:rPr lang="en-US" sz="1600" dirty="0">
                <a:solidFill>
                  <a:srgbClr val="FFC000"/>
                </a:solidFill>
                <a:ea typeface="+mn-lt"/>
                <a:cs typeface="+mn-lt"/>
              </a:rPr>
              <a:t> </a:t>
            </a:r>
            <a:r>
              <a:rPr lang="en-US" sz="1600" dirty="0">
                <a:solidFill>
                  <a:schemeClr val="tx1"/>
                </a:solidFill>
                <a:ea typeface="+mn-lt"/>
                <a:cs typeface="+mn-lt"/>
              </a:rPr>
              <a:t>[Thanks to Marco Marchetto]</a:t>
            </a:r>
            <a:endParaRPr lang="en-US" sz="1600" dirty="0">
              <a:solidFill>
                <a:schemeClr val="tx1"/>
              </a:solidFill>
              <a:cs typeface="Arial"/>
            </a:endParaRPr>
          </a:p>
        </p:txBody>
      </p:sp>
      <p:sp>
        <p:nvSpPr>
          <p:cNvPr id="6" name="TextBox 5">
            <a:extLst>
              <a:ext uri="{FF2B5EF4-FFF2-40B4-BE49-F238E27FC236}">
                <a16:creationId xmlns:a16="http://schemas.microsoft.com/office/drawing/2014/main" id="{B77B4033-6DE1-B042-194E-0DBE28AA8E93}"/>
              </a:ext>
            </a:extLst>
          </p:cNvPr>
          <p:cNvSpPr txBox="1"/>
          <p:nvPr/>
        </p:nvSpPr>
        <p:spPr>
          <a:xfrm>
            <a:off x="6976096" y="5592820"/>
            <a:ext cx="3392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FF0000"/>
              </a:solidFill>
              <a:cs typeface="Arial"/>
            </a:endParaRPr>
          </a:p>
        </p:txBody>
      </p:sp>
      <p:sp>
        <p:nvSpPr>
          <p:cNvPr id="9" name="TextBox 8">
            <a:extLst>
              <a:ext uri="{FF2B5EF4-FFF2-40B4-BE49-F238E27FC236}">
                <a16:creationId xmlns:a16="http://schemas.microsoft.com/office/drawing/2014/main" id="{C35EBAFE-00F6-234C-1C85-FDA8B8349667}"/>
              </a:ext>
            </a:extLst>
          </p:cNvPr>
          <p:cNvSpPr txBox="1"/>
          <p:nvPr/>
        </p:nvSpPr>
        <p:spPr>
          <a:xfrm>
            <a:off x="208665" y="1105287"/>
            <a:ext cx="11678535" cy="5047536"/>
          </a:xfrm>
          <a:prstGeom prst="rect">
            <a:avLst/>
          </a:prstGeom>
          <a:noFill/>
        </p:spPr>
        <p:txBody>
          <a:bodyPr wrap="square" rtlCol="0">
            <a:spAutoFit/>
          </a:bodyPr>
          <a:lstStyle/>
          <a:p>
            <a:pPr marL="342900" indent="-342900">
              <a:spcBef>
                <a:spcPts val="600"/>
              </a:spcBef>
              <a:spcAft>
                <a:spcPts val="600"/>
              </a:spcAft>
              <a:buClr>
                <a:srgbClr val="00B0F0"/>
              </a:buClr>
              <a:buFont typeface="Wingdings" panose="05000000000000000000" pitchFamily="2" charset="2"/>
              <a:buChar char="§"/>
            </a:pPr>
            <a:r>
              <a:rPr lang="en-CA" sz="2000" dirty="0">
                <a:ea typeface="+mn-lt"/>
                <a:cs typeface="+mn-lt"/>
              </a:rPr>
              <a:t>National Institute of Standard and Technology - NIST S 7101.53: </a:t>
            </a:r>
            <a:r>
              <a:rPr lang="en-CA" dirty="0">
                <a:ea typeface="+mn-lt"/>
                <a:cs typeface="+mn-lt"/>
              </a:rPr>
              <a:t>“</a:t>
            </a:r>
            <a:r>
              <a:rPr lang="en-US" dirty="0">
                <a:ea typeface="+mn-lt"/>
                <a:cs typeface="+mn-lt"/>
              </a:rPr>
              <a:t>The primary safety concern with exposure to static and time-varying magnetic is the attraction of magnetic objects in or on the body in an external magnetic gradient that could lead to a “missile effect” or striking hazard, injuring body tissue.”</a:t>
            </a:r>
            <a:br>
              <a:rPr lang="en-US" dirty="0">
                <a:ea typeface="+mn-lt"/>
                <a:cs typeface="+mn-lt"/>
              </a:rPr>
            </a:br>
            <a:r>
              <a:rPr lang="en-US" sz="2000" dirty="0">
                <a:ea typeface="+mn-lt"/>
                <a:cs typeface="+mn-lt"/>
              </a:rPr>
              <a:t>Before working on or in proximity of a magnet, </a:t>
            </a:r>
            <a:br>
              <a:rPr lang="en-US" sz="2000" dirty="0">
                <a:ea typeface="+mn-lt"/>
                <a:cs typeface="+mn-lt"/>
              </a:rPr>
            </a:br>
            <a:r>
              <a:rPr lang="en-US" sz="2000" dirty="0">
                <a:ea typeface="+mn-lt"/>
                <a:cs typeface="+mn-lt"/>
              </a:rPr>
              <a:t>always make sure the magnet is turned off and the</a:t>
            </a:r>
            <a:br>
              <a:rPr lang="en-US" sz="2000" dirty="0">
                <a:ea typeface="+mn-lt"/>
                <a:cs typeface="+mn-lt"/>
              </a:rPr>
            </a:br>
            <a:r>
              <a:rPr lang="en-US" sz="2000" dirty="0">
                <a:ea typeface="+mn-lt"/>
                <a:cs typeface="+mn-lt"/>
              </a:rPr>
              <a:t>relative power supply is locked!</a:t>
            </a:r>
          </a:p>
          <a:p>
            <a:pPr marL="342900" indent="-342900">
              <a:spcBef>
                <a:spcPts val="600"/>
              </a:spcBef>
              <a:spcAft>
                <a:spcPts val="600"/>
              </a:spcAft>
              <a:buClr>
                <a:srgbClr val="00B0F0"/>
              </a:buClr>
              <a:buFont typeface="Wingdings" panose="05000000000000000000" pitchFamily="2" charset="2"/>
              <a:buChar char="§"/>
            </a:pPr>
            <a:r>
              <a:rPr lang="en-US" dirty="0">
                <a:ea typeface="+mn-lt"/>
                <a:cs typeface="+mn-lt"/>
              </a:rPr>
              <a:t>At CERN ISOLDE we captured the heaviest particle</a:t>
            </a:r>
            <a:br>
              <a:rPr lang="en-US" dirty="0">
                <a:ea typeface="+mn-lt"/>
                <a:cs typeface="+mn-lt"/>
              </a:rPr>
            </a:br>
            <a:r>
              <a:rPr lang="en-US" dirty="0">
                <a:ea typeface="+mn-lt"/>
                <a:cs typeface="+mn-lt"/>
              </a:rPr>
              <a:t>ever in the so-called REX-TRAP and wrote an</a:t>
            </a:r>
            <a:br>
              <a:rPr lang="en-US" dirty="0">
                <a:ea typeface="+mn-lt"/>
                <a:cs typeface="+mn-lt"/>
              </a:rPr>
            </a:br>
            <a:r>
              <a:rPr lang="en-US" dirty="0">
                <a:ea typeface="+mn-lt"/>
                <a:cs typeface="+mn-lt"/>
              </a:rPr>
              <a:t>abstract: “</a:t>
            </a:r>
            <a:r>
              <a:rPr lang="en-US" dirty="0">
                <a:solidFill>
                  <a:srgbClr val="FF0000"/>
                </a:solidFill>
                <a:ea typeface="+mn-lt"/>
                <a:cs typeface="+mn-lt"/>
              </a:rPr>
              <a:t>The capture of 5.5 kg of </a:t>
            </a:r>
            <a:r>
              <a:rPr lang="en-US" dirty="0" err="1">
                <a:solidFill>
                  <a:srgbClr val="FF0000"/>
                </a:solidFill>
                <a:ea typeface="+mn-lt"/>
                <a:cs typeface="+mn-lt"/>
              </a:rPr>
              <a:t>Drillium</a:t>
            </a:r>
            <a:r>
              <a:rPr lang="en-US" dirty="0">
                <a:solidFill>
                  <a:srgbClr val="FF0000"/>
                </a:solidFill>
                <a:ea typeface="+mn-lt"/>
                <a:cs typeface="+mn-lt"/>
              </a:rPr>
              <a:t> </a:t>
            </a:r>
            <a:br>
              <a:rPr lang="en-US" dirty="0">
                <a:solidFill>
                  <a:srgbClr val="FF0000"/>
                </a:solidFill>
                <a:ea typeface="+mn-lt"/>
                <a:cs typeface="+mn-lt"/>
              </a:rPr>
            </a:br>
            <a:r>
              <a:rPr lang="en-US" dirty="0">
                <a:solidFill>
                  <a:srgbClr val="FF0000"/>
                </a:solidFill>
                <a:ea typeface="+mn-lt"/>
                <a:cs typeface="+mn-lt"/>
              </a:rPr>
              <a:t>in a large Penning trap”!</a:t>
            </a:r>
            <a:endParaRPr lang="en-CA" dirty="0">
              <a:ea typeface="+mn-lt"/>
              <a:cs typeface="+mn-lt"/>
            </a:endParaRPr>
          </a:p>
          <a:p>
            <a:pPr marL="342900" indent="-342900">
              <a:spcBef>
                <a:spcPts val="600"/>
              </a:spcBef>
              <a:spcAft>
                <a:spcPts val="600"/>
              </a:spcAft>
              <a:buClr>
                <a:srgbClr val="00B0F0"/>
              </a:buClr>
              <a:buFont typeface="Wingdings" panose="05000000000000000000" pitchFamily="2" charset="2"/>
              <a:buChar char="§"/>
            </a:pPr>
            <a:r>
              <a:rPr lang="en-CA" dirty="0">
                <a:ea typeface="+mn-lt"/>
                <a:cs typeface="+mn-lt"/>
              </a:rPr>
              <a:t>Static magnetic field above 5G can be </a:t>
            </a:r>
            <a:br>
              <a:rPr lang="en-CA" dirty="0">
                <a:ea typeface="+mn-lt"/>
                <a:cs typeface="+mn-lt"/>
              </a:rPr>
            </a:br>
            <a:r>
              <a:rPr lang="en-CA" dirty="0">
                <a:ea typeface="+mn-lt"/>
                <a:cs typeface="+mn-lt"/>
              </a:rPr>
              <a:t>harmful to people who have a pacemaker.</a:t>
            </a:r>
            <a:br>
              <a:rPr lang="en-CA" dirty="0">
                <a:ea typeface="+mn-lt"/>
                <a:cs typeface="+mn-lt"/>
              </a:rPr>
            </a:br>
            <a:br>
              <a:rPr lang="en-CA" dirty="0">
                <a:ea typeface="+mn-lt"/>
                <a:cs typeface="+mn-lt"/>
              </a:rPr>
            </a:br>
            <a:r>
              <a:rPr lang="en-CA" sz="2000" dirty="0">
                <a:solidFill>
                  <a:srgbClr val="00B0F0"/>
                </a:solidFill>
                <a:ea typeface="+mn-lt"/>
                <a:cs typeface="+mn-lt"/>
              </a:rPr>
              <a:t>At TRIUMF we exceed this value</a:t>
            </a:r>
            <a:br>
              <a:rPr lang="en-CA" sz="2000" dirty="0">
                <a:solidFill>
                  <a:srgbClr val="00B0F0"/>
                </a:solidFill>
                <a:ea typeface="+mn-lt"/>
                <a:cs typeface="+mn-lt"/>
              </a:rPr>
            </a:br>
            <a:r>
              <a:rPr lang="en-CA" sz="2000" dirty="0">
                <a:solidFill>
                  <a:srgbClr val="00B0F0"/>
                </a:solidFill>
                <a:ea typeface="+mn-lt"/>
                <a:cs typeface="+mn-lt"/>
              </a:rPr>
              <a:t>of 5 Gauss on the cyclotron</a:t>
            </a:r>
            <a:br>
              <a:rPr lang="en-CA" sz="2000" dirty="0">
                <a:solidFill>
                  <a:srgbClr val="00B0F0"/>
                </a:solidFill>
                <a:ea typeface="+mn-lt"/>
                <a:cs typeface="+mn-lt"/>
              </a:rPr>
            </a:br>
            <a:r>
              <a:rPr lang="en-CA" sz="2000" dirty="0">
                <a:solidFill>
                  <a:srgbClr val="00B0F0"/>
                </a:solidFill>
                <a:ea typeface="+mn-lt"/>
                <a:cs typeface="+mn-lt"/>
              </a:rPr>
              <a:t>vault roof.</a:t>
            </a:r>
            <a:endParaRPr lang="en-CA" dirty="0">
              <a:solidFill>
                <a:srgbClr val="00B0F0"/>
              </a:solidFill>
              <a:ea typeface="+mn-lt"/>
              <a:cs typeface="+mn-lt"/>
            </a:endParaRPr>
          </a:p>
        </p:txBody>
      </p:sp>
      <p:pic>
        <p:nvPicPr>
          <p:cNvPr id="1026" name="Picture 2" descr="Gare aux objets métalliques ferromagnétiques dans une machine IRM ou son voisinage – Réalités ...">
            <a:extLst>
              <a:ext uri="{FF2B5EF4-FFF2-40B4-BE49-F238E27FC236}">
                <a16:creationId xmlns:a16="http://schemas.microsoft.com/office/drawing/2014/main" id="{4502947D-FF5D-117E-B007-986EE2BFE5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866715" y="2138902"/>
            <a:ext cx="5276465" cy="30395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 Gallery">
            <a:extLst>
              <a:ext uri="{FF2B5EF4-FFF2-40B4-BE49-F238E27FC236}">
                <a16:creationId xmlns:a16="http://schemas.microsoft.com/office/drawing/2014/main" id="{25276336-443B-1088-A68F-80E185186A3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5135733" y="3887647"/>
            <a:ext cx="1986962" cy="2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8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9">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0C30-BACA-BA1E-760A-481C57AB9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82C97-8504-3528-543F-B870310A1283}"/>
              </a:ext>
            </a:extLst>
          </p:cNvPr>
          <p:cNvSpPr>
            <a:spLocks noGrp="1"/>
          </p:cNvSpPr>
          <p:nvPr>
            <p:ph type="title"/>
          </p:nvPr>
        </p:nvSpPr>
        <p:spPr>
          <a:xfrm>
            <a:off x="2276754" y="227074"/>
            <a:ext cx="9258993" cy="676102"/>
          </a:xfrm>
        </p:spPr>
        <p:txBody>
          <a:bodyPr lIns="91440" tIns="45720" rIns="91440" bIns="45720" anchor="t"/>
          <a:lstStyle/>
          <a:p>
            <a:pPr algn="ctr"/>
            <a:r>
              <a:rPr lang="en-US" sz="4000" b="1" dirty="0">
                <a:ea typeface="+mn-lt"/>
                <a:cs typeface="+mn-lt"/>
              </a:rPr>
              <a:t>High Current Hazards</a:t>
            </a:r>
            <a:r>
              <a:rPr lang="en-US" sz="1600" dirty="0">
                <a:solidFill>
                  <a:srgbClr val="FFC000"/>
                </a:solidFill>
                <a:ea typeface="+mn-lt"/>
                <a:cs typeface="+mn-lt"/>
              </a:rPr>
              <a:t> </a:t>
            </a:r>
            <a:r>
              <a:rPr lang="en-US" sz="1600" dirty="0">
                <a:solidFill>
                  <a:schemeClr val="tx1"/>
                </a:solidFill>
                <a:ea typeface="+mn-lt"/>
                <a:cs typeface="+mn-lt"/>
              </a:rPr>
              <a:t>[Thanks to Arthur Leung]</a:t>
            </a:r>
            <a:endParaRPr lang="en-US" sz="1600" dirty="0">
              <a:solidFill>
                <a:schemeClr val="tx1"/>
              </a:solidFill>
              <a:cs typeface="Arial"/>
            </a:endParaRPr>
          </a:p>
        </p:txBody>
      </p:sp>
      <p:sp>
        <p:nvSpPr>
          <p:cNvPr id="6" name="TextBox 5">
            <a:extLst>
              <a:ext uri="{FF2B5EF4-FFF2-40B4-BE49-F238E27FC236}">
                <a16:creationId xmlns:a16="http://schemas.microsoft.com/office/drawing/2014/main" id="{12B8EB7D-B703-C997-6752-434C5500BD98}"/>
              </a:ext>
            </a:extLst>
          </p:cNvPr>
          <p:cNvSpPr txBox="1"/>
          <p:nvPr/>
        </p:nvSpPr>
        <p:spPr>
          <a:xfrm>
            <a:off x="6976096" y="5592820"/>
            <a:ext cx="3392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FF0000"/>
              </a:solidFill>
              <a:cs typeface="Arial"/>
            </a:endParaRPr>
          </a:p>
        </p:txBody>
      </p:sp>
      <p:sp>
        <p:nvSpPr>
          <p:cNvPr id="3" name="TextBox 2">
            <a:extLst>
              <a:ext uri="{FF2B5EF4-FFF2-40B4-BE49-F238E27FC236}">
                <a16:creationId xmlns:a16="http://schemas.microsoft.com/office/drawing/2014/main" id="{81EF1642-73A0-97ED-2497-51EBEBF4175A}"/>
              </a:ext>
            </a:extLst>
          </p:cNvPr>
          <p:cNvSpPr txBox="1"/>
          <p:nvPr/>
        </p:nvSpPr>
        <p:spPr>
          <a:xfrm>
            <a:off x="219871" y="998286"/>
            <a:ext cx="10705823"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00B0F0"/>
              </a:buClr>
              <a:buFont typeface="Wingdings" panose="05000000000000000000" pitchFamily="2" charset="2"/>
              <a:buChar char="§"/>
            </a:pPr>
            <a:r>
              <a:rPr lang="en-CA" sz="2000" dirty="0">
                <a:cs typeface="Arial"/>
              </a:rPr>
              <a:t>TRIUMF accelerator complex requires some high-power systems like the 520 MeV Cyclotron Main Magnet Power Supply.</a:t>
            </a:r>
            <a:br>
              <a:rPr lang="en-CA" sz="2000" dirty="0">
                <a:cs typeface="Arial"/>
              </a:rPr>
            </a:br>
            <a:r>
              <a:rPr lang="en-CA" sz="2000" b="1" dirty="0">
                <a:solidFill>
                  <a:srgbClr val="00B0F0"/>
                </a:solidFill>
                <a:cs typeface="Arial"/>
              </a:rPr>
              <a:t>It provides 18,000 Amperes to the coils of the </a:t>
            </a:r>
            <a:br>
              <a:rPr lang="en-CA" sz="2000" b="1" dirty="0">
                <a:solidFill>
                  <a:srgbClr val="00B0F0"/>
                </a:solidFill>
                <a:cs typeface="Arial"/>
              </a:rPr>
            </a:br>
            <a:r>
              <a:rPr lang="en-CA" sz="2000" b="1" dirty="0">
                <a:solidFill>
                  <a:srgbClr val="00B0F0"/>
                </a:solidFill>
                <a:cs typeface="Arial"/>
              </a:rPr>
              <a:t>cyclotron magnet.</a:t>
            </a:r>
          </a:p>
          <a:p>
            <a:pPr marL="285750" indent="-285750">
              <a:buClr>
                <a:srgbClr val="00B0F0"/>
              </a:buClr>
              <a:buFont typeface="Wingdings" panose="05000000000000000000" pitchFamily="2" charset="2"/>
              <a:buChar char="§"/>
            </a:pPr>
            <a:r>
              <a:rPr lang="en-CA" sz="2000" dirty="0">
                <a:cs typeface="Arial"/>
              </a:rPr>
              <a:t>Busbars guide the current to the magnet and together</a:t>
            </a:r>
            <a:br>
              <a:rPr lang="en-CA" sz="2000" dirty="0">
                <a:cs typeface="Arial"/>
              </a:rPr>
            </a:br>
            <a:r>
              <a:rPr lang="en-CA" sz="2000" dirty="0">
                <a:cs typeface="Arial"/>
              </a:rPr>
              <a:t>with the power supplies they are sources for hazards:</a:t>
            </a:r>
            <a:endParaRPr lang="en-US" sz="2000" dirty="0"/>
          </a:p>
          <a:p>
            <a:pPr marL="742950" lvl="1" indent="-285750">
              <a:buClr>
                <a:srgbClr val="00B0F0"/>
              </a:buClr>
              <a:buFont typeface="Wingdings" panose="05000000000000000000" pitchFamily="2" charset="2"/>
              <a:buChar char="§"/>
            </a:pPr>
            <a:r>
              <a:rPr lang="en-US" sz="1600" dirty="0">
                <a:cs typeface="Arial"/>
              </a:rPr>
              <a:t>Electrical shock</a:t>
            </a:r>
          </a:p>
          <a:p>
            <a:pPr marL="742950" lvl="1" indent="-285750">
              <a:buClr>
                <a:srgbClr val="00B0F0"/>
              </a:buClr>
              <a:buFont typeface="Wingdings" panose="05000000000000000000" pitchFamily="2" charset="2"/>
              <a:buChar char="§"/>
            </a:pPr>
            <a:r>
              <a:rPr lang="en-US" sz="1600" dirty="0">
                <a:cs typeface="Arial"/>
              </a:rPr>
              <a:t>Burns due to the high current heating metal objects </a:t>
            </a:r>
            <a:r>
              <a:rPr lang="en-US" sz="1600" dirty="0">
                <a:cs typeface="Arial"/>
                <a:sym typeface="Wingdings" panose="05000000000000000000" pitchFamily="2" charset="2"/>
              </a:rPr>
              <a:t> </a:t>
            </a:r>
            <a:r>
              <a:rPr lang="en-US" sz="1600" dirty="0">
                <a:cs typeface="Arial"/>
              </a:rPr>
              <a:t>melted tools</a:t>
            </a:r>
            <a:br>
              <a:rPr lang="en-US" sz="1600" dirty="0">
                <a:cs typeface="Arial"/>
              </a:rPr>
            </a:br>
            <a:r>
              <a:rPr lang="en-US" sz="1600" dirty="0">
                <a:cs typeface="Arial"/>
              </a:rPr>
              <a:t>(dropped tools on active high current bus bars)</a:t>
            </a:r>
          </a:p>
          <a:p>
            <a:pPr marL="742950" lvl="1" indent="-285750">
              <a:buClr>
                <a:srgbClr val="00B0F0"/>
              </a:buClr>
              <a:buFont typeface="Wingdings" panose="05000000000000000000" pitchFamily="2" charset="2"/>
              <a:buChar char="§"/>
            </a:pPr>
            <a:r>
              <a:rPr lang="en-US" sz="1600" dirty="0">
                <a:cs typeface="Arial"/>
              </a:rPr>
              <a:t>Fire</a:t>
            </a:r>
          </a:p>
          <a:p>
            <a:pPr marL="285750" indent="-285750">
              <a:buClr>
                <a:srgbClr val="00B0F0"/>
              </a:buClr>
              <a:buFont typeface="Wingdings" panose="05000000000000000000" pitchFamily="2" charset="2"/>
              <a:buChar char="§"/>
            </a:pPr>
            <a:r>
              <a:rPr lang="en-CA" sz="2000" dirty="0">
                <a:cs typeface="Arial"/>
              </a:rPr>
              <a:t>The main sources for these hazards are</a:t>
            </a:r>
          </a:p>
          <a:p>
            <a:pPr marL="742950" lvl="1" indent="-285750">
              <a:buClr>
                <a:srgbClr val="00B0F0"/>
              </a:buClr>
              <a:buFont typeface="Wingdings" panose="05000000000000000000" pitchFamily="2" charset="2"/>
              <a:buChar char="§"/>
            </a:pPr>
            <a:r>
              <a:rPr lang="en-CA" sz="1600" dirty="0">
                <a:cs typeface="Arial"/>
              </a:rPr>
              <a:t>(Skin) Contact with exposed power supply, magnet, or DC cables</a:t>
            </a:r>
          </a:p>
          <a:p>
            <a:pPr marL="742950" lvl="1" indent="-285750">
              <a:buClr>
                <a:srgbClr val="00B0F0"/>
              </a:buClr>
              <a:buFont typeface="Wingdings" panose="05000000000000000000" pitchFamily="2" charset="2"/>
              <a:buChar char="§"/>
            </a:pPr>
            <a:r>
              <a:rPr lang="en-CA" sz="1600" dirty="0">
                <a:cs typeface="Arial"/>
              </a:rPr>
              <a:t>Contact with conductive surfaces touching exposed connections </a:t>
            </a:r>
          </a:p>
          <a:p>
            <a:pPr marL="742950" lvl="1" indent="-285750">
              <a:buClr>
                <a:srgbClr val="00B0F0"/>
              </a:buClr>
              <a:buFont typeface="Wingdings" panose="05000000000000000000" pitchFamily="2" charset="2"/>
              <a:buChar char="§"/>
            </a:pPr>
            <a:r>
              <a:rPr lang="en-CA" sz="1600" dirty="0">
                <a:cs typeface="Arial"/>
              </a:rPr>
              <a:t>Improper or loose electrical connections</a:t>
            </a:r>
          </a:p>
          <a:p>
            <a:pPr marL="285750" indent="-285750">
              <a:buClr>
                <a:srgbClr val="00B0F0"/>
              </a:buClr>
              <a:buFont typeface="Wingdings" panose="05000000000000000000" pitchFamily="2" charset="2"/>
              <a:buChar char="§"/>
            </a:pPr>
            <a:r>
              <a:rPr lang="en-CA" sz="2000" dirty="0">
                <a:cs typeface="Arial"/>
              </a:rPr>
              <a:t>For mitigation you need interlocked enclosures, barriers </a:t>
            </a:r>
            <a:br>
              <a:rPr lang="en-CA" sz="2000" dirty="0">
                <a:cs typeface="Arial"/>
              </a:rPr>
            </a:br>
            <a:r>
              <a:rPr lang="en-CA" sz="2000" dirty="0">
                <a:cs typeface="Arial"/>
              </a:rPr>
              <a:t>around terminals, </a:t>
            </a:r>
            <a:r>
              <a:rPr lang="en-CA" sz="2000" dirty="0">
                <a:solidFill>
                  <a:srgbClr val="FF0000"/>
                </a:solidFill>
                <a:cs typeface="Arial"/>
              </a:rPr>
              <a:t>Lockout/Tagout (LOTO) </a:t>
            </a:r>
            <a:r>
              <a:rPr lang="en-CA" sz="2000" dirty="0">
                <a:cs typeface="Arial"/>
              </a:rPr>
              <a:t>and</a:t>
            </a:r>
            <a:br>
              <a:rPr lang="en-CA" sz="2000" dirty="0">
                <a:cs typeface="Arial"/>
              </a:rPr>
            </a:br>
            <a:br>
              <a:rPr lang="en-CA" sz="2000" dirty="0">
                <a:cs typeface="Arial"/>
              </a:rPr>
            </a:br>
            <a:r>
              <a:rPr lang="en-US" sz="2000" dirty="0">
                <a:cs typeface="Arial"/>
              </a:rPr>
              <a:t>Power converter cabinets only accessed by or with</a:t>
            </a:r>
            <a:br>
              <a:rPr lang="en-US" sz="2000" dirty="0">
                <a:cs typeface="Arial"/>
              </a:rPr>
            </a:br>
            <a:r>
              <a:rPr lang="en-US" sz="2000" dirty="0">
                <a:cs typeface="Arial"/>
              </a:rPr>
              <a:t>approval  from Power Converter experts !</a:t>
            </a:r>
            <a:endParaRPr lang="en-CA" sz="2000" dirty="0">
              <a:cs typeface="Arial"/>
            </a:endParaRPr>
          </a:p>
        </p:txBody>
      </p:sp>
      <p:pic>
        <p:nvPicPr>
          <p:cNvPr id="7" name="Picture 6" descr="A large grey cabinet with buttons and switches&#10;&#10;AI-generated content may be incorrect.">
            <a:extLst>
              <a:ext uri="{FF2B5EF4-FFF2-40B4-BE49-F238E27FC236}">
                <a16:creationId xmlns:a16="http://schemas.microsoft.com/office/drawing/2014/main" id="{01010458-87EB-6339-1265-5BA310F374C8}"/>
              </a:ext>
            </a:extLst>
          </p:cNvPr>
          <p:cNvPicPr>
            <a:picLocks noChangeAspect="1"/>
          </p:cNvPicPr>
          <p:nvPr/>
        </p:nvPicPr>
        <p:blipFill>
          <a:blip r:embed="rId3"/>
          <a:stretch>
            <a:fillRect/>
          </a:stretch>
        </p:blipFill>
        <p:spPr>
          <a:xfrm>
            <a:off x="8349196" y="1433809"/>
            <a:ext cx="3842804" cy="2898659"/>
          </a:xfrm>
          <a:prstGeom prst="rect">
            <a:avLst/>
          </a:prstGeom>
        </p:spPr>
      </p:pic>
      <p:pic>
        <p:nvPicPr>
          <p:cNvPr id="4" name="Picture 3">
            <a:extLst>
              <a:ext uri="{FF2B5EF4-FFF2-40B4-BE49-F238E27FC236}">
                <a16:creationId xmlns:a16="http://schemas.microsoft.com/office/drawing/2014/main" id="{5ED320FD-FF5D-40D5-AAE2-2DB9473B84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0924" y="1564658"/>
            <a:ext cx="1296694" cy="1728926"/>
          </a:xfrm>
          <a:prstGeom prst="rect">
            <a:avLst/>
          </a:prstGeom>
        </p:spPr>
      </p:pic>
      <p:pic>
        <p:nvPicPr>
          <p:cNvPr id="5" name="Picture 4">
            <a:extLst>
              <a:ext uri="{FF2B5EF4-FFF2-40B4-BE49-F238E27FC236}">
                <a16:creationId xmlns:a16="http://schemas.microsoft.com/office/drawing/2014/main" id="{0A4E3B03-554D-E5E5-B517-E3AFFC06613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075022" y="4380023"/>
            <a:ext cx="2037156" cy="2366995"/>
          </a:xfrm>
          <a:prstGeom prst="rect">
            <a:avLst/>
          </a:prstGeom>
        </p:spPr>
      </p:pic>
      <p:pic>
        <p:nvPicPr>
          <p:cNvPr id="9" name="Picture 8" descr="A group of wires on a metal rack&#10;&#10;AI-generated content may be incorrect.">
            <a:extLst>
              <a:ext uri="{FF2B5EF4-FFF2-40B4-BE49-F238E27FC236}">
                <a16:creationId xmlns:a16="http://schemas.microsoft.com/office/drawing/2014/main" id="{349DD5F7-F6F1-A213-CF8C-66E58903F3A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184986" y="3777449"/>
            <a:ext cx="2805264" cy="2969569"/>
          </a:xfrm>
          <a:prstGeom prst="rect">
            <a:avLst/>
          </a:prstGeom>
        </p:spPr>
      </p:pic>
    </p:spTree>
    <p:extLst>
      <p:ext uri="{BB962C8B-B14F-4D97-AF65-F5344CB8AC3E}">
        <p14:creationId xmlns:p14="http://schemas.microsoft.com/office/powerpoint/2010/main" val="88270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p:cTn id="7"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9" dur="500"/>
                                        <p:tgtEl>
                                          <p:spTgt spid="3">
                                            <p:txEl>
                                              <p:pRg st="9" end="9"/>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3BABF-7610-C7FF-4D0E-302C3A780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C8071-B888-DBD6-9201-AFDF2ECB6195}"/>
              </a:ext>
            </a:extLst>
          </p:cNvPr>
          <p:cNvSpPr>
            <a:spLocks noGrp="1"/>
          </p:cNvSpPr>
          <p:nvPr>
            <p:ph type="title"/>
          </p:nvPr>
        </p:nvSpPr>
        <p:spPr>
          <a:xfrm>
            <a:off x="2316941" y="220041"/>
            <a:ext cx="9321606" cy="838738"/>
          </a:xfrm>
        </p:spPr>
        <p:txBody>
          <a:bodyPr lIns="91440" tIns="45720" rIns="91440" bIns="45720" anchor="t"/>
          <a:lstStyle/>
          <a:p>
            <a:pPr algn="r"/>
            <a:r>
              <a:rPr lang="en-US" b="1" dirty="0">
                <a:ea typeface="+mn-lt"/>
                <a:cs typeface="+mn-lt"/>
              </a:rPr>
              <a:t>Electrical hazards: High Voltage </a:t>
            </a:r>
            <a:r>
              <a:rPr lang="en-US" sz="1600" dirty="0">
                <a:solidFill>
                  <a:schemeClr val="tx1"/>
                </a:solidFill>
                <a:ea typeface="+mn-lt"/>
                <a:cs typeface="+mn-lt"/>
              </a:rPr>
              <a:t>[Thanks to Tomislav</a:t>
            </a:r>
            <a:br>
              <a:rPr lang="en-US" sz="1600" dirty="0">
                <a:solidFill>
                  <a:schemeClr val="tx1"/>
                </a:solidFill>
                <a:ea typeface="+mn-lt"/>
                <a:cs typeface="+mn-lt"/>
              </a:rPr>
            </a:br>
            <a:r>
              <a:rPr lang="en-US" sz="1600" dirty="0">
                <a:solidFill>
                  <a:schemeClr val="tx1"/>
                </a:solidFill>
                <a:ea typeface="+mn-lt"/>
                <a:cs typeface="+mn-lt"/>
              </a:rPr>
              <a:t> Hruskovec]</a:t>
            </a:r>
            <a:endParaRPr lang="en-US" sz="1600" dirty="0">
              <a:solidFill>
                <a:schemeClr val="tx1"/>
              </a:solidFill>
              <a:cs typeface="Arial"/>
            </a:endParaRPr>
          </a:p>
        </p:txBody>
      </p:sp>
      <p:sp>
        <p:nvSpPr>
          <p:cNvPr id="6" name="TextBox 5">
            <a:extLst>
              <a:ext uri="{FF2B5EF4-FFF2-40B4-BE49-F238E27FC236}">
                <a16:creationId xmlns:a16="http://schemas.microsoft.com/office/drawing/2014/main" id="{AD49A3F1-DD31-B6E2-03E3-923648DDE8BA}"/>
              </a:ext>
            </a:extLst>
          </p:cNvPr>
          <p:cNvSpPr txBox="1"/>
          <p:nvPr/>
        </p:nvSpPr>
        <p:spPr>
          <a:xfrm>
            <a:off x="6976096" y="5592820"/>
            <a:ext cx="3392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FF0000"/>
              </a:solidFill>
              <a:cs typeface="Arial"/>
            </a:endParaRPr>
          </a:p>
        </p:txBody>
      </p:sp>
      <p:pic>
        <p:nvPicPr>
          <p:cNvPr id="3" name="Picture 2" descr="A diagram of a person with their arms outstretched&#10;&#10;AI-generated content may be incorrect.">
            <a:extLst>
              <a:ext uri="{FF2B5EF4-FFF2-40B4-BE49-F238E27FC236}">
                <a16:creationId xmlns:a16="http://schemas.microsoft.com/office/drawing/2014/main" id="{2DCFA1A1-6F94-E31D-37AE-6533A334B5BA}"/>
              </a:ext>
            </a:extLst>
          </p:cNvPr>
          <p:cNvPicPr>
            <a:picLocks noChangeAspect="1"/>
          </p:cNvPicPr>
          <p:nvPr/>
        </p:nvPicPr>
        <p:blipFill>
          <a:blip r:embed="rId3"/>
          <a:stretch>
            <a:fillRect/>
          </a:stretch>
        </p:blipFill>
        <p:spPr>
          <a:xfrm>
            <a:off x="8791718" y="1502407"/>
            <a:ext cx="3352934" cy="2985002"/>
          </a:xfrm>
          <a:prstGeom prst="rect">
            <a:avLst/>
          </a:prstGeom>
        </p:spPr>
      </p:pic>
      <p:pic>
        <p:nvPicPr>
          <p:cNvPr id="5" name="Picture 4">
            <a:extLst>
              <a:ext uri="{FF2B5EF4-FFF2-40B4-BE49-F238E27FC236}">
                <a16:creationId xmlns:a16="http://schemas.microsoft.com/office/drawing/2014/main" id="{BB2D3559-C82B-BECD-1E90-71E6C12DDB8C}"/>
              </a:ext>
            </a:extLst>
          </p:cNvPr>
          <p:cNvPicPr>
            <a:picLocks noChangeAspect="1"/>
          </p:cNvPicPr>
          <p:nvPr/>
        </p:nvPicPr>
        <p:blipFill>
          <a:blip r:embed="rId4"/>
          <a:srcRect l="12242"/>
          <a:stretch>
            <a:fillRect/>
          </a:stretch>
        </p:blipFill>
        <p:spPr>
          <a:xfrm>
            <a:off x="1240662" y="4689683"/>
            <a:ext cx="2604407" cy="1982440"/>
          </a:xfrm>
          <a:prstGeom prst="rect">
            <a:avLst/>
          </a:prstGeom>
        </p:spPr>
      </p:pic>
      <p:sp>
        <p:nvSpPr>
          <p:cNvPr id="4" name="TextBox 3">
            <a:extLst>
              <a:ext uri="{FF2B5EF4-FFF2-40B4-BE49-F238E27FC236}">
                <a16:creationId xmlns:a16="http://schemas.microsoft.com/office/drawing/2014/main" id="{1A8B1C9C-7A71-1B74-5B8F-3D435EAB864F}"/>
              </a:ext>
            </a:extLst>
          </p:cNvPr>
          <p:cNvSpPr txBox="1"/>
          <p:nvPr/>
        </p:nvSpPr>
        <p:spPr>
          <a:xfrm>
            <a:off x="221110" y="912579"/>
            <a:ext cx="10890369"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00B0F0"/>
              </a:buClr>
              <a:buFont typeface="Wingdings" panose="05000000000000000000" pitchFamily="2" charset="2"/>
              <a:buChar char="§"/>
            </a:pPr>
            <a:r>
              <a:rPr lang="en-US" sz="2000" dirty="0">
                <a:cs typeface="Arial"/>
              </a:rPr>
              <a:t>High Voltage is common for any particle accelerator and several hazards are associated with it at TRIUMF:</a:t>
            </a:r>
          </a:p>
          <a:p>
            <a:pPr marL="914400" lvl="1" indent="-457200">
              <a:buClr>
                <a:srgbClr val="00B0F0"/>
              </a:buClr>
              <a:buFont typeface="+mj-lt"/>
              <a:buAutoNum type="arabicPeriod"/>
            </a:pPr>
            <a:r>
              <a:rPr lang="en-US" dirty="0">
                <a:cs typeface="Arial"/>
              </a:rPr>
              <a:t>Physical contact with a HV exposed surface or wire, exposure to high</a:t>
            </a:r>
            <a:br>
              <a:rPr lang="en-US" dirty="0">
                <a:cs typeface="Arial"/>
              </a:rPr>
            </a:br>
            <a:r>
              <a:rPr lang="en-US" dirty="0">
                <a:cs typeface="Arial"/>
              </a:rPr>
              <a:t>electric DC fields</a:t>
            </a:r>
          </a:p>
          <a:p>
            <a:pPr marL="914400" lvl="1" indent="-457200">
              <a:buClr>
                <a:srgbClr val="00B0F0"/>
              </a:buClr>
              <a:buFont typeface="+mj-lt"/>
              <a:buAutoNum type="arabicPeriod"/>
            </a:pPr>
            <a:r>
              <a:rPr lang="en-US" dirty="0">
                <a:cs typeface="Arial"/>
              </a:rPr>
              <a:t>Discharge through the body due to proximity to a HV surface</a:t>
            </a:r>
          </a:p>
          <a:p>
            <a:pPr marL="914400" lvl="1" indent="-457200">
              <a:buClr>
                <a:srgbClr val="00B0F0"/>
              </a:buClr>
              <a:buFont typeface="+mj-lt"/>
              <a:buAutoNum type="arabicPeriod"/>
            </a:pPr>
            <a:r>
              <a:rPr lang="en-US" dirty="0">
                <a:cs typeface="Arial"/>
              </a:rPr>
              <a:t>X-rays, from systems where HV is applied inside a vacuum</a:t>
            </a:r>
          </a:p>
          <a:p>
            <a:pPr marL="914400" lvl="1" indent="-457200">
              <a:buClr>
                <a:srgbClr val="00B0F0"/>
              </a:buClr>
              <a:buFont typeface="+mj-lt"/>
              <a:buAutoNum type="arabicPeriod"/>
            </a:pPr>
            <a:r>
              <a:rPr lang="en-US" dirty="0">
                <a:cs typeface="Arial"/>
              </a:rPr>
              <a:t>HV cables can store significant energy, which can be released accidently</a:t>
            </a:r>
          </a:p>
          <a:p>
            <a:pPr marL="342900" indent="-342900">
              <a:buClr>
                <a:srgbClr val="00B0F0"/>
              </a:buClr>
              <a:buFont typeface="Wingdings" panose="05000000000000000000" pitchFamily="2" charset="2"/>
              <a:buChar char="§"/>
            </a:pPr>
            <a:r>
              <a:rPr lang="en-US" sz="2000" dirty="0">
                <a:cs typeface="Arial"/>
              </a:rPr>
              <a:t>To protect workers against these hazards TRIUMF uses enclosed</a:t>
            </a:r>
            <a:br>
              <a:rPr lang="en-US" sz="2000" dirty="0">
                <a:cs typeface="Arial"/>
              </a:rPr>
            </a:br>
            <a:r>
              <a:rPr lang="en-US" sz="2000" dirty="0">
                <a:cs typeface="Arial"/>
              </a:rPr>
              <a:t>power supplies and high voltage platform </a:t>
            </a:r>
            <a:br>
              <a:rPr lang="en-US" sz="2000" dirty="0">
                <a:cs typeface="Arial"/>
              </a:rPr>
            </a:br>
            <a:r>
              <a:rPr lang="en-US" sz="2000" dirty="0">
                <a:cs typeface="Arial"/>
              </a:rPr>
              <a:t>where the enclosure (a Faraday cage) </a:t>
            </a:r>
            <a:br>
              <a:rPr lang="en-US" sz="2000" dirty="0">
                <a:cs typeface="Arial"/>
              </a:rPr>
            </a:br>
            <a:r>
              <a:rPr lang="en-US" sz="2000" dirty="0">
                <a:cs typeface="Arial"/>
              </a:rPr>
              <a:t>is grounded.</a:t>
            </a:r>
          </a:p>
          <a:p>
            <a:pPr marL="342900" indent="-342900">
              <a:buClr>
                <a:srgbClr val="00B0F0"/>
              </a:buClr>
              <a:buFont typeface="Wingdings" panose="05000000000000000000" pitchFamily="2" charset="2"/>
              <a:buChar char="§"/>
            </a:pPr>
            <a:r>
              <a:rPr lang="en-US" sz="2000" dirty="0">
                <a:cs typeface="Arial"/>
              </a:rPr>
              <a:t>The conductors carrying the HV to a load</a:t>
            </a:r>
            <a:br>
              <a:rPr lang="en-US" sz="2000" dirty="0">
                <a:cs typeface="Arial"/>
              </a:rPr>
            </a:br>
            <a:r>
              <a:rPr lang="en-US" sz="2000" dirty="0">
                <a:cs typeface="Arial"/>
              </a:rPr>
              <a:t>are shielded, with the shield grounded.</a:t>
            </a:r>
          </a:p>
        </p:txBody>
      </p:sp>
      <p:pic>
        <p:nvPicPr>
          <p:cNvPr id="2050" name="Picture 2" descr="faraday cages at at triumf">
            <a:extLst>
              <a:ext uri="{FF2B5EF4-FFF2-40B4-BE49-F238E27FC236}">
                <a16:creationId xmlns:a16="http://schemas.microsoft.com/office/drawing/2014/main" id="{076D0663-E974-1318-73E8-41E955E3B8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28" t="27833"/>
          <a:stretch>
            <a:fillRect/>
          </a:stretch>
        </p:blipFill>
        <p:spPr bwMode="auto">
          <a:xfrm>
            <a:off x="5578269" y="3431093"/>
            <a:ext cx="3082895" cy="3369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9EE394-F18C-89F0-EFD8-F131DA452617}"/>
              </a:ext>
            </a:extLst>
          </p:cNvPr>
          <p:cNvSpPr txBox="1"/>
          <p:nvPr/>
        </p:nvSpPr>
        <p:spPr>
          <a:xfrm>
            <a:off x="696897" y="6387316"/>
            <a:ext cx="3082895" cy="369332"/>
          </a:xfrm>
          <a:prstGeom prst="rect">
            <a:avLst/>
          </a:prstGeom>
          <a:noFill/>
        </p:spPr>
        <p:txBody>
          <a:bodyPr wrap="none" rtlCol="0">
            <a:spAutoFit/>
          </a:bodyPr>
          <a:lstStyle/>
          <a:p>
            <a:r>
              <a:rPr lang="en-US" dirty="0"/>
              <a:t>High voltage SHV connector</a:t>
            </a:r>
            <a:endParaRPr lang="en-CA" dirty="0"/>
          </a:p>
        </p:txBody>
      </p:sp>
    </p:spTree>
    <p:extLst>
      <p:ext uri="{BB962C8B-B14F-4D97-AF65-F5344CB8AC3E}">
        <p14:creationId xmlns:p14="http://schemas.microsoft.com/office/powerpoint/2010/main" val="117783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p:cTn id="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4">
                                            <p:txEl>
                                              <p:pRg st="5" end="5"/>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p:cTn id="1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21" dur="500"/>
                                        <p:tgtEl>
                                          <p:spTgt spid="4">
                                            <p:txEl>
                                              <p:pRg st="6" end="6"/>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BD56B-34B2-9493-68E3-A8A3B885932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916232-1B82-8C22-EA3B-E95252EEE2E6}"/>
              </a:ext>
            </a:extLst>
          </p:cNvPr>
          <p:cNvSpPr>
            <a:spLocks noGrp="1"/>
          </p:cNvSpPr>
          <p:nvPr>
            <p:ph type="title"/>
          </p:nvPr>
        </p:nvSpPr>
        <p:spPr>
          <a:xfrm>
            <a:off x="2746419" y="145635"/>
            <a:ext cx="8548137" cy="676102"/>
          </a:xfrm>
        </p:spPr>
        <p:txBody>
          <a:bodyPr lIns="91440" tIns="45720" rIns="91440" bIns="45720" anchor="t"/>
          <a:lstStyle/>
          <a:p>
            <a:r>
              <a:rPr lang="en-US" sz="4000" b="1" dirty="0">
                <a:cs typeface="Arial"/>
              </a:rPr>
              <a:t>ARIEL Team Reminder -</a:t>
            </a:r>
            <a:br>
              <a:rPr lang="en-US" sz="4000" b="1" dirty="0">
                <a:cs typeface="Arial"/>
              </a:rPr>
            </a:br>
            <a:r>
              <a:rPr lang="en-US" sz="4000" b="1" dirty="0">
                <a:cs typeface="Arial"/>
              </a:rPr>
              <a:t>Stop Work Authority</a:t>
            </a:r>
            <a:r>
              <a:rPr lang="en-US" sz="1600" dirty="0">
                <a:solidFill>
                  <a:srgbClr val="FFC000"/>
                </a:solidFill>
                <a:cs typeface="Arial"/>
              </a:rPr>
              <a:t> </a:t>
            </a:r>
            <a:r>
              <a:rPr lang="en-US" sz="1600" dirty="0">
                <a:solidFill>
                  <a:schemeClr val="tx1"/>
                </a:solidFill>
                <a:cs typeface="Arial"/>
              </a:rPr>
              <a:t>[Thanks to Cherishma Sadasivuni]</a:t>
            </a:r>
            <a:endParaRPr lang="en-US" b="1" dirty="0">
              <a:solidFill>
                <a:schemeClr val="tx1"/>
              </a:solidFill>
              <a:cs typeface="Arial"/>
            </a:endParaRPr>
          </a:p>
        </p:txBody>
      </p:sp>
      <p:sp>
        <p:nvSpPr>
          <p:cNvPr id="4" name="TextBox 3">
            <a:extLst>
              <a:ext uri="{FF2B5EF4-FFF2-40B4-BE49-F238E27FC236}">
                <a16:creationId xmlns:a16="http://schemas.microsoft.com/office/drawing/2014/main" id="{8DB04D1D-2F8F-AE3C-527D-A15D5A94B383}"/>
              </a:ext>
            </a:extLst>
          </p:cNvPr>
          <p:cNvSpPr txBox="1"/>
          <p:nvPr/>
        </p:nvSpPr>
        <p:spPr>
          <a:xfrm>
            <a:off x="595880" y="1894527"/>
            <a:ext cx="7815712" cy="3693319"/>
          </a:xfrm>
          <a:prstGeom prst="rect">
            <a:avLst/>
          </a:prstGeom>
        </p:spPr>
        <p:txBody>
          <a:bodyPr wrap="square" lIns="91440" tIns="45720" rIns="91440" bIns="45720" anchor="t">
            <a:spAutoFit/>
          </a:bodyPr>
          <a:lstStyle>
            <a:defPPr>
              <a:defRPr lang="en-US"/>
            </a:defPPr>
            <a:lvl1pPr marL="342900" indent="-342900">
              <a:spcBef>
                <a:spcPts val="600"/>
              </a:spcBef>
              <a:buClr>
                <a:srgbClr val="00B0F0"/>
              </a:buClr>
              <a:buFont typeface="Wingdings" panose="05000000000000000000" pitchFamily="2" charset="2"/>
              <a:buChar char="§"/>
              <a:defRPr sz="2000"/>
            </a:lvl1pPr>
            <a:lvl2pPr marL="800100" lvl="1" indent="-342900">
              <a:buFont typeface="Wingdings" panose="05000000000000000000" pitchFamily="2" charset="2"/>
              <a:buChar char="§"/>
              <a:defRPr sz="1600"/>
            </a:lvl2pPr>
          </a:lstStyle>
          <a:p>
            <a:r>
              <a:rPr lang="en-US" dirty="0"/>
              <a:t>Everyone at TRIUMF has the right and responsibility to pause or temporarily suspend work if an unsafe or unacceptable condition is identified.  This applies your own work and that of others.  </a:t>
            </a:r>
            <a:endParaRPr lang="en-US" sz="1400" dirty="0">
              <a:cs typeface="Arial" panose="020B0604020202020204"/>
            </a:endParaRPr>
          </a:p>
          <a:p>
            <a:pPr marL="0" indent="0" algn="r">
              <a:buNone/>
            </a:pPr>
            <a:r>
              <a:rPr lang="en-US" sz="1400" dirty="0"/>
              <a:t>  See </a:t>
            </a:r>
            <a:r>
              <a:rPr lang="en-US" sz="1400" dirty="0">
                <a:hlinkClick r:id="rId2">
                  <a:extLst>
                    <a:ext uri="{A12FA001-AC4F-418D-AE19-62706E023703}">
                      <ahyp:hlinkClr xmlns:ahyp="http://schemas.microsoft.com/office/drawing/2018/hyperlinkcolor" val="tx"/>
                    </a:ext>
                  </a:extLst>
                </a:hlinkClick>
              </a:rPr>
              <a:t>TSN 1.10</a:t>
            </a:r>
            <a:r>
              <a:rPr lang="en-US" sz="1400" dirty="0"/>
              <a:t> for more information.</a:t>
            </a:r>
            <a:endParaRPr lang="en-US" sz="1400" dirty="0">
              <a:cs typeface="Arial"/>
            </a:endParaRPr>
          </a:p>
          <a:p>
            <a:r>
              <a:rPr lang="en-US" dirty="0">
                <a:cs typeface="Arial"/>
              </a:rPr>
              <a:t>Recent success story:  </a:t>
            </a:r>
            <a:br>
              <a:rPr lang="en-US" dirty="0">
                <a:cs typeface="Arial"/>
              </a:rPr>
            </a:br>
            <a:r>
              <a:rPr lang="en-US" dirty="0">
                <a:cs typeface="Arial"/>
              </a:rPr>
              <a:t>In response to concerns about conditions in the ARIEL Tunnel, an employee exercised their Stop Work Authority (SWA), pausing work in the tunnel until concerns were addressed. </a:t>
            </a:r>
          </a:p>
          <a:p>
            <a:endParaRPr lang="en-US" dirty="0">
              <a:cs typeface="Arial"/>
            </a:endParaRPr>
          </a:p>
          <a:p>
            <a:r>
              <a:rPr lang="en-US" dirty="0">
                <a:cs typeface="Arial"/>
              </a:rPr>
              <a:t>Be cognizant of the work conditions for yourself and others. </a:t>
            </a:r>
            <a:br>
              <a:rPr lang="en-US" dirty="0">
                <a:cs typeface="Arial"/>
              </a:rPr>
            </a:br>
            <a:r>
              <a:rPr lang="en-US" dirty="0">
                <a:cs typeface="Arial"/>
              </a:rPr>
              <a:t>Take time to assess the situation and suggest improvements.  </a:t>
            </a:r>
            <a:endParaRPr lang="en-US" dirty="0">
              <a:ea typeface="+mn-lt"/>
              <a:cs typeface="+mn-lt"/>
            </a:endParaRPr>
          </a:p>
        </p:txBody>
      </p:sp>
      <p:pic>
        <p:nvPicPr>
          <p:cNvPr id="7" name="Picture 6" descr="A white paper with black text on it&#10;&#10;AI-generated content may be incorrect.">
            <a:extLst>
              <a:ext uri="{FF2B5EF4-FFF2-40B4-BE49-F238E27FC236}">
                <a16:creationId xmlns:a16="http://schemas.microsoft.com/office/drawing/2014/main" id="{9E553BAF-FCD6-4220-7E88-FFC674FF4F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816602" y="1705292"/>
            <a:ext cx="2961510" cy="4009646"/>
          </a:xfrm>
          <a:prstGeom prst="rect">
            <a:avLst/>
          </a:prstGeom>
          <a:ln w="12700">
            <a:solidFill>
              <a:srgbClr val="009CFF"/>
            </a:solidFill>
          </a:ln>
        </p:spPr>
      </p:pic>
    </p:spTree>
    <p:extLst>
      <p:ext uri="{BB962C8B-B14F-4D97-AF65-F5344CB8AC3E}">
        <p14:creationId xmlns:p14="http://schemas.microsoft.com/office/powerpoint/2010/main" val="11471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59493-60BD-0DB0-3942-112C6122F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A1DB4-FA5F-336E-ECB7-48CF1F1EFE00}"/>
              </a:ext>
            </a:extLst>
          </p:cNvPr>
          <p:cNvSpPr>
            <a:spLocks noGrp="1"/>
          </p:cNvSpPr>
          <p:nvPr>
            <p:ph type="title"/>
          </p:nvPr>
        </p:nvSpPr>
        <p:spPr>
          <a:xfrm>
            <a:off x="2391585" y="237059"/>
            <a:ext cx="9258993" cy="676102"/>
          </a:xfrm>
        </p:spPr>
        <p:txBody>
          <a:bodyPr lIns="91440" tIns="45720" rIns="91440" bIns="45720" anchor="t"/>
          <a:lstStyle/>
          <a:p>
            <a:r>
              <a:rPr lang="en-US" sz="4000" b="1" dirty="0">
                <a:ea typeface="+mn-lt"/>
                <a:cs typeface="+mn-lt"/>
              </a:rPr>
              <a:t>Housekeeping aspects</a:t>
            </a:r>
            <a:endParaRPr lang="en-US" sz="4000" b="1" dirty="0">
              <a:cs typeface="Arial"/>
            </a:endParaRPr>
          </a:p>
        </p:txBody>
      </p:sp>
      <p:sp>
        <p:nvSpPr>
          <p:cNvPr id="6" name="TextBox 5">
            <a:extLst>
              <a:ext uri="{FF2B5EF4-FFF2-40B4-BE49-F238E27FC236}">
                <a16:creationId xmlns:a16="http://schemas.microsoft.com/office/drawing/2014/main" id="{EDC197BA-F610-F9F7-DBBF-30BD825A1103}"/>
              </a:ext>
            </a:extLst>
          </p:cNvPr>
          <p:cNvSpPr txBox="1"/>
          <p:nvPr/>
        </p:nvSpPr>
        <p:spPr>
          <a:xfrm>
            <a:off x="6976096" y="5592820"/>
            <a:ext cx="3392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FF0000"/>
              </a:solidFill>
              <a:cs typeface="Arial"/>
            </a:endParaRPr>
          </a:p>
        </p:txBody>
      </p:sp>
      <p:sp>
        <p:nvSpPr>
          <p:cNvPr id="4" name="TextBox 3">
            <a:extLst>
              <a:ext uri="{FF2B5EF4-FFF2-40B4-BE49-F238E27FC236}">
                <a16:creationId xmlns:a16="http://schemas.microsoft.com/office/drawing/2014/main" id="{EAB094B1-C960-1D1F-6FFD-D483A09625FA}"/>
              </a:ext>
            </a:extLst>
          </p:cNvPr>
          <p:cNvSpPr txBox="1"/>
          <p:nvPr/>
        </p:nvSpPr>
        <p:spPr>
          <a:xfrm>
            <a:off x="576003" y="1159383"/>
            <a:ext cx="10574351"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00B0F0"/>
              </a:buClr>
              <a:buFont typeface="Wingdings" panose="05000000000000000000" pitchFamily="2" charset="2"/>
              <a:buChar char="§"/>
            </a:pPr>
            <a:r>
              <a:rPr lang="en-US" sz="2000" dirty="0">
                <a:ea typeface="+mn-lt"/>
                <a:cs typeface="+mn-lt"/>
              </a:rPr>
              <a:t>In addition to an increase in productivity, improved housekeeping practices can enhance health and safety in the workplace </a:t>
            </a:r>
            <a:br>
              <a:rPr lang="en-US" sz="2000" dirty="0">
                <a:ea typeface="+mn-lt"/>
                <a:cs typeface="+mn-lt"/>
              </a:rPr>
            </a:br>
            <a:r>
              <a:rPr lang="en-US" sz="2000" dirty="0">
                <a:ea typeface="+mn-lt"/>
                <a:cs typeface="+mn-lt"/>
              </a:rPr>
              <a:t>(fewer slips, trips, and falls; reduction in combustible loading; </a:t>
            </a:r>
            <a:r>
              <a:rPr lang="en-US" sz="2000" dirty="0" err="1">
                <a:ea typeface="+mn-lt"/>
                <a:cs typeface="+mn-lt"/>
              </a:rPr>
              <a:t>etc</a:t>
            </a:r>
            <a:r>
              <a:rPr lang="en-US" sz="2000" dirty="0">
                <a:ea typeface="+mn-lt"/>
                <a:cs typeface="+mn-lt"/>
              </a:rPr>
              <a:t>).</a:t>
            </a:r>
            <a:endParaRPr lang="en-US" sz="2000" dirty="0"/>
          </a:p>
          <a:p>
            <a:pPr marL="342900" indent="-342900">
              <a:buClr>
                <a:srgbClr val="00B0F0"/>
              </a:buClr>
              <a:buFont typeface="Wingdings" panose="05000000000000000000" pitchFamily="2" charset="2"/>
              <a:buChar char="§"/>
            </a:pPr>
            <a:endParaRPr lang="en-US" sz="2000" dirty="0">
              <a:ea typeface="+mn-lt"/>
              <a:cs typeface="+mn-lt"/>
            </a:endParaRPr>
          </a:p>
          <a:p>
            <a:pPr marL="342900" indent="-342900">
              <a:buClr>
                <a:srgbClr val="00B0F0"/>
              </a:buClr>
              <a:buFont typeface="Wingdings" panose="05000000000000000000" pitchFamily="2" charset="2"/>
              <a:buChar char="§"/>
            </a:pPr>
            <a:r>
              <a:rPr lang="en-US" sz="2000" dirty="0">
                <a:ea typeface="+mn-lt"/>
                <a:cs typeface="+mn-lt"/>
              </a:rPr>
              <a:t>Good housekeeping practices are contagious.  </a:t>
            </a:r>
            <a:br>
              <a:rPr lang="en-US" sz="2000" dirty="0">
                <a:ea typeface="+mn-lt"/>
                <a:cs typeface="+mn-lt"/>
              </a:rPr>
            </a:br>
            <a:r>
              <a:rPr lang="en-US" sz="2000" dirty="0">
                <a:ea typeface="+mn-lt"/>
                <a:cs typeface="+mn-lt"/>
              </a:rPr>
              <a:t>When people see their peers taking pride in their space,</a:t>
            </a:r>
            <a:br>
              <a:rPr lang="en-US" sz="2000" dirty="0">
                <a:ea typeface="+mn-lt"/>
                <a:cs typeface="+mn-lt"/>
              </a:rPr>
            </a:br>
            <a:r>
              <a:rPr lang="en-US" sz="2000" dirty="0">
                <a:ea typeface="+mn-lt"/>
                <a:cs typeface="+mn-lt"/>
              </a:rPr>
              <a:t>it sets a new 'normal' which is hard to ignore. </a:t>
            </a:r>
            <a:endParaRPr lang="en-US" sz="2000" dirty="0">
              <a:cs typeface="Arial"/>
            </a:endParaRPr>
          </a:p>
          <a:p>
            <a:pPr marL="800100" lvl="1" indent="-342900">
              <a:buClr>
                <a:srgbClr val="00B0F0"/>
              </a:buClr>
              <a:buFont typeface="Wingdings" panose="05000000000000000000" pitchFamily="2" charset="2"/>
              <a:buChar char="§"/>
            </a:pPr>
            <a:r>
              <a:rPr lang="en-US" dirty="0">
                <a:ea typeface="+mn-lt"/>
                <a:cs typeface="+mn-lt"/>
              </a:rPr>
              <a:t>In the ACC division we encourage and celebrate good</a:t>
            </a:r>
            <a:br>
              <a:rPr lang="en-US" dirty="0">
                <a:ea typeface="+mn-lt"/>
                <a:cs typeface="+mn-lt"/>
              </a:rPr>
            </a:br>
            <a:r>
              <a:rPr lang="en-US" dirty="0">
                <a:ea typeface="+mn-lt"/>
                <a:cs typeface="+mn-lt"/>
              </a:rPr>
              <a:t>housekeeping practices.</a:t>
            </a:r>
          </a:p>
          <a:p>
            <a:pPr marL="800100" lvl="1" indent="-342900">
              <a:buClr>
                <a:srgbClr val="00B0F0"/>
              </a:buClr>
              <a:buFont typeface="Wingdings" panose="05000000000000000000" pitchFamily="2" charset="2"/>
              <a:buChar char="§"/>
            </a:pPr>
            <a:r>
              <a:rPr lang="en-US" dirty="0">
                <a:ea typeface="+mn-lt"/>
                <a:cs typeface="+mn-lt"/>
              </a:rPr>
              <a:t>We advertise to integrate housekeeping into your work</a:t>
            </a:r>
            <a:br>
              <a:rPr lang="en-US" dirty="0">
                <a:ea typeface="+mn-lt"/>
                <a:cs typeface="+mn-lt"/>
              </a:rPr>
            </a:br>
            <a:r>
              <a:rPr lang="en-US" dirty="0">
                <a:ea typeface="+mn-lt"/>
                <a:cs typeface="+mn-lt"/>
              </a:rPr>
              <a:t>routines. </a:t>
            </a:r>
            <a:br>
              <a:rPr lang="en-US" dirty="0">
                <a:ea typeface="+mn-lt"/>
                <a:cs typeface="+mn-lt"/>
              </a:rPr>
            </a:br>
            <a:r>
              <a:rPr lang="en-US" dirty="0">
                <a:ea typeface="+mn-lt"/>
                <a:cs typeface="+mn-lt"/>
              </a:rPr>
              <a:t>It should be part of the workday, not in addition to it.</a:t>
            </a:r>
            <a:endParaRPr lang="en-US" dirty="0"/>
          </a:p>
          <a:p>
            <a:pPr marL="800100" lvl="1" indent="-342900">
              <a:buClr>
                <a:srgbClr val="00B0F0"/>
              </a:buClr>
              <a:buFont typeface="Wingdings" panose="05000000000000000000" pitchFamily="2" charset="2"/>
              <a:buChar char="§"/>
            </a:pPr>
            <a:endParaRPr lang="en-US" sz="2000" dirty="0">
              <a:cs typeface="Arial"/>
            </a:endParaRPr>
          </a:p>
          <a:p>
            <a:pPr marL="342900" indent="-342900">
              <a:buClr>
                <a:srgbClr val="00B0F0"/>
              </a:buClr>
              <a:buFont typeface="Wingdings" panose="05000000000000000000" pitchFamily="2" charset="2"/>
              <a:buChar char="§"/>
            </a:pPr>
            <a:r>
              <a:rPr lang="en-US" sz="2000" dirty="0">
                <a:cs typeface="Arial"/>
              </a:rPr>
              <a:t>Divisional funds are made available for housekeeping </a:t>
            </a:r>
            <a:br>
              <a:rPr lang="en-US" sz="2000" dirty="0">
                <a:cs typeface="Arial"/>
              </a:rPr>
            </a:br>
            <a:r>
              <a:rPr lang="en-US" sz="2000" dirty="0">
                <a:cs typeface="Arial"/>
              </a:rPr>
              <a:t>initiatives, especially those that involve the replacement</a:t>
            </a:r>
            <a:br>
              <a:rPr lang="en-US" sz="2000" dirty="0">
                <a:cs typeface="Arial"/>
              </a:rPr>
            </a:br>
            <a:r>
              <a:rPr lang="en-US" sz="2000" dirty="0">
                <a:cs typeface="Arial"/>
              </a:rPr>
              <a:t>of wooden cabinets and workbenches.  </a:t>
            </a:r>
          </a:p>
        </p:txBody>
      </p:sp>
      <p:pic>
        <p:nvPicPr>
          <p:cNvPr id="7" name="Picture 6">
            <a:extLst>
              <a:ext uri="{FF2B5EF4-FFF2-40B4-BE49-F238E27FC236}">
                <a16:creationId xmlns:a16="http://schemas.microsoft.com/office/drawing/2014/main" id="{725CED89-8D3B-3139-7115-7EECAF46A5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7560704" y="2835555"/>
            <a:ext cx="3883787" cy="3102561"/>
          </a:xfrm>
          <a:prstGeom prst="rect">
            <a:avLst/>
          </a:prstGeom>
        </p:spPr>
      </p:pic>
    </p:spTree>
    <p:extLst>
      <p:ext uri="{BB962C8B-B14F-4D97-AF65-F5344CB8AC3E}">
        <p14:creationId xmlns:p14="http://schemas.microsoft.com/office/powerpoint/2010/main" val="91400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874099-C697-8F4B-8381-0A12D58CCB57}"/>
              </a:ext>
            </a:extLst>
          </p:cNvPr>
          <p:cNvSpPr>
            <a:spLocks noGrp="1"/>
          </p:cNvSpPr>
          <p:nvPr>
            <p:ph idx="4294967295"/>
          </p:nvPr>
        </p:nvSpPr>
        <p:spPr>
          <a:xfrm>
            <a:off x="1451500" y="1858885"/>
            <a:ext cx="9503546" cy="3940175"/>
          </a:xfrm>
          <a:prstGeom prst="rect">
            <a:avLst/>
          </a:prstGeom>
        </p:spPr>
        <p:txBody>
          <a:bodyPr>
            <a:normAutofit/>
          </a:bodyPr>
          <a:lstStyle/>
          <a:p>
            <a:pPr marL="0" indent="0" algn="ctr">
              <a:buNone/>
            </a:pPr>
            <a:r>
              <a:rPr lang="en-US" sz="3600" dirty="0"/>
              <a:t>Thanks to the Divisional Safety Officer, </a:t>
            </a:r>
          </a:p>
          <a:p>
            <a:pPr marL="0" indent="0" algn="ctr">
              <a:buNone/>
            </a:pPr>
            <a:r>
              <a:rPr lang="en-US" sz="4000" dirty="0">
                <a:solidFill>
                  <a:srgbClr val="00B0F0"/>
                </a:solidFill>
              </a:rPr>
              <a:t>Jonathan Aoki</a:t>
            </a:r>
          </a:p>
          <a:p>
            <a:pPr marL="0" indent="0" algn="ctr">
              <a:buNone/>
            </a:pPr>
            <a:r>
              <a:rPr lang="en-US" sz="3200" dirty="0"/>
              <a:t>for preparing and running the divisional safety talk meeting and material for this overview!</a:t>
            </a:r>
          </a:p>
          <a:p>
            <a:pPr algn="ctr"/>
            <a:endParaRPr lang="en-CA" sz="3600" dirty="0"/>
          </a:p>
        </p:txBody>
      </p:sp>
    </p:spTree>
    <p:extLst>
      <p:ext uri="{BB962C8B-B14F-4D97-AF65-F5344CB8AC3E}">
        <p14:creationId xmlns:p14="http://schemas.microsoft.com/office/powerpoint/2010/main" val="2971331112"/>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4284e3-306b-4462-9023-1645033c50ad">
      <UserInfo>
        <DisplayName>Pauline Dela Zilwa</DisplayName>
        <AccountId>29</AccountId>
        <AccountType/>
      </UserInfo>
      <UserInfo>
        <DisplayName>Bob Laxdal</DisplayName>
        <AccountId>21</AccountId>
        <AccountType/>
      </UserInfo>
      <UserInfo>
        <DisplayName>Angela Lang</DisplayName>
        <AccountId>104</AccountId>
        <AccountType/>
      </UserInfo>
      <UserInfo>
        <DisplayName>Silke Bergelt-Bruckner</DisplayName>
        <AccountId>7</AccountId>
        <AccountType/>
      </UserInfo>
      <UserInfo>
        <DisplayName>Jonathan Aoki</DisplayName>
        <AccountId>82</AccountId>
        <AccountType/>
      </UserInfo>
      <UserInfo>
        <DisplayName>Alexander Gottberg</DisplayName>
        <AccountId>18</AccountId>
        <AccountType/>
      </UserInfo>
      <UserInfo>
        <DisplayName>Oliver Kester</DisplayName>
        <AccountId>15</AccountId>
        <AccountType/>
      </UserInfo>
    </SharedWithUsers>
    <TaxCatchAll xmlns="2c4284e3-306b-4462-9023-1645033c50ad" xsi:nil="true"/>
    <lcf76f155ced4ddcb4097134ff3c332f xmlns="11186122-ae85-4696-9f18-cde0d377d45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61532A97EBE045833D2AD1121C19A8" ma:contentTypeVersion="18" ma:contentTypeDescription="Create a new document." ma:contentTypeScope="" ma:versionID="74b326c88de40a5be2f4fed00afb7037">
  <xsd:schema xmlns:xsd="http://www.w3.org/2001/XMLSchema" xmlns:xs="http://www.w3.org/2001/XMLSchema" xmlns:p="http://schemas.microsoft.com/office/2006/metadata/properties" xmlns:ns2="11186122-ae85-4696-9f18-cde0d377d45e" xmlns:ns3="2c4284e3-306b-4462-9023-1645033c50ad" targetNamespace="http://schemas.microsoft.com/office/2006/metadata/properties" ma:root="true" ma:fieldsID="e88f1cc72672be3beb2f45ff5cffc67a" ns2:_="" ns3:_="">
    <xsd:import namespace="11186122-ae85-4696-9f18-cde0d377d45e"/>
    <xsd:import namespace="2c4284e3-306b-4462-9023-1645033c50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86122-ae85-4696-9f18-cde0d377d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e3b54c-c226-4f74-9573-cd9558e4dc0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4284e3-306b-4462-9023-1645033c50a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dde0e20-2fd1-4686-9aae-3617cad11f10}" ma:internalName="TaxCatchAll" ma:showField="CatchAllData" ma:web="2c4284e3-306b-4462-9023-1645033c50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059C9-134F-4152-BB54-2478C662862B}">
  <ds:schemaRefs>
    <ds:schemaRef ds:uri="http://purl.org/dc/dcmitype/"/>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2c4284e3-306b-4462-9023-1645033c50ad"/>
    <ds:schemaRef ds:uri="11186122-ae85-4696-9f18-cde0d377d45e"/>
    <ds:schemaRef ds:uri="http://purl.org/dc/elements/1.1/"/>
  </ds:schemaRefs>
</ds:datastoreItem>
</file>

<file path=customXml/itemProps2.xml><?xml version="1.0" encoding="utf-8"?>
<ds:datastoreItem xmlns:ds="http://schemas.openxmlformats.org/officeDocument/2006/customXml" ds:itemID="{38A91791-19F5-4132-83C1-0CB35BE83CDB}">
  <ds:schemaRefs>
    <ds:schemaRef ds:uri="11186122-ae85-4696-9f18-cde0d377d45e"/>
    <ds:schemaRef ds:uri="2c4284e3-306b-4462-9023-1645033c50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CB3C1D-22B0-4D5C-B4EE-8E08A686B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286</TotalTime>
  <Words>1027</Words>
  <Application>Microsoft Office PowerPoint</Application>
  <PresentationFormat>Widescreen</PresentationFormat>
  <Paragraphs>73</Paragraphs>
  <Slides>10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Custom Design</vt:lpstr>
      <vt:lpstr>Accelerator Division Safety Aspect </vt:lpstr>
      <vt:lpstr>Work environment of a particle accelerator complex</vt:lpstr>
      <vt:lpstr>Cryogenic Hazards [Thanks to Alexey – Koveshnikov] </vt:lpstr>
      <vt:lpstr>Magnetic Field Hazards [Thanks to Marco Marchetto]</vt:lpstr>
      <vt:lpstr>High Current Hazards [Thanks to Arthur Leung]</vt:lpstr>
      <vt:lpstr>Electrical hazards: High Voltage [Thanks to Tomislav  Hruskovec]</vt:lpstr>
      <vt:lpstr>ARIEL Team Reminder - Stop Work Authority [Thanks to Cherishma Sadasivuni]</vt:lpstr>
      <vt:lpstr>Housekeeping aspects</vt:lpstr>
      <vt:lpstr>PowerPoint Presentation</vt:lpstr>
      <vt:lpstr>Thank you 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Division All Hands Meeting</dc:title>
  <dc:creator>Oliver Kester</dc:creator>
  <cp:lastModifiedBy>Oliver Kester</cp:lastModifiedBy>
  <cp:revision>32</cp:revision>
  <cp:lastPrinted>2026-04-09T16:48:01Z</cp:lastPrinted>
  <dcterms:modified xsi:type="dcterms:W3CDTF">2026-04-29T00:21:08Z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0x010100BC61532A97EBE045833D2AD1121C19A8</vt:lpwstr>
  </property>
  <property fmtid="{D5CDD505-2E9C-101B-9397-08002B2CF9AE}" pid="3" name="MediaServiceImageTags">
    <vt:lpwstr/>
  </property>
</Properties>
</file>