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  <p:sldMasterId id="2147483661" r:id="rId8"/>
  </p:sldMasterIdLst>
  <p:notesMasterIdLst>
    <p:notesMasterId r:id="rId20"/>
  </p:notesMasterIdLst>
  <p:sldIdLst>
    <p:sldId id="2147309027" r:id="rId9"/>
    <p:sldId id="2636" r:id="rId10"/>
    <p:sldId id="404" r:id="rId11"/>
    <p:sldId id="409" r:id="rId12"/>
    <p:sldId id="341" r:id="rId13"/>
    <p:sldId id="327" r:id="rId14"/>
    <p:sldId id="405" r:id="rId15"/>
    <p:sldId id="272" r:id="rId16"/>
    <p:sldId id="325" r:id="rId17"/>
    <p:sldId id="321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7" d="100"/>
          <a:sy n="97" d="100"/>
        </p:scale>
        <p:origin x="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1CAC08-CD15-474C-AA77-E48CD7609ED8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323FB98-21F5-43EC-9681-706926436729}">
      <dgm:prSet phldr="0" custT="1"/>
      <dgm:spPr>
        <a:solidFill>
          <a:srgbClr val="0070C0"/>
        </a:solidFill>
      </dgm:spPr>
      <dgm:t>
        <a:bodyPr/>
        <a:lstStyle/>
        <a:p>
          <a:pPr rtl="0"/>
          <a:r>
            <a:rPr lang="en-CA" sz="2000" dirty="0">
              <a:latin typeface="Arial" panose="020B0604020202020204"/>
            </a:rPr>
            <a:t>To identifying the hazards around us</a:t>
          </a:r>
          <a:endParaRPr lang="en-CA" sz="2000" dirty="0"/>
        </a:p>
      </dgm:t>
    </dgm:pt>
    <dgm:pt modelId="{CF424BF5-D4D0-4BB1-8102-FAD51B6FC235}" type="parTrans" cxnId="{40532883-CB8E-4B9B-8B9E-78B168DA8948}">
      <dgm:prSet/>
      <dgm:spPr/>
      <dgm:t>
        <a:bodyPr/>
        <a:lstStyle/>
        <a:p>
          <a:endParaRPr lang="en-US"/>
        </a:p>
      </dgm:t>
    </dgm:pt>
    <dgm:pt modelId="{3912A5D8-7C38-48F8-B8C6-12D9EAB011E1}" type="sibTrans" cxnId="{40532883-CB8E-4B9B-8B9E-78B168DA8948}">
      <dgm:prSet/>
      <dgm:spPr/>
      <dgm:t>
        <a:bodyPr/>
        <a:lstStyle/>
        <a:p>
          <a:endParaRPr lang="en-US"/>
        </a:p>
      </dgm:t>
    </dgm:pt>
    <dgm:pt modelId="{931733A8-8F33-431A-86A5-4FDE5EF1C9E6}">
      <dgm:prSet phldr="0" custT="1"/>
      <dgm:spPr>
        <a:solidFill>
          <a:srgbClr val="002060"/>
        </a:solidFill>
      </dgm:spPr>
      <dgm:t>
        <a:bodyPr/>
        <a:lstStyle/>
        <a:p>
          <a:pPr rtl="0"/>
          <a:r>
            <a:rPr lang="en-CA" sz="2000" dirty="0">
              <a:latin typeface="Arial" panose="020B0604020202020204"/>
            </a:rPr>
            <a:t>To honouring those who have lost their lives by safeguarding our own</a:t>
          </a:r>
          <a:endParaRPr lang="en-CA" sz="2000" dirty="0"/>
        </a:p>
      </dgm:t>
    </dgm:pt>
    <dgm:pt modelId="{44CE5AF8-81D3-4EC7-9E90-C6EC8BF9EAA8}" type="parTrans" cxnId="{C9608CE1-FED0-455E-A5BB-81F56C769C08}">
      <dgm:prSet/>
      <dgm:spPr/>
      <dgm:t>
        <a:bodyPr/>
        <a:lstStyle/>
        <a:p>
          <a:endParaRPr lang="en-US"/>
        </a:p>
      </dgm:t>
    </dgm:pt>
    <dgm:pt modelId="{1F6DE755-73F0-459F-8CA1-E86EDA102AA5}" type="sibTrans" cxnId="{C9608CE1-FED0-455E-A5BB-81F56C769C08}">
      <dgm:prSet/>
      <dgm:spPr/>
      <dgm:t>
        <a:bodyPr/>
        <a:lstStyle/>
        <a:p>
          <a:endParaRPr lang="en-US"/>
        </a:p>
      </dgm:t>
    </dgm:pt>
    <dgm:pt modelId="{2D0A3050-591C-4E03-9F39-9D066C524EC9}">
      <dgm:prSet phldr="0" custT="1"/>
      <dgm:spPr>
        <a:solidFill>
          <a:srgbClr val="00B0F0"/>
        </a:solidFill>
      </dgm:spPr>
      <dgm:t>
        <a:bodyPr/>
        <a:lstStyle/>
        <a:p>
          <a:pPr rtl="0"/>
          <a:r>
            <a:rPr lang="en-CA" sz="2000" dirty="0">
              <a:latin typeface="Arial" panose="020B0604020202020204"/>
            </a:rPr>
            <a:t>To speaking up when someone is at risk</a:t>
          </a:r>
        </a:p>
      </dgm:t>
    </dgm:pt>
    <dgm:pt modelId="{0C02A681-D2FC-4990-8628-576C2CB49848}" type="parTrans" cxnId="{561176EF-4F7C-4661-A41F-FFE4A9CACD6D}">
      <dgm:prSet/>
      <dgm:spPr/>
      <dgm:t>
        <a:bodyPr/>
        <a:lstStyle/>
        <a:p>
          <a:endParaRPr lang="en-CA"/>
        </a:p>
      </dgm:t>
    </dgm:pt>
    <dgm:pt modelId="{B48AFD17-AD48-4F63-A418-01A806827C3B}" type="sibTrans" cxnId="{561176EF-4F7C-4661-A41F-FFE4A9CACD6D}">
      <dgm:prSet/>
      <dgm:spPr/>
      <dgm:t>
        <a:bodyPr/>
        <a:lstStyle/>
        <a:p>
          <a:endParaRPr lang="en-CA"/>
        </a:p>
      </dgm:t>
    </dgm:pt>
    <dgm:pt modelId="{6C1BBDF5-BB9D-4FB0-8A9E-63458A522F52}" type="pres">
      <dgm:prSet presAssocID="{E71CAC08-CD15-474C-AA77-E48CD7609ED8}" presName="Name0" presStyleCnt="0">
        <dgm:presLayoutVars>
          <dgm:chMax val="7"/>
          <dgm:chPref val="7"/>
          <dgm:dir/>
        </dgm:presLayoutVars>
      </dgm:prSet>
      <dgm:spPr/>
    </dgm:pt>
    <dgm:pt modelId="{EABD3429-262A-4985-858F-07407886C8F7}" type="pres">
      <dgm:prSet presAssocID="{E71CAC08-CD15-474C-AA77-E48CD7609ED8}" presName="Name1" presStyleCnt="0"/>
      <dgm:spPr/>
    </dgm:pt>
    <dgm:pt modelId="{BD4C4AB2-71F9-421D-B44D-51A78BBEC256}" type="pres">
      <dgm:prSet presAssocID="{E71CAC08-CD15-474C-AA77-E48CD7609ED8}" presName="cycle" presStyleCnt="0"/>
      <dgm:spPr/>
    </dgm:pt>
    <dgm:pt modelId="{887941AB-B860-4FA2-B2D1-ABA22662F8E7}" type="pres">
      <dgm:prSet presAssocID="{E71CAC08-CD15-474C-AA77-E48CD7609ED8}" presName="srcNode" presStyleLbl="node1" presStyleIdx="0" presStyleCnt="3"/>
      <dgm:spPr/>
    </dgm:pt>
    <dgm:pt modelId="{36EE295F-F571-4A0C-B535-57397C3EF9F5}" type="pres">
      <dgm:prSet presAssocID="{E71CAC08-CD15-474C-AA77-E48CD7609ED8}" presName="conn" presStyleLbl="parChTrans1D2" presStyleIdx="0" presStyleCnt="1"/>
      <dgm:spPr/>
    </dgm:pt>
    <dgm:pt modelId="{015C18B5-A98F-4B96-B9CE-DB99C3D0A048}" type="pres">
      <dgm:prSet presAssocID="{E71CAC08-CD15-474C-AA77-E48CD7609ED8}" presName="extraNode" presStyleLbl="node1" presStyleIdx="0" presStyleCnt="3"/>
      <dgm:spPr/>
    </dgm:pt>
    <dgm:pt modelId="{07400BC1-C169-4A1E-B786-61EE900E9883}" type="pres">
      <dgm:prSet presAssocID="{E71CAC08-CD15-474C-AA77-E48CD7609ED8}" presName="dstNode" presStyleLbl="node1" presStyleIdx="0" presStyleCnt="3"/>
      <dgm:spPr/>
    </dgm:pt>
    <dgm:pt modelId="{1DB0C445-FE79-4C91-B5BE-4764330A002A}" type="pres">
      <dgm:prSet presAssocID="{C323FB98-21F5-43EC-9681-706926436729}" presName="text_1" presStyleLbl="node1" presStyleIdx="0" presStyleCnt="3">
        <dgm:presLayoutVars>
          <dgm:bulletEnabled val="1"/>
        </dgm:presLayoutVars>
      </dgm:prSet>
      <dgm:spPr/>
    </dgm:pt>
    <dgm:pt modelId="{B4363AA2-8010-4B3B-AF04-BB41F8F6F642}" type="pres">
      <dgm:prSet presAssocID="{C323FB98-21F5-43EC-9681-706926436729}" presName="accent_1" presStyleCnt="0"/>
      <dgm:spPr/>
    </dgm:pt>
    <dgm:pt modelId="{61495834-09E3-4FE2-917E-070C6AB6B6CD}" type="pres">
      <dgm:prSet presAssocID="{C323FB98-21F5-43EC-9681-706926436729}" presName="accentRepeatNode" presStyleLbl="solidFgAcc1" presStyleIdx="0" presStyleCnt="3"/>
      <dgm:spPr/>
    </dgm:pt>
    <dgm:pt modelId="{D10F0D03-4E75-4735-8A2D-B4299FD53308}" type="pres">
      <dgm:prSet presAssocID="{2D0A3050-591C-4E03-9F39-9D066C524EC9}" presName="text_2" presStyleLbl="node1" presStyleIdx="1" presStyleCnt="3">
        <dgm:presLayoutVars>
          <dgm:bulletEnabled val="1"/>
        </dgm:presLayoutVars>
      </dgm:prSet>
      <dgm:spPr/>
    </dgm:pt>
    <dgm:pt modelId="{C852E1D9-E9F5-4677-ABBE-61D00FEFE322}" type="pres">
      <dgm:prSet presAssocID="{2D0A3050-591C-4E03-9F39-9D066C524EC9}" presName="accent_2" presStyleCnt="0"/>
      <dgm:spPr/>
    </dgm:pt>
    <dgm:pt modelId="{6DDF5568-0412-4FE8-B038-CBF3967D77CF}" type="pres">
      <dgm:prSet presAssocID="{2D0A3050-591C-4E03-9F39-9D066C524EC9}" presName="accentRepeatNode" presStyleLbl="solidFgAcc1" presStyleIdx="1" presStyleCnt="3"/>
      <dgm:spPr/>
    </dgm:pt>
    <dgm:pt modelId="{1E8FEEF5-6E85-4E11-B321-B31199E5B6A7}" type="pres">
      <dgm:prSet presAssocID="{931733A8-8F33-431A-86A5-4FDE5EF1C9E6}" presName="text_3" presStyleLbl="node1" presStyleIdx="2" presStyleCnt="3">
        <dgm:presLayoutVars>
          <dgm:bulletEnabled val="1"/>
        </dgm:presLayoutVars>
      </dgm:prSet>
      <dgm:spPr/>
    </dgm:pt>
    <dgm:pt modelId="{AB99A74A-FF3E-4732-8C06-5C79C599CF90}" type="pres">
      <dgm:prSet presAssocID="{931733A8-8F33-431A-86A5-4FDE5EF1C9E6}" presName="accent_3" presStyleCnt="0"/>
      <dgm:spPr/>
    </dgm:pt>
    <dgm:pt modelId="{84C41C0F-C585-42A9-8E3A-6FF596FAF88B}" type="pres">
      <dgm:prSet presAssocID="{931733A8-8F33-431A-86A5-4FDE5EF1C9E6}" presName="accentRepeatNode" presStyleLbl="solidFgAcc1" presStyleIdx="2" presStyleCnt="3"/>
      <dgm:spPr/>
    </dgm:pt>
  </dgm:ptLst>
  <dgm:cxnLst>
    <dgm:cxn modelId="{C565FE5B-2238-418D-8D89-84C86805922E}" type="presOf" srcId="{3912A5D8-7C38-48F8-B8C6-12D9EAB011E1}" destId="{36EE295F-F571-4A0C-B535-57397C3EF9F5}" srcOrd="0" destOrd="0" presId="urn:microsoft.com/office/officeart/2008/layout/VerticalCurvedList"/>
    <dgm:cxn modelId="{39A3B74B-CFA0-4669-AC32-2D61400F2CEA}" type="presOf" srcId="{2D0A3050-591C-4E03-9F39-9D066C524EC9}" destId="{D10F0D03-4E75-4735-8A2D-B4299FD53308}" srcOrd="0" destOrd="0" presId="urn:microsoft.com/office/officeart/2008/layout/VerticalCurvedList"/>
    <dgm:cxn modelId="{5A2D4E81-0EE2-4CC8-9E6E-576577B98953}" type="presOf" srcId="{E71CAC08-CD15-474C-AA77-E48CD7609ED8}" destId="{6C1BBDF5-BB9D-4FB0-8A9E-63458A522F52}" srcOrd="0" destOrd="0" presId="urn:microsoft.com/office/officeart/2008/layout/VerticalCurvedList"/>
    <dgm:cxn modelId="{40532883-CB8E-4B9B-8B9E-78B168DA8948}" srcId="{E71CAC08-CD15-474C-AA77-E48CD7609ED8}" destId="{C323FB98-21F5-43EC-9681-706926436729}" srcOrd="0" destOrd="0" parTransId="{CF424BF5-D4D0-4BB1-8102-FAD51B6FC235}" sibTransId="{3912A5D8-7C38-48F8-B8C6-12D9EAB011E1}"/>
    <dgm:cxn modelId="{C9608CE1-FED0-455E-A5BB-81F56C769C08}" srcId="{E71CAC08-CD15-474C-AA77-E48CD7609ED8}" destId="{931733A8-8F33-431A-86A5-4FDE5EF1C9E6}" srcOrd="2" destOrd="0" parTransId="{44CE5AF8-81D3-4EC7-9E90-C6EC8BF9EAA8}" sibTransId="{1F6DE755-73F0-459F-8CA1-E86EDA102AA5}"/>
    <dgm:cxn modelId="{D90585E3-9ACE-4DA4-8EE5-91DBD82EB5F4}" type="presOf" srcId="{C323FB98-21F5-43EC-9681-706926436729}" destId="{1DB0C445-FE79-4C91-B5BE-4764330A002A}" srcOrd="0" destOrd="0" presId="urn:microsoft.com/office/officeart/2008/layout/VerticalCurvedList"/>
    <dgm:cxn modelId="{561176EF-4F7C-4661-A41F-FFE4A9CACD6D}" srcId="{E71CAC08-CD15-474C-AA77-E48CD7609ED8}" destId="{2D0A3050-591C-4E03-9F39-9D066C524EC9}" srcOrd="1" destOrd="0" parTransId="{0C02A681-D2FC-4990-8628-576C2CB49848}" sibTransId="{B48AFD17-AD48-4F63-A418-01A806827C3B}"/>
    <dgm:cxn modelId="{FF3D7AF1-842C-4A18-9B1B-D5F6F886A99B}" type="presOf" srcId="{931733A8-8F33-431A-86A5-4FDE5EF1C9E6}" destId="{1E8FEEF5-6E85-4E11-B321-B31199E5B6A7}" srcOrd="0" destOrd="0" presId="urn:microsoft.com/office/officeart/2008/layout/VerticalCurvedList"/>
    <dgm:cxn modelId="{9A6CFB74-E81D-4DDB-AA7A-F37B21C1B0F8}" type="presParOf" srcId="{6C1BBDF5-BB9D-4FB0-8A9E-63458A522F52}" destId="{EABD3429-262A-4985-858F-07407886C8F7}" srcOrd="0" destOrd="0" presId="urn:microsoft.com/office/officeart/2008/layout/VerticalCurvedList"/>
    <dgm:cxn modelId="{637C99DE-2363-4BA8-9BE5-C583B5ABC8E7}" type="presParOf" srcId="{EABD3429-262A-4985-858F-07407886C8F7}" destId="{BD4C4AB2-71F9-421D-B44D-51A78BBEC256}" srcOrd="0" destOrd="0" presId="urn:microsoft.com/office/officeart/2008/layout/VerticalCurvedList"/>
    <dgm:cxn modelId="{53753AB0-303E-4C1C-AEB2-DCD42907D03D}" type="presParOf" srcId="{BD4C4AB2-71F9-421D-B44D-51A78BBEC256}" destId="{887941AB-B860-4FA2-B2D1-ABA22662F8E7}" srcOrd="0" destOrd="0" presId="urn:microsoft.com/office/officeart/2008/layout/VerticalCurvedList"/>
    <dgm:cxn modelId="{3D84960F-2BDB-4F90-B39A-D899DA1D2E99}" type="presParOf" srcId="{BD4C4AB2-71F9-421D-B44D-51A78BBEC256}" destId="{36EE295F-F571-4A0C-B535-57397C3EF9F5}" srcOrd="1" destOrd="0" presId="urn:microsoft.com/office/officeart/2008/layout/VerticalCurvedList"/>
    <dgm:cxn modelId="{EE4C0732-B565-4041-BABF-D3B5695AF8C1}" type="presParOf" srcId="{BD4C4AB2-71F9-421D-B44D-51A78BBEC256}" destId="{015C18B5-A98F-4B96-B9CE-DB99C3D0A048}" srcOrd="2" destOrd="0" presId="urn:microsoft.com/office/officeart/2008/layout/VerticalCurvedList"/>
    <dgm:cxn modelId="{02BCC947-8F6B-49A7-9072-C249D6095B11}" type="presParOf" srcId="{BD4C4AB2-71F9-421D-B44D-51A78BBEC256}" destId="{07400BC1-C169-4A1E-B786-61EE900E9883}" srcOrd="3" destOrd="0" presId="urn:microsoft.com/office/officeart/2008/layout/VerticalCurvedList"/>
    <dgm:cxn modelId="{FA8F91A2-BA94-4C84-84FE-204E34A6C47C}" type="presParOf" srcId="{EABD3429-262A-4985-858F-07407886C8F7}" destId="{1DB0C445-FE79-4C91-B5BE-4764330A002A}" srcOrd="1" destOrd="0" presId="urn:microsoft.com/office/officeart/2008/layout/VerticalCurvedList"/>
    <dgm:cxn modelId="{22DF84D7-D435-45A9-B5C0-A0DA22EA2DCD}" type="presParOf" srcId="{EABD3429-262A-4985-858F-07407886C8F7}" destId="{B4363AA2-8010-4B3B-AF04-BB41F8F6F642}" srcOrd="2" destOrd="0" presId="urn:microsoft.com/office/officeart/2008/layout/VerticalCurvedList"/>
    <dgm:cxn modelId="{7F7C2CD7-E48B-4652-9C43-7F33ACB330F6}" type="presParOf" srcId="{B4363AA2-8010-4B3B-AF04-BB41F8F6F642}" destId="{61495834-09E3-4FE2-917E-070C6AB6B6CD}" srcOrd="0" destOrd="0" presId="urn:microsoft.com/office/officeart/2008/layout/VerticalCurvedList"/>
    <dgm:cxn modelId="{216E28EA-36D9-4C78-A280-656C0AA2FAB6}" type="presParOf" srcId="{EABD3429-262A-4985-858F-07407886C8F7}" destId="{D10F0D03-4E75-4735-8A2D-B4299FD53308}" srcOrd="3" destOrd="0" presId="urn:microsoft.com/office/officeart/2008/layout/VerticalCurvedList"/>
    <dgm:cxn modelId="{C158DFED-5F1B-4470-9928-CEDBCB1F7179}" type="presParOf" srcId="{EABD3429-262A-4985-858F-07407886C8F7}" destId="{C852E1D9-E9F5-4677-ABBE-61D00FEFE322}" srcOrd="4" destOrd="0" presId="urn:microsoft.com/office/officeart/2008/layout/VerticalCurvedList"/>
    <dgm:cxn modelId="{11BE55E1-B39B-4D30-A88F-68C9B986214D}" type="presParOf" srcId="{C852E1D9-E9F5-4677-ABBE-61D00FEFE322}" destId="{6DDF5568-0412-4FE8-B038-CBF3967D77CF}" srcOrd="0" destOrd="0" presId="urn:microsoft.com/office/officeart/2008/layout/VerticalCurvedList"/>
    <dgm:cxn modelId="{896636EB-6306-451A-A1AF-C8500D07D95B}" type="presParOf" srcId="{EABD3429-262A-4985-858F-07407886C8F7}" destId="{1E8FEEF5-6E85-4E11-B321-B31199E5B6A7}" srcOrd="5" destOrd="0" presId="urn:microsoft.com/office/officeart/2008/layout/VerticalCurvedList"/>
    <dgm:cxn modelId="{C0DF58DA-99F2-4599-97DB-BC438B1D8E83}" type="presParOf" srcId="{EABD3429-262A-4985-858F-07407886C8F7}" destId="{AB99A74A-FF3E-4732-8C06-5C79C599CF90}" srcOrd="6" destOrd="0" presId="urn:microsoft.com/office/officeart/2008/layout/VerticalCurvedList"/>
    <dgm:cxn modelId="{1A397330-265C-4924-8097-A6BA3166516F}" type="presParOf" srcId="{AB99A74A-FF3E-4732-8C06-5C79C599CF90}" destId="{84C41C0F-C585-42A9-8E3A-6FF596FAF8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E295F-F571-4A0C-B535-57397C3EF9F5}">
      <dsp:nvSpPr>
        <dsp:cNvPr id="0" name=""/>
        <dsp:cNvSpPr/>
      </dsp:nvSpPr>
      <dsp:spPr>
        <a:xfrm>
          <a:off x="-4604444" y="-705944"/>
          <a:ext cx="5484824" cy="5484824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0C445-FE79-4C91-B5BE-4764330A002A}">
      <dsp:nvSpPr>
        <dsp:cNvPr id="0" name=""/>
        <dsp:cNvSpPr/>
      </dsp:nvSpPr>
      <dsp:spPr>
        <a:xfrm>
          <a:off x="566202" y="407293"/>
          <a:ext cx="10092708" cy="814587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Arial" panose="020B0604020202020204"/>
            </a:rPr>
            <a:t>To identifying the hazards around us</a:t>
          </a:r>
          <a:endParaRPr lang="en-CA" sz="2000" kern="1200" dirty="0"/>
        </a:p>
      </dsp:txBody>
      <dsp:txXfrm>
        <a:off x="566202" y="407293"/>
        <a:ext cx="10092708" cy="814587"/>
      </dsp:txXfrm>
    </dsp:sp>
    <dsp:sp modelId="{61495834-09E3-4FE2-917E-070C6AB6B6CD}">
      <dsp:nvSpPr>
        <dsp:cNvPr id="0" name=""/>
        <dsp:cNvSpPr/>
      </dsp:nvSpPr>
      <dsp:spPr>
        <a:xfrm>
          <a:off x="57085" y="305470"/>
          <a:ext cx="1018233" cy="10182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F0D03-4E75-4735-8A2D-B4299FD53308}">
      <dsp:nvSpPr>
        <dsp:cNvPr id="0" name=""/>
        <dsp:cNvSpPr/>
      </dsp:nvSpPr>
      <dsp:spPr>
        <a:xfrm>
          <a:off x="862304" y="1629174"/>
          <a:ext cx="9796605" cy="81458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Arial" panose="020B0604020202020204"/>
            </a:rPr>
            <a:t>To speaking up when someone is at risk</a:t>
          </a:r>
        </a:p>
      </dsp:txBody>
      <dsp:txXfrm>
        <a:off x="862304" y="1629174"/>
        <a:ext cx="9796605" cy="814587"/>
      </dsp:txXfrm>
    </dsp:sp>
    <dsp:sp modelId="{6DDF5568-0412-4FE8-B038-CBF3967D77CF}">
      <dsp:nvSpPr>
        <dsp:cNvPr id="0" name=""/>
        <dsp:cNvSpPr/>
      </dsp:nvSpPr>
      <dsp:spPr>
        <a:xfrm>
          <a:off x="353187" y="1527350"/>
          <a:ext cx="1018233" cy="10182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FEEF5-6E85-4E11-B321-B31199E5B6A7}">
      <dsp:nvSpPr>
        <dsp:cNvPr id="0" name=""/>
        <dsp:cNvSpPr/>
      </dsp:nvSpPr>
      <dsp:spPr>
        <a:xfrm>
          <a:off x="566202" y="2851054"/>
          <a:ext cx="10092708" cy="81458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latin typeface="Arial" panose="020B0604020202020204"/>
            </a:rPr>
            <a:t>To honouring those who have lost their lives by safeguarding our own</a:t>
          </a:r>
          <a:endParaRPr lang="en-CA" sz="2000" kern="1200" dirty="0"/>
        </a:p>
      </dsp:txBody>
      <dsp:txXfrm>
        <a:off x="566202" y="2851054"/>
        <a:ext cx="10092708" cy="814587"/>
      </dsp:txXfrm>
    </dsp:sp>
    <dsp:sp modelId="{84C41C0F-C585-42A9-8E3A-6FF596FAF88B}">
      <dsp:nvSpPr>
        <dsp:cNvPr id="0" name=""/>
        <dsp:cNvSpPr/>
      </dsp:nvSpPr>
      <dsp:spPr>
        <a:xfrm>
          <a:off x="57085" y="2749231"/>
          <a:ext cx="1018233" cy="10182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CBF0-D7EC-4B64-B1E8-EBC1AEA7511A}" type="datetimeFigureOut"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CA40-F854-4C91-9CDA-4E22FEF0A2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0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ighlight>
                  <a:srgbClr val="FFFFFF"/>
                </a:highlight>
              </a:rPr>
              <a:t>Next week, on April 28, we mark the Day of Mourning: a somber reminder of all those we’ve lost to work-related injury and illness. A thousand every year in Canada—some right here in the beautiful Okanagan.</a:t>
            </a:r>
            <a:br>
              <a:rPr lang="en-US">
                <a:highlight>
                  <a:srgbClr val="FFFFFF"/>
                </a:highlight>
                <a:cs typeface="+mn-lt"/>
              </a:rPr>
            </a:br>
            <a:br>
              <a:rPr lang="en-US">
                <a:highlight>
                  <a:srgbClr val="FFFFFF"/>
                </a:highlight>
                <a:cs typeface="+mn-lt"/>
              </a:rPr>
            </a:br>
            <a:r>
              <a:rPr lang="en-US">
                <a:highlight>
                  <a:srgbClr val="FFFFFF"/>
                </a:highlight>
              </a:rPr>
              <a:t>But today is about prevention. Taking proactive steps—together—to prevent another injury or death on our watch.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3FCFB-DE02-4AD6-9249-79F95EBAB09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80523-C12C-3049-A2DC-B1494F0706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1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+mn-lt"/>
                <a:ea typeface="Verdana"/>
                <a:cs typeface="Verdana"/>
                <a:sym typeface="Verdana"/>
              </a:rPr>
              <a:t>WSBC Compliance </a:t>
            </a:r>
            <a:endParaRPr lang="en-US">
              <a:latin typeface="+mn-lt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+mn-lt"/>
                <a:ea typeface="Verdana"/>
                <a:cs typeface="Verdana"/>
                <a:sym typeface="Verdana"/>
              </a:rPr>
              <a:t>Confined Space, First Aid, Fall Protection. Ergonomics, Emergency Response</a:t>
            </a:r>
            <a:endParaRPr lang="en-US">
              <a:latin typeface="+mn-lt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C3A13-9BB2-1C4D-37E1-E59C87557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9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D92B-3826-7BC2-E21A-A3A49507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89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78F1-4AC4-55A3-5DE7-AB762F1E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F7A2B-9D82-CE7C-132E-31047EA95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EAF3E-55DD-EEEB-F80A-0BC0473A5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779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87526981-AAAC-94B8-9018-0BAE0394F2B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E62D9-E68E-BCB1-4374-EA16344F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8083E-1CAB-0C87-6C06-0D575AECF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E77DC-A11C-7A99-977B-128A9EB59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5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E29C-8E2C-EE3C-9EA5-293CC16B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0"/>
            <a:ext cx="5745480" cy="197104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044B1A-BB43-840B-332F-16510ECB3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44075" y="0"/>
            <a:ext cx="2447925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1C8D0-24DF-B42F-0331-8656A767B9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318000"/>
            <a:ext cx="8143875" cy="11779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50800" indent="0">
              <a:lnSpc>
                <a:spcPct val="100000"/>
              </a:lnSpc>
              <a:buNone/>
              <a:tabLst/>
              <a:defRPr>
                <a:solidFill>
                  <a:srgbClr val="3C3C3C"/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06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d Course Lesso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B5AC-4A4A-490A-C3A9-75FED573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414888"/>
            <a:ext cx="5983086" cy="1325563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3805CC7-6FF8-A7B5-CDFE-E57E196119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6956" y="0"/>
            <a:ext cx="4785044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1FB1A3A-4DDF-F345-A0F0-B5F755D68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653" y="1898376"/>
            <a:ext cx="5983086" cy="402534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400"/>
            </a:lvl1pPr>
            <a:lvl2pPr marL="800100" indent="-342900">
              <a:lnSpc>
                <a:spcPct val="100000"/>
              </a:lnSpc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 sz="2400"/>
            </a:lvl2pPr>
            <a:lvl3pPr marL="1257300" indent="-34290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800"/>
            </a:lvl4pPr>
            <a:lvl5pPr marL="2114550" indent="-285750">
              <a:lnSpc>
                <a:spcPct val="10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urse Les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B5AC-4A4A-490A-C3A9-75FED573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414888"/>
            <a:ext cx="5983086" cy="1325563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3805CC7-6FF8-A7B5-CDFE-E57E196119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6956" y="0"/>
            <a:ext cx="4785044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1FB1A3A-4DDF-F345-A0F0-B5F755D68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653" y="1898376"/>
            <a:ext cx="5983086" cy="402534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400"/>
            </a:lvl1pPr>
            <a:lvl2pPr marL="800100" indent="-342900">
              <a:lnSpc>
                <a:spcPct val="100000"/>
              </a:lnSpc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 sz="2400"/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2EDF-02D9-23E1-14CC-3D0C9E15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12" y="842203"/>
            <a:ext cx="4916557" cy="1325563"/>
          </a:xfrm>
        </p:spPr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04319-E1E3-4BB2-DEDA-464847332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842203"/>
            <a:ext cx="5348288" cy="3678237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400"/>
            </a:lvl1pPr>
            <a:lvl2pPr marL="763588" indent="-306388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tabLst/>
              <a:defRPr sz="20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2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3671" y="2017266"/>
            <a:ext cx="4960882" cy="2387600"/>
          </a:xfrm>
        </p:spPr>
        <p:txBody>
          <a:bodyPr anchor="b">
            <a:noAutofit/>
          </a:bodyPr>
          <a:lstStyle>
            <a:lvl1pPr algn="l">
              <a:defRPr sz="8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Let’s Discuss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B964B-E029-1747-6148-F03265328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732" y="1258618"/>
            <a:ext cx="3581168" cy="41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6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scus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7118" y="1122363"/>
            <a:ext cx="4960882" cy="2387600"/>
          </a:xfrm>
        </p:spPr>
        <p:txBody>
          <a:bodyPr anchor="b">
            <a:noAutofit/>
          </a:bodyPr>
          <a:lstStyle>
            <a:lvl1pPr algn="l">
              <a:defRPr sz="8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Let’s Discuss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C3A13-9BB2-1C4D-37E1-E59C87557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7117" y="3602038"/>
            <a:ext cx="4960882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B964B-E029-1747-6148-F03265328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732" y="1258618"/>
            <a:ext cx="3581168" cy="41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235" y="2235200"/>
            <a:ext cx="5791201" cy="2387600"/>
          </a:xfrm>
        </p:spPr>
        <p:txBody>
          <a:bodyPr anchor="b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C3A13-9BB2-1C4D-37E1-E59C87557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35" y="4714875"/>
            <a:ext cx="5490576" cy="103457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Google Shape;82;p1">
            <a:extLst>
              <a:ext uri="{FF2B5EF4-FFF2-40B4-BE49-F238E27FC236}">
                <a16:creationId xmlns:a16="http://schemas.microsoft.com/office/drawing/2014/main" id="{E1CA9B39-BB9B-36D6-B1EE-96136C9D03E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740548" y="0"/>
            <a:ext cx="54514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94284" y="1364410"/>
            <a:ext cx="5467216" cy="2387600"/>
          </a:xfrm>
        </p:spPr>
        <p:txBody>
          <a:bodyPr anchor="b">
            <a:noAutofit/>
          </a:bodyPr>
          <a:lstStyle>
            <a:lvl1pPr algn="l">
              <a:defRPr sz="8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Questions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168C7-A082-F98D-7587-48607D015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0500" y="1258618"/>
            <a:ext cx="3601632" cy="4120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784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_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lines&#10;&#10;AI-generated content may be incorrect.">
            <a:extLst>
              <a:ext uri="{FF2B5EF4-FFF2-40B4-BE49-F238E27FC236}">
                <a16:creationId xmlns:a16="http://schemas.microsoft.com/office/drawing/2014/main" id="{CBBD721E-50B2-7D36-1303-AFC325BE9B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B913B-0E55-3B38-9674-FD74417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96" y="194167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02CA2D-55A4-3F8D-6362-15A772D88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895" y="3800474"/>
            <a:ext cx="7501759" cy="18278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54CC33DF-0201-170F-013E-DF200CE7E943}"/>
              </a:ext>
            </a:extLst>
          </p:cNvPr>
          <p:cNvSpPr txBox="1">
            <a:spLocks/>
          </p:cNvSpPr>
          <p:nvPr userDrawn="1"/>
        </p:nvSpPr>
        <p:spPr>
          <a:xfrm>
            <a:off x="656895" y="487135"/>
            <a:ext cx="5490576" cy="449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7E239-78BD-AE47-5BC2-7F681F8679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895" y="589949"/>
            <a:ext cx="5504203" cy="639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/>
              <a:t>Activity 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0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_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lines&#10;&#10;AI-generated content may be incorrect.">
            <a:extLst>
              <a:ext uri="{FF2B5EF4-FFF2-40B4-BE49-F238E27FC236}">
                <a16:creationId xmlns:a16="http://schemas.microsoft.com/office/drawing/2014/main" id="{CBBD721E-50B2-7D36-1303-AFC325BE9B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B913B-0E55-3B38-9674-FD74417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96" y="194167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02CA2D-55A4-3F8D-6362-15A772D88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895" y="3800474"/>
            <a:ext cx="7501759" cy="18278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54CC33DF-0201-170F-013E-DF200CE7E943}"/>
              </a:ext>
            </a:extLst>
          </p:cNvPr>
          <p:cNvSpPr txBox="1">
            <a:spLocks/>
          </p:cNvSpPr>
          <p:nvPr userDrawn="1"/>
        </p:nvSpPr>
        <p:spPr>
          <a:xfrm>
            <a:off x="656895" y="487135"/>
            <a:ext cx="5490576" cy="449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3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3C3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7E239-78BD-AE47-5BC2-7F681F8679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895" y="589949"/>
            <a:ext cx="5504203" cy="63976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Activity 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5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772562-A18F-0DDE-3056-2A6FBE2F0924}"/>
              </a:ext>
            </a:extLst>
          </p:cNvPr>
          <p:cNvSpPr txBox="1">
            <a:spLocks/>
          </p:cNvSpPr>
          <p:nvPr userDrawn="1"/>
        </p:nvSpPr>
        <p:spPr>
          <a:xfrm>
            <a:off x="2728998" y="2469324"/>
            <a:ext cx="6734004" cy="1450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343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A5ABF2F6-59A0-AB92-C46F-E523C8938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564" y="0"/>
            <a:ext cx="6552435" cy="6858000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9629F599-AD4A-F2CE-B0AE-07446379E928}"/>
              </a:ext>
            </a:extLst>
          </p:cNvPr>
          <p:cNvSpPr>
            <a:spLocks/>
          </p:cNvSpPr>
          <p:nvPr userDrawn="1"/>
        </p:nvSpPr>
        <p:spPr>
          <a:xfrm>
            <a:off x="5639565" y="0"/>
            <a:ext cx="6552435" cy="6858000"/>
          </a:xfrm>
          <a:prstGeom prst="rect">
            <a:avLst/>
          </a:prstGeom>
          <a:solidFill>
            <a:schemeClr val="bg2">
              <a:lumMod val="25000"/>
              <a:alpha val="67688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C7E49AB2-0AA6-DDD1-A552-41B5CA47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733425"/>
            <a:ext cx="4749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Left Text">
            <a:extLst>
              <a:ext uri="{FF2B5EF4-FFF2-40B4-BE49-F238E27FC236}">
                <a16:creationId xmlns:a16="http://schemas.microsoft.com/office/drawing/2014/main" id="{9A2D60EA-C8A5-FB0C-8B7A-CD5282EE7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2374900"/>
            <a:ext cx="4749800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White Text">
            <a:extLst>
              <a:ext uri="{FF2B5EF4-FFF2-40B4-BE49-F238E27FC236}">
                <a16:creationId xmlns:a16="http://schemas.microsoft.com/office/drawing/2014/main" id="{6B4E4994-202B-61B8-7E9F-7DB5EE0B0E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733424"/>
            <a:ext cx="5499100" cy="5108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8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gr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of&#10;&#10;AI-generated content may be incorrect.">
            <a:extLst>
              <a:ext uri="{FF2B5EF4-FFF2-40B4-BE49-F238E27FC236}">
                <a16:creationId xmlns:a16="http://schemas.microsoft.com/office/drawing/2014/main" id="{6D90C5BF-93BA-9B88-754A-A4C69C76D3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15000"/>
                    </a14:imgEffect>
                    <a14:imgEffect>
                      <a14:brightnessContrast bright="-29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erlay">
            <a:extLst>
              <a:ext uri="{FF2B5EF4-FFF2-40B4-BE49-F238E27FC236}">
                <a16:creationId xmlns:a16="http://schemas.microsoft.com/office/drawing/2014/main" id="{E977F5D1-A7E8-300B-88C5-BB553E8007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chemeClr val="bg2">
              <a:lumMod val="25000"/>
              <a:alpha val="67688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EA77C-DB63-F081-9A2B-D493FFDC7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8728" y="2191871"/>
            <a:ext cx="6974541" cy="1123947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Congratulations!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A58C6-8F4E-C262-3C65-977C9F5444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138" y="6077744"/>
            <a:ext cx="2242645" cy="3174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1E171A-CB85-811D-F327-BE8288048F8F}"/>
              </a:ext>
            </a:extLst>
          </p:cNvPr>
          <p:cNvCxnSpPr>
            <a:cxnSpLocks/>
          </p:cNvCxnSpPr>
          <p:nvPr userDrawn="1"/>
        </p:nvCxnSpPr>
        <p:spPr>
          <a:xfrm>
            <a:off x="1127030" y="3805517"/>
            <a:ext cx="2837329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DFC953-8F3E-D1D1-029E-6E745D7CCD81}"/>
              </a:ext>
            </a:extLst>
          </p:cNvPr>
          <p:cNvCxnSpPr>
            <a:cxnSpLocks/>
          </p:cNvCxnSpPr>
          <p:nvPr userDrawn="1"/>
        </p:nvCxnSpPr>
        <p:spPr>
          <a:xfrm>
            <a:off x="8164604" y="3778623"/>
            <a:ext cx="2837329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1309D0-D14F-988D-D5FB-C505677049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50479" y="3570474"/>
            <a:ext cx="4491038" cy="52387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/>
              <a:t>You’ve finished the course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565D508-E44A-1F63-7163-1B9349AC5B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60458" y="5974532"/>
            <a:ext cx="5360403" cy="523875"/>
          </a:xfrm>
        </p:spPr>
        <p:txBody>
          <a:bodyPr vert="horz" wrap="square" anchor="ctr" anchorCtr="0"/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Visit:. </a:t>
            </a:r>
            <a:r>
              <a:rPr lang="en-US" err="1"/>
              <a:t>safetyalliancebcca</a:t>
            </a:r>
            <a:r>
              <a:rPr lang="en-US"/>
              <a:t>/training</a:t>
            </a:r>
          </a:p>
        </p:txBody>
      </p:sp>
    </p:spTree>
    <p:extLst>
      <p:ext uri="{BB962C8B-B14F-4D97-AF65-F5344CB8AC3E}">
        <p14:creationId xmlns:p14="http://schemas.microsoft.com/office/powerpoint/2010/main" val="224880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A5ABF2F6-59A0-AB92-C46F-E523C8938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8"/>
          <a:stretch/>
        </p:blipFill>
        <p:spPr>
          <a:xfrm>
            <a:off x="5639564" y="0"/>
            <a:ext cx="6552435" cy="6858000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9629F599-AD4A-F2CE-B0AE-07446379E928}"/>
              </a:ext>
            </a:extLst>
          </p:cNvPr>
          <p:cNvSpPr>
            <a:spLocks/>
          </p:cNvSpPr>
          <p:nvPr userDrawn="1"/>
        </p:nvSpPr>
        <p:spPr>
          <a:xfrm>
            <a:off x="5639565" y="0"/>
            <a:ext cx="6552435" cy="6858000"/>
          </a:xfrm>
          <a:prstGeom prst="rect">
            <a:avLst/>
          </a:prstGeom>
          <a:solidFill>
            <a:schemeClr val="bg2">
              <a:lumMod val="25000"/>
              <a:alpha val="67688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C7E49AB2-0AA6-DDD1-A552-41B5CA47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733425"/>
            <a:ext cx="4749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Left Text">
            <a:extLst>
              <a:ext uri="{FF2B5EF4-FFF2-40B4-BE49-F238E27FC236}">
                <a16:creationId xmlns:a16="http://schemas.microsoft.com/office/drawing/2014/main" id="{9A2D60EA-C8A5-FB0C-8B7A-CD5282EE7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2374900"/>
            <a:ext cx="4749800" cy="3467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White Text">
            <a:extLst>
              <a:ext uri="{FF2B5EF4-FFF2-40B4-BE49-F238E27FC236}">
                <a16:creationId xmlns:a16="http://schemas.microsoft.com/office/drawing/2014/main" id="{6B4E4994-202B-61B8-7E9F-7DB5EE0B0E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733424"/>
            <a:ext cx="5499100" cy="5108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98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gr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of&#10;&#10;AI-generated content may be incorrect.">
            <a:extLst>
              <a:ext uri="{FF2B5EF4-FFF2-40B4-BE49-F238E27FC236}">
                <a16:creationId xmlns:a16="http://schemas.microsoft.com/office/drawing/2014/main" id="{6D90C5BF-93BA-9B88-754A-A4C69C76D3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15000"/>
                    </a14:imgEffect>
                    <a14:imgEffect>
                      <a14:brightnessContrast bright="-29000" contrast="30000"/>
                    </a14:imgEffect>
                  </a14:imgLayer>
                </a14:imgProps>
              </a:ext>
            </a:extLst>
          </a:blip>
          <a:srcRect t="1559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erlay">
            <a:extLst>
              <a:ext uri="{FF2B5EF4-FFF2-40B4-BE49-F238E27FC236}">
                <a16:creationId xmlns:a16="http://schemas.microsoft.com/office/drawing/2014/main" id="{E977F5D1-A7E8-300B-88C5-BB553E8007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chemeClr val="bg2">
              <a:lumMod val="25000"/>
              <a:alpha val="67688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EA77C-DB63-F081-9A2B-D493FFDC7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8728" y="2191871"/>
            <a:ext cx="6974541" cy="1123947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Congratulations!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A58C6-8F4E-C262-3C65-977C9F5444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138" y="6077744"/>
            <a:ext cx="2242645" cy="3174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1E171A-CB85-811D-F327-BE8288048F8F}"/>
              </a:ext>
            </a:extLst>
          </p:cNvPr>
          <p:cNvCxnSpPr>
            <a:cxnSpLocks/>
          </p:cNvCxnSpPr>
          <p:nvPr userDrawn="1"/>
        </p:nvCxnSpPr>
        <p:spPr>
          <a:xfrm>
            <a:off x="1127030" y="3805517"/>
            <a:ext cx="2837329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DFC953-8F3E-D1D1-029E-6E745D7CCD81}"/>
              </a:ext>
            </a:extLst>
          </p:cNvPr>
          <p:cNvCxnSpPr>
            <a:cxnSpLocks/>
          </p:cNvCxnSpPr>
          <p:nvPr userDrawn="1"/>
        </p:nvCxnSpPr>
        <p:spPr>
          <a:xfrm>
            <a:off x="8164604" y="3778623"/>
            <a:ext cx="2837329" cy="0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1309D0-D14F-988D-D5FB-C505677049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50479" y="3570474"/>
            <a:ext cx="4491038" cy="52387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You’ve finished the course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565D508-E44A-1F63-7163-1B9349AC5B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60458" y="5974532"/>
            <a:ext cx="5360403" cy="523875"/>
          </a:xfrm>
        </p:spPr>
        <p:txBody>
          <a:bodyPr vert="horz" wrap="square" anchor="ctr" anchorCtr="0"/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 dirty="0"/>
              <a:t>Visit:. </a:t>
            </a:r>
            <a:r>
              <a:rPr lang="en-US" dirty="0" err="1"/>
              <a:t>safetyalliancebcca</a:t>
            </a:r>
            <a:r>
              <a:rPr lang="en-US" dirty="0"/>
              <a:t>/training</a:t>
            </a:r>
          </a:p>
        </p:txBody>
      </p:sp>
    </p:spTree>
    <p:extLst>
      <p:ext uri="{BB962C8B-B14F-4D97-AF65-F5344CB8AC3E}">
        <p14:creationId xmlns:p14="http://schemas.microsoft.com/office/powerpoint/2010/main" val="2882402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EC1-F3AD-F647-09F2-605503285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1E793-E3F7-0668-2F7B-1AA87427C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84755-946E-EA5E-96A9-1793DEF7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83898-C475-212A-9210-C1EE0370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9B514-8AEA-B8B3-23F1-675CFE99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G">
            <a:extLst>
              <a:ext uri="{FF2B5EF4-FFF2-40B4-BE49-F238E27FC236}">
                <a16:creationId xmlns:a16="http://schemas.microsoft.com/office/drawing/2014/main" id="{92980527-6317-5C9F-E2E5-D3671D2F5D2F}"/>
              </a:ext>
            </a:extLst>
          </p:cNvPr>
          <p:cNvSpPr/>
          <p:nvPr userDrawn="1"/>
        </p:nvSpPr>
        <p:spPr>
          <a:xfrm>
            <a:off x="-80876" y="0"/>
            <a:ext cx="6821424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BE0D0-BC1C-EAD8-2C7F-7111CBB980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235" y="1790029"/>
            <a:ext cx="5791201" cy="2387600"/>
          </a:xfr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C3A13-9BB2-1C4D-37E1-E59C87557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235" y="4269704"/>
            <a:ext cx="5490576" cy="103457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Google Shape;82;p1">
            <a:extLst>
              <a:ext uri="{FF2B5EF4-FFF2-40B4-BE49-F238E27FC236}">
                <a16:creationId xmlns:a16="http://schemas.microsoft.com/office/drawing/2014/main" id="{E1CA9B39-BB9B-36D6-B1EE-96136C9D03E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740548" y="0"/>
            <a:ext cx="54514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59750-5AF1-850B-CC6B-75C629074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138" y="6077744"/>
            <a:ext cx="2242645" cy="3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9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0327-947B-AE32-3498-18C1D81B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3" y="379967"/>
            <a:ext cx="11712879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C1F8-D73E-C26B-7121-F4AD06B41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62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D5F4487-78BC-4380-9E16-70622BB9C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E619F7-935B-14F5-8AA2-30D8AA85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395E2A9-1459-C9FF-C5E3-4109AF8C0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4B2AA7-A747-32C2-AD4D-A84655D109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9825" y="-1883688"/>
            <a:ext cx="5168900" cy="48133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44D2796-BEC2-DFD5-965D-B02B2ABDD1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006725" y="4154520"/>
            <a:ext cx="51689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E396D-0D99-FA5F-CA54-357C86E63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94B7A0-8ED7-2A37-3698-FE29AD27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F6DE83-FE80-BB11-9D5B-AB46EE58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253EF3-F5AA-CC05-80F4-07E790C25C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9825" y="-1883688"/>
            <a:ext cx="5168900" cy="4813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7FBB39-8E88-7C19-2908-F2E70B5765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006725" y="4154520"/>
            <a:ext cx="51689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3EE9-E747-AB36-1BAF-6C16A69D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EBD4F-C095-8452-17E8-98270FF51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D2D-09B7-C602-9819-EB0D00E035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09313-F8D4-F8DC-98A9-03D6DF39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10367-2119-89E0-C106-C8375343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2C6A-09EE-875D-89FA-8D45D6C0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96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253A-D947-AE91-9DAC-3982962F6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41878-720C-4621-FAE7-CCFF0994A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DF6E3-3C26-3062-E02C-211389DA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38B56-4961-C2E3-E338-A1E9E1185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02731-9A67-A7CD-8FC9-8475B38A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22A-531B-C2F2-D747-4205D037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CC5FE-6B99-1E3B-FD42-B204A609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F6D83-5680-51BB-0098-C1D6C74F5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538C6-23C9-A0C3-CC4B-00A7A18E4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97401-58F1-5018-010D-6B9231DB1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931F9-94DD-89FE-9B9B-565B02F9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2794-962F-E6FE-5BBB-993CF47B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2AC9A-E41A-0801-DFE9-48B6B32E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CE44-E7E1-CE64-E1B8-54ACC9DE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002BA-953E-B609-79B7-E044100E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1D89C-E86C-DEBD-87FB-D2C89145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24E22-DA84-C364-B829-2905E513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5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86C3E-37A8-DBA1-BF8E-1AD971FD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676B3-CA62-F89B-79D3-B70E2E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19FDE-F593-C65F-1632-F15EBDD0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7DA9-CD8B-11A6-865D-6F57316F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458C-7A7A-6A9A-7FE4-9C57996F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A81F-7AE5-74E9-DCF8-DA43B2415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776BE-240F-35FF-35BB-E66757B0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4D23D-1AF3-FA60-84D2-3314689C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88DC8-6231-C42D-4ECD-A8B050546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AA4989DF-EE6E-E0E8-7744-E609997DF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20AA7-8978-28BB-B278-7F22E42D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4B0B2-4FA4-CC78-6801-9992CCE55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85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D55AB-EB6C-D0BC-67B7-F7B1C60A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6F70D-BC9C-539B-2C17-54A7247EE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07DE-7898-68E8-4543-7D8D80522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C1135-6700-9775-67F4-E408E0C83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50A16-07E0-9AE7-45BD-015DA01AF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A91C2-FABD-B891-ADEC-53B51C59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0C3C-3754-B24B-50DE-48D94D43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3E00F-B6BE-446F-BC81-0BD4BB730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E29A-07A3-EB48-AE03-FECB87C2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BFF7C-2CEB-584F-B596-BD479B3C90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793FF-00DA-8A54-793F-C7A38795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DF831-6BB9-E8F5-3A51-32632CA5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343C20-BD09-7545-95F2-E50998815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Checkmark Bullet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AA4989DF-EE6E-E0E8-7744-E609997DF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20AA7-8978-28BB-B278-7F22E42D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4B0B2-4FA4-CC78-6801-9992CCE55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1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0AA7-8978-28BB-B278-7F22E42D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80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4B0B2-4FA4-CC78-6801-9992CCE5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1441"/>
            <a:ext cx="10515600" cy="33155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70D1D48-5B51-D5FC-A711-46897F20F8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0" y="456205"/>
            <a:ext cx="5490576" cy="449661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9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B21758D3-2F94-EA42-A3EB-0EF0767731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E65AF9-3507-A980-38D7-C2BAEC04B1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03" y="3606165"/>
            <a:ext cx="4739640" cy="2276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600"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A7C348-A4E8-4C4D-68A7-7D2897AA3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9237" y="364809"/>
            <a:ext cx="4785044" cy="28765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CDCEBD1-BC9C-B587-3880-A550F831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785043" cy="287655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9367CF7-F760-C66D-6616-EA3BFAA87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8759" y="3606165"/>
            <a:ext cx="4739640" cy="2276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600"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1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604D1BAF-34A5-F024-28C0-B3BE5ADF27A7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510FB-B0CB-1790-4C18-756A8A72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075A4-1FA0-6415-7826-76425357E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D9F9A-F8F3-942F-6BF2-6FE71F183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7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F4D-98A3-72C8-4874-4514A530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C984B-04E3-A832-CA54-0FB950B82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281CF-5F16-BA27-E72B-5A8B7ABF3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1EA31-C434-BEAD-D845-12804CA29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E524-AA30-8E92-0A99-4F443A3CA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0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D46F64DA-090D-80EB-BFFF-3A7BF09A1B0D}"/>
              </a:ext>
            </a:extLst>
          </p:cNvPr>
          <p:cNvPicPr/>
          <p:nvPr userDrawn="1"/>
        </p:nvPicPr>
        <p:blipFill>
          <a:blip r:embed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DF31E-D571-496C-D8E4-6FB7611C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C6B91-2840-2A16-C951-69A04E02A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1" r:id="rId2"/>
    <p:sldLayoutId id="2147483706" r:id="rId3"/>
    <p:sldLayoutId id="2147483650" r:id="rId4"/>
    <p:sldLayoutId id="2147483713" r:id="rId5"/>
    <p:sldLayoutId id="2147483724" r:id="rId6"/>
    <p:sldLayoutId id="2147483722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723" r:id="rId14"/>
    <p:sldLayoutId id="2147483690" r:id="rId15"/>
    <p:sldLayoutId id="2147483692" r:id="rId16"/>
    <p:sldLayoutId id="2147483693" r:id="rId17"/>
    <p:sldLayoutId id="2147483717" r:id="rId18"/>
    <p:sldLayoutId id="2147483725" r:id="rId19"/>
    <p:sldLayoutId id="2147483716" r:id="rId20"/>
    <p:sldLayoutId id="2147483697" r:id="rId21"/>
    <p:sldLayoutId id="2147483696" r:id="rId22"/>
    <p:sldLayoutId id="2147483726" r:id="rId23"/>
    <p:sldLayoutId id="2147483699" r:id="rId24"/>
    <p:sldLayoutId id="2147483700" r:id="rId25"/>
    <p:sldLayoutId id="2147483701" r:id="rId26"/>
    <p:sldLayoutId id="2147483714" r:id="rId27"/>
    <p:sldLayoutId id="214748372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3E0"/>
        </a:buClr>
        <a:buFont typeface="Arial" panose="020B0604020202020204" pitchFamily="34" charset="0"/>
        <a:buChar char="•"/>
        <a:defRPr sz="2800" kern="1200">
          <a:solidFill>
            <a:srgbClr val="3C3C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3E0"/>
        </a:buClr>
        <a:buFont typeface="Arial" panose="020B0604020202020204" pitchFamily="34" charset="0"/>
        <a:buChar char="•"/>
        <a:defRPr sz="2400" kern="1200">
          <a:solidFill>
            <a:srgbClr val="3C3C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3E0"/>
        </a:buClr>
        <a:buFont typeface="Arial" panose="020B0604020202020204" pitchFamily="34" charset="0"/>
        <a:buChar char="•"/>
        <a:defRPr sz="2000" kern="1200">
          <a:solidFill>
            <a:srgbClr val="3C3C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3E0"/>
        </a:buClr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3E0"/>
        </a:buClr>
        <a:buFont typeface="Arial" panose="020B0604020202020204" pitchFamily="34" charset="0"/>
        <a:buChar char="•"/>
        <a:defRPr sz="1800" kern="1200">
          <a:solidFill>
            <a:srgbClr val="3C3C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26E05-EAFB-2B9C-5BB6-D09528A9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4" y="3799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This is Make it Safe Okanagan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8BF54-9044-DF6D-732C-83C04D7BB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424" y="1843911"/>
            <a:ext cx="117128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D4992-3F0C-ADEF-030E-D41BB900BCA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0" y="6596540"/>
            <a:ext cx="12204000" cy="2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3A8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4C158591-2253-080A-E493-E6D63E43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048E-B4AF-41C5-AB88-F425CB0E9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379967"/>
            <a:ext cx="11370143" cy="1325563"/>
          </a:xfrm>
        </p:spPr>
        <p:txBody>
          <a:bodyPr anchor="b"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Today we renew our commitment…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7F87BB05-1C01-C330-8374-7CE8A4A888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422624"/>
              </p:ext>
            </p:extLst>
          </p:nvPr>
        </p:nvGraphicFramePr>
        <p:xfrm>
          <a:off x="738881" y="2124511"/>
          <a:ext cx="10714238" cy="407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60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235B-43C8-D677-3AFA-1D6753C8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Building a Safety Culture is a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5B8D-D60F-3C10-3537-C472A322D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5128260" cy="365973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Its about creating a vision that is endorsed and held at the most senior level of a company or organization</a:t>
            </a:r>
          </a:p>
          <a:p>
            <a:pPr marL="0" indent="0">
              <a:buNone/>
            </a:pPr>
            <a:r>
              <a:rPr lang="en-US" sz="2200" dirty="0"/>
              <a:t>Changing attitudes, behaviors and setting expectations and commitments at all levels in the company</a:t>
            </a:r>
          </a:p>
          <a:p>
            <a:pPr marL="0" indent="0">
              <a:buNone/>
            </a:pPr>
            <a:r>
              <a:rPr lang="en-US" sz="2200" dirty="0"/>
              <a:t>Its about empowerment and accountability. Making a commitment at all levels of the company, promoting and reinforcing safety as a core value</a:t>
            </a:r>
          </a:p>
        </p:txBody>
      </p:sp>
      <p:pic>
        <p:nvPicPr>
          <p:cNvPr id="17410" name="Picture 2" descr="Quotes about Safety culture (28 quotes)">
            <a:extLst>
              <a:ext uri="{FF2B5EF4-FFF2-40B4-BE49-F238E27FC236}">
                <a16:creationId xmlns:a16="http://schemas.microsoft.com/office/drawing/2014/main" id="{06DE9E0A-A541-189B-9C33-BA7E9D782F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2" r="8376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82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BE09B-A9FC-648F-91AE-DCDC2745E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96" y="1965867"/>
            <a:ext cx="10237410" cy="1325563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Batang"/>
                <a:ea typeface="Batang"/>
                <a:cs typeface="Arial"/>
              </a:rPr>
              <a:t>DAY OF</a:t>
            </a:r>
            <a:r>
              <a:rPr lang="en-US" sz="3200" dirty="0">
                <a:latin typeface="Cochocib Script Latin Pro"/>
                <a:cs typeface="Arial"/>
              </a:rPr>
              <a:t> </a:t>
            </a:r>
            <a:br>
              <a:rPr lang="en-US" sz="3200" dirty="0">
                <a:latin typeface="Cochocib Script Latin Pro"/>
                <a:cs typeface="Arial"/>
              </a:rPr>
            </a:br>
            <a:r>
              <a:rPr lang="en-US" sz="9600">
                <a:solidFill>
                  <a:srgbClr val="FFFFFF"/>
                </a:solidFill>
                <a:latin typeface="Cochocib Script Latin Pro"/>
                <a:cs typeface="Arial"/>
              </a:rPr>
              <a:t>Mourning</a:t>
            </a:r>
            <a:endParaRPr lang="en-US" sz="9600">
              <a:solidFill>
                <a:srgbClr val="FFFFFF"/>
              </a:solidFill>
              <a:latin typeface="Cochocib Script Latin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A709A-C433-D705-5C4F-9D7AB7DCB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895" y="3800474"/>
            <a:ext cx="8662901" cy="1827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Canadian </a:t>
            </a:r>
            <a:r>
              <a:rPr lang="en-US" dirty="0" err="1">
                <a:latin typeface="Arial"/>
                <a:cs typeface="Arial"/>
              </a:rPr>
              <a:t>Labour</a:t>
            </a:r>
            <a:r>
              <a:rPr lang="en-US" dirty="0">
                <a:latin typeface="Arial"/>
                <a:cs typeface="Arial"/>
              </a:rPr>
              <a:t> Congress first recognized the Day of Mourning in 1984.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Canada was the first nation to recognize the Day of Mourning, with the proclamation of the National Day of Mourning on April 28, 1991. 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This day of recognition is now observed throughout the world.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3BE7B-BC4F-8AA0-A4AF-20C5A7CD5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April 28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6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6B1F-0A40-6ED4-1444-62EFD9515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3BA0-E131-7C07-CE51-C2ED879AB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36" y="2235200"/>
            <a:ext cx="5451452" cy="2387600"/>
          </a:xfrm>
        </p:spPr>
        <p:txBody>
          <a:bodyPr/>
          <a:lstStyle/>
          <a:p>
            <a:r>
              <a:rPr lang="en-CA" sz="3600" b="0" dirty="0">
                <a:latin typeface="Arial"/>
                <a:cs typeface="Arial"/>
              </a:rPr>
              <a:t>This year we remember the 138 BC workers who lost their lives to occupational injury or disease in 2025</a:t>
            </a:r>
            <a:endParaRPr lang="en-CA" sz="3600" b="0" dirty="0"/>
          </a:p>
        </p:txBody>
      </p:sp>
      <p:pic>
        <p:nvPicPr>
          <p:cNvPr id="6" name="Picture Placeholder 5" descr="A close-up of an ambulance&#10;&#10;AI-generated content may be incorrect.">
            <a:extLst>
              <a:ext uri="{FF2B5EF4-FFF2-40B4-BE49-F238E27FC236}">
                <a16:creationId xmlns:a16="http://schemas.microsoft.com/office/drawing/2014/main" id="{E0A06092-DDF6-6EBE-ECB6-CF3721B4438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9709" r="19709"/>
          <a:stretch>
            <a:fillRect/>
          </a:stretch>
        </p:blipFill>
        <p:spPr>
          <a:xfrm>
            <a:off x="6740548" y="0"/>
            <a:ext cx="5451452" cy="6858000"/>
          </a:xfrm>
        </p:spPr>
      </p:pic>
    </p:spTree>
    <p:extLst>
      <p:ext uri="{BB962C8B-B14F-4D97-AF65-F5344CB8AC3E}">
        <p14:creationId xmlns:p14="http://schemas.microsoft.com/office/powerpoint/2010/main" val="149844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F7F-602F-40E3-40A4-5B58685A1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35" y="2873415"/>
            <a:ext cx="5791201" cy="1111170"/>
          </a:xfrm>
        </p:spPr>
        <p:txBody>
          <a:bodyPr/>
          <a:lstStyle/>
          <a:p>
            <a:r>
              <a:rPr lang="en-US" sz="3600" dirty="0">
                <a:latin typeface="Arial"/>
                <a:cs typeface="Arial"/>
              </a:rPr>
              <a:t>Safety is everyone's responsibility</a:t>
            </a:r>
            <a:endParaRPr lang="en-US" sz="3600" dirty="0"/>
          </a:p>
        </p:txBody>
      </p:sp>
      <p:pic>
        <p:nvPicPr>
          <p:cNvPr id="6" name="Picture Placeholder 5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8771129D-D58D-36B4-B9AC-87CD554E4B0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9823" r="6996"/>
          <a:stretch>
            <a:fillRect/>
          </a:stretch>
        </p:blipFill>
        <p:spPr>
          <a:xfrm>
            <a:off x="6740548" y="0"/>
            <a:ext cx="5451452" cy="6858000"/>
          </a:xfrm>
        </p:spPr>
      </p:pic>
    </p:spTree>
    <p:extLst>
      <p:ext uri="{BB962C8B-B14F-4D97-AF65-F5344CB8AC3E}">
        <p14:creationId xmlns:p14="http://schemas.microsoft.com/office/powerpoint/2010/main" val="428949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3C5413B-9C7A-2D3A-6480-56B718027F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11752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CFA3-157E-E91B-78D5-1238EC6F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Too many reminders of when it goes wrong</a:t>
            </a:r>
          </a:p>
        </p:txBody>
      </p:sp>
    </p:spTree>
    <p:extLst>
      <p:ext uri="{BB962C8B-B14F-4D97-AF65-F5344CB8AC3E}">
        <p14:creationId xmlns:p14="http://schemas.microsoft.com/office/powerpoint/2010/main" val="133114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collapsed yellow crane sits on top of a crushed office building.">
            <a:extLst>
              <a:ext uri="{FF2B5EF4-FFF2-40B4-BE49-F238E27FC236}">
                <a16:creationId xmlns:a16="http://schemas.microsoft.com/office/drawing/2014/main" id="{5815554A-CA02-D9C7-E6CA-9F0C0AECB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B4463-240E-D76E-2977-04870E07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Crane collapse – Kelowna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5 lives lost when a crane collapsed at worksite in Kelowna – July 2021</a:t>
            </a:r>
          </a:p>
        </p:txBody>
      </p:sp>
    </p:spTree>
    <p:extLst>
      <p:ext uri="{BB962C8B-B14F-4D97-AF65-F5344CB8AC3E}">
        <p14:creationId xmlns:p14="http://schemas.microsoft.com/office/powerpoint/2010/main" val="374814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872F8-2CAB-E298-8B8C-3BB8E9A2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3EFD-4BCE-1A66-8A1D-0C3E298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3" y="414888"/>
            <a:ext cx="5983086" cy="1610682"/>
          </a:xfrm>
        </p:spPr>
        <p:txBody>
          <a:bodyPr anchor="b">
            <a:normAutofit/>
          </a:bodyPr>
          <a:lstStyle/>
          <a:p>
            <a:r>
              <a:rPr lang="en-GB" sz="2800" dirty="0"/>
              <a:t>More than a statistic…</a:t>
            </a:r>
            <a:br>
              <a:rPr lang="en-GB" sz="2800" dirty="0"/>
            </a:br>
            <a:r>
              <a:rPr lang="en-GB" sz="2800" dirty="0"/>
              <a:t>every number has a name, a family, a community.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EBB19-D244-A0A7-8C4A-88F5E42A0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46294"/>
          <a:stretch>
            <a:fillRect/>
          </a:stretch>
        </p:blipFill>
        <p:spPr>
          <a:xfrm>
            <a:off x="7407796" y="10"/>
            <a:ext cx="4784203" cy="6856785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C2A18-F373-EEB4-5009-514BCDD4C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07534"/>
            <a:ext cx="6410739" cy="351618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1" indent="0">
              <a:buNone/>
            </a:pPr>
            <a:r>
              <a:rPr lang="en-US" dirty="0"/>
              <a:t>Of 138 work-related deaths in 2025:</a:t>
            </a:r>
            <a:br>
              <a:rPr lang="en-US" dirty="0"/>
            </a:br>
            <a:endParaRPr lang="en-US" dirty="0"/>
          </a:p>
          <a:p>
            <a:pPr marL="763270" lvl="1" indent="-306070">
              <a:buFont typeface="Arial"/>
              <a:buChar char="•"/>
            </a:pPr>
            <a:r>
              <a:rPr lang="en-US" dirty="0"/>
              <a:t>2 were young workers, </a:t>
            </a:r>
          </a:p>
          <a:p>
            <a:pPr marL="763270" lvl="1" indent="-306070">
              <a:buFont typeface="Arial"/>
              <a:buChar char="•"/>
            </a:pPr>
            <a:r>
              <a:rPr lang="en-US" dirty="0"/>
              <a:t>44 died from traumatic injury</a:t>
            </a:r>
          </a:p>
          <a:p>
            <a:pPr marL="763270" lvl="1" indent="-306070">
              <a:buFont typeface="Arial"/>
              <a:buChar char="•"/>
            </a:pPr>
            <a:r>
              <a:rPr lang="en-US" dirty="0"/>
              <a:t>79 from occupational disease, and </a:t>
            </a:r>
          </a:p>
          <a:p>
            <a:pPr marL="763270" lvl="1" indent="-306070">
              <a:buFont typeface="Arial"/>
              <a:buChar char="•"/>
            </a:pPr>
            <a:r>
              <a:rPr lang="en-US" dirty="0"/>
              <a:t>36 the result of asbestos exposure</a:t>
            </a:r>
          </a:p>
        </p:txBody>
      </p:sp>
    </p:spTree>
    <p:extLst>
      <p:ext uri="{BB962C8B-B14F-4D97-AF65-F5344CB8AC3E}">
        <p14:creationId xmlns:p14="http://schemas.microsoft.com/office/powerpoint/2010/main" val="41743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5E30F-5EE5-1226-D152-ACED65B5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i="0">
                <a:effectLst/>
                <a:latin typeface="Roboto" panose="02000000000000000000" pitchFamily="2" charset="0"/>
              </a:rPr>
              <a:t>Ironworkers Memorial Second Narrows Crossing. </a:t>
            </a:r>
          </a:p>
          <a:p>
            <a:pPr marL="0" indent="0">
              <a:buNone/>
            </a:pPr>
            <a:r>
              <a:rPr lang="en-US" sz="2200" b="0" i="0" dirty="0">
                <a:effectLst/>
                <a:latin typeface="Roboto"/>
                <a:ea typeface="Roboto"/>
                <a:cs typeface="Arial"/>
              </a:rPr>
              <a:t>Construction on the bridge in B.C. started in 1957. In June 1958, part of the bridge collapsed, leading 79 workers to fall 30 </a:t>
            </a:r>
            <a:r>
              <a:rPr lang="en-US" sz="2200">
                <a:latin typeface="Roboto"/>
                <a:ea typeface="Roboto"/>
                <a:cs typeface="Arial"/>
              </a:rPr>
              <a:t>meters</a:t>
            </a:r>
            <a:r>
              <a:rPr lang="en-US" sz="2200" b="0" i="0" dirty="0">
                <a:effectLst/>
                <a:latin typeface="Roboto"/>
                <a:ea typeface="Roboto"/>
                <a:cs typeface="Arial"/>
              </a:rPr>
              <a:t> into the water below. 18 workers were killed (either instantly or later succumbing to their injuries), and one diver searching for the bodies drowned. </a:t>
            </a:r>
            <a:endParaRPr lang="en-CA" sz="2200" dirty="0">
              <a:latin typeface="Roboto"/>
              <a:ea typeface="Roboto"/>
              <a:cs typeface="Arial"/>
            </a:endParaRPr>
          </a:p>
          <a:p>
            <a:pPr marL="0" indent="0">
              <a:buNone/>
            </a:pPr>
            <a:r>
              <a:rPr lang="en-US" sz="2200" b="0" i="0">
                <a:effectLst/>
                <a:latin typeface="Roboto"/>
                <a:ea typeface="Roboto"/>
                <a:cs typeface="Arial"/>
              </a:rPr>
              <a:t>A report found </a:t>
            </a:r>
            <a:r>
              <a:rPr lang="en-US" sz="2200" b="0" i="0" dirty="0">
                <a:effectLst/>
                <a:latin typeface="Roboto"/>
                <a:ea typeface="Roboto"/>
                <a:cs typeface="Arial"/>
              </a:rPr>
              <a:t>that the collapse was a result of poor engineering.</a:t>
            </a:r>
            <a:endParaRPr lang="en-CA" sz="2200">
              <a:latin typeface="Roboto"/>
              <a:ea typeface="Roboto"/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9EA2D6-8D43-DE56-8CFF-66FF0D06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8" r="-1" b="4654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74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ancouver Grain elevator explosion in 1970s. Size: 141 x 185. Source: montecristomagazine.com">
            <a:extLst>
              <a:ext uri="{FF2B5EF4-FFF2-40B4-BE49-F238E27FC236}">
                <a16:creationId xmlns:a16="http://schemas.microsoft.com/office/drawing/2014/main" id="{D3F0EB9E-694B-D750-410A-FAA6E438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b="337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vancouver grain elevator explosion in 1970s">
            <a:extLst>
              <a:ext uri="{FF2B5EF4-FFF2-40B4-BE49-F238E27FC236}">
                <a16:creationId xmlns:a16="http://schemas.microsoft.com/office/drawing/2014/main" id="{821E750B-7C7D-51CE-4517-C15DC1712C6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16745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D8D827-B274-DFAA-383D-559B210F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North Vancouver Grain elevator explosion</a:t>
            </a:r>
          </a:p>
        </p:txBody>
      </p:sp>
      <p:sp>
        <p:nvSpPr>
          <p:cNvPr id="3119" name="Content Placeholder 3079">
            <a:extLst>
              <a:ext uri="{FF2B5EF4-FFF2-40B4-BE49-F238E27FC236}">
                <a16:creationId xmlns:a16="http://schemas.microsoft.com/office/drawing/2014/main" id="{8A5A4585-5C01-EE55-0B37-0E94BA58D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5 Men died and 17 men were severely burned with some sustaining burns to over 80% of there bodies.</a:t>
            </a: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181"/>
      </p:ext>
    </p:extLst>
  </p:cSld>
  <p:clrMapOvr>
    <a:masterClrMapping/>
  </p:clrMapOvr>
</p:sld>
</file>

<file path=ppt/theme/theme1.xml><?xml version="1.0" encoding="utf-8"?>
<a:theme xmlns:a="http://schemas.openxmlformats.org/drawingml/2006/main" name="MSABC Footer Theme">
  <a:themeElements>
    <a:clrScheme name="MSABC">
      <a:dk1>
        <a:srgbClr val="000000"/>
      </a:dk1>
      <a:lt1>
        <a:srgbClr val="FFFFFF"/>
      </a:lt1>
      <a:dk2>
        <a:srgbClr val="0E2841"/>
      </a:dk2>
      <a:lt2>
        <a:srgbClr val="E9EFF9"/>
      </a:lt2>
      <a:accent1>
        <a:srgbClr val="00AEE0"/>
      </a:accent1>
      <a:accent2>
        <a:srgbClr val="0067A0"/>
      </a:accent2>
      <a:accent3>
        <a:srgbClr val="78BE20"/>
      </a:accent3>
      <a:accent4>
        <a:srgbClr val="D2E1D4"/>
      </a:accent4>
      <a:accent5>
        <a:srgbClr val="E4F0DD"/>
      </a:accent5>
      <a:accent6>
        <a:srgbClr val="D9ECF9"/>
      </a:accent6>
      <a:hlink>
        <a:srgbClr val="FF7300"/>
      </a:hlink>
      <a:folHlink>
        <a:srgbClr val="BDBD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Template for Training" id="{E4BA89CD-6B00-C14B-B269-A380B4988737}" vid="{46B1D913-FD46-124E-9C1F-19791B084A2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a5514d02-5f96-4523-8a95-0dea102bc87f" xsi:nil="true"/>
    <lcf76f155ced4ddcb4097134ff3c332f xmlns="a5514d02-5f96-4523-8a95-0dea102bc87f">
      <Terms xmlns="http://schemas.microsoft.com/office/infopath/2007/PartnerControls"/>
    </lcf76f155ced4ddcb4097134ff3c332f>
    <TaxCatchAll xmlns="5aa07044-7666-4be4-879f-de6689b16549" xsi:nil="true"/>
    <Contents xmlns="a5514d02-5f96-4523-8a95-0dea102bc87f" xsi:nil="true"/>
    <Link xmlns="a5514d02-5f96-4523-8a95-0dea102bc87f">
      <Url xsi:nil="true"/>
      <Description xsi:nil="true"/>
    </Link>
    <_Flow_SignoffStatus xmlns="a5514d02-5f96-4523-8a95-0dea102bc8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15A02D7C384848A473C64291AA3E8A" ma:contentTypeVersion="25" ma:contentTypeDescription="Create a new document." ma:contentTypeScope="" ma:versionID="370e7356159a80a6513b60afdad6b3c9">
  <xsd:schema xmlns:xsd="http://www.w3.org/2001/XMLSchema" xmlns:xs="http://www.w3.org/2001/XMLSchema" xmlns:p="http://schemas.microsoft.com/office/2006/metadata/properties" xmlns:ns2="a5514d02-5f96-4523-8a95-0dea102bc87f" xmlns:ns3="5aa07044-7666-4be4-879f-de6689b16549" targetNamespace="http://schemas.microsoft.com/office/2006/metadata/properties" ma:root="true" ma:fieldsID="e4e7ac408daa18100e3ac559aa1a95a8" ns2:_="" ns3:_="">
    <xsd:import namespace="a5514d02-5f96-4523-8a95-0dea102bc87f"/>
    <xsd:import namespace="5aa07044-7666-4be4-879f-de6689b16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Status" minOccurs="0"/>
                <xsd:element ref="ns2:Link" minOccurs="0"/>
                <xsd:element ref="ns2:Conte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14d02-5f96-4523-8a95-0dea102bc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20" nillable="true" ma:displayName="Status" ma:description="Determine the status of this " ma:format="RadioButtons" ma:internalName="Status">
      <xsd:simpleType>
        <xsd:union memberTypes="dms:Text">
          <xsd:simpleType>
            <xsd:restriction base="dms:Choice">
              <xsd:enumeration value="Keep"/>
              <xsd:enumeration value="Modify"/>
              <xsd:enumeration value="Major Overhaul"/>
              <xsd:enumeration value="Discontinue"/>
              <xsd:enumeration value="Needs Further Review"/>
              <xsd:enumeration value="Archive"/>
            </xsd:restriction>
          </xsd:simpleType>
        </xsd:union>
      </xsd:simple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s" ma:index="22" nillable="true" ma:displayName="Contents" ma:format="Thumbnail" ma:internalName="Contents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0a77825-dbb1-48f3-9374-58219fe6cd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9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07044-7666-4be4-879f-de6689b16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003c041-3cd0-4b95-a816-eefc20bf2192}" ma:internalName="TaxCatchAll" ma:showField="CatchAllData" ma:web="5aa07044-7666-4be4-879f-de6689b16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a5514d02-5f96-4523-8a95-0dea102bc87f" xsi:nil="true"/>
    <lcf76f155ced4ddcb4097134ff3c332f xmlns="a5514d02-5f96-4523-8a95-0dea102bc87f">
      <Terms xmlns="http://schemas.microsoft.com/office/infopath/2007/PartnerControls"/>
    </lcf76f155ced4ddcb4097134ff3c332f>
    <TaxCatchAll xmlns="5aa07044-7666-4be4-879f-de6689b16549" xsi:nil="true"/>
    <Contents xmlns="a5514d02-5f96-4523-8a95-0dea102bc87f" xsi:nil="true"/>
    <Link xmlns="a5514d02-5f96-4523-8a95-0dea102bc87f">
      <Url xsi:nil="true"/>
      <Description xsi:nil="true"/>
    </Link>
    <_Flow_SignoffStatus xmlns="a5514d02-5f96-4523-8a95-0dea102bc87f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15A02D7C384848A473C64291AA3E8A" ma:contentTypeVersion="25" ma:contentTypeDescription="Create a new document." ma:contentTypeScope="" ma:versionID="370e7356159a80a6513b60afdad6b3c9">
  <xsd:schema xmlns:xsd="http://www.w3.org/2001/XMLSchema" xmlns:xs="http://www.w3.org/2001/XMLSchema" xmlns:p="http://schemas.microsoft.com/office/2006/metadata/properties" xmlns:ns2="a5514d02-5f96-4523-8a95-0dea102bc87f" xmlns:ns3="5aa07044-7666-4be4-879f-de6689b16549" targetNamespace="http://schemas.microsoft.com/office/2006/metadata/properties" ma:root="true" ma:fieldsID="e4e7ac408daa18100e3ac559aa1a95a8" ns2:_="" ns3:_="">
    <xsd:import namespace="a5514d02-5f96-4523-8a95-0dea102bc87f"/>
    <xsd:import namespace="5aa07044-7666-4be4-879f-de6689b16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Status" minOccurs="0"/>
                <xsd:element ref="ns2:Link" minOccurs="0"/>
                <xsd:element ref="ns2:Conte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14d02-5f96-4523-8a95-0dea102bc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20" nillable="true" ma:displayName="Status" ma:description="Determine the status of this " ma:format="RadioButtons" ma:internalName="Status">
      <xsd:simpleType>
        <xsd:union memberTypes="dms:Text">
          <xsd:simpleType>
            <xsd:restriction base="dms:Choice">
              <xsd:enumeration value="Keep"/>
              <xsd:enumeration value="Modify"/>
              <xsd:enumeration value="Major Overhaul"/>
              <xsd:enumeration value="Discontinue"/>
              <xsd:enumeration value="Needs Further Review"/>
              <xsd:enumeration value="Archive"/>
            </xsd:restriction>
          </xsd:simpleType>
        </xsd:union>
      </xsd:simple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s" ma:index="22" nillable="true" ma:displayName="Contents" ma:format="Thumbnail" ma:internalName="Contents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0a77825-dbb1-48f3-9374-58219fe6cd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9" nillable="true" ma:displayName="Sign-off status" ma:internalName="_x0024_Resources_x003a_core_x002c_Signoff_Status">
      <xsd:simpleType>
        <xsd:restriction base="dms:Text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07044-7666-4be4-879f-de6689b16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003c041-3cd0-4b95-a816-eefc20bf2192}" ma:internalName="TaxCatchAll" ma:showField="CatchAllData" ma:web="5aa07044-7666-4be4-879f-de6689b16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A6EF6F-4B84-4602-ABED-8A989E2EB52A}">
  <ds:schemaRefs>
    <ds:schemaRef ds:uri="http://schemas.microsoft.com/office/2006/metadata/properties"/>
    <ds:schemaRef ds:uri="http://schemas.microsoft.com/office/infopath/2007/PartnerControls"/>
    <ds:schemaRef ds:uri="a5514d02-5f96-4523-8a95-0dea102bc87f"/>
    <ds:schemaRef ds:uri="5aa07044-7666-4be4-879f-de6689b16549"/>
  </ds:schemaRefs>
</ds:datastoreItem>
</file>

<file path=customXml/itemProps2.xml><?xml version="1.0" encoding="utf-8"?>
<ds:datastoreItem xmlns:ds="http://schemas.openxmlformats.org/officeDocument/2006/customXml" ds:itemID="{6D414D36-B11F-4A96-ADCD-587D292EA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14d02-5f96-4523-8a95-0dea102bc87f"/>
    <ds:schemaRef ds:uri="5aa07044-7666-4be4-879f-de6689b165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5FF197-6042-4C6F-8F26-0185AD1C375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9B16DC-3D4C-498B-A3F3-98A55B528402}">
  <ds:schemaRefs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a5514d02-5f96-4523-8a95-0dea102bc87f"/>
    <ds:schemaRef ds:uri="http://schemas.openxmlformats.org/package/2006/metadata/core-properties"/>
    <ds:schemaRef ds:uri="5aa07044-7666-4be4-879f-de6689b16549"/>
  </ds:schemaRefs>
</ds:datastoreItem>
</file>

<file path=customXml/itemProps5.xml><?xml version="1.0" encoding="utf-8"?>
<ds:datastoreItem xmlns:ds="http://schemas.openxmlformats.org/officeDocument/2006/customXml" ds:itemID="{5C53CC9B-B51D-47BB-83B2-7523B410E135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3CA58EA4-918C-4575-A48D-1A3702E2E9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14d02-5f96-4523-8a95-0dea102bc87f"/>
    <ds:schemaRef ds:uri="5aa07044-7666-4be4-879f-de6689b165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441</Words>
  <Application>Microsoft Office PowerPoint</Application>
  <PresentationFormat>Widescreen</PresentationFormat>
  <Paragraphs>34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MSABC Footer Theme</vt:lpstr>
      <vt:lpstr>1_Office Theme</vt:lpstr>
      <vt:lpstr>PowerPoint Presentation</vt:lpstr>
      <vt:lpstr>DAY OF  Mourning</vt:lpstr>
      <vt:lpstr>This year we remember the 138 BC workers who lost their lives to occupational injury or disease in 2025</vt:lpstr>
      <vt:lpstr>Safety is everyone's responsibility</vt:lpstr>
      <vt:lpstr>Too many reminders of when it goes wrong</vt:lpstr>
      <vt:lpstr>Crane collapse – Kelowna 5 lives lost when a crane collapsed at worksite in Kelowna – July 2021</vt:lpstr>
      <vt:lpstr>More than a statistic… every number has a name, a family, a community.</vt:lpstr>
      <vt:lpstr>PowerPoint Presentation</vt:lpstr>
      <vt:lpstr>North Vancouver Grain elevator explosion</vt:lpstr>
      <vt:lpstr>Today we renew our commitment…</vt:lpstr>
      <vt:lpstr>Building a Safety Culture is a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Wayne Arondus</dc:creator>
  <cp:lastModifiedBy>Wayne Arondus</cp:lastModifiedBy>
  <cp:revision>163</cp:revision>
  <dcterms:created xsi:type="dcterms:W3CDTF">2026-04-28T18:50:38Z</dcterms:created>
  <dcterms:modified xsi:type="dcterms:W3CDTF">2026-04-28T21:25:57Z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0x010100F715A02D7C384848A473C64291AA3E8A</vt:lpwstr>
  </property>
  <property fmtid="{D5CDD505-2E9C-101B-9397-08002B2CF9AE}" pid="3" name="MediaServiceImageTags">
    <vt:lpwstr/>
  </property>
</Properties>
</file>