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4"/>
  </p:sldMasterIdLst>
  <p:notesMasterIdLst>
    <p:notesMasterId r:id="rId28"/>
  </p:notesMasterIdLst>
  <p:sldIdLst>
    <p:sldId id="257" r:id="rId5"/>
    <p:sldId id="2089" r:id="rId6"/>
    <p:sldId id="2108" r:id="rId7"/>
    <p:sldId id="280" r:id="rId8"/>
    <p:sldId id="281" r:id="rId9"/>
    <p:sldId id="2086" r:id="rId10"/>
    <p:sldId id="2109" r:id="rId11"/>
    <p:sldId id="2098" r:id="rId12"/>
    <p:sldId id="2099" r:id="rId13"/>
    <p:sldId id="2100" r:id="rId14"/>
    <p:sldId id="2110" r:id="rId15"/>
    <p:sldId id="2087" r:id="rId16"/>
    <p:sldId id="2093" r:id="rId17"/>
    <p:sldId id="2096" r:id="rId18"/>
    <p:sldId id="2104" r:id="rId19"/>
    <p:sldId id="287" r:id="rId20"/>
    <p:sldId id="2102" r:id="rId21"/>
    <p:sldId id="2106" r:id="rId22"/>
    <p:sldId id="2094" r:id="rId23"/>
    <p:sldId id="2101" r:id="rId24"/>
    <p:sldId id="2105" r:id="rId25"/>
    <p:sldId id="2107" r:id="rId26"/>
    <p:sldId id="208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E594F7-309D-C4C0-E8FE-16046A888FB6}" name="Isabel Trigger" initials="IT" userId="S::itrigger@triumf.ca::0ec22a14-59c8-41d6-92a3-46c2f2e243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AB8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38"/>
    <p:restoredTop sz="94682"/>
  </p:normalViewPr>
  <p:slideViewPr>
    <p:cSldViewPr snapToGrid="0">
      <p:cViewPr varScale="1">
        <p:scale>
          <a:sx n="116" d="100"/>
          <a:sy n="116" d="100"/>
        </p:scale>
        <p:origin x="192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3D7A1-90C2-4333-A363-2BF4BBA9F887}" type="datetimeFigureOut">
              <a:rPr lang="en-CA" smtClean="0"/>
              <a:t>2026-05-08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E1FEC-72E9-4BB5-8238-075294A9EB8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1501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CDA49-EBFE-C016-C800-CEBCEBFA2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52E0F3-6378-3228-4B04-5FE6A16191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C1B669-9D75-D5E1-9B2F-2C422D24A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10EFB-3CB1-2BCA-3F3C-87FF7B55AF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41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67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B4B35-4DC0-ACD0-A153-14082D0A3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3A826D-BD38-2F28-FED1-45B4BCB818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BBCC4C-2EE1-7F93-518D-1126784D2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2B078-4EE0-C893-97DC-66B872E499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8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0A527-C35A-21B8-70B7-905D55B4A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9BA131-4B72-5FB9-4F8D-1BFD443605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F07CA2-9CC4-CC85-B86F-DE7139E56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300"/>
              </a:spcBef>
              <a:buFont typeface="Arial"/>
              <a:buChar char="•"/>
            </a:pPr>
            <a:endParaRPr lang="en-CA" dirty="0">
              <a:solidFill>
                <a:srgbClr val="212121"/>
              </a:solidFill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5CECD-B0B4-54A2-2CBD-8418E73F70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E1FEC-72E9-4BB5-8238-075294A9EB80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9030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DE182-0104-EA94-01DA-6E54F7CA5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D09778-2575-C64A-BBF5-5D49FE6DCE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AECECE-FB43-0321-1A80-5C14CBDE23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300"/>
              </a:spcBef>
              <a:buFont typeface="Arial"/>
              <a:buChar char="•"/>
            </a:pPr>
            <a:endParaRPr lang="en-CA">
              <a:solidFill>
                <a:srgbClr val="212121"/>
              </a:solidFill>
            </a:endParaRP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6B5F2-A1EC-0C49-422B-B0D720FDA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E1FEC-72E9-4BB5-8238-075294A9EB80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920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85AB7-EE90-0591-C2A7-625B43357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257340-06EB-1AAF-1D83-F7E794C97E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CEFECE-062A-1790-34EB-CD555ABBFE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300"/>
              </a:spcBef>
              <a:buFont typeface="Arial"/>
              <a:buChar char="•"/>
            </a:pPr>
            <a:endParaRPr lang="en-CA">
              <a:solidFill>
                <a:srgbClr val="212121"/>
              </a:solidFill>
            </a:endParaRP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334476-AB40-EA66-DF77-6B426E04C2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E1FEC-72E9-4BB5-8238-075294A9EB80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805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DE58F-35E7-EA91-C023-D2AF8E45B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FE0229-0330-E22D-2E3E-B196DD9EC1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EDE8E1-0292-FFFA-6378-552611ACF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D8AD1-54A1-480F-39F8-A23DEC7DF8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0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2026-05-08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2026-05-08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2026-05-08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2026-05-08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2026-05-08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890263F-15C2-4DCF-A343-3642C86DC9E4}"/>
              </a:ext>
            </a:extLst>
          </p:cNvPr>
          <p:cNvSpPr/>
          <p:nvPr userDrawn="1"/>
        </p:nvSpPr>
        <p:spPr>
          <a:xfrm>
            <a:off x="0" y="-11677"/>
            <a:ext cx="12192000" cy="787123"/>
          </a:xfrm>
          <a:custGeom>
            <a:avLst/>
            <a:gdLst>
              <a:gd name="connsiteX0" fmla="*/ 0 w 12192000"/>
              <a:gd name="connsiteY0" fmla="*/ 0 h 962664"/>
              <a:gd name="connsiteX1" fmla="*/ 12192000 w 12192000"/>
              <a:gd name="connsiteY1" fmla="*/ 0 h 962664"/>
              <a:gd name="connsiteX2" fmla="*/ 12192000 w 12192000"/>
              <a:gd name="connsiteY2" fmla="*/ 926226 h 962664"/>
              <a:gd name="connsiteX3" fmla="*/ 11645879 w 12192000"/>
              <a:gd name="connsiteY3" fmla="*/ 889621 h 962664"/>
              <a:gd name="connsiteX4" fmla="*/ 6351495 w 12192000"/>
              <a:gd name="connsiteY4" fmla="*/ 741711 h 962664"/>
              <a:gd name="connsiteX5" fmla="*/ 141315 w 12192000"/>
              <a:gd name="connsiteY5" fmla="*/ 951005 h 962664"/>
              <a:gd name="connsiteX6" fmla="*/ 0 w 12192000"/>
              <a:gd name="connsiteY6" fmla="*/ 962664 h 96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62664">
                <a:moveTo>
                  <a:pt x="0" y="0"/>
                </a:moveTo>
                <a:lnTo>
                  <a:pt x="12192000" y="0"/>
                </a:lnTo>
                <a:lnTo>
                  <a:pt x="12192000" y="926226"/>
                </a:lnTo>
                <a:lnTo>
                  <a:pt x="11645879" y="889621"/>
                </a:lnTo>
                <a:cubicBezTo>
                  <a:pt x="10072054" y="795292"/>
                  <a:pt x="8268488" y="741711"/>
                  <a:pt x="6351495" y="741711"/>
                </a:cubicBezTo>
                <a:cubicBezTo>
                  <a:pt x="4051104" y="741711"/>
                  <a:pt x="1914047" y="818868"/>
                  <a:pt x="141315" y="951005"/>
                </a:cubicBezTo>
                <a:lnTo>
                  <a:pt x="0" y="9626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2208" y="118775"/>
            <a:ext cx="1783444" cy="3248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C8130-C402-4C9F-8ECB-317349C35A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4" y="3872"/>
            <a:ext cx="1759390" cy="59228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38D4DCC-5B2A-4F8A-B60F-3552CDE8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023" y="69332"/>
            <a:ext cx="8104095" cy="48917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 Nova Light" panose="020B03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51878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bg1"/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C5CE98-E68C-4461-B5EA-63E4C95B3176}"/>
              </a:ext>
            </a:extLst>
          </p:cNvPr>
          <p:cNvSpPr txBox="1">
            <a:spLocks/>
          </p:cNvSpPr>
          <p:nvPr userDrawn="1"/>
        </p:nvSpPr>
        <p:spPr>
          <a:xfrm>
            <a:off x="9459433" y="51878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bg1"/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2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170">
        <p:fade/>
      </p:transition>
    </mc:Choice>
    <mc:Fallback xmlns="">
      <p:transition spd="med" advTm="1417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890263F-15C2-4DCF-A343-3642C86DC9E4}"/>
              </a:ext>
            </a:extLst>
          </p:cNvPr>
          <p:cNvSpPr/>
          <p:nvPr userDrawn="1"/>
        </p:nvSpPr>
        <p:spPr>
          <a:xfrm>
            <a:off x="0" y="-11677"/>
            <a:ext cx="12192000" cy="787123"/>
          </a:xfrm>
          <a:custGeom>
            <a:avLst/>
            <a:gdLst>
              <a:gd name="connsiteX0" fmla="*/ 0 w 12192000"/>
              <a:gd name="connsiteY0" fmla="*/ 0 h 962664"/>
              <a:gd name="connsiteX1" fmla="*/ 12192000 w 12192000"/>
              <a:gd name="connsiteY1" fmla="*/ 0 h 962664"/>
              <a:gd name="connsiteX2" fmla="*/ 12192000 w 12192000"/>
              <a:gd name="connsiteY2" fmla="*/ 926226 h 962664"/>
              <a:gd name="connsiteX3" fmla="*/ 11645879 w 12192000"/>
              <a:gd name="connsiteY3" fmla="*/ 889621 h 962664"/>
              <a:gd name="connsiteX4" fmla="*/ 6351495 w 12192000"/>
              <a:gd name="connsiteY4" fmla="*/ 741711 h 962664"/>
              <a:gd name="connsiteX5" fmla="*/ 141315 w 12192000"/>
              <a:gd name="connsiteY5" fmla="*/ 951005 h 962664"/>
              <a:gd name="connsiteX6" fmla="*/ 0 w 12192000"/>
              <a:gd name="connsiteY6" fmla="*/ 962664 h 96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62664">
                <a:moveTo>
                  <a:pt x="0" y="0"/>
                </a:moveTo>
                <a:lnTo>
                  <a:pt x="12192000" y="0"/>
                </a:lnTo>
                <a:lnTo>
                  <a:pt x="12192000" y="926226"/>
                </a:lnTo>
                <a:lnTo>
                  <a:pt x="11645879" y="889621"/>
                </a:lnTo>
                <a:cubicBezTo>
                  <a:pt x="10072054" y="795292"/>
                  <a:pt x="8268488" y="741711"/>
                  <a:pt x="6351495" y="741711"/>
                </a:cubicBezTo>
                <a:cubicBezTo>
                  <a:pt x="4051104" y="741711"/>
                  <a:pt x="1914047" y="818868"/>
                  <a:pt x="141315" y="951005"/>
                </a:cubicBezTo>
                <a:lnTo>
                  <a:pt x="0" y="9626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2208" y="118775"/>
            <a:ext cx="1783444" cy="3248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C8130-C402-4C9F-8ECB-317349C35A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4" y="3872"/>
            <a:ext cx="1759390" cy="59228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38D4DCC-5B2A-4F8A-B60F-3552CDE8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023" y="69332"/>
            <a:ext cx="8104095" cy="48917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 Nova Light" panose="020B03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51878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bg1"/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3F218F-95E9-4E15-8B75-2095C41E95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2325" y="866779"/>
            <a:ext cx="4686300" cy="439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chemeClr val="bg2">
                    <a:lumMod val="50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charset="0"/>
              </a:defRPr>
            </a:lvl1pPr>
          </a:lstStyle>
          <a:p>
            <a:pPr lvl="0"/>
            <a:r>
              <a:rPr lang="en-US"/>
              <a:t>Bulleted List-Arial Bold 20-Grey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34CE9FC-6E8A-4AD4-BAD8-2996F02C19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866779"/>
            <a:ext cx="4686300" cy="439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chemeClr val="bg2">
                    <a:lumMod val="50000"/>
                  </a:schemeClr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" charset="0"/>
              </a:defRPr>
            </a:lvl1pPr>
          </a:lstStyle>
          <a:p>
            <a:pPr lvl="0"/>
            <a:r>
              <a:rPr lang="en-US"/>
              <a:t>Bulleted List-Arial Bold 20-Grey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5B4235A-FCAD-4213-AE7F-C336A8F4595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2325" y="1507886"/>
            <a:ext cx="4968875" cy="49764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 Nova Light" panose="020B0304020202020204" pitchFamily="34" charset="0"/>
                <a:ea typeface="Arial Nova Light" panose="020B0304020202020204" pitchFamily="34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Nova Light 20 is the default type for paragraphs (in black)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6C9B15B-8E96-4116-9EA9-354240B1F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1507885"/>
            <a:ext cx="4968875" cy="49764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 Nova Light" panose="020B0304020202020204" pitchFamily="34" charset="0"/>
                <a:ea typeface="Arial Nova Light" panose="020B0304020202020204" pitchFamily="34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Nova Light 20 is the default type for paragraphs (in black).</a:t>
            </a:r>
          </a:p>
        </p:txBody>
      </p:sp>
    </p:spTree>
    <p:extLst>
      <p:ext uri="{BB962C8B-B14F-4D97-AF65-F5344CB8AC3E}">
        <p14:creationId xmlns:p14="http://schemas.microsoft.com/office/powerpoint/2010/main" val="284072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170">
        <p:fade/>
      </p:transition>
    </mc:Choice>
    <mc:Fallback xmlns="">
      <p:transition spd="med" advTm="1417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B6C21-60BF-092B-194E-8BFCA92D3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0B9A87-9D24-ADFE-AD4C-C0ED9E2D9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D2EB4-3ECA-D1FC-DD1D-7BF8B7B96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53841-9E4F-214F-8353-BD6D8EDA71FE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7A16A-0566-7151-AE55-B76DA9853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3A3FB-4725-D361-47FB-072FCF71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1E5BD-D81A-314B-8FDA-D54EC6B2D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0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  <p:sldLayoutId id="2147483825" r:id="rId51"/>
    <p:sldLayoutId id="2147483826" r:id="rId52"/>
    <p:sldLayoutId id="2147483827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7.jpeg"/><Relationship Id="rId3" Type="http://schemas.openxmlformats.org/officeDocument/2006/relationships/hyperlink" Target="https://www.diamond.ac.uk/Home/News/LatestNews/2025/Diamond-s-B16-validates-crucial-ATLAS-detector-component.html" TargetMode="External"/><Relationship Id="rId7" Type="http://schemas.openxmlformats.org/officeDocument/2006/relationships/image" Target="../media/image109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opscience.iop.org/article/10.1088/1748-0221/20/07/P07033" TargetMode="External"/><Relationship Id="rId11" Type="http://schemas.openxmlformats.org/officeDocument/2006/relationships/image" Target="../media/image115.png"/><Relationship Id="rId5" Type="http://schemas.openxmlformats.org/officeDocument/2006/relationships/hyperlink" Target="https://iopscience.iop.org/article/10.1088/1748-0221/20/05/P05010" TargetMode="External"/><Relationship Id="rId10" Type="http://schemas.openxmlformats.org/officeDocument/2006/relationships/image" Target="../media/image114.jpeg"/><Relationship Id="rId4" Type="http://schemas.openxmlformats.org/officeDocument/2006/relationships/hyperlink" Target="https://iopscience.iop.org/article/10.1088/1748-0221/20/10/P10020" TargetMode="External"/><Relationship Id="rId9" Type="http://schemas.openxmlformats.org/officeDocument/2006/relationships/image" Target="../media/image111.png"/><Relationship Id="rId14" Type="http://schemas.openxmlformats.org/officeDocument/2006/relationships/image" Target="../media/image1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601.22457" TargetMode="External"/><Relationship Id="rId13" Type="http://schemas.openxmlformats.org/officeDocument/2006/relationships/image" Target="../media/image111.png"/><Relationship Id="rId3" Type="http://schemas.openxmlformats.org/officeDocument/2006/relationships/hyperlink" Target="https://doi.org/10.1007/JHEP08(2025)034" TargetMode="External"/><Relationship Id="rId7" Type="http://schemas.openxmlformats.org/officeDocument/2006/relationships/hyperlink" Target="https://link.springer.com/article/10.1007/JHEP07(2025)140" TargetMode="External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abs/2602.23991" TargetMode="External"/><Relationship Id="rId11" Type="http://schemas.openxmlformats.org/officeDocument/2006/relationships/image" Target="../media/image109.png"/><Relationship Id="rId5" Type="http://schemas.openxmlformats.org/officeDocument/2006/relationships/hyperlink" Target="https://link.springer.com/article/10.1140/epjc/s10052-025-14761-2" TargetMode="External"/><Relationship Id="rId15" Type="http://schemas.openxmlformats.org/officeDocument/2006/relationships/image" Target="../media/image120.png"/><Relationship Id="rId10" Type="http://schemas.openxmlformats.org/officeDocument/2006/relationships/hyperlink" Target="https://arxiv.org/abs/2603.12051" TargetMode="External"/><Relationship Id="rId4" Type="http://schemas.openxmlformats.org/officeDocument/2006/relationships/hyperlink" Target="https://www.sciencedirect.com/science/article/pii/S0370269325006574" TargetMode="External"/><Relationship Id="rId9" Type="http://schemas.openxmlformats.org/officeDocument/2006/relationships/hyperlink" Target="https://link.springer.com/article/10.1007/JHEP11(2025)006" TargetMode="External"/><Relationship Id="rId14" Type="http://schemas.openxmlformats.org/officeDocument/2006/relationships/image" Target="../media/image1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png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5.png"/><Relationship Id="rId4" Type="http://schemas.openxmlformats.org/officeDocument/2006/relationships/image" Target="../media/image1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17" Type="http://schemas.openxmlformats.org/officeDocument/2006/relationships/image" Target="../media/image55.png"/><Relationship Id="rId2" Type="http://schemas.openxmlformats.org/officeDocument/2006/relationships/image" Target="../media/image40.tif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39.png"/><Relationship Id="rId4" Type="http://schemas.openxmlformats.org/officeDocument/2006/relationships/image" Target="../media/image1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png"/><Relationship Id="rId18" Type="http://schemas.openxmlformats.org/officeDocument/2006/relationships/image" Target="../media/image7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17" Type="http://schemas.openxmlformats.org/officeDocument/2006/relationships/image" Target="../media/image7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5" Type="http://schemas.openxmlformats.org/officeDocument/2006/relationships/image" Target="../media/image72.jpeg"/><Relationship Id="rId10" Type="http://schemas.openxmlformats.org/officeDocument/2006/relationships/image" Target="../media/image67.jpeg"/><Relationship Id="rId19" Type="http://schemas.openxmlformats.org/officeDocument/2006/relationships/image" Target="../media/image76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6.jpeg"/><Relationship Id="rId16" Type="http://schemas.openxmlformats.org/officeDocument/2006/relationships/image" Target="../media/image8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94.png"/><Relationship Id="rId4" Type="http://schemas.openxmlformats.org/officeDocument/2006/relationships/image" Target="../media/image88.jpeg"/><Relationship Id="rId9" Type="http://schemas.openxmlformats.org/officeDocument/2006/relationships/image" Target="../media/image93.png"/><Relationship Id="rId1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0B5E-13E5-8416-3C78-E2AEF98B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8953827" cy="650329"/>
          </a:xfrm>
        </p:spPr>
        <p:txBody>
          <a:bodyPr>
            <a:normAutofit/>
          </a:bodyPr>
          <a:lstStyle/>
          <a:p>
            <a:r>
              <a:rPr lang="en-US" sz="3200"/>
              <a:t>Particle Physics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7756F-A0C2-D26A-2EA9-B2E4DCC46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962375"/>
            <a:ext cx="6525106" cy="5895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70601B-C104-70E1-DE49-B96414683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529" y="0"/>
            <a:ext cx="4496471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08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92FFA3-5513-A886-DB36-6981B46A5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985" y="2847050"/>
            <a:ext cx="4547256" cy="343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967FD0-91F3-E6E3-ABE4-6AAA70162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70" y="571023"/>
            <a:ext cx="8305800" cy="1325563"/>
          </a:xfrm>
        </p:spPr>
        <p:txBody>
          <a:bodyPr>
            <a:normAutofit fontScale="90000"/>
          </a:bodyPr>
          <a:lstStyle/>
          <a:p>
            <a:r>
              <a:rPr lang="en-US" sz="3200"/>
              <a:t>A new world record in </a:t>
            </a:r>
            <a:br>
              <a:rPr lang="en-US" sz="3200"/>
            </a:br>
            <a:r>
              <a:rPr lang="en-US" sz="3200"/>
              <a:t>UCN delivery</a:t>
            </a:r>
            <a:br>
              <a:rPr lang="en-CA" sz="3200"/>
            </a:br>
            <a:endParaRPr lang="en-CA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B3FC8-8B73-4810-C787-0CCE8D613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" y="1935639"/>
            <a:ext cx="6305550" cy="4351338"/>
          </a:xfrm>
        </p:spPr>
        <p:txBody>
          <a:bodyPr>
            <a:normAutofit lnSpcReduction="10000"/>
          </a:bodyPr>
          <a:lstStyle/>
          <a:p>
            <a:r>
              <a:rPr lang="en-US" sz="2400"/>
              <a:t>Delivered UCNs from source into a storage cell similar to </a:t>
            </a:r>
            <a:r>
              <a:rPr lang="en-US" sz="2400" err="1"/>
              <a:t>nEDM</a:t>
            </a:r>
            <a:r>
              <a:rPr lang="en-US" sz="2400"/>
              <a:t> measurement cell (25.2 L)</a:t>
            </a:r>
          </a:p>
          <a:p>
            <a:r>
              <a:rPr lang="en-US" sz="2400"/>
              <a:t>Store for 170 seconds (typical </a:t>
            </a:r>
            <a:r>
              <a:rPr lang="en-US" sz="2400" err="1"/>
              <a:t>nEDM</a:t>
            </a:r>
            <a:r>
              <a:rPr lang="en-US" sz="2400"/>
              <a:t> experiment precession time)</a:t>
            </a:r>
          </a:p>
          <a:p>
            <a:r>
              <a:rPr lang="en-US" sz="2400"/>
              <a:t>Drain from cell and count UCNs</a:t>
            </a:r>
          </a:p>
          <a:p>
            <a:r>
              <a:rPr lang="en-US" sz="2400"/>
              <a:t>Result: up to 730,000 UCNs after 170 s!</a:t>
            </a:r>
          </a:p>
          <a:p>
            <a:pPr lvl="1"/>
            <a:r>
              <a:rPr lang="en-US" sz="2400"/>
              <a:t>Previous PSI experiment:  typically 15,000 UCNs after 180 s</a:t>
            </a:r>
          </a:p>
          <a:p>
            <a:pPr lvl="1"/>
            <a:r>
              <a:rPr lang="en-US" sz="2400"/>
              <a:t>n2EDM </a:t>
            </a:r>
            <a:r>
              <a:rPr lang="en-US" sz="2400" i="1"/>
              <a:t>projected</a:t>
            </a:r>
            <a:r>
              <a:rPr lang="en-US" sz="2400"/>
              <a:t>: 60,000 UCNs/cell (larger cells) after 180s</a:t>
            </a:r>
          </a:p>
          <a:p>
            <a:r>
              <a:rPr lang="en-US" sz="2400"/>
              <a:t>Caveats:  </a:t>
            </a:r>
            <a:r>
              <a:rPr lang="en-US" sz="2400">
                <a:solidFill>
                  <a:srgbClr val="FF0000"/>
                </a:solidFill>
              </a:rPr>
              <a:t>unpolarized, not in full EDM expt.</a:t>
            </a:r>
          </a:p>
          <a:p>
            <a:endParaRPr lang="en-CA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CD14E1-412F-FC95-7654-210A83817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0465" y="-27153"/>
            <a:ext cx="1543050" cy="2724150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A78B810-4CC3-E27E-AFA3-152B01A8F1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2845920"/>
              </p:ext>
            </p:extLst>
          </p:nvPr>
        </p:nvGraphicFramePr>
        <p:xfrm>
          <a:off x="7389961" y="53081"/>
          <a:ext cx="2719581" cy="1040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3077755" imgH="5000523" progId="Acrobat.Document.DC">
                  <p:embed/>
                </p:oleObj>
              </mc:Choice>
              <mc:Fallback>
                <p:oleObj name="Acrobat Document" r:id="rId4" imgW="13077755" imgH="5000523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A78B810-4CC3-E27E-AFA3-152B01A8F1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89961" y="53081"/>
                        <a:ext cx="2719581" cy="1040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6262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DA124-A6BC-AACC-6A99-40F117F7F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BF7EF-8673-362A-5A5B-E1B4377B8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457" y="185281"/>
            <a:ext cx="10614059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Precision Tests</a:t>
            </a:r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285799-F278-DF1B-C112-A1E259AB88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0465" y="-2769"/>
            <a:ext cx="1543050" cy="27241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20EDA4-6340-D414-CB1B-D006CA57660A}"/>
              </a:ext>
            </a:extLst>
          </p:cNvPr>
          <p:cNvSpPr txBox="1">
            <a:spLocks/>
          </p:cNvSpPr>
          <p:nvPr/>
        </p:nvSpPr>
        <p:spPr>
          <a:xfrm>
            <a:off x="22683" y="835611"/>
            <a:ext cx="5210965" cy="571759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CA" sz="2200" b="1" kern="100">
                <a:solidFill>
                  <a:srgbClr val="00B0F0"/>
                </a:solidFill>
                <a:latin typeface="Arial"/>
                <a:cs typeface="Calibri"/>
              </a:rPr>
              <a:t>ALPHA: antihydrogen-hydrogen symmetry tests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CA" sz="1800" dirty="0">
                <a:latin typeface="Arial"/>
                <a:cs typeface="Arial"/>
              </a:rPr>
              <a:t>TRIUMF plays a </a:t>
            </a:r>
            <a:r>
              <a:rPr lang="en-CA" sz="1800">
                <a:latin typeface="Arial"/>
                <a:cs typeface="Arial"/>
              </a:rPr>
              <a:t>leadership</a:t>
            </a:r>
            <a:r>
              <a:rPr lang="en-CA" sz="1800" dirty="0">
                <a:latin typeface="Arial"/>
                <a:cs typeface="Arial"/>
              </a:rPr>
              <a:t> role in ALPHA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CA" sz="1800">
                <a:latin typeface="Arial"/>
                <a:cs typeface="Arial"/>
              </a:rPr>
              <a:t>ALPHA-Canada (20-25 physicists): </a:t>
            </a:r>
            <a:endParaRPr lang="en-CA"/>
          </a:p>
          <a:p>
            <a:pPr marL="0" indent="0">
              <a:spcBef>
                <a:spcPts val="600"/>
              </a:spcBef>
              <a:buNone/>
            </a:pPr>
            <a:r>
              <a:rPr lang="en-CA" sz="1800">
                <a:latin typeface="Arial"/>
                <a:cs typeface="Arial"/>
              </a:rPr>
              <a:t>  Led by TRIUMF; &gt; 1/3 of entire ALPHA</a:t>
            </a:r>
            <a:endParaRPr lang="en-CA"/>
          </a:p>
          <a:p>
            <a:pPr marL="742950" lvl="1">
              <a:spcBef>
                <a:spcPts val="600"/>
              </a:spcBef>
              <a:buFont typeface="Wingdings" charset="2"/>
              <a:buChar char="§"/>
            </a:pPr>
            <a:r>
              <a:rPr lang="en-CA" sz="1800">
                <a:latin typeface="Arial"/>
                <a:cs typeface="Arial"/>
              </a:rPr>
              <a:t>Canadian-led major spectroscopy result, to be published soon  </a:t>
            </a:r>
            <a:endParaRPr lang="en-CA"/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CA" sz="1800" b="1">
                <a:solidFill>
                  <a:srgbClr val="00B0F0"/>
                </a:solidFill>
                <a:latin typeface="Arial"/>
                <a:cs typeface="Arial"/>
              </a:rPr>
              <a:t>New</a:t>
            </a:r>
            <a:r>
              <a:rPr lang="en-CA" sz="1800">
                <a:latin typeface="Arial"/>
                <a:cs typeface="Arial"/>
              </a:rPr>
              <a:t> Penning trap and laser (243 nm) enhancement cavity </a:t>
            </a:r>
            <a:r>
              <a:rPr lang="en-CA" sz="1800">
                <a:latin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en-CA" sz="1800" dirty="0"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en-CA" sz="1800">
                <a:solidFill>
                  <a:srgbClr val="00B0F0"/>
                </a:solidFill>
                <a:latin typeface="Arial"/>
                <a:cs typeface="Arial"/>
                <a:sym typeface="Wingdings" panose="05000000000000000000" pitchFamily="2" charset="2"/>
              </a:rPr>
              <a:t>ALPHA-3</a:t>
            </a:r>
            <a:endParaRPr lang="en-CA" sz="1800">
              <a:solidFill>
                <a:srgbClr val="00B0F0"/>
              </a:solidFill>
              <a:latin typeface="Arial"/>
              <a:cs typeface="Arial"/>
            </a:endParaRP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CA" sz="1800" dirty="0">
                <a:solidFill>
                  <a:srgbClr val="00B0F0"/>
                </a:solidFill>
                <a:latin typeface="Arial"/>
                <a:cs typeface="Arial"/>
              </a:rPr>
              <a:t>HAICU</a:t>
            </a:r>
            <a:r>
              <a:rPr lang="en-CA" sz="1800" dirty="0">
                <a:latin typeface="Arial"/>
                <a:cs typeface="Arial"/>
              </a:rPr>
              <a:t> is Canadian infrastructure to develop </a:t>
            </a:r>
            <a:r>
              <a:rPr lang="en-CA" sz="1800">
                <a:latin typeface="Arial"/>
                <a:cs typeface="Arial"/>
              </a:rPr>
              <a:t>quantum techniques on H atoms; currently: </a:t>
            </a:r>
          </a:p>
          <a:p>
            <a:pPr marL="852805" lvl="2" indent="-285750">
              <a:spcBef>
                <a:spcPts val="600"/>
              </a:spcBef>
              <a:buFont typeface="Wingdings" charset="2"/>
              <a:buChar char="§"/>
            </a:pPr>
            <a:r>
              <a:rPr lang="en-CA" sz="1800" i="1">
                <a:latin typeface="Arial" panose="020B0604020202020204" pitchFamily="34" charset="0"/>
                <a:cs typeface="Arial"/>
              </a:rPr>
              <a:t>Commissioning H decelerator @ UBC</a:t>
            </a:r>
          </a:p>
          <a:p>
            <a:pPr marL="852805" lvl="2" indent="-285750">
              <a:spcBef>
                <a:spcPts val="600"/>
              </a:spcBef>
              <a:buFont typeface="Wingdings" charset="2"/>
              <a:buChar char="§"/>
            </a:pPr>
            <a:r>
              <a:rPr lang="en-CA" sz="1800" i="1">
                <a:latin typeface="Arial" panose="020B0604020202020204" pitchFamily="34" charset="0"/>
                <a:cs typeface="Arial"/>
              </a:rPr>
              <a:t>Completing H magnetic trap @ TRIUMF</a:t>
            </a:r>
            <a:endParaRPr lang="en-CA" sz="1800" i="1">
              <a:latin typeface="Arial" panose="020B0604020202020204" pitchFamily="34" charset="0"/>
            </a:endParaRPr>
          </a:p>
          <a:p>
            <a:pPr marL="395605" lvl="1" indent="-285750">
              <a:spcBef>
                <a:spcPts val="600"/>
              </a:spcBef>
              <a:buFont typeface="Wingdings" charset="2"/>
              <a:buChar char="§"/>
            </a:pPr>
            <a:r>
              <a:rPr lang="en-CA" sz="1800">
                <a:latin typeface="Arial"/>
                <a:cs typeface="Arial"/>
              </a:rPr>
              <a:t>Personnel News</a:t>
            </a:r>
            <a:endParaRPr lang="en-CA" sz="1800">
              <a:latin typeface="Arial"/>
            </a:endParaRPr>
          </a:p>
          <a:p>
            <a:pPr marL="852805" lvl="2" indent="-285750">
              <a:spcBef>
                <a:spcPts val="600"/>
              </a:spcBef>
              <a:buFont typeface="Wingdings" charset="2"/>
              <a:buChar char="§"/>
            </a:pPr>
            <a:r>
              <a:rPr lang="en-CA" sz="1800" dirty="0">
                <a:latin typeface="Arial"/>
                <a:cs typeface="Arial"/>
              </a:rPr>
              <a:t>Prof. </a:t>
            </a:r>
            <a:r>
              <a:rPr lang="en-CA" sz="1800" err="1">
                <a:latin typeface="Arial"/>
                <a:cs typeface="Arial"/>
              </a:rPr>
              <a:t>Frisen</a:t>
            </a:r>
            <a:r>
              <a:rPr lang="en-CA" sz="1800">
                <a:latin typeface="Arial"/>
                <a:cs typeface="Arial"/>
              </a:rPr>
              <a:t> (Calgary) at TRIUMF on sabbatical, Mar/Apr</a:t>
            </a:r>
            <a:endParaRPr lang="en-CA" sz="1800">
              <a:latin typeface="Arial"/>
            </a:endParaRPr>
          </a:p>
          <a:p>
            <a:pPr marL="852805" lvl="2" indent="-285750">
              <a:spcBef>
                <a:spcPts val="600"/>
              </a:spcBef>
              <a:buFont typeface="Wingdings" charset="2"/>
              <a:buChar char="§"/>
            </a:pPr>
            <a:r>
              <a:rPr lang="en-CA" sz="1800" dirty="0">
                <a:latin typeface="Arial"/>
                <a:cs typeface="Arial"/>
              </a:rPr>
              <a:t>Tehya </a:t>
            </a:r>
            <a:r>
              <a:rPr lang="en-CA" sz="1800">
                <a:latin typeface="Arial"/>
                <a:cs typeface="Arial"/>
              </a:rPr>
              <a:t>Mohammed, R</a:t>
            </a:r>
            <a:r>
              <a:rPr lang="en-CA" sz="1800" dirty="0">
                <a:latin typeface="Arial"/>
                <a:cs typeface="Arial"/>
              </a:rPr>
              <a:t>. </a:t>
            </a:r>
            <a:r>
              <a:rPr lang="en-CA" sz="1800" dirty="0" err="1">
                <a:latin typeface="Arial"/>
                <a:cs typeface="Arial"/>
              </a:rPr>
              <a:t>Azum</a:t>
            </a:r>
            <a:r>
              <a:rPr lang="en-CA" sz="1800">
                <a:latin typeface="Arial"/>
                <a:cs typeface="Arial"/>
              </a:rPr>
              <a:t>a Fellow student (4th in a raw for ALPHA)</a:t>
            </a:r>
            <a:endParaRPr lang="en-CA" sz="1800">
              <a:latin typeface="Arial"/>
            </a:endParaRP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endParaRPr lang="en-CA" sz="1800">
              <a:latin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endParaRPr lang="en-CA" sz="1800">
              <a:latin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br>
              <a:rPr lang="en-CA" sz="1600" kern="100" dirty="0">
                <a:latin typeface="Arial"/>
                <a:cs typeface="Arial"/>
              </a:rPr>
            </a:br>
            <a:br>
              <a:rPr lang="en-CA" sz="1600" kern="100" dirty="0">
                <a:latin typeface="Arial"/>
                <a:cs typeface="Arial"/>
              </a:rPr>
            </a:br>
            <a:endParaRPr lang="en-CA" sz="1800" kern="100">
              <a:solidFill>
                <a:srgbClr val="212121"/>
              </a:solidFill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666A9C-C7E0-12B2-ECB1-DB571DBC21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56" r="25104" b="25416"/>
          <a:stretch>
            <a:fillRect/>
          </a:stretch>
        </p:blipFill>
        <p:spPr>
          <a:xfrm>
            <a:off x="6235388" y="3804938"/>
            <a:ext cx="4876800" cy="2882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6AA00B-72D0-F46C-9341-E409E20BDF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0" r="10695"/>
          <a:stretch>
            <a:fillRect/>
          </a:stretch>
        </p:blipFill>
        <p:spPr>
          <a:xfrm rot="5400000">
            <a:off x="4693771" y="983129"/>
            <a:ext cx="3061633" cy="2657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584881-8CCF-F604-2586-5E88FAB23B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4879" y="771525"/>
            <a:ext cx="3122645" cy="30755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2C1B00-34AD-C8EB-8201-090621C0B6A0}"/>
              </a:ext>
            </a:extLst>
          </p:cNvPr>
          <p:cNvSpPr txBox="1"/>
          <p:nvPr/>
        </p:nvSpPr>
        <p:spPr>
          <a:xfrm>
            <a:off x="5857875" y="714375"/>
            <a:ext cx="1428749" cy="1015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200"/>
              <a:t>A. Powell (former ALPHA-Canada post-doc, now Technical Coordinator)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019AF1-3194-781A-F7B8-AA9CAC6F79A6}"/>
              </a:ext>
            </a:extLst>
          </p:cNvPr>
          <p:cNvSpPr txBox="1"/>
          <p:nvPr/>
        </p:nvSpPr>
        <p:spPr>
          <a:xfrm>
            <a:off x="7667625" y="3152775"/>
            <a:ext cx="97155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200"/>
              <a:t>T. Friesen (</a:t>
            </a:r>
            <a:r>
              <a:rPr lang="en-CA" sz="1200" err="1"/>
              <a:t>UCalgary</a:t>
            </a:r>
            <a:r>
              <a:rPr lang="en-CA" sz="1200"/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8FFA5A-B802-FA60-18E3-5BEA686364AC}"/>
              </a:ext>
            </a:extLst>
          </p:cNvPr>
          <p:cNvSpPr txBox="1"/>
          <p:nvPr/>
        </p:nvSpPr>
        <p:spPr>
          <a:xfrm>
            <a:off x="7305675" y="714375"/>
            <a:ext cx="971550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200"/>
              <a:t>H. Pahl (post-doc TRIUMF)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2811E7-450F-B9B2-F5CC-8B3B89C7FF3B}"/>
              </a:ext>
            </a:extLst>
          </p:cNvPr>
          <p:cNvSpPr txBox="1"/>
          <p:nvPr/>
        </p:nvSpPr>
        <p:spPr>
          <a:xfrm>
            <a:off x="6986057" y="6410325"/>
            <a:ext cx="3829051" cy="276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200"/>
              <a:t>HAICU magnetic trap undergoing field measurements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590E59-1A2F-DD53-44D6-4738C93E226E}"/>
              </a:ext>
            </a:extLst>
          </p:cNvPr>
          <p:cNvSpPr txBox="1"/>
          <p:nvPr/>
        </p:nvSpPr>
        <p:spPr>
          <a:xfrm>
            <a:off x="4772025" y="781050"/>
            <a:ext cx="971550" cy="276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200"/>
              <a:t>Jan. 2026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3DE1A8-916A-0EB6-17D8-0247EC842A66}"/>
              </a:ext>
            </a:extLst>
          </p:cNvPr>
          <p:cNvSpPr txBox="1"/>
          <p:nvPr/>
        </p:nvSpPr>
        <p:spPr>
          <a:xfrm>
            <a:off x="5373158" y="3958167"/>
            <a:ext cx="971550" cy="276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200"/>
              <a:t>Apr.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B5B706-F00A-3BCB-2006-D4F4876A0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7276" y="5075709"/>
            <a:ext cx="3505199" cy="1296796"/>
          </a:xfrm>
          <a:prstGeom prst="rect">
            <a:avLst/>
          </a:prstGeom>
        </p:spPr>
      </p:pic>
      <p:pic>
        <p:nvPicPr>
          <p:cNvPr id="4" name="Picture 3" descr="A person leaning on a railing&#10;&#10;AI-generated content may be incorrect.">
            <a:extLst>
              <a:ext uri="{FF2B5EF4-FFF2-40B4-BE49-F238E27FC236}">
                <a16:creationId xmlns:a16="http://schemas.microsoft.com/office/drawing/2014/main" id="{5E3B317F-6DDC-CDA6-206E-41A8B08AF3E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3333" t="1563" r="12402" b="-1042"/>
          <a:stretch>
            <a:fillRect/>
          </a:stretch>
        </p:blipFill>
        <p:spPr>
          <a:xfrm>
            <a:off x="4872836" y="4857749"/>
            <a:ext cx="1477220" cy="1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9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BD47E-EC13-D468-C713-897BD3716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60990-61A6-1702-C68D-BA8C75B35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60" y="335183"/>
            <a:ext cx="10614059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Precision Tests</a:t>
            </a:r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7DC78-2283-5C79-0C8B-6FD7579229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0465" y="-2769"/>
            <a:ext cx="1543050" cy="27241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08CBF7-A6D7-E6CD-769E-5B8D8F2AA0B5}"/>
              </a:ext>
            </a:extLst>
          </p:cNvPr>
          <p:cNvSpPr txBox="1">
            <a:spLocks/>
          </p:cNvSpPr>
          <p:nvPr/>
        </p:nvSpPr>
        <p:spPr>
          <a:xfrm>
            <a:off x="538908" y="985512"/>
            <a:ext cx="9923910" cy="498855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CA" sz="2200" b="1" kern="100" dirty="0">
                <a:solidFill>
                  <a:srgbClr val="00B0F0"/>
                </a:solidFill>
                <a:latin typeface="Arial"/>
                <a:cs typeface="Calibri"/>
              </a:rPr>
              <a:t>PIONEER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CA" sz="1600" dirty="0">
                <a:latin typeface="Arial"/>
                <a:cs typeface="Arial"/>
              </a:rPr>
              <a:t>World's most precise e-µ universality test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CA" sz="1600" dirty="0">
                <a:latin typeface="Arial"/>
                <a:cs typeface="Arial"/>
              </a:rPr>
              <a:t>2 collaboration meetings at TRIUMF in 2025: 40 in-person participants from Canada, Europe (France and Switzerland), Japan and US (+20 online)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CA" sz="1600" dirty="0">
                <a:latin typeface="Arial"/>
                <a:cs typeface="Arial"/>
              </a:rPr>
              <a:t>Thinned new Ti-LGAD (Trench-isolated Low-Gain Avalanche Diodes) tested </a:t>
            </a:r>
            <a:br>
              <a:rPr lang="en-CA" sz="1600" dirty="0">
                <a:latin typeface="Arial"/>
                <a:cs typeface="Arial"/>
              </a:rPr>
            </a:br>
            <a:r>
              <a:rPr lang="en-CA" sz="1600" dirty="0">
                <a:latin typeface="Arial"/>
                <a:cs typeface="Arial"/>
              </a:rPr>
              <a:t>in TRIUMF M20 beamline in Dec 25/Jan 26. Very thin: only 20um active thickness and 5um support</a:t>
            </a:r>
            <a:r>
              <a:rPr lang="en-CA" sz="1800" dirty="0">
                <a:latin typeface="Arial"/>
                <a:cs typeface="Arial"/>
              </a:rPr>
              <a:t> </a:t>
            </a:r>
            <a:br>
              <a:rPr lang="en-CA" sz="1800" dirty="0">
                <a:latin typeface="Arial"/>
                <a:cs typeface="Arial"/>
              </a:rPr>
            </a:br>
            <a:r>
              <a:rPr lang="en-CA" sz="1600" dirty="0">
                <a:latin typeface="Arial"/>
                <a:cs typeface="Arial"/>
              </a:rPr>
              <a:t>Collaboration between TRIUMF, UCSC, UW, LPNHE/CNRS</a:t>
            </a:r>
            <a:br>
              <a:rPr lang="en-CA" sz="1600" dirty="0">
                <a:latin typeface="Arial"/>
                <a:cs typeface="Arial"/>
              </a:rPr>
            </a:br>
            <a:r>
              <a:rPr lang="en-CA" sz="1600" dirty="0">
                <a:latin typeface="Arial"/>
                <a:cs typeface="Arial"/>
              </a:rPr>
              <a:t>TRIUMF PD D. Gallacher analyzing the data. First observation of a surface muon stop</a:t>
            </a:r>
            <a:br>
              <a:rPr lang="en-CA" sz="1600" dirty="0">
                <a:latin typeface="Arial"/>
                <a:cs typeface="Arial"/>
              </a:rPr>
            </a:br>
            <a:r>
              <a:rPr lang="en-CA" sz="1600" dirty="0">
                <a:latin typeface="Arial"/>
                <a:cs typeface="Arial"/>
              </a:rPr>
              <a:t>and decay positron in the same strip! Very good separation. Proof of principle of PIONEER technology</a:t>
            </a:r>
            <a:br>
              <a:rPr lang="en-CA" sz="1600" dirty="0">
                <a:latin typeface="Arial"/>
                <a:cs typeface="Arial"/>
              </a:rPr>
            </a:br>
            <a:endParaRPr lang="en-CA" sz="1600" dirty="0">
              <a:latin typeface="Arial"/>
              <a:cs typeface="Arial"/>
            </a:endParaRPr>
          </a:p>
          <a:p>
            <a:pPr marL="0" indent="0">
              <a:spcBef>
                <a:spcPts val="600"/>
              </a:spcBef>
              <a:buNone/>
            </a:pPr>
            <a:br>
              <a:rPr lang="en-CA" sz="1600" kern="100" dirty="0">
                <a:latin typeface="Arial"/>
                <a:cs typeface="Arial"/>
              </a:rPr>
            </a:br>
            <a:br>
              <a:rPr lang="en-CA" sz="1600" kern="100" dirty="0">
                <a:latin typeface="Arial"/>
                <a:cs typeface="Arial"/>
              </a:rPr>
            </a:br>
            <a:endParaRPr lang="en-CA" sz="1800" kern="100" dirty="0">
              <a:solidFill>
                <a:srgbClr val="212121"/>
              </a:solidFill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61B99B-2C57-3082-7516-6CC022383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52" t="-1897" r="7884" b="2710"/>
          <a:stretch>
            <a:fillRect/>
          </a:stretch>
        </p:blipFill>
        <p:spPr>
          <a:xfrm>
            <a:off x="7866592" y="-2943"/>
            <a:ext cx="2730982" cy="1644585"/>
          </a:xfrm>
          <a:prstGeom prst="rect">
            <a:avLst/>
          </a:prstGeom>
        </p:spPr>
      </p:pic>
      <p:pic>
        <p:nvPicPr>
          <p:cNvPr id="4" name="Picture 3" descr="A person standing next to a machine with many wires&#10;&#10;AI-generated content may be incorrect.">
            <a:extLst>
              <a:ext uri="{FF2B5EF4-FFF2-40B4-BE49-F238E27FC236}">
                <a16:creationId xmlns:a16="http://schemas.microsoft.com/office/drawing/2014/main" id="{92E69FC7-5042-85FF-5051-1E614810F2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75" t="-1481" r="12033" b="1481"/>
          <a:stretch>
            <a:fillRect/>
          </a:stretch>
        </p:blipFill>
        <p:spPr>
          <a:xfrm>
            <a:off x="331386" y="3457395"/>
            <a:ext cx="2976683" cy="1938443"/>
          </a:xfrm>
          <a:prstGeom prst="rect">
            <a:avLst/>
          </a:prstGeom>
        </p:spPr>
      </p:pic>
      <p:pic>
        <p:nvPicPr>
          <p:cNvPr id="8" name="Picture 7" descr="run23_timedifference_per_strip (1).png">
            <a:extLst>
              <a:ext uri="{FF2B5EF4-FFF2-40B4-BE49-F238E27FC236}">
                <a16:creationId xmlns:a16="http://schemas.microsoft.com/office/drawing/2014/main" id="{1966126D-215A-9503-1471-CC0F33A15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90" y="4982332"/>
            <a:ext cx="3175042" cy="18739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C90BAB-21D4-3D98-5FB2-DF9876ADCAA6}"/>
              </a:ext>
            </a:extLst>
          </p:cNvPr>
          <p:cNvSpPr txBox="1"/>
          <p:nvPr/>
        </p:nvSpPr>
        <p:spPr>
          <a:xfrm>
            <a:off x="333059" y="3500887"/>
            <a:ext cx="2048822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cs typeface="Arial"/>
              </a:rPr>
              <a:t>LGAD </a:t>
            </a:r>
            <a:r>
              <a:rPr lang="en-US" sz="1400" err="1">
                <a:solidFill>
                  <a:schemeClr val="bg1"/>
                </a:solidFill>
                <a:cs typeface="Arial"/>
              </a:rPr>
              <a:t>beamtest</a:t>
            </a:r>
            <a:r>
              <a:rPr lang="en-US" sz="1400">
                <a:solidFill>
                  <a:schemeClr val="bg1"/>
                </a:solidFill>
                <a:cs typeface="Arial"/>
              </a:rPr>
              <a:t> in M20 </a:t>
            </a:r>
            <a:endParaRPr lang="en-US">
              <a:solidFill>
                <a:schemeClr val="bg1"/>
              </a:solidFill>
            </a:endParaRPr>
          </a:p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C71DC7-3D41-BAA5-04F4-F0E12C07CD7C}"/>
              </a:ext>
            </a:extLst>
          </p:cNvPr>
          <p:cNvSpPr txBox="1"/>
          <p:nvPr/>
        </p:nvSpPr>
        <p:spPr>
          <a:xfrm flipH="1">
            <a:off x="8008570" y="22709"/>
            <a:ext cx="2265813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cs typeface="Arial"/>
              </a:rPr>
              <a:t>PIONEER Collaboration meeting at TRIUMF</a:t>
            </a:r>
            <a:endParaRPr lang="en-US">
              <a:solidFill>
                <a:schemeClr val="bg1"/>
              </a:solidFill>
            </a:endParaRPr>
          </a:p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14F75D-D8FC-1368-34EE-45FF76F5B542}"/>
              </a:ext>
            </a:extLst>
          </p:cNvPr>
          <p:cNvSpPr txBox="1"/>
          <p:nvPr/>
        </p:nvSpPr>
        <p:spPr>
          <a:xfrm>
            <a:off x="3048000" y="3429000"/>
            <a:ext cx="6096000" cy="11131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lvl="0" indent="-342900" rtl="0">
              <a:lnSpc>
                <a:spcPts val="2925"/>
              </a:lnSpc>
              <a:buAutoNum type="arabicPeriod"/>
            </a:pPr>
            <a:br>
              <a:rPr lang="en-CA" sz="1600">
                <a:latin typeface="Arial"/>
                <a:ea typeface="Arial"/>
                <a:cs typeface="Arial"/>
              </a:rPr>
            </a:br>
            <a:r>
              <a:rPr lang="en-CA" sz="1600">
                <a:latin typeface="Arial"/>
                <a:ea typeface="Arial"/>
                <a:cs typeface="Arial"/>
              </a:rPr>
              <a:t>​</a:t>
            </a:r>
            <a:endParaRPr lang="en-US"/>
          </a:p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1A709C-E848-751B-607C-CE80F7B62B50}"/>
              </a:ext>
            </a:extLst>
          </p:cNvPr>
          <p:cNvSpPr txBox="1"/>
          <p:nvPr/>
        </p:nvSpPr>
        <p:spPr>
          <a:xfrm>
            <a:off x="3461801" y="3434046"/>
            <a:ext cx="5682199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,Sans-Serif"/>
              <a:buChar char="§"/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Multiple beamtimes scheduled at PSI in 2026 involving the PIONEER TRIUMF group</a:t>
            </a:r>
            <a:br>
              <a:rPr lang="en-CA" sz="160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CA" sz="1600">
                <a:cs typeface="Arial"/>
              </a:rPr>
              <a:t>(LGAD assembly test, </a:t>
            </a:r>
            <a:r>
              <a:rPr lang="en-CA" sz="1600" err="1">
                <a:cs typeface="Arial"/>
              </a:rPr>
              <a:t>VuV</a:t>
            </a:r>
            <a:r>
              <a:rPr lang="en-CA" sz="1600">
                <a:cs typeface="Arial"/>
              </a:rPr>
              <a:t> </a:t>
            </a:r>
            <a:r>
              <a:rPr lang="en-CA" sz="1600" err="1">
                <a:cs typeface="Arial"/>
              </a:rPr>
              <a:t>SiPM</a:t>
            </a:r>
            <a:r>
              <a:rPr lang="en-CA" sz="1600">
                <a:cs typeface="Arial"/>
              </a:rPr>
              <a:t> irradiation, beam characterization)</a:t>
            </a:r>
            <a:endParaRPr lang="en-US"/>
          </a:p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303309-A6BF-6478-E1CD-8181DBB69B70}"/>
              </a:ext>
            </a:extLst>
          </p:cNvPr>
          <p:cNvSpPr txBox="1"/>
          <p:nvPr/>
        </p:nvSpPr>
        <p:spPr>
          <a:xfrm>
            <a:off x="3502172" y="4650218"/>
            <a:ext cx="5682199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 New</a:t>
            </a:r>
            <a:r>
              <a:rPr lang="en-CA" sz="1600">
                <a:cs typeface="Arial"/>
              </a:rPr>
              <a:t> setup ​in MOB 149 to test purity monitor assembly in a </a:t>
            </a:r>
            <a:r>
              <a:rPr lang="en-CA" sz="1600" err="1">
                <a:cs typeface="Arial"/>
              </a:rPr>
              <a:t>LXe</a:t>
            </a:r>
            <a:r>
              <a:rPr lang="en-CA" sz="1600">
                <a:cs typeface="Arial"/>
              </a:rPr>
              <a:t> cryostat</a:t>
            </a:r>
            <a:endParaRPr lang="en-CA">
              <a:cs typeface="Arial"/>
            </a:endParaRPr>
          </a:p>
          <a:p>
            <a:pPr>
              <a:buFont typeface="Arial"/>
              <a:buChar char="•"/>
            </a:pPr>
            <a:endParaRPr lang="en-CA" sz="1600">
              <a:cs typeface="Arial"/>
            </a:endParaRPr>
          </a:p>
          <a:p>
            <a:pPr>
              <a:buFont typeface="Arial"/>
              <a:buChar char="•"/>
            </a:pPr>
            <a:endParaRPr lang="en-CA" sz="1600">
              <a:cs typeface="Arial"/>
            </a:endParaRPr>
          </a:p>
          <a:p>
            <a:pPr algn="ctr"/>
            <a:endParaRPr lang="en-US">
              <a:cs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0EA0F1-F8F9-DC4A-9D68-78C157DED042}"/>
              </a:ext>
            </a:extLst>
          </p:cNvPr>
          <p:cNvSpPr txBox="1"/>
          <p:nvPr/>
        </p:nvSpPr>
        <p:spPr>
          <a:xfrm>
            <a:off x="1357470" y="5255781"/>
            <a:ext cx="1332239" cy="10926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latin typeface="Arial"/>
                <a:ea typeface="Arial"/>
                <a:cs typeface="Arial"/>
              </a:rPr>
              <a:t>Time difference between stopped muon and decay positron in the same strip: observe muon lifetime</a:t>
            </a:r>
            <a:endParaRPr lang="en-US" sz="900">
              <a:cs typeface="Arial"/>
            </a:endParaRPr>
          </a:p>
          <a:p>
            <a:pPr algn="ctr"/>
            <a:endParaRPr lang="en-US" sz="1100"/>
          </a:p>
        </p:txBody>
      </p:sp>
      <p:pic>
        <p:nvPicPr>
          <p:cNvPr id="18" name="Picture 17" descr="A city with boats and a body of water&#10;&#10;AI-generated content may be incorrect.">
            <a:extLst>
              <a:ext uri="{FF2B5EF4-FFF2-40B4-BE49-F238E27FC236}">
                <a16:creationId xmlns:a16="http://schemas.microsoft.com/office/drawing/2014/main" id="{80BB79C8-1E43-FA62-3ACE-DCA2F8353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190" y="5256349"/>
            <a:ext cx="2743200" cy="15430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BE20CB6-820D-7EBC-4A58-A3921BA18B9D}"/>
              </a:ext>
            </a:extLst>
          </p:cNvPr>
          <p:cNvSpPr txBox="1"/>
          <p:nvPr/>
        </p:nvSpPr>
        <p:spPr>
          <a:xfrm>
            <a:off x="3421432" y="5422311"/>
            <a:ext cx="3175042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Arial,Sans-Serif"/>
              <a:buChar char="•"/>
            </a:pPr>
            <a:r>
              <a:rPr lang="en-CA" sz="1600" baseline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PIONEER TRIUMF </a:t>
            </a:r>
            <a:r>
              <a:rPr lang="en-CA" sz="16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group organizing</a:t>
            </a:r>
            <a:r>
              <a:rPr lang="en-CA" sz="1600" baseline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 </a:t>
            </a:r>
            <a:r>
              <a:rPr lang="en-CA" sz="1600" baseline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XeSAT</a:t>
            </a:r>
            <a:r>
              <a:rPr lang="en-CA" sz="1600" baseline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 conference          next week at </a:t>
            </a:r>
            <a:r>
              <a:rPr lang="en-CA" sz="16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TRIUMF</a:t>
            </a:r>
            <a:r>
              <a:rPr lang="en-US" sz="1600" dirty="0">
                <a:latin typeface="Arial"/>
                <a:ea typeface="Arial"/>
                <a:cs typeface="Arial"/>
              </a:rPr>
              <a:t>​</a:t>
            </a:r>
            <a:endParaRPr lang="en-US" dirty="0">
              <a:cs typeface="Arial" panose="020B0604020202020204"/>
            </a:endParaRPr>
          </a:p>
          <a:p>
            <a:pPr algn="ctr"/>
            <a:endParaRPr lang="en-US" dirty="0"/>
          </a:p>
        </p:txBody>
      </p:sp>
      <p:pic>
        <p:nvPicPr>
          <p:cNvPr id="5" name="Picture 4" descr="A close up of a machine&#10;&#10;AI-generated content may be incorrect.">
            <a:extLst>
              <a:ext uri="{FF2B5EF4-FFF2-40B4-BE49-F238E27FC236}">
                <a16:creationId xmlns:a16="http://schemas.microsoft.com/office/drawing/2014/main" id="{E2655746-1D2D-F93F-5786-D780EF7984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4955" y="3479320"/>
            <a:ext cx="2423678" cy="30911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986977-F2DB-830C-AF27-ED6A6BA7DB9E}"/>
              </a:ext>
            </a:extLst>
          </p:cNvPr>
          <p:cNvSpPr txBox="1"/>
          <p:nvPr/>
        </p:nvSpPr>
        <p:spPr>
          <a:xfrm>
            <a:off x="9719094" y="4061604"/>
            <a:ext cx="60960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Arial"/>
              </a:rPr>
              <a:t>PIONEER Lab in MOB 149</a:t>
            </a:r>
            <a:endParaRPr lang="en-US"/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79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44730-BD55-E521-01E6-E6CB88318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53C70-10FA-EAD0-8C45-A961448DD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8953827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High Energy</a:t>
            </a:r>
            <a:endParaRPr lang="en-US" sz="32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896977-E9D8-8E60-BD14-7796ED06F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6" y="2001876"/>
            <a:ext cx="6834123" cy="5146286"/>
          </a:xfrm>
        </p:spPr>
        <p:txBody>
          <a:bodyPr lIns="91440" tIns="45720" rIns="91440" bIns="45720" anchor="t"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sz="2000" dirty="0">
                <a:latin typeface="Arial"/>
                <a:cs typeface="Arial"/>
              </a:rPr>
              <a:t>Personnel: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2000" dirty="0">
                <a:latin typeface="Arial"/>
                <a:cs typeface="Arial"/>
              </a:rPr>
              <a:t>Laura Miller joined in January as post-doc, splitting her time with </a:t>
            </a:r>
            <a:r>
              <a:rPr lang="en-CA" sz="2000" dirty="0" err="1">
                <a:latin typeface="Arial"/>
                <a:cs typeface="Arial"/>
              </a:rPr>
              <a:t>DarkLight</a:t>
            </a:r>
            <a:endParaRPr lang="en-CA" sz="2000" dirty="0">
              <a:cs typeface="Arial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2000" dirty="0">
                <a:latin typeface="Arial"/>
                <a:cs typeface="Arial"/>
              </a:rPr>
              <a:t>Advertising for additional post-doc at CERN to work on </a:t>
            </a:r>
            <a:r>
              <a:rPr lang="en-CA" sz="2000" dirty="0" err="1">
                <a:latin typeface="Arial"/>
                <a:cs typeface="Arial"/>
              </a:rPr>
              <a:t>sTGCs</a:t>
            </a:r>
            <a:endParaRPr lang="en-CA" sz="20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2000" dirty="0">
                <a:latin typeface="Arial"/>
                <a:cs typeface="Arial"/>
              </a:rPr>
              <a:t>Juan Cristobal Rivera defended PhD at Victoria in October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2000" dirty="0">
                <a:latin typeface="Arial"/>
                <a:cs typeface="Arial"/>
              </a:rPr>
              <a:t>Josephine Brewster joined as MSc student at UBC in September; awarded NSERC CGRS-M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sz="2000" dirty="0">
                <a:latin typeface="Arial"/>
                <a:cs typeface="Arial"/>
              </a:rPr>
              <a:t>ATLAS recorded 120/fb in 2025, ~20 so far in 2026, bringing Run 3 total over 320/fb</a:t>
            </a:r>
            <a:endParaRPr lang="en-CA" sz="2000" dirty="0">
              <a:cs typeface="Arial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2000" dirty="0">
                <a:latin typeface="Arial"/>
                <a:cs typeface="Arial"/>
              </a:rPr>
              <a:t>Good data-taking efficiency thanks in part to good trigger performance of New Small Wheels and </a:t>
            </a:r>
            <a:r>
              <a:rPr lang="en-CA" sz="2000" dirty="0" err="1">
                <a:latin typeface="Arial"/>
                <a:cs typeface="Arial"/>
              </a:rPr>
              <a:t>LAr</a:t>
            </a:r>
            <a:r>
              <a:rPr lang="en-CA" sz="2000" dirty="0">
                <a:latin typeface="Arial"/>
                <a:cs typeface="Arial"/>
              </a:rPr>
              <a:t> electronics upgrades</a:t>
            </a:r>
            <a:endParaRPr lang="en-US" sz="20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2000" dirty="0">
                <a:latin typeface="Arial"/>
                <a:cs typeface="Arial"/>
              </a:rPr>
              <a:t>Triples size of dataset for many ongoing analyses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2000" dirty="0">
                <a:latin typeface="Arial"/>
                <a:cs typeface="Arial"/>
              </a:rPr>
              <a:t>April 2026 devoted to special low-pileup run for precision measurements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sz="2000" dirty="0">
                <a:latin typeface="Arial"/>
                <a:cs typeface="Arial"/>
              </a:rPr>
              <a:t>Liquid Argon Calorimeter upgrade: </a:t>
            </a:r>
            <a:endParaRPr lang="en-CA" sz="2000" dirty="0">
              <a:cs typeface="Arial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2000" dirty="0">
                <a:latin typeface="Arial"/>
                <a:cs typeface="Arial"/>
              </a:rPr>
              <a:t>Hadronic Endcap Pre-Shaper (HPS) ASIC QC tests at TRIUMF complete for 80% of production batch</a:t>
            </a:r>
            <a:endParaRPr lang="en-CA" sz="2000" dirty="0">
              <a:cs typeface="Arial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2000" dirty="0">
                <a:latin typeface="Arial"/>
                <a:cs typeface="Arial"/>
              </a:rPr>
              <a:t>95% yield (far exceeding required 75%)</a:t>
            </a:r>
            <a:endParaRPr lang="en-CA" sz="2000" dirty="0">
              <a:cs typeface="Arial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2000" dirty="0">
                <a:latin typeface="Arial"/>
                <a:cs typeface="Arial"/>
              </a:rPr>
              <a:t>First batch of 200 ASICs prepared for shipment to front-end board production site (Nevis).</a:t>
            </a:r>
            <a:endParaRPr lang="en-CA" sz="200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CA" sz="1800" kern="100" dirty="0">
              <a:solidFill>
                <a:srgbClr val="212121"/>
              </a:solidFill>
              <a:latin typeface="Arial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205C6A-9101-97EA-3576-E5843414E7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01" y="813869"/>
            <a:ext cx="2255661" cy="11880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7BA8C2-F41A-E71D-B8F3-FE01A98E18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082" y="816679"/>
            <a:ext cx="1221318" cy="10332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8E1D6F-5922-4CC1-5881-15329FD6E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5249" y="-24882"/>
            <a:ext cx="1529675" cy="2734294"/>
          </a:xfrm>
          <a:prstGeom prst="rect">
            <a:avLst/>
          </a:prstGeom>
        </p:spPr>
      </p:pic>
      <p:pic>
        <p:nvPicPr>
          <p:cNvPr id="8" name="Picture 7" descr="A graph of luminosity&#10;&#10;AI-generated content may be incorrect.">
            <a:extLst>
              <a:ext uri="{FF2B5EF4-FFF2-40B4-BE49-F238E27FC236}">
                <a16:creationId xmlns:a16="http://schemas.microsoft.com/office/drawing/2014/main" id="{6D7E46F1-5BDF-A1A7-4CE4-1DF6B4B3BA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480" y="284789"/>
            <a:ext cx="4084982" cy="293202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4310706-1898-0925-3598-CA2F6BEA097D}"/>
              </a:ext>
            </a:extLst>
          </p:cNvPr>
          <p:cNvGrpSpPr/>
          <p:nvPr/>
        </p:nvGrpSpPr>
        <p:grpSpPr>
          <a:xfrm>
            <a:off x="6892097" y="3292796"/>
            <a:ext cx="4859213" cy="3424654"/>
            <a:chOff x="6892097" y="3292796"/>
            <a:chExt cx="4859213" cy="3424654"/>
          </a:xfrm>
        </p:grpSpPr>
        <p:pic>
          <p:nvPicPr>
            <p:cNvPr id="10" name="Picture 9" descr="Several electronic devices with wires&#10;&#10;AI-generated content may be incorrect.">
              <a:extLst>
                <a:ext uri="{FF2B5EF4-FFF2-40B4-BE49-F238E27FC236}">
                  <a16:creationId xmlns:a16="http://schemas.microsoft.com/office/drawing/2014/main" id="{C797CA8C-64B6-6A0F-44C5-50C56C922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31660" y="3292796"/>
              <a:ext cx="4819650" cy="30861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D9A400E-1D8D-6B7E-E91A-60C6D5787AE8}"/>
                </a:ext>
              </a:extLst>
            </p:cNvPr>
            <p:cNvSpPr txBox="1"/>
            <p:nvPr/>
          </p:nvSpPr>
          <p:spPr>
            <a:xfrm>
              <a:off x="6892097" y="6378896"/>
              <a:ext cx="2743200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err="1">
                  <a:cs typeface="Arial"/>
                </a:rPr>
                <a:t>LAr</a:t>
              </a:r>
              <a:r>
                <a:rPr lang="en-US" sz="1600" dirty="0">
                  <a:cs typeface="Arial"/>
                </a:rPr>
                <a:t> ASIC QC test setup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71404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2D3BB-AE1E-71E3-4A65-70DA57B41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2D55B-F657-A356-4891-ED66F585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8953827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High Energy</a:t>
            </a:r>
            <a:endParaRPr lang="en-US" sz="32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3E8C89-9F2F-9168-C66E-0404642D7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321" y="1949458"/>
            <a:ext cx="5681090" cy="4130803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CA" sz="1500" dirty="0">
                <a:solidFill>
                  <a:srgbClr val="000000"/>
                </a:solidFill>
                <a:latin typeface="Arial"/>
                <a:cs typeface="Arial"/>
              </a:rPr>
              <a:t>Inner Tracker Upgrade (</a:t>
            </a:r>
            <a:r>
              <a:rPr lang="en-CA" sz="1500" dirty="0" err="1">
                <a:solidFill>
                  <a:srgbClr val="000000"/>
                </a:solidFill>
                <a:latin typeface="Arial"/>
                <a:cs typeface="Arial"/>
              </a:rPr>
              <a:t>ITk</a:t>
            </a:r>
            <a:r>
              <a:rPr lang="en-CA" sz="1500" dirty="0">
                <a:solidFill>
                  <a:srgbClr val="000000"/>
                </a:solidFill>
                <a:latin typeface="Arial"/>
                <a:cs typeface="Arial"/>
              </a:rPr>
              <a:t>):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CA" sz="1500" dirty="0">
                <a:solidFill>
                  <a:srgbClr val="212121"/>
                </a:solidFill>
                <a:latin typeface="Arial"/>
                <a:cs typeface="Arial"/>
              </a:rPr>
              <a:t>Local SFU/TRIUMF ITK team built 8 petals to be installed in the detector (half for all of ATLAS)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CA" sz="1500" dirty="0">
                <a:solidFill>
                  <a:srgbClr val="212121"/>
                </a:solidFill>
                <a:latin typeface="Arial"/>
                <a:cs typeface="Arial"/>
              </a:rPr>
              <a:t>Waiting for (Toronto) R3 modules to build more</a:t>
            </a:r>
            <a:endParaRPr lang="en-CA" sz="1500" dirty="0">
              <a:solidFill>
                <a:srgbClr val="212121"/>
              </a:solidFill>
              <a:cs typeface="Arial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CA" sz="1500" dirty="0">
                <a:solidFill>
                  <a:srgbClr val="212121"/>
                </a:solidFill>
                <a:latin typeface="Arial"/>
                <a:cs typeface="Arial"/>
              </a:rPr>
              <a:t>Meanwhile switched to "interposer" construction (common solution to sensor cracking issue)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CA" sz="1500" dirty="0">
                <a:solidFill>
                  <a:srgbClr val="212121"/>
                </a:solidFill>
                <a:latin typeface="Arial"/>
                <a:cs typeface="Arial"/>
              </a:rPr>
              <a:t>Module production is in full swing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CA" sz="1500" dirty="0">
                <a:solidFill>
                  <a:srgbClr val="000000"/>
                </a:solidFill>
                <a:latin typeface="Arial"/>
                <a:cs typeface="Arial"/>
              </a:rPr>
              <a:t>Successful first beam test of a petal at Diamond Light Source in UK (</a:t>
            </a:r>
            <a:r>
              <a:rPr lang="en-CA" sz="15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press release</a:t>
            </a:r>
            <a:r>
              <a:rPr lang="en-CA" sz="15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CA" sz="1500" dirty="0">
                <a:solidFill>
                  <a:srgbClr val="212121"/>
                </a:solidFill>
                <a:latin typeface="Arial"/>
                <a:cs typeface="Arial"/>
              </a:rPr>
              <a:t>Several new papers: 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CA" sz="1500" dirty="0">
                <a:solidFill>
                  <a:srgbClr val="212121"/>
                </a:solidFill>
                <a:latin typeface="Arial"/>
                <a:cs typeface="Arial"/>
              </a:rPr>
              <a:t>“</a:t>
            </a:r>
            <a:r>
              <a:rPr lang="en-CA" sz="1500" dirty="0">
                <a:solidFill>
                  <a:srgbClr val="212121"/>
                </a:solidFill>
                <a:latin typeface="Arial"/>
                <a:cs typeface="Arial"/>
                <a:hlinkClick r:id="rId4"/>
              </a:rPr>
              <a:t>Silicon Wafer fracture Stress for tracking sensors</a:t>
            </a:r>
            <a:r>
              <a:rPr lang="en-CA" sz="1500" dirty="0">
                <a:solidFill>
                  <a:srgbClr val="212121"/>
                </a:solidFill>
                <a:latin typeface="Arial"/>
                <a:cs typeface="Arial"/>
              </a:rPr>
              <a:t>” Haider Abidi </a:t>
            </a:r>
            <a:r>
              <a:rPr lang="en-CA" sz="1500" i="1" dirty="0">
                <a:solidFill>
                  <a:srgbClr val="212121"/>
                </a:solidFill>
                <a:latin typeface="Arial"/>
                <a:cs typeface="Arial"/>
              </a:rPr>
              <a:t>et al</a:t>
            </a:r>
            <a:r>
              <a:rPr lang="en-CA" sz="1500" dirty="0">
                <a:solidFill>
                  <a:srgbClr val="212121"/>
                </a:solidFill>
                <a:latin typeface="Arial"/>
                <a:cs typeface="Arial"/>
              </a:rPr>
              <a:t> 2025 </a:t>
            </a:r>
            <a:r>
              <a:rPr lang="en-CA" sz="1500" i="1" dirty="0">
                <a:solidFill>
                  <a:srgbClr val="212121"/>
                </a:solidFill>
                <a:latin typeface="Arial"/>
                <a:cs typeface="Arial"/>
              </a:rPr>
              <a:t>JINST</a:t>
            </a:r>
            <a:r>
              <a:rPr lang="en-CA" sz="1500" dirty="0">
                <a:solidFill>
                  <a:srgbClr val="212121"/>
                </a:solidFill>
                <a:latin typeface="Arial"/>
                <a:cs typeface="Arial"/>
              </a:rPr>
              <a:t> </a:t>
            </a:r>
            <a:r>
              <a:rPr lang="en-CA" sz="1500" b="1" dirty="0">
                <a:solidFill>
                  <a:srgbClr val="212121"/>
                </a:solidFill>
                <a:latin typeface="Arial"/>
                <a:cs typeface="Arial"/>
              </a:rPr>
              <a:t>20</a:t>
            </a:r>
            <a:r>
              <a:rPr lang="en-CA" sz="1500" dirty="0">
                <a:solidFill>
                  <a:srgbClr val="212121"/>
                </a:solidFill>
                <a:latin typeface="Arial"/>
                <a:cs typeface="Arial"/>
              </a:rPr>
              <a:t> P10020</a:t>
            </a:r>
            <a:endParaRPr lang="en-CA" sz="1500" dirty="0">
              <a:solidFill>
                <a:srgbClr val="212121"/>
              </a:solidFill>
              <a:cs typeface="Arial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CA" sz="1500" dirty="0">
                <a:latin typeface="Arial"/>
                <a:cs typeface="Arial"/>
              </a:rPr>
              <a:t>"</a:t>
            </a:r>
            <a:r>
              <a:rPr lang="en-CA" sz="1500" dirty="0">
                <a:latin typeface="Arial"/>
                <a:cs typeface="Arial"/>
                <a:hlinkClick r:id="rId5"/>
              </a:rPr>
              <a:t>Investigating the impact of the diode edge geometry on the effective active area of silicon sensors using AREA-X</a:t>
            </a:r>
            <a:r>
              <a:rPr lang="en-CA" sz="1500" dirty="0">
                <a:latin typeface="Arial"/>
                <a:cs typeface="Arial"/>
              </a:rPr>
              <a:t>"</a:t>
            </a:r>
            <a:r>
              <a:rPr lang="en-CA" sz="15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1500" dirty="0">
                <a:solidFill>
                  <a:srgbClr val="212121"/>
                </a:solidFill>
                <a:latin typeface="Arial"/>
                <a:cs typeface="Arial"/>
              </a:rPr>
              <a:t>Luise Poley </a:t>
            </a:r>
            <a:r>
              <a:rPr lang="en-CA" sz="1500" i="1" dirty="0">
                <a:solidFill>
                  <a:srgbClr val="212121"/>
                </a:solidFill>
                <a:latin typeface="Arial"/>
                <a:cs typeface="Arial"/>
              </a:rPr>
              <a:t>et al</a:t>
            </a:r>
            <a:r>
              <a:rPr lang="en-CA" sz="1500" dirty="0">
                <a:solidFill>
                  <a:srgbClr val="212121"/>
                </a:solidFill>
                <a:latin typeface="Arial"/>
                <a:cs typeface="Arial"/>
              </a:rPr>
              <a:t> 2025 </a:t>
            </a:r>
            <a:r>
              <a:rPr lang="en-CA" sz="1500" i="1" dirty="0">
                <a:solidFill>
                  <a:srgbClr val="212121"/>
                </a:solidFill>
                <a:latin typeface="Arial"/>
                <a:cs typeface="Arial"/>
              </a:rPr>
              <a:t>JINST</a:t>
            </a:r>
            <a:r>
              <a:rPr lang="en-CA" sz="1500" dirty="0">
                <a:solidFill>
                  <a:srgbClr val="212121"/>
                </a:solidFill>
                <a:latin typeface="Arial"/>
                <a:cs typeface="Arial"/>
              </a:rPr>
              <a:t> </a:t>
            </a:r>
            <a:r>
              <a:rPr lang="en-CA" sz="1500" b="1" dirty="0">
                <a:solidFill>
                  <a:srgbClr val="212121"/>
                </a:solidFill>
                <a:latin typeface="Arial"/>
                <a:cs typeface="Arial"/>
              </a:rPr>
              <a:t>20</a:t>
            </a:r>
            <a:r>
              <a:rPr lang="en-CA" sz="1500" dirty="0">
                <a:solidFill>
                  <a:srgbClr val="212121"/>
                </a:solidFill>
                <a:latin typeface="Arial"/>
                <a:cs typeface="Arial"/>
              </a:rPr>
              <a:t> P05010</a:t>
            </a:r>
            <a:endParaRPr lang="en-CA" sz="1500" dirty="0">
              <a:solidFill>
                <a:srgbClr val="212121"/>
              </a:solidFill>
              <a:cs typeface="Arial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CA" sz="1500" dirty="0">
                <a:solidFill>
                  <a:srgbClr val="212121"/>
                </a:solidFill>
                <a:latin typeface="Arial"/>
                <a:cs typeface="Arial"/>
              </a:rPr>
              <a:t>"</a:t>
            </a:r>
            <a:r>
              <a:rPr lang="en-CA" sz="1500" dirty="0">
                <a:latin typeface="Arial"/>
                <a:cs typeface="Arial"/>
                <a:hlinkClick r:id="rId6"/>
              </a:rPr>
              <a:t>Test beam measurements and computer simulations of the ATLAS </a:t>
            </a:r>
            <a:r>
              <a:rPr lang="en-CA" sz="1500" dirty="0" err="1">
                <a:latin typeface="Arial"/>
                <a:cs typeface="Arial"/>
                <a:hlinkClick r:id="rId6"/>
              </a:rPr>
              <a:t>ITk</a:t>
            </a:r>
            <a:r>
              <a:rPr lang="en-CA" sz="1500" dirty="0">
                <a:latin typeface="Arial"/>
                <a:cs typeface="Arial"/>
                <a:hlinkClick r:id="rId6"/>
              </a:rPr>
              <a:t> R2 silicon strip detector</a:t>
            </a:r>
            <a:r>
              <a:rPr lang="en-CA" sz="1500" dirty="0">
                <a:solidFill>
                  <a:srgbClr val="212121"/>
                </a:solidFill>
                <a:latin typeface="Arial"/>
                <a:cs typeface="Arial"/>
              </a:rPr>
              <a:t>" J.-H. Arling </a:t>
            </a:r>
            <a:r>
              <a:rPr lang="en-CA" sz="1500" i="1" dirty="0">
                <a:solidFill>
                  <a:srgbClr val="212121"/>
                </a:solidFill>
                <a:latin typeface="Arial"/>
                <a:cs typeface="Arial"/>
              </a:rPr>
              <a:t>et al</a:t>
            </a:r>
            <a:r>
              <a:rPr lang="en-CA" sz="1500" dirty="0">
                <a:solidFill>
                  <a:srgbClr val="212121"/>
                </a:solidFill>
                <a:latin typeface="Arial"/>
                <a:cs typeface="Arial"/>
              </a:rPr>
              <a:t> 2025 </a:t>
            </a:r>
            <a:r>
              <a:rPr lang="en-CA" sz="1500" i="1" dirty="0">
                <a:solidFill>
                  <a:srgbClr val="212121"/>
                </a:solidFill>
                <a:latin typeface="Arial"/>
                <a:cs typeface="Arial"/>
              </a:rPr>
              <a:t>JINST</a:t>
            </a:r>
            <a:r>
              <a:rPr lang="en-CA" sz="1500" dirty="0">
                <a:solidFill>
                  <a:srgbClr val="212121"/>
                </a:solidFill>
                <a:latin typeface="Arial"/>
                <a:cs typeface="Arial"/>
              </a:rPr>
              <a:t> </a:t>
            </a:r>
            <a:r>
              <a:rPr lang="en-CA" sz="1500" b="1" dirty="0">
                <a:solidFill>
                  <a:srgbClr val="212121"/>
                </a:solidFill>
                <a:latin typeface="Arial"/>
                <a:cs typeface="Arial"/>
              </a:rPr>
              <a:t>20</a:t>
            </a:r>
            <a:r>
              <a:rPr lang="en-CA" sz="1500" dirty="0">
                <a:solidFill>
                  <a:srgbClr val="212121"/>
                </a:solidFill>
                <a:latin typeface="Arial"/>
                <a:cs typeface="Arial"/>
              </a:rPr>
              <a:t> P07033</a:t>
            </a:r>
            <a:endParaRPr lang="en-CA" sz="1500" dirty="0">
              <a:solidFill>
                <a:srgbClr val="212121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CA" sz="1500" dirty="0">
                <a:solidFill>
                  <a:srgbClr val="000000"/>
                </a:solidFill>
                <a:latin typeface="Arial"/>
                <a:cs typeface="Arial"/>
              </a:rPr>
              <a:t>ATLAS Masterclass at TRIUMF May 2</a:t>
            </a:r>
            <a:endParaRPr lang="en-CA" sz="15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CA" sz="1500" dirty="0">
                <a:solidFill>
                  <a:srgbClr val="212121"/>
                </a:solidFill>
                <a:latin typeface="Arial"/>
                <a:cs typeface="Arial"/>
              </a:rPr>
              <a:t>Outreach event for high school students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54A202-AF4F-5BC7-18E9-14ECEE9AB7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20" y="838836"/>
            <a:ext cx="2255661" cy="11880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0B7305-2E05-5A28-EAEA-762AFA001C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082" y="987792"/>
            <a:ext cx="1221318" cy="10332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EA5B2B-1084-EB37-1299-3D86C4EDD7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5249" y="-24882"/>
            <a:ext cx="1529675" cy="273429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0FFB00C-77EB-37B3-F2CA-4309E6885859}"/>
              </a:ext>
            </a:extLst>
          </p:cNvPr>
          <p:cNvGrpSpPr/>
          <p:nvPr/>
        </p:nvGrpSpPr>
        <p:grpSpPr>
          <a:xfrm>
            <a:off x="6342671" y="65067"/>
            <a:ext cx="4195177" cy="2908375"/>
            <a:chOff x="5961671" y="103068"/>
            <a:chExt cx="4576177" cy="3196168"/>
          </a:xfrm>
        </p:grpSpPr>
        <p:pic>
          <p:nvPicPr>
            <p:cNvPr id="7" name="Picture 6" descr="A computer screen with many small circuit boards&#10;&#10;AI-generated content may be incorrect.">
              <a:extLst>
                <a:ext uri="{FF2B5EF4-FFF2-40B4-BE49-F238E27FC236}">
                  <a16:creationId xmlns:a16="http://schemas.microsoft.com/office/drawing/2014/main" id="{FB33B73B-E899-C9A0-71C4-85697100A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61671" y="103068"/>
              <a:ext cx="4576177" cy="289500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7E01698-50B6-499D-4BE6-B9D5534A6EAC}"/>
                </a:ext>
              </a:extLst>
            </p:cNvPr>
            <p:cNvSpPr txBox="1"/>
            <p:nvPr/>
          </p:nvSpPr>
          <p:spPr>
            <a:xfrm>
              <a:off x="5963920" y="2927181"/>
              <a:ext cx="4465145" cy="37205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err="1">
                  <a:cs typeface="Arial"/>
                </a:rPr>
                <a:t>ITk</a:t>
              </a:r>
              <a:r>
                <a:rPr lang="en-US" sz="1600" dirty="0">
                  <a:cs typeface="Arial"/>
                </a:rPr>
                <a:t> petal beam test at Diamond LS</a:t>
              </a:r>
              <a:endParaRPr lang="en-US" sz="16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26C526-5377-146A-E111-89D51DCAAD19}"/>
              </a:ext>
            </a:extLst>
          </p:cNvPr>
          <p:cNvGrpSpPr/>
          <p:nvPr/>
        </p:nvGrpSpPr>
        <p:grpSpPr>
          <a:xfrm>
            <a:off x="7972245" y="3004867"/>
            <a:ext cx="4087483" cy="3381826"/>
            <a:chOff x="7972245" y="3004867"/>
            <a:chExt cx="4087483" cy="3381826"/>
          </a:xfrm>
        </p:grpSpPr>
        <p:pic>
          <p:nvPicPr>
            <p:cNvPr id="10" name="Picture 9" descr="A graph with green and grey bars&#10;&#10;AI-generated content may be incorrect.">
              <a:extLst>
                <a:ext uri="{FF2B5EF4-FFF2-40B4-BE49-F238E27FC236}">
                  <a16:creationId xmlns:a16="http://schemas.microsoft.com/office/drawing/2014/main" id="{8EF31505-FE8A-A636-2BA9-7A205C1F9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715589" y="4899533"/>
              <a:ext cx="2293010" cy="1487160"/>
            </a:xfrm>
            <a:prstGeom prst="rect">
              <a:avLst/>
            </a:prstGeom>
          </p:spPr>
        </p:pic>
        <p:pic>
          <p:nvPicPr>
            <p:cNvPr id="11" name="Picture 10" descr="A graph with text on it&#10;&#10;AI-generated content may be incorrect.">
              <a:extLst>
                <a:ext uri="{FF2B5EF4-FFF2-40B4-BE49-F238E27FC236}">
                  <a16:creationId xmlns:a16="http://schemas.microsoft.com/office/drawing/2014/main" id="{A5CA946E-9EF3-82F2-EF05-6CCB2AD5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715590" y="3368345"/>
              <a:ext cx="2293010" cy="148715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62F3AC-958C-9FA0-BC16-A41B58EE5CF4}"/>
                </a:ext>
              </a:extLst>
            </p:cNvPr>
            <p:cNvSpPr txBox="1"/>
            <p:nvPr/>
          </p:nvSpPr>
          <p:spPr>
            <a:xfrm>
              <a:off x="7972245" y="3004867"/>
              <a:ext cx="4087483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err="1">
                  <a:cs typeface="Arial"/>
                </a:rPr>
                <a:t>ITk</a:t>
              </a:r>
              <a:r>
                <a:rPr lang="en-US" sz="1600" dirty="0">
                  <a:cs typeface="Arial"/>
                </a:rPr>
                <a:t> Strips Endcap Module Production:</a:t>
              </a:r>
              <a:endParaRPr lang="en-US" sz="1600" dirty="0"/>
            </a:p>
          </p:txBody>
        </p:sp>
      </p:grpSp>
      <p:pic>
        <p:nvPicPr>
          <p:cNvPr id="16" name="Picture 15" descr="A group of people sitting in a room with a projector screen&#10;&#10;AI-generated content may be incorrect.">
            <a:extLst>
              <a:ext uri="{FF2B5EF4-FFF2-40B4-BE49-F238E27FC236}">
                <a16:creationId xmlns:a16="http://schemas.microsoft.com/office/drawing/2014/main" id="{DA586368-1935-A454-0DAE-EDEBC05D4E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29060" y="3427343"/>
            <a:ext cx="2405270" cy="1765853"/>
          </a:xfrm>
          <a:prstGeom prst="rect">
            <a:avLst/>
          </a:prstGeom>
        </p:spPr>
      </p:pic>
      <p:pic>
        <p:nvPicPr>
          <p:cNvPr id="8" name="Picture 7" descr="A group of people sitting at tables with laptops&#10;&#10;AI-generated content may be incorrect.">
            <a:extLst>
              <a:ext uri="{FF2B5EF4-FFF2-40B4-BE49-F238E27FC236}">
                <a16:creationId xmlns:a16="http://schemas.microsoft.com/office/drawing/2014/main" id="{3AD1F175-B14D-152B-B482-A8C7AC4C94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40556" y="4885082"/>
            <a:ext cx="2352261" cy="175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57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63657-5DAA-2C32-A852-43AB50881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86EA7-7441-CEC2-059E-45DAAA833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8953827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High Energy</a:t>
            </a:r>
            <a:endParaRPr lang="en-US" sz="32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DC8F207-F309-BDC3-A6C8-FB472F1F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328" y="2426811"/>
            <a:ext cx="8475090" cy="4130803"/>
          </a:xfrm>
        </p:spPr>
        <p:txBody>
          <a:bodyPr lIns="91440" tIns="45720" rIns="91440" bIns="45720" anchor="t"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Recent publications with substantial TRIUMF contributions to analysis: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Measurements of the production cross-sections of a Higgs boson in association with a vector boson and decaying into WW* … </a:t>
            </a: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08 (2025) 034</a:t>
            </a: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Constraining off-shell Higgs boson production and the Higgs boson total width using WW to </a:t>
            </a:r>
            <a:r>
              <a:rPr lang="en-CA" sz="1800" dirty="0" err="1">
                <a:solidFill>
                  <a:srgbClr val="000000"/>
                </a:solidFill>
                <a:latin typeface="Arial"/>
                <a:cs typeface="Arial"/>
              </a:rPr>
              <a:t>lνlν</a:t>
            </a: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 final states... </a:t>
            </a: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Phys. Lett. B 870 (2025) 139898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Measurements of Higgs boson production via gluon-gluon fusion and vector-boson fusion using H→WW∗→ℓ</a:t>
            </a:r>
            <a:r>
              <a:rPr lang="en-CA" sz="1800" dirty="0" err="1">
                <a:solidFill>
                  <a:srgbClr val="000000"/>
                </a:solidFill>
                <a:latin typeface="Arial"/>
                <a:cs typeface="Arial"/>
              </a:rPr>
              <a:t>ν</a:t>
            </a: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ℓ</a:t>
            </a:r>
            <a:r>
              <a:rPr lang="en-CA" sz="1800" dirty="0" err="1">
                <a:solidFill>
                  <a:srgbClr val="000000"/>
                </a:solidFill>
                <a:latin typeface="Arial"/>
                <a:cs typeface="Arial"/>
              </a:rPr>
              <a:t>ν</a:t>
            </a: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 decays in pp collisions ... and their effective field theory interpretations </a:t>
            </a: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  <a:hlinkClick r:id="rId5"/>
              </a:rPr>
              <a:t>Eur. Phys. J. C 85 (2025) 1403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Combination of ATLAS and CMS searches for Higgs boson pair production at √s=13 TeV (</a:t>
            </a: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  <a:hlinkClick r:id="rId6"/>
              </a:rPr>
              <a:t>arXiv:2602.23991</a:t>
            </a: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, submitted to PRL)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Search for long-lived charged particles using large specific ionisation loss and time of flight in 140 fb−1 of pp collisions... </a:t>
            </a: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  <a:hlinkClick r:id="rId7"/>
              </a:rPr>
              <a:t>JHEP 07 (2025) 140</a:t>
            </a:r>
            <a:endParaRPr lang="en-CA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Breaking barriers: the impact of ATLAS Virtual Visits in science communication (</a:t>
            </a: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  <a:hlinkClick r:id="rId8"/>
              </a:rPr>
              <a:t>arXiv:2601.22457</a:t>
            </a: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, accepted EPJP Apr.30)</a:t>
            </a:r>
            <a:endParaRPr lang="en-CA" sz="1800" dirty="0">
              <a:solidFill>
                <a:srgbClr val="000000"/>
              </a:solidFill>
              <a:cs typeface="Arial"/>
            </a:endParaRPr>
          </a:p>
          <a:p>
            <a:pPr lvl="1"/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Measurements and interpretations of WZ production cross-sections in pp collisions at √s=13 TeV </a:t>
            </a: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  <a:hlinkClick r:id="rId9"/>
              </a:rPr>
              <a:t>JHEP 11 (2025) 006</a:t>
            </a:r>
            <a:endParaRPr lang="en-CA" sz="1800" dirty="0">
              <a:solidFill>
                <a:srgbClr val="000000"/>
              </a:solidFill>
              <a:cs typeface="Arial"/>
            </a:endParaRPr>
          </a:p>
          <a:p>
            <a:pPr lvl="1"/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Search for displaced decays of long-lived particles in events with missing transverse momentum in √s=13 TeV pp collisions (</a:t>
            </a: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  <a:hlinkClick r:id="rId10"/>
              </a:rPr>
              <a:t>arXiv:2603.12051</a:t>
            </a: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, submitted to JHEP)</a:t>
            </a:r>
            <a:endParaRPr lang="en-CA" sz="1800" dirty="0">
              <a:solidFill>
                <a:srgbClr val="000000"/>
              </a:solidFill>
              <a:cs typeface="Arial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CA" sz="1800" dirty="0">
              <a:solidFill>
                <a:srgbClr val="000000"/>
              </a:solidFill>
              <a:cs typeface="Arial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CA" sz="1800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5E3CCF-4158-3153-6A4C-7E1993C7EF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01" y="913413"/>
            <a:ext cx="2255661" cy="11880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8F81B3-BC9A-03C8-9738-3E390D01A8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082" y="916223"/>
            <a:ext cx="1221318" cy="10332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E73DB5-20CB-0909-9CB8-71428957021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5249" y="-24882"/>
            <a:ext cx="1529675" cy="27342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FCB8EC-AA41-3FBB-600A-47F48ED1A9B7}"/>
              </a:ext>
            </a:extLst>
          </p:cNvPr>
          <p:cNvGrpSpPr/>
          <p:nvPr/>
        </p:nvGrpSpPr>
        <p:grpSpPr>
          <a:xfrm>
            <a:off x="5153904" y="-2760"/>
            <a:ext cx="4472992" cy="2290512"/>
            <a:chOff x="5815262" y="4429"/>
            <a:chExt cx="4472992" cy="22905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A2B2B7F-F00A-BA0D-D5FB-6D89F9EFF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264484" y="4429"/>
              <a:ext cx="3023770" cy="229051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A7D142-A3DB-0CC8-19A7-E7121916BD1B}"/>
                </a:ext>
              </a:extLst>
            </p:cNvPr>
            <p:cNvSpPr txBox="1"/>
            <p:nvPr/>
          </p:nvSpPr>
          <p:spPr>
            <a:xfrm>
              <a:off x="5815262" y="147052"/>
              <a:ext cx="144646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dirty="0">
                  <a:cs typeface="Arial"/>
                </a:rPr>
                <a:t>2602.23991</a:t>
              </a:r>
              <a:endParaRPr lang="en-US" sz="16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A6B8A61-4D25-7D58-0275-5E4CA15550CE}"/>
              </a:ext>
            </a:extLst>
          </p:cNvPr>
          <p:cNvGrpSpPr/>
          <p:nvPr/>
        </p:nvGrpSpPr>
        <p:grpSpPr>
          <a:xfrm>
            <a:off x="8977892" y="3647387"/>
            <a:ext cx="3212748" cy="2627551"/>
            <a:chOff x="8976960" y="2833335"/>
            <a:chExt cx="3212748" cy="262755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D08B557-11B4-F4BB-A3EA-B816C44FA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976960" y="2833335"/>
              <a:ext cx="3212748" cy="229199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D3B0D5-2BA6-CA77-B1A4-82899E2CC10E}"/>
                </a:ext>
              </a:extLst>
            </p:cNvPr>
            <p:cNvSpPr txBox="1"/>
            <p:nvPr/>
          </p:nvSpPr>
          <p:spPr>
            <a:xfrm>
              <a:off x="10124721" y="5122332"/>
              <a:ext cx="1607256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dirty="0">
                  <a:cs typeface="Arial"/>
                </a:rPr>
                <a:t>2603.12051</a:t>
              </a:r>
              <a:endParaRPr lang="en-US" sz="1600" dirty="0"/>
            </a:p>
          </p:txBody>
        </p:sp>
      </p:grp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C38D3501-213E-501B-E72B-E92BAA5F34A2}"/>
              </a:ext>
            </a:extLst>
          </p:cNvPr>
          <p:cNvSpPr/>
          <p:nvPr/>
        </p:nvSpPr>
        <p:spPr>
          <a:xfrm>
            <a:off x="9246372" y="3307857"/>
            <a:ext cx="949677" cy="400982"/>
          </a:xfrm>
          <a:prstGeom prst="cloudCallout">
            <a:avLst/>
          </a:prstGeom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cs typeface="Arial"/>
              </a:rPr>
              <a:t>Like prompt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B261E8C1-8ED3-7D27-2E9D-FDF419353C4B}"/>
              </a:ext>
            </a:extLst>
          </p:cNvPr>
          <p:cNvSpPr/>
          <p:nvPr/>
        </p:nvSpPr>
        <p:spPr>
          <a:xfrm>
            <a:off x="11309392" y="2867886"/>
            <a:ext cx="879120" cy="838424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800">
                <a:cs typeface="Arial"/>
              </a:rPr>
              <a:t>No </a:t>
            </a:r>
            <a:r>
              <a:rPr lang="en-US" sz="800" err="1">
                <a:cs typeface="Arial"/>
              </a:rPr>
              <a:t>moresilicon</a:t>
            </a:r>
            <a:r>
              <a:rPr lang="en-US" sz="800">
                <a:cs typeface="Arial"/>
              </a:rPr>
              <a:t> tracker hits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2E6A2739-4463-345E-ABC1-30A55C002BAD}"/>
              </a:ext>
            </a:extLst>
          </p:cNvPr>
          <p:cNvSpPr/>
          <p:nvPr/>
        </p:nvSpPr>
        <p:spPr>
          <a:xfrm>
            <a:off x="9512221" y="1257622"/>
            <a:ext cx="879120" cy="838424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800">
                <a:cs typeface="Arial"/>
              </a:rPr>
              <a:t>Higgs self-coupling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97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99304-6CF2-9D2A-E788-669099447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B54F5-C4DE-5517-07C2-71105D809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10614059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Dark Sector and Neutrinos</a:t>
            </a:r>
            <a:endParaRPr lang="en-US" sz="3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57CCF1-CE17-6178-9C77-41F56AA4A8B7}"/>
              </a:ext>
            </a:extLst>
          </p:cNvPr>
          <p:cNvSpPr txBox="1"/>
          <p:nvPr/>
        </p:nvSpPr>
        <p:spPr>
          <a:xfrm>
            <a:off x="8027740" y="2339320"/>
            <a:ext cx="4342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>
              <a:ea typeface="+mn-lt"/>
              <a:cs typeface="+mn-lt"/>
            </a:endParaRPr>
          </a:p>
          <a:p>
            <a:endParaRPr lang="en-GB" sz="1800">
              <a:ea typeface="+mn-lt"/>
              <a:cs typeface="+mn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BD96B7-5A19-44D5-0737-C4FD10CDE9D3}"/>
              </a:ext>
            </a:extLst>
          </p:cNvPr>
          <p:cNvSpPr txBox="1">
            <a:spLocks/>
          </p:cNvSpPr>
          <p:nvPr/>
        </p:nvSpPr>
        <p:spPr>
          <a:xfrm>
            <a:off x="184268" y="1131072"/>
            <a:ext cx="6262701" cy="256949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en-CA" sz="1000" kern="100">
              <a:solidFill>
                <a:srgbClr val="212121"/>
              </a:solidFill>
              <a:latin typeface="Arial"/>
              <a:cs typeface="Calibri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CA" altLang="en-US" sz="1800">
                <a:solidFill>
                  <a:srgbClr val="000000"/>
                </a:solidFill>
                <a:latin typeface="+mn-lt"/>
                <a:cs typeface="Arial"/>
              </a:rPr>
              <a:t>Intermediate detector (IWCD) facility construction is underway with first caisson for pit excavation completed (pictured)</a:t>
            </a:r>
            <a:endParaRPr lang="en-US" altLang="en-US" sz="1800">
              <a:latin typeface="+mn-lt"/>
            </a:endParaRPr>
          </a:p>
          <a:p>
            <a:pPr marL="742950" lvl="1">
              <a:buFont typeface="Courier New" charset="2"/>
              <a:buChar char="o"/>
            </a:pPr>
            <a:r>
              <a:rPr lang="en-CA" altLang="en-US" sz="1800">
                <a:latin typeface="Arial"/>
                <a:cs typeface="Arial"/>
              </a:rPr>
              <a:t>IWCD is Canadian (and TRIUMF) led project (right)</a:t>
            </a:r>
            <a:endParaRPr lang="en-CA" altLang="en-US" sz="1800"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CA" altLang="en-US" sz="1800">
                <a:latin typeface="Arial"/>
                <a:cs typeface="Arial"/>
              </a:rPr>
              <a:t>Hyper-K Detector cavity excavation complete and tank construction proceeding (pictured)</a:t>
            </a:r>
            <a:endParaRPr lang="en-CA" altLang="en-US" sz="1800">
              <a:cs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1800" baseline="300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CA" sz="1800" kern="100">
              <a:solidFill>
                <a:srgbClr val="212121"/>
              </a:solidFill>
              <a:cs typeface="Calibri"/>
            </a:endParaRPr>
          </a:p>
          <a:p>
            <a:pPr marL="0" indent="0">
              <a:spcBef>
                <a:spcPts val="600"/>
              </a:spcBef>
              <a:buNone/>
            </a:pPr>
            <a:br>
              <a:rPr lang="en-CA" sz="1600" kern="100">
                <a:latin typeface="Arial"/>
                <a:cs typeface="Arial"/>
              </a:rPr>
            </a:br>
            <a:br>
              <a:rPr lang="en-CA" sz="1600" kern="100">
                <a:latin typeface="Arial"/>
                <a:cs typeface="Arial"/>
              </a:rPr>
            </a:br>
            <a:endParaRPr lang="en-CA" sz="1800" kern="100">
              <a:solidFill>
                <a:srgbClr val="212121"/>
              </a:solidFill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180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38C280CD-D1A2-E0B0-5CFF-85112689C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A circular concrete structure with a round hole in it&#10;&#10;AI-generated content may be incorrect.">
            <a:extLst>
              <a:ext uri="{FF2B5EF4-FFF2-40B4-BE49-F238E27FC236}">
                <a16:creationId xmlns:a16="http://schemas.microsoft.com/office/drawing/2014/main" id="{7DBBFE1D-7BA4-05A6-5893-352CFE87D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16" y="3917880"/>
            <a:ext cx="5690283" cy="2659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26C508-92E4-0872-FCFD-455DB535A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243" y="3921518"/>
            <a:ext cx="4607998" cy="2658551"/>
          </a:xfrm>
          <a:prstGeom prst="rect">
            <a:avLst/>
          </a:prstGeom>
        </p:spPr>
      </p:pic>
      <p:pic>
        <p:nvPicPr>
          <p:cNvPr id="8" name="Picture 7" descr="Inauguration of Next-Generation Neutrino Science Organization — Department  of Physics , Faculty of Science &amp; Graduate School of Science,The University  of Tokyo">
            <a:extLst>
              <a:ext uri="{FF2B5EF4-FFF2-40B4-BE49-F238E27FC236}">
                <a16:creationId xmlns:a16="http://schemas.microsoft.com/office/drawing/2014/main" id="{ED8F0591-9384-7B98-7642-84D903F45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393" y="104923"/>
            <a:ext cx="2743197" cy="791459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5EAD081-BAC3-C9A1-D01C-8620C5208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9449" y="1276350"/>
            <a:ext cx="2976552" cy="2120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FD9563-49FE-653D-FD22-3934E1B966B9}"/>
              </a:ext>
            </a:extLst>
          </p:cNvPr>
          <p:cNvSpPr txBox="1"/>
          <p:nvPr/>
        </p:nvSpPr>
        <p:spPr>
          <a:xfrm>
            <a:off x="7330314" y="912983"/>
            <a:ext cx="27448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IWCD Contributions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EEF68B-D5E4-F36A-E9ED-EF328E3EFFA7}"/>
              </a:ext>
            </a:extLst>
          </p:cNvPr>
          <p:cNvSpPr txBox="1"/>
          <p:nvPr/>
        </p:nvSpPr>
        <p:spPr>
          <a:xfrm>
            <a:off x="1875664" y="3554582"/>
            <a:ext cx="27448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IWCD Pit Excavation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0C84A2-295A-F585-998E-0835E26E9661}"/>
              </a:ext>
            </a:extLst>
          </p:cNvPr>
          <p:cNvSpPr txBox="1"/>
          <p:nvPr/>
        </p:nvSpPr>
        <p:spPr>
          <a:xfrm>
            <a:off x="7222364" y="3554582"/>
            <a:ext cx="33734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Hyper-K Tank Construction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3BD959-A209-F17B-769C-D8B1A47C1F7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70290" y="-44970"/>
            <a:ext cx="15367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91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E378E-2129-DC78-4632-0FDB54F13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56C65-7646-F6CF-8C82-3F55430C8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10614059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Dark Sector and Neutrinos</a:t>
            </a:r>
            <a:endParaRPr lang="en-US" sz="32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CA7F18-2F04-83CB-055D-C7B802D3AEA5}"/>
              </a:ext>
            </a:extLst>
          </p:cNvPr>
          <p:cNvSpPr txBox="1">
            <a:spLocks/>
          </p:cNvSpPr>
          <p:nvPr/>
        </p:nvSpPr>
        <p:spPr>
          <a:xfrm>
            <a:off x="184268" y="497961"/>
            <a:ext cx="10009201" cy="134394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en-CA" sz="1000" kern="100">
              <a:solidFill>
                <a:srgbClr val="212121"/>
              </a:solidFill>
              <a:latin typeface="Arial"/>
              <a:cs typeface="Calibri"/>
            </a:endParaRPr>
          </a:p>
          <a:p>
            <a:pPr marL="0" indent="0">
              <a:buNone/>
            </a:pPr>
            <a:endParaRPr lang="en-CA" altLang="en-US" sz="180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</a:pPr>
            <a:r>
              <a:rPr lang="en-CA" altLang="en-US" sz="1800">
                <a:solidFill>
                  <a:srgbClr val="000000"/>
                </a:solidFill>
                <a:latin typeface="Arial"/>
                <a:cs typeface="Arial"/>
              </a:rPr>
              <a:t>TRIUMF SciTech group supported production and testing of IWCD multi-PMT and Outer Detector electronics mainboards in progress with expected completion this summer</a:t>
            </a:r>
          </a:p>
          <a:p>
            <a:pPr marL="285750" indent="-285750">
              <a:buFont typeface="Wingdings" charset="2"/>
            </a:pPr>
            <a:r>
              <a:rPr lang="en-CA" altLang="en-US" sz="1800">
                <a:solidFill>
                  <a:srgbClr val="000000"/>
                </a:solidFill>
                <a:latin typeface="Arial"/>
                <a:cs typeface="Arial"/>
              </a:rPr>
              <a:t>Preparation for initial IWCD and Hyper-K multi-PMT production at UVic and Carleton with TRIUMF support is nearing completion and production will start soon</a:t>
            </a:r>
            <a:endParaRPr lang="en-CA" altLang="en-US" sz="180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</a:pPr>
            <a:r>
              <a:rPr lang="en-CA" altLang="en-US" sz="1800">
                <a:solidFill>
                  <a:srgbClr val="000000"/>
                </a:solidFill>
                <a:latin typeface="Arial"/>
                <a:cs typeface="Arial"/>
              </a:rPr>
              <a:t>Water Monitor System (WMS) development at TRIUMF is continuing after successful initial operation in WCTE</a:t>
            </a:r>
            <a:endParaRPr lang="en-CA" altLang="en-US" sz="1800">
              <a:solidFill>
                <a:srgbClr val="000000"/>
              </a:solidFill>
            </a:endParaRPr>
          </a:p>
          <a:p>
            <a:pPr marL="742950" lvl="1">
              <a:buFont typeface="Courier New" charset="2"/>
              <a:buChar char="o"/>
            </a:pPr>
            <a:r>
              <a:rPr lang="en-CA" altLang="en-US" sz="1800">
                <a:solidFill>
                  <a:srgbClr val="000000"/>
                </a:solidFill>
                <a:latin typeface="Arial"/>
                <a:cs typeface="Arial"/>
              </a:rPr>
              <a:t>Detailed characterization and study of tap water and deionized water </a:t>
            </a:r>
            <a:endParaRPr lang="en-CA" altLang="en-US" sz="1800">
              <a:solidFill>
                <a:srgbClr val="000000"/>
              </a:solidFill>
            </a:endParaRPr>
          </a:p>
          <a:p>
            <a:pPr marL="742950" lvl="1">
              <a:buFont typeface="Courier New" charset="2"/>
              <a:buChar char="o"/>
            </a:pPr>
            <a:r>
              <a:rPr lang="en-CA" altLang="en-US" sz="1800">
                <a:solidFill>
                  <a:srgbClr val="000000"/>
                </a:solidFill>
                <a:latin typeface="Arial"/>
                <a:cs typeface="Arial"/>
              </a:rPr>
              <a:t>Input for IWCD water filling plan</a:t>
            </a:r>
            <a:endParaRPr lang="en-CA" altLang="en-US" sz="180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</a:pPr>
            <a:endParaRPr lang="en-CA" altLang="en-US" sz="180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</a:pPr>
            <a:endParaRPr lang="en-GB" sz="18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1800" baseline="300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CA" sz="1800" kern="100">
              <a:solidFill>
                <a:srgbClr val="212121"/>
              </a:solidFill>
              <a:cs typeface="Calibri"/>
            </a:endParaRPr>
          </a:p>
          <a:p>
            <a:pPr marL="0" indent="0">
              <a:spcBef>
                <a:spcPts val="600"/>
              </a:spcBef>
              <a:buNone/>
            </a:pPr>
            <a:br>
              <a:rPr lang="en-CA" sz="1600" kern="100">
                <a:latin typeface="Arial"/>
                <a:cs typeface="Arial"/>
              </a:rPr>
            </a:br>
            <a:br>
              <a:rPr lang="en-CA" sz="1600" kern="100">
                <a:latin typeface="Arial"/>
                <a:cs typeface="Arial"/>
              </a:rPr>
            </a:br>
            <a:endParaRPr lang="en-CA" sz="1800" kern="100">
              <a:solidFill>
                <a:srgbClr val="212121"/>
              </a:solidFill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180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0306BDFD-B7E2-8370-234D-7D6A6F0BF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 descr="Inauguration of Next-Generation Neutrino Science Organization — Department  of Physics , Faculty of Science &amp; Graduate School of Science,The University  of Tokyo">
            <a:extLst>
              <a:ext uri="{FF2B5EF4-FFF2-40B4-BE49-F238E27FC236}">
                <a16:creationId xmlns:a16="http://schemas.microsoft.com/office/drawing/2014/main" id="{67F72114-C068-94BF-BB17-56388E7BE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393" y="104923"/>
            <a:ext cx="2743197" cy="791459"/>
          </a:xfrm>
          <a:prstGeom prst="rect">
            <a:avLst/>
          </a:prstGeom>
        </p:spPr>
      </p:pic>
      <p:pic>
        <p:nvPicPr>
          <p:cNvPr id="3" name="Picture 2" descr="A group of round black objects in a cardboard container&#10;&#10;AI-generated content may be incorrect.">
            <a:extLst>
              <a:ext uri="{FF2B5EF4-FFF2-40B4-BE49-F238E27FC236}">
                <a16:creationId xmlns:a16="http://schemas.microsoft.com/office/drawing/2014/main" id="{29BCE18E-BAF9-7BC6-CB9A-005B9BEF8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13" y="4238230"/>
            <a:ext cx="3451880" cy="2430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ED25A5-4231-3D19-FF2B-372EF17E3929}"/>
              </a:ext>
            </a:extLst>
          </p:cNvPr>
          <p:cNvSpPr txBox="1"/>
          <p:nvPr/>
        </p:nvSpPr>
        <p:spPr>
          <a:xfrm>
            <a:off x="614427" y="3929652"/>
            <a:ext cx="32896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PMTs for Hyper-K multi-PMT Assembly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E49C40-EFE2-CD7C-FF73-35636CB9F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100" y="4235450"/>
            <a:ext cx="3937000" cy="2400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ED2766-6F02-091F-4973-81B75E83C94C}"/>
              </a:ext>
            </a:extLst>
          </p:cNvPr>
          <p:cNvSpPr txBox="1"/>
          <p:nvPr/>
        </p:nvSpPr>
        <p:spPr>
          <a:xfrm>
            <a:off x="8913877" y="3936001"/>
            <a:ext cx="27308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WMS Response to Gd Loading</a:t>
            </a:r>
            <a:endParaRPr lang="en-US"/>
          </a:p>
        </p:txBody>
      </p:sp>
      <p:pic>
        <p:nvPicPr>
          <p:cNvPr id="10" name="Picture 9" descr="A red and green circuit board with wires and wires&#10;&#10;AI-generated content may be incorrect.">
            <a:extLst>
              <a:ext uri="{FF2B5EF4-FFF2-40B4-BE49-F238E27FC236}">
                <a16:creationId xmlns:a16="http://schemas.microsoft.com/office/drawing/2014/main" id="{74B040F7-918C-ED42-9978-ECD8639D4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9750" y="4083050"/>
            <a:ext cx="3486150" cy="2641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5A94E3-A510-EEE1-1CA0-EC494DA107F3}"/>
              </a:ext>
            </a:extLst>
          </p:cNvPr>
          <p:cNvSpPr txBox="1"/>
          <p:nvPr/>
        </p:nvSpPr>
        <p:spPr>
          <a:xfrm>
            <a:off x="4348227" y="3783601"/>
            <a:ext cx="36198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Multi-PMT Mainboard Testing at TRIUMF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11864C-6357-6AEA-C367-9C4001CE6E5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70290" y="-44970"/>
            <a:ext cx="15367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48323-A7F0-092E-FC3F-8FB3CAF47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background with a red and blue line&#10;&#10;AI-generated content may be incorrect.">
            <a:extLst>
              <a:ext uri="{FF2B5EF4-FFF2-40B4-BE49-F238E27FC236}">
                <a16:creationId xmlns:a16="http://schemas.microsoft.com/office/drawing/2014/main" id="{958958C2-25B7-6BD3-2F3D-AAD2EA2C6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256" y="3646058"/>
            <a:ext cx="4590345" cy="3210581"/>
          </a:xfrm>
          <a:prstGeom prst="rect">
            <a:avLst/>
          </a:prstGeom>
        </p:spPr>
      </p:pic>
      <p:pic>
        <p:nvPicPr>
          <p:cNvPr id="15" name="Picture 14" descr="A group of people standing in a room with machinery&#10;&#10;AI-generated content may be incorrect.">
            <a:extLst>
              <a:ext uri="{FF2B5EF4-FFF2-40B4-BE49-F238E27FC236}">
                <a16:creationId xmlns:a16="http://schemas.microsoft.com/office/drawing/2014/main" id="{DCB79F8B-9AE7-8CE6-2004-DE59D8B21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46" y="3781777"/>
            <a:ext cx="4436925" cy="2943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803412-47D4-3511-F31D-3BE5E604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10614059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Dark Sector and Neutrinos</a:t>
            </a:r>
            <a:endParaRPr lang="en-US" sz="320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01985D4-FD7D-7507-D569-4283DFECC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68BA5D-C0CA-380C-5C2E-7C384E5CD56D}"/>
              </a:ext>
            </a:extLst>
          </p:cNvPr>
          <p:cNvSpPr txBox="1"/>
          <p:nvPr/>
        </p:nvSpPr>
        <p:spPr>
          <a:xfrm>
            <a:off x="9919948" y="3783982"/>
            <a:ext cx="199104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Left: </a:t>
            </a:r>
            <a:r>
              <a:rPr lang="en-US" sz="1400" err="1">
                <a:cs typeface="Arial"/>
              </a:rPr>
              <a:t>DarkLight</a:t>
            </a:r>
            <a:r>
              <a:rPr lang="en-US" sz="1400">
                <a:cs typeface="Arial"/>
              </a:rPr>
              <a:t> collaboration with the installed experiment. </a:t>
            </a:r>
            <a:endParaRPr lang="en-US">
              <a:cs typeface="Arial" panose="020B0604020202020204"/>
            </a:endParaRPr>
          </a:p>
          <a:p>
            <a:endParaRPr lang="en-US" sz="1400">
              <a:cs typeface="Arial"/>
            </a:endParaRPr>
          </a:p>
          <a:p>
            <a:r>
              <a:rPr lang="en-US" sz="1400">
                <a:cs typeface="Arial"/>
              </a:rPr>
              <a:t>Right: observed elastic peak in 10 MeV electrons scattering from a 1 micron carbon foil. The tail in data at high ΔE is due to backgrounds and radiative tails. ​</a:t>
            </a:r>
            <a:endParaRPr lang="en-US">
              <a:cs typeface="Arial" panose="020B0604020202020204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8CFF1C5-493D-0A32-7C2E-CD826F782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98" y="986595"/>
            <a:ext cx="9386263" cy="2683406"/>
          </a:xfrm>
        </p:spPr>
        <p:txBody>
          <a:bodyPr lIns="91440" tIns="45720" rIns="91440" bIns="45720" anchor="t"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sz="1800" dirty="0" err="1">
                <a:solidFill>
                  <a:srgbClr val="000000"/>
                </a:solidFill>
                <a:latin typeface="Arial"/>
                <a:cs typeface="Arial"/>
              </a:rPr>
              <a:t>DarkLight</a:t>
            </a: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 completed installation during Summer 2025</a:t>
            </a:r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First commissioning run on carbon target at energies from 10 to 30 MeV took place December 25-January 26</a:t>
            </a:r>
            <a:endParaRPr lang="en-CA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Now analyzing data and tuning reconstruction algorithms</a:t>
            </a:r>
            <a:endParaRPr lang="en-CA" sz="1800" dirty="0">
              <a:solidFill>
                <a:srgbClr val="000000"/>
              </a:solidFill>
              <a:cs typeface="Arial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Observations of elastic line and Moller scattering in commissioning data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Not able to observe Bethe-Heitler or inelastic processes at this time due to high backgrounds in accelerator hall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Found poor performance in GEM tracking detectors and must either refurbish or replace for future runs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Trigger detectors (TRIUMF/UBC) performing well as expected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Personnel news:</a:t>
            </a:r>
            <a:endParaRPr lang="en-CA" sz="1800" dirty="0">
              <a:solidFill>
                <a:srgbClr val="000000"/>
              </a:solidFill>
              <a:cs typeface="Arial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MSc student Gabby Gelinas (UBC) graduated; new MSc student Dean Reiter (UBC) joined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Supported 5 undergraduate student research projects since May 1 2025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Postdoc Laura Miller gave several seminars on </a:t>
            </a:r>
            <a:r>
              <a:rPr lang="en-CA" sz="1800" dirty="0" err="1">
                <a:solidFill>
                  <a:srgbClr val="000000"/>
                </a:solidFill>
                <a:latin typeface="Arial"/>
                <a:cs typeface="Arial"/>
              </a:rPr>
              <a:t>DarkLight</a:t>
            </a:r>
            <a:r>
              <a:rPr lang="en-CA" sz="1800" dirty="0">
                <a:solidFill>
                  <a:srgbClr val="000000"/>
                </a:solidFill>
                <a:latin typeface="Arial"/>
                <a:cs typeface="Arial"/>
              </a:rPr>
              <a:t> results</a:t>
            </a:r>
            <a:endParaRPr lang="en-CA" sz="1800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4" name="Picture 13" descr="A black and white logo&#10;&#10;AI-generated content may be incorrect.">
            <a:extLst>
              <a:ext uri="{FF2B5EF4-FFF2-40B4-BE49-F238E27FC236}">
                <a16:creationId xmlns:a16="http://schemas.microsoft.com/office/drawing/2014/main" id="{1B52AC82-DC07-8FB9-C8EC-512F6B20D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5564" y="64054"/>
            <a:ext cx="2156683" cy="1000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BD70D6-AAB5-0680-B571-2D7FFE159B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70290" y="-44970"/>
            <a:ext cx="15367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20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4430A-BC11-FAA1-65D9-526A946F3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E7F64-1D13-0087-820B-E23B7E6E2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10614059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Dark Sector and Neutrinos</a:t>
            </a:r>
            <a:endParaRPr lang="en-US" sz="3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7D64C6-D2E3-22B4-5E36-9325F41757A8}"/>
              </a:ext>
            </a:extLst>
          </p:cNvPr>
          <p:cNvGrpSpPr/>
          <p:nvPr/>
        </p:nvGrpSpPr>
        <p:grpSpPr>
          <a:xfrm>
            <a:off x="6010325" y="1368674"/>
            <a:ext cx="4458681" cy="3553851"/>
            <a:chOff x="7145291" y="3196498"/>
            <a:chExt cx="3346313" cy="23048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CC7D8A3-054A-5990-B260-2D435DFFD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08"/>
            <a:stretch>
              <a:fillRect/>
            </a:stretch>
          </p:blipFill>
          <p:spPr>
            <a:xfrm>
              <a:off x="7145291" y="3197937"/>
              <a:ext cx="3346313" cy="23034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66F9F9-078D-1641-8A59-ABC35DD17A91}"/>
                </a:ext>
              </a:extLst>
            </p:cNvPr>
            <p:cNvSpPr txBox="1"/>
            <p:nvPr/>
          </p:nvSpPr>
          <p:spPr>
            <a:xfrm>
              <a:off x="7324323" y="3196498"/>
              <a:ext cx="2963802" cy="20750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err="1">
                  <a:solidFill>
                    <a:schemeClr val="bg1"/>
                  </a:solidFill>
                  <a:cs typeface="Arial"/>
                </a:rPr>
                <a:t>SuperCDMS</a:t>
              </a:r>
              <a:r>
                <a:rPr lang="en-US" sz="1400">
                  <a:solidFill>
                    <a:schemeClr val="bg1"/>
                  </a:solidFill>
                  <a:cs typeface="Arial"/>
                </a:rPr>
                <a:t> cryostat: payload fully connected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86EC1EB-A8AA-C55B-9853-6F44E74E9AC0}"/>
              </a:ext>
            </a:extLst>
          </p:cNvPr>
          <p:cNvSpPr txBox="1"/>
          <p:nvPr/>
        </p:nvSpPr>
        <p:spPr>
          <a:xfrm>
            <a:off x="8027740" y="2339320"/>
            <a:ext cx="4342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>
              <a:ea typeface="+mn-lt"/>
              <a:cs typeface="+mn-lt"/>
            </a:endParaRPr>
          </a:p>
          <a:p>
            <a:endParaRPr lang="en-GB" sz="1800">
              <a:ea typeface="+mn-lt"/>
              <a:cs typeface="+mn-lt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993135-C842-7F0F-5689-129F7B3D02F3}"/>
              </a:ext>
            </a:extLst>
          </p:cNvPr>
          <p:cNvSpPr txBox="1">
            <a:spLocks/>
          </p:cNvSpPr>
          <p:nvPr/>
        </p:nvSpPr>
        <p:spPr>
          <a:xfrm>
            <a:off x="689426" y="1184458"/>
            <a:ext cx="5191434" cy="548282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CA" sz="2200" b="1" kern="100" err="1">
                <a:solidFill>
                  <a:srgbClr val="00B0F0"/>
                </a:solidFill>
                <a:latin typeface="Arial"/>
                <a:cs typeface="Calibri"/>
              </a:rPr>
              <a:t>SuperCDMS</a:t>
            </a:r>
            <a:endParaRPr lang="en-CA" sz="2200" b="1" kern="100">
              <a:solidFill>
                <a:srgbClr val="00B0F0"/>
              </a:solidFill>
              <a:latin typeface="Arial"/>
              <a:cs typeface="Calibri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CA" sz="1800">
                <a:latin typeface="Arial"/>
                <a:cs typeface="Arial"/>
              </a:rPr>
              <a:t>Direct dark matter (DM) search with cryogenic Ge and Si detectors</a:t>
            </a:r>
            <a:endParaRPr lang="en-GB" sz="180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GB" sz="1800">
                <a:latin typeface="Arial"/>
                <a:cs typeface="Arial"/>
              </a:rPr>
              <a:t>Construction at SNOLAB completed; </a:t>
            </a:r>
            <a:br>
              <a:rPr lang="en-GB" sz="1800">
                <a:latin typeface="Arial"/>
                <a:cs typeface="Arial"/>
              </a:rPr>
            </a:br>
            <a:r>
              <a:rPr lang="en-GB" sz="1800">
                <a:latin typeface="Arial"/>
                <a:cs typeface="Arial"/>
              </a:rPr>
              <a:t>detectors cold since January 2026</a:t>
            </a:r>
            <a:endParaRPr lang="en-GB"/>
          </a:p>
          <a:p>
            <a:pPr marL="285750" indent="-285750">
              <a:buFont typeface="Wingdings" charset="2"/>
              <a:buChar char="§"/>
            </a:pPr>
            <a:r>
              <a:rPr lang="en-GB" sz="1800">
                <a:latin typeface="Arial"/>
                <a:cs typeface="Arial"/>
              </a:rPr>
              <a:t>Intense commissioning effort ongoing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800">
                <a:latin typeface="Arial"/>
                <a:cs typeface="Arial"/>
              </a:rPr>
              <a:t>First neutron activation of Ge detectors for low energy calibration completed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800">
                <a:latin typeface="Arial"/>
                <a:cs typeface="Arial"/>
              </a:rPr>
              <a:t>Transition from commissioning to dark matter data taking expected in early fall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800">
                <a:latin typeface="Arial"/>
                <a:cs typeface="Arial"/>
              </a:rPr>
              <a:t>Planned operation for the next ~4 years</a:t>
            </a:r>
            <a:endParaRPr lang="en-GB">
              <a:latin typeface="Arial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GB" sz="1800">
                <a:latin typeface="Arial"/>
                <a:cs typeface="Arial"/>
              </a:rPr>
              <a:t>World-leading sensitivity for Dark Matter in the 0.5-5 GeV/c</a:t>
            </a:r>
            <a:r>
              <a:rPr lang="en-GB" sz="1800" baseline="30000">
                <a:latin typeface="Arial"/>
                <a:cs typeface="Arial"/>
              </a:rPr>
              <a:t>2</a:t>
            </a:r>
            <a:r>
              <a:rPr lang="en-GB" sz="1800">
                <a:latin typeface="Arial"/>
                <a:cs typeface="Arial"/>
              </a:rPr>
              <a:t> mass range expected</a:t>
            </a:r>
            <a:endParaRPr lang="en-GB" sz="1800">
              <a:cs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sz="1800">
                <a:latin typeface="Arial"/>
                <a:cs typeface="Arial"/>
              </a:rPr>
              <a:t>Recent publications on calibration </a:t>
            </a:r>
            <a:r>
              <a:rPr lang="en-GB" sz="1400">
                <a:latin typeface="Arial"/>
                <a:cs typeface="Arial"/>
              </a:rPr>
              <a:t>(PRD 112, 092014)</a:t>
            </a:r>
            <a:r>
              <a:rPr lang="en-GB" sz="1800">
                <a:latin typeface="Arial"/>
                <a:cs typeface="Arial"/>
              </a:rPr>
              <a:t>, event reconstruction </a:t>
            </a:r>
            <a:r>
              <a:rPr lang="en-GB" sz="1400">
                <a:latin typeface="Arial"/>
                <a:cs typeface="Arial"/>
              </a:rPr>
              <a:t>(NIMA 1087, 171437)</a:t>
            </a:r>
            <a:r>
              <a:rPr lang="en-GB" sz="1800">
                <a:latin typeface="Arial"/>
                <a:cs typeface="Arial"/>
              </a:rPr>
              <a:t>, detector R&amp;D </a:t>
            </a:r>
            <a:r>
              <a:rPr lang="en-GB" sz="1400">
                <a:latin typeface="Arial"/>
                <a:cs typeface="Arial"/>
              </a:rPr>
              <a:t>(NIMA, </a:t>
            </a:r>
            <a:r>
              <a:rPr lang="en-GB" sz="1400" err="1">
                <a:latin typeface="Arial"/>
                <a:cs typeface="Arial"/>
              </a:rPr>
              <a:t>arXiv</a:t>
            </a:r>
            <a:r>
              <a:rPr lang="en-GB" sz="1400">
                <a:latin typeface="Arial"/>
                <a:cs typeface="Arial"/>
              </a:rPr>
              <a:t>: 2601.16307)</a:t>
            </a:r>
            <a:r>
              <a:rPr lang="en-GB" sz="1800">
                <a:latin typeface="Arial"/>
                <a:cs typeface="Arial"/>
              </a:rPr>
              <a:t>, DM search with small detectors </a:t>
            </a:r>
            <a:r>
              <a:rPr lang="en-GB" sz="1400">
                <a:latin typeface="Arial"/>
                <a:cs typeface="Arial"/>
              </a:rPr>
              <a:t>(PRD113, 032001)</a:t>
            </a:r>
            <a:endParaRPr lang="en-GB" sz="1400">
              <a:cs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1800" baseline="300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CA" sz="1800" kern="100">
              <a:solidFill>
                <a:srgbClr val="212121"/>
              </a:solidFill>
              <a:latin typeface="Arial"/>
              <a:cs typeface="Calibri"/>
            </a:endParaRPr>
          </a:p>
          <a:p>
            <a:pPr marL="0" indent="0">
              <a:spcBef>
                <a:spcPts val="600"/>
              </a:spcBef>
              <a:buNone/>
            </a:pPr>
            <a:br>
              <a:rPr lang="en-CA" sz="1600" kern="100">
                <a:latin typeface="Arial"/>
                <a:cs typeface="Arial"/>
              </a:rPr>
            </a:br>
            <a:br>
              <a:rPr lang="en-CA" sz="1600" kern="100">
                <a:latin typeface="Arial"/>
                <a:cs typeface="Arial"/>
              </a:rPr>
            </a:br>
            <a:endParaRPr lang="en-CA" sz="1800" kern="100">
              <a:solidFill>
                <a:srgbClr val="212121"/>
              </a:solidFill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32D06B-3187-1270-4032-01DE7EE82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224" y="3705740"/>
            <a:ext cx="3527769" cy="2618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0E66BF-7895-F1CC-0D7F-0F331A2D1519}"/>
              </a:ext>
            </a:extLst>
          </p:cNvPr>
          <p:cNvSpPr txBox="1"/>
          <p:nvPr/>
        </p:nvSpPr>
        <p:spPr>
          <a:xfrm>
            <a:off x="8230838" y="6248110"/>
            <a:ext cx="353952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Early event from a Ge detector: pulses from 12 individual phonon sensors</a:t>
            </a:r>
            <a:endParaRPr lang="en-US" sz="1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E0FD7F-03CA-76BD-6FFE-90B361486E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70290" y="-44970"/>
            <a:ext cx="15367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51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80CC7-88F0-FA02-EA19-69BFB7312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" descr="Image">
            <a:extLst>
              <a:ext uri="{FF2B5EF4-FFF2-40B4-BE49-F238E27FC236}">
                <a16:creationId xmlns:a16="http://schemas.microsoft.com/office/drawing/2014/main" id="{D832925F-E323-068D-998E-27D7231D80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75" t="7680" r="10416" b="8693"/>
          <a:stretch>
            <a:fillRect/>
          </a:stretch>
        </p:blipFill>
        <p:spPr>
          <a:xfrm>
            <a:off x="2319477" y="0"/>
            <a:ext cx="8048729" cy="673569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CD3ECA-9F4E-C830-51AE-73B684174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1" y="261348"/>
            <a:ext cx="9067261" cy="1730050"/>
          </a:xfrm>
        </p:spPr>
        <p:txBody>
          <a:bodyPr>
            <a:normAutofit/>
          </a:bodyPr>
          <a:lstStyle/>
          <a:p>
            <a:r>
              <a:rPr lang="en-US" sz="3200" dirty="0"/>
              <a:t>TRIUMF Particle Physics  </a:t>
            </a:r>
            <a:br>
              <a:rPr lang="en-US" sz="3200" dirty="0"/>
            </a:br>
            <a:r>
              <a:rPr lang="en-US" sz="3200" dirty="0"/>
              <a:t>Collaborators </a:t>
            </a:r>
            <a:br>
              <a:rPr lang="en-US" sz="3200" dirty="0"/>
            </a:br>
            <a:r>
              <a:rPr lang="en-US" sz="3200" dirty="0"/>
              <a:t>across Canada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595C60-0D24-DD4E-22C1-55DA7DAAF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805" y="4458614"/>
            <a:ext cx="536597" cy="5365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682862-F309-F014-CB64-BC859D128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579" y="5127951"/>
            <a:ext cx="678339" cy="339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5F7FD3-AB7C-DF6C-DAAA-EF870C17C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409" y="5467121"/>
            <a:ext cx="978207" cy="5497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8BEC82-0308-F41E-A191-5B36D386E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0214" y="6162050"/>
            <a:ext cx="820348" cy="605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6E8C65-CFE2-E6A1-7AB5-A2630B5F10C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4791" b="20375"/>
          <a:stretch>
            <a:fillRect/>
          </a:stretch>
        </p:blipFill>
        <p:spPr>
          <a:xfrm>
            <a:off x="6380326" y="5988601"/>
            <a:ext cx="1081648" cy="2946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9969B5-6F65-3D49-0872-36C8FCFD45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1581" y="6027039"/>
            <a:ext cx="1057927" cy="4316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096B50-24C6-05A3-4F99-6508223AC8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7901" y="5722581"/>
            <a:ext cx="1019962" cy="245228"/>
          </a:xfrm>
          <a:prstGeom prst="rect">
            <a:avLst/>
          </a:prstGeom>
        </p:spPr>
      </p:pic>
      <p:pic>
        <p:nvPicPr>
          <p:cNvPr id="5" name="Picture 4" descr="A blue background with white letters&#10;&#10;AI-generated content may be incorrect.">
            <a:extLst>
              <a:ext uri="{FF2B5EF4-FFF2-40B4-BE49-F238E27FC236}">
                <a16:creationId xmlns:a16="http://schemas.microsoft.com/office/drawing/2014/main" id="{4CE4F224-8BEA-54D6-09AF-B22CAC6C67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7237" y="4514229"/>
            <a:ext cx="408973" cy="4089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2D23EF-D576-E348-7BD1-D401593098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4269" y="4566551"/>
            <a:ext cx="1094814" cy="256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219D67-378A-18F1-1EEB-D5DFD7CA028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-3452" t="14869" r="6036" b="19610"/>
          <a:stretch>
            <a:fillRect/>
          </a:stretch>
        </p:blipFill>
        <p:spPr>
          <a:xfrm>
            <a:off x="1720870" y="3954574"/>
            <a:ext cx="608062" cy="4089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841466-5A86-92F2-38FB-7278DD0188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04682" y="4732693"/>
            <a:ext cx="1775644" cy="10176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C540371-F111-B9A9-9842-CDE5F7775E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08965" y="5713772"/>
            <a:ext cx="1123207" cy="3510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ADC5FA-5224-444A-75E2-29FF9323E5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50403" y="5508215"/>
            <a:ext cx="1004488" cy="3993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25ED2D-765B-7E63-DC05-2324A5C524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20164" y="6334605"/>
            <a:ext cx="928133" cy="3510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7AD5743-F8EF-789A-9CAA-84A5C133E6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28511" y="5217766"/>
            <a:ext cx="1684708" cy="6317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052B0E-74E3-2481-D8DF-C50FC19338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08378" y="5993023"/>
            <a:ext cx="793341" cy="6036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77F309C-CB0F-71EE-CA75-B51305ABE3D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61394" y="5396318"/>
            <a:ext cx="1422645" cy="227773"/>
          </a:xfrm>
          <a:prstGeom prst="rect">
            <a:avLst/>
          </a:prstGeom>
        </p:spPr>
      </p:pic>
      <p:sp>
        <p:nvSpPr>
          <p:cNvPr id="33" name="SNOLAB">
            <a:extLst>
              <a:ext uri="{FF2B5EF4-FFF2-40B4-BE49-F238E27FC236}">
                <a16:creationId xmlns:a16="http://schemas.microsoft.com/office/drawing/2014/main" id="{97E1129C-DC4A-A582-2072-69F12CAEDE75}"/>
              </a:ext>
            </a:extLst>
          </p:cNvPr>
          <p:cNvSpPr/>
          <p:nvPr/>
        </p:nvSpPr>
        <p:spPr>
          <a:xfrm>
            <a:off x="6915393" y="4824625"/>
            <a:ext cx="1155002" cy="38805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SNOLAB</a:t>
            </a:r>
          </a:p>
        </p:txBody>
      </p:sp>
      <p:sp>
        <p:nvSpPr>
          <p:cNvPr id="34" name="TRIUMF">
            <a:extLst>
              <a:ext uri="{FF2B5EF4-FFF2-40B4-BE49-F238E27FC236}">
                <a16:creationId xmlns:a16="http://schemas.microsoft.com/office/drawing/2014/main" id="{BACCC6B1-AF5B-FD52-AA65-17F1F06FF585}"/>
              </a:ext>
            </a:extLst>
          </p:cNvPr>
          <p:cNvSpPr/>
          <p:nvPr/>
        </p:nvSpPr>
        <p:spPr>
          <a:xfrm>
            <a:off x="2873014" y="5635493"/>
            <a:ext cx="1094814" cy="353108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TRIUMF</a:t>
            </a:r>
          </a:p>
        </p:txBody>
      </p:sp>
      <p:sp>
        <p:nvSpPr>
          <p:cNvPr id="35" name="Line">
            <a:extLst>
              <a:ext uri="{FF2B5EF4-FFF2-40B4-BE49-F238E27FC236}">
                <a16:creationId xmlns:a16="http://schemas.microsoft.com/office/drawing/2014/main" id="{BA22C24C-6089-9BD2-EBA1-8C20B4F7FF73}"/>
              </a:ext>
            </a:extLst>
          </p:cNvPr>
          <p:cNvSpPr/>
          <p:nvPr/>
        </p:nvSpPr>
        <p:spPr>
          <a:xfrm flipH="1" flipV="1">
            <a:off x="7504975" y="5209393"/>
            <a:ext cx="16488" cy="531440"/>
          </a:xfrm>
          <a:prstGeom prst="line">
            <a:avLst/>
          </a:prstGeom>
          <a:ln w="38100">
            <a:solidFill>
              <a:schemeClr val="accent4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Line">
            <a:extLst>
              <a:ext uri="{FF2B5EF4-FFF2-40B4-BE49-F238E27FC236}">
                <a16:creationId xmlns:a16="http://schemas.microsoft.com/office/drawing/2014/main" id="{5D1A50ED-69C0-0839-8315-403C5379DB0C}"/>
              </a:ext>
            </a:extLst>
          </p:cNvPr>
          <p:cNvSpPr/>
          <p:nvPr/>
        </p:nvSpPr>
        <p:spPr>
          <a:xfrm>
            <a:off x="3149985" y="5172967"/>
            <a:ext cx="202622" cy="471354"/>
          </a:xfrm>
          <a:prstGeom prst="line">
            <a:avLst/>
          </a:prstGeom>
          <a:ln w="41275">
            <a:solidFill>
              <a:schemeClr val="accent4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461ABCD-D107-62D9-2F4F-27AEED97220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46021" y="4879188"/>
            <a:ext cx="844677" cy="68364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A3D173D-E370-62EF-D926-FDDEDF290F9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26730" y="5526564"/>
            <a:ext cx="1505691" cy="73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90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12CEE9-DC41-A051-89D0-47AB93BF6E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0228" y="269509"/>
            <a:ext cx="4773512" cy="6176444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770683B-CD32-C789-9378-655EE0E79B97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5697904" y="2059807"/>
            <a:ext cx="5970815" cy="29242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131332-B181-BB3F-01D3-7036574F62D0}"/>
              </a:ext>
            </a:extLst>
          </p:cNvPr>
          <p:cNvSpPr txBox="1"/>
          <p:nvPr/>
        </p:nvSpPr>
        <p:spPr>
          <a:xfrm>
            <a:off x="5686425" y="838200"/>
            <a:ext cx="5724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/>
              <a:t>Joint contribution of the PP, NP, Comp. and TH departments to IYQ2025 showcasing Quantum Science and Technology at </a:t>
            </a:r>
            <a:r>
              <a:rPr lang="en-CA" i="1">
                <a:solidFill>
                  <a:srgbClr val="00B0F0"/>
                </a:solidFill>
              </a:rPr>
              <a:t>TRIUMF</a:t>
            </a:r>
          </a:p>
        </p:txBody>
      </p:sp>
    </p:spTree>
    <p:extLst>
      <p:ext uri="{BB962C8B-B14F-4D97-AF65-F5344CB8AC3E}">
        <p14:creationId xmlns:p14="http://schemas.microsoft.com/office/powerpoint/2010/main" val="1728091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3DEC4A-D65C-51BF-DFD5-27917D9D5312}"/>
              </a:ext>
            </a:extLst>
          </p:cNvPr>
          <p:cNvSpPr txBox="1"/>
          <p:nvPr/>
        </p:nvSpPr>
        <p:spPr>
          <a:xfrm>
            <a:off x="319418" y="4684218"/>
            <a:ext cx="4018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venir Book" panose="02000503020000020003" pitchFamily="2" charset="0"/>
              </a:rPr>
              <a:t>First detector line of P-ONE successfully completed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51576E-189D-74FC-A3DF-220F4A68E429}"/>
              </a:ext>
            </a:extLst>
          </p:cNvPr>
          <p:cNvSpPr txBox="1"/>
          <p:nvPr/>
        </p:nvSpPr>
        <p:spPr>
          <a:xfrm>
            <a:off x="4338083" y="4876578"/>
            <a:ext cx="7736109" cy="11849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>
                <a:latin typeface="Avenir Book" panose="02000503020000020003" pitchFamily="2" charset="0"/>
              </a:rPr>
              <a:t>P-ONE detector line integration was completed in April 2026!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>
                <a:latin typeface="Avenir Book"/>
              </a:rPr>
              <a:t>MEHSA clean room facility was used for final component testing and integration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>
                <a:latin typeface="Avenir Book" panose="02000503020000020003" pitchFamily="2" charset="0"/>
              </a:rPr>
              <a:t>Clean space, SciTech support, and expert crane support were essential for the success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>
                <a:latin typeface="Avenir Book" panose="02000503020000020003" pitchFamily="2" charset="0"/>
              </a:rPr>
              <a:t>Completed detector line is fully functional, lab tested and all its performance is as expected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BC12B5-B587-B714-7EDA-B151512E18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856"/>
          <a:stretch>
            <a:fillRect/>
          </a:stretch>
        </p:blipFill>
        <p:spPr>
          <a:xfrm>
            <a:off x="2835674" y="99463"/>
            <a:ext cx="3158277" cy="4136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1DB0FE-E180-627E-CFC8-0B4616990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04909" y="792336"/>
            <a:ext cx="4136360" cy="2750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5C9AF6-B6DF-B1C7-BD5E-34FFBCCA4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2227" y="99463"/>
            <a:ext cx="2763309" cy="4152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9DB053-7E7B-8536-B6F0-7F8485B972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81475"/>
          <a:stretch>
            <a:fillRect/>
          </a:stretch>
        </p:blipFill>
        <p:spPr>
          <a:xfrm>
            <a:off x="0" y="841950"/>
            <a:ext cx="3093770" cy="176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9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1E085-FBD0-AFFF-6298-537C0D128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99E20-A905-A1AA-CB55-1F494C69C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10614059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First Canadian Meeting on FCC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02DC07-3788-EDAE-0CF3-FBB15942A838}"/>
              </a:ext>
            </a:extLst>
          </p:cNvPr>
          <p:cNvSpPr txBox="1"/>
          <p:nvPr/>
        </p:nvSpPr>
        <p:spPr>
          <a:xfrm>
            <a:off x="8027740" y="2339320"/>
            <a:ext cx="4342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>
              <a:ea typeface="+mn-lt"/>
              <a:cs typeface="+mn-lt"/>
            </a:endParaRPr>
          </a:p>
          <a:p>
            <a:endParaRPr lang="en-GB" sz="1800">
              <a:ea typeface="+mn-lt"/>
              <a:cs typeface="+mn-lt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9163FF-ED6B-8F8A-85CB-978014380DB5}"/>
              </a:ext>
            </a:extLst>
          </p:cNvPr>
          <p:cNvSpPr txBox="1">
            <a:spLocks/>
          </p:cNvSpPr>
          <p:nvPr/>
        </p:nvSpPr>
        <p:spPr>
          <a:xfrm>
            <a:off x="689426" y="1184458"/>
            <a:ext cx="5191434" cy="548282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CA" sz="2200" b="1" kern="100">
                <a:solidFill>
                  <a:srgbClr val="00B0F0"/>
                </a:solidFill>
                <a:latin typeface="Arial"/>
                <a:cs typeface="Calibri"/>
              </a:rPr>
              <a:t>Establishing FCC-Canada</a:t>
            </a:r>
            <a:endParaRPr lang="en-CA" sz="2200" b="1" kern="100">
              <a:solidFill>
                <a:srgbClr val="00B0F0"/>
              </a:solidFill>
              <a:cs typeface="Calibri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CA" sz="1800">
                <a:latin typeface="Arial"/>
                <a:cs typeface="Arial"/>
              </a:rPr>
              <a:t>As part of 2026 CAP Congress, TRIUMF scientists are co-organizing a symposium as a first meeting towards establishing FCC-Canada</a:t>
            </a:r>
            <a:endParaRPr lang="en-CA" sz="1800">
              <a:cs typeface="Arial"/>
            </a:endParaRPr>
          </a:p>
          <a:p>
            <a:pPr marL="285750" indent="-285750">
              <a:buFont typeface="Wingdings" charset="2"/>
            </a:pPr>
            <a:r>
              <a:rPr lang="en-CA" sz="1800">
                <a:solidFill>
                  <a:srgbClr val="000000"/>
                </a:solidFill>
                <a:latin typeface="Arial"/>
                <a:cs typeface="Arial"/>
              </a:rPr>
              <a:t>CERN decision on FCC expected in ~2028: need to gather interest and organize contributions</a:t>
            </a:r>
            <a:endParaRPr lang="en-CA" sz="180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</a:pPr>
            <a:r>
              <a:rPr lang="en-CA" sz="1800">
                <a:solidFill>
                  <a:srgbClr val="000000"/>
                </a:solidFill>
                <a:latin typeface="Arial"/>
                <a:cs typeface="Arial"/>
              </a:rPr>
              <a:t>Not expected to apply for explicit funding for some time yet</a:t>
            </a:r>
            <a:endParaRPr lang="en-CA" sz="1800">
              <a:solidFill>
                <a:srgbClr val="000000"/>
              </a:solidFill>
            </a:endParaRPr>
          </a:p>
          <a:p>
            <a:pPr marL="742950" lvl="1" indent="-285750">
              <a:buFont typeface="Courier New" charset="2"/>
              <a:buChar char="o"/>
            </a:pPr>
            <a:r>
              <a:rPr lang="en-CA" sz="1800">
                <a:solidFill>
                  <a:srgbClr val="000000"/>
                </a:solidFill>
                <a:latin typeface="Arial"/>
                <a:cs typeface="Arial"/>
              </a:rPr>
              <a:t>Main constraint: build and commission ATLAS Phase 2</a:t>
            </a:r>
            <a:endParaRPr lang="en-CA" sz="180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CA" sz="1800">
                <a:solidFill>
                  <a:srgbClr val="000000"/>
                </a:solidFill>
                <a:latin typeface="Arial"/>
                <a:cs typeface="Arial"/>
              </a:rPr>
              <a:t>But important to establish community and understand potential detector contributions</a:t>
            </a:r>
            <a:endParaRPr lang="en-CA" sz="18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1800" baseline="300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CA" sz="1800" kern="100">
              <a:solidFill>
                <a:srgbClr val="212121"/>
              </a:solidFill>
              <a:cs typeface="Calibri"/>
            </a:endParaRPr>
          </a:p>
          <a:p>
            <a:pPr marL="0" indent="0">
              <a:spcBef>
                <a:spcPts val="600"/>
              </a:spcBef>
              <a:buNone/>
            </a:pPr>
            <a:br>
              <a:rPr lang="en-CA" sz="1600" kern="100">
                <a:latin typeface="Arial"/>
                <a:cs typeface="Arial"/>
              </a:rPr>
            </a:br>
            <a:br>
              <a:rPr lang="en-CA" sz="1600" kern="100">
                <a:latin typeface="Arial"/>
                <a:cs typeface="Arial"/>
              </a:rPr>
            </a:br>
            <a:endParaRPr lang="en-CA" sz="1800" kern="100">
              <a:solidFill>
                <a:srgbClr val="212121"/>
              </a:solidFill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1800"/>
          </a:p>
        </p:txBody>
      </p:sp>
      <p:pic>
        <p:nvPicPr>
          <p:cNvPr id="7" name="Picture 6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F5D58AB1-05A5-33E5-9810-862DCD758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631" y="3557184"/>
            <a:ext cx="5862369" cy="3032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C2FBCD-3398-68DC-5FB8-1D2A2143E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904" y="858238"/>
            <a:ext cx="3253597" cy="2129467"/>
          </a:xfrm>
          <a:prstGeom prst="rect">
            <a:avLst/>
          </a:prstGeom>
        </p:spPr>
      </p:pic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9E2CCE0-7889-66D1-828E-5E23B8041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1841" y="1319750"/>
            <a:ext cx="2514242" cy="204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4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38887-8548-DA21-B44D-2F144417D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45AE682-43BC-B8E9-8DB5-CD0E121C8F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921" y="933990"/>
            <a:ext cx="10621926" cy="688338"/>
          </a:xfrm>
        </p:spPr>
        <p:txBody>
          <a:bodyPr>
            <a:normAutofit/>
          </a:bodyPr>
          <a:lstStyle/>
          <a:p>
            <a:r>
              <a:rPr lang="en-US" sz="3000"/>
              <a:t>Summary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D08D4D-5FB9-762A-F06E-771556216FE4}"/>
              </a:ext>
            </a:extLst>
          </p:cNvPr>
          <p:cNvSpPr/>
          <p:nvPr/>
        </p:nvSpPr>
        <p:spPr>
          <a:xfrm>
            <a:off x="896153" y="933990"/>
            <a:ext cx="10756080" cy="606319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n-CA" altLang="en-US" sz="2000" b="1" dirty="0"/>
          </a:p>
          <a:p>
            <a:pPr>
              <a:buClr>
                <a:srgbClr val="00A9FF"/>
              </a:buClr>
            </a:pPr>
            <a:endParaRPr lang="en-US" sz="1000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dirty="0"/>
              <a:t>Particle Physics addresses many of the most compelling and fundamental questions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dirty="0"/>
              <a:t>Embedded in international and national collaborations 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dirty="0"/>
              <a:t>Onsite effort with new opportunities</a:t>
            </a:r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CA" dirty="0"/>
              <a:t>Major highlight: TUCAN </a:t>
            </a:r>
            <a:r>
              <a:rPr lang="en-CA" dirty="0">
                <a:cs typeface="Arial"/>
              </a:rPr>
              <a:t>set a new world record for UCN production and delivery to an external cell</a:t>
            </a:r>
            <a:endParaRPr lang="en-US" dirty="0"/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endParaRPr lang="en-US" sz="1000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dirty="0"/>
              <a:t>Excellent track record on designing, enabling and extracting science from Particle Physics 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dirty="0"/>
              <a:t>Successful funding track record 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dirty="0"/>
              <a:t>Leadership in international collaborations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dirty="0"/>
              <a:t>Large number of student and postdoc training</a:t>
            </a:r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endParaRPr lang="en-US" sz="1000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CA" dirty="0"/>
              <a:t>ARIEL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CA" dirty="0"/>
              <a:t>Support ARIEL completion</a:t>
            </a:r>
          </a:p>
          <a:p>
            <a:pPr marL="1200150" lvl="2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CA" dirty="0"/>
              <a:t>Most projects do not ask for TRIUMF resources in quarterly QRPP (blue project)  with the exception of minimal asks from UCN, </a:t>
            </a:r>
            <a:r>
              <a:rPr lang="en-CA" dirty="0" err="1"/>
              <a:t>DarkLight</a:t>
            </a:r>
            <a:r>
              <a:rPr lang="en-CA" dirty="0"/>
              <a:t> and ALPHA (orange projects)</a:t>
            </a:r>
          </a:p>
          <a:p>
            <a:pPr marL="1200150" lvl="2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CA" dirty="0"/>
              <a:t>Making engineers and techs available from ATLAS ITK and ALPHA to work on ARIEL</a:t>
            </a:r>
          </a:p>
          <a:p>
            <a:pPr marL="1200150" lvl="2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CA" dirty="0"/>
              <a:t>Hired three undergraduates with Particle Physics supervisors who help with urgent design, simulations and assembly tasks</a:t>
            </a:r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endParaRPr lang="en-CA" sz="1000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CA" dirty="0"/>
              <a:t>Canadian Long-Range Plan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CA" dirty="0"/>
              <a:t>Department members engaged in IPP and CINP white papers and townhall discussions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462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4FF32-A0BA-7F80-1907-67A4DCEBC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3CC1CDE-BED7-020F-032B-2583BC47F0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-810073" y="909637"/>
            <a:ext cx="3972730" cy="2153455"/>
          </a:xfrm>
        </p:spPr>
        <p:txBody>
          <a:bodyPr>
            <a:normAutofit/>
          </a:bodyPr>
          <a:lstStyle/>
          <a:p>
            <a:r>
              <a:rPr lang="en-US" sz="3000" dirty="0"/>
              <a:t>Particle Physics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609CCD-1D1C-F26A-EE3A-85FACD3E4AB4}"/>
              </a:ext>
            </a:extLst>
          </p:cNvPr>
          <p:cNvSpPr/>
          <p:nvPr/>
        </p:nvSpPr>
        <p:spPr>
          <a:xfrm>
            <a:off x="827589" y="1110940"/>
            <a:ext cx="4454416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n-CA" altLang="en-US" sz="2000" b="1" dirty="0"/>
          </a:p>
          <a:p>
            <a:pPr>
              <a:buClr>
                <a:srgbClr val="00A9FF"/>
              </a:buClr>
            </a:pPr>
            <a:endParaRPr lang="en-US" sz="1000" dirty="0"/>
          </a:p>
        </p:txBody>
      </p:sp>
      <p:sp>
        <p:nvSpPr>
          <p:cNvPr id="72" name="Darklight HyperK…">
            <a:extLst>
              <a:ext uri="{FF2B5EF4-FFF2-40B4-BE49-F238E27FC236}">
                <a16:creationId xmlns:a16="http://schemas.microsoft.com/office/drawing/2014/main" id="{0618DBEC-C62E-E734-06F1-777BDE26EB92}"/>
              </a:ext>
            </a:extLst>
          </p:cNvPr>
          <p:cNvSpPr/>
          <p:nvPr/>
        </p:nvSpPr>
        <p:spPr>
          <a:xfrm>
            <a:off x="9742345" y="1123555"/>
            <a:ext cx="1490246" cy="1232118"/>
          </a:xfrm>
          <a:prstGeom prst="rect">
            <a:avLst/>
          </a:prstGeom>
          <a:solidFill>
            <a:srgbClr val="FFFFFF"/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3F7F4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Darklight</a:t>
            </a:r>
            <a:b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3F7F4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HyperK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73F7F4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CA" sz="1600" kern="0" dirty="0" err="1">
                <a:solidFill>
                  <a:srgbClr val="16E7CF">
                    <a:hueOff val="-202083"/>
                    <a:satOff val="17755"/>
                    <a:lumOff val="-16089"/>
                    <a:alpha val="30419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nEXO</a:t>
            </a:r>
            <a:r>
              <a:rPr lang="en-CA" sz="1600" kern="0" dirty="0">
                <a:solidFill>
                  <a:srgbClr val="16E7CF">
                    <a:hueOff val="-202083"/>
                    <a:satOff val="17755"/>
                    <a:lumOff val="-16089"/>
                    <a:alpha val="30419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/X</a:t>
            </a: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  <a:alpha val="3041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LZD</a:t>
            </a:r>
            <a:b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  <a:alpha val="8033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SuperCDMS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16E7CF">
                  <a:hueOff val="-202083"/>
                  <a:satOff val="17755"/>
                  <a:lumOff val="-16089"/>
                  <a:alpha val="80339"/>
                </a:srgbClr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Dark sector &amp; neutrinos">
            <a:extLst>
              <a:ext uri="{FF2B5EF4-FFF2-40B4-BE49-F238E27FC236}">
                <a16:creationId xmlns:a16="http://schemas.microsoft.com/office/drawing/2014/main" id="{92865625-C16C-E149-3D33-6061C198A45C}"/>
              </a:ext>
            </a:extLst>
          </p:cNvPr>
          <p:cNvSpPr/>
          <p:nvPr/>
        </p:nvSpPr>
        <p:spPr>
          <a:xfrm>
            <a:off x="9742345" y="208097"/>
            <a:ext cx="1490246" cy="840744"/>
          </a:xfrm>
          <a:prstGeom prst="rect">
            <a:avLst/>
          </a:prstGeom>
          <a:solidFill>
            <a:srgbClr val="16E7CF">
              <a:hueOff val="-202083"/>
              <a:satOff val="17755"/>
              <a:lumOff val="-16089"/>
            </a:srgbClr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Dark sector &amp; neutrinos</a:t>
            </a:r>
          </a:p>
        </p:txBody>
      </p:sp>
      <p:sp>
        <p:nvSpPr>
          <p:cNvPr id="75" name="ATLAS">
            <a:extLst>
              <a:ext uri="{FF2B5EF4-FFF2-40B4-BE49-F238E27FC236}">
                <a16:creationId xmlns:a16="http://schemas.microsoft.com/office/drawing/2014/main" id="{DA680E32-D9F1-578F-9B26-98152A9A9D4B}"/>
              </a:ext>
            </a:extLst>
          </p:cNvPr>
          <p:cNvSpPr/>
          <p:nvPr/>
        </p:nvSpPr>
        <p:spPr>
          <a:xfrm>
            <a:off x="2691170" y="1110940"/>
            <a:ext cx="1490246" cy="584775"/>
          </a:xfrm>
          <a:prstGeom prst="rect">
            <a:avLst/>
          </a:prstGeom>
          <a:solidFill>
            <a:srgbClr val="FFFFFF"/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3200">
                <a:solidFill>
                  <a:srgbClr val="73F7F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73F7F4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ATLAS</a:t>
            </a:r>
          </a:p>
        </p:txBody>
      </p:sp>
      <p:sp>
        <p:nvSpPr>
          <p:cNvPr id="76" name="High Energy">
            <a:extLst>
              <a:ext uri="{FF2B5EF4-FFF2-40B4-BE49-F238E27FC236}">
                <a16:creationId xmlns:a16="http://schemas.microsoft.com/office/drawing/2014/main" id="{93569B3F-B961-80F0-8CCD-C03461FC570B}"/>
              </a:ext>
            </a:extLst>
          </p:cNvPr>
          <p:cNvSpPr/>
          <p:nvPr/>
        </p:nvSpPr>
        <p:spPr>
          <a:xfrm>
            <a:off x="2691170" y="208097"/>
            <a:ext cx="1490246" cy="828130"/>
          </a:xfrm>
          <a:prstGeom prst="rect">
            <a:avLst/>
          </a:prstGeom>
          <a:solidFill>
            <a:srgbClr val="16E7CF">
              <a:hueOff val="-202083"/>
              <a:satOff val="17755"/>
              <a:lumOff val="-16089"/>
            </a:srgbClr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High Energy</a:t>
            </a:r>
          </a:p>
        </p:txBody>
      </p:sp>
      <p:sp>
        <p:nvSpPr>
          <p:cNvPr id="77" name="ALPHA TUCAN PIONEER">
            <a:extLst>
              <a:ext uri="{FF2B5EF4-FFF2-40B4-BE49-F238E27FC236}">
                <a16:creationId xmlns:a16="http://schemas.microsoft.com/office/drawing/2014/main" id="{C245099B-1617-31D4-DB9E-8A8ABAF4AD2B}"/>
              </a:ext>
            </a:extLst>
          </p:cNvPr>
          <p:cNvSpPr/>
          <p:nvPr/>
        </p:nvSpPr>
        <p:spPr>
          <a:xfrm>
            <a:off x="6195672" y="1110940"/>
            <a:ext cx="1490246" cy="1122545"/>
          </a:xfrm>
          <a:prstGeom prst="rect">
            <a:avLst/>
          </a:prstGeom>
          <a:solidFill>
            <a:srgbClr val="FFFFFF"/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73F7F4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ALPHA</a:t>
            </a:r>
            <a:b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73F7F4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TUCAN</a:t>
            </a:r>
            <a:b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  <a:alpha val="50000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PIONEER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</a:p>
        </p:txBody>
      </p:sp>
      <p:sp>
        <p:nvSpPr>
          <p:cNvPr id="78" name="Precision Test of fundamental laws">
            <a:extLst>
              <a:ext uri="{FF2B5EF4-FFF2-40B4-BE49-F238E27FC236}">
                <a16:creationId xmlns:a16="http://schemas.microsoft.com/office/drawing/2014/main" id="{A4665A0D-177C-6636-2017-CE2950A430A0}"/>
              </a:ext>
            </a:extLst>
          </p:cNvPr>
          <p:cNvSpPr/>
          <p:nvPr/>
        </p:nvSpPr>
        <p:spPr>
          <a:xfrm>
            <a:off x="6176622" y="208097"/>
            <a:ext cx="1490246" cy="828129"/>
          </a:xfrm>
          <a:prstGeom prst="rect">
            <a:avLst/>
          </a:prstGeom>
          <a:solidFill>
            <a:srgbClr val="16E7CF">
              <a:hueOff val="-202083"/>
              <a:satOff val="17755"/>
              <a:lumOff val="-16089"/>
            </a:srgbClr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Precision Test of fundamental laws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513BFC-8AA8-C19A-2EB2-9D09BA4F9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945" y="750621"/>
            <a:ext cx="1131044" cy="1131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20E2C5-2616-BB36-E7A5-86363BB6A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517" y="2161076"/>
            <a:ext cx="1131044" cy="11310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29CF66-FE0D-DC74-1486-676C4C213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833" y="2516652"/>
            <a:ext cx="1073357" cy="1073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EAD594-8186-A3CB-9ED7-8DDF8CA4AA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9811" y="3979309"/>
            <a:ext cx="1095510" cy="1095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873833-CA9C-D7E4-E5BF-EE61F2E47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8833" y="5467352"/>
            <a:ext cx="1071401" cy="1071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DF7BCB-061C-4CFC-5AC0-D83C669231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9928" y="2388425"/>
            <a:ext cx="1122545" cy="1122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F6ED8F-8A78-1B26-6184-1B781407A0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6434" y="3613308"/>
            <a:ext cx="1149566" cy="11495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43D3C7-D894-75A7-00BD-18D7007A3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6982" y="889971"/>
            <a:ext cx="1129846" cy="11298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EFDD81-45FE-34BD-103D-EA8753F396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5959" y="2310562"/>
            <a:ext cx="1131044" cy="1131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799013-C3DA-D066-343E-3428D9FAD4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4509" y="5125800"/>
            <a:ext cx="1131044" cy="11310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B40CB3-63FD-4757-CD5E-BC55BD760B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1104" y="3714133"/>
            <a:ext cx="1092185" cy="10921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E720E8-5008-228F-EF71-F8CB2DFBBD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5338" y="5059992"/>
            <a:ext cx="1071401" cy="10714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ADF81E-6E8A-E7D7-765E-618331877E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7631" y="3780308"/>
            <a:ext cx="1118662" cy="927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A4E535-E151-185F-67C0-DF19E4B5853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08070" y="1865623"/>
            <a:ext cx="1084075" cy="10840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FAF632-C6DC-A3A5-7348-BD2F212A55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63423" y="414375"/>
            <a:ext cx="1131044" cy="11310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868F0D-AFFB-301A-1B67-DF6BB0E312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b="27007"/>
          <a:stretch>
            <a:fillRect/>
          </a:stretch>
        </p:blipFill>
        <p:spPr>
          <a:xfrm>
            <a:off x="2907857" y="3876430"/>
            <a:ext cx="1084670" cy="11524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32EB00-24A2-DD94-6025-485F15C421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47485" y="4140060"/>
            <a:ext cx="879769" cy="11730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D690CA0-91F2-B142-B87A-786AAF7F14E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16141" y="2309816"/>
            <a:ext cx="1093281" cy="10932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C500995-75B3-C001-923E-7B003BE2B42C}"/>
              </a:ext>
            </a:extLst>
          </p:cNvPr>
          <p:cNvSpPr txBox="1"/>
          <p:nvPr/>
        </p:nvSpPr>
        <p:spPr>
          <a:xfrm>
            <a:off x="1440424" y="539280"/>
            <a:ext cx="777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BAEs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B7F8B8-6EB9-C292-B70F-FDDBB275F405}"/>
              </a:ext>
            </a:extLst>
          </p:cNvPr>
          <p:cNvSpPr txBox="1"/>
          <p:nvPr/>
        </p:nvSpPr>
        <p:spPr>
          <a:xfrm>
            <a:off x="1260879" y="6254900"/>
            <a:ext cx="1084075" cy="252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Isabel Trigger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3EE237-B571-50C4-08CB-A66163F5409C}"/>
              </a:ext>
            </a:extLst>
          </p:cNvPr>
          <p:cNvSpPr txBox="1"/>
          <p:nvPr/>
        </p:nvSpPr>
        <p:spPr>
          <a:xfrm>
            <a:off x="1176539" y="3447424"/>
            <a:ext cx="12762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Max Swiatlowski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D47DD1-95CA-3464-205F-477014B45596}"/>
              </a:ext>
            </a:extLst>
          </p:cNvPr>
          <p:cNvSpPr txBox="1"/>
          <p:nvPr/>
        </p:nvSpPr>
        <p:spPr>
          <a:xfrm>
            <a:off x="1270166" y="2022935"/>
            <a:ext cx="12762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Oliver Stelzer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1331F3-7B99-1585-417E-76D86FB2F1F0}"/>
              </a:ext>
            </a:extLst>
          </p:cNvPr>
          <p:cNvSpPr txBox="1"/>
          <p:nvPr/>
        </p:nvSpPr>
        <p:spPr>
          <a:xfrm>
            <a:off x="1226982" y="4686686"/>
            <a:ext cx="10482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Reda </a:t>
            </a:r>
            <a:r>
              <a:rPr lang="en-CA" sz="1000" b="1" kern="0" dirty="0" err="1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Tafirout</a:t>
            </a:r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algn="ctr"/>
            <a:r>
              <a:rPr lang="en-CA" sz="1000" b="1" kern="0" dirty="0" err="1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SciComp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CF52FF-DEEC-C873-AFF9-E42AB1E42752}"/>
              </a:ext>
            </a:extLst>
          </p:cNvPr>
          <p:cNvSpPr txBox="1"/>
          <p:nvPr/>
        </p:nvSpPr>
        <p:spPr>
          <a:xfrm>
            <a:off x="2928042" y="2976608"/>
            <a:ext cx="10259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Nigel Hessey</a:t>
            </a:r>
          </a:p>
          <a:p>
            <a:pPr algn="ctr"/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SciTech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54A8EC-E2E0-E915-1108-EF4407F48835}"/>
              </a:ext>
            </a:extLst>
          </p:cNvPr>
          <p:cNvSpPr txBox="1"/>
          <p:nvPr/>
        </p:nvSpPr>
        <p:spPr>
          <a:xfrm>
            <a:off x="3138957" y="3541550"/>
            <a:ext cx="777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P&amp;S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3A4D6E-E032-1085-BCB5-2446E19637B9}"/>
              </a:ext>
            </a:extLst>
          </p:cNvPr>
          <p:cNvSpPr txBox="1"/>
          <p:nvPr/>
        </p:nvSpPr>
        <p:spPr>
          <a:xfrm>
            <a:off x="3007906" y="5028863"/>
            <a:ext cx="12762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Luise Poley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E2649C-6C24-E2E5-A7D1-274649C82B47}"/>
              </a:ext>
            </a:extLst>
          </p:cNvPr>
          <p:cNvSpPr txBox="1"/>
          <p:nvPr/>
        </p:nvSpPr>
        <p:spPr>
          <a:xfrm>
            <a:off x="3105851" y="5259410"/>
            <a:ext cx="777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Joint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E37F2EB-E11C-7EEF-8CCB-FE9C519D853A}"/>
              </a:ext>
            </a:extLst>
          </p:cNvPr>
          <p:cNvSpPr txBox="1"/>
          <p:nvPr/>
        </p:nvSpPr>
        <p:spPr>
          <a:xfrm>
            <a:off x="2736123" y="5496899"/>
            <a:ext cx="151424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Doug Gingrich (UofA)</a:t>
            </a:r>
          </a:p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Pierre Savard (UofT)</a:t>
            </a:r>
          </a:p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Bernd Stelzer (SFU)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2DBD60-0D23-9759-D183-B64A372150F8}"/>
              </a:ext>
            </a:extLst>
          </p:cNvPr>
          <p:cNvSpPr txBox="1"/>
          <p:nvPr/>
        </p:nvSpPr>
        <p:spPr>
          <a:xfrm>
            <a:off x="2948150" y="6083845"/>
            <a:ext cx="11186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Affiliates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4D1D54-F48A-820B-F9FA-1529F9DCA655}"/>
              </a:ext>
            </a:extLst>
          </p:cNvPr>
          <p:cNvSpPr txBox="1"/>
          <p:nvPr/>
        </p:nvSpPr>
        <p:spPr>
          <a:xfrm>
            <a:off x="2715311" y="6344707"/>
            <a:ext cx="18094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Matthias Danninger (SFU)</a:t>
            </a:r>
          </a:p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Rob McPherson (UVic)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608C96-6FB1-B62C-FBE3-C202B508D488}"/>
              </a:ext>
            </a:extLst>
          </p:cNvPr>
          <p:cNvSpPr txBox="1"/>
          <p:nvPr/>
        </p:nvSpPr>
        <p:spPr>
          <a:xfrm>
            <a:off x="4713121" y="3292120"/>
            <a:ext cx="12658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Makoto Fujiwara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4F7396-5305-CA7E-DC59-F9B4B71C7134}"/>
              </a:ext>
            </a:extLst>
          </p:cNvPr>
          <p:cNvSpPr txBox="1"/>
          <p:nvPr/>
        </p:nvSpPr>
        <p:spPr>
          <a:xfrm>
            <a:off x="4809588" y="1878599"/>
            <a:ext cx="12658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Andrea Capra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1C5FEE-FCD1-EF0F-A126-136AF1D9B138}"/>
              </a:ext>
            </a:extLst>
          </p:cNvPr>
          <p:cNvSpPr txBox="1"/>
          <p:nvPr/>
        </p:nvSpPr>
        <p:spPr>
          <a:xfrm>
            <a:off x="4794049" y="4777515"/>
            <a:ext cx="12658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Ruediger Picker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9E1B169-9CAE-B661-C9B3-7DB71B96BCF3}"/>
              </a:ext>
            </a:extLst>
          </p:cNvPr>
          <p:cNvSpPr txBox="1"/>
          <p:nvPr/>
        </p:nvSpPr>
        <p:spPr>
          <a:xfrm>
            <a:off x="4725145" y="6158472"/>
            <a:ext cx="133475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Noah </a:t>
            </a:r>
            <a:r>
              <a:rPr lang="en-CA" sz="1000" b="1" kern="0" dirty="0" err="1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Yazdandoost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F693AF-8D42-364F-4701-002C9715FB24}"/>
              </a:ext>
            </a:extLst>
          </p:cNvPr>
          <p:cNvSpPr txBox="1"/>
          <p:nvPr/>
        </p:nvSpPr>
        <p:spPr>
          <a:xfrm>
            <a:off x="5043293" y="375238"/>
            <a:ext cx="777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BAEs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1357126-86DB-5C31-85B8-7F2B959F4E11}"/>
              </a:ext>
            </a:extLst>
          </p:cNvPr>
          <p:cNvSpPr txBox="1"/>
          <p:nvPr/>
        </p:nvSpPr>
        <p:spPr>
          <a:xfrm>
            <a:off x="6311798" y="3518478"/>
            <a:ext cx="12658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Chloe </a:t>
            </a:r>
            <a:r>
              <a:rPr lang="en-CA" sz="1000" b="1" kern="0" dirty="0" err="1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Malbrunot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D47515-BC9F-F118-33F2-8B1C41DD729E}"/>
              </a:ext>
            </a:extLst>
          </p:cNvPr>
          <p:cNvSpPr txBox="1"/>
          <p:nvPr/>
        </p:nvSpPr>
        <p:spPr>
          <a:xfrm>
            <a:off x="6529563" y="5329893"/>
            <a:ext cx="12658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1" kern="0" dirty="0" err="1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Chukman</a:t>
            </a:r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So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F079A28-E5AE-FDD1-B724-76881A895A23}"/>
              </a:ext>
            </a:extLst>
          </p:cNvPr>
          <p:cNvSpPr txBox="1"/>
          <p:nvPr/>
        </p:nvSpPr>
        <p:spPr>
          <a:xfrm>
            <a:off x="6695565" y="3822651"/>
            <a:ext cx="777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P&amp;S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0CAF94F-7574-0CDD-4D8C-3FC26F31ADDB}"/>
              </a:ext>
            </a:extLst>
          </p:cNvPr>
          <p:cNvSpPr txBox="1"/>
          <p:nvPr/>
        </p:nvSpPr>
        <p:spPr>
          <a:xfrm>
            <a:off x="6525102" y="5620009"/>
            <a:ext cx="11186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Affiliates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50A4FFC-FDD4-3C12-F3F9-09AF0F9F96F1}"/>
              </a:ext>
            </a:extLst>
          </p:cNvPr>
          <p:cNvSpPr txBox="1"/>
          <p:nvPr/>
        </p:nvSpPr>
        <p:spPr>
          <a:xfrm>
            <a:off x="6278586" y="5899007"/>
            <a:ext cx="189362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Doug Bryman (UBC)</a:t>
            </a:r>
          </a:p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Andrei Khramov (BCIT)</a:t>
            </a:r>
          </a:p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Taka Momose (UBC)</a:t>
            </a:r>
          </a:p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Willem van </a:t>
            </a:r>
            <a:r>
              <a:rPr lang="en-CA" sz="1000" b="1" kern="0" dirty="0" err="1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Oers</a:t>
            </a:r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(UofM)</a:t>
            </a:r>
          </a:p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Rob Thomson (Calgary)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4A32F66-7CE5-34DA-BB14-F979C77A4AE2}"/>
              </a:ext>
            </a:extLst>
          </p:cNvPr>
          <p:cNvSpPr txBox="1"/>
          <p:nvPr/>
        </p:nvSpPr>
        <p:spPr>
          <a:xfrm>
            <a:off x="8590615" y="64285"/>
            <a:ext cx="777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BAEs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A0EE91A-39BE-548B-30B0-BBF927FCE424}"/>
              </a:ext>
            </a:extLst>
          </p:cNvPr>
          <p:cNvSpPr txBox="1"/>
          <p:nvPr/>
        </p:nvSpPr>
        <p:spPr>
          <a:xfrm>
            <a:off x="8307656" y="1566616"/>
            <a:ext cx="12658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Kate </a:t>
            </a:r>
            <a:r>
              <a:rPr lang="en-CA" sz="1000" b="1" kern="0" dirty="0" err="1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Pachal</a:t>
            </a:r>
            <a:endParaRPr lang="en-CA" sz="1000" b="1" kern="0" dirty="0">
              <a:solidFill>
                <a:srgbClr val="00B0F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/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SciTech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C82B3B-65F6-273D-DAE7-93FA2D6BF906}"/>
              </a:ext>
            </a:extLst>
          </p:cNvPr>
          <p:cNvSpPr txBox="1"/>
          <p:nvPr/>
        </p:nvSpPr>
        <p:spPr>
          <a:xfrm>
            <a:off x="8253917" y="4819363"/>
            <a:ext cx="12658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Wolfgang Rau</a:t>
            </a:r>
          </a:p>
          <a:p>
            <a:pPr algn="ctr"/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318D756-80FC-391F-BA51-71B6067AACB8}"/>
              </a:ext>
            </a:extLst>
          </p:cNvPr>
          <p:cNvSpPr txBox="1"/>
          <p:nvPr/>
        </p:nvSpPr>
        <p:spPr>
          <a:xfrm>
            <a:off x="8634508" y="2009909"/>
            <a:ext cx="777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P&amp;S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233DE1D-C796-DEE7-D272-4922BE107CB0}"/>
              </a:ext>
            </a:extLst>
          </p:cNvPr>
          <p:cNvSpPr txBox="1"/>
          <p:nvPr/>
        </p:nvSpPr>
        <p:spPr>
          <a:xfrm>
            <a:off x="9878453" y="5113030"/>
            <a:ext cx="12658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Akira Konaka</a:t>
            </a:r>
          </a:p>
          <a:p>
            <a:pPr algn="ctr"/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8566AE4-F3CB-F9C6-8EF7-D5C868CECE65}"/>
              </a:ext>
            </a:extLst>
          </p:cNvPr>
          <p:cNvSpPr txBox="1"/>
          <p:nvPr/>
        </p:nvSpPr>
        <p:spPr>
          <a:xfrm>
            <a:off x="9847908" y="3640427"/>
            <a:ext cx="12658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Mark Hartz</a:t>
            </a:r>
          </a:p>
          <a:p>
            <a:pPr algn="ctr"/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7F8360D-8772-1304-CAB9-CC843057528C}"/>
              </a:ext>
            </a:extLst>
          </p:cNvPr>
          <p:cNvSpPr txBox="1"/>
          <p:nvPr/>
        </p:nvSpPr>
        <p:spPr>
          <a:xfrm>
            <a:off x="9864642" y="6597839"/>
            <a:ext cx="12658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000" b="1" kern="0" dirty="0" err="1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Xiaoyue</a:t>
            </a:r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Li</a:t>
            </a:r>
          </a:p>
          <a:p>
            <a:pPr algn="ctr"/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8820D72-F35C-70A4-45D1-037C122FC010}"/>
              </a:ext>
            </a:extLst>
          </p:cNvPr>
          <p:cNvSpPr txBox="1"/>
          <p:nvPr/>
        </p:nvSpPr>
        <p:spPr>
          <a:xfrm>
            <a:off x="8590615" y="5048147"/>
            <a:ext cx="777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Joint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A0052B3-535B-1491-1D7C-BC22B9039AE0}"/>
              </a:ext>
            </a:extLst>
          </p:cNvPr>
          <p:cNvSpPr txBox="1"/>
          <p:nvPr/>
        </p:nvSpPr>
        <p:spPr>
          <a:xfrm>
            <a:off x="8277747" y="5259592"/>
            <a:ext cx="15142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Dean Karlen (UVic)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CFEA163-3C86-6C38-C014-F7A516531E0E}"/>
              </a:ext>
            </a:extLst>
          </p:cNvPr>
          <p:cNvSpPr txBox="1"/>
          <p:nvPr/>
        </p:nvSpPr>
        <p:spPr>
          <a:xfrm>
            <a:off x="8464046" y="5545932"/>
            <a:ext cx="11186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Affiliates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1B39D5C-3AA7-60CB-EFB5-D4A137B8D1C5}"/>
              </a:ext>
            </a:extLst>
          </p:cNvPr>
          <p:cNvSpPr txBox="1"/>
          <p:nvPr/>
        </p:nvSpPr>
        <p:spPr>
          <a:xfrm>
            <a:off x="8277747" y="5822733"/>
            <a:ext cx="189362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Sampa </a:t>
            </a:r>
            <a:r>
              <a:rPr lang="en-CA" sz="1000" b="1" kern="0" dirty="0" err="1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Badhra</a:t>
            </a:r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(York)</a:t>
            </a:r>
          </a:p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Hasinoff (UBC)</a:t>
            </a:r>
          </a:p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Scott Oser (UBC)</a:t>
            </a:r>
          </a:p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Patrick de Perio (IPMU/Tokyo)</a:t>
            </a:r>
          </a:p>
          <a:p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Barry Pointon (BCIT)</a:t>
            </a:r>
          </a:p>
          <a:p>
            <a:endParaRPr lang="en-CA" sz="1000" b="1" kern="0" dirty="0">
              <a:solidFill>
                <a:srgbClr val="00B0F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0DAE90-FF75-D5C1-5F68-8746295C0293}"/>
              </a:ext>
            </a:extLst>
          </p:cNvPr>
          <p:cNvSpPr txBox="1"/>
          <p:nvPr/>
        </p:nvSpPr>
        <p:spPr>
          <a:xfrm>
            <a:off x="8307656" y="3421685"/>
            <a:ext cx="12658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000" b="1" kern="0" dirty="0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Thomas Lindner</a:t>
            </a:r>
          </a:p>
          <a:p>
            <a:pPr algn="ctr"/>
            <a:endParaRPr lang="en-US" sz="1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91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90615-4117-AD6B-9F55-2900BA377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C6C1-CEEC-83D6-FD37-4772B22D3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8953827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3200" dirty="0">
                <a:latin typeface="Arial"/>
                <a:cs typeface="Arial"/>
              </a:rPr>
              <a:t>Connections across TRIUMF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B39298-6ADF-96D7-F9B9-BF51723A43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9" r="221"/>
          <a:stretch>
            <a:fillRect/>
          </a:stretch>
        </p:blipFill>
        <p:spPr>
          <a:xfrm>
            <a:off x="776720" y="846097"/>
            <a:ext cx="10596130" cy="601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43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A6BAD-C3EC-B8DD-6520-7738C17CF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9208A-D796-15C2-CDF1-77B22D725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8953827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3200">
                <a:latin typeface="Arial"/>
                <a:cs typeface="Arial"/>
              </a:rPr>
              <a:t>Growth Areas</a:t>
            </a:r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20846F-6D69-40C1-5F43-64354ED31F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7" r="190"/>
          <a:stretch>
            <a:fillRect/>
          </a:stretch>
        </p:blipFill>
        <p:spPr>
          <a:xfrm>
            <a:off x="838252" y="819151"/>
            <a:ext cx="10582362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96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3921" y="933990"/>
            <a:ext cx="3972730" cy="1315724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Funding and Training 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540628-7644-044D-AB59-D7D5203714A4}"/>
              </a:ext>
            </a:extLst>
          </p:cNvPr>
          <p:cNvSpPr/>
          <p:nvPr/>
        </p:nvSpPr>
        <p:spPr>
          <a:xfrm>
            <a:off x="827589" y="967566"/>
            <a:ext cx="4260318" cy="252376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n-CA" altLang="en-US" sz="2000" b="1" dirty="0"/>
          </a:p>
          <a:p>
            <a:pPr>
              <a:buClr>
                <a:srgbClr val="00A9FF"/>
              </a:buClr>
            </a:pPr>
            <a:endParaRPr lang="en-US" sz="1000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dirty="0"/>
              <a:t>Summary of all local HQP and average funding (TRIUMF portion)</a:t>
            </a:r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dirty="0"/>
              <a:t>Excellent track record in HQP training</a:t>
            </a:r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dirty="0"/>
              <a:t>Successful history in obtaining funding from NSERC and Canadian Foundation of Innovation (CFI)</a:t>
            </a:r>
          </a:p>
        </p:txBody>
      </p:sp>
      <p:sp>
        <p:nvSpPr>
          <p:cNvPr id="72" name="Darklight HyperK…">
            <a:extLst>
              <a:ext uri="{FF2B5EF4-FFF2-40B4-BE49-F238E27FC236}">
                <a16:creationId xmlns:a16="http://schemas.microsoft.com/office/drawing/2014/main" id="{C4CC17BC-4080-FF1F-7A59-C068BDFBED9D}"/>
              </a:ext>
            </a:extLst>
          </p:cNvPr>
          <p:cNvSpPr/>
          <p:nvPr/>
        </p:nvSpPr>
        <p:spPr>
          <a:xfrm>
            <a:off x="8445608" y="1198269"/>
            <a:ext cx="1490246" cy="1792768"/>
          </a:xfrm>
          <a:prstGeom prst="rect">
            <a:avLst/>
          </a:prstGeom>
          <a:solidFill>
            <a:srgbClr val="FFFFFF"/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3F7F4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Darklight</a:t>
            </a:r>
            <a:b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3F7F4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HyperK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73F7F4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  <a:alpha val="3041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nEXO</a:t>
            </a: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  <a:alpha val="3041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/XLZD</a:t>
            </a:r>
            <a:b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  <a:alpha val="8033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SuperCDMS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16E7CF">
                  <a:hueOff val="-202083"/>
                  <a:satOff val="17755"/>
                  <a:lumOff val="-16089"/>
                  <a:alpha val="80339"/>
                </a:srgbClr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3" name="X BAEs X Affiliates  X Joints X PNS">
            <a:extLst>
              <a:ext uri="{FF2B5EF4-FFF2-40B4-BE49-F238E27FC236}">
                <a16:creationId xmlns:a16="http://schemas.microsoft.com/office/drawing/2014/main" id="{13BA6A3D-0027-D139-0C5B-75651A76809F}"/>
              </a:ext>
            </a:extLst>
          </p:cNvPr>
          <p:cNvSpPr txBox="1"/>
          <p:nvPr/>
        </p:nvSpPr>
        <p:spPr>
          <a:xfrm>
            <a:off x="5311393" y="3193914"/>
            <a:ext cx="1043274" cy="116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1219169" hangingPunct="0">
              <a:defRPr sz="29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</a:defRPr>
            </a:pPr>
            <a:r>
              <a:rPr lang="en-CA" sz="1450" b="1" kern="0" dirty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r>
              <a:rPr sz="1450" b="1" kern="0" dirty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BAEs</a:t>
            </a:r>
            <a:endParaRPr lang="en-CA" sz="1450" b="1" kern="0" dirty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1219169" hangingPunct="0">
              <a:defRPr sz="29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</a:defRPr>
            </a:pPr>
            <a:r>
              <a:rPr lang="en-CA" sz="1450" b="1" kern="0" dirty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P&amp;S</a:t>
            </a:r>
            <a:br>
              <a:rPr sz="1450" b="1" kern="0" dirty="0">
                <a:latin typeface="Helvetica Neue"/>
                <a:ea typeface="Helvetica Neue"/>
                <a:cs typeface="Helvetica Neue"/>
              </a:rPr>
            </a:br>
            <a:r>
              <a:rPr lang="en-CA" sz="145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sz="145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Affiliates </a:t>
            </a:r>
            <a:br>
              <a:rPr sz="145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</a:rPr>
            </a:br>
            <a:r>
              <a:rPr lang="en-CA" sz="145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sz="145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5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Joints</a:t>
            </a:r>
            <a:br>
              <a:rPr sz="1450" b="1" kern="0" dirty="0">
                <a:latin typeface="Helvetica Neue"/>
                <a:ea typeface="Helvetica Neue"/>
                <a:cs typeface="Helvetica Neue"/>
              </a:rPr>
            </a:br>
            <a:endParaRPr sz="1450" b="1" kern="0" dirty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" name="Dark sector &amp; neutrinos">
            <a:extLst>
              <a:ext uri="{FF2B5EF4-FFF2-40B4-BE49-F238E27FC236}">
                <a16:creationId xmlns:a16="http://schemas.microsoft.com/office/drawing/2014/main" id="{46463ED3-C2E7-4DD9-D2F8-3483F990C4C1}"/>
              </a:ext>
            </a:extLst>
          </p:cNvPr>
          <p:cNvSpPr/>
          <p:nvPr/>
        </p:nvSpPr>
        <p:spPr>
          <a:xfrm>
            <a:off x="8445608" y="282811"/>
            <a:ext cx="1490246" cy="840744"/>
          </a:xfrm>
          <a:prstGeom prst="rect">
            <a:avLst/>
          </a:prstGeom>
          <a:solidFill>
            <a:srgbClr val="16E7CF">
              <a:hueOff val="-202083"/>
              <a:satOff val="17755"/>
              <a:lumOff val="-16089"/>
            </a:srgbClr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Dark sector &amp; neutrinos</a:t>
            </a:r>
          </a:p>
        </p:txBody>
      </p:sp>
      <p:sp>
        <p:nvSpPr>
          <p:cNvPr id="75" name="ATLAS">
            <a:extLst>
              <a:ext uri="{FF2B5EF4-FFF2-40B4-BE49-F238E27FC236}">
                <a16:creationId xmlns:a16="http://schemas.microsoft.com/office/drawing/2014/main" id="{EB045F58-636B-E4D1-B188-69ED1F6C88D8}"/>
              </a:ext>
            </a:extLst>
          </p:cNvPr>
          <p:cNvSpPr/>
          <p:nvPr/>
        </p:nvSpPr>
        <p:spPr>
          <a:xfrm>
            <a:off x="5087907" y="1185654"/>
            <a:ext cx="1490246" cy="1792769"/>
          </a:xfrm>
          <a:prstGeom prst="rect">
            <a:avLst/>
          </a:prstGeom>
          <a:solidFill>
            <a:srgbClr val="FFFFFF"/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3200">
                <a:solidFill>
                  <a:srgbClr val="73F7F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73F7F4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ATLAS</a:t>
            </a:r>
          </a:p>
        </p:txBody>
      </p:sp>
      <p:sp>
        <p:nvSpPr>
          <p:cNvPr id="76" name="High Energy">
            <a:extLst>
              <a:ext uri="{FF2B5EF4-FFF2-40B4-BE49-F238E27FC236}">
                <a16:creationId xmlns:a16="http://schemas.microsoft.com/office/drawing/2014/main" id="{94A17CDA-3A6C-00CC-E640-F0637292EA09}"/>
              </a:ext>
            </a:extLst>
          </p:cNvPr>
          <p:cNvSpPr/>
          <p:nvPr/>
        </p:nvSpPr>
        <p:spPr>
          <a:xfrm>
            <a:off x="5087907" y="282811"/>
            <a:ext cx="1490246" cy="828130"/>
          </a:xfrm>
          <a:prstGeom prst="rect">
            <a:avLst/>
          </a:prstGeom>
          <a:solidFill>
            <a:srgbClr val="16E7CF">
              <a:hueOff val="-202083"/>
              <a:satOff val="17755"/>
              <a:lumOff val="-16089"/>
            </a:srgbClr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High Energy</a:t>
            </a:r>
          </a:p>
        </p:txBody>
      </p:sp>
      <p:sp>
        <p:nvSpPr>
          <p:cNvPr id="77" name="ALPHA TUCAN PIONEER">
            <a:extLst>
              <a:ext uri="{FF2B5EF4-FFF2-40B4-BE49-F238E27FC236}">
                <a16:creationId xmlns:a16="http://schemas.microsoft.com/office/drawing/2014/main" id="{CE4E9AC7-7B65-3156-07E6-7F271995F530}"/>
              </a:ext>
            </a:extLst>
          </p:cNvPr>
          <p:cNvSpPr/>
          <p:nvPr/>
        </p:nvSpPr>
        <p:spPr>
          <a:xfrm>
            <a:off x="6801694" y="1185654"/>
            <a:ext cx="1490246" cy="1792769"/>
          </a:xfrm>
          <a:prstGeom prst="rect">
            <a:avLst/>
          </a:prstGeom>
          <a:solidFill>
            <a:srgbClr val="FFFFFF"/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73F7F4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ALPHA</a:t>
            </a:r>
            <a:b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73F7F4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TUCAN</a:t>
            </a:r>
            <a:b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  <a:alpha val="50000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PIONEER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</a:p>
        </p:txBody>
      </p:sp>
      <p:sp>
        <p:nvSpPr>
          <p:cNvPr id="78" name="Precision Test of fundamental laws">
            <a:extLst>
              <a:ext uri="{FF2B5EF4-FFF2-40B4-BE49-F238E27FC236}">
                <a16:creationId xmlns:a16="http://schemas.microsoft.com/office/drawing/2014/main" id="{5C9FCAA3-FCD8-C533-29F0-2573AF367899}"/>
              </a:ext>
            </a:extLst>
          </p:cNvPr>
          <p:cNvSpPr/>
          <p:nvPr/>
        </p:nvSpPr>
        <p:spPr>
          <a:xfrm>
            <a:off x="6782644" y="282811"/>
            <a:ext cx="1490246" cy="828129"/>
          </a:xfrm>
          <a:prstGeom prst="rect">
            <a:avLst/>
          </a:prstGeom>
          <a:solidFill>
            <a:srgbClr val="16E7CF">
              <a:hueOff val="-202083"/>
              <a:satOff val="17755"/>
              <a:lumOff val="-16089"/>
            </a:srgbClr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Precision Test of fundamental laws</a:t>
            </a:r>
          </a:p>
        </p:txBody>
      </p:sp>
      <p:sp>
        <p:nvSpPr>
          <p:cNvPr id="79" name="X BAEs X Affiliates  X Joints X PNS">
            <a:extLst>
              <a:ext uri="{FF2B5EF4-FFF2-40B4-BE49-F238E27FC236}">
                <a16:creationId xmlns:a16="http://schemas.microsoft.com/office/drawing/2014/main" id="{A39338AD-1FF3-1964-FC61-4D62D2E7FE4E}"/>
              </a:ext>
            </a:extLst>
          </p:cNvPr>
          <p:cNvSpPr txBox="1"/>
          <p:nvPr/>
        </p:nvSpPr>
        <p:spPr>
          <a:xfrm>
            <a:off x="7036120" y="3193914"/>
            <a:ext cx="1032334" cy="116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1219169" hangingPunct="0">
              <a:defRPr sz="29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</a:defRPr>
            </a:pPr>
            <a:r>
              <a:rPr lang="en-CA" sz="1450" b="1" kern="0" dirty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r>
              <a:rPr sz="1450" b="1" kern="0" dirty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BAEs</a:t>
            </a:r>
            <a:endParaRPr lang="en-CA" sz="1450" b="1" kern="0" dirty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1219169" hangingPunct="0">
              <a:defRPr sz="29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</a:defRPr>
            </a:pPr>
            <a:r>
              <a:rPr lang="en-CA" sz="1450" b="1" kern="0" dirty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 P&amp;S</a:t>
            </a:r>
            <a:br>
              <a:rPr sz="1450" b="1" kern="0" dirty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CA" sz="145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r>
              <a:rPr sz="145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Affiliates </a:t>
            </a:r>
            <a:br>
              <a:rPr sz="1450" b="1" kern="0" dirty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sz="1450" b="1" kern="0" dirty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450" b="1" kern="0" dirty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" name="X BAEs X Affiliates  X Joints X PNS">
            <a:extLst>
              <a:ext uri="{FF2B5EF4-FFF2-40B4-BE49-F238E27FC236}">
                <a16:creationId xmlns:a16="http://schemas.microsoft.com/office/drawing/2014/main" id="{4A6B445B-5328-1366-619F-00D73F8704B3}"/>
              </a:ext>
            </a:extLst>
          </p:cNvPr>
          <p:cNvSpPr txBox="1"/>
          <p:nvPr/>
        </p:nvSpPr>
        <p:spPr>
          <a:xfrm>
            <a:off x="8749907" y="3193914"/>
            <a:ext cx="1032334" cy="116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1219169" hangingPunct="0">
              <a:defRPr sz="29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</a:defRPr>
            </a:pPr>
            <a:r>
              <a:rPr lang="en-CA" sz="1450" b="1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r>
              <a:rPr sz="1450" b="1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BAEs</a:t>
            </a:r>
            <a:endParaRPr lang="en-CA" sz="1450" b="1" kern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1219169" hangingPunct="0">
              <a:defRPr sz="29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</a:defRPr>
            </a:pPr>
            <a:r>
              <a:rPr lang="en-CA" sz="1450" b="1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0.5 P&amp;S</a:t>
            </a:r>
            <a:br>
              <a:rPr sz="1450" b="1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CA" sz="1450" b="1" ker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r>
              <a:rPr sz="1450" b="1" ker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Affiliates </a:t>
            </a:r>
            <a:br>
              <a:rPr sz="1450" b="1" ker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CA" sz="1450" b="1" ker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 Joint</a:t>
            </a:r>
            <a:br>
              <a:rPr sz="1450" b="1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450" b="1" kern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" name="X HQPs">
            <a:extLst>
              <a:ext uri="{FF2B5EF4-FFF2-40B4-BE49-F238E27FC236}">
                <a16:creationId xmlns:a16="http://schemas.microsoft.com/office/drawing/2014/main" id="{BF27B8E8-E04B-0267-07F5-0FEA8FEC1578}"/>
              </a:ext>
            </a:extLst>
          </p:cNvPr>
          <p:cNvSpPr txBox="1"/>
          <p:nvPr/>
        </p:nvSpPr>
        <p:spPr>
          <a:xfrm>
            <a:off x="5087907" y="4247932"/>
            <a:ext cx="1043274" cy="72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algn="ctr"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</a:t>
            </a:r>
          </a:p>
          <a:p>
            <a:pPr algn="ctr"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</a:p>
          <a:p>
            <a:pPr algn="ctr"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1450" b="0" kern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" name="&gt; $">
            <a:extLst>
              <a:ext uri="{FF2B5EF4-FFF2-40B4-BE49-F238E27FC236}">
                <a16:creationId xmlns:a16="http://schemas.microsoft.com/office/drawing/2014/main" id="{8BDFE357-44F7-E5F2-662B-3AA370957759}"/>
              </a:ext>
            </a:extLst>
          </p:cNvPr>
          <p:cNvSpPr txBox="1"/>
          <p:nvPr/>
        </p:nvSpPr>
        <p:spPr>
          <a:xfrm>
            <a:off x="5365408" y="5362910"/>
            <a:ext cx="1043274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~$1M</a:t>
            </a:r>
            <a:endParaRPr sz="1450" b="0" kern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" name="in 2025">
            <a:extLst>
              <a:ext uri="{FF2B5EF4-FFF2-40B4-BE49-F238E27FC236}">
                <a16:creationId xmlns:a16="http://schemas.microsoft.com/office/drawing/2014/main" id="{C34B0F33-4B61-034C-8A34-06D620966273}"/>
              </a:ext>
            </a:extLst>
          </p:cNvPr>
          <p:cNvSpPr txBox="1"/>
          <p:nvPr/>
        </p:nvSpPr>
        <p:spPr>
          <a:xfrm>
            <a:off x="3242993" y="3491334"/>
            <a:ext cx="1043274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defTabSz="1219169" hangingPunct="0">
              <a:defRPr b="0"/>
            </a:pPr>
            <a:r>
              <a:rPr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2025</a:t>
            </a:r>
          </a:p>
        </p:txBody>
      </p:sp>
      <p:sp>
        <p:nvSpPr>
          <p:cNvPr id="86" name="average funding in last 3 years?">
            <a:extLst>
              <a:ext uri="{FF2B5EF4-FFF2-40B4-BE49-F238E27FC236}">
                <a16:creationId xmlns:a16="http://schemas.microsoft.com/office/drawing/2014/main" id="{7FCA310C-E26A-083D-12F6-8FAA8EC3CD79}"/>
              </a:ext>
            </a:extLst>
          </p:cNvPr>
          <p:cNvSpPr txBox="1"/>
          <p:nvPr/>
        </p:nvSpPr>
        <p:spPr>
          <a:xfrm>
            <a:off x="3242993" y="5362910"/>
            <a:ext cx="2068400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Average NSERC</a:t>
            </a:r>
            <a:endParaRPr sz="1450" b="0" kern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" name="&gt; $">
            <a:extLst>
              <a:ext uri="{FF2B5EF4-FFF2-40B4-BE49-F238E27FC236}">
                <a16:creationId xmlns:a16="http://schemas.microsoft.com/office/drawing/2014/main" id="{634DF14A-4753-767A-CD2F-3384D219EB3D}"/>
              </a:ext>
            </a:extLst>
          </p:cNvPr>
          <p:cNvSpPr txBox="1"/>
          <p:nvPr/>
        </p:nvSpPr>
        <p:spPr>
          <a:xfrm>
            <a:off x="7096544" y="5362910"/>
            <a:ext cx="1043274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~$1.3M</a:t>
            </a:r>
            <a:r>
              <a:rPr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88" name="&gt; $">
            <a:extLst>
              <a:ext uri="{FF2B5EF4-FFF2-40B4-BE49-F238E27FC236}">
                <a16:creationId xmlns:a16="http://schemas.microsoft.com/office/drawing/2014/main" id="{49821590-B751-36DE-4427-DF32F2E53D7F}"/>
              </a:ext>
            </a:extLst>
          </p:cNvPr>
          <p:cNvSpPr txBox="1"/>
          <p:nvPr/>
        </p:nvSpPr>
        <p:spPr>
          <a:xfrm>
            <a:off x="8827680" y="5362910"/>
            <a:ext cx="1043274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~0.8M</a:t>
            </a:r>
            <a:r>
              <a:rPr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89" name="ongoing competition">
            <a:extLst>
              <a:ext uri="{FF2B5EF4-FFF2-40B4-BE49-F238E27FC236}">
                <a16:creationId xmlns:a16="http://schemas.microsoft.com/office/drawing/2014/main" id="{053B5684-2572-0148-AA29-6FB6FAB04958}"/>
              </a:ext>
            </a:extLst>
          </p:cNvPr>
          <p:cNvSpPr txBox="1"/>
          <p:nvPr/>
        </p:nvSpPr>
        <p:spPr>
          <a:xfrm>
            <a:off x="3242993" y="5909692"/>
            <a:ext cx="1398281" cy="72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defTabSz="1219169" hangingPunct="0">
              <a:defRPr b="0"/>
            </a:pPr>
            <a:r>
              <a:rPr lang="en-CA" sz="1450" b="0" kern="0">
                <a:solidFill>
                  <a:srgbClr val="088B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CFI 2013-2023</a:t>
            </a:r>
          </a:p>
          <a:p>
            <a:pPr defTabSz="1219169" hangingPunct="0">
              <a:defRPr b="0"/>
            </a:pPr>
            <a:r>
              <a:rPr lang="en-CA" sz="1450" b="0" kern="0">
                <a:solidFill>
                  <a:srgbClr val="088B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Other</a:t>
            </a:r>
          </a:p>
          <a:p>
            <a:pPr defTabSz="1219169" hangingPunct="0">
              <a:defRPr b="0"/>
            </a:pPr>
            <a:r>
              <a:rPr lang="en-CA" sz="1450" b="0" kern="0">
                <a:solidFill>
                  <a:srgbClr val="00DCB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CFI 2025</a:t>
            </a:r>
          </a:p>
        </p:txBody>
      </p:sp>
      <p:sp>
        <p:nvSpPr>
          <p:cNvPr id="92" name="X CFI NSERC">
            <a:extLst>
              <a:ext uri="{FF2B5EF4-FFF2-40B4-BE49-F238E27FC236}">
                <a16:creationId xmlns:a16="http://schemas.microsoft.com/office/drawing/2014/main" id="{C82424B3-D07D-1177-8E87-7DAF23DEB7FE}"/>
              </a:ext>
            </a:extLst>
          </p:cNvPr>
          <p:cNvSpPr txBox="1"/>
          <p:nvPr/>
        </p:nvSpPr>
        <p:spPr>
          <a:xfrm>
            <a:off x="4773135" y="5909692"/>
            <a:ext cx="1896697" cy="72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algn="ctr" defTabSz="1219169" hangingPunct="0">
              <a:defRPr b="0"/>
            </a:pPr>
            <a:r>
              <a:rPr lang="en-CA" sz="1450" b="0" kern="0" dirty="0">
                <a:solidFill>
                  <a:srgbClr val="088B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$11M+$12M</a:t>
            </a:r>
          </a:p>
          <a:p>
            <a:pPr algn="ctr" defTabSz="1219169" hangingPunct="0">
              <a:defRPr b="0"/>
            </a:pPr>
            <a:r>
              <a:rPr lang="en-CA" sz="1450" b="0" kern="0" dirty="0">
                <a:solidFill>
                  <a:srgbClr val="088B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DRAC+BCKDF $4M</a:t>
            </a:r>
          </a:p>
          <a:p>
            <a:pPr algn="ctr" defTabSz="1219169" hangingPunct="0">
              <a:defRPr b="0"/>
            </a:pPr>
            <a:r>
              <a:rPr lang="en-CA" sz="1450" b="0" kern="0">
                <a:solidFill>
                  <a:srgbClr val="00DCB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$13.5M</a:t>
            </a:r>
            <a:endParaRPr lang="en-CA" sz="1450" b="0" kern="0" dirty="0">
              <a:solidFill>
                <a:srgbClr val="00DCB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in 2025">
            <a:extLst>
              <a:ext uri="{FF2B5EF4-FFF2-40B4-BE49-F238E27FC236}">
                <a16:creationId xmlns:a16="http://schemas.microsoft.com/office/drawing/2014/main" id="{05D08F9A-3296-6BF4-E6D8-D3DE43D8943E}"/>
              </a:ext>
            </a:extLst>
          </p:cNvPr>
          <p:cNvSpPr txBox="1"/>
          <p:nvPr/>
        </p:nvSpPr>
        <p:spPr>
          <a:xfrm>
            <a:off x="3242993" y="4247932"/>
            <a:ext cx="1339932" cy="72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Grad students</a:t>
            </a:r>
          </a:p>
          <a:p>
            <a:pPr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Postdocs</a:t>
            </a:r>
          </a:p>
          <a:p>
            <a:pPr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Undergrads</a:t>
            </a:r>
            <a:endParaRPr sz="1450" b="0" kern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" name="X CFI NSERC">
            <a:extLst>
              <a:ext uri="{FF2B5EF4-FFF2-40B4-BE49-F238E27FC236}">
                <a16:creationId xmlns:a16="http://schemas.microsoft.com/office/drawing/2014/main" id="{86B59C1C-D01C-5801-A18B-7728B9F19E1D}"/>
              </a:ext>
            </a:extLst>
          </p:cNvPr>
          <p:cNvSpPr txBox="1"/>
          <p:nvPr/>
        </p:nvSpPr>
        <p:spPr>
          <a:xfrm>
            <a:off x="6801694" y="5909692"/>
            <a:ext cx="1654854" cy="72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algn="ctr" defTabSz="1219169" hangingPunct="0">
              <a:defRPr b="0"/>
            </a:pPr>
            <a:r>
              <a:rPr lang="en-CA" sz="1450" b="0" kern="0" dirty="0">
                <a:solidFill>
                  <a:srgbClr val="088B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$13M+$27M</a:t>
            </a:r>
          </a:p>
          <a:p>
            <a:pPr algn="ctr" defTabSz="1219169" hangingPunct="0">
              <a:defRPr b="0"/>
            </a:pPr>
            <a:r>
              <a:rPr lang="en-CA" sz="1450" b="0" kern="0" dirty="0">
                <a:solidFill>
                  <a:srgbClr val="088B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JSPS $2M</a:t>
            </a:r>
          </a:p>
          <a:p>
            <a:pPr algn="ctr" defTabSz="1219169" hangingPunct="0">
              <a:defRPr b="0"/>
            </a:pPr>
            <a:endParaRPr lang="en-CA" sz="1450" b="0" kern="0" dirty="0">
              <a:solidFill>
                <a:srgbClr val="088B7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" name="X HQPs">
            <a:extLst>
              <a:ext uri="{FF2B5EF4-FFF2-40B4-BE49-F238E27FC236}">
                <a16:creationId xmlns:a16="http://schemas.microsoft.com/office/drawing/2014/main" id="{C9EDA1F5-76BA-BF18-8C1F-1C11E39F9D97}"/>
              </a:ext>
            </a:extLst>
          </p:cNvPr>
          <p:cNvSpPr txBox="1"/>
          <p:nvPr/>
        </p:nvSpPr>
        <p:spPr>
          <a:xfrm>
            <a:off x="6801694" y="4247932"/>
            <a:ext cx="1043274" cy="72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algn="ctr"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</a:p>
          <a:p>
            <a:pPr algn="ctr"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7.5</a:t>
            </a:r>
          </a:p>
          <a:p>
            <a:pPr algn="ctr"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</a:t>
            </a:r>
            <a:endParaRPr sz="1450" b="0" kern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" name="X HQPs">
            <a:extLst>
              <a:ext uri="{FF2B5EF4-FFF2-40B4-BE49-F238E27FC236}">
                <a16:creationId xmlns:a16="http://schemas.microsoft.com/office/drawing/2014/main" id="{B7165EB6-0D54-B6E3-0152-3F9A19BA6F4E}"/>
              </a:ext>
            </a:extLst>
          </p:cNvPr>
          <p:cNvSpPr txBox="1"/>
          <p:nvPr/>
        </p:nvSpPr>
        <p:spPr>
          <a:xfrm>
            <a:off x="8515481" y="4247932"/>
            <a:ext cx="1043274" cy="72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algn="ctr"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</a:p>
          <a:p>
            <a:pPr algn="ctr"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r>
          </a:p>
          <a:p>
            <a:pPr algn="ctr" defTabSz="1219169" hangingPunct="0">
              <a:defRPr b="0"/>
            </a:pPr>
            <a:r>
              <a:rPr lang="en-CA" sz="1450" b="0" kern="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r>
            <a:endParaRPr sz="1450" b="0" kern="0">
              <a:solidFill>
                <a:srgbClr val="16E7CF">
                  <a:hueOff val="-202083"/>
                  <a:satOff val="17755"/>
                  <a:lumOff val="-1608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" name="X CFI NSERC">
            <a:extLst>
              <a:ext uri="{FF2B5EF4-FFF2-40B4-BE49-F238E27FC236}">
                <a16:creationId xmlns:a16="http://schemas.microsoft.com/office/drawing/2014/main" id="{CEFBB29A-21BA-F17F-D67D-D2197EFC36F8}"/>
              </a:ext>
            </a:extLst>
          </p:cNvPr>
          <p:cNvSpPr txBox="1"/>
          <p:nvPr/>
        </p:nvSpPr>
        <p:spPr>
          <a:xfrm>
            <a:off x="8483619" y="5909692"/>
            <a:ext cx="1258650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algn="ctr" defTabSz="1219169" hangingPunct="0">
              <a:defRPr b="0"/>
            </a:pPr>
            <a:r>
              <a:rPr lang="en-CA" sz="1450" b="0" kern="0">
                <a:solidFill>
                  <a:srgbClr val="088B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$2.5M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ABDB9F53-10CE-C597-05F0-945064D07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21" y="5946307"/>
            <a:ext cx="1911044" cy="47563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CCFCA3AE-244D-2115-8D9B-87D612199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9" y="5184277"/>
            <a:ext cx="1474783" cy="63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51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5491E-12F1-CBFD-1D7B-7A4329DBA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2995A3E-FAD9-19E0-6210-4C2A200E21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921" y="933990"/>
            <a:ext cx="3972730" cy="1315724"/>
          </a:xfrm>
        </p:spPr>
        <p:txBody>
          <a:bodyPr>
            <a:normAutofit/>
          </a:bodyPr>
          <a:lstStyle/>
          <a:p>
            <a:r>
              <a:rPr lang="en-US" sz="3000" dirty="0"/>
              <a:t>Funding and Future 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2BB152-AB91-1D70-1284-78F80D952CA8}"/>
              </a:ext>
            </a:extLst>
          </p:cNvPr>
          <p:cNvSpPr/>
          <p:nvPr/>
        </p:nvSpPr>
        <p:spPr>
          <a:xfrm>
            <a:off x="827589" y="1110940"/>
            <a:ext cx="3972730" cy="418576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n-CA" altLang="en-US" sz="2000" b="1" dirty="0"/>
          </a:p>
          <a:p>
            <a:pPr>
              <a:buClr>
                <a:srgbClr val="00A9FF"/>
              </a:buClr>
            </a:pPr>
            <a:endParaRPr lang="en-US" sz="1000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dirty="0"/>
              <a:t>NSERC funding success for several projects this year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dirty="0"/>
              <a:t>PIONEER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dirty="0"/>
              <a:t>Hyper-K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dirty="0"/>
              <a:t>TUCAN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dirty="0"/>
              <a:t>ALPHA</a:t>
            </a:r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dirty="0"/>
              <a:t>CFI Innovation Fund</a:t>
            </a:r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CA" kern="0" dirty="0">
                <a:latin typeface="Helvetica Neue"/>
                <a:ea typeface="Helvetica Neue"/>
                <a:cs typeface="Helvetica Neue"/>
                <a:sym typeface="Helvetica Neue"/>
              </a:rPr>
              <a:t>CFI 2027 (proposals in preparation)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dirty="0"/>
              <a:t>Total ask for 2027 ~$57M</a:t>
            </a:r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72" name="Darklight HyperK…">
            <a:extLst>
              <a:ext uri="{FF2B5EF4-FFF2-40B4-BE49-F238E27FC236}">
                <a16:creationId xmlns:a16="http://schemas.microsoft.com/office/drawing/2014/main" id="{9D142CAC-2CB6-76E2-C3BF-B5D6BEB99336}"/>
              </a:ext>
            </a:extLst>
          </p:cNvPr>
          <p:cNvSpPr/>
          <p:nvPr/>
        </p:nvSpPr>
        <p:spPr>
          <a:xfrm>
            <a:off x="8445608" y="1198269"/>
            <a:ext cx="1490246" cy="1792768"/>
          </a:xfrm>
          <a:prstGeom prst="rect">
            <a:avLst/>
          </a:prstGeom>
          <a:solidFill>
            <a:srgbClr val="FFFFFF"/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3F7F4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Darklight</a:t>
            </a:r>
            <a:b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73F7F4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HyperK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73F7F4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  <a:alpha val="3041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nEXO</a:t>
            </a: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  <a:alpha val="3041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/XLZD</a:t>
            </a:r>
            <a:b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  <a:alpha val="8033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SuperCDMS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16E7CF">
                  <a:hueOff val="-202083"/>
                  <a:satOff val="17755"/>
                  <a:lumOff val="-16089"/>
                  <a:alpha val="80339"/>
                </a:srgbClr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4" name="Dark sector &amp; neutrinos">
            <a:extLst>
              <a:ext uri="{FF2B5EF4-FFF2-40B4-BE49-F238E27FC236}">
                <a16:creationId xmlns:a16="http://schemas.microsoft.com/office/drawing/2014/main" id="{633F7D6A-ECC0-0D98-AA9F-A96516FF9E5A}"/>
              </a:ext>
            </a:extLst>
          </p:cNvPr>
          <p:cNvSpPr/>
          <p:nvPr/>
        </p:nvSpPr>
        <p:spPr>
          <a:xfrm>
            <a:off x="8445608" y="282811"/>
            <a:ext cx="1490246" cy="840744"/>
          </a:xfrm>
          <a:prstGeom prst="rect">
            <a:avLst/>
          </a:prstGeom>
          <a:solidFill>
            <a:srgbClr val="16E7CF">
              <a:hueOff val="-202083"/>
              <a:satOff val="17755"/>
              <a:lumOff val="-16089"/>
            </a:srgbClr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Dark sector &amp; neutrinos</a:t>
            </a:r>
          </a:p>
        </p:txBody>
      </p:sp>
      <p:sp>
        <p:nvSpPr>
          <p:cNvPr id="75" name="ATLAS">
            <a:extLst>
              <a:ext uri="{FF2B5EF4-FFF2-40B4-BE49-F238E27FC236}">
                <a16:creationId xmlns:a16="http://schemas.microsoft.com/office/drawing/2014/main" id="{D94B8D0D-E1DC-FDA2-D077-C99BC776A68D}"/>
              </a:ext>
            </a:extLst>
          </p:cNvPr>
          <p:cNvSpPr/>
          <p:nvPr/>
        </p:nvSpPr>
        <p:spPr>
          <a:xfrm>
            <a:off x="5087907" y="1185654"/>
            <a:ext cx="1490246" cy="1792769"/>
          </a:xfrm>
          <a:prstGeom prst="rect">
            <a:avLst/>
          </a:prstGeom>
          <a:solidFill>
            <a:srgbClr val="FFFFFF"/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3200">
                <a:solidFill>
                  <a:srgbClr val="73F7F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73F7F4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ATLAS</a:t>
            </a:r>
          </a:p>
        </p:txBody>
      </p:sp>
      <p:sp>
        <p:nvSpPr>
          <p:cNvPr id="76" name="High Energy">
            <a:extLst>
              <a:ext uri="{FF2B5EF4-FFF2-40B4-BE49-F238E27FC236}">
                <a16:creationId xmlns:a16="http://schemas.microsoft.com/office/drawing/2014/main" id="{C29DB300-0842-CCFC-7FBA-1EBF1CDC7AA9}"/>
              </a:ext>
            </a:extLst>
          </p:cNvPr>
          <p:cNvSpPr/>
          <p:nvPr/>
        </p:nvSpPr>
        <p:spPr>
          <a:xfrm>
            <a:off x="5087907" y="282811"/>
            <a:ext cx="1490246" cy="828130"/>
          </a:xfrm>
          <a:prstGeom prst="rect">
            <a:avLst/>
          </a:prstGeom>
          <a:solidFill>
            <a:srgbClr val="16E7CF">
              <a:hueOff val="-202083"/>
              <a:satOff val="17755"/>
              <a:lumOff val="-16089"/>
            </a:srgbClr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High Energy</a:t>
            </a:r>
          </a:p>
        </p:txBody>
      </p:sp>
      <p:sp>
        <p:nvSpPr>
          <p:cNvPr id="77" name="ALPHA TUCAN PIONEER">
            <a:extLst>
              <a:ext uri="{FF2B5EF4-FFF2-40B4-BE49-F238E27FC236}">
                <a16:creationId xmlns:a16="http://schemas.microsoft.com/office/drawing/2014/main" id="{BD4F44FB-E7EE-478E-B308-6DDD2BF571DC}"/>
              </a:ext>
            </a:extLst>
          </p:cNvPr>
          <p:cNvSpPr/>
          <p:nvPr/>
        </p:nvSpPr>
        <p:spPr>
          <a:xfrm>
            <a:off x="6801694" y="1185654"/>
            <a:ext cx="1490246" cy="1792769"/>
          </a:xfrm>
          <a:prstGeom prst="rect">
            <a:avLst/>
          </a:prstGeom>
          <a:solidFill>
            <a:srgbClr val="FFFFFF"/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73F7F4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ALPHA</a:t>
            </a:r>
            <a:b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73F7F4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TUCAN</a:t>
            </a:r>
            <a:b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  <a:alpha val="50000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PIONEER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16E7CF">
                    <a:hueOff val="-202083"/>
                    <a:satOff val="17755"/>
                    <a:lumOff val="-16089"/>
                  </a:srgbClr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</a:p>
        </p:txBody>
      </p:sp>
      <p:sp>
        <p:nvSpPr>
          <p:cNvPr id="78" name="Precision Test of fundamental laws">
            <a:extLst>
              <a:ext uri="{FF2B5EF4-FFF2-40B4-BE49-F238E27FC236}">
                <a16:creationId xmlns:a16="http://schemas.microsoft.com/office/drawing/2014/main" id="{614D1C9B-4D76-42C5-5691-EA2CAA98071B}"/>
              </a:ext>
            </a:extLst>
          </p:cNvPr>
          <p:cNvSpPr/>
          <p:nvPr/>
        </p:nvSpPr>
        <p:spPr>
          <a:xfrm>
            <a:off x="6782644" y="282811"/>
            <a:ext cx="1490246" cy="828129"/>
          </a:xfrm>
          <a:prstGeom prst="rect">
            <a:avLst/>
          </a:prstGeom>
          <a:solidFill>
            <a:srgbClr val="16E7CF">
              <a:hueOff val="-202083"/>
              <a:satOff val="17755"/>
              <a:lumOff val="-16089"/>
            </a:srgbClr>
          </a:solidFill>
          <a:ln w="38100">
            <a:solidFill>
              <a:srgbClr val="16E7CF">
                <a:hueOff val="-202083"/>
                <a:satOff val="17755"/>
                <a:lumOff val="-16089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Precision Test of fundamental laws</a:t>
            </a:r>
          </a:p>
        </p:txBody>
      </p:sp>
      <p:sp>
        <p:nvSpPr>
          <p:cNvPr id="95" name="X CFI NSERC">
            <a:extLst>
              <a:ext uri="{FF2B5EF4-FFF2-40B4-BE49-F238E27FC236}">
                <a16:creationId xmlns:a16="http://schemas.microsoft.com/office/drawing/2014/main" id="{BDB187E1-EFE9-6D68-2485-95D39FA134CC}"/>
              </a:ext>
            </a:extLst>
          </p:cNvPr>
          <p:cNvSpPr txBox="1"/>
          <p:nvPr/>
        </p:nvSpPr>
        <p:spPr>
          <a:xfrm>
            <a:off x="4497715" y="4102715"/>
            <a:ext cx="1654854" cy="27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algn="ctr" defTabSz="1219169" hangingPunct="0">
              <a:defRPr b="0"/>
            </a:pPr>
            <a:endParaRPr lang="en-CA" sz="1450" b="0" kern="0" dirty="0">
              <a:solidFill>
                <a:srgbClr val="00DCB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7A56D020-0946-97DE-D3F2-AAE464117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525" y="4239932"/>
            <a:ext cx="1911044" cy="475638"/>
          </a:xfrm>
          <a:prstGeom prst="rect">
            <a:avLst/>
          </a:prstGeom>
        </p:spPr>
      </p:pic>
      <p:sp>
        <p:nvSpPr>
          <p:cNvPr id="2" name="X CFI NSERC">
            <a:extLst>
              <a:ext uri="{FF2B5EF4-FFF2-40B4-BE49-F238E27FC236}">
                <a16:creationId xmlns:a16="http://schemas.microsoft.com/office/drawing/2014/main" id="{94097115-9CB5-F4C5-C269-A28C6F5997F8}"/>
              </a:ext>
            </a:extLst>
          </p:cNvPr>
          <p:cNvSpPr txBox="1"/>
          <p:nvPr/>
        </p:nvSpPr>
        <p:spPr>
          <a:xfrm>
            <a:off x="5348158" y="3389161"/>
            <a:ext cx="4087050" cy="2367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29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 defTabSz="1219169" hangingPunct="0">
              <a:defRPr b="0"/>
            </a:pPr>
            <a:endParaRPr lang="en-CA" sz="1800" b="0" kern="0" dirty="0">
              <a:solidFill>
                <a:schemeClr val="tx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1219169" hangingPunct="0">
              <a:defRPr b="0"/>
            </a:pPr>
            <a:r>
              <a:rPr lang="en-CA" sz="1800" b="0" kern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Proposals in preparation:</a:t>
            </a:r>
          </a:p>
          <a:p>
            <a:pPr defTabSz="1219169" hangingPunct="0">
              <a:defRPr b="0"/>
            </a:pPr>
            <a:endParaRPr lang="en-CA" sz="1000" b="0" kern="0" dirty="0">
              <a:solidFill>
                <a:schemeClr val="tx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1219169" hangingPunct="0">
              <a:defRPr b="0"/>
            </a:pPr>
            <a:r>
              <a:rPr lang="en-CA" sz="1800" b="0" kern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CANFINDD ~$8M </a:t>
            </a:r>
          </a:p>
          <a:p>
            <a:pPr defTabSz="1219169" hangingPunct="0">
              <a:defRPr b="0"/>
            </a:pPr>
            <a:r>
              <a:rPr lang="en-CA" sz="1800" b="0" kern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ALPHA ~$17M</a:t>
            </a:r>
          </a:p>
          <a:p>
            <a:pPr defTabSz="1219169" hangingPunct="0">
              <a:defRPr b="0"/>
            </a:pPr>
            <a:r>
              <a:rPr lang="en-CA" sz="1800" b="0" kern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TUCAN ~$25M</a:t>
            </a:r>
          </a:p>
          <a:p>
            <a:pPr defTabSz="1219169" hangingPunct="0">
              <a:defRPr b="0"/>
            </a:pPr>
            <a:r>
              <a:rPr lang="en-CA" sz="1800" b="0" kern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PIONEER ~$5M</a:t>
            </a:r>
          </a:p>
          <a:p>
            <a:pPr defTabSz="1219169" hangingPunct="0">
              <a:defRPr b="0"/>
            </a:pPr>
            <a:r>
              <a:rPr lang="en-CA" sz="1800" b="0" kern="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XLZD ~$2.5M</a:t>
            </a:r>
          </a:p>
          <a:p>
            <a:pPr algn="ctr" defTabSz="1219169" hangingPunct="0">
              <a:defRPr b="0"/>
            </a:pPr>
            <a:endParaRPr lang="en-CA" sz="1450" b="0" kern="0" dirty="0">
              <a:solidFill>
                <a:srgbClr val="00DCB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33044-4580-43A5-6EBF-FBAD28B20BD1}"/>
              </a:ext>
            </a:extLst>
          </p:cNvPr>
          <p:cNvSpPr txBox="1"/>
          <p:nvPr/>
        </p:nvSpPr>
        <p:spPr>
          <a:xfrm>
            <a:off x="827589" y="5433311"/>
            <a:ext cx="8165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dirty="0"/>
              <a:t>Strong university support through large envelope share allocation</a:t>
            </a:r>
          </a:p>
        </p:txBody>
      </p:sp>
    </p:spTree>
    <p:extLst>
      <p:ext uri="{BB962C8B-B14F-4D97-AF65-F5344CB8AC3E}">
        <p14:creationId xmlns:p14="http://schemas.microsoft.com/office/powerpoint/2010/main" val="1100297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201C7-16C0-2311-0337-1971CA409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214847"/>
            <a:ext cx="10515600" cy="1325563"/>
          </a:xfrm>
        </p:spPr>
        <p:txBody>
          <a:bodyPr>
            <a:normAutofit/>
          </a:bodyPr>
          <a:lstStyle/>
          <a:p>
            <a:r>
              <a:rPr lang="en-CA" sz="2900"/>
              <a:t>Major breakthrough in UCN production</a:t>
            </a:r>
            <a:br>
              <a:rPr lang="en-CA" sz="2900"/>
            </a:br>
            <a:endParaRPr lang="en-CA" sz="29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DA359-CE13-2A40-47B9-7EE898B94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1629033"/>
            <a:ext cx="5869208" cy="4351338"/>
          </a:xfrm>
        </p:spPr>
        <p:txBody>
          <a:bodyPr lIns="91440" tIns="45720" rIns="91440" bIns="45720" anchor="ctr">
            <a:noAutofit/>
          </a:bodyPr>
          <a:lstStyle/>
          <a:p>
            <a:pPr lvl="1"/>
            <a:r>
              <a:rPr lang="en-CA" sz="2800" dirty="0">
                <a:latin typeface="Arial"/>
                <a:cs typeface="Arial"/>
              </a:rPr>
              <a:t>December 2025:  First condensation of </a:t>
            </a:r>
            <a:r>
              <a:rPr lang="en-CA" sz="2800" dirty="0">
                <a:solidFill>
                  <a:srgbClr val="E87108"/>
                </a:solidFill>
                <a:latin typeface="Arial"/>
                <a:cs typeface="Arial"/>
              </a:rPr>
              <a:t>liquid deuterium moderator</a:t>
            </a:r>
            <a:r>
              <a:rPr lang="en-CA" sz="2800" dirty="0">
                <a:latin typeface="Arial"/>
                <a:cs typeface="Arial"/>
              </a:rPr>
              <a:t>, UCN production, UCNs delivered outside shielding</a:t>
            </a:r>
          </a:p>
          <a:p>
            <a:pPr lvl="1"/>
            <a:r>
              <a:rPr lang="en-CA" sz="2800" dirty="0">
                <a:latin typeface="Arial"/>
                <a:cs typeface="Arial"/>
              </a:rPr>
              <a:t>January 2026:  Delivered UCNs to </a:t>
            </a:r>
            <a:r>
              <a:rPr lang="en-CA" sz="2800" dirty="0" err="1">
                <a:latin typeface="Arial"/>
                <a:cs typeface="Arial"/>
              </a:rPr>
              <a:t>nEDM</a:t>
            </a:r>
            <a:r>
              <a:rPr lang="en-CA" sz="2800" dirty="0">
                <a:latin typeface="Arial"/>
                <a:cs typeface="Arial"/>
              </a:rPr>
              <a:t>-like measurement cell, stored, and counted</a:t>
            </a:r>
          </a:p>
          <a:p>
            <a:pPr lvl="1"/>
            <a:r>
              <a:rPr lang="en-CA" sz="2800" dirty="0">
                <a:latin typeface="Arial"/>
                <a:cs typeface="Arial"/>
              </a:rPr>
              <a:t>We have set a new world record for UCN production and delivery to an external cell</a:t>
            </a:r>
          </a:p>
          <a:p>
            <a:endParaRPr lang="en-CA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ACEF26D-D5D9-6A1D-3F2B-0D1D46CF6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132" y="3929739"/>
            <a:ext cx="3833573" cy="2875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528305-77CF-6786-0BF7-B016ADABD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1" t="31519" r="7967" b="31113"/>
          <a:stretch>
            <a:fillRect/>
          </a:stretch>
        </p:blipFill>
        <p:spPr>
          <a:xfrm>
            <a:off x="6444229" y="1254874"/>
            <a:ext cx="4135378" cy="2659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D62B6BF-E2EE-9D6F-11D7-B5D7FCBAF7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659063"/>
              </p:ext>
            </p:extLst>
          </p:nvPr>
        </p:nvGraphicFramePr>
        <p:xfrm>
          <a:off x="7389961" y="53081"/>
          <a:ext cx="2719581" cy="1040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3077755" imgH="5000523" progId="Acrobat.Document.DC">
                  <p:embed/>
                </p:oleObj>
              </mc:Choice>
              <mc:Fallback>
                <p:oleObj name="Acrobat Document" r:id="rId4" imgW="13077755" imgH="500052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D62B6BF-E2EE-9D6F-11D7-B5D7FCBAF7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89961" y="53081"/>
                        <a:ext cx="2719581" cy="1040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469900D-DBED-5F20-2A97-73E88D96F8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0465" y="-27153"/>
            <a:ext cx="15430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85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31FD5-130A-5494-38E5-062B69315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194" y="514577"/>
            <a:ext cx="8953827" cy="650329"/>
          </a:xfrm>
        </p:spPr>
        <p:txBody>
          <a:bodyPr>
            <a:normAutofit/>
          </a:bodyPr>
          <a:lstStyle/>
          <a:p>
            <a:r>
              <a:rPr lang="en-US" sz="2900"/>
              <a:t>Measurements done in 2025/2026</a:t>
            </a:r>
            <a:endParaRPr lang="en-CA" sz="29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0E218-65FC-9E5A-FD10-3B975B541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584" y="1606690"/>
            <a:ext cx="10515600" cy="829348"/>
          </a:xfrm>
        </p:spPr>
        <p:txBody>
          <a:bodyPr>
            <a:normAutofit lnSpcReduction="10000"/>
          </a:bodyPr>
          <a:lstStyle/>
          <a:p>
            <a:r>
              <a:rPr lang="en-US" sz="2400"/>
              <a:t>Source characterization</a:t>
            </a:r>
          </a:p>
          <a:p>
            <a:r>
              <a:rPr lang="en-US" sz="2400"/>
              <a:t>Prototype EDM cell and sensitivity benchmarks</a:t>
            </a:r>
          </a:p>
          <a:p>
            <a:pPr marL="0" indent="0">
              <a:buNone/>
            </a:pPr>
            <a:endParaRPr lang="en-CA"/>
          </a:p>
        </p:txBody>
      </p:sp>
      <p:pic>
        <p:nvPicPr>
          <p:cNvPr id="4" name="Picture 3" descr="A person standing next to a machine&#10;&#10;AI-generated content may be incorrect.">
            <a:extLst>
              <a:ext uri="{FF2B5EF4-FFF2-40B4-BE49-F238E27FC236}">
                <a16:creationId xmlns:a16="http://schemas.microsoft.com/office/drawing/2014/main" id="{A32A5D8E-031A-8307-6AB5-F25069FEA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4021" y="2591450"/>
            <a:ext cx="2528165" cy="3342215"/>
          </a:xfrm>
          <a:prstGeom prst="rect">
            <a:avLst/>
          </a:prstGeom>
        </p:spPr>
      </p:pic>
      <p:pic>
        <p:nvPicPr>
          <p:cNvPr id="7" name="Picture 6" descr="A person wearing gloves and holding a piece of metal&#10;&#10;AI-generated content may be incorrect.">
            <a:extLst>
              <a:ext uri="{FF2B5EF4-FFF2-40B4-BE49-F238E27FC236}">
                <a16:creationId xmlns:a16="http://schemas.microsoft.com/office/drawing/2014/main" id="{7C362E03-38D2-1A7E-DD02-F32DF5184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661" y="2605864"/>
            <a:ext cx="2485217" cy="3317572"/>
          </a:xfrm>
          <a:prstGeom prst="rect">
            <a:avLst/>
          </a:prstGeom>
        </p:spPr>
      </p:pic>
      <p:pic>
        <p:nvPicPr>
          <p:cNvPr id="8" name="Picture 7" descr="A person wearing gloves and holding a round object&#10;&#10;AI-generated content may be incorrect.">
            <a:extLst>
              <a:ext uri="{FF2B5EF4-FFF2-40B4-BE49-F238E27FC236}">
                <a16:creationId xmlns:a16="http://schemas.microsoft.com/office/drawing/2014/main" id="{A4B71D92-8C0B-C5A7-FE0A-52D249E3F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71" y="2605864"/>
            <a:ext cx="2510793" cy="3324231"/>
          </a:xfrm>
          <a:prstGeom prst="rect">
            <a:avLst/>
          </a:prstGeom>
        </p:spPr>
      </p:pic>
      <p:pic>
        <p:nvPicPr>
          <p:cNvPr id="9" name="Picture 8" descr="A person standing on a metal structure&#10;&#10;AI-generated content may be incorrect.">
            <a:extLst>
              <a:ext uri="{FF2B5EF4-FFF2-40B4-BE49-F238E27FC236}">
                <a16:creationId xmlns:a16="http://schemas.microsoft.com/office/drawing/2014/main" id="{6C3B0E72-ADE6-D00E-2060-3A49AE0A02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4922" y="2598783"/>
            <a:ext cx="2528165" cy="3324231"/>
          </a:xfrm>
          <a:prstGeom prst="rect">
            <a:avLst/>
          </a:prstGeom>
        </p:spPr>
      </p:pic>
      <p:pic>
        <p:nvPicPr>
          <p:cNvPr id="15" name="Picture 14" descr="A metal pipes and wires in a factory&#10;&#10;AI-generated content may be incorrect.">
            <a:extLst>
              <a:ext uri="{FF2B5EF4-FFF2-40B4-BE49-F238E27FC236}">
                <a16:creationId xmlns:a16="http://schemas.microsoft.com/office/drawing/2014/main" id="{ED470E16-86D8-6754-AB37-8AAFC8C7F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469"/>
            <a:ext cx="2497635" cy="3330181"/>
          </a:xfrm>
          <a:prstGeom prst="rect">
            <a:avLst/>
          </a:prstGeom>
          <a:ln w="38100">
            <a:noFill/>
          </a:ln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9611391-48F3-F4F5-0B7E-A55A07C2F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C69EF-A925-4E23-B365-42E261722ACB}" type="slidenum">
              <a:rPr lang="en-CA" smtClean="0"/>
              <a:t>9</a:t>
            </a:fld>
            <a:endParaRPr lang="en-CA"/>
          </a:p>
        </p:txBody>
      </p:sp>
      <p:pic>
        <p:nvPicPr>
          <p:cNvPr id="1026" name="Picture 2" descr="University of Winnipeg">
            <a:extLst>
              <a:ext uri="{FF2B5EF4-FFF2-40B4-BE49-F238E27FC236}">
                <a16:creationId xmlns:a16="http://schemas.microsoft.com/office/drawing/2014/main" id="{562435F0-60BA-7477-EC19-73006A510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22" y="5356664"/>
            <a:ext cx="1570189" cy="4906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D5ECD7-C57E-65CC-2882-20843C00675E}"/>
              </a:ext>
            </a:extLst>
          </p:cNvPr>
          <p:cNvSpPr txBox="1">
            <a:spLocks/>
          </p:cNvSpPr>
          <p:nvPr/>
        </p:nvSpPr>
        <p:spPr>
          <a:xfrm>
            <a:off x="2602480" y="2606521"/>
            <a:ext cx="10515600" cy="829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6DF1BF-06EA-AC70-E81F-1CD5BF7A33BE}"/>
              </a:ext>
            </a:extLst>
          </p:cNvPr>
          <p:cNvSpPr txBox="1"/>
          <p:nvPr/>
        </p:nvSpPr>
        <p:spPr>
          <a:xfrm>
            <a:off x="0" y="5934670"/>
            <a:ext cx="24849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/>
              <a:t>Tested new coatings</a:t>
            </a:r>
          </a:p>
          <a:p>
            <a:pPr algn="ctr"/>
            <a:r>
              <a:rPr lang="en-US" sz="1600"/>
              <a:t>for UCNs</a:t>
            </a:r>
            <a:br>
              <a:rPr lang="en-US" sz="1600"/>
            </a:br>
            <a:r>
              <a:rPr lang="en-US" sz="1600"/>
              <a:t>Abeer Zahra </a:t>
            </a:r>
          </a:p>
        </p:txBody>
      </p:sp>
      <p:pic>
        <p:nvPicPr>
          <p:cNvPr id="1028" name="Picture 4" descr="Particle Accelerator Centre – TRIUMF">
            <a:extLst>
              <a:ext uri="{FF2B5EF4-FFF2-40B4-BE49-F238E27FC236}">
                <a16:creationId xmlns:a16="http://schemas.microsoft.com/office/drawing/2014/main" id="{8A24BB3D-43FB-1176-A63E-21F4DBD53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431" y="5563885"/>
            <a:ext cx="1570189" cy="28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BC Logos | UBC Brand">
            <a:extLst>
              <a:ext uri="{FF2B5EF4-FFF2-40B4-BE49-F238E27FC236}">
                <a16:creationId xmlns:a16="http://schemas.microsoft.com/office/drawing/2014/main" id="{79FEE913-0EB7-69D0-F79B-14DA4CE7A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649" y="5146252"/>
            <a:ext cx="1570189" cy="32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yoto University">
            <a:extLst>
              <a:ext uri="{FF2B5EF4-FFF2-40B4-BE49-F238E27FC236}">
                <a16:creationId xmlns:a16="http://schemas.microsoft.com/office/drawing/2014/main" id="{A364E324-6639-D7BD-33E5-CD4F718181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9" t="20947" r="-4036" b="23048"/>
          <a:stretch>
            <a:fillRect/>
          </a:stretch>
        </p:blipFill>
        <p:spPr bwMode="auto">
          <a:xfrm>
            <a:off x="5490002" y="5354096"/>
            <a:ext cx="1662830" cy="49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yclotron Facility, RCNP, Osaka Univ.">
            <a:extLst>
              <a:ext uri="{FF2B5EF4-FFF2-40B4-BE49-F238E27FC236}">
                <a16:creationId xmlns:a16="http://schemas.microsoft.com/office/drawing/2014/main" id="{F05B307C-F08B-A511-B210-BF653F437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922" y="4795794"/>
            <a:ext cx="1683053" cy="55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ame and Logo － The University of Osaka">
            <a:extLst>
              <a:ext uri="{FF2B5EF4-FFF2-40B4-BE49-F238E27FC236}">
                <a16:creationId xmlns:a16="http://schemas.microsoft.com/office/drawing/2014/main" id="{DB7B54C0-6C7A-33CD-04B1-08CA3882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923" y="5431308"/>
            <a:ext cx="1683053" cy="41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University of Manitoba profile ...">
            <a:extLst>
              <a:ext uri="{FF2B5EF4-FFF2-40B4-BE49-F238E27FC236}">
                <a16:creationId xmlns:a16="http://schemas.microsoft.com/office/drawing/2014/main" id="{91CA876D-46AA-7762-23F8-B25528155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516" y="5120099"/>
            <a:ext cx="1515819" cy="73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594C7A-32C2-B4C8-D7F8-19D5D95779EF}"/>
              </a:ext>
            </a:extLst>
          </p:cNvPr>
          <p:cNvSpPr txBox="1"/>
          <p:nvPr/>
        </p:nvSpPr>
        <p:spPr>
          <a:xfrm>
            <a:off x="2484922" y="6089081"/>
            <a:ext cx="25281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1600"/>
              <a:t>Prototype EDM cell</a:t>
            </a:r>
          </a:p>
          <a:p>
            <a:pPr algn="ctr"/>
            <a:r>
              <a:rPr lang="nb-NO" sz="1600"/>
              <a:t>Sean Vanbergen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36B64A-0773-5B71-A75D-9B649C1834D1}"/>
              </a:ext>
            </a:extLst>
          </p:cNvPr>
          <p:cNvSpPr txBox="1"/>
          <p:nvPr/>
        </p:nvSpPr>
        <p:spPr>
          <a:xfrm>
            <a:off x="5035017" y="6016782"/>
            <a:ext cx="25727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/>
              <a:t>Determined cold neutron flux via gold-foil activation</a:t>
            </a:r>
            <a:br>
              <a:rPr lang="en-US" sz="1600"/>
            </a:br>
            <a:r>
              <a:rPr lang="en-US" sz="1600"/>
              <a:t>Ryuto Fujitani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D6E7D5-98CD-1965-61A1-A6852EA2CD87}"/>
              </a:ext>
            </a:extLst>
          </p:cNvPr>
          <p:cNvSpPr txBox="1"/>
          <p:nvPr/>
        </p:nvSpPr>
        <p:spPr>
          <a:xfrm>
            <a:off x="7511163" y="5973922"/>
            <a:ext cx="24147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/>
              <a:t>UCN energy spectrum using time of flight</a:t>
            </a:r>
            <a:br>
              <a:rPr lang="en-US" sz="1600"/>
            </a:br>
            <a:r>
              <a:rPr lang="en-US" sz="1600"/>
              <a:t>Kelin Qiao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717736-4B22-6F94-E6C1-E67928415B11}"/>
              </a:ext>
            </a:extLst>
          </p:cNvPr>
          <p:cNvSpPr txBox="1"/>
          <p:nvPr/>
        </p:nvSpPr>
        <p:spPr>
          <a:xfrm>
            <a:off x="9925878" y="5923014"/>
            <a:ext cx="231235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/>
              <a:t>Characterized detector for </a:t>
            </a:r>
            <a:r>
              <a:rPr lang="en-US" sz="1600" err="1"/>
              <a:t>nEDM</a:t>
            </a:r>
            <a:r>
              <a:rPr lang="en-US" sz="1600"/>
              <a:t> experiment Tushar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2FC1E8-D6C1-D304-98FD-DDFC89D16F8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0465" y="-27153"/>
            <a:ext cx="1543050" cy="2724150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F52B789-9258-48D8-F54B-C5A9C37A53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2845920"/>
              </p:ext>
            </p:extLst>
          </p:nvPr>
        </p:nvGraphicFramePr>
        <p:xfrm>
          <a:off x="7389961" y="53081"/>
          <a:ext cx="2719581" cy="1040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5" imgW="13077755" imgH="5000523" progId="Acrobat.Document.DC">
                  <p:embed/>
                </p:oleObj>
              </mc:Choice>
              <mc:Fallback>
                <p:oleObj name="Acrobat Document" r:id="rId15" imgW="13077755" imgH="5000523" progId="Acrobat.Document.DC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AF52B789-9258-48D8-F54B-C5A9C37A53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389961" y="53081"/>
                        <a:ext cx="2719581" cy="1040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4804220"/>
      </p:ext>
    </p:extLst>
  </p:cSld>
  <p:clrMapOvr>
    <a:masterClrMapping/>
  </p:clrMapOvr>
</p:sld>
</file>

<file path=ppt/theme/theme1.xml><?xml version="1.0" encoding="utf-8"?>
<a:theme xmlns:a="http://schemas.openxmlformats.org/drawingml/2006/main" name="TRIUMF PowerPoint Theme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 PowerPoint Theme" id="{D884FB1D-11D0-E845-BA52-C36A604D98F4}" vid="{50702C2F-CDE3-B34C-A21E-708BBC324F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ce6f30-4b9b-4a5e-8509-000b01fbf727">
      <Terms xmlns="http://schemas.microsoft.com/office/infopath/2007/PartnerControls"/>
    </lcf76f155ced4ddcb4097134ff3c332f>
    <TaxCatchAll xmlns="816ce94c-b33b-49c9-9925-ac1f620a856c" xsi:nil="true"/>
    <SharedWithUsers xmlns="816ce94c-b33b-49c9-9925-ac1f620a856c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9D25517C076A40B5E5F5F5C278F8E9" ma:contentTypeVersion="16" ma:contentTypeDescription="Create a new document." ma:contentTypeScope="" ma:versionID="6413fb59559812ccc8728295ddb96be0">
  <xsd:schema xmlns:xsd="http://www.w3.org/2001/XMLSchema" xmlns:xs="http://www.w3.org/2001/XMLSchema" xmlns:p="http://schemas.microsoft.com/office/2006/metadata/properties" xmlns:ns2="816ce94c-b33b-49c9-9925-ac1f620a856c" xmlns:ns3="2ece6f30-4b9b-4a5e-8509-000b01fbf727" targetNamespace="http://schemas.microsoft.com/office/2006/metadata/properties" ma:root="true" ma:fieldsID="79039c43f0ff53caff9eb69f0de8a8ec" ns2:_="" ns3:_="">
    <xsd:import namespace="816ce94c-b33b-49c9-9925-ac1f620a856c"/>
    <xsd:import namespace="2ece6f30-4b9b-4a5e-8509-000b01fbf72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6ce94c-b33b-49c9-9925-ac1f620a856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6b046bb-e773-414a-a361-3af7557f2f65}" ma:internalName="TaxCatchAll" ma:showField="CatchAllData" ma:web="816ce94c-b33b-49c9-9925-ac1f620a85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ce6f30-4b9b-4a5e-8509-000b01fbf7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ae3b54c-c226-4f74-9573-cd9558e4dc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17652C-B0D6-4BFA-B314-5FA505D2B822}">
  <ds:schemaRefs>
    <ds:schemaRef ds:uri="2ece6f30-4b9b-4a5e-8509-000b01fbf727"/>
    <ds:schemaRef ds:uri="816ce94c-b33b-49c9-9925-ac1f620a856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89B09FE-8F29-4A6C-A921-DEA0F047CB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48F9F7-6928-44A3-A931-8C8368022226}">
  <ds:schemaRefs>
    <ds:schemaRef ds:uri="2ece6f30-4b9b-4a5e-8509-000b01fbf727"/>
    <ds:schemaRef ds:uri="816ce94c-b33b-49c9-9925-ac1f620a856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TRIUMF PowerPoint Theme</Template>
  <TotalTime>1726</TotalTime>
  <Words>2323</Words>
  <Application>Microsoft Macintosh PowerPoint</Application>
  <PresentationFormat>Widescreen</PresentationFormat>
  <Paragraphs>345</Paragraphs>
  <Slides>23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Aptos</vt:lpstr>
      <vt:lpstr>Arial</vt:lpstr>
      <vt:lpstr>Arial Nova Light</vt:lpstr>
      <vt:lpstr>Arial,Sans-Serif</vt:lpstr>
      <vt:lpstr>Avenir Book</vt:lpstr>
      <vt:lpstr>Calibri</vt:lpstr>
      <vt:lpstr>Courier New</vt:lpstr>
      <vt:lpstr>Helvetica Neue</vt:lpstr>
      <vt:lpstr>Helvetica Neue Medium</vt:lpstr>
      <vt:lpstr>Wingdings</vt:lpstr>
      <vt:lpstr>Wingdings,Sans-Serif</vt:lpstr>
      <vt:lpstr>TRIUMF PowerPoint Theme</vt:lpstr>
      <vt:lpstr>Acrobat Document</vt:lpstr>
      <vt:lpstr>Particle Physics</vt:lpstr>
      <vt:lpstr>TRIUMF Particle Physics   Collaborators  across Canada</vt:lpstr>
      <vt:lpstr>Particle Physics</vt:lpstr>
      <vt:lpstr>Connections across TRIUMF</vt:lpstr>
      <vt:lpstr>Growth Areas</vt:lpstr>
      <vt:lpstr>Funding and Training  </vt:lpstr>
      <vt:lpstr>Funding and Future  </vt:lpstr>
      <vt:lpstr>Major breakthrough in UCN production </vt:lpstr>
      <vt:lpstr>Measurements done in 2025/2026</vt:lpstr>
      <vt:lpstr>A new world record in  UCN delivery </vt:lpstr>
      <vt:lpstr>Precision Tests</vt:lpstr>
      <vt:lpstr>Precision Tests</vt:lpstr>
      <vt:lpstr>High Energy</vt:lpstr>
      <vt:lpstr>High Energy</vt:lpstr>
      <vt:lpstr>High Energy</vt:lpstr>
      <vt:lpstr>Dark Sector and Neutrinos</vt:lpstr>
      <vt:lpstr>Dark Sector and Neutrinos</vt:lpstr>
      <vt:lpstr>Dark Sector and Neutrinos</vt:lpstr>
      <vt:lpstr>Dark Sector and Neutrinos</vt:lpstr>
      <vt:lpstr>PowerPoint Presentation</vt:lpstr>
      <vt:lpstr>PowerPoint Presentation</vt:lpstr>
      <vt:lpstr>First Canadian Meeting on FCC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Particle Physics Department Updates and Highlights</dc:title>
  <dc:creator>Mark Hartz</dc:creator>
  <cp:lastModifiedBy>Oliver Stelzer</cp:lastModifiedBy>
  <cp:revision>90</cp:revision>
  <dcterms:created xsi:type="dcterms:W3CDTF">2023-07-11T01:58:34Z</dcterms:created>
  <dcterms:modified xsi:type="dcterms:W3CDTF">2026-05-08T16:44:38Z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0x010100E29D25517C076A40B5E5F5F5C278F8E9</vt:lpwstr>
  </property>
  <property fmtid="{D5CDD505-2E9C-101B-9397-08002B2CF9AE}" pid="3" name="MediaServiceImageTags">
    <vt:lpwstr/>
  </property>
  <property fmtid="{D5CDD505-2E9C-101B-9397-08002B2CF9AE}" pid="4" name="Order">
    <vt:lpwstr>16800.0000000000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xd_Signature">
    <vt:lpwstr/>
  </property>
  <property fmtid="{D5CDD505-2E9C-101B-9397-08002B2CF9AE}" pid="10" name="TriggerFlowInfo">
    <vt:lpwstr/>
  </property>
</Properties>
</file>