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640_CF086268.xml" ContentType="application/vnd.ms-powerpoint.comment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3" r:id="rId2"/>
  </p:sldMasterIdLst>
  <p:notesMasterIdLst>
    <p:notesMasterId r:id="rId9"/>
  </p:notesMasterIdLst>
  <p:sldIdLst>
    <p:sldId id="1324" r:id="rId3"/>
    <p:sldId id="1600" r:id="rId4"/>
    <p:sldId id="1599" r:id="rId5"/>
    <p:sldId id="1603" r:id="rId6"/>
    <p:sldId id="1602" r:id="rId7"/>
    <p:sldId id="1604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9E1D59-CE2B-F7C3-F9C7-3093406ACB1A}" name="Leanne Beet" initials="LB" userId="S::lbeet@triumf.ca::cb5fa9d0-3d34-4412-beee-b3379bbdf234" providerId="AD"/>
  <p188:author id="{5B2F6296-063B-6950-E184-BF8318E4F291}" name="Kurtis Raymond" initials="KR" userId="S::kraymond@triumf.ca::13d254bd-885f-4e96-94d6-b08a4fc4de98" providerId="AD"/>
  <p188:author id="{EB15E2AF-BC2B-0BC8-2FCB-04B1C08D767F}" name="Kurtis Raymond" initials="KR" userId="Kurtis Raymond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ACF2AE-366F-0B4F-9EFA-E4AF3EBAA594}" v="5" dt="2026-05-08T02:38:38.0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9"/>
    <p:restoredTop sz="94318"/>
  </p:normalViewPr>
  <p:slideViewPr>
    <p:cSldViewPr snapToGrid="0">
      <p:cViewPr varScale="1">
        <p:scale>
          <a:sx n="107" d="100"/>
          <a:sy n="107" d="100"/>
        </p:scale>
        <p:origin x="784" y="176"/>
      </p:cViewPr>
      <p:guideLst/>
    </p:cSldViewPr>
  </p:slideViewPr>
  <p:outlineViewPr>
    <p:cViewPr>
      <p:scale>
        <a:sx n="33" d="100"/>
        <a:sy n="33" d="100"/>
      </p:scale>
      <p:origin x="0" y="-63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4048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comments/modernComment_640_CF08626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6B099E4-E14E-458E-BD48-5F8DA79BDD82}" authorId="{009E1D59-CE2B-F7C3-F9C7-3093406ACB1A}" created="2025-10-01T23:27:43.082">
    <pc:sldMkLst xmlns:pc="http://schemas.microsoft.com/office/powerpoint/2013/main/command">
      <pc:docMk/>
      <pc:sldMk cId="3473433192" sldId="1567"/>
    </pc:sldMkLst>
    <p188:txBody>
      <a:bodyPr/>
      <a:lstStyle/>
      <a:p>
        <a:r>
          <a:rPr lang="en-US"/>
          <a:t>Can the boxes be different colours to make this easier to read?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E663B-473E-5C44-8F6E-72E796BF2D78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48568-BEF8-F54B-A23B-70CC85FE8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70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248568-BEF8-F54B-A23B-70CC85FE8A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460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B0F0"/>
                </a:solidFill>
              </a:defRPr>
            </a:lvl1pPr>
          </a:lstStyle>
          <a:p>
            <a:r>
              <a:rPr lang="it-IT" dirty="0"/>
              <a:t>Fare clic per modificare lo stile del titolo</a:t>
            </a:r>
            <a:endParaRPr lang="de-DE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Thomas Brunner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555244-E6C6-3741-930F-1DE9E11EE1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80" y="204095"/>
            <a:ext cx="1947186" cy="35030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CEFEC3-2A5C-4B4C-8821-A7D3A0E8A9E8}"/>
              </a:ext>
            </a:extLst>
          </p:cNvPr>
          <p:cNvSpPr txBox="1"/>
          <p:nvPr userDrawn="1"/>
        </p:nvSpPr>
        <p:spPr>
          <a:xfrm rot="16200000">
            <a:off x="10098877" y="4771510"/>
            <a:ext cx="3514724" cy="503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60"/>
              </a:lnSpc>
            </a:pPr>
            <a:r>
              <a:rPr lang="en-US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Discovery,</a:t>
            </a:r>
          </a:p>
          <a:p>
            <a:pPr>
              <a:lnSpc>
                <a:spcPts val="1560"/>
              </a:lnSpc>
            </a:pPr>
            <a:r>
              <a:rPr lang="en-US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accelerated</a:t>
            </a:r>
          </a:p>
        </p:txBody>
      </p:sp>
    </p:spTree>
    <p:extLst>
      <p:ext uri="{BB962C8B-B14F-4D97-AF65-F5344CB8AC3E}">
        <p14:creationId xmlns:p14="http://schemas.microsoft.com/office/powerpoint/2010/main" val="318619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Thomas Brunner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46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Thomas Brunner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842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32">
            <a:extLst>
              <a:ext uri="{FF2B5EF4-FFF2-40B4-BE49-F238E27FC236}">
                <a16:creationId xmlns:a16="http://schemas.microsoft.com/office/drawing/2014/main" id="{7F2CD640-DFC6-4A0D-A3FA-411EC82FD5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DACFA-89FF-4316-9D09-68DBA7D5B95F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8752080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"/>
          <p:cNvSpPr txBox="1">
            <a:spLocks noGrp="1"/>
          </p:cNvSpPr>
          <p:nvPr>
            <p:ph type="body" sz="quarter" idx="13"/>
          </p:nvPr>
        </p:nvSpPr>
        <p:spPr>
          <a:xfrm>
            <a:off x="381000" y="342919"/>
            <a:ext cx="10477500" cy="300019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321457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1687" cap="all" spc="84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rPr dirty="0"/>
              <a:t>Text</a:t>
            </a:r>
          </a:p>
        </p:txBody>
      </p:sp>
      <p:sp>
        <p:nvSpPr>
          <p:cNvPr id="92" name="Image"/>
          <p:cNvSpPr>
            <a:spLocks noGrp="1"/>
          </p:cNvSpPr>
          <p:nvPr>
            <p:ph type="pic" sz="half" idx="14"/>
          </p:nvPr>
        </p:nvSpPr>
        <p:spPr>
          <a:xfrm>
            <a:off x="6667500" y="1080492"/>
            <a:ext cx="5143500" cy="548282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3" name="Title Text"/>
          <p:cNvSpPr txBox="1">
            <a:spLocks noGrp="1"/>
          </p:cNvSpPr>
          <p:nvPr>
            <p:ph type="title"/>
          </p:nvPr>
        </p:nvSpPr>
        <p:spPr>
          <a:xfrm>
            <a:off x="381000" y="1080492"/>
            <a:ext cx="5905500" cy="50899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81000" y="1928812"/>
            <a:ext cx="5905500" cy="429518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  <a:defRPr sz="1969"/>
            </a:lvl1pPr>
            <a:lvl2pPr>
              <a:buClr>
                <a:schemeClr val="accent1"/>
              </a:buClr>
              <a:buChar char="▸"/>
              <a:defRPr sz="1969"/>
            </a:lvl2pPr>
            <a:lvl3pPr>
              <a:buClr>
                <a:schemeClr val="accent1"/>
              </a:buClr>
              <a:buChar char="▸"/>
              <a:defRPr sz="1969"/>
            </a:lvl3pPr>
            <a:lvl4pPr>
              <a:buClr>
                <a:schemeClr val="accent1"/>
              </a:buClr>
              <a:buChar char="▸"/>
              <a:defRPr sz="1969"/>
            </a:lvl4pPr>
            <a:lvl5pPr>
              <a:buClr>
                <a:schemeClr val="accent1"/>
              </a:buClr>
              <a:buChar char="▸"/>
              <a:defRPr sz="1969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424959" y="303609"/>
            <a:ext cx="381466" cy="32146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4899924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indent="-324000">
              <a:buFont typeface="Wingdings" pitchFamily="2" charset="2"/>
              <a:buChar char=""/>
              <a:defRPr sz="2100" b="1">
                <a:solidFill>
                  <a:srgbClr val="C00000"/>
                </a:solidFill>
                <a:latin typeface="Times" pitchFamily="18" charset="0"/>
                <a:cs typeface="Times" pitchFamily="18" charset="0"/>
              </a:defRPr>
            </a:lvl1pPr>
            <a:lvl2pPr>
              <a:buFont typeface="Wingdings" pitchFamily="2" charset="2"/>
              <a:buChar char="Ø"/>
              <a:defRPr sz="1800" b="1">
                <a:solidFill>
                  <a:schemeClr val="tx1"/>
                </a:solidFill>
                <a:latin typeface="Times" pitchFamily="18" charset="0"/>
                <a:cs typeface="Times" pitchFamily="18" charset="0"/>
              </a:defRPr>
            </a:lvl2pPr>
            <a:lvl3pPr>
              <a:buFont typeface="Arial" pitchFamily="34" charset="0"/>
              <a:buChar char="•"/>
              <a:defRPr sz="1500" b="1">
                <a:solidFill>
                  <a:srgbClr val="0000FF"/>
                </a:solidFill>
                <a:latin typeface="Times" pitchFamily="18" charset="0"/>
                <a:cs typeface="Times" pitchFamily="18" charset="0"/>
              </a:defRPr>
            </a:lvl3pPr>
            <a:lvl4pPr>
              <a:buFont typeface="Wingdings" pitchFamily="2" charset="2"/>
              <a:buChar char="ü"/>
              <a:defRPr sz="1350" b="1">
                <a:solidFill>
                  <a:srgbClr val="002060"/>
                </a:solidFill>
                <a:latin typeface="Times" pitchFamily="18" charset="0"/>
                <a:cs typeface="Times" pitchFamily="18" charset="0"/>
              </a:defRPr>
            </a:lvl4pPr>
            <a:lvl5pPr>
              <a:defRPr>
                <a:latin typeface="Times" pitchFamily="18" charset="0"/>
                <a:cs typeface="Times" pitchFamily="18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88721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0" y="1052736"/>
            <a:ext cx="12192000" cy="1440160"/>
          </a:xfrm>
          <a:solidFill>
            <a:schemeClr val="bg1"/>
          </a:solidFill>
          <a:ln>
            <a:noFill/>
          </a:ln>
        </p:spPr>
        <p:txBody>
          <a:bodyPr/>
          <a:lstStyle>
            <a:lvl1pPr marL="0" indent="0" algn="ctr">
              <a:defRPr sz="3600" b="0">
                <a:solidFill>
                  <a:srgbClr val="97352F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9" name="Titel 7"/>
          <p:cNvSpPr txBox="1">
            <a:spLocks/>
          </p:cNvSpPr>
          <p:nvPr userDrawn="1"/>
        </p:nvSpPr>
        <p:spPr bwMode="auto">
          <a:xfrm>
            <a:off x="1" y="0"/>
            <a:ext cx="10224457" cy="692696"/>
          </a:xfrm>
          <a:prstGeom prst="rect">
            <a:avLst/>
          </a:prstGeom>
          <a:solidFill>
            <a:srgbClr val="97352F"/>
          </a:solidFill>
          <a:ln w="9525">
            <a:solidFill>
              <a:srgbClr val="97352F"/>
            </a:solidFill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ußzeilenplatzhalter 1">
            <a:extLst>
              <a:ext uri="{FF2B5EF4-FFF2-40B4-BE49-F238E27FC236}">
                <a16:creationId xmlns:a16="http://schemas.microsoft.com/office/drawing/2014/main" id="{07FC458D-22A2-9F23-A266-F8D944CCCE4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" y="6525344"/>
            <a:ext cx="5807968" cy="332656"/>
          </a:xfrm>
        </p:spPr>
        <p:txBody>
          <a:bodyPr/>
          <a:lstStyle/>
          <a:p>
            <a:pPr indent="88900"/>
            <a:r>
              <a:rPr lang="de-DE"/>
              <a:t>Digital SiPMs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D80BEE3-E7AB-083D-E55C-9A5553B8862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647700"/>
            <a:r>
              <a:rPr lang="de-DE"/>
              <a:t>P. Fischer, TRIUMF Science Week, 29.7.2025, Page </a:t>
            </a:r>
            <a:fld id="{76341D17-E18C-47C4-84C9-9170EEBB91EF}" type="slidenum">
              <a:rPr lang="de-DE" smtClean="0"/>
              <a:pPr defTabSz="64770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9730058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527381" y="3573016"/>
            <a:ext cx="11329259" cy="2448272"/>
          </a:xfrm>
          <a:solidFill>
            <a:schemeClr val="bg1"/>
          </a:solidFill>
          <a:ln>
            <a:noFill/>
          </a:ln>
        </p:spPr>
        <p:txBody>
          <a:bodyPr anchor="t" anchorCtr="0"/>
          <a:lstStyle>
            <a:lvl1pPr marL="0" indent="0" algn="l">
              <a:defRPr sz="3200" b="0">
                <a:solidFill>
                  <a:srgbClr val="97352F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9" name="Titel 7"/>
          <p:cNvSpPr txBox="1">
            <a:spLocks/>
          </p:cNvSpPr>
          <p:nvPr userDrawn="1"/>
        </p:nvSpPr>
        <p:spPr bwMode="auto">
          <a:xfrm>
            <a:off x="1" y="0"/>
            <a:ext cx="10224457" cy="692696"/>
          </a:xfrm>
          <a:prstGeom prst="rect">
            <a:avLst/>
          </a:prstGeom>
          <a:solidFill>
            <a:srgbClr val="97352F"/>
          </a:solidFill>
          <a:ln w="9525">
            <a:solidFill>
              <a:srgbClr val="97352F"/>
            </a:solidFill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1EA554A3-C6D2-D031-BFFC-EB1E30514C0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0" y="6525344"/>
            <a:ext cx="5231904" cy="332656"/>
          </a:xfrm>
        </p:spPr>
        <p:txBody>
          <a:bodyPr/>
          <a:lstStyle/>
          <a:p>
            <a:pPr indent="88900"/>
            <a:r>
              <a:rPr lang="de-DE"/>
              <a:t>Digital SiPMs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F1B6B2F-4497-566C-1FE2-4EBC449EFF7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647700"/>
            <a:r>
              <a:rPr lang="de-DE"/>
              <a:t>P. Fischer, TRIUMF Science Week, 29.7.2025, Page </a:t>
            </a:r>
            <a:fld id="{76341D17-E18C-47C4-84C9-9170EEBB91EF}" type="slidenum">
              <a:rPr lang="de-DE" smtClean="0"/>
              <a:pPr defTabSz="64770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3334786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16"/>
          <p:cNvSpPr>
            <a:spLocks noGrp="1"/>
          </p:cNvSpPr>
          <p:nvPr>
            <p:ph type="body" sz="quarter" idx="12"/>
          </p:nvPr>
        </p:nvSpPr>
        <p:spPr>
          <a:xfrm>
            <a:off x="239351" y="836712"/>
            <a:ext cx="11762192" cy="5544616"/>
          </a:xfrm>
          <a:prstGeom prst="rect">
            <a:avLst/>
          </a:prstGeom>
        </p:spPr>
        <p:txBody>
          <a:bodyPr/>
          <a:lstStyle>
            <a:lvl1pPr marL="182563" marR="0" indent="-18256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 sz="2000"/>
            </a:lvl1pPr>
            <a:lvl2pPr marL="352425" marR="0" indent="-16986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 sz="1800"/>
            </a:lvl2pPr>
            <a:lvl3pPr>
              <a:defRPr sz="1600"/>
            </a:lvl3pPr>
            <a:lvl4pPr marL="534988" marR="0" indent="-18256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itchFamily="18" charset="2"/>
              <a:buChar char="-"/>
              <a:tabLst/>
              <a:defRPr/>
            </a:lvl4pPr>
          </a:lstStyle>
          <a:p>
            <a:pPr lvl="0"/>
            <a:r>
              <a:rPr lang="en-US" noProof="0"/>
              <a:t>Textmasterformate durch Klicken bearbeiten</a:t>
            </a:r>
          </a:p>
          <a:p>
            <a:pPr lvl="1"/>
            <a:r>
              <a:rPr lang="en-US" noProof="0"/>
              <a:t>Zweite Ebene</a:t>
            </a: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ln>
            <a:solidFill>
              <a:srgbClr val="97352F"/>
            </a:solidFill>
          </a:ln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>
          <a:xfrm>
            <a:off x="2" y="6525344"/>
            <a:ext cx="5039881" cy="332656"/>
          </a:xfrm>
        </p:spPr>
        <p:txBody>
          <a:bodyPr/>
          <a:lstStyle/>
          <a:p>
            <a:pPr indent="88900"/>
            <a:r>
              <a:rPr lang="de-DE"/>
              <a:t>Digital SiPMs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F64D589-1A98-C71D-7F60-E1A15A7D949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647700"/>
            <a:r>
              <a:rPr lang="de-DE"/>
              <a:t>P. Fischer, TRIUMF Science Week, 29.7.2025, Page </a:t>
            </a:r>
            <a:fld id="{76341D17-E18C-47C4-84C9-9170EEBB91EF}" type="slidenum">
              <a:rPr lang="de-DE" smtClean="0"/>
              <a:pPr defTabSz="64770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4927955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2" y="6525344"/>
            <a:ext cx="5231903" cy="332656"/>
          </a:xfrm>
        </p:spPr>
        <p:txBody>
          <a:bodyPr/>
          <a:lstStyle/>
          <a:p>
            <a:pPr indent="88900"/>
            <a:r>
              <a:rPr lang="de-DE"/>
              <a:t>Digital SiPMs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48CE7270-83A4-03AB-F12C-C7BDC6E7E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F842E30D-3232-DD94-C5B8-2B0921177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47700"/>
            <a:r>
              <a:rPr lang="de-DE"/>
              <a:t>P. Fischer, TRIUMF Science Week, 29.7.2025, Page </a:t>
            </a:r>
            <a:fld id="{76341D17-E18C-47C4-84C9-9170EEBB91EF}" type="slidenum">
              <a:rPr lang="de-DE" smtClean="0"/>
              <a:pPr defTabSz="64770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625516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B0F0"/>
                </a:solidFill>
              </a:defRPr>
            </a:lvl1pPr>
          </a:lstStyle>
          <a:p>
            <a:r>
              <a:rPr lang="it-IT" dirty="0"/>
              <a:t>Fare clic per modificare lo stile del titolo</a:t>
            </a:r>
            <a:endParaRPr lang="de-DE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Thomas Brunner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8AF288-740E-234C-8F15-F8C8F6A3E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36" y="47351"/>
            <a:ext cx="1391328" cy="2503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7A400B-BE96-A64D-A130-7055B414AF78}"/>
              </a:ext>
            </a:extLst>
          </p:cNvPr>
          <p:cNvSpPr txBox="1"/>
          <p:nvPr userDrawn="1"/>
        </p:nvSpPr>
        <p:spPr>
          <a:xfrm rot="16200000">
            <a:off x="10098877" y="4771510"/>
            <a:ext cx="3514724" cy="503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60"/>
              </a:lnSpc>
            </a:pPr>
            <a:r>
              <a:rPr lang="en-US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Discovery,</a:t>
            </a:r>
          </a:p>
          <a:p>
            <a:pPr>
              <a:lnSpc>
                <a:spcPts val="1560"/>
              </a:lnSpc>
            </a:pPr>
            <a:r>
              <a:rPr lang="en-US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accelerated</a:t>
            </a:r>
          </a:p>
        </p:txBody>
      </p:sp>
    </p:spTree>
    <p:extLst>
      <p:ext uri="{BB962C8B-B14F-4D97-AF65-F5344CB8AC3E}">
        <p14:creationId xmlns:p14="http://schemas.microsoft.com/office/powerpoint/2010/main" val="1263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Thomas Brunner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39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B0F0"/>
                </a:solidFill>
              </a:defRPr>
            </a:lvl1pPr>
          </a:lstStyle>
          <a:p>
            <a:r>
              <a:rPr lang="it-IT" dirty="0"/>
              <a:t>Fare clic per modificare lo stile del titolo</a:t>
            </a:r>
            <a:endParaRPr lang="de-DE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Thomas Brunner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B2B4F1-A93A-D842-95D8-FF6CF3DB4A30}"/>
              </a:ext>
            </a:extLst>
          </p:cNvPr>
          <p:cNvSpPr txBox="1"/>
          <p:nvPr userDrawn="1"/>
        </p:nvSpPr>
        <p:spPr>
          <a:xfrm rot="16200000">
            <a:off x="10098877" y="4771510"/>
            <a:ext cx="3514724" cy="503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60"/>
              </a:lnSpc>
            </a:pPr>
            <a:r>
              <a:rPr lang="en-US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Discovery,</a:t>
            </a:r>
          </a:p>
          <a:p>
            <a:pPr>
              <a:lnSpc>
                <a:spcPts val="1560"/>
              </a:lnSpc>
            </a:pPr>
            <a:r>
              <a:rPr lang="en-US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accelerated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64E81B-8EF2-1C4E-94ED-C6E77D3809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36" y="47351"/>
            <a:ext cx="1391328" cy="250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08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Thomas Brunner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98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Thomas Brunner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8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Thomas Brunner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09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Thomas Brunner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81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Thomas Brunner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857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IEEE NSS - November 2025</a:t>
            </a:r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Thomas Brunner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19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Grafik 8" descr="Logo_Farbe_Mittel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16480" y="44624"/>
            <a:ext cx="1632181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380318" y="352425"/>
            <a:ext cx="184690" cy="369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0" tIns="45711" rIns="91420" bIns="45711">
            <a:spAutoFit/>
          </a:bodyPr>
          <a:lstStyle/>
          <a:p>
            <a:pPr algn="l" defTabSz="914414">
              <a:defRPr/>
            </a:pPr>
            <a:endParaRPr lang="en-US" sz="1800">
              <a:cs typeface="+mn-cs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10224457" cy="692696"/>
          </a:xfrm>
          <a:prstGeom prst="rect">
            <a:avLst/>
          </a:prstGeom>
          <a:solidFill>
            <a:srgbClr val="97352F"/>
          </a:solidFill>
          <a:ln w="9525">
            <a:solidFill>
              <a:srgbClr val="97352F"/>
            </a:solidFill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TITELMASTER-Format durch Klicken bearbeiten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5039883" y="6525344"/>
            <a:ext cx="7152116" cy="332656"/>
          </a:xfrm>
          <a:prstGeom prst="rect">
            <a:avLst/>
          </a:prstGeom>
          <a:solidFill>
            <a:srgbClr val="97352F"/>
          </a:solidFill>
          <a:ln>
            <a:solidFill>
              <a:srgbClr val="97352F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cs typeface="+mn-cs"/>
              </a:defRPr>
            </a:lvl1pPr>
          </a:lstStyle>
          <a:p>
            <a:pPr defTabSz="647700"/>
            <a:r>
              <a:rPr lang="de-DE"/>
              <a:t>P. Fischer, TRIUMF Science Week, 29.7.2025, Page </a:t>
            </a:r>
            <a:fld id="{76341D17-E18C-47C4-84C9-9170EEBB91EF}" type="slidenum">
              <a:rPr lang="de-DE" smtClean="0"/>
              <a:pPr defTabSz="647700"/>
              <a:t>‹#›</a:t>
            </a:fld>
            <a:endParaRPr lang="de-DE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2" y="6525344"/>
            <a:ext cx="5423924" cy="332656"/>
          </a:xfrm>
          <a:prstGeom prst="rect">
            <a:avLst/>
          </a:prstGeom>
          <a:solidFill>
            <a:srgbClr val="97352F"/>
          </a:solidFill>
          <a:ln>
            <a:solidFill>
              <a:srgbClr val="97352F"/>
            </a:solidFill>
          </a:ln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cs typeface="+mn-cs"/>
              </a:defRPr>
            </a:lvl1pPr>
          </a:lstStyle>
          <a:p>
            <a:pPr indent="88900"/>
            <a:r>
              <a:rPr lang="de-DE"/>
              <a:t>Digital SiPMs</a:t>
            </a:r>
          </a:p>
        </p:txBody>
      </p:sp>
    </p:spTree>
    <p:extLst>
      <p:ext uri="{BB962C8B-B14F-4D97-AF65-F5344CB8AC3E}">
        <p14:creationId xmlns:p14="http://schemas.microsoft.com/office/powerpoint/2010/main" val="416516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transition spd="med">
    <p:fade/>
  </p:transition>
  <p:hf hdr="0" dt="0"/>
  <p:txStyles>
    <p:titleStyle>
      <a:lvl1pPr marL="0" indent="177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Arial" charset="0"/>
          <a:cs typeface="Arial" charset="0"/>
        </a:defRPr>
      </a:lvl5pPr>
      <a:lvl6pPr marL="414726" algn="l" defTabSz="914414" rtl="0" eaLnBrk="1" fontAlgn="base" hangingPunct="1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Arial" charset="0"/>
          <a:cs typeface="Arial" charset="0"/>
        </a:defRPr>
      </a:lvl6pPr>
      <a:lvl7pPr marL="829452" algn="l" defTabSz="914414" rtl="0" eaLnBrk="1" fontAlgn="base" hangingPunct="1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Arial" charset="0"/>
          <a:cs typeface="Arial" charset="0"/>
        </a:defRPr>
      </a:lvl7pPr>
      <a:lvl8pPr marL="1244178" algn="l" defTabSz="914414" rtl="0" eaLnBrk="1" fontAlgn="base" hangingPunct="1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Arial" charset="0"/>
          <a:cs typeface="Arial" charset="0"/>
        </a:defRPr>
      </a:lvl8pPr>
      <a:lvl9pPr marL="1658904" algn="l" defTabSz="914414" rtl="0" eaLnBrk="1" fontAlgn="base" hangingPunct="1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182563" indent="-18256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100">
          <a:solidFill>
            <a:srgbClr val="A1352F"/>
          </a:solidFill>
          <a:latin typeface="+mn-lt"/>
          <a:ea typeface="+mn-ea"/>
          <a:cs typeface="+mn-cs"/>
        </a:defRPr>
      </a:lvl1pPr>
      <a:lvl2pPr marL="352425" indent="-169863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accent1"/>
          </a:solidFill>
          <a:latin typeface="+mn-lt"/>
          <a:cs typeface="+mn-cs"/>
        </a:defRPr>
      </a:lvl2pPr>
      <a:lvl3pPr marL="893763" indent="-160338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1"/>
          </a:solidFill>
          <a:latin typeface="+mn-lt"/>
          <a:cs typeface="+mn-cs"/>
        </a:defRPr>
      </a:lvl3pPr>
      <a:lvl4pPr marL="534988" indent="-182563" algn="l" rtl="0" eaLnBrk="1" fontAlgn="base" hangingPunct="1">
        <a:spcBef>
          <a:spcPct val="20000"/>
        </a:spcBef>
        <a:spcAft>
          <a:spcPct val="0"/>
        </a:spcAft>
        <a:buFont typeface="Symbol" pitchFamily="18" charset="2"/>
        <a:buChar char="-"/>
        <a:defRPr sz="1500">
          <a:solidFill>
            <a:schemeClr val="accent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1"/>
          </a:solidFill>
          <a:latin typeface="+mn-lt"/>
          <a:cs typeface="+mn-cs"/>
        </a:defRPr>
      </a:lvl5pPr>
      <a:lvl6pPr marL="2472517" indent="-228964" algn="l" defTabSz="914414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  <a:cs typeface="+mn-cs"/>
        </a:defRPr>
      </a:lvl6pPr>
      <a:lvl7pPr marL="2887243" indent="-228964" algn="l" defTabSz="914414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  <a:cs typeface="+mn-cs"/>
        </a:defRPr>
      </a:lvl7pPr>
      <a:lvl8pPr marL="3301969" indent="-228964" algn="l" defTabSz="914414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  <a:cs typeface="+mn-cs"/>
        </a:defRPr>
      </a:lvl8pPr>
      <a:lvl9pPr marL="3716695" indent="-228964" algn="l" defTabSz="914414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accent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tiff"/></Relationships>
</file>

<file path=ppt/slides/_rels/slide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640_CF08626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B994E6F-2EAA-6D40-847A-8890DC58A8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Science Technology Department</a:t>
            </a:r>
            <a:endParaRPr lang="en-CA" b="0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EB38122-F07D-B143-882C-4FBDABA79F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dirty="0">
                <a:cs typeface="Calibri"/>
              </a:rPr>
              <a:t>Fabrice Retiere </a:t>
            </a:r>
            <a:r>
              <a:rPr lang="de-DE" dirty="0" err="1">
                <a:cs typeface="Calibri"/>
              </a:rPr>
              <a:t>for</a:t>
            </a:r>
            <a:r>
              <a:rPr lang="de-DE" dirty="0">
                <a:cs typeface="Calibri"/>
              </a:rPr>
              <a:t> </a:t>
            </a:r>
            <a:r>
              <a:rPr lang="de-DE" dirty="0" err="1">
                <a:cs typeface="Calibri"/>
              </a:rPr>
              <a:t>the</a:t>
            </a:r>
            <a:r>
              <a:rPr lang="de-DE" dirty="0">
                <a:cs typeface="Calibri"/>
              </a:rPr>
              <a:t> </a:t>
            </a:r>
            <a:r>
              <a:rPr lang="de-DE" dirty="0" err="1">
                <a:cs typeface="Calibri"/>
              </a:rPr>
              <a:t>department</a:t>
            </a:r>
            <a:endParaRPr lang="de-DE" dirty="0">
              <a:cs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2DF303-8E33-BB4C-A0F9-815797464E61}"/>
              </a:ext>
            </a:extLst>
          </p:cNvPr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000000"/>
                </a:solidFill>
                <a:latin typeface="Times" pitchFamily="2" charset="0"/>
              </a:rPr>
              <a:t> </a:t>
            </a:r>
            <a:endParaRPr lang="en-US" dirty="0"/>
          </a:p>
        </p:txBody>
      </p:sp>
      <p:pic>
        <p:nvPicPr>
          <p:cNvPr id="10" name="Image 145">
            <a:extLst>
              <a:ext uri="{FF2B5EF4-FFF2-40B4-BE49-F238E27FC236}">
                <a16:creationId xmlns:a16="http://schemas.microsoft.com/office/drawing/2014/main" id="{331CD1E6-75B4-584F-AE78-6E7A43499C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1624" y="6012108"/>
            <a:ext cx="1760874" cy="845892"/>
          </a:xfrm>
          <a:prstGeom prst="rect">
            <a:avLst/>
          </a:prstGeom>
        </p:spPr>
      </p:pic>
      <p:pic>
        <p:nvPicPr>
          <p:cNvPr id="15" name="Picture 26">
            <a:extLst>
              <a:ext uri="{FF2B5EF4-FFF2-40B4-BE49-F238E27FC236}">
                <a16:creationId xmlns:a16="http://schemas.microsoft.com/office/drawing/2014/main" id="{DFAC1B55-2147-D844-B1B4-E8E246747A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583" y="6162403"/>
            <a:ext cx="3130181" cy="69559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52F77DF-E0CE-BE4D-8B69-DC29D4D643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5435" y="6127403"/>
            <a:ext cx="26035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867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BA8E4-7DBE-831E-1A16-BE6CD216F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6922" y="365125"/>
            <a:ext cx="3528688" cy="1485901"/>
          </a:xfrm>
        </p:spPr>
        <p:txBody>
          <a:bodyPr>
            <a:normAutofit/>
          </a:bodyPr>
          <a:lstStyle/>
          <a:p>
            <a:r>
              <a:rPr lang="en-US" dirty="0"/>
              <a:t>People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757C8-5609-481D-5B76-A254B345E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PSD retreat Oct 2025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144209-1AD4-F955-0727-93AF618EA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CD45B7-DFE2-4393-8D37-380FC36BF3A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89AB27-49D9-253C-08BB-74716BBD9C71}"/>
              </a:ext>
            </a:extLst>
          </p:cNvPr>
          <p:cNvSpPr/>
          <p:nvPr/>
        </p:nvSpPr>
        <p:spPr>
          <a:xfrm>
            <a:off x="7948610" y="2259013"/>
            <a:ext cx="3937000" cy="20955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Detectors [GATE 1-4]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Philip Lu - Head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Rick Maharaj – Infrastructure manager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Nicolas </a:t>
            </a:r>
            <a:r>
              <a:rPr kumimoji="0" lang="en-US" sz="18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Massacret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Applied physicist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Irena Nikonov – Detector specialist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Dave Rompen – Detector EIT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Alec Stockton – Mechanical technician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350CAB-9E55-6160-3915-226FAC11E0D5}"/>
              </a:ext>
            </a:extLst>
          </p:cNvPr>
          <p:cNvSpPr/>
          <p:nvPr/>
        </p:nvSpPr>
        <p:spPr>
          <a:xfrm>
            <a:off x="7956550" y="4348065"/>
            <a:ext cx="3937000" cy="20955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Scint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shop (DSF) [GATE 1-4]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Clayton Handley- Head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Gerry Ibe – Journeyperson machinist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Daniel Amaya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Journeyperson machinist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C58A57-45DF-D670-5466-7B7645F4C696}"/>
              </a:ext>
            </a:extLst>
          </p:cNvPr>
          <p:cNvSpPr/>
          <p:nvPr/>
        </p:nvSpPr>
        <p:spPr>
          <a:xfrm>
            <a:off x="241300" y="4443412"/>
            <a:ext cx="3937000" cy="20955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Acquisition [GATE 1-4]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Pierre-Andre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Amaudruz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(head) in Italy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Thomas Lindner – Interim head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Derek Fujimoto - DAQ specialist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Konstantin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Olchanski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DAQ specialist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Ben Smith – DAQ specialist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031464-0C60-3506-9F11-D1787552D5A7}"/>
              </a:ext>
            </a:extLst>
          </p:cNvPr>
          <p:cNvSpPr/>
          <p:nvPr/>
        </p:nvSpPr>
        <p:spPr>
          <a:xfrm>
            <a:off x="4019550" y="105570"/>
            <a:ext cx="3937000" cy="20955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Concept [GATE 0-2]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Nigel Hessey (BAE) – head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Leonid </a:t>
            </a:r>
            <a:r>
              <a:rPr kumimoji="0" lang="en-US" sz="18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Kurchaninov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Applied physicist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Aleksey Sher – Detector simulation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Alex Sorokin – Det. Elec. Technician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Allen </a:t>
            </a:r>
            <a:r>
              <a:rPr kumimoji="0" lang="en-US" sz="1800" b="0" i="1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Tigchelaar</a:t>
            </a: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ATLAS ITK Technician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98A650-1815-1091-9FE7-521072E83954}"/>
              </a:ext>
            </a:extLst>
          </p:cNvPr>
          <p:cNvSpPr/>
          <p:nvPr/>
        </p:nvSpPr>
        <p:spPr>
          <a:xfrm>
            <a:off x="241300" y="2232025"/>
            <a:ext cx="3937000" cy="20955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Electronics [GATE 1-4]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Daryl Bishop – head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Miles Constables – Elec. system dev.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Yair Linn – Firmware developer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Peter Margetak – Elec. System dev.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 Pearson – DAQ and firmware dev.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61548EF0-9D6E-1CE1-A22E-A5848925EE97}"/>
              </a:ext>
            </a:extLst>
          </p:cNvPr>
          <p:cNvSpPr/>
          <p:nvPr/>
        </p:nvSpPr>
        <p:spPr>
          <a:xfrm>
            <a:off x="4732335" y="2724717"/>
            <a:ext cx="2654300" cy="276170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Dept. management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Fabrice Retiere – head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[GATE 0 -2]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Pietro Giampa – deputy [GATE 2-4 &amp; QRPP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Kate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Pachal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(BAE)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1125243-36F1-89CD-ADF3-466B49BEBF2C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 flipV="1">
            <a:off x="9917110" y="4348065"/>
            <a:ext cx="7940" cy="6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43319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BAFE2-5D27-4213-4E84-786210DE9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McDonald Institute personnel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BDA7B-2B28-6851-6AC8-5BCACF009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Funding received in 2025 for 5 years. Personnel fully in place</a:t>
            </a:r>
          </a:p>
          <a:p>
            <a:pPr lvl="1"/>
            <a:r>
              <a:rPr lang="en-US" dirty="0"/>
              <a:t>To support astro-particle projects</a:t>
            </a:r>
          </a:p>
          <a:p>
            <a:r>
              <a:rPr lang="en-US" dirty="0"/>
              <a:t>Leanne Beet – Facility manager</a:t>
            </a:r>
          </a:p>
          <a:p>
            <a:r>
              <a:rPr lang="en-US" dirty="0"/>
              <a:t>Roger Brammall – Electronics engineering specialist (CMOS focus)</a:t>
            </a:r>
          </a:p>
          <a:p>
            <a:r>
              <a:rPr lang="en-US" dirty="0"/>
              <a:t>James Nikkel – Senior cryogenic and system specialist</a:t>
            </a:r>
          </a:p>
          <a:p>
            <a:r>
              <a:rPr lang="en-US" dirty="0"/>
              <a:t>Kurtis Raymond – Photonic engineering specialist</a:t>
            </a:r>
          </a:p>
          <a:p>
            <a:r>
              <a:rPr lang="en-US" dirty="0"/>
              <a:t>Ben Smithers – Photon detector scientist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73BFC4-F4B4-3DC3-7236-15F008DE2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0230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BB5AD-B951-CD2E-C557-2178DE97C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Infrastructure upgrade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CAA3F-2084-899D-D6AA-EADCDDED1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ultra-sonic mill in DSF being commissioned</a:t>
            </a:r>
          </a:p>
          <a:p>
            <a:r>
              <a:rPr lang="en-US" dirty="0"/>
              <a:t>Single Photon Detector testing and assembly infrastructure being constructed</a:t>
            </a:r>
          </a:p>
          <a:p>
            <a:pPr lvl="1"/>
            <a:r>
              <a:rPr lang="en-US" dirty="0"/>
              <a:t>CFI IF 2020 funding originally for </a:t>
            </a:r>
            <a:r>
              <a:rPr lang="en-US" dirty="0" err="1"/>
              <a:t>nEXO</a:t>
            </a:r>
            <a:endParaRPr lang="en-US" dirty="0"/>
          </a:p>
          <a:p>
            <a:pPr lvl="1"/>
            <a:r>
              <a:rPr lang="en-US" dirty="0"/>
              <a:t>New clean room will free space to reorganized MHESA user facility</a:t>
            </a:r>
          </a:p>
          <a:p>
            <a:r>
              <a:rPr lang="en-US"/>
              <a:t>Exploring </a:t>
            </a:r>
            <a:r>
              <a:rPr lang="en-US" dirty="0"/>
              <a:t>new CFI IF with SFU to consolidate the existing silicon detector development infrastructure (ATLAS + </a:t>
            </a:r>
            <a:r>
              <a:rPr lang="en-US" dirty="0" err="1"/>
              <a:t>nEXO</a:t>
            </a:r>
            <a:r>
              <a:rPr lang="en-US" dirty="0"/>
              <a:t>) and expand </a:t>
            </a:r>
            <a:r>
              <a:rPr lang="en-US" dirty="0" err="1"/>
              <a:t>capabilitities</a:t>
            </a:r>
            <a:r>
              <a:rPr lang="en-US" dirty="0"/>
              <a:t>: </a:t>
            </a:r>
            <a:r>
              <a:rPr lang="en-US" dirty="0" err="1"/>
              <a:t>CanFINDD</a:t>
            </a:r>
            <a:r>
              <a:rPr lang="en-US" dirty="0"/>
              <a:t>, Canadian Facility for Integrated Detector Development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48ED4F-F574-FC7D-5778-3D1058880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1713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A9CDC-18A5-7EDD-CA74-82D9E4F29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within Sci Tech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1BA33-0AD7-6A25-D427-75BEB8B9D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nEXO</a:t>
            </a:r>
            <a:r>
              <a:rPr lang="en-US" dirty="0"/>
              <a:t> effort transition to XLZD – focus on enhancing performance for double beta decay search</a:t>
            </a:r>
          </a:p>
          <a:p>
            <a:r>
              <a:rPr lang="en-US" dirty="0"/>
              <a:t>Focus on completion of DarkSide-20k data acquisition system</a:t>
            </a:r>
          </a:p>
          <a:p>
            <a:r>
              <a:rPr lang="en-US" dirty="0"/>
              <a:t>Single Photon Detector R&amp;D. Transition from analog to digital</a:t>
            </a:r>
          </a:p>
          <a:p>
            <a:pPr lvl="1"/>
            <a:r>
              <a:rPr lang="en-US" dirty="0"/>
              <a:t>Retiere deputy spokesperson of CERN DRD4. Writing a 500 pages compendium</a:t>
            </a:r>
          </a:p>
          <a:p>
            <a:pPr lvl="1"/>
            <a:r>
              <a:rPr lang="en-US" dirty="0"/>
              <a:t>Papers accepted for publication in 2026</a:t>
            </a:r>
          </a:p>
          <a:p>
            <a:pPr lvl="2"/>
            <a:r>
              <a:rPr lang="en-US" dirty="0"/>
              <a:t>L. Wang et al., “</a:t>
            </a:r>
            <a:r>
              <a:rPr lang="en-CA" dirty="0"/>
              <a:t>Sources of Internal Crosstalk in Silicon Photomultipliers</a:t>
            </a:r>
            <a:r>
              <a:rPr lang="en-US" dirty="0"/>
              <a:t>” IEEE Trans. El. Dev.</a:t>
            </a:r>
          </a:p>
          <a:p>
            <a:pPr lvl="2"/>
            <a:r>
              <a:rPr lang="en-US" dirty="0"/>
              <a:t>A. de St. Croix et al., “</a:t>
            </a:r>
            <a:r>
              <a:rPr lang="en-CA" dirty="0"/>
              <a:t>Demonstrating a broadband Photon Detection Efficiency model on VUV sensitive Silicon Photomultipliers</a:t>
            </a:r>
            <a:r>
              <a:rPr lang="en-US" dirty="0"/>
              <a:t>”, </a:t>
            </a:r>
            <a:r>
              <a:rPr lang="en-US" dirty="0" err="1"/>
              <a:t>Nucl</a:t>
            </a:r>
            <a:r>
              <a:rPr lang="en-US" dirty="0"/>
              <a:t>. Inst. Meth. A</a:t>
            </a:r>
          </a:p>
          <a:p>
            <a:pPr lvl="1"/>
            <a:r>
              <a:rPr lang="en-US" dirty="0"/>
              <a:t>Upcoming papers on </a:t>
            </a:r>
            <a:r>
              <a:rPr lang="en-US" dirty="0" err="1"/>
              <a:t>DarkSide</a:t>
            </a:r>
            <a:r>
              <a:rPr lang="en-US" dirty="0"/>
              <a:t> DAQ, Two-photon absorption, </a:t>
            </a:r>
            <a:r>
              <a:rPr lang="en-US" dirty="0" err="1"/>
              <a:t>SiPM</a:t>
            </a:r>
            <a:r>
              <a:rPr lang="en-US" dirty="0"/>
              <a:t> use in liquid Xenon, </a:t>
            </a:r>
            <a:r>
              <a:rPr lang="en-US" dirty="0" err="1"/>
              <a:t>SiPM</a:t>
            </a:r>
            <a:r>
              <a:rPr lang="en-US" dirty="0"/>
              <a:t> light emission</a:t>
            </a:r>
          </a:p>
          <a:p>
            <a:pPr lvl="1"/>
            <a:r>
              <a:rPr lang="en-US" dirty="0"/>
              <a:t>Starting to support LGADs (tracking detector) characterization towards consolidated R&amp;D at TRIUMF and in Canada (Canadian Collaboration for Integrated Detector Dev.)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BD8E20-D48F-4050-94F0-4226F45A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5082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CE6FF-09B3-EC08-F41A-CAD969AE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transfer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A834B-3EFD-A977-5870-005EB5D6C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Neutron Emission Spectrometer with General Fusion (Richmond)</a:t>
            </a:r>
          </a:p>
          <a:p>
            <a:pPr lvl="1"/>
            <a:r>
              <a:rPr lang="en-US" dirty="0"/>
              <a:t>Funded by NSERC ALLIANCE. Collaborative Agreement signed with General Fusion on April 16, 2026</a:t>
            </a:r>
          </a:p>
          <a:p>
            <a:pPr lvl="1"/>
            <a:r>
              <a:rPr lang="en-US" dirty="0"/>
              <a:t>Performance requirements met at single channel level relying on analog </a:t>
            </a:r>
            <a:r>
              <a:rPr lang="en-US" dirty="0" err="1"/>
              <a:t>SiPMs</a:t>
            </a:r>
            <a:r>
              <a:rPr lang="en-US" dirty="0"/>
              <a:t> + custom electronics. Moving to system development</a:t>
            </a:r>
          </a:p>
          <a:p>
            <a:r>
              <a:rPr lang="en-CA" dirty="0"/>
              <a:t>Single Photon Air Analyzer (SPAA)</a:t>
            </a:r>
          </a:p>
          <a:p>
            <a:pPr lvl="1"/>
            <a:r>
              <a:rPr lang="en-CA" dirty="0"/>
              <a:t>ALLIANCE-MITACS grant for “Early wildfire detection using a novel smoke sensing solution”</a:t>
            </a:r>
            <a:r>
              <a:rPr lang="en-US" dirty="0"/>
              <a:t> cleared the MITACS review stage on May 6, 2026, now being reviewed by NSERC. Collaboration with </a:t>
            </a:r>
            <a:r>
              <a:rPr lang="en-US" dirty="0" err="1"/>
              <a:t>SenseNet</a:t>
            </a:r>
            <a:r>
              <a:rPr lang="en-US" dirty="0"/>
              <a:t> (North Vancouver)</a:t>
            </a:r>
          </a:p>
          <a:p>
            <a:pPr lvl="1"/>
            <a:r>
              <a:rPr lang="en-US" dirty="0"/>
              <a:t>Prototype development progressing well. Effective collaboration with Heidelberg (</a:t>
            </a:r>
            <a:r>
              <a:rPr lang="en-US" dirty="0" err="1"/>
              <a:t>P.Fischer</a:t>
            </a:r>
            <a:r>
              <a:rPr lang="en-US" dirty="0"/>
              <a:t>) providing digital single photon detectors.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CEE37-B65C-2F48-FD60-21A972BFB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54786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tektorvorlesung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66C2B"/>
      </a:accent1>
      <a:accent2>
        <a:srgbClr val="990000"/>
      </a:accent2>
      <a:accent3>
        <a:srgbClr val="FFFFFF"/>
      </a:accent3>
      <a:accent4>
        <a:srgbClr val="000000"/>
      </a:accent4>
      <a:accent5>
        <a:srgbClr val="C9BAAC"/>
      </a:accent5>
      <a:accent6>
        <a:srgbClr val="8A0000"/>
      </a:accent6>
      <a:hlink>
        <a:srgbClr val="301B7F"/>
      </a:hlink>
      <a:folHlink>
        <a:srgbClr val="990000"/>
      </a:folHlink>
    </a:clrScheme>
    <a:fontScheme name="12_mm2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EB409"/>
        </a:solidFill>
        <a:ln w="28575" cmpd="sng">
          <a:solidFill>
            <a:srgbClr val="FEB409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/>
        </a:defPPr>
      </a:lstStyle>
    </a:spDef>
    <a:lnDef>
      <a:spPr bwMode="auto">
        <a:solidFill>
          <a:srgbClr val="FFFF00"/>
        </a:solidFill>
        <a:ln w="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12_mm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mm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mm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mm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mm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mm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mm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mm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mm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mm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mm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mm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134919</TotalTime>
  <Words>599</Words>
  <Application>Microsoft Macintosh PowerPoint</Application>
  <PresentationFormat>Widescreen</PresentationFormat>
  <Paragraphs>76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DIN Alternate</vt:lpstr>
      <vt:lpstr>Symbol</vt:lpstr>
      <vt:lpstr>Times</vt:lpstr>
      <vt:lpstr>Wingdings</vt:lpstr>
      <vt:lpstr>Tema di Office</vt:lpstr>
      <vt:lpstr>Detektorvorlesung</vt:lpstr>
      <vt:lpstr>Science Technology Department</vt:lpstr>
      <vt:lpstr>People</vt:lpstr>
      <vt:lpstr>McDonald Institute personnel </vt:lpstr>
      <vt:lpstr>Infrastructure upgrade</vt:lpstr>
      <vt:lpstr>Research within Sci Tech </vt:lpstr>
      <vt:lpstr>Technology transfer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/>
  <cp:lastModifiedBy>Fabrice Retiere</cp:lastModifiedBy>
  <cp:revision>170</cp:revision>
  <cp:lastPrinted>2018-06-13T13:14:08Z</cp:lastPrinted>
  <dcterms:modified xsi:type="dcterms:W3CDTF">2026-05-08T02:43:03Z</dcterms:modified>
</cp:coreProperties>
</file>