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  <p:sldMasterId id="2147483825" r:id="rId2"/>
  </p:sldMasterIdLst>
  <p:notesMasterIdLst>
    <p:notesMasterId r:id="rId12"/>
  </p:notesMasterIdLst>
  <p:handoutMasterIdLst>
    <p:handoutMasterId r:id="rId13"/>
  </p:handoutMasterIdLst>
  <p:sldIdLst>
    <p:sldId id="664" r:id="rId3"/>
    <p:sldId id="10241" r:id="rId4"/>
    <p:sldId id="10240" r:id="rId5"/>
    <p:sldId id="10244" r:id="rId6"/>
    <p:sldId id="10242" r:id="rId7"/>
    <p:sldId id="10243" r:id="rId8"/>
    <p:sldId id="10245" r:id="rId9"/>
    <p:sldId id="10020" r:id="rId10"/>
    <p:sldId id="200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6" autoAdjust="0"/>
    <p:restoredTop sz="94692"/>
  </p:normalViewPr>
  <p:slideViewPr>
    <p:cSldViewPr snapToGrid="0" snapToObjects="1">
      <p:cViewPr varScale="1">
        <p:scale>
          <a:sx n="126" d="100"/>
          <a:sy n="126" d="100"/>
        </p:scale>
        <p:origin x="2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500320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83991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84339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331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55924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57510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67313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9727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2057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9661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0495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263938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488929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435313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70566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66398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829059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7553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072329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984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186026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57781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185306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057618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84277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68720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07819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932445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794935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7099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184601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68437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116617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08288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679136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22422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177741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02249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547423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328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294065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91076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869127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585754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516100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642085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905294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0420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94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3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E4CC-B408-96F5-9BCD-0E3941A5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CADD5-C8EE-1FE8-141A-1E86BA07E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F2603-65A5-58A8-BD6D-F1330ECB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4D5E-0425-4A12-8A82-6F7524A50553}" type="datetimeFigureOut">
              <a:rPr lang="en-CA" smtClean="0"/>
              <a:t>2026-05-06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F156-E7D0-5F9B-2142-F3B36631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5DD85-A1C6-34F8-D8E5-CB8BCB9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03CF-876C-40EE-A108-03F8D437E3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24733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9730-C9D3-FF09-014A-86B7FE56B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994" y="908050"/>
            <a:ext cx="5437186" cy="2276856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D25D6-CFF8-0117-1454-32D9C206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fld id="{0D9D5E5F-8C6C-2A47-B737-E83A52FE6B0F}" type="datetimeyyyy">
              <a:rPr lang="en-CA" smtClean="0"/>
              <a:pPr/>
              <a:t>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1D056-5998-134B-59F9-5C465DC5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r>
              <a:rPr lang="en-US"/>
              <a:t>Presentation Title, Presenter Name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58213F-DDBE-7067-2B3B-FDBB81F2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fld id="{9A8F556D-FA33-6943-88ED-6726004042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31A041-DE9E-B7A8-37EA-C94DB6FC1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944000" y="5000400"/>
            <a:ext cx="1337369" cy="421200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887D584-6248-2B34-4A4D-439971EAE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0" y="6271200"/>
            <a:ext cx="1804270" cy="3276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C7BE22-454D-BCC6-04CC-91021ABE0D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3" y="1665288"/>
            <a:ext cx="5437187" cy="42116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72CE64-AA82-D547-EE61-F4EA9BA1254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527800" y="3600069"/>
            <a:ext cx="4392613" cy="2276856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645802B-5BA1-8E96-1362-F794B8365A0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27800" y="908050"/>
            <a:ext cx="4392613" cy="38129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8148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364773" y="631911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0096FF"/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rgbClr val="0096FF"/>
              </a:solidFill>
              <a:latin typeface="Arial" panose="020B0604020202020204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93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3769" y="6408040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573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769" y="6408040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9258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769" y="6408040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413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568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679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5748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390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-58752" y="6480536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94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568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55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568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16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568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379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568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7504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2469" y="6296405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789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44762" y="6352967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52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73042" y="624927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29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36683" y="6378106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783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36683" y="6378105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54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01322" y="628697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671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36683" y="6216680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46157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36683" y="6216679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09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44761" y="6324686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932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63615" y="625869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0506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6481" y="631087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835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7627" y="631087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27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49822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200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0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014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25016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573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769" y="6331054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169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40878" y="623041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387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8200" y="631087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44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57883" y="631087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9692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49822" y="623041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920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49822" y="6258699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179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250306" y="622099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5744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250306" y="6239845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085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40879" y="6152799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429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50305" y="6239845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101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8325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40353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6488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416460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87651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786100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77095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8303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7086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14747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42754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504325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8278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63" Type="http://schemas.openxmlformats.org/officeDocument/2006/relationships/slideLayout" Target="../slideLayouts/slideLayout113.xml"/><Relationship Id="rId68" Type="http://schemas.openxmlformats.org/officeDocument/2006/relationships/slideLayout" Target="../slideLayouts/slideLayout118.xml"/><Relationship Id="rId84" Type="http://schemas.openxmlformats.org/officeDocument/2006/relationships/slideLayout" Target="../slideLayouts/slideLayout134.xml"/><Relationship Id="rId89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74" Type="http://schemas.openxmlformats.org/officeDocument/2006/relationships/slideLayout" Target="../slideLayouts/slideLayout124.xml"/><Relationship Id="rId79" Type="http://schemas.openxmlformats.org/officeDocument/2006/relationships/slideLayout" Target="../slideLayouts/slideLayout129.xml"/><Relationship Id="rId102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55.xml"/><Relationship Id="rId90" Type="http://schemas.openxmlformats.org/officeDocument/2006/relationships/slideLayout" Target="../slideLayouts/slideLayout140.xml"/><Relationship Id="rId95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64" Type="http://schemas.openxmlformats.org/officeDocument/2006/relationships/slideLayout" Target="../slideLayouts/slideLayout114.xml"/><Relationship Id="rId69" Type="http://schemas.openxmlformats.org/officeDocument/2006/relationships/slideLayout" Target="../slideLayouts/slideLayout119.xml"/><Relationship Id="rId80" Type="http://schemas.openxmlformats.org/officeDocument/2006/relationships/slideLayout" Target="../slideLayouts/slideLayout130.xml"/><Relationship Id="rId85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slideLayout" Target="../slideLayouts/slideLayout117.xml"/><Relationship Id="rId103" Type="http://schemas.openxmlformats.org/officeDocument/2006/relationships/theme" Target="../theme/theme2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Relationship Id="rId70" Type="http://schemas.openxmlformats.org/officeDocument/2006/relationships/slideLayout" Target="../slideLayouts/slideLayout120.xml"/><Relationship Id="rId75" Type="http://schemas.openxmlformats.org/officeDocument/2006/relationships/slideLayout" Target="../slideLayouts/slideLayout125.xml"/><Relationship Id="rId83" Type="http://schemas.openxmlformats.org/officeDocument/2006/relationships/slideLayout" Target="../slideLayouts/slideLayout133.xml"/><Relationship Id="rId88" Type="http://schemas.openxmlformats.org/officeDocument/2006/relationships/slideLayout" Target="../slideLayouts/slideLayout138.xml"/><Relationship Id="rId91" Type="http://schemas.openxmlformats.org/officeDocument/2006/relationships/slideLayout" Target="../slideLayouts/slideLayout141.xml"/><Relationship Id="rId9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73" Type="http://schemas.openxmlformats.org/officeDocument/2006/relationships/slideLayout" Target="../slideLayouts/slideLayout123.xml"/><Relationship Id="rId78" Type="http://schemas.openxmlformats.org/officeDocument/2006/relationships/slideLayout" Target="../slideLayouts/slideLayout128.xml"/><Relationship Id="rId81" Type="http://schemas.openxmlformats.org/officeDocument/2006/relationships/slideLayout" Target="../slideLayouts/slideLayout131.xml"/><Relationship Id="rId86" Type="http://schemas.openxmlformats.org/officeDocument/2006/relationships/slideLayout" Target="../slideLayouts/slideLayout136.xml"/><Relationship Id="rId94" Type="http://schemas.openxmlformats.org/officeDocument/2006/relationships/slideLayout" Target="../slideLayouts/slideLayout144.xml"/><Relationship Id="rId99" Type="http://schemas.openxmlformats.org/officeDocument/2006/relationships/slideLayout" Target="../slideLayouts/slideLayout149.xml"/><Relationship Id="rId10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76" Type="http://schemas.openxmlformats.org/officeDocument/2006/relationships/slideLayout" Target="../slideLayouts/slideLayout126.xml"/><Relationship Id="rId97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57.xml"/><Relationship Id="rId71" Type="http://schemas.openxmlformats.org/officeDocument/2006/relationships/slideLayout" Target="../slideLayouts/slideLayout121.xml"/><Relationship Id="rId9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66" Type="http://schemas.openxmlformats.org/officeDocument/2006/relationships/slideLayout" Target="../slideLayouts/slideLayout116.xml"/><Relationship Id="rId87" Type="http://schemas.openxmlformats.org/officeDocument/2006/relationships/slideLayout" Target="../slideLayouts/slideLayout137.xml"/><Relationship Id="rId61" Type="http://schemas.openxmlformats.org/officeDocument/2006/relationships/slideLayout" Target="../slideLayouts/slideLayout111.xml"/><Relationship Id="rId82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56" Type="http://schemas.openxmlformats.org/officeDocument/2006/relationships/slideLayout" Target="../slideLayouts/slideLayout106.xml"/><Relationship Id="rId77" Type="http://schemas.openxmlformats.org/officeDocument/2006/relationships/slideLayout" Target="../slideLayouts/slideLayout127.xml"/><Relationship Id="rId100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72" Type="http://schemas.openxmlformats.org/officeDocument/2006/relationships/slideLayout" Target="../slideLayouts/slideLayout122.xml"/><Relationship Id="rId93" Type="http://schemas.openxmlformats.org/officeDocument/2006/relationships/slideLayout" Target="../slideLayouts/slideLayout143.xml"/><Relationship Id="rId9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9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7" r:id="rId52"/>
    <p:sldLayoutId id="2147483878" r:id="rId53"/>
    <p:sldLayoutId id="2147483879" r:id="rId54"/>
    <p:sldLayoutId id="2147483880" r:id="rId55"/>
    <p:sldLayoutId id="2147483881" r:id="rId56"/>
    <p:sldLayoutId id="2147483882" r:id="rId57"/>
    <p:sldLayoutId id="2147483883" r:id="rId58"/>
    <p:sldLayoutId id="2147483884" r:id="rId59"/>
    <p:sldLayoutId id="2147483885" r:id="rId60"/>
    <p:sldLayoutId id="2147483886" r:id="rId61"/>
    <p:sldLayoutId id="2147483887" r:id="rId62"/>
    <p:sldLayoutId id="2147483888" r:id="rId63"/>
    <p:sldLayoutId id="2147483889" r:id="rId64"/>
    <p:sldLayoutId id="2147483890" r:id="rId65"/>
    <p:sldLayoutId id="2147483891" r:id="rId66"/>
    <p:sldLayoutId id="2147483892" r:id="rId67"/>
    <p:sldLayoutId id="2147483893" r:id="rId68"/>
    <p:sldLayoutId id="2147483894" r:id="rId69"/>
    <p:sldLayoutId id="2147483895" r:id="rId70"/>
    <p:sldLayoutId id="2147483896" r:id="rId71"/>
    <p:sldLayoutId id="2147483897" r:id="rId72"/>
    <p:sldLayoutId id="2147483898" r:id="rId73"/>
    <p:sldLayoutId id="2147483899" r:id="rId74"/>
    <p:sldLayoutId id="2147483900" r:id="rId75"/>
    <p:sldLayoutId id="2147483901" r:id="rId76"/>
    <p:sldLayoutId id="2147483902" r:id="rId77"/>
    <p:sldLayoutId id="2147483903" r:id="rId78"/>
    <p:sldLayoutId id="2147483904" r:id="rId79"/>
    <p:sldLayoutId id="2147483905" r:id="rId80"/>
    <p:sldLayoutId id="2147483906" r:id="rId81"/>
    <p:sldLayoutId id="2147483907" r:id="rId82"/>
    <p:sldLayoutId id="2147483908" r:id="rId83"/>
    <p:sldLayoutId id="2147483909" r:id="rId84"/>
    <p:sldLayoutId id="2147483910" r:id="rId85"/>
    <p:sldLayoutId id="2147483911" r:id="rId86"/>
    <p:sldLayoutId id="2147483912" r:id="rId87"/>
    <p:sldLayoutId id="2147483913" r:id="rId88"/>
    <p:sldLayoutId id="2147483914" r:id="rId89"/>
    <p:sldLayoutId id="2147483915" r:id="rId90"/>
    <p:sldLayoutId id="2147483916" r:id="rId91"/>
    <p:sldLayoutId id="2147483917" r:id="rId92"/>
    <p:sldLayoutId id="2147483918" r:id="rId93"/>
    <p:sldLayoutId id="2147483919" r:id="rId94"/>
    <p:sldLayoutId id="2147483920" r:id="rId95"/>
    <p:sldLayoutId id="2147483921" r:id="rId96"/>
    <p:sldLayoutId id="2147483922" r:id="rId97"/>
    <p:sldLayoutId id="2147483923" r:id="rId98"/>
    <p:sldLayoutId id="2147483924" r:id="rId99"/>
    <p:sldLayoutId id="2147483925" r:id="rId100"/>
    <p:sldLayoutId id="2147483926" r:id="rId101"/>
    <p:sldLayoutId id="2147483928" r:id="rId10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umfoffice365-my.sharepoint.com/:p:/g/personal/xiaoyuel_triumf_ca/IQBGh5e7pzegQoTWoeO8m1LIAasIfsIUmsYE8dtSEQnIsiA?e=uFHkAz" TargetMode="External"/><Relationship Id="rId2" Type="http://schemas.openxmlformats.org/officeDocument/2006/relationships/hyperlink" Target="mailto:gradcoord@phas.ubc.ca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News/Update/Discussion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</a:rPr>
              <a:t>ACOT slides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67B8D-5AD6-724B-0C33-FC3E34FC5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4EBDBE5-5D82-2FFC-D20B-FB63F021B0A6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ACOT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762E3-F124-FC16-42DE-6FD67340690A}"/>
              </a:ext>
            </a:extLst>
          </p:cNvPr>
          <p:cNvSpPr txBox="1"/>
          <p:nvPr/>
        </p:nvSpPr>
        <p:spPr>
          <a:xfrm>
            <a:off x="875536" y="1178634"/>
            <a:ext cx="1069409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altLang="en-US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altLang="en-US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Plenary session on Monday morning May 11th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ACOT Parallel Sessions: Monday, May 11, 2026: 15:00 – 16:30 (90 mins)</a:t>
            </a:r>
            <a:r>
              <a:rPr lang="en-US" altLang="en-US" sz="2000" dirty="0"/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/>
              <a:t>P</a:t>
            </a:r>
            <a:r>
              <a:rPr lang="en-US" altLang="en-US" sz="2000" dirty="0">
                <a:solidFill>
                  <a:srgbClr val="212121"/>
                </a:solidFill>
                <a:cs typeface="Arial" panose="020B0604020202020204" pitchFamily="34" charset="0"/>
              </a:rPr>
              <a:t>article Physics, Sci Tech, and Scientific Computing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  <a:cs typeface="Arial" panose="020B0604020202020204" pitchFamily="34" charset="0"/>
              </a:rPr>
              <a:t>Location:</a:t>
            </a:r>
            <a:r>
              <a:rPr lang="en-US" altLang="en-US" sz="2000" dirty="0">
                <a:solidFill>
                  <a:srgbClr val="212121"/>
                </a:solidFill>
              </a:rPr>
              <a:t> </a:t>
            </a:r>
            <a:r>
              <a:rPr lang="en-US" altLang="en-US" sz="2000" dirty="0">
                <a:solidFill>
                  <a:srgbClr val="212121"/>
                </a:solidFill>
                <a:cs typeface="Arial" panose="020B0604020202020204" pitchFamily="34" charset="0"/>
              </a:rPr>
              <a:t>MOB Conference Room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Join Zoom Meeting Meeting ID: 943 0035 9157 Passcode: 4321</a:t>
            </a:r>
            <a:endParaRPr lang="en-US" altLang="en-US" sz="2000" dirty="0">
              <a:solidFill>
                <a:srgbClr val="212121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US" altLang="en-US" sz="2000" dirty="0">
              <a:solidFill>
                <a:srgbClr val="212121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Poster session scheduled for Tuesday, May 12 around lunchtime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ATLAS ITK - Richard Salami (PhD student)</a:t>
            </a:r>
            <a:endParaRPr lang="en-US" altLang="en-US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UCN - Kate Dong (coop student)</a:t>
            </a:r>
            <a:endParaRPr lang="en-US" altLang="en-US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 err="1">
                <a:solidFill>
                  <a:srgbClr val="212121"/>
                </a:solidFill>
              </a:rPr>
              <a:t>DarkLight</a:t>
            </a:r>
            <a:r>
              <a:rPr lang="en-US" altLang="en-US" sz="2000" dirty="0">
                <a:solidFill>
                  <a:srgbClr val="212121"/>
                </a:solidFill>
              </a:rPr>
              <a:t> - Laura Miller (postdoc)</a:t>
            </a:r>
            <a:endParaRPr lang="en-US" altLang="en-US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PIONEER - Emma Klemets (PhD student)</a:t>
            </a:r>
            <a:endParaRPr lang="en-US" altLang="en-US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2000" dirty="0">
                <a:solidFill>
                  <a:srgbClr val="212121"/>
                </a:solidFill>
              </a:rPr>
              <a:t>ARIEL - Enzo de Oliveria (co-op student)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883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4B09A-E143-7DE4-7E0C-5D66C418C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E721850-FB05-1DEF-21B7-012FF39F99B5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Safety Moment </a:t>
            </a: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8C388-4B29-60C4-AF8D-D559D887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12" y="1605354"/>
            <a:ext cx="7772400" cy="3152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48F5F-FC69-3F3C-6469-C81DCA34F114}"/>
              </a:ext>
            </a:extLst>
          </p:cNvPr>
          <p:cNvSpPr txBox="1"/>
          <p:nvPr/>
        </p:nvSpPr>
        <p:spPr>
          <a:xfrm>
            <a:off x="1049020" y="5076453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u="none" strike="noStrike" dirty="0">
                <a:solidFill>
                  <a:srgbClr val="00A9FF"/>
                </a:solidFill>
                <a:effectLst/>
              </a:rPr>
              <a:t>We are asked to provide input on these questions</a:t>
            </a:r>
            <a:endParaRPr lang="en-US" dirty="0">
              <a:solidFill>
                <a:srgbClr val="00A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5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FCED-4C0D-0FD2-2CD4-2DDC4D09F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95F8AAC-6522-62D2-FB0E-5D83050D89B2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Answers to 3 questions</a:t>
            </a:r>
          </a:p>
          <a:p>
            <a:endParaRPr lang="en-CA" sz="3000" dirty="0"/>
          </a:p>
          <a:p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8D8F4-7F87-A969-AD9E-25BC2F446236}"/>
              </a:ext>
            </a:extLst>
          </p:cNvPr>
          <p:cNvSpPr txBox="1"/>
          <p:nvPr/>
        </p:nvSpPr>
        <p:spPr>
          <a:xfrm>
            <a:off x="774700" y="1510071"/>
            <a:ext cx="1093550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500" b="1" dirty="0"/>
              <a:t>1) What new safety issues are there for people in the division?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No major new safety hazards identified at this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500" dirty="0"/>
          </a:p>
          <a:p>
            <a:r>
              <a:rPr lang="en-CA" sz="1500" b="1" dirty="0"/>
              <a:t>2) What barriers are people in the division facing in being safe?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Limited availability of dedicated safety support resources for major technical hazards such as HV, cryogenics, lasers, radiation, and complex electrical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It would be beneficial to have dedicated technical staff who are also safety experts, potentially cross-appointed between the safety group and engineering, it would strengthen both safety and engineering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Lack of centralized and easily accessible safety information and best practices. A central website containing approved procedures, example documentation, compliant PPE lists and common solutions would be valuable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“A safety walk through” prior to installation of equipment or experiments would help identify overlooked hazards earlier and improve overall safety outcomes. </a:t>
            </a:r>
          </a:p>
          <a:p>
            <a:r>
              <a:rPr lang="en-CA" sz="1500" dirty="0"/>
              <a:t>Limited personnel ultimately makes it more difficult for groups to implement optimal safety practices</a:t>
            </a:r>
          </a:p>
          <a:p>
            <a:endParaRPr lang="en-CA" sz="500" dirty="0"/>
          </a:p>
          <a:p>
            <a:r>
              <a:rPr lang="en-CA" sz="1500" b="1" dirty="0"/>
              <a:t>3) What barriers are people in the division facing in being compliant?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Some rules can be difficult to implement in practical experimental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Example: restrictions on extension cords connected to rack-mounted power bars, where standard cable lengths are often insufficient to directly reach wall outlets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ECO and compliance requirements for externally built or custom equipment can be challenging to navigate without dedicated support and clearer guidance 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500" dirty="0"/>
              <a:t>Safety responsibilities assigned to facility coordinators should be accompanied by dedicated training and clearer definition of expectations and authority</a:t>
            </a:r>
          </a:p>
          <a:p>
            <a:r>
              <a:rPr lang="en-CA" sz="1500" dirty="0"/>
              <a:t>In general, compliance becomes significantly easier when expectations, approved solutions, and support contacts are centralized and easy to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92603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679A7-74CB-A42A-8ACC-F6F9414B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42E0A41-1FBE-E119-8ED9-29DEBD75219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Goals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ECAF1-2863-C084-CE43-B434BF6B3998}"/>
              </a:ext>
            </a:extLst>
          </p:cNvPr>
          <p:cNvSpPr txBox="1"/>
          <p:nvPr/>
        </p:nvSpPr>
        <p:spPr>
          <a:xfrm>
            <a:off x="774700" y="1438951"/>
            <a:ext cx="11031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solidFill>
                  <a:srgbClr val="00A9FF"/>
                </a:solidFill>
                <a:effectLst/>
              </a:rPr>
              <a:t>We are asked to provide 2-year (</a:t>
            </a:r>
            <a:r>
              <a:rPr lang="en-CA" sz="2000" dirty="0">
                <a:solidFill>
                  <a:srgbClr val="00A9FF"/>
                </a:solidFill>
              </a:rPr>
              <a:t>April 2026 - March 2028) </a:t>
            </a:r>
            <a:r>
              <a:rPr lang="en-CA" sz="2000" b="0" i="0" u="none" strike="noStrike" dirty="0">
                <a:solidFill>
                  <a:srgbClr val="00A9FF"/>
                </a:solidFill>
                <a:effectLst/>
              </a:rPr>
              <a:t>goals for each experiment</a:t>
            </a:r>
            <a:endParaRPr lang="en-US" sz="2000" dirty="0">
              <a:solidFill>
                <a:srgbClr val="00A9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ADE66-A0CC-CC5F-1575-82433348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2011212"/>
            <a:ext cx="7772400" cy="4846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D430E-970F-1CBC-E889-83581C79144C}"/>
              </a:ext>
            </a:extLst>
          </p:cNvPr>
          <p:cNvSpPr txBox="1"/>
          <p:nvPr/>
        </p:nvSpPr>
        <p:spPr>
          <a:xfrm>
            <a:off x="4859020" y="2011212"/>
            <a:ext cx="7332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u="none" strike="noStrike" dirty="0">
                <a:solidFill>
                  <a:srgbClr val="00A9FF"/>
                </a:solidFill>
                <a:effectLst/>
              </a:rPr>
              <a:t>Initial list from Ritu</a:t>
            </a:r>
            <a:endParaRPr lang="en-US" dirty="0">
              <a:solidFill>
                <a:srgbClr val="00A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5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CDFB2-0B50-0F88-156D-180FCDF2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0CC4709-58B8-E188-32A0-2D24A030A07E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Goals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35A49D-42F6-4F07-64E4-7B6ADC1D2982}"/>
              </a:ext>
            </a:extLst>
          </p:cNvPr>
          <p:cNvSpPr txBox="1"/>
          <p:nvPr/>
        </p:nvSpPr>
        <p:spPr>
          <a:xfrm>
            <a:off x="774700" y="1438951"/>
            <a:ext cx="1103122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u="none" strike="noStrike" dirty="0">
                <a:solidFill>
                  <a:srgbClr val="00A9FF"/>
                </a:solidFill>
                <a:effectLst/>
              </a:rPr>
              <a:t>2-year (</a:t>
            </a:r>
            <a:r>
              <a:rPr lang="en-CA" dirty="0">
                <a:solidFill>
                  <a:srgbClr val="00A9FF"/>
                </a:solidFill>
              </a:rPr>
              <a:t>April 2026 - March 2028) </a:t>
            </a:r>
            <a:r>
              <a:rPr lang="en-CA" b="0" i="0" u="none" strike="noStrike" dirty="0">
                <a:solidFill>
                  <a:srgbClr val="00A9FF"/>
                </a:solidFill>
                <a:effectLst/>
              </a:rPr>
              <a:t>goals for each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A9FF"/>
                </a:solidFill>
              </a:rPr>
              <a:t>ATLAS: </a:t>
            </a:r>
            <a:r>
              <a:rPr lang="en-US" dirty="0">
                <a:solidFill>
                  <a:srgbClr val="212121"/>
                </a:solidFill>
              </a:rPr>
              <a:t>Data analysis and publications of Run 2 and 3 data, 2 NSW wheels on surfaces, decide on  maintenance, complete nominal ITK module and petal production, complete </a:t>
            </a:r>
            <a:r>
              <a:rPr lang="en-US" dirty="0" err="1">
                <a:solidFill>
                  <a:srgbClr val="212121"/>
                </a:solidFill>
              </a:rPr>
              <a:t>LAr</a:t>
            </a:r>
            <a:r>
              <a:rPr lang="en-US" dirty="0">
                <a:solidFill>
                  <a:srgbClr val="212121"/>
                </a:solidFill>
              </a:rPr>
              <a:t> Phase-2 upgrades  </a:t>
            </a:r>
            <a:endParaRPr lang="en-CA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A9FF"/>
                </a:solidFill>
              </a:rPr>
              <a:t>T2K/Hyper-K: </a:t>
            </a:r>
            <a:r>
              <a:rPr lang="en-US" dirty="0">
                <a:solidFill>
                  <a:srgbClr val="212121"/>
                </a:solidFill>
              </a:rPr>
              <a:t>Complete construction of Hyper-K detector. All components of IWCD ready. Analysis and publication from WCTE. Building and installing new OTR beam monitor components.</a:t>
            </a:r>
            <a:endParaRPr lang="en-CA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A9FF"/>
                </a:solidFill>
              </a:rPr>
              <a:t>TUCAN:</a:t>
            </a:r>
            <a:r>
              <a:rPr lang="en-US" dirty="0">
                <a:solidFill>
                  <a:srgbClr val="212121"/>
                </a:solidFill>
              </a:rPr>
              <a:t> Routine operation of UCN source, commission single cell EDM </a:t>
            </a:r>
            <a:r>
              <a:rPr lang="en-US" dirty="0"/>
              <a:t>experiment</a:t>
            </a:r>
            <a:r>
              <a:rPr lang="en-CA" dirty="0"/>
              <a:t> and publish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A9FF"/>
                </a:solidFill>
              </a:rPr>
              <a:t>ALPHA: </a:t>
            </a:r>
            <a:r>
              <a:rPr lang="en-US" dirty="0">
                <a:solidFill>
                  <a:srgbClr val="212121"/>
                </a:solidFill>
              </a:rPr>
              <a:t>Demonstrate Hydrogen trapping with HAICU, upgrade of ALPHA</a:t>
            </a:r>
            <a:endParaRPr lang="en-US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9FF"/>
                </a:solidFill>
              </a:rPr>
              <a:t>SuperCDMS</a:t>
            </a:r>
            <a:r>
              <a:rPr lang="en-US" dirty="0">
                <a:solidFill>
                  <a:srgbClr val="00A9FF"/>
                </a:solidFill>
              </a:rPr>
              <a:t>: </a:t>
            </a:r>
            <a:r>
              <a:rPr lang="en-CA" dirty="0"/>
              <a:t>Complete commissioning of the experiment and take and analyze first science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9FF"/>
                </a:solidFill>
              </a:rPr>
              <a:t>PIONEER: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altLang="en-US" dirty="0">
                <a:solidFill>
                  <a:srgbClr val="212121"/>
                </a:solidFill>
              </a:rPr>
              <a:t>Secure funding through CFI IF 27 call  for construction of the LGAD target </a:t>
            </a:r>
            <a:endParaRPr lang="en-US" altLang="en-US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12121"/>
                </a:solidFill>
              </a:rPr>
              <a:t> 	        Perform beam tests at PSI in 2026 and 2027 for target demonstrator </a:t>
            </a:r>
            <a:endParaRPr lang="en-US" dirty="0">
              <a:solidFill>
                <a:srgbClr val="2121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9FF"/>
                </a:solidFill>
              </a:rPr>
              <a:t>DarkLight</a:t>
            </a:r>
            <a:r>
              <a:rPr lang="en-US" dirty="0">
                <a:solidFill>
                  <a:srgbClr val="00A9FF"/>
                </a:solidFill>
              </a:rPr>
              <a:t>: </a:t>
            </a:r>
            <a:r>
              <a:rPr lang="en-US" dirty="0">
                <a:solidFill>
                  <a:srgbClr val="212121"/>
                </a:solidFill>
              </a:rPr>
              <a:t>C</a:t>
            </a:r>
            <a:r>
              <a:rPr lang="en-US" altLang="en-US" dirty="0">
                <a:solidFill>
                  <a:srgbClr val="212121"/>
                </a:solidFill>
              </a:rPr>
              <a:t>omplete 30 MeV </a:t>
            </a:r>
            <a:r>
              <a:rPr lang="en-US" altLang="en-US" dirty="0"/>
              <a:t>run, publish commissioning run results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9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9FF"/>
                </a:solidFill>
              </a:rPr>
              <a:t>XLZD:</a:t>
            </a:r>
            <a:r>
              <a:rPr lang="en-US" altLang="en-US" dirty="0">
                <a:solidFill>
                  <a:srgbClr val="212121"/>
                </a:solidFill>
              </a:rPr>
              <a:t> </a:t>
            </a:r>
            <a:r>
              <a:rPr lang="en-US" dirty="0">
                <a:solidFill>
                  <a:srgbClr val="212121"/>
                </a:solidFill>
              </a:rPr>
              <a:t>C</a:t>
            </a:r>
            <a:r>
              <a:rPr lang="en-US" altLang="en-US" dirty="0">
                <a:solidFill>
                  <a:srgbClr val="212121"/>
                </a:solidFill>
              </a:rPr>
              <a:t>ontribute to XLZD CDR, secure funding for R&amp;D related to XLZD through CFI IF 27</a:t>
            </a:r>
            <a:endParaRPr lang="en-US" altLang="en-US" dirty="0"/>
          </a:p>
          <a:p>
            <a:r>
              <a:rPr lang="en-US" altLang="en-US" dirty="0">
                <a:solidFill>
                  <a:srgbClr val="212121"/>
                </a:solidFill>
              </a:rPr>
              <a:t>	        Secure NSERC funds, support efforts toward a compelling case for XLZD at SNOLAB</a:t>
            </a:r>
            <a:endParaRPr lang="en-US" dirty="0">
              <a:solidFill>
                <a:srgbClr val="00A9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48C0B-587C-4408-6A0B-E41D6289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5498"/>
            <a:ext cx="2279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1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8E99-155B-D13A-06E7-136C16AB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5ED05E8-E672-C5C6-D0E8-60C37383D904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7EC94-DEB7-72DE-59E5-32889CE30E26}"/>
              </a:ext>
            </a:extLst>
          </p:cNvPr>
          <p:cNvSpPr txBox="1"/>
          <p:nvPr/>
        </p:nvSpPr>
        <p:spPr>
          <a:xfrm>
            <a:off x="865376" y="830996"/>
            <a:ext cx="10694092" cy="6463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1600" kern="1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US" altLang="en-US" sz="16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Call for nominations - Samit and Reshma Sharma Award</a:t>
            </a:r>
            <a:endParaRPr lang="en-US" altLang="en-US" sz="16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An award of $3,600 have been made available through an endowment established by the Samit and Reshma Sharma Foundation for outstanding graduate students in the Department of Physics &amp; Astronomy. Preference will be given to students who have participated in or will be participating in research projects with TRIUMF physicists and/or students studying particle physics, nuclear physics, materials research or medical physics.</a:t>
            </a:r>
            <a:endParaRPr lang="en-US" altLang="en-US" sz="16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If you would like to nominate a student,  write a short paragraph explaining why the student deserves recognition of outstanding work at TRIUMF.</a:t>
            </a:r>
            <a:endParaRPr lang="en-US" altLang="en-US" sz="16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Please send your nomination to </a:t>
            </a:r>
            <a:r>
              <a:rPr lang="en-US" altLang="en-US" sz="1600" b="1" dirty="0">
                <a:solidFill>
                  <a:srgbClr val="0086F0"/>
                </a:solidFill>
                <a:latin typeface="Calibri" panose="020F0502020204030204" pitchFamily="34" charset="0"/>
                <a:hlinkClick r:id="rId2" tooltip="mailto:gradcoord@phas.ubc.ca"/>
              </a:rPr>
              <a:t>gradcoord@phas.ubc.ca</a:t>
            </a:r>
            <a:r>
              <a:rPr lang="en-US" altLang="en-US" sz="1600" b="1" dirty="0">
                <a:solidFill>
                  <a:srgbClr val="212121"/>
                </a:solidFill>
                <a:latin typeface="Calibri" panose="020F0502020204030204" pitchFamily="34" charset="0"/>
              </a:rPr>
              <a:t> by May 14, 2026.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Ritu: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We should plan on nominations from PSD for this. We should probably plan for at least 3 or 4 nominations from different areas of research, to improve our chances of success.</a:t>
            </a:r>
            <a:endParaRPr lang="en-US" altLang="en-US" sz="16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Please discuss with your Departments to collect possible names by this week. 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US" altLang="en-US" sz="16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 err="1">
                <a:solidFill>
                  <a:srgbClr val="212121"/>
                </a:solidFill>
                <a:latin typeface="Calibri" panose="020F0502020204030204" pitchFamily="34" charset="0"/>
              </a:rPr>
              <a:t>Xiaoyue</a:t>
            </a:r>
            <a:r>
              <a:rPr lang="en-US" alt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I have updated the Particle Physics/SciTech/</a:t>
            </a:r>
            <a:r>
              <a:rPr lang="en-US" alt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SciComp</a:t>
            </a:r>
            <a:r>
              <a:rPr lang="en-US" alt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 HQP desk assignment for the summer term: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0086F0"/>
                </a:solidFill>
                <a:latin typeface="Aptos" panose="020B0004020202020204" pitchFamily="34" charset="0"/>
                <a:hlinkClick r:id="rId3" tooltip="Original URL:&#10;https://triumfoffice365-my.sharepoint.com/:p:/g/personal/xiaoyuel_triumf_ca/IQBGh5e7pzegQoTWoeO8m1LIAasIfsIUmsYE8dtSEQnIsiA?e=uFHkAz&#10;&#10;Click to follow link."/>
              </a:rPr>
              <a:t>hqp_seating_summer_2026 .pptx</a:t>
            </a:r>
            <a:endParaRPr lang="en-US" altLang="en-US" sz="16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Please let her know if you have any comments.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06A27-1D46-AAE7-1050-B3F9E454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080" y="746358"/>
            <a:ext cx="216726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B98A3-761E-0A13-E05C-E963CFDB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hlinkClick r:id="rId3" tooltip="Original URL:&#10;https://triumfoffice365-my.sharepoint.com/:p:/g/personal/xiaoyuel_triumf_ca/IQBGh5e7pzegQoTWoeO8m1LIAasIfsIUmsYE8dtSEQnIsiA?e=uFHkAz&#10;&#10;Click to follow link."/>
            <a:extLst>
              <a:ext uri="{FF2B5EF4-FFF2-40B4-BE49-F238E27FC236}">
                <a16:creationId xmlns:a16="http://schemas.microsoft.com/office/drawing/2014/main" id="{BF17AAEA-3CEF-891D-6B21-E550829A6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6B83C-8596-99D4-EC12-8077F77F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CCE38F2-5F06-71D8-923D-99D1BBEB41F2}"/>
              </a:ext>
            </a:extLst>
          </p:cNvPr>
          <p:cNvSpPr txBox="1">
            <a:spLocks/>
          </p:cNvSpPr>
          <p:nvPr/>
        </p:nvSpPr>
        <p:spPr>
          <a:xfrm>
            <a:off x="534285" y="889071"/>
            <a:ext cx="10570596" cy="1224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CA" sz="3000" dirty="0"/>
          </a:p>
          <a:p>
            <a:endParaRPr lang="en-US" sz="3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763D-36A9-F024-6CBF-43E14C7E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560" y="-834460"/>
            <a:ext cx="123545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7AFE6-2099-01E1-823F-C2AE697E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91" y="1494890"/>
            <a:ext cx="9534418" cy="53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May 21</a:t>
            </a:r>
            <a:r>
              <a:rPr lang="en-CA" baseline="30000" dirty="0"/>
              <a:t>st </a:t>
            </a:r>
            <a:r>
              <a:rPr lang="en-CA" dirty="0"/>
              <a:t>is canceled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M Template" id="{685D143B-59BA-6F43-BE29-03A8B112DB53}" vid="{A651FFCF-35BE-6C4F-AEE5-12CD5AF2BD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91438</TotalTime>
  <Words>846</Words>
  <Application>Microsoft Macintosh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Myriad Pro SemiExt</vt:lpstr>
      <vt:lpstr>Wingdings</vt:lpstr>
      <vt:lpstr>Custom Design</vt:lpstr>
      <vt:lpstr>1_Custom Design</vt:lpstr>
      <vt:lpstr>Particle Physics Faculty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</cp:lastModifiedBy>
  <cp:revision>2744</cp:revision>
  <cp:lastPrinted>2026-01-08T17:53:53Z</cp:lastPrinted>
  <dcterms:created xsi:type="dcterms:W3CDTF">2018-01-29T04:01:54Z</dcterms:created>
  <dcterms:modified xsi:type="dcterms:W3CDTF">2026-05-07T21:30:19Z</dcterms:modified>
</cp:coreProperties>
</file>