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4" r:id="rId4"/>
  </p:sldMasterIdLst>
  <p:notesMasterIdLst>
    <p:notesMasterId r:id="rId26"/>
  </p:notesMasterIdLst>
  <p:handoutMasterIdLst>
    <p:handoutMasterId r:id="rId27"/>
  </p:handoutMasterIdLst>
  <p:sldIdLst>
    <p:sldId id="276" r:id="rId5"/>
    <p:sldId id="2169" r:id="rId6"/>
    <p:sldId id="2001" r:id="rId7"/>
    <p:sldId id="257" r:id="rId8"/>
    <p:sldId id="258" r:id="rId9"/>
    <p:sldId id="259" r:id="rId10"/>
    <p:sldId id="2121" r:id="rId11"/>
    <p:sldId id="2168" r:id="rId12"/>
    <p:sldId id="267" r:id="rId13"/>
    <p:sldId id="261" r:id="rId14"/>
    <p:sldId id="262" r:id="rId15"/>
    <p:sldId id="1999" r:id="rId16"/>
    <p:sldId id="2164" r:id="rId17"/>
    <p:sldId id="2167" r:id="rId18"/>
    <p:sldId id="273" r:id="rId19"/>
    <p:sldId id="270" r:id="rId20"/>
    <p:sldId id="271" r:id="rId21"/>
    <p:sldId id="298" r:id="rId22"/>
    <p:sldId id="2119" r:id="rId23"/>
    <p:sldId id="2120" r:id="rId24"/>
    <p:sldId id="1486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EFAA126-8D91-2C09-AA6B-A961477C7FD3}" name="Sean Lee" initials="SL" userId="S::seanlee@triumf.ca::8b52e18a-ee59-40a7-868a-d0ae763fc1da" providerId="AD"/>
  <p188:author id="{3DFFC757-90B2-D44D-A763-838FCA39D848}" name="Andrew Ikeman" initials="AI" userId="S::aikeman@triumf.ca::c5482ab0-d9e9-4e28-b703-54620c5323de" providerId="AD"/>
  <p188:author id="{C8A5E6EB-5F1D-4EF7-34EC-E6F02894F3D1}" name="Nigel Smith" initials="NS" userId="S::nsmith@triumf.ca::13379f9f-ade2-44f0-929c-62714f58f4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2359"/>
    <a:srgbClr val="0679C1"/>
    <a:srgbClr val="D933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54"/>
    <p:restoredTop sz="94658"/>
  </p:normalViewPr>
  <p:slideViewPr>
    <p:cSldViewPr snapToGrid="0">
      <p:cViewPr varScale="1">
        <p:scale>
          <a:sx n="188" d="100"/>
          <a:sy n="188" d="100"/>
        </p:scale>
        <p:origin x="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8604ED1-E22A-411C-28AF-8EE875346C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6434"/>
          </a:xfrm>
          <a:prstGeom prst="rect">
            <a:avLst/>
          </a:prstGeom>
        </p:spPr>
        <p:txBody>
          <a:bodyPr vert="horz" lIns="93145" tIns="46572" rIns="93145" bIns="46572" rtlCol="0"/>
          <a:lstStyle>
            <a:lvl1pPr algn="l">
              <a:defRPr sz="13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CAAC0E-E607-C883-7410-F53BD0D78B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67163" y="104852"/>
            <a:ext cx="3037840" cy="466434"/>
          </a:xfrm>
          <a:prstGeom prst="rect">
            <a:avLst/>
          </a:prstGeom>
        </p:spPr>
        <p:txBody>
          <a:bodyPr vert="horz" lIns="93145" tIns="46572" rIns="93145" bIns="46572" rtlCol="0"/>
          <a:lstStyle>
            <a:lvl1pPr algn="r">
              <a:defRPr sz="1300"/>
            </a:lvl1pPr>
          </a:lstStyle>
          <a:p>
            <a:r>
              <a:rPr lang="en-US"/>
              <a:t>10/24/2024</a:t>
            </a:r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8F43D0-42F1-C9BE-F5A8-D6AC441239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45" tIns="46572" rIns="93145" bIns="46572" rtlCol="0" anchor="b"/>
          <a:lstStyle>
            <a:lvl1pPr algn="l">
              <a:defRPr sz="13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0F0601-6264-3D7D-7FCD-726DD8D8E1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67163" y="8725115"/>
            <a:ext cx="3037840" cy="466433"/>
          </a:xfrm>
          <a:prstGeom prst="rect">
            <a:avLst/>
          </a:prstGeom>
        </p:spPr>
        <p:txBody>
          <a:bodyPr vert="horz" lIns="93145" tIns="46572" rIns="93145" bIns="46572" rtlCol="0" anchor="b"/>
          <a:lstStyle>
            <a:lvl1pPr algn="r">
              <a:defRPr sz="1300"/>
            </a:lvl1pPr>
          </a:lstStyle>
          <a:p>
            <a:fld id="{93236D67-929C-4F3F-9F6F-9B576855DD7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248104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6434"/>
          </a:xfrm>
          <a:prstGeom prst="rect">
            <a:avLst/>
          </a:prstGeom>
        </p:spPr>
        <p:txBody>
          <a:bodyPr vert="horz" lIns="93145" tIns="46572" rIns="93145" bIns="4657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2"/>
            <a:ext cx="3037840" cy="466434"/>
          </a:xfrm>
          <a:prstGeom prst="rect">
            <a:avLst/>
          </a:prstGeom>
        </p:spPr>
        <p:txBody>
          <a:bodyPr vert="horz" lIns="93145" tIns="46572" rIns="93145" bIns="46572" rtlCol="0"/>
          <a:lstStyle>
            <a:lvl1pPr algn="r">
              <a:defRPr sz="1300"/>
            </a:lvl1pPr>
          </a:lstStyle>
          <a:p>
            <a:r>
              <a:rPr lang="en-US"/>
              <a:t>10/24/2024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45" tIns="46572" rIns="93145" bIns="4657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4"/>
            <a:ext cx="5608320" cy="3660458"/>
          </a:xfrm>
          <a:prstGeom prst="rect">
            <a:avLst/>
          </a:prstGeom>
        </p:spPr>
        <p:txBody>
          <a:bodyPr vert="horz" lIns="93145" tIns="46572" rIns="93145" bIns="4657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45" tIns="46572" rIns="93145" bIns="4657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3"/>
          </a:xfrm>
          <a:prstGeom prst="rect">
            <a:avLst/>
          </a:prstGeom>
        </p:spPr>
        <p:txBody>
          <a:bodyPr vert="horz" lIns="93145" tIns="46572" rIns="93145" bIns="46572" rtlCol="0" anchor="b"/>
          <a:lstStyle>
            <a:lvl1pPr algn="r">
              <a:defRPr sz="1300"/>
            </a:lvl1pPr>
          </a:lstStyle>
          <a:p>
            <a:fld id="{50D2D8B8-8C09-4EF5-871E-8B8CEDE0E1E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37879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F2B25-28E7-484E-AFA7-E2D6D08A0A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309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7AA0888-FF36-46F4-867E-0221CB52B02E}" type="datetime1">
              <a:rPr lang="en-US" smtClean="0"/>
              <a:t>9/28/26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D2D8B8-8C09-4EF5-871E-8B8CEDE0E1EA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806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086">
              <a:defRPr/>
            </a:pPr>
            <a:fld id="{EEF08EE0-F671-5A48-AE26-ED94D7DF6D5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086">
                <a:defRPr/>
              </a:pPr>
              <a:t>12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BF17C-75E6-2A00-8D48-B1393A2EA5F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9D843AE-38ED-4160-BFDB-AB0AC15202A7}" type="datetime1">
              <a:rPr lang="en-US" smtClean="0"/>
              <a:t>9/28/26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215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5481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8979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134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3433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2026-09-28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790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2026-09-28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0083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2026-09-28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8286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161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7905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74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1986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58511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fld id="{166B2C24-75C8-E544-A8CC-21761AB50D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967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Cover w/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Date Placeholder 263">
            <a:extLst>
              <a:ext uri="{FF2B5EF4-FFF2-40B4-BE49-F238E27FC236}">
                <a16:creationId xmlns:a16="http://schemas.microsoft.com/office/drawing/2014/main" id="{96F805D4-5146-2C26-5CA5-11D0C4425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855C4-5BED-5B46-AD19-D07B1ECC4C24}" type="datetimeyyyy">
              <a:rPr lang="en-CA" smtClean="0"/>
              <a:t>2026</a:t>
            </a:fld>
            <a:endParaRPr lang="en-US"/>
          </a:p>
        </p:txBody>
      </p:sp>
      <p:sp>
        <p:nvSpPr>
          <p:cNvPr id="266" name="Slide Number Placeholder 265">
            <a:extLst>
              <a:ext uri="{FF2B5EF4-FFF2-40B4-BE49-F238E27FC236}">
                <a16:creationId xmlns:a16="http://schemas.microsoft.com/office/drawing/2014/main" id="{49FE1497-DFE6-A047-BF4F-CDD7A794B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4576" y="6308725"/>
            <a:ext cx="987424" cy="306000"/>
          </a:xfrm>
        </p:spPr>
        <p:txBody>
          <a:bodyPr wrap="square">
            <a:spAutoFit/>
          </a:bodyPr>
          <a:lstStyle>
            <a:lvl1pPr>
              <a:defRPr b="0" i="1"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</a:lstStyle>
          <a:p>
            <a:fld id="{9A8F556D-FA33-6943-88ED-6726004042D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67" name="Picture 266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F562C237-E7D3-EF9D-2525-3453030628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10944000" y="5000400"/>
            <a:ext cx="1335600" cy="421200"/>
          </a:xfrm>
          <a:prstGeom prst="rect">
            <a:avLst/>
          </a:prstGeom>
        </p:spPr>
      </p:pic>
      <p:sp>
        <p:nvSpPr>
          <p:cNvPr id="273" name="Picture Placeholder 272">
            <a:extLst>
              <a:ext uri="{FF2B5EF4-FFF2-40B4-BE49-F238E27FC236}">
                <a16:creationId xmlns:a16="http://schemas.microsoft.com/office/drawing/2014/main" id="{379FA2CD-FAE4-5B98-A7D4-1524DEEFD8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96863"/>
            <a:ext cx="6095999" cy="5581937"/>
          </a:xfrm>
        </p:spPr>
        <p:txBody>
          <a:bodyPr/>
          <a:lstStyle/>
          <a:p>
            <a:endParaRPr lang="en-US"/>
          </a:p>
        </p:txBody>
      </p:sp>
      <p:pic>
        <p:nvPicPr>
          <p:cNvPr id="274" name="Picture 27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690AAD01-636C-36A8-4ABF-1DE2E936AE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70800" y="6271200"/>
            <a:ext cx="1804270" cy="327600"/>
          </a:xfrm>
          <a:prstGeom prst="rect">
            <a:avLst/>
          </a:prstGeom>
        </p:spPr>
      </p:pic>
      <p:sp>
        <p:nvSpPr>
          <p:cNvPr id="275" name="Footer Placeholder 274">
            <a:extLst>
              <a:ext uri="{FF2B5EF4-FFF2-40B4-BE49-F238E27FC236}">
                <a16:creationId xmlns:a16="http://schemas.microsoft.com/office/drawing/2014/main" id="{49ACDA05-C1A0-A521-D3B6-2CC99C1EE86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Presentation Title, Presenter Name</a:t>
            </a:r>
          </a:p>
        </p:txBody>
      </p:sp>
      <p:sp>
        <p:nvSpPr>
          <p:cNvPr id="278" name="Title 1">
            <a:extLst>
              <a:ext uri="{FF2B5EF4-FFF2-40B4-BE49-F238E27FC236}">
                <a16:creationId xmlns:a16="http://schemas.microsoft.com/office/drawing/2014/main" id="{8ADC7C6A-BFFC-7BE0-ACCE-BADE758122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7800" y="908050"/>
            <a:ext cx="4676776" cy="1754326"/>
          </a:xfrm>
        </p:spPr>
        <p:txBody>
          <a:bodyPr wrap="square" lIns="90000" anchor="t" anchorCtr="0">
            <a:spAutoFit/>
          </a:bodyPr>
          <a:lstStyle>
            <a:lvl1pPr>
              <a:defRPr sz="4000" b="1" i="0" cap="all" baseline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9" name="Text Placeholder 2">
            <a:extLst>
              <a:ext uri="{FF2B5EF4-FFF2-40B4-BE49-F238E27FC236}">
                <a16:creationId xmlns:a16="http://schemas.microsoft.com/office/drawing/2014/main" id="{C06373E3-F48E-2BB0-4C8A-99F1EE6664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7800" y="2949714"/>
            <a:ext cx="4681538" cy="369332"/>
          </a:xfrm>
        </p:spPr>
        <p:txBody>
          <a:bodyPr wrap="square">
            <a:sp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59703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/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1A042-9D27-D9E1-CE29-B5277EAD5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23038" y="908050"/>
            <a:ext cx="4681538" cy="646331"/>
          </a:xfrm>
        </p:spPr>
        <p:txBody>
          <a:bodyPr anchor="b"/>
          <a:lstStyle>
            <a:lvl1pPr algn="l">
              <a:defRPr sz="4000" b="1" i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r>
              <a:rPr lang="en-US"/>
              <a:t>WELCOME TO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5B694-BD25-3BEB-C5AD-DFEED493FF8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23038" y="2374529"/>
            <a:ext cx="4681537" cy="341632"/>
          </a:xfrm>
        </p:spPr>
        <p:txBody>
          <a:bodyPr wrap="square" lIns="90000">
            <a:spAutoFit/>
          </a:bodyPr>
          <a:lstStyle>
            <a:lvl1pPr marL="0" indent="0" algn="l">
              <a:buNone/>
              <a:defRPr sz="180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4" name="Date Placeholder 263">
            <a:extLst>
              <a:ext uri="{FF2B5EF4-FFF2-40B4-BE49-F238E27FC236}">
                <a16:creationId xmlns:a16="http://schemas.microsoft.com/office/drawing/2014/main" id="{96F805D4-5146-2C26-5CA5-11D0C4425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855C4-5BED-5B46-AD19-D07B1ECC4C24}" type="datetimeyyyy">
              <a:rPr lang="en-CA" smtClean="0"/>
              <a:t>2026</a:t>
            </a:fld>
            <a:endParaRPr lang="en-US"/>
          </a:p>
        </p:txBody>
      </p:sp>
      <p:sp>
        <p:nvSpPr>
          <p:cNvPr id="265" name="Footer Placeholder 264">
            <a:extLst>
              <a:ext uri="{FF2B5EF4-FFF2-40B4-BE49-F238E27FC236}">
                <a16:creationId xmlns:a16="http://schemas.microsoft.com/office/drawing/2014/main" id="{8146F777-26C0-01B2-2B8A-4B1D93A6D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27800" y="6308725"/>
            <a:ext cx="4114800" cy="306000"/>
          </a:xfrm>
        </p:spPr>
        <p:txBody>
          <a:bodyPr>
            <a:spAutoFit/>
          </a:bodyPr>
          <a:lstStyle>
            <a:lvl1pPr algn="l">
              <a:defRPr b="0" i="1"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</a:lstStyle>
          <a:p>
            <a:r>
              <a:rPr lang="en-US"/>
              <a:t>Presenter Name, Presenter Position</a:t>
            </a:r>
          </a:p>
        </p:txBody>
      </p:sp>
      <p:sp>
        <p:nvSpPr>
          <p:cNvPr id="266" name="Slide Number Placeholder 265">
            <a:extLst>
              <a:ext uri="{FF2B5EF4-FFF2-40B4-BE49-F238E27FC236}">
                <a16:creationId xmlns:a16="http://schemas.microsoft.com/office/drawing/2014/main" id="{49FE1497-DFE6-A047-BF4F-CDD7A794B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4576" y="6308725"/>
            <a:ext cx="987424" cy="306000"/>
          </a:xfrm>
        </p:spPr>
        <p:txBody>
          <a:bodyPr wrap="square">
            <a:spAutoFit/>
          </a:bodyPr>
          <a:lstStyle>
            <a:lvl1pPr>
              <a:defRPr b="0" i="1"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</a:lstStyle>
          <a:p>
            <a:fld id="{9A8F556D-FA33-6943-88ED-6726004042D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67" name="Picture 266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F562C237-E7D3-EF9D-2525-3453030628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10944000" y="5000400"/>
            <a:ext cx="1335600" cy="421200"/>
          </a:xfrm>
          <a:prstGeom prst="rect">
            <a:avLst/>
          </a:prstGeom>
        </p:spPr>
      </p:pic>
      <p:pic>
        <p:nvPicPr>
          <p:cNvPr id="268" name="Picture 267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D7AC0842-7F55-6E6E-F2BB-1B5DC54AC28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23038" y="880945"/>
            <a:ext cx="3708978" cy="673436"/>
          </a:xfrm>
          <a:prstGeom prst="rect">
            <a:avLst/>
          </a:prstGeom>
        </p:spPr>
      </p:pic>
      <p:sp>
        <p:nvSpPr>
          <p:cNvPr id="273" name="Picture Placeholder 272">
            <a:extLst>
              <a:ext uri="{FF2B5EF4-FFF2-40B4-BE49-F238E27FC236}">
                <a16:creationId xmlns:a16="http://schemas.microsoft.com/office/drawing/2014/main" id="{379FA2CD-FAE4-5B98-A7D4-1524DEEFD8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4"/>
            <a:ext cx="6095999" cy="685800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443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4720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47450" y="6339712"/>
            <a:ext cx="673115" cy="271869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86CB4B4D-7CA3-9044-876B-883B54F8677D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40" name="Title"/>
          <p:cNvSpPr txBox="1">
            <a:spLocks noGrp="1"/>
          </p:cNvSpPr>
          <p:nvPr>
            <p:ph type="body" sz="quarter" idx="21"/>
          </p:nvPr>
        </p:nvSpPr>
        <p:spPr>
          <a:xfrm>
            <a:off x="844550" y="177800"/>
            <a:ext cx="10502900" cy="114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4800" b="1">
                <a:solidFill>
                  <a:srgbClr val="009FD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Title</a:t>
            </a:r>
          </a:p>
        </p:txBody>
      </p:sp>
      <p:sp>
        <p:nvSpPr>
          <p:cNvPr id="41" name="…"/>
          <p:cNvSpPr txBox="1"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 anchor="t"/>
          <a:lstStyle>
            <a:lvl1pPr>
              <a:spcBef>
                <a:spcPts val="2000"/>
              </a:spcBef>
              <a:buClr>
                <a:srgbClr val="469CDA"/>
              </a:buClr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9203785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2" name="Title Text"/>
          <p:cNvSpPr txBox="1">
            <a:spLocks noGrp="1"/>
          </p:cNvSpPr>
          <p:nvPr>
            <p:ph type="title"/>
          </p:nvPr>
        </p:nvSpPr>
        <p:spPr>
          <a:xfrm>
            <a:off x="661742" y="2032775"/>
            <a:ext cx="3938835" cy="1581965"/>
          </a:xfrm>
          <a:prstGeom prst="rect">
            <a:avLst/>
          </a:prstGeom>
        </p:spPr>
        <p:txBody>
          <a:bodyPr lIns="91438" tIns="91438" rIns="91438" bIns="91438" anchor="t">
            <a:normAutofit/>
          </a:bodyPr>
          <a:lstStyle>
            <a:lvl1pPr>
              <a:defRPr sz="3200">
                <a:solidFill>
                  <a:srgbClr val="00B0F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490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61742" y="3814533"/>
            <a:ext cx="3938835" cy="90034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SzTx/>
              <a:buFontTx/>
              <a:buNone/>
              <a:defRPr sz="1800">
                <a:latin typeface="+mj-lt"/>
                <a:ea typeface="+mj-ea"/>
                <a:cs typeface="+mj-cs"/>
                <a:sym typeface="Calibri"/>
              </a:defRPr>
            </a:lvl1pPr>
            <a:lvl2pPr marL="0" indent="0">
              <a:buSzTx/>
              <a:buFontTx/>
              <a:buNone/>
              <a:defRPr sz="1800">
                <a:latin typeface="+mj-lt"/>
                <a:ea typeface="+mj-ea"/>
                <a:cs typeface="+mj-cs"/>
                <a:sym typeface="Calibri"/>
              </a:defRPr>
            </a:lvl2pPr>
            <a:lvl3pPr marL="0" indent="0">
              <a:buSzTx/>
              <a:buFontTx/>
              <a:buNone/>
              <a:defRPr sz="1800">
                <a:latin typeface="+mj-lt"/>
                <a:ea typeface="+mj-ea"/>
                <a:cs typeface="+mj-cs"/>
                <a:sym typeface="Calibri"/>
              </a:defRPr>
            </a:lvl3pPr>
            <a:lvl4pPr marL="0" indent="0">
              <a:buSzTx/>
              <a:buFontTx/>
              <a:buNone/>
              <a:defRPr sz="1800">
                <a:latin typeface="+mj-lt"/>
                <a:ea typeface="+mj-ea"/>
                <a:cs typeface="+mj-cs"/>
                <a:sym typeface="Calibri"/>
              </a:defRPr>
            </a:lvl4pPr>
            <a:lvl5pPr marL="0" indent="0">
              <a:buSzTx/>
              <a:buFontTx/>
              <a:buNone/>
              <a:defRPr sz="180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0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63945" y="6224223"/>
            <a:ext cx="273656" cy="264255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48829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2564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11280493" y="6268927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1000" smtClean="0">
                <a:solidFill>
                  <a:schemeClr val="tx1"/>
                </a:solidFill>
                <a:latin typeface="Arial" panose="020B0604020202020204"/>
              </a:rPr>
              <a:pPr/>
              <a:t>‹#›</a:t>
            </a:fld>
            <a:endParaRPr lang="en-US" sz="1000">
              <a:solidFill>
                <a:schemeClr val="tx1"/>
              </a:solidFill>
              <a:latin typeface="Arial" panose="020B0604020202020204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094809" y="698270"/>
            <a:ext cx="9258993" cy="67610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009FD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0537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28934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44550" y="177800"/>
            <a:ext cx="10502900" cy="1143000"/>
          </a:xfrm>
          <a:prstGeom prst="rect">
            <a:avLst/>
          </a:prstGeom>
        </p:spPr>
        <p:txBody>
          <a:bodyPr lIns="101600" tIns="101600" rIns="101600" bIns="101600"/>
          <a:lstStyle>
            <a:lvl1pPr marL="0" indent="0">
              <a:spcBef>
                <a:spcPts val="0"/>
              </a:spcBef>
              <a:buSzTx/>
              <a:buNone/>
              <a:defRPr sz="4800" b="1">
                <a:solidFill>
                  <a:srgbClr val="009FD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744904" indent="-586154">
              <a:spcBef>
                <a:spcPts val="0"/>
              </a:spcBef>
              <a:defRPr sz="4800" b="1">
                <a:solidFill>
                  <a:srgbClr val="009FD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3654" indent="-586154">
              <a:spcBef>
                <a:spcPts val="0"/>
              </a:spcBef>
              <a:defRPr sz="4800" b="1">
                <a:solidFill>
                  <a:srgbClr val="009FD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062404" indent="-586154">
              <a:spcBef>
                <a:spcPts val="0"/>
              </a:spcBef>
              <a:defRPr sz="4800" b="1">
                <a:solidFill>
                  <a:srgbClr val="009FD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221154" indent="-586154">
              <a:spcBef>
                <a:spcPts val="0"/>
              </a:spcBef>
              <a:defRPr sz="4800" b="1">
                <a:solidFill>
                  <a:srgbClr val="009FD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103" name="…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 lIns="101600" tIns="101600" rIns="101600" bIns="101600" anchor="t"/>
          <a:lstStyle>
            <a:lvl1pPr>
              <a:spcBef>
                <a:spcPts val="2000"/>
              </a:spcBef>
              <a:buClr>
                <a:srgbClr val="469CDA"/>
              </a:buClr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>
              <a:spcBef>
                <a:spcPts val="4000"/>
              </a:spcBef>
              <a:buClr>
                <a:srgbClr val="469CDA"/>
              </a:buClr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78584" y="1270000"/>
            <a:ext cx="376706" cy="374461"/>
          </a:xfrm>
          <a:prstGeom prst="rect">
            <a:avLst/>
          </a:prstGeom>
        </p:spPr>
        <p:txBody>
          <a:bodyPr lIns="101600" tIns="101600" rIns="101600" bIns="101600"/>
          <a:lstStyle>
            <a:lvl1pPr defTabSz="457200"/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586486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8E902-ADCA-455A-ADA8-458F2BD8F5B2}" type="datetimeFigureOut">
              <a:rPr lang="en-CA" smtClean="0"/>
              <a:t>2026-09-28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171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  <p:sldLayoutId id="2147484086" r:id="rId12"/>
    <p:sldLayoutId id="2147484087" r:id="rId13"/>
    <p:sldLayoutId id="2147484092" r:id="rId14"/>
    <p:sldLayoutId id="2147484665" r:id="rId15"/>
    <p:sldLayoutId id="2147484667" r:id="rId16"/>
    <p:sldLayoutId id="2147484670" r:id="rId17"/>
    <p:sldLayoutId id="2147484673" r:id="rId18"/>
    <p:sldLayoutId id="2147484674" r:id="rId19"/>
    <p:sldLayoutId id="2147484088" r:id="rId20"/>
    <p:sldLayoutId id="2147484095" r:id="rId21"/>
    <p:sldLayoutId id="2147484676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"/><Relationship Id="rId2" Type="http://schemas.openxmlformats.org/officeDocument/2006/relationships/image" Target="../media/image47.tif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1.tif"/><Relationship Id="rId5" Type="http://schemas.openxmlformats.org/officeDocument/2006/relationships/image" Target="../media/image50.tif"/><Relationship Id="rId4" Type="http://schemas.openxmlformats.org/officeDocument/2006/relationships/image" Target="../media/image49.t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if"/><Relationship Id="rId2" Type="http://schemas.openxmlformats.org/officeDocument/2006/relationships/image" Target="../media/image52.ti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4.t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>
            <a:extLst>
              <a:ext uri="{FF2B5EF4-FFF2-40B4-BE49-F238E27FC236}">
                <a16:creationId xmlns:a16="http://schemas.microsoft.com/office/drawing/2014/main" id="{438E7379-26BF-69D3-781D-3CF8B50065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23039" y="1647571"/>
            <a:ext cx="4681537" cy="341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i="1">
                <a:solidFill>
                  <a:schemeClr val="bg1"/>
                </a:solidFill>
                <a:latin typeface="Helvetica Neue" panose="02000503000000020004"/>
              </a:rPr>
              <a:t>Canada’s Particle Accelerator Centre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15716-4EFF-AF51-89D5-8E2877311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66645-9A94-4924-AD44-8AD951272DA9}" type="datetimeyyyy">
              <a:rPr lang="en-CA" smtClean="0"/>
              <a:t>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01F70-7FFB-0B90-4DB2-D54CF15A3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556D-FA33-6943-88ED-6726004042D7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195AAAC5-C818-C67B-692A-8AE5CEBA9D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396" b="1396"/>
          <a:stretch/>
        </p:blipFill>
        <p:spPr>
          <a:xfrm>
            <a:off x="1" y="0"/>
            <a:ext cx="6095999" cy="685800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FC9FF0-308C-5EB9-12A7-7DE3B3E84BC1}"/>
              </a:ext>
            </a:extLst>
          </p:cNvPr>
          <p:cNvSpPr txBox="1"/>
          <p:nvPr/>
        </p:nvSpPr>
        <p:spPr>
          <a:xfrm>
            <a:off x="6523038" y="2311411"/>
            <a:ext cx="4114800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4800">
                <a:solidFill>
                  <a:schemeClr val="bg1"/>
                </a:solidFill>
                <a:ea typeface="Calibri"/>
                <a:cs typeface="Calibri"/>
              </a:rPr>
              <a:t>TRIUMF Update</a:t>
            </a:r>
          </a:p>
          <a:p>
            <a:endParaRPr lang="en-CA" sz="4800">
              <a:solidFill>
                <a:schemeClr val="bg1"/>
              </a:solidFill>
            </a:endParaRPr>
          </a:p>
          <a:p>
            <a:r>
              <a:rPr lang="en-CA">
                <a:solidFill>
                  <a:schemeClr val="bg1"/>
                </a:solidFill>
              </a:rPr>
              <a:t>January 2025</a:t>
            </a:r>
            <a:endParaRPr lang="en-CA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0023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1DF4D1-61A5-BC41-9590-7339DEA694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47" t="5185" r="20799" b="10102"/>
          <a:stretch/>
        </p:blipFill>
        <p:spPr>
          <a:xfrm>
            <a:off x="4782308" y="0"/>
            <a:ext cx="763885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4EF1CD-C251-4977-FD66-A790FCA00399}"/>
              </a:ext>
            </a:extLst>
          </p:cNvPr>
          <p:cNvSpPr txBox="1"/>
          <p:nvPr/>
        </p:nvSpPr>
        <p:spPr>
          <a:xfrm>
            <a:off x="228511" y="1462648"/>
            <a:ext cx="3853824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TRIUMF is located on the traditional, ancestral, and unceded territory of the </a:t>
            </a:r>
            <a:r>
              <a:rPr lang="en-US" sz="2000" dirty="0" err="1">
                <a:latin typeface="Arial"/>
                <a:cs typeface="Arial"/>
              </a:rPr>
              <a:t>xʷməθkʷəy̓əm</a:t>
            </a:r>
            <a:r>
              <a:rPr lang="en-US" sz="2000">
                <a:latin typeface="Arial"/>
                <a:cs typeface="Arial"/>
              </a:rPr>
              <a:t> (Musqueam) people, who for millennia have passed on their culture, history, and traditions from one generation to the next on this site. </a:t>
            </a:r>
            <a:endParaRPr lang="en-US" sz="2000">
              <a:cs typeface="Calibri"/>
            </a:endParaRP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TRIUMF’s home has always been a seat of learning. </a:t>
            </a:r>
            <a:endParaRPr lang="en-CA" sz="2000" dirty="0">
              <a:latin typeface="Arial"/>
              <a:cs typeface="Arial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A0656A17-F5C3-E84A-415B-A8295982EF8D}"/>
              </a:ext>
            </a:extLst>
          </p:cNvPr>
          <p:cNvSpPr txBox="1"/>
          <p:nvPr/>
        </p:nvSpPr>
        <p:spPr>
          <a:xfrm>
            <a:off x="228511" y="469714"/>
            <a:ext cx="492920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 b="1">
                <a:solidFill>
                  <a:srgbClr val="00B0F0"/>
                </a:solidFill>
                <a:latin typeface="Arial"/>
                <a:cs typeface="Arial"/>
              </a:rPr>
              <a:t>Land Acknowledgement</a:t>
            </a:r>
            <a:endParaRPr lang="en-CA" sz="2800" b="1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89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57254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173512" y="318141"/>
            <a:ext cx="3823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are we?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3513" y="1221057"/>
            <a:ext cx="4078056" cy="55092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2200" b="1">
                <a:latin typeface="Arial"/>
                <a:cs typeface="Arial"/>
              </a:rPr>
              <a:t>TRIUMF is Canada’s particle accelerator centre. </a:t>
            </a:r>
            <a:r>
              <a:rPr lang="en-CA" sz="2200">
                <a:latin typeface="Arial"/>
                <a:cs typeface="Arial"/>
              </a:rPr>
              <a:t>We are a world-class hub of research, education, and innovation that is home to ~600 staff and students.</a:t>
            </a:r>
          </a:p>
          <a:p>
            <a:endParaRPr lang="en-CA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2200">
                <a:latin typeface="Arial "/>
                <a:cs typeface="Arial"/>
              </a:rPr>
              <a:t>Founded in 1968 by the University of British Columbia, Simon Fraser University, and the University of Victoria</a:t>
            </a:r>
            <a:r>
              <a:rPr lang="en-US" sz="2200">
                <a:latin typeface="Arial "/>
                <a:cs typeface="Arial"/>
              </a:rPr>
              <a:t>, </a:t>
            </a:r>
            <a:r>
              <a:rPr lang="en-US" sz="2200" b="1">
                <a:latin typeface="Arial "/>
                <a:cs typeface="Arial"/>
              </a:rPr>
              <a:t>TRIUMF is a national asset</a:t>
            </a:r>
            <a:r>
              <a:rPr lang="en-US" sz="2200">
                <a:latin typeface="Arial "/>
                <a:cs typeface="Arial"/>
              </a:rPr>
              <a:t>, driving research locally, nationally, and connecting Canadian researchers to the world.</a:t>
            </a:r>
            <a:endParaRPr lang="en-CA" sz="2200">
              <a:latin typeface="Arial "/>
              <a:cs typeface="Arial" panose="020B0604020202020204" pitchFamily="34" charset="0"/>
            </a:endParaRPr>
          </a:p>
        </p:txBody>
      </p:sp>
      <p:sp>
        <p:nvSpPr>
          <p:cNvPr id="4" name="Slide Number Placeholder 13">
            <a:extLst>
              <a:ext uri="{FF2B5EF4-FFF2-40B4-BE49-F238E27FC236}">
                <a16:creationId xmlns:a16="http://schemas.microsoft.com/office/drawing/2014/main" id="{4AB25E80-8D62-6783-EA45-CD3A0556184D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D41DE15-18D3-4E2F-9E4A-A34F7A85E12A}" type="slidenum">
              <a:rPr lang="en-CA" sz="1200" smtClean="0">
                <a:solidFill>
                  <a:schemeClr val="bg1"/>
                </a:solidFill>
              </a:rPr>
              <a:pPr algn="r"/>
              <a:t>3</a:t>
            </a:fld>
            <a:endParaRPr lang="en-CA" sz="1200">
              <a:solidFill>
                <a:schemeClr val="bg1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5AF2BDB-D6D8-793A-FF82-E8FDDD3EDE9D}"/>
              </a:ext>
            </a:extLst>
          </p:cNvPr>
          <p:cNvSpPr txBox="1">
            <a:spLocks/>
          </p:cNvSpPr>
          <p:nvPr/>
        </p:nvSpPr>
        <p:spPr>
          <a:xfrm>
            <a:off x="11569806" y="6423948"/>
            <a:ext cx="500934" cy="37959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CA" smtClean="0"/>
              <a:pPr/>
              <a:t>3</a:t>
            </a:fld>
            <a:endParaRPr lang="en-CA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EC104FD8-9D1A-6DE4-E04E-19CC0DB1B13A}"/>
              </a:ext>
            </a:extLst>
          </p:cNvPr>
          <p:cNvSpPr txBox="1">
            <a:spLocks/>
          </p:cNvSpPr>
          <p:nvPr/>
        </p:nvSpPr>
        <p:spPr>
          <a:xfrm>
            <a:off x="11722206" y="6576348"/>
            <a:ext cx="500934" cy="37959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CA" smtClean="0">
                <a:solidFill>
                  <a:schemeClr val="bg1"/>
                </a:solidFill>
              </a:rPr>
              <a:pPr/>
              <a:t>3</a:t>
            </a:fld>
            <a:endParaRPr lang="en-CA">
              <a:solidFill>
                <a:schemeClr val="bg1"/>
              </a:solidFill>
            </a:endParaRPr>
          </a:p>
        </p:txBody>
      </p:sp>
      <p:pic>
        <p:nvPicPr>
          <p:cNvPr id="9" name="Picture Placeholder 9" descr="A blue and yellow map of a building&#10;&#10;Description automatically generated">
            <a:extLst>
              <a:ext uri="{FF2B5EF4-FFF2-40B4-BE49-F238E27FC236}">
                <a16:creationId xmlns:a16="http://schemas.microsoft.com/office/drawing/2014/main" id="{ADF09761-D9AA-0A91-A761-7B4708A1A9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4" t="5138" r="1583" b="2235"/>
          <a:stretch/>
        </p:blipFill>
        <p:spPr>
          <a:xfrm>
            <a:off x="4654910" y="136525"/>
            <a:ext cx="6914896" cy="667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8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0" name="TextBox 11"/>
          <p:cNvSpPr txBox="1"/>
          <p:nvPr/>
        </p:nvSpPr>
        <p:spPr>
          <a:xfrm rot="16200000">
            <a:off x="-1884584" y="4060254"/>
            <a:ext cx="4615773" cy="548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914400">
              <a:defRPr sz="3200" b="1">
                <a:solidFill>
                  <a:srgbClr val="00B0F0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Organisational Chart</a:t>
            </a:r>
          </a:p>
        </p:txBody>
      </p:sp>
      <p:pic>
        <p:nvPicPr>
          <p:cNvPr id="4941" name="TRIUMF OrgChart 20260601.pdf"/>
          <p:cNvPicPr>
            <a:picLocks noChangeAspect="1"/>
          </p:cNvPicPr>
          <p:nvPr/>
        </p:nvPicPr>
        <p:blipFill>
          <a:blip r:embed="rId2"/>
          <a:srcRect t="154" b="154"/>
          <a:stretch/>
        </p:blipFill>
        <p:spPr>
          <a:xfrm>
            <a:off x="730945" y="118367"/>
            <a:ext cx="11403132" cy="6621174"/>
          </a:xfrm>
          <a:prstGeom prst="rect">
            <a:avLst/>
          </a:prstGeom>
          <a:ln w="12700">
            <a:miter lim="400000"/>
          </a:ln>
        </p:spPr>
      </p:pic>
      <p:sp>
        <p:nvSpPr>
          <p:cNvPr id="4942" name="Rounded Rectangle"/>
          <p:cNvSpPr/>
          <p:nvPr/>
        </p:nvSpPr>
        <p:spPr>
          <a:xfrm>
            <a:off x="5746651" y="2190435"/>
            <a:ext cx="1270001" cy="1505344"/>
          </a:xfrm>
          <a:prstGeom prst="roundRect">
            <a:avLst>
              <a:gd name="adj" fmla="val 15000"/>
            </a:avLst>
          </a:prstGeom>
          <a:solidFill>
            <a:srgbClr val="FF7E79">
              <a:alpha val="37967"/>
            </a:srgbClr>
          </a:solidFill>
          <a:ln w="25400">
            <a:solidFill>
              <a:schemeClr val="accent1">
                <a:alpha val="37967"/>
              </a:schemeClr>
            </a:solidFill>
            <a:prstDash val="sysDot"/>
            <a:miter lim="400000"/>
          </a:ln>
        </p:spPr>
        <p:txBody>
          <a:bodyPr lIns="45719" rIns="45719" anchor="ctr"/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943" name="Rounded Rectangle"/>
          <p:cNvSpPr/>
          <p:nvPr/>
        </p:nvSpPr>
        <p:spPr>
          <a:xfrm>
            <a:off x="10726309" y="2088081"/>
            <a:ext cx="1270001" cy="857927"/>
          </a:xfrm>
          <a:prstGeom prst="roundRect">
            <a:avLst>
              <a:gd name="adj" fmla="val 22205"/>
            </a:avLst>
          </a:prstGeom>
          <a:solidFill>
            <a:srgbClr val="FF7E79">
              <a:alpha val="37967"/>
            </a:srgbClr>
          </a:solidFill>
          <a:ln w="25400">
            <a:solidFill>
              <a:schemeClr val="accent1">
                <a:alpha val="37967"/>
              </a:schemeClr>
            </a:solidFill>
            <a:prstDash val="sysDot"/>
            <a:miter lim="400000"/>
          </a:ln>
        </p:spPr>
        <p:txBody>
          <a:bodyPr lIns="45719" rIns="45719" anchor="ctr"/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944" name="Rounded Rectangle"/>
          <p:cNvSpPr/>
          <p:nvPr/>
        </p:nvSpPr>
        <p:spPr>
          <a:xfrm>
            <a:off x="4962521" y="1394233"/>
            <a:ext cx="1270001" cy="857927"/>
          </a:xfrm>
          <a:prstGeom prst="roundRect">
            <a:avLst>
              <a:gd name="adj" fmla="val 22205"/>
            </a:avLst>
          </a:prstGeom>
          <a:solidFill>
            <a:srgbClr val="FF7E79">
              <a:alpha val="37967"/>
            </a:srgbClr>
          </a:solidFill>
          <a:ln w="25400">
            <a:solidFill>
              <a:schemeClr val="accent1">
                <a:alpha val="37967"/>
              </a:schemeClr>
            </a:solidFill>
            <a:prstDash val="sysDot"/>
            <a:miter lim="400000"/>
          </a:ln>
        </p:spPr>
        <p:txBody>
          <a:bodyPr lIns="45719" rIns="45719" anchor="ctr"/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945" name="Rounded Rectangle"/>
          <p:cNvSpPr/>
          <p:nvPr/>
        </p:nvSpPr>
        <p:spPr>
          <a:xfrm>
            <a:off x="861584" y="2136955"/>
            <a:ext cx="1175411" cy="760178"/>
          </a:xfrm>
          <a:prstGeom prst="roundRect">
            <a:avLst>
              <a:gd name="adj" fmla="val 23193"/>
            </a:avLst>
          </a:prstGeom>
          <a:solidFill>
            <a:srgbClr val="FF7E79">
              <a:alpha val="37967"/>
            </a:srgbClr>
          </a:solidFill>
          <a:ln w="25400">
            <a:solidFill>
              <a:schemeClr val="accent1">
                <a:alpha val="37967"/>
              </a:schemeClr>
            </a:solidFill>
            <a:prstDash val="sysDot"/>
            <a:miter lim="400000"/>
          </a:ln>
        </p:spPr>
        <p:txBody>
          <a:bodyPr lIns="45719" rIns="45719" anchor="ctr"/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946" name="Rounded Rectangle"/>
          <p:cNvSpPr/>
          <p:nvPr/>
        </p:nvSpPr>
        <p:spPr>
          <a:xfrm>
            <a:off x="7050854" y="2178867"/>
            <a:ext cx="1270001" cy="857927"/>
          </a:xfrm>
          <a:prstGeom prst="roundRect">
            <a:avLst>
              <a:gd name="adj" fmla="val 22205"/>
            </a:avLst>
          </a:prstGeom>
          <a:solidFill>
            <a:srgbClr val="FF7E79">
              <a:alpha val="37967"/>
            </a:srgbClr>
          </a:solidFill>
          <a:ln w="25400">
            <a:solidFill>
              <a:schemeClr val="accent1">
                <a:alpha val="37967"/>
              </a:schemeClr>
            </a:solidFill>
            <a:prstDash val="sysDot"/>
            <a:miter lim="400000"/>
          </a:ln>
        </p:spPr>
        <p:txBody>
          <a:bodyPr lIns="45719" rIns="45719" anchor="ctr"/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947" name="Rounded Rectangle"/>
          <p:cNvSpPr/>
          <p:nvPr/>
        </p:nvSpPr>
        <p:spPr>
          <a:xfrm>
            <a:off x="6477719" y="1443108"/>
            <a:ext cx="1175411" cy="760178"/>
          </a:xfrm>
          <a:prstGeom prst="roundRect">
            <a:avLst>
              <a:gd name="adj" fmla="val 23193"/>
            </a:avLst>
          </a:prstGeom>
          <a:solidFill>
            <a:srgbClr val="FF7E79">
              <a:alpha val="37967"/>
            </a:srgbClr>
          </a:solidFill>
          <a:ln w="25400">
            <a:solidFill>
              <a:schemeClr val="accent1">
                <a:alpha val="37967"/>
              </a:schemeClr>
            </a:solidFill>
            <a:prstDash val="sysDot"/>
            <a:miter lim="400000"/>
          </a:ln>
        </p:spPr>
        <p:txBody>
          <a:bodyPr lIns="45719" rIns="45719" anchor="ctr"/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9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/>
          </a:solidFill>
          <a:ln w="12700">
            <a:solidFill>
              <a:srgbClr val="157058"/>
            </a:solidFill>
            <a:miter/>
          </a:ln>
        </p:spPr>
        <p:txBody>
          <a:bodyPr lIns="0" tIns="0" rIns="0" bIns="0" anchor="ctr"/>
          <a:lstStyle/>
          <a:p>
            <a:pPr algn="ctr" defTabSz="91440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4950" name="Title 1"/>
          <p:cNvSpPr txBox="1"/>
          <p:nvPr/>
        </p:nvSpPr>
        <p:spPr>
          <a:xfrm>
            <a:off x="1485142" y="2476876"/>
            <a:ext cx="9221716" cy="19042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19" rIns="45719" bIns="45719">
            <a:spAutoFit/>
          </a:bodyPr>
          <a:lstStyle>
            <a:lvl1pPr indent="28575" algn="ctr" defTabSz="914400">
              <a:lnSpc>
                <a:spcPct val="110000"/>
              </a:lnSpc>
              <a:defRPr sz="6000" b="1">
                <a:solidFill>
                  <a:srgbClr val="FFFFFF"/>
                </a:solidFill>
              </a:defRPr>
            </a:lvl1pPr>
          </a:lstStyle>
          <a:p>
            <a:r>
              <a:t>TRIUMF Long(ish) Shutdown 2026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14094" y="1270000"/>
            <a:ext cx="141195" cy="19863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4953" name="“Long” Shutdown 2026 is underway"/>
          <p:cNvSpPr txBox="1">
            <a:spLocks noGrp="1"/>
          </p:cNvSpPr>
          <p:nvPr>
            <p:ph type="body" sz="quarter" idx="21"/>
          </p:nvPr>
        </p:nvSpPr>
        <p:spPr>
          <a:xfrm>
            <a:off x="844550" y="74331"/>
            <a:ext cx="10502900" cy="1143001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t>“Long” Shutdown 2026 is underway</a:t>
            </a:r>
          </a:p>
        </p:txBody>
      </p:sp>
      <p:pic>
        <p:nvPicPr>
          <p:cNvPr id="4954" name="Shutdown moment.jpeg" descr="Shutdown moment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888" y="1174840"/>
            <a:ext cx="8704224" cy="58038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RIUMF welcomed BC Health Minister, Adrian Dix, into the Meson Hall, where he announced the province's investment into IAMI">
            <a:extLst>
              <a:ext uri="{FF2B5EF4-FFF2-40B4-BE49-F238E27FC236}">
                <a16:creationId xmlns:a16="http://schemas.microsoft.com/office/drawing/2014/main" id="{A5F4FB4E-EDCA-F78E-A91A-C59658DFD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340" y="3890246"/>
            <a:ext cx="3707175" cy="25013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1CEC258-D9EB-1E40-A9CA-021BF0425A47}"/>
              </a:ext>
            </a:extLst>
          </p:cNvPr>
          <p:cNvSpPr/>
          <p:nvPr/>
        </p:nvSpPr>
        <p:spPr>
          <a:xfrm>
            <a:off x="11464007" y="612119"/>
            <a:ext cx="574333" cy="733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716" y="1153803"/>
            <a:ext cx="7813613" cy="48320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14300" lvl="1">
              <a:buClr>
                <a:srgbClr val="00B0F0"/>
              </a:buClr>
              <a:defRPr/>
            </a:pPr>
            <a:r>
              <a:rPr lang="en-US">
                <a:latin typeface="Arial"/>
                <a:cs typeface="Arial"/>
              </a:rPr>
              <a:t>The Institute for Advanced Medical Isotopes (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IAMI) is a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&gt;$80M research and production medical isotope facility. This investment amplifies BC strategic advantage in radioisotope development and production – as noted in the Life Sciences Strategy and Look West Strategy</a:t>
            </a:r>
          </a:p>
          <a:p>
            <a:pPr marL="114300" lvl="1">
              <a:buClr>
                <a:srgbClr val="00B0F0"/>
              </a:buClr>
              <a:defRPr/>
            </a:pPr>
            <a:endParaRPr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lvl="1">
              <a:buClr>
                <a:srgbClr val="00B0F0"/>
              </a:buClr>
              <a:defRPr/>
            </a:pPr>
            <a:r>
              <a:rPr lang="en-US">
                <a:latin typeface="Arial"/>
                <a:cs typeface="Arial"/>
              </a:rPr>
              <a:t>IAMI will enable research into next-generation medical isotopes and radiopharmaceuticals, and will:</a:t>
            </a:r>
          </a:p>
          <a:p>
            <a:pPr lvl="2" indent="-342900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en-US" sz="1600">
                <a:latin typeface="Arial"/>
                <a:cs typeface="Arial"/>
              </a:rPr>
              <a:t>Unlock development of next-generation cancer therapies</a:t>
            </a:r>
          </a:p>
          <a:p>
            <a:pPr lvl="2" indent="-342900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en-US" sz="1600">
                <a:latin typeface="Arial"/>
                <a:cs typeface="Arial"/>
              </a:rPr>
              <a:t>Enable clinical trials and cutting-edge medical research</a:t>
            </a:r>
          </a:p>
          <a:p>
            <a:pPr lvl="2" indent="-342900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en-US" sz="1600">
                <a:latin typeface="Arial"/>
                <a:cs typeface="Arial"/>
              </a:rPr>
              <a:t>Advance technological innovation and skills training</a:t>
            </a:r>
          </a:p>
          <a:p>
            <a:pPr lvl="2" indent="-342900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en-US" sz="1600">
                <a:latin typeface="Arial"/>
                <a:cs typeface="Arial"/>
              </a:rPr>
              <a:t>Provide isotope security through production</a:t>
            </a:r>
          </a:p>
          <a:p>
            <a:pPr marL="571500" lvl="2">
              <a:buClr>
                <a:srgbClr val="00B0F0"/>
              </a:buClr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" lvl="1">
              <a:buClr>
                <a:srgbClr val="00B0F0"/>
              </a:buClr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Initial IAMI funding announced by Prime Minister Trudeau in November </a:t>
            </a:r>
            <a:r>
              <a:rPr lang="en-US">
                <a:latin typeface="Arial"/>
                <a:cs typeface="Arial"/>
              </a:rPr>
              <a:t>2018. $32M of additional BC investment into IAMI was announced in January 2024, following the initial $12.25M investment.</a:t>
            </a:r>
          </a:p>
          <a:p>
            <a:pPr marL="114300" lvl="1">
              <a:buClr>
                <a:srgbClr val="00B0F0"/>
              </a:buClr>
              <a:defRPr/>
            </a:pPr>
            <a:endParaRPr lang="en-US" sz="1100" b="1">
              <a:latin typeface="Arial"/>
              <a:cs typeface="Arial"/>
            </a:endParaRPr>
          </a:p>
          <a:p>
            <a:pPr marL="114300" lvl="1">
              <a:buClr>
                <a:srgbClr val="00B0F0"/>
              </a:buClr>
              <a:defRPr/>
            </a:pPr>
            <a:r>
              <a:rPr lang="en-US" b="1">
                <a:latin typeface="Arial"/>
                <a:cs typeface="Arial"/>
              </a:rPr>
              <a:t>IAMI will be operational in late 2026 and, through a dedicated second BC Cancer cyclotron, begin adding capacity to provincial health care system soon thereafter</a:t>
            </a:r>
          </a:p>
        </p:txBody>
      </p:sp>
      <p:pic>
        <p:nvPicPr>
          <p:cNvPr id="12" name="Picture 2" descr="Image result for bc cancer foundation">
            <a:extLst>
              <a:ext uri="{FF2B5EF4-FFF2-40B4-BE49-F238E27FC236}">
                <a16:creationId xmlns:a16="http://schemas.microsoft.com/office/drawing/2014/main" id="{646055C6-F005-8247-A98F-2559BC4FD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0403" y="5960242"/>
            <a:ext cx="1278967" cy="818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EECD435-DD39-4849-AA99-EF797AC2E21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1268" y="6224174"/>
            <a:ext cx="1917460" cy="3465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FBEC3F4-1AFF-8A4F-9A45-A406596D036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1045" y="6126632"/>
            <a:ext cx="418254" cy="570742"/>
          </a:xfrm>
          <a:prstGeom prst="rect">
            <a:avLst/>
          </a:prstGeom>
        </p:spPr>
      </p:pic>
      <p:pic>
        <p:nvPicPr>
          <p:cNvPr id="15" name="Picture 4" descr="Image result for government of canada">
            <a:extLst>
              <a:ext uri="{FF2B5EF4-FFF2-40B4-BE49-F238E27FC236}">
                <a16:creationId xmlns:a16="http://schemas.microsoft.com/office/drawing/2014/main" id="{D4917B0B-8847-F740-A480-66C8ADF3F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673" y="6168596"/>
            <a:ext cx="1260038" cy="40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Image result for government of bc">
            <a:extLst>
              <a:ext uri="{FF2B5EF4-FFF2-40B4-BE49-F238E27FC236}">
                <a16:creationId xmlns:a16="http://schemas.microsoft.com/office/drawing/2014/main" id="{1D298D6E-32DE-C447-8CBC-9434BE382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2711" y="5945156"/>
            <a:ext cx="2201797" cy="84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61E71A8-DC2D-4376-AC75-9354145CA5E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07" t="-2495" r="6743" b="3223"/>
          <a:stretch>
            <a:fillRect/>
          </a:stretch>
        </p:blipFill>
        <p:spPr>
          <a:xfrm>
            <a:off x="205796" y="5962189"/>
            <a:ext cx="7548385" cy="8227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930DF1-B02F-1B35-6B1B-0AA430391A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1421" y="1068097"/>
            <a:ext cx="3695926" cy="24380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13C429-40CA-D282-863B-CF5465E2F97E}"/>
              </a:ext>
            </a:extLst>
          </p:cNvPr>
          <p:cNvSpPr txBox="1"/>
          <p:nvPr/>
        </p:nvSpPr>
        <p:spPr>
          <a:xfrm>
            <a:off x="172673" y="417340"/>
            <a:ext cx="10009295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buClr>
                <a:srgbClr val="00B0F0"/>
              </a:buClr>
              <a:defRPr/>
            </a:pPr>
            <a:r>
              <a:rPr lang="en-US" sz="3000" b="1">
                <a:solidFill>
                  <a:srgbClr val="00B0F0"/>
                </a:solidFill>
                <a:latin typeface="Arial"/>
                <a:cs typeface="Arial"/>
              </a:rPr>
              <a:t>IAMI – Critical sovereign medical R&amp;D capacity</a:t>
            </a:r>
            <a:endParaRPr lang="en-US" sz="3000">
              <a:solidFill>
                <a:srgbClr val="00B0F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8154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Picture 1" descr="Picture 1"/>
          <p:cNvPicPr>
            <a:picLocks noChangeAspect="1"/>
          </p:cNvPicPr>
          <p:nvPr/>
        </p:nvPicPr>
        <p:blipFill>
          <a:blip r:embed="rId2"/>
          <a:srcRect l="23296" t="11718"/>
          <a:stretch>
            <a:fillRect/>
          </a:stretch>
        </p:blipFill>
        <p:spPr>
          <a:xfrm>
            <a:off x="9086809" y="243947"/>
            <a:ext cx="2884841" cy="1867659"/>
          </a:xfrm>
          <a:prstGeom prst="rect">
            <a:avLst/>
          </a:prstGeom>
          <a:ln w="12700">
            <a:miter lim="400000"/>
          </a:ln>
        </p:spPr>
      </p:pic>
      <p:pic>
        <p:nvPicPr>
          <p:cNvPr id="557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1884" y="4612749"/>
            <a:ext cx="2874263" cy="2155697"/>
          </a:xfrm>
          <a:prstGeom prst="rect">
            <a:avLst/>
          </a:prstGeom>
          <a:ln w="12700">
            <a:miter lim="400000"/>
          </a:ln>
        </p:spPr>
      </p:pic>
      <p:pic>
        <p:nvPicPr>
          <p:cNvPr id="558" name="Picture 4" descr="Picture 4"/>
          <p:cNvPicPr>
            <a:picLocks noChangeAspect="1"/>
          </p:cNvPicPr>
          <p:nvPr/>
        </p:nvPicPr>
        <p:blipFill>
          <a:blip r:embed="rId4"/>
          <a:srcRect r="8191"/>
          <a:stretch>
            <a:fillRect/>
          </a:stretch>
        </p:blipFill>
        <p:spPr>
          <a:xfrm>
            <a:off x="9101884" y="2483054"/>
            <a:ext cx="2869767" cy="1758247"/>
          </a:xfrm>
          <a:prstGeom prst="rect">
            <a:avLst/>
          </a:prstGeom>
          <a:ln w="12700">
            <a:miter lim="400000"/>
          </a:ln>
        </p:spPr>
      </p:pic>
      <p:sp>
        <p:nvSpPr>
          <p:cNvPr id="559" name="TextBox 5"/>
          <p:cNvSpPr txBox="1"/>
          <p:nvPr/>
        </p:nvSpPr>
        <p:spPr>
          <a:xfrm>
            <a:off x="215852" y="182028"/>
            <a:ext cx="9169447" cy="32932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45720" bIns="45720">
            <a:spAutoFit/>
          </a:bodyPr>
          <a:lstStyle/>
          <a:p>
            <a:pPr>
              <a:defRPr sz="5600">
                <a:solidFill>
                  <a:srgbClr val="00B0F0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rPr sz="4000" dirty="0"/>
              <a:t>Recently Completed Tasks</a:t>
            </a:r>
          </a:p>
          <a:p>
            <a:pPr lvl="1">
              <a:buSzPct val="100000"/>
              <a:defRPr sz="3600" b="0">
                <a:latin typeface="Aptos"/>
                <a:ea typeface="Aptos"/>
                <a:cs typeface="Aptos"/>
                <a:sym typeface="Aptos"/>
              </a:defRPr>
            </a:pPr>
            <a:r>
              <a:rPr sz="2800" dirty="0"/>
              <a:t>TR24 cyclotron commissioned</a:t>
            </a:r>
          </a:p>
          <a:p>
            <a:pPr lvl="1">
              <a:buSzPct val="100000"/>
              <a:defRPr sz="3600" b="0">
                <a:latin typeface="Aptos"/>
                <a:ea typeface="Aptos"/>
                <a:cs typeface="Aptos"/>
                <a:sym typeface="Aptos"/>
              </a:defRPr>
            </a:pPr>
            <a:r>
              <a:rPr sz="2800" dirty="0"/>
              <a:t>GE cyclotron installed</a:t>
            </a:r>
            <a:r>
              <a:rPr lang="en-GB" sz="2800" dirty="0"/>
              <a:t> and commissioning started</a:t>
            </a:r>
            <a:endParaRPr sz="2800" dirty="0"/>
          </a:p>
          <a:p>
            <a:pPr lvl="1">
              <a:buSzPct val="100000"/>
              <a:defRPr sz="3600" b="0">
                <a:latin typeface="Aptos"/>
                <a:ea typeface="Aptos"/>
                <a:cs typeface="Aptos"/>
                <a:sym typeface="Aptos"/>
              </a:defRPr>
            </a:pPr>
            <a:r>
              <a:rPr sz="2800" dirty="0"/>
              <a:t>All hot and cold laboratories completed including furniture</a:t>
            </a:r>
            <a:endParaRPr lang="en-GB" sz="2800" dirty="0"/>
          </a:p>
          <a:p>
            <a:pPr lvl="1">
              <a:buSzPct val="100000"/>
              <a:defRPr sz="3600" b="0">
                <a:latin typeface="Aptos"/>
                <a:ea typeface="Aptos"/>
                <a:cs typeface="Aptos"/>
                <a:sym typeface="Aptos"/>
              </a:defRPr>
            </a:pPr>
            <a:r>
              <a:rPr lang="en-GB" sz="2800" dirty="0"/>
              <a:t>Perform shielding verifications on last </a:t>
            </a:r>
            <a:r>
              <a:rPr lang="en-GB" sz="2800" dirty="0" err="1"/>
              <a:t>hotcells</a:t>
            </a:r>
            <a:endParaRPr sz="2800" dirty="0"/>
          </a:p>
          <a:p>
            <a:pPr lvl="1">
              <a:buSzPct val="100000"/>
              <a:defRPr sz="3600" b="0">
                <a:latin typeface="Aptos"/>
                <a:ea typeface="Aptos"/>
                <a:cs typeface="Aptos"/>
                <a:sym typeface="Aptos"/>
              </a:defRPr>
            </a:pPr>
            <a:r>
              <a:rPr sz="2800" dirty="0"/>
              <a:t>Offices and meeting rooms completed</a:t>
            </a:r>
          </a:p>
        </p:txBody>
      </p:sp>
      <p:sp>
        <p:nvSpPr>
          <p:cNvPr id="560" name="TextBox 6"/>
          <p:cNvSpPr txBox="1"/>
          <p:nvPr/>
        </p:nvSpPr>
        <p:spPr>
          <a:xfrm>
            <a:off x="215853" y="4131150"/>
            <a:ext cx="8411538" cy="2431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>
            <a:spAutoFit/>
          </a:bodyPr>
          <a:lstStyle/>
          <a:p>
            <a:pPr>
              <a:defRPr sz="5600">
                <a:solidFill>
                  <a:srgbClr val="00B0F0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rPr sz="4000" dirty="0"/>
              <a:t>Remaining Tasks to Operations</a:t>
            </a:r>
            <a:endParaRPr sz="2800" dirty="0"/>
          </a:p>
          <a:p>
            <a:pPr lvl="1">
              <a:buSzPct val="100000"/>
              <a:defRPr sz="3600" b="0">
                <a:latin typeface="Aptos"/>
                <a:ea typeface="Aptos"/>
                <a:cs typeface="Aptos"/>
                <a:sym typeface="Aptos"/>
              </a:defRPr>
            </a:pPr>
            <a:r>
              <a:rPr sz="2800" dirty="0"/>
              <a:t>Apply for Operating </a:t>
            </a:r>
            <a:r>
              <a:rPr sz="2800" dirty="0" err="1"/>
              <a:t>Licence</a:t>
            </a:r>
            <a:r>
              <a:rPr sz="2800" dirty="0"/>
              <a:t> for TR24 and TRIUMF processing labs (</a:t>
            </a:r>
            <a:r>
              <a:rPr lang="en-GB" sz="2800" dirty="0"/>
              <a:t>Oct </a:t>
            </a:r>
            <a:r>
              <a:rPr sz="2800" dirty="0"/>
              <a:t>2026)</a:t>
            </a:r>
          </a:p>
          <a:p>
            <a:pPr lvl="1">
              <a:buSzPct val="100000"/>
              <a:defRPr sz="3600" b="0">
                <a:latin typeface="Aptos"/>
                <a:ea typeface="Aptos"/>
                <a:cs typeface="Aptos"/>
                <a:sym typeface="Aptos"/>
              </a:defRPr>
            </a:pPr>
            <a:r>
              <a:rPr sz="2800" dirty="0"/>
              <a:t>Install lab equipment (</a:t>
            </a:r>
            <a:r>
              <a:rPr lang="en-GB" sz="2800" dirty="0"/>
              <a:t>Sep/Oct</a:t>
            </a:r>
            <a:r>
              <a:rPr sz="2800" dirty="0"/>
              <a:t> 2026)</a:t>
            </a:r>
          </a:p>
          <a:p>
            <a:pPr lvl="1">
              <a:buSzPct val="100000"/>
              <a:defRPr sz="3600" b="0">
                <a:latin typeface="Aptos"/>
                <a:ea typeface="Aptos"/>
                <a:cs typeface="Aptos"/>
                <a:sym typeface="Aptos"/>
              </a:defRPr>
            </a:pPr>
            <a:r>
              <a:rPr sz="2800" dirty="0"/>
              <a:t>Close-out documentation and permits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686" y="979941"/>
            <a:ext cx="6243458" cy="54014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Leveraging </a:t>
            </a:r>
            <a:r>
              <a:rPr lang="en-US" sz="2400">
                <a:solidFill>
                  <a:srgbClr val="000000"/>
                </a:solidFill>
                <a:latin typeface="Arial"/>
              </a:rPr>
              <a:t>Canada-made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super-conducting RF accelerator technology,</a:t>
            </a:r>
            <a:r>
              <a:rPr lang="en-US" sz="2400">
                <a:solidFill>
                  <a:srgbClr val="000000"/>
                </a:solidFill>
                <a:latin typeface="Arial"/>
              </a:rPr>
              <a:t> the Advanced Rare Isotope Laboratory </a:t>
            </a:r>
            <a:r>
              <a:rPr lang="en-US" sz="2400" b="1">
                <a:solidFill>
                  <a:srgbClr val="000000"/>
                </a:solidFill>
                <a:latin typeface="Arial"/>
              </a:rPr>
              <a:t>(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ARIEL) will triple TRIUMF’s rare isotope production capacity – enabling more science, more training, and more commercial activity</a:t>
            </a:r>
          </a:p>
          <a:p>
            <a:pPr marL="4572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Represents &gt; $100 million investment by federal and provincial governments; $200 million total project costs</a:t>
            </a:r>
            <a:endParaRPr lang="en-US" sz="24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4572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1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Supported by 21 universities from across Canada</a:t>
            </a:r>
            <a:endParaRPr lang="en-US" sz="24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143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400" b="1">
                <a:solidFill>
                  <a:srgbClr val="000000"/>
                </a:solidFill>
                <a:latin typeface="Arial"/>
              </a:rPr>
              <a:t>ARIEL operation will begin in 2027</a:t>
            </a:r>
            <a:endParaRPr kumimoji="0" lang="en-CA" sz="2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7DA4DD-DEB7-4704-80D8-EC43C4A8A64E}"/>
              </a:ext>
            </a:extLst>
          </p:cNvPr>
          <p:cNvSpPr txBox="1"/>
          <p:nvPr/>
        </p:nvSpPr>
        <p:spPr>
          <a:xfrm>
            <a:off x="178560" y="174829"/>
            <a:ext cx="10149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0B0F0"/>
              </a:buClr>
              <a:defRPr/>
            </a:pPr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ARIEL – Delivering new capacity in rare isotope beams</a:t>
            </a:r>
            <a:endParaRPr lang="en-US" sz="2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776E470E-9791-7DF4-EFD9-A03959B9607F}"/>
              </a:ext>
            </a:extLst>
          </p:cNvPr>
          <p:cNvSpPr txBox="1">
            <a:spLocks/>
          </p:cNvSpPr>
          <p:nvPr/>
        </p:nvSpPr>
        <p:spPr>
          <a:xfrm>
            <a:off x="11569806" y="6423948"/>
            <a:ext cx="500934" cy="37959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CA" smtClean="0">
                <a:solidFill>
                  <a:schemeClr val="bg1"/>
                </a:solidFill>
              </a:rPr>
              <a:pPr/>
              <a:t>9</a:t>
            </a:fld>
            <a:endParaRPr lang="en-CA">
              <a:solidFill>
                <a:schemeClr val="bg1"/>
              </a:solidFill>
            </a:endParaRPr>
          </a:p>
        </p:txBody>
      </p:sp>
      <p:pic>
        <p:nvPicPr>
          <p:cNvPr id="3" name="Picture 2" descr="A close-up of a machine&#10;&#10;Description automatically generated with low confidence">
            <a:extLst>
              <a:ext uri="{FF2B5EF4-FFF2-40B4-BE49-F238E27FC236}">
                <a16:creationId xmlns:a16="http://schemas.microsoft.com/office/drawing/2014/main" id="{87FE2C35-5686-EC26-9326-191F9739D2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r="17947"/>
          <a:stretch/>
        </p:blipFill>
        <p:spPr>
          <a:xfrm>
            <a:off x="6669871" y="843386"/>
            <a:ext cx="2255292" cy="21971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5" name="Picture 2" descr="May be an image of 3 people, people standing and indoor">
            <a:extLst>
              <a:ext uri="{FF2B5EF4-FFF2-40B4-BE49-F238E27FC236}">
                <a16:creationId xmlns:a16="http://schemas.microsoft.com/office/drawing/2014/main" id="{DE8420B2-DB8A-55EE-778A-51A36AF455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8" r="15238"/>
          <a:stretch/>
        </p:blipFill>
        <p:spPr bwMode="auto">
          <a:xfrm>
            <a:off x="6669871" y="3209216"/>
            <a:ext cx="2255292" cy="2161930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6CF876-F8D6-1104-5C8B-5BC0D89164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878" t="29243" r="11086" b="27282"/>
          <a:stretch/>
        </p:blipFill>
        <p:spPr>
          <a:xfrm>
            <a:off x="6669871" y="5583848"/>
            <a:ext cx="2255292" cy="1042173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F50B6F-8784-4126-45C8-463EEDD998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524" y="3204721"/>
            <a:ext cx="2257200" cy="2170921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6C6A8093-74F6-0AF8-061C-B800601F89E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6236" y="4978381"/>
            <a:ext cx="435806" cy="353548"/>
          </a:xfrm>
          <a:prstGeom prst="rect">
            <a:avLst/>
          </a:prstGeom>
        </p:spPr>
      </p:pic>
      <p:pic>
        <p:nvPicPr>
          <p:cNvPr id="10" name="Picture 9" descr="A picture containing blue, subway, opened&#10;&#10;Description automatically generated">
            <a:extLst>
              <a:ext uri="{FF2B5EF4-FFF2-40B4-BE49-F238E27FC236}">
                <a16:creationId xmlns:a16="http://schemas.microsoft.com/office/drawing/2014/main" id="{F1A4B98C-A49E-FDC4-EBDD-DB9E5CCFEEDF}"/>
              </a:ext>
            </a:extLst>
          </p:cNvPr>
          <p:cNvPicPr>
            <a:picLocks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5829"/>
          <a:stretch/>
        </p:blipFill>
        <p:spPr>
          <a:xfrm>
            <a:off x="9208524" y="843936"/>
            <a:ext cx="2257200" cy="21960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73084D-9941-FD33-4F0F-C5618B2EA96D}"/>
              </a:ext>
            </a:extLst>
          </p:cNvPr>
          <p:cNvPicPr>
            <a:picLocks/>
          </p:cNvPicPr>
          <p:nvPr/>
        </p:nvPicPr>
        <p:blipFill rotWithShape="1">
          <a:blip r:embed="rId9"/>
          <a:srcRect l="29992" t="1701" r="31684"/>
          <a:stretch/>
        </p:blipFill>
        <p:spPr>
          <a:xfrm>
            <a:off x="9208524" y="5583848"/>
            <a:ext cx="2257200" cy="1042172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642868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2" name="Rectangle 4"/>
          <p:cNvSpPr/>
          <p:nvPr/>
        </p:nvSpPr>
        <p:spPr>
          <a:xfrm>
            <a:off x="133815" y="5427095"/>
            <a:ext cx="12058185" cy="143090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63" name="OTLSHAPE_SL2A_69af3e27d16b4fbdba5091dbb355ff1c_BackgroundRectangle"/>
          <p:cNvSpPr/>
          <p:nvPr/>
        </p:nvSpPr>
        <p:spPr>
          <a:xfrm>
            <a:off x="1107757" y="992593"/>
            <a:ext cx="10642601" cy="475320"/>
          </a:xfrm>
          <a:prstGeom prst="rect">
            <a:avLst/>
          </a:prstGeom>
          <a:solidFill>
            <a:srgbClr val="E7E6E6">
              <a:alpha val="20000"/>
            </a:srgbClr>
          </a:solidFill>
          <a:ln w="12700">
            <a:solidFill>
              <a:srgbClr val="737373"/>
            </a:solidFill>
            <a:miter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64" name="OTLSHAPE_SL2A_a755246cb9f14bd493e92e78b8dd78c2_BackgroundRectangle"/>
          <p:cNvSpPr/>
          <p:nvPr/>
        </p:nvSpPr>
        <p:spPr>
          <a:xfrm>
            <a:off x="1107757" y="1467913"/>
            <a:ext cx="10642601" cy="1494876"/>
          </a:xfrm>
          <a:prstGeom prst="rect">
            <a:avLst/>
          </a:prstGeom>
          <a:solidFill>
            <a:srgbClr val="C8C8C8">
              <a:alpha val="20000"/>
            </a:srgbClr>
          </a:solidFill>
          <a:ln w="12700">
            <a:solidFill>
              <a:srgbClr val="737373"/>
            </a:solidFill>
            <a:miter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65" name="OTLSHAPE_SL2A_360fa8d372dd472f87a7fb72f290aa23_BackgroundRectangle"/>
          <p:cNvSpPr/>
          <p:nvPr/>
        </p:nvSpPr>
        <p:spPr>
          <a:xfrm>
            <a:off x="1107757" y="2962786"/>
            <a:ext cx="10642601" cy="279401"/>
          </a:xfrm>
          <a:prstGeom prst="rect">
            <a:avLst/>
          </a:prstGeom>
          <a:solidFill>
            <a:srgbClr val="C8C8C8">
              <a:alpha val="20000"/>
            </a:srgbClr>
          </a:solidFill>
          <a:ln w="12700">
            <a:solidFill>
              <a:srgbClr val="737373"/>
            </a:solidFill>
            <a:miter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66" name="OTLSHAPE_SL2A_b15d71fc1c514d699c57b5b23d6b4094_BackgroundRectangle"/>
          <p:cNvSpPr/>
          <p:nvPr/>
        </p:nvSpPr>
        <p:spPr>
          <a:xfrm>
            <a:off x="1107757" y="3242186"/>
            <a:ext cx="10642601" cy="630345"/>
          </a:xfrm>
          <a:prstGeom prst="rect">
            <a:avLst/>
          </a:prstGeom>
          <a:solidFill>
            <a:srgbClr val="C8C8C8">
              <a:alpha val="20000"/>
            </a:srgbClr>
          </a:solidFill>
          <a:ln w="12700">
            <a:solidFill>
              <a:srgbClr val="737373"/>
            </a:solidFill>
            <a:miter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67" name="OTLSHAPE_SL2A_3f74358a0152443080a620e214786381_BackgroundRectangle"/>
          <p:cNvSpPr/>
          <p:nvPr/>
        </p:nvSpPr>
        <p:spPr>
          <a:xfrm>
            <a:off x="1107757" y="3872531"/>
            <a:ext cx="10642601" cy="630344"/>
          </a:xfrm>
          <a:prstGeom prst="rect">
            <a:avLst/>
          </a:prstGeom>
          <a:solidFill>
            <a:srgbClr val="C8C8C8">
              <a:alpha val="20000"/>
            </a:srgbClr>
          </a:solidFill>
          <a:ln w="12700">
            <a:solidFill>
              <a:srgbClr val="737373"/>
            </a:solidFill>
            <a:miter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68" name="OTLSHAPE_SL2A_fc9ccc78a79946e6a6d86de1c2a13dde_BackgroundRectangle"/>
          <p:cNvSpPr/>
          <p:nvPr/>
        </p:nvSpPr>
        <p:spPr>
          <a:xfrm>
            <a:off x="1107757" y="4502873"/>
            <a:ext cx="10642601" cy="645839"/>
          </a:xfrm>
          <a:prstGeom prst="rect">
            <a:avLst/>
          </a:prstGeom>
          <a:solidFill>
            <a:srgbClr val="C8C8C8">
              <a:alpha val="20000"/>
            </a:srgbClr>
          </a:solidFill>
          <a:ln w="12700">
            <a:solidFill>
              <a:srgbClr val="737373"/>
            </a:solidFill>
            <a:miter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69" name="OTLSHAPE_SL2A_558a1e11992245b5a3aaf71058ae97ec_BackgroundRectangle"/>
          <p:cNvSpPr/>
          <p:nvPr/>
        </p:nvSpPr>
        <p:spPr>
          <a:xfrm>
            <a:off x="1107757" y="5588555"/>
            <a:ext cx="10642601" cy="503556"/>
          </a:xfrm>
          <a:prstGeom prst="rect">
            <a:avLst/>
          </a:prstGeom>
          <a:solidFill>
            <a:srgbClr val="737373">
              <a:alpha val="20000"/>
            </a:srgbClr>
          </a:solidFill>
          <a:ln w="12700">
            <a:solidFill>
              <a:srgbClr val="737373"/>
            </a:solidFill>
            <a:miter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70" name="OTLSHAPE_SL2A_b8a2aa007c464acf821182828e0a222b_BackgroundRectangle"/>
          <p:cNvSpPr/>
          <p:nvPr/>
        </p:nvSpPr>
        <p:spPr>
          <a:xfrm>
            <a:off x="1107757" y="5187074"/>
            <a:ext cx="10642601" cy="401744"/>
          </a:xfrm>
          <a:prstGeom prst="rect">
            <a:avLst/>
          </a:prstGeom>
          <a:solidFill>
            <a:srgbClr val="C8C8C8">
              <a:alpha val="20000"/>
            </a:srgbClr>
          </a:solidFill>
          <a:ln w="12700">
            <a:solidFill>
              <a:srgbClr val="737373"/>
            </a:solidFill>
            <a:miter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71" name="OTLSHAPE_SL_1b81fcc5c35b42e88e53416eb48b3c04_BackgroundRectangle"/>
          <p:cNvSpPr/>
          <p:nvPr/>
        </p:nvSpPr>
        <p:spPr>
          <a:xfrm>
            <a:off x="453792" y="6130209"/>
            <a:ext cx="11290301" cy="625899"/>
          </a:xfrm>
          <a:prstGeom prst="rect">
            <a:avLst/>
          </a:prstGeom>
          <a:solidFill>
            <a:srgbClr val="C8C8C8">
              <a:alpha val="2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72" name="OTLSHAPE_SL2AL_00000000000000000000000000000000_ShapeBelow0"/>
          <p:cNvSpPr/>
          <p:nvPr/>
        </p:nvSpPr>
        <p:spPr>
          <a:xfrm>
            <a:off x="1107757" y="1467913"/>
            <a:ext cx="10630070" cy="1"/>
          </a:xfrm>
          <a:prstGeom prst="line">
            <a:avLst/>
          </a:prstGeom>
          <a:ln w="6350">
            <a:solidFill>
              <a:schemeClr val="accent1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73" name="OTLSHAPE_SL2AL_00000000000000000000000000000000_ShapeBelow1"/>
          <p:cNvSpPr/>
          <p:nvPr/>
        </p:nvSpPr>
        <p:spPr>
          <a:xfrm>
            <a:off x="1107757" y="2962786"/>
            <a:ext cx="10630070" cy="1"/>
          </a:xfrm>
          <a:prstGeom prst="line">
            <a:avLst/>
          </a:prstGeom>
          <a:ln w="6350">
            <a:solidFill>
              <a:schemeClr val="accent1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74" name="OTLSHAPE_SL2AL_00000000000000000000000000000000_ShapeBelow2"/>
          <p:cNvSpPr/>
          <p:nvPr/>
        </p:nvSpPr>
        <p:spPr>
          <a:xfrm>
            <a:off x="1107757" y="3242186"/>
            <a:ext cx="10630070" cy="1"/>
          </a:xfrm>
          <a:prstGeom prst="line">
            <a:avLst/>
          </a:prstGeom>
          <a:ln w="6350">
            <a:solidFill>
              <a:schemeClr val="accent1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75" name="OTLSHAPE_SL2AL_00000000000000000000000000000000_ShapeBelow3"/>
          <p:cNvSpPr/>
          <p:nvPr/>
        </p:nvSpPr>
        <p:spPr>
          <a:xfrm>
            <a:off x="1107757" y="3872531"/>
            <a:ext cx="10630070" cy="1"/>
          </a:xfrm>
          <a:prstGeom prst="line">
            <a:avLst/>
          </a:prstGeom>
          <a:ln w="6350">
            <a:solidFill>
              <a:schemeClr val="accent1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76" name="OTLSHAPE_SL2AL_00000000000000000000000000000000_ShapeBelow4"/>
          <p:cNvSpPr/>
          <p:nvPr/>
        </p:nvSpPr>
        <p:spPr>
          <a:xfrm>
            <a:off x="1107757" y="4502873"/>
            <a:ext cx="10630070" cy="1"/>
          </a:xfrm>
          <a:prstGeom prst="line">
            <a:avLst/>
          </a:prstGeom>
          <a:ln w="6350">
            <a:solidFill>
              <a:schemeClr val="accent1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77" name="OTLSHAPE_SL2AL_00000000000000000000000000000000_ShapeBelow5"/>
          <p:cNvSpPr/>
          <p:nvPr/>
        </p:nvSpPr>
        <p:spPr>
          <a:xfrm>
            <a:off x="1107757" y="5148710"/>
            <a:ext cx="10630070" cy="1"/>
          </a:xfrm>
          <a:prstGeom prst="line">
            <a:avLst/>
          </a:prstGeom>
          <a:ln w="6350">
            <a:solidFill>
              <a:schemeClr val="accent1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78" name="OTLSHAPE_TB_00000000000000000000000000000000_ScaleContainer"/>
          <p:cNvSpPr/>
          <p:nvPr/>
        </p:nvSpPr>
        <p:spPr>
          <a:xfrm>
            <a:off x="2199957" y="570445"/>
            <a:ext cx="9550401" cy="18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" y="0"/>
                </a:moveTo>
                <a:lnTo>
                  <a:pt x="21531" y="0"/>
                </a:lnTo>
                <a:cubicBezTo>
                  <a:pt x="21569" y="0"/>
                  <a:pt x="21600" y="1612"/>
                  <a:pt x="21600" y="3600"/>
                </a:cubicBez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cubicBezTo>
                  <a:pt x="0" y="1612"/>
                  <a:pt x="31" y="0"/>
                  <a:pt x="69" y="0"/>
                </a:cubicBezTo>
                <a:close/>
              </a:path>
            </a:pathLst>
          </a:custGeom>
          <a:solidFill>
            <a:srgbClr val="737373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79" name="OTLSHAPE_SL_5f4f88f0614d44a29dfc0bc98aa3f154_HeaderRectangle"/>
          <p:cNvSpPr/>
          <p:nvPr/>
        </p:nvSpPr>
        <p:spPr>
          <a:xfrm>
            <a:off x="453792" y="992593"/>
            <a:ext cx="660401" cy="455786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80" name="OTLSHAPE_SL_488aa171003c4fadaed5c04a7e36f551_HeaderRectangle"/>
          <p:cNvSpPr/>
          <p:nvPr/>
        </p:nvSpPr>
        <p:spPr>
          <a:xfrm>
            <a:off x="453792" y="5588555"/>
            <a:ext cx="660401" cy="50355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81" name="OTLSHAPE_SL2A_69af3e27d16b4fbdba5091dbb355ff1c_HeaderRectangle"/>
          <p:cNvSpPr/>
          <p:nvPr/>
        </p:nvSpPr>
        <p:spPr>
          <a:xfrm>
            <a:off x="1107757" y="992593"/>
            <a:ext cx="965201" cy="475320"/>
          </a:xfrm>
          <a:prstGeom prst="rect">
            <a:avLst/>
          </a:prstGeom>
          <a:solidFill>
            <a:srgbClr val="02B2EE">
              <a:alpha val="24706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82" name="OTLSHAPE_SL2A_a755246cb9f14bd493e92e78b8dd78c2_HeaderRectangle"/>
          <p:cNvSpPr/>
          <p:nvPr/>
        </p:nvSpPr>
        <p:spPr>
          <a:xfrm>
            <a:off x="1107757" y="1467913"/>
            <a:ext cx="965201" cy="1494876"/>
          </a:xfrm>
          <a:prstGeom prst="rect">
            <a:avLst/>
          </a:prstGeom>
          <a:solidFill>
            <a:srgbClr val="02B2EE">
              <a:alpha val="24706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83" name="OTLSHAPE_SL2A_360fa8d372dd472f87a7fb72f290aa23_HeaderRectangle"/>
          <p:cNvSpPr/>
          <p:nvPr/>
        </p:nvSpPr>
        <p:spPr>
          <a:xfrm>
            <a:off x="1107757" y="2962786"/>
            <a:ext cx="965201" cy="279401"/>
          </a:xfrm>
          <a:prstGeom prst="rect">
            <a:avLst/>
          </a:prstGeom>
          <a:solidFill>
            <a:srgbClr val="02B2EE">
              <a:alpha val="24706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84" name="OTLSHAPE_SL2A_b15d71fc1c514d699c57b5b23d6b4094_HeaderRectangle"/>
          <p:cNvSpPr/>
          <p:nvPr/>
        </p:nvSpPr>
        <p:spPr>
          <a:xfrm>
            <a:off x="1107757" y="3242186"/>
            <a:ext cx="965201" cy="630345"/>
          </a:xfrm>
          <a:prstGeom prst="rect">
            <a:avLst/>
          </a:prstGeom>
          <a:solidFill>
            <a:srgbClr val="02B2EE">
              <a:alpha val="24706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85" name="OTLSHAPE_SL2A_3f74358a0152443080a620e214786381_HeaderRectangle"/>
          <p:cNvSpPr/>
          <p:nvPr/>
        </p:nvSpPr>
        <p:spPr>
          <a:xfrm>
            <a:off x="1107757" y="3872531"/>
            <a:ext cx="965201" cy="630344"/>
          </a:xfrm>
          <a:prstGeom prst="rect">
            <a:avLst/>
          </a:prstGeom>
          <a:solidFill>
            <a:srgbClr val="02B2EE">
              <a:alpha val="24706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86" name="OTLSHAPE_SL2A_fc9ccc78a79946e6a6d86de1c2a13dde_HeaderRectangle"/>
          <p:cNvSpPr/>
          <p:nvPr/>
        </p:nvSpPr>
        <p:spPr>
          <a:xfrm>
            <a:off x="1107757" y="4502873"/>
            <a:ext cx="965201" cy="645839"/>
          </a:xfrm>
          <a:prstGeom prst="rect">
            <a:avLst/>
          </a:prstGeom>
          <a:solidFill>
            <a:srgbClr val="02B2EE">
              <a:alpha val="24706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87" name="OTLSHAPE_SL2A_558a1e11992245b5a3aaf71058ae97ec_HeaderRectangle"/>
          <p:cNvSpPr/>
          <p:nvPr/>
        </p:nvSpPr>
        <p:spPr>
          <a:xfrm>
            <a:off x="1107757" y="5588555"/>
            <a:ext cx="965201" cy="503556"/>
          </a:xfrm>
          <a:prstGeom prst="rect">
            <a:avLst/>
          </a:prstGeom>
          <a:solidFill>
            <a:srgbClr val="02B2EE">
              <a:alpha val="24706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88" name="OTLSHAPE_TB_00000000000000000000000000000000_MiddleScaleContainer"/>
          <p:cNvSpPr/>
          <p:nvPr/>
        </p:nvSpPr>
        <p:spPr>
          <a:xfrm>
            <a:off x="2199957" y="762469"/>
            <a:ext cx="9550401" cy="182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000"/>
                </a:lnTo>
                <a:cubicBezTo>
                  <a:pt x="21600" y="19988"/>
                  <a:pt x="21569" y="21600"/>
                  <a:pt x="21531" y="21600"/>
                </a:cubicBezTo>
                <a:lnTo>
                  <a:pt x="69" y="21600"/>
                </a:lnTo>
                <a:cubicBezTo>
                  <a:pt x="31" y="21600"/>
                  <a:pt x="0" y="19988"/>
                  <a:pt x="0" y="18000"/>
                </a:cubicBezTo>
                <a:lnTo>
                  <a:pt x="0" y="0"/>
                </a:lnTo>
                <a:close/>
              </a:path>
            </a:pathLst>
          </a:custGeom>
          <a:solidFill>
            <a:srgbClr val="737373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89" name="OTLSHAPE_SL2A_b8a2aa007c464acf821182828e0a222b_HeaderRectangle"/>
          <p:cNvSpPr/>
          <p:nvPr/>
        </p:nvSpPr>
        <p:spPr>
          <a:xfrm>
            <a:off x="1107757" y="5148710"/>
            <a:ext cx="965201" cy="401744"/>
          </a:xfrm>
          <a:prstGeom prst="rect">
            <a:avLst/>
          </a:prstGeom>
          <a:solidFill>
            <a:srgbClr val="02B2EE">
              <a:alpha val="24706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90" name="OTLSHAPE_SL_1b81fcc5c35b42e88e53416eb48b3c04_HeaderRectangle"/>
          <p:cNvSpPr/>
          <p:nvPr/>
        </p:nvSpPr>
        <p:spPr>
          <a:xfrm>
            <a:off x="453792" y="6130209"/>
            <a:ext cx="1625601" cy="625899"/>
          </a:xfrm>
          <a:prstGeom prst="rect">
            <a:avLst/>
          </a:prstGeom>
          <a:solidFill>
            <a:srgbClr val="2F3699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4991" name="OTLSHAPE_G_00000000000000000000000000000000_ShapeBelow0"/>
          <p:cNvSpPr/>
          <p:nvPr/>
        </p:nvSpPr>
        <p:spPr>
          <a:xfrm flipH="1">
            <a:off x="2983893" y="954494"/>
            <a:ext cx="1" cy="5801615"/>
          </a:xfrm>
          <a:prstGeom prst="line">
            <a:avLst/>
          </a:prstGeom>
          <a:ln w="6350">
            <a:solidFill>
              <a:schemeClr val="accent5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92" name="OTLSHAPE_G_00000000000000000000000000000000_ShapeBelow1"/>
          <p:cNvSpPr/>
          <p:nvPr/>
        </p:nvSpPr>
        <p:spPr>
          <a:xfrm flipH="1">
            <a:off x="3776536" y="954494"/>
            <a:ext cx="1" cy="5801615"/>
          </a:xfrm>
          <a:prstGeom prst="line">
            <a:avLst/>
          </a:prstGeom>
          <a:ln w="6350">
            <a:solidFill>
              <a:schemeClr val="accent5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93" name="OTLSHAPE_G_00000000000000000000000000000000_ShapeBelow2"/>
          <p:cNvSpPr/>
          <p:nvPr/>
        </p:nvSpPr>
        <p:spPr>
          <a:xfrm flipH="1">
            <a:off x="4656551" y="888850"/>
            <a:ext cx="1" cy="5801615"/>
          </a:xfrm>
          <a:prstGeom prst="line">
            <a:avLst/>
          </a:prstGeom>
          <a:ln w="6350">
            <a:solidFill>
              <a:schemeClr val="accent5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94" name="OTLSHAPE_G_00000000000000000000000000000000_ShapeBelow3"/>
          <p:cNvSpPr/>
          <p:nvPr/>
        </p:nvSpPr>
        <p:spPr>
          <a:xfrm flipH="1">
            <a:off x="5379248" y="954494"/>
            <a:ext cx="1" cy="5801615"/>
          </a:xfrm>
          <a:prstGeom prst="line">
            <a:avLst/>
          </a:prstGeom>
          <a:ln w="6350">
            <a:solidFill>
              <a:schemeClr val="accent5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95" name="OTLSHAPE_G_00000000000000000000000000000000_ShapeBelow4"/>
          <p:cNvSpPr/>
          <p:nvPr/>
        </p:nvSpPr>
        <p:spPr>
          <a:xfrm flipH="1">
            <a:off x="6163181" y="954494"/>
            <a:ext cx="1" cy="5801615"/>
          </a:xfrm>
          <a:prstGeom prst="line">
            <a:avLst/>
          </a:prstGeom>
          <a:ln w="6350">
            <a:solidFill>
              <a:schemeClr val="accent5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96" name="OTLSHAPE_G_00000000000000000000000000000000_ShapeBelow5"/>
          <p:cNvSpPr/>
          <p:nvPr/>
        </p:nvSpPr>
        <p:spPr>
          <a:xfrm flipH="1">
            <a:off x="6955827" y="954494"/>
            <a:ext cx="1" cy="5801615"/>
          </a:xfrm>
          <a:prstGeom prst="line">
            <a:avLst/>
          </a:prstGeom>
          <a:ln w="6350">
            <a:solidFill>
              <a:schemeClr val="accent5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97" name="OTLSHAPE_G_00000000000000000000000000000000_ShapeBelow6"/>
          <p:cNvSpPr/>
          <p:nvPr/>
        </p:nvSpPr>
        <p:spPr>
          <a:xfrm flipH="1">
            <a:off x="7757183" y="954494"/>
            <a:ext cx="1" cy="5801615"/>
          </a:xfrm>
          <a:prstGeom prst="line">
            <a:avLst/>
          </a:prstGeom>
          <a:ln w="6350">
            <a:solidFill>
              <a:schemeClr val="accent5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98" name="OTLSHAPE_G_00000000000000000000000000000000_ShapeBelow7"/>
          <p:cNvSpPr/>
          <p:nvPr/>
        </p:nvSpPr>
        <p:spPr>
          <a:xfrm flipH="1">
            <a:off x="8558538" y="954494"/>
            <a:ext cx="1" cy="5801615"/>
          </a:xfrm>
          <a:prstGeom prst="line">
            <a:avLst/>
          </a:prstGeom>
          <a:ln w="6350">
            <a:solidFill>
              <a:schemeClr val="accent5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99" name="OTLSHAPE_G_00000000000000000000000000000000_ShapeBelow8"/>
          <p:cNvSpPr/>
          <p:nvPr/>
        </p:nvSpPr>
        <p:spPr>
          <a:xfrm flipH="1">
            <a:off x="9342472" y="954494"/>
            <a:ext cx="1" cy="5801615"/>
          </a:xfrm>
          <a:prstGeom prst="line">
            <a:avLst/>
          </a:prstGeom>
          <a:ln w="6350">
            <a:solidFill>
              <a:schemeClr val="accent5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00" name="OTLSHAPE_G_00000000000000000000000000000000_ShapeBelow9"/>
          <p:cNvSpPr/>
          <p:nvPr/>
        </p:nvSpPr>
        <p:spPr>
          <a:xfrm flipH="1">
            <a:off x="10135118" y="954494"/>
            <a:ext cx="1" cy="5801615"/>
          </a:xfrm>
          <a:prstGeom prst="line">
            <a:avLst/>
          </a:prstGeom>
          <a:ln w="6350">
            <a:solidFill>
              <a:schemeClr val="accent5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01" name="OTLSHAPE_G_00000000000000000000000000000000_ShapeBelow10"/>
          <p:cNvSpPr/>
          <p:nvPr/>
        </p:nvSpPr>
        <p:spPr>
          <a:xfrm flipH="1">
            <a:off x="10936473" y="954494"/>
            <a:ext cx="1" cy="5801615"/>
          </a:xfrm>
          <a:prstGeom prst="line">
            <a:avLst/>
          </a:prstGeom>
          <a:ln w="6350">
            <a:solidFill>
              <a:schemeClr val="accent5">
                <a:alpha val="14902"/>
              </a:scheme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02" name="OTLSHAPE_SLT_803d49c3502043a2a32d0efe6105c72d_Shape"/>
          <p:cNvSpPr/>
          <p:nvPr/>
        </p:nvSpPr>
        <p:spPr>
          <a:xfrm>
            <a:off x="2199957" y="1226613"/>
            <a:ext cx="1866901" cy="203201"/>
          </a:xfrm>
          <a:prstGeom prst="chevron">
            <a:avLst>
              <a:gd name="adj" fmla="val 50000"/>
            </a:avLst>
          </a:prstGeom>
          <a:solidFill>
            <a:srgbClr val="0072BC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03" name="OTLSHAPE_SLT_3a0f17a2257741b5bbe69ca6986151cc_Shape"/>
          <p:cNvSpPr/>
          <p:nvPr/>
        </p:nvSpPr>
        <p:spPr>
          <a:xfrm>
            <a:off x="2199957" y="1506013"/>
            <a:ext cx="2120901" cy="203201"/>
          </a:xfrm>
          <a:prstGeom prst="chevron">
            <a:avLst>
              <a:gd name="adj" fmla="val 50000"/>
            </a:avLst>
          </a:prstGeom>
          <a:solidFill>
            <a:srgbClr val="0072BC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04" name="OTLSHAPE_SLT_1d5df9ec011640e9aeb2188e87f95a54_Shape"/>
          <p:cNvSpPr/>
          <p:nvPr/>
        </p:nvSpPr>
        <p:spPr>
          <a:xfrm>
            <a:off x="2199957" y="3000886"/>
            <a:ext cx="6362701" cy="203201"/>
          </a:xfrm>
          <a:prstGeom prst="chevron">
            <a:avLst>
              <a:gd name="adj" fmla="val 50000"/>
            </a:avLst>
          </a:prstGeom>
          <a:solidFill>
            <a:srgbClr val="0072BC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05" name="OTLSHAPE_SLT_b6cb667afcb24550a99081d3af728990_Shape"/>
          <p:cNvSpPr/>
          <p:nvPr/>
        </p:nvSpPr>
        <p:spPr>
          <a:xfrm>
            <a:off x="2199957" y="3631231"/>
            <a:ext cx="3187701" cy="203201"/>
          </a:xfrm>
          <a:prstGeom prst="chevron">
            <a:avLst>
              <a:gd name="adj" fmla="val 50000"/>
            </a:avLst>
          </a:prstGeom>
          <a:solidFill>
            <a:srgbClr val="0072BC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06" name="OTLSHAPE_SLT_078c9e0d0dab4fe18fbf00704bb46e44_Shape"/>
          <p:cNvSpPr/>
          <p:nvPr/>
        </p:nvSpPr>
        <p:spPr>
          <a:xfrm>
            <a:off x="5390201" y="3631231"/>
            <a:ext cx="2146301" cy="203201"/>
          </a:xfrm>
          <a:prstGeom prst="chevron">
            <a:avLst>
              <a:gd name="adj" fmla="val 50000"/>
            </a:avLst>
          </a:prstGeom>
          <a:solidFill>
            <a:srgbClr val="0072BC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07" name="OTLSHAPE_SLT_38527d84173a49879b5dc93d4f3fbb2d_Shape"/>
          <p:cNvSpPr/>
          <p:nvPr/>
        </p:nvSpPr>
        <p:spPr>
          <a:xfrm>
            <a:off x="7525367" y="3631231"/>
            <a:ext cx="1066801" cy="203201"/>
          </a:xfrm>
          <a:prstGeom prst="chevron">
            <a:avLst>
              <a:gd name="adj" fmla="val 50000"/>
            </a:avLst>
          </a:prstGeom>
          <a:solidFill>
            <a:srgbClr val="0072BC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08" name="OTLSHAPE_SLT_810167926e9b484a83d5c0ab182a7919_Shape"/>
          <p:cNvSpPr/>
          <p:nvPr/>
        </p:nvSpPr>
        <p:spPr>
          <a:xfrm>
            <a:off x="2199957" y="4261573"/>
            <a:ext cx="3708401" cy="203201"/>
          </a:xfrm>
          <a:prstGeom prst="chevron">
            <a:avLst>
              <a:gd name="adj" fmla="val 50000"/>
            </a:avLst>
          </a:prstGeom>
          <a:solidFill>
            <a:srgbClr val="0072BC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09" name="OTLSHAPE_SLT_622b91ac0512441583daa1e60f256c9e_Shape"/>
          <p:cNvSpPr/>
          <p:nvPr/>
        </p:nvSpPr>
        <p:spPr>
          <a:xfrm>
            <a:off x="5893160" y="4261573"/>
            <a:ext cx="2413001" cy="203201"/>
          </a:xfrm>
          <a:prstGeom prst="chevron">
            <a:avLst>
              <a:gd name="adj" fmla="val 50000"/>
            </a:avLst>
          </a:prstGeom>
          <a:solidFill>
            <a:srgbClr val="0072BC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10" name="OTLSHAPE_SLT_22af7dd6db62470aa8e604fbcbfae9ae_Shape"/>
          <p:cNvSpPr/>
          <p:nvPr/>
        </p:nvSpPr>
        <p:spPr>
          <a:xfrm>
            <a:off x="8288515" y="4261573"/>
            <a:ext cx="787401" cy="203201"/>
          </a:xfrm>
          <a:prstGeom prst="chevron">
            <a:avLst>
              <a:gd name="adj" fmla="val 50000"/>
            </a:avLst>
          </a:prstGeom>
          <a:solidFill>
            <a:srgbClr val="0072BC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11" name="OTLSHAPE_SLT_87f8dcc75d1a4f99bef394258adc7e69_Shape"/>
          <p:cNvSpPr/>
          <p:nvPr/>
        </p:nvSpPr>
        <p:spPr>
          <a:xfrm>
            <a:off x="8288515" y="5850809"/>
            <a:ext cx="279401" cy="203201"/>
          </a:xfrm>
          <a:prstGeom prst="chevron">
            <a:avLst>
              <a:gd name="adj" fmla="val 50000"/>
            </a:avLst>
          </a:prstGeom>
          <a:solidFill>
            <a:srgbClr val="0072BC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12" name="OTLSHAPE_SLT_b079c4f870dd484eb5c561a0ffb912ec_Shape"/>
          <p:cNvSpPr/>
          <p:nvPr/>
        </p:nvSpPr>
        <p:spPr>
          <a:xfrm>
            <a:off x="6955827" y="5850809"/>
            <a:ext cx="812801" cy="203201"/>
          </a:xfrm>
          <a:prstGeom prst="chevron">
            <a:avLst>
              <a:gd name="adj" fmla="val 50000"/>
            </a:avLst>
          </a:prstGeom>
          <a:solidFill>
            <a:srgbClr val="0072BC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13" name="OTLSHAPE_SLT_03612c37fbd34029a4e35a3fefbab578_Shape"/>
          <p:cNvSpPr/>
          <p:nvPr/>
        </p:nvSpPr>
        <p:spPr>
          <a:xfrm>
            <a:off x="3776531" y="5626655"/>
            <a:ext cx="3060701" cy="186056"/>
          </a:xfrm>
          <a:prstGeom prst="chevron">
            <a:avLst>
              <a:gd name="adj" fmla="val 50000"/>
            </a:avLst>
          </a:prstGeom>
          <a:solidFill>
            <a:srgbClr val="0072BC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14" name="OTLSHAPE_SLT_7f6227ac72f84eb7b6e96c105be5142e_Shape"/>
          <p:cNvSpPr/>
          <p:nvPr/>
        </p:nvSpPr>
        <p:spPr>
          <a:xfrm>
            <a:off x="8558538" y="6168309"/>
            <a:ext cx="3060701" cy="186056"/>
          </a:xfrm>
          <a:prstGeom prst="chevron">
            <a:avLst>
              <a:gd name="adj" fmla="val 50000"/>
            </a:avLst>
          </a:prstGeom>
          <a:solidFill>
            <a:srgbClr val="0072BC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15" name="OTLSHAPE_SLT_7ee706f55bad4ebe8516f22a995b736b_Shape"/>
          <p:cNvSpPr/>
          <p:nvPr/>
        </p:nvSpPr>
        <p:spPr>
          <a:xfrm>
            <a:off x="4199366" y="1503434"/>
            <a:ext cx="2765170" cy="206350"/>
          </a:xfrm>
          <a:prstGeom prst="chevron">
            <a:avLst>
              <a:gd name="adj" fmla="val 50000"/>
            </a:avLst>
          </a:prstGeom>
          <a:solidFill>
            <a:srgbClr val="78206E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16" name="OTLSHAPE_TB_00000000000000000000000000000000_ElapsedTime"/>
          <p:cNvSpPr/>
          <p:nvPr/>
        </p:nvSpPr>
        <p:spPr>
          <a:xfrm>
            <a:off x="2133430" y="579970"/>
            <a:ext cx="4747313" cy="337775"/>
          </a:xfrm>
          <a:prstGeom prst="rect">
            <a:avLst/>
          </a:prstGeom>
          <a:solidFill>
            <a:schemeClr val="accent5">
              <a:alpha val="30196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17" name="OTLSHAPE_SLT_803d49c3502043a2a32d0efe6105c72d_ShapePercentage"/>
          <p:cNvSpPr/>
          <p:nvPr/>
        </p:nvSpPr>
        <p:spPr>
          <a:xfrm>
            <a:off x="2199957" y="1226613"/>
            <a:ext cx="1866901" cy="203201"/>
          </a:xfrm>
          <a:prstGeom prst="chevron">
            <a:avLst>
              <a:gd name="adj" fmla="val 50000"/>
            </a:avLst>
          </a:prstGeom>
          <a:solidFill>
            <a:srgbClr val="1AAA42">
              <a:alpha val="34902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18" name="OTLSHAPE_SLM_1acae2f712d94a9abdea5a7f8308e38d_Shape"/>
          <p:cNvSpPr/>
          <p:nvPr/>
        </p:nvSpPr>
        <p:spPr>
          <a:xfrm>
            <a:off x="11400310" y="6466337"/>
            <a:ext cx="152401" cy="177801"/>
          </a:xfrm>
          <a:prstGeom prst="diamond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19" name="OTLSHAPE_SL_5f4f88f0614d44a29dfc0bc98aa3f154_Header"/>
          <p:cNvSpPr txBox="1"/>
          <p:nvPr/>
        </p:nvSpPr>
        <p:spPr>
          <a:xfrm>
            <a:off x="453792" y="2915923"/>
            <a:ext cx="6604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ARIEL-II: Proton &amp; Electron Stations</a:t>
            </a:r>
          </a:p>
        </p:txBody>
      </p:sp>
      <p:sp>
        <p:nvSpPr>
          <p:cNvPr id="5020" name="OTLSHAPE_SL_488aa171003c4fadaed5c04a7e36f551_Header"/>
          <p:cNvSpPr txBox="1"/>
          <p:nvPr/>
        </p:nvSpPr>
        <p:spPr>
          <a:xfrm>
            <a:off x="453792" y="5675232"/>
            <a:ext cx="66040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000" b="1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Therapeutic Isotopes</a:t>
            </a:r>
          </a:p>
        </p:txBody>
      </p:sp>
      <p:sp>
        <p:nvSpPr>
          <p:cNvPr id="5021" name="OTLSHAPE_SL2A_69af3e27d16b4fbdba5091dbb355ff1c_Header"/>
          <p:cNvSpPr txBox="1"/>
          <p:nvPr/>
        </p:nvSpPr>
        <p:spPr>
          <a:xfrm>
            <a:off x="1171257" y="1147703"/>
            <a:ext cx="8382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914400">
              <a:defRPr sz="1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Fixed Shielding</a:t>
            </a:r>
          </a:p>
        </p:txBody>
      </p:sp>
      <p:sp>
        <p:nvSpPr>
          <p:cNvPr id="5022" name="OTLSHAPE_SL2A_a755246cb9f14bd493e92e78b8dd78c2_Header"/>
          <p:cNvSpPr txBox="1"/>
          <p:nvPr/>
        </p:nvSpPr>
        <p:spPr>
          <a:xfrm>
            <a:off x="1171257" y="2132800"/>
            <a:ext cx="8382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914400">
              <a:defRPr sz="1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Infrastructure</a:t>
            </a:r>
          </a:p>
        </p:txBody>
      </p:sp>
      <p:sp>
        <p:nvSpPr>
          <p:cNvPr id="5023" name="OTLSHAPE_SL2A_360fa8d372dd472f87a7fb72f290aa23_Header"/>
          <p:cNvSpPr txBox="1"/>
          <p:nvPr/>
        </p:nvSpPr>
        <p:spPr>
          <a:xfrm>
            <a:off x="1171257" y="2937387"/>
            <a:ext cx="83820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914400">
              <a:defRPr sz="1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Target Hall Services</a:t>
            </a:r>
          </a:p>
        </p:txBody>
      </p:sp>
      <p:sp>
        <p:nvSpPr>
          <p:cNvPr id="5024" name="OTLSHAPE_SL2A_b15d71fc1c514d699c57b5b23d6b4094_Header"/>
          <p:cNvSpPr txBox="1"/>
          <p:nvPr/>
        </p:nvSpPr>
        <p:spPr>
          <a:xfrm>
            <a:off x="1171257" y="3392258"/>
            <a:ext cx="83820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914400">
              <a:defRPr sz="1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Proton Station Modules</a:t>
            </a:r>
          </a:p>
        </p:txBody>
      </p:sp>
      <p:sp>
        <p:nvSpPr>
          <p:cNvPr id="5025" name="OTLSHAPE_SL2A_3f74358a0152443080a620e214786381_Header"/>
          <p:cNvSpPr txBox="1"/>
          <p:nvPr/>
        </p:nvSpPr>
        <p:spPr>
          <a:xfrm>
            <a:off x="1171257" y="4022602"/>
            <a:ext cx="83820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914400">
              <a:defRPr sz="1000" b="1" spc="-4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Electron Station Modules</a:t>
            </a:r>
          </a:p>
        </p:txBody>
      </p:sp>
      <p:sp>
        <p:nvSpPr>
          <p:cNvPr id="5026" name="OTLSHAPE_SL2A_fc9ccc78a79946e6a6d86de1c2a13dde_Header"/>
          <p:cNvSpPr txBox="1"/>
          <p:nvPr/>
        </p:nvSpPr>
        <p:spPr>
          <a:xfrm>
            <a:off x="1171257" y="4660692"/>
            <a:ext cx="83820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914400">
              <a:defRPr sz="1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Driver Beam Lines</a:t>
            </a:r>
          </a:p>
        </p:txBody>
      </p:sp>
      <p:sp>
        <p:nvSpPr>
          <p:cNvPr id="5027" name="OTLSHAPE_SL2A_558a1e11992245b5a3aaf71058ae97ec_Header"/>
          <p:cNvSpPr txBox="1"/>
          <p:nvPr/>
        </p:nvSpPr>
        <p:spPr>
          <a:xfrm>
            <a:off x="1171257" y="5592681"/>
            <a:ext cx="838201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914400">
              <a:defRPr sz="1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Medical Module &amp; Target</a:t>
            </a:r>
          </a:p>
        </p:txBody>
      </p:sp>
      <p:sp>
        <p:nvSpPr>
          <p:cNvPr id="5028" name="OTLSHAPE_SL2A_b8a2aa007c464acf821182828e0a222b_Header"/>
          <p:cNvSpPr txBox="1"/>
          <p:nvPr/>
        </p:nvSpPr>
        <p:spPr>
          <a:xfrm>
            <a:off x="1171257" y="5267033"/>
            <a:ext cx="8382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914400">
              <a:defRPr sz="1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Controls</a:t>
            </a:r>
          </a:p>
        </p:txBody>
      </p:sp>
      <p:sp>
        <p:nvSpPr>
          <p:cNvPr id="5029" name="OTLSHAPE_SL_1b81fcc5c35b42e88e53416eb48b3c04_Header"/>
          <p:cNvSpPr txBox="1"/>
          <p:nvPr/>
        </p:nvSpPr>
        <p:spPr>
          <a:xfrm>
            <a:off x="453792" y="6265359"/>
            <a:ext cx="16256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 defTabSz="914400">
              <a:defRPr sz="1200" b="1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ARIEL Operations </a:t>
            </a:r>
          </a:p>
          <a:p>
            <a:pPr algn="ctr" defTabSz="914400">
              <a:defRPr sz="1200" b="1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Ramp up</a:t>
            </a:r>
          </a:p>
        </p:txBody>
      </p:sp>
      <p:sp>
        <p:nvSpPr>
          <p:cNvPr id="5030" name="OTLSHAPE_TB_00000000000000000000000000000000_TodayMarkerShape"/>
          <p:cNvSpPr/>
          <p:nvPr/>
        </p:nvSpPr>
        <p:spPr>
          <a:xfrm flipV="1">
            <a:off x="6880744" y="489459"/>
            <a:ext cx="63501" cy="60961"/>
          </a:xfrm>
          <a:prstGeom prst="triangle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31" name="OTLSHAPE_TB_00000000000000000000000000000000_TodayMarkerText"/>
          <p:cNvSpPr txBox="1"/>
          <p:nvPr/>
        </p:nvSpPr>
        <p:spPr>
          <a:xfrm>
            <a:off x="6700151" y="274127"/>
            <a:ext cx="351424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ctr" defTabSz="914400">
              <a:defRPr sz="1200" spc="-34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Today</a:t>
            </a:r>
          </a:p>
        </p:txBody>
      </p:sp>
      <p:sp>
        <p:nvSpPr>
          <p:cNvPr id="5032" name="OTLSHAPE_TB_00000000000000000000000000000000_TimescaleInterval1"/>
          <p:cNvSpPr txBox="1"/>
          <p:nvPr/>
        </p:nvSpPr>
        <p:spPr>
          <a:xfrm>
            <a:off x="2250757" y="553935"/>
            <a:ext cx="359955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defTabSz="914400">
              <a:defRPr sz="1400" b="1" spc="-26">
                <a:solidFill>
                  <a:srgbClr val="E7E6E6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2025</a:t>
            </a:r>
          </a:p>
        </p:txBody>
      </p:sp>
      <p:sp>
        <p:nvSpPr>
          <p:cNvPr id="5033" name="OTLSHAPE_TB_00000000000000000000000000000000_TimescaleInterval2"/>
          <p:cNvSpPr txBox="1"/>
          <p:nvPr/>
        </p:nvSpPr>
        <p:spPr>
          <a:xfrm>
            <a:off x="5430048" y="553935"/>
            <a:ext cx="359954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defTabSz="914400">
              <a:defRPr sz="1400" b="1" spc="-26">
                <a:solidFill>
                  <a:srgbClr val="E7E6E6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2026</a:t>
            </a:r>
          </a:p>
        </p:txBody>
      </p:sp>
      <p:sp>
        <p:nvSpPr>
          <p:cNvPr id="5034" name="OTLSHAPE_TB_00000000000000000000000000000000_TimescaleInterval3"/>
          <p:cNvSpPr txBox="1"/>
          <p:nvPr/>
        </p:nvSpPr>
        <p:spPr>
          <a:xfrm>
            <a:off x="8609338" y="553935"/>
            <a:ext cx="359954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defTabSz="914400">
              <a:defRPr sz="1400" b="1" spc="-26">
                <a:solidFill>
                  <a:srgbClr val="E7E6E6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2027</a:t>
            </a:r>
          </a:p>
        </p:txBody>
      </p:sp>
      <p:sp>
        <p:nvSpPr>
          <p:cNvPr id="5035" name="OTLSHAPE_SLT_803d49c3502043a2a32d0efe6105c72d_Title"/>
          <p:cNvSpPr txBox="1"/>
          <p:nvPr/>
        </p:nvSpPr>
        <p:spPr>
          <a:xfrm>
            <a:off x="2723137" y="1239312"/>
            <a:ext cx="8128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1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Construction</a:t>
            </a:r>
          </a:p>
        </p:txBody>
      </p:sp>
      <p:sp>
        <p:nvSpPr>
          <p:cNvPr id="5036" name="OTLSHAPE_SLT_3a0f17a2257741b5bbe69ca6986151cc_Title"/>
          <p:cNvSpPr txBox="1"/>
          <p:nvPr/>
        </p:nvSpPr>
        <p:spPr>
          <a:xfrm>
            <a:off x="2560549" y="1518712"/>
            <a:ext cx="13970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4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Design/Mfr/Assemble</a:t>
            </a:r>
          </a:p>
        </p:txBody>
      </p:sp>
      <p:sp>
        <p:nvSpPr>
          <p:cNvPr id="5037" name="OTLSHAPE_SLT_1d5df9ec011640e9aeb2188e87f95a54_Title"/>
          <p:cNvSpPr txBox="1"/>
          <p:nvPr/>
        </p:nvSpPr>
        <p:spPr>
          <a:xfrm>
            <a:off x="3714325" y="3002380"/>
            <a:ext cx="2870948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4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Design/Manufacture/Assembly/Install</a:t>
            </a:r>
          </a:p>
        </p:txBody>
      </p:sp>
      <p:sp>
        <p:nvSpPr>
          <p:cNvPr id="5038" name="OTLSHAPE_SLT_b6cb667afcb24550a99081d3af728990_Title"/>
          <p:cNvSpPr txBox="1"/>
          <p:nvPr/>
        </p:nvSpPr>
        <p:spPr>
          <a:xfrm>
            <a:off x="3299316" y="3643930"/>
            <a:ext cx="9906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6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Design/Procure</a:t>
            </a:r>
          </a:p>
        </p:txBody>
      </p:sp>
      <p:sp>
        <p:nvSpPr>
          <p:cNvPr id="5039" name="OTLSHAPE_SLT_078c9e0d0dab4fe18fbf00704bb46e44_Title"/>
          <p:cNvSpPr txBox="1"/>
          <p:nvPr/>
        </p:nvSpPr>
        <p:spPr>
          <a:xfrm>
            <a:off x="5920942" y="3643930"/>
            <a:ext cx="10414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6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Assembly &amp; Test</a:t>
            </a:r>
          </a:p>
        </p:txBody>
      </p:sp>
      <p:sp>
        <p:nvSpPr>
          <p:cNvPr id="5040" name="OTLSHAPE_SLT_38527d84173a49879b5dc93d4f3fbb2d_Title"/>
          <p:cNvSpPr txBox="1"/>
          <p:nvPr/>
        </p:nvSpPr>
        <p:spPr>
          <a:xfrm>
            <a:off x="7835727" y="3643930"/>
            <a:ext cx="3937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12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Install</a:t>
            </a:r>
          </a:p>
        </p:txBody>
      </p:sp>
      <p:sp>
        <p:nvSpPr>
          <p:cNvPr id="5041" name="OTLSHAPE_SLT_810167926e9b484a83d5c0ab182a7919_Title"/>
          <p:cNvSpPr txBox="1"/>
          <p:nvPr/>
        </p:nvSpPr>
        <p:spPr>
          <a:xfrm>
            <a:off x="3560628" y="4274274"/>
            <a:ext cx="9906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6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Design/Procure</a:t>
            </a:r>
          </a:p>
        </p:txBody>
      </p:sp>
      <p:sp>
        <p:nvSpPr>
          <p:cNvPr id="5042" name="OTLSHAPE_SLT_622b91ac0512441583daa1e60f256c9e_Title"/>
          <p:cNvSpPr txBox="1"/>
          <p:nvPr/>
        </p:nvSpPr>
        <p:spPr>
          <a:xfrm>
            <a:off x="6578575" y="4274274"/>
            <a:ext cx="10414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6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Assembly &amp; Test</a:t>
            </a:r>
          </a:p>
        </p:txBody>
      </p:sp>
      <p:sp>
        <p:nvSpPr>
          <p:cNvPr id="5043" name="OTLSHAPE_SLT_22af7dd6db62470aa8e604fbcbfae9ae_Title"/>
          <p:cNvSpPr txBox="1"/>
          <p:nvPr/>
        </p:nvSpPr>
        <p:spPr>
          <a:xfrm>
            <a:off x="8540450" y="4265402"/>
            <a:ext cx="3937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914400">
              <a:defRPr sz="1200" b="1" spc="-12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Install</a:t>
            </a:r>
          </a:p>
        </p:txBody>
      </p:sp>
      <p:grpSp>
        <p:nvGrpSpPr>
          <p:cNvPr id="5046" name="Group 229"/>
          <p:cNvGrpSpPr/>
          <p:nvPr/>
        </p:nvGrpSpPr>
        <p:grpSpPr>
          <a:xfrm>
            <a:off x="2199956" y="4866304"/>
            <a:ext cx="6558400" cy="190016"/>
            <a:chOff x="0" y="0"/>
            <a:chExt cx="6558398" cy="190015"/>
          </a:xfrm>
        </p:grpSpPr>
        <p:sp>
          <p:nvSpPr>
            <p:cNvPr id="5044" name="OTLSHAPE_SLT_5ad511d693644fafbadfe828d02833cb_Shape"/>
            <p:cNvSpPr/>
            <p:nvPr/>
          </p:nvSpPr>
          <p:spPr>
            <a:xfrm>
              <a:off x="0" y="4482"/>
              <a:ext cx="6558399" cy="185534"/>
            </a:xfrm>
            <a:prstGeom prst="chevron">
              <a:avLst>
                <a:gd name="adj" fmla="val 50000"/>
              </a:avLst>
            </a:prstGeom>
            <a:solidFill>
              <a:srgbClr val="0072B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defRPr>
                  <a:latin typeface="Aptos"/>
                  <a:ea typeface="Aptos"/>
                  <a:cs typeface="Aptos"/>
                  <a:sym typeface="Aptos"/>
                </a:defRPr>
              </a:pPr>
              <a:endParaRPr/>
            </a:p>
          </p:txBody>
        </p:sp>
        <p:sp>
          <p:nvSpPr>
            <p:cNvPr id="5045" name="OTLSHAPE_SLT_5ad511d693644fafbadfe828d02833cb_Title"/>
            <p:cNvSpPr txBox="1"/>
            <p:nvPr/>
          </p:nvSpPr>
          <p:spPr>
            <a:xfrm>
              <a:off x="2027661" y="-1"/>
              <a:ext cx="2500308" cy="177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914400">
                <a:defRPr sz="1200" b="1" spc="-4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Design/Manufacture/Assembly/Install</a:t>
              </a:r>
            </a:p>
          </p:txBody>
        </p:sp>
      </p:grpSp>
      <p:sp>
        <p:nvSpPr>
          <p:cNvPr id="5047" name="OTLSHAPE_SLT_87f8dcc75d1a4f99bef394258adc7e69_Title"/>
          <p:cNvSpPr txBox="1"/>
          <p:nvPr/>
        </p:nvSpPr>
        <p:spPr>
          <a:xfrm>
            <a:off x="8609331" y="5863509"/>
            <a:ext cx="3937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914400">
              <a:defRPr sz="1200" b="1" spc="-12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Install</a:t>
            </a:r>
          </a:p>
        </p:txBody>
      </p:sp>
      <p:sp>
        <p:nvSpPr>
          <p:cNvPr id="5048" name="OTLSHAPE_SLM_8ae0ef61c990443680c6c1e60588bbeb_Title"/>
          <p:cNvSpPr txBox="1"/>
          <p:nvPr/>
        </p:nvSpPr>
        <p:spPr>
          <a:xfrm>
            <a:off x="6741538" y="5180376"/>
            <a:ext cx="24892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 defTabSz="914400">
              <a:defRPr sz="1100" b="1" spc="-6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Controls, MPS and Safety Systems installed</a:t>
            </a:r>
          </a:p>
        </p:txBody>
      </p:sp>
      <p:sp>
        <p:nvSpPr>
          <p:cNvPr id="5049" name="OTLSHAPE_SLM_8ae0ef61c990443680c6c1e60588bbeb_Date"/>
          <p:cNvSpPr txBox="1"/>
          <p:nvPr/>
        </p:nvSpPr>
        <p:spPr>
          <a:xfrm>
            <a:off x="9609028" y="5224999"/>
            <a:ext cx="380256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100" spc="-6">
                <a:solidFill>
                  <a:srgbClr val="44546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Apr 30</a:t>
            </a:r>
          </a:p>
        </p:txBody>
      </p:sp>
      <p:sp>
        <p:nvSpPr>
          <p:cNvPr id="5050" name="OTLSHAPE_SLM_1acae2f712d94a9abdea5a7f8308e38d_Title"/>
          <p:cNvSpPr txBox="1"/>
          <p:nvPr/>
        </p:nvSpPr>
        <p:spPr>
          <a:xfrm>
            <a:off x="9609028" y="6395174"/>
            <a:ext cx="1746748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 defTabSz="914400">
              <a:defRPr sz="1100" b="1" spc="-6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Last system ready for Gate 4A</a:t>
            </a:r>
          </a:p>
        </p:txBody>
      </p:sp>
      <p:sp>
        <p:nvSpPr>
          <p:cNvPr id="5051" name="OTLSHAPE_SLM_1acae2f712d94a9abdea5a7f8308e38d_Date"/>
          <p:cNvSpPr txBox="1"/>
          <p:nvPr/>
        </p:nvSpPr>
        <p:spPr>
          <a:xfrm>
            <a:off x="10743380" y="6557945"/>
            <a:ext cx="6096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 defTabSz="914400">
              <a:defRPr sz="1000" spc="-6">
                <a:solidFill>
                  <a:srgbClr val="44546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Dec 1, 2027</a:t>
            </a:r>
          </a:p>
        </p:txBody>
      </p:sp>
      <p:sp>
        <p:nvSpPr>
          <p:cNvPr id="5052" name="OTLSHAPE_TB_00000000000000000000000000000000_MiddleTimescaleInterval1"/>
          <p:cNvSpPr txBox="1"/>
          <p:nvPr/>
        </p:nvSpPr>
        <p:spPr>
          <a:xfrm>
            <a:off x="2250757" y="745959"/>
            <a:ext cx="212798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defTabSz="914400">
              <a:defRPr sz="1400" spc="-38">
                <a:solidFill>
                  <a:srgbClr val="E7E6E6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Q1</a:t>
            </a:r>
          </a:p>
        </p:txBody>
      </p:sp>
      <p:sp>
        <p:nvSpPr>
          <p:cNvPr id="5053" name="OTLSHAPE_TB_00000000000000000000000000000000_MiddleTimescaleInterval2"/>
          <p:cNvSpPr txBox="1"/>
          <p:nvPr/>
        </p:nvSpPr>
        <p:spPr>
          <a:xfrm>
            <a:off x="3034693" y="745959"/>
            <a:ext cx="212797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defTabSz="914400">
              <a:defRPr sz="1400" spc="-38">
                <a:solidFill>
                  <a:srgbClr val="E7E6E6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Q2</a:t>
            </a:r>
          </a:p>
        </p:txBody>
      </p:sp>
      <p:sp>
        <p:nvSpPr>
          <p:cNvPr id="5054" name="OTLSHAPE_TB_00000000000000000000000000000000_MiddleTimescaleInterval3"/>
          <p:cNvSpPr txBox="1"/>
          <p:nvPr/>
        </p:nvSpPr>
        <p:spPr>
          <a:xfrm>
            <a:off x="3827338" y="745959"/>
            <a:ext cx="212797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defTabSz="914400">
              <a:defRPr sz="1400" spc="-38">
                <a:solidFill>
                  <a:srgbClr val="E7E6E6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Q3</a:t>
            </a:r>
          </a:p>
        </p:txBody>
      </p:sp>
      <p:sp>
        <p:nvSpPr>
          <p:cNvPr id="5055" name="OTLSHAPE_TB_00000000000000000000000000000000_MiddleTimescaleInterval4"/>
          <p:cNvSpPr txBox="1"/>
          <p:nvPr/>
        </p:nvSpPr>
        <p:spPr>
          <a:xfrm>
            <a:off x="4628693" y="745959"/>
            <a:ext cx="212797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defTabSz="914400">
              <a:defRPr sz="1400" spc="-38">
                <a:solidFill>
                  <a:srgbClr val="E7E6E6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Q4</a:t>
            </a:r>
          </a:p>
        </p:txBody>
      </p:sp>
      <p:sp>
        <p:nvSpPr>
          <p:cNvPr id="5056" name="OTLSHAPE_TB_00000000000000000000000000000000_MiddleTimescaleInterval5"/>
          <p:cNvSpPr txBox="1"/>
          <p:nvPr/>
        </p:nvSpPr>
        <p:spPr>
          <a:xfrm>
            <a:off x="5430048" y="745959"/>
            <a:ext cx="212797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defTabSz="914400">
              <a:defRPr sz="1400" spc="-38">
                <a:solidFill>
                  <a:srgbClr val="E7E6E6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Q1</a:t>
            </a:r>
          </a:p>
        </p:txBody>
      </p:sp>
      <p:sp>
        <p:nvSpPr>
          <p:cNvPr id="5057" name="OTLSHAPE_TB_00000000000000000000000000000000_MiddleTimescaleInterval6"/>
          <p:cNvSpPr txBox="1"/>
          <p:nvPr/>
        </p:nvSpPr>
        <p:spPr>
          <a:xfrm>
            <a:off x="6213981" y="745959"/>
            <a:ext cx="212798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defTabSz="914400">
              <a:defRPr sz="1400" spc="-38">
                <a:solidFill>
                  <a:srgbClr val="E7E6E6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Q2</a:t>
            </a:r>
          </a:p>
        </p:txBody>
      </p:sp>
      <p:sp>
        <p:nvSpPr>
          <p:cNvPr id="5058" name="OTLSHAPE_TB_00000000000000000000000000000000_MiddleTimescaleInterval7"/>
          <p:cNvSpPr txBox="1"/>
          <p:nvPr/>
        </p:nvSpPr>
        <p:spPr>
          <a:xfrm>
            <a:off x="7006627" y="745959"/>
            <a:ext cx="212797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defTabSz="914400">
              <a:defRPr sz="1400" spc="-38">
                <a:solidFill>
                  <a:srgbClr val="E7E6E6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Q3</a:t>
            </a:r>
          </a:p>
        </p:txBody>
      </p:sp>
      <p:sp>
        <p:nvSpPr>
          <p:cNvPr id="5059" name="OTLSHAPE_TB_00000000000000000000000000000000_MiddleTimescaleInterval8"/>
          <p:cNvSpPr txBox="1"/>
          <p:nvPr/>
        </p:nvSpPr>
        <p:spPr>
          <a:xfrm>
            <a:off x="7807983" y="745959"/>
            <a:ext cx="212797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defTabSz="914400">
              <a:defRPr sz="1400" spc="-38">
                <a:solidFill>
                  <a:srgbClr val="E7E6E6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Q4</a:t>
            </a:r>
          </a:p>
        </p:txBody>
      </p:sp>
      <p:sp>
        <p:nvSpPr>
          <p:cNvPr id="5060" name="OTLSHAPE_TB_00000000000000000000000000000000_MiddleTimescaleInterval9"/>
          <p:cNvSpPr txBox="1"/>
          <p:nvPr/>
        </p:nvSpPr>
        <p:spPr>
          <a:xfrm>
            <a:off x="8609338" y="745959"/>
            <a:ext cx="212797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defTabSz="914400">
              <a:defRPr sz="1400" spc="-38">
                <a:solidFill>
                  <a:srgbClr val="E7E6E6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Q1</a:t>
            </a:r>
          </a:p>
        </p:txBody>
      </p:sp>
      <p:sp>
        <p:nvSpPr>
          <p:cNvPr id="5061" name="OTLSHAPE_TB_00000000000000000000000000000000_MiddleTimescaleInterval10"/>
          <p:cNvSpPr txBox="1"/>
          <p:nvPr/>
        </p:nvSpPr>
        <p:spPr>
          <a:xfrm>
            <a:off x="9393272" y="745959"/>
            <a:ext cx="212797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defTabSz="914400">
              <a:defRPr sz="1400" spc="-38">
                <a:solidFill>
                  <a:srgbClr val="E7E6E6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Q2</a:t>
            </a:r>
          </a:p>
        </p:txBody>
      </p:sp>
      <p:sp>
        <p:nvSpPr>
          <p:cNvPr id="5062" name="OTLSHAPE_TB_00000000000000000000000000000000_MiddleTimescaleInterval11"/>
          <p:cNvSpPr txBox="1"/>
          <p:nvPr/>
        </p:nvSpPr>
        <p:spPr>
          <a:xfrm>
            <a:off x="10185917" y="745959"/>
            <a:ext cx="212798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defTabSz="914400">
              <a:defRPr sz="1400" spc="-38">
                <a:solidFill>
                  <a:srgbClr val="E7E6E6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Q3</a:t>
            </a:r>
          </a:p>
        </p:txBody>
      </p:sp>
      <p:sp>
        <p:nvSpPr>
          <p:cNvPr id="5063" name="OTLSHAPE_TB_00000000000000000000000000000000_MiddleTimescaleInterval12"/>
          <p:cNvSpPr txBox="1"/>
          <p:nvPr/>
        </p:nvSpPr>
        <p:spPr>
          <a:xfrm>
            <a:off x="10987272" y="745959"/>
            <a:ext cx="212798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defTabSz="914400">
              <a:defRPr sz="1400" spc="-38">
                <a:solidFill>
                  <a:srgbClr val="E7E6E6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Q4</a:t>
            </a:r>
          </a:p>
        </p:txBody>
      </p:sp>
      <p:sp>
        <p:nvSpPr>
          <p:cNvPr id="5064" name="OTLSHAPE_SLT_b079c4f870dd484eb5c561a0ffb912ec_Title"/>
          <p:cNvSpPr txBox="1"/>
          <p:nvPr/>
        </p:nvSpPr>
        <p:spPr>
          <a:xfrm>
            <a:off x="7010993" y="5863509"/>
            <a:ext cx="7112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6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Assy &amp; Test</a:t>
            </a:r>
          </a:p>
        </p:txBody>
      </p:sp>
      <p:sp>
        <p:nvSpPr>
          <p:cNvPr id="5065" name="OTLSHAPE_SLT_03612c37fbd34029a4e35a3fefbab578_Title"/>
          <p:cNvSpPr txBox="1"/>
          <p:nvPr/>
        </p:nvSpPr>
        <p:spPr>
          <a:xfrm>
            <a:off x="4641210" y="5630782"/>
            <a:ext cx="13208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6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Design, Manufacture</a:t>
            </a:r>
          </a:p>
        </p:txBody>
      </p:sp>
      <p:sp>
        <p:nvSpPr>
          <p:cNvPr id="5066" name="OTLSHAPE_SLT_7f6227ac72f84eb7b6e96c105be5142e_Title"/>
          <p:cNvSpPr txBox="1"/>
          <p:nvPr/>
        </p:nvSpPr>
        <p:spPr>
          <a:xfrm>
            <a:off x="9292932" y="6172437"/>
            <a:ext cx="15875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6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Testing &amp; Commissioning</a:t>
            </a:r>
          </a:p>
        </p:txBody>
      </p:sp>
      <p:sp>
        <p:nvSpPr>
          <p:cNvPr id="5067" name="OTLSHAPE_SLT_7ee706f55bad4ebe8516f22a995b736b_Title"/>
          <p:cNvSpPr txBox="1"/>
          <p:nvPr/>
        </p:nvSpPr>
        <p:spPr>
          <a:xfrm>
            <a:off x="5312626" y="1510086"/>
            <a:ext cx="3556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14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Delay</a:t>
            </a:r>
          </a:p>
        </p:txBody>
      </p:sp>
      <p:sp>
        <p:nvSpPr>
          <p:cNvPr id="5068" name="OTLSHAPE_TB_00000000000000000000000000000000_Separator1"/>
          <p:cNvSpPr/>
          <p:nvPr/>
        </p:nvSpPr>
        <p:spPr>
          <a:xfrm>
            <a:off x="5379247" y="588733"/>
            <a:ext cx="1" cy="146305"/>
          </a:xfrm>
          <a:prstGeom prst="line">
            <a:avLst/>
          </a:prstGeom>
          <a:ln w="6350">
            <a:solidFill>
              <a:srgbClr val="E7E6E6">
                <a:alpha val="29804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69" name="OTLSHAPE_TB_00000000000000000000000000000000_Separator2"/>
          <p:cNvSpPr/>
          <p:nvPr/>
        </p:nvSpPr>
        <p:spPr>
          <a:xfrm>
            <a:off x="8558537" y="588733"/>
            <a:ext cx="1" cy="146305"/>
          </a:xfrm>
          <a:prstGeom prst="line">
            <a:avLst/>
          </a:prstGeom>
          <a:ln w="6350">
            <a:solidFill>
              <a:srgbClr val="E7E6E6">
                <a:alpha val="29804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70" name="OTLSHAPE_TB_00000000000000000000000000000000_MiddleSeparator1"/>
          <p:cNvSpPr/>
          <p:nvPr/>
        </p:nvSpPr>
        <p:spPr>
          <a:xfrm>
            <a:off x="2983893" y="780757"/>
            <a:ext cx="1" cy="146305"/>
          </a:xfrm>
          <a:prstGeom prst="line">
            <a:avLst/>
          </a:prstGeom>
          <a:ln w="6350">
            <a:solidFill>
              <a:srgbClr val="E7E6E6">
                <a:alpha val="29804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71" name="OTLSHAPE_TB_00000000000000000000000000000000_MiddleSeparator2"/>
          <p:cNvSpPr/>
          <p:nvPr/>
        </p:nvSpPr>
        <p:spPr>
          <a:xfrm>
            <a:off x="3776536" y="780757"/>
            <a:ext cx="1" cy="146305"/>
          </a:xfrm>
          <a:prstGeom prst="line">
            <a:avLst/>
          </a:prstGeom>
          <a:ln w="6350">
            <a:solidFill>
              <a:srgbClr val="E7E6E6">
                <a:alpha val="29804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72" name="OTLSHAPE_TB_00000000000000000000000000000000_MiddleSeparator3"/>
          <p:cNvSpPr/>
          <p:nvPr/>
        </p:nvSpPr>
        <p:spPr>
          <a:xfrm>
            <a:off x="4577892" y="780757"/>
            <a:ext cx="1" cy="146305"/>
          </a:xfrm>
          <a:prstGeom prst="line">
            <a:avLst/>
          </a:prstGeom>
          <a:ln w="6350">
            <a:solidFill>
              <a:srgbClr val="E7E6E6">
                <a:alpha val="29804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73" name="OTLSHAPE_TB_00000000000000000000000000000000_MiddleSeparator4"/>
          <p:cNvSpPr/>
          <p:nvPr/>
        </p:nvSpPr>
        <p:spPr>
          <a:xfrm>
            <a:off x="5379247" y="780757"/>
            <a:ext cx="1" cy="146305"/>
          </a:xfrm>
          <a:prstGeom prst="line">
            <a:avLst/>
          </a:prstGeom>
          <a:ln w="6350">
            <a:solidFill>
              <a:srgbClr val="E7E6E6">
                <a:alpha val="29804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74" name="OTLSHAPE_TB_00000000000000000000000000000000_MiddleSeparator5"/>
          <p:cNvSpPr/>
          <p:nvPr/>
        </p:nvSpPr>
        <p:spPr>
          <a:xfrm>
            <a:off x="6163181" y="780757"/>
            <a:ext cx="1" cy="146305"/>
          </a:xfrm>
          <a:prstGeom prst="line">
            <a:avLst/>
          </a:prstGeom>
          <a:ln w="6350">
            <a:solidFill>
              <a:srgbClr val="E7E6E6">
                <a:alpha val="29804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75" name="OTLSHAPE_TB_00000000000000000000000000000000_MiddleSeparator6"/>
          <p:cNvSpPr/>
          <p:nvPr/>
        </p:nvSpPr>
        <p:spPr>
          <a:xfrm>
            <a:off x="6955827" y="780757"/>
            <a:ext cx="1" cy="146305"/>
          </a:xfrm>
          <a:prstGeom prst="line">
            <a:avLst/>
          </a:prstGeom>
          <a:ln w="6350">
            <a:solidFill>
              <a:srgbClr val="E7E6E6">
                <a:alpha val="29804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76" name="OTLSHAPE_TB_00000000000000000000000000000000_MiddleSeparator7"/>
          <p:cNvSpPr/>
          <p:nvPr/>
        </p:nvSpPr>
        <p:spPr>
          <a:xfrm>
            <a:off x="7757182" y="780757"/>
            <a:ext cx="1" cy="146305"/>
          </a:xfrm>
          <a:prstGeom prst="line">
            <a:avLst/>
          </a:prstGeom>
          <a:ln w="6350">
            <a:solidFill>
              <a:srgbClr val="E7E6E6">
                <a:alpha val="29804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77" name="OTLSHAPE_TB_00000000000000000000000000000000_MiddleSeparator8"/>
          <p:cNvSpPr/>
          <p:nvPr/>
        </p:nvSpPr>
        <p:spPr>
          <a:xfrm>
            <a:off x="8558537" y="780757"/>
            <a:ext cx="1" cy="146305"/>
          </a:xfrm>
          <a:prstGeom prst="line">
            <a:avLst/>
          </a:prstGeom>
          <a:ln w="6350">
            <a:solidFill>
              <a:srgbClr val="E7E6E6">
                <a:alpha val="29804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78" name="OTLSHAPE_TB_00000000000000000000000000000000_MiddleSeparator9"/>
          <p:cNvSpPr/>
          <p:nvPr/>
        </p:nvSpPr>
        <p:spPr>
          <a:xfrm>
            <a:off x="9342472" y="780757"/>
            <a:ext cx="1" cy="146305"/>
          </a:xfrm>
          <a:prstGeom prst="line">
            <a:avLst/>
          </a:prstGeom>
          <a:ln w="6350">
            <a:solidFill>
              <a:srgbClr val="E7E6E6">
                <a:alpha val="29804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79" name="OTLSHAPE_TB_00000000000000000000000000000000_MiddleSeparator10"/>
          <p:cNvSpPr/>
          <p:nvPr/>
        </p:nvSpPr>
        <p:spPr>
          <a:xfrm>
            <a:off x="10135117" y="780757"/>
            <a:ext cx="1" cy="146305"/>
          </a:xfrm>
          <a:prstGeom prst="line">
            <a:avLst/>
          </a:prstGeom>
          <a:ln w="6350">
            <a:solidFill>
              <a:srgbClr val="E7E6E6">
                <a:alpha val="29804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80" name="OTLSHAPE_TB_00000000000000000000000000000000_MiddleSeparator11"/>
          <p:cNvSpPr/>
          <p:nvPr/>
        </p:nvSpPr>
        <p:spPr>
          <a:xfrm>
            <a:off x="10936472" y="780757"/>
            <a:ext cx="1" cy="146305"/>
          </a:xfrm>
          <a:prstGeom prst="line">
            <a:avLst/>
          </a:prstGeom>
          <a:ln w="6350">
            <a:solidFill>
              <a:srgbClr val="E7E6E6">
                <a:alpha val="29804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81" name="OTLSHAPE_SLA_4aecc1a24a3748a38ae3079e0931feba_Shape"/>
          <p:cNvSpPr/>
          <p:nvPr/>
        </p:nvSpPr>
        <p:spPr>
          <a:xfrm>
            <a:off x="5825664" y="4274273"/>
            <a:ext cx="152401" cy="177801"/>
          </a:xfrm>
          <a:prstGeom prst="diamond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82" name="OTLSHAPE_SLA_01492ee704c84791b84e9d58595aaf9e_Shape"/>
          <p:cNvSpPr/>
          <p:nvPr/>
        </p:nvSpPr>
        <p:spPr>
          <a:xfrm>
            <a:off x="7457871" y="3643931"/>
            <a:ext cx="152401" cy="177801"/>
          </a:xfrm>
          <a:prstGeom prst="diamond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83" name="OTLSHAPE_SLA_1652b6dbb13c4dd9a1258a93ba455494_Shape"/>
          <p:cNvSpPr/>
          <p:nvPr/>
        </p:nvSpPr>
        <p:spPr>
          <a:xfrm>
            <a:off x="8748534" y="4853816"/>
            <a:ext cx="152401" cy="177801"/>
          </a:xfrm>
          <a:prstGeom prst="diamond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84" name="OTLSHAPE_SLA_f826b41ac64643a8ae81f660c2a2f7c9_Shape"/>
          <p:cNvSpPr/>
          <p:nvPr/>
        </p:nvSpPr>
        <p:spPr>
          <a:xfrm>
            <a:off x="5312874" y="3643931"/>
            <a:ext cx="152401" cy="177801"/>
          </a:xfrm>
          <a:prstGeom prst="diamond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85" name="OTLSHAPE_SLA_94a0c04d61d34c5490ed4f271dd20dac_Shape"/>
          <p:cNvSpPr/>
          <p:nvPr/>
        </p:nvSpPr>
        <p:spPr>
          <a:xfrm>
            <a:off x="8221019" y="4274273"/>
            <a:ext cx="152401" cy="177801"/>
          </a:xfrm>
          <a:prstGeom prst="diamond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86" name="OTLSHAPE_SLA_693e1c18a5144944a1d2f2d5fd1cc8b1_Shape"/>
          <p:cNvSpPr/>
          <p:nvPr/>
        </p:nvSpPr>
        <p:spPr>
          <a:xfrm>
            <a:off x="3970358" y="1239313"/>
            <a:ext cx="152401" cy="177801"/>
          </a:xfrm>
          <a:prstGeom prst="diamond">
            <a:avLst/>
          </a:prstGeom>
          <a:solidFill>
            <a:srgbClr val="1AAA42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87" name="OTLSHAPE_SLT_9ef57505ef5d475fb42524f57b45d03d_Shape"/>
          <p:cNvSpPr/>
          <p:nvPr/>
        </p:nvSpPr>
        <p:spPr>
          <a:xfrm>
            <a:off x="4070141" y="2089686"/>
            <a:ext cx="2288098" cy="203167"/>
          </a:xfrm>
          <a:prstGeom prst="chevron">
            <a:avLst>
              <a:gd name="adj" fmla="val 50000"/>
            </a:avLst>
          </a:prstGeom>
          <a:solidFill>
            <a:srgbClr val="0072BC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88" name="OTLSHAPE_SLT_9ef57505ef5d475fb42524f57b45d03d_Title"/>
          <p:cNvSpPr txBox="1"/>
          <p:nvPr/>
        </p:nvSpPr>
        <p:spPr>
          <a:xfrm>
            <a:off x="4767427" y="2102385"/>
            <a:ext cx="8128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8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APTW Install</a:t>
            </a:r>
          </a:p>
        </p:txBody>
      </p:sp>
      <p:sp>
        <p:nvSpPr>
          <p:cNvPr id="5089" name="OTLSHAPE_SLA_439ca32a204b4bfeac96d7a55f50a0bf_Shape"/>
          <p:cNvSpPr/>
          <p:nvPr/>
        </p:nvSpPr>
        <p:spPr>
          <a:xfrm>
            <a:off x="7534536" y="2111861"/>
            <a:ext cx="152401" cy="177801"/>
          </a:xfrm>
          <a:prstGeom prst="diamond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90" name="OTLSHAPE_SLT_b6226edef9a344249a57f14ac3b44838_Shape"/>
          <p:cNvSpPr/>
          <p:nvPr/>
        </p:nvSpPr>
        <p:spPr>
          <a:xfrm>
            <a:off x="5109226" y="2679136"/>
            <a:ext cx="1952091" cy="188679"/>
          </a:xfrm>
          <a:prstGeom prst="chevron">
            <a:avLst>
              <a:gd name="adj" fmla="val 50000"/>
            </a:avLst>
          </a:prstGeom>
          <a:solidFill>
            <a:srgbClr val="0072BC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91" name="OTLSHAPE_SLT_b6226edef9a344249a57f14ac3b44838_Title"/>
          <p:cNvSpPr txBox="1"/>
          <p:nvPr/>
        </p:nvSpPr>
        <p:spPr>
          <a:xfrm>
            <a:off x="5669955" y="2710123"/>
            <a:ext cx="7366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8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AETE Install</a:t>
            </a:r>
          </a:p>
        </p:txBody>
      </p:sp>
      <p:sp>
        <p:nvSpPr>
          <p:cNvPr id="5092" name="OTLSHAPE_SLA_6a88b7105ffd445e93c2cb66425934a7_Shape"/>
          <p:cNvSpPr/>
          <p:nvPr/>
        </p:nvSpPr>
        <p:spPr>
          <a:xfrm>
            <a:off x="7782146" y="2691834"/>
            <a:ext cx="152401" cy="177801"/>
          </a:xfrm>
          <a:prstGeom prst="diamond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093" name="OTLSHAPE_SLA_4aecc1a24a3748a38ae3079e0931feba_Title"/>
          <p:cNvSpPr txBox="1"/>
          <p:nvPr/>
        </p:nvSpPr>
        <p:spPr>
          <a:xfrm>
            <a:off x="4973453" y="3913340"/>
            <a:ext cx="18669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100" b="1" spc="-4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Ready to start module assembly</a:t>
            </a:r>
          </a:p>
        </p:txBody>
      </p:sp>
      <p:sp>
        <p:nvSpPr>
          <p:cNvPr id="5094" name="OTLSHAPE_SLA_4aecc1a24a3748a38ae3079e0931feba_Date"/>
          <p:cNvSpPr txBox="1"/>
          <p:nvPr/>
        </p:nvSpPr>
        <p:spPr>
          <a:xfrm>
            <a:off x="5748470" y="4076111"/>
            <a:ext cx="3175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000" spc="-4">
                <a:solidFill>
                  <a:srgbClr val="44546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Mar 1</a:t>
            </a:r>
          </a:p>
        </p:txBody>
      </p:sp>
      <p:sp>
        <p:nvSpPr>
          <p:cNvPr id="5095" name="OTLSHAPE_SLA_01492ee704c84791b84e9d58595aaf9e_Title"/>
          <p:cNvSpPr txBox="1"/>
          <p:nvPr/>
        </p:nvSpPr>
        <p:spPr>
          <a:xfrm>
            <a:off x="6804128" y="3282996"/>
            <a:ext cx="14097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100" b="1" spc="-4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Modules ready to install</a:t>
            </a:r>
          </a:p>
        </p:txBody>
      </p:sp>
      <p:sp>
        <p:nvSpPr>
          <p:cNvPr id="5096" name="OTLSHAPE_SLA_01492ee704c84791b84e9d58595aaf9e_Date"/>
          <p:cNvSpPr txBox="1"/>
          <p:nvPr/>
        </p:nvSpPr>
        <p:spPr>
          <a:xfrm>
            <a:off x="7363901" y="3445768"/>
            <a:ext cx="2921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000" spc="-6">
                <a:solidFill>
                  <a:srgbClr val="44546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Sep 1</a:t>
            </a:r>
          </a:p>
        </p:txBody>
      </p:sp>
      <p:sp>
        <p:nvSpPr>
          <p:cNvPr id="5097" name="OTLSHAPE_SLA_1652b6dbb13c4dd9a1258a93ba455494_Title"/>
          <p:cNvSpPr txBox="1"/>
          <p:nvPr/>
        </p:nvSpPr>
        <p:spPr>
          <a:xfrm>
            <a:off x="7642290" y="4543683"/>
            <a:ext cx="18415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100" b="1" spc="-4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BL4N and electron line installed</a:t>
            </a:r>
          </a:p>
        </p:txBody>
      </p:sp>
      <p:sp>
        <p:nvSpPr>
          <p:cNvPr id="5098" name="OTLSHAPE_SLA_1652b6dbb13c4dd9a1258a93ba455494_Date"/>
          <p:cNvSpPr txBox="1"/>
          <p:nvPr/>
        </p:nvSpPr>
        <p:spPr>
          <a:xfrm>
            <a:off x="8364666" y="4695914"/>
            <a:ext cx="3937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100" spc="-9">
                <a:solidFill>
                  <a:srgbClr val="44546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Jan 31</a:t>
            </a:r>
          </a:p>
        </p:txBody>
      </p:sp>
      <p:sp>
        <p:nvSpPr>
          <p:cNvPr id="5099" name="OTLSHAPE_SLA_f826b41ac64643a8ae81f660c2a2f7c9_Title"/>
          <p:cNvSpPr txBox="1"/>
          <p:nvPr/>
        </p:nvSpPr>
        <p:spPr>
          <a:xfrm>
            <a:off x="4450829" y="3282996"/>
            <a:ext cx="18669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100" b="1" spc="-4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Ready to start module assembly</a:t>
            </a:r>
          </a:p>
        </p:txBody>
      </p:sp>
      <p:sp>
        <p:nvSpPr>
          <p:cNvPr id="5100" name="OTLSHAPE_SLA_f826b41ac64643a8ae81f660c2a2f7c9_Date"/>
          <p:cNvSpPr txBox="1"/>
          <p:nvPr/>
        </p:nvSpPr>
        <p:spPr>
          <a:xfrm>
            <a:off x="5202966" y="3445768"/>
            <a:ext cx="3556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000" spc="-6">
                <a:solidFill>
                  <a:srgbClr val="44546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Dec 31</a:t>
            </a:r>
          </a:p>
        </p:txBody>
      </p:sp>
      <p:sp>
        <p:nvSpPr>
          <p:cNvPr id="5101" name="OTLSHAPE_SLA_94a0c04d61d34c5490ed4f271dd20dac_Title"/>
          <p:cNvSpPr txBox="1"/>
          <p:nvPr/>
        </p:nvSpPr>
        <p:spPr>
          <a:xfrm>
            <a:off x="7596772" y="3913340"/>
            <a:ext cx="14097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100" b="1" spc="-4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Modules ready to install</a:t>
            </a:r>
          </a:p>
        </p:txBody>
      </p:sp>
      <p:sp>
        <p:nvSpPr>
          <p:cNvPr id="5102" name="OTLSHAPE_SLA_94a0c04d61d34c5490ed4f271dd20dac_Date"/>
          <p:cNvSpPr txBox="1"/>
          <p:nvPr/>
        </p:nvSpPr>
        <p:spPr>
          <a:xfrm>
            <a:off x="8153138" y="4076111"/>
            <a:ext cx="2921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000" spc="-6">
                <a:solidFill>
                  <a:srgbClr val="44546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Dec 1</a:t>
            </a:r>
          </a:p>
        </p:txBody>
      </p:sp>
      <p:sp>
        <p:nvSpPr>
          <p:cNvPr id="5103" name="OTLSHAPE_SLA_693e1c18a5144944a1d2f2d5fd1cc8b1_Title"/>
          <p:cNvSpPr txBox="1"/>
          <p:nvPr/>
        </p:nvSpPr>
        <p:spPr>
          <a:xfrm>
            <a:off x="2931753" y="1033403"/>
            <a:ext cx="22352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100" b="1" spc="-4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Fixed Shielding Construction Complete</a:t>
            </a:r>
          </a:p>
        </p:txBody>
      </p:sp>
      <p:sp>
        <p:nvSpPr>
          <p:cNvPr id="5104" name="OTLSHAPE_SLA_439ca32a204b4bfeac96d7a55f50a0bf_Title"/>
          <p:cNvSpPr txBox="1"/>
          <p:nvPr/>
        </p:nvSpPr>
        <p:spPr>
          <a:xfrm>
            <a:off x="5006216" y="1750022"/>
            <a:ext cx="23368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100" b="1" spc="-4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Proton Station ready to receive modules</a:t>
            </a:r>
          </a:p>
        </p:txBody>
      </p:sp>
      <p:sp>
        <p:nvSpPr>
          <p:cNvPr id="5105" name="OTLSHAPE_SLA_439ca32a204b4bfeac96d7a55f50a0bf_Date"/>
          <p:cNvSpPr txBox="1"/>
          <p:nvPr/>
        </p:nvSpPr>
        <p:spPr>
          <a:xfrm>
            <a:off x="7130125" y="1906708"/>
            <a:ext cx="617145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100" spc="-9">
                <a:solidFill>
                  <a:srgbClr val="44546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Sep 25</a:t>
            </a:r>
          </a:p>
        </p:txBody>
      </p:sp>
      <p:sp>
        <p:nvSpPr>
          <p:cNvPr id="5106" name="OTLSHAPE_SLA_6a88b7105ffd445e93c2cb66425934a7_Title"/>
          <p:cNvSpPr txBox="1"/>
          <p:nvPr/>
        </p:nvSpPr>
        <p:spPr>
          <a:xfrm>
            <a:off x="5757290" y="2345727"/>
            <a:ext cx="24257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100" b="1" spc="-4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Electron Station ready to receive modules</a:t>
            </a:r>
          </a:p>
        </p:txBody>
      </p:sp>
      <p:sp>
        <p:nvSpPr>
          <p:cNvPr id="5107" name="OTLSHAPE_SLA_6a88b7105ffd445e93c2cb66425934a7_Date"/>
          <p:cNvSpPr txBox="1"/>
          <p:nvPr/>
        </p:nvSpPr>
        <p:spPr>
          <a:xfrm>
            <a:off x="7218694" y="2491193"/>
            <a:ext cx="782199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100" spc="-9">
                <a:solidFill>
                  <a:srgbClr val="44546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Oct 2</a:t>
            </a:r>
          </a:p>
        </p:txBody>
      </p:sp>
      <p:sp>
        <p:nvSpPr>
          <p:cNvPr id="5108" name="OTLSHAPE_SLM_1acae2f712d94a9abdea5a7f8308e38d_Shape"/>
          <p:cNvSpPr/>
          <p:nvPr/>
        </p:nvSpPr>
        <p:spPr>
          <a:xfrm>
            <a:off x="5264005" y="6466337"/>
            <a:ext cx="152401" cy="177801"/>
          </a:xfrm>
          <a:prstGeom prst="diamond">
            <a:avLst/>
          </a:prstGeom>
          <a:solidFill>
            <a:srgbClr val="00B050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109" name="OTLSHAPE_SLM_1acae2f712d94a9abdea5a7f8308e38d_Title"/>
          <p:cNvSpPr txBox="1"/>
          <p:nvPr/>
        </p:nvSpPr>
        <p:spPr>
          <a:xfrm>
            <a:off x="4247667" y="6376886"/>
            <a:ext cx="10541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 defTabSz="914400">
              <a:defRPr sz="1100" b="1" spc="-6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Gate 3 Complete </a:t>
            </a:r>
          </a:p>
        </p:txBody>
      </p:sp>
      <p:sp>
        <p:nvSpPr>
          <p:cNvPr id="5110" name="OTLSHAPE_SLM_1acae2f712d94a9abdea5a7f8308e38d_Date"/>
          <p:cNvSpPr txBox="1"/>
          <p:nvPr/>
        </p:nvSpPr>
        <p:spPr>
          <a:xfrm>
            <a:off x="4597932" y="6539657"/>
            <a:ext cx="6096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 defTabSz="914400">
              <a:defRPr sz="1000" spc="-6">
                <a:solidFill>
                  <a:srgbClr val="44546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Dec 1, 2025</a:t>
            </a:r>
          </a:p>
        </p:txBody>
      </p:sp>
      <p:sp>
        <p:nvSpPr>
          <p:cNvPr id="5111" name="OTLSHAPE_SLA_439ca32a204b4bfeac96d7a55f50a0bf_Title"/>
          <p:cNvSpPr txBox="1"/>
          <p:nvPr/>
        </p:nvSpPr>
        <p:spPr>
          <a:xfrm>
            <a:off x="6970048" y="1520700"/>
            <a:ext cx="4397728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100" b="1" spc="-4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Resource ramp-up in 2025 lower than planned + extended running period</a:t>
            </a:r>
          </a:p>
        </p:txBody>
      </p:sp>
      <p:sp>
        <p:nvSpPr>
          <p:cNvPr id="5112" name="OTLSHAPE_SLT_7ee706f55bad4ebe8516f22a995b736b_Shape"/>
          <p:cNvSpPr/>
          <p:nvPr/>
        </p:nvSpPr>
        <p:spPr>
          <a:xfrm>
            <a:off x="6259245" y="2088060"/>
            <a:ext cx="1306596" cy="201601"/>
          </a:xfrm>
          <a:prstGeom prst="chevron">
            <a:avLst>
              <a:gd name="adj" fmla="val 50000"/>
            </a:avLst>
          </a:prstGeom>
          <a:solidFill>
            <a:srgbClr val="78206E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113" name="OTLSHAPE_SLT_7ee706f55bad4ebe8516f22a995b736b_Shape"/>
          <p:cNvSpPr/>
          <p:nvPr/>
        </p:nvSpPr>
        <p:spPr>
          <a:xfrm>
            <a:off x="6963670" y="2679300"/>
            <a:ext cx="818478" cy="190337"/>
          </a:xfrm>
          <a:prstGeom prst="chevron">
            <a:avLst>
              <a:gd name="adj" fmla="val 50000"/>
            </a:avLst>
          </a:prstGeom>
          <a:solidFill>
            <a:srgbClr val="78206E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114" name="OTLSHAPE_SLT_5ad511d693644fafbadfe828d02833cb_Shape"/>
          <p:cNvSpPr/>
          <p:nvPr/>
        </p:nvSpPr>
        <p:spPr>
          <a:xfrm>
            <a:off x="2187124" y="5336883"/>
            <a:ext cx="7409527" cy="186029"/>
          </a:xfrm>
          <a:prstGeom prst="chevron">
            <a:avLst>
              <a:gd name="adj" fmla="val 50000"/>
            </a:avLst>
          </a:prstGeom>
          <a:solidFill>
            <a:srgbClr val="0072BC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115" name="OTLSHAPE_SLT_810167926e9b484a83d5c0ab182a7919_Title"/>
          <p:cNvSpPr txBox="1"/>
          <p:nvPr/>
        </p:nvSpPr>
        <p:spPr>
          <a:xfrm>
            <a:off x="4167837" y="5340439"/>
            <a:ext cx="2577532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6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Design/Procure/Assembly /Install</a:t>
            </a:r>
          </a:p>
        </p:txBody>
      </p:sp>
      <p:sp>
        <p:nvSpPr>
          <p:cNvPr id="5116" name="OTLSHAPE_SLM_8ae0ef61c990443680c6c1e60588bbeb_Shape"/>
          <p:cNvSpPr/>
          <p:nvPr/>
        </p:nvSpPr>
        <p:spPr>
          <a:xfrm>
            <a:off x="9525242" y="5326436"/>
            <a:ext cx="152401" cy="177801"/>
          </a:xfrm>
          <a:prstGeom prst="diamond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914400">
              <a:defRPr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5117" name="OTLSHAPE_SLT_7ee706f55bad4ebe8516f22a995b736b_Title"/>
          <p:cNvSpPr txBox="1"/>
          <p:nvPr/>
        </p:nvSpPr>
        <p:spPr>
          <a:xfrm>
            <a:off x="6639348" y="2094762"/>
            <a:ext cx="3556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14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Delay</a:t>
            </a:r>
          </a:p>
        </p:txBody>
      </p:sp>
      <p:sp>
        <p:nvSpPr>
          <p:cNvPr id="5118" name="OTLSHAPE_SLT_7ee706f55bad4ebe8516f22a995b736b_Title"/>
          <p:cNvSpPr txBox="1"/>
          <p:nvPr/>
        </p:nvSpPr>
        <p:spPr>
          <a:xfrm>
            <a:off x="7115547" y="2702311"/>
            <a:ext cx="3556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1200" b="1" spc="-14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Delay</a:t>
            </a:r>
          </a:p>
        </p:txBody>
      </p:sp>
      <p:sp>
        <p:nvSpPr>
          <p:cNvPr id="5119" name="Straight Connector 8"/>
          <p:cNvSpPr/>
          <p:nvPr/>
        </p:nvSpPr>
        <p:spPr>
          <a:xfrm>
            <a:off x="6153656" y="1288716"/>
            <a:ext cx="11436" cy="439548"/>
          </a:xfrm>
          <a:prstGeom prst="line">
            <a:avLst/>
          </a:prstGeom>
          <a:ln w="12700">
            <a:solidFill>
              <a:srgbClr val="FF0000"/>
            </a:solidFill>
            <a:prstDash val="dash"/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120" name="Straight Connector 10"/>
          <p:cNvSpPr/>
          <p:nvPr/>
        </p:nvSpPr>
        <p:spPr>
          <a:xfrm>
            <a:off x="6707979" y="1895474"/>
            <a:ext cx="1" cy="356922"/>
          </a:xfrm>
          <a:prstGeom prst="line">
            <a:avLst/>
          </a:prstGeom>
          <a:ln w="12700">
            <a:solidFill>
              <a:srgbClr val="FF0000"/>
            </a:solidFill>
            <a:prstDash val="dash"/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121" name="Straight Connector 11"/>
          <p:cNvSpPr/>
          <p:nvPr/>
        </p:nvSpPr>
        <p:spPr>
          <a:xfrm>
            <a:off x="7217436" y="2537706"/>
            <a:ext cx="12333" cy="259724"/>
          </a:xfrm>
          <a:prstGeom prst="line">
            <a:avLst/>
          </a:prstGeom>
          <a:ln w="12700">
            <a:solidFill>
              <a:srgbClr val="FF0000"/>
            </a:solidFill>
            <a:prstDash val="dash"/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122" name="Title 1"/>
          <p:cNvSpPr txBox="1"/>
          <p:nvPr/>
        </p:nvSpPr>
        <p:spPr>
          <a:xfrm>
            <a:off x="106979" y="45722"/>
            <a:ext cx="7011001" cy="548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914400">
              <a:lnSpc>
                <a:spcPct val="90000"/>
              </a:lnSpc>
              <a:defRPr sz="3200" b="1">
                <a:solidFill>
                  <a:srgbClr val="00A9FF"/>
                </a:solidFill>
              </a:defRPr>
            </a:lvl1pPr>
          </a:lstStyle>
          <a:p>
            <a:r>
              <a:t>ARIEL LS26 Timeline </a:t>
            </a:r>
          </a:p>
        </p:txBody>
      </p:sp>
      <p:sp>
        <p:nvSpPr>
          <p:cNvPr id="5123" name="TextBox 3"/>
          <p:cNvSpPr/>
          <p:nvPr/>
        </p:nvSpPr>
        <p:spPr>
          <a:xfrm>
            <a:off x="7997529" y="1016546"/>
            <a:ext cx="3867299" cy="36933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124" name="TextBox 7"/>
          <p:cNvSpPr txBox="1"/>
          <p:nvPr/>
        </p:nvSpPr>
        <p:spPr>
          <a:xfrm>
            <a:off x="8748534" y="1839354"/>
            <a:ext cx="3254254" cy="138060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500" b="1">
                <a:solidFill>
                  <a:srgbClr val="00B0F0"/>
                </a:solidFill>
              </a:defRPr>
            </a:pPr>
            <a:r>
              <a:rPr dirty="0"/>
              <a:t>After delays in 2025, ARIEL is on track for substantial completion of system installations in LS26 and begin commissioning in 2027.</a:t>
            </a:r>
          </a:p>
          <a:p>
            <a:pPr>
              <a:defRPr sz="1500" b="1">
                <a:solidFill>
                  <a:srgbClr val="00B0F0"/>
                </a:solidFill>
              </a:defRPr>
            </a:pPr>
            <a:r>
              <a:rPr dirty="0"/>
              <a:t>LS26 has enabled TRIUMF to double the size of the ARIEL team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11890601" y="1027620"/>
            <a:ext cx="174772" cy="22698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pic>
        <p:nvPicPr>
          <p:cNvPr id="5127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2869" y="4296031"/>
            <a:ext cx="4183318" cy="2347723"/>
          </a:xfrm>
          <a:prstGeom prst="rect">
            <a:avLst/>
          </a:prstGeom>
          <a:ln w="12700">
            <a:miter lim="400000"/>
          </a:ln>
        </p:spPr>
      </p:pic>
      <p:pic>
        <p:nvPicPr>
          <p:cNvPr id="5128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33" y="3224980"/>
            <a:ext cx="2968132" cy="3425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129" name="Picture 24" descr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1297" y="187624"/>
            <a:ext cx="2031297" cy="3247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30" name="Picture 26" descr="Picture 26"/>
          <p:cNvPicPr>
            <a:picLocks noChangeAspect="1"/>
          </p:cNvPicPr>
          <p:nvPr/>
        </p:nvPicPr>
        <p:blipFill>
          <a:blip r:embed="rId5"/>
          <a:srcRect l="12502" t="34435" r="6227"/>
          <a:stretch>
            <a:fillRect/>
          </a:stretch>
        </p:blipFill>
        <p:spPr>
          <a:xfrm>
            <a:off x="3335347" y="3616180"/>
            <a:ext cx="2075104" cy="2977796"/>
          </a:xfrm>
          <a:prstGeom prst="rect">
            <a:avLst/>
          </a:prstGeom>
          <a:ln w="12700">
            <a:miter lim="400000"/>
          </a:ln>
        </p:spPr>
      </p:pic>
      <p:pic>
        <p:nvPicPr>
          <p:cNvPr id="5131" name="Picture 28" descr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20414" y="244456"/>
            <a:ext cx="1923813" cy="1778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5132" name="Picture 30" descr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6128" y="2345869"/>
            <a:ext cx="1948099" cy="1855087"/>
          </a:xfrm>
          <a:prstGeom prst="rect">
            <a:avLst/>
          </a:prstGeom>
          <a:ln w="12700">
            <a:miter lim="400000"/>
          </a:ln>
        </p:spPr>
      </p:pic>
      <p:pic>
        <p:nvPicPr>
          <p:cNvPr id="5133" name="Picture 32" descr="Picture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233" y="156755"/>
            <a:ext cx="2963089" cy="2741049"/>
          </a:xfrm>
          <a:prstGeom prst="rect">
            <a:avLst/>
          </a:prstGeom>
          <a:ln w="12700">
            <a:miter lim="400000"/>
          </a:ln>
        </p:spPr>
      </p:pic>
      <p:sp>
        <p:nvSpPr>
          <p:cNvPr id="5134" name="TextBox 22"/>
          <p:cNvSpPr txBox="1"/>
          <p:nvPr/>
        </p:nvSpPr>
        <p:spPr>
          <a:xfrm>
            <a:off x="183233" y="2749942"/>
            <a:ext cx="2968132" cy="501549"/>
          </a:xfrm>
          <a:prstGeom prst="rect">
            <a:avLst/>
          </a:prstGeom>
          <a:solidFill>
            <a:srgbClr val="FFFFFF"/>
          </a:solidFill>
          <a:ln>
            <a:solidFill>
              <a:srgbClr val="00A9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r>
              <a:t>Tunnel beamline, magnets and services</a:t>
            </a:r>
          </a:p>
        </p:txBody>
      </p:sp>
      <p:grpSp>
        <p:nvGrpSpPr>
          <p:cNvPr id="5137" name="Picture 1"/>
          <p:cNvGrpSpPr/>
          <p:nvPr/>
        </p:nvGrpSpPr>
        <p:grpSpPr>
          <a:xfrm>
            <a:off x="5873477" y="244456"/>
            <a:ext cx="1540622" cy="3021747"/>
            <a:chOff x="0" y="0"/>
            <a:chExt cx="1540620" cy="3021746"/>
          </a:xfrm>
        </p:grpSpPr>
        <p:sp>
          <p:nvSpPr>
            <p:cNvPr id="5135" name="Rectangle"/>
            <p:cNvSpPr/>
            <p:nvPr/>
          </p:nvSpPr>
          <p:spPr>
            <a:xfrm>
              <a:off x="0" y="0"/>
              <a:ext cx="1540621" cy="3021746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5136" name="image43.png" descr="image43.png"/>
            <p:cNvPicPr>
              <a:picLocks noChangeAspect="1"/>
            </p:cNvPicPr>
            <p:nvPr/>
          </p:nvPicPr>
          <p:blipFill>
            <a:blip r:embed="rId9"/>
            <a:srcRect l="24201" t="8501" r="27015" b="19734"/>
            <a:stretch>
              <a:fillRect/>
            </a:stretch>
          </p:blipFill>
          <p:spPr>
            <a:xfrm>
              <a:off x="0" y="0"/>
              <a:ext cx="1540621" cy="3021747"/>
            </a:xfrm>
            <a:prstGeom prst="rect">
              <a:avLst/>
            </a:prstGeom>
            <a:ln w="28575" cap="sq">
              <a:solidFill>
                <a:srgbClr val="FFFFFF"/>
              </a:solidFill>
              <a:prstDash val="solid"/>
              <a:miter lim="800000"/>
            </a:ln>
            <a:effectLst>
              <a:outerShdw blurRad="50800" dist="18000" dir="5400000" rotWithShape="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5140" name="Picture 2"/>
          <p:cNvGrpSpPr/>
          <p:nvPr/>
        </p:nvGrpSpPr>
        <p:grpSpPr>
          <a:xfrm>
            <a:off x="5535679" y="3334715"/>
            <a:ext cx="2031298" cy="3309039"/>
            <a:chOff x="0" y="0"/>
            <a:chExt cx="2031296" cy="3309037"/>
          </a:xfrm>
        </p:grpSpPr>
        <p:sp>
          <p:nvSpPr>
            <p:cNvPr id="5138" name="Rectangle"/>
            <p:cNvSpPr/>
            <p:nvPr/>
          </p:nvSpPr>
          <p:spPr>
            <a:xfrm>
              <a:off x="0" y="0"/>
              <a:ext cx="2031297" cy="3309038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5139" name="image44.jpeg" descr="image44.jpeg"/>
            <p:cNvPicPr>
              <a:picLocks noChangeAspect="1"/>
            </p:cNvPicPr>
            <p:nvPr/>
          </p:nvPicPr>
          <p:blipFill>
            <a:blip r:embed="rId10"/>
            <a:srcRect b="8365"/>
            <a:stretch>
              <a:fillRect/>
            </a:stretch>
          </p:blipFill>
          <p:spPr>
            <a:xfrm>
              <a:off x="0" y="0"/>
              <a:ext cx="2031297" cy="3309038"/>
            </a:xfrm>
            <a:prstGeom prst="rect">
              <a:avLst/>
            </a:prstGeom>
            <a:ln w="28575" cap="sq">
              <a:solidFill>
                <a:srgbClr val="FFFFFF"/>
              </a:solidFill>
              <a:prstDash val="solid"/>
              <a:miter lim="800000"/>
            </a:ln>
            <a:effectLst>
              <a:outerShdw blurRad="50800" dist="18000" dir="5400000" rotWithShape="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5141" name="TextBox 5"/>
          <p:cNvSpPr txBox="1"/>
          <p:nvPr/>
        </p:nvSpPr>
        <p:spPr>
          <a:xfrm>
            <a:off x="7692204" y="3772811"/>
            <a:ext cx="1402752" cy="501549"/>
          </a:xfrm>
          <a:prstGeom prst="rect">
            <a:avLst/>
          </a:prstGeom>
          <a:solidFill>
            <a:srgbClr val="FFFFFF"/>
          </a:solidFill>
          <a:ln>
            <a:solidFill>
              <a:srgbClr val="00A9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r>
              <a:t>Target Hall Construction</a:t>
            </a:r>
          </a:p>
        </p:txBody>
      </p:sp>
      <p:sp>
        <p:nvSpPr>
          <p:cNvPr id="5142" name="TextBox 6"/>
          <p:cNvSpPr txBox="1"/>
          <p:nvPr/>
        </p:nvSpPr>
        <p:spPr>
          <a:xfrm>
            <a:off x="10096128" y="3694319"/>
            <a:ext cx="1402752" cy="501550"/>
          </a:xfrm>
          <a:prstGeom prst="rect">
            <a:avLst/>
          </a:prstGeom>
          <a:solidFill>
            <a:srgbClr val="FFFFFF"/>
          </a:solidFill>
          <a:ln>
            <a:solidFill>
              <a:srgbClr val="00A9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r>
              <a:t>Proton Beam line shielding</a:t>
            </a:r>
          </a:p>
        </p:txBody>
      </p:sp>
      <p:sp>
        <p:nvSpPr>
          <p:cNvPr id="5143" name="TextBox 7"/>
          <p:cNvSpPr txBox="1"/>
          <p:nvPr/>
        </p:nvSpPr>
        <p:spPr>
          <a:xfrm>
            <a:off x="10874477" y="187624"/>
            <a:ext cx="1169751" cy="501549"/>
          </a:xfrm>
          <a:prstGeom prst="rect">
            <a:avLst/>
          </a:prstGeom>
          <a:solidFill>
            <a:srgbClr val="FFFFFF"/>
          </a:solidFill>
          <a:ln>
            <a:solidFill>
              <a:srgbClr val="00A9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r>
              <a:t>HV Service Chase</a:t>
            </a:r>
          </a:p>
        </p:txBody>
      </p:sp>
      <p:grpSp>
        <p:nvGrpSpPr>
          <p:cNvPr id="5146" name="Picture 8"/>
          <p:cNvGrpSpPr/>
          <p:nvPr/>
        </p:nvGrpSpPr>
        <p:grpSpPr>
          <a:xfrm>
            <a:off x="7650736" y="244455"/>
            <a:ext cx="2330039" cy="3090262"/>
            <a:chOff x="0" y="0"/>
            <a:chExt cx="2330038" cy="3090260"/>
          </a:xfrm>
        </p:grpSpPr>
        <p:sp>
          <p:nvSpPr>
            <p:cNvPr id="5144" name="Rectangle"/>
            <p:cNvSpPr/>
            <p:nvPr/>
          </p:nvSpPr>
          <p:spPr>
            <a:xfrm>
              <a:off x="0" y="0"/>
              <a:ext cx="2330039" cy="3090261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5145" name="image45.png" descr="image45.png"/>
            <p:cNvPicPr>
              <a:picLocks noChangeAspect="1"/>
            </p:cNvPicPr>
            <p:nvPr/>
          </p:nvPicPr>
          <p:blipFill>
            <a:blip r:embed="rId11"/>
            <a:srcRect l="20066" t="8138" r="6570" b="18866"/>
            <a:stretch>
              <a:fillRect/>
            </a:stretch>
          </p:blipFill>
          <p:spPr>
            <a:xfrm>
              <a:off x="0" y="-1"/>
              <a:ext cx="2330039" cy="3090262"/>
            </a:xfrm>
            <a:prstGeom prst="rect">
              <a:avLst/>
            </a:prstGeom>
            <a:ln w="28575" cap="sq">
              <a:solidFill>
                <a:srgbClr val="FFFFFF"/>
              </a:solidFill>
              <a:prstDash val="solid"/>
              <a:miter lim="800000"/>
            </a:ln>
            <a:effectLst>
              <a:outerShdw blurRad="50800" dist="18000" dir="5400000" rotWithShape="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5147" name="TextBox 9"/>
          <p:cNvSpPr txBox="1"/>
          <p:nvPr/>
        </p:nvSpPr>
        <p:spPr>
          <a:xfrm>
            <a:off x="6289335" y="223517"/>
            <a:ext cx="2417046" cy="298350"/>
          </a:xfrm>
          <a:prstGeom prst="rect">
            <a:avLst/>
          </a:prstGeom>
          <a:solidFill>
            <a:srgbClr val="FFFFFF"/>
          </a:solidFill>
          <a:ln>
            <a:solidFill>
              <a:srgbClr val="00A9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r>
              <a:t>Rad gas tanks &amp; manifold</a:t>
            </a:r>
          </a:p>
        </p:txBody>
      </p:sp>
      <p:sp>
        <p:nvSpPr>
          <p:cNvPr id="5148" name="TextBox 33"/>
          <p:cNvSpPr txBox="1"/>
          <p:nvPr/>
        </p:nvSpPr>
        <p:spPr>
          <a:xfrm>
            <a:off x="3335347" y="3386542"/>
            <a:ext cx="2839311" cy="298350"/>
          </a:xfrm>
          <a:prstGeom prst="rect">
            <a:avLst/>
          </a:prstGeom>
          <a:solidFill>
            <a:srgbClr val="FFFFFF"/>
          </a:solidFill>
          <a:ln>
            <a:solidFill>
              <a:srgbClr val="00A9FF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r>
              <a:t>RIB &amp; Target module assemblies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9D1732-A4CA-F948-A024-6A0937AAFDA0}"/>
              </a:ext>
            </a:extLst>
          </p:cNvPr>
          <p:cNvSpPr/>
          <p:nvPr/>
        </p:nvSpPr>
        <p:spPr>
          <a:xfrm>
            <a:off x="9803554" y="4642102"/>
            <a:ext cx="2388446" cy="2191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D8E86C-D1A1-BD43-8FCB-61724E3EA467}"/>
              </a:ext>
            </a:extLst>
          </p:cNvPr>
          <p:cNvSpPr txBox="1"/>
          <p:nvPr/>
        </p:nvSpPr>
        <p:spPr>
          <a:xfrm>
            <a:off x="351076" y="880826"/>
            <a:ext cx="7038644" cy="51475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TRIUMF is developing Canada’s next-generation workforce.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provide unique interdisciplinary training opportunities at all levels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– from high school through postdoctoral researchers – in all disciplines</a:t>
            </a:r>
            <a:r>
              <a:rPr lang="en-US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ranging from physics and engineering to business and communications. Our role in Canada’s science and research landscape is indispensable, as TRIUMF:</a:t>
            </a:r>
            <a:endParaRPr lang="en-US">
              <a:solidFill>
                <a:prstClr val="black"/>
              </a:solidFill>
              <a:latin typeface="Calibri" panose="020F0502020204030204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endParaRPr lang="en-US" sz="1600" b="1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en-US" sz="1600" b="1">
                <a:solidFill>
                  <a:prstClr val="black"/>
                </a:solidFill>
                <a:latin typeface="Arial"/>
                <a:cs typeface="Arial"/>
              </a:rPr>
              <a:t>Serves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 critical role in Canada’s high-tech talent pipeline</a:t>
            </a:r>
            <a:endParaRPr 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800100" lvl="1" indent="-342900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16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Trains over 120 undergraduate co-op students per year</a:t>
            </a:r>
            <a:r>
              <a:rPr lang="en-US" sz="1600">
                <a:solidFill>
                  <a:prstClr val="black"/>
                </a:solidFill>
                <a:latin typeface="Arial"/>
                <a:cs typeface="Arial"/>
              </a:rPr>
              <a:t>, nearly 90 graduate students, and more than 50 post-doctoral researchers</a:t>
            </a:r>
          </a:p>
          <a:p>
            <a:pPr lvl="1">
              <a:buClr>
                <a:srgbClr val="00B0F0"/>
              </a:buClr>
              <a:defRPr/>
            </a:pPr>
            <a:endParaRPr lang="en-US" sz="9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en-US" sz="1600" b="1">
                <a:solidFill>
                  <a:prstClr val="black"/>
                </a:solidFill>
                <a:latin typeface="Arial"/>
                <a:cs typeface="Arial"/>
              </a:rPr>
              <a:t>Fosters and attracts world-class talent to Canada</a:t>
            </a:r>
          </a:p>
          <a:p>
            <a:pPr marL="800100" lvl="1" indent="-342900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prstClr val="black"/>
                </a:solidFill>
                <a:latin typeface="Arial"/>
                <a:cs typeface="Arial"/>
              </a:rPr>
              <a:t>Entry into TRIUMF programs is highly competitive. For example, the co-op program is one of the most high-demand in the country with an acceptance rate as low as 2%</a:t>
            </a:r>
          </a:p>
          <a:p>
            <a:pPr lvl="1">
              <a:buClr>
                <a:srgbClr val="00B0F0"/>
              </a:buClr>
              <a:defRPr/>
            </a:pPr>
            <a:endParaRPr lang="en-US" sz="9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Clr>
                <a:srgbClr val="00B0F0"/>
              </a:buClr>
              <a:buFont typeface="Wingdings" panose="05000000000000000000" pitchFamily="2" charset="2"/>
              <a:buChar char="§"/>
              <a:defRPr/>
            </a:pPr>
            <a:r>
              <a:rPr lang="en-US" sz="1600" b="1">
                <a:solidFill>
                  <a:prstClr val="black"/>
                </a:solidFill>
                <a:latin typeface="Arial"/>
                <a:cs typeface="Arial"/>
              </a:rPr>
              <a:t>Enables Canada to retain talent, combatting the “brain drain”</a:t>
            </a:r>
          </a:p>
          <a:p>
            <a:pPr marL="800100" lvl="1" indent="-342900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Across </a:t>
            </a:r>
            <a:r>
              <a:rPr lang="en-US" sz="1600">
                <a:solidFill>
                  <a:prstClr val="black"/>
                </a:solidFill>
                <a:latin typeface="Arial"/>
                <a:cs typeface="Arial"/>
              </a:rPr>
              <a:t>are training levels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(undergraduate, graduate, and post-doctoral), </a:t>
            </a:r>
            <a:r>
              <a:rPr lang="en-US" sz="1600">
                <a:solidFill>
                  <a:prstClr val="black"/>
                </a:solidFill>
                <a:latin typeface="Arial"/>
                <a:cs typeface="Arial"/>
              </a:rPr>
              <a:t>the majority of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TRIUMF alumni stay in Canada after their time at the laboratory</a:t>
            </a:r>
            <a:endParaRPr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0E1031-A73C-4430-927E-932DB3B1F35E}"/>
              </a:ext>
            </a:extLst>
          </p:cNvPr>
          <p:cNvSpPr txBox="1"/>
          <p:nvPr/>
        </p:nvSpPr>
        <p:spPr>
          <a:xfrm>
            <a:off x="254424" y="147673"/>
            <a:ext cx="11218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Capabilities: World-Leading Talent Pipeline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0347506-C593-EB57-324D-51C5891EB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55" r="-2256" b="-368"/>
          <a:stretch>
            <a:fillRect/>
          </a:stretch>
        </p:blipFill>
        <p:spPr bwMode="auto">
          <a:xfrm>
            <a:off x="7486372" y="819213"/>
            <a:ext cx="4584368" cy="287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group of people in a factory&#10;&#10;Description automatically generated with medium confidence">
            <a:extLst>
              <a:ext uri="{FF2B5EF4-FFF2-40B4-BE49-F238E27FC236}">
                <a16:creationId xmlns:a16="http://schemas.microsoft.com/office/drawing/2014/main" id="{8F3E52DF-38F6-34DB-8B11-1919A5F160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692" y="3754606"/>
            <a:ext cx="4473980" cy="2900555"/>
          </a:xfrm>
          <a:prstGeom prst="rect">
            <a:avLst/>
          </a:prstGeom>
        </p:spPr>
      </p:pic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3F719B10-5531-9BEC-E689-BA5B3CE160A0}"/>
              </a:ext>
            </a:extLst>
          </p:cNvPr>
          <p:cNvSpPr txBox="1">
            <a:spLocks/>
          </p:cNvSpPr>
          <p:nvPr/>
        </p:nvSpPr>
        <p:spPr>
          <a:xfrm>
            <a:off x="11569806" y="6423948"/>
            <a:ext cx="500934" cy="37959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CA" smtClean="0">
                <a:solidFill>
                  <a:schemeClr val="bg1"/>
                </a:solidFill>
              </a:rPr>
              <a:pPr/>
              <a:t>12</a:t>
            </a:fld>
            <a:endParaRPr lang="en-CA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A3C513-E549-8081-5988-1E5BC3190230}"/>
              </a:ext>
            </a:extLst>
          </p:cNvPr>
          <p:cNvGrpSpPr/>
          <p:nvPr/>
        </p:nvGrpSpPr>
        <p:grpSpPr>
          <a:xfrm>
            <a:off x="254424" y="5920001"/>
            <a:ext cx="6947350" cy="791117"/>
            <a:chOff x="3933033" y="9163052"/>
            <a:chExt cx="7544430" cy="97073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C363B76-9C51-C197-8DE6-216BC29DCE11}"/>
                </a:ext>
              </a:extLst>
            </p:cNvPr>
            <p:cNvSpPr txBox="1"/>
            <p:nvPr/>
          </p:nvSpPr>
          <p:spPr>
            <a:xfrm>
              <a:off x="4855113" y="9425914"/>
              <a:ext cx="6622350" cy="49095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defRPr/>
              </a:pPr>
              <a:r>
                <a:rPr kumimoji="0" lang="en-CA" sz="2000" b="0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/>
                  <a:cs typeface="Arial"/>
                </a:rPr>
                <a:t>TRIUMF hosted </a:t>
              </a:r>
              <a:r>
                <a:rPr lang="en-CA" sz="2000">
                  <a:solidFill>
                    <a:srgbClr val="00B0F0"/>
                  </a:solidFill>
                  <a:latin typeface="Arial"/>
                  <a:cs typeface="Arial"/>
                </a:rPr>
                <a:t>303 </a:t>
              </a:r>
              <a:r>
                <a:rPr kumimoji="0" lang="en-CA" sz="2000" b="0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/>
                  <a:cs typeface="Arial"/>
                </a:rPr>
                <a:t>students &amp; postdocs in </a:t>
              </a:r>
              <a:r>
                <a:rPr lang="en-CA" sz="2000">
                  <a:solidFill>
                    <a:srgbClr val="00B0F0"/>
                  </a:solidFill>
                  <a:latin typeface="Arial"/>
                  <a:cs typeface="Arial"/>
                </a:rPr>
                <a:t>FY26</a:t>
              </a:r>
              <a:endParaRPr kumimoji="0" lang="en-CA" sz="20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7429C62-11C0-691D-0800-EC766615A61F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33033" y="9163052"/>
              <a:ext cx="838670" cy="9707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501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5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/>
          </a:solidFill>
          <a:ln w="12700">
            <a:solidFill>
              <a:srgbClr val="157058"/>
            </a:solidFill>
            <a:miter/>
          </a:ln>
        </p:spPr>
        <p:txBody>
          <a:bodyPr lIns="0" tIns="0" rIns="0" bIns="0" anchor="ctr"/>
          <a:lstStyle/>
          <a:p>
            <a:pPr algn="ctr" defTabSz="91440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5166" name="Title 1"/>
          <p:cNvSpPr txBox="1"/>
          <p:nvPr/>
        </p:nvSpPr>
        <p:spPr>
          <a:xfrm>
            <a:off x="1413398" y="2392563"/>
            <a:ext cx="9365204" cy="2072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19" rIns="45719" bIns="45719">
            <a:spAutoFit/>
          </a:bodyPr>
          <a:lstStyle>
            <a:lvl1pPr indent="28575" algn="ctr" defTabSz="914400">
              <a:lnSpc>
                <a:spcPct val="110000"/>
              </a:lnSpc>
              <a:defRPr sz="6000" b="1">
                <a:solidFill>
                  <a:srgbClr val="FFFFFF"/>
                </a:solidFill>
              </a:defRPr>
            </a:lvl1pPr>
          </a:lstStyle>
          <a:p>
            <a:r>
              <a:rPr dirty="0"/>
              <a:t>TRIUMF Strate</a:t>
            </a:r>
            <a:r>
              <a:rPr lang="en-GB" dirty="0" err="1"/>
              <a:t>gic</a:t>
            </a:r>
            <a:r>
              <a:rPr lang="en-GB" dirty="0"/>
              <a:t> Development</a:t>
            </a:r>
            <a:endParaRPr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Slide Number"/>
          <p:cNvSpPr txBox="1">
            <a:spLocks noGrp="1"/>
          </p:cNvSpPr>
          <p:nvPr>
            <p:ph type="sldNum" sz="quarter" idx="2"/>
          </p:nvPr>
        </p:nvSpPr>
        <p:spPr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 lang="en-GB"/>
              <a:pPr/>
              <a:t>14</a:t>
            </a:fld>
            <a:endParaRPr lang="en-GB"/>
          </a:p>
        </p:txBody>
      </p:sp>
      <p:sp>
        <p:nvSpPr>
          <p:cNvPr id="786" name="SAP Community Planning"/>
          <p:cNvSpPr txBox="1">
            <a:spLocks noGrp="1"/>
          </p:cNvSpPr>
          <p:nvPr>
            <p:ph type="body" sz="quarter" idx="21"/>
          </p:nvPr>
        </p:nvSpPr>
        <p:spPr>
          <a:xfrm>
            <a:off x="844550" y="177800"/>
            <a:ext cx="10502900" cy="1143000"/>
          </a:xfrm>
        </p:spPr>
        <p:txBody>
          <a:bodyPr anchor="ctr"/>
          <a:lstStyle/>
          <a:p>
            <a:r>
              <a:rPr lang="en-GB" dirty="0"/>
              <a:t>SAP Community Planning</a:t>
            </a:r>
          </a:p>
        </p:txBody>
      </p:sp>
      <p:sp>
        <p:nvSpPr>
          <p:cNvPr id="787" name="The sub-atomic physics community is undertaking a 7 + 7 year forward look and strategic planning process…"/>
          <p:cNvSpPr txBox="1">
            <a:spLocks noGrp="1"/>
          </p:cNvSpPr>
          <p:nvPr>
            <p:ph type="body" idx="22"/>
          </p:nvPr>
        </p:nvSpPr>
        <p:spPr>
          <a:xfrm>
            <a:off x="482607" y="1465669"/>
            <a:ext cx="11201400" cy="51332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The sub-atomic physics community is undertaking a 7 + 7 year forward look and strategic planning process</a:t>
            </a:r>
          </a:p>
          <a:p>
            <a:pPr lvl="1"/>
            <a:r>
              <a:rPr lang="en-GB" sz="2800" dirty="0"/>
              <a:t>Guides the review of proposals by NSERC against SAPES envelope, and informs the CFI expert committees</a:t>
            </a:r>
          </a:p>
          <a:p>
            <a:pPr lvl="1"/>
            <a:r>
              <a:rPr lang="en-GB" sz="2800" dirty="0"/>
              <a:t>Second document to be created to ‘grow the pie’ - TRIUMF asked to lead</a:t>
            </a:r>
          </a:p>
          <a:p>
            <a:pPr marL="0" indent="0">
              <a:buNone/>
            </a:pPr>
            <a:r>
              <a:rPr lang="en-GB" sz="2800" dirty="0"/>
              <a:t>Broad community consultation and survey, 9 Town Halls, input from community groups (IPP, CINP, MI), Alliance survey</a:t>
            </a:r>
          </a:p>
          <a:p>
            <a:pPr lvl="1"/>
            <a:r>
              <a:rPr lang="en-GB" sz="2800" dirty="0"/>
              <a:t>Community has grown by ~20% since 2019</a:t>
            </a:r>
          </a:p>
          <a:p>
            <a:pPr marL="0" indent="0">
              <a:buNone/>
            </a:pPr>
            <a:r>
              <a:rPr lang="en-GB" sz="2800" dirty="0"/>
              <a:t>Input from NSERC on envelope evolution to 2029 (when NSERC refunded) and assumption of flat cash from then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defTabSz="412750" hangingPunct="0"/>
            <a:fld id="{86CB4B4D-7CA3-9044-876B-883B54F8677D}" type="slidenum">
              <a:rPr kern="0">
                <a:solidFill>
                  <a:srgbClr val="000000"/>
                </a:solidFill>
                <a:latin typeface="Arial"/>
                <a:cs typeface="Arial"/>
              </a:rPr>
              <a:pPr defTabSz="412750" hangingPunct="0"/>
              <a:t>15</a:t>
            </a:fld>
            <a:endParaRPr ker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90" name="SAP Community Planning - TRIUMF related"/>
          <p:cNvSpPr txBox="1">
            <a:spLocks noGrp="1"/>
          </p:cNvSpPr>
          <p:nvPr>
            <p:ph type="body" sz="quarter" idx="21"/>
          </p:nvPr>
        </p:nvSpPr>
        <p:spPr>
          <a:xfrm>
            <a:off x="844550" y="177800"/>
            <a:ext cx="10502900" cy="1485076"/>
          </a:xfrm>
          <a:prstGeom prst="rect">
            <a:avLst/>
          </a:prstGeom>
        </p:spPr>
        <p:txBody>
          <a:bodyPr anchor="ctr">
            <a:normAutofit/>
          </a:bodyPr>
          <a:lstStyle>
            <a:lvl1pPr defTabSz="685165">
              <a:defRPr sz="7968"/>
            </a:lvl1pPr>
          </a:lstStyle>
          <a:p>
            <a:r>
              <a:rPr sz="4800" dirty="0"/>
              <a:t>SAP Planning - TRIUMF related</a:t>
            </a:r>
          </a:p>
        </p:txBody>
      </p:sp>
      <p:sp>
        <p:nvSpPr>
          <p:cNvPr id="791" name="Highest priority future projects: EIC, FCC, XLZD@SNOLAB…"/>
          <p:cNvSpPr txBox="1">
            <a:spLocks noGrp="1"/>
          </p:cNvSpPr>
          <p:nvPr>
            <p:ph type="body" idx="22"/>
          </p:nvPr>
        </p:nvSpPr>
        <p:spPr>
          <a:xfrm>
            <a:off x="660400" y="1524000"/>
            <a:ext cx="11214100" cy="4815712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indent="0" defTabSz="400368">
              <a:spcBef>
                <a:spcPts val="1900"/>
              </a:spcBef>
              <a:buNone/>
              <a:defRPr sz="4656"/>
            </a:pPr>
            <a:r>
              <a:rPr sz="2800" dirty="0"/>
              <a:t>Highest priority future projects: EIC, FCC, XLZD@SNOLAB</a:t>
            </a:r>
          </a:p>
          <a:p>
            <a:pPr marL="0" indent="0" defTabSz="400368">
              <a:spcBef>
                <a:spcPts val="1900"/>
              </a:spcBef>
              <a:buNone/>
              <a:defRPr sz="4656"/>
            </a:pPr>
            <a:r>
              <a:rPr sz="2800" dirty="0"/>
              <a:t>Highest priority current projects: ARIEL/ISAC, ATLAS, Belle-II, Hyper-K</a:t>
            </a:r>
          </a:p>
          <a:p>
            <a:pPr marL="0" indent="0" defTabSz="400368">
              <a:spcBef>
                <a:spcPts val="1900"/>
              </a:spcBef>
              <a:buNone/>
              <a:defRPr sz="4656"/>
            </a:pPr>
            <a:r>
              <a:rPr sz="2800" dirty="0"/>
              <a:t>Strong recommendation future projects: Chiral Belle, P-ONE</a:t>
            </a:r>
          </a:p>
          <a:p>
            <a:pPr marL="0" indent="0" defTabSz="400368">
              <a:spcBef>
                <a:spcPts val="1900"/>
              </a:spcBef>
              <a:buNone/>
              <a:defRPr sz="4656"/>
            </a:pPr>
            <a:r>
              <a:rPr sz="2800" dirty="0"/>
              <a:t>Strong recommendation current projects: Darkside-20k, </a:t>
            </a:r>
            <a:r>
              <a:rPr sz="2800" dirty="0" err="1"/>
              <a:t>RadMol</a:t>
            </a:r>
            <a:r>
              <a:rPr sz="2800" dirty="0"/>
              <a:t>, </a:t>
            </a:r>
            <a:r>
              <a:rPr sz="2800" dirty="0" err="1"/>
              <a:t>SuperCDMS</a:t>
            </a:r>
            <a:r>
              <a:rPr sz="2800" dirty="0"/>
              <a:t>, TUCAN</a:t>
            </a:r>
          </a:p>
          <a:p>
            <a:pPr marL="0" indent="0" defTabSz="400368">
              <a:spcBef>
                <a:spcPts val="1900"/>
              </a:spcBef>
              <a:buNone/>
              <a:defRPr sz="4656"/>
            </a:pPr>
            <a:r>
              <a:rPr sz="2800" dirty="0"/>
              <a:t>Programme breadth: </a:t>
            </a:r>
            <a:r>
              <a:rPr sz="2800" dirty="0" err="1"/>
              <a:t>BeEST</a:t>
            </a:r>
            <a:r>
              <a:rPr sz="2800" dirty="0"/>
              <a:t>, JLAB, PICO-500… ALPHA, </a:t>
            </a:r>
            <a:r>
              <a:rPr sz="2800" dirty="0" err="1"/>
              <a:t>IceCube</a:t>
            </a:r>
            <a:r>
              <a:rPr sz="2800" dirty="0"/>
              <a:t> + small scale</a:t>
            </a:r>
          </a:p>
          <a:p>
            <a:pPr marL="0" indent="0" defTabSz="400368">
              <a:spcBef>
                <a:spcPts val="1900"/>
              </a:spcBef>
              <a:buNone/>
              <a:defRPr sz="4656"/>
            </a:pPr>
            <a:r>
              <a:rPr sz="2800" dirty="0"/>
              <a:t>Support ARIEL/ISAC experiments, FCC participation, CERN associate membership</a:t>
            </a:r>
          </a:p>
          <a:p>
            <a:pPr marL="0" indent="0" defTabSz="400368">
              <a:spcBef>
                <a:spcPts val="1900"/>
              </a:spcBef>
              <a:buNone/>
              <a:defRPr sz="4656"/>
            </a:pPr>
            <a:r>
              <a:rPr sz="2800" dirty="0"/>
              <a:t>Enable the MRF programme, strongly support TRIUMF &amp; SNOLAB</a:t>
            </a:r>
          </a:p>
          <a:p>
            <a:pPr marL="0" indent="0" defTabSz="400368">
              <a:spcBef>
                <a:spcPts val="1900"/>
              </a:spcBef>
              <a:buNone/>
              <a:defRPr sz="4656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rPr sz="2800" dirty="0">
                <a:solidFill>
                  <a:srgbClr val="FF0000"/>
                </a:solidFill>
              </a:rPr>
              <a:t>Overall, very strong continued support for TRIUMF and our </a:t>
            </a:r>
            <a:r>
              <a:rPr sz="2800" dirty="0" err="1">
                <a:solidFill>
                  <a:srgbClr val="FF0000"/>
                </a:solidFill>
              </a:rPr>
              <a:t>programmes</a:t>
            </a:r>
            <a:endParaRPr sz="2800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AD8296-22C6-45CA-31A2-3D574E6A131D}"/>
              </a:ext>
            </a:extLst>
          </p:cNvPr>
          <p:cNvSpPr txBox="1"/>
          <p:nvPr/>
        </p:nvSpPr>
        <p:spPr>
          <a:xfrm>
            <a:off x="8061113" y="61753"/>
            <a:ext cx="3874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In evolution – from CAP Congress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sp>
        <p:nvSpPr>
          <p:cNvPr id="5180" name="TRIUMF Strategic Planning - next steps"/>
          <p:cNvSpPr txBox="1">
            <a:spLocks noGrp="1"/>
          </p:cNvSpPr>
          <p:nvPr>
            <p:ph type="body" sz="quarter" idx="21"/>
          </p:nvPr>
        </p:nvSpPr>
        <p:spPr>
          <a:prstGeom prst="rect">
            <a:avLst/>
          </a:prstGeom>
        </p:spPr>
        <p:txBody>
          <a:bodyPr anchor="ctr">
            <a:normAutofit fontScale="92500"/>
          </a:bodyPr>
          <a:lstStyle>
            <a:lvl1pPr defTabSz="375602">
              <a:defRPr sz="4368"/>
            </a:lvl1pPr>
          </a:lstStyle>
          <a:p>
            <a:r>
              <a:rPr dirty="0"/>
              <a:t>TRIUMF Strategic Planning - next steps</a:t>
            </a:r>
          </a:p>
        </p:txBody>
      </p:sp>
      <p:sp>
        <p:nvSpPr>
          <p:cNvPr id="5181" name="With CER communication behind us, now looking to focus on strategic planning for the next funding request…"/>
          <p:cNvSpPr txBox="1">
            <a:spLocks noGrp="1"/>
          </p:cNvSpPr>
          <p:nvPr>
            <p:ph type="body" idx="22"/>
          </p:nvPr>
        </p:nvSpPr>
        <p:spPr>
          <a:xfrm>
            <a:off x="526926" y="1432111"/>
            <a:ext cx="11138148" cy="512635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defTabSz="330200">
              <a:lnSpc>
                <a:spcPct val="120000"/>
              </a:lnSpc>
              <a:spcBef>
                <a:spcPts val="1600"/>
              </a:spcBef>
              <a:buNone/>
              <a:defRPr sz="1920"/>
            </a:pPr>
            <a:r>
              <a:rPr sz="2800" dirty="0"/>
              <a:t>Continue to use the cycle of 20-year Vision, Request for Support, and Implementation Plan on award of funds. </a:t>
            </a:r>
          </a:p>
          <a:p>
            <a:pPr marL="0" indent="0" defTabSz="330200">
              <a:lnSpc>
                <a:spcPct val="120000"/>
              </a:lnSpc>
              <a:spcBef>
                <a:spcPts val="1600"/>
              </a:spcBef>
              <a:buNone/>
              <a:defRPr sz="1920"/>
            </a:pPr>
            <a:r>
              <a:rPr sz="2800" dirty="0"/>
              <a:t>Next phase is to develop an update to the 20-year Vision</a:t>
            </a:r>
          </a:p>
          <a:p>
            <a:pPr marL="508000" lvl="1" indent="0" defTabSz="330200">
              <a:lnSpc>
                <a:spcPct val="120000"/>
              </a:lnSpc>
              <a:spcBef>
                <a:spcPts val="1600"/>
              </a:spcBef>
              <a:buClr>
                <a:srgbClr val="469CDA"/>
              </a:buClr>
              <a:buSzPct val="125000"/>
              <a:buNone/>
              <a:defRPr sz="192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2800" dirty="0"/>
              <a:t>Expectation is that this is a rebuild, due to the changes within the world and the Canadian research environment over the last 16 months</a:t>
            </a:r>
          </a:p>
          <a:p>
            <a:pPr marL="508000" lvl="1" indent="0" defTabSz="330200">
              <a:lnSpc>
                <a:spcPct val="120000"/>
              </a:lnSpc>
              <a:spcBef>
                <a:spcPts val="1600"/>
              </a:spcBef>
              <a:buClr>
                <a:srgbClr val="469CDA"/>
              </a:buClr>
              <a:buSzPct val="125000"/>
              <a:buNone/>
              <a:defRPr sz="192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2800" dirty="0"/>
              <a:t>Will need to articulate a more Canada impact—driven approach to the TRIUMF programme</a:t>
            </a:r>
            <a:r>
              <a:rPr lang="en-GB" sz="2800" dirty="0"/>
              <a:t> (“mission-driven”)</a:t>
            </a:r>
            <a:endParaRPr sz="2800" dirty="0"/>
          </a:p>
          <a:p>
            <a:pPr marL="508000" lvl="1" indent="0" defTabSz="330200">
              <a:lnSpc>
                <a:spcPct val="120000"/>
              </a:lnSpc>
              <a:spcBef>
                <a:spcPts val="1600"/>
              </a:spcBef>
              <a:buClr>
                <a:srgbClr val="469CDA"/>
              </a:buClr>
              <a:buSzPct val="125000"/>
              <a:buNone/>
              <a:defRPr sz="192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GB" sz="2800" dirty="0"/>
              <a:t>Retain balance between academic-led research programme and mission-driven requirements</a:t>
            </a:r>
            <a:endParaRPr sz="2800" dirty="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5184" name="TRIUMF Strategic Planning Cycle"/>
          <p:cNvSpPr txBox="1">
            <a:spLocks noGrp="1"/>
          </p:cNvSpPr>
          <p:nvPr>
            <p:ph type="body" sz="quarter" idx="21"/>
          </p:nvPr>
        </p:nvSpPr>
        <p:spPr>
          <a:xfrm>
            <a:off x="377338" y="-186"/>
            <a:ext cx="10502901" cy="1143001"/>
          </a:xfrm>
          <a:prstGeom prst="rect">
            <a:avLst/>
          </a:prstGeom>
        </p:spPr>
        <p:txBody>
          <a:bodyPr/>
          <a:lstStyle/>
          <a:p>
            <a:r>
              <a:t>TRIUMF Strategic Planning Cycle</a:t>
            </a:r>
          </a:p>
        </p:txBody>
      </p:sp>
      <p:pic>
        <p:nvPicPr>
          <p:cNvPr id="5185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38" y="1168307"/>
            <a:ext cx="10502901" cy="530967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86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058" y="3575579"/>
            <a:ext cx="2573157" cy="332721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87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379" y="1019340"/>
            <a:ext cx="2235737" cy="292166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88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7377" y="1835154"/>
            <a:ext cx="2611913" cy="338390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338D29-E7C3-D757-37AD-F3A3F773D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F556D-FA33-6943-88ED-6726004042D7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EF0A0FD-257B-9D72-7F61-358F934E1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4" y="908050"/>
            <a:ext cx="5437186" cy="1754326"/>
          </a:xfrm>
        </p:spPr>
        <p:txBody>
          <a:bodyPr/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THANK YOU</a:t>
            </a:r>
            <a:r>
              <a:rPr lang="en-GB" b="0" dirty="0">
                <a:sym typeface="Helvetica Neue Medium"/>
              </a:rPr>
              <a:t> </a:t>
            </a:r>
            <a:br>
              <a:rPr lang="en-GB" b="0" dirty="0">
                <a:sym typeface="Helvetica Neue Medium"/>
              </a:rPr>
            </a:br>
            <a:r>
              <a:rPr lang="en-GB" b="0" dirty="0">
                <a:sym typeface="Helvetica Neue Medium"/>
              </a:rPr>
              <a:t>Hay </a:t>
            </a:r>
            <a:r>
              <a:rPr lang="en-GB" b="0" dirty="0" err="1">
                <a:sym typeface="Helvetica Neue Medium"/>
              </a:rPr>
              <a:t>ce:p</a:t>
            </a:r>
            <a:r>
              <a:rPr lang="en-GB" b="0" dirty="0">
                <a:sym typeface="Helvetica Neue Medium"/>
              </a:rPr>
              <a:t> </a:t>
            </a:r>
            <a:r>
              <a:rPr lang="en-GB" b="0" dirty="0" err="1">
                <a:sym typeface="Helvetica Neue Medium"/>
              </a:rPr>
              <a:t>q̓ə</a:t>
            </a:r>
            <a:b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ja-JP" altLang="en-US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ありがとう</a:t>
            </a:r>
            <a:r>
              <a:rPr lang="en-US" altLang="ja-JP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!​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CF897E50-9524-EF6C-E9E7-105A19CAE18D}"/>
              </a:ext>
            </a:extLst>
          </p:cNvPr>
          <p:cNvSpPr/>
          <p:nvPr/>
        </p:nvSpPr>
        <p:spPr>
          <a:xfrm>
            <a:off x="3675932" y="5304485"/>
            <a:ext cx="4855792" cy="559188"/>
          </a:xfrm>
          <a:custGeom>
            <a:avLst/>
            <a:gdLst>
              <a:gd name="connsiteX0" fmla="*/ 4762664 w 4855792"/>
              <a:gd name="connsiteY0" fmla="*/ 279522 h 559188"/>
              <a:gd name="connsiteX1" fmla="*/ 4662696 w 4855792"/>
              <a:gd name="connsiteY1" fmla="*/ 1232 h 559188"/>
              <a:gd name="connsiteX2" fmla="*/ 4562727 w 4855792"/>
              <a:gd name="connsiteY2" fmla="*/ 279542 h 559188"/>
              <a:gd name="connsiteX3" fmla="*/ 4469645 w 4855792"/>
              <a:gd name="connsiteY3" fmla="*/ 551999 h 559188"/>
              <a:gd name="connsiteX4" fmla="*/ 4376582 w 4855792"/>
              <a:gd name="connsiteY4" fmla="*/ 279542 h 559188"/>
              <a:gd name="connsiteX5" fmla="*/ 4276633 w 4855792"/>
              <a:gd name="connsiteY5" fmla="*/ 1258 h 559188"/>
              <a:gd name="connsiteX6" fmla="*/ 4176691 w 4855792"/>
              <a:gd name="connsiteY6" fmla="*/ 279542 h 559188"/>
              <a:gd name="connsiteX7" fmla="*/ 4083621 w 4855792"/>
              <a:gd name="connsiteY7" fmla="*/ 551999 h 559188"/>
              <a:gd name="connsiteX8" fmla="*/ 3990559 w 4855792"/>
              <a:gd name="connsiteY8" fmla="*/ 279542 h 559188"/>
              <a:gd name="connsiteX9" fmla="*/ 3890617 w 4855792"/>
              <a:gd name="connsiteY9" fmla="*/ 1258 h 559188"/>
              <a:gd name="connsiteX10" fmla="*/ 3790668 w 4855792"/>
              <a:gd name="connsiteY10" fmla="*/ 279542 h 559188"/>
              <a:gd name="connsiteX11" fmla="*/ 3697605 w 4855792"/>
              <a:gd name="connsiteY11" fmla="*/ 551999 h 559188"/>
              <a:gd name="connsiteX12" fmla="*/ 3604542 w 4855792"/>
              <a:gd name="connsiteY12" fmla="*/ 279542 h 559188"/>
              <a:gd name="connsiteX13" fmla="*/ 3504593 w 4855792"/>
              <a:gd name="connsiteY13" fmla="*/ 1258 h 559188"/>
              <a:gd name="connsiteX14" fmla="*/ 3404645 w 4855792"/>
              <a:gd name="connsiteY14" fmla="*/ 279542 h 559188"/>
              <a:gd name="connsiteX15" fmla="*/ 3311582 w 4855792"/>
              <a:gd name="connsiteY15" fmla="*/ 551999 h 559188"/>
              <a:gd name="connsiteX16" fmla="*/ 3218519 w 4855792"/>
              <a:gd name="connsiteY16" fmla="*/ 279542 h 559188"/>
              <a:gd name="connsiteX17" fmla="*/ 3118570 w 4855792"/>
              <a:gd name="connsiteY17" fmla="*/ 1232 h 559188"/>
              <a:gd name="connsiteX18" fmla="*/ 3018628 w 4855792"/>
              <a:gd name="connsiteY18" fmla="*/ 279522 h 559188"/>
              <a:gd name="connsiteX19" fmla="*/ 2925559 w 4855792"/>
              <a:gd name="connsiteY19" fmla="*/ 551980 h 559188"/>
              <a:gd name="connsiteX20" fmla="*/ 2832496 w 4855792"/>
              <a:gd name="connsiteY20" fmla="*/ 279522 h 559188"/>
              <a:gd name="connsiteX21" fmla="*/ 2732554 w 4855792"/>
              <a:gd name="connsiteY21" fmla="*/ 1212 h 559188"/>
              <a:gd name="connsiteX22" fmla="*/ 2632605 w 4855792"/>
              <a:gd name="connsiteY22" fmla="*/ 279522 h 559188"/>
              <a:gd name="connsiteX23" fmla="*/ 2540886 w 4855792"/>
              <a:gd name="connsiteY23" fmla="*/ 551855 h 559188"/>
              <a:gd name="connsiteX24" fmla="*/ 2449161 w 4855792"/>
              <a:gd name="connsiteY24" fmla="*/ 278978 h 559188"/>
              <a:gd name="connsiteX25" fmla="*/ 2347829 w 4855792"/>
              <a:gd name="connsiteY25" fmla="*/ 0 h 559188"/>
              <a:gd name="connsiteX26" fmla="*/ 2246503 w 4855792"/>
              <a:gd name="connsiteY26" fmla="*/ 278978 h 559188"/>
              <a:gd name="connsiteX27" fmla="*/ 2152155 w 4855792"/>
              <a:gd name="connsiteY27" fmla="*/ 552104 h 559188"/>
              <a:gd name="connsiteX28" fmla="*/ 2057813 w 4855792"/>
              <a:gd name="connsiteY28" fmla="*/ 278978 h 559188"/>
              <a:gd name="connsiteX29" fmla="*/ 1956500 w 4855792"/>
              <a:gd name="connsiteY29" fmla="*/ 0 h 559188"/>
              <a:gd name="connsiteX30" fmla="*/ 1855194 w 4855792"/>
              <a:gd name="connsiteY30" fmla="*/ 278978 h 559188"/>
              <a:gd name="connsiteX31" fmla="*/ 1760846 w 4855792"/>
              <a:gd name="connsiteY31" fmla="*/ 552104 h 559188"/>
              <a:gd name="connsiteX32" fmla="*/ 1666504 w 4855792"/>
              <a:gd name="connsiteY32" fmla="*/ 278978 h 559188"/>
              <a:gd name="connsiteX33" fmla="*/ 1565191 w 4855792"/>
              <a:gd name="connsiteY33" fmla="*/ 0 h 559188"/>
              <a:gd name="connsiteX34" fmla="*/ 1463885 w 4855792"/>
              <a:gd name="connsiteY34" fmla="*/ 278978 h 559188"/>
              <a:gd name="connsiteX35" fmla="*/ 1369537 w 4855792"/>
              <a:gd name="connsiteY35" fmla="*/ 552104 h 559188"/>
              <a:gd name="connsiteX36" fmla="*/ 1275195 w 4855792"/>
              <a:gd name="connsiteY36" fmla="*/ 278978 h 559188"/>
              <a:gd name="connsiteX37" fmla="*/ 1173883 w 4855792"/>
              <a:gd name="connsiteY37" fmla="*/ 0 h 559188"/>
              <a:gd name="connsiteX38" fmla="*/ 1072576 w 4855792"/>
              <a:gd name="connsiteY38" fmla="*/ 278978 h 559188"/>
              <a:gd name="connsiteX39" fmla="*/ 978228 w 4855792"/>
              <a:gd name="connsiteY39" fmla="*/ 552104 h 559188"/>
              <a:gd name="connsiteX40" fmla="*/ 883886 w 4855792"/>
              <a:gd name="connsiteY40" fmla="*/ 278978 h 559188"/>
              <a:gd name="connsiteX41" fmla="*/ 782574 w 4855792"/>
              <a:gd name="connsiteY41" fmla="*/ 0 h 559188"/>
              <a:gd name="connsiteX42" fmla="*/ 681268 w 4855792"/>
              <a:gd name="connsiteY42" fmla="*/ 278978 h 559188"/>
              <a:gd name="connsiteX43" fmla="*/ 586921 w 4855792"/>
              <a:gd name="connsiteY43" fmla="*/ 552104 h 559188"/>
              <a:gd name="connsiteX44" fmla="*/ 492577 w 4855792"/>
              <a:gd name="connsiteY44" fmla="*/ 278978 h 559188"/>
              <a:gd name="connsiteX45" fmla="*/ 391267 w 4855792"/>
              <a:gd name="connsiteY45" fmla="*/ 0 h 559188"/>
              <a:gd name="connsiteX46" fmla="*/ 289956 w 4855792"/>
              <a:gd name="connsiteY46" fmla="*/ 278978 h 559188"/>
              <a:gd name="connsiteX47" fmla="*/ 195633 w 4855792"/>
              <a:gd name="connsiteY47" fmla="*/ 552104 h 559188"/>
              <a:gd name="connsiteX48" fmla="*/ 101311 w 4855792"/>
              <a:gd name="connsiteY48" fmla="*/ 278978 h 559188"/>
              <a:gd name="connsiteX49" fmla="*/ 0 w 4855792"/>
              <a:gd name="connsiteY49" fmla="*/ 0 h 559188"/>
              <a:gd name="connsiteX50" fmla="*/ 0 w 4855792"/>
              <a:gd name="connsiteY50" fmla="*/ 7084 h 559188"/>
              <a:gd name="connsiteX51" fmla="*/ 94323 w 4855792"/>
              <a:gd name="connsiteY51" fmla="*/ 280210 h 559188"/>
              <a:gd name="connsiteX52" fmla="*/ 195633 w 4855792"/>
              <a:gd name="connsiteY52" fmla="*/ 559188 h 559188"/>
              <a:gd name="connsiteX53" fmla="*/ 296944 w 4855792"/>
              <a:gd name="connsiteY53" fmla="*/ 280210 h 559188"/>
              <a:gd name="connsiteX54" fmla="*/ 391288 w 4855792"/>
              <a:gd name="connsiteY54" fmla="*/ 7084 h 559188"/>
              <a:gd name="connsiteX55" fmla="*/ 485632 w 4855792"/>
              <a:gd name="connsiteY55" fmla="*/ 280210 h 559188"/>
              <a:gd name="connsiteX56" fmla="*/ 586942 w 4855792"/>
              <a:gd name="connsiteY56" fmla="*/ 559188 h 559188"/>
              <a:gd name="connsiteX57" fmla="*/ 688252 w 4855792"/>
              <a:gd name="connsiteY57" fmla="*/ 280210 h 559188"/>
              <a:gd name="connsiteX58" fmla="*/ 782593 w 4855792"/>
              <a:gd name="connsiteY58" fmla="*/ 7084 h 559188"/>
              <a:gd name="connsiteX59" fmla="*/ 876942 w 4855792"/>
              <a:gd name="connsiteY59" fmla="*/ 280210 h 559188"/>
              <a:gd name="connsiteX60" fmla="*/ 978248 w 4855792"/>
              <a:gd name="connsiteY60" fmla="*/ 559188 h 559188"/>
              <a:gd name="connsiteX61" fmla="*/ 1079561 w 4855792"/>
              <a:gd name="connsiteY61" fmla="*/ 280210 h 559188"/>
              <a:gd name="connsiteX62" fmla="*/ 1173902 w 4855792"/>
              <a:gd name="connsiteY62" fmla="*/ 7084 h 559188"/>
              <a:gd name="connsiteX63" fmla="*/ 1268251 w 4855792"/>
              <a:gd name="connsiteY63" fmla="*/ 280210 h 559188"/>
              <a:gd name="connsiteX64" fmla="*/ 1369557 w 4855792"/>
              <a:gd name="connsiteY64" fmla="*/ 559188 h 559188"/>
              <a:gd name="connsiteX65" fmla="*/ 1470869 w 4855792"/>
              <a:gd name="connsiteY65" fmla="*/ 280210 h 559188"/>
              <a:gd name="connsiteX66" fmla="*/ 1565211 w 4855792"/>
              <a:gd name="connsiteY66" fmla="*/ 7084 h 559188"/>
              <a:gd name="connsiteX67" fmla="*/ 1659559 w 4855792"/>
              <a:gd name="connsiteY67" fmla="*/ 280210 h 559188"/>
              <a:gd name="connsiteX68" fmla="*/ 1760865 w 4855792"/>
              <a:gd name="connsiteY68" fmla="*/ 559188 h 559188"/>
              <a:gd name="connsiteX69" fmla="*/ 1862178 w 4855792"/>
              <a:gd name="connsiteY69" fmla="*/ 280210 h 559188"/>
              <a:gd name="connsiteX70" fmla="*/ 1956520 w 4855792"/>
              <a:gd name="connsiteY70" fmla="*/ 7084 h 559188"/>
              <a:gd name="connsiteX71" fmla="*/ 2050868 w 4855792"/>
              <a:gd name="connsiteY71" fmla="*/ 280210 h 559188"/>
              <a:gd name="connsiteX72" fmla="*/ 2152174 w 4855792"/>
              <a:gd name="connsiteY72" fmla="*/ 559188 h 559188"/>
              <a:gd name="connsiteX73" fmla="*/ 2253507 w 4855792"/>
              <a:gd name="connsiteY73" fmla="*/ 280210 h 559188"/>
              <a:gd name="connsiteX74" fmla="*/ 2347855 w 4855792"/>
              <a:gd name="connsiteY74" fmla="*/ 7084 h 559188"/>
              <a:gd name="connsiteX75" fmla="*/ 2442216 w 4855792"/>
              <a:gd name="connsiteY75" fmla="*/ 280210 h 559188"/>
              <a:gd name="connsiteX76" fmla="*/ 2534505 w 4855792"/>
              <a:gd name="connsiteY76" fmla="*/ 557721 h 559188"/>
              <a:gd name="connsiteX77" fmla="*/ 2540716 w 4855792"/>
              <a:gd name="connsiteY77" fmla="*/ 558959 h 559188"/>
              <a:gd name="connsiteX78" fmla="*/ 2543549 w 4855792"/>
              <a:gd name="connsiteY78" fmla="*/ 558730 h 559188"/>
              <a:gd name="connsiteX79" fmla="*/ 2639530 w 4855792"/>
              <a:gd name="connsiteY79" fmla="*/ 280761 h 559188"/>
              <a:gd name="connsiteX80" fmla="*/ 2732593 w 4855792"/>
              <a:gd name="connsiteY80" fmla="*/ 8303 h 559188"/>
              <a:gd name="connsiteX81" fmla="*/ 2825656 w 4855792"/>
              <a:gd name="connsiteY81" fmla="*/ 280780 h 559188"/>
              <a:gd name="connsiteX82" fmla="*/ 2925604 w 4855792"/>
              <a:gd name="connsiteY82" fmla="*/ 559064 h 559188"/>
              <a:gd name="connsiteX83" fmla="*/ 3025553 w 4855792"/>
              <a:gd name="connsiteY83" fmla="*/ 280761 h 559188"/>
              <a:gd name="connsiteX84" fmla="*/ 3118616 w 4855792"/>
              <a:gd name="connsiteY84" fmla="*/ 8303 h 559188"/>
              <a:gd name="connsiteX85" fmla="*/ 3211679 w 4855792"/>
              <a:gd name="connsiteY85" fmla="*/ 280780 h 559188"/>
              <a:gd name="connsiteX86" fmla="*/ 3311621 w 4855792"/>
              <a:gd name="connsiteY86" fmla="*/ 559064 h 559188"/>
              <a:gd name="connsiteX87" fmla="*/ 3411570 w 4855792"/>
              <a:gd name="connsiteY87" fmla="*/ 280780 h 559188"/>
              <a:gd name="connsiteX88" fmla="*/ 3504632 w 4855792"/>
              <a:gd name="connsiteY88" fmla="*/ 8303 h 559188"/>
              <a:gd name="connsiteX89" fmla="*/ 3597696 w 4855792"/>
              <a:gd name="connsiteY89" fmla="*/ 280780 h 559188"/>
              <a:gd name="connsiteX90" fmla="*/ 3697644 w 4855792"/>
              <a:gd name="connsiteY90" fmla="*/ 559064 h 559188"/>
              <a:gd name="connsiteX91" fmla="*/ 3797593 w 4855792"/>
              <a:gd name="connsiteY91" fmla="*/ 280780 h 559188"/>
              <a:gd name="connsiteX92" fmla="*/ 3890656 w 4855792"/>
              <a:gd name="connsiteY92" fmla="*/ 8303 h 559188"/>
              <a:gd name="connsiteX93" fmla="*/ 3983719 w 4855792"/>
              <a:gd name="connsiteY93" fmla="*/ 280761 h 559188"/>
              <a:gd name="connsiteX94" fmla="*/ 4083667 w 4855792"/>
              <a:gd name="connsiteY94" fmla="*/ 559064 h 559188"/>
              <a:gd name="connsiteX95" fmla="*/ 4183609 w 4855792"/>
              <a:gd name="connsiteY95" fmla="*/ 280761 h 559188"/>
              <a:gd name="connsiteX96" fmla="*/ 4276679 w 4855792"/>
              <a:gd name="connsiteY96" fmla="*/ 8303 h 559188"/>
              <a:gd name="connsiteX97" fmla="*/ 4369742 w 4855792"/>
              <a:gd name="connsiteY97" fmla="*/ 280761 h 559188"/>
              <a:gd name="connsiteX98" fmla="*/ 4469684 w 4855792"/>
              <a:gd name="connsiteY98" fmla="*/ 559064 h 559188"/>
              <a:gd name="connsiteX99" fmla="*/ 4569652 w 4855792"/>
              <a:gd name="connsiteY99" fmla="*/ 280780 h 559188"/>
              <a:gd name="connsiteX100" fmla="*/ 4662742 w 4855792"/>
              <a:gd name="connsiteY100" fmla="*/ 8303 h 559188"/>
              <a:gd name="connsiteX101" fmla="*/ 4755824 w 4855792"/>
              <a:gd name="connsiteY101" fmla="*/ 280761 h 559188"/>
              <a:gd name="connsiteX102" fmla="*/ 4855792 w 4855792"/>
              <a:gd name="connsiteY102" fmla="*/ 559064 h 559188"/>
              <a:gd name="connsiteX103" fmla="*/ 4855792 w 4855792"/>
              <a:gd name="connsiteY103" fmla="*/ 551999 h 559188"/>
              <a:gd name="connsiteX104" fmla="*/ 4762703 w 4855792"/>
              <a:gd name="connsiteY104" fmla="*/ 279542 h 559188"/>
              <a:gd name="connsiteX105" fmla="*/ 4762664 w 4855792"/>
              <a:gd name="connsiteY105" fmla="*/ 279522 h 559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855792" h="559188">
                <a:moveTo>
                  <a:pt x="4762664" y="279522"/>
                </a:moveTo>
                <a:cubicBezTo>
                  <a:pt x="4737587" y="136406"/>
                  <a:pt x="4713900" y="1232"/>
                  <a:pt x="4662696" y="1232"/>
                </a:cubicBezTo>
                <a:cubicBezTo>
                  <a:pt x="4611498" y="1232"/>
                  <a:pt x="4587805" y="136406"/>
                  <a:pt x="4562727" y="279542"/>
                </a:cubicBezTo>
                <a:cubicBezTo>
                  <a:pt x="4539250" y="413497"/>
                  <a:pt x="4514992" y="551999"/>
                  <a:pt x="4469645" y="551999"/>
                </a:cubicBezTo>
                <a:cubicBezTo>
                  <a:pt x="4424297" y="551999"/>
                  <a:pt x="4400039" y="413497"/>
                  <a:pt x="4376582" y="279542"/>
                </a:cubicBezTo>
                <a:cubicBezTo>
                  <a:pt x="4351504" y="136425"/>
                  <a:pt x="4327811" y="1258"/>
                  <a:pt x="4276633" y="1258"/>
                </a:cubicBezTo>
                <a:cubicBezTo>
                  <a:pt x="4225455" y="1258"/>
                  <a:pt x="4201762" y="136425"/>
                  <a:pt x="4176691" y="279542"/>
                </a:cubicBezTo>
                <a:cubicBezTo>
                  <a:pt x="4153207" y="413497"/>
                  <a:pt x="4128950" y="551999"/>
                  <a:pt x="4083621" y="551999"/>
                </a:cubicBezTo>
                <a:cubicBezTo>
                  <a:pt x="4038300" y="551999"/>
                  <a:pt x="4014023" y="413497"/>
                  <a:pt x="3990559" y="279542"/>
                </a:cubicBezTo>
                <a:cubicBezTo>
                  <a:pt x="3965481" y="136425"/>
                  <a:pt x="3941794" y="1258"/>
                  <a:pt x="3890617" y="1258"/>
                </a:cubicBezTo>
                <a:cubicBezTo>
                  <a:pt x="3839432" y="1258"/>
                  <a:pt x="3815745" y="136425"/>
                  <a:pt x="3790668" y="279542"/>
                </a:cubicBezTo>
                <a:cubicBezTo>
                  <a:pt x="3767184" y="413497"/>
                  <a:pt x="3742926" y="551999"/>
                  <a:pt x="3697605" y="551999"/>
                </a:cubicBezTo>
                <a:cubicBezTo>
                  <a:pt x="3652277" y="551999"/>
                  <a:pt x="3627999" y="413497"/>
                  <a:pt x="3604542" y="279542"/>
                </a:cubicBezTo>
                <a:cubicBezTo>
                  <a:pt x="3579465" y="136425"/>
                  <a:pt x="3555771" y="1258"/>
                  <a:pt x="3504593" y="1258"/>
                </a:cubicBezTo>
                <a:cubicBezTo>
                  <a:pt x="3453415" y="1258"/>
                  <a:pt x="3429722" y="136425"/>
                  <a:pt x="3404645" y="279542"/>
                </a:cubicBezTo>
                <a:cubicBezTo>
                  <a:pt x="3381167" y="413497"/>
                  <a:pt x="3356910" y="551999"/>
                  <a:pt x="3311582" y="551999"/>
                </a:cubicBezTo>
                <a:cubicBezTo>
                  <a:pt x="3266254" y="551999"/>
                  <a:pt x="3241976" y="413497"/>
                  <a:pt x="3218519" y="279542"/>
                </a:cubicBezTo>
                <a:cubicBezTo>
                  <a:pt x="3193441" y="136425"/>
                  <a:pt x="3169754" y="1232"/>
                  <a:pt x="3118570" y="1232"/>
                </a:cubicBezTo>
                <a:cubicBezTo>
                  <a:pt x="3067392" y="1232"/>
                  <a:pt x="3043699" y="136406"/>
                  <a:pt x="3018628" y="279522"/>
                </a:cubicBezTo>
                <a:cubicBezTo>
                  <a:pt x="2995144" y="413477"/>
                  <a:pt x="2970887" y="551980"/>
                  <a:pt x="2925559" y="551980"/>
                </a:cubicBezTo>
                <a:cubicBezTo>
                  <a:pt x="2880237" y="551980"/>
                  <a:pt x="2855979" y="413477"/>
                  <a:pt x="2832496" y="279522"/>
                </a:cubicBezTo>
                <a:cubicBezTo>
                  <a:pt x="2807425" y="136406"/>
                  <a:pt x="2783731" y="1212"/>
                  <a:pt x="2732554" y="1212"/>
                </a:cubicBezTo>
                <a:cubicBezTo>
                  <a:pt x="2681369" y="1212"/>
                  <a:pt x="2657682" y="136386"/>
                  <a:pt x="2632605" y="279522"/>
                </a:cubicBezTo>
                <a:cubicBezTo>
                  <a:pt x="2609377" y="412134"/>
                  <a:pt x="2585329" y="549149"/>
                  <a:pt x="2540886" y="551855"/>
                </a:cubicBezTo>
                <a:cubicBezTo>
                  <a:pt x="2496627" y="546613"/>
                  <a:pt x="2472494" y="410646"/>
                  <a:pt x="2449161" y="278978"/>
                </a:cubicBezTo>
                <a:cubicBezTo>
                  <a:pt x="2423730" y="135501"/>
                  <a:pt x="2399728" y="0"/>
                  <a:pt x="2347829" y="0"/>
                </a:cubicBezTo>
                <a:cubicBezTo>
                  <a:pt x="2295936" y="0"/>
                  <a:pt x="2271934" y="135501"/>
                  <a:pt x="2246503" y="278978"/>
                </a:cubicBezTo>
                <a:cubicBezTo>
                  <a:pt x="2222704" y="413267"/>
                  <a:pt x="2198093" y="552104"/>
                  <a:pt x="2152155" y="552104"/>
                </a:cubicBezTo>
                <a:cubicBezTo>
                  <a:pt x="2106223" y="552104"/>
                  <a:pt x="2081605" y="413241"/>
                  <a:pt x="2057813" y="278978"/>
                </a:cubicBezTo>
                <a:cubicBezTo>
                  <a:pt x="2032401" y="135501"/>
                  <a:pt x="2008373" y="0"/>
                  <a:pt x="1956500" y="0"/>
                </a:cubicBezTo>
                <a:cubicBezTo>
                  <a:pt x="1904627" y="0"/>
                  <a:pt x="1880606" y="135501"/>
                  <a:pt x="1855194" y="278978"/>
                </a:cubicBezTo>
                <a:cubicBezTo>
                  <a:pt x="1831395" y="413267"/>
                  <a:pt x="1806803" y="552104"/>
                  <a:pt x="1760846" y="552104"/>
                </a:cubicBezTo>
                <a:cubicBezTo>
                  <a:pt x="1714895" y="552104"/>
                  <a:pt x="1690296" y="413241"/>
                  <a:pt x="1666504" y="278978"/>
                </a:cubicBezTo>
                <a:cubicBezTo>
                  <a:pt x="1641092" y="135501"/>
                  <a:pt x="1617064" y="0"/>
                  <a:pt x="1565191" y="0"/>
                </a:cubicBezTo>
                <a:cubicBezTo>
                  <a:pt x="1513319" y="0"/>
                  <a:pt x="1489297" y="135501"/>
                  <a:pt x="1463885" y="278978"/>
                </a:cubicBezTo>
                <a:cubicBezTo>
                  <a:pt x="1440087" y="413267"/>
                  <a:pt x="1415495" y="552104"/>
                  <a:pt x="1369537" y="552104"/>
                </a:cubicBezTo>
                <a:cubicBezTo>
                  <a:pt x="1323586" y="552104"/>
                  <a:pt x="1298994" y="413241"/>
                  <a:pt x="1275195" y="278978"/>
                </a:cubicBezTo>
                <a:cubicBezTo>
                  <a:pt x="1249764" y="135501"/>
                  <a:pt x="1225755" y="0"/>
                  <a:pt x="1173883" y="0"/>
                </a:cubicBezTo>
                <a:cubicBezTo>
                  <a:pt x="1122010" y="0"/>
                  <a:pt x="1097988" y="135501"/>
                  <a:pt x="1072576" y="278978"/>
                </a:cubicBezTo>
                <a:cubicBezTo>
                  <a:pt x="1048778" y="413267"/>
                  <a:pt x="1024186" y="552104"/>
                  <a:pt x="978228" y="552104"/>
                </a:cubicBezTo>
                <a:cubicBezTo>
                  <a:pt x="932277" y="552104"/>
                  <a:pt x="907685" y="413241"/>
                  <a:pt x="883886" y="278978"/>
                </a:cubicBezTo>
                <a:cubicBezTo>
                  <a:pt x="858475" y="135501"/>
                  <a:pt x="834447" y="0"/>
                  <a:pt x="782574" y="0"/>
                </a:cubicBezTo>
                <a:cubicBezTo>
                  <a:pt x="730701" y="0"/>
                  <a:pt x="706679" y="135501"/>
                  <a:pt x="681268" y="278978"/>
                </a:cubicBezTo>
                <a:cubicBezTo>
                  <a:pt x="657469" y="413267"/>
                  <a:pt x="632876" y="552104"/>
                  <a:pt x="586921" y="552104"/>
                </a:cubicBezTo>
                <a:cubicBezTo>
                  <a:pt x="540966" y="552104"/>
                  <a:pt x="516373" y="413241"/>
                  <a:pt x="492577" y="278978"/>
                </a:cubicBezTo>
                <a:cubicBezTo>
                  <a:pt x="467166" y="135501"/>
                  <a:pt x="443139" y="0"/>
                  <a:pt x="391267" y="0"/>
                </a:cubicBezTo>
                <a:cubicBezTo>
                  <a:pt x="339395" y="0"/>
                  <a:pt x="315368" y="135501"/>
                  <a:pt x="289956" y="278978"/>
                </a:cubicBezTo>
                <a:cubicBezTo>
                  <a:pt x="266160" y="413267"/>
                  <a:pt x="241567" y="552104"/>
                  <a:pt x="195633" y="552104"/>
                </a:cubicBezTo>
                <a:cubicBezTo>
                  <a:pt x="149699" y="552104"/>
                  <a:pt x="125085" y="413241"/>
                  <a:pt x="101311" y="278978"/>
                </a:cubicBezTo>
                <a:cubicBezTo>
                  <a:pt x="75899" y="135501"/>
                  <a:pt x="51872" y="0"/>
                  <a:pt x="0" y="0"/>
                </a:cubicBezTo>
                <a:lnTo>
                  <a:pt x="0" y="7084"/>
                </a:lnTo>
                <a:cubicBezTo>
                  <a:pt x="45934" y="7084"/>
                  <a:pt x="70548" y="145947"/>
                  <a:pt x="94323" y="280210"/>
                </a:cubicBezTo>
                <a:cubicBezTo>
                  <a:pt x="119734" y="423687"/>
                  <a:pt x="143761" y="559188"/>
                  <a:pt x="195633" y="559188"/>
                </a:cubicBezTo>
                <a:cubicBezTo>
                  <a:pt x="247506" y="559188"/>
                  <a:pt x="271532" y="423687"/>
                  <a:pt x="296944" y="280210"/>
                </a:cubicBezTo>
                <a:cubicBezTo>
                  <a:pt x="320739" y="145921"/>
                  <a:pt x="345333" y="7084"/>
                  <a:pt x="391288" y="7084"/>
                </a:cubicBezTo>
                <a:cubicBezTo>
                  <a:pt x="437243" y="7084"/>
                  <a:pt x="461836" y="145947"/>
                  <a:pt x="485632" y="280210"/>
                </a:cubicBezTo>
                <a:cubicBezTo>
                  <a:pt x="511043" y="423687"/>
                  <a:pt x="535070" y="559188"/>
                  <a:pt x="586942" y="559188"/>
                </a:cubicBezTo>
                <a:cubicBezTo>
                  <a:pt x="638814" y="559188"/>
                  <a:pt x="662840" y="423687"/>
                  <a:pt x="688252" y="280210"/>
                </a:cubicBezTo>
                <a:cubicBezTo>
                  <a:pt x="712050" y="145921"/>
                  <a:pt x="736642" y="7084"/>
                  <a:pt x="782593" y="7084"/>
                </a:cubicBezTo>
                <a:cubicBezTo>
                  <a:pt x="828551" y="7084"/>
                  <a:pt x="853143" y="145947"/>
                  <a:pt x="876942" y="280210"/>
                </a:cubicBezTo>
                <a:cubicBezTo>
                  <a:pt x="902373" y="423687"/>
                  <a:pt x="926382" y="559188"/>
                  <a:pt x="978248" y="559188"/>
                </a:cubicBezTo>
                <a:cubicBezTo>
                  <a:pt x="1030121" y="559188"/>
                  <a:pt x="1054149" y="423687"/>
                  <a:pt x="1079561" y="280210"/>
                </a:cubicBezTo>
                <a:cubicBezTo>
                  <a:pt x="1103359" y="145921"/>
                  <a:pt x="1127951" y="7084"/>
                  <a:pt x="1173902" y="7084"/>
                </a:cubicBezTo>
                <a:cubicBezTo>
                  <a:pt x="1219860" y="7084"/>
                  <a:pt x="1244452" y="145947"/>
                  <a:pt x="1268251" y="280210"/>
                </a:cubicBezTo>
                <a:cubicBezTo>
                  <a:pt x="1293682" y="423687"/>
                  <a:pt x="1317690" y="559188"/>
                  <a:pt x="1369557" y="559188"/>
                </a:cubicBezTo>
                <a:cubicBezTo>
                  <a:pt x="1421430" y="559188"/>
                  <a:pt x="1445458" y="423687"/>
                  <a:pt x="1470869" y="280210"/>
                </a:cubicBezTo>
                <a:cubicBezTo>
                  <a:pt x="1494668" y="145921"/>
                  <a:pt x="1519260" y="7084"/>
                  <a:pt x="1565211" y="7084"/>
                </a:cubicBezTo>
                <a:cubicBezTo>
                  <a:pt x="1611169" y="7084"/>
                  <a:pt x="1635761" y="145947"/>
                  <a:pt x="1659559" y="280210"/>
                </a:cubicBezTo>
                <a:cubicBezTo>
                  <a:pt x="1684971" y="423687"/>
                  <a:pt x="1708999" y="559188"/>
                  <a:pt x="1760865" y="559188"/>
                </a:cubicBezTo>
                <a:cubicBezTo>
                  <a:pt x="1812738" y="559188"/>
                  <a:pt x="1836766" y="423687"/>
                  <a:pt x="1862178" y="280210"/>
                </a:cubicBezTo>
                <a:cubicBezTo>
                  <a:pt x="1885977" y="145921"/>
                  <a:pt x="1910569" y="7084"/>
                  <a:pt x="1956520" y="7084"/>
                </a:cubicBezTo>
                <a:cubicBezTo>
                  <a:pt x="2002478" y="7084"/>
                  <a:pt x="2027070" y="145947"/>
                  <a:pt x="2050868" y="280210"/>
                </a:cubicBezTo>
                <a:cubicBezTo>
                  <a:pt x="2076280" y="423687"/>
                  <a:pt x="2100308" y="559188"/>
                  <a:pt x="2152174" y="559188"/>
                </a:cubicBezTo>
                <a:cubicBezTo>
                  <a:pt x="2204047" y="559188"/>
                  <a:pt x="2228075" y="423687"/>
                  <a:pt x="2253507" y="280210"/>
                </a:cubicBezTo>
                <a:cubicBezTo>
                  <a:pt x="2277305" y="145921"/>
                  <a:pt x="2301917" y="7084"/>
                  <a:pt x="2347855" y="7084"/>
                </a:cubicBezTo>
                <a:cubicBezTo>
                  <a:pt x="2393786" y="7084"/>
                  <a:pt x="2418424" y="145947"/>
                  <a:pt x="2442216" y="280210"/>
                </a:cubicBezTo>
                <a:cubicBezTo>
                  <a:pt x="2466120" y="415069"/>
                  <a:pt x="2488777" y="542858"/>
                  <a:pt x="2534505" y="557721"/>
                </a:cubicBezTo>
                <a:cubicBezTo>
                  <a:pt x="2534440" y="557996"/>
                  <a:pt x="2540335" y="558959"/>
                  <a:pt x="2540716" y="558959"/>
                </a:cubicBezTo>
                <a:cubicBezTo>
                  <a:pt x="2542250" y="558979"/>
                  <a:pt x="2543549" y="558730"/>
                  <a:pt x="2543549" y="558730"/>
                </a:cubicBezTo>
                <a:cubicBezTo>
                  <a:pt x="2591998" y="551895"/>
                  <a:pt x="2615102" y="420122"/>
                  <a:pt x="2639530" y="280761"/>
                </a:cubicBezTo>
                <a:cubicBezTo>
                  <a:pt x="2662988" y="146806"/>
                  <a:pt x="2687265" y="8303"/>
                  <a:pt x="2732593" y="8303"/>
                </a:cubicBezTo>
                <a:cubicBezTo>
                  <a:pt x="2777921" y="8303"/>
                  <a:pt x="2802179" y="146825"/>
                  <a:pt x="2825656" y="280780"/>
                </a:cubicBezTo>
                <a:cubicBezTo>
                  <a:pt x="2850733" y="423897"/>
                  <a:pt x="2874427" y="559064"/>
                  <a:pt x="2925604" y="559064"/>
                </a:cubicBezTo>
                <a:cubicBezTo>
                  <a:pt x="2976782" y="559064"/>
                  <a:pt x="3000476" y="423897"/>
                  <a:pt x="3025553" y="280761"/>
                </a:cubicBezTo>
                <a:cubicBezTo>
                  <a:pt x="3049030" y="146806"/>
                  <a:pt x="3073288" y="8303"/>
                  <a:pt x="3118616" y="8303"/>
                </a:cubicBezTo>
                <a:cubicBezTo>
                  <a:pt x="3163938" y="8303"/>
                  <a:pt x="3188215" y="146825"/>
                  <a:pt x="3211679" y="280780"/>
                </a:cubicBezTo>
                <a:cubicBezTo>
                  <a:pt x="3236756" y="423897"/>
                  <a:pt x="3260443" y="559064"/>
                  <a:pt x="3311621" y="559064"/>
                </a:cubicBezTo>
                <a:cubicBezTo>
                  <a:pt x="3362805" y="559064"/>
                  <a:pt x="3386493" y="423897"/>
                  <a:pt x="3411570" y="280780"/>
                </a:cubicBezTo>
                <a:cubicBezTo>
                  <a:pt x="3435053" y="146825"/>
                  <a:pt x="3459311" y="8303"/>
                  <a:pt x="3504632" y="8303"/>
                </a:cubicBezTo>
                <a:cubicBezTo>
                  <a:pt x="3549961" y="8303"/>
                  <a:pt x="3574238" y="146825"/>
                  <a:pt x="3597696" y="280780"/>
                </a:cubicBezTo>
                <a:cubicBezTo>
                  <a:pt x="3622773" y="423897"/>
                  <a:pt x="3646467" y="559064"/>
                  <a:pt x="3697644" y="559064"/>
                </a:cubicBezTo>
                <a:cubicBezTo>
                  <a:pt x="3748822" y="559064"/>
                  <a:pt x="3772515" y="423897"/>
                  <a:pt x="3797593" y="280780"/>
                </a:cubicBezTo>
                <a:cubicBezTo>
                  <a:pt x="3821070" y="146825"/>
                  <a:pt x="3845328" y="8303"/>
                  <a:pt x="3890656" y="8303"/>
                </a:cubicBezTo>
                <a:cubicBezTo>
                  <a:pt x="3935984" y="8303"/>
                  <a:pt x="3960261" y="146806"/>
                  <a:pt x="3983719" y="280761"/>
                </a:cubicBezTo>
                <a:cubicBezTo>
                  <a:pt x="4008796" y="423877"/>
                  <a:pt x="4032483" y="559064"/>
                  <a:pt x="4083667" y="559064"/>
                </a:cubicBezTo>
                <a:cubicBezTo>
                  <a:pt x="4134845" y="559064"/>
                  <a:pt x="4158539" y="423897"/>
                  <a:pt x="4183609" y="280761"/>
                </a:cubicBezTo>
                <a:cubicBezTo>
                  <a:pt x="4207093" y="146806"/>
                  <a:pt x="4231351" y="8303"/>
                  <a:pt x="4276679" y="8303"/>
                </a:cubicBezTo>
                <a:cubicBezTo>
                  <a:pt x="4322001" y="8303"/>
                  <a:pt x="4346278" y="146806"/>
                  <a:pt x="4369742" y="280761"/>
                </a:cubicBezTo>
                <a:cubicBezTo>
                  <a:pt x="4394813" y="423877"/>
                  <a:pt x="4418507" y="559064"/>
                  <a:pt x="4469684" y="559064"/>
                </a:cubicBezTo>
                <a:cubicBezTo>
                  <a:pt x="4520869" y="559064"/>
                  <a:pt x="4544582" y="423897"/>
                  <a:pt x="4569652" y="280780"/>
                </a:cubicBezTo>
                <a:cubicBezTo>
                  <a:pt x="4593136" y="146825"/>
                  <a:pt x="4617414" y="8303"/>
                  <a:pt x="4662742" y="8303"/>
                </a:cubicBezTo>
                <a:cubicBezTo>
                  <a:pt x="4708063" y="8303"/>
                  <a:pt x="4732340" y="146806"/>
                  <a:pt x="4755824" y="280761"/>
                </a:cubicBezTo>
                <a:cubicBezTo>
                  <a:pt x="4780902" y="423877"/>
                  <a:pt x="4804589" y="559064"/>
                  <a:pt x="4855792" y="559064"/>
                </a:cubicBezTo>
                <a:lnTo>
                  <a:pt x="4855792" y="551999"/>
                </a:lnTo>
                <a:cubicBezTo>
                  <a:pt x="4810464" y="551999"/>
                  <a:pt x="4786187" y="413497"/>
                  <a:pt x="4762703" y="279542"/>
                </a:cubicBezTo>
                <a:lnTo>
                  <a:pt x="4762664" y="279522"/>
                </a:lnTo>
                <a:close/>
              </a:path>
            </a:pathLst>
          </a:custGeom>
          <a:solidFill>
            <a:srgbClr val="67CEF4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DAA48A25-FFC0-DADD-EBF4-2BB1445CEBC4}"/>
              </a:ext>
            </a:extLst>
          </p:cNvPr>
          <p:cNvSpPr/>
          <p:nvPr/>
        </p:nvSpPr>
        <p:spPr>
          <a:xfrm>
            <a:off x="6403449" y="4743659"/>
            <a:ext cx="2365060" cy="762705"/>
          </a:xfrm>
          <a:custGeom>
            <a:avLst/>
            <a:gdLst>
              <a:gd name="connsiteX0" fmla="*/ 2365061 w 2365060"/>
              <a:gd name="connsiteY0" fmla="*/ 0 h 762705"/>
              <a:gd name="connsiteX1" fmla="*/ 0 w 2365060"/>
              <a:gd name="connsiteY1" fmla="*/ 0 h 762705"/>
              <a:gd name="connsiteX2" fmla="*/ 0 w 2365060"/>
              <a:gd name="connsiteY2" fmla="*/ 762706 h 762705"/>
              <a:gd name="connsiteX3" fmla="*/ 2365061 w 2365060"/>
              <a:gd name="connsiteY3" fmla="*/ 762706 h 762705"/>
              <a:gd name="connsiteX4" fmla="*/ 2365061 w 2365060"/>
              <a:gd name="connsiteY4" fmla="*/ 0 h 762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5060" h="762705">
                <a:moveTo>
                  <a:pt x="2365061" y="0"/>
                </a:moveTo>
                <a:lnTo>
                  <a:pt x="0" y="0"/>
                </a:lnTo>
                <a:lnTo>
                  <a:pt x="0" y="762706"/>
                </a:lnTo>
                <a:lnTo>
                  <a:pt x="2365061" y="762706"/>
                </a:lnTo>
                <a:lnTo>
                  <a:pt x="2365061" y="0"/>
                </a:lnTo>
                <a:close/>
              </a:path>
            </a:pathLst>
          </a:custGeom>
          <a:solidFill>
            <a:srgbClr val="07A14A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CEB495D5-2B8E-01FF-AFE4-4414E96004B3}"/>
              </a:ext>
            </a:extLst>
          </p:cNvPr>
          <p:cNvSpPr/>
          <p:nvPr/>
        </p:nvSpPr>
        <p:spPr>
          <a:xfrm>
            <a:off x="6049362" y="4743659"/>
            <a:ext cx="763357" cy="762705"/>
          </a:xfrm>
          <a:custGeom>
            <a:avLst/>
            <a:gdLst>
              <a:gd name="connsiteX0" fmla="*/ 381675 w 763357"/>
              <a:gd name="connsiteY0" fmla="*/ 762706 h 762705"/>
              <a:gd name="connsiteX1" fmla="*/ 763357 w 763357"/>
              <a:gd name="connsiteY1" fmla="*/ 381353 h 762705"/>
              <a:gd name="connsiteX2" fmla="*/ 381675 w 763357"/>
              <a:gd name="connsiteY2" fmla="*/ 0 h 762705"/>
              <a:gd name="connsiteX3" fmla="*/ 0 w 763357"/>
              <a:gd name="connsiteY3" fmla="*/ 381353 h 762705"/>
              <a:gd name="connsiteX4" fmla="*/ 381675 w 763357"/>
              <a:gd name="connsiteY4" fmla="*/ 762706 h 762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357" h="762705">
                <a:moveTo>
                  <a:pt x="381675" y="762706"/>
                </a:moveTo>
                <a:cubicBezTo>
                  <a:pt x="592472" y="762706"/>
                  <a:pt x="763357" y="591968"/>
                  <a:pt x="763357" y="381353"/>
                </a:cubicBezTo>
                <a:cubicBezTo>
                  <a:pt x="763357" y="170738"/>
                  <a:pt x="592472" y="0"/>
                  <a:pt x="381675" y="0"/>
                </a:cubicBezTo>
                <a:cubicBezTo>
                  <a:pt x="170885" y="0"/>
                  <a:pt x="0" y="170738"/>
                  <a:pt x="0" y="381353"/>
                </a:cubicBezTo>
                <a:cubicBezTo>
                  <a:pt x="0" y="591968"/>
                  <a:pt x="170885" y="762706"/>
                  <a:pt x="381675" y="762706"/>
                </a:cubicBezTo>
                <a:close/>
              </a:path>
            </a:pathLst>
          </a:custGeom>
          <a:solidFill>
            <a:srgbClr val="FFCE0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793D2F26-4C99-E5D2-177E-3FC4AA760558}"/>
              </a:ext>
            </a:extLst>
          </p:cNvPr>
          <p:cNvSpPr/>
          <p:nvPr/>
        </p:nvSpPr>
        <p:spPr>
          <a:xfrm>
            <a:off x="6295926" y="4910315"/>
            <a:ext cx="270250" cy="421511"/>
          </a:xfrm>
          <a:custGeom>
            <a:avLst/>
            <a:gdLst>
              <a:gd name="connsiteX0" fmla="*/ 160399 w 270250"/>
              <a:gd name="connsiteY0" fmla="*/ 0 h 421511"/>
              <a:gd name="connsiteX1" fmla="*/ 0 w 270250"/>
              <a:gd name="connsiteY1" fmla="*/ 237090 h 421511"/>
              <a:gd name="connsiteX2" fmla="*/ 105464 w 270250"/>
              <a:gd name="connsiteY2" fmla="*/ 237090 h 421511"/>
              <a:gd name="connsiteX3" fmla="*/ 103260 w 270250"/>
              <a:gd name="connsiteY3" fmla="*/ 421511 h 421511"/>
              <a:gd name="connsiteX4" fmla="*/ 270250 w 270250"/>
              <a:gd name="connsiteY4" fmla="*/ 160266 h 421511"/>
              <a:gd name="connsiteX5" fmla="*/ 149402 w 270250"/>
              <a:gd name="connsiteY5" fmla="*/ 160266 h 421511"/>
              <a:gd name="connsiteX6" fmla="*/ 160399 w 270250"/>
              <a:gd name="connsiteY6" fmla="*/ 0 h 421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250" h="421511">
                <a:moveTo>
                  <a:pt x="160399" y="0"/>
                </a:moveTo>
                <a:lnTo>
                  <a:pt x="0" y="237090"/>
                </a:lnTo>
                <a:lnTo>
                  <a:pt x="105464" y="237090"/>
                </a:lnTo>
                <a:lnTo>
                  <a:pt x="103260" y="421511"/>
                </a:lnTo>
                <a:lnTo>
                  <a:pt x="270250" y="160266"/>
                </a:lnTo>
                <a:lnTo>
                  <a:pt x="149402" y="160266"/>
                </a:lnTo>
                <a:lnTo>
                  <a:pt x="160399" y="0"/>
                </a:lnTo>
                <a:close/>
              </a:path>
            </a:pathLst>
          </a:custGeom>
          <a:solidFill>
            <a:srgbClr val="232459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CC983388-8C59-38A0-F737-864AB1CE8807}"/>
              </a:ext>
            </a:extLst>
          </p:cNvPr>
          <p:cNvSpPr/>
          <p:nvPr/>
        </p:nvSpPr>
        <p:spPr>
          <a:xfrm>
            <a:off x="8486803" y="3647157"/>
            <a:ext cx="137334" cy="95684"/>
          </a:xfrm>
          <a:custGeom>
            <a:avLst/>
            <a:gdLst>
              <a:gd name="connsiteX0" fmla="*/ 111588 w 137334"/>
              <a:gd name="connsiteY0" fmla="*/ 0 h 95684"/>
              <a:gd name="connsiteX1" fmla="*/ 662 w 137334"/>
              <a:gd name="connsiteY1" fmla="*/ 45355 h 95684"/>
              <a:gd name="connsiteX2" fmla="*/ 137335 w 137334"/>
              <a:gd name="connsiteY2" fmla="*/ 95402 h 95684"/>
              <a:gd name="connsiteX3" fmla="*/ 111588 w 137334"/>
              <a:gd name="connsiteY3" fmla="*/ 0 h 95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334" h="95684">
                <a:moveTo>
                  <a:pt x="111588" y="0"/>
                </a:moveTo>
                <a:cubicBezTo>
                  <a:pt x="111588" y="0"/>
                  <a:pt x="-9995" y="18015"/>
                  <a:pt x="662" y="45355"/>
                </a:cubicBezTo>
                <a:cubicBezTo>
                  <a:pt x="10905" y="71627"/>
                  <a:pt x="92341" y="98757"/>
                  <a:pt x="137335" y="95402"/>
                </a:cubicBezTo>
                <a:lnTo>
                  <a:pt x="111588" y="0"/>
                </a:lnTo>
                <a:close/>
              </a:path>
            </a:pathLst>
          </a:custGeom>
          <a:solidFill>
            <a:srgbClr val="B53D2B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CE96F75B-3BC4-1743-6B8F-EBAC66A35AF9}"/>
              </a:ext>
            </a:extLst>
          </p:cNvPr>
          <p:cNvSpPr/>
          <p:nvPr/>
        </p:nvSpPr>
        <p:spPr>
          <a:xfrm>
            <a:off x="9383986" y="3481065"/>
            <a:ext cx="265889" cy="116424"/>
          </a:xfrm>
          <a:custGeom>
            <a:avLst/>
            <a:gdLst>
              <a:gd name="connsiteX0" fmla="*/ 265889 w 265889"/>
              <a:gd name="connsiteY0" fmla="*/ 79190 h 116424"/>
              <a:gd name="connsiteX1" fmla="*/ 37747 w 265889"/>
              <a:gd name="connsiteY1" fmla="*/ 116425 h 116424"/>
              <a:gd name="connsiteX2" fmla="*/ 0 w 265889"/>
              <a:gd name="connsiteY2" fmla="*/ 28871 h 116424"/>
              <a:gd name="connsiteX3" fmla="*/ 115032 w 265889"/>
              <a:gd name="connsiteY3" fmla="*/ 0 h 116424"/>
              <a:gd name="connsiteX4" fmla="*/ 250190 w 265889"/>
              <a:gd name="connsiteY4" fmla="*/ 48621 h 116424"/>
              <a:gd name="connsiteX5" fmla="*/ 265889 w 265889"/>
              <a:gd name="connsiteY5" fmla="*/ 79190 h 116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5889" h="116424">
                <a:moveTo>
                  <a:pt x="265889" y="79190"/>
                </a:moveTo>
                <a:cubicBezTo>
                  <a:pt x="265889" y="79190"/>
                  <a:pt x="100703" y="114603"/>
                  <a:pt x="37747" y="116425"/>
                </a:cubicBezTo>
                <a:lnTo>
                  <a:pt x="0" y="28871"/>
                </a:lnTo>
                <a:lnTo>
                  <a:pt x="115032" y="0"/>
                </a:lnTo>
                <a:lnTo>
                  <a:pt x="250190" y="48621"/>
                </a:lnTo>
                <a:lnTo>
                  <a:pt x="265889" y="79190"/>
                </a:lnTo>
                <a:close/>
              </a:path>
            </a:pathLst>
          </a:custGeom>
          <a:solidFill>
            <a:srgbClr val="B53D2B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84DD823E-64E6-6666-A9CF-F28E457E3570}"/>
              </a:ext>
            </a:extLst>
          </p:cNvPr>
          <p:cNvSpPr/>
          <p:nvPr/>
        </p:nvSpPr>
        <p:spPr>
          <a:xfrm>
            <a:off x="9272122" y="4140650"/>
            <a:ext cx="842379" cy="633887"/>
          </a:xfrm>
          <a:custGeom>
            <a:avLst/>
            <a:gdLst>
              <a:gd name="connsiteX0" fmla="*/ 755481 w 842379"/>
              <a:gd name="connsiteY0" fmla="*/ 112669 h 633887"/>
              <a:gd name="connsiteX1" fmla="*/ 842379 w 842379"/>
              <a:gd name="connsiteY1" fmla="*/ 261526 h 633887"/>
              <a:gd name="connsiteX2" fmla="*/ 466180 w 842379"/>
              <a:gd name="connsiteY2" fmla="*/ 633888 h 633887"/>
              <a:gd name="connsiteX3" fmla="*/ 122232 w 842379"/>
              <a:gd name="connsiteY3" fmla="*/ 476833 h 633887"/>
              <a:gd name="connsiteX4" fmla="*/ 58247 w 842379"/>
              <a:gd name="connsiteY4" fmla="*/ 530963 h 633887"/>
              <a:gd name="connsiteX5" fmla="*/ 39 w 842379"/>
              <a:gd name="connsiteY5" fmla="*/ 209047 h 633887"/>
              <a:gd name="connsiteX6" fmla="*/ 0 w 842379"/>
              <a:gd name="connsiteY6" fmla="*/ 209008 h 633887"/>
              <a:gd name="connsiteX7" fmla="*/ 51138 w 842379"/>
              <a:gd name="connsiteY7" fmla="*/ 145081 h 633887"/>
              <a:gd name="connsiteX8" fmla="*/ 450231 w 842379"/>
              <a:gd name="connsiteY8" fmla="*/ 13243 h 633887"/>
              <a:gd name="connsiteX9" fmla="*/ 755461 w 842379"/>
              <a:gd name="connsiteY9" fmla="*/ 112643 h 633887"/>
              <a:gd name="connsiteX10" fmla="*/ 755481 w 842379"/>
              <a:gd name="connsiteY10" fmla="*/ 112669 h 633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42379" h="633887">
                <a:moveTo>
                  <a:pt x="755481" y="112669"/>
                </a:moveTo>
                <a:lnTo>
                  <a:pt x="842379" y="261526"/>
                </a:lnTo>
                <a:lnTo>
                  <a:pt x="466180" y="633888"/>
                </a:lnTo>
                <a:lnTo>
                  <a:pt x="122232" y="476833"/>
                </a:lnTo>
                <a:lnTo>
                  <a:pt x="58247" y="530963"/>
                </a:lnTo>
                <a:lnTo>
                  <a:pt x="39" y="209047"/>
                </a:lnTo>
                <a:lnTo>
                  <a:pt x="0" y="209008"/>
                </a:lnTo>
                <a:cubicBezTo>
                  <a:pt x="18211" y="191498"/>
                  <a:pt x="35275" y="170010"/>
                  <a:pt x="51138" y="145081"/>
                </a:cubicBezTo>
                <a:lnTo>
                  <a:pt x="450231" y="13243"/>
                </a:lnTo>
                <a:cubicBezTo>
                  <a:pt x="450231" y="13243"/>
                  <a:pt x="650693" y="-53489"/>
                  <a:pt x="755461" y="112643"/>
                </a:cubicBezTo>
                <a:lnTo>
                  <a:pt x="755481" y="112669"/>
                </a:lnTo>
                <a:close/>
              </a:path>
            </a:pathLst>
          </a:custGeom>
          <a:solidFill>
            <a:srgbClr val="21449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B10250EF-7AA3-A392-F4A2-E621EDCE0D8A}"/>
              </a:ext>
            </a:extLst>
          </p:cNvPr>
          <p:cNvSpPr/>
          <p:nvPr/>
        </p:nvSpPr>
        <p:spPr>
          <a:xfrm>
            <a:off x="9210242" y="4349678"/>
            <a:ext cx="120153" cy="324936"/>
          </a:xfrm>
          <a:custGeom>
            <a:avLst/>
            <a:gdLst>
              <a:gd name="connsiteX0" fmla="*/ 61946 w 120153"/>
              <a:gd name="connsiteY0" fmla="*/ 20 h 324936"/>
              <a:gd name="connsiteX1" fmla="*/ 120154 w 120153"/>
              <a:gd name="connsiteY1" fmla="*/ 321935 h 324936"/>
              <a:gd name="connsiteX2" fmla="*/ 116625 w 120153"/>
              <a:gd name="connsiteY2" fmla="*/ 324936 h 324936"/>
              <a:gd name="connsiteX3" fmla="*/ 0 w 120153"/>
              <a:gd name="connsiteY3" fmla="*/ 267739 h 324936"/>
              <a:gd name="connsiteX4" fmla="*/ 10827 w 120153"/>
              <a:gd name="connsiteY4" fmla="*/ 40237 h 324936"/>
              <a:gd name="connsiteX5" fmla="*/ 9522 w 120153"/>
              <a:gd name="connsiteY5" fmla="*/ 37550 h 324936"/>
              <a:gd name="connsiteX6" fmla="*/ 61900 w 120153"/>
              <a:gd name="connsiteY6" fmla="*/ 0 h 324936"/>
              <a:gd name="connsiteX7" fmla="*/ 61946 w 120153"/>
              <a:gd name="connsiteY7" fmla="*/ 39 h 324936"/>
              <a:gd name="connsiteX8" fmla="*/ 61946 w 120153"/>
              <a:gd name="connsiteY8" fmla="*/ 20 h 324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153" h="324936">
                <a:moveTo>
                  <a:pt x="61946" y="20"/>
                </a:moveTo>
                <a:lnTo>
                  <a:pt x="120154" y="321935"/>
                </a:lnTo>
                <a:lnTo>
                  <a:pt x="116625" y="324936"/>
                </a:lnTo>
                <a:lnTo>
                  <a:pt x="0" y="267739"/>
                </a:lnTo>
                <a:lnTo>
                  <a:pt x="10827" y="40237"/>
                </a:lnTo>
                <a:lnTo>
                  <a:pt x="9522" y="37550"/>
                </a:lnTo>
                <a:cubicBezTo>
                  <a:pt x="27865" y="28664"/>
                  <a:pt x="45341" y="16016"/>
                  <a:pt x="61900" y="0"/>
                </a:cubicBezTo>
                <a:lnTo>
                  <a:pt x="61946" y="39"/>
                </a:lnTo>
                <a:lnTo>
                  <a:pt x="61946" y="20"/>
                </a:lnTo>
                <a:close/>
              </a:path>
            </a:pathLst>
          </a:custGeom>
          <a:solidFill>
            <a:srgbClr val="4E67AE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A4E30868-F5C3-101E-CE70-F73E3085EF6F}"/>
              </a:ext>
            </a:extLst>
          </p:cNvPr>
          <p:cNvSpPr/>
          <p:nvPr/>
        </p:nvSpPr>
        <p:spPr>
          <a:xfrm>
            <a:off x="8508176" y="3450224"/>
            <a:ext cx="948961" cy="1364256"/>
          </a:xfrm>
          <a:custGeom>
            <a:avLst/>
            <a:gdLst>
              <a:gd name="connsiteX0" fmla="*/ 896816 w 948961"/>
              <a:gd name="connsiteY0" fmla="*/ 0 h 1364256"/>
              <a:gd name="connsiteX1" fmla="*/ 84759 w 948961"/>
              <a:gd name="connsiteY1" fmla="*/ 158106 h 1364256"/>
              <a:gd name="connsiteX2" fmla="*/ 142043 w 948961"/>
              <a:gd name="connsiteY2" fmla="*/ 370830 h 1364256"/>
              <a:gd name="connsiteX3" fmla="*/ 79179 w 948961"/>
              <a:gd name="connsiteY3" fmla="*/ 342337 h 1364256"/>
              <a:gd name="connsiteX4" fmla="*/ 34756 w 948961"/>
              <a:gd name="connsiteY4" fmla="*/ 535186 h 1364256"/>
              <a:gd name="connsiteX5" fmla="*/ 214186 w 948961"/>
              <a:gd name="connsiteY5" fmla="*/ 601524 h 1364256"/>
              <a:gd name="connsiteX6" fmla="*/ 224383 w 948961"/>
              <a:gd name="connsiteY6" fmla="*/ 799550 h 1364256"/>
              <a:gd name="connsiteX7" fmla="*/ 229676 w 948961"/>
              <a:gd name="connsiteY7" fmla="*/ 881505 h 1364256"/>
              <a:gd name="connsiteX8" fmla="*/ 565734 w 948961"/>
              <a:gd name="connsiteY8" fmla="*/ 1208414 h 1364256"/>
              <a:gd name="connsiteX9" fmla="*/ 654371 w 948961"/>
              <a:gd name="connsiteY9" fmla="*/ 1364257 h 1364256"/>
              <a:gd name="connsiteX10" fmla="*/ 695095 w 948961"/>
              <a:gd name="connsiteY10" fmla="*/ 1329806 h 1364256"/>
              <a:gd name="connsiteX11" fmla="*/ 702820 w 948961"/>
              <a:gd name="connsiteY11" fmla="*/ 1167384 h 1364256"/>
              <a:gd name="connsiteX12" fmla="*/ 713647 w 948961"/>
              <a:gd name="connsiteY12" fmla="*/ 939875 h 1364256"/>
              <a:gd name="connsiteX13" fmla="*/ 712349 w 948961"/>
              <a:gd name="connsiteY13" fmla="*/ 937195 h 1364256"/>
              <a:gd name="connsiteX14" fmla="*/ 648888 w 948961"/>
              <a:gd name="connsiteY14" fmla="*/ 952143 h 1364256"/>
              <a:gd name="connsiteX15" fmla="*/ 712349 w 948961"/>
              <a:gd name="connsiteY15" fmla="*/ 937195 h 1364256"/>
              <a:gd name="connsiteX16" fmla="*/ 896861 w 948961"/>
              <a:gd name="connsiteY16" fmla="*/ 42 h 1364256"/>
              <a:gd name="connsiteX17" fmla="*/ 896816 w 948961"/>
              <a:gd name="connsiteY17" fmla="*/ 0 h 1364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48961" h="1364256">
                <a:moveTo>
                  <a:pt x="896816" y="0"/>
                </a:moveTo>
                <a:cubicBezTo>
                  <a:pt x="872873" y="16060"/>
                  <a:pt x="84759" y="158106"/>
                  <a:pt x="84759" y="158106"/>
                </a:cubicBezTo>
                <a:cubicBezTo>
                  <a:pt x="97410" y="226187"/>
                  <a:pt x="116552" y="297493"/>
                  <a:pt x="142043" y="370830"/>
                </a:cubicBezTo>
                <a:cubicBezTo>
                  <a:pt x="142043" y="370830"/>
                  <a:pt x="112289" y="342212"/>
                  <a:pt x="79179" y="342337"/>
                </a:cubicBezTo>
                <a:cubicBezTo>
                  <a:pt x="-9103" y="342671"/>
                  <a:pt x="-23039" y="449541"/>
                  <a:pt x="34756" y="535186"/>
                </a:cubicBezTo>
                <a:cubicBezTo>
                  <a:pt x="104650" y="638721"/>
                  <a:pt x="194020" y="607140"/>
                  <a:pt x="214186" y="601524"/>
                </a:cubicBezTo>
                <a:lnTo>
                  <a:pt x="224383" y="799550"/>
                </a:lnTo>
                <a:lnTo>
                  <a:pt x="229676" y="881505"/>
                </a:lnTo>
                <a:lnTo>
                  <a:pt x="565734" y="1208414"/>
                </a:lnTo>
                <a:lnTo>
                  <a:pt x="654371" y="1364257"/>
                </a:lnTo>
                <a:lnTo>
                  <a:pt x="695095" y="1329806"/>
                </a:lnTo>
                <a:lnTo>
                  <a:pt x="702820" y="1167384"/>
                </a:lnTo>
                <a:lnTo>
                  <a:pt x="713647" y="939875"/>
                </a:lnTo>
                <a:lnTo>
                  <a:pt x="712349" y="937195"/>
                </a:lnTo>
                <a:cubicBezTo>
                  <a:pt x="692183" y="946946"/>
                  <a:pt x="671008" y="952143"/>
                  <a:pt x="648888" y="952143"/>
                </a:cubicBezTo>
                <a:cubicBezTo>
                  <a:pt x="670988" y="952143"/>
                  <a:pt x="693082" y="948643"/>
                  <a:pt x="712349" y="937195"/>
                </a:cubicBezTo>
                <a:cubicBezTo>
                  <a:pt x="1001171" y="765460"/>
                  <a:pt x="974920" y="174148"/>
                  <a:pt x="896861" y="42"/>
                </a:cubicBezTo>
                <a:lnTo>
                  <a:pt x="896816" y="0"/>
                </a:lnTo>
                <a:close/>
              </a:path>
            </a:pathLst>
          </a:custGeom>
          <a:solidFill>
            <a:srgbClr val="F58B76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8BD8927-3360-F18B-A095-0B0D36A46CD7}"/>
              </a:ext>
            </a:extLst>
          </p:cNvPr>
          <p:cNvSpPr/>
          <p:nvPr/>
        </p:nvSpPr>
        <p:spPr>
          <a:xfrm>
            <a:off x="7872683" y="4414883"/>
            <a:ext cx="1289102" cy="656287"/>
          </a:xfrm>
          <a:custGeom>
            <a:avLst/>
            <a:gdLst>
              <a:gd name="connsiteX0" fmla="*/ 1200466 w 1289102"/>
              <a:gd name="connsiteY0" fmla="*/ 243564 h 656287"/>
              <a:gd name="connsiteX1" fmla="*/ 1289103 w 1289102"/>
              <a:gd name="connsiteY1" fmla="*/ 399407 h 656287"/>
              <a:gd name="connsiteX2" fmla="*/ 985590 w 1289102"/>
              <a:gd name="connsiteY2" fmla="*/ 656288 h 656287"/>
              <a:gd name="connsiteX3" fmla="*/ 552797 w 1289102"/>
              <a:gd name="connsiteY3" fmla="*/ 348292 h 656287"/>
              <a:gd name="connsiteX4" fmla="*/ 0 w 1289102"/>
              <a:gd name="connsiteY4" fmla="*/ 594733 h 656287"/>
              <a:gd name="connsiteX5" fmla="*/ 209564 w 1289102"/>
              <a:gd name="connsiteY5" fmla="*/ 223125 h 656287"/>
              <a:gd name="connsiteX6" fmla="*/ 724574 w 1289102"/>
              <a:gd name="connsiteY6" fmla="*/ 1697 h 656287"/>
              <a:gd name="connsiteX7" fmla="*/ 729230 w 1289102"/>
              <a:gd name="connsiteY7" fmla="*/ 0 h 656287"/>
              <a:gd name="connsiteX8" fmla="*/ 1072909 w 1289102"/>
              <a:gd name="connsiteY8" fmla="*/ 448406 h 656287"/>
              <a:gd name="connsiteX9" fmla="*/ 1200466 w 1289102"/>
              <a:gd name="connsiteY9" fmla="*/ 243564 h 656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89102" h="656287">
                <a:moveTo>
                  <a:pt x="1200466" y="243564"/>
                </a:moveTo>
                <a:lnTo>
                  <a:pt x="1289103" y="399407"/>
                </a:lnTo>
                <a:lnTo>
                  <a:pt x="985590" y="656288"/>
                </a:lnTo>
                <a:lnTo>
                  <a:pt x="552797" y="348292"/>
                </a:lnTo>
                <a:lnTo>
                  <a:pt x="0" y="594733"/>
                </a:lnTo>
                <a:cubicBezTo>
                  <a:pt x="20644" y="450359"/>
                  <a:pt x="60765" y="298205"/>
                  <a:pt x="209564" y="223125"/>
                </a:cubicBezTo>
                <a:cubicBezTo>
                  <a:pt x="414261" y="119826"/>
                  <a:pt x="609037" y="43717"/>
                  <a:pt x="724574" y="1697"/>
                </a:cubicBezTo>
                <a:cubicBezTo>
                  <a:pt x="726167" y="1114"/>
                  <a:pt x="727722" y="564"/>
                  <a:pt x="729230" y="0"/>
                </a:cubicBezTo>
                <a:lnTo>
                  <a:pt x="1072909" y="448406"/>
                </a:lnTo>
                <a:lnTo>
                  <a:pt x="1200466" y="243564"/>
                </a:lnTo>
                <a:close/>
              </a:path>
            </a:pathLst>
          </a:custGeom>
          <a:solidFill>
            <a:srgbClr val="21449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1B757F3A-4D39-25EB-82F7-A1A9477DD841}"/>
              </a:ext>
            </a:extLst>
          </p:cNvPr>
          <p:cNvSpPr/>
          <p:nvPr/>
        </p:nvSpPr>
        <p:spPr>
          <a:xfrm>
            <a:off x="8597257" y="4262186"/>
            <a:ext cx="475892" cy="601102"/>
          </a:xfrm>
          <a:custGeom>
            <a:avLst/>
            <a:gdLst>
              <a:gd name="connsiteX0" fmla="*/ 475893 w 475892"/>
              <a:gd name="connsiteY0" fmla="*/ 396262 h 601102"/>
              <a:gd name="connsiteX1" fmla="*/ 348335 w 475892"/>
              <a:gd name="connsiteY1" fmla="*/ 601103 h 601102"/>
              <a:gd name="connsiteX2" fmla="*/ 4656 w 475892"/>
              <a:gd name="connsiteY2" fmla="*/ 152697 h 601102"/>
              <a:gd name="connsiteX3" fmla="*/ 0 w 475892"/>
              <a:gd name="connsiteY3" fmla="*/ 154395 h 601102"/>
              <a:gd name="connsiteX4" fmla="*/ 68510 w 475892"/>
              <a:gd name="connsiteY4" fmla="*/ 0 h 601102"/>
              <a:gd name="connsiteX5" fmla="*/ 111491 w 475892"/>
              <a:gd name="connsiteY5" fmla="*/ 41784 h 601102"/>
              <a:gd name="connsiteX6" fmla="*/ 475893 w 475892"/>
              <a:gd name="connsiteY6" fmla="*/ 396262 h 60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892" h="601102">
                <a:moveTo>
                  <a:pt x="475893" y="396262"/>
                </a:moveTo>
                <a:lnTo>
                  <a:pt x="348335" y="601103"/>
                </a:lnTo>
                <a:lnTo>
                  <a:pt x="4656" y="152697"/>
                </a:lnTo>
                <a:cubicBezTo>
                  <a:pt x="3148" y="153241"/>
                  <a:pt x="1594" y="153811"/>
                  <a:pt x="0" y="154395"/>
                </a:cubicBezTo>
                <a:lnTo>
                  <a:pt x="68510" y="0"/>
                </a:lnTo>
                <a:lnTo>
                  <a:pt x="111491" y="41784"/>
                </a:lnTo>
                <a:lnTo>
                  <a:pt x="475893" y="396262"/>
                </a:lnTo>
                <a:close/>
              </a:path>
            </a:pathLst>
          </a:custGeom>
          <a:solidFill>
            <a:srgbClr val="4E67AE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D56125B0-DCDB-A348-D597-26C03B181EA1}"/>
              </a:ext>
            </a:extLst>
          </p:cNvPr>
          <p:cNvSpPr/>
          <p:nvPr/>
        </p:nvSpPr>
        <p:spPr>
          <a:xfrm>
            <a:off x="8665787" y="4244092"/>
            <a:ext cx="71323" cy="87472"/>
          </a:xfrm>
          <a:custGeom>
            <a:avLst/>
            <a:gdLst>
              <a:gd name="connsiteX0" fmla="*/ 65743 w 71323"/>
              <a:gd name="connsiteY0" fmla="*/ 0 h 87472"/>
              <a:gd name="connsiteX1" fmla="*/ 71324 w 71323"/>
              <a:gd name="connsiteY1" fmla="*/ 87473 h 87472"/>
              <a:gd name="connsiteX2" fmla="*/ 0 w 71323"/>
              <a:gd name="connsiteY2" fmla="*/ 18094 h 87472"/>
              <a:gd name="connsiteX3" fmla="*/ 2958 w 71323"/>
              <a:gd name="connsiteY3" fmla="*/ 17255 h 87472"/>
              <a:gd name="connsiteX4" fmla="*/ 65743 w 71323"/>
              <a:gd name="connsiteY4" fmla="*/ 0 h 87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23" h="87472">
                <a:moveTo>
                  <a:pt x="65743" y="0"/>
                </a:moveTo>
                <a:lnTo>
                  <a:pt x="71324" y="87473"/>
                </a:lnTo>
                <a:lnTo>
                  <a:pt x="0" y="18094"/>
                </a:lnTo>
                <a:lnTo>
                  <a:pt x="2958" y="17255"/>
                </a:lnTo>
                <a:lnTo>
                  <a:pt x="65743" y="0"/>
                </a:lnTo>
                <a:close/>
              </a:path>
            </a:pathLst>
          </a:custGeom>
          <a:solidFill>
            <a:srgbClr val="21449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4A52CDB2-70C6-E9B5-B261-DCDAEBA5F138}"/>
              </a:ext>
            </a:extLst>
          </p:cNvPr>
          <p:cNvSpPr/>
          <p:nvPr/>
        </p:nvSpPr>
        <p:spPr>
          <a:xfrm>
            <a:off x="8853145" y="3645778"/>
            <a:ext cx="324883" cy="374730"/>
          </a:xfrm>
          <a:custGeom>
            <a:avLst/>
            <a:gdLst>
              <a:gd name="connsiteX0" fmla="*/ 150130 w 324883"/>
              <a:gd name="connsiteY0" fmla="*/ 374731 h 374730"/>
              <a:gd name="connsiteX1" fmla="*/ 116993 w 324883"/>
              <a:gd name="connsiteY1" fmla="*/ 370681 h 374730"/>
              <a:gd name="connsiteX2" fmla="*/ 6493 w 324883"/>
              <a:gd name="connsiteY2" fmla="*/ 148775 h 374730"/>
              <a:gd name="connsiteX3" fmla="*/ 83823 w 324883"/>
              <a:gd name="connsiteY3" fmla="*/ 30797 h 374730"/>
              <a:gd name="connsiteX4" fmla="*/ 207899 w 324883"/>
              <a:gd name="connsiteY4" fmla="*/ 4086 h 374730"/>
              <a:gd name="connsiteX5" fmla="*/ 318379 w 324883"/>
              <a:gd name="connsiteY5" fmla="*/ 225992 h 374730"/>
              <a:gd name="connsiteX6" fmla="*/ 150110 w 324883"/>
              <a:gd name="connsiteY6" fmla="*/ 374711 h 374730"/>
              <a:gd name="connsiteX7" fmla="*/ 150130 w 324883"/>
              <a:gd name="connsiteY7" fmla="*/ 374731 h 374730"/>
              <a:gd name="connsiteX8" fmla="*/ 174473 w 324883"/>
              <a:gd name="connsiteY8" fmla="*/ 13798 h 374730"/>
              <a:gd name="connsiteX9" fmla="*/ 91922 w 324883"/>
              <a:gd name="connsiteY9" fmla="*/ 41950 h 374730"/>
              <a:gd name="connsiteX10" fmla="*/ 19884 w 324883"/>
              <a:gd name="connsiteY10" fmla="*/ 152091 h 374730"/>
              <a:gd name="connsiteX11" fmla="*/ 120292 w 324883"/>
              <a:gd name="connsiteY11" fmla="*/ 357306 h 374730"/>
              <a:gd name="connsiteX12" fmla="*/ 304994 w 324883"/>
              <a:gd name="connsiteY12" fmla="*/ 222682 h 374730"/>
              <a:gd name="connsiteX13" fmla="*/ 204580 w 324883"/>
              <a:gd name="connsiteY13" fmla="*/ 17461 h 374730"/>
              <a:gd name="connsiteX14" fmla="*/ 174473 w 324883"/>
              <a:gd name="connsiteY14" fmla="*/ 13798 h 37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4883" h="374730">
                <a:moveTo>
                  <a:pt x="150130" y="374731"/>
                </a:moveTo>
                <a:cubicBezTo>
                  <a:pt x="139113" y="374731"/>
                  <a:pt x="128010" y="373407"/>
                  <a:pt x="116993" y="370681"/>
                </a:cubicBezTo>
                <a:cubicBezTo>
                  <a:pt x="31026" y="349403"/>
                  <a:pt x="-18538" y="249852"/>
                  <a:pt x="6493" y="148775"/>
                </a:cubicBezTo>
                <a:cubicBezTo>
                  <a:pt x="18579" y="100032"/>
                  <a:pt x="46030" y="58117"/>
                  <a:pt x="83823" y="30797"/>
                </a:cubicBezTo>
                <a:cubicBezTo>
                  <a:pt x="121951" y="3208"/>
                  <a:pt x="166033" y="-6268"/>
                  <a:pt x="207899" y="4086"/>
                </a:cubicBezTo>
                <a:cubicBezTo>
                  <a:pt x="293872" y="25371"/>
                  <a:pt x="343437" y="124915"/>
                  <a:pt x="318379" y="225992"/>
                </a:cubicBezTo>
                <a:cubicBezTo>
                  <a:pt x="296515" y="314094"/>
                  <a:pt x="225041" y="374711"/>
                  <a:pt x="150110" y="374711"/>
                </a:cubicBezTo>
                <a:lnTo>
                  <a:pt x="150130" y="374731"/>
                </a:lnTo>
                <a:close/>
                <a:moveTo>
                  <a:pt x="174473" y="13798"/>
                </a:moveTo>
                <a:cubicBezTo>
                  <a:pt x="146077" y="13798"/>
                  <a:pt x="117583" y="23398"/>
                  <a:pt x="91922" y="41950"/>
                </a:cubicBezTo>
                <a:cubicBezTo>
                  <a:pt x="56772" y="67384"/>
                  <a:pt x="31190" y="106487"/>
                  <a:pt x="19884" y="152091"/>
                </a:cubicBezTo>
                <a:cubicBezTo>
                  <a:pt x="-3344" y="245789"/>
                  <a:pt x="41708" y="337849"/>
                  <a:pt x="120292" y="357306"/>
                </a:cubicBezTo>
                <a:cubicBezTo>
                  <a:pt x="198875" y="376762"/>
                  <a:pt x="281740" y="316361"/>
                  <a:pt x="304994" y="222682"/>
                </a:cubicBezTo>
                <a:cubicBezTo>
                  <a:pt x="328222" y="128984"/>
                  <a:pt x="283170" y="36918"/>
                  <a:pt x="204580" y="17461"/>
                </a:cubicBezTo>
                <a:cubicBezTo>
                  <a:pt x="194658" y="15010"/>
                  <a:pt x="184565" y="13798"/>
                  <a:pt x="174473" y="13798"/>
                </a:cubicBezTo>
                <a:close/>
              </a:path>
            </a:pathLst>
          </a:custGeom>
          <a:solidFill>
            <a:srgbClr val="F0523B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1841A1ED-39A7-EE92-6505-EB0450C2B679}"/>
              </a:ext>
            </a:extLst>
          </p:cNvPr>
          <p:cNvSpPr/>
          <p:nvPr/>
        </p:nvSpPr>
        <p:spPr>
          <a:xfrm>
            <a:off x="9198111" y="3617389"/>
            <a:ext cx="324945" cy="374730"/>
          </a:xfrm>
          <a:custGeom>
            <a:avLst/>
            <a:gdLst>
              <a:gd name="connsiteX0" fmla="*/ 150181 w 324945"/>
              <a:gd name="connsiteY0" fmla="*/ 374731 h 374730"/>
              <a:gd name="connsiteX1" fmla="*/ 117051 w 324945"/>
              <a:gd name="connsiteY1" fmla="*/ 370681 h 374730"/>
              <a:gd name="connsiteX2" fmla="*/ 1133 w 324945"/>
              <a:gd name="connsiteY2" fmla="*/ 179909 h 374730"/>
              <a:gd name="connsiteX3" fmla="*/ 6544 w 324945"/>
              <a:gd name="connsiteY3" fmla="*/ 148775 h 374730"/>
              <a:gd name="connsiteX4" fmla="*/ 83874 w 324945"/>
              <a:gd name="connsiteY4" fmla="*/ 30797 h 374730"/>
              <a:gd name="connsiteX5" fmla="*/ 207949 w 324945"/>
              <a:gd name="connsiteY5" fmla="*/ 4086 h 374730"/>
              <a:gd name="connsiteX6" fmla="*/ 318450 w 324945"/>
              <a:gd name="connsiteY6" fmla="*/ 225992 h 374730"/>
              <a:gd name="connsiteX7" fmla="*/ 150181 w 324945"/>
              <a:gd name="connsiteY7" fmla="*/ 374711 h 374730"/>
              <a:gd name="connsiteX8" fmla="*/ 150181 w 324945"/>
              <a:gd name="connsiteY8" fmla="*/ 374731 h 374730"/>
              <a:gd name="connsiteX9" fmla="*/ 174524 w 324945"/>
              <a:gd name="connsiteY9" fmla="*/ 13817 h 374730"/>
              <a:gd name="connsiteX10" fmla="*/ 91973 w 324945"/>
              <a:gd name="connsiteY10" fmla="*/ 41977 h 374730"/>
              <a:gd name="connsiteX11" fmla="*/ 19935 w 324945"/>
              <a:gd name="connsiteY11" fmla="*/ 152091 h 374730"/>
              <a:gd name="connsiteX12" fmla="*/ 14852 w 324945"/>
              <a:gd name="connsiteY12" fmla="*/ 181292 h 374730"/>
              <a:gd name="connsiteX13" fmla="*/ 120362 w 324945"/>
              <a:gd name="connsiteY13" fmla="*/ 357306 h 374730"/>
              <a:gd name="connsiteX14" fmla="*/ 305065 w 324945"/>
              <a:gd name="connsiteY14" fmla="*/ 222682 h 374730"/>
              <a:gd name="connsiteX15" fmla="*/ 204657 w 324945"/>
              <a:gd name="connsiteY15" fmla="*/ 17461 h 374730"/>
              <a:gd name="connsiteX16" fmla="*/ 174543 w 324945"/>
              <a:gd name="connsiteY16" fmla="*/ 13798 h 374730"/>
              <a:gd name="connsiteX17" fmla="*/ 174524 w 324945"/>
              <a:gd name="connsiteY17" fmla="*/ 13817 h 37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4945" h="374730">
                <a:moveTo>
                  <a:pt x="150181" y="374731"/>
                </a:moveTo>
                <a:cubicBezTo>
                  <a:pt x="139164" y="374731"/>
                  <a:pt x="128061" y="373427"/>
                  <a:pt x="117051" y="370681"/>
                </a:cubicBezTo>
                <a:cubicBezTo>
                  <a:pt x="40579" y="351775"/>
                  <a:pt x="-8165" y="271537"/>
                  <a:pt x="1133" y="179909"/>
                </a:cubicBezTo>
                <a:cubicBezTo>
                  <a:pt x="2183" y="169536"/>
                  <a:pt x="4006" y="159070"/>
                  <a:pt x="6544" y="148775"/>
                </a:cubicBezTo>
                <a:cubicBezTo>
                  <a:pt x="18630" y="100032"/>
                  <a:pt x="46101" y="58117"/>
                  <a:pt x="83874" y="30797"/>
                </a:cubicBezTo>
                <a:cubicBezTo>
                  <a:pt x="122002" y="3208"/>
                  <a:pt x="166064" y="-6268"/>
                  <a:pt x="207949" y="4086"/>
                </a:cubicBezTo>
                <a:cubicBezTo>
                  <a:pt x="293923" y="25371"/>
                  <a:pt x="343488" y="124915"/>
                  <a:pt x="318450" y="225992"/>
                </a:cubicBezTo>
                <a:cubicBezTo>
                  <a:pt x="296586" y="314094"/>
                  <a:pt x="225092" y="374711"/>
                  <a:pt x="150181" y="374711"/>
                </a:cubicBezTo>
                <a:lnTo>
                  <a:pt x="150181" y="374731"/>
                </a:lnTo>
                <a:close/>
                <a:moveTo>
                  <a:pt x="174524" y="13817"/>
                </a:moveTo>
                <a:cubicBezTo>
                  <a:pt x="146135" y="13817"/>
                  <a:pt x="117634" y="23418"/>
                  <a:pt x="91973" y="41977"/>
                </a:cubicBezTo>
                <a:cubicBezTo>
                  <a:pt x="56823" y="67384"/>
                  <a:pt x="31247" y="106506"/>
                  <a:pt x="19935" y="152091"/>
                </a:cubicBezTo>
                <a:cubicBezTo>
                  <a:pt x="17541" y="161731"/>
                  <a:pt x="15843" y="171567"/>
                  <a:pt x="14852" y="181292"/>
                </a:cubicBezTo>
                <a:cubicBezTo>
                  <a:pt x="6255" y="266019"/>
                  <a:pt x="50633" y="340051"/>
                  <a:pt x="120362" y="357306"/>
                </a:cubicBezTo>
                <a:cubicBezTo>
                  <a:pt x="198972" y="376762"/>
                  <a:pt x="281791" y="316361"/>
                  <a:pt x="305065" y="222682"/>
                </a:cubicBezTo>
                <a:cubicBezTo>
                  <a:pt x="328293" y="128984"/>
                  <a:pt x="283240" y="36918"/>
                  <a:pt x="204657" y="17461"/>
                </a:cubicBezTo>
                <a:cubicBezTo>
                  <a:pt x="194729" y="15010"/>
                  <a:pt x="184636" y="13798"/>
                  <a:pt x="174543" y="13798"/>
                </a:cubicBezTo>
                <a:lnTo>
                  <a:pt x="174524" y="13817"/>
                </a:lnTo>
                <a:close/>
              </a:path>
            </a:pathLst>
          </a:custGeom>
          <a:solidFill>
            <a:srgbClr val="F0523B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4E7B35C6-0B64-7CD2-9133-F04DB22DE3DB}"/>
              </a:ext>
            </a:extLst>
          </p:cNvPr>
          <p:cNvSpPr/>
          <p:nvPr/>
        </p:nvSpPr>
        <p:spPr>
          <a:xfrm>
            <a:off x="9146914" y="3808498"/>
            <a:ext cx="115050" cy="244671"/>
          </a:xfrm>
          <a:custGeom>
            <a:avLst/>
            <a:gdLst>
              <a:gd name="connsiteX0" fmla="*/ 32794 w 115050"/>
              <a:gd name="connsiteY0" fmla="*/ 244652 h 244671"/>
              <a:gd name="connsiteX1" fmla="*/ 4740 w 115050"/>
              <a:gd name="connsiteY1" fmla="*/ 243414 h 244671"/>
              <a:gd name="connsiteX2" fmla="*/ 18 w 115050"/>
              <a:gd name="connsiteY2" fmla="*/ 237817 h 244671"/>
              <a:gd name="connsiteX3" fmla="*/ 5619 w 115050"/>
              <a:gd name="connsiteY3" fmla="*/ 233099 h 244671"/>
              <a:gd name="connsiteX4" fmla="*/ 102315 w 115050"/>
              <a:gd name="connsiteY4" fmla="*/ 219704 h 244671"/>
              <a:gd name="connsiteX5" fmla="*/ 102268 w 115050"/>
              <a:gd name="connsiteY5" fmla="*/ 219638 h 244671"/>
              <a:gd name="connsiteX6" fmla="*/ 40978 w 115050"/>
              <a:gd name="connsiteY6" fmla="*/ 5197 h 244671"/>
              <a:gd name="connsiteX7" fmla="*/ 46120 w 115050"/>
              <a:gd name="connsiteY7" fmla="*/ 0 h 244671"/>
              <a:gd name="connsiteX8" fmla="*/ 46159 w 115050"/>
              <a:gd name="connsiteY8" fmla="*/ 0 h 244671"/>
              <a:gd name="connsiteX9" fmla="*/ 51340 w 115050"/>
              <a:gd name="connsiteY9" fmla="*/ 5138 h 244671"/>
              <a:gd name="connsiteX10" fmla="*/ 111587 w 115050"/>
              <a:gd name="connsiteY10" fmla="*/ 215110 h 244671"/>
              <a:gd name="connsiteX11" fmla="*/ 115050 w 115050"/>
              <a:gd name="connsiteY11" fmla="*/ 222175 h 244671"/>
              <a:gd name="connsiteX12" fmla="*/ 112571 w 115050"/>
              <a:gd name="connsiteY12" fmla="*/ 224776 h 244671"/>
              <a:gd name="connsiteX13" fmla="*/ 32814 w 115050"/>
              <a:gd name="connsiteY13" fmla="*/ 244672 h 244671"/>
              <a:gd name="connsiteX14" fmla="*/ 32794 w 115050"/>
              <a:gd name="connsiteY14" fmla="*/ 244652 h 24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5050" h="244671">
                <a:moveTo>
                  <a:pt x="32794" y="244652"/>
                </a:moveTo>
                <a:cubicBezTo>
                  <a:pt x="24296" y="244652"/>
                  <a:pt x="14957" y="244279"/>
                  <a:pt x="4740" y="243414"/>
                </a:cubicBezTo>
                <a:cubicBezTo>
                  <a:pt x="1881" y="243165"/>
                  <a:pt x="-218" y="240668"/>
                  <a:pt x="18" y="237817"/>
                </a:cubicBezTo>
                <a:cubicBezTo>
                  <a:pt x="267" y="234967"/>
                  <a:pt x="2805" y="232850"/>
                  <a:pt x="5619" y="233099"/>
                </a:cubicBezTo>
                <a:cubicBezTo>
                  <a:pt x="67603" y="238341"/>
                  <a:pt x="94294" y="225071"/>
                  <a:pt x="102315" y="219704"/>
                </a:cubicBezTo>
                <a:lnTo>
                  <a:pt x="102268" y="219638"/>
                </a:lnTo>
                <a:cubicBezTo>
                  <a:pt x="85651" y="185778"/>
                  <a:pt x="41542" y="95795"/>
                  <a:pt x="40978" y="5197"/>
                </a:cubicBezTo>
                <a:cubicBezTo>
                  <a:pt x="40978" y="2346"/>
                  <a:pt x="43261" y="20"/>
                  <a:pt x="46120" y="0"/>
                </a:cubicBezTo>
                <a:lnTo>
                  <a:pt x="46159" y="0"/>
                </a:lnTo>
                <a:cubicBezTo>
                  <a:pt x="48993" y="0"/>
                  <a:pt x="51320" y="2280"/>
                  <a:pt x="51340" y="5138"/>
                </a:cubicBezTo>
                <a:cubicBezTo>
                  <a:pt x="51911" y="93384"/>
                  <a:pt x="95258" y="181820"/>
                  <a:pt x="111587" y="215110"/>
                </a:cubicBezTo>
                <a:lnTo>
                  <a:pt x="115050" y="222175"/>
                </a:lnTo>
                <a:lnTo>
                  <a:pt x="112571" y="224776"/>
                </a:lnTo>
                <a:cubicBezTo>
                  <a:pt x="111692" y="225700"/>
                  <a:pt x="92852" y="244672"/>
                  <a:pt x="32814" y="244672"/>
                </a:cubicBezTo>
                <a:lnTo>
                  <a:pt x="32794" y="244652"/>
                </a:lnTo>
                <a:close/>
              </a:path>
            </a:pathLst>
          </a:custGeom>
          <a:solidFill>
            <a:srgbClr val="B7554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857968B7-6ECE-1548-9997-27DAC2D899B2}"/>
              </a:ext>
            </a:extLst>
          </p:cNvPr>
          <p:cNvSpPr/>
          <p:nvPr/>
        </p:nvSpPr>
        <p:spPr>
          <a:xfrm>
            <a:off x="8974115" y="4122977"/>
            <a:ext cx="226749" cy="61965"/>
          </a:xfrm>
          <a:custGeom>
            <a:avLst/>
            <a:gdLst>
              <a:gd name="connsiteX0" fmla="*/ 146120 w 226749"/>
              <a:gd name="connsiteY0" fmla="*/ 61946 h 61965"/>
              <a:gd name="connsiteX1" fmla="*/ 1079 w 226749"/>
              <a:gd name="connsiteY1" fmla="*/ 8334 h 61965"/>
              <a:gd name="connsiteX2" fmla="*/ 2003 w 226749"/>
              <a:gd name="connsiteY2" fmla="*/ 1079 h 61965"/>
              <a:gd name="connsiteX3" fmla="*/ 9263 w 226749"/>
              <a:gd name="connsiteY3" fmla="*/ 1984 h 61965"/>
              <a:gd name="connsiteX4" fmla="*/ 220512 w 226749"/>
              <a:gd name="connsiteY4" fmla="*/ 43348 h 61965"/>
              <a:gd name="connsiteX5" fmla="*/ 226637 w 226749"/>
              <a:gd name="connsiteY5" fmla="*/ 47358 h 61965"/>
              <a:gd name="connsiteX6" fmla="*/ 222630 w 226749"/>
              <a:gd name="connsiteY6" fmla="*/ 53479 h 61965"/>
              <a:gd name="connsiteX7" fmla="*/ 146120 w 226749"/>
              <a:gd name="connsiteY7" fmla="*/ 61966 h 61965"/>
              <a:gd name="connsiteX8" fmla="*/ 146120 w 226749"/>
              <a:gd name="connsiteY8" fmla="*/ 61946 h 6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6749" h="61965">
                <a:moveTo>
                  <a:pt x="146120" y="61946"/>
                </a:moveTo>
                <a:cubicBezTo>
                  <a:pt x="44138" y="61946"/>
                  <a:pt x="3138" y="10955"/>
                  <a:pt x="1079" y="8334"/>
                </a:cubicBezTo>
                <a:cubicBezTo>
                  <a:pt x="-659" y="6073"/>
                  <a:pt x="-259" y="2823"/>
                  <a:pt x="2003" y="1079"/>
                </a:cubicBezTo>
                <a:cubicBezTo>
                  <a:pt x="4253" y="-657"/>
                  <a:pt x="7505" y="-257"/>
                  <a:pt x="9263" y="1984"/>
                </a:cubicBezTo>
                <a:cubicBezTo>
                  <a:pt x="9853" y="2718"/>
                  <a:pt x="68776" y="75216"/>
                  <a:pt x="220512" y="43348"/>
                </a:cubicBezTo>
                <a:cubicBezTo>
                  <a:pt x="223299" y="42745"/>
                  <a:pt x="226047" y="44547"/>
                  <a:pt x="226637" y="47358"/>
                </a:cubicBezTo>
                <a:cubicBezTo>
                  <a:pt x="227227" y="50144"/>
                  <a:pt x="225444" y="52889"/>
                  <a:pt x="222630" y="53479"/>
                </a:cubicBezTo>
                <a:cubicBezTo>
                  <a:pt x="194005" y="59495"/>
                  <a:pt x="168574" y="61966"/>
                  <a:pt x="146120" y="61966"/>
                </a:cubicBezTo>
                <a:lnTo>
                  <a:pt x="146120" y="61946"/>
                </a:lnTo>
                <a:close/>
              </a:path>
            </a:pathLst>
          </a:custGeom>
          <a:solidFill>
            <a:srgbClr val="B7554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19656E6A-12DC-B18F-DF21-EE0DC2F0A5A9}"/>
              </a:ext>
            </a:extLst>
          </p:cNvPr>
          <p:cNvSpPr/>
          <p:nvPr/>
        </p:nvSpPr>
        <p:spPr>
          <a:xfrm>
            <a:off x="9171189" y="3811268"/>
            <a:ext cx="35544" cy="2760"/>
          </a:xfrm>
          <a:custGeom>
            <a:avLst/>
            <a:gdLst>
              <a:gd name="connsiteX0" fmla="*/ 0 w 35544"/>
              <a:gd name="connsiteY0" fmla="*/ 2761 h 2760"/>
              <a:gd name="connsiteX1" fmla="*/ 35544 w 35544"/>
              <a:gd name="connsiteY1" fmla="*/ 1883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544" h="2760">
                <a:moveTo>
                  <a:pt x="0" y="2761"/>
                </a:moveTo>
                <a:cubicBezTo>
                  <a:pt x="0" y="2761"/>
                  <a:pt x="23982" y="-2816"/>
                  <a:pt x="35544" y="1883"/>
                </a:cubicBezTo>
              </a:path>
            </a:pathLst>
          </a:custGeom>
          <a:noFill/>
          <a:ln w="26224" cap="flat">
            <a:solidFill>
              <a:srgbClr val="F0523B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93F7A2BD-815A-013B-06C7-0EEEA48BE598}"/>
              </a:ext>
            </a:extLst>
          </p:cNvPr>
          <p:cNvSpPr/>
          <p:nvPr/>
        </p:nvSpPr>
        <p:spPr>
          <a:xfrm>
            <a:off x="9314257" y="3785496"/>
            <a:ext cx="48219" cy="57072"/>
          </a:xfrm>
          <a:custGeom>
            <a:avLst/>
            <a:gdLst>
              <a:gd name="connsiteX0" fmla="*/ 24113 w 48219"/>
              <a:gd name="connsiteY0" fmla="*/ 0 h 57072"/>
              <a:gd name="connsiteX1" fmla="*/ 48220 w 48219"/>
              <a:gd name="connsiteY1" fmla="*/ 28559 h 57072"/>
              <a:gd name="connsiteX2" fmla="*/ 24113 w 48219"/>
              <a:gd name="connsiteY2" fmla="*/ 57072 h 57072"/>
              <a:gd name="connsiteX3" fmla="*/ 0 w 48219"/>
              <a:gd name="connsiteY3" fmla="*/ 28559 h 57072"/>
              <a:gd name="connsiteX4" fmla="*/ 24113 w 48219"/>
              <a:gd name="connsiteY4" fmla="*/ 0 h 5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19" h="57072">
                <a:moveTo>
                  <a:pt x="24113" y="0"/>
                </a:moveTo>
                <a:cubicBezTo>
                  <a:pt x="37432" y="0"/>
                  <a:pt x="48220" y="12766"/>
                  <a:pt x="48220" y="28559"/>
                </a:cubicBezTo>
                <a:cubicBezTo>
                  <a:pt x="48220" y="44346"/>
                  <a:pt x="37432" y="57072"/>
                  <a:pt x="24113" y="57072"/>
                </a:cubicBezTo>
                <a:cubicBezTo>
                  <a:pt x="10787" y="57072"/>
                  <a:pt x="0" y="44300"/>
                  <a:pt x="0" y="28559"/>
                </a:cubicBezTo>
                <a:cubicBezTo>
                  <a:pt x="0" y="12812"/>
                  <a:pt x="10807" y="0"/>
                  <a:pt x="24113" y="0"/>
                </a:cubicBezTo>
                <a:close/>
              </a:path>
            </a:pathLst>
          </a:custGeom>
          <a:solidFill>
            <a:srgbClr val="B7554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415602E4-3F50-85CB-1445-091B1F303285}"/>
              </a:ext>
            </a:extLst>
          </p:cNvPr>
          <p:cNvSpPr/>
          <p:nvPr/>
        </p:nvSpPr>
        <p:spPr>
          <a:xfrm>
            <a:off x="9019388" y="3801493"/>
            <a:ext cx="48219" cy="57072"/>
          </a:xfrm>
          <a:custGeom>
            <a:avLst/>
            <a:gdLst>
              <a:gd name="connsiteX0" fmla="*/ 24113 w 48219"/>
              <a:gd name="connsiteY0" fmla="*/ 0 h 57072"/>
              <a:gd name="connsiteX1" fmla="*/ 48220 w 48219"/>
              <a:gd name="connsiteY1" fmla="*/ 28559 h 57072"/>
              <a:gd name="connsiteX2" fmla="*/ 24113 w 48219"/>
              <a:gd name="connsiteY2" fmla="*/ 57072 h 57072"/>
              <a:gd name="connsiteX3" fmla="*/ 0 w 48219"/>
              <a:gd name="connsiteY3" fmla="*/ 28559 h 57072"/>
              <a:gd name="connsiteX4" fmla="*/ 24113 w 48219"/>
              <a:gd name="connsiteY4" fmla="*/ 0 h 5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19" h="57072">
                <a:moveTo>
                  <a:pt x="24113" y="0"/>
                </a:moveTo>
                <a:cubicBezTo>
                  <a:pt x="37439" y="0"/>
                  <a:pt x="48220" y="12766"/>
                  <a:pt x="48220" y="28559"/>
                </a:cubicBezTo>
                <a:cubicBezTo>
                  <a:pt x="48220" y="44346"/>
                  <a:pt x="37439" y="57072"/>
                  <a:pt x="24113" y="57072"/>
                </a:cubicBezTo>
                <a:cubicBezTo>
                  <a:pt x="10787" y="57072"/>
                  <a:pt x="0" y="44300"/>
                  <a:pt x="0" y="28559"/>
                </a:cubicBezTo>
                <a:cubicBezTo>
                  <a:pt x="0" y="12812"/>
                  <a:pt x="10807" y="0"/>
                  <a:pt x="24113" y="0"/>
                </a:cubicBezTo>
                <a:close/>
              </a:path>
            </a:pathLst>
          </a:custGeom>
          <a:solidFill>
            <a:srgbClr val="B7554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002D47C8-70D9-155D-7664-78C8567EAB5E}"/>
              </a:ext>
            </a:extLst>
          </p:cNvPr>
          <p:cNvSpPr/>
          <p:nvPr/>
        </p:nvSpPr>
        <p:spPr>
          <a:xfrm>
            <a:off x="8774759" y="4114941"/>
            <a:ext cx="449247" cy="455299"/>
          </a:xfrm>
          <a:custGeom>
            <a:avLst/>
            <a:gdLst>
              <a:gd name="connsiteX0" fmla="*/ 0 w 449247"/>
              <a:gd name="connsiteY0" fmla="*/ 20 h 455299"/>
              <a:gd name="connsiteX1" fmla="*/ 317133 w 449247"/>
              <a:gd name="connsiteY1" fmla="*/ 281344 h 455299"/>
              <a:gd name="connsiteX2" fmla="*/ 449248 w 449247"/>
              <a:gd name="connsiteY2" fmla="*/ 270551 h 455299"/>
              <a:gd name="connsiteX3" fmla="*/ 438519 w 449247"/>
              <a:gd name="connsiteY3" fmla="*/ 455300 h 455299"/>
              <a:gd name="connsiteX4" fmla="*/ 0 w 449247"/>
              <a:gd name="connsiteY4" fmla="*/ 0 h 455299"/>
              <a:gd name="connsiteX5" fmla="*/ 0 w 449247"/>
              <a:gd name="connsiteY5" fmla="*/ 20 h 45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9247" h="455299">
                <a:moveTo>
                  <a:pt x="0" y="20"/>
                </a:moveTo>
                <a:cubicBezTo>
                  <a:pt x="0" y="20"/>
                  <a:pt x="138391" y="251933"/>
                  <a:pt x="317133" y="281344"/>
                </a:cubicBezTo>
                <a:cubicBezTo>
                  <a:pt x="402221" y="295348"/>
                  <a:pt x="449248" y="270551"/>
                  <a:pt x="449248" y="270551"/>
                </a:cubicBezTo>
                <a:lnTo>
                  <a:pt x="438519" y="455300"/>
                </a:lnTo>
                <a:cubicBezTo>
                  <a:pt x="438519" y="455300"/>
                  <a:pt x="107438" y="356949"/>
                  <a:pt x="0" y="0"/>
                </a:cubicBezTo>
                <a:lnTo>
                  <a:pt x="0" y="20"/>
                </a:lnTo>
                <a:close/>
              </a:path>
            </a:pathLst>
          </a:custGeom>
          <a:solidFill>
            <a:srgbClr val="F36F5E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C0467E4C-9D46-7912-F416-0B2B94929D23}"/>
              </a:ext>
            </a:extLst>
          </p:cNvPr>
          <p:cNvSpPr/>
          <p:nvPr/>
        </p:nvSpPr>
        <p:spPr>
          <a:xfrm>
            <a:off x="8585485" y="3557886"/>
            <a:ext cx="358906" cy="376952"/>
          </a:xfrm>
          <a:custGeom>
            <a:avLst/>
            <a:gdLst>
              <a:gd name="connsiteX0" fmla="*/ 358906 w 358906"/>
              <a:gd name="connsiteY0" fmla="*/ 0 h 376952"/>
              <a:gd name="connsiteX1" fmla="*/ 121957 w 358906"/>
              <a:gd name="connsiteY1" fmla="*/ 376952 h 376952"/>
              <a:gd name="connsiteX2" fmla="*/ 64713 w 358906"/>
              <a:gd name="connsiteY2" fmla="*/ 262690 h 376952"/>
              <a:gd name="connsiteX3" fmla="*/ 0 w 358906"/>
              <a:gd name="connsiteY3" fmla="*/ 11238 h 376952"/>
              <a:gd name="connsiteX4" fmla="*/ 358906 w 358906"/>
              <a:gd name="connsiteY4" fmla="*/ 0 h 376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8906" h="376952">
                <a:moveTo>
                  <a:pt x="358906" y="0"/>
                </a:moveTo>
                <a:cubicBezTo>
                  <a:pt x="358906" y="0"/>
                  <a:pt x="103825" y="167209"/>
                  <a:pt x="121957" y="376952"/>
                </a:cubicBezTo>
                <a:cubicBezTo>
                  <a:pt x="121957" y="376952"/>
                  <a:pt x="94112" y="299775"/>
                  <a:pt x="64713" y="262690"/>
                </a:cubicBezTo>
                <a:cubicBezTo>
                  <a:pt x="64713" y="262690"/>
                  <a:pt x="11371" y="120557"/>
                  <a:pt x="0" y="11238"/>
                </a:cubicBezTo>
                <a:cubicBezTo>
                  <a:pt x="0" y="11238"/>
                  <a:pt x="185037" y="10211"/>
                  <a:pt x="358906" y="0"/>
                </a:cubicBezTo>
                <a:close/>
              </a:path>
            </a:pathLst>
          </a:custGeom>
          <a:solidFill>
            <a:srgbClr val="B7554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D5BE77A2-7B0D-D34E-8858-4162D5645F60}"/>
              </a:ext>
            </a:extLst>
          </p:cNvPr>
          <p:cNvSpPr/>
          <p:nvPr/>
        </p:nvSpPr>
        <p:spPr>
          <a:xfrm>
            <a:off x="8522222" y="3843731"/>
            <a:ext cx="116264" cy="92155"/>
          </a:xfrm>
          <a:custGeom>
            <a:avLst/>
            <a:gdLst>
              <a:gd name="connsiteX0" fmla="*/ 111084 w 116264"/>
              <a:gd name="connsiteY0" fmla="*/ 92156 h 92155"/>
              <a:gd name="connsiteX1" fmla="*/ 106172 w 116264"/>
              <a:gd name="connsiteY1" fmla="*/ 88637 h 92155"/>
              <a:gd name="connsiteX2" fmla="*/ 47735 w 116264"/>
              <a:gd name="connsiteY2" fmla="*/ 12547 h 92155"/>
              <a:gd name="connsiteX3" fmla="*/ 7994 w 116264"/>
              <a:gd name="connsiteY3" fmla="*/ 19343 h 92155"/>
              <a:gd name="connsiteX4" fmla="*/ 833 w 116264"/>
              <a:gd name="connsiteY4" fmla="*/ 17829 h 92155"/>
              <a:gd name="connsiteX5" fmla="*/ 2347 w 116264"/>
              <a:gd name="connsiteY5" fmla="*/ 10680 h 92155"/>
              <a:gd name="connsiteX6" fmla="*/ 51151 w 116264"/>
              <a:gd name="connsiteY6" fmla="*/ 2796 h 92155"/>
              <a:gd name="connsiteX7" fmla="*/ 115996 w 116264"/>
              <a:gd name="connsiteY7" fmla="*/ 85341 h 92155"/>
              <a:gd name="connsiteX8" fmla="*/ 112743 w 116264"/>
              <a:gd name="connsiteY8" fmla="*/ 91887 h 92155"/>
              <a:gd name="connsiteX9" fmla="*/ 111084 w 116264"/>
              <a:gd name="connsiteY9" fmla="*/ 92156 h 92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264" h="92155">
                <a:moveTo>
                  <a:pt x="111084" y="92156"/>
                </a:moveTo>
                <a:cubicBezTo>
                  <a:pt x="108926" y="92156"/>
                  <a:pt x="106907" y="90793"/>
                  <a:pt x="106172" y="88637"/>
                </a:cubicBezTo>
                <a:cubicBezTo>
                  <a:pt x="105962" y="88008"/>
                  <a:pt x="84393" y="25254"/>
                  <a:pt x="47735" y="12547"/>
                </a:cubicBezTo>
                <a:cubicBezTo>
                  <a:pt x="34868" y="8104"/>
                  <a:pt x="21864" y="10306"/>
                  <a:pt x="7994" y="19343"/>
                </a:cubicBezTo>
                <a:cubicBezTo>
                  <a:pt x="5600" y="20889"/>
                  <a:pt x="2387" y="20221"/>
                  <a:pt x="833" y="17829"/>
                </a:cubicBezTo>
                <a:cubicBezTo>
                  <a:pt x="-715" y="15444"/>
                  <a:pt x="-46" y="12233"/>
                  <a:pt x="2347" y="10680"/>
                </a:cubicBezTo>
                <a:cubicBezTo>
                  <a:pt x="18841" y="-74"/>
                  <a:pt x="35268" y="-2715"/>
                  <a:pt x="51151" y="2796"/>
                </a:cubicBezTo>
                <a:cubicBezTo>
                  <a:pt x="92617" y="17180"/>
                  <a:pt x="115071" y="82575"/>
                  <a:pt x="115996" y="85341"/>
                </a:cubicBezTo>
                <a:cubicBezTo>
                  <a:pt x="116901" y="88047"/>
                  <a:pt x="115451" y="90983"/>
                  <a:pt x="112743" y="91887"/>
                </a:cubicBezTo>
                <a:cubicBezTo>
                  <a:pt x="112199" y="92071"/>
                  <a:pt x="111628" y="92156"/>
                  <a:pt x="111084" y="92156"/>
                </a:cubicBezTo>
                <a:close/>
              </a:path>
            </a:pathLst>
          </a:custGeom>
          <a:solidFill>
            <a:srgbClr val="B7554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8A3FA7A9-1996-7256-351F-83E10B9DABC6}"/>
              </a:ext>
            </a:extLst>
          </p:cNvPr>
          <p:cNvSpPr/>
          <p:nvPr/>
        </p:nvSpPr>
        <p:spPr>
          <a:xfrm>
            <a:off x="10435057" y="3852713"/>
            <a:ext cx="439050" cy="1835137"/>
          </a:xfrm>
          <a:custGeom>
            <a:avLst/>
            <a:gdLst>
              <a:gd name="connsiteX0" fmla="*/ 251561 w 439050"/>
              <a:gd name="connsiteY0" fmla="*/ 1317189 h 1835137"/>
              <a:gd name="connsiteX1" fmla="*/ 195622 w 439050"/>
              <a:gd name="connsiteY1" fmla="*/ 1710685 h 1835137"/>
              <a:gd name="connsiteX2" fmla="*/ 0 w 439050"/>
              <a:gd name="connsiteY2" fmla="*/ 1835138 h 1835137"/>
              <a:gd name="connsiteX3" fmla="*/ 59284 w 439050"/>
              <a:gd name="connsiteY3" fmla="*/ 363135 h 1835137"/>
              <a:gd name="connsiteX4" fmla="*/ 439051 w 439050"/>
              <a:gd name="connsiteY4" fmla="*/ 0 h 1835137"/>
              <a:gd name="connsiteX5" fmla="*/ 355503 w 439050"/>
              <a:gd name="connsiteY5" fmla="*/ 583619 h 1835137"/>
              <a:gd name="connsiteX6" fmla="*/ 354191 w 439050"/>
              <a:gd name="connsiteY6" fmla="*/ 594058 h 1835137"/>
              <a:gd name="connsiteX7" fmla="*/ 258709 w 439050"/>
              <a:gd name="connsiteY7" fmla="*/ 525479 h 1835137"/>
              <a:gd name="connsiteX8" fmla="*/ 216148 w 439050"/>
              <a:gd name="connsiteY8" fmla="*/ 593475 h 1835137"/>
              <a:gd name="connsiteX9" fmla="*/ 233396 w 439050"/>
              <a:gd name="connsiteY9" fmla="*/ 686669 h 1835137"/>
              <a:gd name="connsiteX10" fmla="*/ 234707 w 439050"/>
              <a:gd name="connsiteY10" fmla="*/ 687488 h 1835137"/>
              <a:gd name="connsiteX11" fmla="*/ 216344 w 439050"/>
              <a:gd name="connsiteY11" fmla="*/ 716021 h 1835137"/>
              <a:gd name="connsiteX12" fmla="*/ 232805 w 439050"/>
              <a:gd name="connsiteY12" fmla="*/ 808880 h 1835137"/>
              <a:gd name="connsiteX13" fmla="*/ 233199 w 439050"/>
              <a:gd name="connsiteY13" fmla="*/ 809136 h 1835137"/>
              <a:gd name="connsiteX14" fmla="*/ 210049 w 439050"/>
              <a:gd name="connsiteY14" fmla="*/ 845172 h 1835137"/>
              <a:gd name="connsiteX15" fmla="*/ 223559 w 439050"/>
              <a:gd name="connsiteY15" fmla="*/ 934761 h 1835137"/>
              <a:gd name="connsiteX16" fmla="*/ 225067 w 439050"/>
              <a:gd name="connsiteY16" fmla="*/ 935830 h 1835137"/>
              <a:gd name="connsiteX17" fmla="*/ 210509 w 439050"/>
              <a:gd name="connsiteY17" fmla="*/ 956125 h 1835137"/>
              <a:gd name="connsiteX18" fmla="*/ 229460 w 439050"/>
              <a:gd name="connsiteY18" fmla="*/ 1069699 h 1835137"/>
              <a:gd name="connsiteX19" fmla="*/ 282055 w 439050"/>
              <a:gd name="connsiteY19" fmla="*/ 1106122 h 1835137"/>
              <a:gd name="connsiteX20" fmla="*/ 281136 w 439050"/>
              <a:gd name="connsiteY20" fmla="*/ 1109536 h 1835137"/>
              <a:gd name="connsiteX21" fmla="*/ 251561 w 439050"/>
              <a:gd name="connsiteY21" fmla="*/ 1317209 h 1835137"/>
              <a:gd name="connsiteX22" fmla="*/ 251561 w 439050"/>
              <a:gd name="connsiteY22" fmla="*/ 1317189 h 183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39050" h="1835137">
                <a:moveTo>
                  <a:pt x="251561" y="1317189"/>
                </a:moveTo>
                <a:lnTo>
                  <a:pt x="195622" y="1710685"/>
                </a:lnTo>
                <a:lnTo>
                  <a:pt x="0" y="1835138"/>
                </a:lnTo>
                <a:lnTo>
                  <a:pt x="59284" y="363135"/>
                </a:lnTo>
                <a:lnTo>
                  <a:pt x="439051" y="0"/>
                </a:lnTo>
                <a:lnTo>
                  <a:pt x="355503" y="583619"/>
                </a:lnTo>
                <a:lnTo>
                  <a:pt x="354191" y="594058"/>
                </a:lnTo>
                <a:cubicBezTo>
                  <a:pt x="303565" y="550092"/>
                  <a:pt x="258709" y="525479"/>
                  <a:pt x="258709" y="525479"/>
                </a:cubicBezTo>
                <a:lnTo>
                  <a:pt x="216148" y="593475"/>
                </a:lnTo>
                <a:cubicBezTo>
                  <a:pt x="197523" y="622512"/>
                  <a:pt x="206967" y="664447"/>
                  <a:pt x="233396" y="686669"/>
                </a:cubicBezTo>
                <a:lnTo>
                  <a:pt x="234707" y="687488"/>
                </a:lnTo>
                <a:lnTo>
                  <a:pt x="216344" y="716021"/>
                </a:lnTo>
                <a:cubicBezTo>
                  <a:pt x="197720" y="745058"/>
                  <a:pt x="206443" y="786658"/>
                  <a:pt x="232805" y="808880"/>
                </a:cubicBezTo>
                <a:lnTo>
                  <a:pt x="233199" y="809136"/>
                </a:lnTo>
                <a:lnTo>
                  <a:pt x="210049" y="845172"/>
                </a:lnTo>
                <a:cubicBezTo>
                  <a:pt x="191359" y="874209"/>
                  <a:pt x="197196" y="912539"/>
                  <a:pt x="223559" y="934761"/>
                </a:cubicBezTo>
                <a:lnTo>
                  <a:pt x="225067" y="935830"/>
                </a:lnTo>
                <a:lnTo>
                  <a:pt x="210509" y="956125"/>
                </a:lnTo>
                <a:cubicBezTo>
                  <a:pt x="183949" y="997096"/>
                  <a:pt x="198114" y="1040917"/>
                  <a:pt x="229460" y="1069699"/>
                </a:cubicBezTo>
                <a:cubicBezTo>
                  <a:pt x="245134" y="1084103"/>
                  <a:pt x="266906" y="1094549"/>
                  <a:pt x="282055" y="1106122"/>
                </a:cubicBezTo>
                <a:lnTo>
                  <a:pt x="281136" y="1109536"/>
                </a:lnTo>
                <a:lnTo>
                  <a:pt x="251561" y="1317209"/>
                </a:lnTo>
                <a:lnTo>
                  <a:pt x="251561" y="1317189"/>
                </a:lnTo>
                <a:close/>
              </a:path>
            </a:pathLst>
          </a:custGeom>
          <a:solidFill>
            <a:srgbClr val="FFFFFF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75F83746-E142-5309-8AC1-C217BEFB6AD6}"/>
              </a:ext>
            </a:extLst>
          </p:cNvPr>
          <p:cNvSpPr/>
          <p:nvPr/>
        </p:nvSpPr>
        <p:spPr>
          <a:xfrm>
            <a:off x="10277275" y="4186352"/>
            <a:ext cx="217065" cy="1501498"/>
          </a:xfrm>
          <a:custGeom>
            <a:avLst/>
            <a:gdLst>
              <a:gd name="connsiteX0" fmla="*/ 55676 w 217065"/>
              <a:gd name="connsiteY0" fmla="*/ 0 h 1501498"/>
              <a:gd name="connsiteX1" fmla="*/ 0 w 217065"/>
              <a:gd name="connsiteY1" fmla="*/ 1488563 h 1501498"/>
              <a:gd name="connsiteX2" fmla="*/ 157782 w 217065"/>
              <a:gd name="connsiteY2" fmla="*/ 1501499 h 1501498"/>
              <a:gd name="connsiteX3" fmla="*/ 217066 w 217065"/>
              <a:gd name="connsiteY3" fmla="*/ 29496 h 1501498"/>
              <a:gd name="connsiteX4" fmla="*/ 55676 w 217065"/>
              <a:gd name="connsiteY4" fmla="*/ 0 h 150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65" h="1501498">
                <a:moveTo>
                  <a:pt x="55676" y="0"/>
                </a:moveTo>
                <a:lnTo>
                  <a:pt x="0" y="1488563"/>
                </a:lnTo>
                <a:lnTo>
                  <a:pt x="157782" y="1501499"/>
                </a:lnTo>
                <a:lnTo>
                  <a:pt x="217066" y="29496"/>
                </a:lnTo>
                <a:lnTo>
                  <a:pt x="55676" y="0"/>
                </a:lnTo>
                <a:close/>
              </a:path>
            </a:pathLst>
          </a:custGeom>
          <a:solidFill>
            <a:srgbClr val="DEDEDD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6E668A2C-830F-2C14-6078-3D6E19D1E6D1}"/>
              </a:ext>
            </a:extLst>
          </p:cNvPr>
          <p:cNvSpPr/>
          <p:nvPr/>
        </p:nvSpPr>
        <p:spPr>
          <a:xfrm>
            <a:off x="9632622" y="4186352"/>
            <a:ext cx="700329" cy="1674642"/>
          </a:xfrm>
          <a:custGeom>
            <a:avLst/>
            <a:gdLst>
              <a:gd name="connsiteX0" fmla="*/ 485506 w 700329"/>
              <a:gd name="connsiteY0" fmla="*/ 212620 h 1674642"/>
              <a:gd name="connsiteX1" fmla="*/ 109326 w 700329"/>
              <a:gd name="connsiteY1" fmla="*/ 585001 h 1674642"/>
              <a:gd name="connsiteX2" fmla="*/ 0 w 700329"/>
              <a:gd name="connsiteY2" fmla="*/ 1666189 h 1674642"/>
              <a:gd name="connsiteX3" fmla="*/ 402267 w 700329"/>
              <a:gd name="connsiteY3" fmla="*/ 1674642 h 1674642"/>
              <a:gd name="connsiteX4" fmla="*/ 644653 w 700329"/>
              <a:gd name="connsiteY4" fmla="*/ 1488563 h 1674642"/>
              <a:gd name="connsiteX5" fmla="*/ 700329 w 700329"/>
              <a:gd name="connsiteY5" fmla="*/ 0 h 1674642"/>
              <a:gd name="connsiteX6" fmla="*/ 485506 w 700329"/>
              <a:gd name="connsiteY6" fmla="*/ 212620 h 167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0329" h="1674642">
                <a:moveTo>
                  <a:pt x="485506" y="212620"/>
                </a:moveTo>
                <a:lnTo>
                  <a:pt x="109326" y="585001"/>
                </a:lnTo>
                <a:lnTo>
                  <a:pt x="0" y="1666189"/>
                </a:lnTo>
                <a:lnTo>
                  <a:pt x="402267" y="1674642"/>
                </a:lnTo>
                <a:lnTo>
                  <a:pt x="644653" y="1488563"/>
                </a:lnTo>
                <a:lnTo>
                  <a:pt x="700329" y="0"/>
                </a:lnTo>
                <a:lnTo>
                  <a:pt x="485506" y="212620"/>
                </a:lnTo>
                <a:close/>
              </a:path>
            </a:pathLst>
          </a:custGeom>
          <a:solidFill>
            <a:srgbClr val="F2F2F2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BFCF7928-859C-54A1-94E0-6881311BE7F0}"/>
              </a:ext>
            </a:extLst>
          </p:cNvPr>
          <p:cNvSpPr/>
          <p:nvPr/>
        </p:nvSpPr>
        <p:spPr>
          <a:xfrm>
            <a:off x="9240815" y="4614292"/>
            <a:ext cx="501140" cy="1238248"/>
          </a:xfrm>
          <a:custGeom>
            <a:avLst/>
            <a:gdLst>
              <a:gd name="connsiteX0" fmla="*/ 157166 w 501140"/>
              <a:gd name="connsiteY0" fmla="*/ 0 h 1238248"/>
              <a:gd name="connsiteX1" fmla="*/ 0 w 501140"/>
              <a:gd name="connsiteY1" fmla="*/ 1238249 h 1238248"/>
              <a:gd name="connsiteX2" fmla="*/ 391814 w 501140"/>
              <a:gd name="connsiteY2" fmla="*/ 1238249 h 1238248"/>
              <a:gd name="connsiteX3" fmla="*/ 501140 w 501140"/>
              <a:gd name="connsiteY3" fmla="*/ 157061 h 1238248"/>
              <a:gd name="connsiteX4" fmla="*/ 157166 w 501140"/>
              <a:gd name="connsiteY4" fmla="*/ 0 h 123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1140" h="1238248">
                <a:moveTo>
                  <a:pt x="157166" y="0"/>
                </a:moveTo>
                <a:lnTo>
                  <a:pt x="0" y="1238249"/>
                </a:lnTo>
                <a:lnTo>
                  <a:pt x="391814" y="1238249"/>
                </a:lnTo>
                <a:lnTo>
                  <a:pt x="501140" y="157061"/>
                </a:lnTo>
                <a:lnTo>
                  <a:pt x="157166" y="0"/>
                </a:lnTo>
                <a:close/>
              </a:path>
            </a:pathLst>
          </a:custGeom>
          <a:solidFill>
            <a:srgbClr val="DEDEDD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3333620E-195F-FB96-E509-20A0FED9423A}"/>
              </a:ext>
            </a:extLst>
          </p:cNvPr>
          <p:cNvSpPr/>
          <p:nvPr/>
        </p:nvSpPr>
        <p:spPr>
          <a:xfrm>
            <a:off x="8775369" y="4614292"/>
            <a:ext cx="622611" cy="1238248"/>
          </a:xfrm>
          <a:custGeom>
            <a:avLst/>
            <a:gdLst>
              <a:gd name="connsiteX0" fmla="*/ 558653 w 622611"/>
              <a:gd name="connsiteY0" fmla="*/ 54136 h 1238248"/>
              <a:gd name="connsiteX1" fmla="*/ 555131 w 622611"/>
              <a:gd name="connsiteY1" fmla="*/ 57138 h 1238248"/>
              <a:gd name="connsiteX2" fmla="*/ 430781 w 622611"/>
              <a:gd name="connsiteY2" fmla="*/ 162363 h 1238248"/>
              <a:gd name="connsiteX3" fmla="*/ 390049 w 622611"/>
              <a:gd name="connsiteY3" fmla="*/ 196814 h 1238248"/>
              <a:gd name="connsiteX4" fmla="*/ 86538 w 622611"/>
              <a:gd name="connsiteY4" fmla="*/ 453694 h 1238248"/>
              <a:gd name="connsiteX5" fmla="*/ 0 w 622611"/>
              <a:gd name="connsiteY5" fmla="*/ 1238249 h 1238248"/>
              <a:gd name="connsiteX6" fmla="*/ 465446 w 622611"/>
              <a:gd name="connsiteY6" fmla="*/ 1238249 h 1238248"/>
              <a:gd name="connsiteX7" fmla="*/ 622612 w 622611"/>
              <a:gd name="connsiteY7" fmla="*/ 0 h 1238248"/>
              <a:gd name="connsiteX8" fmla="*/ 558653 w 622611"/>
              <a:gd name="connsiteY8" fmla="*/ 54136 h 123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2611" h="1238248">
                <a:moveTo>
                  <a:pt x="558653" y="54136"/>
                </a:moveTo>
                <a:lnTo>
                  <a:pt x="555131" y="57138"/>
                </a:lnTo>
                <a:lnTo>
                  <a:pt x="430781" y="162363"/>
                </a:lnTo>
                <a:lnTo>
                  <a:pt x="390049" y="196814"/>
                </a:lnTo>
                <a:lnTo>
                  <a:pt x="86538" y="453694"/>
                </a:lnTo>
                <a:lnTo>
                  <a:pt x="0" y="1238249"/>
                </a:lnTo>
                <a:lnTo>
                  <a:pt x="465446" y="1238249"/>
                </a:lnTo>
                <a:lnTo>
                  <a:pt x="622612" y="0"/>
                </a:lnTo>
                <a:lnTo>
                  <a:pt x="558653" y="54136"/>
                </a:lnTo>
                <a:close/>
              </a:path>
            </a:pathLst>
          </a:custGeom>
          <a:solidFill>
            <a:srgbClr val="FFFFFF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2D6DE6C1-96BD-3C04-F449-40414F47D86C}"/>
              </a:ext>
            </a:extLst>
          </p:cNvPr>
          <p:cNvSpPr/>
          <p:nvPr/>
        </p:nvSpPr>
        <p:spPr>
          <a:xfrm>
            <a:off x="8365318" y="4759970"/>
            <a:ext cx="496589" cy="1092570"/>
          </a:xfrm>
          <a:custGeom>
            <a:avLst/>
            <a:gdLst>
              <a:gd name="connsiteX0" fmla="*/ 63815 w 496589"/>
              <a:gd name="connsiteY0" fmla="*/ 0 h 1092570"/>
              <a:gd name="connsiteX1" fmla="*/ 0 w 496589"/>
              <a:gd name="connsiteY1" fmla="*/ 1092570 h 1092570"/>
              <a:gd name="connsiteX2" fmla="*/ 410051 w 496589"/>
              <a:gd name="connsiteY2" fmla="*/ 1092570 h 1092570"/>
              <a:gd name="connsiteX3" fmla="*/ 496589 w 496589"/>
              <a:gd name="connsiteY3" fmla="*/ 308016 h 1092570"/>
              <a:gd name="connsiteX4" fmla="*/ 63815 w 496589"/>
              <a:gd name="connsiteY4" fmla="*/ 0 h 109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589" h="1092570">
                <a:moveTo>
                  <a:pt x="63815" y="0"/>
                </a:moveTo>
                <a:lnTo>
                  <a:pt x="0" y="1092570"/>
                </a:lnTo>
                <a:lnTo>
                  <a:pt x="410051" y="1092570"/>
                </a:lnTo>
                <a:lnTo>
                  <a:pt x="496589" y="308016"/>
                </a:lnTo>
                <a:lnTo>
                  <a:pt x="63815" y="0"/>
                </a:lnTo>
                <a:close/>
              </a:path>
            </a:pathLst>
          </a:custGeom>
          <a:solidFill>
            <a:srgbClr val="DEDEDD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DA77CAA0-45A0-D3B7-87C3-223255A9EAAD}"/>
              </a:ext>
            </a:extLst>
          </p:cNvPr>
          <p:cNvSpPr/>
          <p:nvPr/>
        </p:nvSpPr>
        <p:spPr>
          <a:xfrm>
            <a:off x="7840320" y="4759970"/>
            <a:ext cx="588812" cy="1092570"/>
          </a:xfrm>
          <a:custGeom>
            <a:avLst/>
            <a:gdLst>
              <a:gd name="connsiteX0" fmla="*/ 36009 w 588812"/>
              <a:gd name="connsiteY0" fmla="*/ 246435 h 1092570"/>
              <a:gd name="connsiteX1" fmla="*/ 0 w 588812"/>
              <a:gd name="connsiteY1" fmla="*/ 262497 h 1092570"/>
              <a:gd name="connsiteX2" fmla="*/ 13247 w 588812"/>
              <a:gd name="connsiteY2" fmla="*/ 1092570 h 1092570"/>
              <a:gd name="connsiteX3" fmla="*/ 524998 w 588812"/>
              <a:gd name="connsiteY3" fmla="*/ 1092570 h 1092570"/>
              <a:gd name="connsiteX4" fmla="*/ 588812 w 588812"/>
              <a:gd name="connsiteY4" fmla="*/ 0 h 1092570"/>
              <a:gd name="connsiteX5" fmla="*/ 36009 w 588812"/>
              <a:gd name="connsiteY5" fmla="*/ 246435 h 109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8812" h="1092570">
                <a:moveTo>
                  <a:pt x="36009" y="246435"/>
                </a:moveTo>
                <a:lnTo>
                  <a:pt x="0" y="262497"/>
                </a:lnTo>
                <a:lnTo>
                  <a:pt x="13247" y="1092570"/>
                </a:lnTo>
                <a:lnTo>
                  <a:pt x="524998" y="1092570"/>
                </a:lnTo>
                <a:lnTo>
                  <a:pt x="588812" y="0"/>
                </a:lnTo>
                <a:lnTo>
                  <a:pt x="36009" y="246435"/>
                </a:lnTo>
                <a:close/>
              </a:path>
            </a:pathLst>
          </a:custGeom>
          <a:solidFill>
            <a:srgbClr val="F2F2F2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CECA97DB-3487-59B3-2ECD-23057E22F12D}"/>
              </a:ext>
            </a:extLst>
          </p:cNvPr>
          <p:cNvSpPr/>
          <p:nvPr/>
        </p:nvSpPr>
        <p:spPr>
          <a:xfrm>
            <a:off x="10637859" y="4502290"/>
            <a:ext cx="279243" cy="297071"/>
          </a:xfrm>
          <a:custGeom>
            <a:avLst/>
            <a:gdLst>
              <a:gd name="connsiteX0" fmla="*/ 26396 w 279243"/>
              <a:gd name="connsiteY0" fmla="*/ 162514 h 297071"/>
              <a:gd name="connsiteX1" fmla="*/ 9936 w 279243"/>
              <a:gd name="connsiteY1" fmla="*/ 69654 h 297071"/>
              <a:gd name="connsiteX2" fmla="*/ 28233 w 279243"/>
              <a:gd name="connsiteY2" fmla="*/ 41115 h 297071"/>
              <a:gd name="connsiteX3" fmla="*/ 54660 w 279243"/>
              <a:gd name="connsiteY3" fmla="*/ 0 h 297071"/>
              <a:gd name="connsiteX4" fmla="*/ 229756 w 279243"/>
              <a:gd name="connsiteY4" fmla="*/ 125213 h 297071"/>
              <a:gd name="connsiteX5" fmla="*/ 246938 w 279243"/>
              <a:gd name="connsiteY5" fmla="*/ 140541 h 297071"/>
              <a:gd name="connsiteX6" fmla="*/ 261562 w 279243"/>
              <a:gd name="connsiteY6" fmla="*/ 297072 h 297071"/>
              <a:gd name="connsiteX7" fmla="*/ 234215 w 279243"/>
              <a:gd name="connsiteY7" fmla="*/ 267890 h 297071"/>
              <a:gd name="connsiteX8" fmla="*/ 50923 w 279243"/>
              <a:gd name="connsiteY8" fmla="*/ 125213 h 297071"/>
              <a:gd name="connsiteX9" fmla="*/ 26789 w 279243"/>
              <a:gd name="connsiteY9" fmla="*/ 162743 h 297071"/>
              <a:gd name="connsiteX10" fmla="*/ 26396 w 279243"/>
              <a:gd name="connsiteY10" fmla="*/ 162494 h 297071"/>
              <a:gd name="connsiteX11" fmla="*/ 26396 w 279243"/>
              <a:gd name="connsiteY11" fmla="*/ 162514 h 29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9243" h="297071">
                <a:moveTo>
                  <a:pt x="26396" y="162514"/>
                </a:moveTo>
                <a:cubicBezTo>
                  <a:pt x="34" y="140285"/>
                  <a:pt x="-8688" y="98692"/>
                  <a:pt x="9936" y="69654"/>
                </a:cubicBezTo>
                <a:lnTo>
                  <a:pt x="28233" y="41115"/>
                </a:lnTo>
                <a:lnTo>
                  <a:pt x="54660" y="0"/>
                </a:lnTo>
                <a:cubicBezTo>
                  <a:pt x="54660" y="0"/>
                  <a:pt x="127847" y="48369"/>
                  <a:pt x="229756" y="125213"/>
                </a:cubicBezTo>
                <a:cubicBezTo>
                  <a:pt x="236249" y="130095"/>
                  <a:pt x="241954" y="135233"/>
                  <a:pt x="246938" y="140541"/>
                </a:cubicBezTo>
                <a:cubicBezTo>
                  <a:pt x="298023" y="194612"/>
                  <a:pt x="276973" y="267680"/>
                  <a:pt x="261562" y="297072"/>
                </a:cubicBezTo>
                <a:cubicBezTo>
                  <a:pt x="254610" y="286967"/>
                  <a:pt x="245626" y="277156"/>
                  <a:pt x="234215" y="267890"/>
                </a:cubicBezTo>
                <a:cubicBezTo>
                  <a:pt x="133289" y="185614"/>
                  <a:pt x="50923" y="125213"/>
                  <a:pt x="50923" y="125213"/>
                </a:cubicBezTo>
                <a:lnTo>
                  <a:pt x="26789" y="162743"/>
                </a:lnTo>
                <a:lnTo>
                  <a:pt x="26396" y="162494"/>
                </a:lnTo>
                <a:lnTo>
                  <a:pt x="26396" y="162514"/>
                </a:lnTo>
                <a:close/>
              </a:path>
            </a:pathLst>
          </a:custGeom>
          <a:solidFill>
            <a:srgbClr val="F58B76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A5188F7A-2347-D3DD-C5C4-B01C765E315C}"/>
              </a:ext>
            </a:extLst>
          </p:cNvPr>
          <p:cNvSpPr/>
          <p:nvPr/>
        </p:nvSpPr>
        <p:spPr>
          <a:xfrm>
            <a:off x="10630524" y="4627523"/>
            <a:ext cx="289889" cy="345506"/>
          </a:xfrm>
          <a:custGeom>
            <a:avLst/>
            <a:gdLst>
              <a:gd name="connsiteX0" fmla="*/ 268832 w 289889"/>
              <a:gd name="connsiteY0" fmla="*/ 171865 h 345506"/>
              <a:gd name="connsiteX1" fmla="*/ 255847 w 289889"/>
              <a:gd name="connsiteY1" fmla="*/ 345356 h 345506"/>
              <a:gd name="connsiteX2" fmla="*/ 253945 w 289889"/>
              <a:gd name="connsiteY2" fmla="*/ 345507 h 345506"/>
              <a:gd name="connsiteX3" fmla="*/ 172366 w 289889"/>
              <a:gd name="connsiteY3" fmla="*/ 220943 h 345506"/>
              <a:gd name="connsiteX4" fmla="*/ 50454 w 289889"/>
              <a:gd name="connsiteY4" fmla="*/ 130226 h 345506"/>
              <a:gd name="connsiteX5" fmla="*/ 25928 w 289889"/>
              <a:gd name="connsiteY5" fmla="*/ 164231 h 345506"/>
              <a:gd name="connsiteX6" fmla="*/ 24485 w 289889"/>
              <a:gd name="connsiteY6" fmla="*/ 163163 h 345506"/>
              <a:gd name="connsiteX7" fmla="*/ 10910 w 289889"/>
              <a:gd name="connsiteY7" fmla="*/ 73573 h 345506"/>
              <a:gd name="connsiteX8" fmla="*/ 34059 w 289889"/>
              <a:gd name="connsiteY8" fmla="*/ 37531 h 345506"/>
              <a:gd name="connsiteX9" fmla="*/ 58258 w 289889"/>
              <a:gd name="connsiteY9" fmla="*/ 0 h 345506"/>
              <a:gd name="connsiteX10" fmla="*/ 241551 w 289889"/>
              <a:gd name="connsiteY10" fmla="*/ 142677 h 345506"/>
              <a:gd name="connsiteX11" fmla="*/ 268832 w 289889"/>
              <a:gd name="connsiteY11" fmla="*/ 171865 h 345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9889" h="345506">
                <a:moveTo>
                  <a:pt x="268832" y="171865"/>
                </a:moveTo>
                <a:cubicBezTo>
                  <a:pt x="322869" y="250151"/>
                  <a:pt x="255847" y="345356"/>
                  <a:pt x="255847" y="345356"/>
                </a:cubicBezTo>
                <a:lnTo>
                  <a:pt x="253945" y="345507"/>
                </a:lnTo>
                <a:cubicBezTo>
                  <a:pt x="250076" y="295794"/>
                  <a:pt x="212958" y="255708"/>
                  <a:pt x="172366" y="220943"/>
                </a:cubicBezTo>
                <a:cubicBezTo>
                  <a:pt x="114590" y="171570"/>
                  <a:pt x="50454" y="130226"/>
                  <a:pt x="50454" y="130226"/>
                </a:cubicBezTo>
                <a:lnTo>
                  <a:pt x="25928" y="164231"/>
                </a:lnTo>
                <a:lnTo>
                  <a:pt x="24485" y="163163"/>
                </a:lnTo>
                <a:cubicBezTo>
                  <a:pt x="-1943" y="140934"/>
                  <a:pt x="-7780" y="102630"/>
                  <a:pt x="10910" y="73573"/>
                </a:cubicBezTo>
                <a:lnTo>
                  <a:pt x="34059" y="37531"/>
                </a:lnTo>
                <a:lnTo>
                  <a:pt x="58258" y="0"/>
                </a:lnTo>
                <a:cubicBezTo>
                  <a:pt x="58258" y="0"/>
                  <a:pt x="140625" y="60408"/>
                  <a:pt x="241551" y="142677"/>
                </a:cubicBezTo>
                <a:cubicBezTo>
                  <a:pt x="252896" y="151944"/>
                  <a:pt x="261880" y="161754"/>
                  <a:pt x="268832" y="171865"/>
                </a:cubicBezTo>
                <a:close/>
              </a:path>
            </a:pathLst>
          </a:custGeom>
          <a:solidFill>
            <a:srgbClr val="F58B76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CCD92BEF-6CBA-8F21-B119-272BA46F14C9}"/>
              </a:ext>
            </a:extLst>
          </p:cNvPr>
          <p:cNvSpPr/>
          <p:nvPr/>
        </p:nvSpPr>
        <p:spPr>
          <a:xfrm>
            <a:off x="10637831" y="4379764"/>
            <a:ext cx="248414" cy="263106"/>
          </a:xfrm>
          <a:custGeom>
            <a:avLst/>
            <a:gdLst>
              <a:gd name="connsiteX0" fmla="*/ 26949 w 248414"/>
              <a:gd name="connsiteY0" fmla="*/ 162822 h 263106"/>
              <a:gd name="connsiteX1" fmla="*/ 9768 w 248414"/>
              <a:gd name="connsiteY1" fmla="*/ 69628 h 263106"/>
              <a:gd name="connsiteX2" fmla="*/ 54427 w 248414"/>
              <a:gd name="connsiteY2" fmla="*/ 0 h 263106"/>
              <a:gd name="connsiteX3" fmla="*/ 141515 w 248414"/>
              <a:gd name="connsiteY3" fmla="*/ 62669 h 263106"/>
              <a:gd name="connsiteX4" fmla="*/ 211422 w 248414"/>
              <a:gd name="connsiteY4" fmla="*/ 132343 h 263106"/>
              <a:gd name="connsiteX5" fmla="*/ 246966 w 248414"/>
              <a:gd name="connsiteY5" fmla="*/ 263106 h 263106"/>
              <a:gd name="connsiteX6" fmla="*/ 229785 w 248414"/>
              <a:gd name="connsiteY6" fmla="*/ 247778 h 263106"/>
              <a:gd name="connsiteX7" fmla="*/ 54689 w 248414"/>
              <a:gd name="connsiteY7" fmla="*/ 122572 h 263106"/>
              <a:gd name="connsiteX8" fmla="*/ 28261 w 248414"/>
              <a:gd name="connsiteY8" fmla="*/ 163687 h 263106"/>
              <a:gd name="connsiteX9" fmla="*/ 26949 w 248414"/>
              <a:gd name="connsiteY9" fmla="*/ 162868 h 263106"/>
              <a:gd name="connsiteX10" fmla="*/ 26949 w 248414"/>
              <a:gd name="connsiteY10" fmla="*/ 162822 h 263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414" h="263106">
                <a:moveTo>
                  <a:pt x="26949" y="162822"/>
                </a:moveTo>
                <a:cubicBezTo>
                  <a:pt x="521" y="140600"/>
                  <a:pt x="-8922" y="98666"/>
                  <a:pt x="9768" y="69628"/>
                </a:cubicBezTo>
                <a:lnTo>
                  <a:pt x="54427" y="0"/>
                </a:lnTo>
                <a:cubicBezTo>
                  <a:pt x="54427" y="0"/>
                  <a:pt x="90888" y="18703"/>
                  <a:pt x="141515" y="62669"/>
                </a:cubicBezTo>
                <a:cubicBezTo>
                  <a:pt x="162828" y="81201"/>
                  <a:pt x="186699" y="104288"/>
                  <a:pt x="211422" y="132343"/>
                </a:cubicBezTo>
                <a:cubicBezTo>
                  <a:pt x="253130" y="179723"/>
                  <a:pt x="249655" y="226120"/>
                  <a:pt x="246966" y="263106"/>
                </a:cubicBezTo>
                <a:cubicBezTo>
                  <a:pt x="241982" y="257805"/>
                  <a:pt x="236277" y="252667"/>
                  <a:pt x="229785" y="247778"/>
                </a:cubicBezTo>
                <a:cubicBezTo>
                  <a:pt x="127809" y="170941"/>
                  <a:pt x="54689" y="122572"/>
                  <a:pt x="54689" y="122572"/>
                </a:cubicBezTo>
                <a:lnTo>
                  <a:pt x="28261" y="163687"/>
                </a:lnTo>
                <a:lnTo>
                  <a:pt x="26949" y="162868"/>
                </a:lnTo>
                <a:lnTo>
                  <a:pt x="26949" y="162822"/>
                </a:lnTo>
                <a:close/>
              </a:path>
            </a:pathLst>
          </a:custGeom>
          <a:solidFill>
            <a:srgbClr val="F58B76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3133E433-7EA7-031C-2EF1-7A466CFC661A}"/>
              </a:ext>
            </a:extLst>
          </p:cNvPr>
          <p:cNvSpPr/>
          <p:nvPr/>
        </p:nvSpPr>
        <p:spPr>
          <a:xfrm>
            <a:off x="10627959" y="4757723"/>
            <a:ext cx="256843" cy="415383"/>
          </a:xfrm>
          <a:custGeom>
            <a:avLst/>
            <a:gdLst>
              <a:gd name="connsiteX0" fmla="*/ 32887 w 256843"/>
              <a:gd name="connsiteY0" fmla="*/ 167881 h 415383"/>
              <a:gd name="connsiteX1" fmla="*/ 13934 w 256843"/>
              <a:gd name="connsiteY1" fmla="*/ 54307 h 415383"/>
              <a:gd name="connsiteX2" fmla="*/ 28493 w 256843"/>
              <a:gd name="connsiteY2" fmla="*/ 34011 h 415383"/>
              <a:gd name="connsiteX3" fmla="*/ 53019 w 256843"/>
              <a:gd name="connsiteY3" fmla="*/ 0 h 415383"/>
              <a:gd name="connsiteX4" fmla="*/ 174931 w 256843"/>
              <a:gd name="connsiteY4" fmla="*/ 90723 h 415383"/>
              <a:gd name="connsiteX5" fmla="*/ 256510 w 256843"/>
              <a:gd name="connsiteY5" fmla="*/ 215287 h 415383"/>
              <a:gd name="connsiteX6" fmla="*/ 224442 w 256843"/>
              <a:gd name="connsiteY6" fmla="*/ 311941 h 415383"/>
              <a:gd name="connsiteX7" fmla="*/ 59184 w 256843"/>
              <a:gd name="connsiteY7" fmla="*/ 415384 h 415383"/>
              <a:gd name="connsiteX8" fmla="*/ 88170 w 256843"/>
              <a:gd name="connsiteY8" fmla="*/ 211342 h 415383"/>
              <a:gd name="connsiteX9" fmla="*/ 32887 w 256843"/>
              <a:gd name="connsiteY9" fmla="*/ 167881 h 415383"/>
              <a:gd name="connsiteX10" fmla="*/ 32887 w 256843"/>
              <a:gd name="connsiteY10" fmla="*/ 167881 h 415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6843" h="415383">
                <a:moveTo>
                  <a:pt x="32887" y="167881"/>
                </a:moveTo>
                <a:cubicBezTo>
                  <a:pt x="1606" y="139112"/>
                  <a:pt x="-12625" y="95271"/>
                  <a:pt x="13934" y="54307"/>
                </a:cubicBezTo>
                <a:lnTo>
                  <a:pt x="28493" y="34011"/>
                </a:lnTo>
                <a:lnTo>
                  <a:pt x="53019" y="0"/>
                </a:lnTo>
                <a:cubicBezTo>
                  <a:pt x="53019" y="0"/>
                  <a:pt x="117155" y="41351"/>
                  <a:pt x="174931" y="90723"/>
                </a:cubicBezTo>
                <a:cubicBezTo>
                  <a:pt x="215589" y="125488"/>
                  <a:pt x="252641" y="165555"/>
                  <a:pt x="256510" y="215287"/>
                </a:cubicBezTo>
                <a:cubicBezTo>
                  <a:pt x="258740" y="243990"/>
                  <a:pt x="249953" y="275918"/>
                  <a:pt x="224442" y="311941"/>
                </a:cubicBezTo>
                <a:cubicBezTo>
                  <a:pt x="172045" y="385888"/>
                  <a:pt x="116106" y="409729"/>
                  <a:pt x="59184" y="415384"/>
                </a:cubicBezTo>
                <a:lnTo>
                  <a:pt x="88170" y="211342"/>
                </a:lnTo>
                <a:cubicBezTo>
                  <a:pt x="88170" y="211342"/>
                  <a:pt x="48560" y="182285"/>
                  <a:pt x="32887" y="167881"/>
                </a:cubicBezTo>
                <a:lnTo>
                  <a:pt x="32887" y="167881"/>
                </a:lnTo>
                <a:close/>
              </a:path>
            </a:pathLst>
          </a:custGeom>
          <a:solidFill>
            <a:srgbClr val="F58B76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ACFDE5FB-7EA8-DFB3-0B29-CAC7C47E991D}"/>
              </a:ext>
            </a:extLst>
          </p:cNvPr>
          <p:cNvSpPr/>
          <p:nvPr/>
        </p:nvSpPr>
        <p:spPr>
          <a:xfrm>
            <a:off x="10633900" y="4374522"/>
            <a:ext cx="155807" cy="171065"/>
          </a:xfrm>
          <a:custGeom>
            <a:avLst/>
            <a:gdLst>
              <a:gd name="connsiteX0" fmla="*/ 154889 w 155807"/>
              <a:gd name="connsiteY0" fmla="*/ 76280 h 171065"/>
              <a:gd name="connsiteX1" fmla="*/ 58619 w 155807"/>
              <a:gd name="connsiteY1" fmla="*/ 9437 h 171065"/>
              <a:gd name="connsiteX2" fmla="*/ 17829 w 155807"/>
              <a:gd name="connsiteY2" fmla="*/ 73593 h 171065"/>
              <a:gd name="connsiteX3" fmla="*/ 33306 w 155807"/>
              <a:gd name="connsiteY3" fmla="*/ 165489 h 171065"/>
              <a:gd name="connsiteX4" fmla="*/ 31405 w 155807"/>
              <a:gd name="connsiteY4" fmla="*/ 168379 h 171065"/>
              <a:gd name="connsiteX5" fmla="*/ 29240 w 155807"/>
              <a:gd name="connsiteY5" fmla="*/ 171066 h 171065"/>
              <a:gd name="connsiteX6" fmla="*/ 28978 w 155807"/>
              <a:gd name="connsiteY6" fmla="*/ 170876 h 171065"/>
              <a:gd name="connsiteX7" fmla="*/ 11993 w 155807"/>
              <a:gd name="connsiteY7" fmla="*/ 69904 h 171065"/>
              <a:gd name="connsiteX8" fmla="*/ 56455 w 155807"/>
              <a:gd name="connsiteY8" fmla="*/ 0 h 171065"/>
              <a:gd name="connsiteX9" fmla="*/ 59406 w 155807"/>
              <a:gd name="connsiteY9" fmla="*/ 1783 h 171065"/>
              <a:gd name="connsiteX10" fmla="*/ 155808 w 155807"/>
              <a:gd name="connsiteY10" fmla="*/ 68645 h 17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807" h="171065">
                <a:moveTo>
                  <a:pt x="154889" y="76280"/>
                </a:moveTo>
                <a:cubicBezTo>
                  <a:pt x="113903" y="44117"/>
                  <a:pt x="70096" y="16626"/>
                  <a:pt x="58619" y="9437"/>
                </a:cubicBezTo>
                <a:lnTo>
                  <a:pt x="17829" y="73593"/>
                </a:lnTo>
                <a:cubicBezTo>
                  <a:pt x="-1385" y="103764"/>
                  <a:pt x="5238" y="143267"/>
                  <a:pt x="33306" y="165489"/>
                </a:cubicBezTo>
                <a:lnTo>
                  <a:pt x="31405" y="168379"/>
                </a:lnTo>
                <a:lnTo>
                  <a:pt x="29240" y="171066"/>
                </a:lnTo>
                <a:lnTo>
                  <a:pt x="28978" y="170876"/>
                </a:lnTo>
                <a:cubicBezTo>
                  <a:pt x="-1779" y="146452"/>
                  <a:pt x="-9058" y="103050"/>
                  <a:pt x="11993" y="69904"/>
                </a:cubicBezTo>
                <a:lnTo>
                  <a:pt x="56455" y="0"/>
                </a:lnTo>
                <a:lnTo>
                  <a:pt x="59406" y="1783"/>
                </a:lnTo>
                <a:cubicBezTo>
                  <a:pt x="59866" y="2097"/>
                  <a:pt x="108984" y="32314"/>
                  <a:pt x="155808" y="68645"/>
                </a:cubicBezTo>
              </a:path>
            </a:pathLst>
          </a:custGeom>
          <a:solidFill>
            <a:srgbClr val="F36F5E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8A57C8AA-0B38-2AF1-4D63-2664DAD885E1}"/>
              </a:ext>
            </a:extLst>
          </p:cNvPr>
          <p:cNvSpPr/>
          <p:nvPr/>
        </p:nvSpPr>
        <p:spPr>
          <a:xfrm>
            <a:off x="10633208" y="4497388"/>
            <a:ext cx="252178" cy="170430"/>
          </a:xfrm>
          <a:custGeom>
            <a:avLst/>
            <a:gdLst>
              <a:gd name="connsiteX0" fmla="*/ 251654 w 252178"/>
              <a:gd name="connsiteY0" fmla="*/ 145548 h 170430"/>
              <a:gd name="connsiteX1" fmla="*/ 60229 w 252178"/>
              <a:gd name="connsiteY1" fmla="*/ 9830 h 170430"/>
              <a:gd name="connsiteX2" fmla="*/ 16882 w 252178"/>
              <a:gd name="connsiteY2" fmla="*/ 78115 h 170430"/>
              <a:gd name="connsiteX3" fmla="*/ 33473 w 252178"/>
              <a:gd name="connsiteY3" fmla="*/ 164853 h 170430"/>
              <a:gd name="connsiteX4" fmla="*/ 29408 w 252178"/>
              <a:gd name="connsiteY4" fmla="*/ 170430 h 170430"/>
              <a:gd name="connsiteX5" fmla="*/ 11111 w 252178"/>
              <a:gd name="connsiteY5" fmla="*/ 74425 h 170430"/>
              <a:gd name="connsiteX6" fmla="*/ 58393 w 252178"/>
              <a:gd name="connsiteY6" fmla="*/ 0 h 170430"/>
              <a:gd name="connsiteX7" fmla="*/ 252179 w 252178"/>
              <a:gd name="connsiteY7" fmla="*/ 137284 h 170430"/>
              <a:gd name="connsiteX8" fmla="*/ 251720 w 252178"/>
              <a:gd name="connsiteY8" fmla="*/ 145567 h 170430"/>
              <a:gd name="connsiteX9" fmla="*/ 251654 w 252178"/>
              <a:gd name="connsiteY9" fmla="*/ 145548 h 17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2178" h="170430">
                <a:moveTo>
                  <a:pt x="251654" y="145548"/>
                </a:moveTo>
                <a:lnTo>
                  <a:pt x="60229" y="9830"/>
                </a:lnTo>
                <a:lnTo>
                  <a:pt x="16882" y="78115"/>
                </a:lnTo>
                <a:cubicBezTo>
                  <a:pt x="-1284" y="106779"/>
                  <a:pt x="5930" y="144892"/>
                  <a:pt x="33473" y="164853"/>
                </a:cubicBezTo>
                <a:lnTo>
                  <a:pt x="29408" y="170430"/>
                </a:lnTo>
                <a:cubicBezTo>
                  <a:pt x="-1021" y="148333"/>
                  <a:pt x="-9087" y="106150"/>
                  <a:pt x="11111" y="74425"/>
                </a:cubicBezTo>
                <a:lnTo>
                  <a:pt x="58393" y="0"/>
                </a:lnTo>
                <a:lnTo>
                  <a:pt x="252179" y="137284"/>
                </a:lnTo>
                <a:lnTo>
                  <a:pt x="251720" y="145567"/>
                </a:lnTo>
                <a:lnTo>
                  <a:pt x="251654" y="145548"/>
                </a:lnTo>
                <a:close/>
              </a:path>
            </a:pathLst>
          </a:custGeom>
          <a:solidFill>
            <a:srgbClr val="F36F5E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68F6CB7D-1C0F-DAA1-BC0C-FE04A06E0D6E}"/>
              </a:ext>
            </a:extLst>
          </p:cNvPr>
          <p:cNvSpPr/>
          <p:nvPr/>
        </p:nvSpPr>
        <p:spPr>
          <a:xfrm>
            <a:off x="10625659" y="4622450"/>
            <a:ext cx="277040" cy="177140"/>
          </a:xfrm>
          <a:custGeom>
            <a:avLst/>
            <a:gdLst>
              <a:gd name="connsiteX0" fmla="*/ 273893 w 277040"/>
              <a:gd name="connsiteY0" fmla="*/ 177141 h 177140"/>
              <a:gd name="connsiteX1" fmla="*/ 239661 w 277040"/>
              <a:gd name="connsiteY1" fmla="*/ 146681 h 177140"/>
              <a:gd name="connsiteX2" fmla="*/ 64041 w 277040"/>
              <a:gd name="connsiteY2" fmla="*/ 10105 h 177140"/>
              <a:gd name="connsiteX3" fmla="*/ 16234 w 277040"/>
              <a:gd name="connsiteY3" fmla="*/ 85415 h 177140"/>
              <a:gd name="connsiteX4" fmla="*/ 32760 w 277040"/>
              <a:gd name="connsiteY4" fmla="*/ 166433 h 177140"/>
              <a:gd name="connsiteX5" fmla="*/ 28891 w 277040"/>
              <a:gd name="connsiteY5" fmla="*/ 172114 h 177140"/>
              <a:gd name="connsiteX6" fmla="*/ 10397 w 277040"/>
              <a:gd name="connsiteY6" fmla="*/ 81726 h 177140"/>
              <a:gd name="connsiteX7" fmla="*/ 62270 w 277040"/>
              <a:gd name="connsiteY7" fmla="*/ 0 h 177140"/>
              <a:gd name="connsiteX8" fmla="*/ 241628 w 277040"/>
              <a:gd name="connsiteY8" fmla="*/ 139446 h 177140"/>
              <a:gd name="connsiteX9" fmla="*/ 245104 w 277040"/>
              <a:gd name="connsiteY9" fmla="*/ 142048 h 177140"/>
              <a:gd name="connsiteX10" fmla="*/ 277041 w 277040"/>
              <a:gd name="connsiteY10" fmla="*/ 170057 h 177140"/>
              <a:gd name="connsiteX11" fmla="*/ 273893 w 277040"/>
              <a:gd name="connsiteY11" fmla="*/ 177121 h 177140"/>
              <a:gd name="connsiteX12" fmla="*/ 273893 w 277040"/>
              <a:gd name="connsiteY12" fmla="*/ 177141 h 17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7040" h="177140">
                <a:moveTo>
                  <a:pt x="273893" y="177141"/>
                </a:moveTo>
                <a:cubicBezTo>
                  <a:pt x="259794" y="160076"/>
                  <a:pt x="239989" y="146871"/>
                  <a:pt x="239661" y="146681"/>
                </a:cubicBezTo>
                <a:lnTo>
                  <a:pt x="64041" y="10105"/>
                </a:lnTo>
                <a:lnTo>
                  <a:pt x="16234" y="85415"/>
                </a:lnTo>
                <a:cubicBezTo>
                  <a:pt x="-1014" y="112591"/>
                  <a:pt x="6266" y="148169"/>
                  <a:pt x="32760" y="166433"/>
                </a:cubicBezTo>
                <a:lnTo>
                  <a:pt x="28891" y="172114"/>
                </a:lnTo>
                <a:cubicBezTo>
                  <a:pt x="-685" y="151754"/>
                  <a:pt x="-8817" y="112041"/>
                  <a:pt x="10397" y="81726"/>
                </a:cubicBezTo>
                <a:lnTo>
                  <a:pt x="62270" y="0"/>
                </a:lnTo>
                <a:lnTo>
                  <a:pt x="241628" y="139446"/>
                </a:lnTo>
                <a:cubicBezTo>
                  <a:pt x="242743" y="140325"/>
                  <a:pt x="243923" y="141209"/>
                  <a:pt x="245104" y="142048"/>
                </a:cubicBezTo>
                <a:cubicBezTo>
                  <a:pt x="249563" y="145272"/>
                  <a:pt x="264778" y="155738"/>
                  <a:pt x="277041" y="170057"/>
                </a:cubicBezTo>
                <a:lnTo>
                  <a:pt x="273893" y="177121"/>
                </a:lnTo>
                <a:lnTo>
                  <a:pt x="273893" y="177141"/>
                </a:lnTo>
                <a:close/>
              </a:path>
            </a:pathLst>
          </a:custGeom>
          <a:solidFill>
            <a:srgbClr val="F36F5E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C339736D-DBD7-4C55-F238-AF21EB0B146B}"/>
              </a:ext>
            </a:extLst>
          </p:cNvPr>
          <p:cNvSpPr/>
          <p:nvPr/>
        </p:nvSpPr>
        <p:spPr>
          <a:xfrm>
            <a:off x="10623649" y="4752794"/>
            <a:ext cx="266985" cy="254957"/>
          </a:xfrm>
          <a:custGeom>
            <a:avLst/>
            <a:gdLst>
              <a:gd name="connsiteX0" fmla="*/ 266985 w 266985"/>
              <a:gd name="connsiteY0" fmla="*/ 213459 h 254957"/>
              <a:gd name="connsiteX1" fmla="*/ 218194 w 266985"/>
              <a:gd name="connsiteY1" fmla="*/ 125672 h 254957"/>
              <a:gd name="connsiteX2" fmla="*/ 56608 w 266985"/>
              <a:gd name="connsiteY2" fmla="*/ 0 h 254957"/>
              <a:gd name="connsiteX3" fmla="*/ 16605 w 266985"/>
              <a:gd name="connsiteY3" fmla="*/ 55414 h 254957"/>
              <a:gd name="connsiteX4" fmla="*/ 33852 w 266985"/>
              <a:gd name="connsiteY4" fmla="*/ 175345 h 254957"/>
              <a:gd name="connsiteX5" fmla="*/ 134254 w 266985"/>
              <a:gd name="connsiteY5" fmla="*/ 254220 h 254957"/>
              <a:gd name="connsiteX6" fmla="*/ 139041 w 266985"/>
              <a:gd name="connsiteY6" fmla="*/ 253630 h 254957"/>
              <a:gd name="connsiteX7" fmla="*/ 138450 w 266985"/>
              <a:gd name="connsiteY7" fmla="*/ 248788 h 254957"/>
              <a:gd name="connsiteX8" fmla="*/ 38115 w 266985"/>
              <a:gd name="connsiteY8" fmla="*/ 169913 h 254957"/>
              <a:gd name="connsiteX9" fmla="*/ 22179 w 266985"/>
              <a:gd name="connsiteY9" fmla="*/ 59464 h 254957"/>
              <a:gd name="connsiteX10" fmla="*/ 57986 w 266985"/>
              <a:gd name="connsiteY10" fmla="*/ 9836 h 254957"/>
              <a:gd name="connsiteX11" fmla="*/ 213801 w 266985"/>
              <a:gd name="connsiteY11" fmla="*/ 130980 h 254957"/>
              <a:gd name="connsiteX12" fmla="*/ 261017 w 266985"/>
              <a:gd name="connsiteY12" fmla="*/ 222915 h 254957"/>
              <a:gd name="connsiteX13" fmla="*/ 266985 w 266985"/>
              <a:gd name="connsiteY13" fmla="*/ 213439 h 254957"/>
              <a:gd name="connsiteX14" fmla="*/ 266985 w 266985"/>
              <a:gd name="connsiteY14" fmla="*/ 213459 h 254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6985" h="254957">
                <a:moveTo>
                  <a:pt x="266985" y="213459"/>
                </a:moveTo>
                <a:cubicBezTo>
                  <a:pt x="261346" y="171820"/>
                  <a:pt x="237868" y="143057"/>
                  <a:pt x="218194" y="125672"/>
                </a:cubicBezTo>
                <a:lnTo>
                  <a:pt x="56608" y="0"/>
                </a:lnTo>
                <a:lnTo>
                  <a:pt x="16605" y="55414"/>
                </a:lnTo>
                <a:cubicBezTo>
                  <a:pt x="-11003" y="93725"/>
                  <a:pt x="-3462" y="146386"/>
                  <a:pt x="33852" y="175345"/>
                </a:cubicBezTo>
                <a:lnTo>
                  <a:pt x="134254" y="254220"/>
                </a:lnTo>
                <a:cubicBezTo>
                  <a:pt x="135696" y="255393"/>
                  <a:pt x="137926" y="255144"/>
                  <a:pt x="139041" y="253630"/>
                </a:cubicBezTo>
                <a:cubicBezTo>
                  <a:pt x="140221" y="252143"/>
                  <a:pt x="140025" y="249960"/>
                  <a:pt x="138450" y="248788"/>
                </a:cubicBezTo>
                <a:lnTo>
                  <a:pt x="38115" y="169913"/>
                </a:lnTo>
                <a:cubicBezTo>
                  <a:pt x="3752" y="143247"/>
                  <a:pt x="-3266" y="94727"/>
                  <a:pt x="22179" y="59464"/>
                </a:cubicBezTo>
                <a:lnTo>
                  <a:pt x="57986" y="9836"/>
                </a:lnTo>
                <a:lnTo>
                  <a:pt x="213801" y="130980"/>
                </a:lnTo>
                <a:cubicBezTo>
                  <a:pt x="233409" y="148320"/>
                  <a:pt x="257345" y="179749"/>
                  <a:pt x="261017" y="222915"/>
                </a:cubicBezTo>
                <a:lnTo>
                  <a:pt x="266985" y="213439"/>
                </a:lnTo>
                <a:lnTo>
                  <a:pt x="266985" y="213459"/>
                </a:lnTo>
                <a:close/>
              </a:path>
            </a:pathLst>
          </a:custGeom>
          <a:solidFill>
            <a:srgbClr val="F36F5E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E6DEF752-169F-5AC6-9C16-EB0673ADE6E5}"/>
              </a:ext>
            </a:extLst>
          </p:cNvPr>
          <p:cNvSpPr/>
          <p:nvPr/>
        </p:nvSpPr>
        <p:spPr>
          <a:xfrm>
            <a:off x="9203251" y="4617562"/>
            <a:ext cx="123615" cy="162428"/>
          </a:xfrm>
          <a:custGeom>
            <a:avLst/>
            <a:gdLst>
              <a:gd name="connsiteX0" fmla="*/ 7725 w 123615"/>
              <a:gd name="connsiteY0" fmla="*/ 0 h 162428"/>
              <a:gd name="connsiteX1" fmla="*/ 0 w 123615"/>
              <a:gd name="connsiteY1" fmla="*/ 162429 h 162428"/>
              <a:gd name="connsiteX2" fmla="*/ 123616 w 123615"/>
              <a:gd name="connsiteY2" fmla="*/ 57053 h 162428"/>
              <a:gd name="connsiteX3" fmla="*/ 7725 w 123615"/>
              <a:gd name="connsiteY3" fmla="*/ 0 h 162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615" h="162428">
                <a:moveTo>
                  <a:pt x="7725" y="0"/>
                </a:moveTo>
                <a:lnTo>
                  <a:pt x="0" y="162429"/>
                </a:lnTo>
                <a:lnTo>
                  <a:pt x="123616" y="57053"/>
                </a:lnTo>
                <a:lnTo>
                  <a:pt x="7725" y="0"/>
                </a:lnTo>
                <a:close/>
              </a:path>
            </a:pathLst>
          </a:custGeom>
          <a:solidFill>
            <a:srgbClr val="21449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8DE41A2E-F58E-E574-7AE8-CE6DA46D2C8C}"/>
              </a:ext>
            </a:extLst>
          </p:cNvPr>
          <p:cNvSpPr/>
          <p:nvPr/>
        </p:nvSpPr>
        <p:spPr>
          <a:xfrm>
            <a:off x="8483819" y="3444039"/>
            <a:ext cx="1167430" cy="248473"/>
          </a:xfrm>
          <a:custGeom>
            <a:avLst/>
            <a:gdLst>
              <a:gd name="connsiteX0" fmla="*/ 1128933 w 1167430"/>
              <a:gd name="connsiteY0" fmla="*/ 64786 h 248473"/>
              <a:gd name="connsiteX1" fmla="*/ 1164149 w 1167430"/>
              <a:gd name="connsiteY1" fmla="*/ 99968 h 248473"/>
              <a:gd name="connsiteX2" fmla="*/ 1158561 w 1167430"/>
              <a:gd name="connsiteY2" fmla="*/ 113742 h 248473"/>
              <a:gd name="connsiteX3" fmla="*/ 642738 w 1167430"/>
              <a:gd name="connsiteY3" fmla="*/ 116342 h 248473"/>
              <a:gd name="connsiteX4" fmla="*/ 164911 w 1167430"/>
              <a:gd name="connsiteY4" fmla="*/ 206120 h 248473"/>
              <a:gd name="connsiteX5" fmla="*/ 3626 w 1167430"/>
              <a:gd name="connsiteY5" fmla="*/ 248473 h 248473"/>
              <a:gd name="connsiteX6" fmla="*/ 0 w 1167430"/>
              <a:gd name="connsiteY6" fmla="*/ 236147 h 248473"/>
              <a:gd name="connsiteX7" fmla="*/ 39 w 1167430"/>
              <a:gd name="connsiteY7" fmla="*/ 236147 h 248473"/>
              <a:gd name="connsiteX8" fmla="*/ 154858 w 1167430"/>
              <a:gd name="connsiteY8" fmla="*/ 170228 h 248473"/>
              <a:gd name="connsiteX9" fmla="*/ 259909 w 1167430"/>
              <a:gd name="connsiteY9" fmla="*/ 151944 h 248473"/>
              <a:gd name="connsiteX10" fmla="*/ 254931 w 1167430"/>
              <a:gd name="connsiteY10" fmla="*/ 39962 h 248473"/>
              <a:gd name="connsiteX11" fmla="*/ 368264 w 1167430"/>
              <a:gd name="connsiteY11" fmla="*/ 18346 h 248473"/>
              <a:gd name="connsiteX12" fmla="*/ 377832 w 1167430"/>
              <a:gd name="connsiteY12" fmla="*/ 70090 h 248473"/>
              <a:gd name="connsiteX13" fmla="*/ 384089 w 1167430"/>
              <a:gd name="connsiteY13" fmla="*/ 103783 h 248473"/>
              <a:gd name="connsiteX14" fmla="*/ 717524 w 1167430"/>
              <a:gd name="connsiteY14" fmla="*/ 16563 h 248473"/>
              <a:gd name="connsiteX15" fmla="*/ 890980 w 1167430"/>
              <a:gd name="connsiteY15" fmla="*/ 2223 h 248473"/>
              <a:gd name="connsiteX16" fmla="*/ 946125 w 1167430"/>
              <a:gd name="connsiteY16" fmla="*/ 0 h 248473"/>
              <a:gd name="connsiteX17" fmla="*/ 1012662 w 1167430"/>
              <a:gd name="connsiteY17" fmla="*/ 27634 h 248473"/>
              <a:gd name="connsiteX18" fmla="*/ 1045608 w 1167430"/>
              <a:gd name="connsiteY18" fmla="*/ 40465 h 248473"/>
              <a:gd name="connsiteX19" fmla="*/ 1128894 w 1167430"/>
              <a:gd name="connsiteY19" fmla="*/ 64786 h 248473"/>
              <a:gd name="connsiteX20" fmla="*/ 1128933 w 1167430"/>
              <a:gd name="connsiteY20" fmla="*/ 64786 h 24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67430" h="248473">
                <a:moveTo>
                  <a:pt x="1128933" y="64786"/>
                </a:moveTo>
                <a:cubicBezTo>
                  <a:pt x="1145911" y="69734"/>
                  <a:pt x="1159322" y="82964"/>
                  <a:pt x="1164149" y="99968"/>
                </a:cubicBezTo>
                <a:cubicBezTo>
                  <a:pt x="1167795" y="112820"/>
                  <a:pt x="1171028" y="120367"/>
                  <a:pt x="1158561" y="113742"/>
                </a:cubicBezTo>
                <a:cubicBezTo>
                  <a:pt x="988870" y="23545"/>
                  <a:pt x="642738" y="116342"/>
                  <a:pt x="642738" y="116342"/>
                </a:cubicBezTo>
                <a:cubicBezTo>
                  <a:pt x="211328" y="217988"/>
                  <a:pt x="164911" y="206120"/>
                  <a:pt x="164911" y="206120"/>
                </a:cubicBezTo>
                <a:cubicBezTo>
                  <a:pt x="57539" y="192325"/>
                  <a:pt x="3626" y="248473"/>
                  <a:pt x="3626" y="248473"/>
                </a:cubicBezTo>
                <a:cubicBezTo>
                  <a:pt x="3626" y="248473"/>
                  <a:pt x="1738" y="243650"/>
                  <a:pt x="0" y="236147"/>
                </a:cubicBezTo>
                <a:lnTo>
                  <a:pt x="39" y="236147"/>
                </a:lnTo>
                <a:cubicBezTo>
                  <a:pt x="26415" y="193289"/>
                  <a:pt x="113602" y="169238"/>
                  <a:pt x="154858" y="170228"/>
                </a:cubicBezTo>
                <a:cubicBezTo>
                  <a:pt x="196114" y="171171"/>
                  <a:pt x="259909" y="151944"/>
                  <a:pt x="259909" y="151944"/>
                </a:cubicBezTo>
                <a:lnTo>
                  <a:pt x="254931" y="39962"/>
                </a:lnTo>
                <a:lnTo>
                  <a:pt x="368264" y="18346"/>
                </a:lnTo>
                <a:lnTo>
                  <a:pt x="377832" y="70090"/>
                </a:lnTo>
                <a:lnTo>
                  <a:pt x="384089" y="103783"/>
                </a:lnTo>
                <a:cubicBezTo>
                  <a:pt x="500085" y="55624"/>
                  <a:pt x="619045" y="30066"/>
                  <a:pt x="717524" y="16563"/>
                </a:cubicBezTo>
                <a:cubicBezTo>
                  <a:pt x="789143" y="6709"/>
                  <a:pt x="849993" y="3271"/>
                  <a:pt x="890980" y="2223"/>
                </a:cubicBezTo>
                <a:cubicBezTo>
                  <a:pt x="926380" y="1258"/>
                  <a:pt x="946125" y="0"/>
                  <a:pt x="946125" y="0"/>
                </a:cubicBezTo>
                <a:lnTo>
                  <a:pt x="1012662" y="27634"/>
                </a:lnTo>
                <a:lnTo>
                  <a:pt x="1045608" y="40465"/>
                </a:lnTo>
                <a:lnTo>
                  <a:pt x="1128894" y="64786"/>
                </a:lnTo>
                <a:lnTo>
                  <a:pt x="1128933" y="64786"/>
                </a:lnTo>
                <a:close/>
              </a:path>
            </a:pathLst>
          </a:custGeom>
          <a:solidFill>
            <a:srgbClr val="F0523B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2BDBF47F-0C3D-6C6C-6FF8-E595E8F11DBB}"/>
              </a:ext>
            </a:extLst>
          </p:cNvPr>
          <p:cNvSpPr/>
          <p:nvPr/>
        </p:nvSpPr>
        <p:spPr>
          <a:xfrm>
            <a:off x="9485128" y="3417475"/>
            <a:ext cx="44318" cy="67029"/>
          </a:xfrm>
          <a:custGeom>
            <a:avLst/>
            <a:gdLst>
              <a:gd name="connsiteX0" fmla="*/ 29884 w 44318"/>
              <a:gd name="connsiteY0" fmla="*/ 11783 h 67029"/>
              <a:gd name="connsiteX1" fmla="*/ 44318 w 44318"/>
              <a:gd name="connsiteY1" fmla="*/ 67029 h 67029"/>
              <a:gd name="connsiteX2" fmla="*/ 11378 w 44318"/>
              <a:gd name="connsiteY2" fmla="*/ 54198 h 67029"/>
              <a:gd name="connsiteX3" fmla="*/ 8060 w 44318"/>
              <a:gd name="connsiteY3" fmla="*/ 36230 h 67029"/>
              <a:gd name="connsiteX4" fmla="*/ 0 w 44318"/>
              <a:gd name="connsiteY4" fmla="*/ 0 h 67029"/>
              <a:gd name="connsiteX5" fmla="*/ 29884 w 44318"/>
              <a:gd name="connsiteY5" fmla="*/ 11783 h 67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18" h="67029">
                <a:moveTo>
                  <a:pt x="29884" y="11783"/>
                </a:moveTo>
                <a:lnTo>
                  <a:pt x="44318" y="67029"/>
                </a:lnTo>
                <a:lnTo>
                  <a:pt x="11378" y="54198"/>
                </a:lnTo>
                <a:lnTo>
                  <a:pt x="8060" y="36230"/>
                </a:lnTo>
                <a:lnTo>
                  <a:pt x="0" y="0"/>
                </a:lnTo>
                <a:cubicBezTo>
                  <a:pt x="10034" y="2726"/>
                  <a:pt x="22264" y="6751"/>
                  <a:pt x="29884" y="11783"/>
                </a:cubicBezTo>
                <a:close/>
              </a:path>
            </a:pathLst>
          </a:custGeom>
          <a:solidFill>
            <a:srgbClr val="F0523B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 79">
            <a:extLst>
              <a:ext uri="{FF2B5EF4-FFF2-40B4-BE49-F238E27FC236}">
                <a16:creationId xmlns:a16="http://schemas.microsoft.com/office/drawing/2014/main" id="{7AA96A31-D5DD-C9A8-5AB1-FFF082F10768}"/>
              </a:ext>
            </a:extLst>
          </p:cNvPr>
          <p:cNvSpPr/>
          <p:nvPr/>
        </p:nvSpPr>
        <p:spPr>
          <a:xfrm>
            <a:off x="9402578" y="3419865"/>
            <a:ext cx="93948" cy="51807"/>
          </a:xfrm>
          <a:custGeom>
            <a:avLst/>
            <a:gdLst>
              <a:gd name="connsiteX0" fmla="*/ 90630 w 93948"/>
              <a:gd name="connsiteY0" fmla="*/ 33840 h 51807"/>
              <a:gd name="connsiteX1" fmla="*/ 93949 w 93948"/>
              <a:gd name="connsiteY1" fmla="*/ 51808 h 51807"/>
              <a:gd name="connsiteX2" fmla="*/ 46168 w 93948"/>
              <a:gd name="connsiteY2" fmla="*/ 33252 h 51807"/>
              <a:gd name="connsiteX3" fmla="*/ 2145 w 93948"/>
              <a:gd name="connsiteY3" fmla="*/ 26313 h 51807"/>
              <a:gd name="connsiteX4" fmla="*/ 0 w 93948"/>
              <a:gd name="connsiteY4" fmla="*/ 0 h 51807"/>
              <a:gd name="connsiteX5" fmla="*/ 70111 w 93948"/>
              <a:gd name="connsiteY5" fmla="*/ 23356 h 51807"/>
              <a:gd name="connsiteX6" fmla="*/ 90630 w 93948"/>
              <a:gd name="connsiteY6" fmla="*/ 33819 h 51807"/>
              <a:gd name="connsiteX7" fmla="*/ 90630 w 93948"/>
              <a:gd name="connsiteY7" fmla="*/ 33840 h 5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948" h="51807">
                <a:moveTo>
                  <a:pt x="90630" y="33840"/>
                </a:moveTo>
                <a:lnTo>
                  <a:pt x="93949" y="51808"/>
                </a:lnTo>
                <a:lnTo>
                  <a:pt x="46168" y="33252"/>
                </a:lnTo>
                <a:cubicBezTo>
                  <a:pt x="46168" y="33252"/>
                  <a:pt x="22750" y="25328"/>
                  <a:pt x="2145" y="26313"/>
                </a:cubicBezTo>
                <a:cubicBezTo>
                  <a:pt x="1174" y="17465"/>
                  <a:pt x="1220" y="8597"/>
                  <a:pt x="0" y="0"/>
                </a:cubicBezTo>
                <a:cubicBezTo>
                  <a:pt x="0" y="0"/>
                  <a:pt x="25097" y="3963"/>
                  <a:pt x="70111" y="23356"/>
                </a:cubicBezTo>
                <a:cubicBezTo>
                  <a:pt x="77285" y="26438"/>
                  <a:pt x="84230" y="29877"/>
                  <a:pt x="90630" y="33819"/>
                </a:cubicBezTo>
                <a:lnTo>
                  <a:pt x="90630" y="33840"/>
                </a:lnTo>
                <a:close/>
              </a:path>
            </a:pathLst>
          </a:custGeom>
          <a:solidFill>
            <a:srgbClr val="EA3A26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2E6B4C54-08FB-6D6E-BF3E-C25FFE54D5D4}"/>
              </a:ext>
            </a:extLst>
          </p:cNvPr>
          <p:cNvSpPr/>
          <p:nvPr/>
        </p:nvSpPr>
        <p:spPr>
          <a:xfrm>
            <a:off x="9468216" y="3413512"/>
            <a:ext cx="24972" cy="40192"/>
          </a:xfrm>
          <a:custGeom>
            <a:avLst/>
            <a:gdLst>
              <a:gd name="connsiteX0" fmla="*/ 16913 w 24972"/>
              <a:gd name="connsiteY0" fmla="*/ 3963 h 40192"/>
              <a:gd name="connsiteX1" fmla="*/ 24972 w 24972"/>
              <a:gd name="connsiteY1" fmla="*/ 40192 h 40192"/>
              <a:gd name="connsiteX2" fmla="*/ 4446 w 24972"/>
              <a:gd name="connsiteY2" fmla="*/ 29730 h 40192"/>
              <a:gd name="connsiteX3" fmla="*/ 0 w 24972"/>
              <a:gd name="connsiteY3" fmla="*/ 0 h 40192"/>
              <a:gd name="connsiteX4" fmla="*/ 16893 w 24972"/>
              <a:gd name="connsiteY4" fmla="*/ 3963 h 40192"/>
              <a:gd name="connsiteX5" fmla="*/ 16913 w 24972"/>
              <a:gd name="connsiteY5" fmla="*/ 3963 h 40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972" h="40192">
                <a:moveTo>
                  <a:pt x="16913" y="3963"/>
                </a:moveTo>
                <a:lnTo>
                  <a:pt x="24972" y="40192"/>
                </a:lnTo>
                <a:cubicBezTo>
                  <a:pt x="18572" y="36251"/>
                  <a:pt x="11627" y="32812"/>
                  <a:pt x="4446" y="29730"/>
                </a:cubicBezTo>
                <a:lnTo>
                  <a:pt x="0" y="0"/>
                </a:lnTo>
                <a:cubicBezTo>
                  <a:pt x="0" y="0"/>
                  <a:pt x="7469" y="1405"/>
                  <a:pt x="16893" y="3963"/>
                </a:cubicBezTo>
                <a:lnTo>
                  <a:pt x="16913" y="3963"/>
                </a:lnTo>
                <a:close/>
              </a:path>
            </a:pathLst>
          </a:custGeom>
          <a:solidFill>
            <a:srgbClr val="EA3A26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 81">
            <a:extLst>
              <a:ext uri="{FF2B5EF4-FFF2-40B4-BE49-F238E27FC236}">
                <a16:creationId xmlns:a16="http://schemas.microsoft.com/office/drawing/2014/main" id="{7862438E-9030-6FF6-646D-EEDE480326A3}"/>
              </a:ext>
            </a:extLst>
          </p:cNvPr>
          <p:cNvSpPr/>
          <p:nvPr/>
        </p:nvSpPr>
        <p:spPr>
          <a:xfrm>
            <a:off x="8731300" y="2991054"/>
            <a:ext cx="673291" cy="480618"/>
          </a:xfrm>
          <a:custGeom>
            <a:avLst/>
            <a:gdLst>
              <a:gd name="connsiteX0" fmla="*/ 640010 w 673291"/>
              <a:gd name="connsiteY0" fmla="*/ 427448 h 480618"/>
              <a:gd name="connsiteX1" fmla="*/ 672177 w 673291"/>
              <a:gd name="connsiteY1" fmla="*/ 432879 h 480618"/>
              <a:gd name="connsiteX2" fmla="*/ 673291 w 673291"/>
              <a:gd name="connsiteY2" fmla="*/ 454222 h 480618"/>
              <a:gd name="connsiteX3" fmla="*/ 643538 w 673291"/>
              <a:gd name="connsiteY3" fmla="*/ 455207 h 480618"/>
              <a:gd name="connsiteX4" fmla="*/ 470082 w 673291"/>
              <a:gd name="connsiteY4" fmla="*/ 469549 h 480618"/>
              <a:gd name="connsiteX5" fmla="*/ 406018 w 673291"/>
              <a:gd name="connsiteY5" fmla="*/ 480619 h 480618"/>
              <a:gd name="connsiteX6" fmla="*/ 0 w 673291"/>
              <a:gd name="connsiteY6" fmla="*/ 63872 h 480618"/>
              <a:gd name="connsiteX7" fmla="*/ 484523 w 673291"/>
              <a:gd name="connsiteY7" fmla="*/ 56135 h 480618"/>
              <a:gd name="connsiteX8" fmla="*/ 640010 w 673291"/>
              <a:gd name="connsiteY8" fmla="*/ 427448 h 480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3291" h="480618">
                <a:moveTo>
                  <a:pt x="640010" y="427448"/>
                </a:moveTo>
                <a:cubicBezTo>
                  <a:pt x="640076" y="427847"/>
                  <a:pt x="672118" y="432480"/>
                  <a:pt x="672177" y="432879"/>
                </a:cubicBezTo>
                <a:lnTo>
                  <a:pt x="673291" y="454222"/>
                </a:lnTo>
                <a:lnTo>
                  <a:pt x="643538" y="455207"/>
                </a:lnTo>
                <a:cubicBezTo>
                  <a:pt x="602551" y="456256"/>
                  <a:pt x="541701" y="459694"/>
                  <a:pt x="470082" y="469549"/>
                </a:cubicBezTo>
                <a:lnTo>
                  <a:pt x="406018" y="480619"/>
                </a:lnTo>
                <a:cubicBezTo>
                  <a:pt x="361346" y="-66623"/>
                  <a:pt x="0" y="63872"/>
                  <a:pt x="0" y="63872"/>
                </a:cubicBezTo>
                <a:cubicBezTo>
                  <a:pt x="39242" y="36448"/>
                  <a:pt x="344158" y="-60501"/>
                  <a:pt x="484523" y="56135"/>
                </a:cubicBezTo>
                <a:cubicBezTo>
                  <a:pt x="484523" y="56135"/>
                  <a:pt x="605621" y="180381"/>
                  <a:pt x="640010" y="427448"/>
                </a:cubicBezTo>
                <a:close/>
              </a:path>
            </a:pathLst>
          </a:custGeom>
          <a:solidFill>
            <a:srgbClr val="F0523B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Freeform 82">
            <a:extLst>
              <a:ext uri="{FF2B5EF4-FFF2-40B4-BE49-F238E27FC236}">
                <a16:creationId xmlns:a16="http://schemas.microsoft.com/office/drawing/2014/main" id="{A4BC9602-AA66-EE7B-EDE2-99A3D88A0D1E}"/>
              </a:ext>
            </a:extLst>
          </p:cNvPr>
          <p:cNvSpPr/>
          <p:nvPr/>
        </p:nvSpPr>
        <p:spPr>
          <a:xfrm>
            <a:off x="8861697" y="3440579"/>
            <a:ext cx="275621" cy="107242"/>
          </a:xfrm>
          <a:custGeom>
            <a:avLst/>
            <a:gdLst>
              <a:gd name="connsiteX0" fmla="*/ 275621 w 275621"/>
              <a:gd name="connsiteY0" fmla="*/ 31093 h 107242"/>
              <a:gd name="connsiteX1" fmla="*/ 6250 w 275621"/>
              <a:gd name="connsiteY1" fmla="*/ 107243 h 107242"/>
              <a:gd name="connsiteX2" fmla="*/ 0 w 275621"/>
              <a:gd name="connsiteY2" fmla="*/ 73550 h 107242"/>
              <a:gd name="connsiteX3" fmla="*/ 39 w 275621"/>
              <a:gd name="connsiteY3" fmla="*/ 73550 h 107242"/>
              <a:gd name="connsiteX4" fmla="*/ 36258 w 275621"/>
              <a:gd name="connsiteY4" fmla="*/ 58454 h 107242"/>
              <a:gd name="connsiteX5" fmla="*/ 232162 w 275621"/>
              <a:gd name="connsiteY5" fmla="*/ 0 h 10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621" h="107242">
                <a:moveTo>
                  <a:pt x="275621" y="31093"/>
                </a:moveTo>
                <a:cubicBezTo>
                  <a:pt x="199386" y="46273"/>
                  <a:pt x="87672" y="73445"/>
                  <a:pt x="6250" y="107243"/>
                </a:cubicBezTo>
                <a:lnTo>
                  <a:pt x="0" y="73550"/>
                </a:lnTo>
                <a:lnTo>
                  <a:pt x="39" y="73550"/>
                </a:lnTo>
                <a:cubicBezTo>
                  <a:pt x="39" y="73550"/>
                  <a:pt x="13299" y="67491"/>
                  <a:pt x="36258" y="58454"/>
                </a:cubicBezTo>
                <a:cubicBezTo>
                  <a:pt x="77154" y="42373"/>
                  <a:pt x="150031" y="16941"/>
                  <a:pt x="232162" y="0"/>
                </a:cubicBezTo>
              </a:path>
            </a:pathLst>
          </a:custGeom>
          <a:solidFill>
            <a:srgbClr val="EA3A26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 83">
            <a:extLst>
              <a:ext uri="{FF2B5EF4-FFF2-40B4-BE49-F238E27FC236}">
                <a16:creationId xmlns:a16="http://schemas.microsoft.com/office/drawing/2014/main" id="{2239C88D-F942-946A-0A65-29F6F50757AA}"/>
              </a:ext>
            </a:extLst>
          </p:cNvPr>
          <p:cNvSpPr/>
          <p:nvPr/>
        </p:nvSpPr>
        <p:spPr>
          <a:xfrm>
            <a:off x="8507161" y="3043435"/>
            <a:ext cx="650722" cy="565018"/>
          </a:xfrm>
          <a:custGeom>
            <a:avLst/>
            <a:gdLst>
              <a:gd name="connsiteX0" fmla="*/ 215450 w 650722"/>
              <a:gd name="connsiteY0" fmla="*/ 31324 h 565018"/>
              <a:gd name="connsiteX1" fmla="*/ 650722 w 650722"/>
              <a:gd name="connsiteY1" fmla="*/ 386032 h 565018"/>
              <a:gd name="connsiteX2" fmla="*/ 390775 w 650722"/>
              <a:gd name="connsiteY2" fmla="*/ 455598 h 565018"/>
              <a:gd name="connsiteX3" fmla="*/ 379777 w 650722"/>
              <a:gd name="connsiteY3" fmla="*/ 394775 h 565018"/>
              <a:gd name="connsiteX4" fmla="*/ 239438 w 650722"/>
              <a:gd name="connsiteY4" fmla="*/ 422619 h 565018"/>
              <a:gd name="connsiteX5" fmla="*/ 225988 w 650722"/>
              <a:gd name="connsiteY5" fmla="*/ 433793 h 565018"/>
              <a:gd name="connsiteX6" fmla="*/ 200681 w 650722"/>
              <a:gd name="connsiteY6" fmla="*/ 517428 h 565018"/>
              <a:gd name="connsiteX7" fmla="*/ 5656 w 650722"/>
              <a:gd name="connsiteY7" fmla="*/ 565019 h 565018"/>
              <a:gd name="connsiteX8" fmla="*/ 215450 w 650722"/>
              <a:gd name="connsiteY8" fmla="*/ 31324 h 56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0722" h="565018">
                <a:moveTo>
                  <a:pt x="215450" y="31324"/>
                </a:moveTo>
                <a:cubicBezTo>
                  <a:pt x="610706" y="-130284"/>
                  <a:pt x="650722" y="386032"/>
                  <a:pt x="650722" y="386032"/>
                </a:cubicBezTo>
                <a:cubicBezTo>
                  <a:pt x="542340" y="400415"/>
                  <a:pt x="442208" y="435366"/>
                  <a:pt x="390775" y="455598"/>
                </a:cubicBezTo>
                <a:lnTo>
                  <a:pt x="379777" y="394775"/>
                </a:lnTo>
                <a:lnTo>
                  <a:pt x="239438" y="422619"/>
                </a:lnTo>
                <a:lnTo>
                  <a:pt x="225988" y="433793"/>
                </a:lnTo>
                <a:lnTo>
                  <a:pt x="200681" y="517428"/>
                </a:lnTo>
                <a:cubicBezTo>
                  <a:pt x="145385" y="520845"/>
                  <a:pt x="5656" y="565019"/>
                  <a:pt x="5656" y="565019"/>
                </a:cubicBezTo>
                <a:cubicBezTo>
                  <a:pt x="5656" y="565019"/>
                  <a:pt x="-54191" y="193980"/>
                  <a:pt x="215450" y="31324"/>
                </a:cubicBezTo>
                <a:close/>
              </a:path>
            </a:pathLst>
          </a:custGeom>
          <a:solidFill>
            <a:srgbClr val="F0523B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Freeform 84">
            <a:extLst>
              <a:ext uri="{FF2B5EF4-FFF2-40B4-BE49-F238E27FC236}">
                <a16:creationId xmlns:a16="http://schemas.microsoft.com/office/drawing/2014/main" id="{D63D4C35-A6BE-877D-1230-A5DC3919BC4E}"/>
              </a:ext>
            </a:extLst>
          </p:cNvPr>
          <p:cNvSpPr/>
          <p:nvPr/>
        </p:nvSpPr>
        <p:spPr>
          <a:xfrm>
            <a:off x="8733149" y="3438210"/>
            <a:ext cx="164786" cy="75918"/>
          </a:xfrm>
          <a:custGeom>
            <a:avLst/>
            <a:gdLst>
              <a:gd name="connsiteX0" fmla="*/ 153789 w 164786"/>
              <a:gd name="connsiteY0" fmla="*/ 0 h 75918"/>
              <a:gd name="connsiteX1" fmla="*/ 164786 w 164786"/>
              <a:gd name="connsiteY1" fmla="*/ 60823 h 75918"/>
              <a:gd name="connsiteX2" fmla="*/ 128567 w 164786"/>
              <a:gd name="connsiteY2" fmla="*/ 75919 h 75918"/>
              <a:gd name="connsiteX3" fmla="*/ 128528 w 164786"/>
              <a:gd name="connsiteY3" fmla="*/ 75919 h 75918"/>
              <a:gd name="connsiteX4" fmla="*/ 118953 w 164786"/>
              <a:gd name="connsiteY4" fmla="*/ 24174 h 75918"/>
              <a:gd name="connsiteX5" fmla="*/ 5620 w 164786"/>
              <a:gd name="connsiteY5" fmla="*/ 45790 h 75918"/>
              <a:gd name="connsiteX6" fmla="*/ 0 w 164786"/>
              <a:gd name="connsiteY6" fmla="*/ 39018 h 75918"/>
              <a:gd name="connsiteX7" fmla="*/ 13450 w 164786"/>
              <a:gd name="connsiteY7" fmla="*/ 27843 h 75918"/>
              <a:gd name="connsiteX8" fmla="*/ 153789 w 164786"/>
              <a:gd name="connsiteY8" fmla="*/ 0 h 75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4786" h="75918">
                <a:moveTo>
                  <a:pt x="153789" y="0"/>
                </a:moveTo>
                <a:lnTo>
                  <a:pt x="164786" y="60823"/>
                </a:lnTo>
                <a:cubicBezTo>
                  <a:pt x="141827" y="69839"/>
                  <a:pt x="128567" y="75919"/>
                  <a:pt x="128567" y="75919"/>
                </a:cubicBezTo>
                <a:lnTo>
                  <a:pt x="128528" y="75919"/>
                </a:lnTo>
                <a:lnTo>
                  <a:pt x="118953" y="24174"/>
                </a:lnTo>
                <a:lnTo>
                  <a:pt x="5620" y="45790"/>
                </a:lnTo>
                <a:lnTo>
                  <a:pt x="0" y="39018"/>
                </a:lnTo>
                <a:lnTo>
                  <a:pt x="13450" y="27843"/>
                </a:lnTo>
                <a:lnTo>
                  <a:pt x="153789" y="0"/>
                </a:lnTo>
                <a:close/>
              </a:path>
            </a:pathLst>
          </a:custGeom>
          <a:solidFill>
            <a:srgbClr val="EA3A26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B2CAC18D-1DED-9148-0D4F-09EB50C3C486}"/>
              </a:ext>
            </a:extLst>
          </p:cNvPr>
          <p:cNvSpPr/>
          <p:nvPr/>
        </p:nvSpPr>
        <p:spPr>
          <a:xfrm>
            <a:off x="8481094" y="3477228"/>
            <a:ext cx="262653" cy="202950"/>
          </a:xfrm>
          <a:custGeom>
            <a:avLst/>
            <a:gdLst>
              <a:gd name="connsiteX0" fmla="*/ 252056 w 262653"/>
              <a:gd name="connsiteY0" fmla="*/ 0 h 202950"/>
              <a:gd name="connsiteX1" fmla="*/ 257676 w 262653"/>
              <a:gd name="connsiteY1" fmla="*/ 6772 h 202950"/>
              <a:gd name="connsiteX2" fmla="*/ 262653 w 262653"/>
              <a:gd name="connsiteY2" fmla="*/ 118755 h 202950"/>
              <a:gd name="connsiteX3" fmla="*/ 157609 w 262653"/>
              <a:gd name="connsiteY3" fmla="*/ 137038 h 202950"/>
              <a:gd name="connsiteX4" fmla="*/ 2784 w 262653"/>
              <a:gd name="connsiteY4" fmla="*/ 202951 h 202950"/>
              <a:gd name="connsiteX5" fmla="*/ 2745 w 262653"/>
              <a:gd name="connsiteY5" fmla="*/ 202951 h 202950"/>
              <a:gd name="connsiteX6" fmla="*/ 456 w 262653"/>
              <a:gd name="connsiteY6" fmla="*/ 171082 h 202950"/>
              <a:gd name="connsiteX7" fmla="*/ 31704 w 262653"/>
              <a:gd name="connsiteY7" fmla="*/ 131252 h 202950"/>
              <a:gd name="connsiteX8" fmla="*/ 223811 w 262653"/>
              <a:gd name="connsiteY8" fmla="*/ 80322 h 202950"/>
              <a:gd name="connsiteX9" fmla="*/ 252036 w 262653"/>
              <a:gd name="connsiteY9" fmla="*/ 0 h 202950"/>
              <a:gd name="connsiteX10" fmla="*/ 252056 w 262653"/>
              <a:gd name="connsiteY10" fmla="*/ 0 h 20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2653" h="202950">
                <a:moveTo>
                  <a:pt x="252056" y="0"/>
                </a:moveTo>
                <a:lnTo>
                  <a:pt x="257676" y="6772"/>
                </a:lnTo>
                <a:lnTo>
                  <a:pt x="262653" y="118755"/>
                </a:lnTo>
                <a:cubicBezTo>
                  <a:pt x="262653" y="118755"/>
                  <a:pt x="198884" y="137982"/>
                  <a:pt x="157609" y="137038"/>
                </a:cubicBezTo>
                <a:cubicBezTo>
                  <a:pt x="116354" y="136049"/>
                  <a:pt x="29160" y="160099"/>
                  <a:pt x="2784" y="202951"/>
                </a:cubicBezTo>
                <a:lnTo>
                  <a:pt x="2745" y="202951"/>
                </a:lnTo>
                <a:cubicBezTo>
                  <a:pt x="856" y="194628"/>
                  <a:pt x="-843" y="183075"/>
                  <a:pt x="456" y="171082"/>
                </a:cubicBezTo>
                <a:cubicBezTo>
                  <a:pt x="2889" y="148251"/>
                  <a:pt x="31704" y="131252"/>
                  <a:pt x="31704" y="131252"/>
                </a:cubicBezTo>
                <a:cubicBezTo>
                  <a:pt x="31704" y="131252"/>
                  <a:pt x="100949" y="93908"/>
                  <a:pt x="223811" y="80322"/>
                </a:cubicBezTo>
                <a:lnTo>
                  <a:pt x="252036" y="0"/>
                </a:lnTo>
                <a:lnTo>
                  <a:pt x="252056" y="0"/>
                </a:lnTo>
                <a:close/>
              </a:path>
            </a:pathLst>
          </a:custGeom>
          <a:solidFill>
            <a:srgbClr val="EA3A26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6B1E086D-541B-37C6-8C6F-48D9637F8F6D}"/>
              </a:ext>
            </a:extLst>
          </p:cNvPr>
          <p:cNvSpPr/>
          <p:nvPr/>
        </p:nvSpPr>
        <p:spPr>
          <a:xfrm>
            <a:off x="9215823" y="3047189"/>
            <a:ext cx="256865" cy="396053"/>
          </a:xfrm>
          <a:custGeom>
            <a:avLst/>
            <a:gdLst>
              <a:gd name="connsiteX0" fmla="*/ 252413 w 256865"/>
              <a:gd name="connsiteY0" fmla="*/ 366323 h 396053"/>
              <a:gd name="connsiteX1" fmla="*/ 256866 w 256865"/>
              <a:gd name="connsiteY1" fmla="*/ 396053 h 396053"/>
              <a:gd name="connsiteX2" fmla="*/ 156878 w 256865"/>
              <a:gd name="connsiteY2" fmla="*/ 372781 h 396053"/>
              <a:gd name="connsiteX3" fmla="*/ 155723 w 256865"/>
              <a:gd name="connsiteY3" fmla="*/ 372948 h 396053"/>
              <a:gd name="connsiteX4" fmla="*/ 0 w 256865"/>
              <a:gd name="connsiteY4" fmla="*/ 0 h 396053"/>
              <a:gd name="connsiteX5" fmla="*/ 252432 w 256865"/>
              <a:gd name="connsiteY5" fmla="*/ 366323 h 396053"/>
              <a:gd name="connsiteX6" fmla="*/ 252413 w 256865"/>
              <a:gd name="connsiteY6" fmla="*/ 366323 h 396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865" h="396053">
                <a:moveTo>
                  <a:pt x="252413" y="366323"/>
                </a:moveTo>
                <a:lnTo>
                  <a:pt x="256866" y="396053"/>
                </a:lnTo>
                <a:cubicBezTo>
                  <a:pt x="211852" y="376660"/>
                  <a:pt x="156878" y="372781"/>
                  <a:pt x="156878" y="372781"/>
                </a:cubicBezTo>
                <a:lnTo>
                  <a:pt x="155723" y="372948"/>
                </a:lnTo>
                <a:cubicBezTo>
                  <a:pt x="121308" y="125881"/>
                  <a:pt x="0" y="0"/>
                  <a:pt x="0" y="0"/>
                </a:cubicBezTo>
                <a:cubicBezTo>
                  <a:pt x="0" y="0"/>
                  <a:pt x="172007" y="40381"/>
                  <a:pt x="252432" y="366323"/>
                </a:cubicBezTo>
                <a:lnTo>
                  <a:pt x="252413" y="366323"/>
                </a:lnTo>
                <a:close/>
              </a:path>
            </a:pathLst>
          </a:custGeom>
          <a:solidFill>
            <a:srgbClr val="F0523B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 87">
            <a:extLst>
              <a:ext uri="{FF2B5EF4-FFF2-40B4-BE49-F238E27FC236}">
                <a16:creationId xmlns:a16="http://schemas.microsoft.com/office/drawing/2014/main" id="{AD24ACF7-A64C-22C2-F621-8300D944C21F}"/>
              </a:ext>
            </a:extLst>
          </p:cNvPr>
          <p:cNvSpPr/>
          <p:nvPr/>
        </p:nvSpPr>
        <p:spPr>
          <a:xfrm>
            <a:off x="8672633" y="3041318"/>
            <a:ext cx="464685" cy="430354"/>
          </a:xfrm>
          <a:custGeom>
            <a:avLst/>
            <a:gdLst>
              <a:gd name="connsiteX0" fmla="*/ 464685 w 464685"/>
              <a:gd name="connsiteY0" fmla="*/ 430355 h 430354"/>
              <a:gd name="connsiteX1" fmla="*/ 421206 w 464685"/>
              <a:gd name="connsiteY1" fmla="*/ 399262 h 430354"/>
              <a:gd name="connsiteX2" fmla="*/ 0 w 464685"/>
              <a:gd name="connsiteY2" fmla="*/ 68874 h 430354"/>
              <a:gd name="connsiteX3" fmla="*/ 58667 w 464685"/>
              <a:gd name="connsiteY3" fmla="*/ 13607 h 430354"/>
              <a:gd name="connsiteX4" fmla="*/ 464685 w 464685"/>
              <a:gd name="connsiteY4" fmla="*/ 430355 h 430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685" h="430354">
                <a:moveTo>
                  <a:pt x="464685" y="430355"/>
                </a:moveTo>
                <a:lnTo>
                  <a:pt x="421206" y="399262"/>
                </a:lnTo>
                <a:cubicBezTo>
                  <a:pt x="421206" y="399262"/>
                  <a:pt x="395250" y="-92734"/>
                  <a:pt x="0" y="68874"/>
                </a:cubicBezTo>
                <a:cubicBezTo>
                  <a:pt x="0" y="68874"/>
                  <a:pt x="21484" y="32896"/>
                  <a:pt x="58667" y="13607"/>
                </a:cubicBezTo>
                <a:cubicBezTo>
                  <a:pt x="58667" y="13607"/>
                  <a:pt x="420013" y="-116887"/>
                  <a:pt x="464685" y="430355"/>
                </a:cubicBezTo>
                <a:close/>
              </a:path>
            </a:pathLst>
          </a:custGeom>
          <a:solidFill>
            <a:srgbClr val="EA3A26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 88">
            <a:extLst>
              <a:ext uri="{FF2B5EF4-FFF2-40B4-BE49-F238E27FC236}">
                <a16:creationId xmlns:a16="http://schemas.microsoft.com/office/drawing/2014/main" id="{41A875FD-72A2-4EA6-37FB-CEFBEE037B15}"/>
              </a:ext>
            </a:extLst>
          </p:cNvPr>
          <p:cNvSpPr/>
          <p:nvPr/>
        </p:nvSpPr>
        <p:spPr>
          <a:xfrm>
            <a:off x="9224820" y="3314865"/>
            <a:ext cx="67498" cy="80911"/>
          </a:xfrm>
          <a:custGeom>
            <a:avLst/>
            <a:gdLst>
              <a:gd name="connsiteX0" fmla="*/ 38678 w 67498"/>
              <a:gd name="connsiteY0" fmla="*/ 57091 h 80911"/>
              <a:gd name="connsiteX1" fmla="*/ 26861 w 67498"/>
              <a:gd name="connsiteY1" fmla="*/ 252 h 80911"/>
              <a:gd name="connsiteX2" fmla="*/ 28310 w 67498"/>
              <a:gd name="connsiteY2" fmla="*/ 0 h 80911"/>
              <a:gd name="connsiteX3" fmla="*/ 66648 w 67498"/>
              <a:gd name="connsiteY3" fmla="*/ 70845 h 80911"/>
              <a:gd name="connsiteX4" fmla="*/ 0 w 67498"/>
              <a:gd name="connsiteY4" fmla="*/ 69922 h 80911"/>
              <a:gd name="connsiteX5" fmla="*/ 210 w 67498"/>
              <a:gd name="connsiteY5" fmla="*/ 68413 h 80911"/>
              <a:gd name="connsiteX6" fmla="*/ 38678 w 67498"/>
              <a:gd name="connsiteY6" fmla="*/ 57112 h 8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498" h="80911">
                <a:moveTo>
                  <a:pt x="38678" y="57091"/>
                </a:moveTo>
                <a:cubicBezTo>
                  <a:pt x="42665" y="47321"/>
                  <a:pt x="31038" y="12181"/>
                  <a:pt x="26861" y="252"/>
                </a:cubicBezTo>
                <a:cubicBezTo>
                  <a:pt x="27385" y="210"/>
                  <a:pt x="27871" y="126"/>
                  <a:pt x="28310" y="0"/>
                </a:cubicBezTo>
                <a:cubicBezTo>
                  <a:pt x="37813" y="9644"/>
                  <a:pt x="73422" y="50571"/>
                  <a:pt x="66648" y="70845"/>
                </a:cubicBezTo>
                <a:cubicBezTo>
                  <a:pt x="60057" y="90616"/>
                  <a:pt x="16663" y="76254"/>
                  <a:pt x="0" y="69922"/>
                </a:cubicBezTo>
                <a:cubicBezTo>
                  <a:pt x="131" y="69440"/>
                  <a:pt x="210" y="68937"/>
                  <a:pt x="210" y="68413"/>
                </a:cubicBezTo>
                <a:cubicBezTo>
                  <a:pt x="15234" y="70489"/>
                  <a:pt x="33386" y="69985"/>
                  <a:pt x="38678" y="57112"/>
                </a:cubicBezTo>
              </a:path>
            </a:pathLst>
          </a:custGeom>
          <a:solidFill>
            <a:srgbClr val="D92F2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 89">
            <a:extLst>
              <a:ext uri="{FF2B5EF4-FFF2-40B4-BE49-F238E27FC236}">
                <a16:creationId xmlns:a16="http://schemas.microsoft.com/office/drawing/2014/main" id="{12F000A8-8801-18E9-171E-3D9AF543BFF9}"/>
              </a:ext>
            </a:extLst>
          </p:cNvPr>
          <p:cNvSpPr/>
          <p:nvPr/>
        </p:nvSpPr>
        <p:spPr>
          <a:xfrm>
            <a:off x="9158533" y="3305766"/>
            <a:ext cx="84124" cy="59655"/>
          </a:xfrm>
          <a:custGeom>
            <a:avLst/>
            <a:gdLst>
              <a:gd name="connsiteX0" fmla="*/ 39997 w 84124"/>
              <a:gd name="connsiteY0" fmla="*/ 31156 h 59655"/>
              <a:gd name="connsiteX1" fmla="*/ 82826 w 84124"/>
              <a:gd name="connsiteY1" fmla="*/ 5535 h 59655"/>
              <a:gd name="connsiteX2" fmla="*/ 84125 w 84124"/>
              <a:gd name="connsiteY2" fmla="*/ 6772 h 59655"/>
              <a:gd name="connsiteX3" fmla="*/ 48076 w 84124"/>
              <a:gd name="connsiteY3" fmla="*/ 59649 h 59655"/>
              <a:gd name="connsiteX4" fmla="*/ 0 w 84124"/>
              <a:gd name="connsiteY4" fmla="*/ 210 h 59655"/>
              <a:gd name="connsiteX5" fmla="*/ 1509 w 84124"/>
              <a:gd name="connsiteY5" fmla="*/ 0 h 59655"/>
              <a:gd name="connsiteX6" fmla="*/ 39977 w 84124"/>
              <a:gd name="connsiteY6" fmla="*/ 31135 h 59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124" h="59655">
                <a:moveTo>
                  <a:pt x="39997" y="31156"/>
                </a:moveTo>
                <a:cubicBezTo>
                  <a:pt x="51768" y="32100"/>
                  <a:pt x="75081" y="12433"/>
                  <a:pt x="82826" y="5535"/>
                </a:cubicBezTo>
                <a:cubicBezTo>
                  <a:pt x="83246" y="5996"/>
                  <a:pt x="83685" y="6416"/>
                  <a:pt x="84125" y="6772"/>
                </a:cubicBezTo>
                <a:cubicBezTo>
                  <a:pt x="82341" y="17759"/>
                  <a:pt x="71409" y="60278"/>
                  <a:pt x="48076" y="59649"/>
                </a:cubicBezTo>
                <a:cubicBezTo>
                  <a:pt x="25327" y="59062"/>
                  <a:pt x="6486" y="16689"/>
                  <a:pt x="0" y="210"/>
                </a:cubicBezTo>
                <a:cubicBezTo>
                  <a:pt x="525" y="210"/>
                  <a:pt x="1030" y="126"/>
                  <a:pt x="1509" y="0"/>
                </a:cubicBezTo>
                <a:cubicBezTo>
                  <a:pt x="10657" y="13880"/>
                  <a:pt x="24448" y="29898"/>
                  <a:pt x="39977" y="31135"/>
                </a:cubicBezTo>
              </a:path>
            </a:pathLst>
          </a:custGeom>
          <a:solidFill>
            <a:srgbClr val="D92F2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 90">
            <a:extLst>
              <a:ext uri="{FF2B5EF4-FFF2-40B4-BE49-F238E27FC236}">
                <a16:creationId xmlns:a16="http://schemas.microsoft.com/office/drawing/2014/main" id="{DF378AB4-81A2-4152-7BA2-5DD54E83F3D1}"/>
              </a:ext>
            </a:extLst>
          </p:cNvPr>
          <p:cNvSpPr/>
          <p:nvPr/>
        </p:nvSpPr>
        <p:spPr>
          <a:xfrm>
            <a:off x="9157348" y="3226199"/>
            <a:ext cx="79898" cy="77154"/>
          </a:xfrm>
          <a:custGeom>
            <a:avLst/>
            <a:gdLst>
              <a:gd name="connsiteX0" fmla="*/ 25252 w 79898"/>
              <a:gd name="connsiteY0" fmla="*/ 43736 h 77154"/>
              <a:gd name="connsiteX1" fmla="*/ 79899 w 79898"/>
              <a:gd name="connsiteY1" fmla="*/ 74955 h 77154"/>
              <a:gd name="connsiteX2" fmla="*/ 79748 w 79898"/>
              <a:gd name="connsiteY2" fmla="*/ 76444 h 77154"/>
              <a:gd name="connsiteX3" fmla="*/ 5362 w 79898"/>
              <a:gd name="connsiteY3" fmla="*/ 58496 h 77154"/>
              <a:gd name="connsiteX4" fmla="*/ 23934 w 79898"/>
              <a:gd name="connsiteY4" fmla="*/ 0 h 77154"/>
              <a:gd name="connsiteX5" fmla="*/ 25232 w 79898"/>
              <a:gd name="connsiteY5" fmla="*/ 1300 h 77154"/>
              <a:gd name="connsiteX6" fmla="*/ 25232 w 79898"/>
              <a:gd name="connsiteY6" fmla="*/ 43757 h 77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898" h="77154">
                <a:moveTo>
                  <a:pt x="25252" y="43736"/>
                </a:moveTo>
                <a:cubicBezTo>
                  <a:pt x="33036" y="54429"/>
                  <a:pt x="67976" y="69881"/>
                  <a:pt x="79899" y="74955"/>
                </a:cubicBezTo>
                <a:cubicBezTo>
                  <a:pt x="79794" y="75458"/>
                  <a:pt x="79748" y="75961"/>
                  <a:pt x="79748" y="76444"/>
                </a:cubicBezTo>
                <a:cubicBezTo>
                  <a:pt x="68482" y="77806"/>
                  <a:pt x="21940" y="79400"/>
                  <a:pt x="5362" y="58496"/>
                </a:cubicBezTo>
                <a:cubicBezTo>
                  <a:pt x="-10797" y="38138"/>
                  <a:pt x="13756" y="10127"/>
                  <a:pt x="23934" y="0"/>
                </a:cubicBezTo>
                <a:cubicBezTo>
                  <a:pt x="24327" y="482"/>
                  <a:pt x="24773" y="902"/>
                  <a:pt x="25232" y="1300"/>
                </a:cubicBezTo>
                <a:cubicBezTo>
                  <a:pt x="19356" y="13105"/>
                  <a:pt x="14969" y="29626"/>
                  <a:pt x="25232" y="43757"/>
                </a:cubicBezTo>
              </a:path>
            </a:pathLst>
          </a:custGeom>
          <a:solidFill>
            <a:srgbClr val="D92F2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Freeform 91">
            <a:extLst>
              <a:ext uri="{FF2B5EF4-FFF2-40B4-BE49-F238E27FC236}">
                <a16:creationId xmlns:a16="http://schemas.microsoft.com/office/drawing/2014/main" id="{7792C132-472F-14BE-CFB5-A257C321B40E}"/>
              </a:ext>
            </a:extLst>
          </p:cNvPr>
          <p:cNvSpPr/>
          <p:nvPr/>
        </p:nvSpPr>
        <p:spPr>
          <a:xfrm>
            <a:off x="9202774" y="3214156"/>
            <a:ext cx="67498" cy="80896"/>
          </a:xfrm>
          <a:custGeom>
            <a:avLst/>
            <a:gdLst>
              <a:gd name="connsiteX0" fmla="*/ 28846 w 67498"/>
              <a:gd name="connsiteY0" fmla="*/ 23805 h 80896"/>
              <a:gd name="connsiteX1" fmla="*/ 40637 w 67498"/>
              <a:gd name="connsiteY1" fmla="*/ 80645 h 80896"/>
              <a:gd name="connsiteX2" fmla="*/ 39188 w 67498"/>
              <a:gd name="connsiteY2" fmla="*/ 80896 h 80896"/>
              <a:gd name="connsiteX3" fmla="*/ 851 w 67498"/>
              <a:gd name="connsiteY3" fmla="*/ 10072 h 80896"/>
              <a:gd name="connsiteX4" fmla="*/ 67498 w 67498"/>
              <a:gd name="connsiteY4" fmla="*/ 10995 h 80896"/>
              <a:gd name="connsiteX5" fmla="*/ 67269 w 67498"/>
              <a:gd name="connsiteY5" fmla="*/ 12504 h 80896"/>
              <a:gd name="connsiteX6" fmla="*/ 28827 w 67498"/>
              <a:gd name="connsiteY6" fmla="*/ 23805 h 8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498" h="80896">
                <a:moveTo>
                  <a:pt x="28846" y="23805"/>
                </a:moveTo>
                <a:cubicBezTo>
                  <a:pt x="24839" y="33554"/>
                  <a:pt x="36486" y="68715"/>
                  <a:pt x="40637" y="80645"/>
                </a:cubicBezTo>
                <a:cubicBezTo>
                  <a:pt x="40113" y="80687"/>
                  <a:pt x="39634" y="80770"/>
                  <a:pt x="39188" y="80896"/>
                </a:cubicBezTo>
                <a:cubicBezTo>
                  <a:pt x="29686" y="71252"/>
                  <a:pt x="-5923" y="30326"/>
                  <a:pt x="851" y="10072"/>
                </a:cubicBezTo>
                <a:cubicBezTo>
                  <a:pt x="7461" y="-9699"/>
                  <a:pt x="50835" y="4642"/>
                  <a:pt x="67498" y="10995"/>
                </a:cubicBezTo>
                <a:cubicBezTo>
                  <a:pt x="67374" y="11477"/>
                  <a:pt x="67289" y="11980"/>
                  <a:pt x="67269" y="12504"/>
                </a:cubicBezTo>
                <a:cubicBezTo>
                  <a:pt x="52265" y="10429"/>
                  <a:pt x="34093" y="10911"/>
                  <a:pt x="28827" y="23805"/>
                </a:cubicBezTo>
              </a:path>
            </a:pathLst>
          </a:custGeom>
          <a:solidFill>
            <a:srgbClr val="D92F2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 92">
            <a:extLst>
              <a:ext uri="{FF2B5EF4-FFF2-40B4-BE49-F238E27FC236}">
                <a16:creationId xmlns:a16="http://schemas.microsoft.com/office/drawing/2014/main" id="{A0A8CD2B-3C05-F59C-C1B9-8D748385B40C}"/>
              </a:ext>
            </a:extLst>
          </p:cNvPr>
          <p:cNvSpPr/>
          <p:nvPr/>
        </p:nvSpPr>
        <p:spPr>
          <a:xfrm>
            <a:off x="9252416" y="3244454"/>
            <a:ext cx="84124" cy="59655"/>
          </a:xfrm>
          <a:custGeom>
            <a:avLst/>
            <a:gdLst>
              <a:gd name="connsiteX0" fmla="*/ 44148 w 84124"/>
              <a:gd name="connsiteY0" fmla="*/ 28521 h 59655"/>
              <a:gd name="connsiteX1" fmla="*/ 1298 w 84124"/>
              <a:gd name="connsiteY1" fmla="*/ 54121 h 59655"/>
              <a:gd name="connsiteX2" fmla="*/ 0 w 84124"/>
              <a:gd name="connsiteY2" fmla="*/ 52905 h 59655"/>
              <a:gd name="connsiteX3" fmla="*/ 36048 w 84124"/>
              <a:gd name="connsiteY3" fmla="*/ 7 h 59655"/>
              <a:gd name="connsiteX4" fmla="*/ 84125 w 84124"/>
              <a:gd name="connsiteY4" fmla="*/ 59446 h 59655"/>
              <a:gd name="connsiteX5" fmla="*/ 82590 w 84124"/>
              <a:gd name="connsiteY5" fmla="*/ 59656 h 59655"/>
              <a:gd name="connsiteX6" fmla="*/ 44128 w 84124"/>
              <a:gd name="connsiteY6" fmla="*/ 28521 h 59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124" h="59655">
                <a:moveTo>
                  <a:pt x="44148" y="28521"/>
                </a:moveTo>
                <a:cubicBezTo>
                  <a:pt x="32376" y="27557"/>
                  <a:pt x="9063" y="47244"/>
                  <a:pt x="1298" y="54121"/>
                </a:cubicBezTo>
                <a:cubicBezTo>
                  <a:pt x="879" y="53660"/>
                  <a:pt x="439" y="53240"/>
                  <a:pt x="0" y="52905"/>
                </a:cubicBezTo>
                <a:cubicBezTo>
                  <a:pt x="1764" y="41897"/>
                  <a:pt x="12716" y="-622"/>
                  <a:pt x="36048" y="7"/>
                </a:cubicBezTo>
                <a:cubicBezTo>
                  <a:pt x="58798" y="594"/>
                  <a:pt x="77639" y="42967"/>
                  <a:pt x="84125" y="59446"/>
                </a:cubicBezTo>
                <a:cubicBezTo>
                  <a:pt x="83600" y="59446"/>
                  <a:pt x="83075" y="59530"/>
                  <a:pt x="82590" y="59656"/>
                </a:cubicBezTo>
                <a:cubicBezTo>
                  <a:pt x="73442" y="45755"/>
                  <a:pt x="59677" y="29758"/>
                  <a:pt x="44128" y="28521"/>
                </a:cubicBezTo>
              </a:path>
            </a:pathLst>
          </a:custGeom>
          <a:solidFill>
            <a:srgbClr val="D92F2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 93">
            <a:extLst>
              <a:ext uri="{FF2B5EF4-FFF2-40B4-BE49-F238E27FC236}">
                <a16:creationId xmlns:a16="http://schemas.microsoft.com/office/drawing/2014/main" id="{FD99E5DA-7111-3C85-6AC5-900753745A31}"/>
              </a:ext>
            </a:extLst>
          </p:cNvPr>
          <p:cNvSpPr/>
          <p:nvPr/>
        </p:nvSpPr>
        <p:spPr>
          <a:xfrm>
            <a:off x="9257852" y="3306565"/>
            <a:ext cx="79899" cy="77154"/>
          </a:xfrm>
          <a:custGeom>
            <a:avLst/>
            <a:gdLst>
              <a:gd name="connsiteX0" fmla="*/ 54640 w 79899"/>
              <a:gd name="connsiteY0" fmla="*/ 33397 h 77154"/>
              <a:gd name="connsiteX1" fmla="*/ 0 w 79899"/>
              <a:gd name="connsiteY1" fmla="*/ 2178 h 77154"/>
              <a:gd name="connsiteX2" fmla="*/ 144 w 79899"/>
              <a:gd name="connsiteY2" fmla="*/ 711 h 77154"/>
              <a:gd name="connsiteX3" fmla="*/ 74537 w 79899"/>
              <a:gd name="connsiteY3" fmla="*/ 18658 h 77154"/>
              <a:gd name="connsiteX4" fmla="*/ 55965 w 79899"/>
              <a:gd name="connsiteY4" fmla="*/ 77154 h 77154"/>
              <a:gd name="connsiteX5" fmla="*/ 54660 w 79899"/>
              <a:gd name="connsiteY5" fmla="*/ 75854 h 77154"/>
              <a:gd name="connsiteX6" fmla="*/ 54660 w 79899"/>
              <a:gd name="connsiteY6" fmla="*/ 33397 h 77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899" h="77154">
                <a:moveTo>
                  <a:pt x="54640" y="33397"/>
                </a:moveTo>
                <a:cubicBezTo>
                  <a:pt x="46856" y="22684"/>
                  <a:pt x="11916" y="7232"/>
                  <a:pt x="0" y="2178"/>
                </a:cubicBezTo>
                <a:cubicBezTo>
                  <a:pt x="105" y="1675"/>
                  <a:pt x="144" y="1172"/>
                  <a:pt x="144" y="711"/>
                </a:cubicBezTo>
                <a:cubicBezTo>
                  <a:pt x="11417" y="-652"/>
                  <a:pt x="57959" y="-2246"/>
                  <a:pt x="74537" y="18658"/>
                </a:cubicBezTo>
                <a:cubicBezTo>
                  <a:pt x="90696" y="39037"/>
                  <a:pt x="66143" y="67027"/>
                  <a:pt x="55965" y="77154"/>
                </a:cubicBezTo>
                <a:cubicBezTo>
                  <a:pt x="55565" y="76693"/>
                  <a:pt x="55126" y="76273"/>
                  <a:pt x="54660" y="75854"/>
                </a:cubicBezTo>
                <a:cubicBezTo>
                  <a:pt x="60536" y="64050"/>
                  <a:pt x="64923" y="47550"/>
                  <a:pt x="54660" y="33397"/>
                </a:cubicBezTo>
              </a:path>
            </a:pathLst>
          </a:custGeom>
          <a:solidFill>
            <a:srgbClr val="D92F27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0" name="Freeform 99">
            <a:extLst>
              <a:ext uri="{FF2B5EF4-FFF2-40B4-BE49-F238E27FC236}">
                <a16:creationId xmlns:a16="http://schemas.microsoft.com/office/drawing/2014/main" id="{41BEC588-8A0D-FAB6-C726-D07E70A8C1AB}"/>
              </a:ext>
            </a:extLst>
          </p:cNvPr>
          <p:cNvSpPr/>
          <p:nvPr/>
        </p:nvSpPr>
        <p:spPr>
          <a:xfrm>
            <a:off x="-988833" y="5304485"/>
            <a:ext cx="4855792" cy="559188"/>
          </a:xfrm>
          <a:custGeom>
            <a:avLst/>
            <a:gdLst>
              <a:gd name="connsiteX0" fmla="*/ 4762664 w 4855792"/>
              <a:gd name="connsiteY0" fmla="*/ 279522 h 559188"/>
              <a:gd name="connsiteX1" fmla="*/ 4662696 w 4855792"/>
              <a:gd name="connsiteY1" fmla="*/ 1232 h 559188"/>
              <a:gd name="connsiteX2" fmla="*/ 4562727 w 4855792"/>
              <a:gd name="connsiteY2" fmla="*/ 279542 h 559188"/>
              <a:gd name="connsiteX3" fmla="*/ 4469645 w 4855792"/>
              <a:gd name="connsiteY3" fmla="*/ 551999 h 559188"/>
              <a:gd name="connsiteX4" fmla="*/ 4376582 w 4855792"/>
              <a:gd name="connsiteY4" fmla="*/ 279542 h 559188"/>
              <a:gd name="connsiteX5" fmla="*/ 4276633 w 4855792"/>
              <a:gd name="connsiteY5" fmla="*/ 1258 h 559188"/>
              <a:gd name="connsiteX6" fmla="*/ 4176691 w 4855792"/>
              <a:gd name="connsiteY6" fmla="*/ 279542 h 559188"/>
              <a:gd name="connsiteX7" fmla="*/ 4083621 w 4855792"/>
              <a:gd name="connsiteY7" fmla="*/ 551999 h 559188"/>
              <a:gd name="connsiteX8" fmla="*/ 3990559 w 4855792"/>
              <a:gd name="connsiteY8" fmla="*/ 279542 h 559188"/>
              <a:gd name="connsiteX9" fmla="*/ 3890617 w 4855792"/>
              <a:gd name="connsiteY9" fmla="*/ 1258 h 559188"/>
              <a:gd name="connsiteX10" fmla="*/ 3790668 w 4855792"/>
              <a:gd name="connsiteY10" fmla="*/ 279542 h 559188"/>
              <a:gd name="connsiteX11" fmla="*/ 3697605 w 4855792"/>
              <a:gd name="connsiteY11" fmla="*/ 551999 h 559188"/>
              <a:gd name="connsiteX12" fmla="*/ 3604542 w 4855792"/>
              <a:gd name="connsiteY12" fmla="*/ 279542 h 559188"/>
              <a:gd name="connsiteX13" fmla="*/ 3504593 w 4855792"/>
              <a:gd name="connsiteY13" fmla="*/ 1258 h 559188"/>
              <a:gd name="connsiteX14" fmla="*/ 3404645 w 4855792"/>
              <a:gd name="connsiteY14" fmla="*/ 279542 h 559188"/>
              <a:gd name="connsiteX15" fmla="*/ 3311582 w 4855792"/>
              <a:gd name="connsiteY15" fmla="*/ 551999 h 559188"/>
              <a:gd name="connsiteX16" fmla="*/ 3218519 w 4855792"/>
              <a:gd name="connsiteY16" fmla="*/ 279542 h 559188"/>
              <a:gd name="connsiteX17" fmla="*/ 3118570 w 4855792"/>
              <a:gd name="connsiteY17" fmla="*/ 1232 h 559188"/>
              <a:gd name="connsiteX18" fmla="*/ 3018628 w 4855792"/>
              <a:gd name="connsiteY18" fmla="*/ 279522 h 559188"/>
              <a:gd name="connsiteX19" fmla="*/ 2925559 w 4855792"/>
              <a:gd name="connsiteY19" fmla="*/ 551980 h 559188"/>
              <a:gd name="connsiteX20" fmla="*/ 2832496 w 4855792"/>
              <a:gd name="connsiteY20" fmla="*/ 279522 h 559188"/>
              <a:gd name="connsiteX21" fmla="*/ 2732554 w 4855792"/>
              <a:gd name="connsiteY21" fmla="*/ 1212 h 559188"/>
              <a:gd name="connsiteX22" fmla="*/ 2632605 w 4855792"/>
              <a:gd name="connsiteY22" fmla="*/ 279522 h 559188"/>
              <a:gd name="connsiteX23" fmla="*/ 2540886 w 4855792"/>
              <a:gd name="connsiteY23" fmla="*/ 551855 h 559188"/>
              <a:gd name="connsiteX24" fmla="*/ 2449161 w 4855792"/>
              <a:gd name="connsiteY24" fmla="*/ 278978 h 559188"/>
              <a:gd name="connsiteX25" fmla="*/ 2347829 w 4855792"/>
              <a:gd name="connsiteY25" fmla="*/ 0 h 559188"/>
              <a:gd name="connsiteX26" fmla="*/ 2246503 w 4855792"/>
              <a:gd name="connsiteY26" fmla="*/ 278978 h 559188"/>
              <a:gd name="connsiteX27" fmla="*/ 2152155 w 4855792"/>
              <a:gd name="connsiteY27" fmla="*/ 552104 h 559188"/>
              <a:gd name="connsiteX28" fmla="*/ 2057813 w 4855792"/>
              <a:gd name="connsiteY28" fmla="*/ 278978 h 559188"/>
              <a:gd name="connsiteX29" fmla="*/ 1956500 w 4855792"/>
              <a:gd name="connsiteY29" fmla="*/ 0 h 559188"/>
              <a:gd name="connsiteX30" fmla="*/ 1855194 w 4855792"/>
              <a:gd name="connsiteY30" fmla="*/ 278978 h 559188"/>
              <a:gd name="connsiteX31" fmla="*/ 1760846 w 4855792"/>
              <a:gd name="connsiteY31" fmla="*/ 552104 h 559188"/>
              <a:gd name="connsiteX32" fmla="*/ 1666504 w 4855792"/>
              <a:gd name="connsiteY32" fmla="*/ 278978 h 559188"/>
              <a:gd name="connsiteX33" fmla="*/ 1565191 w 4855792"/>
              <a:gd name="connsiteY33" fmla="*/ 0 h 559188"/>
              <a:gd name="connsiteX34" fmla="*/ 1463885 w 4855792"/>
              <a:gd name="connsiteY34" fmla="*/ 278978 h 559188"/>
              <a:gd name="connsiteX35" fmla="*/ 1369537 w 4855792"/>
              <a:gd name="connsiteY35" fmla="*/ 552104 h 559188"/>
              <a:gd name="connsiteX36" fmla="*/ 1275195 w 4855792"/>
              <a:gd name="connsiteY36" fmla="*/ 278978 h 559188"/>
              <a:gd name="connsiteX37" fmla="*/ 1173883 w 4855792"/>
              <a:gd name="connsiteY37" fmla="*/ 0 h 559188"/>
              <a:gd name="connsiteX38" fmla="*/ 1072576 w 4855792"/>
              <a:gd name="connsiteY38" fmla="*/ 278978 h 559188"/>
              <a:gd name="connsiteX39" fmla="*/ 978228 w 4855792"/>
              <a:gd name="connsiteY39" fmla="*/ 552104 h 559188"/>
              <a:gd name="connsiteX40" fmla="*/ 883886 w 4855792"/>
              <a:gd name="connsiteY40" fmla="*/ 278978 h 559188"/>
              <a:gd name="connsiteX41" fmla="*/ 782574 w 4855792"/>
              <a:gd name="connsiteY41" fmla="*/ 0 h 559188"/>
              <a:gd name="connsiteX42" fmla="*/ 681268 w 4855792"/>
              <a:gd name="connsiteY42" fmla="*/ 278978 h 559188"/>
              <a:gd name="connsiteX43" fmla="*/ 586921 w 4855792"/>
              <a:gd name="connsiteY43" fmla="*/ 552104 h 559188"/>
              <a:gd name="connsiteX44" fmla="*/ 492577 w 4855792"/>
              <a:gd name="connsiteY44" fmla="*/ 278978 h 559188"/>
              <a:gd name="connsiteX45" fmla="*/ 391267 w 4855792"/>
              <a:gd name="connsiteY45" fmla="*/ 0 h 559188"/>
              <a:gd name="connsiteX46" fmla="*/ 289956 w 4855792"/>
              <a:gd name="connsiteY46" fmla="*/ 278978 h 559188"/>
              <a:gd name="connsiteX47" fmla="*/ 195633 w 4855792"/>
              <a:gd name="connsiteY47" fmla="*/ 552104 h 559188"/>
              <a:gd name="connsiteX48" fmla="*/ 101311 w 4855792"/>
              <a:gd name="connsiteY48" fmla="*/ 278978 h 559188"/>
              <a:gd name="connsiteX49" fmla="*/ 0 w 4855792"/>
              <a:gd name="connsiteY49" fmla="*/ 0 h 559188"/>
              <a:gd name="connsiteX50" fmla="*/ 0 w 4855792"/>
              <a:gd name="connsiteY50" fmla="*/ 7084 h 559188"/>
              <a:gd name="connsiteX51" fmla="*/ 94323 w 4855792"/>
              <a:gd name="connsiteY51" fmla="*/ 280210 h 559188"/>
              <a:gd name="connsiteX52" fmla="*/ 195633 w 4855792"/>
              <a:gd name="connsiteY52" fmla="*/ 559188 h 559188"/>
              <a:gd name="connsiteX53" fmla="*/ 296944 w 4855792"/>
              <a:gd name="connsiteY53" fmla="*/ 280210 h 559188"/>
              <a:gd name="connsiteX54" fmla="*/ 391288 w 4855792"/>
              <a:gd name="connsiteY54" fmla="*/ 7084 h 559188"/>
              <a:gd name="connsiteX55" fmla="*/ 485632 w 4855792"/>
              <a:gd name="connsiteY55" fmla="*/ 280210 h 559188"/>
              <a:gd name="connsiteX56" fmla="*/ 586942 w 4855792"/>
              <a:gd name="connsiteY56" fmla="*/ 559188 h 559188"/>
              <a:gd name="connsiteX57" fmla="*/ 688252 w 4855792"/>
              <a:gd name="connsiteY57" fmla="*/ 280210 h 559188"/>
              <a:gd name="connsiteX58" fmla="*/ 782593 w 4855792"/>
              <a:gd name="connsiteY58" fmla="*/ 7084 h 559188"/>
              <a:gd name="connsiteX59" fmla="*/ 876942 w 4855792"/>
              <a:gd name="connsiteY59" fmla="*/ 280210 h 559188"/>
              <a:gd name="connsiteX60" fmla="*/ 978248 w 4855792"/>
              <a:gd name="connsiteY60" fmla="*/ 559188 h 559188"/>
              <a:gd name="connsiteX61" fmla="*/ 1079561 w 4855792"/>
              <a:gd name="connsiteY61" fmla="*/ 280210 h 559188"/>
              <a:gd name="connsiteX62" fmla="*/ 1173902 w 4855792"/>
              <a:gd name="connsiteY62" fmla="*/ 7084 h 559188"/>
              <a:gd name="connsiteX63" fmla="*/ 1268251 w 4855792"/>
              <a:gd name="connsiteY63" fmla="*/ 280210 h 559188"/>
              <a:gd name="connsiteX64" fmla="*/ 1369557 w 4855792"/>
              <a:gd name="connsiteY64" fmla="*/ 559188 h 559188"/>
              <a:gd name="connsiteX65" fmla="*/ 1470869 w 4855792"/>
              <a:gd name="connsiteY65" fmla="*/ 280210 h 559188"/>
              <a:gd name="connsiteX66" fmla="*/ 1565211 w 4855792"/>
              <a:gd name="connsiteY66" fmla="*/ 7084 h 559188"/>
              <a:gd name="connsiteX67" fmla="*/ 1659559 w 4855792"/>
              <a:gd name="connsiteY67" fmla="*/ 280210 h 559188"/>
              <a:gd name="connsiteX68" fmla="*/ 1760865 w 4855792"/>
              <a:gd name="connsiteY68" fmla="*/ 559188 h 559188"/>
              <a:gd name="connsiteX69" fmla="*/ 1862178 w 4855792"/>
              <a:gd name="connsiteY69" fmla="*/ 280210 h 559188"/>
              <a:gd name="connsiteX70" fmla="*/ 1956520 w 4855792"/>
              <a:gd name="connsiteY70" fmla="*/ 7084 h 559188"/>
              <a:gd name="connsiteX71" fmla="*/ 2050868 w 4855792"/>
              <a:gd name="connsiteY71" fmla="*/ 280210 h 559188"/>
              <a:gd name="connsiteX72" fmla="*/ 2152174 w 4855792"/>
              <a:gd name="connsiteY72" fmla="*/ 559188 h 559188"/>
              <a:gd name="connsiteX73" fmla="*/ 2253507 w 4855792"/>
              <a:gd name="connsiteY73" fmla="*/ 280210 h 559188"/>
              <a:gd name="connsiteX74" fmla="*/ 2347855 w 4855792"/>
              <a:gd name="connsiteY74" fmla="*/ 7084 h 559188"/>
              <a:gd name="connsiteX75" fmla="*/ 2442216 w 4855792"/>
              <a:gd name="connsiteY75" fmla="*/ 280210 h 559188"/>
              <a:gd name="connsiteX76" fmla="*/ 2534505 w 4855792"/>
              <a:gd name="connsiteY76" fmla="*/ 557721 h 559188"/>
              <a:gd name="connsiteX77" fmla="*/ 2540716 w 4855792"/>
              <a:gd name="connsiteY77" fmla="*/ 558959 h 559188"/>
              <a:gd name="connsiteX78" fmla="*/ 2543549 w 4855792"/>
              <a:gd name="connsiteY78" fmla="*/ 558730 h 559188"/>
              <a:gd name="connsiteX79" fmla="*/ 2639530 w 4855792"/>
              <a:gd name="connsiteY79" fmla="*/ 280761 h 559188"/>
              <a:gd name="connsiteX80" fmla="*/ 2732593 w 4855792"/>
              <a:gd name="connsiteY80" fmla="*/ 8303 h 559188"/>
              <a:gd name="connsiteX81" fmla="*/ 2825656 w 4855792"/>
              <a:gd name="connsiteY81" fmla="*/ 280780 h 559188"/>
              <a:gd name="connsiteX82" fmla="*/ 2925604 w 4855792"/>
              <a:gd name="connsiteY82" fmla="*/ 559064 h 559188"/>
              <a:gd name="connsiteX83" fmla="*/ 3025553 w 4855792"/>
              <a:gd name="connsiteY83" fmla="*/ 280761 h 559188"/>
              <a:gd name="connsiteX84" fmla="*/ 3118616 w 4855792"/>
              <a:gd name="connsiteY84" fmla="*/ 8303 h 559188"/>
              <a:gd name="connsiteX85" fmla="*/ 3211679 w 4855792"/>
              <a:gd name="connsiteY85" fmla="*/ 280780 h 559188"/>
              <a:gd name="connsiteX86" fmla="*/ 3311621 w 4855792"/>
              <a:gd name="connsiteY86" fmla="*/ 559064 h 559188"/>
              <a:gd name="connsiteX87" fmla="*/ 3411570 w 4855792"/>
              <a:gd name="connsiteY87" fmla="*/ 280780 h 559188"/>
              <a:gd name="connsiteX88" fmla="*/ 3504632 w 4855792"/>
              <a:gd name="connsiteY88" fmla="*/ 8303 h 559188"/>
              <a:gd name="connsiteX89" fmla="*/ 3597696 w 4855792"/>
              <a:gd name="connsiteY89" fmla="*/ 280780 h 559188"/>
              <a:gd name="connsiteX90" fmla="*/ 3697644 w 4855792"/>
              <a:gd name="connsiteY90" fmla="*/ 559064 h 559188"/>
              <a:gd name="connsiteX91" fmla="*/ 3797593 w 4855792"/>
              <a:gd name="connsiteY91" fmla="*/ 280780 h 559188"/>
              <a:gd name="connsiteX92" fmla="*/ 3890656 w 4855792"/>
              <a:gd name="connsiteY92" fmla="*/ 8303 h 559188"/>
              <a:gd name="connsiteX93" fmla="*/ 3983719 w 4855792"/>
              <a:gd name="connsiteY93" fmla="*/ 280761 h 559188"/>
              <a:gd name="connsiteX94" fmla="*/ 4083667 w 4855792"/>
              <a:gd name="connsiteY94" fmla="*/ 559064 h 559188"/>
              <a:gd name="connsiteX95" fmla="*/ 4183609 w 4855792"/>
              <a:gd name="connsiteY95" fmla="*/ 280761 h 559188"/>
              <a:gd name="connsiteX96" fmla="*/ 4276679 w 4855792"/>
              <a:gd name="connsiteY96" fmla="*/ 8303 h 559188"/>
              <a:gd name="connsiteX97" fmla="*/ 4369742 w 4855792"/>
              <a:gd name="connsiteY97" fmla="*/ 280761 h 559188"/>
              <a:gd name="connsiteX98" fmla="*/ 4469684 w 4855792"/>
              <a:gd name="connsiteY98" fmla="*/ 559064 h 559188"/>
              <a:gd name="connsiteX99" fmla="*/ 4569652 w 4855792"/>
              <a:gd name="connsiteY99" fmla="*/ 280780 h 559188"/>
              <a:gd name="connsiteX100" fmla="*/ 4662742 w 4855792"/>
              <a:gd name="connsiteY100" fmla="*/ 8303 h 559188"/>
              <a:gd name="connsiteX101" fmla="*/ 4755824 w 4855792"/>
              <a:gd name="connsiteY101" fmla="*/ 280761 h 559188"/>
              <a:gd name="connsiteX102" fmla="*/ 4855792 w 4855792"/>
              <a:gd name="connsiteY102" fmla="*/ 559064 h 559188"/>
              <a:gd name="connsiteX103" fmla="*/ 4855792 w 4855792"/>
              <a:gd name="connsiteY103" fmla="*/ 551999 h 559188"/>
              <a:gd name="connsiteX104" fmla="*/ 4762703 w 4855792"/>
              <a:gd name="connsiteY104" fmla="*/ 279542 h 559188"/>
              <a:gd name="connsiteX105" fmla="*/ 4762664 w 4855792"/>
              <a:gd name="connsiteY105" fmla="*/ 279522 h 559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855792" h="559188">
                <a:moveTo>
                  <a:pt x="4762664" y="279522"/>
                </a:moveTo>
                <a:cubicBezTo>
                  <a:pt x="4737587" y="136406"/>
                  <a:pt x="4713900" y="1232"/>
                  <a:pt x="4662696" y="1232"/>
                </a:cubicBezTo>
                <a:cubicBezTo>
                  <a:pt x="4611498" y="1232"/>
                  <a:pt x="4587805" y="136406"/>
                  <a:pt x="4562727" y="279542"/>
                </a:cubicBezTo>
                <a:cubicBezTo>
                  <a:pt x="4539250" y="413497"/>
                  <a:pt x="4514992" y="551999"/>
                  <a:pt x="4469645" y="551999"/>
                </a:cubicBezTo>
                <a:cubicBezTo>
                  <a:pt x="4424297" y="551999"/>
                  <a:pt x="4400039" y="413497"/>
                  <a:pt x="4376582" y="279542"/>
                </a:cubicBezTo>
                <a:cubicBezTo>
                  <a:pt x="4351504" y="136425"/>
                  <a:pt x="4327811" y="1258"/>
                  <a:pt x="4276633" y="1258"/>
                </a:cubicBezTo>
                <a:cubicBezTo>
                  <a:pt x="4225455" y="1258"/>
                  <a:pt x="4201762" y="136425"/>
                  <a:pt x="4176691" y="279542"/>
                </a:cubicBezTo>
                <a:cubicBezTo>
                  <a:pt x="4153207" y="413497"/>
                  <a:pt x="4128950" y="551999"/>
                  <a:pt x="4083621" y="551999"/>
                </a:cubicBezTo>
                <a:cubicBezTo>
                  <a:pt x="4038300" y="551999"/>
                  <a:pt x="4014023" y="413497"/>
                  <a:pt x="3990559" y="279542"/>
                </a:cubicBezTo>
                <a:cubicBezTo>
                  <a:pt x="3965481" y="136425"/>
                  <a:pt x="3941794" y="1258"/>
                  <a:pt x="3890617" y="1258"/>
                </a:cubicBezTo>
                <a:cubicBezTo>
                  <a:pt x="3839432" y="1258"/>
                  <a:pt x="3815745" y="136425"/>
                  <a:pt x="3790668" y="279542"/>
                </a:cubicBezTo>
                <a:cubicBezTo>
                  <a:pt x="3767184" y="413497"/>
                  <a:pt x="3742926" y="551999"/>
                  <a:pt x="3697605" y="551999"/>
                </a:cubicBezTo>
                <a:cubicBezTo>
                  <a:pt x="3652277" y="551999"/>
                  <a:pt x="3627999" y="413497"/>
                  <a:pt x="3604542" y="279542"/>
                </a:cubicBezTo>
                <a:cubicBezTo>
                  <a:pt x="3579465" y="136425"/>
                  <a:pt x="3555771" y="1258"/>
                  <a:pt x="3504593" y="1258"/>
                </a:cubicBezTo>
                <a:cubicBezTo>
                  <a:pt x="3453415" y="1258"/>
                  <a:pt x="3429722" y="136425"/>
                  <a:pt x="3404645" y="279542"/>
                </a:cubicBezTo>
                <a:cubicBezTo>
                  <a:pt x="3381167" y="413497"/>
                  <a:pt x="3356910" y="551999"/>
                  <a:pt x="3311582" y="551999"/>
                </a:cubicBezTo>
                <a:cubicBezTo>
                  <a:pt x="3266254" y="551999"/>
                  <a:pt x="3241976" y="413497"/>
                  <a:pt x="3218519" y="279542"/>
                </a:cubicBezTo>
                <a:cubicBezTo>
                  <a:pt x="3193441" y="136425"/>
                  <a:pt x="3169754" y="1232"/>
                  <a:pt x="3118570" y="1232"/>
                </a:cubicBezTo>
                <a:cubicBezTo>
                  <a:pt x="3067392" y="1232"/>
                  <a:pt x="3043699" y="136406"/>
                  <a:pt x="3018628" y="279522"/>
                </a:cubicBezTo>
                <a:cubicBezTo>
                  <a:pt x="2995144" y="413477"/>
                  <a:pt x="2970887" y="551980"/>
                  <a:pt x="2925559" y="551980"/>
                </a:cubicBezTo>
                <a:cubicBezTo>
                  <a:pt x="2880237" y="551980"/>
                  <a:pt x="2855979" y="413477"/>
                  <a:pt x="2832496" y="279522"/>
                </a:cubicBezTo>
                <a:cubicBezTo>
                  <a:pt x="2807425" y="136406"/>
                  <a:pt x="2783731" y="1212"/>
                  <a:pt x="2732554" y="1212"/>
                </a:cubicBezTo>
                <a:cubicBezTo>
                  <a:pt x="2681369" y="1212"/>
                  <a:pt x="2657682" y="136386"/>
                  <a:pt x="2632605" y="279522"/>
                </a:cubicBezTo>
                <a:cubicBezTo>
                  <a:pt x="2609377" y="412134"/>
                  <a:pt x="2585329" y="549149"/>
                  <a:pt x="2540886" y="551855"/>
                </a:cubicBezTo>
                <a:cubicBezTo>
                  <a:pt x="2496627" y="546613"/>
                  <a:pt x="2472494" y="410646"/>
                  <a:pt x="2449161" y="278978"/>
                </a:cubicBezTo>
                <a:cubicBezTo>
                  <a:pt x="2423730" y="135501"/>
                  <a:pt x="2399728" y="0"/>
                  <a:pt x="2347829" y="0"/>
                </a:cubicBezTo>
                <a:cubicBezTo>
                  <a:pt x="2295936" y="0"/>
                  <a:pt x="2271934" y="135501"/>
                  <a:pt x="2246503" y="278978"/>
                </a:cubicBezTo>
                <a:cubicBezTo>
                  <a:pt x="2222704" y="413267"/>
                  <a:pt x="2198093" y="552104"/>
                  <a:pt x="2152155" y="552104"/>
                </a:cubicBezTo>
                <a:cubicBezTo>
                  <a:pt x="2106223" y="552104"/>
                  <a:pt x="2081605" y="413241"/>
                  <a:pt x="2057813" y="278978"/>
                </a:cubicBezTo>
                <a:cubicBezTo>
                  <a:pt x="2032401" y="135501"/>
                  <a:pt x="2008373" y="0"/>
                  <a:pt x="1956500" y="0"/>
                </a:cubicBezTo>
                <a:cubicBezTo>
                  <a:pt x="1904627" y="0"/>
                  <a:pt x="1880606" y="135501"/>
                  <a:pt x="1855194" y="278978"/>
                </a:cubicBezTo>
                <a:cubicBezTo>
                  <a:pt x="1831395" y="413267"/>
                  <a:pt x="1806803" y="552104"/>
                  <a:pt x="1760846" y="552104"/>
                </a:cubicBezTo>
                <a:cubicBezTo>
                  <a:pt x="1714895" y="552104"/>
                  <a:pt x="1690296" y="413241"/>
                  <a:pt x="1666504" y="278978"/>
                </a:cubicBezTo>
                <a:cubicBezTo>
                  <a:pt x="1641092" y="135501"/>
                  <a:pt x="1617064" y="0"/>
                  <a:pt x="1565191" y="0"/>
                </a:cubicBezTo>
                <a:cubicBezTo>
                  <a:pt x="1513319" y="0"/>
                  <a:pt x="1489297" y="135501"/>
                  <a:pt x="1463885" y="278978"/>
                </a:cubicBezTo>
                <a:cubicBezTo>
                  <a:pt x="1440087" y="413267"/>
                  <a:pt x="1415495" y="552104"/>
                  <a:pt x="1369537" y="552104"/>
                </a:cubicBezTo>
                <a:cubicBezTo>
                  <a:pt x="1323586" y="552104"/>
                  <a:pt x="1298994" y="413241"/>
                  <a:pt x="1275195" y="278978"/>
                </a:cubicBezTo>
                <a:cubicBezTo>
                  <a:pt x="1249764" y="135501"/>
                  <a:pt x="1225755" y="0"/>
                  <a:pt x="1173883" y="0"/>
                </a:cubicBezTo>
                <a:cubicBezTo>
                  <a:pt x="1122010" y="0"/>
                  <a:pt x="1097988" y="135501"/>
                  <a:pt x="1072576" y="278978"/>
                </a:cubicBezTo>
                <a:cubicBezTo>
                  <a:pt x="1048778" y="413267"/>
                  <a:pt x="1024186" y="552104"/>
                  <a:pt x="978228" y="552104"/>
                </a:cubicBezTo>
                <a:cubicBezTo>
                  <a:pt x="932277" y="552104"/>
                  <a:pt x="907685" y="413241"/>
                  <a:pt x="883886" y="278978"/>
                </a:cubicBezTo>
                <a:cubicBezTo>
                  <a:pt x="858475" y="135501"/>
                  <a:pt x="834447" y="0"/>
                  <a:pt x="782574" y="0"/>
                </a:cubicBezTo>
                <a:cubicBezTo>
                  <a:pt x="730701" y="0"/>
                  <a:pt x="706679" y="135501"/>
                  <a:pt x="681268" y="278978"/>
                </a:cubicBezTo>
                <a:cubicBezTo>
                  <a:pt x="657469" y="413267"/>
                  <a:pt x="632876" y="552104"/>
                  <a:pt x="586921" y="552104"/>
                </a:cubicBezTo>
                <a:cubicBezTo>
                  <a:pt x="540966" y="552104"/>
                  <a:pt x="516373" y="413241"/>
                  <a:pt x="492577" y="278978"/>
                </a:cubicBezTo>
                <a:cubicBezTo>
                  <a:pt x="467166" y="135501"/>
                  <a:pt x="443139" y="0"/>
                  <a:pt x="391267" y="0"/>
                </a:cubicBezTo>
                <a:cubicBezTo>
                  <a:pt x="339395" y="0"/>
                  <a:pt x="315368" y="135501"/>
                  <a:pt x="289956" y="278978"/>
                </a:cubicBezTo>
                <a:cubicBezTo>
                  <a:pt x="266160" y="413267"/>
                  <a:pt x="241567" y="552104"/>
                  <a:pt x="195633" y="552104"/>
                </a:cubicBezTo>
                <a:cubicBezTo>
                  <a:pt x="149699" y="552104"/>
                  <a:pt x="125085" y="413241"/>
                  <a:pt x="101311" y="278978"/>
                </a:cubicBezTo>
                <a:cubicBezTo>
                  <a:pt x="75899" y="135501"/>
                  <a:pt x="51872" y="0"/>
                  <a:pt x="0" y="0"/>
                </a:cubicBezTo>
                <a:lnTo>
                  <a:pt x="0" y="7084"/>
                </a:lnTo>
                <a:cubicBezTo>
                  <a:pt x="45934" y="7084"/>
                  <a:pt x="70548" y="145947"/>
                  <a:pt x="94323" y="280210"/>
                </a:cubicBezTo>
                <a:cubicBezTo>
                  <a:pt x="119734" y="423687"/>
                  <a:pt x="143761" y="559188"/>
                  <a:pt x="195633" y="559188"/>
                </a:cubicBezTo>
                <a:cubicBezTo>
                  <a:pt x="247506" y="559188"/>
                  <a:pt x="271532" y="423687"/>
                  <a:pt x="296944" y="280210"/>
                </a:cubicBezTo>
                <a:cubicBezTo>
                  <a:pt x="320739" y="145921"/>
                  <a:pt x="345333" y="7084"/>
                  <a:pt x="391288" y="7084"/>
                </a:cubicBezTo>
                <a:cubicBezTo>
                  <a:pt x="437243" y="7084"/>
                  <a:pt x="461836" y="145947"/>
                  <a:pt x="485632" y="280210"/>
                </a:cubicBezTo>
                <a:cubicBezTo>
                  <a:pt x="511043" y="423687"/>
                  <a:pt x="535070" y="559188"/>
                  <a:pt x="586942" y="559188"/>
                </a:cubicBezTo>
                <a:cubicBezTo>
                  <a:pt x="638814" y="559188"/>
                  <a:pt x="662840" y="423687"/>
                  <a:pt x="688252" y="280210"/>
                </a:cubicBezTo>
                <a:cubicBezTo>
                  <a:pt x="712050" y="145921"/>
                  <a:pt x="736642" y="7084"/>
                  <a:pt x="782593" y="7084"/>
                </a:cubicBezTo>
                <a:cubicBezTo>
                  <a:pt x="828551" y="7084"/>
                  <a:pt x="853143" y="145947"/>
                  <a:pt x="876942" y="280210"/>
                </a:cubicBezTo>
                <a:cubicBezTo>
                  <a:pt x="902373" y="423687"/>
                  <a:pt x="926382" y="559188"/>
                  <a:pt x="978248" y="559188"/>
                </a:cubicBezTo>
                <a:cubicBezTo>
                  <a:pt x="1030121" y="559188"/>
                  <a:pt x="1054149" y="423687"/>
                  <a:pt x="1079561" y="280210"/>
                </a:cubicBezTo>
                <a:cubicBezTo>
                  <a:pt x="1103359" y="145921"/>
                  <a:pt x="1127951" y="7084"/>
                  <a:pt x="1173902" y="7084"/>
                </a:cubicBezTo>
                <a:cubicBezTo>
                  <a:pt x="1219860" y="7084"/>
                  <a:pt x="1244452" y="145947"/>
                  <a:pt x="1268251" y="280210"/>
                </a:cubicBezTo>
                <a:cubicBezTo>
                  <a:pt x="1293682" y="423687"/>
                  <a:pt x="1317690" y="559188"/>
                  <a:pt x="1369557" y="559188"/>
                </a:cubicBezTo>
                <a:cubicBezTo>
                  <a:pt x="1421430" y="559188"/>
                  <a:pt x="1445458" y="423687"/>
                  <a:pt x="1470869" y="280210"/>
                </a:cubicBezTo>
                <a:cubicBezTo>
                  <a:pt x="1494668" y="145921"/>
                  <a:pt x="1519260" y="7084"/>
                  <a:pt x="1565211" y="7084"/>
                </a:cubicBezTo>
                <a:cubicBezTo>
                  <a:pt x="1611169" y="7084"/>
                  <a:pt x="1635761" y="145947"/>
                  <a:pt x="1659559" y="280210"/>
                </a:cubicBezTo>
                <a:cubicBezTo>
                  <a:pt x="1684971" y="423687"/>
                  <a:pt x="1708999" y="559188"/>
                  <a:pt x="1760865" y="559188"/>
                </a:cubicBezTo>
                <a:cubicBezTo>
                  <a:pt x="1812738" y="559188"/>
                  <a:pt x="1836766" y="423687"/>
                  <a:pt x="1862178" y="280210"/>
                </a:cubicBezTo>
                <a:cubicBezTo>
                  <a:pt x="1885977" y="145921"/>
                  <a:pt x="1910569" y="7084"/>
                  <a:pt x="1956520" y="7084"/>
                </a:cubicBezTo>
                <a:cubicBezTo>
                  <a:pt x="2002478" y="7084"/>
                  <a:pt x="2027070" y="145947"/>
                  <a:pt x="2050868" y="280210"/>
                </a:cubicBezTo>
                <a:cubicBezTo>
                  <a:pt x="2076280" y="423687"/>
                  <a:pt x="2100308" y="559188"/>
                  <a:pt x="2152174" y="559188"/>
                </a:cubicBezTo>
                <a:cubicBezTo>
                  <a:pt x="2204047" y="559188"/>
                  <a:pt x="2228075" y="423687"/>
                  <a:pt x="2253507" y="280210"/>
                </a:cubicBezTo>
                <a:cubicBezTo>
                  <a:pt x="2277305" y="145921"/>
                  <a:pt x="2301917" y="7084"/>
                  <a:pt x="2347855" y="7084"/>
                </a:cubicBezTo>
                <a:cubicBezTo>
                  <a:pt x="2393786" y="7084"/>
                  <a:pt x="2418424" y="145947"/>
                  <a:pt x="2442216" y="280210"/>
                </a:cubicBezTo>
                <a:cubicBezTo>
                  <a:pt x="2466120" y="415069"/>
                  <a:pt x="2488777" y="542858"/>
                  <a:pt x="2534505" y="557721"/>
                </a:cubicBezTo>
                <a:cubicBezTo>
                  <a:pt x="2534440" y="557996"/>
                  <a:pt x="2540335" y="558959"/>
                  <a:pt x="2540716" y="558959"/>
                </a:cubicBezTo>
                <a:cubicBezTo>
                  <a:pt x="2542250" y="558979"/>
                  <a:pt x="2543549" y="558730"/>
                  <a:pt x="2543549" y="558730"/>
                </a:cubicBezTo>
                <a:cubicBezTo>
                  <a:pt x="2591998" y="551895"/>
                  <a:pt x="2615102" y="420122"/>
                  <a:pt x="2639530" y="280761"/>
                </a:cubicBezTo>
                <a:cubicBezTo>
                  <a:pt x="2662988" y="146806"/>
                  <a:pt x="2687265" y="8303"/>
                  <a:pt x="2732593" y="8303"/>
                </a:cubicBezTo>
                <a:cubicBezTo>
                  <a:pt x="2777921" y="8303"/>
                  <a:pt x="2802179" y="146825"/>
                  <a:pt x="2825656" y="280780"/>
                </a:cubicBezTo>
                <a:cubicBezTo>
                  <a:pt x="2850733" y="423897"/>
                  <a:pt x="2874427" y="559064"/>
                  <a:pt x="2925604" y="559064"/>
                </a:cubicBezTo>
                <a:cubicBezTo>
                  <a:pt x="2976782" y="559064"/>
                  <a:pt x="3000476" y="423897"/>
                  <a:pt x="3025553" y="280761"/>
                </a:cubicBezTo>
                <a:cubicBezTo>
                  <a:pt x="3049030" y="146806"/>
                  <a:pt x="3073288" y="8303"/>
                  <a:pt x="3118616" y="8303"/>
                </a:cubicBezTo>
                <a:cubicBezTo>
                  <a:pt x="3163938" y="8303"/>
                  <a:pt x="3188215" y="146825"/>
                  <a:pt x="3211679" y="280780"/>
                </a:cubicBezTo>
                <a:cubicBezTo>
                  <a:pt x="3236756" y="423897"/>
                  <a:pt x="3260443" y="559064"/>
                  <a:pt x="3311621" y="559064"/>
                </a:cubicBezTo>
                <a:cubicBezTo>
                  <a:pt x="3362805" y="559064"/>
                  <a:pt x="3386493" y="423897"/>
                  <a:pt x="3411570" y="280780"/>
                </a:cubicBezTo>
                <a:cubicBezTo>
                  <a:pt x="3435053" y="146825"/>
                  <a:pt x="3459311" y="8303"/>
                  <a:pt x="3504632" y="8303"/>
                </a:cubicBezTo>
                <a:cubicBezTo>
                  <a:pt x="3549961" y="8303"/>
                  <a:pt x="3574238" y="146825"/>
                  <a:pt x="3597696" y="280780"/>
                </a:cubicBezTo>
                <a:cubicBezTo>
                  <a:pt x="3622773" y="423897"/>
                  <a:pt x="3646467" y="559064"/>
                  <a:pt x="3697644" y="559064"/>
                </a:cubicBezTo>
                <a:cubicBezTo>
                  <a:pt x="3748822" y="559064"/>
                  <a:pt x="3772515" y="423897"/>
                  <a:pt x="3797593" y="280780"/>
                </a:cubicBezTo>
                <a:cubicBezTo>
                  <a:pt x="3821070" y="146825"/>
                  <a:pt x="3845328" y="8303"/>
                  <a:pt x="3890656" y="8303"/>
                </a:cubicBezTo>
                <a:cubicBezTo>
                  <a:pt x="3935984" y="8303"/>
                  <a:pt x="3960261" y="146806"/>
                  <a:pt x="3983719" y="280761"/>
                </a:cubicBezTo>
                <a:cubicBezTo>
                  <a:pt x="4008796" y="423877"/>
                  <a:pt x="4032483" y="559064"/>
                  <a:pt x="4083667" y="559064"/>
                </a:cubicBezTo>
                <a:cubicBezTo>
                  <a:pt x="4134845" y="559064"/>
                  <a:pt x="4158539" y="423897"/>
                  <a:pt x="4183609" y="280761"/>
                </a:cubicBezTo>
                <a:cubicBezTo>
                  <a:pt x="4207093" y="146806"/>
                  <a:pt x="4231351" y="8303"/>
                  <a:pt x="4276679" y="8303"/>
                </a:cubicBezTo>
                <a:cubicBezTo>
                  <a:pt x="4322001" y="8303"/>
                  <a:pt x="4346278" y="146806"/>
                  <a:pt x="4369742" y="280761"/>
                </a:cubicBezTo>
                <a:cubicBezTo>
                  <a:pt x="4394813" y="423877"/>
                  <a:pt x="4418507" y="559064"/>
                  <a:pt x="4469684" y="559064"/>
                </a:cubicBezTo>
                <a:cubicBezTo>
                  <a:pt x="4520869" y="559064"/>
                  <a:pt x="4544582" y="423897"/>
                  <a:pt x="4569652" y="280780"/>
                </a:cubicBezTo>
                <a:cubicBezTo>
                  <a:pt x="4593136" y="146825"/>
                  <a:pt x="4617414" y="8303"/>
                  <a:pt x="4662742" y="8303"/>
                </a:cubicBezTo>
                <a:cubicBezTo>
                  <a:pt x="4708063" y="8303"/>
                  <a:pt x="4732340" y="146806"/>
                  <a:pt x="4755824" y="280761"/>
                </a:cubicBezTo>
                <a:cubicBezTo>
                  <a:pt x="4780902" y="423877"/>
                  <a:pt x="4804589" y="559064"/>
                  <a:pt x="4855792" y="559064"/>
                </a:cubicBezTo>
                <a:lnTo>
                  <a:pt x="4855792" y="551999"/>
                </a:lnTo>
                <a:cubicBezTo>
                  <a:pt x="4810464" y="551999"/>
                  <a:pt x="4786187" y="413497"/>
                  <a:pt x="4762703" y="279542"/>
                </a:cubicBezTo>
                <a:lnTo>
                  <a:pt x="4762664" y="279522"/>
                </a:lnTo>
                <a:close/>
              </a:path>
            </a:pathLst>
          </a:custGeom>
          <a:solidFill>
            <a:srgbClr val="67CEF4"/>
          </a:solidFill>
          <a:ln w="6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Text Placeholder 6">
            <a:extLst>
              <a:ext uri="{FF2B5EF4-FFF2-40B4-BE49-F238E27FC236}">
                <a16:creationId xmlns:a16="http://schemas.microsoft.com/office/drawing/2014/main" id="{AFA28C2B-CE5F-F764-3F24-3FD2C9EAFC6F}"/>
              </a:ext>
            </a:extLst>
          </p:cNvPr>
          <p:cNvSpPr txBox="1">
            <a:spLocks/>
          </p:cNvSpPr>
          <p:nvPr/>
        </p:nvSpPr>
        <p:spPr>
          <a:xfrm>
            <a:off x="772480" y="3442592"/>
            <a:ext cx="4789488" cy="10967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2400" i="1" kern="12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Visit us online</a:t>
            </a:r>
          </a:p>
          <a:p>
            <a:r>
              <a:rPr lang="en-US" sz="1800" dirty="0" err="1"/>
              <a:t>www.triumf.ca</a:t>
            </a:r>
            <a:r>
              <a:rPr lang="en-US" sz="1800" dirty="0"/>
              <a:t> </a:t>
            </a:r>
          </a:p>
          <a:p>
            <a:r>
              <a:rPr lang="en-US" sz="1800" dirty="0"/>
              <a:t>@</a:t>
            </a:r>
            <a:r>
              <a:rPr lang="en-US" sz="1800" dirty="0" err="1"/>
              <a:t>TRIUMFLab</a:t>
            </a:r>
            <a:endParaRPr lang="en-US" sz="1800" dirty="0"/>
          </a:p>
        </p:txBody>
      </p:sp>
      <p:pic>
        <p:nvPicPr>
          <p:cNvPr id="107" name="Picture 106" descr="A white letter f in a black circle&#10;&#10;Description automatically generated">
            <a:extLst>
              <a:ext uri="{FF2B5EF4-FFF2-40B4-BE49-F238E27FC236}">
                <a16:creationId xmlns:a16="http://schemas.microsoft.com/office/drawing/2014/main" id="{5922663E-7C19-7F15-3C08-920823D31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701" y="4604269"/>
            <a:ext cx="406400" cy="406400"/>
          </a:xfrm>
          <a:prstGeom prst="rect">
            <a:avLst/>
          </a:prstGeom>
        </p:spPr>
      </p:pic>
      <p:pic>
        <p:nvPicPr>
          <p:cNvPr id="109" name="Picture 108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331143CC-9A33-72FD-8879-36148AC04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795" y="4604269"/>
            <a:ext cx="406400" cy="406400"/>
          </a:xfrm>
          <a:prstGeom prst="rect">
            <a:avLst/>
          </a:prstGeom>
        </p:spPr>
      </p:pic>
      <p:pic>
        <p:nvPicPr>
          <p:cNvPr id="113" name="Picture 112" descr="A white play button with a black background&#10;&#10;Description automatically generated">
            <a:extLst>
              <a:ext uri="{FF2B5EF4-FFF2-40B4-BE49-F238E27FC236}">
                <a16:creationId xmlns:a16="http://schemas.microsoft.com/office/drawing/2014/main" id="{3DBF1AF7-98CC-8210-3D08-A43532403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997" y="460426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57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ED43F0D-4CC4-2B21-0A19-692E3222EA01}"/>
              </a:ext>
            </a:extLst>
          </p:cNvPr>
          <p:cNvSpPr txBox="1">
            <a:spLocks/>
          </p:cNvSpPr>
          <p:nvPr/>
        </p:nvSpPr>
        <p:spPr>
          <a:xfrm>
            <a:off x="147675" y="395210"/>
            <a:ext cx="10103230" cy="5773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00B0F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TRIUMF – Japan Historical Connections</a:t>
            </a:r>
          </a:p>
        </p:txBody>
      </p:sp>
      <p:pic>
        <p:nvPicPr>
          <p:cNvPr id="7" name="droppedImage.tiff" descr="droppedImage.tiff">
            <a:extLst>
              <a:ext uri="{FF2B5EF4-FFF2-40B4-BE49-F238E27FC236}">
                <a16:creationId xmlns:a16="http://schemas.microsoft.com/office/drawing/2014/main" id="{0771F11E-FCD0-AE79-F9AC-BB940FE55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81" y="1228122"/>
            <a:ext cx="7101633" cy="2540000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Oval">
            <a:extLst>
              <a:ext uri="{FF2B5EF4-FFF2-40B4-BE49-F238E27FC236}">
                <a16:creationId xmlns:a16="http://schemas.microsoft.com/office/drawing/2014/main" id="{A8663468-C94B-B67C-993B-92903775FCC8}"/>
              </a:ext>
            </a:extLst>
          </p:cNvPr>
          <p:cNvSpPr/>
          <p:nvPr/>
        </p:nvSpPr>
        <p:spPr>
          <a:xfrm>
            <a:off x="1866121" y="1735494"/>
            <a:ext cx="905071" cy="1916730"/>
          </a:xfrm>
          <a:prstGeom prst="ellipse">
            <a:avLst/>
          </a:prstGeom>
          <a:ln w="25400">
            <a:solidFill>
              <a:srgbClr val="2A00E8"/>
            </a:solidFill>
            <a:miter lim="400000"/>
          </a:ln>
        </p:spPr>
        <p:txBody>
          <a:bodyPr lIns="38100" tIns="38100" rIns="38100" bIns="38100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</a:defRPr>
            </a:pPr>
            <a:endParaRPr/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9063ACCD-C962-8659-B072-3C20CE1D129B}"/>
              </a:ext>
            </a:extLst>
          </p:cNvPr>
          <p:cNvSpPr/>
          <p:nvPr/>
        </p:nvSpPr>
        <p:spPr>
          <a:xfrm>
            <a:off x="4331477" y="1313281"/>
            <a:ext cx="837681" cy="2338943"/>
          </a:xfrm>
          <a:prstGeom prst="ellipse">
            <a:avLst/>
          </a:prstGeom>
          <a:ln w="25400">
            <a:solidFill>
              <a:srgbClr val="2A00E8"/>
            </a:solidFill>
            <a:miter lim="400000"/>
          </a:ln>
        </p:spPr>
        <p:txBody>
          <a:bodyPr lIns="38100" tIns="38100" rIns="38100" bIns="38100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</a:defRPr>
            </a:pPr>
            <a:endParaRPr/>
          </a:p>
        </p:txBody>
      </p:sp>
      <p:sp>
        <p:nvSpPr>
          <p:cNvPr id="10" name="Erich Vogt">
            <a:extLst>
              <a:ext uri="{FF2B5EF4-FFF2-40B4-BE49-F238E27FC236}">
                <a16:creationId xmlns:a16="http://schemas.microsoft.com/office/drawing/2014/main" id="{B14ABD50-3EB7-98AF-ADB2-6330EFE3941C}"/>
              </a:ext>
            </a:extLst>
          </p:cNvPr>
          <p:cNvSpPr/>
          <p:nvPr/>
        </p:nvSpPr>
        <p:spPr>
          <a:xfrm>
            <a:off x="4935147" y="1019793"/>
            <a:ext cx="727763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defRPr>
                <a:solidFill>
                  <a:srgbClr val="4D00E6"/>
                </a:solidFill>
                <a:uFill>
                  <a:solidFill>
                    <a:srgbClr val="4D00E6"/>
                  </a:solidFill>
                </a:uFill>
              </a:defRPr>
            </a:lvl1pPr>
          </a:lstStyle>
          <a:p>
            <a:r>
              <a:rPr sz="1100">
                <a:latin typeface="Arial" panose="020B0604020202020204" pitchFamily="34" charset="0"/>
                <a:cs typeface="Arial" panose="020B0604020202020204" pitchFamily="34" charset="0"/>
              </a:rPr>
              <a:t>Erich Vogt</a:t>
            </a:r>
          </a:p>
        </p:txBody>
      </p:sp>
      <p:sp>
        <p:nvSpPr>
          <p:cNvPr id="11" name="Toshimitsu Yamazaki">
            <a:extLst>
              <a:ext uri="{FF2B5EF4-FFF2-40B4-BE49-F238E27FC236}">
                <a16:creationId xmlns:a16="http://schemas.microsoft.com/office/drawing/2014/main" id="{C1F21EB7-794D-8F50-C188-0FA275059067}"/>
              </a:ext>
            </a:extLst>
          </p:cNvPr>
          <p:cNvSpPr/>
          <p:nvPr/>
        </p:nvSpPr>
        <p:spPr>
          <a:xfrm>
            <a:off x="923122" y="987197"/>
            <a:ext cx="1418658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defRPr>
                <a:solidFill>
                  <a:srgbClr val="4D00E6"/>
                </a:solidFill>
                <a:uFill>
                  <a:solidFill>
                    <a:srgbClr val="4D00E6"/>
                  </a:solidFill>
                </a:uFill>
              </a:defRPr>
            </a:lvl1pPr>
          </a:lstStyle>
          <a:p>
            <a:r>
              <a:rPr sz="1100" err="1">
                <a:latin typeface="Arial" panose="020B0604020202020204" pitchFamily="34" charset="0"/>
                <a:cs typeface="Arial" panose="020B0604020202020204" pitchFamily="34" charset="0"/>
              </a:rPr>
              <a:t>Toshimitsu</a:t>
            </a:r>
            <a:r>
              <a:rPr sz="1100">
                <a:latin typeface="Arial" panose="020B0604020202020204" pitchFamily="34" charset="0"/>
                <a:cs typeface="Arial" panose="020B0604020202020204" pitchFamily="34" charset="0"/>
              </a:rPr>
              <a:t> Yamazaki</a:t>
            </a:r>
          </a:p>
        </p:txBody>
      </p:sp>
      <p:pic>
        <p:nvPicPr>
          <p:cNvPr id="12" name="droppedImage.tiff" descr="droppedImage.tiff">
            <a:extLst>
              <a:ext uri="{FF2B5EF4-FFF2-40B4-BE49-F238E27FC236}">
                <a16:creationId xmlns:a16="http://schemas.microsoft.com/office/drawing/2014/main" id="{359D723A-444F-6E15-AB09-F86C67E89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514" y="941465"/>
            <a:ext cx="4521853" cy="31918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droppedImage.tiff" descr="droppedImage.tiff">
            <a:extLst>
              <a:ext uri="{FF2B5EF4-FFF2-40B4-BE49-F238E27FC236}">
                <a16:creationId xmlns:a16="http://schemas.microsoft.com/office/drawing/2014/main" id="{EF177C5C-70B5-FA93-AFF5-44F994E0E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81" y="4171146"/>
            <a:ext cx="2798648" cy="2110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droppedImage.tiff" descr="droppedImage.tiff">
            <a:extLst>
              <a:ext uri="{FF2B5EF4-FFF2-40B4-BE49-F238E27FC236}">
                <a16:creationId xmlns:a16="http://schemas.microsoft.com/office/drawing/2014/main" id="{7BB3324E-63AF-85F2-5484-D91DA8104B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0729" y="4144266"/>
            <a:ext cx="3064820" cy="2137783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5C0E3AD-E8CD-4D96-804D-01B0474144BA}"/>
              </a:ext>
            </a:extLst>
          </p:cNvPr>
          <p:cNvSpPr txBox="1"/>
          <p:nvPr/>
        </p:nvSpPr>
        <p:spPr>
          <a:xfrm>
            <a:off x="221405" y="3784968"/>
            <a:ext cx="4713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>
                <a:latin typeface="Arial" panose="020B0604020202020204" pitchFamily="34" charset="0"/>
                <a:cs typeface="Arial" panose="020B0604020202020204" pitchFamily="34" charset="0"/>
              </a:rPr>
              <a:t>520 Cyclotron MeV First beam (1974)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0F752F-2627-3FF0-EDCB-27E52D31EC88}"/>
              </a:ext>
            </a:extLst>
          </p:cNvPr>
          <p:cNvSpPr txBox="1"/>
          <p:nvPr/>
        </p:nvSpPr>
        <p:spPr>
          <a:xfrm>
            <a:off x="267311" y="6287515"/>
            <a:ext cx="4713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>
                <a:latin typeface="Arial" panose="020B0604020202020204" pitchFamily="34" charset="0"/>
                <a:cs typeface="Arial" panose="020B0604020202020204" pitchFamily="34" charset="0"/>
              </a:rPr>
              <a:t>M9B beamline build by University of Tokyo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B09506-BB8F-D1F8-D0AE-6ACF3856158C}"/>
              </a:ext>
            </a:extLst>
          </p:cNvPr>
          <p:cNvSpPr txBox="1"/>
          <p:nvPr/>
        </p:nvSpPr>
        <p:spPr>
          <a:xfrm>
            <a:off x="7386544" y="4142096"/>
            <a:ext cx="4713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>
                <a:latin typeface="Arial" panose="020B0604020202020204" pitchFamily="34" charset="0"/>
                <a:cs typeface="Arial" panose="020B0604020202020204" pitchFamily="34" charset="0"/>
              </a:rPr>
              <a:t>Visit of the Prime Minister of Japan (1989)</a:t>
            </a:r>
          </a:p>
        </p:txBody>
      </p:sp>
      <p:pic>
        <p:nvPicPr>
          <p:cNvPr id="18" name="droppedImage.tiff" descr="droppedImage.tiff">
            <a:extLst>
              <a:ext uri="{FF2B5EF4-FFF2-40B4-BE49-F238E27FC236}">
                <a16:creationId xmlns:a16="http://schemas.microsoft.com/office/drawing/2014/main" id="{8421ABFC-FC84-1B9F-13AC-BEB9573379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1638" y="4597549"/>
            <a:ext cx="2741601" cy="2124741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A097F7D-C087-B4AD-C218-7E4D8E200C34}"/>
              </a:ext>
            </a:extLst>
          </p:cNvPr>
          <p:cNvSpPr txBox="1"/>
          <p:nvPr/>
        </p:nvSpPr>
        <p:spPr>
          <a:xfrm>
            <a:off x="7386544" y="6075959"/>
            <a:ext cx="1845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>
                <a:latin typeface="Arial" panose="020B0604020202020204" pitchFamily="34" charset="0"/>
                <a:cs typeface="Arial" panose="020B0604020202020204" pitchFamily="34" charset="0"/>
              </a:rPr>
              <a:t>Osaka beamline at ISAC</a:t>
            </a:r>
          </a:p>
        </p:txBody>
      </p:sp>
    </p:spTree>
    <p:extLst>
      <p:ext uri="{BB962C8B-B14F-4D97-AF65-F5344CB8AC3E}">
        <p14:creationId xmlns:p14="http://schemas.microsoft.com/office/powerpoint/2010/main" val="1844026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ED43F0D-4CC4-2B21-0A19-692E3222EA01}"/>
              </a:ext>
            </a:extLst>
          </p:cNvPr>
          <p:cNvSpPr txBox="1">
            <a:spLocks/>
          </p:cNvSpPr>
          <p:nvPr/>
        </p:nvSpPr>
        <p:spPr>
          <a:xfrm>
            <a:off x="147675" y="395210"/>
            <a:ext cx="10103230" cy="5773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00B0F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TRIUMF – Japan Historical Connections</a:t>
            </a:r>
          </a:p>
        </p:txBody>
      </p:sp>
      <p:pic>
        <p:nvPicPr>
          <p:cNvPr id="2" name="droppedImage.tiff" descr="droppedImage.tiff">
            <a:extLst>
              <a:ext uri="{FF2B5EF4-FFF2-40B4-BE49-F238E27FC236}">
                <a16:creationId xmlns:a16="http://schemas.microsoft.com/office/drawing/2014/main" id="{C8D2B4D4-E6C1-C2A2-E9EB-C168C426E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16" y="1028367"/>
            <a:ext cx="3111501" cy="4375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droppedImage.tiff" descr="droppedImage.tiff">
            <a:extLst>
              <a:ext uri="{FF2B5EF4-FFF2-40B4-BE49-F238E27FC236}">
                <a16:creationId xmlns:a16="http://schemas.microsoft.com/office/drawing/2014/main" id="{FA20310F-E862-5409-EC75-38F191BC2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176" y="1101219"/>
            <a:ext cx="3644900" cy="2965667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droppedImage.tiff" descr="droppedImage.tiff">
            <a:extLst>
              <a:ext uri="{FF2B5EF4-FFF2-40B4-BE49-F238E27FC236}">
                <a16:creationId xmlns:a16="http://schemas.microsoft.com/office/drawing/2014/main" id="{926EBD58-C7A4-4073-BD81-B7701951ED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614" y="4066886"/>
            <a:ext cx="4002024" cy="26416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4E63A7-268F-94C4-D0DB-6130606949AD}"/>
              </a:ext>
            </a:extLst>
          </p:cNvPr>
          <p:cNvSpPr txBox="1"/>
          <p:nvPr/>
        </p:nvSpPr>
        <p:spPr>
          <a:xfrm>
            <a:off x="147675" y="5415205"/>
            <a:ext cx="27017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>
                <a:latin typeface="Arial" panose="020B0604020202020204" pitchFamily="34" charset="0"/>
                <a:cs typeface="Arial" panose="020B0604020202020204" pitchFamily="34" charset="0"/>
              </a:rPr>
              <a:t>KEK and TRIUMF worked very closely on the JHF, KAON, J-PARC projects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EEE5BA-F76F-C377-B638-5CED019CDAF9}"/>
              </a:ext>
            </a:extLst>
          </p:cNvPr>
          <p:cNvSpPr txBox="1"/>
          <p:nvPr/>
        </p:nvSpPr>
        <p:spPr>
          <a:xfrm>
            <a:off x="7863434" y="1425092"/>
            <a:ext cx="3902384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400">
                <a:latin typeface="Arial"/>
                <a:cs typeface="Arial"/>
              </a:rPr>
              <a:t>TRIUMF has had joint positions with IPMU, Osaka, and others</a:t>
            </a:r>
          </a:p>
          <a:p>
            <a:pPr marL="342900" indent="-342900"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n-CA" sz="2400">
              <a:latin typeface="Arial"/>
              <a:cs typeface="Arial"/>
            </a:endParaRPr>
          </a:p>
          <a:p>
            <a:pPr marL="342900" indent="-34290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400">
                <a:latin typeface="Arial"/>
                <a:cs typeface="Arial"/>
              </a:rPr>
              <a:t>TRIUMF also has a long history of cooperation with KEK via MOUs and other activities (symposia, exchanges, administrative support, etc.)</a:t>
            </a:r>
          </a:p>
          <a:p>
            <a:endParaRPr lang="en-CA" sz="1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0987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6B26CCC-2076-4640-910C-5DA4151CF6BD}"/>
              </a:ext>
            </a:extLst>
          </p:cNvPr>
          <p:cNvSpPr txBox="1">
            <a:spLocks/>
          </p:cNvSpPr>
          <p:nvPr/>
        </p:nvSpPr>
        <p:spPr>
          <a:xfrm>
            <a:off x="147675" y="395210"/>
            <a:ext cx="7701565" cy="5773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00B0F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TRIUMF – KEK related collaborations</a:t>
            </a:r>
          </a:p>
        </p:txBody>
      </p:sp>
      <p:pic>
        <p:nvPicPr>
          <p:cNvPr id="4" name="Picture 3" descr="C:\Users\seanlee\Desktop\KEK Duncan\Photos\Photos for G&amp;M\0106_xlarge.jpg">
            <a:extLst>
              <a:ext uri="{FF2B5EF4-FFF2-40B4-BE49-F238E27FC236}">
                <a16:creationId xmlns:a16="http://schemas.microsoft.com/office/drawing/2014/main" id="{7A475D6E-9A61-49C6-AD4D-48F83746B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239" y="945402"/>
            <a:ext cx="4220736" cy="279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938A77-F3B1-4913-8526-D9F7BDEEA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788" y="2217221"/>
            <a:ext cx="2685749" cy="1342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ACE432-774F-436F-8F86-F96AC72DF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570" y="2119082"/>
            <a:ext cx="1773556" cy="14410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E81E33-4599-47EB-8B2C-AD0B9DCD1E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4819" y="4525849"/>
            <a:ext cx="2150444" cy="115801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DD5EC4D-DA97-43D8-ACB6-3045ED6C3A43}"/>
              </a:ext>
            </a:extLst>
          </p:cNvPr>
          <p:cNvGrpSpPr/>
          <p:nvPr/>
        </p:nvGrpSpPr>
        <p:grpSpPr>
          <a:xfrm>
            <a:off x="4454062" y="4363132"/>
            <a:ext cx="2605147" cy="1320731"/>
            <a:chOff x="4364011" y="2653331"/>
            <a:chExt cx="2370276" cy="122158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1F1D018-3627-43B6-B935-AF0DD676DF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31"/>
            <a:stretch/>
          </p:blipFill>
          <p:spPr>
            <a:xfrm>
              <a:off x="4364011" y="2653331"/>
              <a:ext cx="2370276" cy="122158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10849A7-EF47-4E0E-A67E-EB3CE267EE3A}"/>
                </a:ext>
              </a:extLst>
            </p:cNvPr>
            <p:cNvSpPr txBox="1"/>
            <p:nvPr/>
          </p:nvSpPr>
          <p:spPr>
            <a:xfrm>
              <a:off x="6054830" y="3574829"/>
              <a:ext cx="679457" cy="300082"/>
            </a:xfrm>
            <a:prstGeom prst="rect">
              <a:avLst/>
            </a:prstGeom>
            <a:solidFill>
              <a:srgbClr val="5D5950"/>
            </a:solidFill>
          </p:spPr>
          <p:txBody>
            <a:bodyPr wrap="square" lIns="137160" rIns="137160" rtlCol="0">
              <a:spAutoFit/>
            </a:bodyPr>
            <a:lstStyle/>
            <a:p>
              <a:r>
                <a:rPr lang="en-US" sz="1350">
                  <a:solidFill>
                    <a:srgbClr val="FFFFFF"/>
                  </a:solidFill>
                  <a:latin typeface="Myriad Pro"/>
                  <a:cs typeface="Myriad Pro"/>
                </a:rPr>
                <a:t>UCN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966860D-BBBA-4688-A45F-DFA0253774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397" y="3871172"/>
            <a:ext cx="4220736" cy="28160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FA7720-CBA7-9196-26A0-47CBC0E28C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0055" y="2169843"/>
            <a:ext cx="1183522" cy="133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9687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cf6bd6-7284-4d82-8c92-c853760d1ba9" xsi:nil="true"/>
    <lcf76f155ced4ddcb4097134ff3c332f xmlns="c4ec9eeb-f5a3-4306-87f0-3a95892f2eb2">
      <Terms xmlns="http://schemas.microsoft.com/office/infopath/2007/PartnerControls"/>
    </lcf76f155ced4ddcb4097134ff3c332f>
    <SharedWithUsers xmlns="e6cf6bd6-7284-4d82-8c92-c853760d1ba9">
      <UserInfo>
        <DisplayName>Nigel Smith</DisplayName>
        <AccountId>332</AccountId>
        <AccountType/>
      </UserInfo>
      <UserInfo>
        <DisplayName>Pietro Giampa</DisplayName>
        <AccountId>221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EE5AD5872E0443B1100E40D9A9A241" ma:contentTypeVersion="18" ma:contentTypeDescription="Create a new document." ma:contentTypeScope="" ma:versionID="ef947230a21df7b35e7602502f0c9682">
  <xsd:schema xmlns:xsd="http://www.w3.org/2001/XMLSchema" xmlns:xs="http://www.w3.org/2001/XMLSchema" xmlns:p="http://schemas.microsoft.com/office/2006/metadata/properties" xmlns:ns2="c4ec9eeb-f5a3-4306-87f0-3a95892f2eb2" xmlns:ns3="e6cf6bd6-7284-4d82-8c92-c853760d1ba9" targetNamespace="http://schemas.microsoft.com/office/2006/metadata/properties" ma:root="true" ma:fieldsID="a1b1f28edc1da4dde5e59e679c4a77df" ns2:_="" ns3:_="">
    <xsd:import namespace="c4ec9eeb-f5a3-4306-87f0-3a95892f2eb2"/>
    <xsd:import namespace="e6cf6bd6-7284-4d82-8c92-c853760d1b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ec9eeb-f5a3-4306-87f0-3a95892f2e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ae3b54c-c226-4f74-9573-cd9558e4dc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cf6bd6-7284-4d82-8c92-c853760d1ba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d9e9e05-485a-440a-b865-ccfb1a77c6ac}" ma:internalName="TaxCatchAll" ma:showField="CatchAllData" ma:web="e6cf6bd6-7284-4d82-8c92-c853760d1ba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281DE5-48EA-4B65-9B30-5C9A9DAB6720}">
  <ds:schemaRefs>
    <ds:schemaRef ds:uri="c4ec9eeb-f5a3-4306-87f0-3a95892f2eb2"/>
    <ds:schemaRef ds:uri="e6cf6bd6-7284-4d82-8c92-c853760d1ba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E5BB81A-3552-44ED-B838-F26C9F34E0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37A326-CF20-498C-B95F-517848834138}">
  <ds:schemaRefs>
    <ds:schemaRef ds:uri="c4ec9eeb-f5a3-4306-87f0-3a95892f2eb2"/>
    <ds:schemaRef ds:uri="e6cf6bd6-7284-4d82-8c92-c853760d1ba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</TotalTime>
  <Words>1326</Words>
  <Application>Microsoft Macintosh PowerPoint</Application>
  <PresentationFormat>Widescreen</PresentationFormat>
  <Paragraphs>200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Arial </vt:lpstr>
      <vt:lpstr>Calibri</vt:lpstr>
      <vt:lpstr>Calibri Light</vt:lpstr>
      <vt:lpstr>Helvetica Neue</vt:lpstr>
      <vt:lpstr>Helvetica Neue Light</vt:lpstr>
      <vt:lpstr>Helvetica Neue Medium</vt:lpstr>
      <vt:lpstr>Helvetica Neue Medium</vt:lpstr>
      <vt:lpstr>Myriad Pro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 Hay ce:p q̓ə ありがとう!​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Kathryn Hayashi</dc:creator>
  <cp:lastModifiedBy>Nigel Smith</cp:lastModifiedBy>
  <cp:revision>9</cp:revision>
  <cp:lastPrinted>2024-10-23T22:50:32Z</cp:lastPrinted>
  <dcterms:created xsi:type="dcterms:W3CDTF">2023-03-13T16:57:06Z</dcterms:created>
  <dcterms:modified xsi:type="dcterms:W3CDTF">2026-09-28T16:02:41Z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0x010100B2EE5AD5872E0443B1100E40D9A9A241</vt:lpwstr>
  </property>
  <property fmtid="{D5CDD505-2E9C-101B-9397-08002B2CF9AE}" pid="3" name="MediaServiceImageTags">
    <vt:lpwstr/>
  </property>
</Properties>
</file>