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31"/>
  </p:notesMasterIdLst>
  <p:handoutMasterIdLst>
    <p:handoutMasterId r:id="rId32"/>
  </p:handoutMasterIdLst>
  <p:sldIdLst>
    <p:sldId id="291" r:id="rId4"/>
    <p:sldId id="10290" r:id="rId5"/>
    <p:sldId id="879" r:id="rId6"/>
    <p:sldId id="2094" r:id="rId7"/>
    <p:sldId id="10289" r:id="rId8"/>
    <p:sldId id="1514" r:id="rId9"/>
    <p:sldId id="419" r:id="rId10"/>
    <p:sldId id="10299" r:id="rId11"/>
    <p:sldId id="10291" r:id="rId12"/>
    <p:sldId id="2242" r:id="rId13"/>
    <p:sldId id="1912" r:id="rId14"/>
    <p:sldId id="306" r:id="rId15"/>
    <p:sldId id="441" r:id="rId16"/>
    <p:sldId id="10204" r:id="rId17"/>
    <p:sldId id="10300" r:id="rId18"/>
    <p:sldId id="10301" r:id="rId19"/>
    <p:sldId id="5420" r:id="rId20"/>
    <p:sldId id="10253" r:id="rId21"/>
    <p:sldId id="10302" r:id="rId22"/>
    <p:sldId id="10261" r:id="rId23"/>
    <p:sldId id="5440" r:id="rId24"/>
    <p:sldId id="256" r:id="rId25"/>
    <p:sldId id="10224" r:id="rId26"/>
    <p:sldId id="314" r:id="rId27"/>
    <p:sldId id="2103" r:id="rId28"/>
    <p:sldId id="467" r:id="rId29"/>
    <p:sldId id="1020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52CC17-F78A-A852-B911-953B52C193EF}" name="Suresh Saminathan" initials="SS" userId="S::suresh@triumf.ca::bc9eb9b7-c400-4c67-8405-0784916e500a" providerId="AD"/>
  <p188:author id="{1CDBB32C-B9C0-B5D7-6D56-B522CE207608}" name="Alexander Gottberg" initials="AG" userId="S::gottberg@triumf.ca::78061ade-8422-47e0-b8e9-57f3b70c64a8" providerId="AD"/>
  <p188:author id="{A3D6F053-56F1-0303-E2BA-60C1C8001C58}" name="Thomas Planche" initials="TP" userId="S::tplanche@triumf.ca::bcf3ad47-b50c-4b50-ba0d-4fac97d91923" providerId="AD"/>
  <p188:author id="{8A555FE8-6AC6-FF69-2786-77FD433DDC2A}" name="Bob Laxdal" initials="BL" userId="S::lax@triumf.ca::64c737b3-87cf-410d-aa6b-4807a52003f7" providerId="AD"/>
  <p188:author id="{7AD025F0-35F1-2AFF-0A70-9AB6B91CC98F}" name="Oliver Kester" initials="OK" userId="S::okester@triumf.ca::b69a5804-67a3-46bb-93da-bc22b030f8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FF"/>
    <a:srgbClr val="FFFFFF"/>
    <a:srgbClr val="0096FF"/>
    <a:srgbClr val="00A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09-27T20:19:49.076"/>
    <p1510:client id="{7CDA299E-29F4-4A78-B1A5-A75BBF95C2B5}" v="1427" dt="2026-09-28T05:04:43.927"/>
    <p1510:client id="{DB286805-0DC0-4512-ACE7-A86803FFFCBE}" v="1267" dt="2026-09-27T16:03:14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9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28B2-28B8-364D-9670-4B162B54CA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15AF5-5D84-804C-BA78-8F8C31435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2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487CE-4BC8-F744-A3DE-180CA8258505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76310-DAD6-EE4F-ABB6-4124C82A7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0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3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08EE0-F671-5A48-AE26-ED94D7DF6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51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entire shielding construction had to be split into layers to allow for all the components to be built and placed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88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23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68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41705-E0DF-95AE-3FA9-4F316002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C852B-5B6A-4EDF-0983-3D3255B99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AAD9E-CE9C-1A35-97AF-C5B8D76E5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641D6-4AA6-213E-0169-C839E8DD7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76310-DAD6-EE4F-ABB6-4124C82A748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71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92020D0-FFB1-4BB8-89D8-2E5665C8E89B}" type="slidenum">
              <a:rPr lang="de-DE" altLang="de-DE" smtClean="0"/>
              <a:pPr/>
              <a:t>26</a:t>
            </a:fld>
            <a:endParaRPr lang="de-DE" altLang="de-DE"/>
          </a:p>
        </p:txBody>
      </p:sp>
      <p:sp>
        <p:nvSpPr>
          <p:cNvPr id="276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39738"/>
            <a:endParaRPr lang="en-CA" altLang="de-DE"/>
          </a:p>
        </p:txBody>
      </p:sp>
    </p:spTree>
    <p:extLst>
      <p:ext uri="{BB962C8B-B14F-4D97-AF65-F5344CB8AC3E}">
        <p14:creationId xmlns:p14="http://schemas.microsoft.com/office/powerpoint/2010/main" val="330542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07/05/2017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Presentation Subtitle-Arial Regular 16-Title Case</a:t>
            </a:r>
          </a:p>
          <a:p>
            <a:pPr lvl="0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/>
              <a:t>Author’s Full Name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7C3A44A-8559-4B32-B711-21293809323D}"/>
              </a:ext>
            </a:extLst>
          </p:cNvPr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90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t>2023-08-02</a:t>
            </a:r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2010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ADBE0-CCD2-8E57-0F97-04D1338C97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E5356C6-52CB-1796-827B-8F71F69F4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7578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B8EB01-F273-D4E3-2A5F-EA1409BDA4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85061B2-6D6C-682B-33E4-BE57E2AE6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963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AC-I IH cavity">
    <p:bg>
      <p:bgPr>
        <a:blipFill dpi="0" rotWithShape="1">
          <a:blip r:embed="rId2">
            <a:lum/>
          </a:blip>
          <a:srcRect/>
          <a:stretch>
            <a:fillRect l="52000" t="15000" b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0"/>
            <a:ext cx="6580413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B1B79-5956-4E84-9500-79CB1C04F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618716-85DE-9A14-3D23-1D5044F2EC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5D4FF6F-13F7-1DFF-1644-328F87BC4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9682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2864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2" name="Picture 1" descr="A high angle view of a factory&#10;&#10;Description automatically generated">
            <a:extLst>
              <a:ext uri="{FF2B5EF4-FFF2-40B4-BE49-F238E27FC236}">
                <a16:creationId xmlns:a16="http://schemas.microsoft.com/office/drawing/2014/main" id="{C3B7DD6D-4BF9-784A-0FE3-7A64571710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68" r="15537"/>
          <a:stretch/>
        </p:blipFill>
        <p:spPr>
          <a:xfrm>
            <a:off x="4949687" y="0"/>
            <a:ext cx="6605086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1231781-6C3A-F46B-3525-B9C1EAD777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D4E25E-1D88-1BAC-B93C-42390E572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93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431437" y="103632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973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3" y="6319111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rgbClr val="0096FF"/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rgbClr val="0096FF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345254" y="554401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203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B4D2E5-A324-F852-36EF-ACD6884538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3536F6-C69F-F016-0379-7F2EF02212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919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B1B79-5956-4E84-9500-79CB1C04F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655AC9-1413-4E49-84D6-EC822D5472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943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2139F4-C0CC-4118-AFB3-10BD27C035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18537B-0C8A-BC46-E1BD-59F5414FB8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85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8B4F74-F133-4C16-A161-A65AE2E97D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ADC31-D798-ED5B-F6D9-0045386DDF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1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937360-E6AB-4ECA-857C-1B8BA246A4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766B2-F5D9-4736-BA6A-F28D8CF8CA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7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rol Room 1">
    <p:bg>
      <p:bgPr>
        <a:blipFill dpi="0" rotWithShape="1">
          <a:blip r:embed="rId2">
            <a:lum/>
          </a:blip>
          <a:srcRect/>
          <a:tile tx="0" ty="0" sx="100000" sy="100000" flip="none" algn="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B1B79-5956-4E84-9500-79CB1C04F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655AC9-1413-4E49-84D6-EC822D5472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3633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71436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97875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58698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83727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36350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20397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90715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9317815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11565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47446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78122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272603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83925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Agenda Item Title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71323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BS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PXYZ – WBS Name (WBSX)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Please add your updates here, 1-2 accomplishment and 1-2 issues, pictures are welcome.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17156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60657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Slide Title—Arial Bold 24-Cyan Blue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F50C3FB-677A-4824-83C3-D879A44A57F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4578882" cy="2937765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2000"/>
            </a:lvl2pPr>
            <a:lvl3pPr>
              <a:defRPr sz="1800"/>
            </a:lvl3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91540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E1EA9860-793B-E742-8B95-15AC81A1C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8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8039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6572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79" r:id="rId4"/>
    <p:sldLayoutId id="2147483680" r:id="rId5"/>
    <p:sldLayoutId id="2147483677" r:id="rId6"/>
    <p:sldLayoutId id="2147483678" r:id="rId7"/>
    <p:sldLayoutId id="2147483672" r:id="rId8"/>
    <p:sldLayoutId id="2147483683" r:id="rId9"/>
    <p:sldLayoutId id="2147483698" r:id="rId10"/>
    <p:sldLayoutId id="2147483664" r:id="rId11"/>
    <p:sldLayoutId id="2147483668" r:id="rId12"/>
    <p:sldLayoutId id="2147483669" r:id="rId13"/>
    <p:sldLayoutId id="2147483682" r:id="rId14"/>
    <p:sldLayoutId id="2147483681" r:id="rId15"/>
    <p:sldLayoutId id="2147483666" r:id="rId16"/>
    <p:sldLayoutId id="214748367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76" r:id="rId28"/>
    <p:sldLayoutId id="2147483697" r:id="rId29"/>
    <p:sldLayoutId id="2147483699" r:id="rId30"/>
    <p:sldLayoutId id="2147483700" r:id="rId31"/>
    <p:sldLayoutId id="2147483701" r:id="rId32"/>
    <p:sldLayoutId id="2147483703" r:id="rId3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0.jpeg"/><Relationship Id="rId5" Type="http://schemas.openxmlformats.org/officeDocument/2006/relationships/image" Target="../media/image79.emf"/><Relationship Id="rId4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94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12" Type="http://schemas.openxmlformats.org/officeDocument/2006/relationships/image" Target="../media/image93.jpeg"/><Relationship Id="rId17" Type="http://schemas.openxmlformats.org/officeDocument/2006/relationships/image" Target="../media/image98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5" Type="http://schemas.openxmlformats.org/officeDocument/2006/relationships/image" Target="../media/image9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emf"/><Relationship Id="rId14" Type="http://schemas.openxmlformats.org/officeDocument/2006/relationships/image" Target="../media/image9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725" y="1748296"/>
            <a:ext cx="3937851" cy="2082023"/>
          </a:xfrm>
        </p:spPr>
        <p:txBody>
          <a:bodyPr>
            <a:normAutofit/>
          </a:bodyPr>
          <a:lstStyle/>
          <a:p>
            <a:r>
              <a:rPr lang="en-US" sz="4400"/>
              <a:t>New TRIUMF facility:  ARIEL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1743" y="3830319"/>
            <a:ext cx="3938833" cy="2407921"/>
          </a:xfrm>
        </p:spPr>
        <p:txBody>
          <a:bodyPr>
            <a:normAutofit/>
          </a:bodyPr>
          <a:lstStyle/>
          <a:p>
            <a:r>
              <a:rPr lang="en-US" sz="2400"/>
              <a:t>Oliver Kester</a:t>
            </a:r>
          </a:p>
          <a:p>
            <a:r>
              <a:rPr lang="en-US"/>
              <a:t>Director, Accelerator Division</a:t>
            </a:r>
          </a:p>
          <a:p>
            <a:r>
              <a:rPr lang="en-US" sz="1600"/>
              <a:t>for the ARIEL team</a:t>
            </a:r>
            <a:br>
              <a:rPr lang="en-US" sz="1600"/>
            </a:br>
            <a:endParaRPr lang="en-US" sz="1600"/>
          </a:p>
          <a:p>
            <a:r>
              <a:rPr lang="en-US"/>
              <a:t>KEK / TRIUMF Symposium</a:t>
            </a:r>
            <a:br>
              <a:rPr lang="en-US"/>
            </a:br>
            <a:r>
              <a:rPr lang="en-US"/>
              <a:t>September 28, 2025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466BF7-32EA-4ED2-3148-4B4EA18AA26C}"/>
              </a:ext>
            </a:extLst>
          </p:cNvPr>
          <p:cNvSpPr/>
          <p:nvPr/>
        </p:nvSpPr>
        <p:spPr>
          <a:xfrm>
            <a:off x="492441" y="1582340"/>
            <a:ext cx="7158040" cy="45550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CA" sz="2800" dirty="0"/>
              <a:t>The Advanced Rare </a:t>
            </a:r>
            <a:r>
              <a:rPr lang="en-CA" sz="2800" dirty="0" err="1"/>
              <a:t>IsotopE</a:t>
            </a:r>
            <a:r>
              <a:rPr lang="en-CA" sz="2800" dirty="0"/>
              <a:t> Laboratory (ARIEL) is the world’s most powerful Isotope Separation </a:t>
            </a:r>
            <a:r>
              <a:rPr lang="en-CA" sz="2800" dirty="0" err="1"/>
              <a:t>OnLine</a:t>
            </a:r>
            <a:r>
              <a:rPr lang="en-CA" sz="2800" dirty="0"/>
              <a:t> (ISOL) complex.</a:t>
            </a:r>
            <a:endParaRPr lang="en-CA" sz="2000" dirty="0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CA" sz="2800" dirty="0"/>
              <a:t>It will triple the present rare isotope capabilities of the Isotope and </a:t>
            </a:r>
            <a:r>
              <a:rPr lang="en-CA" sz="2800" dirty="0" err="1"/>
              <a:t>ACcelerator</a:t>
            </a:r>
            <a:r>
              <a:rPr lang="en-CA" sz="2800" dirty="0"/>
              <a:t>  facility (ISAC).</a:t>
            </a:r>
            <a:endParaRPr lang="en-CA" sz="2800" dirty="0">
              <a:cs typeface="Arial"/>
            </a:endParaRP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CA" sz="2800" dirty="0"/>
              <a:t>ARIEL is the only rare isotope facility that will provide three RIB beams simultaneously to experiments.</a:t>
            </a:r>
            <a:endParaRPr lang="en-CA" sz="2800" dirty="0">
              <a:cs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8D6091-1F40-ECB0-AA15-05EF6F7A723F}"/>
              </a:ext>
            </a:extLst>
          </p:cNvPr>
          <p:cNvSpPr txBox="1">
            <a:spLocks/>
          </p:cNvSpPr>
          <p:nvPr/>
        </p:nvSpPr>
        <p:spPr>
          <a:xfrm>
            <a:off x="626401" y="504000"/>
            <a:ext cx="7247600" cy="650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600">
                <a:latin typeface="Arial"/>
                <a:cs typeface="Arial"/>
              </a:rPr>
              <a:t>ARIEL: ISAC</a:t>
            </a:r>
            <a:r>
              <a:rPr lang="en-CA" sz="3600">
                <a:latin typeface="Arial"/>
                <a:cs typeface="Arial"/>
              </a:rPr>
              <a:t>×</a:t>
            </a:r>
            <a:r>
              <a:rPr lang="en-US" sz="3600">
                <a:latin typeface="Arial"/>
                <a:cs typeface="Arial"/>
              </a:rPr>
              <a:t>3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869853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BE3810-DA27-244E-9D26-23E663407181}"/>
              </a:ext>
            </a:extLst>
          </p:cNvPr>
          <p:cNvSpPr/>
          <p:nvPr/>
        </p:nvSpPr>
        <p:spPr>
          <a:xfrm>
            <a:off x="0" y="6737"/>
            <a:ext cx="2322929" cy="67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10D05C-1401-044B-988E-53BD4F32500A}"/>
              </a:ext>
            </a:extLst>
          </p:cNvPr>
          <p:cNvSpPr txBox="1"/>
          <p:nvPr/>
        </p:nvSpPr>
        <p:spPr>
          <a:xfrm>
            <a:off x="7350745" y="6047440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TRIUMF campus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26009AE-01C8-C7B4-DBAB-24ECCDF8F9F4}"/>
              </a:ext>
            </a:extLst>
          </p:cNvPr>
          <p:cNvGrpSpPr/>
          <p:nvPr/>
        </p:nvGrpSpPr>
        <p:grpSpPr>
          <a:xfrm>
            <a:off x="5826898" y="441229"/>
            <a:ext cx="6324495" cy="6305090"/>
            <a:chOff x="5985431" y="563481"/>
            <a:chExt cx="6165962" cy="618283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FBFE2F-8F67-0E46-AB47-BD34E189E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5431" y="563481"/>
              <a:ext cx="6165962" cy="5361706"/>
            </a:xfrm>
            <a:prstGeom prst="rect">
              <a:avLst/>
            </a:prstGeom>
          </p:spPr>
        </p:pic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378E7631-26DB-8B6F-3994-8B89D0A7F1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1033" t="66344" r="13302" b="24787"/>
            <a:stretch/>
          </p:blipFill>
          <p:spPr>
            <a:xfrm>
              <a:off x="10316884" y="5794407"/>
              <a:ext cx="1223806" cy="95191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EC3D8CF-FC88-0745-AD9F-0DC6A0F60DC4}"/>
              </a:ext>
            </a:extLst>
          </p:cNvPr>
          <p:cNvSpPr txBox="1"/>
          <p:nvPr/>
        </p:nvSpPr>
        <p:spPr>
          <a:xfrm>
            <a:off x="405386" y="463986"/>
            <a:ext cx="6487027" cy="6083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9FDF"/>
                </a:solidFill>
              </a:rPr>
              <a:t>ARIEL</a:t>
            </a:r>
            <a:r>
              <a:rPr lang="en-US" sz="2800" b="1" dirty="0">
                <a:solidFill>
                  <a:srgbClr val="009FDF"/>
                </a:solidFill>
              </a:rPr>
              <a:t>  - </a:t>
            </a:r>
            <a:r>
              <a:rPr lang="en-US" sz="2400" b="1" dirty="0"/>
              <a:t>TRIUMF’s flagship project</a:t>
            </a:r>
          </a:p>
          <a:p>
            <a:endParaRPr lang="en-US" sz="20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Simultaneous RIB production from 3 targets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50 kW existing ISAC proton target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50kW new ARIEL proton target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100kW new ARIEL electron target</a:t>
            </a:r>
            <a:endParaRPr lang="en-US" sz="2400" dirty="0">
              <a:solidFill>
                <a:srgbClr val="00B0F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Multi-user capability with more and new isotopes for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Nuclear Structure and Dynamics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Nuclear Astrophysics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Fundamental Symmetries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Materials Science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Life Sciences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Unique beam preparation and transport system (</a:t>
            </a:r>
            <a:r>
              <a:rPr lang="en-US" sz="2000" dirty="0" err="1"/>
              <a:t>CANadian</a:t>
            </a:r>
            <a:r>
              <a:rPr lang="en-US" sz="2000" dirty="0"/>
              <a:t> Rare isotope facility with Electron </a:t>
            </a:r>
            <a:br>
              <a:rPr lang="en-US" sz="2000" dirty="0"/>
            </a:br>
            <a:r>
              <a:rPr lang="en-US" sz="2000" dirty="0"/>
              <a:t>Beam ion source - CANREB)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High resolution separator</a:t>
            </a:r>
          </a:p>
          <a:p>
            <a:pPr marL="742950" lvl="1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Beam preparation with RFQ cooler buncher and EBIS</a:t>
            </a:r>
          </a:p>
        </p:txBody>
      </p:sp>
    </p:spTree>
    <p:extLst>
      <p:ext uri="{BB962C8B-B14F-4D97-AF65-F5344CB8AC3E}">
        <p14:creationId xmlns:p14="http://schemas.microsoft.com/office/powerpoint/2010/main" val="41704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C50C233D-36B4-AF41-B93D-9058BB51E7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006062" y="1006061"/>
            <a:ext cx="6874408" cy="486228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CA6FF59-A333-AE40-9C6C-A4BBA7DA45C6}"/>
              </a:ext>
            </a:extLst>
          </p:cNvPr>
          <p:cNvSpPr/>
          <p:nvPr/>
        </p:nvSpPr>
        <p:spPr>
          <a:xfrm>
            <a:off x="4862285" y="6052457"/>
            <a:ext cx="6705601" cy="805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EB87FA9B-6FDE-684A-ADE9-E025E160CA77}"/>
              </a:ext>
            </a:extLst>
          </p:cNvPr>
          <p:cNvSpPr txBox="1">
            <a:spLocks/>
          </p:cNvSpPr>
          <p:nvPr/>
        </p:nvSpPr>
        <p:spPr>
          <a:xfrm>
            <a:off x="5459727" y="296562"/>
            <a:ext cx="6354510" cy="999575"/>
          </a:xfrm>
          <a:prstGeom prst="rect">
            <a:avLst/>
          </a:prstGeom>
        </p:spPr>
        <p:txBody>
          <a:bodyPr lIns="91440" tIns="45720" rIns="91440" bIns="4572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CA" sz="3200" dirty="0"/>
              <a:t>Development of ARIEL – the ARIEL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99EFDE-037C-3EB8-2BC4-CD62C32661B5}"/>
              </a:ext>
            </a:extLst>
          </p:cNvPr>
          <p:cNvSpPr txBox="1"/>
          <p:nvPr/>
        </p:nvSpPr>
        <p:spPr>
          <a:xfrm>
            <a:off x="5459727" y="1112518"/>
            <a:ext cx="6530055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sz="1800" dirty="0"/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ARIEL-I (2012 - 2014)</a:t>
            </a:r>
            <a:br>
              <a:rPr lang="en-CA" sz="2000" dirty="0"/>
            </a:b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e-Linac, beam tunnel, target building</a:t>
            </a:r>
            <a:br>
              <a:rPr lang="en-CA" sz="2000" dirty="0"/>
            </a:b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ARIEL-II (2017 - 2028) </a:t>
            </a:r>
            <a:br>
              <a:rPr lang="en-CA" sz="2000" dirty="0"/>
            </a:b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target stations, shielding, hot cells, RIB distribution</a:t>
            </a:r>
            <a:br>
              <a:rPr lang="en-CA" sz="2000" dirty="0"/>
            </a:b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CANREB (2014 - 2019) </a:t>
            </a:r>
            <a:br>
              <a:rPr lang="en-CA" sz="2000" dirty="0"/>
            </a:b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charge state breeding and purification for post-acceleration in ISAC II</a:t>
            </a: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Therapeutic Isotopes (2020 - 2028)</a:t>
            </a:r>
            <a:br>
              <a:rPr lang="en-CA" sz="2000" dirty="0"/>
            </a:b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production and processing of medical isotopes at ARIEL proton target station</a:t>
            </a:r>
            <a:br>
              <a:rPr lang="en-CA" sz="2000" dirty="0"/>
            </a:b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$200 million investment by federal and provincial governments; supported by 21 universities across Canada, about 700 FTE years total effort</a:t>
            </a:r>
            <a:endParaRPr lang="en-CA" sz="2000" dirty="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17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51C6E-C10D-F292-D741-3D0802CE5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D7674E-4765-E86A-9B7F-43468223F0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133" y="205595"/>
            <a:ext cx="3940678" cy="606574"/>
          </a:xfrm>
        </p:spPr>
        <p:txBody>
          <a:bodyPr/>
          <a:lstStyle/>
          <a:p>
            <a:r>
              <a:rPr lang="en-US"/>
              <a:t>ARIEL</a:t>
            </a:r>
            <a:endParaRPr lang="en-CA"/>
          </a:p>
        </p:txBody>
      </p:sp>
      <p:pic>
        <p:nvPicPr>
          <p:cNvPr id="6" name="Picture 5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D1074DED-2085-79C5-70C5-9E7C2C4CC6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459"/>
          <a:stretch/>
        </p:blipFill>
        <p:spPr>
          <a:xfrm>
            <a:off x="3285804" y="4648188"/>
            <a:ext cx="1465006" cy="1354019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3C89C4B-A8D0-5E04-848E-4C1FDE1C7688}"/>
              </a:ext>
            </a:extLst>
          </p:cNvPr>
          <p:cNvSpPr txBox="1">
            <a:spLocks/>
          </p:cNvSpPr>
          <p:nvPr/>
        </p:nvSpPr>
        <p:spPr>
          <a:xfrm>
            <a:off x="3055006" y="6031046"/>
            <a:ext cx="2306023" cy="707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CA" sz="1764">
                <a:solidFill>
                  <a:srgbClr val="009FE0"/>
                </a:solidFill>
              </a:rPr>
              <a:t>500 MeV – 400 </a:t>
            </a:r>
            <a:r>
              <a:rPr lang="el-GR" sz="1764">
                <a:solidFill>
                  <a:srgbClr val="009FE0"/>
                </a:solidFill>
              </a:rPr>
              <a:t>μ</a:t>
            </a:r>
            <a:r>
              <a:rPr lang="en-US" sz="1764">
                <a:solidFill>
                  <a:srgbClr val="009FE0"/>
                </a:solidFill>
              </a:rPr>
              <a:t>A</a:t>
            </a:r>
            <a:r>
              <a:rPr lang="en-CA" sz="1764">
                <a:solidFill>
                  <a:srgbClr val="009FE0"/>
                </a:solidFill>
              </a:rPr>
              <a:t> </a:t>
            </a:r>
          </a:p>
          <a:p>
            <a:pPr marL="0" indent="0" algn="ctr">
              <a:buFont typeface="Arial"/>
              <a:buNone/>
            </a:pPr>
            <a:r>
              <a:rPr lang="en-CA" sz="1764">
                <a:solidFill>
                  <a:srgbClr val="009FE0"/>
                </a:solidFill>
              </a:rPr>
              <a:t>P+ Cyclotron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187E8F-FDCC-8DA4-942C-067ACC311735}"/>
              </a:ext>
            </a:extLst>
          </p:cNvPr>
          <p:cNvCxnSpPr>
            <a:cxnSpLocks/>
          </p:cNvCxnSpPr>
          <p:nvPr/>
        </p:nvCxnSpPr>
        <p:spPr>
          <a:xfrm flipH="1" flipV="1">
            <a:off x="1789969" y="3698592"/>
            <a:ext cx="4169" cy="138550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2C35E32-6137-EAEA-8085-A3B8F90A55FB}"/>
              </a:ext>
            </a:extLst>
          </p:cNvPr>
          <p:cNvCxnSpPr>
            <a:cxnSpLocks/>
          </p:cNvCxnSpPr>
          <p:nvPr/>
        </p:nvCxnSpPr>
        <p:spPr>
          <a:xfrm>
            <a:off x="3059357" y="1855471"/>
            <a:ext cx="1048995" cy="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8A07D059-29DF-7E15-ED11-D8821BD8DB46}"/>
              </a:ext>
            </a:extLst>
          </p:cNvPr>
          <p:cNvSpPr txBox="1">
            <a:spLocks/>
          </p:cNvSpPr>
          <p:nvPr/>
        </p:nvSpPr>
        <p:spPr>
          <a:xfrm>
            <a:off x="981471" y="5809063"/>
            <a:ext cx="1898023" cy="707012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750">
                <a:solidFill>
                  <a:srgbClr val="002060"/>
                </a:solidFill>
                <a:latin typeface="Arial"/>
                <a:cs typeface="Arial"/>
              </a:rPr>
              <a:t>30 MeV – 10 mA </a:t>
            </a:r>
          </a:p>
          <a:p>
            <a:pPr marL="0" indent="0" algn="ctr">
              <a:buNone/>
            </a:pPr>
            <a:r>
              <a:rPr lang="en-CA" sz="1750">
                <a:solidFill>
                  <a:srgbClr val="002060"/>
                </a:solidFill>
                <a:latin typeface="Arial"/>
                <a:cs typeface="Arial"/>
              </a:rPr>
              <a:t>e-Linac</a:t>
            </a:r>
            <a:endParaRPr lang="en-CA" sz="1750">
              <a:solidFill>
                <a:srgbClr val="00206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42DBAE-1687-2355-0D88-036A39B67B77}"/>
              </a:ext>
            </a:extLst>
          </p:cNvPr>
          <p:cNvCxnSpPr>
            <a:cxnSpLocks/>
          </p:cNvCxnSpPr>
          <p:nvPr/>
        </p:nvCxnSpPr>
        <p:spPr>
          <a:xfrm flipV="1">
            <a:off x="1787787" y="2682588"/>
            <a:ext cx="473468" cy="525750"/>
          </a:xfrm>
          <a:prstGeom prst="straightConnector1">
            <a:avLst/>
          </a:prstGeom>
          <a:ln w="28575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9061B95-1DB3-BAE6-4A61-381716BE375B}"/>
              </a:ext>
            </a:extLst>
          </p:cNvPr>
          <p:cNvSpPr/>
          <p:nvPr/>
        </p:nvSpPr>
        <p:spPr>
          <a:xfrm rot="2760550">
            <a:off x="1895044" y="5296806"/>
            <a:ext cx="500929" cy="30023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88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E3A25BD-BCE8-4804-DF4D-140FCDB711B3}"/>
              </a:ext>
            </a:extLst>
          </p:cNvPr>
          <p:cNvCxnSpPr>
            <a:cxnSpLocks/>
          </p:cNvCxnSpPr>
          <p:nvPr/>
        </p:nvCxnSpPr>
        <p:spPr>
          <a:xfrm flipH="1" flipV="1">
            <a:off x="1790962" y="5076660"/>
            <a:ext cx="208822" cy="21845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8EA7008-A92B-D7F6-11F4-2EF67B49E4DA}"/>
              </a:ext>
            </a:extLst>
          </p:cNvPr>
          <p:cNvSpPr/>
          <p:nvPr/>
        </p:nvSpPr>
        <p:spPr>
          <a:xfrm rot="18766280">
            <a:off x="2155820" y="2277185"/>
            <a:ext cx="729205" cy="305019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1"/>
              <a:t>AETE</a:t>
            </a:r>
            <a:endParaRPr lang="en-CA" sz="2116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AB98D08-9094-FDFC-830B-2263A57BA6B9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2768015" y="1855471"/>
            <a:ext cx="297692" cy="30658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9D6EE73-F387-AB00-6253-C3259E35CE48}"/>
              </a:ext>
            </a:extLst>
          </p:cNvPr>
          <p:cNvSpPr txBox="1"/>
          <p:nvPr/>
        </p:nvSpPr>
        <p:spPr>
          <a:xfrm>
            <a:off x="799861" y="1624995"/>
            <a:ext cx="1195044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70">
                <a:solidFill>
                  <a:srgbClr val="002060"/>
                </a:solidFill>
              </a:rPr>
              <a:t>ARIEL</a:t>
            </a:r>
          </a:p>
          <a:p>
            <a:r>
              <a:rPr lang="en-US" sz="1400">
                <a:solidFill>
                  <a:srgbClr val="002060"/>
                </a:solidFill>
              </a:rPr>
              <a:t>(ISOL)</a:t>
            </a:r>
            <a:endParaRPr lang="en-CA" sz="1100">
              <a:solidFill>
                <a:srgbClr val="002060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FFB848C-090A-D222-993C-501C8C7382F8}"/>
              </a:ext>
            </a:extLst>
          </p:cNvPr>
          <p:cNvSpPr/>
          <p:nvPr/>
        </p:nvSpPr>
        <p:spPr>
          <a:xfrm>
            <a:off x="212985" y="1016334"/>
            <a:ext cx="2949172" cy="5599789"/>
          </a:xfrm>
          <a:prstGeom prst="roundRect">
            <a:avLst>
              <a:gd name="adj" fmla="val 6373"/>
            </a:avLst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52018" indent="-252018">
              <a:buFont typeface="Arial" panose="020B0604020202020204" pitchFamily="34" charset="0"/>
              <a:buChar char="•"/>
            </a:pPr>
            <a:endParaRPr lang="en-US" sz="2470">
              <a:solidFill>
                <a:srgbClr val="002060"/>
              </a:solidFill>
            </a:endParaRPr>
          </a:p>
          <a:p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DA8C22C-F556-7EBB-D18D-05EC1C56F8CD}"/>
              </a:ext>
            </a:extLst>
          </p:cNvPr>
          <p:cNvSpPr txBox="1"/>
          <p:nvPr/>
        </p:nvSpPr>
        <p:spPr>
          <a:xfrm>
            <a:off x="5607443" y="743957"/>
            <a:ext cx="2878554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ARIEL ISOL targets (from 2027)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8860FB6A-A0CD-DC8E-3D10-123A6D23C37F}"/>
              </a:ext>
            </a:extLst>
          </p:cNvPr>
          <p:cNvSpPr/>
          <p:nvPr/>
        </p:nvSpPr>
        <p:spPr>
          <a:xfrm>
            <a:off x="5436291" y="817017"/>
            <a:ext cx="155616" cy="168727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8C514CD-3DFC-4141-12D8-C67C7EBEBC25}"/>
              </a:ext>
            </a:extLst>
          </p:cNvPr>
          <p:cNvSpPr/>
          <p:nvPr/>
        </p:nvSpPr>
        <p:spPr>
          <a:xfrm>
            <a:off x="8718647" y="275212"/>
            <a:ext cx="171153" cy="168727"/>
          </a:xfrm>
          <a:prstGeom prst="roundRect">
            <a:avLst/>
          </a:prstGeom>
          <a:solidFill>
            <a:srgbClr val="009F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76A2EB-D529-DB52-8731-CE303A6F1456}"/>
              </a:ext>
            </a:extLst>
          </p:cNvPr>
          <p:cNvSpPr txBox="1"/>
          <p:nvPr/>
        </p:nvSpPr>
        <p:spPr>
          <a:xfrm>
            <a:off x="8889799" y="196702"/>
            <a:ext cx="3247961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Cyclotron &amp; beamlines (since ~1975)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BD24035-4527-79D5-FC13-E066D0BF5128}"/>
              </a:ext>
            </a:extLst>
          </p:cNvPr>
          <p:cNvSpPr/>
          <p:nvPr/>
        </p:nvSpPr>
        <p:spPr>
          <a:xfrm>
            <a:off x="8719397" y="822662"/>
            <a:ext cx="171153" cy="168727"/>
          </a:xfrm>
          <a:prstGeom prst="round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FBACE42-6BA0-95D7-7621-08F2DEE0C97C}"/>
              </a:ext>
            </a:extLst>
          </p:cNvPr>
          <p:cNvSpPr txBox="1"/>
          <p:nvPr/>
        </p:nvSpPr>
        <p:spPr>
          <a:xfrm>
            <a:off x="8890549" y="747327"/>
            <a:ext cx="3088466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E-</a:t>
            </a:r>
            <a:r>
              <a:rPr lang="en-US" sz="1411" err="1"/>
              <a:t>linac</a:t>
            </a:r>
            <a:r>
              <a:rPr lang="en-US" sz="1411"/>
              <a:t> and beamline (since ~2013) 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4A0D282C-2099-21FE-7292-DA3C7F356768}"/>
              </a:ext>
            </a:extLst>
          </p:cNvPr>
          <p:cNvSpPr/>
          <p:nvPr/>
        </p:nvSpPr>
        <p:spPr>
          <a:xfrm>
            <a:off x="8718644" y="537562"/>
            <a:ext cx="171153" cy="168727"/>
          </a:xfrm>
          <a:prstGeom prst="roundRect">
            <a:avLst/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485C084-02AE-4EEA-2C8A-1A1D3D93F461}"/>
              </a:ext>
            </a:extLst>
          </p:cNvPr>
          <p:cNvSpPr txBox="1"/>
          <p:nvPr/>
        </p:nvSpPr>
        <p:spPr>
          <a:xfrm>
            <a:off x="8889797" y="467945"/>
            <a:ext cx="2680346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RIB lines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1D44C308-441E-655D-65EC-AA74CAF9EAFB}"/>
              </a:ext>
            </a:extLst>
          </p:cNvPr>
          <p:cNvSpPr/>
          <p:nvPr/>
        </p:nvSpPr>
        <p:spPr>
          <a:xfrm rot="18766280">
            <a:off x="1795778" y="1901695"/>
            <a:ext cx="813426" cy="305019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1"/>
              <a:t>APTW</a:t>
            </a:r>
            <a:endParaRPr lang="en-CA" sz="2116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3FB4930-D444-6DEC-8862-16244BE65B2A}"/>
              </a:ext>
            </a:extLst>
          </p:cNvPr>
          <p:cNvCxnSpPr>
            <a:cxnSpLocks/>
          </p:cNvCxnSpPr>
          <p:nvPr/>
        </p:nvCxnSpPr>
        <p:spPr>
          <a:xfrm flipV="1">
            <a:off x="2490756" y="1419471"/>
            <a:ext cx="301282" cy="35431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2CB564D-A687-913D-BF4A-337A73B91773}"/>
              </a:ext>
            </a:extLst>
          </p:cNvPr>
          <p:cNvCxnSpPr>
            <a:cxnSpLocks/>
          </p:cNvCxnSpPr>
          <p:nvPr/>
        </p:nvCxnSpPr>
        <p:spPr>
          <a:xfrm flipV="1">
            <a:off x="2792038" y="1418825"/>
            <a:ext cx="1316314" cy="8447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E23C66B-6815-8E14-C501-85963B22FA13}"/>
              </a:ext>
            </a:extLst>
          </p:cNvPr>
          <p:cNvCxnSpPr>
            <a:cxnSpLocks/>
          </p:cNvCxnSpPr>
          <p:nvPr/>
        </p:nvCxnSpPr>
        <p:spPr>
          <a:xfrm flipV="1">
            <a:off x="811450" y="2346411"/>
            <a:ext cx="1114853" cy="1136350"/>
          </a:xfrm>
          <a:prstGeom prst="straightConnector1">
            <a:avLst/>
          </a:prstGeom>
          <a:ln w="28575">
            <a:solidFill>
              <a:srgbClr val="009FE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6F7B368-B48B-22D1-1293-46C6FF562AAE}"/>
              </a:ext>
            </a:extLst>
          </p:cNvPr>
          <p:cNvCxnSpPr>
            <a:cxnSpLocks/>
          </p:cNvCxnSpPr>
          <p:nvPr/>
        </p:nvCxnSpPr>
        <p:spPr>
          <a:xfrm flipV="1">
            <a:off x="806466" y="3471688"/>
            <a:ext cx="4984" cy="1223237"/>
          </a:xfrm>
          <a:prstGeom prst="line">
            <a:avLst/>
          </a:prstGeom>
          <a:ln w="28575">
            <a:solidFill>
              <a:srgbClr val="009FE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4F5CE2A-F168-7859-43BF-0A1ADEE969DE}"/>
              </a:ext>
            </a:extLst>
          </p:cNvPr>
          <p:cNvCxnSpPr>
            <a:cxnSpLocks/>
          </p:cNvCxnSpPr>
          <p:nvPr/>
        </p:nvCxnSpPr>
        <p:spPr>
          <a:xfrm flipH="1">
            <a:off x="1132599" y="3500390"/>
            <a:ext cx="452138" cy="244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1559A59-3A76-5996-CD9D-244F111C9282}"/>
              </a:ext>
            </a:extLst>
          </p:cNvPr>
          <p:cNvCxnSpPr>
            <a:cxnSpLocks/>
          </p:cNvCxnSpPr>
          <p:nvPr/>
        </p:nvCxnSpPr>
        <p:spPr>
          <a:xfrm flipH="1" flipV="1">
            <a:off x="1579422" y="3495628"/>
            <a:ext cx="215308" cy="21470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307A4A6B-A610-228F-64F8-A2CE52BB7DE5}"/>
              </a:ext>
            </a:extLst>
          </p:cNvPr>
          <p:cNvSpPr/>
          <p:nvPr/>
        </p:nvSpPr>
        <p:spPr>
          <a:xfrm>
            <a:off x="1007647" y="3438525"/>
            <a:ext cx="122673" cy="1164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88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9F63D9C-E043-E2CA-84F3-A30CF9791F04}"/>
              </a:ext>
            </a:extLst>
          </p:cNvPr>
          <p:cNvCxnSpPr>
            <a:cxnSpLocks/>
          </p:cNvCxnSpPr>
          <p:nvPr/>
        </p:nvCxnSpPr>
        <p:spPr>
          <a:xfrm flipH="1" flipV="1">
            <a:off x="1786295" y="3199630"/>
            <a:ext cx="1339" cy="498962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08004FF-E8E5-FA7B-3F05-A1AD1BC94FE6}"/>
              </a:ext>
            </a:extLst>
          </p:cNvPr>
          <p:cNvCxnSpPr>
            <a:cxnSpLocks/>
          </p:cNvCxnSpPr>
          <p:nvPr/>
        </p:nvCxnSpPr>
        <p:spPr>
          <a:xfrm flipH="1">
            <a:off x="826173" y="4696011"/>
            <a:ext cx="3049771" cy="0"/>
          </a:xfrm>
          <a:prstGeom prst="straightConnector1">
            <a:avLst/>
          </a:prstGeom>
          <a:ln w="28575">
            <a:solidFill>
              <a:srgbClr val="009F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FB278BF6-6BEE-3506-D48E-C7944F3A9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9614" y="1105691"/>
            <a:ext cx="6962600" cy="57254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DBEC35-E7EB-4652-2EF4-54853874A7C1}"/>
              </a:ext>
            </a:extLst>
          </p:cNvPr>
          <p:cNvSpPr/>
          <p:nvPr/>
        </p:nvSpPr>
        <p:spPr>
          <a:xfrm>
            <a:off x="877128" y="3253666"/>
            <a:ext cx="1971779" cy="33024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534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indoor, ceiling, several&#10;&#10;Description automatically generated">
            <a:extLst>
              <a:ext uri="{FF2B5EF4-FFF2-40B4-BE49-F238E27FC236}">
                <a16:creationId xmlns:a16="http://schemas.microsoft.com/office/drawing/2014/main" id="{23BC606C-C158-5B22-0D0B-1BEBF0A14D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" t="98" r="-1" b="-381"/>
          <a:stretch/>
        </p:blipFill>
        <p:spPr>
          <a:xfrm>
            <a:off x="-19050" y="5819"/>
            <a:ext cx="12210861" cy="64688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F49F33-319C-FC22-0750-73618731C7C2}"/>
              </a:ext>
            </a:extLst>
          </p:cNvPr>
          <p:cNvSpPr txBox="1"/>
          <p:nvPr/>
        </p:nvSpPr>
        <p:spPr>
          <a:xfrm>
            <a:off x="11182782" y="3725198"/>
            <a:ext cx="8013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schemeClr val="bg1"/>
                </a:solidFill>
                <a:cs typeface="Arial"/>
              </a:rPr>
              <a:t>e</a:t>
            </a:r>
            <a:r>
              <a:rPr lang="en-CA" b="1" baseline="30000">
                <a:solidFill>
                  <a:schemeClr val="bg1"/>
                </a:solidFill>
                <a:cs typeface="Arial"/>
              </a:rPr>
              <a:t>-</a:t>
            </a:r>
            <a:r>
              <a:rPr lang="en-CA" b="1">
                <a:solidFill>
                  <a:schemeClr val="bg1"/>
                </a:solidFill>
                <a:cs typeface="Arial"/>
              </a:rPr>
              <a:t>gun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5690A4-7E1B-369E-BFAC-6FE14DFDC3E6}"/>
              </a:ext>
            </a:extLst>
          </p:cNvPr>
          <p:cNvSpPr txBox="1"/>
          <p:nvPr/>
        </p:nvSpPr>
        <p:spPr>
          <a:xfrm>
            <a:off x="2843979" y="2798120"/>
            <a:ext cx="19443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schemeClr val="bg1"/>
                </a:solidFill>
                <a:cs typeface="Arial"/>
              </a:rPr>
              <a:t>cryo-module 2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F27A80-223A-2750-D219-18C7FF038EFC}"/>
              </a:ext>
            </a:extLst>
          </p:cNvPr>
          <p:cNvSpPr txBox="1"/>
          <p:nvPr/>
        </p:nvSpPr>
        <p:spPr>
          <a:xfrm>
            <a:off x="250720" y="2088216"/>
            <a:ext cx="23867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schemeClr val="bg1"/>
                </a:solidFill>
                <a:cs typeface="Arial"/>
              </a:rPr>
              <a:t>10 kW beam dump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A9F9C-E5B7-77EB-AEFB-9A1A3C25A0AF}"/>
              </a:ext>
            </a:extLst>
          </p:cNvPr>
          <p:cNvSpPr txBox="1"/>
          <p:nvPr/>
        </p:nvSpPr>
        <p:spPr>
          <a:xfrm>
            <a:off x="5902967" y="3935131"/>
            <a:ext cx="19443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schemeClr val="bg1"/>
                </a:solidFill>
                <a:cs typeface="Arial"/>
              </a:rPr>
              <a:t>cryo-module 1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BDFAE3-1DF5-E0A4-81C2-5749DFF431BF}"/>
              </a:ext>
            </a:extLst>
          </p:cNvPr>
          <p:cNvSpPr/>
          <p:nvPr/>
        </p:nvSpPr>
        <p:spPr>
          <a:xfrm>
            <a:off x="-19050" y="675356"/>
            <a:ext cx="12188825" cy="618264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rgbClr val="FFFFFF"/>
              </a:gs>
              <a:gs pos="70000">
                <a:schemeClr val="bg1">
                  <a:alpha val="5796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12984" y="5524096"/>
            <a:ext cx="12210860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b">
            <a:spAutoFit/>
          </a:bodyPr>
          <a:lstStyle>
            <a:defPPr>
              <a:defRPr lang="en-US"/>
            </a:defPPr>
            <a:lvl1pPr indent="0">
              <a:spcBef>
                <a:spcPts val="300"/>
              </a:spcBef>
              <a:buFont typeface="Arial" panose="020B0604020202020204" pitchFamily="34" charset="0"/>
              <a:buNone/>
              <a:defRPr sz="2400">
                <a:solidFill>
                  <a:srgbClr val="00AAFF"/>
                </a:solidFill>
              </a:defRPr>
            </a:lvl1pPr>
            <a:lvl2pPr marL="533400" lvl="1" indent="-285750" eaLnBrk="0" hangingPunct="0">
              <a:spcBef>
                <a:spcPts val="300"/>
              </a:spcBef>
              <a:buFont typeface="Arial" panose="020B0604020202020204" pitchFamily="34" charset="0"/>
              <a:buChar char="•"/>
              <a:defRPr sz="2000">
                <a:latin typeface="Arial" charset="0"/>
              </a:defRPr>
            </a:lvl2pPr>
            <a:lvl3pPr marL="1143000" indent="-228600" eaLnBrk="0" hangingPunct="0">
              <a:defRPr sz="1600">
                <a:latin typeface="Arial" charset="0"/>
              </a:defRPr>
            </a:lvl3pPr>
            <a:lvl4pPr marL="1600200" indent="-228600" eaLnBrk="0" hangingPunct="0">
              <a:defRPr sz="1600">
                <a:latin typeface="Arial" charset="0"/>
              </a:defRPr>
            </a:lvl4pPr>
            <a:lvl5pPr marL="2057400" indent="-228600" eaLnBrk="0" hangingPunct="0">
              <a:defRPr sz="1600"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charset="0"/>
              </a:defRPr>
            </a:lvl9pPr>
          </a:lstStyle>
          <a:p>
            <a:pPr marL="4128770" indent="-25082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CA" sz="2000">
                <a:solidFill>
                  <a:schemeClr val="tx1"/>
                </a:solidFill>
              </a:rPr>
              <a:t>e-Gun delivers max. 10 mA at 300 keV beam</a:t>
            </a:r>
            <a:endParaRPr lang="en-CA" sz="2000">
              <a:solidFill>
                <a:schemeClr val="tx1"/>
              </a:solidFill>
              <a:cs typeface="Arial" panose="020B0604020202020204"/>
            </a:endParaRPr>
          </a:p>
          <a:p>
            <a:pPr marL="4128770" indent="-250825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CA" sz="2000">
                <a:solidFill>
                  <a:schemeClr val="tx1"/>
                </a:solidFill>
              </a:rPr>
              <a:t>The injector cryomodule (1) accelerates to 5-10 MeV</a:t>
            </a:r>
            <a:endParaRPr lang="en-CA" sz="2000">
              <a:solidFill>
                <a:schemeClr val="tx1"/>
              </a:solidFill>
              <a:cs typeface="Arial"/>
            </a:endParaRPr>
          </a:p>
          <a:p>
            <a:pPr marL="4128770" indent="-2508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CA" sz="2000">
                <a:solidFill>
                  <a:schemeClr val="tx1"/>
                </a:solidFill>
              </a:rPr>
              <a:t>The accelerator cryomodule (2) is equipped with two cavities and reaches max. 30 MeV.</a:t>
            </a:r>
            <a:endParaRPr lang="en-CA" sz="2000">
              <a:solidFill>
                <a:schemeClr val="tx1"/>
              </a:solidFill>
              <a:cs typeface="Arial"/>
            </a:endParaRPr>
          </a:p>
        </p:txBody>
      </p:sp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59970" y="316062"/>
            <a:ext cx="9258993" cy="676102"/>
          </a:xfrm>
        </p:spPr>
        <p:txBody>
          <a:bodyPr/>
          <a:lstStyle/>
          <a:p>
            <a:pPr eaLnBrk="1" hangingPunct="1"/>
            <a:r>
              <a:rPr lang="en-CA" altLang="en-US" sz="4000">
                <a:solidFill>
                  <a:schemeClr val="tx1"/>
                </a:solidFill>
                <a:latin typeface="Myriad Pro SemiExt"/>
                <a:cs typeface="Myriad Pro SemiExt"/>
              </a:rPr>
              <a:t>ARIEL – superconducting electron-</a:t>
            </a:r>
            <a:r>
              <a:rPr lang="en-CA" altLang="en-US" sz="4000" err="1">
                <a:solidFill>
                  <a:schemeClr val="tx1"/>
                </a:solidFill>
                <a:latin typeface="Myriad Pro SemiExt"/>
                <a:cs typeface="Myriad Pro SemiExt"/>
              </a:rPr>
              <a:t>Linac</a:t>
            </a:r>
            <a:endParaRPr lang="en-CA" altLang="en-US" sz="4000">
              <a:solidFill>
                <a:schemeClr val="tx1"/>
              </a:solidFill>
              <a:latin typeface="Myriad Pro SemiExt"/>
              <a:cs typeface="Myriad Pro SemiEx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87ED7E-5696-48D8-A09F-1B0AC0726B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761" y="4849211"/>
            <a:ext cx="3025059" cy="1702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DCCCDA8-870A-4832-8459-93D625AE7986}"/>
              </a:ext>
            </a:extLst>
          </p:cNvPr>
          <p:cNvCxnSpPr>
            <a:cxnSpLocks/>
          </p:cNvCxnSpPr>
          <p:nvPr/>
        </p:nvCxnSpPr>
        <p:spPr>
          <a:xfrm flipV="1">
            <a:off x="2843979" y="3290090"/>
            <a:ext cx="972164" cy="16163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789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5A2B-556E-B692-E271-9BC67D1A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176" y="263884"/>
            <a:ext cx="9258993" cy="676102"/>
          </a:xfrm>
        </p:spPr>
        <p:txBody>
          <a:bodyPr lIns="91440" tIns="45720" rIns="91440" bIns="45720"/>
          <a:lstStyle/>
          <a:p>
            <a:r>
              <a:rPr lang="en-CA" sz="3200"/>
              <a:t>e-Linac updates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6D2CAD-3634-202E-1ADD-A6FEB11FC74B}"/>
              </a:ext>
            </a:extLst>
          </p:cNvPr>
          <p:cNvSpPr txBox="1"/>
          <p:nvPr/>
        </p:nvSpPr>
        <p:spPr>
          <a:xfrm>
            <a:off x="643400" y="1080015"/>
            <a:ext cx="10515601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10 kW demonstration @ 30 MeV : September 2021</a:t>
            </a:r>
            <a:endParaRPr lang="en-US"/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,Sans-Serif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Reliability efforts</a:t>
            </a:r>
            <a:endParaRPr lang="en-US" sz="2400">
              <a:cs typeface="Arial"/>
            </a:endParaRPr>
          </a:p>
          <a:p>
            <a:pPr marL="800100" lvl="1" indent="-342900">
              <a:spcBef>
                <a:spcPts val="600"/>
              </a:spcBef>
              <a:buClr>
                <a:srgbClr val="00B0F0"/>
              </a:buClr>
              <a:buFont typeface="Courier New" panose="020B0604020202020204" pitchFamily="34" charset="0"/>
              <a:buChar char="o"/>
            </a:pPr>
            <a:r>
              <a:rPr lang="en-US" sz="2400">
                <a:sym typeface="Wingdings" panose="05000000000000000000" pitchFamily="2" charset="2"/>
              </a:rPr>
              <a:t>3-days</a:t>
            </a:r>
            <a:r>
              <a:rPr lang="en-US" sz="2400">
                <a:cs typeface="Arial"/>
              </a:rPr>
              <a:t> of continuous beam delivery in March 2025</a:t>
            </a:r>
            <a:endParaRPr lang="en-US"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400">
                <a:cs typeface="Arial"/>
              </a:rPr>
              <a:t>Currently e-Linac shutdown</a:t>
            </a:r>
          </a:p>
          <a:p>
            <a:pPr marL="800100" lvl="1" indent="-342900">
              <a:spcBef>
                <a:spcPts val="600"/>
              </a:spcBef>
              <a:buClr>
                <a:srgbClr val="00B0F0"/>
              </a:buClr>
              <a:buFont typeface="Courier New" panose="020B0604020202020204" pitchFamily="34" charset="0"/>
              <a:buChar char="o"/>
            </a:pPr>
            <a:r>
              <a:rPr lang="en-US" sz="2400">
                <a:cs typeface="Arial"/>
              </a:rPr>
              <a:t>Next step, in 2027: commissioning the beamline in the ARIEL tunnel </a:t>
            </a:r>
            <a:endParaRPr lang="en-US">
              <a:cs typeface="Arial" panose="020B06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F0AB6A-785F-91E5-E82E-5FF9C5770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27" y="3333748"/>
            <a:ext cx="6749144" cy="3392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658110-6ADE-0DCA-F448-130E80CE4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088" y="197757"/>
            <a:ext cx="3261180" cy="24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7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 descr="A group of logos with text&#10;&#10;Description automatically generated">
            <a:extLst>
              <a:ext uri="{FF2B5EF4-FFF2-40B4-BE49-F238E27FC236}">
                <a16:creationId xmlns:a16="http://schemas.microsoft.com/office/drawing/2014/main" id="{D9242D09-E797-FFAE-BBCC-352E31F7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05" t="25984" b="-1201"/>
          <a:stretch>
            <a:fillRect/>
          </a:stretch>
        </p:blipFill>
        <p:spPr>
          <a:xfrm>
            <a:off x="183524" y="6003259"/>
            <a:ext cx="2567024" cy="7674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71C5F8-6F7F-5235-F272-AB95714EB961}"/>
              </a:ext>
            </a:extLst>
          </p:cNvPr>
          <p:cNvSpPr txBox="1"/>
          <p:nvPr/>
        </p:nvSpPr>
        <p:spPr>
          <a:xfrm>
            <a:off x="376831" y="3154680"/>
            <a:ext cx="7523408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cs typeface="Arial"/>
              </a:rPr>
              <a:t>Upcoming: </a:t>
            </a: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Build and install a new photo-gun </a:t>
            </a:r>
            <a:b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capable of producing high-charge </a:t>
            </a:r>
            <a:b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electron bunches.</a:t>
            </a: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Construct a laser lab to host the</a:t>
            </a:r>
            <a:b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laser system. </a:t>
            </a: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Design, build and install a magnetic compressor to shorten the electron bunches (wavelength &gt;&gt; bunch length)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C5CAFD-C53B-BBB4-B52B-56D043F316D0}"/>
              </a:ext>
            </a:extLst>
          </p:cNvPr>
          <p:cNvSpPr txBox="1"/>
          <p:nvPr/>
        </p:nvSpPr>
        <p:spPr>
          <a:xfrm>
            <a:off x="376831" y="840998"/>
            <a:ext cx="7523408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Milestones:</a:t>
            </a:r>
            <a:endParaRPr lang="en-US" sz="2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Succeeded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secure a CFI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grant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in 2023.</a:t>
            </a:r>
            <a:r>
              <a:rPr lang="en-US" sz="20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CA" sz="2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series of demonstration experiments were conducted since 2024 to learn the THz-oriented e-Linac operation and to develop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THz instrumentation.</a:t>
            </a:r>
            <a:endParaRPr lang="en-CA" sz="2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buClr>
                <a:srgbClr val="00A4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First e-Linac-THz paper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published 2026 in 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Canadian Journal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of Physics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[1].</a:t>
            </a:r>
            <a:r>
              <a:rPr lang="en-US" sz="2000" b="0" i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en-CA" sz="2000" b="0" i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7" name="Picture 16" descr="A diagram of a graph&#10;&#10;AI-generated content may be incorrect.">
            <a:extLst>
              <a:ext uri="{FF2B5EF4-FFF2-40B4-BE49-F238E27FC236}">
                <a16:creationId xmlns:a16="http://schemas.microsoft.com/office/drawing/2014/main" id="{7F037DD6-49E2-941A-A6EE-FE0C5F0F9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50" y="2830608"/>
            <a:ext cx="3903143" cy="2228250"/>
          </a:xfrm>
          <a:prstGeom prst="rect">
            <a:avLst/>
          </a:prstGeom>
        </p:spPr>
      </p:pic>
      <p:pic>
        <p:nvPicPr>
          <p:cNvPr id="21" name="Picture 20" descr="A machine with yellow boxes&#10;&#10;AI-generated content may be incorrect.">
            <a:extLst>
              <a:ext uri="{FF2B5EF4-FFF2-40B4-BE49-F238E27FC236}">
                <a16:creationId xmlns:a16="http://schemas.microsoft.com/office/drawing/2014/main" id="{B3918522-861E-4A8A-FD2C-DC528D90AA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45828" y="2172680"/>
            <a:ext cx="4939996" cy="2704265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3ECCAB6-95C8-1B35-55BE-21897E877B0C}"/>
              </a:ext>
            </a:extLst>
          </p:cNvPr>
          <p:cNvSpPr txBox="1">
            <a:spLocks/>
          </p:cNvSpPr>
          <p:nvPr/>
        </p:nvSpPr>
        <p:spPr>
          <a:xfrm>
            <a:off x="2556176" y="263884"/>
            <a:ext cx="9258993" cy="67610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CA" sz="3200" b="1"/>
              <a:t>e-Linac </a:t>
            </a:r>
            <a:r>
              <a:rPr lang="en-US" sz="3200" b="1"/>
              <a:t>: Terahertz (THz) test facility project</a:t>
            </a:r>
            <a:endParaRPr lang="en-CA" sz="3200" b="1">
              <a:solidFill>
                <a:srgbClr val="000000"/>
              </a:solidFill>
              <a:cs typeface="Arial"/>
            </a:endParaRPr>
          </a:p>
          <a:p>
            <a:endParaRPr lang="en-CA" sz="3200" b="1"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D34637-BB4B-BBA8-D553-B74CB9500E71}"/>
              </a:ext>
            </a:extLst>
          </p:cNvPr>
          <p:cNvSpPr txBox="1"/>
          <p:nvPr/>
        </p:nvSpPr>
        <p:spPr>
          <a:xfrm>
            <a:off x="2554310" y="6530662"/>
            <a:ext cx="840346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333333"/>
                </a:solidFill>
                <a:latin typeface="Arial"/>
                <a:ea typeface="Calibri"/>
                <a:cs typeface="Arial"/>
              </a:rPr>
              <a:t>[1] V</a:t>
            </a:r>
            <a:r>
              <a:rPr lang="en-US" sz="1000" b="0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.A. </a:t>
            </a:r>
            <a:r>
              <a:rPr lang="en-US" sz="1000" b="0" i="0" err="1">
                <a:solidFill>
                  <a:srgbClr val="333333"/>
                </a:solidFill>
                <a:latin typeface="Arial"/>
                <a:ea typeface="Calibri"/>
                <a:cs typeface="Arial"/>
              </a:rPr>
              <a:t>Verzilov</a:t>
            </a:r>
            <a:r>
              <a:rPr lang="en-US" sz="1000" b="0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, </a:t>
            </a:r>
            <a:r>
              <a:rPr lang="en-US" sz="1000">
                <a:solidFill>
                  <a:srgbClr val="333333"/>
                </a:solidFill>
                <a:latin typeface="Arial"/>
                <a:ea typeface="Calibri"/>
                <a:cs typeface="Arial"/>
              </a:rPr>
              <a:t>et. Al. 2026</a:t>
            </a:r>
            <a:r>
              <a:rPr lang="en-US" sz="1000" b="0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. First observation of coherent THz radiation at TRIUMF electron accelerator. </a:t>
            </a:r>
            <a:r>
              <a:rPr lang="en-US" sz="1000" b="0" i="1">
                <a:solidFill>
                  <a:srgbClr val="333333"/>
                </a:solidFill>
                <a:latin typeface="Arial"/>
                <a:ea typeface="Calibri"/>
                <a:cs typeface="Arial"/>
              </a:rPr>
              <a:t>Canadian Journal of Physics</a:t>
            </a:r>
            <a:r>
              <a:rPr lang="en-US" sz="1000" b="0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. </a:t>
            </a:r>
            <a:r>
              <a:rPr lang="en-US" sz="1000" b="1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104</a:t>
            </a:r>
            <a:r>
              <a:rPr lang="en-US" sz="1000" b="0" i="0">
                <a:solidFill>
                  <a:srgbClr val="333333"/>
                </a:solidFill>
                <a:latin typeface="Arial"/>
                <a:ea typeface="Calibri"/>
                <a:cs typeface="Arial"/>
              </a:rPr>
              <a:t>: 1-9.</a:t>
            </a:r>
            <a:endParaRPr lang="en-US" sz="1000">
              <a:latin typeface="Arial"/>
              <a:ea typeface="Calibri"/>
              <a:cs typeface="Arial"/>
            </a:endParaRPr>
          </a:p>
          <a:p>
            <a:pPr algn="ctr"/>
            <a:endParaRPr lang="en-US" sz="1000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2FC29-81BC-2268-F8AB-8E8679909062}"/>
              </a:ext>
            </a:extLst>
          </p:cNvPr>
          <p:cNvSpPr txBox="1"/>
          <p:nvPr/>
        </p:nvSpPr>
        <p:spPr>
          <a:xfrm>
            <a:off x="2750548" y="5994811"/>
            <a:ext cx="762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Will increase the availability of beam from the e-linac for ARIEL operation!</a:t>
            </a:r>
          </a:p>
        </p:txBody>
      </p:sp>
    </p:spTree>
    <p:extLst>
      <p:ext uri="{BB962C8B-B14F-4D97-AF65-F5344CB8AC3E}">
        <p14:creationId xmlns:p14="http://schemas.microsoft.com/office/powerpoint/2010/main" val="136415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599E1-F38A-F831-9FDF-A32C5AE0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9A8897-D2A8-4E4B-6511-829B8CAC53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133" y="205595"/>
            <a:ext cx="3940678" cy="606574"/>
          </a:xfrm>
        </p:spPr>
        <p:txBody>
          <a:bodyPr/>
          <a:lstStyle/>
          <a:p>
            <a:r>
              <a:rPr lang="en-US"/>
              <a:t>ARIEL</a:t>
            </a:r>
            <a:endParaRPr lang="en-CA"/>
          </a:p>
        </p:txBody>
      </p:sp>
      <p:pic>
        <p:nvPicPr>
          <p:cNvPr id="6" name="Picture 5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1B2A366A-1113-75FE-1A2B-F3216D8801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459"/>
          <a:stretch/>
        </p:blipFill>
        <p:spPr>
          <a:xfrm>
            <a:off x="3285804" y="4648188"/>
            <a:ext cx="1465006" cy="1354019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FC0EDB4-2F24-570E-3BE5-D9B6E016A899}"/>
              </a:ext>
            </a:extLst>
          </p:cNvPr>
          <p:cNvSpPr txBox="1">
            <a:spLocks/>
          </p:cNvSpPr>
          <p:nvPr/>
        </p:nvSpPr>
        <p:spPr>
          <a:xfrm>
            <a:off x="3055006" y="6031046"/>
            <a:ext cx="2306023" cy="707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CA" sz="1764">
                <a:solidFill>
                  <a:srgbClr val="009FE0"/>
                </a:solidFill>
              </a:rPr>
              <a:t>500 MeV – 400 </a:t>
            </a:r>
            <a:r>
              <a:rPr lang="el-GR" sz="1764">
                <a:solidFill>
                  <a:srgbClr val="009FE0"/>
                </a:solidFill>
              </a:rPr>
              <a:t>μ</a:t>
            </a:r>
            <a:r>
              <a:rPr lang="en-US" sz="1764">
                <a:solidFill>
                  <a:srgbClr val="009FE0"/>
                </a:solidFill>
              </a:rPr>
              <a:t>A</a:t>
            </a:r>
            <a:r>
              <a:rPr lang="en-CA" sz="1764">
                <a:solidFill>
                  <a:srgbClr val="009FE0"/>
                </a:solidFill>
              </a:rPr>
              <a:t> </a:t>
            </a:r>
          </a:p>
          <a:p>
            <a:pPr marL="0" indent="0" algn="ctr">
              <a:buFont typeface="Arial"/>
              <a:buNone/>
            </a:pPr>
            <a:r>
              <a:rPr lang="en-CA" sz="1764">
                <a:solidFill>
                  <a:srgbClr val="009FE0"/>
                </a:solidFill>
              </a:rPr>
              <a:t>P+ Cyclotron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AE9031-C292-6486-EA77-B07C261C1BD0}"/>
              </a:ext>
            </a:extLst>
          </p:cNvPr>
          <p:cNvCxnSpPr>
            <a:cxnSpLocks/>
          </p:cNvCxnSpPr>
          <p:nvPr/>
        </p:nvCxnSpPr>
        <p:spPr>
          <a:xfrm flipH="1" flipV="1">
            <a:off x="1789969" y="3698592"/>
            <a:ext cx="4169" cy="138550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BD7BCA6-9A0A-959C-DF86-D9EAF6AE1E96}"/>
              </a:ext>
            </a:extLst>
          </p:cNvPr>
          <p:cNvCxnSpPr>
            <a:cxnSpLocks/>
          </p:cNvCxnSpPr>
          <p:nvPr/>
        </p:nvCxnSpPr>
        <p:spPr>
          <a:xfrm>
            <a:off x="3059357" y="1855471"/>
            <a:ext cx="1048995" cy="0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2C17A41B-BCBE-81FC-92F0-B8D1DD3A37B7}"/>
              </a:ext>
            </a:extLst>
          </p:cNvPr>
          <p:cNvSpPr txBox="1">
            <a:spLocks/>
          </p:cNvSpPr>
          <p:nvPr/>
        </p:nvSpPr>
        <p:spPr>
          <a:xfrm>
            <a:off x="981471" y="5809063"/>
            <a:ext cx="1898023" cy="707012"/>
          </a:xfrm>
          <a:prstGeom prst="rect">
            <a:avLst/>
          </a:prstGeom>
        </p:spPr>
        <p:txBody>
          <a:bodyPr lIns="91440" tIns="45720" rIns="91440" bIns="4572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750">
                <a:solidFill>
                  <a:srgbClr val="002060"/>
                </a:solidFill>
                <a:latin typeface="Arial"/>
                <a:cs typeface="Arial"/>
              </a:rPr>
              <a:t>30 MeV – 10 mA </a:t>
            </a:r>
          </a:p>
          <a:p>
            <a:pPr marL="0" indent="0" algn="ctr">
              <a:buNone/>
            </a:pPr>
            <a:r>
              <a:rPr lang="en-CA" sz="1750">
                <a:solidFill>
                  <a:srgbClr val="002060"/>
                </a:solidFill>
                <a:latin typeface="Arial"/>
                <a:cs typeface="Arial"/>
              </a:rPr>
              <a:t>e-LINAC</a:t>
            </a:r>
            <a:endParaRPr lang="en-CA" sz="1750">
              <a:solidFill>
                <a:srgbClr val="00206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9A85FC-86B9-6257-67C3-F6A5F7231ED5}"/>
              </a:ext>
            </a:extLst>
          </p:cNvPr>
          <p:cNvCxnSpPr>
            <a:cxnSpLocks/>
          </p:cNvCxnSpPr>
          <p:nvPr/>
        </p:nvCxnSpPr>
        <p:spPr>
          <a:xfrm flipV="1">
            <a:off x="1787787" y="2682588"/>
            <a:ext cx="473468" cy="525750"/>
          </a:xfrm>
          <a:prstGeom prst="straightConnector1">
            <a:avLst/>
          </a:prstGeom>
          <a:ln w="28575">
            <a:solidFill>
              <a:srgbClr val="00206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A27347E-00A6-8ACB-120A-285A3054A5AA}"/>
              </a:ext>
            </a:extLst>
          </p:cNvPr>
          <p:cNvSpPr/>
          <p:nvPr/>
        </p:nvSpPr>
        <p:spPr>
          <a:xfrm rot="2760550">
            <a:off x="1895044" y="5296806"/>
            <a:ext cx="500929" cy="30023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88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27AA72-F17A-E040-9C8D-2550BACDE5FF}"/>
              </a:ext>
            </a:extLst>
          </p:cNvPr>
          <p:cNvCxnSpPr>
            <a:cxnSpLocks/>
          </p:cNvCxnSpPr>
          <p:nvPr/>
        </p:nvCxnSpPr>
        <p:spPr>
          <a:xfrm flipH="1" flipV="1">
            <a:off x="1790962" y="5076660"/>
            <a:ext cx="208822" cy="21845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52250CD-91F2-00CD-0005-B244553B77C8}"/>
              </a:ext>
            </a:extLst>
          </p:cNvPr>
          <p:cNvSpPr/>
          <p:nvPr/>
        </p:nvSpPr>
        <p:spPr>
          <a:xfrm rot="18766280">
            <a:off x="2155820" y="2277185"/>
            <a:ext cx="729205" cy="305019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1"/>
              <a:t>AETE</a:t>
            </a:r>
            <a:endParaRPr lang="en-CA" sz="2116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169B631-37FB-09D8-6059-869731A4C1C7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2768015" y="1855471"/>
            <a:ext cx="297692" cy="30658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0B5B077-BB63-DE9A-2051-A7AE2E26ACAA}"/>
              </a:ext>
            </a:extLst>
          </p:cNvPr>
          <p:cNvSpPr txBox="1"/>
          <p:nvPr/>
        </p:nvSpPr>
        <p:spPr>
          <a:xfrm>
            <a:off x="799861" y="1624995"/>
            <a:ext cx="1195044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70">
                <a:solidFill>
                  <a:srgbClr val="002060"/>
                </a:solidFill>
              </a:rPr>
              <a:t>ARIEL</a:t>
            </a:r>
          </a:p>
          <a:p>
            <a:r>
              <a:rPr lang="en-US" sz="1400">
                <a:solidFill>
                  <a:srgbClr val="002060"/>
                </a:solidFill>
              </a:rPr>
              <a:t>(ISOL)</a:t>
            </a:r>
            <a:endParaRPr lang="en-CA" sz="1100">
              <a:solidFill>
                <a:srgbClr val="002060"/>
              </a:solidFill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489D529-99B6-0639-C1E3-BE95243B96C0}"/>
              </a:ext>
            </a:extLst>
          </p:cNvPr>
          <p:cNvSpPr/>
          <p:nvPr/>
        </p:nvSpPr>
        <p:spPr>
          <a:xfrm>
            <a:off x="212985" y="1016334"/>
            <a:ext cx="2949172" cy="5599789"/>
          </a:xfrm>
          <a:prstGeom prst="roundRect">
            <a:avLst>
              <a:gd name="adj" fmla="val 6373"/>
            </a:avLst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52018" indent="-252018">
              <a:buFont typeface="Arial" panose="020B0604020202020204" pitchFamily="34" charset="0"/>
              <a:buChar char="•"/>
            </a:pPr>
            <a:endParaRPr lang="en-US" sz="2470">
              <a:solidFill>
                <a:srgbClr val="002060"/>
              </a:solidFill>
            </a:endParaRPr>
          </a:p>
          <a:p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47E034D-4170-C48C-8CC1-AE90C9EBC04B}"/>
              </a:ext>
            </a:extLst>
          </p:cNvPr>
          <p:cNvSpPr txBox="1"/>
          <p:nvPr/>
        </p:nvSpPr>
        <p:spPr>
          <a:xfrm>
            <a:off x="5607443" y="743957"/>
            <a:ext cx="2878554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ARIEL ISOL targets (from 2027)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824B5AE5-86D5-87CB-A0BF-79F23BF75A85}"/>
              </a:ext>
            </a:extLst>
          </p:cNvPr>
          <p:cNvSpPr/>
          <p:nvPr/>
        </p:nvSpPr>
        <p:spPr>
          <a:xfrm>
            <a:off x="5436291" y="817017"/>
            <a:ext cx="155616" cy="168727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BA0E533-5319-5FF9-A911-154A1F6BE5BA}"/>
              </a:ext>
            </a:extLst>
          </p:cNvPr>
          <p:cNvSpPr/>
          <p:nvPr/>
        </p:nvSpPr>
        <p:spPr>
          <a:xfrm>
            <a:off x="8718647" y="275212"/>
            <a:ext cx="171153" cy="168727"/>
          </a:xfrm>
          <a:prstGeom prst="roundRect">
            <a:avLst/>
          </a:prstGeom>
          <a:solidFill>
            <a:srgbClr val="009F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41A473-1525-F92C-76E4-2F76F23B8116}"/>
              </a:ext>
            </a:extLst>
          </p:cNvPr>
          <p:cNvSpPr txBox="1"/>
          <p:nvPr/>
        </p:nvSpPr>
        <p:spPr>
          <a:xfrm>
            <a:off x="8889799" y="196702"/>
            <a:ext cx="3247961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Cyclotron &amp; beamlines (since ~1975)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3BECEBB-C7D4-74C5-5EB8-E43EBBDDE338}"/>
              </a:ext>
            </a:extLst>
          </p:cNvPr>
          <p:cNvSpPr/>
          <p:nvPr/>
        </p:nvSpPr>
        <p:spPr>
          <a:xfrm>
            <a:off x="8719397" y="822662"/>
            <a:ext cx="171153" cy="168727"/>
          </a:xfrm>
          <a:prstGeom prst="round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695670-396C-8067-20F3-1BA022BD6F49}"/>
              </a:ext>
            </a:extLst>
          </p:cNvPr>
          <p:cNvSpPr txBox="1"/>
          <p:nvPr/>
        </p:nvSpPr>
        <p:spPr>
          <a:xfrm>
            <a:off x="8890549" y="747327"/>
            <a:ext cx="3088466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E-</a:t>
            </a:r>
            <a:r>
              <a:rPr lang="en-US" sz="1411" err="1"/>
              <a:t>linac</a:t>
            </a:r>
            <a:r>
              <a:rPr lang="en-US" sz="1411"/>
              <a:t> and beamline (since ~2013) 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78E0ECA-B5DD-D223-2771-DE25EC538BB6}"/>
              </a:ext>
            </a:extLst>
          </p:cNvPr>
          <p:cNvSpPr/>
          <p:nvPr/>
        </p:nvSpPr>
        <p:spPr>
          <a:xfrm>
            <a:off x="8718644" y="537562"/>
            <a:ext cx="171153" cy="168727"/>
          </a:xfrm>
          <a:prstGeom prst="roundRect">
            <a:avLst/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CB607B3-ACB8-7588-0FD8-56DF09664FCE}"/>
              </a:ext>
            </a:extLst>
          </p:cNvPr>
          <p:cNvSpPr txBox="1"/>
          <p:nvPr/>
        </p:nvSpPr>
        <p:spPr>
          <a:xfrm>
            <a:off x="8889797" y="467945"/>
            <a:ext cx="2680346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11"/>
              <a:t>RIB lines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DAE4E290-85B4-719B-F2F7-0DB20A9AC558}"/>
              </a:ext>
            </a:extLst>
          </p:cNvPr>
          <p:cNvSpPr/>
          <p:nvPr/>
        </p:nvSpPr>
        <p:spPr>
          <a:xfrm rot="18766280">
            <a:off x="1795778" y="1901695"/>
            <a:ext cx="813426" cy="305019"/>
          </a:xfrm>
          <a:prstGeom prst="round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1"/>
              <a:t>APTW</a:t>
            </a:r>
            <a:endParaRPr lang="en-CA" sz="2116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AB01A6A-B692-C50F-5343-2392B3129D37}"/>
              </a:ext>
            </a:extLst>
          </p:cNvPr>
          <p:cNvCxnSpPr>
            <a:cxnSpLocks/>
          </p:cNvCxnSpPr>
          <p:nvPr/>
        </p:nvCxnSpPr>
        <p:spPr>
          <a:xfrm flipV="1">
            <a:off x="2490756" y="1419471"/>
            <a:ext cx="301282" cy="354311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9B73099-F2DB-E91C-2494-E716388C01BC}"/>
              </a:ext>
            </a:extLst>
          </p:cNvPr>
          <p:cNvCxnSpPr>
            <a:cxnSpLocks/>
          </p:cNvCxnSpPr>
          <p:nvPr/>
        </p:nvCxnSpPr>
        <p:spPr>
          <a:xfrm flipV="1">
            <a:off x="2792038" y="1418825"/>
            <a:ext cx="1316314" cy="8447"/>
          </a:xfrm>
          <a:prstGeom prst="straightConnector1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548DE46-52D9-57C2-CE8F-67306CA4520B}"/>
              </a:ext>
            </a:extLst>
          </p:cNvPr>
          <p:cNvCxnSpPr>
            <a:cxnSpLocks/>
          </p:cNvCxnSpPr>
          <p:nvPr/>
        </p:nvCxnSpPr>
        <p:spPr>
          <a:xfrm flipV="1">
            <a:off x="811450" y="2346411"/>
            <a:ext cx="1114853" cy="1136350"/>
          </a:xfrm>
          <a:prstGeom prst="straightConnector1">
            <a:avLst/>
          </a:prstGeom>
          <a:ln w="28575">
            <a:solidFill>
              <a:srgbClr val="009FE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BEC04E8-0ED5-2681-3EB2-7FD4C66C28FD}"/>
              </a:ext>
            </a:extLst>
          </p:cNvPr>
          <p:cNvCxnSpPr>
            <a:cxnSpLocks/>
          </p:cNvCxnSpPr>
          <p:nvPr/>
        </p:nvCxnSpPr>
        <p:spPr>
          <a:xfrm flipV="1">
            <a:off x="806466" y="3471688"/>
            <a:ext cx="4984" cy="1223237"/>
          </a:xfrm>
          <a:prstGeom prst="line">
            <a:avLst/>
          </a:prstGeom>
          <a:ln w="28575">
            <a:solidFill>
              <a:srgbClr val="009FE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5FAA8D4-D69A-C783-1B18-2541CBB117FD}"/>
              </a:ext>
            </a:extLst>
          </p:cNvPr>
          <p:cNvCxnSpPr>
            <a:cxnSpLocks/>
          </p:cNvCxnSpPr>
          <p:nvPr/>
        </p:nvCxnSpPr>
        <p:spPr>
          <a:xfrm flipH="1">
            <a:off x="1132599" y="3500390"/>
            <a:ext cx="452138" cy="2442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EB909A6-FA73-FEEA-6393-FEAE74DF831F}"/>
              </a:ext>
            </a:extLst>
          </p:cNvPr>
          <p:cNvCxnSpPr>
            <a:cxnSpLocks/>
          </p:cNvCxnSpPr>
          <p:nvPr/>
        </p:nvCxnSpPr>
        <p:spPr>
          <a:xfrm flipH="1" flipV="1">
            <a:off x="1579422" y="3495628"/>
            <a:ext cx="215308" cy="21470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7D904ACF-7FFA-2D6C-E094-C6FC0B13FAA3}"/>
              </a:ext>
            </a:extLst>
          </p:cNvPr>
          <p:cNvSpPr/>
          <p:nvPr/>
        </p:nvSpPr>
        <p:spPr>
          <a:xfrm>
            <a:off x="1007647" y="3438525"/>
            <a:ext cx="122673" cy="11645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588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7D72E9B3-9B86-41CD-5C01-45C38B6FEA29}"/>
              </a:ext>
            </a:extLst>
          </p:cNvPr>
          <p:cNvCxnSpPr>
            <a:cxnSpLocks/>
          </p:cNvCxnSpPr>
          <p:nvPr/>
        </p:nvCxnSpPr>
        <p:spPr>
          <a:xfrm flipH="1" flipV="1">
            <a:off x="1786295" y="3199630"/>
            <a:ext cx="1339" cy="498962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6BC1AF-D336-857B-5747-68F061DE0CCC}"/>
              </a:ext>
            </a:extLst>
          </p:cNvPr>
          <p:cNvCxnSpPr>
            <a:cxnSpLocks/>
          </p:cNvCxnSpPr>
          <p:nvPr/>
        </p:nvCxnSpPr>
        <p:spPr>
          <a:xfrm flipH="1">
            <a:off x="826173" y="4696011"/>
            <a:ext cx="3049771" cy="0"/>
          </a:xfrm>
          <a:prstGeom prst="straightConnector1">
            <a:avLst/>
          </a:prstGeom>
          <a:ln w="28575">
            <a:solidFill>
              <a:srgbClr val="009F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5E2E9F47-9B4F-BDE6-11DD-EBA67A9C4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9614" y="1105691"/>
            <a:ext cx="6962600" cy="57254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66D866-C9A2-B298-C2DF-CA3317B393BA}"/>
              </a:ext>
            </a:extLst>
          </p:cNvPr>
          <p:cNvSpPr/>
          <p:nvPr/>
        </p:nvSpPr>
        <p:spPr>
          <a:xfrm>
            <a:off x="569250" y="1336676"/>
            <a:ext cx="3738677" cy="2034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688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picture containing indoor, floor, device, miller&#10;&#10;Description automatically generated">
            <a:extLst>
              <a:ext uri="{FF2B5EF4-FFF2-40B4-BE49-F238E27FC236}">
                <a16:creationId xmlns:a16="http://schemas.microsoft.com/office/drawing/2014/main" id="{0425BF74-CD85-F429-2AF8-A84B7EA618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2255" y="988163"/>
            <a:ext cx="1830628" cy="2440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34465D-183E-F3CC-2A77-2D9AC6D9AF59}"/>
              </a:ext>
            </a:extLst>
          </p:cNvPr>
          <p:cNvSpPr/>
          <p:nvPr/>
        </p:nvSpPr>
        <p:spPr>
          <a:xfrm>
            <a:off x="24804" y="993000"/>
            <a:ext cx="5334511" cy="56400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/>
              <a:t>Requires the target hall</a:t>
            </a:r>
            <a:br>
              <a:rPr lang="en-CA"/>
            </a:br>
            <a:r>
              <a:rPr lang="en-CA"/>
              <a:t>infrastructure for both stations</a:t>
            </a:r>
            <a:br>
              <a:rPr lang="en-CA"/>
            </a:br>
            <a:r>
              <a:rPr lang="en-CA" sz="1600"/>
              <a:t>(shielding, target building</a:t>
            </a:r>
            <a:br>
              <a:rPr lang="en-CA" sz="1600"/>
            </a:br>
            <a:r>
              <a:rPr lang="en-CA" sz="1600"/>
              <a:t> infrastructure, gas handling,</a:t>
            </a:r>
            <a:br>
              <a:rPr lang="en-CA" sz="1600"/>
            </a:br>
            <a:r>
              <a:rPr lang="en-CA" sz="1600"/>
              <a:t>HV infrastructure, vacuum </a:t>
            </a:r>
            <a:br>
              <a:rPr lang="en-CA" sz="1600"/>
            </a:br>
            <a:r>
              <a:rPr lang="en-CA" sz="1600"/>
              <a:t>systems)</a:t>
            </a:r>
          </a:p>
          <a:p>
            <a:pPr marL="342900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/>
              <a:t>Target and RIB modules and</a:t>
            </a:r>
            <a:br>
              <a:rPr lang="en-CA"/>
            </a:br>
            <a:r>
              <a:rPr lang="en-CA"/>
              <a:t>beam dumps including the</a:t>
            </a:r>
            <a:br>
              <a:rPr lang="en-CA"/>
            </a:br>
            <a:r>
              <a:rPr lang="en-CA"/>
              <a:t>medical target and transfer system</a:t>
            </a:r>
            <a:endParaRPr lang="en-CA">
              <a:cs typeface="Arial"/>
            </a:endParaRPr>
          </a:p>
          <a:p>
            <a:pPr marL="342900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/>
              <a:t>Beam line 4 North (BL4N) and the electron beam line and the integration, testing and commissioning of all systems</a:t>
            </a:r>
            <a:br>
              <a:rPr lang="en-CA"/>
            </a:br>
            <a:endParaRPr lang="en-CA"/>
          </a:p>
          <a:p>
            <a:pPr marL="342900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/>
              <a:t>Required for the ramp up in operation :</a:t>
            </a:r>
            <a:endParaRPr lang="en-US">
              <a:cs typeface="Arial"/>
            </a:endParaRP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600"/>
              <a:t>Spent target decay storage vault</a:t>
            </a:r>
            <a:endParaRPr lang="en-US" sz="1600">
              <a:cs typeface="Arial"/>
            </a:endParaRP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600"/>
              <a:t>Target production infrastructure (laboratories)</a:t>
            </a:r>
            <a:endParaRPr lang="en-US" sz="1600">
              <a:cs typeface="Arial"/>
            </a:endParaRP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600"/>
              <a:t>Offline target acceptance stand – TISA</a:t>
            </a:r>
            <a:endParaRPr lang="en-US" sz="1600">
              <a:cs typeface="Arial"/>
            </a:endParaRP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600"/>
              <a:t>HV infrastructure for APTW</a:t>
            </a:r>
            <a:endParaRPr lang="en-US" sz="1600">
              <a:cs typeface="Arial"/>
            </a:endParaRP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600"/>
              <a:t>e-Linac upgrade to full performance</a:t>
            </a:r>
          </a:p>
          <a:p>
            <a:pPr marL="800100" lvl="1" indent="-342900">
              <a:spcBef>
                <a:spcPts val="3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1400"/>
              <a:t>CANREB operation (EBIS, RFCB and HRS)</a:t>
            </a:r>
            <a:endParaRPr lang="en-CA" sz="16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599ABF-CF71-15C9-39DD-5BE45DE3C191}"/>
              </a:ext>
            </a:extLst>
          </p:cNvPr>
          <p:cNvGrpSpPr/>
          <p:nvPr/>
        </p:nvGrpSpPr>
        <p:grpSpPr>
          <a:xfrm>
            <a:off x="4983269" y="2368262"/>
            <a:ext cx="7536981" cy="4670013"/>
            <a:chOff x="2836187" y="808123"/>
            <a:chExt cx="8886547" cy="546456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038649-8F2F-0137-480B-B7878793ADB0}"/>
                </a:ext>
              </a:extLst>
            </p:cNvPr>
            <p:cNvGrpSpPr/>
            <p:nvPr/>
          </p:nvGrpSpPr>
          <p:grpSpPr>
            <a:xfrm>
              <a:off x="2836187" y="808123"/>
              <a:ext cx="8886547" cy="5464564"/>
              <a:chOff x="2438562" y="604444"/>
              <a:chExt cx="9284559" cy="566875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E78EF27-2133-C639-757F-9106C22724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7438" r="1904"/>
              <a:stretch/>
            </p:blipFill>
            <p:spPr bwMode="auto">
              <a:xfrm>
                <a:off x="2438562" y="604444"/>
                <a:ext cx="9284559" cy="5668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CEA40D-6C23-34C0-B046-AC80AC4067DC}"/>
                  </a:ext>
                </a:extLst>
              </p:cNvPr>
              <p:cNvSpPr txBox="1"/>
              <p:nvPr/>
            </p:nvSpPr>
            <p:spPr>
              <a:xfrm>
                <a:off x="4232803" y="2627996"/>
                <a:ext cx="15918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module storage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851CE1-A8A3-9B11-6D86-BB6B56D9F6D8}"/>
                  </a:ext>
                </a:extLst>
              </p:cNvPr>
              <p:cNvSpPr txBox="1"/>
              <p:nvPr/>
            </p:nvSpPr>
            <p:spPr>
              <a:xfrm>
                <a:off x="6671563" y="3502513"/>
                <a:ext cx="138772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00AA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spent target storage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CEAEEE8-802E-C438-1D08-EE7C078684F7}"/>
                  </a:ext>
                </a:extLst>
              </p:cNvPr>
              <p:cNvSpPr txBox="1"/>
              <p:nvPr/>
            </p:nvSpPr>
            <p:spPr>
              <a:xfrm>
                <a:off x="5238962" y="4868372"/>
                <a:ext cx="1329882" cy="41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protons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903EBE8-5666-5932-9E91-4CF160928ED6}"/>
                  </a:ext>
                </a:extLst>
              </p:cNvPr>
              <p:cNvSpPr txBox="1"/>
              <p:nvPr/>
            </p:nvSpPr>
            <p:spPr>
              <a:xfrm>
                <a:off x="3835310" y="4405667"/>
                <a:ext cx="1403650" cy="41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electrons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76D9724-BBBA-9B49-3B77-F25E3FFC6746}"/>
                  </a:ext>
                </a:extLst>
              </p:cNvPr>
              <p:cNvSpPr txBox="1"/>
              <p:nvPr/>
            </p:nvSpPr>
            <p:spPr>
              <a:xfrm>
                <a:off x="3295318" y="3354741"/>
                <a:ext cx="1032545" cy="448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AETE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A0DAF1-7872-F58C-F948-36F6616FD3EC}"/>
                  </a:ext>
                </a:extLst>
              </p:cNvPr>
              <p:cNvSpPr txBox="1"/>
              <p:nvPr/>
            </p:nvSpPr>
            <p:spPr>
              <a:xfrm>
                <a:off x="4555303" y="3754772"/>
                <a:ext cx="1171460" cy="448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APTW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32D007-135D-EBAA-0B37-9F53EA82E5BA}"/>
                  </a:ext>
                </a:extLst>
              </p:cNvPr>
              <p:cNvSpPr txBox="1"/>
              <p:nvPr/>
            </p:nvSpPr>
            <p:spPr>
              <a:xfrm rot="20271290">
                <a:off x="8164150" y="3947050"/>
                <a:ext cx="34930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drivers beam tunnel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B8AC8D-7303-5659-5475-EAB25E13E104}"/>
                  </a:ext>
                </a:extLst>
              </p:cNvPr>
              <p:cNvSpPr txBox="1"/>
              <p:nvPr/>
            </p:nvSpPr>
            <p:spPr>
              <a:xfrm>
                <a:off x="4420219" y="5085512"/>
                <a:ext cx="11714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RIB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F1435F-BAD0-B617-EF0A-C6DBA70A542E}"/>
                  </a:ext>
                </a:extLst>
              </p:cNvPr>
              <p:cNvSpPr txBox="1"/>
              <p:nvPr/>
            </p:nvSpPr>
            <p:spPr>
              <a:xfrm>
                <a:off x="3304855" y="4659990"/>
                <a:ext cx="18792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RIB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7B74E87-12CE-A131-2BA4-C575F0C6FA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7864" y="1669388"/>
                <a:ext cx="1296382" cy="177127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9EA504-F589-284A-57D5-DD4F1C6DB330}"/>
                  </a:ext>
                </a:extLst>
              </p:cNvPr>
              <p:cNvSpPr txBox="1"/>
              <p:nvPr/>
            </p:nvSpPr>
            <p:spPr>
              <a:xfrm>
                <a:off x="3270772" y="1621510"/>
                <a:ext cx="1404040" cy="76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60326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1145396" algn="l"/>
                  </a:tabLst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Times New Roman" panose="02020603050405020304" pitchFamily="18" charset="0"/>
                  </a:rPr>
                  <a:t>Remote-controlled crane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CAA24D3A-33BB-328C-9509-F63BD7486E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76043" y="4366518"/>
                <a:ext cx="0" cy="1017789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1F918C-4646-AB66-BCEB-12DB90F2CD3E}"/>
                  </a:ext>
                </a:extLst>
              </p:cNvPr>
              <p:cNvSpPr txBox="1"/>
              <p:nvPr/>
            </p:nvSpPr>
            <p:spPr>
              <a:xfrm>
                <a:off x="2486383" y="5304807"/>
                <a:ext cx="2004336" cy="709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1145396" algn="l"/>
                  </a:tabLst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>
                        <a:lumMod val="2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Times New Roman" panose="02020603050405020304" pitchFamily="18" charset="0"/>
                  </a:rPr>
                  <a:t>2000t of steel and concrete</a:t>
                </a:r>
              </a:p>
            </p:txBody>
          </p: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C8EB5F2-D6DD-9F41-44D4-A7DC623C77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4262" y="1274123"/>
              <a:ext cx="2528863" cy="1740634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20D57E-B579-3163-E662-CF622D4CCBE6}"/>
                </a:ext>
              </a:extLst>
            </p:cNvPr>
            <p:cNvSpPr txBox="1"/>
            <p:nvPr/>
          </p:nvSpPr>
          <p:spPr>
            <a:xfrm>
              <a:off x="8566094" y="2123449"/>
              <a:ext cx="2972882" cy="864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0326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45396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Hot cell facilities consisting of maintenance cell and target disposal cell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4E0A51-EDC4-7F2E-7C97-479823B10DBA}"/>
              </a:ext>
            </a:extLst>
          </p:cNvPr>
          <p:cNvGrpSpPr/>
          <p:nvPr/>
        </p:nvGrpSpPr>
        <p:grpSpPr>
          <a:xfrm>
            <a:off x="8065307" y="866754"/>
            <a:ext cx="1656005" cy="2098388"/>
            <a:chOff x="8275839" y="480289"/>
            <a:chExt cx="1522055" cy="2029406"/>
          </a:xfrm>
        </p:grpSpPr>
        <p:pic>
          <p:nvPicPr>
            <p:cNvPr id="32" name="Picture 31" descr="A picture containing person, indoor, engine, miller&#10;&#10;Description automatically generated">
              <a:extLst>
                <a:ext uri="{FF2B5EF4-FFF2-40B4-BE49-F238E27FC236}">
                  <a16:creationId xmlns:a16="http://schemas.microsoft.com/office/drawing/2014/main" id="{3EECD15E-B49B-9B8B-F333-66B60C4D6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5839" y="480289"/>
              <a:ext cx="1522055" cy="20294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278420-8D73-D3F3-DDC1-45386999A6DC}"/>
                </a:ext>
              </a:extLst>
            </p:cNvPr>
            <p:cNvSpPr txBox="1"/>
            <p:nvPr/>
          </p:nvSpPr>
          <p:spPr>
            <a:xfrm>
              <a:off x="8297798" y="2094198"/>
              <a:ext cx="687186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TISA</a:t>
              </a:r>
              <a:endParaRPr lang="en-CA" sz="1400" b="1">
                <a:solidFill>
                  <a:schemeClr val="bg1"/>
                </a:solidFill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02D0B39-FB2B-0A02-BFC6-E7F8FB80DB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7207" y="669372"/>
            <a:ext cx="3461676" cy="24675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F7548EE-BA42-5F3E-A84A-D6E3EC8E7F94}"/>
              </a:ext>
            </a:extLst>
          </p:cNvPr>
          <p:cNvSpPr txBox="1"/>
          <p:nvPr/>
        </p:nvSpPr>
        <p:spPr>
          <a:xfrm>
            <a:off x="4152585" y="2440673"/>
            <a:ext cx="1230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>
                <a:solidFill>
                  <a:schemeClr val="bg1"/>
                </a:solidFill>
              </a:rPr>
              <a:t>Target Hall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EE1021B-EA5C-57DC-4BEE-E8621FEBD0CF}"/>
              </a:ext>
            </a:extLst>
          </p:cNvPr>
          <p:cNvSpPr txBox="1">
            <a:spLocks/>
          </p:cNvSpPr>
          <p:nvPr/>
        </p:nvSpPr>
        <p:spPr>
          <a:xfrm>
            <a:off x="2472426" y="173794"/>
            <a:ext cx="8953827" cy="650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3600">
                <a:latin typeface="Arial"/>
                <a:cs typeface="Arial"/>
              </a:rPr>
              <a:t>Completion of the ARIEL project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26634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7A2560-4BC2-7DA2-013B-D76F1ABC4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105"/>
          <a:stretch>
            <a:fillRect/>
          </a:stretch>
        </p:blipFill>
        <p:spPr>
          <a:xfrm>
            <a:off x="715618" y="652006"/>
            <a:ext cx="10774018" cy="6186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489B5B-B76F-7AED-16D2-13C0A392845E}"/>
              </a:ext>
            </a:extLst>
          </p:cNvPr>
          <p:cNvSpPr txBox="1"/>
          <p:nvPr/>
        </p:nvSpPr>
        <p:spPr>
          <a:xfrm>
            <a:off x="1371876" y="2485430"/>
            <a:ext cx="591047" cy="27699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AETE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842D7-1E76-42E0-6D46-D544B22E0B7C}"/>
              </a:ext>
            </a:extLst>
          </p:cNvPr>
          <p:cNvSpPr txBox="1"/>
          <p:nvPr/>
        </p:nvSpPr>
        <p:spPr>
          <a:xfrm>
            <a:off x="1243914" y="3687921"/>
            <a:ext cx="724586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APTW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D681CAE-EFB6-A7CA-7755-250549B9E8A2}"/>
              </a:ext>
            </a:extLst>
          </p:cNvPr>
          <p:cNvSpPr/>
          <p:nvPr/>
        </p:nvSpPr>
        <p:spPr>
          <a:xfrm>
            <a:off x="10259761" y="652006"/>
            <a:ext cx="1429167" cy="216193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A96A1DD-53FE-506B-548E-0AE28B8A9A26}"/>
              </a:ext>
            </a:extLst>
          </p:cNvPr>
          <p:cNvSpPr/>
          <p:nvPr/>
        </p:nvSpPr>
        <p:spPr>
          <a:xfrm>
            <a:off x="9207610" y="4629176"/>
            <a:ext cx="2003729" cy="1640699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7DDD2C3-D147-E14B-AF8C-BAD87FDE5A3F}"/>
              </a:ext>
            </a:extLst>
          </p:cNvPr>
          <p:cNvSpPr/>
          <p:nvPr/>
        </p:nvSpPr>
        <p:spPr>
          <a:xfrm>
            <a:off x="4349362" y="5988442"/>
            <a:ext cx="4794638" cy="705951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02B367-3F92-8684-B41C-DFD6071AF5C5}"/>
              </a:ext>
            </a:extLst>
          </p:cNvPr>
          <p:cNvSpPr txBox="1"/>
          <p:nvPr/>
        </p:nvSpPr>
        <p:spPr>
          <a:xfrm>
            <a:off x="9424785" y="1321789"/>
            <a:ext cx="761445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BL4N Vault region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9B7502-5F50-5D6B-A64F-84BFD0744B20}"/>
              </a:ext>
            </a:extLst>
          </p:cNvPr>
          <p:cNvSpPr txBox="1"/>
          <p:nvPr/>
        </p:nvSpPr>
        <p:spPr>
          <a:xfrm>
            <a:off x="11309053" y="4940067"/>
            <a:ext cx="761445" cy="8309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BL4N Proton Cave region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ECE6A0-6ED6-C8F6-CE99-2A254B057B5A}"/>
              </a:ext>
            </a:extLst>
          </p:cNvPr>
          <p:cNvSpPr/>
          <p:nvPr/>
        </p:nvSpPr>
        <p:spPr>
          <a:xfrm>
            <a:off x="10073930" y="2911541"/>
            <a:ext cx="1137409" cy="174459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65AC7D-229C-5CD5-8C36-199D8D35E726}"/>
              </a:ext>
            </a:extLst>
          </p:cNvPr>
          <p:cNvSpPr txBox="1"/>
          <p:nvPr/>
        </p:nvSpPr>
        <p:spPr>
          <a:xfrm>
            <a:off x="8962673" y="3576192"/>
            <a:ext cx="1078840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BL4N Pharoah’s tomb region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4ED449-59C7-032A-B4F0-1CD5C0E94C39}"/>
              </a:ext>
            </a:extLst>
          </p:cNvPr>
          <p:cNvSpPr txBox="1"/>
          <p:nvPr/>
        </p:nvSpPr>
        <p:spPr>
          <a:xfrm>
            <a:off x="10651129" y="6417395"/>
            <a:ext cx="1452147" cy="26161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100"/>
              <a:t>EHBT dogleg region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D7535CF-B7F6-B25F-3A9B-D2520AEB75B8}"/>
              </a:ext>
            </a:extLst>
          </p:cNvPr>
          <p:cNvSpPr/>
          <p:nvPr/>
        </p:nvSpPr>
        <p:spPr>
          <a:xfrm>
            <a:off x="2094805" y="2623930"/>
            <a:ext cx="2254557" cy="402997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E18F905-D771-BE22-4BC9-3445D5C346CB}"/>
              </a:ext>
            </a:extLst>
          </p:cNvPr>
          <p:cNvSpPr/>
          <p:nvPr/>
        </p:nvSpPr>
        <p:spPr>
          <a:xfrm>
            <a:off x="9162844" y="6285871"/>
            <a:ext cx="1452147" cy="47283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2D507A-8830-C4DB-93DE-09CFF188E81D}"/>
              </a:ext>
            </a:extLst>
          </p:cNvPr>
          <p:cNvSpPr txBox="1"/>
          <p:nvPr/>
        </p:nvSpPr>
        <p:spPr>
          <a:xfrm>
            <a:off x="4639528" y="5196799"/>
            <a:ext cx="1254847" cy="64633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BL4N &amp; EHBT</a:t>
            </a:r>
          </a:p>
          <a:p>
            <a:r>
              <a:rPr lang="en-CA" sz="1200"/>
              <a:t>Straight Tunnel section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A5BCC3-DA12-69FC-B5BC-B79A1AAA33E6}"/>
              </a:ext>
            </a:extLst>
          </p:cNvPr>
          <p:cNvSpPr txBox="1"/>
          <p:nvPr/>
        </p:nvSpPr>
        <p:spPr>
          <a:xfrm>
            <a:off x="3075793" y="4614804"/>
            <a:ext cx="1247305" cy="64633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sz="1200"/>
              <a:t>BL4N &amp; EHBT</a:t>
            </a:r>
          </a:p>
          <a:p>
            <a:r>
              <a:rPr lang="en-CA" sz="1200"/>
              <a:t>North Tunnel bend section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9A95F-E802-4167-C800-CA94046338D8}"/>
              </a:ext>
            </a:extLst>
          </p:cNvPr>
          <p:cNvSpPr txBox="1"/>
          <p:nvPr/>
        </p:nvSpPr>
        <p:spPr>
          <a:xfrm>
            <a:off x="-1" y="0"/>
            <a:ext cx="3649650" cy="1080646"/>
          </a:xfrm>
          <a:prstGeom prst="rect">
            <a:avLst/>
          </a:prstGeom>
        </p:spPr>
        <p:txBody>
          <a:bodyPr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2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CA" sz="3200"/>
              <a:t>Tunnel</a:t>
            </a:r>
            <a:br>
              <a:rPr lang="en-CA" sz="3200"/>
            </a:br>
            <a:r>
              <a:rPr lang="en-CA" sz="3200"/>
              <a:t>Overview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F6BBE127-8790-A489-3A6C-752BF026581D}"/>
              </a:ext>
            </a:extLst>
          </p:cNvPr>
          <p:cNvSpPr/>
          <p:nvPr/>
        </p:nvSpPr>
        <p:spPr>
          <a:xfrm flipH="1">
            <a:off x="628154" y="1121134"/>
            <a:ext cx="834886" cy="43880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/>
              <a:t>NORTH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FE3F4-29C4-49E4-1B39-30FF59D7F69B}"/>
              </a:ext>
            </a:extLst>
          </p:cNvPr>
          <p:cNvSpPr/>
          <p:nvPr/>
        </p:nvSpPr>
        <p:spPr>
          <a:xfrm>
            <a:off x="2631882" y="485030"/>
            <a:ext cx="16459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94304-7AF3-D7C1-E11E-964BE18CA2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8659" y="204352"/>
            <a:ext cx="7829997" cy="111743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CA" sz="1600">
                <a:latin typeface="Arial"/>
                <a:cs typeface="Arial"/>
              </a:rPr>
              <a:t>EHBT (Electron Beam Transport) delivers an electron beam from the e-Linac to the AETE Target Station</a:t>
            </a:r>
          </a:p>
          <a:p>
            <a:r>
              <a:rPr lang="en-CA" sz="1600">
                <a:latin typeface="Arial"/>
                <a:cs typeface="Arial"/>
              </a:rPr>
              <a:t>BL4N (Beam Line 4 North) delivers a proton beam from the Cyclotron to the APTW Target Station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802B63-AB9E-3A5A-1B85-F2CBF5C8E7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551" y="1432242"/>
            <a:ext cx="3474293" cy="1954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66000A2-A0B9-C021-183E-9253C4352431}"/>
              </a:ext>
            </a:extLst>
          </p:cNvPr>
          <p:cNvCxnSpPr>
            <a:cxnSpLocks/>
          </p:cNvCxnSpPr>
          <p:nvPr/>
        </p:nvCxnSpPr>
        <p:spPr>
          <a:xfrm flipH="1">
            <a:off x="5802851" y="2957758"/>
            <a:ext cx="411648" cy="313647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45782BE-22CC-5015-3EEE-989DC4172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4008" y="1710529"/>
            <a:ext cx="1809000" cy="241200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46CE9C5-A123-81DB-D2E5-72B59CEF83AA}"/>
              </a:ext>
            </a:extLst>
          </p:cNvPr>
          <p:cNvCxnSpPr>
            <a:cxnSpLocks/>
          </p:cNvCxnSpPr>
          <p:nvPr/>
        </p:nvCxnSpPr>
        <p:spPr>
          <a:xfrm flipH="1">
            <a:off x="2958973" y="3826420"/>
            <a:ext cx="886669" cy="52221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D16D84E1-561B-2678-A86C-B1536ADF9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297" y="3733034"/>
            <a:ext cx="2630571" cy="1980000"/>
          </a:xfrm>
          <a:prstGeom prst="rect">
            <a:avLst/>
          </a:prstGeom>
          <a:ln w="38100">
            <a:noFill/>
          </a:ln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87C6DB0-1772-0FE9-FD40-961959884EE5}"/>
              </a:ext>
            </a:extLst>
          </p:cNvPr>
          <p:cNvCxnSpPr>
            <a:cxnSpLocks/>
          </p:cNvCxnSpPr>
          <p:nvPr/>
        </p:nvCxnSpPr>
        <p:spPr>
          <a:xfrm>
            <a:off x="7842640" y="5355565"/>
            <a:ext cx="1345255" cy="85042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4DC357B-0600-4785-6552-CADFAC0AFE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5947" y="4329628"/>
            <a:ext cx="1599566" cy="2380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4D667B6-773B-7FB1-EBC2-89E227A11CBB}"/>
              </a:ext>
            </a:extLst>
          </p:cNvPr>
          <p:cNvCxnSpPr>
            <a:cxnSpLocks/>
          </p:cNvCxnSpPr>
          <p:nvPr/>
        </p:nvCxnSpPr>
        <p:spPr>
          <a:xfrm>
            <a:off x="1667399" y="5424670"/>
            <a:ext cx="1787443" cy="9580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822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7" y="1143190"/>
            <a:ext cx="9644679" cy="5461445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58823" y="194519"/>
            <a:ext cx="5672796" cy="4847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solidFill>
                  <a:srgbClr val="00B0F0"/>
                </a:solidFill>
              </a:rPr>
              <a:t>BL4N Overview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6AE768-4A54-C2BC-B796-AF013A801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732" y="253365"/>
            <a:ext cx="2054286" cy="2545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25E01B-5056-6C0B-85BF-BC560A56F1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2333" y="2238793"/>
            <a:ext cx="3056766" cy="1751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1" descr="A yellow and black rectangular object in a room&#10;&#10;Description automatically generated">
            <a:extLst>
              <a:ext uri="{FF2B5EF4-FFF2-40B4-BE49-F238E27FC236}">
                <a16:creationId xmlns:a16="http://schemas.microsoft.com/office/drawing/2014/main" id="{DFAABD56-AE74-B98A-64E9-AA27FBE9D7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628812" y="599209"/>
            <a:ext cx="2934375" cy="238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568061-9FB6-5F6A-84D7-3583F7519D47}"/>
              </a:ext>
            </a:extLst>
          </p:cNvPr>
          <p:cNvCxnSpPr>
            <a:cxnSpLocks/>
          </p:cNvCxnSpPr>
          <p:nvPr/>
        </p:nvCxnSpPr>
        <p:spPr>
          <a:xfrm flipH="1">
            <a:off x="5486400" y="3019425"/>
            <a:ext cx="715828" cy="19621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45D441-BE8D-07FA-0739-E959F466E302}"/>
              </a:ext>
            </a:extLst>
          </p:cNvPr>
          <p:cNvCxnSpPr>
            <a:cxnSpLocks/>
          </p:cNvCxnSpPr>
          <p:nvPr/>
        </p:nvCxnSpPr>
        <p:spPr>
          <a:xfrm flipH="1">
            <a:off x="7400925" y="2609850"/>
            <a:ext cx="781050" cy="22193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E9F3AB-7A22-508F-437D-151DDDAD831A}"/>
              </a:ext>
            </a:extLst>
          </p:cNvPr>
          <p:cNvCxnSpPr>
            <a:cxnSpLocks/>
          </p:cNvCxnSpPr>
          <p:nvPr/>
        </p:nvCxnSpPr>
        <p:spPr>
          <a:xfrm flipH="1">
            <a:off x="10287000" y="3905250"/>
            <a:ext cx="742950" cy="12477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21CB80E-D06E-D1EF-764F-E2DB30ED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8823" y="3790950"/>
            <a:ext cx="2229768" cy="2872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8F37CE8-11F4-C6C3-7E60-8C7D49966ECB}"/>
              </a:ext>
            </a:extLst>
          </p:cNvPr>
          <p:cNvCxnSpPr>
            <a:cxnSpLocks/>
          </p:cNvCxnSpPr>
          <p:nvPr/>
        </p:nvCxnSpPr>
        <p:spPr>
          <a:xfrm flipV="1">
            <a:off x="1507617" y="2609850"/>
            <a:ext cx="445008" cy="204396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43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F3DB68-2678-4CDE-81B9-22E50887C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1" y="83510"/>
            <a:ext cx="4967542" cy="66648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F8251-063D-4276-B47E-5655AA8C3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53" y="281826"/>
            <a:ext cx="5439468" cy="676102"/>
          </a:xfrm>
        </p:spPr>
        <p:txBody>
          <a:bodyPr/>
          <a:lstStyle/>
          <a:p>
            <a:r>
              <a:rPr lang="en-US"/>
              <a:t>Shielding Design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5CC6E-7E7E-4C8E-81E2-49FA22844B1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6377" y="3551742"/>
            <a:ext cx="6708775" cy="31823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>
                <a:solidFill>
                  <a:schemeClr val="accent5">
                    <a:lumMod val="50000"/>
                  </a:schemeClr>
                </a:solidFill>
              </a:rPr>
              <a:t>Level 4b</a:t>
            </a:r>
            <a:r>
              <a:rPr lang="en-US" sz="2800"/>
              <a:t>: Removable Cap Shielding</a:t>
            </a:r>
          </a:p>
          <a:p>
            <a:pPr marL="0" indent="0">
              <a:buNone/>
            </a:pPr>
            <a:r>
              <a:rPr lang="en-US" sz="2800">
                <a:solidFill>
                  <a:srgbClr val="7030A0"/>
                </a:solidFill>
              </a:rPr>
              <a:t>Level 4a</a:t>
            </a:r>
            <a:r>
              <a:rPr lang="en-US" sz="2800"/>
              <a:t>: Fixed Cap Shielding</a:t>
            </a:r>
          </a:p>
          <a:p>
            <a:pPr marL="0" indent="0">
              <a:buNone/>
            </a:pPr>
            <a:r>
              <a:rPr lang="en-US" sz="2800">
                <a:solidFill>
                  <a:srgbClr val="FF0000"/>
                </a:solidFill>
              </a:rPr>
              <a:t>Level 3</a:t>
            </a:r>
            <a:r>
              <a:rPr lang="en-US" sz="2800"/>
              <a:t>: Service Space</a:t>
            </a:r>
          </a:p>
          <a:p>
            <a:pPr marL="0" indent="0">
              <a:buNone/>
            </a:pPr>
            <a:r>
              <a:rPr lang="en-US" sz="2800">
                <a:solidFill>
                  <a:srgbClr val="FFC000"/>
                </a:solidFill>
              </a:rPr>
              <a:t>Level 2-4, 2-5, 2-6</a:t>
            </a:r>
            <a:r>
              <a:rPr lang="en-US" sz="2800"/>
              <a:t>: Upper Canyon</a:t>
            </a:r>
          </a:p>
          <a:p>
            <a:pPr marL="0" indent="0">
              <a:buNone/>
            </a:pPr>
            <a:r>
              <a:rPr lang="en-US" sz="2800">
                <a:solidFill>
                  <a:schemeClr val="accent2">
                    <a:lumMod val="75000"/>
                  </a:schemeClr>
                </a:solidFill>
              </a:rPr>
              <a:t>Level 2-1, 2-2, 2-3</a:t>
            </a:r>
            <a:r>
              <a:rPr lang="en-US" sz="2800"/>
              <a:t>: Lower Canyon</a:t>
            </a:r>
          </a:p>
          <a:p>
            <a:pPr marL="0" indent="0">
              <a:buNone/>
            </a:pP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Level 1</a:t>
            </a:r>
            <a:r>
              <a:rPr lang="en-US" sz="2800"/>
              <a:t>: Below Statio</a:t>
            </a:r>
            <a:r>
              <a:rPr lang="en-US"/>
              <a:t>n</a:t>
            </a:r>
            <a:endParaRPr lang="en-US" sz="2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671417-9F48-440D-99A7-CFFC6EE8B253}"/>
              </a:ext>
            </a:extLst>
          </p:cNvPr>
          <p:cNvSpPr/>
          <p:nvPr/>
        </p:nvSpPr>
        <p:spPr>
          <a:xfrm>
            <a:off x="7801173" y="6075805"/>
            <a:ext cx="3524050" cy="403623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F0D496-AAE8-4F3B-87EF-704288DB388A}"/>
              </a:ext>
            </a:extLst>
          </p:cNvPr>
          <p:cNvSpPr/>
          <p:nvPr/>
        </p:nvSpPr>
        <p:spPr>
          <a:xfrm>
            <a:off x="7743713" y="3137645"/>
            <a:ext cx="328108" cy="725549"/>
          </a:xfrm>
          <a:prstGeom prst="rect">
            <a:avLst/>
          </a:prstGeom>
          <a:solidFill>
            <a:srgbClr val="7030A0">
              <a:alpha val="50000"/>
            </a:srgbClr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39E81B-81B0-45DE-B4F0-3C5BDA9620BC}"/>
              </a:ext>
            </a:extLst>
          </p:cNvPr>
          <p:cNvSpPr>
            <a:spLocks noChangeAspect="1"/>
          </p:cNvSpPr>
          <p:nvPr/>
        </p:nvSpPr>
        <p:spPr>
          <a:xfrm>
            <a:off x="7743712" y="3906066"/>
            <a:ext cx="3575425" cy="640081"/>
          </a:xfrm>
          <a:prstGeom prst="rect">
            <a:avLst/>
          </a:prstGeom>
          <a:solidFill>
            <a:srgbClr val="FF0000">
              <a:alpha val="5000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44E3C-510F-4464-AFB8-CE6C5363A625}"/>
              </a:ext>
            </a:extLst>
          </p:cNvPr>
          <p:cNvSpPr/>
          <p:nvPr/>
        </p:nvSpPr>
        <p:spPr>
          <a:xfrm>
            <a:off x="8096250" y="3137645"/>
            <a:ext cx="2562226" cy="735376"/>
          </a:xfrm>
          <a:prstGeom prst="rect">
            <a:avLst/>
          </a:prstGeom>
          <a:solidFill>
            <a:srgbClr val="009CFF">
              <a:alpha val="50000"/>
            </a:srgbClr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D80C3C-A82F-418C-8137-0519CE5AAA8C}"/>
              </a:ext>
            </a:extLst>
          </p:cNvPr>
          <p:cNvSpPr/>
          <p:nvPr/>
        </p:nvSpPr>
        <p:spPr>
          <a:xfrm>
            <a:off x="7743712" y="4576472"/>
            <a:ext cx="3524051" cy="7700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4DDF0C-9E7A-49BD-91E6-DDC868759291}"/>
              </a:ext>
            </a:extLst>
          </p:cNvPr>
          <p:cNvCxnSpPr>
            <a:cxnSpLocks/>
          </p:cNvCxnSpPr>
          <p:nvPr/>
        </p:nvCxnSpPr>
        <p:spPr>
          <a:xfrm flipV="1">
            <a:off x="6096000" y="3349036"/>
            <a:ext cx="2490509" cy="43775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EA89B1-2EE4-4963-B18B-3170AAC25B69}"/>
              </a:ext>
            </a:extLst>
          </p:cNvPr>
          <p:cNvCxnSpPr>
            <a:cxnSpLocks/>
          </p:cNvCxnSpPr>
          <p:nvPr/>
        </p:nvCxnSpPr>
        <p:spPr>
          <a:xfrm flipV="1">
            <a:off x="5934174" y="4942515"/>
            <a:ext cx="1973593" cy="3432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5B9BDF-FBEC-45E3-94E3-BC2FDD8A80CA}"/>
              </a:ext>
            </a:extLst>
          </p:cNvPr>
          <p:cNvCxnSpPr>
            <a:cxnSpLocks/>
          </p:cNvCxnSpPr>
          <p:nvPr/>
        </p:nvCxnSpPr>
        <p:spPr>
          <a:xfrm flipV="1">
            <a:off x="4314825" y="4377475"/>
            <a:ext cx="3781425" cy="47985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5EA28AF-4B44-4243-9DB7-4951B730828F}"/>
              </a:ext>
            </a:extLst>
          </p:cNvPr>
          <p:cNvCxnSpPr>
            <a:cxnSpLocks/>
          </p:cNvCxnSpPr>
          <p:nvPr/>
        </p:nvCxnSpPr>
        <p:spPr>
          <a:xfrm flipV="1">
            <a:off x="5247060" y="3689106"/>
            <a:ext cx="2632916" cy="58883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3FC8402-5535-457F-9AA4-A259D16516AB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4067175" y="6277617"/>
            <a:ext cx="3733998" cy="11193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116B436-A565-437D-9F39-5B04F9A683D2}"/>
              </a:ext>
            </a:extLst>
          </p:cNvPr>
          <p:cNvSpPr/>
          <p:nvPr/>
        </p:nvSpPr>
        <p:spPr>
          <a:xfrm>
            <a:off x="10658476" y="3110160"/>
            <a:ext cx="666747" cy="753034"/>
          </a:xfrm>
          <a:prstGeom prst="rect">
            <a:avLst/>
          </a:prstGeom>
          <a:solidFill>
            <a:srgbClr val="7030A0">
              <a:alpha val="50000"/>
            </a:srgbClr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DB2463-4D80-431C-8EC7-27344DF989C5}"/>
              </a:ext>
            </a:extLst>
          </p:cNvPr>
          <p:cNvCxnSpPr>
            <a:cxnSpLocks/>
          </p:cNvCxnSpPr>
          <p:nvPr/>
        </p:nvCxnSpPr>
        <p:spPr>
          <a:xfrm flipH="1">
            <a:off x="6768016" y="3147058"/>
            <a:ext cx="11119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3DCCB9F-8BC7-49A1-8AA2-579A8BF497C1}"/>
              </a:ext>
            </a:extLst>
          </p:cNvPr>
          <p:cNvCxnSpPr>
            <a:cxnSpLocks/>
          </p:cNvCxnSpPr>
          <p:nvPr/>
        </p:nvCxnSpPr>
        <p:spPr>
          <a:xfrm flipH="1">
            <a:off x="6768016" y="6508820"/>
            <a:ext cx="10331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911F4F-7426-4C06-99A1-56026BD137FF}"/>
              </a:ext>
            </a:extLst>
          </p:cNvPr>
          <p:cNvCxnSpPr>
            <a:cxnSpLocks/>
          </p:cNvCxnSpPr>
          <p:nvPr/>
        </p:nvCxnSpPr>
        <p:spPr>
          <a:xfrm flipV="1">
            <a:off x="6923218" y="3176451"/>
            <a:ext cx="0" cy="3361762"/>
          </a:xfrm>
          <a:prstGeom prst="line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C43E160-DC98-4196-9860-D77458F7B603}"/>
              </a:ext>
            </a:extLst>
          </p:cNvPr>
          <p:cNvSpPr txBox="1"/>
          <p:nvPr/>
        </p:nvSpPr>
        <p:spPr>
          <a:xfrm>
            <a:off x="6228724" y="5366990"/>
            <a:ext cx="744071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8.1m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FEE86F-23AE-4C34-888D-F7FDCA1BF29A}"/>
              </a:ext>
            </a:extLst>
          </p:cNvPr>
          <p:cNvSpPr/>
          <p:nvPr/>
        </p:nvSpPr>
        <p:spPr>
          <a:xfrm>
            <a:off x="7807987" y="5362526"/>
            <a:ext cx="3524051" cy="697249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587095-C573-428F-9989-11E36B2D7D5F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5791200" y="5711151"/>
            <a:ext cx="2016787" cy="14199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ED78161-3153-C42F-1E51-F6877F1C5BAB}"/>
              </a:ext>
            </a:extLst>
          </p:cNvPr>
          <p:cNvSpPr txBox="1">
            <a:spLocks/>
          </p:cNvSpPr>
          <p:nvPr/>
        </p:nvSpPr>
        <p:spPr>
          <a:xfrm>
            <a:off x="223764" y="1407310"/>
            <a:ext cx="6544252" cy="1785104"/>
          </a:xfrm>
          <a:prstGeom prst="rect">
            <a:avLst/>
          </a:prstGeom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/>
              <a:t>The Target Pit Shielding </a:t>
            </a:r>
            <a:r>
              <a:rPr lang="en-US" sz="2000">
                <a:sym typeface="Wingdings" panose="05000000000000000000" pitchFamily="2" charset="2"/>
              </a:rPr>
              <a:t> </a:t>
            </a:r>
            <a:r>
              <a:rPr lang="en-US" sz="2000"/>
              <a:t>ensure the access to the hall while beam operation, provide all services (cooling water, ventilation, compressed air etc.)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/>
              <a:t>It consists of 9 layers of fixed shielding and removable cap shielding.</a:t>
            </a:r>
          </a:p>
        </p:txBody>
      </p:sp>
    </p:spTree>
    <p:extLst>
      <p:ext uri="{BB962C8B-B14F-4D97-AF65-F5344CB8AC3E}">
        <p14:creationId xmlns:p14="http://schemas.microsoft.com/office/powerpoint/2010/main" val="240174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C8F8-C0A3-E66B-EE18-3D89D0F4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Target Hall Shielding Progress</a:t>
            </a:r>
          </a:p>
        </p:txBody>
      </p:sp>
      <p:pic>
        <p:nvPicPr>
          <p:cNvPr id="7" name="Picture 6" descr="A computer generated model of a building&#10;&#10;Description automatically generated">
            <a:extLst>
              <a:ext uri="{FF2B5EF4-FFF2-40B4-BE49-F238E27FC236}">
                <a16:creationId xmlns:a16="http://schemas.microsoft.com/office/drawing/2014/main" id="{AD6D2ABD-E38C-3A7E-256E-8F550C3CF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5" r="-1059"/>
          <a:stretch>
            <a:fillRect/>
          </a:stretch>
        </p:blipFill>
        <p:spPr>
          <a:xfrm>
            <a:off x="121531" y="850824"/>
            <a:ext cx="4974343" cy="4559376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4465FCE-14F9-F789-89D0-AB34A58F3F19}"/>
              </a:ext>
            </a:extLst>
          </p:cNvPr>
          <p:cNvGrpSpPr/>
          <p:nvPr/>
        </p:nvGrpSpPr>
        <p:grpSpPr>
          <a:xfrm>
            <a:off x="4396994" y="4066349"/>
            <a:ext cx="3882884" cy="2587556"/>
            <a:chOff x="4805388" y="4066349"/>
            <a:chExt cx="3882884" cy="2587556"/>
          </a:xfrm>
        </p:grpSpPr>
        <p:pic>
          <p:nvPicPr>
            <p:cNvPr id="13" name="Picture 12" descr="A group of people wearing face masks&#10;&#10;AI-generated content may be incorrect.">
              <a:extLst>
                <a:ext uri="{FF2B5EF4-FFF2-40B4-BE49-F238E27FC236}">
                  <a16:creationId xmlns:a16="http://schemas.microsoft.com/office/drawing/2014/main" id="{5E1161DE-E3B3-9919-AAA3-6C1690DEC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5388" y="4066349"/>
              <a:ext cx="3882884" cy="25875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76BDEC6D-661E-D716-54A9-F166E3E53D73}"/>
                </a:ext>
              </a:extLst>
            </p:cNvPr>
            <p:cNvSpPr txBox="1">
              <a:spLocks/>
            </p:cNvSpPr>
            <p:nvPr/>
          </p:nvSpPr>
          <p:spPr>
            <a:xfrm>
              <a:off x="4943475" y="4123157"/>
              <a:ext cx="3456394" cy="350306"/>
            </a:xfrm>
            <a:prstGeom prst="rect">
              <a:avLst/>
            </a:prstGeom>
          </p:spPr>
          <p:txBody>
            <a:bodyPr/>
            <a:lstStyle>
              <a:lvl1pPr algn="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b="0" kern="1200">
                  <a:solidFill>
                    <a:srgbClr val="00B0F0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r>
                <a:rPr lang="en-CA" b="1">
                  <a:solidFill>
                    <a:schemeClr val="bg1"/>
                  </a:solidFill>
                </a:rPr>
                <a:t>Level 1 Complete 2020</a:t>
              </a:r>
            </a:p>
          </p:txBody>
        </p:sp>
      </p:grpSp>
      <p:pic>
        <p:nvPicPr>
          <p:cNvPr id="19" name="Picture 18" descr="A staircase in a warehouse&#10;&#10;AI-generated content may be incorrect.">
            <a:extLst>
              <a:ext uri="{FF2B5EF4-FFF2-40B4-BE49-F238E27FC236}">
                <a16:creationId xmlns:a16="http://schemas.microsoft.com/office/drawing/2014/main" id="{99855067-0B43-E21E-CAB9-7D5B98BD9A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72439" y="640311"/>
            <a:ext cx="2571656" cy="2959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Content Placeholder 4" descr="A model of a building&#10;&#10;AI-generated content may be incorrect.">
            <a:extLst>
              <a:ext uri="{FF2B5EF4-FFF2-40B4-BE49-F238E27FC236}">
                <a16:creationId xmlns:a16="http://schemas.microsoft.com/office/drawing/2014/main" id="{49E3775A-75C6-6DE3-0EC8-237C0135EE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7699" y="837905"/>
            <a:ext cx="3955442" cy="313666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A15372B-2E19-6611-8DF7-6449DD51B290}"/>
              </a:ext>
            </a:extLst>
          </p:cNvPr>
          <p:cNvCxnSpPr>
            <a:cxnSpLocks/>
          </p:cNvCxnSpPr>
          <p:nvPr/>
        </p:nvCxnSpPr>
        <p:spPr>
          <a:xfrm flipV="1">
            <a:off x="2510628" y="4365070"/>
            <a:ext cx="993102" cy="150101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CF534AE-6437-FCCA-9257-24CEC2DB070E}"/>
              </a:ext>
            </a:extLst>
          </p:cNvPr>
          <p:cNvSpPr txBox="1"/>
          <p:nvPr/>
        </p:nvSpPr>
        <p:spPr>
          <a:xfrm rot="17951330">
            <a:off x="2893715" y="493090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>
                <a:solidFill>
                  <a:srgbClr val="FF0000"/>
                </a:solidFill>
              </a:rPr>
              <a:t>beam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21E17CA-0409-CA4F-D9EA-5E8563870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7906" y="331802"/>
            <a:ext cx="6090993" cy="6463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>
                <a:latin typeface="+mn-lt"/>
              </a:rPr>
              <a:t>Concrete poured for all levels combined:</a:t>
            </a:r>
            <a:br>
              <a:rPr lang="en-US">
                <a:latin typeface="+mn-lt"/>
              </a:rPr>
            </a:br>
            <a:r>
              <a:rPr lang="en-US">
                <a:latin typeface="+mn-lt"/>
              </a:rPr>
              <a:t>~ 595 m</a:t>
            </a:r>
            <a:r>
              <a:rPr lang="en-US" baseline="30000">
                <a:latin typeface="+mn-lt"/>
              </a:rPr>
              <a:t>3</a:t>
            </a:r>
            <a:r>
              <a:rPr lang="en-US">
                <a:latin typeface="+mn-lt"/>
              </a:rPr>
              <a:t> or ~ 1430 metric tons</a:t>
            </a:r>
          </a:p>
        </p:txBody>
      </p:sp>
      <p:pic>
        <p:nvPicPr>
          <p:cNvPr id="16" name="Picture 15" descr="A construction workers in a building&#10;&#10;AI-generated content may be incorrect.">
            <a:extLst>
              <a:ext uri="{FF2B5EF4-FFF2-40B4-BE49-F238E27FC236}">
                <a16:creationId xmlns:a16="http://schemas.microsoft.com/office/drawing/2014/main" id="{403648D5-EB5F-D287-C70C-D279AFA0F0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3702" y="3823165"/>
            <a:ext cx="2571655" cy="291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8288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575A-504F-AAF8-2B92-7A0FC76CD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22C6-CDBA-B535-B9AE-82B9148C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Target Hall Shielding Progress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D60D0F3-DE55-8DCD-3C5A-0DD8308C5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8882" y="673350"/>
            <a:ext cx="3843093" cy="1486048"/>
          </a:xfrm>
        </p:spPr>
        <p:txBody>
          <a:bodyPr/>
          <a:lstStyle/>
          <a:p>
            <a:pPr marL="0" indent="0">
              <a:spcBef>
                <a:spcPts val="500"/>
              </a:spcBef>
              <a:buNone/>
            </a:pPr>
            <a:r>
              <a:rPr lang="en-US" sz="2400">
                <a:latin typeface="+mn-lt"/>
              </a:rPr>
              <a:t>Finally, Summer 2025 level 9 completed!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>
                <a:latin typeface="+mn-lt"/>
              </a:rPr>
              <a:t>Installation work in the target hall started.</a:t>
            </a:r>
          </a:p>
        </p:txBody>
      </p:sp>
      <p:pic>
        <p:nvPicPr>
          <p:cNvPr id="8" name="Picture 7" descr="A staircase in a factory&#10;&#10;AI-generated content may be incorrect.">
            <a:extLst>
              <a:ext uri="{FF2B5EF4-FFF2-40B4-BE49-F238E27FC236}">
                <a16:creationId xmlns:a16="http://schemas.microsoft.com/office/drawing/2014/main" id="{673002D2-30EF-CD26-D00A-37EB3BDF3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1633" y="671399"/>
            <a:ext cx="7495272" cy="3038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BAA564-239B-BB51-A929-DC5C1166C1BE}"/>
              </a:ext>
            </a:extLst>
          </p:cNvPr>
          <p:cNvSpPr txBox="1">
            <a:spLocks/>
          </p:cNvSpPr>
          <p:nvPr/>
        </p:nvSpPr>
        <p:spPr>
          <a:xfrm>
            <a:off x="8806852" y="3253847"/>
            <a:ext cx="2865097" cy="350306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CA" b="1">
                <a:solidFill>
                  <a:schemeClr val="bg1"/>
                </a:solidFill>
              </a:rPr>
              <a:t>Layer 9 Complete</a:t>
            </a:r>
          </a:p>
        </p:txBody>
      </p:sp>
      <p:pic>
        <p:nvPicPr>
          <p:cNvPr id="3" name="Picture 2" descr="A staircase in a building&#10;&#10;AI-generated content may be incorrect.">
            <a:extLst>
              <a:ext uri="{FF2B5EF4-FFF2-40B4-BE49-F238E27FC236}">
                <a16:creationId xmlns:a16="http://schemas.microsoft.com/office/drawing/2014/main" id="{A8E6D45E-3324-4D5B-7B84-56A01A9294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342" y="3827038"/>
            <a:ext cx="5171666" cy="2792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room with stairs and stairs and people in it&#10;&#10;AI-generated content may be incorrect.">
            <a:extLst>
              <a:ext uri="{FF2B5EF4-FFF2-40B4-BE49-F238E27FC236}">
                <a16:creationId xmlns:a16="http://schemas.microsoft.com/office/drawing/2014/main" id="{9BE4E4A3-0750-BBE7-EADF-A1E855EF45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>
            <a:fillRect/>
          </a:stretch>
        </p:blipFill>
        <p:spPr>
          <a:xfrm>
            <a:off x="6500283" y="3910217"/>
            <a:ext cx="5171666" cy="2626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3475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92F038B1-0B0A-104D-0EE3-543A28930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70D7-74C3-9547-8878-7592D176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932" y="328987"/>
            <a:ext cx="5306118" cy="676102"/>
          </a:xfrm>
        </p:spPr>
        <p:txBody>
          <a:bodyPr/>
          <a:lstStyle/>
          <a:p>
            <a:r>
              <a:rPr lang="en-CA"/>
              <a:t>Target Hall installations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CB128A-FF62-6865-8B6F-DBF47827D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519" y="132406"/>
            <a:ext cx="4378288" cy="3296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BF9371-81F3-8363-F545-F4621A6A08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9050" y="3406775"/>
            <a:ext cx="4423424" cy="3318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FE9C78-7818-155E-47EF-5BB5095061AD}"/>
              </a:ext>
            </a:extLst>
          </p:cNvPr>
          <p:cNvSpPr txBox="1"/>
          <p:nvPr/>
        </p:nvSpPr>
        <p:spPr>
          <a:xfrm>
            <a:off x="7639050" y="3206720"/>
            <a:ext cx="4378288" cy="400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ARIEL Module Mounting System</a:t>
            </a:r>
            <a:endParaRPr lang="en-CA" sz="1100" b="1">
              <a:solidFill>
                <a:schemeClr val="bg1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543B0DA-EB95-AAF1-1E92-89FD3190B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t="20326" r="8468" b="457"/>
          <a:stretch>
            <a:fillRect/>
          </a:stretch>
        </p:blipFill>
        <p:spPr bwMode="auto">
          <a:xfrm>
            <a:off x="3169018" y="2535705"/>
            <a:ext cx="4021314" cy="282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8674FC-FBAC-63C5-C395-A7AC0690F9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2286" y="4575993"/>
            <a:ext cx="1931526" cy="21781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9036F5A9-068A-9063-6C08-99946D67C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648" y="5315163"/>
            <a:ext cx="3749616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F18DA57-31F6-1697-C185-888BDEDBEABF}"/>
              </a:ext>
            </a:extLst>
          </p:cNvPr>
          <p:cNvCxnSpPr>
            <a:cxnSpLocks/>
          </p:cNvCxnSpPr>
          <p:nvPr/>
        </p:nvCxnSpPr>
        <p:spPr>
          <a:xfrm flipH="1">
            <a:off x="5377150" y="3429000"/>
            <a:ext cx="303236" cy="11435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7B5351-0C83-33D3-194C-3A1CA9A20568}"/>
              </a:ext>
            </a:extLst>
          </p:cNvPr>
          <p:cNvCxnSpPr>
            <a:cxnSpLocks/>
          </p:cNvCxnSpPr>
          <p:nvPr/>
        </p:nvCxnSpPr>
        <p:spPr>
          <a:xfrm>
            <a:off x="6301560" y="3429000"/>
            <a:ext cx="1052252" cy="11258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C84F876-8C19-5D56-828A-5E18597992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703" y="4554852"/>
            <a:ext cx="2353141" cy="1302827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F3B3A60-B8C2-8D60-D739-62E35F9A452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4351" y="899766"/>
            <a:ext cx="7054727" cy="367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With module mounting system installation complete, ARIEL is now ready* to receive modules!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Module mounting system is the module interface with the ARIEL canyon and provide a smooth, level landing surface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Allows for repeatable positioning of modules and seals the secondary gas </a:t>
            </a:r>
            <a:br>
              <a:rPr lang="en-US" sz="2000" dirty="0"/>
            </a:br>
            <a:r>
              <a:rPr lang="en-US" sz="2000" dirty="0"/>
              <a:t>volume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HV chase provides</a:t>
            </a:r>
            <a:br>
              <a:rPr lang="en-US" sz="2000" dirty="0"/>
            </a:br>
            <a:r>
              <a:rPr lang="en-US" sz="2000" dirty="0"/>
              <a:t>supply lines for high</a:t>
            </a:r>
            <a:br>
              <a:rPr lang="en-US" sz="2000" dirty="0"/>
            </a:br>
            <a:r>
              <a:rPr lang="en-US" sz="2000" dirty="0"/>
              <a:t>voltage, high current</a:t>
            </a:r>
            <a:br>
              <a:rPr lang="en-US" sz="2000" dirty="0"/>
            </a:br>
            <a:r>
              <a:rPr lang="en-US" sz="2000" dirty="0"/>
              <a:t>(target heating) and</a:t>
            </a:r>
            <a:br>
              <a:rPr lang="en-US" sz="2000" dirty="0"/>
            </a:br>
            <a:r>
              <a:rPr lang="en-US" sz="2000" dirty="0"/>
              <a:t>cooling water.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AE6A85-FE80-EFBB-D3E8-147989BBBEAF}"/>
              </a:ext>
            </a:extLst>
          </p:cNvPr>
          <p:cNvSpPr txBox="1">
            <a:spLocks/>
          </p:cNvSpPr>
          <p:nvPr/>
        </p:nvSpPr>
        <p:spPr>
          <a:xfrm>
            <a:off x="2738174" y="6425004"/>
            <a:ext cx="2790594" cy="350306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rgbClr val="00B0F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CA" sz="2000" b="1" dirty="0">
                <a:solidFill>
                  <a:sysClr val="windowText" lastClr="000000"/>
                </a:solidFill>
              </a:rPr>
              <a:t>High voltage chase</a:t>
            </a:r>
          </a:p>
        </p:txBody>
      </p:sp>
    </p:spTree>
    <p:extLst>
      <p:ext uri="{BB962C8B-B14F-4D97-AF65-F5344CB8AC3E}">
        <p14:creationId xmlns:p14="http://schemas.microsoft.com/office/powerpoint/2010/main" val="3085106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CA55-55FB-B20E-7967-E555EF821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391" y="217764"/>
            <a:ext cx="4715734" cy="676102"/>
          </a:xfrm>
        </p:spPr>
        <p:txBody>
          <a:bodyPr/>
          <a:lstStyle/>
          <a:p>
            <a:r>
              <a:rPr lang="en-CA"/>
              <a:t>ARIEL module assembly in ISAC-I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60B8ED-09EA-E81C-441F-FBBF08637F27}"/>
              </a:ext>
            </a:extLst>
          </p:cNvPr>
          <p:cNvSpPr txBox="1"/>
          <p:nvPr/>
        </p:nvSpPr>
        <p:spPr>
          <a:xfrm>
            <a:off x="333541" y="5323729"/>
            <a:ext cx="10814537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ym typeface="Wingdings" panose="05000000000000000000" pitchFamily="2" charset="2"/>
              </a:rPr>
              <a:t>Assembly of the modules requires assembly of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the shielding and of the related beam line element</a:t>
            </a:r>
          </a:p>
          <a:p>
            <a:pPr marL="342900" indent="-3429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ym typeface="Wingdings" panose="05000000000000000000" pitchFamily="2" charset="2"/>
              </a:rPr>
              <a:t>Target module, RIB modules  support structure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6489FA1-0C33-F93B-B8FE-75E3C43ECE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541" y="1303438"/>
            <a:ext cx="5826343" cy="3904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1298D5-0063-ED2E-C711-5760A52A4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3316" y="3705546"/>
            <a:ext cx="4332372" cy="2934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099A5C4-311C-B3EE-E494-F9954F84EFA6}"/>
              </a:ext>
            </a:extLst>
          </p:cNvPr>
          <p:cNvGrpSpPr/>
          <p:nvPr/>
        </p:nvGrpSpPr>
        <p:grpSpPr>
          <a:xfrm>
            <a:off x="6764594" y="136359"/>
            <a:ext cx="5134379" cy="3422918"/>
            <a:chOff x="6764594" y="136359"/>
            <a:chExt cx="5134379" cy="3422918"/>
          </a:xfrm>
        </p:grpSpPr>
        <p:pic>
          <p:nvPicPr>
            <p:cNvPr id="4" name="Picture 3" descr="Several metal structures with text&#10;&#10;AI-generated content may be incorrect.">
              <a:extLst>
                <a:ext uri="{FF2B5EF4-FFF2-40B4-BE49-F238E27FC236}">
                  <a16:creationId xmlns:a16="http://schemas.microsoft.com/office/drawing/2014/main" id="{9E3805AD-73F4-3E47-D869-3BEF9078C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64594" y="136359"/>
              <a:ext cx="5134379" cy="34229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9BDF2B-EB31-7FE9-3B52-ABA72788BA6B}"/>
                </a:ext>
              </a:extLst>
            </p:cNvPr>
            <p:cNvSpPr txBox="1"/>
            <p:nvPr/>
          </p:nvSpPr>
          <p:spPr>
            <a:xfrm>
              <a:off x="6892413" y="895342"/>
              <a:ext cx="1229032" cy="4420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en-CA" sz="1200"/>
                <a:t>ARIEL Module assembly frame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49E6D7-43EC-DD89-870C-F4923A916893}"/>
                </a:ext>
              </a:extLst>
            </p:cNvPr>
            <p:cNvSpPr txBox="1"/>
            <p:nvPr/>
          </p:nvSpPr>
          <p:spPr>
            <a:xfrm>
              <a:off x="8289533" y="459135"/>
              <a:ext cx="1119938" cy="4420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>
                <a:defRPr sz="1400"/>
              </a:lvl1pPr>
            </a:lstStyle>
            <a:p>
              <a:r>
                <a:rPr lang="en-CA" sz="1200"/>
                <a:t>ARIEL Module test frame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33FD21-3787-B286-7ED3-62C094868F2E}"/>
                </a:ext>
              </a:extLst>
            </p:cNvPr>
            <p:cNvSpPr txBox="1"/>
            <p:nvPr/>
          </p:nvSpPr>
          <p:spPr>
            <a:xfrm>
              <a:off x="10779033" y="177414"/>
              <a:ext cx="1119939" cy="4420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en-CA" sz="1200"/>
                <a:t>ARIEL Module storage frame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336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C98F-143B-D9F9-1588-53FF5B7F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Module assembly jungle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5AED6E-C846-7C3E-246A-D04077E45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98" y="45324"/>
            <a:ext cx="5715819" cy="3215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F6BEB5-242C-0B31-08E5-488419C769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569" y="3331571"/>
            <a:ext cx="6055712" cy="3406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83AC2-2C55-CCFD-80F0-0184E197E9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01629" y="804141"/>
            <a:ext cx="3977031" cy="593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5416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5BF589-C5E4-38F5-8AB6-5AEDB7A5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263" y="194979"/>
            <a:ext cx="9258993" cy="676102"/>
          </a:xfrm>
        </p:spPr>
        <p:txBody>
          <a:bodyPr/>
          <a:lstStyle/>
          <a:p>
            <a:r>
              <a:rPr lang="en-CA"/>
              <a:t>ARIEL target modules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D47CD2-8695-4F52-DB49-CA1930FB9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936" y="178047"/>
            <a:ext cx="3085795" cy="6420702"/>
          </a:xfrm>
          <a:prstGeom prst="rect">
            <a:avLst/>
          </a:prstGeom>
        </p:spPr>
      </p:pic>
      <p:sp>
        <p:nvSpPr>
          <p:cNvPr id="7" name="TextBox 2053">
            <a:extLst>
              <a:ext uri="{FF2B5EF4-FFF2-40B4-BE49-F238E27FC236}">
                <a16:creationId xmlns:a16="http://schemas.microsoft.com/office/drawing/2014/main" id="{749CF588-EEAC-DE9D-7225-485517A71A34}"/>
              </a:ext>
            </a:extLst>
          </p:cNvPr>
          <p:cNvSpPr txBox="1"/>
          <p:nvPr/>
        </p:nvSpPr>
        <p:spPr>
          <a:xfrm>
            <a:off x="7929320" y="6488668"/>
            <a:ext cx="3455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1"/>
                </a:solidFill>
              </a:rPr>
              <a:t>No Services in Vacuum</a:t>
            </a:r>
            <a:endParaRPr lang="en-CA" baseline="-25000">
              <a:solidFill>
                <a:srgbClr val="7030A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17F2B2B-8D81-2F58-0D47-A8D7F5DB679B}"/>
              </a:ext>
            </a:extLst>
          </p:cNvPr>
          <p:cNvSpPr/>
          <p:nvPr/>
        </p:nvSpPr>
        <p:spPr>
          <a:xfrm>
            <a:off x="9127517" y="179094"/>
            <a:ext cx="776726" cy="771023"/>
          </a:xfrm>
          <a:prstGeom prst="roundRect">
            <a:avLst>
              <a:gd name="adj" fmla="val 8198"/>
            </a:avLst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0F6E0C-F51C-6FC5-392C-B6EEFB36D5A6}"/>
              </a:ext>
            </a:extLst>
          </p:cNvPr>
          <p:cNvSpPr/>
          <p:nvPr/>
        </p:nvSpPr>
        <p:spPr>
          <a:xfrm rot="20839803">
            <a:off x="10139741" y="318034"/>
            <a:ext cx="864843" cy="835951"/>
          </a:xfrm>
          <a:prstGeom prst="roundRect">
            <a:avLst>
              <a:gd name="adj" fmla="val 8198"/>
            </a:avLst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170AA90-0D4C-EB02-E90A-D6777617BFF3}"/>
              </a:ext>
            </a:extLst>
          </p:cNvPr>
          <p:cNvSpPr/>
          <p:nvPr/>
        </p:nvSpPr>
        <p:spPr>
          <a:xfrm>
            <a:off x="8225101" y="4490939"/>
            <a:ext cx="2736792" cy="1997730"/>
          </a:xfrm>
          <a:prstGeom prst="roundRect">
            <a:avLst>
              <a:gd name="adj" fmla="val 8198"/>
            </a:avLst>
          </a:prstGeom>
          <a:noFill/>
          <a:ln w="190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55A9D70-3B47-8222-8DAD-C0E1EB8A031F}"/>
              </a:ext>
            </a:extLst>
          </p:cNvPr>
          <p:cNvSpPr/>
          <p:nvPr/>
        </p:nvSpPr>
        <p:spPr>
          <a:xfrm>
            <a:off x="9286765" y="5193796"/>
            <a:ext cx="582917" cy="583785"/>
          </a:xfrm>
          <a:prstGeom prst="roundRect">
            <a:avLst>
              <a:gd name="adj" fmla="val 8198"/>
            </a:avLst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EB9E57-4716-D2E5-33C0-8FC6ADFF36A6}"/>
              </a:ext>
            </a:extLst>
          </p:cNvPr>
          <p:cNvSpPr/>
          <p:nvPr/>
        </p:nvSpPr>
        <p:spPr>
          <a:xfrm>
            <a:off x="7589694" y="148525"/>
            <a:ext cx="1401316" cy="557597"/>
          </a:xfrm>
          <a:prstGeom prst="roundRect">
            <a:avLst>
              <a:gd name="adj" fmla="val 8198"/>
            </a:avLst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88">
                <a:solidFill>
                  <a:srgbClr val="002060"/>
                </a:solidFill>
              </a:rPr>
              <a:t>HV Services (HVFT)</a:t>
            </a:r>
            <a:endParaRPr lang="en-CA" sz="1588">
              <a:solidFill>
                <a:srgbClr val="00206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FF66CB2-1C09-827B-2417-C5DB49256F68}"/>
              </a:ext>
            </a:extLst>
          </p:cNvPr>
          <p:cNvSpPr/>
          <p:nvPr/>
        </p:nvSpPr>
        <p:spPr>
          <a:xfrm>
            <a:off x="10961893" y="198515"/>
            <a:ext cx="1112929" cy="844810"/>
          </a:xfrm>
          <a:prstGeom prst="roundRect">
            <a:avLst>
              <a:gd name="adj" fmla="val 8198"/>
            </a:avLst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88">
                <a:solidFill>
                  <a:srgbClr val="002060"/>
                </a:solidFill>
              </a:rPr>
              <a:t>Ground Services</a:t>
            </a:r>
          </a:p>
          <a:p>
            <a:pPr algn="ctr"/>
            <a:r>
              <a:rPr lang="en-US" sz="1588">
                <a:solidFill>
                  <a:srgbClr val="002060"/>
                </a:solidFill>
              </a:rPr>
              <a:t>(GSI)</a:t>
            </a:r>
            <a:endParaRPr lang="en-CA" sz="1588">
              <a:solidFill>
                <a:srgbClr val="00206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C17798-1C27-C1C2-1DCD-5576BEC650D0}"/>
              </a:ext>
            </a:extLst>
          </p:cNvPr>
          <p:cNvCxnSpPr/>
          <p:nvPr/>
        </p:nvCxnSpPr>
        <p:spPr>
          <a:xfrm>
            <a:off x="11286698" y="1161122"/>
            <a:ext cx="0" cy="332981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C550E5-EF8C-194B-00ED-C4ED3A1A1BEB}"/>
              </a:ext>
            </a:extLst>
          </p:cNvPr>
          <p:cNvCxnSpPr>
            <a:cxnSpLocks/>
          </p:cNvCxnSpPr>
          <p:nvPr/>
        </p:nvCxnSpPr>
        <p:spPr>
          <a:xfrm>
            <a:off x="11287711" y="4563084"/>
            <a:ext cx="8819" cy="1807787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1">
            <a:extLst>
              <a:ext uri="{FF2B5EF4-FFF2-40B4-BE49-F238E27FC236}">
                <a16:creationId xmlns:a16="http://schemas.microsoft.com/office/drawing/2014/main" id="{47719383-6C2D-3977-B883-70BDD1B87735}"/>
              </a:ext>
            </a:extLst>
          </p:cNvPr>
          <p:cNvSpPr txBox="1"/>
          <p:nvPr/>
        </p:nvSpPr>
        <p:spPr>
          <a:xfrm>
            <a:off x="11352049" y="256917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/>
              <a:t>2m</a:t>
            </a:r>
          </a:p>
        </p:txBody>
      </p:sp>
      <p:sp>
        <p:nvSpPr>
          <p:cNvPr id="17" name="TextBox 42">
            <a:extLst>
              <a:ext uri="{FF2B5EF4-FFF2-40B4-BE49-F238E27FC236}">
                <a16:creationId xmlns:a16="http://schemas.microsoft.com/office/drawing/2014/main" id="{B47C71FA-3212-E1CD-E278-04595AEE14DB}"/>
              </a:ext>
            </a:extLst>
          </p:cNvPr>
          <p:cNvSpPr txBox="1"/>
          <p:nvPr/>
        </p:nvSpPr>
        <p:spPr>
          <a:xfrm>
            <a:off x="11352049" y="488986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/>
              <a:t>1.2m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53A4638-2C1A-205B-AFBA-4667BA1BFD57}"/>
              </a:ext>
            </a:extLst>
          </p:cNvPr>
          <p:cNvGrpSpPr/>
          <p:nvPr/>
        </p:nvGrpSpPr>
        <p:grpSpPr>
          <a:xfrm>
            <a:off x="327222" y="2348524"/>
            <a:ext cx="7842360" cy="4507776"/>
            <a:chOff x="362944" y="2196855"/>
            <a:chExt cx="7842360" cy="4507776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E1EFD2D1-10AD-919B-C7B5-6F7BF2B1B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944" y="2196855"/>
              <a:ext cx="7700520" cy="4507776"/>
            </a:xfrm>
            <a:prstGeom prst="rect">
              <a:avLst/>
            </a:prstGeom>
          </p:spPr>
        </p:pic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87BF163-BF13-E769-D04C-8B7D4660A864}"/>
                </a:ext>
              </a:extLst>
            </p:cNvPr>
            <p:cNvCxnSpPr>
              <a:cxnSpLocks/>
            </p:cNvCxnSpPr>
            <p:nvPr/>
          </p:nvCxnSpPr>
          <p:spPr>
            <a:xfrm>
              <a:off x="1750142" y="4041058"/>
              <a:ext cx="839843" cy="292565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2" name="TextBox 18">
              <a:extLst>
                <a:ext uri="{FF2B5EF4-FFF2-40B4-BE49-F238E27FC236}">
                  <a16:creationId xmlns:a16="http://schemas.microsoft.com/office/drawing/2014/main" id="{90909A63-CA36-ECDC-54AC-2478AEAC0CD6}"/>
                </a:ext>
              </a:extLst>
            </p:cNvPr>
            <p:cNvSpPr txBox="1"/>
            <p:nvPr/>
          </p:nvSpPr>
          <p:spPr>
            <a:xfrm>
              <a:off x="895470" y="5627154"/>
              <a:ext cx="2244503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1600" b="1">
                  <a:solidFill>
                    <a:srgbClr val="0070C0"/>
                  </a:solidFill>
                </a:rPr>
                <a:t>Driver Beams IN</a:t>
              </a:r>
            </a:p>
            <a:p>
              <a:pPr marL="285750" indent="-285750">
                <a:buFontTx/>
                <a:buChar char="-"/>
              </a:pPr>
              <a:r>
                <a:rPr lang="en-CA" sz="1400" b="1">
                  <a:solidFill>
                    <a:srgbClr val="0070C0"/>
                  </a:solidFill>
                </a:rPr>
                <a:t>Proton on APTW</a:t>
              </a:r>
            </a:p>
            <a:p>
              <a:pPr marL="285750" indent="-285750">
                <a:buFontTx/>
                <a:buChar char="-"/>
              </a:pPr>
              <a:r>
                <a:rPr lang="en-CA" sz="1400" b="1">
                  <a:solidFill>
                    <a:srgbClr val="0070C0"/>
                  </a:solidFill>
                </a:rPr>
                <a:t>Electron on AETE</a:t>
              </a:r>
              <a:endParaRPr lang="en-CA" sz="1600" b="1">
                <a:solidFill>
                  <a:srgbClr val="0070C0"/>
                </a:solidFill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E07A9D7-59D3-C4AC-3E63-4EFD31B542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3928" y="4008812"/>
              <a:ext cx="885392" cy="17852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4" name="TextBox 26">
              <a:extLst>
                <a:ext uri="{FF2B5EF4-FFF2-40B4-BE49-F238E27FC236}">
                  <a16:creationId xmlns:a16="http://schemas.microsoft.com/office/drawing/2014/main" id="{11213513-F1C4-F05A-1216-F11C3FB67E4B}"/>
                </a:ext>
              </a:extLst>
            </p:cNvPr>
            <p:cNvSpPr txBox="1"/>
            <p:nvPr/>
          </p:nvSpPr>
          <p:spPr>
            <a:xfrm rot="21016174">
              <a:off x="6477836" y="3418087"/>
              <a:ext cx="1727468" cy="338554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CA" sz="1600" b="1">
                  <a:solidFill>
                    <a:srgbClr val="FF0000"/>
                  </a:solidFill>
                </a:rPr>
                <a:t>RIB Beam OUT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943673D-506D-BC90-5349-C48A32F773FB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06" y="4041058"/>
              <a:ext cx="98323" cy="158609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9" name="Picture 88" descr="A large machine in a factory&#10;&#10;AI-generated content may be incorrect.">
            <a:extLst>
              <a:ext uri="{FF2B5EF4-FFF2-40B4-BE49-F238E27FC236}">
                <a16:creationId xmlns:a16="http://schemas.microsoft.com/office/drawing/2014/main" id="{9BDA26E9-7BEA-DBA0-A20D-18A5392962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178" y="706123"/>
            <a:ext cx="2253917" cy="2105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0" name="Picture 89" descr="A large metal cylinder with pipes&#10;&#10;AI-generated content may be incorrect.">
            <a:extLst>
              <a:ext uri="{FF2B5EF4-FFF2-40B4-BE49-F238E27FC236}">
                <a16:creationId xmlns:a16="http://schemas.microsoft.com/office/drawing/2014/main" id="{0F2E75CB-EC73-D0E8-D1E0-486EFD58D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8942" y="847617"/>
            <a:ext cx="2123718" cy="1525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8038A35-A9AF-0782-07AD-6B557F3ED914}"/>
              </a:ext>
            </a:extLst>
          </p:cNvPr>
          <p:cNvCxnSpPr>
            <a:cxnSpLocks/>
          </p:cNvCxnSpPr>
          <p:nvPr/>
        </p:nvCxnSpPr>
        <p:spPr>
          <a:xfrm>
            <a:off x="3536520" y="2344274"/>
            <a:ext cx="419922" cy="190547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5" name="Picture 94" descr="A machine in a factory&#10;&#10;AI-generated content may be incorrect.">
            <a:extLst>
              <a:ext uri="{FF2B5EF4-FFF2-40B4-BE49-F238E27FC236}">
                <a16:creationId xmlns:a16="http://schemas.microsoft.com/office/drawing/2014/main" id="{04FA18CD-BBC8-5B82-D01F-1AFAED0BE8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2173" y="823919"/>
            <a:ext cx="2258737" cy="1538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86487EE1-18D0-9D6C-4BAF-7DC67CC34FB9}"/>
              </a:ext>
            </a:extLst>
          </p:cNvPr>
          <p:cNvSpPr txBox="1"/>
          <p:nvPr/>
        </p:nvSpPr>
        <p:spPr>
          <a:xfrm>
            <a:off x="5810865" y="6243484"/>
            <a:ext cx="177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/>
              <a:t>Tested to 75 kV</a:t>
            </a:r>
          </a:p>
        </p:txBody>
      </p:sp>
    </p:spTree>
    <p:extLst>
      <p:ext uri="{BB962C8B-B14F-4D97-AF65-F5344CB8AC3E}">
        <p14:creationId xmlns:p14="http://schemas.microsoft.com/office/powerpoint/2010/main" val="573176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4" descr="Image">
            <a:extLst>
              <a:ext uri="{FF2B5EF4-FFF2-40B4-BE49-F238E27FC236}">
                <a16:creationId xmlns:a16="http://schemas.microsoft.com/office/drawing/2014/main" id="{066D063A-6752-B734-3328-0014FA154C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26" name="Picture 25" descr="A person in a green helmet working on a machine&#10;&#10;AI-generated content may be incorrect.">
            <a:extLst>
              <a:ext uri="{FF2B5EF4-FFF2-40B4-BE49-F238E27FC236}">
                <a16:creationId xmlns:a16="http://schemas.microsoft.com/office/drawing/2014/main" id="{A7186A13-B6A0-E2F9-8A03-CC06F69A78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368" y="3920710"/>
            <a:ext cx="3729014" cy="2796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Two men looking at a machine&#10;&#10;AI-generated content may be incorrect.">
            <a:extLst>
              <a:ext uri="{FF2B5EF4-FFF2-40B4-BE49-F238E27FC236}">
                <a16:creationId xmlns:a16="http://schemas.microsoft.com/office/drawing/2014/main" id="{872410CE-A3CC-1D67-1484-1114951311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77" r="4567" b="2547"/>
          <a:stretch>
            <a:fillRect/>
          </a:stretch>
        </p:blipFill>
        <p:spPr>
          <a:xfrm>
            <a:off x="3559829" y="3103373"/>
            <a:ext cx="2820421" cy="3632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 descr="Men working on a machine&#10;&#10;AI-generated content may be incorrect.">
            <a:extLst>
              <a:ext uri="{FF2B5EF4-FFF2-40B4-BE49-F238E27FC236}">
                <a16:creationId xmlns:a16="http://schemas.microsoft.com/office/drawing/2014/main" id="{D8EC574A-8D25-24B0-2B77-B40D99CF6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19" y="3145613"/>
            <a:ext cx="2660798" cy="3547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102110C-F241-4EDD-1CDD-6BF3529DCB3D}"/>
              </a:ext>
            </a:extLst>
          </p:cNvPr>
          <p:cNvSpPr txBox="1"/>
          <p:nvPr/>
        </p:nvSpPr>
        <p:spPr>
          <a:xfrm>
            <a:off x="235975" y="1117701"/>
            <a:ext cx="71873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The ARIEL FE has around 120 RH maintenance operation possible, 6 times more than the ISAC FE </a:t>
            </a:r>
            <a:r>
              <a:rPr lang="en-CA" sz="2000">
                <a:sym typeface="Wingdings" panose="05000000000000000000" pitchFamily="2" charset="2"/>
              </a:rPr>
              <a:t> ARIEL hot cell</a:t>
            </a:r>
            <a:endParaRPr lang="en-CA" sz="200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/>
              <a:t>Exchange of every services possible (hoses, connectors, pistons, limit switches)</a:t>
            </a:r>
          </a:p>
          <a:p>
            <a:pPr marL="285750" indent="-285750" algn="jus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CA"/>
              <a:t>Exchange of the Extraction electrode, swap from an AETE configuration to an APTW configuration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024F63-8B5F-FD26-642D-6777F4860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627" y="140528"/>
            <a:ext cx="8114896" cy="676102"/>
          </a:xfrm>
        </p:spPr>
        <p:txBody>
          <a:bodyPr lIns="91440" tIns="45720" rIns="91440" bIns="45720" anchor="t"/>
          <a:lstStyle/>
          <a:p>
            <a:r>
              <a:rPr lang="en-CA" sz="3200"/>
              <a:t>ARIEL target module front end (FE) Remote Handling (RH) tests</a:t>
            </a:r>
          </a:p>
        </p:txBody>
      </p:sp>
      <p:pic>
        <p:nvPicPr>
          <p:cNvPr id="4" name="Picture 3" descr="A group of machines in a room&#10;&#10;AI-generated content may be incorrect.">
            <a:extLst>
              <a:ext uri="{FF2B5EF4-FFF2-40B4-BE49-F238E27FC236}">
                <a16:creationId xmlns:a16="http://schemas.microsoft.com/office/drawing/2014/main" id="{1FDF3804-F293-6279-9B65-8AB0198220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52446" y="666454"/>
            <a:ext cx="4401902" cy="3139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9659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FCF37-7389-E15E-2EC5-E43A9CD21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5C031-542E-1FD3-2DA7-381A0B09E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259" y="144065"/>
            <a:ext cx="9577143" cy="350306"/>
          </a:xfrm>
        </p:spPr>
        <p:txBody>
          <a:bodyPr/>
          <a:lstStyle/>
          <a:p>
            <a:r>
              <a:rPr lang="en-CA"/>
              <a:t>Status of Beam Delivery Systems - CANREB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318078-921C-1775-3C35-F06A47E77E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3505" y="5463043"/>
            <a:ext cx="2255292" cy="1042173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16EBF1A-2243-0550-90F2-9CC66E132F4A}"/>
              </a:ext>
            </a:extLst>
          </p:cNvPr>
          <p:cNvSpPr txBox="1">
            <a:spLocks/>
          </p:cNvSpPr>
          <p:nvPr/>
        </p:nvSpPr>
        <p:spPr>
          <a:xfrm>
            <a:off x="251640" y="423701"/>
            <a:ext cx="4880531" cy="45345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>
                <a:latin typeface="+mn-lt"/>
              </a:rPr>
              <a:t>Completed: 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250 m of RIB beam</a:t>
            </a:r>
            <a:b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distribution lines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CANREB HRS with </a:t>
            </a:r>
            <a:b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world-record mass </a:t>
            </a:r>
            <a:b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resolving power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ARIEL yield station</a:t>
            </a:r>
          </a:p>
          <a:p>
            <a:pPr marL="0" indent="0">
              <a:buNone/>
            </a:pPr>
            <a:endParaRPr lang="en-CA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>
                <a:latin typeface="+mn-lt"/>
              </a:rPr>
              <a:t>Ongoing: 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CA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Address remaining issues with CANREB EBIS (e-gun test stand) and CANREB RFQ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CA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HRS HV enclosure to be assembled</a:t>
            </a:r>
          </a:p>
          <a:p>
            <a:pPr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CA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RIB modules </a:t>
            </a:r>
            <a:r>
              <a:rPr lang="en-CA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Wingdings" panose="05000000000000000000" pitchFamily="2" charset="2"/>
              </a:rPr>
              <a:t> module assembly</a:t>
            </a:r>
            <a:endParaRPr lang="en-CA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4D628D-8B66-9859-0FB7-85A7A0685E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40" y="5030098"/>
            <a:ext cx="11521304" cy="1699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39E9C0-7775-882C-6A85-7919BEEFB4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87" t="4162" r="10020" b="1459"/>
          <a:stretch>
            <a:fillRect/>
          </a:stretch>
        </p:blipFill>
        <p:spPr>
          <a:xfrm>
            <a:off x="7059831" y="598110"/>
            <a:ext cx="5080461" cy="4431988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1" name="Picture 10" descr="A large room with many machines&#10;&#10;Description automatically generated">
            <a:extLst>
              <a:ext uri="{FF2B5EF4-FFF2-40B4-BE49-F238E27FC236}">
                <a16:creationId xmlns:a16="http://schemas.microsoft.com/office/drawing/2014/main" id="{97D98BB1-921C-6C46-DB7A-648E504269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414" y="605165"/>
            <a:ext cx="4347511" cy="2445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2D17492-9354-A572-BCBB-49BC3EF33BB4}"/>
              </a:ext>
            </a:extLst>
          </p:cNvPr>
          <p:cNvCxnSpPr>
            <a:cxnSpLocks/>
          </p:cNvCxnSpPr>
          <p:nvPr/>
        </p:nvCxnSpPr>
        <p:spPr>
          <a:xfrm flipV="1">
            <a:off x="5934174" y="3500284"/>
            <a:ext cx="1852974" cy="17854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414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83DCC0-B601-C1C5-243C-BA5917AA4236}"/>
              </a:ext>
            </a:extLst>
          </p:cNvPr>
          <p:cNvSpPr txBox="1"/>
          <p:nvPr/>
        </p:nvSpPr>
        <p:spPr>
          <a:xfrm>
            <a:off x="111683" y="115615"/>
            <a:ext cx="7315755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ARIEL Science Workshop, 20-23 April 2026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Nuclear Physics - Nuclear Astrophysics - Fundamental Interactions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F4F3C8-B918-BA37-AF99-19F36F04F6D7}"/>
              </a:ext>
            </a:extLst>
          </p:cNvPr>
          <p:cNvSpPr txBox="1"/>
          <p:nvPr/>
        </p:nvSpPr>
        <p:spPr>
          <a:xfrm>
            <a:off x="111682" y="884437"/>
            <a:ext cx="5984318" cy="59735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Around 135 international participants.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Nuclear-physics focused workshop was the first in a series of ARIEL Science Workshops.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Series of invited presentations, panel discussions on ten nuclear physics research topics.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Strong endorsement of the existing research programs at ISAC and the plans to strengthen and expand these with ARIEL beams.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B0F0"/>
                </a:solidFill>
                <a:effectLst/>
              </a:rPr>
              <a:t>A clear message that post-accelerated RIBs are needed and have been a problem in the past.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B0F0"/>
                </a:solidFill>
                <a:effectLst/>
              </a:rPr>
              <a:t>There is a large demand for a ramp up to the 9000 RIB hours RIB operation ARIEL will be able to provide in the </a:t>
            </a:r>
            <a:r>
              <a:rPr lang="en-US" sz="2000" dirty="0" err="1">
                <a:solidFill>
                  <a:srgbClr val="00B0F0"/>
                </a:solidFill>
                <a:effectLst/>
              </a:rPr>
              <a:t>futre</a:t>
            </a:r>
            <a:r>
              <a:rPr lang="en-US" sz="2000" dirty="0">
                <a:solidFill>
                  <a:srgbClr val="00B0F0"/>
                </a:solidFill>
                <a:effectLst/>
              </a:rPr>
              <a:t>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A consensus on new ideas emerged for nuclear structure and astrophysics to perform dedicated campaigns of study around the peaks of photo-fission production (Ga, Sn and Ba </a:t>
            </a:r>
            <a:r>
              <a:rPr lang="en-US" dirty="0" err="1">
                <a:effectLst/>
              </a:rPr>
              <a:t>etc</a:t>
            </a:r>
            <a:r>
              <a:rPr lang="en-US" dirty="0">
                <a:effectLst/>
              </a:rPr>
              <a:t>).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>
                <a:effectLst/>
              </a:rPr>
              <a:t>Radioactive molecules at ARIEL show significant promise and excitement for impactful science.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dirty="0"/>
              <a:t>Suggestions for TRIUMF to host an active time-projection chamber and a solenoid-based transfer reaction detector were put forward. </a:t>
            </a:r>
            <a:endParaRPr lang="en-US" dirty="0">
              <a:effectLst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9CBAE6-51B9-CE50-7DA7-00329EE99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FACCCD-BA21-4A65-37C3-32C73D50E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95048" y="2497298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ACB655-AB01-9BC6-541A-9B4DA4079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1475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6393B-3D7B-D054-7CF6-47ACD9DF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4C21B0DF-9E21-6987-9439-46408540D596}"/>
              </a:ext>
            </a:extLst>
          </p:cNvPr>
          <p:cNvSpPr/>
          <p:nvPr/>
        </p:nvSpPr>
        <p:spPr>
          <a:xfrm>
            <a:off x="14893" y="0"/>
            <a:ext cx="12192000" cy="685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76C1931F-12E8-08C3-4017-554B8506138C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1662" y="4594202"/>
            <a:ext cx="2340000" cy="2177562"/>
          </a:xfrm>
          <a:prstGeom prst="rect">
            <a:avLst/>
          </a:prstGeom>
          <a:ln w="28575">
            <a:noFill/>
          </a:ln>
        </p:spPr>
      </p:pic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756D43-D659-83B4-01F1-AF94D804F17B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8724" y="4594435"/>
            <a:ext cx="2340000" cy="2177329"/>
          </a:xfrm>
          <a:prstGeom prst="rect">
            <a:avLst/>
          </a:prstGeom>
          <a:ln w="28575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4B2E4F-E680-5E5E-DBBA-212508067F87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04930" y="4594202"/>
            <a:ext cx="2340000" cy="2177562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 descr="A group of people climbing a mountain&#10;&#10;Description automatically generated with low confidence">
            <a:extLst>
              <a:ext uri="{FF2B5EF4-FFF2-40B4-BE49-F238E27FC236}">
                <a16:creationId xmlns:a16="http://schemas.microsoft.com/office/drawing/2014/main" id="{2AD2E611-5426-D706-0079-829A6E99998D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6683" y="4594203"/>
            <a:ext cx="2340000" cy="2177561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4CC38-775E-9EF2-DC2A-88E2DD8950C0}"/>
              </a:ext>
            </a:extLst>
          </p:cNvPr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6683" y="2340219"/>
            <a:ext cx="2340000" cy="2177562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8" descr="A picture containing person, standing, group&#10;&#10;Description automatically generated">
            <a:extLst>
              <a:ext uri="{FF2B5EF4-FFF2-40B4-BE49-F238E27FC236}">
                <a16:creationId xmlns:a16="http://schemas.microsoft.com/office/drawing/2014/main" id="{2CB01EB6-90A4-ADB7-74C4-8DA458A0BD90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41" y="76203"/>
            <a:ext cx="2340000" cy="2177562"/>
          </a:xfrm>
          <a:prstGeom prst="rect">
            <a:avLst/>
          </a:prstGeom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F23DAA-2516-46BA-1262-FAD02B5B50BB}"/>
              </a:ext>
            </a:extLst>
          </p:cNvPr>
          <p:cNvPicPr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138" t="51372" r="4230" b="1129"/>
          <a:stretch/>
        </p:blipFill>
        <p:spPr>
          <a:xfrm>
            <a:off x="7343744" y="4594201"/>
            <a:ext cx="2340000" cy="217768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2" name="Picture 11" descr="A group of people standing in a factory&#10;&#10;Description automatically generated with low confidence">
            <a:extLst>
              <a:ext uri="{FF2B5EF4-FFF2-40B4-BE49-F238E27FC236}">
                <a16:creationId xmlns:a16="http://schemas.microsoft.com/office/drawing/2014/main" id="{830D3225-816C-7689-9EF5-0C8AE0474D96}"/>
              </a:ext>
            </a:extLst>
          </p:cNvPr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0265" y="2329967"/>
            <a:ext cx="2338962" cy="2178000"/>
          </a:xfrm>
          <a:prstGeom prst="rect">
            <a:avLst/>
          </a:prstGeom>
          <a:ln>
            <a:noFill/>
          </a:ln>
        </p:spPr>
      </p:pic>
      <p:pic>
        <p:nvPicPr>
          <p:cNvPr id="16" name="Picture 1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F4F1701-F829-86D5-5780-F9B6C19C8133}"/>
              </a:ext>
            </a:extLst>
          </p:cNvPr>
          <p:cNvPicPr>
            <a:picLocks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132" y="2330521"/>
            <a:ext cx="2340000" cy="2177562"/>
          </a:xfrm>
          <a:prstGeom prst="rect">
            <a:avLst/>
          </a:prstGeom>
          <a:ln>
            <a:noFill/>
          </a:ln>
        </p:spPr>
      </p:pic>
      <p:pic>
        <p:nvPicPr>
          <p:cNvPr id="20" name="Picture 1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FA3D6F1-9CEC-B42F-0531-7B97805403A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3269" y="81996"/>
            <a:ext cx="2338962" cy="2177562"/>
          </a:xfrm>
          <a:prstGeom prst="rect">
            <a:avLst/>
          </a:prstGeom>
        </p:spPr>
      </p:pic>
      <p:pic>
        <p:nvPicPr>
          <p:cNvPr id="22" name="Picture 21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0FF2E724-F4B5-2E2F-2745-C1F2E46F31D9}"/>
              </a:ext>
            </a:extLst>
          </p:cNvPr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2518" y="2329967"/>
            <a:ext cx="2340000" cy="2178000"/>
          </a:xfrm>
          <a:prstGeom prst="rect">
            <a:avLst/>
          </a:prstGeom>
        </p:spPr>
      </p:pic>
      <p:pic>
        <p:nvPicPr>
          <p:cNvPr id="24" name="Picture 2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A2DD77E-4146-EC49-F1B5-7A4E38B4A9E2}"/>
              </a:ext>
            </a:extLst>
          </p:cNvPr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33"/>
          <a:stretch/>
        </p:blipFill>
        <p:spPr>
          <a:xfrm>
            <a:off x="9756683" y="81996"/>
            <a:ext cx="2340000" cy="2178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031B9B-1A43-8FCC-207C-612D0927122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17" y="2329967"/>
            <a:ext cx="2338963" cy="2177328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0335A6-9492-D603-8519-793BE05B5A5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0728" y="79365"/>
            <a:ext cx="2340000" cy="2174400"/>
          </a:xfrm>
          <a:prstGeom prst="rect">
            <a:avLst/>
          </a:prstGeom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B4F7659-5BE0-496A-8E43-9EFB008DF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9381" y="84781"/>
            <a:ext cx="2406956" cy="21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CA35114-78C5-2382-2E94-280F7F508210}"/>
              </a:ext>
            </a:extLst>
          </p:cNvPr>
          <p:cNvSpPr txBox="1"/>
          <p:nvPr/>
        </p:nvSpPr>
        <p:spPr>
          <a:xfrm>
            <a:off x="1905337" y="1670961"/>
            <a:ext cx="8157845" cy="1231106"/>
          </a:xfrm>
          <a:prstGeom prst="rect">
            <a:avLst/>
          </a:prstGeom>
          <a:solidFill>
            <a:schemeClr val="bg1">
              <a:alpha val="58426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ARIEL Progress in Long Shutdown 2026 is significant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4BC09-0595-0DCD-7A0C-D9C6CD6AE268}"/>
              </a:ext>
            </a:extLst>
          </p:cNvPr>
          <p:cNvSpPr txBox="1"/>
          <p:nvPr/>
        </p:nvSpPr>
        <p:spPr>
          <a:xfrm>
            <a:off x="502573" y="3964839"/>
            <a:ext cx="11216639" cy="83099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400" b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</a:rPr>
              <a:t>towards the completion of ARIEL </a:t>
            </a:r>
          </a:p>
        </p:txBody>
      </p:sp>
    </p:spTree>
    <p:extLst>
      <p:ext uri="{BB962C8B-B14F-4D97-AF65-F5344CB8AC3E}">
        <p14:creationId xmlns:p14="http://schemas.microsoft.com/office/powerpoint/2010/main" val="4211625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Thank you</a:t>
            </a:r>
            <a:br>
              <a:rPr lang="en-US"/>
            </a:br>
            <a:br>
              <a:rPr lang="en-US"/>
            </a:br>
            <a:r>
              <a:rPr lang="en-US"/>
              <a:t>Merci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DA374DD-480E-54B0-1913-3BAF47CBF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B13F6A-C9CF-7343-9A53-BFB1D0F5D3EE}"/>
              </a:ext>
            </a:extLst>
          </p:cNvPr>
          <p:cNvSpPr/>
          <p:nvPr/>
        </p:nvSpPr>
        <p:spPr>
          <a:xfrm>
            <a:off x="11521440" y="849854"/>
            <a:ext cx="559398" cy="527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98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48B10-A658-C21C-277F-59AEAC45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953" y="3090949"/>
            <a:ext cx="7138093" cy="676102"/>
          </a:xfrm>
        </p:spPr>
        <p:txBody>
          <a:bodyPr/>
          <a:lstStyle/>
          <a:p>
            <a:r>
              <a:rPr lang="en-US"/>
              <a:t>Additional slides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245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 txBox="1">
            <a:spLocks/>
          </p:cNvSpPr>
          <p:nvPr/>
        </p:nvSpPr>
        <p:spPr>
          <a:xfrm>
            <a:off x="6986033" y="1641950"/>
            <a:ext cx="5205967" cy="479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defPPr>
              <a:defRPr lang="en-US"/>
            </a:defPPr>
            <a:lvl1pPr marL="0" indent="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 sz="180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  <a:cs typeface="Myriad Pro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400">
                <a:latin typeface="Myriad Pro" pitchFamily="34" charset="0"/>
                <a:ea typeface="Myriad Pro"/>
                <a:cs typeface="Myriad Pro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000">
                <a:latin typeface="Myriad Pro" pitchFamily="34" charset="0"/>
                <a:ea typeface="Myriad Pro"/>
                <a:cs typeface="Myriad Pro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>
                <a:latin typeface="Myriad Pro" pitchFamily="34" charset="0"/>
                <a:ea typeface="Myriad Pro"/>
                <a:cs typeface="Myriad Pro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>
                <a:latin typeface="Myriad Pro" pitchFamily="34" charset="0"/>
                <a:ea typeface="Myriad Pro"/>
                <a:cs typeface="Myriad Pro" pitchFamily="34" charset="0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spcBef>
                <a:spcPts val="0"/>
              </a:spcBef>
              <a:defRPr/>
            </a:pPr>
            <a:r>
              <a:rPr lang="en-US" sz="2000">
                <a:solidFill>
                  <a:srgbClr val="002060"/>
                </a:solidFill>
                <a:latin typeface="+mn-lt"/>
              </a:rPr>
              <a:t>Primary beam driver:</a:t>
            </a: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chemeClr val="tx1"/>
                </a:solidFill>
                <a:latin typeface="+mn-lt"/>
              </a:rPr>
              <a:t>Cyclotron, 500 MeV, H</a:t>
            </a:r>
            <a:r>
              <a:rPr lang="en-US" baseline="30000">
                <a:solidFill>
                  <a:schemeClr val="tx1"/>
                </a:solidFill>
                <a:latin typeface="+mn-lt"/>
              </a:rPr>
              <a:t>-</a:t>
            </a:r>
            <a:endParaRPr lang="en-US" baseline="30000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chemeClr val="tx1"/>
                </a:solidFill>
                <a:latin typeface="+mn-lt"/>
              </a:rPr>
              <a:t>Produces rare isotopes, neutrons and muons!</a:t>
            </a:r>
            <a:br>
              <a:rPr lang="en-US">
                <a:solidFill>
                  <a:schemeClr val="tx1"/>
                </a:solidFill>
                <a:latin typeface="+mn-lt"/>
                <a:cs typeface="Arial"/>
              </a:rPr>
            </a:br>
            <a:endParaRPr lang="en-US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chemeClr val="tx1"/>
                </a:solidFill>
                <a:latin typeface="+mn-lt"/>
                <a:cs typeface="Arial"/>
              </a:rPr>
              <a:t>Providing beam for:</a:t>
            </a:r>
            <a:endParaRPr lang="en-US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>
                <a:solidFill>
                  <a:srgbClr val="FF0000"/>
                </a:solidFill>
                <a:latin typeface="+mn-lt"/>
              </a:rPr>
              <a:t>Isotope Separator and Accelerator facility – ISAC</a:t>
            </a:r>
            <a:r>
              <a:rPr lang="en-US" sz="2000">
                <a:solidFill>
                  <a:srgbClr val="FF0000"/>
                </a:solidFill>
                <a:latin typeface="+mn-lt"/>
                <a:cs typeface="Arial"/>
              </a:rPr>
              <a:t> </a:t>
            </a:r>
            <a:r>
              <a:rPr lang="en-US">
                <a:solidFill>
                  <a:schemeClr val="tx1"/>
                </a:solidFill>
                <a:latin typeface="+mn-lt"/>
              </a:rPr>
              <a:t>(ISOL facility)</a:t>
            </a:r>
            <a:br>
              <a:rPr lang="en-US">
                <a:solidFill>
                  <a:schemeClr val="tx1"/>
                </a:solidFill>
                <a:latin typeface="+mn-lt"/>
                <a:cs typeface="Arial"/>
              </a:rPr>
            </a:br>
            <a:r>
              <a:rPr lang="en-US">
                <a:solidFill>
                  <a:schemeClr val="tx1"/>
                </a:solidFill>
                <a:latin typeface="+mn-lt"/>
              </a:rPr>
              <a:t>ISAC-I: Normal conducting-</a:t>
            </a:r>
            <a:r>
              <a:rPr lang="en-US" err="1">
                <a:solidFill>
                  <a:schemeClr val="tx1"/>
                </a:solidFill>
                <a:latin typeface="+mn-lt"/>
              </a:rPr>
              <a:t>linac</a:t>
            </a:r>
            <a:r>
              <a:rPr lang="en-US">
                <a:solidFill>
                  <a:schemeClr val="tx1"/>
                </a:solidFill>
                <a:latin typeface="+mn-lt"/>
              </a:rPr>
              <a:t>,</a:t>
            </a:r>
            <a:r>
              <a:rPr lang="en-US">
                <a:solidFill>
                  <a:schemeClr val="tx1"/>
                </a:solidFill>
                <a:latin typeface="+mn-lt"/>
                <a:cs typeface="Arial"/>
              </a:rPr>
              <a:t> </a:t>
            </a:r>
            <a:r>
              <a:rPr lang="en-US">
                <a:solidFill>
                  <a:schemeClr val="tx1"/>
                </a:solidFill>
                <a:latin typeface="+mn-lt"/>
              </a:rPr>
              <a:t>0.15-1.5 MeV/u</a:t>
            </a:r>
            <a:endParaRPr lang="en-US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chemeClr val="tx1"/>
                </a:solidFill>
                <a:latin typeface="+mn-lt"/>
              </a:rPr>
              <a:t>ISAC-II: Superconducting-</a:t>
            </a:r>
            <a:r>
              <a:rPr lang="en-US" err="1">
                <a:solidFill>
                  <a:schemeClr val="tx1"/>
                </a:solidFill>
                <a:latin typeface="+mn-lt"/>
              </a:rPr>
              <a:t>linac</a:t>
            </a:r>
            <a:r>
              <a:rPr lang="en-US">
                <a:solidFill>
                  <a:schemeClr val="tx1"/>
                </a:solidFill>
                <a:latin typeface="+mn-lt"/>
              </a:rPr>
              <a:t>, 5-15 MeV/u</a:t>
            </a:r>
            <a:endParaRPr lang="en-US">
              <a:solidFill>
                <a:schemeClr val="tx1"/>
              </a:solidFill>
              <a:latin typeface="+mn-lt"/>
              <a:cs typeface="Arial"/>
            </a:endParaRP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chemeClr val="tx1"/>
                </a:solidFill>
                <a:latin typeface="+mn-lt"/>
              </a:rPr>
              <a:t>And the</a:t>
            </a:r>
          </a:p>
          <a:p>
            <a:pPr>
              <a:spcBef>
                <a:spcPts val="0"/>
              </a:spcBef>
              <a:defRPr/>
            </a:pPr>
            <a:r>
              <a:rPr lang="en-US" sz="2000">
                <a:solidFill>
                  <a:srgbClr val="00AAFF"/>
                </a:solidFill>
                <a:latin typeface="+mn-lt"/>
              </a:rPr>
              <a:t>Advanced Rare Isotope Laboratory - ARIEL</a:t>
            </a:r>
            <a:br>
              <a:rPr lang="en-US" sz="2000">
                <a:solidFill>
                  <a:srgbClr val="00AAFF"/>
                </a:solidFill>
                <a:latin typeface="+mn-lt"/>
                <a:cs typeface="Arial"/>
              </a:rPr>
            </a:br>
            <a:endParaRPr lang="en-US">
              <a:solidFill>
                <a:schemeClr val="tx1"/>
              </a:solidFill>
              <a:latin typeface="+mn-lt"/>
            </a:endParaRP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rgbClr val="00B050"/>
                </a:solidFill>
                <a:latin typeface="+mn-lt"/>
              </a:rPr>
              <a:t>4 Cyclotrons for medical isotope production</a:t>
            </a:r>
          </a:p>
          <a:p>
            <a:pPr>
              <a:spcBef>
                <a:spcPts val="0"/>
              </a:spcBef>
              <a:defRPr/>
            </a:pPr>
            <a:r>
              <a:rPr lang="en-US">
                <a:solidFill>
                  <a:srgbClr val="00B050"/>
                </a:solidFill>
                <a:cs typeface="Arial"/>
              </a:rPr>
              <a:t>(with a TR24 to be commissioned in the Institute for advanced Medical Isotope – IAMI)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A04785-2123-40A7-A11B-9A945CCE45D6}"/>
              </a:ext>
            </a:extLst>
          </p:cNvPr>
          <p:cNvGrpSpPr/>
          <p:nvPr/>
        </p:nvGrpSpPr>
        <p:grpSpPr>
          <a:xfrm>
            <a:off x="47260" y="171144"/>
            <a:ext cx="6975698" cy="6133404"/>
            <a:chOff x="47260" y="700532"/>
            <a:chExt cx="6975698" cy="61334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F84217-935F-454C-AB88-5183FDBABA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20" t="4971" r="4794" b="8709"/>
            <a:stretch/>
          </p:blipFill>
          <p:spPr>
            <a:xfrm>
              <a:off x="47260" y="700532"/>
              <a:ext cx="6975698" cy="613340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2C1FE3-C4D5-441C-BB81-6ADD523C3CA5}"/>
                </a:ext>
              </a:extLst>
            </p:cNvPr>
            <p:cNvSpPr/>
            <p:nvPr/>
          </p:nvSpPr>
          <p:spPr>
            <a:xfrm>
              <a:off x="47260" y="768088"/>
              <a:ext cx="1986858" cy="1318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18151" y="5610421"/>
            <a:ext cx="1029696" cy="58477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lIns="36000" tIns="36000" rIns="36000" bIns="36000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002060"/>
                </a:solidFill>
              </a:rPr>
              <a:t>500 MeV</a:t>
            </a:r>
          </a:p>
          <a:p>
            <a:pPr>
              <a:defRPr/>
            </a:pPr>
            <a:r>
              <a:rPr lang="en-US" sz="1600" b="1">
                <a:solidFill>
                  <a:srgbClr val="002060"/>
                </a:solidFill>
              </a:rPr>
              <a:t>Cyclotron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307" y="158529"/>
            <a:ext cx="3786716" cy="14351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1" name="TextBox 3"/>
          <p:cNvSpPr txBox="1">
            <a:spLocks noChangeArrowheads="1"/>
          </p:cNvSpPr>
          <p:nvPr/>
        </p:nvSpPr>
        <p:spPr bwMode="auto">
          <a:xfrm>
            <a:off x="3097540" y="395969"/>
            <a:ext cx="1068553" cy="626701"/>
          </a:xfrm>
          <a:prstGeom prst="rect">
            <a:avLst/>
          </a:prstGeom>
          <a:solidFill>
            <a:srgbClr val="D9F1E2"/>
          </a:solidFill>
          <a:ln>
            <a:noFill/>
          </a:ln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ISAC-II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High energy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8647" y="1630918"/>
            <a:ext cx="2461683" cy="16340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3" name="TextBox 11"/>
          <p:cNvSpPr txBox="1">
            <a:spLocks noChangeArrowheads="1"/>
          </p:cNvSpPr>
          <p:nvPr/>
        </p:nvSpPr>
        <p:spPr bwMode="auto">
          <a:xfrm>
            <a:off x="3900082" y="1977692"/>
            <a:ext cx="820472" cy="11191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ISAC-I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Low and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medium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energy</a:t>
            </a:r>
            <a:endParaRPr lang="en-C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6711" y="1661186"/>
            <a:ext cx="1328736" cy="401462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2400"/>
          </a:p>
        </p:txBody>
      </p:sp>
      <p:sp>
        <p:nvSpPr>
          <p:cNvPr id="26635" name="TextBox 14"/>
          <p:cNvSpPr txBox="1">
            <a:spLocks noChangeArrowheads="1"/>
          </p:cNvSpPr>
          <p:nvPr/>
        </p:nvSpPr>
        <p:spPr bwMode="auto">
          <a:xfrm>
            <a:off x="1040689" y="1183166"/>
            <a:ext cx="794054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00B0F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ARIEL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3669360-C9E2-4DA8-A362-7CE9B96AA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120" y="4848499"/>
            <a:ext cx="1054126" cy="10883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Cyclotrons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for medical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Isotope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>
                <a:latin typeface="Calibri" panose="020F0502020204030204" pitchFamily="34" charset="0"/>
                <a:cs typeface="Arial" panose="020B0604020202020204" pitchFamily="34" charset="0"/>
              </a:rPr>
              <a:t>production</a:t>
            </a:r>
            <a:endParaRPr lang="en-C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Rectangle 28"/>
          <p:cNvSpPr>
            <a:spLocks noGrp="1" noChangeArrowheads="1"/>
          </p:cNvSpPr>
          <p:nvPr>
            <p:ph type="title"/>
          </p:nvPr>
        </p:nvSpPr>
        <p:spPr>
          <a:xfrm>
            <a:off x="6509431" y="423693"/>
            <a:ext cx="4914499" cy="676102"/>
          </a:xfrm>
        </p:spPr>
        <p:txBody>
          <a:bodyPr/>
          <a:lstStyle/>
          <a:p>
            <a:pPr algn="r"/>
            <a:r>
              <a:rPr lang="de-DE" altLang="de-DE">
                <a:latin typeface="Myriad Pro SemiExt"/>
                <a:cs typeface="Myriad Pro SemiExt"/>
              </a:rPr>
              <a:t>TRIUMF </a:t>
            </a:r>
            <a:r>
              <a:rPr lang="en-CA" altLang="de-DE">
                <a:latin typeface="Myriad Pro SemiExt"/>
                <a:cs typeface="Myriad Pro SemiExt"/>
              </a:rPr>
              <a:t>accelerator complex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D20FC8ED-3B4E-0C71-55DE-F2024240B2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033" t="66344" r="13302" b="24787"/>
          <a:stretch/>
        </p:blipFill>
        <p:spPr>
          <a:xfrm>
            <a:off x="5363120" y="5936865"/>
            <a:ext cx="1223806" cy="951911"/>
          </a:xfrm>
          <a:prstGeom prst="rect">
            <a:avLst/>
          </a:prstGeom>
        </p:spPr>
      </p:pic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CB0723D7-8247-A12E-833B-D2E0366BC5D1}"/>
              </a:ext>
            </a:extLst>
          </p:cNvPr>
          <p:cNvSpPr/>
          <p:nvPr/>
        </p:nvSpPr>
        <p:spPr>
          <a:xfrm>
            <a:off x="6396164" y="3226653"/>
            <a:ext cx="455596" cy="422239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C9E7096D-169C-3867-D77F-FB3674E635DB}"/>
              </a:ext>
            </a:extLst>
          </p:cNvPr>
          <p:cNvSpPr/>
          <p:nvPr/>
        </p:nvSpPr>
        <p:spPr>
          <a:xfrm>
            <a:off x="5526772" y="3429000"/>
            <a:ext cx="455596" cy="422239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DC0BF33-05FE-47BB-B00D-A3E405D52A19}"/>
              </a:ext>
            </a:extLst>
          </p:cNvPr>
          <p:cNvSpPr/>
          <p:nvPr/>
        </p:nvSpPr>
        <p:spPr>
          <a:xfrm>
            <a:off x="5205968" y="1661186"/>
            <a:ext cx="1522003" cy="516728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99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35701-7275-E8E2-AB01-6587F4056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2AC56-99AB-8E23-7873-57394BA3B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936" y="334476"/>
            <a:ext cx="9258993" cy="676102"/>
          </a:xfrm>
        </p:spPr>
        <p:txBody>
          <a:bodyPr lIns="91440" tIns="45720" rIns="91440" bIns="45720" anchor="t"/>
          <a:lstStyle/>
          <a:p>
            <a:r>
              <a:rPr lang="en-CA">
                <a:ea typeface="Calibri"/>
                <a:cs typeface="Calibri"/>
              </a:rPr>
              <a:t>ARIEL ORG CHART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75038-7667-3C1A-2C3D-F74664882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3" y="796413"/>
            <a:ext cx="11807736" cy="594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42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Scientific_Presentation_02" id="{C6E3CFC5-42D0-D84D-8CA2-7369E6D9B4BD}" vid="{5122411F-217A-8C42-B94E-36C0DAABB6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5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FF5D14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FDD9A3F0CC594784BE5FE116F38755" ma:contentTypeVersion="16" ma:contentTypeDescription="Create a new document." ma:contentTypeScope="" ma:versionID="68b9656853497a02d333f1af94f01132">
  <xsd:schema xmlns:xsd="http://www.w3.org/2001/XMLSchema" xmlns:xs="http://www.w3.org/2001/XMLSchema" xmlns:p="http://schemas.microsoft.com/office/2006/metadata/properties" xmlns:ns2="531c64e5-f0bf-4fab-99ec-d40958781267" xmlns:ns3="be7f3a83-2a6c-499e-b43a-5622944c945d" targetNamespace="http://schemas.microsoft.com/office/2006/metadata/properties" ma:root="true" ma:fieldsID="c634760767d606ad30fea708d95aebb0" ns2:_="" ns3:_="">
    <xsd:import namespace="531c64e5-f0bf-4fab-99ec-d40958781267"/>
    <xsd:import namespace="be7f3a83-2a6c-499e-b43a-5622944c94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c64e5-f0bf-4fab-99ec-d409587812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f3a83-2a6c-499e-b43a-5622944c945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70a43c8-1a07-4cf6-992a-303f56635d2d}" ma:internalName="TaxCatchAll" ma:showField="CatchAllData" ma:web="be7f3a83-2a6c-499e-b43a-5622944c94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914D76-0BC8-491F-A982-93C0E1CE732A}">
  <ds:schemaRefs>
    <ds:schemaRef ds:uri="531c64e5-f0bf-4fab-99ec-d40958781267"/>
    <ds:schemaRef ds:uri="be7f3a83-2a6c-499e-b43a-5622944c94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6E838E3-8FAD-447E-8873-F6346A1DE8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1571</Words>
  <Application>Microsoft Office PowerPoint</Application>
  <PresentationFormat>Widescreen</PresentationFormat>
  <Paragraphs>230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Arial,Sans-Serif</vt:lpstr>
      <vt:lpstr>Calibri</vt:lpstr>
      <vt:lpstr>Courier New</vt:lpstr>
      <vt:lpstr>Myriad Pro SemiExt</vt:lpstr>
      <vt:lpstr>Wingdings</vt:lpstr>
      <vt:lpstr>Office Theme</vt:lpstr>
      <vt:lpstr>New TRIUMF facility:  ARIEL</vt:lpstr>
      <vt:lpstr>PowerPoint Presentation</vt:lpstr>
      <vt:lpstr>PowerPoint Presentation</vt:lpstr>
      <vt:lpstr>PowerPoint Presentation</vt:lpstr>
      <vt:lpstr>PowerPoint Presentation</vt:lpstr>
      <vt:lpstr>ARIEL – superconducting electron-Linac</vt:lpstr>
      <vt:lpstr>e-Linac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Shielding Design Structure</vt:lpstr>
      <vt:lpstr>Target Hall Shielding Progress</vt:lpstr>
      <vt:lpstr>Target Hall Shielding Progress</vt:lpstr>
      <vt:lpstr>Target Hall installations</vt:lpstr>
      <vt:lpstr>ARIEL module assembly in ISAC-I</vt:lpstr>
      <vt:lpstr>Module assembly jungle</vt:lpstr>
      <vt:lpstr>ARIEL target modules</vt:lpstr>
      <vt:lpstr>ARIEL target module front end (FE) Remote Handling (RH) tests</vt:lpstr>
      <vt:lpstr>Status of Beam Delivery Systems - CANREB</vt:lpstr>
      <vt:lpstr>PowerPoint Presentation</vt:lpstr>
      <vt:lpstr>PowerPoint Presentation</vt:lpstr>
      <vt:lpstr>Thank you  Merci</vt:lpstr>
      <vt:lpstr>Additional slides</vt:lpstr>
      <vt:lpstr>TRIUMF accelerator complex</vt:lpstr>
      <vt:lpstr>ARIEL ORG CHART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Castaneda</dc:creator>
  <cp:lastModifiedBy>Oliver Kester</cp:lastModifiedBy>
  <cp:revision>1</cp:revision>
  <dcterms:created xsi:type="dcterms:W3CDTF">2018-01-11T22:22:35Z</dcterms:created>
  <dcterms:modified xsi:type="dcterms:W3CDTF">2026-09-28T05:04:44Z</dcterms:modified>
</cp:coreProperties>
</file>