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8" r:id="rId2"/>
  </p:sldMasterIdLst>
  <p:notesMasterIdLst>
    <p:notesMasterId r:id="rId22"/>
  </p:notesMasterIdLst>
  <p:sldIdLst>
    <p:sldId id="996" r:id="rId3"/>
    <p:sldId id="1124" r:id="rId4"/>
    <p:sldId id="1056" r:id="rId5"/>
    <p:sldId id="1057" r:id="rId6"/>
    <p:sldId id="3159" r:id="rId7"/>
    <p:sldId id="3165" r:id="rId8"/>
    <p:sldId id="3160" r:id="rId9"/>
    <p:sldId id="1064" r:id="rId10"/>
    <p:sldId id="1089" r:id="rId11"/>
    <p:sldId id="3144" r:id="rId12"/>
    <p:sldId id="3145" r:id="rId13"/>
    <p:sldId id="1115" r:id="rId14"/>
    <p:sldId id="3146" r:id="rId15"/>
    <p:sldId id="3162" r:id="rId16"/>
    <p:sldId id="3149" r:id="rId17"/>
    <p:sldId id="3163" r:id="rId18"/>
    <p:sldId id="1116" r:id="rId19"/>
    <p:sldId id="1119" r:id="rId20"/>
    <p:sldId id="95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44"/>
    <p:restoredTop sz="84397"/>
  </p:normalViewPr>
  <p:slideViewPr>
    <p:cSldViewPr snapToGrid="0" snapToObjects="1">
      <p:cViewPr varScale="1">
        <p:scale>
          <a:sx n="102" d="100"/>
          <a:sy n="102" d="100"/>
        </p:scale>
        <p:origin x="10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2C20C2-90EC-CA4C-B202-56223ADB42F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C2781B-5858-1242-8031-DC77C0FD8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424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476310-DAD6-EE4F-ABB6-4124C82A74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7203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736B61-6E64-4504-94E0-E2CCD1635CBB}" type="slidenum">
              <a:rPr lang="ja-JP" altLang="en-US" smtClean="0"/>
              <a:pPr>
                <a:defRPr/>
              </a:pPr>
              <a:t>9</a:t>
            </a:fld>
            <a:endParaRPr lang="en-US" altLang="ja-JP"/>
          </a:p>
        </p:txBody>
      </p:sp>
      <p:sp>
        <p:nvSpPr>
          <p:cNvPr id="268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22583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C2781B-5858-1242-8031-DC77C0FD8A7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804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8AEDA-81DE-16EA-0F1D-2D00EF5F7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A003F4-9239-0485-0FAB-487EF55ABC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E2F035-14A3-EB6C-4BA2-BDF9F84715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F7B4D7-76AF-D470-E865-F744302F21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D40810-24F4-D84A-9625-4806A2A3D2E3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7680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shooting red-detuned near resonant light onto moving atoms, you can slow its translational motion;</a:t>
            </a:r>
          </a:p>
          <a:p>
            <a:endParaRPr lang="en-US" dirty="0"/>
          </a:p>
          <a:p>
            <a:r>
              <a:rPr lang="en-US" dirty="0"/>
              <a:t>It’s hard for H because of the required laser at VUV; only done by one group; pioneering work by </a:t>
            </a:r>
            <a:r>
              <a:rPr lang="en-US" dirty="0" err="1"/>
              <a:t>Walraven</a:t>
            </a:r>
            <a:r>
              <a:rPr lang="en-US" dirty="0"/>
              <a:t> et al in 90s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D40810-24F4-D84A-9625-4806A2A3D2E3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8310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70000" y="634696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900" b="0" i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270000" y="4906619"/>
            <a:ext cx="10083800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1270000" y="1641818"/>
            <a:ext cx="10083800" cy="30100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200" b="0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2pPr>
            <a:lvl3pPr marL="9144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3pPr>
            <a:lvl4pPr marL="13716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4pPr>
            <a:lvl5pPr marL="1828800" indent="0">
              <a:buNone/>
              <a:defRPr sz="3000" b="1" i="0">
                <a:solidFill>
                  <a:srgbClr val="0096FF"/>
                </a:solidFill>
                <a:latin typeface="Arial Black" charset="0"/>
                <a:ea typeface="Arial Black" charset="0"/>
                <a:cs typeface="Arial Black" charset="0"/>
              </a:defRPr>
            </a:lvl5pPr>
          </a:lstStyle>
          <a:p>
            <a:pPr lvl="0"/>
            <a:r>
              <a:rPr lang="en-US" dirty="0"/>
              <a:t>Presentation Title. Arial Regular 32pt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7"/>
          <p:cNvSpPr>
            <a:spLocks noGrp="1"/>
          </p:cNvSpPr>
          <p:nvPr>
            <p:ph sz="quarter" idx="17" hasCustomPrompt="1"/>
          </p:nvPr>
        </p:nvSpPr>
        <p:spPr>
          <a:xfrm>
            <a:off x="1270000" y="5110646"/>
            <a:ext cx="10083800" cy="742466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16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None/>
              <a:defRPr sz="2400" b="0" i="0">
                <a:solidFill>
                  <a:srgbClr val="0096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Presentation Subtitle-Arial Regular 16-Title Case</a:t>
            </a:r>
          </a:p>
          <a:p>
            <a:pPr lvl="0"/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-11408"/>
            <a:ext cx="12192000" cy="10341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78" y="313154"/>
            <a:ext cx="1783444" cy="3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307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2119010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22325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8" y="1495425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822325" y="2570162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8" y="2570161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1189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3928895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3302966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6573838" y="1316183"/>
            <a:ext cx="4686300" cy="690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Bulleted List-Arial Bold 20-Cyan Blue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6"/>
          </p:nvPr>
        </p:nvSpPr>
        <p:spPr>
          <a:xfrm>
            <a:off x="822325" y="1316183"/>
            <a:ext cx="5075238" cy="5045027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6573838" y="2214976"/>
            <a:ext cx="4968875" cy="362343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2936261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2795518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2" name="Content Placeholder 16"/>
          <p:cNvSpPr>
            <a:spLocks noGrp="1"/>
          </p:cNvSpPr>
          <p:nvPr>
            <p:ph sz="quarter" idx="26"/>
          </p:nvPr>
        </p:nvSpPr>
        <p:spPr>
          <a:xfrm>
            <a:off x="836214" y="1590784"/>
            <a:ext cx="2387539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8" name="Content Placeholder 16"/>
          <p:cNvSpPr>
            <a:spLocks noGrp="1"/>
          </p:cNvSpPr>
          <p:nvPr>
            <p:ph sz="quarter" idx="32"/>
          </p:nvPr>
        </p:nvSpPr>
        <p:spPr>
          <a:xfrm>
            <a:off x="9123108" y="1590784"/>
            <a:ext cx="2387539" cy="4652855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0" name="Content Placeholder 16"/>
          <p:cNvSpPr>
            <a:spLocks noGrp="1"/>
          </p:cNvSpPr>
          <p:nvPr>
            <p:ph sz="quarter" idx="34"/>
          </p:nvPr>
        </p:nvSpPr>
        <p:spPr>
          <a:xfrm>
            <a:off x="6346062" y="3730001"/>
            <a:ext cx="2387539" cy="2513638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3598511" y="1590783"/>
            <a:ext cx="2387539" cy="91631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Section Title—Arial Bold 20-Cyan Blue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3598511" y="2732526"/>
            <a:ext cx="2387539" cy="351111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836212" y="4234195"/>
            <a:ext cx="2387539" cy="20094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6346060" y="1561078"/>
            <a:ext cx="2387539" cy="18934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20 is the default type for paragraphs (in black).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Bold 24-Cyan Blue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174319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822325" y="6469063"/>
            <a:ext cx="2782266" cy="38893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900" b="0" i="1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Information Source-Arial Italic 9-Cyan Blue</a:t>
            </a:r>
          </a:p>
        </p:txBody>
      </p:sp>
      <p:sp>
        <p:nvSpPr>
          <p:cNvPr id="10" name="Content Placeholder 16"/>
          <p:cNvSpPr>
            <a:spLocks noGrp="1"/>
          </p:cNvSpPr>
          <p:nvPr>
            <p:ph sz="quarter" idx="26"/>
          </p:nvPr>
        </p:nvSpPr>
        <p:spPr>
          <a:xfrm>
            <a:off x="836214" y="1590784"/>
            <a:ext cx="2387539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5" name="Content Placeholder 16"/>
          <p:cNvSpPr>
            <a:spLocks noGrp="1"/>
          </p:cNvSpPr>
          <p:nvPr>
            <p:ph sz="quarter" idx="34"/>
          </p:nvPr>
        </p:nvSpPr>
        <p:spPr>
          <a:xfrm>
            <a:off x="6667342" y="1590785"/>
            <a:ext cx="4994433" cy="2421892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3642755" y="1590783"/>
            <a:ext cx="2387539" cy="91644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FontTx/>
              <a:buNone/>
              <a:defRPr sz="20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Section Title—Arial 20-Cyan Blue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3642755" y="2732526"/>
            <a:ext cx="2387539" cy="311168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14 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39" hasCustomPrompt="1"/>
          </p:nvPr>
        </p:nvSpPr>
        <p:spPr>
          <a:xfrm>
            <a:off x="6667341" y="4293829"/>
            <a:ext cx="4964959" cy="206252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</a:t>
            </a:r>
            <a:r>
              <a:rPr lang="en-US"/>
              <a:t>Regular 14 </a:t>
            </a:r>
            <a:r>
              <a:rPr lang="en-US" dirty="0"/>
              <a:t>is the default type for paragraphs (in black).</a:t>
            </a:r>
          </a:p>
          <a:p>
            <a:pPr lvl="0"/>
            <a:r>
              <a:rPr lang="en-US" dirty="0"/>
              <a:t>Type can get bigger, but no smaller.</a:t>
            </a:r>
          </a:p>
          <a:p>
            <a:pPr lvl="0"/>
            <a:r>
              <a:rPr lang="en-US" dirty="0"/>
              <a:t>Use two columns of text when possible, as default.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836212" y="4234195"/>
            <a:ext cx="2387539" cy="200944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 baseline="0">
                <a:latin typeface="Arial" charset="0"/>
                <a:ea typeface="Arial" charset="0"/>
                <a:cs typeface="Arial" charset="0"/>
              </a:defRPr>
            </a:lvl1pPr>
            <a:lvl2pPr>
              <a:defRPr sz="1400" b="0" i="0">
                <a:latin typeface="Arial" charset="0"/>
                <a:ea typeface="Arial" charset="0"/>
                <a:cs typeface="Arial" charset="0"/>
              </a:defRPr>
            </a:lvl2pPr>
            <a:lvl3pPr>
              <a:defRPr sz="1400" b="0" i="0">
                <a:latin typeface="Arial" charset="0"/>
                <a:ea typeface="Arial" charset="0"/>
                <a:cs typeface="Arial" charset="0"/>
              </a:defRPr>
            </a:lvl3pPr>
            <a:lvl4pPr>
              <a:defRPr sz="1400" b="0" i="0">
                <a:latin typeface="Arial" charset="0"/>
                <a:ea typeface="Arial" charset="0"/>
                <a:cs typeface="Arial" charset="0"/>
              </a:defRPr>
            </a:lvl4pPr>
            <a:lvl5pPr>
              <a:defRPr sz="14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Arial Regular 14 is the default type for paragraphs (in black).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10132" y="205595"/>
            <a:ext cx="10450005" cy="1014516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 b="1" i="0" baseline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FontTx/>
              <a:buNone/>
              <a:defRPr sz="2000" b="1" i="0">
                <a:solidFill>
                  <a:srgbClr val="00AA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Slide Title—Arial Italic 24-Cyan Blue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87879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4105" y="648096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900" b="0" i="0">
                <a:solidFill>
                  <a:srgbClr val="00B0F0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72890513-E58D-2644-ACDB-E89B1349FC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33875" y="6346825"/>
            <a:ext cx="3987800" cy="3302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 b="0" i="1" baseline="0">
                <a:solidFill>
                  <a:srgbClr val="00B0F0"/>
                </a:solidFill>
              </a:defRPr>
            </a:lvl1pPr>
            <a:lvl2pPr>
              <a:defRPr sz="1200" b="1" i="1"/>
            </a:lvl2pPr>
            <a:lvl3pPr>
              <a:defRPr sz="1200" b="1" i="1"/>
            </a:lvl3pPr>
            <a:lvl4pPr>
              <a:defRPr sz="1200" b="1" i="1"/>
            </a:lvl4pPr>
            <a:lvl5pPr>
              <a:defRPr sz="1200" b="1" i="1"/>
            </a:lvl5pPr>
          </a:lstStyle>
          <a:p>
            <a:pPr lvl="0"/>
            <a:r>
              <a:rPr lang="en-US" dirty="0"/>
              <a:t>Author’s Full Name</a:t>
            </a:r>
          </a:p>
        </p:txBody>
      </p:sp>
    </p:spTree>
    <p:extLst>
      <p:ext uri="{BB962C8B-B14F-4D97-AF65-F5344CB8AC3E}">
        <p14:creationId xmlns:p14="http://schemas.microsoft.com/office/powerpoint/2010/main" val="842685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nicholls_j_05 copy copy.jpg">
            <a:extLst>
              <a:ext uri="{FF2B5EF4-FFF2-40B4-BE49-F238E27FC236}">
                <a16:creationId xmlns:a16="http://schemas.microsoft.com/office/drawing/2014/main" id="{8BAD4CE4-E36D-5142-A9E9-D970138120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50F3A18-6BD8-C242-B221-F4A0E196AE6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3F7C">
              <a:alpha val="49019"/>
            </a:srgbClr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solidFill>
                <a:srgbClr val="FFFFFF"/>
              </a:solidFill>
            </a:endParaRPr>
          </a:p>
        </p:txBody>
      </p:sp>
      <p:pic>
        <p:nvPicPr>
          <p:cNvPr id="4" name="Picture 9" descr="cyc-nuclides.png">
            <a:extLst>
              <a:ext uri="{FF2B5EF4-FFF2-40B4-BE49-F238E27FC236}">
                <a16:creationId xmlns:a16="http://schemas.microsoft.com/office/drawing/2014/main" id="{431D4DD5-BE69-4D4B-AEE4-4C6CA0F746F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6"/>
          <a:stretch>
            <a:fillRect/>
          </a:stretch>
        </p:blipFill>
        <p:spPr bwMode="auto">
          <a:xfrm>
            <a:off x="7681384" y="2396067"/>
            <a:ext cx="4510616" cy="4461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TRIUMF_logo_white.eps">
            <a:extLst>
              <a:ext uri="{FF2B5EF4-FFF2-40B4-BE49-F238E27FC236}">
                <a16:creationId xmlns:a16="http://schemas.microsoft.com/office/drawing/2014/main" id="{63E91399-5E66-5940-A1B2-499207FD8C6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67" y="353484"/>
            <a:ext cx="4199467" cy="1151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1">
            <a:extLst>
              <a:ext uri="{FF2B5EF4-FFF2-40B4-BE49-F238E27FC236}">
                <a16:creationId xmlns:a16="http://schemas.microsoft.com/office/drawing/2014/main" id="{8DA6578D-4F15-E64B-B0B1-ABFA2D2D7C7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46700" y="499534"/>
            <a:ext cx="6223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600">
                <a:solidFill>
                  <a:srgbClr val="EAE5DF"/>
                </a:solidFill>
                <a:latin typeface="Myriad Web Pro" charset="0"/>
              </a:rPr>
              <a:t>Canada’s national laboratory</a:t>
            </a:r>
          </a:p>
          <a:p>
            <a:pPr eaLnBrk="1" hangingPunct="1">
              <a:defRPr/>
            </a:pPr>
            <a:r>
              <a:rPr lang="en-US" altLang="en-US" sz="1600">
                <a:solidFill>
                  <a:srgbClr val="EAE5DF"/>
                </a:solidFill>
                <a:latin typeface="Myriad Web Pro" charset="0"/>
              </a:rPr>
              <a:t>for particle and nuclear physics</a:t>
            </a:r>
          </a:p>
          <a:p>
            <a:pPr eaLnBrk="1" hangingPunct="1">
              <a:defRPr/>
            </a:pPr>
            <a:r>
              <a:rPr lang="en-US" altLang="en-US" sz="1600">
                <a:solidFill>
                  <a:srgbClr val="EAE5DF"/>
                </a:solidFill>
                <a:latin typeface="Myriad Web Pro" charset="0"/>
              </a:rPr>
              <a:t>and accelerator-based science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503442E-19D6-FD4E-9AAB-312328D9CFEF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058833" y="194734"/>
            <a:ext cx="0" cy="1468967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688666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nicholls_j_05 copy copy.jpg">
            <a:extLst>
              <a:ext uri="{FF2B5EF4-FFF2-40B4-BE49-F238E27FC236}">
                <a16:creationId xmlns:a16="http://schemas.microsoft.com/office/drawing/2014/main" id="{4F46149C-5B6B-F846-9F49-D5C97DA483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41DB070-E126-1C4E-8D78-C90A94F751D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3F7C">
              <a:alpha val="49019"/>
            </a:srgbClr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solidFill>
                <a:srgbClr val="FFFFFF"/>
              </a:solidFill>
            </a:endParaRPr>
          </a:p>
        </p:txBody>
      </p:sp>
      <p:pic>
        <p:nvPicPr>
          <p:cNvPr id="4" name="Picture 9" descr="cyc-nuclides.png">
            <a:extLst>
              <a:ext uri="{FF2B5EF4-FFF2-40B4-BE49-F238E27FC236}">
                <a16:creationId xmlns:a16="http://schemas.microsoft.com/office/drawing/2014/main" id="{C118854B-8DE9-4241-893B-FC45545C42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23599" b="28326"/>
          <a:stretch>
            <a:fillRect/>
          </a:stretch>
        </p:blipFill>
        <p:spPr bwMode="auto">
          <a:xfrm>
            <a:off x="7681384" y="2396067"/>
            <a:ext cx="4510616" cy="4461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TRIUMF_logo_white.eps">
            <a:extLst>
              <a:ext uri="{FF2B5EF4-FFF2-40B4-BE49-F238E27FC236}">
                <a16:creationId xmlns:a16="http://schemas.microsoft.com/office/drawing/2014/main" id="{4E3063D9-CA22-454C-BBF6-FFA83B041E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67" y="353484"/>
            <a:ext cx="4199467" cy="1151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9F6C19-C01C-CA4E-872B-ED377D2D812E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058833" y="194734"/>
            <a:ext cx="0" cy="1468967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12">
            <a:extLst>
              <a:ext uri="{FF2B5EF4-FFF2-40B4-BE49-F238E27FC236}">
                <a16:creationId xmlns:a16="http://schemas.microsoft.com/office/drawing/2014/main" id="{2F270AB6-1A95-DB4C-AC4F-4A96A4DF8F1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46700" y="499534"/>
            <a:ext cx="6223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600">
                <a:solidFill>
                  <a:srgbClr val="EAE5DF"/>
                </a:solidFill>
                <a:latin typeface="Myriad Web Pro" charset="0"/>
              </a:rPr>
              <a:t>Canada’s national laboratory</a:t>
            </a:r>
          </a:p>
          <a:p>
            <a:pPr eaLnBrk="1" hangingPunct="1">
              <a:defRPr/>
            </a:pPr>
            <a:r>
              <a:rPr lang="en-US" altLang="en-US" sz="1600">
                <a:solidFill>
                  <a:srgbClr val="EAE5DF"/>
                </a:solidFill>
                <a:latin typeface="Myriad Web Pro" charset="0"/>
              </a:rPr>
              <a:t>for particle and nuclear physics</a:t>
            </a:r>
          </a:p>
          <a:p>
            <a:pPr eaLnBrk="1" hangingPunct="1">
              <a:defRPr/>
            </a:pPr>
            <a:r>
              <a:rPr lang="en-US" altLang="en-US" sz="1600">
                <a:solidFill>
                  <a:srgbClr val="EAE5DF"/>
                </a:solidFill>
                <a:latin typeface="Myriad Web Pro" charset="0"/>
              </a:rPr>
              <a:t>and accelerator-based science</a:t>
            </a:r>
          </a:p>
        </p:txBody>
      </p:sp>
    </p:spTree>
    <p:extLst>
      <p:ext uri="{BB962C8B-B14F-4D97-AF65-F5344CB8AC3E}">
        <p14:creationId xmlns:p14="http://schemas.microsoft.com/office/powerpoint/2010/main" val="425689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08137E-C7BB-C44E-913F-EA4CC79332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34036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solidFill>
                <a:srgbClr val="FFFFFF"/>
              </a:solidFill>
            </a:endParaRPr>
          </a:p>
        </p:txBody>
      </p:sp>
      <p:pic>
        <p:nvPicPr>
          <p:cNvPr id="3" name="Picture 8" descr="nicholls_j_05 copy copy.jpg">
            <a:extLst>
              <a:ext uri="{FF2B5EF4-FFF2-40B4-BE49-F238E27FC236}">
                <a16:creationId xmlns:a16="http://schemas.microsoft.com/office/drawing/2014/main" id="{389A2197-966C-F44F-BD33-3986874CB3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3"/>
          <a:stretch>
            <a:fillRect/>
          </a:stretch>
        </p:blipFill>
        <p:spPr bwMode="auto">
          <a:xfrm>
            <a:off x="3403600" y="0"/>
            <a:ext cx="8788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E170232-2E26-BD4C-A9A6-6830A74E899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03600" y="0"/>
            <a:ext cx="8788400" cy="6858000"/>
          </a:xfrm>
          <a:prstGeom prst="rect">
            <a:avLst/>
          </a:prstGeom>
          <a:solidFill>
            <a:srgbClr val="113F7C">
              <a:alpha val="49019"/>
            </a:srgbClr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B167DC0E-BFD6-2440-8C18-2AD35E61F3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3700" y="1496484"/>
            <a:ext cx="2709333" cy="70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333">
                <a:solidFill>
                  <a:srgbClr val="113F7C"/>
                </a:solidFill>
                <a:latin typeface="Myriad Web Pro" charset="0"/>
              </a:rPr>
              <a:t>Canada’s national laboratory</a:t>
            </a:r>
          </a:p>
          <a:p>
            <a:pPr eaLnBrk="1" hangingPunct="1">
              <a:defRPr/>
            </a:pPr>
            <a:r>
              <a:rPr lang="en-US" altLang="en-US" sz="1333">
                <a:solidFill>
                  <a:srgbClr val="113F7C"/>
                </a:solidFill>
                <a:latin typeface="Myriad Web Pro" charset="0"/>
              </a:rPr>
              <a:t>for particle and nuclear physics </a:t>
            </a:r>
          </a:p>
          <a:p>
            <a:pPr eaLnBrk="1" hangingPunct="1">
              <a:defRPr/>
            </a:pPr>
            <a:r>
              <a:rPr lang="en-US" altLang="en-US" sz="1333">
                <a:solidFill>
                  <a:srgbClr val="113F7C"/>
                </a:solidFill>
                <a:latin typeface="Myriad Web Pro" charset="0"/>
              </a:rPr>
              <a:t>and accelerator-based science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B11642C-D5B6-084A-9E93-239C7A4AA2FD}"/>
              </a:ext>
            </a:extLst>
          </p:cNvPr>
          <p:cNvCxnSpPr/>
          <p:nvPr userDrawn="1"/>
        </p:nvCxnSpPr>
        <p:spPr>
          <a:xfrm>
            <a:off x="393700" y="1333500"/>
            <a:ext cx="2709333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2" descr="TRIUMF_logo_blue.eps">
            <a:extLst>
              <a:ext uri="{FF2B5EF4-FFF2-40B4-BE49-F238E27FC236}">
                <a16:creationId xmlns:a16="http://schemas.microsoft.com/office/drawing/2014/main" id="{601C03A1-AC59-2141-825E-113B05BC96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34" y="527051"/>
            <a:ext cx="2207684" cy="60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3">
            <a:extLst>
              <a:ext uri="{FF2B5EF4-FFF2-40B4-BE49-F238E27FC236}">
                <a16:creationId xmlns:a16="http://schemas.microsoft.com/office/drawing/2014/main" id="{4CAB9678-2765-B746-9EE1-FF1D5C18DC8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7218" y="5361518"/>
            <a:ext cx="3236383" cy="104214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96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500"/>
              </a:lnSpc>
              <a:spcAft>
                <a:spcPts val="800"/>
              </a:spcAft>
              <a:defRPr/>
            </a:pPr>
            <a:r>
              <a:rPr lang="en-US" altLang="en-US" sz="1067">
                <a:solidFill>
                  <a:srgbClr val="0F2D68"/>
                </a:solidFill>
                <a:latin typeface="Myriad Web Pro" charset="0"/>
                <a:ea typeface="ヒラギノ角ゴ Pro W3" panose="020B0300000000000000" pitchFamily="34" charset="-128"/>
              </a:rPr>
              <a:t>TRIUMF: Alberta | British Columbia | Calgary | Carleton | Guelph | Manitoba | McGill | McMaster | Montréal | Northern British Columbia | Queen’s | Regina | Saint </a:t>
            </a:r>
            <a:r>
              <a:rPr lang="en-US" altLang="en-US" sz="1067">
                <a:solidFill>
                  <a:srgbClr val="113F7C"/>
                </a:solidFill>
                <a:latin typeface="Myriad Web Pro" charset="0"/>
                <a:ea typeface="ヒラギノ角ゴ Pro W3" panose="020B0300000000000000" pitchFamily="34" charset="-128"/>
              </a:rPr>
              <a:t>Mary’s</a:t>
            </a:r>
            <a:r>
              <a:rPr lang="en-US" altLang="en-US" sz="1067">
                <a:solidFill>
                  <a:srgbClr val="0F2D68"/>
                </a:solidFill>
                <a:latin typeface="Myriad Web Pro" charset="0"/>
                <a:ea typeface="ヒラギノ角ゴ Pro W3" panose="020B0300000000000000" pitchFamily="34" charset="-128"/>
              </a:rPr>
              <a:t> | Simon Fraser | Toronto | Victoria | Western | Winnipeg | York</a:t>
            </a:r>
          </a:p>
        </p:txBody>
      </p:sp>
    </p:spTree>
    <p:extLst>
      <p:ext uri="{BB962C8B-B14F-4D97-AF65-F5344CB8AC3E}">
        <p14:creationId xmlns:p14="http://schemas.microsoft.com/office/powerpoint/2010/main" val="3600020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782609-7E6F-FC49-B326-13D074F0B7D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34036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solidFill>
                <a:srgbClr val="FFFFFF"/>
              </a:solidFill>
            </a:endParaRPr>
          </a:p>
        </p:txBody>
      </p:sp>
      <p:pic>
        <p:nvPicPr>
          <p:cNvPr id="3" name="Picture 8" descr="nicholls_j_05 copy copy.jpg">
            <a:extLst>
              <a:ext uri="{FF2B5EF4-FFF2-40B4-BE49-F238E27FC236}">
                <a16:creationId xmlns:a16="http://schemas.microsoft.com/office/drawing/2014/main" id="{37E182BE-8E08-1742-ACC8-227BE3F6A4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3"/>
          <a:stretch>
            <a:fillRect/>
          </a:stretch>
        </p:blipFill>
        <p:spPr bwMode="auto">
          <a:xfrm>
            <a:off x="3403600" y="0"/>
            <a:ext cx="8788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4DEC7BC-4E6E-4747-8A7E-D372A28303F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03600" y="0"/>
            <a:ext cx="8788400" cy="6858000"/>
          </a:xfrm>
          <a:prstGeom prst="rect">
            <a:avLst/>
          </a:prstGeom>
          <a:solidFill>
            <a:srgbClr val="113F7C">
              <a:alpha val="49019"/>
            </a:srgbClr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B0F05B40-5B46-D748-9940-847DE059B6F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3700" y="1496484"/>
            <a:ext cx="2709333" cy="70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333">
                <a:solidFill>
                  <a:srgbClr val="113F7C"/>
                </a:solidFill>
                <a:latin typeface="Myriad Web Pro" charset="0"/>
              </a:rPr>
              <a:t>Canada’s national laboratory</a:t>
            </a:r>
          </a:p>
          <a:p>
            <a:pPr eaLnBrk="1" hangingPunct="1">
              <a:defRPr/>
            </a:pPr>
            <a:r>
              <a:rPr lang="en-US" altLang="en-US" sz="1333">
                <a:solidFill>
                  <a:srgbClr val="113F7C"/>
                </a:solidFill>
                <a:latin typeface="Myriad Web Pro" charset="0"/>
              </a:rPr>
              <a:t>for particle and nuclear physics </a:t>
            </a:r>
          </a:p>
          <a:p>
            <a:pPr eaLnBrk="1" hangingPunct="1">
              <a:defRPr/>
            </a:pPr>
            <a:r>
              <a:rPr lang="en-US" altLang="en-US" sz="1333">
                <a:solidFill>
                  <a:srgbClr val="113F7C"/>
                </a:solidFill>
                <a:latin typeface="Myriad Web Pro" charset="0"/>
              </a:rPr>
              <a:t>and accelerator-based science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A8AFCC4-D740-4A4E-970D-20E419E18F2A}"/>
              </a:ext>
            </a:extLst>
          </p:cNvPr>
          <p:cNvCxnSpPr/>
          <p:nvPr userDrawn="1"/>
        </p:nvCxnSpPr>
        <p:spPr>
          <a:xfrm>
            <a:off x="393700" y="1333500"/>
            <a:ext cx="2709333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2" descr="TRIUMF_logo_blue.eps">
            <a:extLst>
              <a:ext uri="{FF2B5EF4-FFF2-40B4-BE49-F238E27FC236}">
                <a16:creationId xmlns:a16="http://schemas.microsoft.com/office/drawing/2014/main" id="{50DB1F59-CBF3-A048-93E3-7A52243FC8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34" y="527051"/>
            <a:ext cx="2207684" cy="60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3">
            <a:extLst>
              <a:ext uri="{FF2B5EF4-FFF2-40B4-BE49-F238E27FC236}">
                <a16:creationId xmlns:a16="http://schemas.microsoft.com/office/drawing/2014/main" id="{1F6EC6A6-7B6B-6743-B16E-62BDF29CD9A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7218" y="5361518"/>
            <a:ext cx="3236383" cy="104214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96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500"/>
              </a:lnSpc>
              <a:spcAft>
                <a:spcPts val="800"/>
              </a:spcAft>
              <a:defRPr/>
            </a:pPr>
            <a:r>
              <a:rPr lang="en-US" altLang="en-US" sz="1067">
                <a:solidFill>
                  <a:srgbClr val="0F2D68"/>
                </a:solidFill>
                <a:latin typeface="Myriad Web Pro" charset="0"/>
                <a:ea typeface="ヒラギノ角ゴ Pro W3" panose="020B0300000000000000" pitchFamily="34" charset="-128"/>
              </a:rPr>
              <a:t>TRIUMF: Alberta | British Columbia | Calgary | Carleton | Guelph | Manitoba | McGill | McMaster | Montréal | Northern British Columbia | Queen’s | Regina | Saint </a:t>
            </a:r>
            <a:r>
              <a:rPr lang="en-US" altLang="en-US" sz="1067">
                <a:solidFill>
                  <a:srgbClr val="113F7C"/>
                </a:solidFill>
                <a:latin typeface="Myriad Web Pro" charset="0"/>
                <a:ea typeface="ヒラギノ角ゴ Pro W3" panose="020B0300000000000000" pitchFamily="34" charset="-128"/>
              </a:rPr>
              <a:t>Mary’s</a:t>
            </a:r>
            <a:r>
              <a:rPr lang="en-US" altLang="en-US" sz="1067">
                <a:solidFill>
                  <a:srgbClr val="0F2D68"/>
                </a:solidFill>
                <a:latin typeface="Myriad Web Pro" charset="0"/>
                <a:ea typeface="ヒラギノ角ゴ Pro W3" panose="020B0300000000000000" pitchFamily="34" charset="-128"/>
              </a:rPr>
              <a:t> | Simon Fraser | Toronto | Victoria | Western | Winnipeg | York</a:t>
            </a: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id="{F1AFAEE4-C204-6449-BBDE-F332E375803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156200" y="2082800"/>
            <a:ext cx="5257800" cy="173368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CA" sz="5333">
                <a:solidFill>
                  <a:srgbClr val="FFFFFF"/>
                </a:solidFill>
                <a:latin typeface="Myriad Pro" charset="0"/>
              </a:rPr>
              <a:t>Thank you!</a:t>
            </a:r>
          </a:p>
          <a:p>
            <a:pPr algn="ctr" eaLnBrk="1" hangingPunct="1">
              <a:defRPr/>
            </a:pPr>
            <a:r>
              <a:rPr lang="en-CA" sz="5333">
                <a:solidFill>
                  <a:srgbClr val="FFFFFF"/>
                </a:solidFill>
                <a:latin typeface="Myriad Pro" charset="0"/>
              </a:rPr>
              <a:t>Merci!</a:t>
            </a:r>
            <a:endParaRPr lang="en-US" sz="4267">
              <a:solidFill>
                <a:srgbClr val="FFFFFF"/>
              </a:solidFill>
              <a:latin typeface="Myriad Pro" charset="0"/>
            </a:endParaRP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DC437B71-8732-724C-B8B0-41B219994B5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822267" y="5742518"/>
            <a:ext cx="3098800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just" eaLnBrk="1" hangingPunct="1">
              <a:defRPr/>
            </a:pPr>
            <a:r>
              <a:rPr lang="en-CA" sz="1867">
                <a:solidFill>
                  <a:srgbClr val="FFFFFF"/>
                </a:solidFill>
                <a:latin typeface="Myriad Pro SemiExt" charset="0"/>
              </a:rPr>
              <a:t>Follow us at TRIUMFLab </a:t>
            </a:r>
          </a:p>
        </p:txBody>
      </p:sp>
      <p:pic>
        <p:nvPicPr>
          <p:cNvPr id="11" name="Picture 16" descr="FB-f-Logo__white_512.png">
            <a:extLst>
              <a:ext uri="{FF2B5EF4-FFF2-40B4-BE49-F238E27FC236}">
                <a16:creationId xmlns:a16="http://schemas.microsoft.com/office/drawing/2014/main" id="{6756B2A4-6236-6940-B3A2-DB21A281E84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618" y="6326718"/>
            <a:ext cx="325967" cy="325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7" descr="Glyph_Logo_png WHITE.png">
            <a:extLst>
              <a:ext uri="{FF2B5EF4-FFF2-40B4-BE49-F238E27FC236}">
                <a16:creationId xmlns:a16="http://schemas.microsoft.com/office/drawing/2014/main" id="{3A9F6359-934F-0544-844C-1503D71EB81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6318" y="6326718"/>
            <a:ext cx="334433" cy="334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8" descr="Twitter_logo_white.png">
            <a:extLst>
              <a:ext uri="{FF2B5EF4-FFF2-40B4-BE49-F238E27FC236}">
                <a16:creationId xmlns:a16="http://schemas.microsoft.com/office/drawing/2014/main" id="{E7C87866-4227-B84F-9565-1849F9AF96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1617" y="6326718"/>
            <a:ext cx="414867" cy="334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6763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B1ECE1F-2F85-774C-BFBC-4D9F45489BE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34036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solidFill>
                <a:srgbClr val="FFFFFF"/>
              </a:solidFill>
            </a:endParaRPr>
          </a:p>
        </p:txBody>
      </p:sp>
      <p:pic>
        <p:nvPicPr>
          <p:cNvPr id="3" name="Picture 8" descr="nicholls_j_05 copy copy.jpg">
            <a:extLst>
              <a:ext uri="{FF2B5EF4-FFF2-40B4-BE49-F238E27FC236}">
                <a16:creationId xmlns:a16="http://schemas.microsoft.com/office/drawing/2014/main" id="{EF8F7C81-0D03-084D-A5EB-7AA0E5F2B2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r="18443"/>
          <a:stretch>
            <a:fillRect/>
          </a:stretch>
        </p:blipFill>
        <p:spPr bwMode="auto">
          <a:xfrm>
            <a:off x="3403600" y="0"/>
            <a:ext cx="8788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61AC74E-A94D-EB40-B309-7D7098A3A29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03600" y="0"/>
            <a:ext cx="8788400" cy="6858000"/>
          </a:xfrm>
          <a:prstGeom prst="rect">
            <a:avLst/>
          </a:prstGeom>
          <a:solidFill>
            <a:srgbClr val="113F7C">
              <a:alpha val="49019"/>
            </a:srgbClr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191EDD4-9CB7-3B43-B6BC-A2D4F653AF3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3700" y="1496484"/>
            <a:ext cx="2709333" cy="70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333">
                <a:solidFill>
                  <a:srgbClr val="113F7C"/>
                </a:solidFill>
                <a:latin typeface="Myriad Web Pro" charset="0"/>
              </a:rPr>
              <a:t>Canada’s national laboratory</a:t>
            </a:r>
          </a:p>
          <a:p>
            <a:pPr eaLnBrk="1" hangingPunct="1">
              <a:defRPr/>
            </a:pPr>
            <a:r>
              <a:rPr lang="en-US" altLang="en-US" sz="1333">
                <a:solidFill>
                  <a:srgbClr val="113F7C"/>
                </a:solidFill>
                <a:latin typeface="Myriad Web Pro" charset="0"/>
              </a:rPr>
              <a:t>for particle and nuclear physics </a:t>
            </a:r>
          </a:p>
          <a:p>
            <a:pPr eaLnBrk="1" hangingPunct="1">
              <a:defRPr/>
            </a:pPr>
            <a:r>
              <a:rPr lang="en-US" altLang="en-US" sz="1333">
                <a:solidFill>
                  <a:srgbClr val="113F7C"/>
                </a:solidFill>
                <a:latin typeface="Myriad Web Pro" charset="0"/>
              </a:rPr>
              <a:t>and accelerator-based science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429697B-A892-084E-945D-155801552678}"/>
              </a:ext>
            </a:extLst>
          </p:cNvPr>
          <p:cNvCxnSpPr/>
          <p:nvPr userDrawn="1"/>
        </p:nvCxnSpPr>
        <p:spPr>
          <a:xfrm>
            <a:off x="393700" y="1333500"/>
            <a:ext cx="2709333" cy="0"/>
          </a:xfrm>
          <a:prstGeom prst="line">
            <a:avLst/>
          </a:prstGeom>
          <a:ln w="3175" cmpd="sng">
            <a:solidFill>
              <a:srgbClr val="01275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2" descr="TRIUMF_logo_blue.eps">
            <a:extLst>
              <a:ext uri="{FF2B5EF4-FFF2-40B4-BE49-F238E27FC236}">
                <a16:creationId xmlns:a16="http://schemas.microsoft.com/office/drawing/2014/main" id="{072DDF08-AC31-874B-A34B-360EB993EA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34" y="527051"/>
            <a:ext cx="2207684" cy="60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3">
            <a:extLst>
              <a:ext uri="{FF2B5EF4-FFF2-40B4-BE49-F238E27FC236}">
                <a16:creationId xmlns:a16="http://schemas.microsoft.com/office/drawing/2014/main" id="{D1C2EB53-4896-6D46-B321-D363A2C2998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7218" y="5361518"/>
            <a:ext cx="3236383" cy="104214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96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1500"/>
              </a:lnSpc>
              <a:spcAft>
                <a:spcPts val="800"/>
              </a:spcAft>
              <a:defRPr/>
            </a:pPr>
            <a:r>
              <a:rPr lang="en-US" altLang="en-US" sz="1067">
                <a:solidFill>
                  <a:srgbClr val="0F2D68"/>
                </a:solidFill>
                <a:latin typeface="Myriad Web Pro" charset="0"/>
                <a:ea typeface="ヒラギノ角ゴ Pro W3" panose="020B0300000000000000" pitchFamily="34" charset="-128"/>
              </a:rPr>
              <a:t>TRIUMF: Alberta | British Columbia | Calgary | Carleton | Guelph | Manitoba | McGill | McMaster | Montréal | Northern British Columbia | Queen’s | Regina | Saint </a:t>
            </a:r>
            <a:r>
              <a:rPr lang="en-US" altLang="en-US" sz="1067">
                <a:solidFill>
                  <a:srgbClr val="113F7C"/>
                </a:solidFill>
                <a:latin typeface="Myriad Web Pro" charset="0"/>
                <a:ea typeface="ヒラギノ角ゴ Pro W3" panose="020B0300000000000000" pitchFamily="34" charset="-128"/>
              </a:rPr>
              <a:t>Mary’s</a:t>
            </a:r>
            <a:r>
              <a:rPr lang="en-US" altLang="en-US" sz="1067">
                <a:solidFill>
                  <a:srgbClr val="0F2D68"/>
                </a:solidFill>
                <a:latin typeface="Myriad Web Pro" charset="0"/>
                <a:ea typeface="ヒラギノ角ゴ Pro W3" panose="020B0300000000000000" pitchFamily="34" charset="-128"/>
              </a:rPr>
              <a:t> | Simon Fraser | Toronto | Victoria | Western | Winnipeg | York</a:t>
            </a: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id="{CEBEAD0A-C3AF-3247-8661-F98B8558C8E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822267" y="5742518"/>
            <a:ext cx="3098800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just" eaLnBrk="1" hangingPunct="1">
              <a:defRPr/>
            </a:pPr>
            <a:r>
              <a:rPr lang="en-CA" sz="1867">
                <a:solidFill>
                  <a:srgbClr val="FFFFFF"/>
                </a:solidFill>
                <a:latin typeface="Myriad Pro SemiExt" charset="0"/>
              </a:rPr>
              <a:t>Follow us at TRIUMFLab </a:t>
            </a:r>
          </a:p>
        </p:txBody>
      </p:sp>
      <p:pic>
        <p:nvPicPr>
          <p:cNvPr id="10" name="Picture 15" descr="FB-f-Logo__white_512.png">
            <a:extLst>
              <a:ext uri="{FF2B5EF4-FFF2-40B4-BE49-F238E27FC236}">
                <a16:creationId xmlns:a16="http://schemas.microsoft.com/office/drawing/2014/main" id="{5456CEC6-73BF-5248-90F9-6D485FDAF2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618" y="6326718"/>
            <a:ext cx="325967" cy="325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6" descr="Glyph_Logo_png WHITE.png">
            <a:extLst>
              <a:ext uri="{FF2B5EF4-FFF2-40B4-BE49-F238E27FC236}">
                <a16:creationId xmlns:a16="http://schemas.microsoft.com/office/drawing/2014/main" id="{CA53E939-55A1-004E-9CB6-DD356D6763E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6318" y="6326718"/>
            <a:ext cx="334433" cy="334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7" descr="Twitter_logo_white.png">
            <a:extLst>
              <a:ext uri="{FF2B5EF4-FFF2-40B4-BE49-F238E27FC236}">
                <a16:creationId xmlns:a16="http://schemas.microsoft.com/office/drawing/2014/main" id="{69550E4F-997E-1948-A0E9-5754876688F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1617" y="6326718"/>
            <a:ext cx="414867" cy="334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5353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nicholls_j_05 copy copy.jpg">
            <a:extLst>
              <a:ext uri="{FF2B5EF4-FFF2-40B4-BE49-F238E27FC236}">
                <a16:creationId xmlns:a16="http://schemas.microsoft.com/office/drawing/2014/main" id="{F0728B6C-008C-974A-85EE-C0B8698379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r="18445"/>
          <a:stretch>
            <a:fillRect/>
          </a:stretch>
        </p:blipFill>
        <p:spPr bwMode="auto">
          <a:xfrm>
            <a:off x="4470400" y="0"/>
            <a:ext cx="7721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8F4F5BA-76EC-1046-A5DD-CA7FED72C21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70400" y="0"/>
            <a:ext cx="7721600" cy="6858000"/>
          </a:xfrm>
          <a:prstGeom prst="rect">
            <a:avLst/>
          </a:prstGeom>
          <a:solidFill>
            <a:srgbClr val="113F7C">
              <a:alpha val="49019"/>
            </a:srgbClr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CC2A2B-52BE-8840-A093-EA6ED105B2E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44704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solidFill>
                <a:srgbClr val="FFFFFF"/>
              </a:solidFill>
            </a:endParaRPr>
          </a:p>
        </p:txBody>
      </p:sp>
      <p:pic>
        <p:nvPicPr>
          <p:cNvPr id="5" name="Picture 10" descr="TRIUMF_logo_white.eps">
            <a:extLst>
              <a:ext uri="{FF2B5EF4-FFF2-40B4-BE49-F238E27FC236}">
                <a16:creationId xmlns:a16="http://schemas.microsoft.com/office/drawing/2014/main" id="{5A628459-9A8D-BB49-B317-9F4F5F98CE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7784" y="6275918"/>
            <a:ext cx="1371600" cy="376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9510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1.jpg">
            <a:extLst>
              <a:ext uri="{FF2B5EF4-FFF2-40B4-BE49-F238E27FC236}">
                <a16:creationId xmlns:a16="http://schemas.microsoft.com/office/drawing/2014/main" id="{B3CCD051-5DFB-6D42-8AE7-8E306CA095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100" y="51816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s2.jpg">
            <a:extLst>
              <a:ext uri="{FF2B5EF4-FFF2-40B4-BE49-F238E27FC236}">
                <a16:creationId xmlns:a16="http://schemas.microsoft.com/office/drawing/2014/main" id="{53D71614-20DE-6543-B4D4-7EF83C5B2AA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468" y="5177368"/>
            <a:ext cx="1680633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s3.jpg">
            <a:extLst>
              <a:ext uri="{FF2B5EF4-FFF2-40B4-BE49-F238E27FC236}">
                <a16:creationId xmlns:a16="http://schemas.microsoft.com/office/drawing/2014/main" id="{F6F8DCF7-49BB-6442-B18D-E9770A6DFF0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8"/>
          <a:stretch>
            <a:fillRect/>
          </a:stretch>
        </p:blipFill>
        <p:spPr bwMode="auto">
          <a:xfrm>
            <a:off x="0" y="5175252"/>
            <a:ext cx="1151467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s4.jpg">
            <a:extLst>
              <a:ext uri="{FF2B5EF4-FFF2-40B4-BE49-F238E27FC236}">
                <a16:creationId xmlns:a16="http://schemas.microsoft.com/office/drawing/2014/main" id="{E5E04905-E6FF-A441-9B5F-7D0A5930747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685" y="5177368"/>
            <a:ext cx="1680633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s5.jpg">
            <a:extLst>
              <a:ext uri="{FF2B5EF4-FFF2-40B4-BE49-F238E27FC236}">
                <a16:creationId xmlns:a16="http://schemas.microsoft.com/office/drawing/2014/main" id="{A30E1CA0-D073-C340-91B6-578E79C4C78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551" y="5177368"/>
            <a:ext cx="1678516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 descr="s6.jpg">
            <a:extLst>
              <a:ext uri="{FF2B5EF4-FFF2-40B4-BE49-F238E27FC236}">
                <a16:creationId xmlns:a16="http://schemas.microsoft.com/office/drawing/2014/main" id="{E304FE6B-5431-BD4C-BD27-4FA6C57076E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834" y="5175252"/>
            <a:ext cx="1680633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s7.jpg">
            <a:extLst>
              <a:ext uri="{FF2B5EF4-FFF2-40B4-BE49-F238E27FC236}">
                <a16:creationId xmlns:a16="http://schemas.microsoft.com/office/drawing/2014/main" id="{4AF369B5-9F57-0D4C-8F58-726717CECD5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352" y="5175252"/>
            <a:ext cx="1680633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s8.jpg">
            <a:extLst>
              <a:ext uri="{FF2B5EF4-FFF2-40B4-BE49-F238E27FC236}">
                <a16:creationId xmlns:a16="http://schemas.microsoft.com/office/drawing/2014/main" id="{74F30AAF-7C11-5047-A579-8831FDB5CD8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>
            <a:fillRect/>
          </a:stretch>
        </p:blipFill>
        <p:spPr bwMode="auto">
          <a:xfrm>
            <a:off x="11216218" y="5177368"/>
            <a:ext cx="975783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Placeholder 2"/>
          <p:cNvSpPr>
            <a:spLocks noGrp="1"/>
          </p:cNvSpPr>
          <p:nvPr>
            <p:ph idx="1"/>
          </p:nvPr>
        </p:nvSpPr>
        <p:spPr>
          <a:xfrm>
            <a:off x="624104" y="952102"/>
            <a:ext cx="10972800" cy="3962799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C2AD89-6B98-AF48-9D3F-9FBA073DE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8485" y="0"/>
            <a:ext cx="8157633" cy="62653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19811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s1.jpg">
            <a:extLst>
              <a:ext uri="{FF2B5EF4-FFF2-40B4-BE49-F238E27FC236}">
                <a16:creationId xmlns:a16="http://schemas.microsoft.com/office/drawing/2014/main" id="{5B719804-C492-3E40-942E-5DD49AF8BA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100" y="51816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s2.jpg">
            <a:extLst>
              <a:ext uri="{FF2B5EF4-FFF2-40B4-BE49-F238E27FC236}">
                <a16:creationId xmlns:a16="http://schemas.microsoft.com/office/drawing/2014/main" id="{1B217528-52D8-6949-84FB-CDB7E87D6D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468" y="5177368"/>
            <a:ext cx="1680633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s3.jpg">
            <a:extLst>
              <a:ext uri="{FF2B5EF4-FFF2-40B4-BE49-F238E27FC236}">
                <a16:creationId xmlns:a16="http://schemas.microsoft.com/office/drawing/2014/main" id="{72A2B636-127C-ED49-960C-67D24BAB2AD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8"/>
          <a:stretch>
            <a:fillRect/>
          </a:stretch>
        </p:blipFill>
        <p:spPr bwMode="auto">
          <a:xfrm>
            <a:off x="0" y="5175252"/>
            <a:ext cx="1151467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 descr="s4.jpg">
            <a:extLst>
              <a:ext uri="{FF2B5EF4-FFF2-40B4-BE49-F238E27FC236}">
                <a16:creationId xmlns:a16="http://schemas.microsoft.com/office/drawing/2014/main" id="{17D96B93-8893-7F41-84DE-A44E73E2BFE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685" y="5177368"/>
            <a:ext cx="1680633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s5.jpg">
            <a:extLst>
              <a:ext uri="{FF2B5EF4-FFF2-40B4-BE49-F238E27FC236}">
                <a16:creationId xmlns:a16="http://schemas.microsoft.com/office/drawing/2014/main" id="{5D7BA3D5-47F2-8D4B-AF8D-C8ED612F10E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551" y="5177368"/>
            <a:ext cx="1678516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s6.jpg">
            <a:extLst>
              <a:ext uri="{FF2B5EF4-FFF2-40B4-BE49-F238E27FC236}">
                <a16:creationId xmlns:a16="http://schemas.microsoft.com/office/drawing/2014/main" id="{F6BCC7B0-AD37-074E-ABCB-59D9C691DD6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834" y="5175252"/>
            <a:ext cx="1680633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 descr="s7.jpg">
            <a:extLst>
              <a:ext uri="{FF2B5EF4-FFF2-40B4-BE49-F238E27FC236}">
                <a16:creationId xmlns:a16="http://schemas.microsoft.com/office/drawing/2014/main" id="{D5FB7F76-66D2-A845-9E6E-AC04AA41ACB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352" y="5175252"/>
            <a:ext cx="1680633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 descr="s8.jpg">
            <a:extLst>
              <a:ext uri="{FF2B5EF4-FFF2-40B4-BE49-F238E27FC236}">
                <a16:creationId xmlns:a16="http://schemas.microsoft.com/office/drawing/2014/main" id="{13724A8E-9D66-FB46-B7C2-F7BE0B5C250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>
            <a:fillRect/>
          </a:stretch>
        </p:blipFill>
        <p:spPr bwMode="auto">
          <a:xfrm>
            <a:off x="11216218" y="5177368"/>
            <a:ext cx="975783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528668" y="1"/>
            <a:ext cx="8157136" cy="62653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78DEBE8-4D14-9840-AAFD-94BDFCFF0C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880F524-4622-CA46-BD52-1A3C773D9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FA0DAEF-2669-5E4C-B222-0B6EB7D63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840A9C58-F5DC-EE48-A783-9CF41F5BBD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8815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s1.jpg">
            <a:extLst>
              <a:ext uri="{FF2B5EF4-FFF2-40B4-BE49-F238E27FC236}">
                <a16:creationId xmlns:a16="http://schemas.microsoft.com/office/drawing/2014/main" id="{7FC27947-E66A-9D4C-8947-806DC30CCE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401" y="6159501"/>
            <a:ext cx="766233" cy="76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s2.jpg">
            <a:extLst>
              <a:ext uri="{FF2B5EF4-FFF2-40B4-BE49-F238E27FC236}">
                <a16:creationId xmlns:a16="http://schemas.microsoft.com/office/drawing/2014/main" id="{7B8AEF2A-30DC-624A-9193-07BAB2961F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1" y="6155268"/>
            <a:ext cx="768349" cy="76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s3.jpg">
            <a:extLst>
              <a:ext uri="{FF2B5EF4-FFF2-40B4-BE49-F238E27FC236}">
                <a16:creationId xmlns:a16="http://schemas.microsoft.com/office/drawing/2014/main" id="{95AB0C52-AD7E-6A4C-9E14-E8CA731A68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>
            <a:fillRect/>
          </a:stretch>
        </p:blipFill>
        <p:spPr bwMode="auto">
          <a:xfrm>
            <a:off x="6117167" y="6148918"/>
            <a:ext cx="759884" cy="768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 descr="s4.jpg">
            <a:extLst>
              <a:ext uri="{FF2B5EF4-FFF2-40B4-BE49-F238E27FC236}">
                <a16:creationId xmlns:a16="http://schemas.microsoft.com/office/drawing/2014/main" id="{5252195D-A8E5-F24C-A451-E3446339C39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1634" y="6161618"/>
            <a:ext cx="766233" cy="76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s5.jpg">
            <a:extLst>
              <a:ext uri="{FF2B5EF4-FFF2-40B4-BE49-F238E27FC236}">
                <a16:creationId xmlns:a16="http://schemas.microsoft.com/office/drawing/2014/main" id="{6270E05A-6BC8-0C4F-8A4A-D04CB1051EC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868" y="6161618"/>
            <a:ext cx="766233" cy="76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s6.jpg">
            <a:extLst>
              <a:ext uri="{FF2B5EF4-FFF2-40B4-BE49-F238E27FC236}">
                <a16:creationId xmlns:a16="http://schemas.microsoft.com/office/drawing/2014/main" id="{83C9FB21-E684-854E-B4C3-9C5AE112480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101" y="6159501"/>
            <a:ext cx="768351" cy="76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 descr="s7.jpg">
            <a:extLst>
              <a:ext uri="{FF2B5EF4-FFF2-40B4-BE49-F238E27FC236}">
                <a16:creationId xmlns:a16="http://schemas.microsoft.com/office/drawing/2014/main" id="{D3CD1A0B-65E4-8E46-89E0-6EF36ECCF80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452" y="6161618"/>
            <a:ext cx="766233" cy="76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 descr="s8.jpg">
            <a:extLst>
              <a:ext uri="{FF2B5EF4-FFF2-40B4-BE49-F238E27FC236}">
                <a16:creationId xmlns:a16="http://schemas.microsoft.com/office/drawing/2014/main" id="{6582CF80-9745-D842-93CA-236B5C46D99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764"/>
          <a:stretch>
            <a:fillRect/>
          </a:stretch>
        </p:blipFill>
        <p:spPr bwMode="auto">
          <a:xfrm>
            <a:off x="11478685" y="6155268"/>
            <a:ext cx="774700" cy="76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5" descr="s1.jpg">
            <a:extLst>
              <a:ext uri="{FF2B5EF4-FFF2-40B4-BE49-F238E27FC236}">
                <a16:creationId xmlns:a16="http://schemas.microsoft.com/office/drawing/2014/main" id="{E9991339-2500-A34E-BF26-C6AB69AF54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185" y="6161618"/>
            <a:ext cx="766233" cy="76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6" descr="s2.jpg">
            <a:extLst>
              <a:ext uri="{FF2B5EF4-FFF2-40B4-BE49-F238E27FC236}">
                <a16:creationId xmlns:a16="http://schemas.microsoft.com/office/drawing/2014/main" id="{74383556-C18B-5A41-981A-89BC70B039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34" y="6157384"/>
            <a:ext cx="768351" cy="768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7" descr="s3.jpg">
            <a:extLst>
              <a:ext uri="{FF2B5EF4-FFF2-40B4-BE49-F238E27FC236}">
                <a16:creationId xmlns:a16="http://schemas.microsoft.com/office/drawing/2014/main" id="{C1D3E3A4-B454-8A45-9FE3-9A9E9E14FA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>
            <a:fillRect/>
          </a:stretch>
        </p:blipFill>
        <p:spPr bwMode="auto">
          <a:xfrm>
            <a:off x="-19050" y="6153152"/>
            <a:ext cx="759884" cy="76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8" descr="s4.jpg">
            <a:extLst>
              <a:ext uri="{FF2B5EF4-FFF2-40B4-BE49-F238E27FC236}">
                <a16:creationId xmlns:a16="http://schemas.microsoft.com/office/drawing/2014/main" id="{D5695A46-B106-DE43-B975-C7C734ECF0C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418" y="6163734"/>
            <a:ext cx="766233" cy="76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9" descr="s5.jpg">
            <a:extLst>
              <a:ext uri="{FF2B5EF4-FFF2-40B4-BE49-F238E27FC236}">
                <a16:creationId xmlns:a16="http://schemas.microsoft.com/office/drawing/2014/main" id="{F9E81F6F-34DD-8A43-8F61-20946F7E8F9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2" y="6163734"/>
            <a:ext cx="766233" cy="76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0" descr="s6.jpg">
            <a:extLst>
              <a:ext uri="{FF2B5EF4-FFF2-40B4-BE49-F238E27FC236}">
                <a16:creationId xmlns:a16="http://schemas.microsoft.com/office/drawing/2014/main" id="{43745625-E3DE-EC41-B458-89774075BCA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884" y="6161618"/>
            <a:ext cx="768349" cy="768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1" descr="s7.jpg">
            <a:extLst>
              <a:ext uri="{FF2B5EF4-FFF2-40B4-BE49-F238E27FC236}">
                <a16:creationId xmlns:a16="http://schemas.microsoft.com/office/drawing/2014/main" id="{D3ACB59C-8588-8241-9809-213DD6F665A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234" y="6163734"/>
            <a:ext cx="766233" cy="76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2" descr="s8.jpg">
            <a:extLst>
              <a:ext uri="{FF2B5EF4-FFF2-40B4-BE49-F238E27FC236}">
                <a16:creationId xmlns:a16="http://schemas.microsoft.com/office/drawing/2014/main" id="{841F3639-4CA7-E24B-9B5C-0C2BC3AF592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764"/>
          <a:stretch>
            <a:fillRect/>
          </a:stretch>
        </p:blipFill>
        <p:spPr bwMode="auto">
          <a:xfrm>
            <a:off x="5342467" y="6157384"/>
            <a:ext cx="774700" cy="768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3528668" y="1"/>
            <a:ext cx="8157136" cy="62653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5667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1.jpg">
            <a:extLst>
              <a:ext uri="{FF2B5EF4-FFF2-40B4-BE49-F238E27FC236}">
                <a16:creationId xmlns:a16="http://schemas.microsoft.com/office/drawing/2014/main" id="{B2F08806-9829-3542-BB60-6654048F2C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401" y="6159501"/>
            <a:ext cx="766233" cy="76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s2.jpg">
            <a:extLst>
              <a:ext uri="{FF2B5EF4-FFF2-40B4-BE49-F238E27FC236}">
                <a16:creationId xmlns:a16="http://schemas.microsoft.com/office/drawing/2014/main" id="{13613BB5-A867-E14A-9B14-F3A7CD8BE0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1" y="6155268"/>
            <a:ext cx="768349" cy="76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s3.jpg">
            <a:extLst>
              <a:ext uri="{FF2B5EF4-FFF2-40B4-BE49-F238E27FC236}">
                <a16:creationId xmlns:a16="http://schemas.microsoft.com/office/drawing/2014/main" id="{4EB90C66-0BD0-044A-868C-E6F2C6525EC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>
            <a:fillRect/>
          </a:stretch>
        </p:blipFill>
        <p:spPr bwMode="auto">
          <a:xfrm>
            <a:off x="6117167" y="6148918"/>
            <a:ext cx="759884" cy="768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 descr="s4.jpg">
            <a:extLst>
              <a:ext uri="{FF2B5EF4-FFF2-40B4-BE49-F238E27FC236}">
                <a16:creationId xmlns:a16="http://schemas.microsoft.com/office/drawing/2014/main" id="{52BC14ED-5A3D-4D47-8031-FBBA57DA28D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1634" y="6161618"/>
            <a:ext cx="766233" cy="76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s5.jpg">
            <a:extLst>
              <a:ext uri="{FF2B5EF4-FFF2-40B4-BE49-F238E27FC236}">
                <a16:creationId xmlns:a16="http://schemas.microsoft.com/office/drawing/2014/main" id="{965CB261-B1C4-7640-922D-BA30BC2DC06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868" y="6161618"/>
            <a:ext cx="766233" cy="76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 descr="s6.jpg">
            <a:extLst>
              <a:ext uri="{FF2B5EF4-FFF2-40B4-BE49-F238E27FC236}">
                <a16:creationId xmlns:a16="http://schemas.microsoft.com/office/drawing/2014/main" id="{C1D39469-5C79-9948-A884-0F5E6A856C5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101" y="6159501"/>
            <a:ext cx="768351" cy="76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s7.jpg">
            <a:extLst>
              <a:ext uri="{FF2B5EF4-FFF2-40B4-BE49-F238E27FC236}">
                <a16:creationId xmlns:a16="http://schemas.microsoft.com/office/drawing/2014/main" id="{8CC57D6D-E068-984F-815A-F79C228A67C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452" y="6161618"/>
            <a:ext cx="766233" cy="76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4" descr="s8.jpg">
            <a:extLst>
              <a:ext uri="{FF2B5EF4-FFF2-40B4-BE49-F238E27FC236}">
                <a16:creationId xmlns:a16="http://schemas.microsoft.com/office/drawing/2014/main" id="{DB320358-DD2A-2F4F-AACC-B3A204DE2E9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764"/>
          <a:stretch>
            <a:fillRect/>
          </a:stretch>
        </p:blipFill>
        <p:spPr bwMode="auto">
          <a:xfrm>
            <a:off x="11478685" y="6155268"/>
            <a:ext cx="774700" cy="76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5" descr="s1.jpg">
            <a:extLst>
              <a:ext uri="{FF2B5EF4-FFF2-40B4-BE49-F238E27FC236}">
                <a16:creationId xmlns:a16="http://schemas.microsoft.com/office/drawing/2014/main" id="{7D3CF523-ABA0-2545-88E8-56E0BC4C7C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185" y="6161618"/>
            <a:ext cx="766233" cy="76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6" descr="s2.jpg">
            <a:extLst>
              <a:ext uri="{FF2B5EF4-FFF2-40B4-BE49-F238E27FC236}">
                <a16:creationId xmlns:a16="http://schemas.microsoft.com/office/drawing/2014/main" id="{5727C936-D74F-5B4D-99B2-3E6476524BF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34" y="6157384"/>
            <a:ext cx="768351" cy="768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7" descr="s3.jpg">
            <a:extLst>
              <a:ext uri="{FF2B5EF4-FFF2-40B4-BE49-F238E27FC236}">
                <a16:creationId xmlns:a16="http://schemas.microsoft.com/office/drawing/2014/main" id="{75B3498B-D71F-874A-9A5F-3D0225D01D6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/>
          <a:stretch>
            <a:fillRect/>
          </a:stretch>
        </p:blipFill>
        <p:spPr bwMode="auto">
          <a:xfrm>
            <a:off x="-19050" y="6153152"/>
            <a:ext cx="759884" cy="76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8" descr="s4.jpg">
            <a:extLst>
              <a:ext uri="{FF2B5EF4-FFF2-40B4-BE49-F238E27FC236}">
                <a16:creationId xmlns:a16="http://schemas.microsoft.com/office/drawing/2014/main" id="{57A2C80E-B374-B24A-8657-0DEFA2A9B28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418" y="6163734"/>
            <a:ext cx="766233" cy="76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9" descr="s5.jpg">
            <a:extLst>
              <a:ext uri="{FF2B5EF4-FFF2-40B4-BE49-F238E27FC236}">
                <a16:creationId xmlns:a16="http://schemas.microsoft.com/office/drawing/2014/main" id="{55B36CA2-02ED-4B40-8CE4-84816E60151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2" y="6163734"/>
            <a:ext cx="766233" cy="76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0" descr="s6.jpg">
            <a:extLst>
              <a:ext uri="{FF2B5EF4-FFF2-40B4-BE49-F238E27FC236}">
                <a16:creationId xmlns:a16="http://schemas.microsoft.com/office/drawing/2014/main" id="{389165CC-038E-FF41-844A-B01F4F5DBDA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884" y="6161618"/>
            <a:ext cx="768349" cy="768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1" descr="s7.jpg">
            <a:extLst>
              <a:ext uri="{FF2B5EF4-FFF2-40B4-BE49-F238E27FC236}">
                <a16:creationId xmlns:a16="http://schemas.microsoft.com/office/drawing/2014/main" id="{4132DDCD-60F3-E941-A03E-7B9EE5DAE21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234" y="6163734"/>
            <a:ext cx="766233" cy="76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2" descr="s8.jpg">
            <a:extLst>
              <a:ext uri="{FF2B5EF4-FFF2-40B4-BE49-F238E27FC236}">
                <a16:creationId xmlns:a16="http://schemas.microsoft.com/office/drawing/2014/main" id="{25E2C121-CE4C-1E47-B4BB-6304271AB9C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764"/>
          <a:stretch>
            <a:fillRect/>
          </a:stretch>
        </p:blipFill>
        <p:spPr bwMode="auto">
          <a:xfrm>
            <a:off x="5342467" y="6157384"/>
            <a:ext cx="774700" cy="768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3528668" y="1"/>
            <a:ext cx="8157136" cy="62653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idx="1"/>
          </p:nvPr>
        </p:nvSpPr>
        <p:spPr>
          <a:xfrm>
            <a:off x="624104" y="952102"/>
            <a:ext cx="10972800" cy="4851799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299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8485" y="0"/>
            <a:ext cx="8157633" cy="626533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4058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s1.jpg">
            <a:extLst>
              <a:ext uri="{FF2B5EF4-FFF2-40B4-BE49-F238E27FC236}">
                <a16:creationId xmlns:a16="http://schemas.microsoft.com/office/drawing/2014/main" id="{25FACB46-38E3-AB48-8301-55D81E36B9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100" y="5181600"/>
            <a:ext cx="1676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s2.jpg">
            <a:extLst>
              <a:ext uri="{FF2B5EF4-FFF2-40B4-BE49-F238E27FC236}">
                <a16:creationId xmlns:a16="http://schemas.microsoft.com/office/drawing/2014/main" id="{56343423-9C9D-DD4F-8EE2-27DDAEE772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468" y="5177368"/>
            <a:ext cx="1680633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s3.jpg">
            <a:extLst>
              <a:ext uri="{FF2B5EF4-FFF2-40B4-BE49-F238E27FC236}">
                <a16:creationId xmlns:a16="http://schemas.microsoft.com/office/drawing/2014/main" id="{621E232D-52A0-364D-8141-EFD99F0AB7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8"/>
          <a:stretch>
            <a:fillRect/>
          </a:stretch>
        </p:blipFill>
        <p:spPr bwMode="auto">
          <a:xfrm>
            <a:off x="0" y="5175252"/>
            <a:ext cx="1151467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s4.jpg">
            <a:extLst>
              <a:ext uri="{FF2B5EF4-FFF2-40B4-BE49-F238E27FC236}">
                <a16:creationId xmlns:a16="http://schemas.microsoft.com/office/drawing/2014/main" id="{CDAE740A-A1F7-0041-AAAB-D7D373EF221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685" y="5177368"/>
            <a:ext cx="1680633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 descr="s5.jpg">
            <a:extLst>
              <a:ext uri="{FF2B5EF4-FFF2-40B4-BE49-F238E27FC236}">
                <a16:creationId xmlns:a16="http://schemas.microsoft.com/office/drawing/2014/main" id="{B1A1110A-B1E9-CA4E-9FB2-DA89833E28E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551" y="5177368"/>
            <a:ext cx="1678516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s6.jpg">
            <a:extLst>
              <a:ext uri="{FF2B5EF4-FFF2-40B4-BE49-F238E27FC236}">
                <a16:creationId xmlns:a16="http://schemas.microsoft.com/office/drawing/2014/main" id="{3C7AEED8-D7E2-254C-9B98-118B6250ABB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2834" y="5175252"/>
            <a:ext cx="1680633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 descr="s7.jpg">
            <a:extLst>
              <a:ext uri="{FF2B5EF4-FFF2-40B4-BE49-F238E27FC236}">
                <a16:creationId xmlns:a16="http://schemas.microsoft.com/office/drawing/2014/main" id="{BC193F5D-38EC-044B-9C76-F88B9AC52E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352" y="5175252"/>
            <a:ext cx="1680633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4" descr="s8.jpg">
            <a:extLst>
              <a:ext uri="{FF2B5EF4-FFF2-40B4-BE49-F238E27FC236}">
                <a16:creationId xmlns:a16="http://schemas.microsoft.com/office/drawing/2014/main" id="{C2758D11-46DE-D54F-9D3D-19F326FAFEA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69"/>
          <a:stretch>
            <a:fillRect/>
          </a:stretch>
        </p:blipFill>
        <p:spPr bwMode="auto">
          <a:xfrm>
            <a:off x="11216218" y="5177368"/>
            <a:ext cx="975783" cy="168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1029361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3528485" y="0"/>
            <a:ext cx="8157633" cy="626533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>
          <a:xfrm>
            <a:off x="963084" y="2528649"/>
            <a:ext cx="10363200" cy="1902884"/>
          </a:xfrm>
        </p:spPr>
        <p:txBody>
          <a:bodyPr/>
          <a:lstStyle>
            <a:lvl1pPr>
              <a:defRPr>
                <a:latin typeface="Myriad Pro" pitchFamily="34" charset="0"/>
              </a:defRPr>
            </a:lvl1pPr>
            <a:lvl2pPr>
              <a:defRPr>
                <a:latin typeface="Myriad Pro" pitchFamily="34" charset="0"/>
              </a:defRPr>
            </a:lvl2pPr>
            <a:lvl3pPr>
              <a:defRPr>
                <a:latin typeface="Myriad Pro" pitchFamily="34" charset="0"/>
              </a:defRPr>
            </a:lvl3pPr>
            <a:lvl4pPr>
              <a:defRPr>
                <a:latin typeface="Myriad Pro" pitchFamily="34" charset="0"/>
              </a:defRPr>
            </a:lvl4pPr>
            <a:lvl5pPr>
              <a:defRPr>
                <a:latin typeface="Myriad Pro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A9E72496-C981-1945-8940-9D741516729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8CA861D-D734-3246-9789-A9BA58E4458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C8EA21B-2F96-094F-B6CE-589A91E8093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349E548C-5A8C-D547-A273-0FCD5CC0E6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84839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8485" y="0"/>
            <a:ext cx="8157633" cy="626533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55852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55852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5703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42DF8CA-BE20-1D4E-A315-2FB2E1A89B5F}"/>
              </a:ext>
            </a:extLst>
          </p:cNvPr>
          <p:cNvSpPr txBox="1">
            <a:spLocks/>
          </p:cNvSpPr>
          <p:nvPr userDrawn="1"/>
        </p:nvSpPr>
        <p:spPr>
          <a:xfrm>
            <a:off x="3528485" y="0"/>
            <a:ext cx="8157633" cy="626533"/>
          </a:xfrm>
          <a:prstGeom prst="rect">
            <a:avLst/>
          </a:prstGeom>
        </p:spPr>
        <p:txBody>
          <a:bodyPr anchor="ctr"/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CA" sz="2667">
                <a:latin typeface="Myriad Pro SemiExt" pitchFamily="34" charset="0"/>
              </a:rPr>
              <a:t>Click to edit Master title style</a:t>
            </a:r>
            <a:endParaRPr lang="en-US" sz="2667">
              <a:latin typeface="Myriad Pro SemiExt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8132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995700"/>
            <a:ext cx="5386917" cy="639763"/>
          </a:xfrm>
        </p:spPr>
        <p:txBody>
          <a:bodyPr anchor="b">
            <a:norm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635461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995700"/>
            <a:ext cx="5389033" cy="639763"/>
          </a:xfrm>
        </p:spPr>
        <p:txBody>
          <a:bodyPr anchor="b">
            <a:norm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635461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409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8485" y="0"/>
            <a:ext cx="8157633" cy="626533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C38BE3-2E6B-734B-BEB6-9223F1307A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Myriad Pro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61B5D1-6919-1C4C-8766-B0C84624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Myriad Pro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275E54-9D9A-D745-8907-55762B670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Myriad Pro" charset="0"/>
              </a:defRPr>
            </a:lvl1pPr>
          </a:lstStyle>
          <a:p>
            <a:pPr>
              <a:defRPr/>
            </a:pPr>
            <a:fld id="{5EBAB9D0-DFFF-EE4B-9A59-7F56E86D5C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827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8668" y="1"/>
            <a:ext cx="8157136" cy="62653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71840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2B125CB-5EBF-C743-B1AE-83E909EF68E2}"/>
              </a:ext>
            </a:extLst>
          </p:cNvPr>
          <p:cNvSpPr txBox="1">
            <a:spLocks/>
          </p:cNvSpPr>
          <p:nvPr userDrawn="1"/>
        </p:nvSpPr>
        <p:spPr>
          <a:xfrm>
            <a:off x="3528485" y="0"/>
            <a:ext cx="8157633" cy="626533"/>
          </a:xfrm>
          <a:prstGeom prst="rect">
            <a:avLst/>
          </a:prstGeom>
        </p:spPr>
        <p:txBody>
          <a:bodyPr anchor="ctr"/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CA" sz="2667">
                <a:latin typeface="Myriad Pro SemiExt" pitchFamily="34" charset="0"/>
              </a:rPr>
              <a:t>Click to edit Master title style</a:t>
            </a:r>
            <a:endParaRPr lang="en-US" sz="2667">
              <a:latin typeface="Myriad Pro SemiExt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80136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80137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96342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40636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A30198F-0F2E-024F-8AD9-E936798639D3}"/>
              </a:ext>
            </a:extLst>
          </p:cNvPr>
          <p:cNvSpPr txBox="1">
            <a:spLocks/>
          </p:cNvSpPr>
          <p:nvPr userDrawn="1"/>
        </p:nvSpPr>
        <p:spPr>
          <a:xfrm>
            <a:off x="3528485" y="0"/>
            <a:ext cx="8157633" cy="626533"/>
          </a:xfrm>
          <a:prstGeom prst="rect">
            <a:avLst/>
          </a:prstGeom>
        </p:spPr>
        <p:txBody>
          <a:bodyPr anchor="ctr"/>
          <a:lstStyle>
            <a:lvl1pPr algn="r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FFFFFF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CA" sz="2667" dirty="0">
                <a:latin typeface="Myriad Pro SemiExt" pitchFamily="34" charset="0"/>
              </a:rPr>
              <a:t>Click to </a:t>
            </a:r>
            <a:r>
              <a:rPr lang="fr-CA" sz="2667" dirty="0" err="1">
                <a:latin typeface="Myriad Pro SemiExt" pitchFamily="34" charset="0"/>
              </a:rPr>
              <a:t>edit</a:t>
            </a:r>
            <a:r>
              <a:rPr lang="fr-CA" sz="2667" dirty="0">
                <a:latin typeface="Myriad Pro SemiExt" pitchFamily="34" charset="0"/>
              </a:rPr>
              <a:t> Master </a:t>
            </a:r>
            <a:r>
              <a:rPr lang="fr-CA" sz="2667" dirty="0" err="1">
                <a:latin typeface="Myriad Pro SemiExt" pitchFamily="34" charset="0"/>
              </a:rPr>
              <a:t>title</a:t>
            </a:r>
            <a:r>
              <a:rPr lang="fr-CA" sz="2667" dirty="0">
                <a:latin typeface="Myriad Pro SemiExt" pitchFamily="34" charset="0"/>
              </a:rPr>
              <a:t> style</a:t>
            </a:r>
            <a:endParaRPr lang="en-US" sz="2667" dirty="0">
              <a:latin typeface="Myriad Pro SemiExt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054" y="5179907"/>
            <a:ext cx="11040533" cy="566739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054" y="992081"/>
            <a:ext cx="11040533" cy="4114800"/>
          </a:xfrm>
        </p:spPr>
        <p:txBody>
          <a:bodyPr rtlCol="0">
            <a:normAutofit/>
          </a:bodyPr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054" y="5746645"/>
            <a:ext cx="11040533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84557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8485" y="0"/>
            <a:ext cx="8157633" cy="626533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 SemiEx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03A6A-E534-E14E-AE6E-9DF75191AE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Myriad Pro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90B3F-E590-B949-989A-E48120B00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Myriad Pro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EB506-EB7E-EA4E-9253-4DA12509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Myriad Pro" charset="0"/>
              </a:defRPr>
            </a:lvl1pPr>
          </a:lstStyle>
          <a:p>
            <a:pPr>
              <a:defRPr/>
            </a:pPr>
            <a:fld id="{67287F38-2718-6840-A089-DA8C092B8A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50046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5E3CF34-A8C9-531F-598A-65E563F1E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33879-2602-8A4D-BAB9-B99AAEBDCD4C}" type="datetime1">
              <a:rPr kumimoji="1" lang="en-CA" altLang="ja-JP" smtClean="0"/>
              <a:t>2026-09-28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F40927E-D21F-CA03-7032-B45603890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54C41F-84C6-F03E-CCD4-04B645F93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 algn="r"/>
            <a:fld id="{52408CD0-C523-F94D-90DB-CF44256195A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6277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0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2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26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Relationship Id="rId22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7617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9CD4EE8-D679-3E49-9261-15A10A8391FE}"/>
              </a:ext>
            </a:extLst>
          </p:cNvPr>
          <p:cNvSpPr/>
          <p:nvPr/>
        </p:nvSpPr>
        <p:spPr>
          <a:xfrm>
            <a:off x="0" y="0"/>
            <a:ext cx="12192000" cy="626533"/>
          </a:xfrm>
          <a:prstGeom prst="rect">
            <a:avLst/>
          </a:prstGeom>
          <a:solidFill>
            <a:srgbClr val="113F7C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latin typeface="Myriad Pro SemiExt" pitchFamily="34" charset="0"/>
            </a:endParaRP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87745A11-E094-2048-820B-7F0E9E2328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4417" y="952501"/>
            <a:ext cx="10972800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1029" name="Picture 5" descr="TRIUMF_logo_white.eps">
            <a:extLst>
              <a:ext uri="{FF2B5EF4-FFF2-40B4-BE49-F238E27FC236}">
                <a16:creationId xmlns:a16="http://schemas.microsoft.com/office/drawing/2014/main" id="{A5EAA391-72DF-CC4A-BF19-C9D09C06D3D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2767"/>
            <a:ext cx="1371600" cy="376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9CF517-3810-FE47-8883-5ECD903928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75893" y="6504518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E95C3-D6E9-DE45-9F40-8157D11EF1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5353D773-DCA4-4D44-A94B-C4610AA8B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51908-5C12-224B-BDD5-BE8A18CCD1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04518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953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</p:sldLayoutIdLst>
  <p:hf hdr="0" ftr="0" dt="0"/>
  <p:txStyles>
    <p:titleStyle>
      <a:lvl1pPr algn="r" defTabSz="609585" rtl="0" eaLnBrk="0" fontAlgn="base" hangingPunct="0">
        <a:spcBef>
          <a:spcPct val="0"/>
        </a:spcBef>
        <a:spcAft>
          <a:spcPct val="0"/>
        </a:spcAft>
        <a:defRPr sz="2667" kern="1200">
          <a:solidFill>
            <a:srgbClr val="FFFFFF"/>
          </a:solidFill>
          <a:latin typeface="Myriad Pro SemiExt" pitchFamily="34" charset="0"/>
          <a:ea typeface="ＭＳ Ｐゴシック" charset="0"/>
          <a:cs typeface="Myriad Pro SemiExt" pitchFamily="34" charset="0"/>
        </a:defRPr>
      </a:lvl1pPr>
      <a:lvl2pPr algn="r" defTabSz="609585" rtl="0" eaLnBrk="0" fontAlgn="base" hangingPunct="0">
        <a:spcBef>
          <a:spcPct val="0"/>
        </a:spcBef>
        <a:spcAft>
          <a:spcPct val="0"/>
        </a:spcAft>
        <a:defRPr sz="2667">
          <a:solidFill>
            <a:srgbClr val="FFFFFF"/>
          </a:solidFill>
          <a:latin typeface="Myriad Pro SemiExt" charset="0"/>
          <a:ea typeface="ＭＳ Ｐゴシック" charset="0"/>
          <a:cs typeface="Myriad Pro SemiExt" charset="0"/>
        </a:defRPr>
      </a:lvl2pPr>
      <a:lvl3pPr algn="r" defTabSz="609585" rtl="0" eaLnBrk="0" fontAlgn="base" hangingPunct="0">
        <a:spcBef>
          <a:spcPct val="0"/>
        </a:spcBef>
        <a:spcAft>
          <a:spcPct val="0"/>
        </a:spcAft>
        <a:defRPr sz="2667">
          <a:solidFill>
            <a:srgbClr val="FFFFFF"/>
          </a:solidFill>
          <a:latin typeface="Myriad Pro SemiExt" charset="0"/>
          <a:ea typeface="ＭＳ Ｐゴシック" charset="0"/>
          <a:cs typeface="Myriad Pro SemiExt" charset="0"/>
        </a:defRPr>
      </a:lvl3pPr>
      <a:lvl4pPr algn="r" defTabSz="609585" rtl="0" eaLnBrk="0" fontAlgn="base" hangingPunct="0">
        <a:spcBef>
          <a:spcPct val="0"/>
        </a:spcBef>
        <a:spcAft>
          <a:spcPct val="0"/>
        </a:spcAft>
        <a:defRPr sz="2667">
          <a:solidFill>
            <a:srgbClr val="FFFFFF"/>
          </a:solidFill>
          <a:latin typeface="Myriad Pro SemiExt" charset="0"/>
          <a:ea typeface="ＭＳ Ｐゴシック" charset="0"/>
          <a:cs typeface="Myriad Pro SemiExt" charset="0"/>
        </a:defRPr>
      </a:lvl4pPr>
      <a:lvl5pPr algn="r" defTabSz="609585" rtl="0" eaLnBrk="0" fontAlgn="base" hangingPunct="0">
        <a:spcBef>
          <a:spcPct val="0"/>
        </a:spcBef>
        <a:spcAft>
          <a:spcPct val="0"/>
        </a:spcAft>
        <a:defRPr sz="2667">
          <a:solidFill>
            <a:srgbClr val="FFFFFF"/>
          </a:solidFill>
          <a:latin typeface="Myriad Pro SemiExt" charset="0"/>
          <a:ea typeface="ＭＳ Ｐゴシック" charset="0"/>
          <a:cs typeface="Myriad Pro SemiExt" charset="0"/>
        </a:defRPr>
      </a:lvl5pPr>
      <a:lvl6pPr marL="609585" algn="r" defTabSz="609585" rtl="0" fontAlgn="base">
        <a:spcBef>
          <a:spcPct val="0"/>
        </a:spcBef>
        <a:spcAft>
          <a:spcPct val="0"/>
        </a:spcAft>
        <a:defRPr sz="2667">
          <a:solidFill>
            <a:srgbClr val="FFFFFF"/>
          </a:solidFill>
          <a:latin typeface="Myriad Pro SemiExt" charset="0"/>
          <a:ea typeface="ＭＳ Ｐゴシック" charset="0"/>
        </a:defRPr>
      </a:lvl6pPr>
      <a:lvl7pPr marL="1219170" algn="r" defTabSz="609585" rtl="0" fontAlgn="base">
        <a:spcBef>
          <a:spcPct val="0"/>
        </a:spcBef>
        <a:spcAft>
          <a:spcPct val="0"/>
        </a:spcAft>
        <a:defRPr sz="2667">
          <a:solidFill>
            <a:srgbClr val="FFFFFF"/>
          </a:solidFill>
          <a:latin typeface="Myriad Pro SemiExt" charset="0"/>
          <a:ea typeface="ＭＳ Ｐゴシック" charset="0"/>
        </a:defRPr>
      </a:lvl7pPr>
      <a:lvl8pPr marL="1828754" algn="r" defTabSz="609585" rtl="0" fontAlgn="base">
        <a:spcBef>
          <a:spcPct val="0"/>
        </a:spcBef>
        <a:spcAft>
          <a:spcPct val="0"/>
        </a:spcAft>
        <a:defRPr sz="2667">
          <a:solidFill>
            <a:srgbClr val="FFFFFF"/>
          </a:solidFill>
          <a:latin typeface="Myriad Pro SemiExt" charset="0"/>
          <a:ea typeface="ＭＳ Ｐゴシック" charset="0"/>
        </a:defRPr>
      </a:lvl8pPr>
      <a:lvl9pPr marL="2438339" algn="r" defTabSz="609585" rtl="0" fontAlgn="base">
        <a:spcBef>
          <a:spcPct val="0"/>
        </a:spcBef>
        <a:spcAft>
          <a:spcPct val="0"/>
        </a:spcAft>
        <a:defRPr sz="2667">
          <a:solidFill>
            <a:srgbClr val="FFFFFF"/>
          </a:solidFill>
          <a:latin typeface="Myriad Pro SemiExt" charset="0"/>
          <a:ea typeface="ＭＳ Ｐゴシック" charset="0"/>
        </a:defRPr>
      </a:lvl9pPr>
    </p:titleStyle>
    <p:bodyStyle>
      <a:lvl1pPr marL="457189" indent="-457189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Myriad Pro" pitchFamily="34" charset="0"/>
          <a:ea typeface="ＭＳ Ｐゴシック" charset="0"/>
          <a:cs typeface="Myriad Pro" pitchFamily="34" charset="0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Myriad Pro" pitchFamily="34" charset="0"/>
          <a:ea typeface="ＭＳ Ｐゴシック" charset="0"/>
          <a:cs typeface="Myriad Pro" pitchFamily="34" charset="0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Myriad Pro" pitchFamily="34" charset="0"/>
          <a:ea typeface="ＭＳ Ｐゴシック" charset="0"/>
          <a:cs typeface="Myriad Pro" pitchFamily="34" charset="0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Myriad Pro" pitchFamily="34" charset="0"/>
          <a:ea typeface="ＭＳ Ｐゴシック" charset="0"/>
          <a:cs typeface="Myriad Pro" pitchFamily="34" charset="0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Myriad Pro" pitchFamily="34" charset="0"/>
          <a:ea typeface="ＭＳ Ｐゴシック" charset="0"/>
          <a:cs typeface="Myriad Pro" pitchFamily="34" charset="0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tiff"/><Relationship Id="rId3" Type="http://schemas.openxmlformats.org/officeDocument/2006/relationships/image" Target="../media/image17.tiff"/><Relationship Id="rId7" Type="http://schemas.openxmlformats.org/officeDocument/2006/relationships/image" Target="../media/image2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tiff"/><Relationship Id="rId5" Type="http://schemas.openxmlformats.org/officeDocument/2006/relationships/image" Target="../media/image19.tiff"/><Relationship Id="rId10" Type="http://schemas.openxmlformats.org/officeDocument/2006/relationships/image" Target="../media/image24.png"/><Relationship Id="rId4" Type="http://schemas.openxmlformats.org/officeDocument/2006/relationships/image" Target="../media/image18.tiff"/><Relationship Id="rId9" Type="http://schemas.openxmlformats.org/officeDocument/2006/relationships/image" Target="../media/image23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5.jpeg"/><Relationship Id="rId7" Type="http://schemas.openxmlformats.org/officeDocument/2006/relationships/image" Target="../media/image1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10" Type="http://schemas.openxmlformats.org/officeDocument/2006/relationships/image" Target="../media/image470.png"/><Relationship Id="rId4" Type="http://schemas.openxmlformats.org/officeDocument/2006/relationships/image" Target="../media/image46.jpeg"/><Relationship Id="rId9" Type="http://schemas.openxmlformats.org/officeDocument/2006/relationships/image" Target="../media/image1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8.tiff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5.jpeg"/><Relationship Id="rId4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74.jpeg"/><Relationship Id="rId4" Type="http://schemas.openxmlformats.org/officeDocument/2006/relationships/image" Target="../media/image7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9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5" name="Picture 14" descr="A picture containing indoor, person, person, sitting&#10;&#10;Description automatically generated">
            <a:extLst>
              <a:ext uri="{FF2B5EF4-FFF2-40B4-BE49-F238E27FC236}">
                <a16:creationId xmlns:a16="http://schemas.microsoft.com/office/drawing/2014/main" id="{27A87DA0-E3ED-7141-AEB7-926CCFE505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" b="4454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505DAC4B-A0CD-624A-93E8-2FCBDC44AC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" r="2" b="5621"/>
          <a:stretch/>
        </p:blipFill>
        <p:spPr bwMode="auto"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28" name="Freeform: Shape 31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9" name="Freeform: Shape 33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5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7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CBD24E-B7CE-F14C-91BB-8457BDC8B2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01519" y="1416567"/>
            <a:ext cx="4068267" cy="3558102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lnSpc>
                <a:spcPts val="1000"/>
              </a:lnSpc>
            </a:pPr>
            <a:endParaRPr lang="en-US" sz="1800" dirty="0">
              <a:solidFill>
                <a:schemeClr val="tx1"/>
              </a:solidFill>
            </a:endParaRPr>
          </a:p>
          <a:p>
            <a:pPr algn="l">
              <a:lnSpc>
                <a:spcPct val="100000"/>
              </a:lnSpc>
            </a:pPr>
            <a:br>
              <a:rPr lang="en-US" sz="1800" dirty="0">
                <a:solidFill>
                  <a:schemeClr val="tx1"/>
                </a:solidFill>
              </a:rPr>
            </a:br>
            <a:endParaRPr lang="en-US" sz="1800" i="0" dirty="0">
              <a:solidFill>
                <a:schemeClr val="tx1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800" i="0" dirty="0">
                <a:solidFill>
                  <a:schemeClr val="tx1"/>
                </a:solidFill>
              </a:rPr>
              <a:t>Makoto C. Fujiwara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800" i="0" dirty="0">
                <a:solidFill>
                  <a:schemeClr val="tx1"/>
                </a:solidFill>
              </a:rPr>
              <a:t>(</a:t>
            </a:r>
            <a:r>
              <a:rPr lang="en-US" sz="1800" i="0" dirty="0" err="1">
                <a:solidFill>
                  <a:schemeClr val="tx1"/>
                </a:solidFill>
              </a:rPr>
              <a:t>藤原真琴</a:t>
            </a:r>
            <a:r>
              <a:rPr lang="en-US" sz="1800" i="0" dirty="0">
                <a:solidFill>
                  <a:schemeClr val="tx1"/>
                </a:solidFill>
              </a:rPr>
              <a:t>）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800" i="0" dirty="0">
              <a:solidFill>
                <a:schemeClr val="tx1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i="0" dirty="0">
                <a:solidFill>
                  <a:schemeClr val="tx1"/>
                </a:solidFill>
              </a:rPr>
              <a:t>ALPHA-Canada Spokesperson,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i="0" dirty="0">
                <a:solidFill>
                  <a:schemeClr val="tx1"/>
                </a:solidFill>
              </a:rPr>
              <a:t>Senior Scientist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i="0" dirty="0">
                <a:solidFill>
                  <a:schemeClr val="tx1"/>
                </a:solidFill>
              </a:rPr>
              <a:t>Particle Physics Department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i="0" dirty="0">
                <a:solidFill>
                  <a:schemeClr val="tx1"/>
                </a:solidFill>
              </a:rPr>
              <a:t>TRIUMF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400" i="0" dirty="0">
              <a:solidFill>
                <a:schemeClr val="tx1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i="0" dirty="0">
                <a:solidFill>
                  <a:schemeClr val="tx1"/>
                </a:solidFill>
              </a:rPr>
              <a:t>Cross Appointed Professor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400" i="0" dirty="0">
                <a:solidFill>
                  <a:schemeClr val="tx1"/>
                </a:solidFill>
              </a:rPr>
              <a:t>QUP, KEK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4698E8-F32D-C640-B20F-502453DB0CB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78" r="5173" b="1"/>
          <a:stretch/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05CFF8-E8B8-754E-BCDE-91562E1CE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01658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72890513-E58D-2644-ACDB-E89B1349FCE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13DBE8-1609-1B4A-BBF8-CB1CAEB609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64" y="6225155"/>
            <a:ext cx="1928881" cy="5346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2CDA95-AEAB-4D47-8C2D-34C636961D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400" y="4861065"/>
            <a:ext cx="1270000" cy="127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F43591-0E61-FA43-85C8-0CCED88F04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9372" y="4697856"/>
            <a:ext cx="2409480" cy="10187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08E3B7B-2EC5-BD49-9634-1BD9D427DF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25175" y="5771091"/>
            <a:ext cx="1105063" cy="110506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CC26436-F83E-974A-97B7-1DF52B03BD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1353" y="4819383"/>
            <a:ext cx="2409480" cy="1018773"/>
          </a:xfrm>
          <a:prstGeom prst="rect">
            <a:avLst/>
          </a:prstGeom>
        </p:spPr>
      </p:pic>
      <p:pic>
        <p:nvPicPr>
          <p:cNvPr id="25" name="Picture 24" descr="A person riding on the back of a bicycle&#10;&#10;Description automatically generated">
            <a:extLst>
              <a:ext uri="{FF2B5EF4-FFF2-40B4-BE49-F238E27FC236}">
                <a16:creationId xmlns:a16="http://schemas.microsoft.com/office/drawing/2014/main" id="{7FCCED85-33B3-E14A-93EB-C9CF006B44A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2" b="13676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6F1FD7-2123-3543-B329-C81BDA89B1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22996" y="4974670"/>
            <a:ext cx="877490" cy="87749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9555E79-D439-AA41-847A-71ABE1541DC6}"/>
              </a:ext>
            </a:extLst>
          </p:cNvPr>
          <p:cNvSpPr txBox="1">
            <a:spLocks/>
          </p:cNvSpPr>
          <p:nvPr/>
        </p:nvSpPr>
        <p:spPr>
          <a:xfrm>
            <a:off x="5238006" y="2642992"/>
            <a:ext cx="6287761" cy="15423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Probing Antimatter Gravity with Quantum Sensing Techniques: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00000"/>
                </a:solidFill>
                <a:latin typeface="Arial" panose="020B0604020202020204"/>
              </a:rPr>
              <a:t>ALPHA, HAICU and QUP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A096EC-D6D9-A147-97CD-69D402A00208}"/>
              </a:ext>
            </a:extLst>
          </p:cNvPr>
          <p:cNvSpPr txBox="1"/>
          <p:nvPr/>
        </p:nvSpPr>
        <p:spPr>
          <a:xfrm>
            <a:off x="614400" y="434967"/>
            <a:ext cx="30402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KEK-TRIUMF Symposium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5780C7-7619-1847-9DC9-EBABBF36B147}"/>
              </a:ext>
            </a:extLst>
          </p:cNvPr>
          <p:cNvSpPr/>
          <p:nvPr/>
        </p:nvSpPr>
        <p:spPr>
          <a:xfrm>
            <a:off x="562407" y="1483686"/>
            <a:ext cx="18694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00000"/>
                </a:solidFill>
                <a:latin typeface="Arial" panose="020B0604020202020204"/>
              </a:rPr>
              <a:t>Sep 28-29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@TRIUMF</a:t>
            </a:r>
          </a:p>
        </p:txBody>
      </p:sp>
    </p:spTree>
    <p:extLst>
      <p:ext uri="{BB962C8B-B14F-4D97-AF65-F5344CB8AC3E}">
        <p14:creationId xmlns:p14="http://schemas.microsoft.com/office/powerpoint/2010/main" val="4085001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9433A-555B-49ED-0007-2CF151D35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33283-5CB7-6B3D-6324-BFBF14CBF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E98AF-9BCF-FF22-09C5-6FC4D3F205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6727" y="961591"/>
            <a:ext cx="5782182" cy="512728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b="1" dirty="0"/>
              <a:t>Welcome to TRIUMF!</a:t>
            </a:r>
          </a:p>
          <a:p>
            <a:pPr>
              <a:spcBef>
                <a:spcPts val="0"/>
              </a:spcBef>
            </a:pPr>
            <a:r>
              <a:rPr lang="en-US" sz="2800" b="1" dirty="0"/>
              <a:t>Great to have KEK-TRIUMF collaborations</a:t>
            </a:r>
          </a:p>
          <a:p>
            <a:pPr>
              <a:spcBef>
                <a:spcPts val="0"/>
              </a:spcBef>
            </a:pPr>
            <a:r>
              <a:rPr lang="en-US" sz="2800" b="1" dirty="0"/>
              <a:t>My connections with KEK</a:t>
            </a:r>
          </a:p>
          <a:p>
            <a:pPr lvl="1"/>
            <a:r>
              <a:rPr lang="en-US" sz="1867" dirty="0"/>
              <a:t>Did undergrad thesis project with KEK Muon group (1991/92)</a:t>
            </a:r>
          </a:p>
          <a:p>
            <a:pPr lvl="1"/>
            <a:r>
              <a:rPr lang="en-US" sz="1867" dirty="0"/>
              <a:t>Spent time at CERN with KEK DG Asai-</a:t>
            </a:r>
            <a:r>
              <a:rPr lang="en-US" sz="1867" dirty="0" err="1"/>
              <a:t>san</a:t>
            </a:r>
            <a:r>
              <a:rPr lang="en-US" sz="1867" dirty="0"/>
              <a:t> (1999-2004)</a:t>
            </a:r>
          </a:p>
          <a:p>
            <a:r>
              <a:rPr lang="en-US" sz="2800" b="1" dirty="0"/>
              <a:t>Collaboration with QUP</a:t>
            </a:r>
          </a:p>
          <a:p>
            <a:pPr lvl="1"/>
            <a:r>
              <a:rPr lang="en-US" sz="2267" dirty="0"/>
              <a:t>Direct result of KEK-TRIUMF symposium in 2025!</a:t>
            </a:r>
          </a:p>
        </p:txBody>
      </p:sp>
      <p:pic>
        <p:nvPicPr>
          <p:cNvPr id="5" name="Picture 4" descr="University of British Columbia (@universityofbc) • Facebook">
            <a:extLst>
              <a:ext uri="{FF2B5EF4-FFF2-40B4-BE49-F238E27FC236}">
                <a16:creationId xmlns:a16="http://schemas.microsoft.com/office/drawing/2014/main" id="{24881C6F-B2B1-5DA3-5A7D-3A584AF33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159413"/>
            <a:ext cx="5242721" cy="273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07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8AEA8-B0C3-9295-2C94-42F48AF6C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Exchanges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F92AE8F-E616-E352-9FA1-3180B9E9A4AA}"/>
              </a:ext>
            </a:extLst>
          </p:cNvPr>
          <p:cNvSpPr txBox="1">
            <a:spLocks/>
          </p:cNvSpPr>
          <p:nvPr/>
        </p:nvSpPr>
        <p:spPr bwMode="auto">
          <a:xfrm>
            <a:off x="830179" y="1058221"/>
            <a:ext cx="5742000" cy="5223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189" indent="-457189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Myriad Pro" pitchFamily="34" charset="0"/>
                <a:ea typeface="ＭＳ Ｐゴシック" charset="0"/>
                <a:cs typeface="Myriad Pro" pitchFamily="34" charset="0"/>
              </a:defRPr>
            </a:lvl1pPr>
            <a:lvl2pPr marL="990575" indent="-380990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Myriad Pro" pitchFamily="34" charset="0"/>
                <a:ea typeface="ＭＳ Ｐゴシック" charset="0"/>
                <a:cs typeface="Myriad Pro" pitchFamily="34" charset="0"/>
              </a:defRPr>
            </a:lvl2pPr>
            <a:lvl3pPr marL="1523962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Myriad Pro" pitchFamily="34" charset="0"/>
                <a:ea typeface="ＭＳ Ｐゴシック" charset="0"/>
                <a:cs typeface="Myriad Pro" pitchFamily="34" charset="0"/>
              </a:defRPr>
            </a:lvl3pPr>
            <a:lvl4pPr marL="2133547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Myriad Pro" pitchFamily="34" charset="0"/>
                <a:ea typeface="ＭＳ Ｐゴシック" charset="0"/>
                <a:cs typeface="Myriad Pro" pitchFamily="34" charset="0"/>
              </a:defRPr>
            </a:lvl4pPr>
            <a:lvl5pPr marL="2743131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Myriad Pro" pitchFamily="34" charset="0"/>
                <a:ea typeface="ＭＳ Ｐゴシック" charset="0"/>
                <a:cs typeface="Myriad Pro" pitchFamily="34" charset="0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Students and postdocs benefit from KEK-TRIUMF exchange program</a:t>
            </a:r>
          </a:p>
          <a:p>
            <a:r>
              <a:rPr lang="en-US" sz="2400" dirty="0" err="1"/>
              <a:t>Chukman</a:t>
            </a:r>
            <a:r>
              <a:rPr lang="en-US" sz="2400" dirty="0"/>
              <a:t> So</a:t>
            </a:r>
            <a:endParaRPr lang="en-US" sz="934" dirty="0"/>
          </a:p>
          <a:p>
            <a:pPr lvl="1"/>
            <a:r>
              <a:rPr lang="en-US" sz="1800" dirty="0"/>
              <a:t>Magnet shimming design from g-2 group</a:t>
            </a:r>
          </a:p>
          <a:p>
            <a:pPr lvl="1"/>
            <a:r>
              <a:rPr lang="en-US" sz="1800" dirty="0"/>
              <a:t>Interested in visiting KEK on JSPS fellowship</a:t>
            </a:r>
          </a:p>
          <a:p>
            <a:r>
              <a:rPr lang="en-US" sz="2333" dirty="0"/>
              <a:t>Adam Powell</a:t>
            </a:r>
          </a:p>
          <a:p>
            <a:pPr lvl="1"/>
            <a:r>
              <a:rPr lang="en-US" sz="1800" dirty="0"/>
              <a:t>Microwave cavity for muonium hyperfine measurements</a:t>
            </a:r>
          </a:p>
          <a:p>
            <a:pPr lvl="1"/>
            <a:r>
              <a:rPr lang="en-US" sz="1800" dirty="0"/>
              <a:t>Already re-visited J-PARC in Dec 2024</a:t>
            </a:r>
          </a:p>
          <a:p>
            <a:r>
              <a:rPr lang="en-US" sz="2333" dirty="0"/>
              <a:t>Alberto Uribe</a:t>
            </a:r>
          </a:p>
          <a:p>
            <a:pPr lvl="1"/>
            <a:r>
              <a:rPr lang="en-US" sz="1800" dirty="0"/>
              <a:t>Microwave muonium experiment </a:t>
            </a:r>
          </a:p>
          <a:p>
            <a:r>
              <a:rPr lang="en-US" sz="2333" dirty="0"/>
              <a:t>Jay Shu</a:t>
            </a:r>
          </a:p>
          <a:p>
            <a:pPr lvl="1"/>
            <a:r>
              <a:rPr lang="en-US" sz="1800" dirty="0"/>
              <a:t>Visiting KEK/J-PARC in 2026</a:t>
            </a:r>
          </a:p>
          <a:p>
            <a:pPr lvl="1"/>
            <a:r>
              <a:rPr lang="en-US" sz="1800" dirty="0"/>
              <a:t>QUP Internship (QUPIP)</a:t>
            </a:r>
          </a:p>
          <a:p>
            <a:r>
              <a:rPr lang="en-US" sz="2333" dirty="0"/>
              <a:t>Many more students are interested!</a:t>
            </a:r>
          </a:p>
          <a:p>
            <a:endParaRPr lang="en-US" sz="2333" dirty="0"/>
          </a:p>
          <a:p>
            <a:pPr lvl="1"/>
            <a:endParaRPr lang="en-US" sz="1867" dirty="0"/>
          </a:p>
          <a:p>
            <a:endParaRPr lang="en-US" dirty="0"/>
          </a:p>
        </p:txBody>
      </p:sp>
      <p:pic>
        <p:nvPicPr>
          <p:cNvPr id="2050" name="Picture 2" descr="Dr. Chukman So (in the middle of the picture) visited the beam spiral injection experiment in Electron Linac Bldg. ／&lt;i class='fa fa-copyright' aria-hidden='true'&gt;&lt;/i&gt; KEK IPNS">
            <a:extLst>
              <a:ext uri="{FF2B5EF4-FFF2-40B4-BE49-F238E27FC236}">
                <a16:creationId xmlns:a16="http://schemas.microsoft.com/office/drawing/2014/main" id="{68327303-4349-BDD3-E916-7A8CD384B8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3" t="44551" r="39300" b="5692"/>
          <a:stretch/>
        </p:blipFill>
        <p:spPr bwMode="auto">
          <a:xfrm>
            <a:off x="7078368" y="1058221"/>
            <a:ext cx="4186471" cy="2444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ow one UCalgary physicist is trying to solve the universe's great quantum  mystery | News | University of Calgary">
            <a:extLst>
              <a:ext uri="{FF2B5EF4-FFF2-40B4-BE49-F238E27FC236}">
                <a16:creationId xmlns:a16="http://schemas.microsoft.com/office/drawing/2014/main" id="{83E37D52-95E5-890D-316E-8555D3AD9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5603" y="3934681"/>
            <a:ext cx="45720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14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4B7B0-DD9D-11F4-BADC-9E769C98B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 Antimatter Experiment at CERN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D70E6E-D0F7-FA55-26D6-460F2F309E72}"/>
              </a:ext>
            </a:extLst>
          </p:cNvPr>
          <p:cNvSpPr txBox="1"/>
          <p:nvPr/>
        </p:nvSpPr>
        <p:spPr>
          <a:xfrm>
            <a:off x="1598158" y="841937"/>
            <a:ext cx="84852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Objective: Test symmetry between antihydrogen and hydrogen (CPT, Gravity </a:t>
            </a:r>
            <a:r>
              <a:rPr lang="en-US" sz="2400" dirty="0" err="1"/>
              <a:t>etc</a:t>
            </a:r>
            <a:r>
              <a:rPr lang="en-US" sz="2400" dirty="0"/>
              <a:t>) at highest possible precision</a:t>
            </a:r>
          </a:p>
        </p:txBody>
      </p:sp>
      <p:pic>
        <p:nvPicPr>
          <p:cNvPr id="1026" name="Picture 2" descr="Atoms of Hydrogen and Anti-hyd [IMAGE] | EurekAlert! Science News Releases">
            <a:extLst>
              <a:ext uri="{FF2B5EF4-FFF2-40B4-BE49-F238E27FC236}">
                <a16:creationId xmlns:a16="http://schemas.microsoft.com/office/drawing/2014/main" id="{E0C278B6-9085-BBE3-F2D6-8282DDF4D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666" y="2073004"/>
            <a:ext cx="3507697" cy="378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588475-73BA-E67F-C716-13AB78495B32}"/>
              </a:ext>
            </a:extLst>
          </p:cNvPr>
          <p:cNvSpPr txBox="1"/>
          <p:nvPr/>
        </p:nvSpPr>
        <p:spPr>
          <a:xfrm>
            <a:off x="4705644" y="6261387"/>
            <a:ext cx="2089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 credit: </a:t>
            </a:r>
            <a:r>
              <a:rPr lang="en-US" sz="1400" dirty="0" err="1"/>
              <a:t>Chukman</a:t>
            </a:r>
            <a:r>
              <a:rPr lang="en-US" sz="1400" dirty="0"/>
              <a:t> So</a:t>
            </a:r>
          </a:p>
        </p:txBody>
      </p:sp>
    </p:spTree>
    <p:extLst>
      <p:ext uri="{BB962C8B-B14F-4D97-AF65-F5344CB8AC3E}">
        <p14:creationId xmlns:p14="http://schemas.microsoft.com/office/powerpoint/2010/main" val="305950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19600-6B71-8AA7-7EE7-533358526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F3AA7E-8E7A-8571-2A6D-3C69269E8A22}"/>
              </a:ext>
            </a:extLst>
          </p:cNvPr>
          <p:cNvSpPr txBox="1"/>
          <p:nvPr/>
        </p:nvSpPr>
        <p:spPr>
          <a:xfrm>
            <a:off x="9672212" y="0"/>
            <a:ext cx="23186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Brief </a:t>
            </a:r>
            <a:r>
              <a:rPr lang="en-US" sz="3200" b="1" dirty="0" err="1">
                <a:solidFill>
                  <a:schemeClr val="bg1"/>
                </a:solidFill>
              </a:rPr>
              <a:t>Hisotry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D363A6-8881-262A-354A-EA1B497FAD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994"/>
          <a:stretch>
            <a:fillRect/>
          </a:stretch>
        </p:blipFill>
        <p:spPr>
          <a:xfrm>
            <a:off x="1329979" y="1313528"/>
            <a:ext cx="9280465" cy="4230944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D504B0F-7216-2FC0-59EE-C4A72D12A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2536" y="6273225"/>
            <a:ext cx="2743200" cy="365125"/>
          </a:xfrm>
        </p:spPr>
        <p:txBody>
          <a:bodyPr/>
          <a:lstStyle/>
          <a:p>
            <a:fld id="{52408CD0-C523-F94D-90DB-CF44256195AE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2" name="Picture 1" descr="反物質 (基本法則から読み解く物理学最前線)">
            <a:extLst>
              <a:ext uri="{FF2B5EF4-FFF2-40B4-BE49-F238E27FC236}">
                <a16:creationId xmlns:a16="http://schemas.microsoft.com/office/drawing/2014/main" id="{F30E71DF-7124-5D35-C898-CD84B5360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168" y="3927593"/>
            <a:ext cx="1822737" cy="259255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78C9B6-62EC-90B4-5488-62ED4A833B17}"/>
              </a:ext>
            </a:extLst>
          </p:cNvPr>
          <p:cNvSpPr txBox="1"/>
          <p:nvPr/>
        </p:nvSpPr>
        <p:spPr>
          <a:xfrm>
            <a:off x="5191860" y="5298251"/>
            <a:ext cx="29093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“Antimatter” </a:t>
            </a:r>
          </a:p>
          <a:p>
            <a:pPr algn="ctr"/>
            <a:r>
              <a:rPr lang="en-US" sz="1600" dirty="0"/>
              <a:t>Hayano</a:t>
            </a:r>
            <a:r>
              <a:rPr lang="en-CA" sz="1600" dirty="0"/>
              <a:t> </a:t>
            </a:r>
            <a:r>
              <a:rPr lang="en-US" sz="1600" dirty="0"/>
              <a:t>&amp; Fujiwara</a:t>
            </a:r>
          </a:p>
          <a:p>
            <a:pPr algn="ctr"/>
            <a:r>
              <a:rPr lang="en-US" sz="1600" dirty="0" err="1"/>
              <a:t>Kyoristu</a:t>
            </a:r>
            <a:r>
              <a:rPr lang="en-US" sz="1600" dirty="0"/>
              <a:t> </a:t>
            </a:r>
            <a:r>
              <a:rPr lang="en-US" sz="1600" dirty="0" err="1"/>
              <a:t>Shuppan</a:t>
            </a:r>
            <a:r>
              <a:rPr lang="en-US" sz="1600" dirty="0"/>
              <a:t> 2026</a:t>
            </a:r>
          </a:p>
          <a:p>
            <a:pPr algn="ctr"/>
            <a:r>
              <a:rPr lang="en-US" sz="1600" dirty="0"/>
              <a:t>JPY 2,680 </a:t>
            </a:r>
          </a:p>
          <a:p>
            <a:pPr algn="ctr"/>
            <a:r>
              <a:rPr lang="en-US" sz="1600" dirty="0"/>
              <a:t>(English ver. to come)</a:t>
            </a:r>
          </a:p>
        </p:txBody>
      </p:sp>
    </p:spTree>
    <p:extLst>
      <p:ext uri="{BB962C8B-B14F-4D97-AF65-F5344CB8AC3E}">
        <p14:creationId xmlns:p14="http://schemas.microsoft.com/office/powerpoint/2010/main" val="287161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E99AC2-85BA-804A-3FC2-C064FAB1B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3366" y="6113331"/>
            <a:ext cx="2743200" cy="365125"/>
          </a:xfrm>
        </p:spPr>
        <p:txBody>
          <a:bodyPr/>
          <a:lstStyle/>
          <a:p>
            <a:pPr algn="r"/>
            <a:fld id="{52408CD0-C523-F94D-90DB-CF44256195AE}" type="slidenum">
              <a:rPr kumimoji="1" lang="ja-JP" altLang="en-US" smtClean="0"/>
              <a:pPr algn="r"/>
              <a:t>6</a:t>
            </a:fld>
            <a:endParaRPr kumimoji="1" lang="ja-JP" altLang="en-US"/>
          </a:p>
        </p:txBody>
      </p:sp>
      <p:pic>
        <p:nvPicPr>
          <p:cNvPr id="3" name="Picture 2" descr="Front Cover of nature">
            <a:extLst>
              <a:ext uri="{FF2B5EF4-FFF2-40B4-BE49-F238E27FC236}">
                <a16:creationId xmlns:a16="http://schemas.microsoft.com/office/drawing/2014/main" id="{78A83B88-30A0-2CA7-7E2E-0719A51687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42" r="28833"/>
          <a:stretch>
            <a:fillRect/>
          </a:stretch>
        </p:blipFill>
        <p:spPr bwMode="auto">
          <a:xfrm>
            <a:off x="7129970" y="1531192"/>
            <a:ext cx="1740504" cy="23099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234D7A-B5A5-6312-BE98-7DC63B53B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711" y="1575325"/>
            <a:ext cx="1740504" cy="2269780"/>
          </a:xfrm>
          <a:prstGeom prst="rect">
            <a:avLst/>
          </a:prstGeom>
        </p:spPr>
      </p:pic>
      <p:pic>
        <p:nvPicPr>
          <p:cNvPr id="5" name="Picture 4" descr="Figure caption">
            <a:extLst>
              <a:ext uri="{FF2B5EF4-FFF2-40B4-BE49-F238E27FC236}">
                <a16:creationId xmlns:a16="http://schemas.microsoft.com/office/drawing/2014/main" id="{89876EE1-7BCF-A9E8-6C93-97C6741DC3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1" t="5449" r="2703" b="9276"/>
          <a:stretch/>
        </p:blipFill>
        <p:spPr bwMode="auto">
          <a:xfrm>
            <a:off x="8971399" y="1575325"/>
            <a:ext cx="2937734" cy="1759148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CD1745-78E2-F4B6-5459-9A83313616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5169" y="3484423"/>
            <a:ext cx="2509475" cy="17591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F6BDDA-B318-0AC2-C250-9A537AB69F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844" y="3763282"/>
            <a:ext cx="1871864" cy="14248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D98453-FBF9-4BEF-578E-CE64E801FE8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6149"/>
          <a:stretch>
            <a:fillRect/>
          </a:stretch>
        </p:blipFill>
        <p:spPr>
          <a:xfrm>
            <a:off x="2929360" y="1588025"/>
            <a:ext cx="3930069" cy="15548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08D999-966D-941C-53A9-D29C58FC29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3461" y="3586583"/>
            <a:ext cx="2042619" cy="15903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2EFB77-D41A-4151-F4B3-D5799FDB5570}"/>
              </a:ext>
            </a:extLst>
          </p:cNvPr>
          <p:cNvSpPr txBox="1"/>
          <p:nvPr/>
        </p:nvSpPr>
        <p:spPr>
          <a:xfrm>
            <a:off x="715474" y="5181368"/>
            <a:ext cx="275772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Nature Phys. 7, 588 (2011)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C47B3C-C5A8-DCA5-2B50-9C9F488C10BC}"/>
              </a:ext>
            </a:extLst>
          </p:cNvPr>
          <p:cNvSpPr txBox="1"/>
          <p:nvPr/>
        </p:nvSpPr>
        <p:spPr>
          <a:xfrm>
            <a:off x="7047648" y="5211295"/>
            <a:ext cx="207800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Nature 592, 35 (2021)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350451-8B30-A0C7-FF54-587B125D750D}"/>
              </a:ext>
            </a:extLst>
          </p:cNvPr>
          <p:cNvSpPr txBox="1"/>
          <p:nvPr/>
        </p:nvSpPr>
        <p:spPr>
          <a:xfrm>
            <a:off x="9456401" y="5216254"/>
            <a:ext cx="2187009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Nature 621, 716 (2023)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EA447C-7675-3151-B57D-CD9DDBABF792}"/>
              </a:ext>
            </a:extLst>
          </p:cNvPr>
          <p:cNvSpPr txBox="1"/>
          <p:nvPr/>
        </p:nvSpPr>
        <p:spPr>
          <a:xfrm>
            <a:off x="3389035" y="5211295"/>
            <a:ext cx="336109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Nature 653, 1022, May 27 (2026)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47D264-2A84-D371-5E82-0673A505EF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163"/>
          <a:stretch>
            <a:fillRect/>
          </a:stretch>
        </p:blipFill>
        <p:spPr>
          <a:xfrm>
            <a:off x="2790087" y="3859781"/>
            <a:ext cx="4208616" cy="13641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F08B4D6-F3E5-5BBC-0D2C-8168D9446768}"/>
              </a:ext>
            </a:extLst>
          </p:cNvPr>
          <p:cNvSpPr txBox="1"/>
          <p:nvPr/>
        </p:nvSpPr>
        <p:spPr>
          <a:xfrm>
            <a:off x="3807184" y="3101023"/>
            <a:ext cx="218700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Nature 578, 375 (2020)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F7A008-73DF-0E75-2A10-9DA7765B6B19}"/>
              </a:ext>
            </a:extLst>
          </p:cNvPr>
          <p:cNvSpPr txBox="1"/>
          <p:nvPr/>
        </p:nvSpPr>
        <p:spPr>
          <a:xfrm>
            <a:off x="897711" y="1218693"/>
            <a:ext cx="177604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Anti-H trapping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BE7976-C41C-9EF2-D050-3908ABA55BA5}"/>
              </a:ext>
            </a:extLst>
          </p:cNvPr>
          <p:cNvSpPr txBox="1"/>
          <p:nvPr/>
        </p:nvSpPr>
        <p:spPr>
          <a:xfrm>
            <a:off x="3773992" y="1244093"/>
            <a:ext cx="222020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Laser spectroscopy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A1B6D6-C890-BFA4-10CB-897B8E2A11B0}"/>
              </a:ext>
            </a:extLst>
          </p:cNvPr>
          <p:cNvSpPr txBox="1"/>
          <p:nvPr/>
        </p:nvSpPr>
        <p:spPr>
          <a:xfrm>
            <a:off x="7277522" y="1205993"/>
            <a:ext cx="17799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Laser cooling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43A9C2-9B38-66B4-171A-82BC74E38CA2}"/>
              </a:ext>
            </a:extLst>
          </p:cNvPr>
          <p:cNvSpPr txBox="1"/>
          <p:nvPr/>
        </p:nvSpPr>
        <p:spPr>
          <a:xfrm>
            <a:off x="9924966" y="1231393"/>
            <a:ext cx="9544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Gravity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CBA7BB-CC30-137C-0EE7-37BF15142E92}"/>
              </a:ext>
            </a:extLst>
          </p:cNvPr>
          <p:cNvSpPr txBox="1"/>
          <p:nvPr/>
        </p:nvSpPr>
        <p:spPr>
          <a:xfrm>
            <a:off x="3626630" y="3540469"/>
            <a:ext cx="363746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Microwave spectroscopy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87E307-F179-ACAC-EF43-8A62C4A1A9D5}"/>
              </a:ext>
            </a:extLst>
          </p:cNvPr>
          <p:cNvSpPr txBox="1"/>
          <p:nvPr/>
        </p:nvSpPr>
        <p:spPr>
          <a:xfrm>
            <a:off x="6467662" y="22580"/>
            <a:ext cx="66575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Selected previous achievements</a:t>
            </a:r>
          </a:p>
        </p:txBody>
      </p:sp>
    </p:spTree>
    <p:extLst>
      <p:ext uri="{BB962C8B-B14F-4D97-AF65-F5344CB8AC3E}">
        <p14:creationId xmlns:p14="http://schemas.microsoft.com/office/powerpoint/2010/main" val="1063683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6486C-B7AF-A112-DDDB-CDB0AB954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0159727-311F-F0C6-208C-ACD0A48497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286147" y="1116083"/>
            <a:ext cx="9103845" cy="546802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4B13CA6-6FAE-F095-DD27-27BB0DA73386}"/>
              </a:ext>
            </a:extLst>
          </p:cNvPr>
          <p:cNvSpPr/>
          <p:nvPr/>
        </p:nvSpPr>
        <p:spPr>
          <a:xfrm>
            <a:off x="517547" y="628004"/>
            <a:ext cx="5354941" cy="27043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3409A4B0-0FA9-52D7-B681-EF87325A80A5}"/>
              </a:ext>
            </a:extLst>
          </p:cNvPr>
          <p:cNvSpPr txBox="1">
            <a:spLocks/>
          </p:cNvSpPr>
          <p:nvPr/>
        </p:nvSpPr>
        <p:spPr bwMode="auto">
          <a:xfrm>
            <a:off x="3088156" y="121469"/>
            <a:ext cx="9103844" cy="605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r" rtl="0" eaLnBrk="1" fontAlgn="base" hangingPunct="1">
              <a:lnSpc>
                <a:spcPts val="3040"/>
              </a:lnSpc>
              <a:spcBef>
                <a:spcPct val="0"/>
              </a:spcBef>
              <a:spcAft>
                <a:spcPct val="0"/>
              </a:spcAft>
              <a:defRPr sz="3200" b="1" kern="0" spc="0">
                <a:solidFill>
                  <a:schemeClr val="bg1"/>
                </a:solidFill>
                <a:latin typeface="Myriad Pro"/>
                <a:ea typeface="ＭＳ Ｐゴシック" pitchFamily="-109" charset="-128"/>
                <a:cs typeface="Myriad Pro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Myriad Pro" pitchFamily="-106" charset="0"/>
                <a:ea typeface="ＭＳ Ｐゴシック" pitchFamily="-109" charset="-128"/>
                <a:cs typeface="Myriad Pro" pitchFamily="-106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Myriad Pro" pitchFamily="-106" charset="0"/>
                <a:ea typeface="ＭＳ Ｐゴシック" pitchFamily="-109" charset="-128"/>
                <a:cs typeface="Myriad Pro" pitchFamily="-106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Myriad Pro" pitchFamily="-106" charset="0"/>
                <a:ea typeface="ＭＳ Ｐゴシック" pitchFamily="-109" charset="-128"/>
                <a:cs typeface="Myriad Pro" pitchFamily="-106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Myriad Pro" pitchFamily="-106" charset="0"/>
                <a:ea typeface="ＭＳ Ｐゴシック" pitchFamily="-109" charset="-128"/>
                <a:cs typeface="Myriad Pro" pitchFamily="-10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256EB1"/>
                </a:solidFill>
                <a:latin typeface="Arial Black" pitchFamily="-109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256EB1"/>
                </a:solidFill>
                <a:latin typeface="Arial Black" pitchFamily="-109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256EB1"/>
                </a:solidFill>
                <a:latin typeface="Arial Black" pitchFamily="-109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256EB1"/>
                </a:solidFill>
                <a:latin typeface="Arial Black" pitchFamily="-109" charset="0"/>
              </a:defRPr>
            </a:lvl9pPr>
          </a:lstStyle>
          <a:p>
            <a:pPr defTabSz="914377"/>
            <a:r>
              <a:rPr lang="en-US" altLang="en-US" b="0" dirty="0">
                <a:latin typeface="Myriad Pro" charset="0"/>
                <a:ea typeface="ＭＳ Ｐゴシック" panose="020B0600070205080204" pitchFamily="34" charset="-128"/>
                <a:cs typeface="Myriad Pro" charset="0"/>
              </a:rPr>
              <a:t>ALPHA Antihydrogen Experiment at CERN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EE243BA-3638-AEBD-D0E9-1DC3FF173C8E}"/>
              </a:ext>
            </a:extLst>
          </p:cNvPr>
          <p:cNvSpPr/>
          <p:nvPr/>
        </p:nvSpPr>
        <p:spPr>
          <a:xfrm>
            <a:off x="5888454" y="1036297"/>
            <a:ext cx="2572317" cy="512495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D75FC0-6FE7-EB48-9DC6-723420F6274B}"/>
              </a:ext>
            </a:extLst>
          </p:cNvPr>
          <p:cNvSpPr/>
          <p:nvPr/>
        </p:nvSpPr>
        <p:spPr>
          <a:xfrm>
            <a:off x="8881555" y="2767994"/>
            <a:ext cx="1409057" cy="1219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BA4116-DF2C-A843-33C8-2796DFCA9CBF}"/>
              </a:ext>
            </a:extLst>
          </p:cNvPr>
          <p:cNvSpPr txBox="1"/>
          <p:nvPr/>
        </p:nvSpPr>
        <p:spPr>
          <a:xfrm>
            <a:off x="6140980" y="1127892"/>
            <a:ext cx="1258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ALPHA-g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66E8E88-6039-3C74-2A79-8B3A86AB5B92}"/>
              </a:ext>
            </a:extLst>
          </p:cNvPr>
          <p:cNvCxnSpPr>
            <a:cxnSpLocks/>
          </p:cNvCxnSpPr>
          <p:nvPr/>
        </p:nvCxnSpPr>
        <p:spPr>
          <a:xfrm>
            <a:off x="6648156" y="2662897"/>
            <a:ext cx="0" cy="182299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C4B1D82-3D5D-1A7C-09FB-ABC8769C1CCF}"/>
              </a:ext>
            </a:extLst>
          </p:cNvPr>
          <p:cNvSpPr txBox="1"/>
          <p:nvPr/>
        </p:nvSpPr>
        <p:spPr>
          <a:xfrm>
            <a:off x="6097944" y="3619265"/>
            <a:ext cx="585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1CE6F0B-CF34-20D2-548B-02EA15B7B364}"/>
              </a:ext>
            </a:extLst>
          </p:cNvPr>
          <p:cNvSpPr/>
          <p:nvPr/>
        </p:nvSpPr>
        <p:spPr>
          <a:xfrm>
            <a:off x="2805309" y="3307335"/>
            <a:ext cx="2572317" cy="285896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052766-55C7-286F-E769-EC37EDB5B111}"/>
              </a:ext>
            </a:extLst>
          </p:cNvPr>
          <p:cNvSpPr txBox="1"/>
          <p:nvPr/>
        </p:nvSpPr>
        <p:spPr>
          <a:xfrm>
            <a:off x="3799204" y="3307335"/>
            <a:ext cx="1269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ALPHA-3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5F25D4-DAE1-6237-9A85-B03E6D69B8EF}"/>
              </a:ext>
            </a:extLst>
          </p:cNvPr>
          <p:cNvSpPr txBox="1"/>
          <p:nvPr/>
        </p:nvSpPr>
        <p:spPr>
          <a:xfrm>
            <a:off x="3903231" y="6488668"/>
            <a:ext cx="6050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ALPHA-Canada, led by TRIUMF: Largest group, &gt; 1/3 of ALPHA</a:t>
            </a:r>
          </a:p>
        </p:txBody>
      </p:sp>
    </p:spTree>
    <p:extLst>
      <p:ext uri="{BB962C8B-B14F-4D97-AF65-F5344CB8AC3E}">
        <p14:creationId xmlns:p14="http://schemas.microsoft.com/office/powerpoint/2010/main" val="398030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  <p:bldP spid="4" grpId="0" animBg="1"/>
      <p:bldP spid="6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84458-602D-399F-DDB8-13C153BB7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ALPHA-g TPC: synergies with T2K</a:t>
            </a:r>
          </a:p>
        </p:txBody>
      </p:sp>
      <p:pic>
        <p:nvPicPr>
          <p:cNvPr id="3074" name="Picture 2" descr="Antimatter does not fall up, CERN experiment reveals – Physics World">
            <a:extLst>
              <a:ext uri="{FF2B5EF4-FFF2-40B4-BE49-F238E27FC236}">
                <a16:creationId xmlns:a16="http://schemas.microsoft.com/office/drawing/2014/main" id="{0497E3C7-3F1A-19FD-48D3-4AA5C249A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342" y="4250207"/>
            <a:ext cx="4307985" cy="242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4B6E2055-3802-8EED-CDF7-6D2F06445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569" y="1069960"/>
            <a:ext cx="4183529" cy="298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Andrea Capra - Research Scientist - TRIUMF | LinkedIn">
            <a:extLst>
              <a:ext uri="{FF2B5EF4-FFF2-40B4-BE49-F238E27FC236}">
                <a16:creationId xmlns:a16="http://schemas.microsoft.com/office/drawing/2014/main" id="{B131E1D0-F1FB-BCD1-AD94-03A9F7715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5" y="655406"/>
            <a:ext cx="1596162" cy="1596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eople | ALPHA Experiment">
            <a:extLst>
              <a:ext uri="{FF2B5EF4-FFF2-40B4-BE49-F238E27FC236}">
                <a16:creationId xmlns:a16="http://schemas.microsoft.com/office/drawing/2014/main" id="{45281F50-4C9E-D845-DAB0-0D351A151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65" y="4115874"/>
            <a:ext cx="1361342" cy="181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4B7B1561-9817-10D1-D44C-1B781CFB2E31}"/>
              </a:ext>
            </a:extLst>
          </p:cNvPr>
          <p:cNvSpPr txBox="1">
            <a:spLocks/>
          </p:cNvSpPr>
          <p:nvPr/>
        </p:nvSpPr>
        <p:spPr>
          <a:xfrm>
            <a:off x="6301318" y="2299617"/>
            <a:ext cx="5384800" cy="3515287"/>
          </a:xfrm>
          <a:prstGeom prst="rect">
            <a:avLst/>
          </a:prstGeom>
        </p:spPr>
        <p:txBody>
          <a:bodyPr/>
          <a:lstStyle>
            <a:lvl1pPr marL="457189" indent="-457189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Myriad Pro" pitchFamily="34" charset="0"/>
                <a:ea typeface="ＭＳ Ｐゴシック" charset="0"/>
                <a:cs typeface="Myriad Pro" pitchFamily="34" charset="0"/>
              </a:defRPr>
            </a:lvl1pPr>
            <a:lvl2pPr marL="990575" indent="-380990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Myriad Pro" pitchFamily="34" charset="0"/>
                <a:ea typeface="ＭＳ Ｐゴシック" charset="0"/>
                <a:cs typeface="Myriad Pro" pitchFamily="34" charset="0"/>
              </a:defRPr>
            </a:lvl2pPr>
            <a:lvl3pPr marL="1523962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Myriad Pro" pitchFamily="34" charset="0"/>
                <a:ea typeface="ＭＳ Ｐゴシック" charset="0"/>
                <a:cs typeface="Myriad Pro" pitchFamily="34" charset="0"/>
              </a:defRPr>
            </a:lvl3pPr>
            <a:lvl4pPr marL="2133547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Myriad Pro" pitchFamily="34" charset="0"/>
                <a:ea typeface="ＭＳ Ｐゴシック" charset="0"/>
                <a:cs typeface="Myriad Pro" pitchFamily="34" charset="0"/>
              </a:defRPr>
            </a:lvl4pPr>
            <a:lvl5pPr marL="2743131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Myriad Pro" pitchFamily="34" charset="0"/>
                <a:ea typeface="ＭＳ Ｐゴシック" charset="0"/>
                <a:cs typeface="Myriad Pro" pitchFamily="34" charset="0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Radial TPC front end, modelled after T2K TPC (”After</a:t>
            </a:r>
            <a:r>
              <a:rPr lang="en-US" sz="2800"/>
              <a:t>” ASIC chip</a:t>
            </a:r>
            <a:r>
              <a:rPr lang="en-US" sz="2800" dirty="0"/>
              <a:t>)</a:t>
            </a:r>
          </a:p>
          <a:p>
            <a:r>
              <a:rPr lang="en-US" sz="2800" dirty="0"/>
              <a:t>Barrel Veto, used </a:t>
            </a:r>
            <a:r>
              <a:rPr lang="en-US" sz="2800" dirty="0" err="1"/>
              <a:t>SiPM</a:t>
            </a:r>
            <a:r>
              <a:rPr lang="en-US" sz="2800" dirty="0"/>
              <a:t> based scintillators</a:t>
            </a:r>
          </a:p>
        </p:txBody>
      </p:sp>
    </p:spTree>
    <p:extLst>
      <p:ext uri="{BB962C8B-B14F-4D97-AF65-F5344CB8AC3E}">
        <p14:creationId xmlns:p14="http://schemas.microsoft.com/office/powerpoint/2010/main" val="2561129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4" descr="earth%20white%20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18835" y="2564181"/>
            <a:ext cx="1497012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5" descr="apple_logo_(640x480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5548" y="1557750"/>
            <a:ext cx="763587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9" name="Line 8"/>
          <p:cNvSpPr>
            <a:spLocks noChangeShapeType="1"/>
          </p:cNvSpPr>
          <p:nvPr/>
        </p:nvSpPr>
        <p:spPr bwMode="auto">
          <a:xfrm>
            <a:off x="8767342" y="2167909"/>
            <a:ext cx="0" cy="42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44041" name="Text Box 10"/>
          <p:cNvSpPr txBox="1">
            <a:spLocks noChangeArrowheads="1"/>
          </p:cNvSpPr>
          <p:nvPr/>
        </p:nvSpPr>
        <p:spPr bwMode="auto">
          <a:xfrm>
            <a:off x="8278633" y="2170408"/>
            <a:ext cx="316112" cy="40011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2000" i="1" dirty="0"/>
              <a:t>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FA44DD2-6CA0-B77A-033A-4285B59A87C3}"/>
                  </a:ext>
                </a:extLst>
              </p:cNvPr>
              <p:cNvSpPr txBox="1"/>
              <p:nvPr/>
            </p:nvSpPr>
            <p:spPr>
              <a:xfrm>
                <a:off x="2747280" y="1360717"/>
                <a:ext cx="3667952" cy="12311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80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CA" sz="8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8000" b="0" i="1" smtClean="0">
                          <a:latin typeface="Cambria Math" panose="02040503050406030204" pitchFamily="18" charset="0"/>
                        </a:rPr>
                        <m:t>𝑚𝑎</m:t>
                      </m:r>
                      <m:r>
                        <a:rPr lang="en-CA" sz="8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8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FA44DD2-6CA0-B77A-033A-4285B59A87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7280" y="1360717"/>
                <a:ext cx="3667952" cy="1231106"/>
              </a:xfrm>
              <a:prstGeom prst="rect">
                <a:avLst/>
              </a:prstGeom>
              <a:blipFill>
                <a:blip r:embed="rId5"/>
                <a:stretch>
                  <a:fillRect l="-8997" t="-8163" r="-13841" b="-367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777A24E-7DFF-4E0E-AE6E-D026266F848F}"/>
                  </a:ext>
                </a:extLst>
              </p:cNvPr>
              <p:cNvSpPr txBox="1"/>
              <p:nvPr/>
            </p:nvSpPr>
            <p:spPr>
              <a:xfrm>
                <a:off x="291964" y="3189682"/>
                <a:ext cx="2889941" cy="6771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4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CA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4400" b="0" i="1" smtClean="0">
                          <a:latin typeface="Cambria Math" panose="02040503050406030204" pitchFamily="18" charset="0"/>
                        </a:rPr>
                        <m:t>𝑚𝑔</m:t>
                      </m:r>
                      <m:r>
                        <a:rPr lang="en-CA" sz="4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777A24E-7DFF-4E0E-AE6E-D026266F84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964" y="3189682"/>
                <a:ext cx="2889941" cy="677108"/>
              </a:xfrm>
              <a:prstGeom prst="rect">
                <a:avLst/>
              </a:prstGeom>
              <a:blipFill>
                <a:blip r:embed="rId6"/>
                <a:stretch>
                  <a:fillRect t="-9259" b="-35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BFA0DC9-0899-7AF4-7A0F-2903FAD6DD15}"/>
                  </a:ext>
                </a:extLst>
              </p:cNvPr>
              <p:cNvSpPr txBox="1"/>
              <p:nvPr/>
            </p:nvSpPr>
            <p:spPr>
              <a:xfrm>
                <a:off x="3437306" y="2870713"/>
                <a:ext cx="3391841" cy="6771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4400" b="0" i="1" smtClean="0">
                          <a:latin typeface="Cambria Math" panose="02040503050406030204" pitchFamily="18" charset="0"/>
                        </a:rPr>
                        <m:t>𝑚𝑎</m:t>
                      </m:r>
                      <m:r>
                        <a:rPr lang="en-CA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4400" b="0" i="1" smtClean="0">
                          <a:latin typeface="Cambria Math" panose="02040503050406030204" pitchFamily="18" charset="0"/>
                        </a:rPr>
                        <m:t>𝑚𝑔</m:t>
                      </m:r>
                      <m:r>
                        <a:rPr lang="en-CA" sz="4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BFA0DC9-0899-7AF4-7A0F-2903FAD6DD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7306" y="2870713"/>
                <a:ext cx="3391841" cy="677108"/>
              </a:xfrm>
              <a:prstGeom prst="rect">
                <a:avLst/>
              </a:prstGeom>
              <a:blipFill>
                <a:blip r:embed="rId7"/>
                <a:stretch>
                  <a:fillRect t="-9259" b="-37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31F9041-39F5-2B80-71A8-97DEEA2508B2}"/>
              </a:ext>
            </a:extLst>
          </p:cNvPr>
          <p:cNvSpPr txBox="1"/>
          <p:nvPr/>
        </p:nvSpPr>
        <p:spPr>
          <a:xfrm>
            <a:off x="7604567" y="4547486"/>
            <a:ext cx="38468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</a:rPr>
              <a:t>Gravity is universal!</a:t>
            </a:r>
          </a:p>
        </p:txBody>
      </p:sp>
      <p:pic>
        <p:nvPicPr>
          <p:cNvPr id="4098" name="Picture 2" descr="Transparent feather by Barrel-Racing2003 on DeviantArt">
            <a:extLst>
              <a:ext uri="{FF2B5EF4-FFF2-40B4-BE49-F238E27FC236}">
                <a16:creationId xmlns:a16="http://schemas.microsoft.com/office/drawing/2014/main" id="{36B1FBEC-7ADF-AAFD-61EC-55FAE66ED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7978" y="1297748"/>
            <a:ext cx="1135732" cy="109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Line 8">
            <a:extLst>
              <a:ext uri="{FF2B5EF4-FFF2-40B4-BE49-F238E27FC236}">
                <a16:creationId xmlns:a16="http://schemas.microsoft.com/office/drawing/2014/main" id="{C1330EF0-0822-5EA6-CC63-6F64527A16B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82392" y="2176525"/>
            <a:ext cx="0" cy="42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med" len="med"/>
            <a:tailEnd type="triangle" w="med" len="med"/>
          </a:ln>
        </p:spPr>
        <p:txBody>
          <a:bodyPr wrap="none" anchor="ctr"/>
          <a:lstStyle/>
          <a:p>
            <a:endParaRPr lang="en-CA" dirty="0"/>
          </a:p>
        </p:txBody>
      </p:sp>
      <p:pic>
        <p:nvPicPr>
          <p:cNvPr id="37" name="Picture 4" descr="earth%20white%20background">
            <a:extLst>
              <a:ext uri="{FF2B5EF4-FFF2-40B4-BE49-F238E27FC236}">
                <a16:creationId xmlns:a16="http://schemas.microsoft.com/office/drawing/2014/main" id="{E4865B0A-2706-779F-A067-7FC2028CC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33886" y="2606647"/>
            <a:ext cx="1497012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 Box 10">
            <a:extLst>
              <a:ext uri="{FF2B5EF4-FFF2-40B4-BE49-F238E27FC236}">
                <a16:creationId xmlns:a16="http://schemas.microsoft.com/office/drawing/2014/main" id="{B8EEFD7A-0DBE-2CEC-AE46-A1425D4CA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73991" y="2162736"/>
            <a:ext cx="316112" cy="40011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ja-JP" sz="2000" i="1" dirty="0"/>
              <a:t>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4AF8593-CBD3-7C55-639F-8DAEC6E80059}"/>
              </a:ext>
            </a:extLst>
          </p:cNvPr>
          <p:cNvSpPr txBox="1"/>
          <p:nvPr/>
        </p:nvSpPr>
        <p:spPr>
          <a:xfrm>
            <a:off x="386226" y="3826712"/>
            <a:ext cx="28236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g:</a:t>
            </a:r>
            <a:r>
              <a:rPr lang="en-US" dirty="0"/>
              <a:t> Gravitational acceleration</a:t>
            </a:r>
          </a:p>
          <a:p>
            <a:r>
              <a:rPr lang="en-US" dirty="0"/>
              <a:t>     (9.8 m/s</a:t>
            </a:r>
            <a:r>
              <a:rPr lang="en-US" baseline="30000" dirty="0"/>
              <a:t>2</a:t>
            </a:r>
            <a:r>
              <a:rPr lang="en-US" dirty="0"/>
              <a:t>)</a:t>
            </a:r>
            <a:endParaRPr lang="en-US" baseline="30000" dirty="0"/>
          </a:p>
        </p:txBody>
      </p:sp>
      <p:sp>
        <p:nvSpPr>
          <p:cNvPr id="40" name="Right Arrow 39">
            <a:extLst>
              <a:ext uri="{FF2B5EF4-FFF2-40B4-BE49-F238E27FC236}">
                <a16:creationId xmlns:a16="http://schemas.microsoft.com/office/drawing/2014/main" id="{19F4BA71-8C8B-2853-BE77-ED9ACC16459C}"/>
              </a:ext>
            </a:extLst>
          </p:cNvPr>
          <p:cNvSpPr/>
          <p:nvPr/>
        </p:nvSpPr>
        <p:spPr>
          <a:xfrm rot="19382014">
            <a:off x="1409625" y="2381390"/>
            <a:ext cx="1103686" cy="35341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4C7D340-7496-96BE-9208-E145CB2F7D75}"/>
              </a:ext>
            </a:extLst>
          </p:cNvPr>
          <p:cNvSpPr txBox="1"/>
          <p:nvPr/>
        </p:nvSpPr>
        <p:spPr>
          <a:xfrm>
            <a:off x="318213" y="2920717"/>
            <a:ext cx="2408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Gravity force is given by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4CBC346-9431-0FA2-3C43-61FECB0977DD}"/>
                  </a:ext>
                </a:extLst>
              </p:cNvPr>
              <p:cNvSpPr txBox="1"/>
              <p:nvPr/>
            </p:nvSpPr>
            <p:spPr>
              <a:xfrm>
                <a:off x="3621057" y="4092729"/>
                <a:ext cx="3024337" cy="677108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4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CA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4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CA" sz="4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4CBC346-9431-0FA2-3C43-61FECB0977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1057" y="4092729"/>
                <a:ext cx="3024337" cy="677108"/>
              </a:xfrm>
              <a:prstGeom prst="rect">
                <a:avLst/>
              </a:prstGeom>
              <a:blipFill>
                <a:blip r:embed="rId9"/>
                <a:stretch>
                  <a:fillRect t="-5263" b="-33333"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59DCD5A-A8BB-147B-2A2B-46780B9B9BD4}"/>
              </a:ext>
            </a:extLst>
          </p:cNvPr>
          <p:cNvCxnSpPr/>
          <p:nvPr/>
        </p:nvCxnSpPr>
        <p:spPr>
          <a:xfrm flipV="1">
            <a:off x="3892390" y="2845180"/>
            <a:ext cx="515756" cy="6830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F1B46B1-A796-763B-1E19-94EAC17CA4B3}"/>
              </a:ext>
            </a:extLst>
          </p:cNvPr>
          <p:cNvCxnSpPr/>
          <p:nvPr/>
        </p:nvCxnSpPr>
        <p:spPr>
          <a:xfrm flipV="1">
            <a:off x="5367319" y="2873595"/>
            <a:ext cx="515756" cy="6830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8585005-62DE-AB8A-C308-6B1FCE6D1CD2}"/>
                  </a:ext>
                </a:extLst>
              </p:cNvPr>
              <p:cNvSpPr txBox="1"/>
              <p:nvPr/>
            </p:nvSpPr>
            <p:spPr>
              <a:xfrm>
                <a:off x="7927161" y="5300250"/>
                <a:ext cx="3846823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CA" sz="400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CA" sz="4000" b="0" i="1" baseline="-25000" smtClean="0">
                        <a:latin typeface="Cambria Math" panose="02040503050406030204" pitchFamily="18" charset="0"/>
                      </a:rPr>
                      <m:t>𝑖𝑛𝑟𝑒𝑡</m:t>
                    </m:r>
                    <m:r>
                      <a:rPr lang="en-CA" sz="4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sz="40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CA" sz="4000" b="0" i="1" baseline="-25000" smtClean="0">
                        <a:latin typeface="Cambria Math" panose="02040503050406030204" pitchFamily="18" charset="0"/>
                      </a:rPr>
                      <m:t>𝑔𝑟𝑎𝑣𝑖𝑡𝑦</m:t>
                    </m:r>
                  </m:oMath>
                </a14:m>
                <a:r>
                  <a:rPr lang="en-US" sz="4000" dirty="0"/>
                  <a:t> ?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8585005-62DE-AB8A-C308-6B1FCE6D1C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7161" y="5300250"/>
                <a:ext cx="3846823" cy="615553"/>
              </a:xfrm>
              <a:prstGeom prst="rect">
                <a:avLst/>
              </a:prstGeom>
              <a:blipFill>
                <a:blip r:embed="rId10"/>
                <a:stretch>
                  <a:fillRect l="-3300" t="-22449" r="-7261" b="-5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73AE0D2D-2E1E-7BBD-E7AB-A8C883813FD1}"/>
              </a:ext>
            </a:extLst>
          </p:cNvPr>
          <p:cNvSpPr txBox="1"/>
          <p:nvPr/>
        </p:nvSpPr>
        <p:spPr>
          <a:xfrm>
            <a:off x="8618117" y="48392"/>
            <a:ext cx="40911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A bit of background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EE3B7E-C04B-11EF-6079-544B6F19E7E0}"/>
              </a:ext>
            </a:extLst>
          </p:cNvPr>
          <p:cNvSpPr txBox="1"/>
          <p:nvPr/>
        </p:nvSpPr>
        <p:spPr>
          <a:xfrm>
            <a:off x="6995807" y="6121670"/>
            <a:ext cx="4592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Test of Weak Equivalence Principle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C1AB9663-1FF5-F374-47B8-2AFBC0132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2109" y="638418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2408CD0-C523-F94D-90DB-CF44256195AE}" type="slidenum">
              <a:rPr kumimoji="1" lang="ja-JP" altLang="en-US" smtClean="0"/>
              <a:pPr algn="r"/>
              <a:t>9</a:t>
            </a:fld>
            <a:endParaRPr kumimoji="1" lang="ja-JP" alt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E692B6F-5220-838E-BD20-176D45B6547D}"/>
              </a:ext>
            </a:extLst>
          </p:cNvPr>
          <p:cNvCxnSpPr>
            <a:cxnSpLocks/>
          </p:cNvCxnSpPr>
          <p:nvPr/>
        </p:nvCxnSpPr>
        <p:spPr>
          <a:xfrm flipH="1" flipV="1">
            <a:off x="4377557" y="3463584"/>
            <a:ext cx="3386213" cy="19690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406FCB0-60FF-A552-34C0-BC71AFF1BABB}"/>
              </a:ext>
            </a:extLst>
          </p:cNvPr>
          <p:cNvCxnSpPr>
            <a:cxnSpLocks/>
          </p:cNvCxnSpPr>
          <p:nvPr/>
        </p:nvCxnSpPr>
        <p:spPr>
          <a:xfrm flipH="1" flipV="1">
            <a:off x="5694100" y="3516406"/>
            <a:ext cx="4142481" cy="19162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441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9" grpId="0" animBg="1"/>
      <p:bldP spid="44041" grpId="0"/>
      <p:bldP spid="6" grpId="0"/>
      <p:bldP spid="7" grpId="0"/>
      <p:bldP spid="2" grpId="0"/>
      <p:bldP spid="4" grpId="0"/>
      <p:bldP spid="36" grpId="0" animBg="1"/>
      <p:bldP spid="38" grpId="0"/>
      <p:bldP spid="39" grpId="0"/>
      <p:bldP spid="40" grpId="0" animBg="1"/>
      <p:bldP spid="41" grpId="0"/>
      <p:bldP spid="42" grpId="0" animBg="1"/>
      <p:bldP spid="5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1AE66-625C-7793-BFB8-C20C88F53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DC9CDF-7835-340F-1686-A7C78412798A}"/>
              </a:ext>
            </a:extLst>
          </p:cNvPr>
          <p:cNvSpPr txBox="1"/>
          <p:nvPr/>
        </p:nvSpPr>
        <p:spPr>
          <a:xfrm>
            <a:off x="9475330" y="26146"/>
            <a:ext cx="25394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Motivations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4FD84D-D588-DC29-37C6-B0D9EB0CFC5A}"/>
              </a:ext>
            </a:extLst>
          </p:cNvPr>
          <p:cNvSpPr txBox="1"/>
          <p:nvPr/>
        </p:nvSpPr>
        <p:spPr>
          <a:xfrm>
            <a:off x="151763" y="716313"/>
            <a:ext cx="4723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Does antimatter fall in gravity same as matter?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523DEA-1F94-DBF9-7A4D-28CB7DD6DE22}"/>
              </a:ext>
            </a:extLst>
          </p:cNvPr>
          <p:cNvSpPr txBox="1"/>
          <p:nvPr/>
        </p:nvSpPr>
        <p:spPr>
          <a:xfrm>
            <a:off x="-80322" y="1547310"/>
            <a:ext cx="5036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No one has seen antimatter fall</a:t>
            </a:r>
          </a:p>
          <a:p>
            <a:pPr algn="ctr"/>
            <a:r>
              <a:rPr lang="en-US" sz="2400" dirty="0"/>
              <a:t>—until recently</a:t>
            </a:r>
          </a:p>
        </p:txBody>
      </p:sp>
      <p:pic>
        <p:nvPicPr>
          <p:cNvPr id="7" name="Picture 2" descr="ALPHA Experiment - insertion of ALPHA G">
            <a:extLst>
              <a:ext uri="{FF2B5EF4-FFF2-40B4-BE49-F238E27FC236}">
                <a16:creationId xmlns:a16="http://schemas.microsoft.com/office/drawing/2014/main" id="{4DF98558-C8E2-A8C0-250C-BCDFD06143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0" r="21233"/>
          <a:stretch/>
        </p:blipFill>
        <p:spPr bwMode="auto">
          <a:xfrm>
            <a:off x="958479" y="2537544"/>
            <a:ext cx="2958676" cy="329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5954838-CCA2-34E6-5AD9-3F0B54848A00}"/>
              </a:ext>
            </a:extLst>
          </p:cNvPr>
          <p:cNvSpPr txBox="1"/>
          <p:nvPr/>
        </p:nvSpPr>
        <p:spPr>
          <a:xfrm>
            <a:off x="6882148" y="1424200"/>
            <a:ext cx="5186363" cy="9541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ANTIMATTER x GRAVITY </a:t>
            </a:r>
          </a:p>
          <a:p>
            <a:pPr algn="ctr"/>
            <a:r>
              <a:rPr lang="en-US" sz="2800" b="1" dirty="0"/>
              <a:t>x QUANTUM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EC2DED-29BA-0501-FD63-6922C837CE1D}"/>
              </a:ext>
            </a:extLst>
          </p:cNvPr>
          <p:cNvSpPr txBox="1"/>
          <p:nvPr/>
        </p:nvSpPr>
        <p:spPr>
          <a:xfrm>
            <a:off x="6889943" y="2673095"/>
            <a:ext cx="4967051" cy="35394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High precision tests  of Equivalence Principle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via quantum control of antimatter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e.g. (anti)atomic fountain</a:t>
            </a:r>
          </a:p>
          <a:p>
            <a:pPr algn="ctr"/>
            <a:r>
              <a:rPr lang="en-US" sz="2800" dirty="0"/>
              <a:t>(anti)atomic Interferometer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598328-88DC-112C-927E-6D022DF55272}"/>
              </a:ext>
            </a:extLst>
          </p:cNvPr>
          <p:cNvSpPr txBox="1"/>
          <p:nvPr/>
        </p:nvSpPr>
        <p:spPr>
          <a:xfrm>
            <a:off x="412267" y="6179257"/>
            <a:ext cx="3863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First observation of antimatter free fall </a:t>
            </a:r>
          </a:p>
          <a:p>
            <a:pPr algn="ctr"/>
            <a:r>
              <a:rPr lang="en-US" dirty="0"/>
              <a:t>(Nature 2023)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DB1FE1E-FCFA-5BF8-C0C5-D02218734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3469" y="6355037"/>
            <a:ext cx="2743200" cy="365125"/>
          </a:xfrm>
        </p:spPr>
        <p:txBody>
          <a:bodyPr/>
          <a:lstStyle/>
          <a:p>
            <a:fld id="{52408CD0-C523-F94D-90DB-CF44256195AE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E253D7-2C06-36CF-26E6-2E9D23105E7A}"/>
              </a:ext>
            </a:extLst>
          </p:cNvPr>
          <p:cNvSpPr txBox="1"/>
          <p:nvPr/>
        </p:nvSpPr>
        <p:spPr>
          <a:xfrm>
            <a:off x="8243746" y="962535"/>
            <a:ext cx="2404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Next Step: HAICU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764F441-6E64-F14D-514F-CBE9A0F6D4F7}"/>
              </a:ext>
            </a:extLst>
          </p:cNvPr>
          <p:cNvGrpSpPr/>
          <p:nvPr/>
        </p:nvGrpSpPr>
        <p:grpSpPr>
          <a:xfrm>
            <a:off x="4677090" y="1224798"/>
            <a:ext cx="1199312" cy="5459428"/>
            <a:chOff x="5093906" y="1312480"/>
            <a:chExt cx="1199312" cy="5459428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840F543B-D7BE-F39E-A9B7-5A06829833D4}"/>
                </a:ext>
              </a:extLst>
            </p:cNvPr>
            <p:cNvSpPr/>
            <p:nvPr/>
          </p:nvSpPr>
          <p:spPr>
            <a:xfrm>
              <a:off x="5138754" y="1312480"/>
              <a:ext cx="1154464" cy="5459428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C6C0479-A958-C6FE-8E73-D59E9A0DB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3148992" y="3615190"/>
              <a:ext cx="5165933" cy="1030175"/>
            </a:xfrm>
            <a:prstGeom prst="rect">
              <a:avLst/>
            </a:prstGeom>
            <a:blipFill>
              <a:blip r:embed="rId5"/>
              <a:tile tx="0" ty="0" sx="100000" sy="100000" flip="none" algn="tl"/>
            </a:blipFill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883A966-1F30-AE25-A380-4D2D8D3263AB}"/>
                </a:ext>
              </a:extLst>
            </p:cNvPr>
            <p:cNvSpPr txBox="1"/>
            <p:nvPr/>
          </p:nvSpPr>
          <p:spPr>
            <a:xfrm rot="16200000">
              <a:off x="5007343" y="2622882"/>
              <a:ext cx="5116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mm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7893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 animBg="1"/>
      <p:bldP spid="9" grpId="0" animBg="1"/>
      <p:bldP spid="10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00D24-5ED3-DBE4-7809-27418F36E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97C5EF-7C6E-A96A-9646-DC5E9B9BBA24}"/>
              </a:ext>
            </a:extLst>
          </p:cNvPr>
          <p:cNvSpPr txBox="1"/>
          <p:nvPr/>
        </p:nvSpPr>
        <p:spPr>
          <a:xfrm>
            <a:off x="3366042" y="23016"/>
            <a:ext cx="105031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Why is quantum manipulation of (anti)H so hard?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D4E7E7-7F8A-C533-2995-0429BB2E338F}"/>
              </a:ext>
            </a:extLst>
          </p:cNvPr>
          <p:cNvSpPr txBox="1"/>
          <p:nvPr/>
        </p:nvSpPr>
        <p:spPr>
          <a:xfrm>
            <a:off x="1946814" y="928137"/>
            <a:ext cx="313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Normal atoms, e.g. Rb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B0508D-2279-D0FB-F8C7-EAC54C9B8C1E}"/>
              </a:ext>
            </a:extLst>
          </p:cNvPr>
          <p:cNvSpPr txBox="1"/>
          <p:nvPr/>
        </p:nvSpPr>
        <p:spPr>
          <a:xfrm>
            <a:off x="7264578" y="952444"/>
            <a:ext cx="3439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Antihydrogen / Hydrogen</a:t>
            </a:r>
          </a:p>
        </p:txBody>
      </p:sp>
      <p:pic>
        <p:nvPicPr>
          <p:cNvPr id="11" name="Picture 10" descr="Figure 2 from Magneto-optical trap for rubidium atoms. | Semantic Scholar">
            <a:extLst>
              <a:ext uri="{FF2B5EF4-FFF2-40B4-BE49-F238E27FC236}">
                <a16:creationId xmlns:a16="http://schemas.microsoft.com/office/drawing/2014/main" id="{67AAC2BB-FDAF-83EB-EBCE-A707F5286E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16"/>
          <a:stretch>
            <a:fillRect/>
          </a:stretch>
        </p:blipFill>
        <p:spPr>
          <a:xfrm>
            <a:off x="1804661" y="1628207"/>
            <a:ext cx="3273075" cy="2393066"/>
          </a:xfrm>
          <a:prstGeom prst="rect">
            <a:avLst/>
          </a:prstGeom>
        </p:spPr>
      </p:pic>
      <p:pic>
        <p:nvPicPr>
          <p:cNvPr id="12" name="Picture 11" descr="Expected antihydrogen energy levels Calculated energies of the fine... |  Download Scientific Diagram">
            <a:extLst>
              <a:ext uri="{FF2B5EF4-FFF2-40B4-BE49-F238E27FC236}">
                <a16:creationId xmlns:a16="http://schemas.microsoft.com/office/drawing/2014/main" id="{D9CE9739-F6C9-12EF-CFA8-592CF9118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6480" y="1628207"/>
            <a:ext cx="3670622" cy="31669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0983EAC-8FE5-6AEF-C99B-64162F34D40E}"/>
              </a:ext>
            </a:extLst>
          </p:cNvPr>
          <p:cNvSpPr txBox="1"/>
          <p:nvPr/>
        </p:nvSpPr>
        <p:spPr>
          <a:xfrm>
            <a:off x="315917" y="2469517"/>
            <a:ext cx="2457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Fundamental </a:t>
            </a:r>
          </a:p>
          <a:p>
            <a:r>
              <a:rPr lang="en-US" dirty="0"/>
              <a:t>Transitions ~ 780 nm</a:t>
            </a:r>
          </a:p>
          <a:p>
            <a:r>
              <a:rPr lang="en-US" dirty="0"/>
              <a:t>(1.6 eV)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F887B2-CC9B-6EC3-114C-54DAFD90A634}"/>
              </a:ext>
            </a:extLst>
          </p:cNvPr>
          <p:cNvSpPr txBox="1"/>
          <p:nvPr/>
        </p:nvSpPr>
        <p:spPr>
          <a:xfrm>
            <a:off x="9891335" y="3137891"/>
            <a:ext cx="22942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Fundamental </a:t>
            </a:r>
          </a:p>
          <a:p>
            <a:r>
              <a:rPr lang="en-US" dirty="0"/>
              <a:t>Transitions  121 nm</a:t>
            </a:r>
          </a:p>
          <a:p>
            <a:r>
              <a:rPr lang="en-US" dirty="0"/>
              <a:t>（10.2 eV)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0F25EE-5585-E0B8-0B42-8FB0E873E855}"/>
              </a:ext>
            </a:extLst>
          </p:cNvPr>
          <p:cNvSpPr txBox="1"/>
          <p:nvPr/>
        </p:nvSpPr>
        <p:spPr>
          <a:xfrm>
            <a:off x="7255514" y="4850424"/>
            <a:ext cx="482696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Vacuum ultra-violet (VUV) light: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Does not transmit in air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solid-state laser medium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Optics; e.g. windows only 50% efficiency </a:t>
            </a:r>
          </a:p>
          <a:p>
            <a:r>
              <a:rPr lang="en-US" dirty="0"/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05521E-FB8B-2775-C067-35A3DCE69CFA}"/>
              </a:ext>
            </a:extLst>
          </p:cNvPr>
          <p:cNvSpPr txBox="1"/>
          <p:nvPr/>
        </p:nvSpPr>
        <p:spPr>
          <a:xfrm>
            <a:off x="1092638" y="4145637"/>
            <a:ext cx="4697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Lasers, or even traps, commercially available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9357EE5-C2FA-06A3-BF89-87F296999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495" y="4432730"/>
            <a:ext cx="1715101" cy="164931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5AD7A03-0CA7-E734-8D9B-86BE96DA5D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8752" y="4459240"/>
            <a:ext cx="3433572" cy="1690225"/>
          </a:xfrm>
          <a:prstGeom prst="rect">
            <a:avLst/>
          </a:prstGeom>
        </p:spPr>
      </p:pic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9CF046B0-BD22-B9C9-F7A3-B8FFCA5D0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1996" y="6456689"/>
            <a:ext cx="2743200" cy="365125"/>
          </a:xfrm>
        </p:spPr>
        <p:txBody>
          <a:bodyPr/>
          <a:lstStyle/>
          <a:p>
            <a:fld id="{52408CD0-C523-F94D-90DB-CF44256195AE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27DA6B-5F76-C2E4-599D-FF14621F0AA6}"/>
              </a:ext>
            </a:extLst>
          </p:cNvPr>
          <p:cNvSpPr txBox="1"/>
          <p:nvPr/>
        </p:nvSpPr>
        <p:spPr>
          <a:xfrm>
            <a:off x="1092638" y="6304851"/>
            <a:ext cx="11081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High-power narrow-line 121 nm laser would enable quantum control </a:t>
            </a:r>
            <a:r>
              <a:rPr lang="en-US" b="1" dirty="0">
                <a:sym typeface="Wingdings" pitchFamily="2" charset="2"/>
              </a:rPr>
              <a:t> goal of QUP laser project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930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3" grpId="0"/>
      <p:bldP spid="14" grpId="0"/>
      <p:bldP spid="15" grpId="0"/>
      <p:bldP spid="16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337C2-6E11-F164-12F9-96BFD25B7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FD6EA-CC17-D18B-F001-A0E0EEBED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917" y="500"/>
            <a:ext cx="10513219" cy="626533"/>
          </a:xfrm>
        </p:spPr>
        <p:txBody>
          <a:bodyPr/>
          <a:lstStyle/>
          <a:p>
            <a:r>
              <a:rPr lang="en-US" dirty="0">
                <a:latin typeface="+mn-lt"/>
              </a:rPr>
              <a:t>Laser cooling of antihydrogen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693F65C-993B-9974-D0E5-9EE71171E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61" y="1333152"/>
            <a:ext cx="2246733" cy="4530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23BE53-F076-F73B-52DC-CA3AAD5AE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694124" y="2029518"/>
            <a:ext cx="115547" cy="28578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C9D16AD-7E84-E93A-C8A9-389E5B9EE1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032868" y="2047810"/>
            <a:ext cx="115547" cy="28578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02DB6EE-7DA0-A4BC-01FF-9F9E4AAC23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1650" y="1333152"/>
            <a:ext cx="2030345" cy="449319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D3BCD6B-D21C-E422-C954-1F91689532E3}"/>
              </a:ext>
            </a:extLst>
          </p:cNvPr>
          <p:cNvSpPr txBox="1"/>
          <p:nvPr/>
        </p:nvSpPr>
        <p:spPr>
          <a:xfrm>
            <a:off x="5176534" y="1442112"/>
            <a:ext cx="2066843" cy="379656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867" b="1" dirty="0"/>
              <a:t>antimatter atoms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D70D3A-3A03-A4A1-3289-103EE3BDF386}"/>
              </a:ext>
            </a:extLst>
          </p:cNvPr>
          <p:cNvSpPr/>
          <p:nvPr/>
        </p:nvSpPr>
        <p:spPr>
          <a:xfrm>
            <a:off x="5136691" y="2760144"/>
            <a:ext cx="2256319" cy="28974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Laser cooling and trapping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3647D47-DD15-E3A4-C05E-BF43ADF5922E}"/>
              </a:ext>
            </a:extLst>
          </p:cNvPr>
          <p:cNvSpPr txBox="1"/>
          <p:nvPr/>
        </p:nvSpPr>
        <p:spPr>
          <a:xfrm>
            <a:off x="5317844" y="3274296"/>
            <a:ext cx="1763047" cy="7661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67" dirty="0"/>
              <a:t>Trapping (2010) </a:t>
            </a:r>
          </a:p>
          <a:p>
            <a:pPr algn="ctr">
              <a:lnSpc>
                <a:spcPct val="150000"/>
              </a:lnSpc>
            </a:pPr>
            <a:r>
              <a:rPr lang="en-US" sz="1867" b="1" dirty="0">
                <a:solidFill>
                  <a:srgbClr val="C00000"/>
                </a:solidFill>
              </a:rPr>
              <a:t>Cooling (2021</a:t>
            </a:r>
            <a:r>
              <a:rPr lang="en-US" sz="1600" b="1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0518B0-54D8-06EB-23AD-69A2E0DDBCA6}"/>
              </a:ext>
            </a:extLst>
          </p:cNvPr>
          <p:cNvSpPr/>
          <p:nvPr/>
        </p:nvSpPr>
        <p:spPr>
          <a:xfrm>
            <a:off x="5233236" y="4286469"/>
            <a:ext cx="2086007" cy="3703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CPT, WEP violation?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8D8D9F-1681-87D7-F106-88D9D5D3C29D}"/>
              </a:ext>
            </a:extLst>
          </p:cNvPr>
          <p:cNvSpPr txBox="1"/>
          <p:nvPr/>
        </p:nvSpPr>
        <p:spPr>
          <a:xfrm>
            <a:off x="5861454" y="4887373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???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3633C2-89D7-5979-F135-087737EDC22F}"/>
              </a:ext>
            </a:extLst>
          </p:cNvPr>
          <p:cNvSpPr txBox="1"/>
          <p:nvPr/>
        </p:nvSpPr>
        <p:spPr>
          <a:xfrm>
            <a:off x="942655" y="701174"/>
            <a:ext cx="971426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Laser cooling of atoms, ions revolutionized atomic physics in last 40 years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E80F94-0F9C-0CD2-F9F4-4B21E3704AE2}"/>
              </a:ext>
            </a:extLst>
          </p:cNvPr>
          <p:cNvSpPr txBox="1"/>
          <p:nvPr/>
        </p:nvSpPr>
        <p:spPr>
          <a:xfrm>
            <a:off x="858516" y="5880492"/>
            <a:ext cx="971741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67" dirty="0"/>
              <a:t>S. Inoue, 2017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8DF3604-FDD4-B223-FFAA-B538675A417B}"/>
              </a:ext>
            </a:extLst>
          </p:cNvPr>
          <p:cNvSpPr/>
          <p:nvPr/>
        </p:nvSpPr>
        <p:spPr>
          <a:xfrm>
            <a:off x="343562" y="1364107"/>
            <a:ext cx="7164409" cy="4499145"/>
          </a:xfrm>
          <a:prstGeom prst="roundRect">
            <a:avLst>
              <a:gd name="adj" fmla="val 9794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6B5949-1526-EBF6-9B57-7F94EF77D001}"/>
              </a:ext>
            </a:extLst>
          </p:cNvPr>
          <p:cNvSpPr txBox="1"/>
          <p:nvPr/>
        </p:nvSpPr>
        <p:spPr>
          <a:xfrm>
            <a:off x="2253159" y="6179241"/>
            <a:ext cx="5139851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Laser cooing demonstration: First step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F6CB14-BD59-E1F8-2B84-066AD55BE9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3840" y="1941183"/>
            <a:ext cx="967939" cy="6837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6A1ED9-E115-3B9A-E1A5-BB9078BF92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2279" y="3611247"/>
            <a:ext cx="1811205" cy="2397517"/>
          </a:xfrm>
          <a:prstGeom prst="rect">
            <a:avLst/>
          </a:prstGeom>
          <a:ln>
            <a:noFill/>
          </a:ln>
          <a:effectLst>
            <a:outerShdw blurRad="381000" dist="12700" dir="2700000" sx="110000" sy="110000" algn="tl" rotWithShape="0">
              <a:srgbClr val="333333">
                <a:alpha val="7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9FD8B1-62D2-1237-62D5-B1AC4A168E12}"/>
              </a:ext>
            </a:extLst>
          </p:cNvPr>
          <p:cNvSpPr txBox="1"/>
          <p:nvPr/>
        </p:nvSpPr>
        <p:spPr>
          <a:xfrm>
            <a:off x="9196552" y="6417358"/>
            <a:ext cx="2136932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April 1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2021, Cover</a:t>
            </a: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4D9124CF-EB66-A1E5-1734-EB4EDB9F43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10560" y="3859971"/>
            <a:ext cx="1747665" cy="231927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chemeClr val="bg1">
                <a:lumMod val="95000"/>
              </a:schemeClr>
            </a:solidFill>
          </a:ln>
          <a:effectLst>
            <a:outerShdw blurRad="254000" dist="38100" sx="105000" sy="105000" algn="tl" rotWithShape="0">
              <a:prstClr val="black">
                <a:alpha val="50000"/>
              </a:prstClr>
            </a:outerShdw>
          </a:effectLst>
          <a:scene3d>
            <a:camera prst="isometricOffAxis1Left">
              <a:rot lat="1080000" lon="30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Picture 2" descr="Fig. 5">
            <a:extLst>
              <a:ext uri="{FF2B5EF4-FFF2-40B4-BE49-F238E27FC236}">
                <a16:creationId xmlns:a16="http://schemas.microsoft.com/office/drawing/2014/main" id="{78E65C71-BA53-D0FA-6E74-587376930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2434" y="1387132"/>
            <a:ext cx="2605442" cy="207131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4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20" grpId="0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21F2D-D5B3-73D0-5E5D-746B6423A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8F79C00-1391-44D1-7C4F-FC7E570F017C}"/>
              </a:ext>
            </a:extLst>
          </p:cNvPr>
          <p:cNvSpPr txBox="1"/>
          <p:nvPr/>
        </p:nvSpPr>
        <p:spPr>
          <a:xfrm>
            <a:off x="3358768" y="38917"/>
            <a:ext cx="10144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Quantum techniques for (anti)hydrogen gravity &amp; beyond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4FB866-F95B-D88B-C645-DB81A286F979}"/>
              </a:ext>
            </a:extLst>
          </p:cNvPr>
          <p:cNvSpPr txBox="1"/>
          <p:nvPr/>
        </p:nvSpPr>
        <p:spPr>
          <a:xfrm>
            <a:off x="186146" y="3856128"/>
            <a:ext cx="3959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Laser-cooled anti-atomic fountains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A01E99-9087-9B9F-5C19-9093D32B58DE}"/>
              </a:ext>
            </a:extLst>
          </p:cNvPr>
          <p:cNvSpPr txBox="1"/>
          <p:nvPr/>
        </p:nvSpPr>
        <p:spPr>
          <a:xfrm>
            <a:off x="4566648" y="3467253"/>
            <a:ext cx="2970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Anti-atom Interferometers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88E313-7258-7836-A867-81FF2122B3CE}"/>
              </a:ext>
            </a:extLst>
          </p:cNvPr>
          <p:cNvSpPr txBox="1"/>
          <p:nvPr/>
        </p:nvSpPr>
        <p:spPr>
          <a:xfrm>
            <a:off x="7504364" y="5594450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Antimatter molecules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AC783F-8B2D-9DE5-468B-7A0BADFDEE79}"/>
              </a:ext>
            </a:extLst>
          </p:cNvPr>
          <p:cNvSpPr txBox="1"/>
          <p:nvPr/>
        </p:nvSpPr>
        <p:spPr>
          <a:xfrm>
            <a:off x="8779739" y="3457041"/>
            <a:ext cx="2585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Coherent Manipulations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5CBA01-8AD1-87B2-912A-8E605047980E}"/>
              </a:ext>
            </a:extLst>
          </p:cNvPr>
          <p:cNvSpPr txBox="1"/>
          <p:nvPr/>
        </p:nvSpPr>
        <p:spPr>
          <a:xfrm>
            <a:off x="2302808" y="5589901"/>
            <a:ext cx="2597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Optical traps and clocks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70EA58-72AA-9AF9-69EE-9AE23BE72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6583" y="1062637"/>
            <a:ext cx="3576451" cy="23944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8034AED-8081-9643-BC21-A6B711FD9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4237" y="1218056"/>
            <a:ext cx="3636584" cy="204409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7F1B4B8-7257-7B1E-95F9-D33C39620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717" y="4476268"/>
            <a:ext cx="4269928" cy="1125931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9BFB8764-F8D3-007D-B91E-7C95C60C741C}"/>
              </a:ext>
            </a:extLst>
          </p:cNvPr>
          <p:cNvSpPr/>
          <p:nvPr/>
        </p:nvSpPr>
        <p:spPr>
          <a:xfrm>
            <a:off x="8042713" y="4667114"/>
            <a:ext cx="400643" cy="3999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—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70A3679-D4B7-61EC-BEE9-CFBBEEBDAD4F}"/>
              </a:ext>
            </a:extLst>
          </p:cNvPr>
          <p:cNvSpPr/>
          <p:nvPr/>
        </p:nvSpPr>
        <p:spPr>
          <a:xfrm>
            <a:off x="7504364" y="4345583"/>
            <a:ext cx="2410691" cy="93542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033CDC-1CAD-A6F9-B68E-F7AC03547C44}"/>
              </a:ext>
            </a:extLst>
          </p:cNvPr>
          <p:cNvSpPr txBox="1"/>
          <p:nvPr/>
        </p:nvSpPr>
        <p:spPr>
          <a:xfrm>
            <a:off x="8712155" y="4345583"/>
            <a:ext cx="756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Anti-P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F71AD6-5043-C561-5769-6D4EAAB03B4E}"/>
              </a:ext>
            </a:extLst>
          </p:cNvPr>
          <p:cNvSpPr txBox="1"/>
          <p:nvPr/>
        </p:nvSpPr>
        <p:spPr>
          <a:xfrm>
            <a:off x="7919153" y="4364636"/>
            <a:ext cx="756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Anti-P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EF56556-9C8F-04CD-56DD-1C24765F6D20}"/>
              </a:ext>
            </a:extLst>
          </p:cNvPr>
          <p:cNvSpPr/>
          <p:nvPr/>
        </p:nvSpPr>
        <p:spPr>
          <a:xfrm>
            <a:off x="8890046" y="4679290"/>
            <a:ext cx="400643" cy="3999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—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7FAC4FB-BDC2-1231-57DB-98606B07D687}"/>
              </a:ext>
            </a:extLst>
          </p:cNvPr>
          <p:cNvSpPr/>
          <p:nvPr/>
        </p:nvSpPr>
        <p:spPr>
          <a:xfrm>
            <a:off x="9760680" y="4530249"/>
            <a:ext cx="213757" cy="203719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+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E3EEAC-A12C-45E4-A41A-20645F0FFD7B}"/>
              </a:ext>
            </a:extLst>
          </p:cNvPr>
          <p:cNvSpPr txBox="1"/>
          <p:nvPr/>
        </p:nvSpPr>
        <p:spPr>
          <a:xfrm>
            <a:off x="9860096" y="4669902"/>
            <a:ext cx="415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e+</a:t>
            </a:r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1D16E1F1-C068-8480-0EC0-702B7D8BA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277221"/>
            <a:ext cx="2743200" cy="365125"/>
          </a:xfrm>
        </p:spPr>
        <p:txBody>
          <a:bodyPr/>
          <a:lstStyle/>
          <a:p>
            <a:fld id="{52408CD0-C523-F94D-90DB-CF44256195AE}" type="slidenum">
              <a:rPr kumimoji="1" lang="ja-JP" altLang="en-US" smtClean="0"/>
              <a:t>13</a:t>
            </a:fld>
            <a:endParaRPr kumimoji="1" lang="ja-JP" alt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36BD1E-84E8-A1E2-D200-9203E4F9C3D3}"/>
              </a:ext>
            </a:extLst>
          </p:cNvPr>
          <p:cNvGrpSpPr/>
          <p:nvPr/>
        </p:nvGrpSpPr>
        <p:grpSpPr>
          <a:xfrm>
            <a:off x="525132" y="776091"/>
            <a:ext cx="2799110" cy="2959914"/>
            <a:chOff x="512606" y="1427444"/>
            <a:chExt cx="2799110" cy="2959914"/>
          </a:xfrm>
        </p:grpSpPr>
        <p:pic>
          <p:nvPicPr>
            <p:cNvPr id="5" name="図 1">
              <a:extLst>
                <a:ext uri="{FF2B5EF4-FFF2-40B4-BE49-F238E27FC236}">
                  <a16:creationId xmlns:a16="http://schemas.microsoft.com/office/drawing/2014/main" id="{69C7BFBC-D5BF-8CAE-1FAD-219AF3DD6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2606" y="1444330"/>
              <a:ext cx="2799110" cy="2943028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2592DFD-5ACE-1DAB-B6C6-89591CD8EF47}"/>
                </a:ext>
              </a:extLst>
            </p:cNvPr>
            <p:cNvSpPr/>
            <p:nvPr/>
          </p:nvSpPr>
          <p:spPr>
            <a:xfrm>
              <a:off x="902825" y="1427444"/>
              <a:ext cx="1250664" cy="5981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298CF9F-CA77-E52F-BC1E-7B085AC5DC2F}"/>
              </a:ext>
            </a:extLst>
          </p:cNvPr>
          <p:cNvSpPr txBox="1"/>
          <p:nvPr/>
        </p:nvSpPr>
        <p:spPr>
          <a:xfrm>
            <a:off x="2951028" y="6306976"/>
            <a:ext cx="6517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High power, narrow linewidth 121 nm Lyman-alpha laser is needed!</a:t>
            </a:r>
          </a:p>
        </p:txBody>
      </p:sp>
    </p:spTree>
    <p:extLst>
      <p:ext uri="{BB962C8B-B14F-4D97-AF65-F5344CB8AC3E}">
        <p14:creationId xmlns:p14="http://schemas.microsoft.com/office/powerpoint/2010/main" val="211396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22" grpId="0" animBg="1"/>
      <p:bldP spid="23" grpId="0" animBg="1"/>
      <p:bldP spid="24" grpId="0"/>
      <p:bldP spid="25" grpId="0"/>
      <p:bldP spid="26" grpId="0" animBg="1"/>
      <p:bldP spid="27" grpId="0" animBg="1"/>
      <p:bldP spid="28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6310D-B424-B285-DCC0-4A31361F2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A99A4E-FD31-6C6B-FC3C-47B0DB0085FD}"/>
              </a:ext>
            </a:extLst>
          </p:cNvPr>
          <p:cNvSpPr txBox="1"/>
          <p:nvPr/>
        </p:nvSpPr>
        <p:spPr>
          <a:xfrm>
            <a:off x="5726990" y="28650"/>
            <a:ext cx="69621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World’s unique laser development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D16D2F-1194-C754-B46E-2EF3BEAFB564}"/>
              </a:ext>
            </a:extLst>
          </p:cNvPr>
          <p:cNvSpPr txBox="1"/>
          <p:nvPr/>
        </p:nvSpPr>
        <p:spPr>
          <a:xfrm>
            <a:off x="4664486" y="4231215"/>
            <a:ext cx="3161398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&gt;25 yrs of anti-H experience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Laser cooling on anti-H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121 nm via 3rd Harm. Gen.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Narrow line via </a:t>
            </a:r>
            <a:r>
              <a:rPr lang="en-US" sz="1600" dirty="0" err="1"/>
              <a:t>cw</a:t>
            </a:r>
            <a:r>
              <a:rPr lang="en-US" sz="1600" dirty="0"/>
              <a:t> seeding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Low power ~ 10 </a:t>
            </a:r>
            <a:r>
              <a:rPr lang="en-US" sz="1600" dirty="0" err="1"/>
              <a:t>nJ</a:t>
            </a:r>
            <a:r>
              <a:rPr lang="en-US" sz="1600" dirty="0"/>
              <a:t>/pulse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6D31E2-EB76-45E1-A14A-3D64C1B55A2B}"/>
              </a:ext>
            </a:extLst>
          </p:cNvPr>
          <p:cNvSpPr txBox="1"/>
          <p:nvPr/>
        </p:nvSpPr>
        <p:spPr>
          <a:xfrm>
            <a:off x="183707" y="4260548"/>
            <a:ext cx="3272417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&gt;30 yrs of laser development for muon physics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121 nm via 4 wave mixing</a:t>
            </a:r>
          </a:p>
          <a:p>
            <a:r>
              <a:rPr lang="en-US" sz="1600" dirty="0"/>
              <a:t>     Broad linewidth ~ 100 GHz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High power: ~ 30 </a:t>
            </a:r>
            <a:r>
              <a:rPr lang="en-US" sz="1600" dirty="0" err="1"/>
              <a:t>uJ</a:t>
            </a:r>
            <a:r>
              <a:rPr lang="en-US" sz="1600" dirty="0"/>
              <a:t>/pulse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5972308-A4F3-A264-7B02-C476F0BCE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994" y="2261802"/>
            <a:ext cx="2098011" cy="17632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9CF8598-504A-6E20-0C79-492F94942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60" y="2179949"/>
            <a:ext cx="2608259" cy="171714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B349252-24C3-59A3-571E-04A5286A4E9E}"/>
              </a:ext>
            </a:extLst>
          </p:cNvPr>
          <p:cNvSpPr txBox="1"/>
          <p:nvPr/>
        </p:nvSpPr>
        <p:spPr>
          <a:xfrm>
            <a:off x="4723223" y="1624430"/>
            <a:ext cx="25058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UBC/TRIUMF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560934-A7EF-D6B9-4D2D-BA305F209D26}"/>
              </a:ext>
            </a:extLst>
          </p:cNvPr>
          <p:cNvSpPr txBox="1"/>
          <p:nvPr/>
        </p:nvSpPr>
        <p:spPr>
          <a:xfrm>
            <a:off x="604603" y="1571879"/>
            <a:ext cx="22631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KEK/J-PARC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6EF755-0D04-BCB4-631B-6EC01D9EB0F0}"/>
              </a:ext>
            </a:extLst>
          </p:cNvPr>
          <p:cNvSpPr txBox="1"/>
          <p:nvPr/>
        </p:nvSpPr>
        <p:spPr>
          <a:xfrm>
            <a:off x="3759862" y="3498451"/>
            <a:ext cx="6062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C39BAE5-0EB6-D0E8-1E37-EB8FC85A5544}"/>
              </a:ext>
            </a:extLst>
          </p:cNvPr>
          <p:cNvSpPr txBox="1"/>
          <p:nvPr/>
        </p:nvSpPr>
        <p:spPr>
          <a:xfrm>
            <a:off x="7938208" y="3449296"/>
            <a:ext cx="621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=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28DAEE-FB59-1993-0A0F-9AC869847AAB}"/>
              </a:ext>
            </a:extLst>
          </p:cNvPr>
          <p:cNvSpPr txBox="1"/>
          <p:nvPr/>
        </p:nvSpPr>
        <p:spPr>
          <a:xfrm>
            <a:off x="9843513" y="1562874"/>
            <a:ext cx="1103187" cy="646331"/>
          </a:xfrm>
          <a:prstGeom prst="rect">
            <a:avLst/>
          </a:prstGeom>
          <a:solidFill>
            <a:srgbClr val="80273D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/>
              <a:t>QUP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B68865-6BD9-49E8-F917-85F3F6E458F9}"/>
              </a:ext>
            </a:extLst>
          </p:cNvPr>
          <p:cNvSpPr txBox="1"/>
          <p:nvPr/>
        </p:nvSpPr>
        <p:spPr>
          <a:xfrm>
            <a:off x="8802595" y="2745677"/>
            <a:ext cx="3161398" cy="923330"/>
          </a:xfrm>
          <a:prstGeom prst="rect">
            <a:avLst/>
          </a:prstGeom>
          <a:solidFill>
            <a:srgbClr val="80273D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10 </a:t>
            </a:r>
            <a:r>
              <a:rPr lang="en-US" dirty="0" err="1"/>
              <a:t>uJ</a:t>
            </a:r>
            <a:r>
              <a:rPr lang="en-US" dirty="0"/>
              <a:t>/pulse </a:t>
            </a:r>
          </a:p>
          <a:p>
            <a:pPr algn="ctr"/>
            <a:r>
              <a:rPr lang="en-US" dirty="0"/>
              <a:t>100 MHz width</a:t>
            </a:r>
          </a:p>
          <a:p>
            <a:pPr algn="ctr"/>
            <a:r>
              <a:rPr lang="en-US" dirty="0"/>
              <a:t>5 ns pulse length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3E5E44F-DD2D-F899-157A-269C44E5AC7B}"/>
              </a:ext>
            </a:extLst>
          </p:cNvPr>
          <p:cNvSpPr txBox="1"/>
          <p:nvPr/>
        </p:nvSpPr>
        <p:spPr>
          <a:xfrm>
            <a:off x="8788978" y="3825343"/>
            <a:ext cx="3161398" cy="923330"/>
          </a:xfrm>
          <a:prstGeom prst="rect">
            <a:avLst/>
          </a:prstGeom>
          <a:solidFill>
            <a:srgbClr val="80273D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/>
              <a:t>World’s Highest Power </a:t>
            </a:r>
          </a:p>
          <a:p>
            <a:pPr algn="ctr"/>
            <a:r>
              <a:rPr lang="en-US" dirty="0"/>
              <a:t>Narrow Line Pulse </a:t>
            </a:r>
          </a:p>
          <a:p>
            <a:pPr algn="ctr"/>
            <a:r>
              <a:rPr lang="en-US" dirty="0"/>
              <a:t>Laser at 121 nm</a:t>
            </a:r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1560CF0D-A86D-6D5F-CD50-5C410B9C8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7220" y="6400800"/>
            <a:ext cx="2743200" cy="365125"/>
          </a:xfrm>
        </p:spPr>
        <p:txBody>
          <a:bodyPr/>
          <a:lstStyle/>
          <a:p>
            <a:fld id="{52408CD0-C523-F94D-90DB-CF44256195AE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20B88A-D841-442E-AE71-FDBEC96ABD9A}"/>
              </a:ext>
            </a:extLst>
          </p:cNvPr>
          <p:cNvSpPr txBox="1"/>
          <p:nvPr/>
        </p:nvSpPr>
        <p:spPr>
          <a:xfrm>
            <a:off x="8788978" y="5477470"/>
            <a:ext cx="3161398" cy="923330"/>
          </a:xfrm>
          <a:prstGeom prst="rect">
            <a:avLst/>
          </a:prstGeom>
          <a:solidFill>
            <a:srgbClr val="80273D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/>
              <a:t>New VUV technologies</a:t>
            </a:r>
          </a:p>
          <a:p>
            <a:pPr algn="ctr"/>
            <a:r>
              <a:rPr lang="en-US" dirty="0"/>
              <a:t>(phase &amp; time shape control of ns pulses)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2AF088-6397-CC10-E8EA-AB22C14C8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2931" y="1248248"/>
            <a:ext cx="1103187" cy="13789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F51DDE-0A89-889D-0B5C-7F06565E71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4287" y="1271153"/>
            <a:ext cx="1103188" cy="13789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7094C9-F301-C03E-3568-B5E2EA47BDC9}"/>
              </a:ext>
            </a:extLst>
          </p:cNvPr>
          <p:cNvSpPr txBox="1"/>
          <p:nvPr/>
        </p:nvSpPr>
        <p:spPr>
          <a:xfrm>
            <a:off x="3487351" y="963374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Oishi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EEEBB6-1036-4701-CCEE-CE07173E9CE8}"/>
              </a:ext>
            </a:extLst>
          </p:cNvPr>
          <p:cNvSpPr txBox="1"/>
          <p:nvPr/>
        </p:nvSpPr>
        <p:spPr>
          <a:xfrm>
            <a:off x="7319538" y="963374"/>
            <a:ext cx="1103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Momose</a:t>
            </a:r>
          </a:p>
        </p:txBody>
      </p:sp>
    </p:spTree>
    <p:extLst>
      <p:ext uri="{BB962C8B-B14F-4D97-AF65-F5344CB8AC3E}">
        <p14:creationId xmlns:p14="http://schemas.microsoft.com/office/powerpoint/2010/main" val="2624182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3" grpId="0"/>
      <p:bldP spid="14" grpId="0"/>
      <p:bldP spid="15" grpId="0"/>
      <p:bldP spid="16" grpId="0"/>
      <p:bldP spid="17" grpId="0" animBg="1"/>
      <p:bldP spid="18" grpId="0" animBg="1"/>
      <p:bldP spid="29" grpId="0" animBg="1"/>
      <p:bldP spid="2" grpId="0" animBg="1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6830D-B878-C803-5DD9-2EC53F2EA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6EFA7A-5104-A811-D9E7-A0C583F6165F}"/>
              </a:ext>
            </a:extLst>
          </p:cNvPr>
          <p:cNvSpPr txBox="1"/>
          <p:nvPr/>
        </p:nvSpPr>
        <p:spPr>
          <a:xfrm>
            <a:off x="7390877" y="34948"/>
            <a:ext cx="48011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QUP Laser Project Timeline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2EFFFC-9FBC-F795-FC0F-C4350E65AD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6254"/>
          <a:stretch>
            <a:fillRect/>
          </a:stretch>
        </p:blipFill>
        <p:spPr>
          <a:xfrm>
            <a:off x="1055914" y="1156728"/>
            <a:ext cx="8041079" cy="161473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1D6F02E-98F1-80D7-C22D-67ABE6FEE5C6}"/>
              </a:ext>
            </a:extLst>
          </p:cNvPr>
          <p:cNvSpPr/>
          <p:nvPr/>
        </p:nvSpPr>
        <p:spPr>
          <a:xfrm>
            <a:off x="8688840" y="2817251"/>
            <a:ext cx="3106920" cy="30777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8D7145-8CB3-A412-9C40-2941FD3FA154}"/>
              </a:ext>
            </a:extLst>
          </p:cNvPr>
          <p:cNvSpPr txBox="1"/>
          <p:nvPr/>
        </p:nvSpPr>
        <p:spPr>
          <a:xfrm>
            <a:off x="8688840" y="2807176"/>
            <a:ext cx="3106920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Antimatter gravity at CERN</a:t>
            </a:r>
            <a:r>
              <a:rPr lang="en-US" sz="1600" b="1" dirty="0">
                <a:sym typeface="Wingdings" pitchFamily="2" charset="2"/>
              </a:rPr>
              <a:t></a:t>
            </a:r>
            <a:endParaRPr lang="en-US" sz="1600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933D50C-52BF-FCA9-DE90-2ABDE7DB23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4799" b="-1452"/>
          <a:stretch>
            <a:fillRect/>
          </a:stretch>
        </p:blipFill>
        <p:spPr>
          <a:xfrm>
            <a:off x="882292" y="3172509"/>
            <a:ext cx="8041079" cy="583601"/>
          </a:xfrm>
          <a:prstGeom prst="rect">
            <a:avLst/>
          </a:prstGeom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5BDB5AE-9744-E35E-836E-E0229A264B3D}"/>
              </a:ext>
            </a:extLst>
          </p:cNvPr>
          <p:cNvSpPr/>
          <p:nvPr/>
        </p:nvSpPr>
        <p:spPr>
          <a:xfrm>
            <a:off x="1807172" y="1530998"/>
            <a:ext cx="6926482" cy="2361235"/>
          </a:xfrm>
          <a:prstGeom prst="roundRect">
            <a:avLst/>
          </a:prstGeom>
          <a:noFill/>
          <a:ln w="38100">
            <a:solidFill>
              <a:srgbClr val="8027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ABE66F-1B6D-36D0-3F1D-BA27F8932DC3}"/>
              </a:ext>
            </a:extLst>
          </p:cNvPr>
          <p:cNvSpPr txBox="1"/>
          <p:nvPr/>
        </p:nvSpPr>
        <p:spPr>
          <a:xfrm>
            <a:off x="1807172" y="3972493"/>
            <a:ext cx="2127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80273D"/>
                </a:solidFill>
              </a:rPr>
              <a:t>Initial WPI Period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A44CD071-F336-AC74-BA98-40EFB3DFE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8835" y="6451345"/>
            <a:ext cx="2743200" cy="365125"/>
          </a:xfrm>
        </p:spPr>
        <p:txBody>
          <a:bodyPr/>
          <a:lstStyle/>
          <a:p>
            <a:fld id="{52408CD0-C523-F94D-90DB-CF44256195AE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E9115D-9651-2269-2664-9BC0699C6D39}"/>
              </a:ext>
            </a:extLst>
          </p:cNvPr>
          <p:cNvSpPr txBox="1"/>
          <p:nvPr/>
        </p:nvSpPr>
        <p:spPr>
          <a:xfrm>
            <a:off x="9243437" y="3205130"/>
            <a:ext cx="1997727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u="sng" dirty="0">
                <a:ln/>
                <a:solidFill>
                  <a:srgbClr val="5F5E5A"/>
                </a:solidFill>
                <a:latin typeface="Calibri" panose="020F0502020204030204" pitchFamily="34" charset="0"/>
                <a:ea typeface="MS Gothic"/>
                <a:cs typeface="Calibri" panose="020F0502020204030204" pitchFamily="34" charset="0"/>
                <a:sym typeface="Arial"/>
                <a:rtl val="0"/>
              </a:rPr>
              <a:t>Precision goal:</a:t>
            </a:r>
          </a:p>
          <a:p>
            <a:pPr algn="ctr"/>
            <a:r>
              <a:rPr lang="en-US" dirty="0">
                <a:ln/>
                <a:solidFill>
                  <a:srgbClr val="5F5E5A"/>
                </a:solidFill>
                <a:latin typeface="Arial"/>
                <a:ea typeface="MS Gothic"/>
                <a:cs typeface="Arial"/>
                <a:sym typeface="Arial"/>
                <a:rtl val="0"/>
              </a:rPr>
              <a:t> </a:t>
            </a:r>
            <a:r>
              <a:rPr lang="en-US" dirty="0" err="1">
                <a:ln/>
                <a:solidFill>
                  <a:srgbClr val="5F5E5A"/>
                </a:solidFill>
                <a:latin typeface="Arial"/>
                <a:ea typeface="MS Gothic"/>
                <a:cs typeface="Arial"/>
                <a:sym typeface="Arial"/>
                <a:rtl val="0"/>
              </a:rPr>
              <a:t>Δg</a:t>
            </a:r>
            <a:r>
              <a:rPr lang="en-US" dirty="0">
                <a:ln/>
                <a:solidFill>
                  <a:srgbClr val="5F5E5A"/>
                </a:solidFill>
                <a:latin typeface="Arial"/>
                <a:ea typeface="MS Gothic"/>
                <a:cs typeface="Arial"/>
                <a:sym typeface="Arial"/>
                <a:rtl val="0"/>
              </a:rPr>
              <a:t>/g: </a:t>
            </a:r>
            <a:r>
              <a:rPr lang="en-US" dirty="0"/>
              <a:t>10^-6 level</a:t>
            </a:r>
          </a:p>
          <a:p>
            <a:pPr algn="ctr"/>
            <a:r>
              <a:rPr lang="en-US" dirty="0"/>
              <a:t>(prospects)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742B497-059C-7A20-4D1D-2C0E0116C96D}"/>
              </a:ext>
            </a:extLst>
          </p:cNvPr>
          <p:cNvGrpSpPr/>
          <p:nvPr/>
        </p:nvGrpSpPr>
        <p:grpSpPr>
          <a:xfrm>
            <a:off x="6247954" y="4248500"/>
            <a:ext cx="2485700" cy="2582912"/>
            <a:chOff x="438157" y="1369156"/>
            <a:chExt cx="2799110" cy="2943028"/>
          </a:xfrm>
        </p:grpSpPr>
        <p:pic>
          <p:nvPicPr>
            <p:cNvPr id="9" name="図 1">
              <a:extLst>
                <a:ext uri="{FF2B5EF4-FFF2-40B4-BE49-F238E27FC236}">
                  <a16:creationId xmlns:a16="http://schemas.microsoft.com/office/drawing/2014/main" id="{FDFAFF5A-46AD-E801-7A33-6F5D681B0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8157" y="1369156"/>
              <a:ext cx="2799110" cy="2943028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0C93F2D-4CC0-1E7F-82BA-5801C23056D6}"/>
                </a:ext>
              </a:extLst>
            </p:cNvPr>
            <p:cNvSpPr/>
            <p:nvPr/>
          </p:nvSpPr>
          <p:spPr>
            <a:xfrm>
              <a:off x="811615" y="1412540"/>
              <a:ext cx="1250664" cy="5981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Down Arrow 5">
            <a:extLst>
              <a:ext uri="{FF2B5EF4-FFF2-40B4-BE49-F238E27FC236}">
                <a16:creationId xmlns:a16="http://schemas.microsoft.com/office/drawing/2014/main" id="{D8DD16C5-9872-6910-ED7A-0FCC13BCE49B}"/>
              </a:ext>
            </a:extLst>
          </p:cNvPr>
          <p:cNvSpPr/>
          <p:nvPr/>
        </p:nvSpPr>
        <p:spPr>
          <a:xfrm rot="10800000">
            <a:off x="6312233" y="3655070"/>
            <a:ext cx="388307" cy="1186859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0D7F80-7FCE-AFF4-A71A-E66D43BA494B}"/>
              </a:ext>
            </a:extLst>
          </p:cNvPr>
          <p:cNvSpPr txBox="1"/>
          <p:nvPr/>
        </p:nvSpPr>
        <p:spPr>
          <a:xfrm>
            <a:off x="5643167" y="4811513"/>
            <a:ext cx="231442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Laser deployment</a:t>
            </a:r>
          </a:p>
          <a:p>
            <a:pPr algn="ctr"/>
            <a:r>
              <a:rPr lang="en-US" dirty="0"/>
              <a:t>to HAICU at TRIUMF</a:t>
            </a:r>
          </a:p>
        </p:txBody>
      </p:sp>
    </p:spTree>
    <p:extLst>
      <p:ext uri="{BB962C8B-B14F-4D97-AF65-F5344CB8AC3E}">
        <p14:creationId xmlns:p14="http://schemas.microsoft.com/office/powerpoint/2010/main" val="374621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8DA8E-7A2B-EB16-A638-05728C10B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1B4C5-1573-4CCA-2FDD-237887DE1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4778F-B293-8323-9D43-C4F2F40D4D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3818" y="1243872"/>
            <a:ext cx="5782182" cy="512728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b="1" dirty="0"/>
              <a:t>TRIUMF-QUP collaboration</a:t>
            </a:r>
          </a:p>
          <a:p>
            <a:pPr lvl="1">
              <a:spcBef>
                <a:spcPts val="0"/>
              </a:spcBef>
            </a:pPr>
            <a:r>
              <a:rPr lang="en-US" sz="2267" b="1" dirty="0"/>
              <a:t>New development since last symposium in Jan 2025</a:t>
            </a:r>
          </a:p>
          <a:p>
            <a:pPr lvl="1">
              <a:spcBef>
                <a:spcPts val="0"/>
              </a:spcBef>
            </a:pPr>
            <a:r>
              <a:rPr lang="en-US" sz="2267" b="1" dirty="0"/>
              <a:t>Emerging opportunity in Quantum Research in Antimatter and Beyond</a:t>
            </a:r>
          </a:p>
          <a:p>
            <a:r>
              <a:rPr lang="en-US" sz="2800" b="1" dirty="0"/>
              <a:t>Discussion with QUP Director Azuma-</a:t>
            </a:r>
            <a:r>
              <a:rPr lang="en-US" sz="2800" b="1" dirty="0" err="1"/>
              <a:t>san</a:t>
            </a:r>
            <a:r>
              <a:rPr lang="en-US" sz="2800" b="1" dirty="0"/>
              <a:t> at 15:00 tomorrow</a:t>
            </a:r>
            <a:r>
              <a:rPr lang="ja-JP" altLang="en-US" sz="2800" b="1"/>
              <a:t>　</a:t>
            </a:r>
            <a:r>
              <a:rPr lang="ja-JP" altLang="en-CA" sz="2800" b="1"/>
              <a:t>（</a:t>
            </a:r>
            <a:r>
              <a:rPr lang="en-CA" altLang="ja-JP" sz="2800" b="1" dirty="0"/>
              <a:t>Theory Room)</a:t>
            </a:r>
            <a:r>
              <a:rPr lang="en-US" sz="2800" b="1" dirty="0"/>
              <a:t> </a:t>
            </a:r>
          </a:p>
          <a:p>
            <a:r>
              <a:rPr lang="en-US" sz="2800" b="1" dirty="0"/>
              <a:t>Look forward to fruitful collaboration!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54C0F6-21F9-E2ED-61FC-186B4998AF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1866"/>
          <a:stretch>
            <a:fillRect/>
          </a:stretch>
        </p:blipFill>
        <p:spPr>
          <a:xfrm>
            <a:off x="7607301" y="2123877"/>
            <a:ext cx="1301287" cy="1225864"/>
          </a:xfrm>
          <a:prstGeom prst="rect">
            <a:avLst/>
          </a:prstGeom>
        </p:spPr>
      </p:pic>
      <p:pic>
        <p:nvPicPr>
          <p:cNvPr id="6" name="Picture 5" descr="Brand Kit | TRIUMF – Canada's Particle Accelerator Centre – TRIUMF">
            <a:extLst>
              <a:ext uri="{FF2B5EF4-FFF2-40B4-BE49-F238E27FC236}">
                <a16:creationId xmlns:a16="http://schemas.microsoft.com/office/drawing/2014/main" id="{365D7B07-E7A6-EB07-E33E-F513ED64E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981" y="1258181"/>
            <a:ext cx="3109961" cy="566437"/>
          </a:xfrm>
          <a:prstGeom prst="rect">
            <a:avLst/>
          </a:prstGeom>
        </p:spPr>
      </p:pic>
      <p:pic>
        <p:nvPicPr>
          <p:cNvPr id="7" name="Picture 6" descr="Industry Collaboration - KEK｜高エネルギー加速器研究機構">
            <a:extLst>
              <a:ext uri="{FF2B5EF4-FFF2-40B4-BE49-F238E27FC236}">
                <a16:creationId xmlns:a16="http://schemas.microsoft.com/office/drawing/2014/main" id="{733B7976-D362-91B4-4F2F-A0E07644C5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8877" y="1824618"/>
            <a:ext cx="1982899" cy="1982899"/>
          </a:xfrm>
          <a:prstGeom prst="rect">
            <a:avLst/>
          </a:prstGeom>
        </p:spPr>
      </p:pic>
      <p:pic>
        <p:nvPicPr>
          <p:cNvPr id="8" name="Picture 2" descr="Collaboration Skills: How to improve them and examples for your resumé -  SEEK">
            <a:extLst>
              <a:ext uri="{FF2B5EF4-FFF2-40B4-BE49-F238E27FC236}">
                <a16:creationId xmlns:a16="http://schemas.microsoft.com/office/drawing/2014/main" id="{6F45DCAB-F50B-3040-CD22-C6789DAB1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972" y="3807517"/>
            <a:ext cx="5307981" cy="273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33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5C3E11-AA26-11CC-5EDD-FA5048A68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A47A81-C1C5-DB3D-D245-F8D82298E1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Back up</a:t>
            </a:r>
          </a:p>
        </p:txBody>
      </p:sp>
    </p:spTree>
    <p:extLst>
      <p:ext uri="{BB962C8B-B14F-4D97-AF65-F5344CB8AC3E}">
        <p14:creationId xmlns:p14="http://schemas.microsoft.com/office/powerpoint/2010/main" val="3177235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80001-2966-5A16-1174-BD6CE16D8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B9B07-B9DC-A82C-3EEC-49B0C0EB3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ALPHA-g detector system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B6850-0D93-236E-C7E1-781804C289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108" y="1606601"/>
            <a:ext cx="5574891" cy="4228142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Tracking: Key for ALPHA successes! </a:t>
            </a:r>
          </a:p>
          <a:p>
            <a:pPr lvl="1"/>
            <a:r>
              <a:rPr lang="en-US" dirty="0"/>
              <a:t>Annihilation position (few mm)</a:t>
            </a:r>
          </a:p>
          <a:p>
            <a:pPr marL="1219170" lvl="2" indent="0">
              <a:buNone/>
            </a:pPr>
            <a:r>
              <a:rPr lang="en-US" dirty="0"/>
              <a:t>Limited by multiple scat.</a:t>
            </a:r>
          </a:p>
          <a:p>
            <a:pPr lvl="1"/>
            <a:r>
              <a:rPr lang="en-US" dirty="0"/>
              <a:t>Good pattern recognition</a:t>
            </a:r>
          </a:p>
          <a:p>
            <a:pPr lvl="1"/>
            <a:r>
              <a:rPr lang="en-US" dirty="0"/>
              <a:t>Uniform efficiency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Long length coverage (~2.4 m)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Limited radial space (~10 cm)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Unusual B fields (Solenoid + Octupole)</a:t>
            </a:r>
            <a:endParaRPr lang="en-US" dirty="0"/>
          </a:p>
          <a:p>
            <a:pPr>
              <a:buFont typeface="Wingdings" charset="0"/>
              <a:buChar char="à"/>
            </a:pPr>
            <a:endParaRPr lang="en-US" dirty="0">
              <a:sym typeface="Wingdings"/>
            </a:endParaRPr>
          </a:p>
          <a:p>
            <a:pPr>
              <a:buFont typeface="Wingdings" charset="0"/>
              <a:buChar char="à"/>
            </a:pPr>
            <a:r>
              <a:rPr lang="en-US" dirty="0">
                <a:sym typeface="Wingdings"/>
              </a:rPr>
              <a:t>Radial-Drift TPC </a:t>
            </a:r>
          </a:p>
          <a:p>
            <a:pPr marL="0" indent="0">
              <a:buNone/>
            </a:pPr>
            <a:r>
              <a:rPr lang="en-US" dirty="0">
                <a:sym typeface="Wingdings"/>
              </a:rPr>
              <a:t>	(+</a:t>
            </a:r>
            <a:r>
              <a:rPr lang="en-US" dirty="0" err="1">
                <a:sym typeface="Wingdings"/>
              </a:rPr>
              <a:t>SiPM</a:t>
            </a:r>
            <a:r>
              <a:rPr lang="en-US" dirty="0">
                <a:sym typeface="Wingdings"/>
              </a:rPr>
              <a:t> based cosmic veto)</a:t>
            </a:r>
          </a:p>
          <a:p>
            <a:pPr marL="0" indent="0">
              <a:buNone/>
            </a:pPr>
            <a:r>
              <a:rPr lang="en-US" dirty="0">
                <a:sym typeface="Wingdings"/>
              </a:rPr>
              <a:t>	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8A735D-6850-E333-E49F-D5B56366D4C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279" y="823628"/>
            <a:ext cx="3334726" cy="2828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0065DE2-52CD-8EBD-CA8D-45EEAE3E8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303" y="3923072"/>
            <a:ext cx="3355702" cy="249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723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C89C2F-E52A-6A4D-B3BF-1B5A51CCD8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26222" y="1347762"/>
            <a:ext cx="5985642" cy="4162476"/>
          </a:xfrm>
        </p:spPr>
        <p:txBody>
          <a:bodyPr/>
          <a:lstStyle/>
          <a:p>
            <a:r>
              <a:rPr lang="en-US" sz="3200" dirty="0"/>
              <a:t>Difficult even for H! </a:t>
            </a:r>
            <a:endParaRPr lang="en-US" sz="2400" dirty="0"/>
          </a:p>
          <a:p>
            <a:pPr lvl="1"/>
            <a:r>
              <a:rPr lang="en-US" sz="1867" dirty="0"/>
              <a:t>1s-2p transition: VUV 121 nm</a:t>
            </a:r>
          </a:p>
          <a:p>
            <a:pPr lvl="1"/>
            <a:r>
              <a:rPr lang="en-CA" sz="1867" dirty="0"/>
              <a:t>Pioneering work by </a:t>
            </a:r>
            <a:r>
              <a:rPr lang="en-CA" sz="1867" dirty="0" err="1"/>
              <a:t>Walraven</a:t>
            </a:r>
            <a:r>
              <a:rPr lang="en-CA" sz="1867" dirty="0"/>
              <a:t> et al, </a:t>
            </a:r>
            <a:r>
              <a:rPr lang="en-US" sz="1867" dirty="0"/>
              <a:t>1993</a:t>
            </a:r>
            <a:endParaRPr lang="en-US" sz="1467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3200" dirty="0"/>
              <a:t>Even more difficult for anti-H!</a:t>
            </a:r>
          </a:p>
          <a:p>
            <a:pPr lvl="1"/>
            <a:r>
              <a:rPr lang="en-US" sz="2000" dirty="0"/>
              <a:t>Fewer atoms (by 10 orders of magnitude!)</a:t>
            </a:r>
          </a:p>
          <a:p>
            <a:pPr lvl="1"/>
            <a:r>
              <a:rPr lang="en-US" sz="2000" dirty="0"/>
              <a:t>Low excitation rates, no collisions</a:t>
            </a:r>
          </a:p>
          <a:p>
            <a:pPr lvl="1"/>
            <a:r>
              <a:rPr lang="en-US" sz="2000" dirty="0"/>
              <a:t>Limited optical access</a:t>
            </a:r>
          </a:p>
          <a:p>
            <a:pPr lvl="1"/>
            <a:r>
              <a:rPr lang="en-US" sz="2000" dirty="0"/>
              <a:t>Proposal </a:t>
            </a:r>
            <a:r>
              <a:rPr lang="en-US" sz="2000" dirty="0" err="1"/>
              <a:t>Donnan</a:t>
            </a:r>
            <a:r>
              <a:rPr lang="en-US" sz="2000" dirty="0"/>
              <a:t>, Fujiwara, </a:t>
            </a:r>
            <a:r>
              <a:rPr lang="en-US" sz="2000" dirty="0" err="1"/>
              <a:t>Robicheaux</a:t>
            </a:r>
            <a:r>
              <a:rPr lang="en-US" sz="2000" dirty="0"/>
              <a:t>, 2012 </a:t>
            </a:r>
          </a:p>
          <a:p>
            <a:pPr lvl="1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6DF08A4-2466-174B-92D9-373FF4F26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Doppler laser cooling of (anti)hydrogen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3DCD16-CFBD-7B4A-9F39-5AC72F3CBA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9475893" y="6504518"/>
            <a:ext cx="2743200" cy="366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3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8FE95C3-D6E9-DE45-9F40-8157D11EF139}" type="slidenum">
              <a:rPr lang="en-US" smtClean="0"/>
              <a:pPr>
                <a:defRPr/>
              </a:pPr>
              <a:t>19</a:t>
            </a:fld>
            <a:endParaRPr lang="en-US" altLang="ja-JP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8DC1856-9705-0843-8F5E-7FB434BA25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8706"/>
          <a:stretch/>
        </p:blipFill>
        <p:spPr>
          <a:xfrm>
            <a:off x="898274" y="1792445"/>
            <a:ext cx="4735175" cy="344374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984A888-41A2-EE4C-BB28-53BF865B16FA}"/>
              </a:ext>
            </a:extLst>
          </p:cNvPr>
          <p:cNvSpPr/>
          <p:nvPr/>
        </p:nvSpPr>
        <p:spPr>
          <a:xfrm>
            <a:off x="2478161" y="5427410"/>
            <a:ext cx="1050324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333" dirty="0">
                <a:solidFill>
                  <a:srgbClr val="111111"/>
                </a:solidFill>
                <a:latin typeface="+mj-lt"/>
              </a:rPr>
              <a:t>L. LeBlanc</a:t>
            </a:r>
            <a:endParaRPr lang="en-US" sz="1333" dirty="0">
              <a:latin typeface="+mj-lt"/>
            </a:endParaRPr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FABC215A-69AA-B44C-BC93-4A9BD985201D}"/>
              </a:ext>
            </a:extLst>
          </p:cNvPr>
          <p:cNvSpPr txBox="1">
            <a:spLocks/>
          </p:cNvSpPr>
          <p:nvPr/>
        </p:nvSpPr>
        <p:spPr>
          <a:xfrm>
            <a:off x="10699599" y="6571766"/>
            <a:ext cx="3860800" cy="3661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n-US" sz="1333" dirty="0">
                <a:solidFill>
                  <a:schemeClr val="bg1">
                    <a:lumMod val="65000"/>
                  </a:schemeClr>
                </a:solidFill>
              </a:rPr>
              <a:t>Makoto Fujiwara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34EC177-2458-B573-4033-588275B721C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517220"/>
            <a:ext cx="3012141" cy="353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3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Makoto Fujiwara/TRIUMF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81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theme/theme1.xml><?xml version="1.0" encoding="utf-8"?>
<a:theme xmlns:a="http://schemas.openxmlformats.org/drawingml/2006/main" name="1_Office Theme">
  <a:themeElements>
    <a:clrScheme name="Custom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FF5D1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Scientific_Presentation_02" id="{C6E3CFC5-42D0-D84D-8CA2-7369E6D9B4BD}" vid="{5122411F-217A-8C42-B94E-36C0DAABB69E}"/>
    </a:ext>
  </a:extLst>
</a:theme>
</file>

<file path=ppt/theme/theme2.xml><?xml version="1.0" encoding="utf-8"?>
<a:theme xmlns:a="http://schemas.openxmlformats.org/drawingml/2006/main" name="201511_TRIUMF Template_re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7060</TotalTime>
  <Words>964</Words>
  <Application>Microsoft Office PowerPoint</Application>
  <PresentationFormat>Widescreen</PresentationFormat>
  <Paragraphs>219</Paragraphs>
  <Slides>19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1_Office Theme</vt:lpstr>
      <vt:lpstr>201511_TRIUMF Template_rev</vt:lpstr>
      <vt:lpstr>PowerPoint Presentation</vt:lpstr>
      <vt:lpstr>PowerPoint Presentation</vt:lpstr>
      <vt:lpstr>Student Exchanges</vt:lpstr>
      <vt:lpstr>ALPHA Antimatter Experiment at CERN</vt:lpstr>
      <vt:lpstr>PowerPoint Presentation</vt:lpstr>
      <vt:lpstr>PowerPoint Presentation</vt:lpstr>
      <vt:lpstr>PowerPoint Presentation</vt:lpstr>
      <vt:lpstr>ALPHA-g TPC: synergies with T2K</vt:lpstr>
      <vt:lpstr>PowerPoint Presentation</vt:lpstr>
      <vt:lpstr>PowerPoint Presentation</vt:lpstr>
      <vt:lpstr>PowerPoint Presentation</vt:lpstr>
      <vt:lpstr>Laser cooling of antihydrogen</vt:lpstr>
      <vt:lpstr>PowerPoint Presentation</vt:lpstr>
      <vt:lpstr>PowerPoint Presentation</vt:lpstr>
      <vt:lpstr>PowerPoint Presentation</vt:lpstr>
      <vt:lpstr>Summary</vt:lpstr>
      <vt:lpstr>PowerPoint Presentation</vt:lpstr>
      <vt:lpstr>ALPHA-g detector system requirements</vt:lpstr>
      <vt:lpstr>Doppler laser cooling of (anti)hydrogen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Makoto Fujiwara</dc:creator>
  <cp:lastModifiedBy>Makoto Fujiwara</cp:lastModifiedBy>
  <cp:revision>60</cp:revision>
  <dcterms:created xsi:type="dcterms:W3CDTF">2021-05-24T07:52:58Z</dcterms:created>
  <dcterms:modified xsi:type="dcterms:W3CDTF">2026-09-28T20:51:04Z</dcterms:modified>
</cp:coreProperties>
</file>