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66" r:id="rId4"/>
    <p:sldMasterId id="2147483825" r:id="rId5"/>
  </p:sldMasterIdLst>
  <p:notesMasterIdLst>
    <p:notesMasterId r:id="rId24"/>
  </p:notesMasterIdLst>
  <p:sldIdLst>
    <p:sldId id="260" r:id="rId6"/>
    <p:sldId id="357" r:id="rId7"/>
    <p:sldId id="364" r:id="rId8"/>
    <p:sldId id="361" r:id="rId9"/>
    <p:sldId id="367" r:id="rId10"/>
    <p:sldId id="369" r:id="rId11"/>
    <p:sldId id="370" r:id="rId12"/>
    <p:sldId id="371" r:id="rId13"/>
    <p:sldId id="372" r:id="rId14"/>
    <p:sldId id="368" r:id="rId15"/>
    <p:sldId id="373" r:id="rId16"/>
    <p:sldId id="375" r:id="rId17"/>
    <p:sldId id="376" r:id="rId18"/>
    <p:sldId id="377" r:id="rId19"/>
    <p:sldId id="378" r:id="rId20"/>
    <p:sldId id="380" r:id="rId21"/>
    <p:sldId id="381" r:id="rId22"/>
    <p:sldId id="3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C8"/>
    <a:srgbClr val="00FFE3"/>
    <a:srgbClr val="00DBC0"/>
    <a:srgbClr val="00FA00"/>
    <a:srgbClr val="FF0000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3" autoAdjust="0"/>
    <p:restoredTop sz="94658"/>
  </p:normalViewPr>
  <p:slideViewPr>
    <p:cSldViewPr snapToGrid="0">
      <p:cViewPr>
        <p:scale>
          <a:sx n="100" d="100"/>
          <a:sy n="100" d="100"/>
        </p:scale>
        <p:origin x="-32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5A890-FE4B-4645-BAF4-B6F5A760B32C}" type="datetimeFigureOut">
              <a:rPr lang="en-CA" smtClean="0"/>
              <a:t>2026-09-19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F3EBE3-7FCE-4837-A850-00CC55B428C6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9111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CA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F3EBE3-7FCE-4837-A850-00CC55B428C6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29131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CA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F3EBE3-7FCE-4837-A850-00CC55B428C6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4606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2026-09-19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7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253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2026-09-19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6681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2026-09-19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740321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92426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2026-09-19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0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 hasCustomPrompt="1"/>
          </p:nvPr>
        </p:nvSpPr>
        <p:spPr>
          <a:xfrm>
            <a:off x="662725" y="2032777"/>
            <a:ext cx="3937851" cy="2082023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40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661743" y="4114800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3"/>
          <p:cNvSpPr txBox="1">
            <a:spLocks/>
          </p:cNvSpPr>
          <p:nvPr/>
        </p:nvSpPr>
        <p:spPr>
          <a:xfrm>
            <a:off x="661743" y="6496971"/>
            <a:ext cx="1305077" cy="144991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defPPr>
              <a:defRPr lang="en-US"/>
            </a:defPPr>
            <a:lvl1pPr marL="0" algn="l" defTabSz="4572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BCACA69-0E10-6F4E-ACF3-A1D2B38594B4}" type="datetime1">
              <a:rPr lang="en-CA" sz="900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2026-09-19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820624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8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81471" y="979687"/>
            <a:ext cx="8953827" cy="650329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681471" y="2032777"/>
            <a:ext cx="8953827" cy="393939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pitchFamily="2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7523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269" y="979688"/>
            <a:ext cx="10231669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39574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5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73410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2032777"/>
            <a:ext cx="4869744" cy="434532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A9FF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06616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>
                <a:solidFill>
                  <a:srgbClr val="00B0F0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075864" y="2032776"/>
            <a:ext cx="5446278" cy="3931442"/>
          </a:xfrm>
          <a:prstGeom prst="rect">
            <a:avLst/>
          </a:prstGeom>
        </p:spPr>
        <p:txBody>
          <a:bodyPr anchor="ctr"/>
          <a:lstStyle>
            <a:lvl1pPr marL="2286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>
              <a:buClr>
                <a:srgbClr val="00B0F0"/>
              </a:buClr>
              <a:buFont typeface="Wingdings" charset="2"/>
              <a:buChar char="§"/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6365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61743" y="3814534"/>
            <a:ext cx="3938833" cy="900340"/>
          </a:xfrm>
          <a:prstGeom prst="rect">
            <a:avLst/>
          </a:prstGeom>
        </p:spPr>
        <p:txBody>
          <a:bodyPr tIns="0" anchor="b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979688"/>
            <a:ext cx="4182876" cy="5881540"/>
          </a:xfrm>
          <a:prstGeom prst="rect">
            <a:avLst/>
          </a:prstGeo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468787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7687507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947791" y="979688"/>
            <a:ext cx="7687507" cy="663582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206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7791" y="2032777"/>
            <a:ext cx="6921889" cy="4439522"/>
          </a:xfrm>
          <a:prstGeom prst="rect">
            <a:avLst/>
          </a:prstGeom>
        </p:spPr>
        <p:txBody>
          <a:bodyPr vert="eaVert">
            <a:norm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 marL="16002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4pPr>
            <a:lvl5pPr marL="20574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 rot="5400000">
            <a:off x="7116880" y="3953881"/>
            <a:ext cx="4439522" cy="59731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0668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0185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54626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41767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5957888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6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ur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03106" y="0"/>
            <a:ext cx="788893" cy="6858000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822" y="204095"/>
            <a:ext cx="1947186" cy="3503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6200000">
            <a:off x="10098877" y="4771510"/>
            <a:ext cx="3514724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Discovery,</a:t>
            </a:r>
          </a:p>
          <a:p>
            <a:pPr>
              <a:lnSpc>
                <a:spcPts val="1560"/>
              </a:lnSpc>
            </a:pPr>
            <a:r>
              <a:rPr lang="en-US" b="1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rPr>
              <a:t>accelerated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Thank you</a:t>
            </a:r>
            <a:br>
              <a:rPr lang="en-US"/>
            </a:br>
            <a:r>
              <a:rPr lang="en-US">
                <a:solidFill>
                  <a:srgbClr val="00B0F0"/>
                </a:solidFill>
              </a:rPr>
              <a:t>Merci</a:t>
            </a:r>
            <a:endParaRPr lang="en-US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661988" y="4493174"/>
            <a:ext cx="3938587" cy="7811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800"/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Social Handles</a:t>
            </a:r>
          </a:p>
        </p:txBody>
      </p:sp>
      <p:sp>
        <p:nvSpPr>
          <p:cNvPr id="10" name="Text Placeholder 12"/>
          <p:cNvSpPr>
            <a:spLocks noGrp="1"/>
          </p:cNvSpPr>
          <p:nvPr>
            <p:ph type="body" sz="quarter" idx="11"/>
          </p:nvPr>
        </p:nvSpPr>
        <p:spPr>
          <a:xfrm>
            <a:off x="661743" y="4118554"/>
            <a:ext cx="3938587" cy="37462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 b="1">
                <a:solidFill>
                  <a:srgbClr val="00B0F0"/>
                </a:solidFill>
              </a:defRPr>
            </a:lvl1pPr>
            <a:lvl3pPr marL="914400" indent="0">
              <a:buFontTx/>
              <a:buNone/>
              <a:defRPr/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9343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11392788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61743" y="2032776"/>
            <a:ext cx="3938833" cy="15819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02613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51282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RI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343981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eson Hal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5896059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eor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921574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yclotron Grou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20394195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fet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2979259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ud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95984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B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37673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06589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124815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701012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mote Handling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177894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F NI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9597145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A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1099446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PH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3738488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RAG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85208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SOSI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39267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ium Recycl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41315163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22323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-13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53669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32640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CA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350479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er Tap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2366870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sign Draf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79828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abbit 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076498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chine Sho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718993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8286531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4520384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rol Room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967404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per Clip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28284" y="-16387"/>
            <a:ext cx="8357884" cy="6899872"/>
          </a:xfrm>
          <a:prstGeom prst="rect">
            <a:avLst/>
          </a:prstGeom>
          <a:solidFill>
            <a:schemeClr val="bg1"/>
          </a:solidFill>
          <a:ln w="15875" cap="flat" cmpd="sng" algn="ctr">
            <a:noFill/>
            <a:prstDash val="soli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6563148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 txBox="1">
            <a:spLocks/>
          </p:cNvSpPr>
          <p:nvPr userDrawn="1"/>
        </p:nvSpPr>
        <p:spPr>
          <a:xfrm>
            <a:off x="11428646" y="979688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D22F896-40B5-4ADD-8801-0D06FADFA095}" type="slidenum">
              <a:rPr lang="en-US" smtClean="0">
                <a:solidFill>
                  <a:schemeClr val="bg2">
                    <a:lumMod val="10000"/>
                  </a:schemeClr>
                </a:solidFill>
                <a:latin typeface="Arial" panose="020B0604020202020204"/>
              </a:rPr>
              <a:pPr/>
              <a:t>‹#›</a:t>
            </a:fld>
            <a:endParaRPr lang="en-US">
              <a:solidFill>
                <a:schemeClr val="bg2">
                  <a:lumMod val="10000"/>
                </a:schemeClr>
              </a:solidFill>
              <a:latin typeface="Arial" panose="020B0604020202020204"/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773411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3410" y="3337854"/>
            <a:ext cx="4869744" cy="304025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2"/>
          </p:nvPr>
        </p:nvSpPr>
        <p:spPr>
          <a:xfrm>
            <a:off x="5968074" y="2032777"/>
            <a:ext cx="4869743" cy="76980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rgbClr val="00B0F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3"/>
          </p:nvPr>
        </p:nvSpPr>
        <p:spPr>
          <a:xfrm>
            <a:off x="5968073" y="3337854"/>
            <a:ext cx="4869744" cy="304025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1pPr>
            <a:lvl2pPr marL="6858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2pPr>
            <a:lvl3pPr marL="1143000" indent="-228600">
              <a:lnSpc>
                <a:spcPct val="100000"/>
              </a:lnSpc>
              <a:buClr>
                <a:srgbClr val="00B0F0"/>
              </a:buClr>
              <a:buFont typeface="Wingdings" charset="2"/>
              <a:buChar char="§"/>
              <a:defRPr sz="3200" b="0">
                <a:solidFill>
                  <a:schemeClr val="tx1"/>
                </a:solidFill>
              </a:defRPr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73410" y="979687"/>
            <a:ext cx="10064407" cy="637077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 i="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3464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86" r:id="rId4"/>
    <p:sldLayoutId id="2147483817" r:id="rId5"/>
    <p:sldLayoutId id="2147483770" r:id="rId6"/>
    <p:sldLayoutId id="2147483784" r:id="rId7"/>
    <p:sldLayoutId id="2147483771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  <p:sldLayoutId id="2147483780" r:id="rId15"/>
    <p:sldLayoutId id="2147483781" r:id="rId16"/>
    <p:sldLayoutId id="2147483782" r:id="rId17"/>
    <p:sldLayoutId id="2147483788" r:id="rId18"/>
    <p:sldLayoutId id="2147483818" r:id="rId19"/>
    <p:sldLayoutId id="2147483785" r:id="rId20"/>
    <p:sldLayoutId id="2147483790" r:id="rId21"/>
    <p:sldLayoutId id="2147483791" r:id="rId22"/>
    <p:sldLayoutId id="2147483793" r:id="rId23"/>
    <p:sldLayoutId id="2147483794" r:id="rId24"/>
    <p:sldLayoutId id="2147483795" r:id="rId25"/>
    <p:sldLayoutId id="2147483798" r:id="rId26"/>
    <p:sldLayoutId id="2147483799" r:id="rId27"/>
    <p:sldLayoutId id="2147483800" r:id="rId28"/>
    <p:sldLayoutId id="2147483801" r:id="rId29"/>
    <p:sldLayoutId id="2147483802" r:id="rId30"/>
    <p:sldLayoutId id="2147483803" r:id="rId31"/>
    <p:sldLayoutId id="2147483804" r:id="rId32"/>
    <p:sldLayoutId id="2147483805" r:id="rId33"/>
    <p:sldLayoutId id="2147483806" r:id="rId34"/>
    <p:sldLayoutId id="2147483807" r:id="rId35"/>
    <p:sldLayoutId id="2147483808" r:id="rId36"/>
    <p:sldLayoutId id="2147483809" r:id="rId37"/>
    <p:sldLayoutId id="2147483810" r:id="rId38"/>
    <p:sldLayoutId id="2147483811" r:id="rId39"/>
    <p:sldLayoutId id="2147483812" r:id="rId40"/>
    <p:sldLayoutId id="2147483813" r:id="rId41"/>
    <p:sldLayoutId id="2147483796" r:id="rId42"/>
    <p:sldLayoutId id="2147483821" r:id="rId43"/>
    <p:sldLayoutId id="2147483823" r:id="rId44"/>
    <p:sldLayoutId id="2147483819" r:id="rId45"/>
    <p:sldLayoutId id="2147483820" r:id="rId46"/>
    <p:sldLayoutId id="2147483814" r:id="rId47"/>
    <p:sldLayoutId id="2147483815" r:id="rId48"/>
    <p:sldLayoutId id="2147483816" r:id="rId49"/>
    <p:sldLayoutId id="2147483824" r:id="rId5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4102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png"/><Relationship Id="rId4" Type="http://schemas.openxmlformats.org/officeDocument/2006/relationships/image" Target="../media/image4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emf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emf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emf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jpeg"/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smi.jp/" TargetMode="External"/><Relationship Id="rId2" Type="http://schemas.openxmlformats.org/officeDocument/2006/relationships/hyperlink" Target="https://mu-horizons.kek.jp/en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9B58C7-320C-E57D-F3BC-B4ABA3C4B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493" y="2032777"/>
            <a:ext cx="5350246" cy="2082023"/>
          </a:xfrm>
        </p:spPr>
        <p:txBody>
          <a:bodyPr>
            <a:normAutofit/>
          </a:bodyPr>
          <a:lstStyle/>
          <a:p>
            <a:r>
              <a:rPr lang="en-US" b="0" dirty="0"/>
              <a:t> </a:t>
            </a:r>
            <a:endParaRPr lang="en-CA" dirty="0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388F8B9E-E559-3004-FAFB-3030FE85814B}"/>
              </a:ext>
            </a:extLst>
          </p:cNvPr>
          <p:cNvSpPr txBox="1">
            <a:spLocks/>
          </p:cNvSpPr>
          <p:nvPr/>
        </p:nvSpPr>
        <p:spPr>
          <a:xfrm>
            <a:off x="1" y="985468"/>
            <a:ext cx="5911702" cy="2937945"/>
          </a:xfrm>
          <a:prstGeom prst="rect">
            <a:avLst/>
          </a:prstGeom>
        </p:spPr>
        <p:txBody>
          <a:bodyPr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rgbClr val="00B0F0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dirty="0"/>
              <a:t>CMMS Activities, </a:t>
            </a:r>
          </a:p>
          <a:p>
            <a:pPr algn="ctr"/>
            <a:r>
              <a:rPr lang="en-US" dirty="0"/>
              <a:t>focused on </a:t>
            </a:r>
          </a:p>
          <a:p>
            <a:pPr algn="ctr"/>
            <a:r>
              <a:rPr lang="en-US" dirty="0"/>
              <a:t>Muon Imaging </a:t>
            </a:r>
          </a:p>
          <a:p>
            <a:pPr algn="ctr"/>
            <a:r>
              <a:rPr lang="en-US" dirty="0"/>
              <a:t>and </a:t>
            </a:r>
          </a:p>
          <a:p>
            <a:pPr algn="ctr"/>
            <a:r>
              <a:rPr lang="en-US" dirty="0"/>
              <a:t>Muonic X-Ray Analysis</a:t>
            </a:r>
            <a:endParaRPr lang="en-CA" dirty="0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7CF6CB2-0F8A-6F06-2FFF-3C3B3E44369A}"/>
              </a:ext>
            </a:extLst>
          </p:cNvPr>
          <p:cNvSpPr txBox="1"/>
          <p:nvPr/>
        </p:nvSpPr>
        <p:spPr>
          <a:xfrm>
            <a:off x="574157" y="4324391"/>
            <a:ext cx="460895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CA" altLang="ja-CA" dirty="0"/>
              <a:t>Kenji M. Kojima</a:t>
            </a:r>
          </a:p>
          <a:p>
            <a:pPr algn="ctr"/>
            <a:r>
              <a:rPr kumimoji="1" lang="en-CA" altLang="ja-CA" dirty="0"/>
              <a:t>Centre for Molecular and Materials Science</a:t>
            </a:r>
          </a:p>
          <a:p>
            <a:pPr algn="ctr"/>
            <a:r>
              <a:rPr kumimoji="1" lang="en-CA" altLang="ja-CA" dirty="0"/>
              <a:t>(CMMS), TRIUMF and</a:t>
            </a:r>
          </a:p>
          <a:p>
            <a:pPr algn="ctr"/>
            <a:r>
              <a:rPr kumimoji="1" lang="en-CA" altLang="ja-CA" dirty="0"/>
              <a:t>Stewart </a:t>
            </a:r>
            <a:r>
              <a:rPr kumimoji="1" lang="en-CA" altLang="ja-CA" dirty="0" err="1"/>
              <a:t>Blusson</a:t>
            </a:r>
            <a:r>
              <a:rPr kumimoji="1" lang="en-CA" altLang="ja-CA" dirty="0"/>
              <a:t> Quantum Matter Institute</a:t>
            </a:r>
          </a:p>
          <a:p>
            <a:pPr algn="ctr"/>
            <a:r>
              <a:rPr kumimoji="1" lang="en-CA" altLang="ja-CA" dirty="0"/>
              <a:t>(SBQMI), University of British Columbia</a:t>
            </a:r>
            <a:endParaRPr kumimoji="1" lang="ja-CA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B35BE4C-3E91-74CD-0DC8-1FBBEF666175}"/>
              </a:ext>
            </a:extLst>
          </p:cNvPr>
          <p:cNvSpPr txBox="1"/>
          <p:nvPr/>
        </p:nvSpPr>
        <p:spPr>
          <a:xfrm>
            <a:off x="10414000" y="6488668"/>
            <a:ext cx="924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/>
                </a:solidFill>
              </a:rPr>
              <a:t>v. </a:t>
            </a:r>
            <a:r>
              <a:rPr kumimoji="1" lang="en-CA" altLang="ja-CA">
                <a:solidFill>
                  <a:schemeClr val="bg1"/>
                </a:solidFill>
              </a:rPr>
              <a:t>1200</a:t>
            </a:r>
            <a:endParaRPr kumimoji="1" lang="ja-CA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097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6E170-690D-4AD4-BA06-1987B692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04" y="255124"/>
            <a:ext cx="11692014" cy="803201"/>
          </a:xfrm>
        </p:spPr>
        <p:txBody>
          <a:bodyPr>
            <a:normAutofit/>
          </a:bodyPr>
          <a:lstStyle/>
          <a:p>
            <a:r>
              <a:rPr lang="en-CA" sz="2800" dirty="0"/>
              <a:t>Particle / Nuclear physics and Materials Science (my view)</a:t>
            </a:r>
            <a:endParaRPr lang="pl-PL" sz="2800" dirty="0"/>
          </a:p>
        </p:txBody>
      </p:sp>
      <p:pic>
        <p:nvPicPr>
          <p:cNvPr id="1026" name="Picture 2" descr="河口湖や山中湖など、逆さ富士の写真撮影におすすめの場所一覧">
            <a:extLst>
              <a:ext uri="{FF2B5EF4-FFF2-40B4-BE49-F238E27FC236}">
                <a16:creationId xmlns:a16="http://schemas.microsoft.com/office/drawing/2014/main" id="{0A31656C-8F02-FF53-2AB3-DCA7FEE09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104" y="867276"/>
            <a:ext cx="8636000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74F6A08-637D-D5E6-0C70-F4F31EFEB692}"/>
              </a:ext>
            </a:extLst>
          </p:cNvPr>
          <p:cNvSpPr txBox="1"/>
          <p:nvPr/>
        </p:nvSpPr>
        <p:spPr>
          <a:xfrm>
            <a:off x="5797911" y="957604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Peak science</a:t>
            </a:r>
            <a:endParaRPr kumimoji="1" lang="ja-CA" altLang="en-US" dirty="0"/>
          </a:p>
        </p:txBody>
      </p:sp>
      <p:sp>
        <p:nvSpPr>
          <p:cNvPr id="14" name="円弧 13">
            <a:extLst>
              <a:ext uri="{FF2B5EF4-FFF2-40B4-BE49-F238E27FC236}">
                <a16:creationId xmlns:a16="http://schemas.microsoft.com/office/drawing/2014/main" id="{519030CD-B1A6-F511-E0CB-7636FA1C30E4}"/>
              </a:ext>
            </a:extLst>
          </p:cNvPr>
          <p:cNvSpPr/>
          <p:nvPr/>
        </p:nvSpPr>
        <p:spPr>
          <a:xfrm flipV="1">
            <a:off x="174984" y="-635821"/>
            <a:ext cx="6013165" cy="2826128"/>
          </a:xfrm>
          <a:prstGeom prst="arc">
            <a:avLst>
              <a:gd name="adj1" fmla="val 16364887"/>
              <a:gd name="adj2" fmla="val 20743340"/>
            </a:avLst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9D4749F-62DD-F54B-883A-2A9CBB4D41E8}"/>
              </a:ext>
            </a:extLst>
          </p:cNvPr>
          <p:cNvSpPr txBox="1"/>
          <p:nvPr/>
        </p:nvSpPr>
        <p:spPr>
          <a:xfrm>
            <a:off x="2764912" y="1197443"/>
            <a:ext cx="26468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Particle/Nuclear physics</a:t>
            </a:r>
          </a:p>
          <a:p>
            <a:r>
              <a:rPr kumimoji="1" lang="en-CA" altLang="ja-CA" dirty="0"/>
              <a:t>Community and facility</a:t>
            </a:r>
          </a:p>
          <a:p>
            <a:pPr algn="ctr"/>
            <a:r>
              <a:rPr kumimoji="1" lang="en-CA" altLang="ja-CA" dirty="0"/>
              <a:t>efforts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CAB8BCC-BD7E-504E-BCD0-C9AE6162DF46}"/>
              </a:ext>
            </a:extLst>
          </p:cNvPr>
          <p:cNvSpPr txBox="1"/>
          <p:nvPr/>
        </p:nvSpPr>
        <p:spPr>
          <a:xfrm>
            <a:off x="6096000" y="6211669"/>
            <a:ext cx="6032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CA" dirty="0" err="1"/>
              <a:t>Photo:https</a:t>
            </a:r>
            <a:r>
              <a:rPr kumimoji="1" lang="en-CA" altLang="ja-CA" dirty="0"/>
              <a:t>://</a:t>
            </a:r>
            <a:r>
              <a:rPr kumimoji="1" lang="en-CA" altLang="ja-CA" dirty="0" err="1"/>
              <a:t>fujiwater.co.jp</a:t>
            </a:r>
            <a:r>
              <a:rPr kumimoji="1" lang="en-CA" altLang="ja-CA" dirty="0"/>
              <a:t>/column/</a:t>
            </a:r>
            <a:r>
              <a:rPr kumimoji="1" lang="en-CA" altLang="ja-CA" dirty="0" err="1"/>
              <a:t>fujisan</a:t>
            </a:r>
            <a:r>
              <a:rPr kumimoji="1" lang="en-CA" altLang="ja-CA" dirty="0"/>
              <a:t>/photographed-place-of-upside-down-</a:t>
            </a:r>
            <a:r>
              <a:rPr kumimoji="1" lang="en-CA" altLang="ja-CA" dirty="0" err="1"/>
              <a:t>fuji.html</a:t>
            </a:r>
            <a:endParaRPr kumimoji="1" lang="ja-CA" altLang="en-US" dirty="0"/>
          </a:p>
        </p:txBody>
      </p: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484BD0FB-EB76-08E4-AA9F-4CB4AACB9032}"/>
              </a:ext>
            </a:extLst>
          </p:cNvPr>
          <p:cNvGrpSpPr/>
          <p:nvPr/>
        </p:nvGrpSpPr>
        <p:grpSpPr>
          <a:xfrm>
            <a:off x="3040912" y="3349610"/>
            <a:ext cx="7843068" cy="1414183"/>
            <a:chOff x="3040912" y="3349610"/>
            <a:chExt cx="7843068" cy="141418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3E2CD67F-C5F4-D3F0-104F-C35E53E8ED7A}"/>
                </a:ext>
              </a:extLst>
            </p:cNvPr>
            <p:cNvSpPr txBox="1"/>
            <p:nvPr/>
          </p:nvSpPr>
          <p:spPr>
            <a:xfrm>
              <a:off x="5842942" y="3349610"/>
              <a:ext cx="1646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dirty="0">
                  <a:solidFill>
                    <a:schemeClr val="bg1"/>
                  </a:solidFill>
                </a:rPr>
                <a:t>Broad science</a:t>
              </a:r>
              <a:endParaRPr kumimoji="1" lang="ja-CA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5D2ABD3-D505-AA06-9180-16E2225C8DD5}"/>
                </a:ext>
              </a:extLst>
            </p:cNvPr>
            <p:cNvSpPr txBox="1"/>
            <p:nvPr/>
          </p:nvSpPr>
          <p:spPr>
            <a:xfrm>
              <a:off x="5797911" y="3680281"/>
              <a:ext cx="508606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CA" altLang="ja-CA" dirty="0">
                  <a:solidFill>
                    <a:schemeClr val="bg1"/>
                  </a:solidFill>
                </a:rPr>
                <a:t>Materials Science community efforts</a:t>
              </a:r>
              <a:endParaRPr lang="ja-CA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21" name="直線矢印コネクタ 20">
              <a:extLst>
                <a:ext uri="{FF2B5EF4-FFF2-40B4-BE49-F238E27FC236}">
                  <a16:creationId xmlns:a16="http://schemas.microsoft.com/office/drawing/2014/main" id="{59EA7C66-A827-746B-0AEC-2BBE9D1C4783}"/>
                </a:ext>
              </a:extLst>
            </p:cNvPr>
            <p:cNvCxnSpPr/>
            <p:nvPr/>
          </p:nvCxnSpPr>
          <p:spPr>
            <a:xfrm flipH="1">
              <a:off x="3040912" y="3534276"/>
              <a:ext cx="2802030" cy="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7CFF3F6D-CF43-97EC-8488-B27069CE1350}"/>
                </a:ext>
              </a:extLst>
            </p:cNvPr>
            <p:cNvCxnSpPr>
              <a:cxnSpLocks/>
              <a:stCxn id="16" idx="3"/>
            </p:cNvCxnSpPr>
            <p:nvPr/>
          </p:nvCxnSpPr>
          <p:spPr>
            <a:xfrm>
              <a:off x="7489547" y="3534276"/>
              <a:ext cx="3153644" cy="19324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B27B6F67-F3F7-2238-641C-4A9D97123DDC}"/>
                </a:ext>
              </a:extLst>
            </p:cNvPr>
            <p:cNvSpPr txBox="1"/>
            <p:nvPr/>
          </p:nvSpPr>
          <p:spPr>
            <a:xfrm>
              <a:off x="5330617" y="4117462"/>
              <a:ext cx="267125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CA" altLang="ja-CA" dirty="0">
                  <a:solidFill>
                    <a:schemeClr val="bg1"/>
                  </a:solidFill>
                </a:rPr>
                <a:t>Research infrastructure (facility)</a:t>
              </a:r>
              <a:endParaRPr lang="ja-CA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6AC1CC10-EF18-9FD5-5BC5-590FF9CEDF0F}"/>
              </a:ext>
            </a:extLst>
          </p:cNvPr>
          <p:cNvGrpSpPr/>
          <p:nvPr/>
        </p:nvGrpSpPr>
        <p:grpSpPr>
          <a:xfrm>
            <a:off x="2700000" y="2325522"/>
            <a:ext cx="7367811" cy="2256455"/>
            <a:chOff x="2700000" y="2325522"/>
            <a:chExt cx="7367811" cy="2256455"/>
          </a:xfrm>
        </p:grpSpPr>
        <p:cxnSp>
          <p:nvCxnSpPr>
            <p:cNvPr id="29" name="直線矢印コネクタ 28">
              <a:extLst>
                <a:ext uri="{FF2B5EF4-FFF2-40B4-BE49-F238E27FC236}">
                  <a16:creationId xmlns:a16="http://schemas.microsoft.com/office/drawing/2014/main" id="{D945F5F1-FC61-6C2B-FBA0-12600D43F5E6}"/>
                </a:ext>
              </a:extLst>
            </p:cNvPr>
            <p:cNvCxnSpPr>
              <a:cxnSpLocks/>
            </p:cNvCxnSpPr>
            <p:nvPr/>
          </p:nvCxnSpPr>
          <p:spPr>
            <a:xfrm>
              <a:off x="5061098" y="2375835"/>
              <a:ext cx="0" cy="2206142"/>
            </a:xfrm>
            <a:prstGeom prst="straightConnector1">
              <a:avLst/>
            </a:prstGeom>
            <a:ln w="63500">
              <a:solidFill>
                <a:srgbClr val="92D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線矢印コネクタ 31">
              <a:extLst>
                <a:ext uri="{FF2B5EF4-FFF2-40B4-BE49-F238E27FC236}">
                  <a16:creationId xmlns:a16="http://schemas.microsoft.com/office/drawing/2014/main" id="{9B574C30-1730-553A-42EE-CFE9EBF28490}"/>
                </a:ext>
              </a:extLst>
            </p:cNvPr>
            <p:cNvCxnSpPr>
              <a:cxnSpLocks/>
            </p:cNvCxnSpPr>
            <p:nvPr/>
          </p:nvCxnSpPr>
          <p:spPr>
            <a:xfrm>
              <a:off x="4809461" y="2325522"/>
              <a:ext cx="0" cy="2206142"/>
            </a:xfrm>
            <a:prstGeom prst="straightConnector1">
              <a:avLst/>
            </a:prstGeom>
            <a:ln w="63500">
              <a:solidFill>
                <a:srgbClr val="92D05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A5A5035-C3D0-F81D-8E37-3C55A43139DB}"/>
                </a:ext>
              </a:extLst>
            </p:cNvPr>
            <p:cNvSpPr txBox="1"/>
            <p:nvPr/>
          </p:nvSpPr>
          <p:spPr>
            <a:xfrm>
              <a:off x="5567193" y="2380319"/>
              <a:ext cx="2198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dirty="0">
                  <a:solidFill>
                    <a:schemeClr val="bg1"/>
                  </a:solidFill>
                </a:rPr>
                <a:t>Technology transfer</a:t>
              </a:r>
              <a:endParaRPr kumimoji="1" lang="ja-CA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5B154B2D-B7E7-43C4-FFC2-F3679E91288E}"/>
                </a:ext>
              </a:extLst>
            </p:cNvPr>
            <p:cNvSpPr txBox="1"/>
            <p:nvPr/>
          </p:nvSpPr>
          <p:spPr>
            <a:xfrm>
              <a:off x="5330617" y="2817500"/>
              <a:ext cx="47371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dirty="0">
                  <a:solidFill>
                    <a:schemeClr val="bg1"/>
                  </a:solidFill>
                </a:rPr>
                <a:t>Electronics, beam optics, cryogenics, DAQ…</a:t>
              </a:r>
              <a:endParaRPr kumimoji="1" lang="ja-CA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18E004D4-B9FD-F6EE-20DE-FC2894549C45}"/>
                </a:ext>
              </a:extLst>
            </p:cNvPr>
            <p:cNvSpPr txBox="1"/>
            <p:nvPr/>
          </p:nvSpPr>
          <p:spPr>
            <a:xfrm>
              <a:off x="2700000" y="2703279"/>
              <a:ext cx="20303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CA" altLang="ja-CA" dirty="0">
                  <a:solidFill>
                    <a:schemeClr val="bg1"/>
                  </a:solidFill>
                </a:rPr>
                <a:t>Detector crystals, new materials…</a:t>
              </a:r>
              <a:endParaRPr kumimoji="1" lang="ja-CA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9D0B781-6313-CA95-A817-30E4F44AAFA5}"/>
              </a:ext>
            </a:extLst>
          </p:cNvPr>
          <p:cNvSpPr txBox="1"/>
          <p:nvPr/>
        </p:nvSpPr>
        <p:spPr>
          <a:xfrm>
            <a:off x="8588570" y="5329310"/>
            <a:ext cx="22573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sz="3200" dirty="0"/>
              <a:t>Accelerator</a:t>
            </a:r>
            <a:endParaRPr kumimoji="1" lang="ja-CA" altLang="en-US" sz="3200" dirty="0"/>
          </a:p>
        </p:txBody>
      </p:sp>
    </p:spTree>
    <p:extLst>
      <p:ext uri="{BB962C8B-B14F-4D97-AF65-F5344CB8AC3E}">
        <p14:creationId xmlns:p14="http://schemas.microsoft.com/office/powerpoint/2010/main" val="61518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8CCD1-29DA-0F19-0E9F-CBDEF2FEB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3F03CE69-CD7D-EE44-0059-DAF896063BFF}"/>
              </a:ext>
            </a:extLst>
          </p:cNvPr>
          <p:cNvCxnSpPr>
            <a:cxnSpLocks/>
          </p:cNvCxnSpPr>
          <p:nvPr/>
        </p:nvCxnSpPr>
        <p:spPr>
          <a:xfrm>
            <a:off x="1610139" y="2929364"/>
            <a:ext cx="0" cy="356420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F9BC4188-6F6B-C6DD-11FD-D605E80B456F}"/>
              </a:ext>
            </a:extLst>
          </p:cNvPr>
          <p:cNvCxnSpPr/>
          <p:nvPr/>
        </p:nvCxnSpPr>
        <p:spPr>
          <a:xfrm>
            <a:off x="5711687" y="3429000"/>
            <a:ext cx="0" cy="3064564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B80533D-42CB-6C6E-85C8-6756B67E7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773" y="114591"/>
            <a:ext cx="8953827" cy="650329"/>
          </a:xfrm>
        </p:spPr>
        <p:txBody>
          <a:bodyPr>
            <a:normAutofit/>
          </a:bodyPr>
          <a:lstStyle/>
          <a:p>
            <a:r>
              <a:rPr lang="en-CA" sz="2800" dirty="0"/>
              <a:t>People Trajectories</a:t>
            </a:r>
            <a:endParaRPr lang="pl-PL" sz="2800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5EBA72E1-EF8B-C979-2A2F-F0737B08B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29" y="645649"/>
            <a:ext cx="4756511" cy="5847915"/>
          </a:xfrm>
        </p:spPr>
        <p:txBody>
          <a:bodyPr anchor="t" anchorCtr="0">
            <a:normAutofit/>
          </a:bodyPr>
          <a:lstStyle/>
          <a:p>
            <a:pPr lvl="1"/>
            <a:r>
              <a:rPr lang="en-CA" altLang="ja-CA" sz="2400" dirty="0"/>
              <a:t>Kenji Kojima </a:t>
            </a:r>
          </a:p>
          <a:p>
            <a:pPr lvl="1"/>
            <a:r>
              <a:rPr lang="en-CA" altLang="ja-CA" sz="2400" dirty="0"/>
              <a:t>1968 born in Niigata</a:t>
            </a:r>
          </a:p>
          <a:p>
            <a:pPr lvl="1"/>
            <a:endParaRPr lang="en-CA" altLang="ja-CA" sz="2400" dirty="0"/>
          </a:p>
          <a:p>
            <a:pPr lvl="1"/>
            <a:r>
              <a:rPr lang="en-CA" altLang="ja-CA" sz="2400" dirty="0"/>
              <a:t>1991 Nagamine gr.</a:t>
            </a:r>
          </a:p>
          <a:p>
            <a:pPr marL="457200" lvl="1" indent="0">
              <a:buNone/>
            </a:pPr>
            <a:r>
              <a:rPr lang="en-CA" altLang="ja-CA" sz="2400" dirty="0"/>
              <a:t>	UTMSL/KEK muon 	TRIUMF</a:t>
            </a:r>
            <a:r>
              <a:rPr lang="en-US" altLang="ja-CA" sz="2400" dirty="0"/>
              <a:t> </a:t>
            </a:r>
            <a:r>
              <a:rPr lang="en-CA" altLang="ja-CA" sz="2400" dirty="0">
                <a:solidFill>
                  <a:srgbClr val="FF0000"/>
                </a:solidFill>
              </a:rPr>
              <a:t>M9B</a:t>
            </a:r>
            <a:r>
              <a:rPr lang="en-CA" altLang="ja-CA" sz="2400" dirty="0"/>
              <a:t> expt. </a:t>
            </a:r>
          </a:p>
          <a:p>
            <a:pPr lvl="1"/>
            <a:r>
              <a:rPr lang="en-CA" altLang="ja-CA" sz="2400" dirty="0"/>
              <a:t>1996~ Columbia U.</a:t>
            </a:r>
          </a:p>
          <a:p>
            <a:pPr lvl="1"/>
            <a:r>
              <a:rPr lang="en-CA" altLang="ja-CA" sz="2400" dirty="0"/>
              <a:t>1998~ U. Tokyo</a:t>
            </a:r>
          </a:p>
          <a:p>
            <a:pPr lvl="1"/>
            <a:endParaRPr lang="en-CA" altLang="ja-CA" sz="2400" dirty="0"/>
          </a:p>
          <a:p>
            <a:pPr lvl="1"/>
            <a:r>
              <a:rPr lang="en-CA" altLang="ja-CA" sz="2400" dirty="0"/>
              <a:t>2009~ KEK, IMSS</a:t>
            </a:r>
          </a:p>
          <a:p>
            <a:pPr lvl="2"/>
            <a:r>
              <a:rPr lang="en-CA" altLang="ja-CA" sz="2400" dirty="0"/>
              <a:t>built µSR spectrometers</a:t>
            </a:r>
          </a:p>
          <a:p>
            <a:pPr lvl="1"/>
            <a:r>
              <a:rPr lang="en-CA" altLang="ja-CA" sz="2400" dirty="0"/>
              <a:t>2018~ TRIUMF</a:t>
            </a:r>
          </a:p>
          <a:p>
            <a:pPr lvl="1"/>
            <a:endParaRPr lang="en-CA" altLang="ja-CA" sz="2400" dirty="0"/>
          </a:p>
          <a:p>
            <a:pPr lvl="1"/>
            <a:r>
              <a:rPr lang="en-CA" altLang="ja-CA" sz="2400" dirty="0"/>
              <a:t>2025  M9B</a:t>
            </a:r>
            <a:r>
              <a:rPr lang="en-CA" altLang="ja-CA" sz="2400" dirty="0">
                <a:sym typeface="Wingdings" pitchFamily="2" charset="2"/>
              </a:rPr>
              <a:t>M9H</a:t>
            </a:r>
            <a:endParaRPr lang="en-CA" altLang="ja-CA" sz="2400" dirty="0"/>
          </a:p>
        </p:txBody>
      </p:sp>
      <p:sp>
        <p:nvSpPr>
          <p:cNvPr id="6" name="コンテンツ プレースホルダー 4">
            <a:extLst>
              <a:ext uri="{FF2B5EF4-FFF2-40B4-BE49-F238E27FC236}">
                <a16:creationId xmlns:a16="http://schemas.microsoft.com/office/drawing/2014/main" id="{AAFD57C1-3EE1-A4B7-1B3B-F2867713FAEC}"/>
              </a:ext>
            </a:extLst>
          </p:cNvPr>
          <p:cNvSpPr txBox="1">
            <a:spLocks/>
          </p:cNvSpPr>
          <p:nvPr/>
        </p:nvSpPr>
        <p:spPr>
          <a:xfrm>
            <a:off x="3335931" y="655190"/>
            <a:ext cx="4756515" cy="608821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CA" altLang="ja-CA" sz="2400" dirty="0"/>
              <a:t>Makoto Fujiwara</a:t>
            </a:r>
          </a:p>
          <a:p>
            <a:pPr marL="457200" lvl="1" indent="0">
              <a:buNone/>
            </a:pPr>
            <a:endParaRPr lang="en-CA" altLang="ja-CA" sz="2400" dirty="0"/>
          </a:p>
          <a:p>
            <a:pPr marL="457200" lvl="1" indent="0">
              <a:buNone/>
            </a:pPr>
            <a:endParaRPr lang="en-CA" altLang="ja-CA" sz="2400" dirty="0"/>
          </a:p>
          <a:p>
            <a:pPr lvl="1"/>
            <a:r>
              <a:rPr lang="en-CA" altLang="ja-CA" sz="2400" dirty="0"/>
              <a:t>1991 </a:t>
            </a:r>
            <a:r>
              <a:rPr lang="en-CA" altLang="ja-CA" sz="2400" dirty="0" err="1"/>
              <a:t>Torikai</a:t>
            </a:r>
            <a:r>
              <a:rPr lang="en-CA" altLang="ja-CA" sz="2400" dirty="0"/>
              <a:t> gr. </a:t>
            </a:r>
          </a:p>
          <a:p>
            <a:pPr marL="457200" lvl="1" indent="0">
              <a:buNone/>
            </a:pPr>
            <a:r>
              <a:rPr lang="en-CA" altLang="ja-CA" sz="2400" dirty="0"/>
              <a:t>	KEK muon user</a:t>
            </a:r>
          </a:p>
          <a:p>
            <a:pPr lvl="1"/>
            <a:r>
              <a:rPr lang="en-CA" altLang="ja-CA" sz="2400" dirty="0"/>
              <a:t>1992 UBC Gren Marshall gr.</a:t>
            </a:r>
          </a:p>
          <a:p>
            <a:pPr lvl="2"/>
            <a:r>
              <a:rPr lang="en-US" altLang="ja-CA" sz="2400" dirty="0"/>
              <a:t>µCF at TRIUMF</a:t>
            </a:r>
          </a:p>
          <a:p>
            <a:pPr lvl="1"/>
            <a:endParaRPr lang="en-US" altLang="ja-CA" sz="2400" dirty="0"/>
          </a:p>
          <a:p>
            <a:pPr lvl="1"/>
            <a:r>
              <a:rPr lang="en-US" altLang="ja-CA" sz="2400" dirty="0"/>
              <a:t>2005~ ALPHA at CERN</a:t>
            </a:r>
            <a:endParaRPr lang="en-CA" altLang="ja-CA" sz="2400" dirty="0"/>
          </a:p>
        </p:txBody>
      </p:sp>
      <p:sp>
        <p:nvSpPr>
          <p:cNvPr id="7" name="コンテンツ プレースホルダー 4">
            <a:extLst>
              <a:ext uri="{FF2B5EF4-FFF2-40B4-BE49-F238E27FC236}">
                <a16:creationId xmlns:a16="http://schemas.microsoft.com/office/drawing/2014/main" id="{461CE514-0AF7-6CB2-A22E-5ED6A1997909}"/>
              </a:ext>
            </a:extLst>
          </p:cNvPr>
          <p:cNvSpPr txBox="1">
            <a:spLocks/>
          </p:cNvSpPr>
          <p:nvPr/>
        </p:nvSpPr>
        <p:spPr>
          <a:xfrm>
            <a:off x="6407904" y="645649"/>
            <a:ext cx="4632650" cy="562262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CA" altLang="ja-CA" sz="2400" dirty="0"/>
              <a:t>Shoji Asai</a:t>
            </a:r>
          </a:p>
          <a:p>
            <a:pPr marL="457200" lvl="1" indent="0">
              <a:buNone/>
            </a:pPr>
            <a:endParaRPr lang="en-CA" altLang="ja-CA" sz="2400" dirty="0"/>
          </a:p>
          <a:p>
            <a:pPr marL="457200" lvl="1" indent="0">
              <a:buNone/>
            </a:pPr>
            <a:endParaRPr lang="en-CA" altLang="ja-CA" sz="2400" dirty="0"/>
          </a:p>
          <a:p>
            <a:pPr lvl="1"/>
            <a:r>
              <a:rPr lang="en-CA" altLang="ja-CA" sz="2400" dirty="0"/>
              <a:t>1990 </a:t>
            </a:r>
            <a:r>
              <a:rPr lang="en-CA" altLang="ja-CA" sz="2400" dirty="0" err="1"/>
              <a:t>Orito</a:t>
            </a:r>
            <a:r>
              <a:rPr lang="en-CA" altLang="ja-CA" sz="2400" dirty="0"/>
              <a:t> gr. </a:t>
            </a:r>
          </a:p>
          <a:p>
            <a:pPr lvl="1"/>
            <a:endParaRPr lang="en-CA" altLang="ja-CA" sz="2400" dirty="0"/>
          </a:p>
          <a:p>
            <a:pPr lvl="1"/>
            <a:endParaRPr lang="en-CA" altLang="ja-CA" sz="2400" dirty="0"/>
          </a:p>
          <a:p>
            <a:pPr lvl="1"/>
            <a:r>
              <a:rPr lang="en-CA" altLang="ja-CA" sz="2400" dirty="0"/>
              <a:t>ATLAS at CERN</a:t>
            </a:r>
          </a:p>
          <a:p>
            <a:pPr lvl="1"/>
            <a:endParaRPr lang="en-CA" altLang="ja-CA" sz="2400" dirty="0"/>
          </a:p>
          <a:p>
            <a:pPr lvl="1"/>
            <a:endParaRPr lang="en-CA" altLang="ja-CA" sz="2400" dirty="0"/>
          </a:p>
          <a:p>
            <a:pPr lvl="1"/>
            <a:endParaRPr lang="en-CA" altLang="ja-CA" sz="2400" dirty="0"/>
          </a:p>
          <a:p>
            <a:pPr marL="457200" lvl="1" indent="0">
              <a:buNone/>
            </a:pPr>
            <a:endParaRPr lang="en-CA" altLang="ja-CA" sz="2400" dirty="0"/>
          </a:p>
        </p:txBody>
      </p:sp>
      <p:sp>
        <p:nvSpPr>
          <p:cNvPr id="8" name="コンテンツ プレースホルダー 4">
            <a:extLst>
              <a:ext uri="{FF2B5EF4-FFF2-40B4-BE49-F238E27FC236}">
                <a16:creationId xmlns:a16="http://schemas.microsoft.com/office/drawing/2014/main" id="{8F19D1A4-B4FF-4D24-1911-4562E285E80E}"/>
              </a:ext>
            </a:extLst>
          </p:cNvPr>
          <p:cNvSpPr txBox="1">
            <a:spLocks/>
          </p:cNvSpPr>
          <p:nvPr/>
        </p:nvSpPr>
        <p:spPr>
          <a:xfrm>
            <a:off x="8306915" y="639023"/>
            <a:ext cx="4198353" cy="5622629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B0F0"/>
              </a:buClr>
              <a:buFont typeface="Wingdings" pitchFamily="2" charset="2"/>
              <a:buChar char="§"/>
              <a:defRPr sz="3200" b="0" i="0" kern="12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CA" altLang="ja-CA" sz="2400" dirty="0"/>
              <a:t>Toshiyuki  Azuma</a:t>
            </a:r>
          </a:p>
          <a:p>
            <a:pPr marL="457200" lvl="1" indent="0">
              <a:buNone/>
            </a:pPr>
            <a:endParaRPr lang="en-CA" altLang="ja-CA" sz="2400" dirty="0"/>
          </a:p>
          <a:p>
            <a:pPr marL="457200" lvl="1" indent="0">
              <a:buNone/>
            </a:pPr>
            <a:endParaRPr lang="en-CA" altLang="ja-CA" sz="2400" dirty="0"/>
          </a:p>
          <a:p>
            <a:pPr lvl="1"/>
            <a:endParaRPr lang="en-CA" altLang="ja-CA" sz="2400" dirty="0"/>
          </a:p>
          <a:p>
            <a:pPr marL="457200" lvl="1" indent="0">
              <a:buNone/>
            </a:pPr>
            <a:r>
              <a:rPr lang="en-CA" altLang="ja-CA" sz="2400" dirty="0"/>
              <a:t>	KEK muon user</a:t>
            </a:r>
          </a:p>
          <a:p>
            <a:pPr marL="457200" lvl="1" indent="0">
              <a:buNone/>
            </a:pPr>
            <a:endParaRPr lang="en-CA" altLang="ja-CA" sz="2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881FB75C-28D2-E705-9140-D40446DA12BE}"/>
              </a:ext>
            </a:extLst>
          </p:cNvPr>
          <p:cNvSpPr/>
          <p:nvPr/>
        </p:nvSpPr>
        <p:spPr>
          <a:xfrm>
            <a:off x="914400" y="2199861"/>
            <a:ext cx="10765887" cy="39756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8F6D26AA-611A-F044-AEA3-011B215BC7BB}"/>
              </a:ext>
            </a:extLst>
          </p:cNvPr>
          <p:cNvGrpSpPr/>
          <p:nvPr/>
        </p:nvGrpSpPr>
        <p:grpSpPr>
          <a:xfrm>
            <a:off x="6286845" y="3644162"/>
            <a:ext cx="5680025" cy="3131404"/>
            <a:chOff x="6286845" y="3644162"/>
            <a:chExt cx="5680025" cy="3131404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8AD7E1A7-4969-0C43-14A6-DD33FCE10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390541" y="3644162"/>
              <a:ext cx="4576329" cy="3131404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44D4E69-4A8D-5B8A-07F9-3CE32FA2E1CA}"/>
                </a:ext>
              </a:extLst>
            </p:cNvPr>
            <p:cNvSpPr txBox="1"/>
            <p:nvPr/>
          </p:nvSpPr>
          <p:spPr>
            <a:xfrm>
              <a:off x="8735558" y="4578661"/>
              <a:ext cx="126188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dirty="0"/>
                <a:t>Kusuo </a:t>
              </a:r>
            </a:p>
            <a:p>
              <a:r>
                <a:rPr kumimoji="1" lang="en-CA" altLang="ja-CA" dirty="0"/>
                <a:t>Nishiyama</a:t>
              </a:r>
            </a:p>
            <a:p>
              <a:r>
                <a:rPr kumimoji="1" lang="en-CA" altLang="ja-CA" dirty="0"/>
                <a:t>built </a:t>
              </a:r>
              <a:r>
                <a:rPr kumimoji="1" lang="en-CA" altLang="ja-CA" dirty="0">
                  <a:solidFill>
                    <a:srgbClr val="FF0000"/>
                  </a:solidFill>
                </a:rPr>
                <a:t>M9B</a:t>
              </a:r>
            </a:p>
            <a:p>
              <a:r>
                <a:rPr kumimoji="1" lang="en-CA" altLang="ja-CA" dirty="0"/>
                <a:t>In 1986</a:t>
              </a:r>
              <a:endParaRPr kumimoji="1" lang="ja-CA" altLang="en-US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DAB66F68-C4E0-D8BF-D276-CC5FDAB78458}"/>
                </a:ext>
              </a:extLst>
            </p:cNvPr>
            <p:cNvSpPr txBox="1"/>
            <p:nvPr/>
          </p:nvSpPr>
          <p:spPr>
            <a:xfrm>
              <a:off x="6286845" y="5053903"/>
              <a:ext cx="118064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dirty="0"/>
                <a:t>Yasunori</a:t>
              </a:r>
            </a:p>
            <a:p>
              <a:r>
                <a:rPr kumimoji="1" lang="en-CA" altLang="ja-CA" dirty="0"/>
                <a:t>Yamazaki</a:t>
              </a:r>
              <a:endParaRPr kumimoji="1" lang="ja-CA" altLang="en-US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8F9C2BE4-4B8C-73A9-6C38-E8F09ED7FE73}"/>
                </a:ext>
              </a:extLst>
            </p:cNvPr>
            <p:cNvSpPr txBox="1"/>
            <p:nvPr/>
          </p:nvSpPr>
          <p:spPr>
            <a:xfrm>
              <a:off x="10546588" y="3709202"/>
              <a:ext cx="11337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dirty="0">
                  <a:solidFill>
                    <a:schemeClr val="bg1"/>
                  </a:solidFill>
                </a:rPr>
                <a:t>Toshiyuki</a:t>
              </a:r>
            </a:p>
            <a:p>
              <a:r>
                <a:rPr kumimoji="1" lang="en-CA" altLang="ja-CA" dirty="0">
                  <a:solidFill>
                    <a:schemeClr val="bg1"/>
                  </a:solidFill>
                </a:rPr>
                <a:t>Azuma</a:t>
              </a:r>
              <a:endParaRPr kumimoji="1" lang="ja-CA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円弧 19">
            <a:extLst>
              <a:ext uri="{FF2B5EF4-FFF2-40B4-BE49-F238E27FC236}">
                <a16:creationId xmlns:a16="http://schemas.microsoft.com/office/drawing/2014/main" id="{AF910381-52A8-F4AB-F618-75B281AF1321}"/>
              </a:ext>
            </a:extLst>
          </p:cNvPr>
          <p:cNvSpPr/>
          <p:nvPr/>
        </p:nvSpPr>
        <p:spPr>
          <a:xfrm>
            <a:off x="2819205" y="1466187"/>
            <a:ext cx="4433816" cy="1755209"/>
          </a:xfrm>
          <a:prstGeom prst="arc">
            <a:avLst>
              <a:gd name="adj1" fmla="val 11676814"/>
              <a:gd name="adj2" fmla="val 20724316"/>
            </a:avLst>
          </a:prstGeom>
          <a:ln w="28575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sp>
        <p:nvSpPr>
          <p:cNvPr id="21" name="円弧 20">
            <a:extLst>
              <a:ext uri="{FF2B5EF4-FFF2-40B4-BE49-F238E27FC236}">
                <a16:creationId xmlns:a16="http://schemas.microsoft.com/office/drawing/2014/main" id="{6279E25B-CF4B-E412-35C0-9C8ADD3FAA8C}"/>
              </a:ext>
            </a:extLst>
          </p:cNvPr>
          <p:cNvSpPr/>
          <p:nvPr/>
        </p:nvSpPr>
        <p:spPr>
          <a:xfrm rot="19808210" flipV="1">
            <a:off x="6991860" y="3095359"/>
            <a:ext cx="1831849" cy="759362"/>
          </a:xfrm>
          <a:prstGeom prst="arc">
            <a:avLst>
              <a:gd name="adj1" fmla="val 11676814"/>
              <a:gd name="adj2" fmla="val 20724316"/>
            </a:avLst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</p:spTree>
    <p:extLst>
      <p:ext uri="{BB962C8B-B14F-4D97-AF65-F5344CB8AC3E}">
        <p14:creationId xmlns:p14="http://schemas.microsoft.com/office/powerpoint/2010/main" val="17381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 animBg="1"/>
      <p:bldP spid="20" grpId="0" animBg="1"/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385BD-84D0-1138-2D55-7528F7F32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3B3BEFBA-17F0-BC52-E7C2-7DBEA98922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0547"/>
            <a:ext cx="10864431" cy="67169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C0272B-718E-F67D-C745-84827586B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7774" y="110304"/>
            <a:ext cx="7248939" cy="650329"/>
          </a:xfrm>
        </p:spPr>
        <p:txBody>
          <a:bodyPr>
            <a:normAutofit/>
          </a:bodyPr>
          <a:lstStyle/>
          <a:p>
            <a:r>
              <a:rPr lang="en-CA" sz="3200" dirty="0"/>
              <a:t>(completed and operational 2026/1~)</a:t>
            </a:r>
            <a:endParaRPr lang="pl-PL" sz="3200" dirty="0"/>
          </a:p>
        </p:txBody>
      </p:sp>
      <p:pic>
        <p:nvPicPr>
          <p:cNvPr id="9" name="Picture 5">
            <a:extLst>
              <a:ext uri="{FF2B5EF4-FFF2-40B4-BE49-F238E27FC236}">
                <a16:creationId xmlns:a16="http://schemas.microsoft.com/office/drawing/2014/main" id="{49CBCEE8-23FC-5FFE-9E4F-A0B463769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133" y="4996070"/>
            <a:ext cx="2504596" cy="175162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A22A84A-D071-21B9-961D-078F9B07F23D}"/>
              </a:ext>
            </a:extLst>
          </p:cNvPr>
          <p:cNvSpPr txBox="1"/>
          <p:nvPr/>
        </p:nvSpPr>
        <p:spPr>
          <a:xfrm>
            <a:off x="10186323" y="4349739"/>
            <a:ext cx="2005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Old M9B solenoid</a:t>
            </a:r>
          </a:p>
          <a:p>
            <a:r>
              <a:rPr kumimoji="1" lang="en-CA" altLang="ja-CA" dirty="0"/>
              <a:t>(1986~2024)</a:t>
            </a:r>
            <a:endParaRPr kumimoji="1" lang="ja-CA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00F19B7-78DC-CA1F-6AFF-7C2AF50A72D4}"/>
              </a:ext>
            </a:extLst>
          </p:cNvPr>
          <p:cNvSpPr txBox="1"/>
          <p:nvPr/>
        </p:nvSpPr>
        <p:spPr>
          <a:xfrm>
            <a:off x="8971493" y="760633"/>
            <a:ext cx="18091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rgbClr val="0000FF"/>
                </a:solidFill>
              </a:rPr>
              <a:t>KEK</a:t>
            </a:r>
            <a:r>
              <a:rPr kumimoji="1" lang="en-CA" altLang="ja-CA" dirty="0"/>
              <a:t> magnets</a:t>
            </a:r>
          </a:p>
          <a:p>
            <a:r>
              <a:rPr kumimoji="1" lang="en-CA" altLang="ja-CA" dirty="0"/>
              <a:t>B3 and final Q’s</a:t>
            </a:r>
            <a:endParaRPr kumimoji="1" lang="ja-CA" altLang="en-US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8826B30-AB0B-1128-EE79-6FF81C92B561}"/>
              </a:ext>
            </a:extLst>
          </p:cNvPr>
          <p:cNvSpPr/>
          <p:nvPr/>
        </p:nvSpPr>
        <p:spPr>
          <a:xfrm>
            <a:off x="190500" y="1854200"/>
            <a:ext cx="3441700" cy="330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pic>
        <p:nvPicPr>
          <p:cNvPr id="4098" name="Picture 2" descr="Mahdiar Khosravi - Equipment &amp; System Design Specialist at ...">
            <a:extLst>
              <a:ext uri="{FF2B5EF4-FFF2-40B4-BE49-F238E27FC236}">
                <a16:creationId xmlns:a16="http://schemas.microsoft.com/office/drawing/2014/main" id="{7A68F87F-C6BC-3C11-81FB-19B10735B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1044" y="1443603"/>
            <a:ext cx="1580456" cy="1580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4102587-9F26-4DA0-CE71-88B602CA05DB}"/>
              </a:ext>
            </a:extLst>
          </p:cNvPr>
          <p:cNvSpPr txBox="1"/>
          <p:nvPr/>
        </p:nvSpPr>
        <p:spPr>
          <a:xfrm>
            <a:off x="10221257" y="3016851"/>
            <a:ext cx="1980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Project Engineer</a:t>
            </a:r>
          </a:p>
          <a:p>
            <a:r>
              <a:rPr kumimoji="1" lang="en-CA" altLang="ja-CA" dirty="0" err="1"/>
              <a:t>Mahdiar</a:t>
            </a:r>
            <a:r>
              <a:rPr kumimoji="1" lang="en-CA" altLang="ja-CA" dirty="0"/>
              <a:t> Khosravi</a:t>
            </a:r>
          </a:p>
        </p:txBody>
      </p:sp>
    </p:spTree>
    <p:extLst>
      <p:ext uri="{BB962C8B-B14F-4D97-AF65-F5344CB8AC3E}">
        <p14:creationId xmlns:p14="http://schemas.microsoft.com/office/powerpoint/2010/main" val="1824714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2047D7-B6A5-DD9C-C16A-C5C32569D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75" y="118296"/>
            <a:ext cx="10291329" cy="650329"/>
          </a:xfrm>
        </p:spPr>
        <p:txBody>
          <a:bodyPr>
            <a:normAutofit/>
          </a:bodyPr>
          <a:lstStyle/>
          <a:p>
            <a:r>
              <a:rPr kumimoji="1" lang="en-CA" altLang="ja-CA" sz="3200" dirty="0"/>
              <a:t>1. The first negative muonic X-ray measurement</a:t>
            </a:r>
            <a:endParaRPr kumimoji="1" lang="ja-CA" altLang="en-US" sz="32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C774FC4-27D1-0E68-4E7E-0D620F22D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918" y="665755"/>
            <a:ext cx="9993470" cy="3939398"/>
          </a:xfrm>
        </p:spPr>
        <p:txBody>
          <a:bodyPr anchor="t" anchorCtr="0">
            <a:normAutofit/>
          </a:bodyPr>
          <a:lstStyle/>
          <a:p>
            <a:r>
              <a:rPr kumimoji="1" lang="en-CA" altLang="ja-CA" sz="2800" dirty="0" err="1"/>
              <a:t>Rurie</a:t>
            </a:r>
            <a:r>
              <a:rPr kumimoji="1" lang="en-CA" altLang="ja-CA" sz="2800" dirty="0"/>
              <a:t> Mizuno </a:t>
            </a:r>
          </a:p>
          <a:p>
            <a:pPr lvl="1"/>
            <a:r>
              <a:rPr kumimoji="1" lang="en-CA" altLang="ja-CA" sz="2400" dirty="0"/>
              <a:t>2025/4~2026/2 (JSPS oversea fellow at TRIUMF)</a:t>
            </a:r>
          </a:p>
          <a:p>
            <a:pPr lvl="1"/>
            <a:r>
              <a:rPr kumimoji="1" lang="en-CA" altLang="ja-CA" sz="2400" dirty="0"/>
              <a:t>2026/3~ (Riken postdoc at Nishina Centre)</a:t>
            </a:r>
            <a:endParaRPr kumimoji="1" lang="ja-CA" altLang="en-US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E745780-2824-EB06-D8C3-7ABC60BA5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2231" y="118296"/>
            <a:ext cx="1949664" cy="2147826"/>
          </a:xfrm>
          <a:prstGeom prst="rect">
            <a:avLst/>
          </a:prstGeom>
        </p:spPr>
      </p:pic>
      <p:pic>
        <p:nvPicPr>
          <p:cNvPr id="5" name="Picture 2" descr="page14image20607168">
            <a:extLst>
              <a:ext uri="{FF2B5EF4-FFF2-40B4-BE49-F238E27FC236}">
                <a16:creationId xmlns:a16="http://schemas.microsoft.com/office/drawing/2014/main" id="{25DB5066-DE0C-9A99-5F10-DB46F0BAD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44" y="2145566"/>
            <a:ext cx="4175127" cy="467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D1E7764-B647-09DD-684E-9D2B55C99116}"/>
              </a:ext>
            </a:extLst>
          </p:cNvPr>
          <p:cNvSpPr txBox="1"/>
          <p:nvPr/>
        </p:nvSpPr>
        <p:spPr>
          <a:xfrm>
            <a:off x="2678779" y="680962"/>
            <a:ext cx="73852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sz="2400" dirty="0"/>
              <a:t>+ Kris Starosta gr. (SFU) and TRIUMF </a:t>
            </a:r>
            <a:r>
              <a:rPr kumimoji="1" lang="en-CA" altLang="ja-CA" sz="2400" dirty="0" err="1"/>
              <a:t>Nucl</a:t>
            </a:r>
            <a:r>
              <a:rPr kumimoji="1" lang="en-CA" altLang="ja-CA" sz="2400" dirty="0"/>
              <a:t>. Phys. gr.</a:t>
            </a:r>
            <a:endParaRPr kumimoji="1" lang="ja-CA" altLang="en-US" sz="2400" dirty="0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772ED7B9-1ACA-2230-0136-99B5430E6B1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216" t="14878" r="14462" b="22665"/>
          <a:stretch>
            <a:fillRect/>
          </a:stretch>
        </p:blipFill>
        <p:spPr>
          <a:xfrm rot="5400000">
            <a:off x="3404032" y="2783450"/>
            <a:ext cx="4694830" cy="3419062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F0DC8A3-CB9F-9F73-6B46-A003A3992BA7}"/>
              </a:ext>
            </a:extLst>
          </p:cNvPr>
          <p:cNvSpPr txBox="1"/>
          <p:nvPr/>
        </p:nvSpPr>
        <p:spPr>
          <a:xfrm>
            <a:off x="-10639" y="2266122"/>
            <a:ext cx="4006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Octo-Pi</a:t>
            </a:r>
            <a:r>
              <a:rPr kumimoji="1" lang="en-US" altLang="ja-CA" dirty="0"/>
              <a:t> </a:t>
            </a:r>
            <a:r>
              <a:rPr kumimoji="1" lang="en-CA" altLang="ja-CA" dirty="0"/>
              <a:t>(</a:t>
            </a:r>
            <a:r>
              <a:rPr kumimoji="1" lang="en-CA" altLang="ja-CA" dirty="0" err="1"/>
              <a:t>HPGe</a:t>
            </a:r>
            <a:r>
              <a:rPr kumimoji="1" lang="en-CA" altLang="ja-CA" dirty="0"/>
              <a:t>                      array for</a:t>
            </a:r>
          </a:p>
          <a:p>
            <a:r>
              <a:rPr kumimoji="1" lang="en-CA" altLang="ja-CA" dirty="0"/>
              <a:t> Gamma-ray )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0D55C4A-E04C-6420-5803-6D157A8037EF}"/>
              </a:ext>
            </a:extLst>
          </p:cNvPr>
          <p:cNvSpPr txBox="1"/>
          <p:nvPr/>
        </p:nvSpPr>
        <p:spPr>
          <a:xfrm>
            <a:off x="5837414" y="2170784"/>
            <a:ext cx="16979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/>
                </a:solidFill>
              </a:rPr>
              <a:t>Identical frame</a:t>
            </a:r>
          </a:p>
          <a:p>
            <a:r>
              <a:rPr kumimoji="1" lang="en-CA" altLang="ja-CA" dirty="0">
                <a:solidFill>
                  <a:schemeClr val="bg1"/>
                </a:solidFill>
              </a:rPr>
              <a:t>with Octo-Pi</a:t>
            </a:r>
            <a:endParaRPr kumimoji="1" lang="ja-CA" altLang="en-US" dirty="0">
              <a:solidFill>
                <a:schemeClr val="bg1"/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0F89339-A07F-B609-88E1-4DC8BE39A01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-83" r="4434" b="622"/>
          <a:stretch>
            <a:fillRect/>
          </a:stretch>
        </p:blipFill>
        <p:spPr>
          <a:xfrm>
            <a:off x="7502144" y="3137854"/>
            <a:ext cx="4642965" cy="3639707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7A448A97-0D64-A4DD-D9FE-8830793A8D87}"/>
              </a:ext>
            </a:extLst>
          </p:cNvPr>
          <p:cNvSpPr txBox="1"/>
          <p:nvPr/>
        </p:nvSpPr>
        <p:spPr>
          <a:xfrm>
            <a:off x="7502145" y="2727787"/>
            <a:ext cx="1623563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JP" err="1">
                <a:latin typeface="Helvetica"/>
                <a:cs typeface="Helvetica"/>
              </a:rPr>
              <a:t>HPGe</a:t>
            </a:r>
            <a:r>
              <a:rPr lang="en-JP">
                <a:latin typeface="Helvetica"/>
                <a:cs typeface="Helvetica"/>
              </a:rPr>
              <a:t> w/BGO</a:t>
            </a:r>
          </a:p>
        </p:txBody>
      </p:sp>
      <p:cxnSp>
        <p:nvCxnSpPr>
          <p:cNvPr id="13" name="直線矢印コネクタ 12">
            <a:extLst>
              <a:ext uri="{FF2B5EF4-FFF2-40B4-BE49-F238E27FC236}">
                <a16:creationId xmlns:a16="http://schemas.microsoft.com/office/drawing/2014/main" id="{0DED6207-4398-34CF-6629-140037E1DB72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8034649" y="3097119"/>
            <a:ext cx="279278" cy="177099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">
            <a:extLst>
              <a:ext uri="{FF2B5EF4-FFF2-40B4-BE49-F238E27FC236}">
                <a16:creationId xmlns:a16="http://schemas.microsoft.com/office/drawing/2014/main" id="{465C103A-A59A-DE03-E6D8-9916D6A3B12C}"/>
              </a:ext>
            </a:extLst>
          </p:cNvPr>
          <p:cNvSpPr txBox="1"/>
          <p:nvPr/>
        </p:nvSpPr>
        <p:spPr>
          <a:xfrm>
            <a:off x="6502400" y="5322967"/>
            <a:ext cx="1344131" cy="1200329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dirty="0">
                <a:latin typeface="Helvetica"/>
                <a:cs typeface="Helvetica"/>
              </a:rPr>
              <a:t>Organic glass sci. for neutron energy</a:t>
            </a:r>
            <a:endParaRPr lang="en-JP">
              <a:latin typeface="Helvetica"/>
              <a:cs typeface="Helvetica"/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CBB6F3EB-393F-D784-308B-B8815216F8D5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7846531" y="5697327"/>
            <a:ext cx="3006999" cy="22580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C4B15E0-399A-2E31-010D-C621431D59C8}"/>
              </a:ext>
            </a:extLst>
          </p:cNvPr>
          <p:cNvCxnSpPr>
            <a:cxnSpLocks/>
            <a:stCxn id="17" idx="3"/>
          </p:cNvCxnSpPr>
          <p:nvPr/>
        </p:nvCxnSpPr>
        <p:spPr>
          <a:xfrm flipV="1">
            <a:off x="7846531" y="5697327"/>
            <a:ext cx="899904" cy="22580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">
            <a:extLst>
              <a:ext uri="{FF2B5EF4-FFF2-40B4-BE49-F238E27FC236}">
                <a16:creationId xmlns:a16="http://schemas.microsoft.com/office/drawing/2014/main" id="{12AF6715-6052-DA1C-8BDF-BAC451C61B7F}"/>
              </a:ext>
            </a:extLst>
          </p:cNvPr>
          <p:cNvSpPr txBox="1"/>
          <p:nvPr/>
        </p:nvSpPr>
        <p:spPr>
          <a:xfrm>
            <a:off x="9067525" y="2468789"/>
            <a:ext cx="3137729" cy="646331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CA" dirty="0">
                <a:latin typeface="Helvetica"/>
                <a:cs typeface="Helvetica"/>
              </a:rPr>
              <a:t>Plastic sci. for neutron TOF</a:t>
            </a:r>
          </a:p>
          <a:p>
            <a:r>
              <a:rPr lang="en-CA" dirty="0">
                <a:latin typeface="Helvetica"/>
                <a:cs typeface="Helvetica"/>
              </a:rPr>
              <a:t>(Gren Marshall’s </a:t>
            </a:r>
            <a:r>
              <a:rPr lang="en-CA" dirty="0" err="1">
                <a:latin typeface="Helvetica"/>
                <a:cs typeface="Helvetica"/>
              </a:rPr>
              <a:t>SiPM</a:t>
            </a:r>
            <a:r>
              <a:rPr lang="en-CA" dirty="0">
                <a:latin typeface="Helvetica"/>
                <a:cs typeface="Helvetica"/>
              </a:rPr>
              <a:t> used)</a:t>
            </a:r>
            <a:endParaRPr lang="en-JP">
              <a:latin typeface="Helvetica"/>
              <a:cs typeface="Helvetica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3268CDF7-D526-9B90-5377-6E002C942B79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9690281" y="3115120"/>
            <a:ext cx="946109" cy="118047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A92A60A9-E2E5-FB62-1142-B7BCE67C1047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10300394" y="3115120"/>
            <a:ext cx="335996" cy="179058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0A53355D-8A1B-ADEB-D3D0-F3F8261F6511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9601200" y="3115120"/>
            <a:ext cx="1035190" cy="22580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AB78CC90-0E4B-1504-4363-7226485E3BE5}"/>
              </a:ext>
            </a:extLst>
          </p:cNvPr>
          <p:cNvCxnSpPr>
            <a:cxnSpLocks/>
          </p:cNvCxnSpPr>
          <p:nvPr/>
        </p:nvCxnSpPr>
        <p:spPr>
          <a:xfrm>
            <a:off x="10636390" y="3137854"/>
            <a:ext cx="1136510" cy="20437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1255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A6015A-BA67-D98C-5699-83FB7841B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880" y="118297"/>
            <a:ext cx="4791677" cy="637078"/>
          </a:xfrm>
        </p:spPr>
        <p:txBody>
          <a:bodyPr>
            <a:normAutofit/>
          </a:bodyPr>
          <a:lstStyle/>
          <a:p>
            <a:r>
              <a:rPr kumimoji="1" lang="en-CA" altLang="ja-CA" sz="2800" dirty="0"/>
              <a:t>Idea of </a:t>
            </a:r>
            <a:r>
              <a:rPr kumimoji="1" lang="en-CA" altLang="ja-CA" sz="2800" dirty="0" err="1"/>
              <a:t>Rurie’s</a:t>
            </a:r>
            <a:r>
              <a:rPr kumimoji="1" lang="en-CA" altLang="ja-CA" sz="2800" dirty="0"/>
              <a:t> experiment</a:t>
            </a:r>
            <a:endParaRPr kumimoji="1" lang="ja-CA" altLang="en-US" sz="28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247E4D6-7C23-4BE8-30AA-A9509029B4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80" y="1244600"/>
            <a:ext cx="3454400" cy="43688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C01BE5-7F9A-D82F-5291-9D5660BCC344}"/>
              </a:ext>
            </a:extLst>
          </p:cNvPr>
          <p:cNvSpPr txBox="1"/>
          <p:nvPr/>
        </p:nvSpPr>
        <p:spPr>
          <a:xfrm>
            <a:off x="470576" y="663042"/>
            <a:ext cx="6217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sz="2400" dirty="0"/>
              <a:t>Two fission modes for &gt;Uranium (Actinides) </a:t>
            </a:r>
            <a:endParaRPr kumimoji="1" lang="ja-CA" altLang="en-US" sz="24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25CA2A1-C7E7-E629-2CA1-211894F326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5578" y="1244600"/>
            <a:ext cx="4495800" cy="4368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12336F4-A53D-43AE-6816-5F8211D9AA9A}"/>
              </a:ext>
            </a:extLst>
          </p:cNvPr>
          <p:cNvSpPr txBox="1"/>
          <p:nvPr/>
        </p:nvSpPr>
        <p:spPr>
          <a:xfrm>
            <a:off x="124880" y="5733293"/>
            <a:ext cx="33435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CA" dirty="0"/>
              <a:t>Negative muon stays with the fission product: </a:t>
            </a:r>
            <a:r>
              <a:rPr kumimoji="1" lang="en-CA" altLang="ja-CA" dirty="0">
                <a:solidFill>
                  <a:srgbClr val="FF0000"/>
                </a:solidFill>
              </a:rPr>
              <a:t>muonic X-ray analysis of n-rich rare isotopes</a:t>
            </a:r>
            <a:endParaRPr kumimoji="1" lang="ja-CA" altLang="en-US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E9FFBB9-B994-FE47-2934-72D529C7090D}"/>
              </a:ext>
            </a:extLst>
          </p:cNvPr>
          <p:cNvSpPr txBox="1"/>
          <p:nvPr/>
        </p:nvSpPr>
        <p:spPr>
          <a:xfrm>
            <a:off x="3637721" y="5933348"/>
            <a:ext cx="46515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CA" sz="2800" dirty="0"/>
              <a:t>Initial target material is </a:t>
            </a:r>
            <a:r>
              <a:rPr kumimoji="1" lang="en-CA" altLang="ja-CA" sz="2800" baseline="30000" dirty="0">
                <a:solidFill>
                  <a:srgbClr val="FF0000"/>
                </a:solidFill>
              </a:rPr>
              <a:t>238</a:t>
            </a:r>
            <a:r>
              <a:rPr kumimoji="1" lang="en-CA" altLang="ja-CA" sz="2800" dirty="0">
                <a:solidFill>
                  <a:srgbClr val="FF0000"/>
                </a:solidFill>
              </a:rPr>
              <a:t>U</a:t>
            </a:r>
            <a:endParaRPr kumimoji="1" lang="ja-CA" altLang="en-US" sz="2800" dirty="0">
              <a:solidFill>
                <a:srgbClr val="FF0000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5A25BFA-28DE-1246-09F5-3459E1613C0B}"/>
              </a:ext>
            </a:extLst>
          </p:cNvPr>
          <p:cNvGrpSpPr/>
          <p:nvPr/>
        </p:nvGrpSpPr>
        <p:grpSpPr>
          <a:xfrm>
            <a:off x="7143920" y="0"/>
            <a:ext cx="4923200" cy="2464904"/>
            <a:chOff x="7143920" y="0"/>
            <a:chExt cx="4923200" cy="2464904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81117DC6-8619-3D69-96F4-578CB7BA5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43920" y="0"/>
              <a:ext cx="4923200" cy="2464904"/>
            </a:xfrm>
            <a:prstGeom prst="rect">
              <a:avLst/>
            </a:prstGeom>
          </p:spPr>
        </p:pic>
        <p:sp>
          <p:nvSpPr>
            <p:cNvPr id="9" name="円/楕円 8">
              <a:extLst>
                <a:ext uri="{FF2B5EF4-FFF2-40B4-BE49-F238E27FC236}">
                  <a16:creationId xmlns:a16="http://schemas.microsoft.com/office/drawing/2014/main" id="{856EAE23-918D-FC41-105E-00CE54647CC1}"/>
                </a:ext>
              </a:extLst>
            </p:cNvPr>
            <p:cNvSpPr/>
            <p:nvPr/>
          </p:nvSpPr>
          <p:spPr>
            <a:xfrm rot="19652118">
              <a:off x="8641633" y="1287746"/>
              <a:ext cx="1581945" cy="15949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CA" altLang="en-US"/>
            </a:p>
          </p:txBody>
        </p:sp>
        <p:sp>
          <p:nvSpPr>
            <p:cNvPr id="10" name="円/楕円 9">
              <a:extLst>
                <a:ext uri="{FF2B5EF4-FFF2-40B4-BE49-F238E27FC236}">
                  <a16:creationId xmlns:a16="http://schemas.microsoft.com/office/drawing/2014/main" id="{F11F0DA2-1960-648E-F9F1-BDC818F3502F}"/>
                </a:ext>
              </a:extLst>
            </p:cNvPr>
            <p:cNvSpPr/>
            <p:nvPr/>
          </p:nvSpPr>
          <p:spPr>
            <a:xfrm>
              <a:off x="10633103" y="372511"/>
              <a:ext cx="233205" cy="234665"/>
            </a:xfrm>
            <a:prstGeom prst="ellipse">
              <a:avLst/>
            </a:prstGeom>
            <a:noFill/>
            <a:ln w="571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CA" altLang="en-US"/>
            </a:p>
          </p:txBody>
        </p:sp>
        <p:sp>
          <p:nvSpPr>
            <p:cNvPr id="12" name="円弧 11">
              <a:extLst>
                <a:ext uri="{FF2B5EF4-FFF2-40B4-BE49-F238E27FC236}">
                  <a16:creationId xmlns:a16="http://schemas.microsoft.com/office/drawing/2014/main" id="{922F4D10-DDC6-6661-37C4-B50056402B2F}"/>
                </a:ext>
              </a:extLst>
            </p:cNvPr>
            <p:cNvSpPr/>
            <p:nvPr/>
          </p:nvSpPr>
          <p:spPr>
            <a:xfrm rot="8982079">
              <a:off x="9338202" y="131589"/>
              <a:ext cx="1496333" cy="1405654"/>
            </a:xfrm>
            <a:prstGeom prst="arc">
              <a:avLst>
                <a:gd name="adj1" fmla="val 11676814"/>
                <a:gd name="adj2" fmla="val 20724316"/>
              </a:avLst>
            </a:prstGeom>
            <a:ln w="28575">
              <a:solidFill>
                <a:srgbClr val="00B0F0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CA" altLang="en-US"/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5FFC0F12-218D-41A1-B679-B13D5B57726A}"/>
              </a:ext>
            </a:extLst>
          </p:cNvPr>
          <p:cNvGrpSpPr/>
          <p:nvPr/>
        </p:nvGrpSpPr>
        <p:grpSpPr>
          <a:xfrm>
            <a:off x="8350790" y="2837415"/>
            <a:ext cx="3634511" cy="3177461"/>
            <a:chOff x="8261329" y="2555832"/>
            <a:chExt cx="3634511" cy="3177461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C013E2BB-1FB8-1FE5-0CD6-628C94801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2995" t="29162" r="39563" b="30821"/>
            <a:stretch>
              <a:fillRect/>
            </a:stretch>
          </p:blipFill>
          <p:spPr>
            <a:xfrm>
              <a:off x="10381171" y="2614770"/>
              <a:ext cx="1411504" cy="2744304"/>
            </a:xfrm>
            <a:prstGeom prst="rect">
              <a:avLst/>
            </a:prstGeom>
          </p:spPr>
        </p:pic>
        <p:grpSp>
          <p:nvGrpSpPr>
            <p:cNvPr id="16" name="Group 12">
              <a:extLst>
                <a:ext uri="{FF2B5EF4-FFF2-40B4-BE49-F238E27FC236}">
                  <a16:creationId xmlns:a16="http://schemas.microsoft.com/office/drawing/2014/main" id="{17B43B89-9170-E752-434B-33D8D2BA0854}"/>
                </a:ext>
              </a:extLst>
            </p:cNvPr>
            <p:cNvGrpSpPr/>
            <p:nvPr/>
          </p:nvGrpSpPr>
          <p:grpSpPr>
            <a:xfrm>
              <a:off x="8428715" y="2911607"/>
              <a:ext cx="1697409" cy="2336254"/>
              <a:chOff x="3829313" y="1364264"/>
              <a:chExt cx="2912783" cy="3563522"/>
            </a:xfrm>
          </p:grpSpPr>
          <p:sp>
            <p:nvSpPr>
              <p:cNvPr id="17" name="Rectangle 7">
                <a:extLst>
                  <a:ext uri="{FF2B5EF4-FFF2-40B4-BE49-F238E27FC236}">
                    <a16:creationId xmlns:a16="http://schemas.microsoft.com/office/drawing/2014/main" id="{59FDFD59-14ED-64F8-B5A6-7D476AB6F326}"/>
                  </a:ext>
                </a:extLst>
              </p:cNvPr>
              <p:cNvSpPr/>
              <p:nvPr/>
            </p:nvSpPr>
            <p:spPr>
              <a:xfrm>
                <a:off x="4473149" y="1972004"/>
                <a:ext cx="735020" cy="2955782"/>
              </a:xfrm>
              <a:prstGeom prst="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JP"/>
              </a:p>
            </p:txBody>
          </p:sp>
          <p:sp>
            <p:nvSpPr>
              <p:cNvPr id="18" name="Rectangle 8">
                <a:extLst>
                  <a:ext uri="{FF2B5EF4-FFF2-40B4-BE49-F238E27FC236}">
                    <a16:creationId xmlns:a16="http://schemas.microsoft.com/office/drawing/2014/main" id="{AF9A0A7D-6F77-9753-415B-F427F6A0E256}"/>
                  </a:ext>
                </a:extLst>
              </p:cNvPr>
              <p:cNvSpPr/>
              <p:nvPr/>
            </p:nvSpPr>
            <p:spPr>
              <a:xfrm flipH="1">
                <a:off x="5595723" y="1474317"/>
                <a:ext cx="78455" cy="2588863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JP"/>
              </a:p>
            </p:txBody>
          </p:sp>
          <p:sp>
            <p:nvSpPr>
              <p:cNvPr id="19" name="Rectangle 10">
                <a:extLst>
                  <a:ext uri="{FF2B5EF4-FFF2-40B4-BE49-F238E27FC236}">
                    <a16:creationId xmlns:a16="http://schemas.microsoft.com/office/drawing/2014/main" id="{96A82C44-0469-1C3E-C0EC-88B19FE9AAAC}"/>
                  </a:ext>
                </a:extLst>
              </p:cNvPr>
              <p:cNvSpPr/>
              <p:nvPr/>
            </p:nvSpPr>
            <p:spPr>
              <a:xfrm>
                <a:off x="3829313" y="1364264"/>
                <a:ext cx="376120" cy="2808967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JP"/>
              </a:p>
            </p:txBody>
          </p:sp>
          <p:sp>
            <p:nvSpPr>
              <p:cNvPr id="20" name="Rectangle 5">
                <a:extLst>
                  <a:ext uri="{FF2B5EF4-FFF2-40B4-BE49-F238E27FC236}">
                    <a16:creationId xmlns:a16="http://schemas.microsoft.com/office/drawing/2014/main" id="{6100E466-49E4-4233-DEAA-388115B300F8}"/>
                  </a:ext>
                </a:extLst>
              </p:cNvPr>
              <p:cNvSpPr/>
              <p:nvPr/>
            </p:nvSpPr>
            <p:spPr>
              <a:xfrm>
                <a:off x="4549260" y="2108498"/>
                <a:ext cx="570155" cy="1320501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U</a:t>
                </a:r>
                <a:endParaRPr lang="en-JP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Straight Arrow Connector 11">
                <a:extLst>
                  <a:ext uri="{FF2B5EF4-FFF2-40B4-BE49-F238E27FC236}">
                    <a16:creationId xmlns:a16="http://schemas.microsoft.com/office/drawing/2014/main" id="{196BFDF2-D715-6916-F637-6F974E62529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919921" y="2768749"/>
                <a:ext cx="1822175" cy="0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5">
              <a:extLst>
                <a:ext uri="{FF2B5EF4-FFF2-40B4-BE49-F238E27FC236}">
                  <a16:creationId xmlns:a16="http://schemas.microsoft.com/office/drawing/2014/main" id="{7FB3677B-75DA-37A9-7138-7160A39B0BEF}"/>
                </a:ext>
              </a:extLst>
            </p:cNvPr>
            <p:cNvSpPr/>
            <p:nvPr/>
          </p:nvSpPr>
          <p:spPr>
            <a:xfrm>
              <a:off x="8845018" y="4276558"/>
              <a:ext cx="332255" cy="1356182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/>
                <a:t>PMT</a:t>
              </a:r>
              <a:endParaRPr lang="en-JP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A6A63BFB-2EBF-B266-7A7D-621E5635616A}"/>
                </a:ext>
              </a:extLst>
            </p:cNvPr>
            <p:cNvSpPr txBox="1"/>
            <p:nvPr/>
          </p:nvSpPr>
          <p:spPr>
            <a:xfrm>
              <a:off x="8261329" y="2555832"/>
              <a:ext cx="9709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CA" altLang="ja-CA" dirty="0"/>
                <a:t>Veto</a:t>
              </a:r>
            </a:p>
            <a:p>
              <a:pPr algn="r"/>
              <a:r>
                <a:rPr kumimoji="1" lang="en-CA" altLang="ja-CA" dirty="0"/>
                <a:t>6mm</a:t>
              </a:r>
              <a:endParaRPr kumimoji="1" lang="ja-CA" altLang="en-US" dirty="0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9047B9F0-550C-D180-3979-EA7C2D5E86F4}"/>
                </a:ext>
              </a:extLst>
            </p:cNvPr>
            <p:cNvSpPr txBox="1"/>
            <p:nvPr/>
          </p:nvSpPr>
          <p:spPr>
            <a:xfrm>
              <a:off x="9008190" y="2560579"/>
              <a:ext cx="12747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dirty="0"/>
                <a:t>Thin Muon</a:t>
              </a:r>
            </a:p>
            <a:p>
              <a:pPr algn="r"/>
              <a:r>
                <a:rPr kumimoji="1" lang="en-CA" altLang="ja-CA" dirty="0"/>
                <a:t>t 3mm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96CC883-E97D-F67F-425E-57D74D36F0AB}"/>
                </a:ext>
              </a:extLst>
            </p:cNvPr>
            <p:cNvSpPr txBox="1"/>
            <p:nvPr/>
          </p:nvSpPr>
          <p:spPr>
            <a:xfrm>
              <a:off x="10282898" y="5363961"/>
              <a:ext cx="16129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baseline="30000" dirty="0"/>
                <a:t>238</a:t>
              </a:r>
              <a:r>
                <a:rPr kumimoji="1" lang="en-CA" altLang="ja-CA" dirty="0"/>
                <a:t>U + liq. Sci.</a:t>
              </a:r>
              <a:endParaRPr kumimoji="1" lang="ja-CA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80261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70B139B-1F29-D1C9-5822-1B8AD07883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779"/>
          <a:stretch>
            <a:fillRect/>
          </a:stretch>
        </p:blipFill>
        <p:spPr>
          <a:xfrm>
            <a:off x="3686522" y="607932"/>
            <a:ext cx="3245599" cy="3084532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B0304A4-E743-D10D-5658-EC400D88DD97}"/>
              </a:ext>
            </a:extLst>
          </p:cNvPr>
          <p:cNvSpPr txBox="1"/>
          <p:nvPr/>
        </p:nvSpPr>
        <p:spPr>
          <a:xfrm>
            <a:off x="3904682" y="4170216"/>
            <a:ext cx="29885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CA" dirty="0"/>
              <a:t>We were expecting that Uranium fission gives much</a:t>
            </a:r>
            <a:r>
              <a:rPr kumimoji="1" lang="en-US" altLang="ja-CA" dirty="0"/>
              <a:t> </a:t>
            </a:r>
            <a:r>
              <a:rPr kumimoji="1" lang="en-CA" altLang="ja-CA" dirty="0"/>
              <a:t>brighter</a:t>
            </a:r>
            <a:r>
              <a:rPr kumimoji="1" lang="en-US" altLang="ja-CA" dirty="0"/>
              <a:t> </a:t>
            </a:r>
            <a:r>
              <a:rPr kumimoji="1" lang="en-CA" altLang="ja-CA" dirty="0"/>
              <a:t>signal</a:t>
            </a:r>
            <a:r>
              <a:rPr kumimoji="1" lang="en-US" altLang="ja-CA" dirty="0"/>
              <a:t> </a:t>
            </a:r>
            <a:r>
              <a:rPr kumimoji="1" lang="en-CA" altLang="ja-CA" dirty="0"/>
              <a:t>than</a:t>
            </a:r>
            <a:r>
              <a:rPr kumimoji="1" lang="en-US" altLang="ja-CA" dirty="0"/>
              <a:t> </a:t>
            </a:r>
            <a:r>
              <a:rPr kumimoji="1" lang="en-CA" altLang="ja-CA" dirty="0"/>
              <a:t>single</a:t>
            </a:r>
            <a:r>
              <a:rPr kumimoji="1" lang="en-US" altLang="ja-CA" dirty="0"/>
              <a:t> </a:t>
            </a:r>
            <a:r>
              <a:rPr kumimoji="1" lang="en-CA" altLang="ja-CA" dirty="0"/>
              <a:t>muon / electron event </a:t>
            </a:r>
          </a:p>
          <a:p>
            <a:r>
              <a:rPr kumimoji="1" lang="en-CA" altLang="ja-CA" dirty="0">
                <a:sym typeface="Wingdings" pitchFamily="2" charset="2"/>
              </a:rPr>
              <a:t> </a:t>
            </a:r>
            <a:r>
              <a:rPr kumimoji="1" lang="en-CA" altLang="ja-CA" dirty="0">
                <a:solidFill>
                  <a:srgbClr val="FF0000"/>
                </a:solidFill>
                <a:sym typeface="Wingdings" pitchFamily="2" charset="2"/>
              </a:rPr>
              <a:t>No, muon signal dominates liq. scintillator.</a:t>
            </a:r>
            <a:endParaRPr kumimoji="1" lang="en-CA" altLang="ja-CA" dirty="0">
              <a:solidFill>
                <a:srgbClr val="FF0000"/>
              </a:solidFill>
            </a:endParaRP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4C65D7E0-9293-4CB5-E509-804880BEA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656" y="48212"/>
            <a:ext cx="5125423" cy="3368135"/>
          </a:xfrm>
          <a:prstGeom prst="rect">
            <a:avLst/>
          </a:prstGeom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10D081C1-C1DF-EB7B-FB03-CED710B3B4AD}"/>
              </a:ext>
            </a:extLst>
          </p:cNvPr>
          <p:cNvSpPr txBox="1"/>
          <p:nvPr/>
        </p:nvSpPr>
        <p:spPr>
          <a:xfrm>
            <a:off x="7676368" y="3272650"/>
            <a:ext cx="4068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Thin </a:t>
            </a:r>
            <a:r>
              <a:rPr lang="en-JP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Muon </a:t>
            </a:r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counter pulse height</a:t>
            </a:r>
            <a:r>
              <a:rPr lang="en-JP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JP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(a.u.)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85CDFAC-7E36-726A-E93C-6A18B4DAD529}"/>
              </a:ext>
            </a:extLst>
          </p:cNvPr>
          <p:cNvSpPr txBox="1"/>
          <p:nvPr/>
        </p:nvSpPr>
        <p:spPr>
          <a:xfrm rot="16200000">
            <a:off x="2030136" y="2235380"/>
            <a:ext cx="2916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Liq. Sci. pulse height (</a:t>
            </a:r>
            <a:r>
              <a:rPr kumimoji="1" lang="en-CA" altLang="ja-CA" dirty="0" err="1"/>
              <a:t>a.u</a:t>
            </a:r>
            <a:r>
              <a:rPr kumimoji="1" lang="en-CA" altLang="ja-CA" dirty="0"/>
              <a:t>.)</a:t>
            </a:r>
            <a:endParaRPr kumimoji="1" lang="ja-CA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5971F00-5C01-6B20-D6B6-9CF9BAC0DE50}"/>
              </a:ext>
            </a:extLst>
          </p:cNvPr>
          <p:cNvSpPr txBox="1"/>
          <p:nvPr/>
        </p:nvSpPr>
        <p:spPr>
          <a:xfrm>
            <a:off x="4788950" y="3540654"/>
            <a:ext cx="1150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Time (ns)</a:t>
            </a:r>
            <a:endParaRPr kumimoji="1" lang="ja-CA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39B8728-1404-D162-B8F5-197FA6179167}"/>
              </a:ext>
            </a:extLst>
          </p:cNvPr>
          <p:cNvSpPr txBox="1"/>
          <p:nvPr/>
        </p:nvSpPr>
        <p:spPr>
          <a:xfrm>
            <a:off x="6282147" y="351248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800</a:t>
            </a:r>
            <a:endParaRPr kumimoji="1" lang="ja-CA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F6ACB81-2E88-449B-A938-740426919DEB}"/>
              </a:ext>
            </a:extLst>
          </p:cNvPr>
          <p:cNvSpPr txBox="1"/>
          <p:nvPr/>
        </p:nvSpPr>
        <p:spPr>
          <a:xfrm>
            <a:off x="3931174" y="343248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0</a:t>
            </a:r>
            <a:endParaRPr kumimoji="1" lang="ja-CA" altLang="en-US" dirty="0"/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470028B2-52AC-0188-7262-46CB7DA51450}"/>
              </a:ext>
            </a:extLst>
          </p:cNvPr>
          <p:cNvSpPr txBox="1"/>
          <p:nvPr/>
        </p:nvSpPr>
        <p:spPr>
          <a:xfrm rot="16200000">
            <a:off x="6313811" y="1181204"/>
            <a:ext cx="1502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Counts (</a:t>
            </a:r>
            <a:r>
              <a:rPr lang="en-CA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a.u</a:t>
            </a:r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.)</a:t>
            </a:r>
            <a:endParaRPr lang="en-JP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3F7B7B4-7D67-F364-1363-6898FB39C684}"/>
              </a:ext>
            </a:extLst>
          </p:cNvPr>
          <p:cNvSpPr txBox="1"/>
          <p:nvPr/>
        </p:nvSpPr>
        <p:spPr>
          <a:xfrm>
            <a:off x="7543800" y="190014"/>
            <a:ext cx="364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e</a:t>
            </a:r>
            <a:r>
              <a:rPr kumimoji="1" lang="en-CA" altLang="ja-CA" baseline="30000" dirty="0"/>
              <a:t>-</a:t>
            </a:r>
            <a:endParaRPr kumimoji="1" lang="ja-CA" altLang="en-US" baseline="30000" dirty="0"/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392D59B3-2002-2BBD-D619-04164C824982}"/>
              </a:ext>
            </a:extLst>
          </p:cNvPr>
          <p:cNvSpPr txBox="1"/>
          <p:nvPr/>
        </p:nvSpPr>
        <p:spPr>
          <a:xfrm>
            <a:off x="8104836" y="414105"/>
            <a:ext cx="506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µ</a:t>
            </a:r>
            <a:r>
              <a:rPr lang="en-CA" baseline="30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</a:t>
            </a:r>
            <a:endParaRPr lang="en-JP" baseline="300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1C1FFB6D-74C7-C4D1-5ABA-7D56975C5273}"/>
              </a:ext>
            </a:extLst>
          </p:cNvPr>
          <p:cNvSpPr txBox="1"/>
          <p:nvPr/>
        </p:nvSpPr>
        <p:spPr>
          <a:xfrm>
            <a:off x="8957876" y="777289"/>
            <a:ext cx="257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 x µ</a:t>
            </a:r>
            <a:r>
              <a:rPr lang="en-CA" baseline="30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 </a:t>
            </a:r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(within 500ns)</a:t>
            </a:r>
            <a:endParaRPr lang="en-JP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E65D1026-820C-EED3-362B-BB3D08F26D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8475" y="3601013"/>
            <a:ext cx="4884563" cy="3162302"/>
          </a:xfrm>
          <a:prstGeom prst="rect">
            <a:avLst/>
          </a:prstGeom>
        </p:spPr>
      </p:pic>
      <p:sp>
        <p:nvSpPr>
          <p:cNvPr id="20" name="TextBox 4">
            <a:extLst>
              <a:ext uri="{FF2B5EF4-FFF2-40B4-BE49-F238E27FC236}">
                <a16:creationId xmlns:a16="http://schemas.microsoft.com/office/drawing/2014/main" id="{9B9EEA98-392A-AF35-0BA8-A281CE404A02}"/>
              </a:ext>
            </a:extLst>
          </p:cNvPr>
          <p:cNvSpPr txBox="1"/>
          <p:nvPr/>
        </p:nvSpPr>
        <p:spPr>
          <a:xfrm>
            <a:off x="9680024" y="6163636"/>
            <a:ext cx="2252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JP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Veto</a:t>
            </a:r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counter</a:t>
            </a:r>
            <a:r>
              <a:rPr lang="en-JP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JP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(a.u.)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905C53FC-F0CD-1C6C-3444-B02DDDE8C4E3}"/>
              </a:ext>
            </a:extLst>
          </p:cNvPr>
          <p:cNvSpPr txBox="1"/>
          <p:nvPr/>
        </p:nvSpPr>
        <p:spPr>
          <a:xfrm rot="16200000">
            <a:off x="5800875" y="4738542"/>
            <a:ext cx="27651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Thin </a:t>
            </a:r>
            <a:r>
              <a:rPr lang="en-JP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Muon</a:t>
            </a:r>
            <a:r>
              <a:rPr lang="en-CA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counter </a:t>
            </a:r>
            <a:r>
              <a:rPr lang="en-JP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(</a:t>
            </a:r>
            <a:r>
              <a:rPr lang="en-JP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a.u.)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33E6900-56CD-337C-4833-3588A7B4742B}"/>
              </a:ext>
            </a:extLst>
          </p:cNvPr>
          <p:cNvSpPr txBox="1"/>
          <p:nvPr/>
        </p:nvSpPr>
        <p:spPr>
          <a:xfrm>
            <a:off x="73649" y="727053"/>
            <a:ext cx="33611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altLang="ja-CA" dirty="0">
                <a:ea typeface="Hiragino Kaku Gothic ProN W3" panose="020B0300000000000000" pitchFamily="34" charset="-128"/>
              </a:rPr>
              <a:t>Commissioning of M9H</a:t>
            </a:r>
          </a:p>
          <a:p>
            <a:endParaRPr lang="en-CA" altLang="ja-CA" u="sng" dirty="0">
              <a:ea typeface="Hiragino Kaku Gothic ProN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u="sng" dirty="0">
                <a:ea typeface="Hiragino Kaku Gothic ProN W3" panose="020B0300000000000000" pitchFamily="34" charset="-128"/>
              </a:rPr>
              <a:t>01/28~29 2026</a:t>
            </a:r>
          </a:p>
          <a:p>
            <a:r>
              <a:rPr lang="en-CA" altLang="ja-CA" dirty="0">
                <a:ea typeface="Hiragino Kaku Gothic ProN W3" panose="020B0300000000000000" pitchFamily="34" charset="-128"/>
              </a:rPr>
              <a:t>	(Positive muon)</a:t>
            </a:r>
          </a:p>
          <a:p>
            <a:r>
              <a:rPr lang="en-CA" altLang="ja-CA" dirty="0">
                <a:ea typeface="Hiragino Kaku Gothic ProN W3" panose="020B0300000000000000" pitchFamily="34" charset="-128"/>
              </a:rPr>
              <a:t>	60, 90 MeV/c, </a:t>
            </a:r>
          </a:p>
          <a:p>
            <a:r>
              <a:rPr lang="en-CA" altLang="ja-CA" dirty="0">
                <a:ea typeface="Hiragino Kaku Gothic ProN W3" panose="020B0300000000000000" pitchFamily="34" charset="-128"/>
              </a:rPr>
              <a:t>	max</a:t>
            </a:r>
            <a:r>
              <a:rPr lang="en-CA" altLang="ja-CA" dirty="0">
                <a:solidFill>
                  <a:srgbClr val="FF0000"/>
                </a:solidFill>
                <a:ea typeface="Hiragino Kaku Gothic ProN W3" panose="020B0300000000000000" pitchFamily="34" charset="-128"/>
              </a:rPr>
              <a:t>. 80k </a:t>
            </a:r>
            <a:r>
              <a:rPr kumimoji="1" lang="en-CA" altLang="ja-CA" dirty="0">
                <a:solidFill>
                  <a:srgbClr val="FF0000"/>
                </a:solidFill>
              </a:rPr>
              <a:t>µ+/</a:t>
            </a:r>
            <a:r>
              <a:rPr kumimoji="1" lang="en-CA" altLang="ja-CA" dirty="0"/>
              <a:t>sec</a:t>
            </a:r>
          </a:p>
          <a:p>
            <a:r>
              <a:rPr kumimoji="1" lang="en-CA" altLang="ja-CA" dirty="0"/>
              <a:t>	(one Q magnet is off)</a:t>
            </a:r>
          </a:p>
          <a:p>
            <a:endParaRPr lang="en-CA" altLang="ja-CA" dirty="0">
              <a:ea typeface="Hiragino Kaku Gothic ProN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u="sng" dirty="0">
                <a:ea typeface="Hiragino Kaku Gothic ProN W3" panose="020B0300000000000000" pitchFamily="34" charset="-128"/>
              </a:rPr>
              <a:t>01/29~02/02 2026</a:t>
            </a:r>
            <a:r>
              <a:rPr lang="en-CA" altLang="ja-CA" dirty="0">
                <a:ea typeface="Hiragino Kaku Gothic ProN W3" panose="020B0300000000000000" pitchFamily="34" charset="-128"/>
              </a:rPr>
              <a:t> </a:t>
            </a:r>
          </a:p>
          <a:p>
            <a:r>
              <a:rPr lang="en-CA" altLang="ja-CA" dirty="0">
                <a:ea typeface="Hiragino Kaku Gothic ProN W3" panose="020B0300000000000000" pitchFamily="34" charset="-128"/>
              </a:rPr>
              <a:t>	(Negative muon)</a:t>
            </a:r>
          </a:p>
          <a:p>
            <a:r>
              <a:rPr lang="en-CA" altLang="ja-CA" dirty="0">
                <a:ea typeface="Hiragino Kaku Gothic ProN W3" panose="020B0300000000000000" pitchFamily="34" charset="-128"/>
              </a:rPr>
              <a:t>	</a:t>
            </a:r>
            <a:r>
              <a:rPr lang="en-CA" altLang="ja-CA" dirty="0">
                <a:solidFill>
                  <a:srgbClr val="0000FF"/>
                </a:solidFill>
                <a:ea typeface="Hiragino Kaku Gothic ProN W3" panose="020B0300000000000000" pitchFamily="34" charset="-128"/>
              </a:rPr>
              <a:t>60 MeV/c </a:t>
            </a:r>
            <a:r>
              <a:rPr lang="en-CA" altLang="ja-CA" dirty="0">
                <a:ea typeface="Hiragino Kaku Gothic ProN W3" panose="020B0300000000000000" pitchFamily="34" charset="-128"/>
              </a:rPr>
              <a:t>+ X-ray</a:t>
            </a:r>
          </a:p>
          <a:p>
            <a:r>
              <a:rPr lang="en-CA" altLang="ja-CA" dirty="0">
                <a:ea typeface="Hiragino Kaku Gothic ProN W3" panose="020B0300000000000000" pitchFamily="34" charset="-128"/>
              </a:rPr>
              <a:t>	10~</a:t>
            </a:r>
            <a:r>
              <a:rPr lang="en-CA" altLang="ja-CA" dirty="0">
                <a:solidFill>
                  <a:srgbClr val="0000FF"/>
                </a:solidFill>
                <a:ea typeface="Hiragino Kaku Gothic ProN W3" panose="020B0300000000000000" pitchFamily="34" charset="-128"/>
              </a:rPr>
              <a:t>50k µ-</a:t>
            </a:r>
            <a:r>
              <a:rPr lang="en-CA" altLang="ja-CA" dirty="0">
                <a:ea typeface="Hiragino Kaku Gothic ProN W3" panose="020B0300000000000000" pitchFamily="34" charset="-128"/>
              </a:rPr>
              <a:t>/sec</a:t>
            </a:r>
          </a:p>
          <a:p>
            <a:r>
              <a:rPr lang="en-CA" altLang="ja-CA" dirty="0">
                <a:ea typeface="Hiragino Kaku Gothic ProN W3" panose="020B0300000000000000" pitchFamily="34" charset="-128"/>
              </a:rPr>
              <a:t>	</a:t>
            </a:r>
            <a:r>
              <a:rPr lang="en-CA" altLang="ja-CA" dirty="0">
                <a:solidFill>
                  <a:srgbClr val="0000FF"/>
                </a:solidFill>
                <a:ea typeface="Hiragino Kaku Gothic ProN W3" panose="020B0300000000000000" pitchFamily="34" charset="-128"/>
              </a:rPr>
              <a:t>10~15%</a:t>
            </a:r>
            <a:r>
              <a:rPr lang="en-CA" altLang="ja-CA" dirty="0">
                <a:ea typeface="Hiragino Kaku Gothic ProN W3" panose="020B0300000000000000" pitchFamily="34" charset="-128"/>
              </a:rPr>
              <a:t> </a:t>
            </a:r>
            <a:r>
              <a:rPr lang="en-CA" altLang="ja-CA" dirty="0">
                <a:solidFill>
                  <a:srgbClr val="0000FF"/>
                </a:solidFill>
                <a:ea typeface="Hiragino Kaku Gothic ProN W3" panose="020B0300000000000000" pitchFamily="34" charset="-128"/>
              </a:rPr>
              <a:t>e- contamination</a:t>
            </a:r>
            <a:r>
              <a:rPr lang="en-CA" altLang="ja-CA" dirty="0">
                <a:ea typeface="Hiragino Kaku Gothic ProN W3" panose="020B0300000000000000" pitchFamily="34" charset="-128"/>
              </a:rPr>
              <a:t>.</a:t>
            </a:r>
          </a:p>
          <a:p>
            <a:endParaRPr lang="en-CA" altLang="ja-CA" dirty="0">
              <a:ea typeface="Hiragino Kaku Gothic ProN W3" panose="020B0300000000000000" pitchFamily="34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dirty="0">
                <a:ea typeface="Hiragino Kaku Gothic ProN W3" panose="020B0300000000000000" pitchFamily="34" charset="-128"/>
              </a:rPr>
              <a:t>02/02 2026 (Mon)~ </a:t>
            </a:r>
          </a:p>
          <a:p>
            <a:r>
              <a:rPr lang="en-CA" altLang="ja-CA" dirty="0">
                <a:ea typeface="Hiragino Kaku Gothic ProN W3" panose="020B0300000000000000" pitchFamily="34" charset="-128"/>
              </a:rPr>
              <a:t>	long shutdown 2026</a:t>
            </a:r>
            <a:endParaRPr lang="en-JP" altLang="ja-CA" dirty="0">
              <a:ea typeface="Hiragino Kaku Gothic ProN W3" panose="020B0300000000000000" pitchFamily="34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ECF0150-81EF-FA22-110B-ACD7BC3D8509}"/>
              </a:ext>
            </a:extLst>
          </p:cNvPr>
          <p:cNvSpPr txBox="1"/>
          <p:nvPr/>
        </p:nvSpPr>
        <p:spPr>
          <a:xfrm rot="20241735">
            <a:off x="5418467" y="278402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>
                    <a:lumMod val="65000"/>
                  </a:schemeClr>
                </a:solidFill>
              </a:rPr>
              <a:t>Preliminary</a:t>
            </a:r>
            <a:endParaRPr kumimoji="1" lang="ja-CA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84EEDEC-C06B-0524-F76A-29287AC0FC30}"/>
              </a:ext>
            </a:extLst>
          </p:cNvPr>
          <p:cNvSpPr txBox="1"/>
          <p:nvPr/>
        </p:nvSpPr>
        <p:spPr>
          <a:xfrm rot="20241735">
            <a:off x="7599543" y="2393631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>
                    <a:lumMod val="65000"/>
                  </a:schemeClr>
                </a:solidFill>
              </a:rPr>
              <a:t>Preliminary</a:t>
            </a:r>
            <a:endParaRPr kumimoji="1" lang="ja-CA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28BF3A2-FB82-D793-EC3F-2520C1902D9A}"/>
              </a:ext>
            </a:extLst>
          </p:cNvPr>
          <p:cNvSpPr txBox="1"/>
          <p:nvPr/>
        </p:nvSpPr>
        <p:spPr>
          <a:xfrm rot="20241735">
            <a:off x="9658872" y="39855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>
                    <a:lumMod val="65000"/>
                  </a:schemeClr>
                </a:solidFill>
              </a:rPr>
              <a:t>Preliminary</a:t>
            </a:r>
            <a:endParaRPr kumimoji="1" lang="ja-CA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A81BFD52-BDCB-97F1-CCDF-31B5B370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628" y="144800"/>
            <a:ext cx="7550414" cy="650329"/>
          </a:xfrm>
        </p:spPr>
        <p:txBody>
          <a:bodyPr>
            <a:normAutofit/>
          </a:bodyPr>
          <a:lstStyle/>
          <a:p>
            <a:r>
              <a:rPr kumimoji="1" lang="en-CA" altLang="ja-CA" sz="2400" dirty="0"/>
              <a:t>Muon was already too bright with liq. scintillator !</a:t>
            </a:r>
            <a:endParaRPr kumimoji="1" lang="ja-CA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654812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40BE85-F3C8-EBD7-54AC-D6F146D85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930" y="132523"/>
            <a:ext cx="8953827" cy="650329"/>
          </a:xfrm>
        </p:spPr>
        <p:txBody>
          <a:bodyPr>
            <a:normAutofit/>
          </a:bodyPr>
          <a:lstStyle/>
          <a:p>
            <a:r>
              <a:rPr kumimoji="1" lang="en-CA" altLang="ja-CA" sz="3200" dirty="0"/>
              <a:t>Muonic X-ray spectrum of Uranium</a:t>
            </a:r>
            <a:endParaRPr kumimoji="1" lang="ja-CA" altLang="en-US" sz="32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876A3E4-4AD4-47B8-31AB-81E7086098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5777" y="1240050"/>
            <a:ext cx="6096000" cy="4157343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210E3531-E305-03D5-8527-F455080C4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776" y="1240050"/>
            <a:ext cx="6096001" cy="4036907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8FBFFE9-0A01-F142-5279-82BB7D13CE6C}"/>
              </a:ext>
            </a:extLst>
          </p:cNvPr>
          <p:cNvSpPr txBox="1"/>
          <p:nvPr/>
        </p:nvSpPr>
        <p:spPr>
          <a:xfrm>
            <a:off x="712151" y="1135982"/>
            <a:ext cx="19992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U + liq. scintillator</a:t>
            </a:r>
            <a:endParaRPr kumimoji="1" lang="ja-CA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2C585A6-1111-1CBB-17F5-0A3E0E8B8C79}"/>
              </a:ext>
            </a:extLst>
          </p:cNvPr>
          <p:cNvSpPr txBox="1"/>
          <p:nvPr/>
        </p:nvSpPr>
        <p:spPr>
          <a:xfrm>
            <a:off x="8015406" y="2927451"/>
            <a:ext cx="130837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U (3d</a:t>
            </a:r>
            <a:r>
              <a:rPr kumimoji="1" lang="en-CA" altLang="ja-CA" dirty="0">
                <a:sym typeface="Wingdings" pitchFamily="2" charset="2"/>
              </a:rPr>
              <a:t>2p)</a:t>
            </a:r>
            <a:endParaRPr kumimoji="1" lang="ja-CA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4C1B310-0131-32E3-A484-79B84B25063E}"/>
              </a:ext>
            </a:extLst>
          </p:cNvPr>
          <p:cNvSpPr txBox="1"/>
          <p:nvPr/>
        </p:nvSpPr>
        <p:spPr>
          <a:xfrm>
            <a:off x="8893948" y="2048289"/>
            <a:ext cx="13725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 err="1"/>
              <a:t>Te</a:t>
            </a:r>
            <a:r>
              <a:rPr kumimoji="1" lang="en-CA" altLang="ja-CA" dirty="0"/>
              <a:t> (2p</a:t>
            </a:r>
            <a:r>
              <a:rPr kumimoji="1" lang="en-CA" altLang="ja-CA" dirty="0">
                <a:sym typeface="Wingdings" pitchFamily="2" charset="2"/>
              </a:rPr>
              <a:t>1s)</a:t>
            </a:r>
            <a:endParaRPr kumimoji="1" lang="ja-CA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2E7B64A-4FE4-1514-472A-80B94BEEAB41}"/>
              </a:ext>
            </a:extLst>
          </p:cNvPr>
          <p:cNvSpPr txBox="1"/>
          <p:nvPr/>
        </p:nvSpPr>
        <p:spPr>
          <a:xfrm rot="16200000">
            <a:off x="5701261" y="2168269"/>
            <a:ext cx="15183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Counts (</a:t>
            </a:r>
            <a:r>
              <a:rPr kumimoji="1" lang="en-CA" altLang="ja-CA" dirty="0" err="1"/>
              <a:t>a.u</a:t>
            </a:r>
            <a:r>
              <a:rPr kumimoji="1" lang="en-CA" altLang="ja-CA" dirty="0"/>
              <a:t>.)</a:t>
            </a:r>
            <a:endParaRPr kumimoji="1" lang="ja-CA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6C958EE-6C78-4999-8E36-9334816E102E}"/>
              </a:ext>
            </a:extLst>
          </p:cNvPr>
          <p:cNvSpPr txBox="1"/>
          <p:nvPr/>
        </p:nvSpPr>
        <p:spPr>
          <a:xfrm rot="16200000">
            <a:off x="-561069" y="2183898"/>
            <a:ext cx="15183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Counts (</a:t>
            </a:r>
            <a:r>
              <a:rPr kumimoji="1" lang="en-CA" altLang="ja-CA" dirty="0" err="1"/>
              <a:t>a.u</a:t>
            </a:r>
            <a:r>
              <a:rPr kumimoji="1" lang="en-CA" altLang="ja-CA" dirty="0"/>
              <a:t>.)</a:t>
            </a:r>
            <a:endParaRPr kumimoji="1" lang="ja-CA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1E67F41-CBE4-0204-D253-3A22BEBBCCE5}"/>
              </a:ext>
            </a:extLst>
          </p:cNvPr>
          <p:cNvSpPr txBox="1"/>
          <p:nvPr/>
        </p:nvSpPr>
        <p:spPr>
          <a:xfrm>
            <a:off x="2282467" y="4354029"/>
            <a:ext cx="261001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U (6</a:t>
            </a:r>
            <a:r>
              <a:rPr kumimoji="1" lang="en-CA" altLang="ja-CA" dirty="0">
                <a:sym typeface="Wingdings" pitchFamily="2" charset="2"/>
              </a:rPr>
              <a:t>5g) 294+297 keV</a:t>
            </a:r>
            <a:endParaRPr kumimoji="1" lang="ja-CA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AB1EFE7-A67B-A776-AA85-E3BD7B16FE96}"/>
              </a:ext>
            </a:extLst>
          </p:cNvPr>
          <p:cNvSpPr txBox="1"/>
          <p:nvPr/>
        </p:nvSpPr>
        <p:spPr>
          <a:xfrm>
            <a:off x="7060433" y="963051"/>
            <a:ext cx="489602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kumimoji="1" lang="en-CA" altLang="ja-CA" dirty="0"/>
              <a:t>UTe2 Superconductor: µSR sample degraded.</a:t>
            </a:r>
          </a:p>
          <a:p>
            <a:pPr algn="r"/>
            <a:r>
              <a:rPr kumimoji="1" lang="en-CA" altLang="ja-CA" dirty="0"/>
              <a:t>Courtesy from </a:t>
            </a:r>
            <a:r>
              <a:rPr kumimoji="1" lang="en-CA" altLang="ja-CA" dirty="0" err="1"/>
              <a:t>Dunsiger</a:t>
            </a:r>
            <a:r>
              <a:rPr kumimoji="1" lang="en-CA" altLang="ja-CA" dirty="0"/>
              <a:t> et al.</a:t>
            </a:r>
            <a:endParaRPr kumimoji="1" lang="ja-CA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4A7884B-63A6-D8C5-8789-7D5BA4EED8AC}"/>
              </a:ext>
            </a:extLst>
          </p:cNvPr>
          <p:cNvSpPr txBox="1"/>
          <p:nvPr/>
        </p:nvSpPr>
        <p:spPr>
          <a:xfrm>
            <a:off x="3587472" y="5152509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X-ray Energy (keV)</a:t>
            </a:r>
            <a:endParaRPr kumimoji="1" lang="ja-CA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384AFCE-EDEB-47CC-0D45-D6B764A6E172}"/>
              </a:ext>
            </a:extLst>
          </p:cNvPr>
          <p:cNvSpPr txBox="1"/>
          <p:nvPr/>
        </p:nvSpPr>
        <p:spPr>
          <a:xfrm>
            <a:off x="9809711" y="5152509"/>
            <a:ext cx="214674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X-ray Energy (keV)</a:t>
            </a:r>
            <a:endParaRPr kumimoji="1" lang="ja-CA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B2791D4-90A1-6073-248F-2643E6925930}"/>
              </a:ext>
            </a:extLst>
          </p:cNvPr>
          <p:cNvSpPr txBox="1"/>
          <p:nvPr/>
        </p:nvSpPr>
        <p:spPr>
          <a:xfrm>
            <a:off x="10808066" y="1714418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3.6MeV</a:t>
            </a:r>
            <a:endParaRPr kumimoji="1" lang="ja-CA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A04277-BF1B-3B07-E272-33A8C5C1E7DD}"/>
              </a:ext>
            </a:extLst>
          </p:cNvPr>
          <p:cNvSpPr txBox="1"/>
          <p:nvPr/>
        </p:nvSpPr>
        <p:spPr>
          <a:xfrm>
            <a:off x="2594588" y="5980821"/>
            <a:ext cx="89537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sz="2000" dirty="0"/>
              <a:t>First Uranium (and Tellurium) muonic X-ray signals from M9H were observed !</a:t>
            </a:r>
            <a:endParaRPr kumimoji="1" lang="ja-CA" altLang="en-US" sz="20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FEAFCAB-F02F-9E3F-D38E-E53A484EB85A}"/>
              </a:ext>
            </a:extLst>
          </p:cNvPr>
          <p:cNvSpPr txBox="1"/>
          <p:nvPr/>
        </p:nvSpPr>
        <p:spPr>
          <a:xfrm rot="20241735">
            <a:off x="7064476" y="1957850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>
                    <a:lumMod val="65000"/>
                  </a:schemeClr>
                </a:solidFill>
              </a:rPr>
              <a:t>Preliminary</a:t>
            </a:r>
            <a:endParaRPr kumimoji="1" lang="ja-CA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EE30A75-2590-F4F0-9616-217CFA029047}"/>
              </a:ext>
            </a:extLst>
          </p:cNvPr>
          <p:cNvSpPr txBox="1"/>
          <p:nvPr/>
        </p:nvSpPr>
        <p:spPr>
          <a:xfrm rot="20241735">
            <a:off x="828397" y="4169363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>
                    <a:lumMod val="65000"/>
                  </a:schemeClr>
                </a:solidFill>
              </a:rPr>
              <a:t>Preliminary</a:t>
            </a:r>
            <a:endParaRPr kumimoji="1" lang="ja-CA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407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6B6A21-FCBC-C906-CADB-AEA2C3683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694" y="145970"/>
            <a:ext cx="8953827" cy="650329"/>
          </a:xfrm>
        </p:spPr>
        <p:txBody>
          <a:bodyPr>
            <a:normAutofit/>
          </a:bodyPr>
          <a:lstStyle/>
          <a:p>
            <a:r>
              <a:rPr kumimoji="1" lang="en-CA" altLang="ja-CA" sz="2800" dirty="0"/>
              <a:t>Negative muon experiments in the future</a:t>
            </a:r>
            <a:endParaRPr kumimoji="1" lang="ja-CA" altLang="en-US" sz="2800" dirty="0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7CF8EE56-406F-A325-ACD3-EB7B6F88C8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4232"/>
          <a:stretch>
            <a:fillRect/>
          </a:stretch>
        </p:blipFill>
        <p:spPr>
          <a:xfrm>
            <a:off x="542898" y="2081300"/>
            <a:ext cx="3234978" cy="255148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118891B-9F25-68BD-DEDF-96E337A9846F}"/>
              </a:ext>
            </a:extLst>
          </p:cNvPr>
          <p:cNvSpPr txBox="1"/>
          <p:nvPr/>
        </p:nvSpPr>
        <p:spPr>
          <a:xfrm>
            <a:off x="314325" y="700081"/>
            <a:ext cx="37044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CA" dirty="0"/>
              <a:t>Nuclear physics experiments</a:t>
            </a:r>
          </a:p>
          <a:p>
            <a:r>
              <a:rPr kumimoji="1" lang="en-CA" altLang="ja-CA" dirty="0" err="1">
                <a:solidFill>
                  <a:srgbClr val="0000FF"/>
                </a:solidFill>
              </a:rPr>
              <a:t>Rurie’s</a:t>
            </a:r>
            <a:r>
              <a:rPr kumimoji="1" lang="en-CA" altLang="ja-CA" dirty="0">
                <a:solidFill>
                  <a:srgbClr val="0000FF"/>
                </a:solidFill>
              </a:rPr>
              <a:t> </a:t>
            </a:r>
          </a:p>
          <a:p>
            <a:r>
              <a:rPr kumimoji="1" lang="en-CA" altLang="ja-CA" dirty="0"/>
              <a:t>muon-induced fission detection</a:t>
            </a:r>
          </a:p>
          <a:p>
            <a:r>
              <a:rPr kumimoji="1" lang="en-CA" altLang="ja-CA" dirty="0">
                <a:sym typeface="Wingdings" pitchFamily="2" charset="2"/>
              </a:rPr>
              <a:t> Fission chamber + Si detector 	being developed at RIKEN.</a:t>
            </a:r>
            <a:endParaRPr kumimoji="1" lang="ja-CA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E54E8D-EE48-7EEB-815F-BA80534B293D}"/>
              </a:ext>
            </a:extLst>
          </p:cNvPr>
          <p:cNvSpPr txBox="1"/>
          <p:nvPr/>
        </p:nvSpPr>
        <p:spPr>
          <a:xfrm>
            <a:off x="3777876" y="652953"/>
            <a:ext cx="505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CA" dirty="0">
                <a:solidFill>
                  <a:srgbClr val="FF0000"/>
                </a:solidFill>
              </a:rPr>
              <a:t>Archeology / Indigenous study </a:t>
            </a:r>
            <a:r>
              <a:rPr kumimoji="1" lang="en-CA" altLang="ja-CA" dirty="0"/>
              <a:t>in Canada</a:t>
            </a:r>
          </a:p>
          <a:p>
            <a:r>
              <a:rPr kumimoji="1" lang="en-CA" altLang="ja-CA" dirty="0"/>
              <a:t>Muonic X-ray analysis of elements in the depth </a:t>
            </a:r>
          </a:p>
          <a:p>
            <a:pPr marL="285750" indent="-285750">
              <a:buFont typeface="Wingdings" pitchFamily="2" charset="2"/>
              <a:buChar char="à"/>
            </a:pPr>
            <a:r>
              <a:rPr kumimoji="1" lang="en-CA" altLang="ja-CA" dirty="0">
                <a:sym typeface="Wingdings" pitchFamily="2" charset="2"/>
              </a:rPr>
              <a:t>NSERC Discovery Horizons application with Museum of Anthropology, UBC (</a:t>
            </a:r>
            <a:r>
              <a:rPr kumimoji="1" lang="en-CA" altLang="ja-CA" dirty="0" err="1">
                <a:sym typeface="Wingdings" pitchFamily="2" charset="2"/>
              </a:rPr>
              <a:t>deadlined</a:t>
            </a:r>
            <a:r>
              <a:rPr kumimoji="1" lang="en-CA" altLang="ja-CA" dirty="0">
                <a:sym typeface="Wingdings" pitchFamily="2" charset="2"/>
              </a:rPr>
              <a:t> Oct. 19, 2026).</a:t>
            </a:r>
          </a:p>
          <a:p>
            <a:endParaRPr kumimoji="1" lang="en-CA" altLang="ja-CA" dirty="0"/>
          </a:p>
          <a:p>
            <a:r>
              <a:rPr kumimoji="1" lang="en-CA" altLang="ja-CA" dirty="0"/>
              <a:t>TRIUMF’s DC beam is deadtime </a:t>
            </a:r>
            <a:r>
              <a:rPr kumimoji="1" lang="en-CA" altLang="ja-CA" dirty="0">
                <a:solidFill>
                  <a:srgbClr val="FF0000"/>
                </a:solidFill>
              </a:rPr>
              <a:t>efficient</a:t>
            </a:r>
          </a:p>
          <a:p>
            <a:pPr marL="285750" indent="-285750">
              <a:buFont typeface="Wingdings" pitchFamily="2" charset="2"/>
              <a:buChar char="à"/>
            </a:pPr>
            <a:endParaRPr kumimoji="1" lang="en-CA" altLang="ja-CA" dirty="0">
              <a:sym typeface="Wingdings" pitchFamily="2" charset="2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FE1BA16-5352-1ACB-6B36-59E371E7B25F}"/>
              </a:ext>
            </a:extLst>
          </p:cNvPr>
          <p:cNvSpPr txBox="1"/>
          <p:nvPr/>
        </p:nvSpPr>
        <p:spPr>
          <a:xfrm rot="20241735">
            <a:off x="965196" y="3843879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>
                    <a:lumMod val="65000"/>
                  </a:schemeClr>
                </a:solidFill>
              </a:rPr>
              <a:t>Idea design</a:t>
            </a:r>
            <a:endParaRPr kumimoji="1" lang="ja-CA" alt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8" name="Picture 9" descr="A building with a green roof&#10;&#10;Description automatically generated">
            <a:extLst>
              <a:ext uri="{FF2B5EF4-FFF2-40B4-BE49-F238E27FC236}">
                <a16:creationId xmlns:a16="http://schemas.microsoft.com/office/drawing/2014/main" id="{849FEAB2-7C45-45E6-39DC-38B2A8387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375" y="932702"/>
            <a:ext cx="3208030" cy="2247929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A01747B-F4E3-DBDD-28B8-9345F12A8D94}"/>
              </a:ext>
            </a:extLst>
          </p:cNvPr>
          <p:cNvSpPr txBox="1"/>
          <p:nvPr/>
        </p:nvSpPr>
        <p:spPr>
          <a:xfrm>
            <a:off x="8325878" y="286371"/>
            <a:ext cx="38661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CA" dirty="0"/>
              <a:t>KEK/J-PARC pulsed beam is </a:t>
            </a:r>
          </a:p>
          <a:p>
            <a:r>
              <a:rPr kumimoji="1" lang="en-CA" altLang="ja-CA" dirty="0"/>
              <a:t>~10 years ahead of TRIUMF in µ-</a:t>
            </a:r>
            <a:endParaRPr kumimoji="1" lang="ja-CA" altLang="en-US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CEE7417-B9E6-3AF8-4E36-9E629B603C41}"/>
              </a:ext>
            </a:extLst>
          </p:cNvPr>
          <p:cNvSpPr txBox="1"/>
          <p:nvPr/>
        </p:nvSpPr>
        <p:spPr>
          <a:xfrm>
            <a:off x="374789" y="4406288"/>
            <a:ext cx="523733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Other experiments being consulted:</a:t>
            </a:r>
          </a:p>
          <a:p>
            <a:r>
              <a:rPr kumimoji="1" lang="en-CA" altLang="ja-CA" dirty="0"/>
              <a:t>e.g. </a:t>
            </a:r>
            <a:r>
              <a:rPr kumimoji="1" lang="en-CA" altLang="ja-CA" dirty="0">
                <a:solidFill>
                  <a:srgbClr val="0000FF"/>
                </a:solidFill>
              </a:rPr>
              <a:t>Moonshot for µCF </a:t>
            </a:r>
            <a:r>
              <a:rPr kumimoji="1" lang="en-CA" altLang="ja-CA" dirty="0"/>
              <a:t>(S. Okada). -- KEK-QUP ?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CFCA073-C015-C8FA-EE6F-FC8F9D02C9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474" y="3718581"/>
            <a:ext cx="6289931" cy="313941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04C8F2DA-72DD-FC73-90D8-E345EE23C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3" t="50859" r="74083" b="27076"/>
          <a:stretch/>
        </p:blipFill>
        <p:spPr bwMode="auto">
          <a:xfrm>
            <a:off x="11129737" y="1819894"/>
            <a:ext cx="918654" cy="1629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4D15151-0079-3BA9-3682-D1F2E73FA279}"/>
              </a:ext>
            </a:extLst>
          </p:cNvPr>
          <p:cNvSpPr txBox="1"/>
          <p:nvPr/>
        </p:nvSpPr>
        <p:spPr>
          <a:xfrm>
            <a:off x="3777876" y="2803275"/>
            <a:ext cx="68531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Collaboration framework: </a:t>
            </a:r>
          </a:p>
          <a:p>
            <a:r>
              <a:rPr kumimoji="1" lang="en-CA" altLang="ja-CA" dirty="0"/>
              <a:t>K. Shimomura’s (</a:t>
            </a:r>
            <a:r>
              <a:rPr kumimoji="1" lang="en-CA" altLang="ja-CA" dirty="0">
                <a:solidFill>
                  <a:srgbClr val="0000FF"/>
                </a:solidFill>
              </a:rPr>
              <a:t>KEK</a:t>
            </a:r>
            <a:r>
              <a:rPr kumimoji="1" lang="en-CA" altLang="ja-CA" dirty="0"/>
              <a:t>) leading</a:t>
            </a:r>
          </a:p>
          <a:p>
            <a:r>
              <a:rPr kumimoji="1" lang="en-CA" altLang="ja-CA" dirty="0"/>
              <a:t>New Horizons in Negative Muon Science</a:t>
            </a:r>
            <a:r>
              <a:rPr kumimoji="1" lang="en-US" altLang="ja-CA" dirty="0"/>
              <a:t> </a:t>
            </a:r>
            <a:r>
              <a:rPr kumimoji="1" lang="en-CA" altLang="ja-CA" dirty="0"/>
              <a:t>group</a:t>
            </a:r>
            <a:r>
              <a:rPr kumimoji="1" lang="en-US" altLang="ja-CA" dirty="0"/>
              <a:t> </a:t>
            </a:r>
            <a:r>
              <a:rPr kumimoji="1" lang="en-CA" altLang="ja-CA" dirty="0"/>
              <a:t>grant</a:t>
            </a:r>
            <a:r>
              <a:rPr kumimoji="1" lang="en-US" altLang="ja-CA" dirty="0"/>
              <a:t> </a:t>
            </a:r>
            <a:r>
              <a:rPr kumimoji="1" lang="ja-CA" altLang="en-US" dirty="0"/>
              <a:t>（学術変革</a:t>
            </a:r>
            <a:r>
              <a:rPr kumimoji="1" lang="en-CA" altLang="ja-CA" dirty="0"/>
              <a:t>) </a:t>
            </a:r>
            <a:endParaRPr kumimoji="1" lang="ja-CA" altLang="en-US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BF0B26DA-107D-B9FC-C258-B097A4A4B0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789" y="5089900"/>
            <a:ext cx="4946441" cy="1728274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1A229EB-2F20-AEFD-56F1-4978EE1573F4}"/>
              </a:ext>
            </a:extLst>
          </p:cNvPr>
          <p:cNvSpPr txBox="1"/>
          <p:nvPr/>
        </p:nvSpPr>
        <p:spPr>
          <a:xfrm>
            <a:off x="3717906" y="6342698"/>
            <a:ext cx="16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Azuma’s slide</a:t>
            </a:r>
            <a:endParaRPr kumimoji="1" lang="ja-CA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1F85958-C49E-CB2E-23A5-0C6C11C1AEA0}"/>
              </a:ext>
            </a:extLst>
          </p:cNvPr>
          <p:cNvSpPr txBox="1"/>
          <p:nvPr/>
        </p:nvSpPr>
        <p:spPr>
          <a:xfrm>
            <a:off x="8325878" y="3849928"/>
            <a:ext cx="319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https://mu-</a:t>
            </a:r>
            <a:r>
              <a:rPr kumimoji="1" lang="en-CA" altLang="ja-CA" dirty="0" err="1"/>
              <a:t>horizons.kek.jp</a:t>
            </a:r>
            <a:r>
              <a:rPr kumimoji="1" lang="en-CA" altLang="ja-CA" dirty="0"/>
              <a:t>/</a:t>
            </a:r>
            <a:r>
              <a:rPr kumimoji="1" lang="en-CA" altLang="ja-CA" dirty="0" err="1"/>
              <a:t>en</a:t>
            </a:r>
            <a:r>
              <a:rPr kumimoji="1" lang="en-CA" altLang="ja-CA" dirty="0"/>
              <a:t>/</a:t>
            </a:r>
            <a:endParaRPr kumimoji="1" lang="ja-CA" altLang="en-US" dirty="0"/>
          </a:p>
        </p:txBody>
      </p:sp>
    </p:spTree>
    <p:extLst>
      <p:ext uri="{BB962C8B-B14F-4D97-AF65-F5344CB8AC3E}">
        <p14:creationId xmlns:p14="http://schemas.microsoft.com/office/powerpoint/2010/main" val="885987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6088CCA-3599-3D12-F272-832824F1A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8242"/>
            <a:ext cx="6707861" cy="397622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1287B7D-A2B1-0562-8078-5DF734842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22" y="235496"/>
            <a:ext cx="10305616" cy="650329"/>
          </a:xfrm>
        </p:spPr>
        <p:txBody>
          <a:bodyPr>
            <a:normAutofit/>
          </a:bodyPr>
          <a:lstStyle/>
          <a:p>
            <a:r>
              <a:rPr kumimoji="1" lang="en-CA" altLang="ja-CA" sz="3200" dirty="0"/>
              <a:t>2. Muon Spin Imaging (beyond conventional µ</a:t>
            </a:r>
            <a:r>
              <a:rPr kumimoji="1" lang="en-CA" altLang="ja-CA" sz="3200" baseline="30000" dirty="0"/>
              <a:t>+</a:t>
            </a:r>
            <a:r>
              <a:rPr kumimoji="1" lang="en-CA" altLang="ja-CA" sz="3200" dirty="0"/>
              <a:t>SR)</a:t>
            </a:r>
            <a:endParaRPr kumimoji="1" lang="ja-CA" altLang="en-US" sz="3200" dirty="0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442298ED-49D2-9E6E-71AC-0FA3F447E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3773" y="1432217"/>
            <a:ext cx="5007549" cy="4949825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941390BB-0708-70D0-CB12-569933CCAA67}"/>
              </a:ext>
            </a:extLst>
          </p:cNvPr>
          <p:cNvCxnSpPr>
            <a:cxnSpLocks/>
          </p:cNvCxnSpPr>
          <p:nvPr/>
        </p:nvCxnSpPr>
        <p:spPr>
          <a:xfrm flipH="1">
            <a:off x="8558211" y="2600326"/>
            <a:ext cx="742950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1B2EDB64-BBC2-391E-E875-0BAA249AEF0E}"/>
              </a:ext>
            </a:extLst>
          </p:cNvPr>
          <p:cNvCxnSpPr>
            <a:cxnSpLocks/>
          </p:cNvCxnSpPr>
          <p:nvPr/>
        </p:nvCxnSpPr>
        <p:spPr>
          <a:xfrm flipH="1" flipV="1">
            <a:off x="2087584" y="3108325"/>
            <a:ext cx="1770041" cy="83185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線コネクタ 34">
            <a:extLst>
              <a:ext uri="{FF2B5EF4-FFF2-40B4-BE49-F238E27FC236}">
                <a16:creationId xmlns:a16="http://schemas.microsoft.com/office/drawing/2014/main" id="{552B9882-8515-79A1-0B9A-8F6221600560}"/>
              </a:ext>
            </a:extLst>
          </p:cNvPr>
          <p:cNvCxnSpPr>
            <a:cxnSpLocks/>
          </p:cNvCxnSpPr>
          <p:nvPr/>
        </p:nvCxnSpPr>
        <p:spPr>
          <a:xfrm flipH="1" flipV="1">
            <a:off x="1347809" y="2741295"/>
            <a:ext cx="447988" cy="230505"/>
          </a:xfrm>
          <a:prstGeom prst="line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D0EAC3A4-CBFB-2C6C-02E8-D878102DA3E4}"/>
              </a:ext>
            </a:extLst>
          </p:cNvPr>
          <p:cNvGrpSpPr/>
          <p:nvPr/>
        </p:nvGrpSpPr>
        <p:grpSpPr>
          <a:xfrm>
            <a:off x="642829" y="1181560"/>
            <a:ext cx="6340944" cy="5200482"/>
            <a:chOff x="642829" y="1181560"/>
            <a:chExt cx="6340944" cy="5200482"/>
          </a:xfrm>
        </p:grpSpPr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92B2A812-BA03-C20B-CC4C-4FFCBCD6651B}"/>
                </a:ext>
              </a:extLst>
            </p:cNvPr>
            <p:cNvSpPr/>
            <p:nvPr/>
          </p:nvSpPr>
          <p:spPr>
            <a:xfrm rot="21104293">
              <a:off x="642829" y="2575858"/>
              <a:ext cx="1151989" cy="4741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CA" altLang="en-US"/>
            </a:p>
          </p:txBody>
        </p: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DE46F7E7-677C-0D3B-131E-7BFDBBD624C8}"/>
                </a:ext>
              </a:extLst>
            </p:cNvPr>
            <p:cNvGrpSpPr/>
            <p:nvPr/>
          </p:nvGrpSpPr>
          <p:grpSpPr>
            <a:xfrm>
              <a:off x="1929630" y="1181560"/>
              <a:ext cx="5054143" cy="5200482"/>
              <a:chOff x="1970574" y="1181560"/>
              <a:chExt cx="5054143" cy="5200482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9EF216DB-D136-FB01-4E2B-FE07B32732CD}"/>
                  </a:ext>
                </a:extLst>
              </p:cNvPr>
              <p:cNvGrpSpPr/>
              <p:nvPr/>
            </p:nvGrpSpPr>
            <p:grpSpPr>
              <a:xfrm>
                <a:off x="1970574" y="1181560"/>
                <a:ext cx="5054143" cy="5200482"/>
                <a:chOff x="2549642" y="1152985"/>
                <a:chExt cx="5054143" cy="5200482"/>
              </a:xfrm>
            </p:grpSpPr>
            <p:pic>
              <p:nvPicPr>
                <p:cNvPr id="9" name="図 8">
                  <a:extLst>
                    <a:ext uri="{FF2B5EF4-FFF2-40B4-BE49-F238E27FC236}">
                      <a16:creationId xmlns:a16="http://schemas.microsoft.com/office/drawing/2014/main" id="{92B6CC66-C7F7-F3D1-5173-16CE2035D8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rcRect l="28060" r="24515"/>
                <a:stretch>
                  <a:fillRect/>
                </a:stretch>
              </p:blipFill>
              <p:spPr>
                <a:xfrm>
                  <a:off x="2866498" y="1152985"/>
                  <a:ext cx="3286126" cy="5200482"/>
                </a:xfrm>
                <a:prstGeom prst="rect">
                  <a:avLst/>
                </a:prstGeom>
              </p:spPr>
            </p:pic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E2DFEE4D-0EEC-DE86-2AE3-4E1F2ACD461A}"/>
                    </a:ext>
                  </a:extLst>
                </p:cNvPr>
                <p:cNvSpPr txBox="1"/>
                <p:nvPr/>
              </p:nvSpPr>
              <p:spPr>
                <a:xfrm>
                  <a:off x="6271369" y="2571751"/>
                  <a:ext cx="133241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CA" altLang="ja-CA" dirty="0"/>
                    <a:t>e+ trackers</a:t>
                  </a:r>
                  <a:endParaRPr kumimoji="1" lang="ja-CA" altLang="en-US" dirty="0"/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43C44C58-0F79-459A-687A-8582FA15D2DB}"/>
                    </a:ext>
                  </a:extLst>
                </p:cNvPr>
                <p:cNvSpPr txBox="1"/>
                <p:nvPr/>
              </p:nvSpPr>
              <p:spPr>
                <a:xfrm>
                  <a:off x="2549642" y="4510088"/>
                  <a:ext cx="1005403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en-CA" altLang="ja-CA" dirty="0"/>
                    <a:t>µ+ </a:t>
                  </a:r>
                </a:p>
                <a:p>
                  <a:r>
                    <a:rPr kumimoji="1" lang="en-CA" altLang="ja-CA" dirty="0"/>
                    <a:t>trackers</a:t>
                  </a:r>
                  <a:endParaRPr kumimoji="1" lang="ja-CA" altLang="en-US" dirty="0"/>
                </a:p>
              </p:txBody>
            </p:sp>
          </p:grpSp>
          <p:cxnSp>
            <p:nvCxnSpPr>
              <p:cNvPr id="19" name="直線コネクタ 18">
                <a:extLst>
                  <a:ext uri="{FF2B5EF4-FFF2-40B4-BE49-F238E27FC236}">
                    <a16:creationId xmlns:a16="http://schemas.microsoft.com/office/drawing/2014/main" id="{84018266-19B1-0B13-72B3-020CB03D794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75100" y="3248025"/>
                <a:ext cx="298450" cy="692150"/>
              </a:xfrm>
              <a:prstGeom prst="line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線コネクタ 19">
                <a:extLst>
                  <a:ext uri="{FF2B5EF4-FFF2-40B4-BE49-F238E27FC236}">
                    <a16:creationId xmlns:a16="http://schemas.microsoft.com/office/drawing/2014/main" id="{623666BF-98AC-0516-C0FD-6D75E75D399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378325" y="2495550"/>
                <a:ext cx="196850" cy="474108"/>
              </a:xfrm>
              <a:prstGeom prst="line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線コネクタ 26">
                <a:extLst>
                  <a:ext uri="{FF2B5EF4-FFF2-40B4-BE49-F238E27FC236}">
                    <a16:creationId xmlns:a16="http://schemas.microsoft.com/office/drawing/2014/main" id="{47EE87A9-C9E9-1993-F07C-F60C9396BC2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76775" y="1506021"/>
                <a:ext cx="304800" cy="711162"/>
              </a:xfrm>
              <a:prstGeom prst="line">
                <a:avLst/>
              </a:prstGeom>
              <a:ln w="38100">
                <a:solidFill>
                  <a:srgbClr val="0000FF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DE4B10AC-703A-CCE7-EB8A-6CB8992F48E7}"/>
              </a:ext>
            </a:extLst>
          </p:cNvPr>
          <p:cNvCxnSpPr/>
          <p:nvPr/>
        </p:nvCxnSpPr>
        <p:spPr>
          <a:xfrm flipH="1" flipV="1">
            <a:off x="8035636" y="1861602"/>
            <a:ext cx="1265525" cy="738724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7F7D563-DEED-8D7D-21D6-3213B5609487}"/>
              </a:ext>
            </a:extLst>
          </p:cNvPr>
          <p:cNvSpPr txBox="1"/>
          <p:nvPr/>
        </p:nvSpPr>
        <p:spPr>
          <a:xfrm>
            <a:off x="10215418" y="6096000"/>
            <a:ext cx="1155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Time (µs)</a:t>
            </a:r>
            <a:endParaRPr kumimoji="1" lang="ja-CA" altLang="en-US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16F988F-4995-4CA6-77F1-26F791CCDBBB}"/>
              </a:ext>
            </a:extLst>
          </p:cNvPr>
          <p:cNvSpPr txBox="1"/>
          <p:nvPr/>
        </p:nvSpPr>
        <p:spPr>
          <a:xfrm>
            <a:off x="8395854" y="849027"/>
            <a:ext cx="34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Slide from M. Mihara (Osaka U.)</a:t>
            </a:r>
            <a:endParaRPr kumimoji="1" lang="ja-CA" altLang="en-US" dirty="0"/>
          </a:p>
        </p:txBody>
      </p:sp>
    </p:spTree>
    <p:extLst>
      <p:ext uri="{BB962C8B-B14F-4D97-AF65-F5344CB8AC3E}">
        <p14:creationId xmlns:p14="http://schemas.microsoft.com/office/powerpoint/2010/main" val="2350162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5F65F3-C187-42A4-05A6-39B106B07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981" y="116636"/>
            <a:ext cx="8953827" cy="650329"/>
          </a:xfrm>
        </p:spPr>
        <p:txBody>
          <a:bodyPr>
            <a:normAutofit/>
          </a:bodyPr>
          <a:lstStyle/>
          <a:p>
            <a:r>
              <a:rPr kumimoji="1" lang="en-CA" altLang="ja-CA" sz="2800" dirty="0"/>
              <a:t>Collaboration with Osaka U. since 2022 at TRIUMF</a:t>
            </a:r>
            <a:endParaRPr kumimoji="1" lang="ja-CA" altLang="en-US" sz="2800" dirty="0"/>
          </a:p>
        </p:txBody>
      </p:sp>
      <p:pic>
        <p:nvPicPr>
          <p:cNvPr id="5" name="Picture 17">
            <a:extLst>
              <a:ext uri="{FF2B5EF4-FFF2-40B4-BE49-F238E27FC236}">
                <a16:creationId xmlns:a16="http://schemas.microsoft.com/office/drawing/2014/main" id="{CDD25341-C453-BFB8-62AA-F242B30EC1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016" y="1569421"/>
            <a:ext cx="1372119" cy="177103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D3EF7EE-5C1F-6AC4-E86B-631DB9C064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9981" y="567531"/>
            <a:ext cx="5158356" cy="350540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55D1570-F37A-30EE-C409-B5DA03092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212" y="2949240"/>
            <a:ext cx="4540250" cy="3769264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244D00A-6ABA-E309-40B5-D07076FA6D2A}"/>
              </a:ext>
            </a:extLst>
          </p:cNvPr>
          <p:cNvSpPr txBox="1"/>
          <p:nvPr/>
        </p:nvSpPr>
        <p:spPr>
          <a:xfrm>
            <a:off x="6093628" y="3059668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b="1" dirty="0">
                <a:solidFill>
                  <a:srgbClr val="00FFC8"/>
                </a:solidFill>
              </a:rPr>
              <a:t>Sep 2024</a:t>
            </a:r>
            <a:endParaRPr kumimoji="1" lang="ja-CA" altLang="en-US" b="1" dirty="0">
              <a:solidFill>
                <a:srgbClr val="00FFC8"/>
              </a:solidFill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BC8CCB2-156F-523B-04B7-3387BBBE81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2235" y="3793431"/>
            <a:ext cx="5326410" cy="294793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DA171A-560B-E542-C423-4BAFE7F512EA}"/>
              </a:ext>
            </a:extLst>
          </p:cNvPr>
          <p:cNvSpPr txBox="1"/>
          <p:nvPr/>
        </p:nvSpPr>
        <p:spPr>
          <a:xfrm>
            <a:off x="8111143" y="3842547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b="1" dirty="0">
                <a:solidFill>
                  <a:srgbClr val="00FFC8"/>
                </a:solidFill>
              </a:rPr>
              <a:t>Dec 2025</a:t>
            </a:r>
            <a:endParaRPr kumimoji="1" lang="ja-CA" altLang="en-US" b="1" dirty="0">
              <a:solidFill>
                <a:srgbClr val="00FFC8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81E08906-904E-5D12-3F24-0F43A4278C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14" t="55369" r="63146" b="29546"/>
          <a:stretch>
            <a:fillRect/>
          </a:stretch>
        </p:blipFill>
        <p:spPr>
          <a:xfrm>
            <a:off x="9871942" y="1878282"/>
            <a:ext cx="2045273" cy="139663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4467669-2A8D-1A4F-2852-BB06374C7C89}"/>
              </a:ext>
            </a:extLst>
          </p:cNvPr>
          <p:cNvSpPr txBox="1"/>
          <p:nvPr/>
        </p:nvSpPr>
        <p:spPr>
          <a:xfrm>
            <a:off x="8644683" y="675882"/>
            <a:ext cx="2454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KEK-TRIUMF EPECR</a:t>
            </a:r>
            <a:endParaRPr kumimoji="1" lang="ja-CA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B95EC1A-E5CA-A296-9394-7BDAA407D234}"/>
              </a:ext>
            </a:extLst>
          </p:cNvPr>
          <p:cNvSpPr txBox="1"/>
          <p:nvPr/>
        </p:nvSpPr>
        <p:spPr>
          <a:xfrm>
            <a:off x="9463881" y="1520305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FY2025: </a:t>
            </a:r>
            <a:r>
              <a:rPr kumimoji="1" lang="en-CA" altLang="ja-CA" dirty="0" err="1"/>
              <a:t>Soshi</a:t>
            </a:r>
            <a:r>
              <a:rPr kumimoji="1" lang="en-CA" altLang="ja-CA" dirty="0"/>
              <a:t> </a:t>
            </a:r>
            <a:r>
              <a:rPr kumimoji="1" lang="en-CA" altLang="ja-CA" dirty="0" err="1"/>
              <a:t>Ishitani</a:t>
            </a:r>
            <a:endParaRPr kumimoji="1" lang="ja-CA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C9D7BA7-684B-80E3-4564-0FF3FE98A858}"/>
              </a:ext>
            </a:extLst>
          </p:cNvPr>
          <p:cNvSpPr txBox="1"/>
          <p:nvPr/>
        </p:nvSpPr>
        <p:spPr>
          <a:xfrm>
            <a:off x="7842723" y="1163578"/>
            <a:ext cx="2732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FY2023: Takato </a:t>
            </a:r>
            <a:r>
              <a:rPr kumimoji="1" lang="en-CA" altLang="ja-CA" dirty="0" err="1"/>
              <a:t>Sugisaki</a:t>
            </a:r>
            <a:endParaRPr kumimoji="1" lang="ja-CA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48180A2-8B32-4682-E6D8-042D77F3A789}"/>
              </a:ext>
            </a:extLst>
          </p:cNvPr>
          <p:cNvSpPr txBox="1"/>
          <p:nvPr/>
        </p:nvSpPr>
        <p:spPr>
          <a:xfrm>
            <a:off x="33355" y="4241556"/>
            <a:ext cx="304485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CA" altLang="en-US" dirty="0"/>
              <a:t>Affiliation : </a:t>
            </a:r>
          </a:p>
          <a:p>
            <a:r>
              <a:rPr lang="ja-CA" altLang="en-US" dirty="0"/>
              <a:t>CMMS, </a:t>
            </a:r>
            <a:r>
              <a:rPr lang="ja-CA" altLang="en-US" dirty="0">
                <a:solidFill>
                  <a:srgbClr val="00B0F0"/>
                </a:solidFill>
              </a:rPr>
              <a:t>TRIUMF</a:t>
            </a:r>
            <a:r>
              <a:rPr lang="ja-CA" altLang="en-US" dirty="0"/>
              <a:t>, </a:t>
            </a:r>
            <a:endParaRPr lang="en-CA" altLang="ja-CA" dirty="0"/>
          </a:p>
          <a:p>
            <a:r>
              <a:rPr lang="ja-CA" altLang="en-US" dirty="0"/>
              <a:t>Dept. Phys., </a:t>
            </a:r>
            <a:r>
              <a:rPr lang="ja-CA" altLang="en-US" dirty="0">
                <a:solidFill>
                  <a:srgbClr val="0000FF"/>
                </a:solidFill>
              </a:rPr>
              <a:t>Osaka U., </a:t>
            </a:r>
            <a:r>
              <a:rPr lang="ja-CA" altLang="en-US" dirty="0"/>
              <a:t>KYOKUGEN, </a:t>
            </a:r>
            <a:r>
              <a:rPr lang="ja-CA" altLang="en-US" dirty="0">
                <a:solidFill>
                  <a:srgbClr val="0000FF"/>
                </a:solidFill>
              </a:rPr>
              <a:t>Osaka U.</a:t>
            </a:r>
            <a:r>
              <a:rPr lang="ja-CA" altLang="en-US" dirty="0"/>
              <a:t>,  O</a:t>
            </a:r>
            <a:r>
              <a:rPr lang="en-CA" altLang="ja-CA" dirty="0" err="1"/>
              <a:t>saka</a:t>
            </a:r>
            <a:r>
              <a:rPr lang="en-CA" altLang="ja-CA" dirty="0"/>
              <a:t> </a:t>
            </a:r>
            <a:r>
              <a:rPr lang="ja-CA" altLang="en-US" dirty="0"/>
              <a:t>E</a:t>
            </a:r>
            <a:r>
              <a:rPr lang="en-CA" altLang="ja-CA" dirty="0" err="1"/>
              <a:t>lec</a:t>
            </a:r>
            <a:r>
              <a:rPr lang="en-CA" altLang="ja-CA" dirty="0"/>
              <a:t>. </a:t>
            </a:r>
            <a:r>
              <a:rPr lang="ja-CA" altLang="en-US" dirty="0"/>
              <a:t>C</a:t>
            </a:r>
            <a:r>
              <a:rPr lang="en-CA" altLang="ja-CA" dirty="0" err="1"/>
              <a:t>omm</a:t>
            </a:r>
            <a:r>
              <a:rPr lang="en-CA" altLang="ja-CA" dirty="0"/>
              <a:t>. </a:t>
            </a:r>
            <a:r>
              <a:rPr lang="ja-CA" altLang="en-US" dirty="0"/>
              <a:t>U, </a:t>
            </a:r>
            <a:endParaRPr lang="en-CA" altLang="ja-CA" dirty="0"/>
          </a:p>
          <a:p>
            <a:r>
              <a:rPr lang="ja-CA" altLang="en-US" dirty="0">
                <a:solidFill>
                  <a:srgbClr val="0000FF"/>
                </a:solidFill>
              </a:rPr>
              <a:t>KEK</a:t>
            </a:r>
            <a:r>
              <a:rPr lang="ja-CA" altLang="en-US" dirty="0"/>
              <a:t>,  Kanazawa U., Kyushu U., Tokyo City Univ., </a:t>
            </a:r>
            <a:endParaRPr lang="en-CA" altLang="ja-CA" dirty="0"/>
          </a:p>
          <a:p>
            <a:r>
              <a:rPr lang="ja-CA" altLang="en-US" dirty="0"/>
              <a:t>Tokyo </a:t>
            </a:r>
            <a:r>
              <a:rPr lang="en-CA" altLang="ja-CA" dirty="0"/>
              <a:t>Agri. Eng.</a:t>
            </a:r>
            <a:r>
              <a:rPr lang="ja-CA" altLang="en-US" dirty="0"/>
              <a:t> Univ.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685D287-DE00-0BBE-D033-A39CC878647E}"/>
              </a:ext>
            </a:extLst>
          </p:cNvPr>
          <p:cNvSpPr txBox="1"/>
          <p:nvPr/>
        </p:nvSpPr>
        <p:spPr>
          <a:xfrm>
            <a:off x="11372485" y="6301380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/>
                </a:solidFill>
              </a:rPr>
              <a:t>M9A</a:t>
            </a:r>
            <a:endParaRPr kumimoji="1" lang="ja-CA" altLang="en-US" dirty="0">
              <a:solidFill>
                <a:schemeClr val="bg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3E04F28-4100-B1B0-D581-9A5A33E55644}"/>
              </a:ext>
            </a:extLst>
          </p:cNvPr>
          <p:cNvSpPr txBox="1"/>
          <p:nvPr/>
        </p:nvSpPr>
        <p:spPr>
          <a:xfrm>
            <a:off x="3078212" y="6301380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M20C</a:t>
            </a:r>
            <a:endParaRPr kumimoji="1" lang="ja-CA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43D15D1-6E2A-BEFC-59C0-B3DC333AAD29}"/>
              </a:ext>
            </a:extLst>
          </p:cNvPr>
          <p:cNvSpPr txBox="1"/>
          <p:nvPr/>
        </p:nvSpPr>
        <p:spPr>
          <a:xfrm>
            <a:off x="949868" y="3603104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M20C</a:t>
            </a:r>
            <a:endParaRPr kumimoji="1" lang="ja-CA" altLang="en-US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A1032F8-DD08-D9B8-645B-E25ADE0D4054}"/>
              </a:ext>
            </a:extLst>
          </p:cNvPr>
          <p:cNvSpPr txBox="1"/>
          <p:nvPr/>
        </p:nvSpPr>
        <p:spPr>
          <a:xfrm>
            <a:off x="235129" y="1631036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>
                <a:solidFill>
                  <a:schemeClr val="bg1"/>
                </a:solidFill>
              </a:rPr>
              <a:t>M20C</a:t>
            </a:r>
            <a:endParaRPr kumimoji="1" lang="ja-CA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024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AE2F5F3-3CAF-9B5D-1873-35A2DA347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2658"/>
            <a:ext cx="6657248" cy="514168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2E0BAEA-33BB-3CA6-CF19-0381EF4BA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54429"/>
            <a:ext cx="8953827" cy="650329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kumimoji="1" lang="en-CA" altLang="ja-CA" sz="2800" dirty="0"/>
              <a:t>Set up at TRIUMF</a:t>
            </a:r>
            <a:endParaRPr kumimoji="1" lang="ja-CA" altLang="en-US" sz="2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7C9EC34-5262-9A10-6F51-1320F0989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7969" y="54429"/>
            <a:ext cx="5943600" cy="410369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BCC91E4-6751-8352-F08D-44CFE1DEE0BE}"/>
              </a:ext>
            </a:extLst>
          </p:cNvPr>
          <p:cNvSpPr txBox="1"/>
          <p:nvPr/>
        </p:nvSpPr>
        <p:spPr>
          <a:xfrm>
            <a:off x="1828800" y="3872285"/>
            <a:ext cx="1221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µ+ tracker</a:t>
            </a:r>
            <a:endParaRPr kumimoji="1" lang="ja-CA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323A205-D555-22A2-4552-EC4F8331A016}"/>
              </a:ext>
            </a:extLst>
          </p:cNvPr>
          <p:cNvSpPr txBox="1"/>
          <p:nvPr/>
        </p:nvSpPr>
        <p:spPr>
          <a:xfrm>
            <a:off x="4089023" y="3973462"/>
            <a:ext cx="133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e+ trackers</a:t>
            </a:r>
            <a:endParaRPr kumimoji="1" lang="ja-CA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EA50147-0302-E5B6-B7C4-6C432DA16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1021" y="4342493"/>
            <a:ext cx="4025900" cy="2374900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DC866B39-FE5F-3D40-D89A-86BF168485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5143" y="4275373"/>
            <a:ext cx="2741178" cy="86995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A6634DF-94E8-7650-DF2A-7DB5FB643731}"/>
              </a:ext>
            </a:extLst>
          </p:cNvPr>
          <p:cNvSpPr txBox="1"/>
          <p:nvPr/>
        </p:nvSpPr>
        <p:spPr>
          <a:xfrm>
            <a:off x="5096612" y="5156213"/>
            <a:ext cx="2946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CA" altLang="ja-CA" dirty="0"/>
              <a:t>e+ trackers: 64 </a:t>
            </a:r>
            <a:r>
              <a:rPr kumimoji="1" lang="en-CA" altLang="ja-CA" dirty="0" err="1"/>
              <a:t>ch</a:t>
            </a:r>
            <a:r>
              <a:rPr kumimoji="1" lang="en-CA" altLang="ja-CA" dirty="0"/>
              <a:t> fibre sci.</a:t>
            </a:r>
          </a:p>
          <a:p>
            <a:pPr algn="r"/>
            <a:r>
              <a:rPr kumimoji="1" lang="en-CA" altLang="ja-CA" dirty="0"/>
              <a:t>+</a:t>
            </a:r>
            <a:r>
              <a:rPr kumimoji="1" lang="en-CA" altLang="ja-CA" dirty="0" err="1"/>
              <a:t>SiPM</a:t>
            </a:r>
            <a:endParaRPr kumimoji="1" lang="ja-CA" altLang="en-US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9AB69C3-AE4D-F338-28AD-91ABA168BDEF}"/>
              </a:ext>
            </a:extLst>
          </p:cNvPr>
          <p:cNvSpPr txBox="1"/>
          <p:nvPr/>
        </p:nvSpPr>
        <p:spPr>
          <a:xfrm>
            <a:off x="3679825" y="5543247"/>
            <a:ext cx="504515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altLang="ja-CA" dirty="0">
                <a:latin typeface="Helvetica" pitchFamily="2" charset="0"/>
              </a:rPr>
              <a:t>Readout electronics</a:t>
            </a:r>
            <a:r>
              <a:rPr lang="en-CA" altLang="ja-CA" dirty="0">
                <a:effectLst/>
                <a:latin typeface="Helvetica" pitchFamily="2" charset="0"/>
              </a:rPr>
              <a:t>: </a:t>
            </a:r>
          </a:p>
          <a:p>
            <a:pPr>
              <a:buNone/>
            </a:pPr>
            <a:r>
              <a:rPr lang="en-CA" altLang="ja-CA" dirty="0">
                <a:latin typeface="Helvetica" pitchFamily="2" charset="0"/>
              </a:rPr>
              <a:t>2022, 2023: VME TDC (Riken)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2024: Kalliope ASD+TDC (KEK: Kojima)</a:t>
            </a:r>
          </a:p>
          <a:p>
            <a:pPr>
              <a:buNone/>
            </a:pPr>
            <a:r>
              <a:rPr lang="en-CA" altLang="ja-CA" dirty="0">
                <a:latin typeface="Helvetica" pitchFamily="2" charset="0"/>
              </a:rPr>
              <a:t>2025: EASIROC (KEK: Honda) + Kalliope</a:t>
            </a:r>
            <a:endParaRPr lang="en-CA" altLang="ja-CA" dirty="0">
              <a:effectLst/>
              <a:latin typeface="Helvetica" pitchFamily="2" charset="0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E374E44-1EB6-3970-31F2-D365AE757E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971" y="4882156"/>
            <a:ext cx="2612572" cy="192141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48BD23C1-1ACC-F255-8100-6D50F16A9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58147" y="5100444"/>
            <a:ext cx="1143000" cy="11811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2F21C94-B607-6710-F862-9960D322A347}"/>
              </a:ext>
            </a:extLst>
          </p:cNvPr>
          <p:cNvSpPr txBox="1"/>
          <p:nvPr/>
        </p:nvSpPr>
        <p:spPr>
          <a:xfrm>
            <a:off x="2379469" y="6208959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A. Sato</a:t>
            </a:r>
          </a:p>
          <a:p>
            <a:r>
              <a:rPr kumimoji="1" lang="en-CA" altLang="ja-CA" dirty="0"/>
              <a:t>(Osaka U.)</a:t>
            </a:r>
            <a:endParaRPr kumimoji="1" lang="ja-CA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252CD63-9C2C-BD97-C6C2-09356E728300}"/>
              </a:ext>
            </a:extLst>
          </p:cNvPr>
          <p:cNvSpPr txBox="1"/>
          <p:nvPr/>
        </p:nvSpPr>
        <p:spPr>
          <a:xfrm>
            <a:off x="85288" y="4803697"/>
            <a:ext cx="2901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µ+ trackers: Drift Chamber</a:t>
            </a:r>
            <a:endParaRPr kumimoji="1" lang="ja-CA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D74E5EC-539C-8916-0B5B-DB29554CB8F0}"/>
              </a:ext>
            </a:extLst>
          </p:cNvPr>
          <p:cNvSpPr txBox="1"/>
          <p:nvPr/>
        </p:nvSpPr>
        <p:spPr>
          <a:xfrm>
            <a:off x="3466970" y="83840"/>
            <a:ext cx="271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Slide (re-arranged) from </a:t>
            </a:r>
          </a:p>
          <a:p>
            <a:r>
              <a:rPr kumimoji="1" lang="en-CA" altLang="ja-CA" dirty="0"/>
              <a:t>M. Mihara (Osaka U.)</a:t>
            </a:r>
            <a:endParaRPr kumimoji="1" lang="ja-CA" altLang="en-US" dirty="0"/>
          </a:p>
        </p:txBody>
      </p:sp>
    </p:spTree>
    <p:extLst>
      <p:ext uri="{BB962C8B-B14F-4D97-AF65-F5344CB8AC3E}">
        <p14:creationId xmlns:p14="http://schemas.microsoft.com/office/powerpoint/2010/main" val="1465018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564D77-147D-5020-7C29-DD2FD20D6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953827" cy="650329"/>
          </a:xfrm>
        </p:spPr>
        <p:txBody>
          <a:bodyPr>
            <a:normAutofit/>
          </a:bodyPr>
          <a:lstStyle/>
          <a:p>
            <a:r>
              <a:rPr kumimoji="1" lang="en-CA" altLang="ja-CA" sz="2800" dirty="0"/>
              <a:t>Muon Spin Imaging at TRIUMF</a:t>
            </a:r>
            <a:endParaRPr kumimoji="1" lang="ja-CA" altLang="en-US" sz="2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5229500-8B90-3FE8-46EE-C9B6AB182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569" y="650329"/>
            <a:ext cx="10332687" cy="59206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D20EC81-4894-E3A5-1B2D-1B1AE7AB2AC4}"/>
              </a:ext>
            </a:extLst>
          </p:cNvPr>
          <p:cNvSpPr txBox="1"/>
          <p:nvPr/>
        </p:nvSpPr>
        <p:spPr>
          <a:xfrm>
            <a:off x="4476913" y="1300658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Aluminium</a:t>
            </a:r>
            <a:endParaRPr kumimoji="1" lang="ja-CA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434ECC8-DA76-ED7F-1AAC-4116F947BFB8}"/>
              </a:ext>
            </a:extLst>
          </p:cNvPr>
          <p:cNvSpPr txBox="1"/>
          <p:nvPr/>
        </p:nvSpPr>
        <p:spPr>
          <a:xfrm>
            <a:off x="4476913" y="2916161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Al2O3</a:t>
            </a:r>
            <a:endParaRPr kumimoji="1" lang="ja-CA" altLang="en-US" dirty="0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01A7D56A-7E3B-7EEC-450E-258259A40A1E}"/>
              </a:ext>
            </a:extLst>
          </p:cNvPr>
          <p:cNvCxnSpPr/>
          <p:nvPr/>
        </p:nvCxnSpPr>
        <p:spPr>
          <a:xfrm flipH="1" flipV="1">
            <a:off x="3396343" y="2634343"/>
            <a:ext cx="1080570" cy="468086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矢印コネクタ 9">
            <a:extLst>
              <a:ext uri="{FF2B5EF4-FFF2-40B4-BE49-F238E27FC236}">
                <a16:creationId xmlns:a16="http://schemas.microsoft.com/office/drawing/2014/main" id="{531B5712-8F83-54C0-79BD-2EF477223F87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4037484" y="1485324"/>
            <a:ext cx="439429" cy="2485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8ED77A0-9F53-AE4F-9E7F-378D2934F652}"/>
              </a:ext>
            </a:extLst>
          </p:cNvPr>
          <p:cNvSpPr txBox="1"/>
          <p:nvPr/>
        </p:nvSpPr>
        <p:spPr>
          <a:xfrm>
            <a:off x="5521079" y="650329"/>
            <a:ext cx="240867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sz="2400" dirty="0"/>
              <a:t>2D image of A(t)</a:t>
            </a:r>
            <a:endParaRPr kumimoji="1" lang="ja-CA" altLang="en-US" sz="2400" dirty="0"/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0B6BE858-1265-EFA7-1F34-A4A6667170A1}"/>
              </a:ext>
            </a:extLst>
          </p:cNvPr>
          <p:cNvGrpSpPr/>
          <p:nvPr/>
        </p:nvGrpSpPr>
        <p:grpSpPr>
          <a:xfrm>
            <a:off x="902644" y="3847305"/>
            <a:ext cx="3218778" cy="3346743"/>
            <a:chOff x="881374" y="3847305"/>
            <a:chExt cx="3218778" cy="3346743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4CB9ADB7-5AFA-21C0-E1CD-59192BB6E2F4}"/>
                </a:ext>
              </a:extLst>
            </p:cNvPr>
            <p:cNvGrpSpPr/>
            <p:nvPr/>
          </p:nvGrpSpPr>
          <p:grpSpPr>
            <a:xfrm>
              <a:off x="1419847" y="3867145"/>
              <a:ext cx="2680305" cy="3011993"/>
              <a:chOff x="1060613" y="3856259"/>
              <a:chExt cx="2680305" cy="3011993"/>
            </a:xfrm>
          </p:grpSpPr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B515F9F1-D3DC-5108-4A58-5BB8F30EB5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60613" y="3856259"/>
                <a:ext cx="2680305" cy="1654629"/>
              </a:xfrm>
              <a:prstGeom prst="rect">
                <a:avLst/>
              </a:prstGeom>
            </p:spPr>
          </p:pic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4D63E329-0870-22B4-CE57-9335B4D775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1661" y="5213623"/>
                <a:ext cx="2618207" cy="1654629"/>
              </a:xfrm>
              <a:prstGeom prst="rect">
                <a:avLst/>
              </a:prstGeom>
            </p:spPr>
          </p:pic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8A485F9-13AD-D1B2-280A-95A7C85D02C3}"/>
                </a:ext>
              </a:extLst>
            </p:cNvPr>
            <p:cNvSpPr txBox="1"/>
            <p:nvPr/>
          </p:nvSpPr>
          <p:spPr>
            <a:xfrm rot="16200000">
              <a:off x="-311164" y="5039843"/>
              <a:ext cx="2754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CA" altLang="ja-CA" dirty="0"/>
                <a:t>µe decay Asymmetry A(t)</a:t>
              </a:r>
              <a:endParaRPr kumimoji="1" lang="ja-CA" altLang="en-US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6F09F32-B4B5-64AC-7E7C-F3C48901B156}"/>
                </a:ext>
              </a:extLst>
            </p:cNvPr>
            <p:cNvSpPr txBox="1"/>
            <p:nvPr/>
          </p:nvSpPr>
          <p:spPr>
            <a:xfrm>
              <a:off x="1577474" y="6640064"/>
              <a:ext cx="26962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kumimoji="1" lang="en-CA" altLang="ja-CA" sz="1200" dirty="0"/>
                <a:t>2</a:t>
              </a:r>
              <a:endParaRPr kumimoji="1" lang="ja-CA" altLang="en-US" sz="12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4ACD1E89-B8F4-D96A-65AE-472E45CF19A4}"/>
                </a:ext>
              </a:extLst>
            </p:cNvPr>
            <p:cNvSpPr txBox="1"/>
            <p:nvPr/>
          </p:nvSpPr>
          <p:spPr>
            <a:xfrm>
              <a:off x="3405579" y="6640050"/>
              <a:ext cx="665567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tIns="0" bIns="0" rtlCol="0">
              <a:spAutoFit/>
            </a:bodyPr>
            <a:lstStyle/>
            <a:p>
              <a:r>
                <a:rPr kumimoji="1" lang="en-CA" altLang="ja-CA" sz="1200" dirty="0"/>
                <a:t>10 (µs)</a:t>
              </a:r>
              <a:endParaRPr kumimoji="1" lang="ja-CA" altLang="en-US" sz="1200" dirty="0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5D87D1DC-7458-C659-2B00-7CE27B562E0E}"/>
                </a:ext>
              </a:extLst>
            </p:cNvPr>
            <p:cNvSpPr txBox="1"/>
            <p:nvPr/>
          </p:nvSpPr>
          <p:spPr>
            <a:xfrm>
              <a:off x="2336800" y="682471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CA" altLang="en-US" dirty="0"/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29C7CE3-0B1D-99EE-467F-12296D897D6A}"/>
              </a:ext>
            </a:extLst>
          </p:cNvPr>
          <p:cNvSpPr txBox="1"/>
          <p:nvPr/>
        </p:nvSpPr>
        <p:spPr>
          <a:xfrm>
            <a:off x="3679882" y="5224509"/>
            <a:ext cx="1800109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lIns="46800" rIns="46800" rtlCol="0">
            <a:spAutoFit/>
          </a:bodyPr>
          <a:lstStyle/>
          <a:p>
            <a:r>
              <a:rPr kumimoji="1" lang="en-CA" altLang="ja-CA" dirty="0"/>
              <a:t>Image resolution</a:t>
            </a:r>
          </a:p>
          <a:p>
            <a:r>
              <a:rPr kumimoji="1" lang="en-CA" altLang="ja-CA" dirty="0">
                <a:latin typeface="Symbol" pitchFamily="2" charset="2"/>
              </a:rPr>
              <a:t>s(</a:t>
            </a:r>
            <a:r>
              <a:rPr kumimoji="1" lang="en-CA" altLang="ja-CA" dirty="0"/>
              <a:t>µ+) ~1.0mm</a:t>
            </a:r>
          </a:p>
          <a:p>
            <a:r>
              <a:rPr kumimoji="1" lang="en-CA" altLang="ja-CA" dirty="0">
                <a:latin typeface="Symbol" pitchFamily="2" charset="2"/>
              </a:rPr>
              <a:t>s</a:t>
            </a:r>
            <a:r>
              <a:rPr kumimoji="1" lang="en-CA" altLang="ja-CA" dirty="0"/>
              <a:t>(e+) ~1.6mm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18BB5B2-1B32-2F00-C4A1-488EB9115594}"/>
              </a:ext>
            </a:extLst>
          </p:cNvPr>
          <p:cNvSpPr txBox="1"/>
          <p:nvPr/>
        </p:nvSpPr>
        <p:spPr>
          <a:xfrm>
            <a:off x="9330882" y="73433"/>
            <a:ext cx="271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Slide (re-arranged) from </a:t>
            </a:r>
          </a:p>
          <a:p>
            <a:r>
              <a:rPr kumimoji="1" lang="en-CA" altLang="ja-CA" dirty="0"/>
              <a:t>M. Mihara (Osaka U.)</a:t>
            </a:r>
            <a:endParaRPr kumimoji="1" lang="ja-CA" altLang="en-US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8E2DFAC-3D05-D3B6-6669-56EB546D4B30}"/>
              </a:ext>
            </a:extLst>
          </p:cNvPr>
          <p:cNvSpPr txBox="1"/>
          <p:nvPr/>
        </p:nvSpPr>
        <p:spPr>
          <a:xfrm>
            <a:off x="2314826" y="6628788"/>
            <a:ext cx="6655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CA" altLang="ja-CA" sz="1400" dirty="0"/>
              <a:t>time</a:t>
            </a:r>
            <a:endParaRPr lang="ja-CA" altLang="en-US" sz="14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3A5831B-7B9A-D5AF-DFA0-CD270D72019A}"/>
              </a:ext>
            </a:extLst>
          </p:cNvPr>
          <p:cNvSpPr txBox="1"/>
          <p:nvPr/>
        </p:nvSpPr>
        <p:spPr>
          <a:xfrm>
            <a:off x="6295147" y="956229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µ+ tracking</a:t>
            </a:r>
            <a:endParaRPr kumimoji="1" lang="ja-CA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5299EDA-877A-C9E8-957B-B3DF12E89346}"/>
              </a:ext>
            </a:extLst>
          </p:cNvPr>
          <p:cNvSpPr txBox="1"/>
          <p:nvPr/>
        </p:nvSpPr>
        <p:spPr>
          <a:xfrm>
            <a:off x="9544920" y="956229"/>
            <a:ext cx="1319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e+ tracking</a:t>
            </a:r>
            <a:endParaRPr kumimoji="1" lang="ja-CA" altLang="en-US" dirty="0"/>
          </a:p>
        </p:txBody>
      </p:sp>
    </p:spTree>
    <p:extLst>
      <p:ext uri="{BB962C8B-B14F-4D97-AF65-F5344CB8AC3E}">
        <p14:creationId xmlns:p14="http://schemas.microsoft.com/office/powerpoint/2010/main" val="993932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C461BAC-2A54-2AAF-BCAD-049DE4AA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047" y="139716"/>
            <a:ext cx="8953827" cy="650329"/>
          </a:xfrm>
        </p:spPr>
        <p:txBody>
          <a:bodyPr>
            <a:normAutofit/>
          </a:bodyPr>
          <a:lstStyle/>
          <a:p>
            <a:r>
              <a:rPr kumimoji="1" lang="en-CA" altLang="ja-CA" sz="2800" dirty="0"/>
              <a:t>Application of Muon Imaging to Materials Science</a:t>
            </a:r>
            <a:endParaRPr kumimoji="1" lang="ja-CA" altLang="en-US" sz="28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A0F7D10-5A5D-F6F4-5B91-97C18E6B43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93" y="691676"/>
            <a:ext cx="10897386" cy="6166324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894A576-1C55-DDA7-0870-09D5C11FE814}"/>
              </a:ext>
            </a:extLst>
          </p:cNvPr>
          <p:cNvSpPr txBox="1"/>
          <p:nvPr/>
        </p:nvSpPr>
        <p:spPr>
          <a:xfrm>
            <a:off x="1930603" y="691676"/>
            <a:ext cx="746294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sz="2400" dirty="0"/>
              <a:t>Measurement in Diamond Anvil Cell for high pressure</a:t>
            </a:r>
            <a:endParaRPr kumimoji="1" lang="ja-CA" altLang="en-US" sz="2400" dirty="0"/>
          </a:p>
        </p:txBody>
      </p:sp>
      <p:sp>
        <p:nvSpPr>
          <p:cNvPr id="6" name="円/楕円 5">
            <a:extLst>
              <a:ext uri="{FF2B5EF4-FFF2-40B4-BE49-F238E27FC236}">
                <a16:creationId xmlns:a16="http://schemas.microsoft.com/office/drawing/2014/main" id="{51F01BA8-C3F1-E4F3-215F-8F5B927B8B68}"/>
              </a:ext>
            </a:extLst>
          </p:cNvPr>
          <p:cNvSpPr/>
          <p:nvPr/>
        </p:nvSpPr>
        <p:spPr>
          <a:xfrm>
            <a:off x="7982989" y="2230581"/>
            <a:ext cx="283556" cy="27709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sp>
        <p:nvSpPr>
          <p:cNvPr id="7" name="円/楕円 6">
            <a:extLst>
              <a:ext uri="{FF2B5EF4-FFF2-40B4-BE49-F238E27FC236}">
                <a16:creationId xmlns:a16="http://schemas.microsoft.com/office/drawing/2014/main" id="{104ACE09-A957-7A50-8A07-66C1534FB3C1}"/>
              </a:ext>
            </a:extLst>
          </p:cNvPr>
          <p:cNvSpPr/>
          <p:nvPr/>
        </p:nvSpPr>
        <p:spPr>
          <a:xfrm>
            <a:off x="8019934" y="2262907"/>
            <a:ext cx="209666" cy="21243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sp>
        <p:nvSpPr>
          <p:cNvPr id="8" name="円/楕円 7">
            <a:extLst>
              <a:ext uri="{FF2B5EF4-FFF2-40B4-BE49-F238E27FC236}">
                <a16:creationId xmlns:a16="http://schemas.microsoft.com/office/drawing/2014/main" id="{9E53EED8-01F1-4795-E8CA-1F9741C88017}"/>
              </a:ext>
            </a:extLst>
          </p:cNvPr>
          <p:cNvSpPr/>
          <p:nvPr/>
        </p:nvSpPr>
        <p:spPr>
          <a:xfrm>
            <a:off x="8066117" y="2313708"/>
            <a:ext cx="121919" cy="110837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229982C-A5DD-5CA5-44B8-28AB658D4686}"/>
              </a:ext>
            </a:extLst>
          </p:cNvPr>
          <p:cNvSpPr txBox="1"/>
          <p:nvPr/>
        </p:nvSpPr>
        <p:spPr>
          <a:xfrm>
            <a:off x="9894162" y="4960881"/>
            <a:ext cx="1754006" cy="9233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µSR signal of</a:t>
            </a:r>
          </a:p>
          <a:p>
            <a:r>
              <a:rPr kumimoji="1" lang="en-CA" altLang="ja-CA" dirty="0"/>
              <a:t>CeF3 in 2mm </a:t>
            </a:r>
            <a:r>
              <a:rPr kumimoji="1" lang="en-CA" altLang="ja-CA" dirty="0">
                <a:latin typeface="Symbol" pitchFamily="2" charset="2"/>
              </a:rPr>
              <a:t>f</a:t>
            </a:r>
            <a:endParaRPr kumimoji="1" lang="en-CA" altLang="ja-CA" dirty="0"/>
          </a:p>
          <a:p>
            <a:r>
              <a:rPr kumimoji="1" lang="en-CA" altLang="ja-CA" dirty="0"/>
              <a:t>hole observed.</a:t>
            </a:r>
            <a:endParaRPr kumimoji="1" lang="ja-CA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D94772-82DE-2A0D-62D1-F4758B35557C}"/>
              </a:ext>
            </a:extLst>
          </p:cNvPr>
          <p:cNvSpPr txBox="1"/>
          <p:nvPr/>
        </p:nvSpPr>
        <p:spPr>
          <a:xfrm>
            <a:off x="9393543" y="260554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JPS meeting Sep. 2026</a:t>
            </a:r>
            <a:endParaRPr kumimoji="1" lang="ja-CA" altLang="en-US" dirty="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70CCFFF8-29A2-FAD9-1D81-668BC616B2D8}"/>
              </a:ext>
            </a:extLst>
          </p:cNvPr>
          <p:cNvCxnSpPr/>
          <p:nvPr/>
        </p:nvCxnSpPr>
        <p:spPr>
          <a:xfrm>
            <a:off x="5092700" y="2667000"/>
            <a:ext cx="8763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68EAC24-C45C-7E2E-4DE9-31AE51926FC9}"/>
              </a:ext>
            </a:extLst>
          </p:cNvPr>
          <p:cNvSpPr txBox="1"/>
          <p:nvPr/>
        </p:nvSpPr>
        <p:spPr>
          <a:xfrm>
            <a:off x="736600" y="1362208"/>
            <a:ext cx="1324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µ+ tracking</a:t>
            </a:r>
            <a:endParaRPr kumimoji="1" lang="ja-CA" altLang="en-US" dirty="0"/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14FEA523-2335-F252-5CBB-DF5A116D6988}"/>
              </a:ext>
            </a:extLst>
          </p:cNvPr>
          <p:cNvCxnSpPr/>
          <p:nvPr/>
        </p:nvCxnSpPr>
        <p:spPr>
          <a:xfrm>
            <a:off x="10771868" y="5562600"/>
            <a:ext cx="8763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9183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042EC2-B02F-2FE8-A8A4-06126EEFC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3" y="105759"/>
            <a:ext cx="8953827" cy="650329"/>
          </a:xfrm>
        </p:spPr>
        <p:txBody>
          <a:bodyPr>
            <a:normAutofit/>
          </a:bodyPr>
          <a:lstStyle/>
          <a:p>
            <a:r>
              <a:rPr kumimoji="1" lang="en-CA" altLang="ja-CA" sz="2800" dirty="0"/>
              <a:t>Muon Imaging experiment in the future</a:t>
            </a:r>
            <a:endParaRPr kumimoji="1" lang="ja-CA" altLang="en-US" sz="28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19A8DC7-E834-D12B-CF3F-93BB09CC6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571" y="756088"/>
            <a:ext cx="9148329" cy="2101412"/>
          </a:xfrm>
        </p:spPr>
        <p:txBody>
          <a:bodyPr anchor="t" anchorCtr="0">
            <a:normAutofit/>
          </a:bodyPr>
          <a:lstStyle/>
          <a:p>
            <a:r>
              <a:rPr kumimoji="1" lang="en-CA" altLang="ja-CA" sz="2800" dirty="0"/>
              <a:t>Osaka collaboration: real sample with structures</a:t>
            </a:r>
          </a:p>
          <a:p>
            <a:pPr lvl="1"/>
            <a:r>
              <a:rPr kumimoji="1" lang="en-CA" altLang="ja-CA" sz="2800" dirty="0"/>
              <a:t>Meteorite</a:t>
            </a:r>
          </a:p>
          <a:p>
            <a:pPr lvl="1"/>
            <a:r>
              <a:rPr kumimoji="1" lang="en-CA" altLang="ja-CA" sz="2800" dirty="0"/>
              <a:t>Biological sample</a:t>
            </a:r>
          </a:p>
          <a:p>
            <a:pPr lvl="1"/>
            <a:r>
              <a:rPr kumimoji="1" lang="en-CA" altLang="ja-CA" sz="2800" dirty="0"/>
              <a:t>Fuel cell: water vs. ice</a:t>
            </a:r>
            <a:endParaRPr kumimoji="1" lang="ja-CA" altLang="en-US" sz="28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4F96F71-00D9-7277-C0CB-098C234F7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50" y="3288961"/>
            <a:ext cx="2779354" cy="3425179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BCE2110-DE01-2EA6-3A5E-5C88A7DFC11F}"/>
              </a:ext>
            </a:extLst>
          </p:cNvPr>
          <p:cNvSpPr txBox="1"/>
          <p:nvPr/>
        </p:nvSpPr>
        <p:spPr>
          <a:xfrm>
            <a:off x="1435477" y="648866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Ni-Fe</a:t>
            </a:r>
            <a:endParaRPr kumimoji="1" lang="ja-CA" altLang="en-US" dirty="0"/>
          </a:p>
        </p:txBody>
      </p:sp>
      <p:pic>
        <p:nvPicPr>
          <p:cNvPr id="9" name="図 8" descr="グラフィカル ユーザー インターフェイス, テキスト, アプリケーション, メール&#10;&#10;AI 生成コンテンツは誤りを含む可能性があります。">
            <a:extLst>
              <a:ext uri="{FF2B5EF4-FFF2-40B4-BE49-F238E27FC236}">
                <a16:creationId xmlns:a16="http://schemas.microsoft.com/office/drawing/2014/main" id="{05FE6C38-A5F9-53F1-2AB8-02CF255E5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6418" y="1431817"/>
            <a:ext cx="6587927" cy="3305283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8BC1E51B-5590-18B5-D52E-EBFB25163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6473" y="3368930"/>
            <a:ext cx="863600" cy="115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5C51D049-1B24-0CE0-110D-BA92560D6832}"/>
              </a:ext>
            </a:extLst>
          </p:cNvPr>
          <p:cNvSpPr txBox="1"/>
          <p:nvPr/>
        </p:nvSpPr>
        <p:spPr>
          <a:xfrm>
            <a:off x="9639300" y="1857594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https://</a:t>
            </a:r>
            <a:r>
              <a:rPr kumimoji="1" lang="en-CA" altLang="ja-CA" dirty="0" err="1"/>
              <a:t>msmi.jp</a:t>
            </a:r>
            <a:endParaRPr kumimoji="1" lang="ja-CA" altLang="en-US" dirty="0"/>
          </a:p>
        </p:txBody>
      </p:sp>
      <p:pic>
        <p:nvPicPr>
          <p:cNvPr id="12" name="図 11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53C414FF-4598-A5F7-C948-C652FB516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771" y="3432821"/>
            <a:ext cx="6595784" cy="342517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E362F70-47D9-AAD7-237D-FB4FD0C6C404}"/>
              </a:ext>
            </a:extLst>
          </p:cNvPr>
          <p:cNvSpPr txBox="1"/>
          <p:nvPr/>
        </p:nvSpPr>
        <p:spPr>
          <a:xfrm>
            <a:off x="5505490" y="1159411"/>
            <a:ext cx="668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K. Morishima is leading a group grant: A2 section is mainly KEK</a:t>
            </a:r>
            <a:endParaRPr kumimoji="1" lang="ja-CA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458AA46-24C3-72EE-413A-D8955CEB3C8E}"/>
              </a:ext>
            </a:extLst>
          </p:cNvPr>
          <p:cNvSpPr txBox="1"/>
          <p:nvPr/>
        </p:nvSpPr>
        <p:spPr>
          <a:xfrm>
            <a:off x="5753100" y="2249732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Multi-scale muon imaging</a:t>
            </a:r>
            <a:endParaRPr kumimoji="1" lang="ja-CA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029D7A75-74F9-D2A8-5453-45F0E875745A}"/>
              </a:ext>
            </a:extLst>
          </p:cNvPr>
          <p:cNvSpPr/>
          <p:nvPr/>
        </p:nvSpPr>
        <p:spPr>
          <a:xfrm>
            <a:off x="4699000" y="3495129"/>
            <a:ext cx="876299" cy="89907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5DFBAB1-384D-E40B-27AF-4310FB7F83C3}"/>
              </a:ext>
            </a:extLst>
          </p:cNvPr>
          <p:cNvCxnSpPr>
            <a:cxnSpLocks/>
          </p:cNvCxnSpPr>
          <p:nvPr/>
        </p:nvCxnSpPr>
        <p:spPr>
          <a:xfrm>
            <a:off x="1117977" y="2530164"/>
            <a:ext cx="356832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F6ABF25E-3F5C-F333-9554-1AF498CEC8AC}"/>
              </a:ext>
            </a:extLst>
          </p:cNvPr>
          <p:cNvCxnSpPr>
            <a:cxnSpLocks/>
          </p:cNvCxnSpPr>
          <p:nvPr/>
        </p:nvCxnSpPr>
        <p:spPr>
          <a:xfrm>
            <a:off x="3352800" y="2530164"/>
            <a:ext cx="1346200" cy="96496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4">
            <a:extLst>
              <a:ext uri="{FF2B5EF4-FFF2-40B4-BE49-F238E27FC236}">
                <a16:creationId xmlns:a16="http://schemas.microsoft.com/office/drawing/2014/main" id="{9B5D25C3-E2C3-3600-5658-8CA4FC51C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590" y="4816039"/>
            <a:ext cx="970455" cy="1293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2CD334A7-5A02-F1D6-0E3E-85D3CBCA4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4045" y="4881205"/>
            <a:ext cx="938539" cy="1251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197E24C-4594-A283-9B3D-9C6F7396A454}"/>
              </a:ext>
            </a:extLst>
          </p:cNvPr>
          <p:cNvSpPr txBox="1"/>
          <p:nvPr/>
        </p:nvSpPr>
        <p:spPr>
          <a:xfrm>
            <a:off x="10144154" y="6067810"/>
            <a:ext cx="195438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S. Takeshita and</a:t>
            </a:r>
          </a:p>
          <a:p>
            <a:r>
              <a:rPr kumimoji="1" lang="en-CA" altLang="ja-CA" dirty="0"/>
              <a:t>M. </a:t>
            </a:r>
            <a:r>
              <a:rPr kumimoji="1" lang="en-CA" altLang="ja-CA" dirty="0" err="1"/>
              <a:t>Hiraishi</a:t>
            </a:r>
            <a:r>
              <a:rPr kumimoji="1" lang="en-CA" altLang="ja-CA" dirty="0"/>
              <a:t> (KEK)</a:t>
            </a:r>
            <a:endParaRPr kumimoji="1" lang="ja-CA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D314A26-AAC5-4DD6-1417-08DD3BC3AAF8}"/>
              </a:ext>
            </a:extLst>
          </p:cNvPr>
          <p:cNvSpPr txBox="1"/>
          <p:nvPr/>
        </p:nvSpPr>
        <p:spPr>
          <a:xfrm>
            <a:off x="2839320" y="6232072"/>
            <a:ext cx="71045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Rock</a:t>
            </a:r>
            <a:endParaRPr kumimoji="1" lang="ja-CA" altLang="en-US" dirty="0"/>
          </a:p>
        </p:txBody>
      </p:sp>
    </p:spTree>
    <p:extLst>
      <p:ext uri="{BB962C8B-B14F-4D97-AF65-F5344CB8AC3E}">
        <p14:creationId xmlns:p14="http://schemas.microsoft.com/office/powerpoint/2010/main" val="2515141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7F1E200-9B2A-A256-429A-A41803BC3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71" y="128787"/>
            <a:ext cx="8953827" cy="650329"/>
          </a:xfrm>
        </p:spPr>
        <p:txBody>
          <a:bodyPr>
            <a:normAutofit/>
          </a:bodyPr>
          <a:lstStyle/>
          <a:p>
            <a:r>
              <a:rPr kumimoji="1" lang="en-CA" altLang="ja-CA" sz="2800" dirty="0"/>
              <a:t>Collaborators / Acknowledgement</a:t>
            </a:r>
            <a:endParaRPr kumimoji="1" lang="ja-CA" alt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DAE86C-4242-771C-2076-10B1BB50C2CE}"/>
              </a:ext>
            </a:extLst>
          </p:cNvPr>
          <p:cNvSpPr txBox="1"/>
          <p:nvPr/>
        </p:nvSpPr>
        <p:spPr>
          <a:xfrm>
            <a:off x="5588000" y="596088"/>
            <a:ext cx="6604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altLang="ja-CA" dirty="0">
                <a:solidFill>
                  <a:srgbClr val="0000FF"/>
                </a:solidFill>
                <a:effectLst/>
                <a:latin typeface="Helvetica" pitchFamily="2" charset="0"/>
              </a:rPr>
              <a:t>Muon Spin Imaging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M. Mihara, S. </a:t>
            </a:r>
            <a:r>
              <a:rPr lang="en-CA" altLang="ja-CA" dirty="0" err="1">
                <a:effectLst/>
                <a:latin typeface="Helvetica" pitchFamily="2" charset="0"/>
              </a:rPr>
              <a:t>Ishitani</a:t>
            </a:r>
            <a:r>
              <a:rPr lang="en-CA" altLang="ja-CA" dirty="0">
                <a:effectLst/>
                <a:latin typeface="Helvetica" pitchFamily="2" charset="0"/>
              </a:rPr>
              <a:t>, K. Yasuda, G. Takayama, A. Sato, 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M. Fukuda, R. Taguchi, S. Shimizu, K. Horie, R. Imai, S. Ide, 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S. Sugano (Dept. Physics, U. Osaka)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K. Shimizu, M. Kamon, M. Fukushima (KYOKUGEN, U. Osaka)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Y. </a:t>
            </a:r>
            <a:r>
              <a:rPr lang="en-CA" altLang="ja-CA" dirty="0" err="1">
                <a:effectLst/>
                <a:latin typeface="Helvetica" pitchFamily="2" charset="0"/>
              </a:rPr>
              <a:t>Mizoi</a:t>
            </a:r>
            <a:r>
              <a:rPr lang="en-CA" altLang="ja-CA" dirty="0">
                <a:effectLst/>
                <a:latin typeface="Helvetica" pitchFamily="2" charset="0"/>
              </a:rPr>
              <a:t> (Osaka Elec. Comm. U)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A. Koda, S. Kanda (KEK)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B. T. Mizukami, W. Sato (Kanazawa Univ.)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D. Nishimura (Tokyo City U)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M. </a:t>
            </a:r>
            <a:r>
              <a:rPr lang="en-CA" altLang="ja-CA" dirty="0" err="1">
                <a:effectLst/>
                <a:latin typeface="Helvetica" pitchFamily="2" charset="0"/>
              </a:rPr>
              <a:t>Fukutome</a:t>
            </a:r>
            <a:r>
              <a:rPr lang="en-CA" altLang="ja-CA" dirty="0">
                <a:effectLst/>
                <a:latin typeface="Helvetica" pitchFamily="2" charset="0"/>
              </a:rPr>
              <a:t>, M. Tanaka (Kyushu Univ.)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6E322E-8E3E-8D18-CC1D-E0B445F50259}"/>
              </a:ext>
            </a:extLst>
          </p:cNvPr>
          <p:cNvSpPr txBox="1"/>
          <p:nvPr/>
        </p:nvSpPr>
        <p:spPr>
          <a:xfrm>
            <a:off x="186171" y="3683000"/>
            <a:ext cx="604952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dirty="0">
                <a:effectLst/>
                <a:latin typeface="Helvetica" pitchFamily="2" charset="0"/>
              </a:rPr>
              <a:t>Multidisciplinary PhD Program for Pioneering Quantum Beam Application (PQBA) at Osaka University.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dirty="0">
                <a:effectLst/>
                <a:latin typeface="Helvetica" pitchFamily="2" charset="0"/>
              </a:rPr>
              <a:t>Scholarship of Graduate School of Science of Osaka University for Overseas Research Activities.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dirty="0">
                <a:effectLst/>
                <a:latin typeface="Helvetica" pitchFamily="2" charset="0"/>
              </a:rPr>
              <a:t>Fundamental Electronics Research Institute (FERI), Osaka Electro-Communication University (OECU).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dirty="0">
                <a:effectLst/>
                <a:latin typeface="Helvetica" pitchFamily="2" charset="0"/>
              </a:rPr>
              <a:t>JSPS </a:t>
            </a:r>
            <a:r>
              <a:rPr lang="en-CA" altLang="ja-CA" dirty="0" err="1">
                <a:effectLst/>
                <a:latin typeface="Helvetica" pitchFamily="2" charset="0"/>
              </a:rPr>
              <a:t>Kakenhi</a:t>
            </a:r>
            <a:r>
              <a:rPr lang="en-CA" altLang="ja-CA" dirty="0">
                <a:effectLst/>
                <a:latin typeface="Helvetica" pitchFamily="2" charset="0"/>
              </a:rPr>
              <a:t> Grant Number JP22H00110, JP25K01029, 26H01500.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dirty="0">
                <a:solidFill>
                  <a:srgbClr val="0000FF"/>
                </a:solidFill>
                <a:effectLst/>
                <a:latin typeface="Helvetica" pitchFamily="2" charset="0"/>
              </a:rPr>
              <a:t>KEK-TRIUMF Exchange Program for Early Career Researchers</a:t>
            </a:r>
            <a:r>
              <a:rPr lang="en-CA" altLang="ja-CA" dirty="0">
                <a:effectLst/>
                <a:latin typeface="Helvetica" pitchFamily="2" charset="0"/>
              </a:rPr>
              <a:t> (EPECR)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altLang="ja-CA" dirty="0">
                <a:latin typeface="Helvetica" pitchFamily="2" charset="0"/>
              </a:rPr>
              <a:t>NSERC Discovery Grant RGPIN-2021-03467</a:t>
            </a:r>
            <a:endParaRPr lang="en-CA" altLang="ja-CA" dirty="0">
              <a:effectLst/>
              <a:latin typeface="Helvetica" pitchFamily="2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784A2FE-2F92-D2FA-D3BD-DF04C4FB5475}"/>
              </a:ext>
            </a:extLst>
          </p:cNvPr>
          <p:cNvSpPr txBox="1"/>
          <p:nvPr/>
        </p:nvSpPr>
        <p:spPr>
          <a:xfrm>
            <a:off x="186171" y="596088"/>
            <a:ext cx="569392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altLang="ja-CA" dirty="0">
                <a:solidFill>
                  <a:srgbClr val="0000FF"/>
                </a:solidFill>
                <a:effectLst/>
                <a:latin typeface="Helvetica" pitchFamily="2" charset="0"/>
              </a:rPr>
              <a:t>Muon Induced fission fragment spectroscopy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R. Mizuno, M. Niikura, S. GO, T.Y Sato, 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T. Matsuzaki (Riken)</a:t>
            </a:r>
          </a:p>
          <a:p>
            <a:pPr>
              <a:buNone/>
            </a:pPr>
            <a:r>
              <a:rPr lang="en-CA" altLang="ja-CA" dirty="0">
                <a:latin typeface="Helvetica" pitchFamily="2" charset="0"/>
              </a:rPr>
              <a:t>H. Asch, A. </a:t>
            </a:r>
            <a:r>
              <a:rPr lang="en-CA" altLang="ja-CA" dirty="0" err="1">
                <a:latin typeface="Helvetica" pitchFamily="2" charset="0"/>
              </a:rPr>
              <a:t>Redey</a:t>
            </a:r>
            <a:r>
              <a:rPr lang="en-CA" altLang="ja-CA" dirty="0">
                <a:latin typeface="Helvetica" pitchFamily="2" charset="0"/>
              </a:rPr>
              <a:t>, Alex </a:t>
            </a:r>
            <a:r>
              <a:rPr lang="en-CA" altLang="ja-CA" dirty="0" err="1">
                <a:latin typeface="Helvetica" pitchFamily="2" charset="0"/>
              </a:rPr>
              <a:t>Woinoski</a:t>
            </a:r>
            <a:r>
              <a:rPr lang="en-CA" altLang="ja-CA" dirty="0">
                <a:latin typeface="Helvetica" pitchFamily="2" charset="0"/>
              </a:rPr>
              <a:t>, Z. Yu, </a:t>
            </a:r>
          </a:p>
          <a:p>
            <a:pPr>
              <a:buNone/>
            </a:pPr>
            <a:r>
              <a:rPr lang="en-CA" altLang="ja-CA" dirty="0">
                <a:latin typeface="Helvetica" pitchFamily="2" charset="0"/>
              </a:rPr>
              <a:t>C. </a:t>
            </a:r>
            <a:r>
              <a:rPr lang="en-CA" altLang="ja-CA" dirty="0" err="1">
                <a:latin typeface="Helvetica" pitchFamily="2" charset="0"/>
              </a:rPr>
              <a:t>Andreoiu</a:t>
            </a:r>
            <a:r>
              <a:rPr lang="en-CA" altLang="ja-CA" dirty="0">
                <a:latin typeface="Helvetica" pitchFamily="2" charset="0"/>
              </a:rPr>
              <a:t>, K. Starosta (SFU)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Eiji Ideguchi, A. Sato, D. </a:t>
            </a:r>
            <a:r>
              <a:rPr lang="en-CA" altLang="ja-CA" dirty="0" err="1">
                <a:effectLst/>
                <a:latin typeface="Helvetica" pitchFamily="2" charset="0"/>
              </a:rPr>
              <a:t>Tomono</a:t>
            </a:r>
            <a:r>
              <a:rPr lang="en-CA" altLang="ja-CA" dirty="0">
                <a:effectLst/>
                <a:latin typeface="Helvetica" pitchFamily="2" charset="0"/>
              </a:rPr>
              <a:t> (Osaka U.)</a:t>
            </a:r>
          </a:p>
          <a:p>
            <a:pPr>
              <a:buNone/>
            </a:pPr>
            <a:r>
              <a:rPr lang="en-CA" altLang="ja-CA" dirty="0">
                <a:latin typeface="Helvetica" pitchFamily="2" charset="0"/>
              </a:rPr>
              <a:t>K. Nishio, K. Hirose (JAEA)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K. Ninomiya (Hiroshima U.)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H. </a:t>
            </a:r>
            <a:r>
              <a:rPr lang="en-CA" altLang="ja-CA" dirty="0" err="1">
                <a:effectLst/>
                <a:latin typeface="Helvetica" pitchFamily="2" charset="0"/>
              </a:rPr>
              <a:t>Nishibata</a:t>
            </a:r>
            <a:r>
              <a:rPr lang="en-CA" altLang="ja-CA" dirty="0">
                <a:effectLst/>
                <a:latin typeface="Helvetica" pitchFamily="2" charset="0"/>
              </a:rPr>
              <a:t>, S. Kawase (Kyushu U.)</a:t>
            </a:r>
          </a:p>
          <a:p>
            <a:pPr>
              <a:buNone/>
            </a:pPr>
            <a:r>
              <a:rPr lang="en-CA" altLang="ja-CA" dirty="0">
                <a:effectLst/>
                <a:latin typeface="Helvetica" pitchFamily="2" charset="0"/>
              </a:rPr>
              <a:t>B. Reed, G. Christian, G. Lotay, I. Dillmann, C. Ruiz</a:t>
            </a:r>
          </a:p>
          <a:p>
            <a:pPr>
              <a:buNone/>
            </a:pPr>
            <a:r>
              <a:rPr lang="en-CA" altLang="ja-CA" dirty="0">
                <a:latin typeface="Helvetica" pitchFamily="2" charset="0"/>
              </a:rPr>
              <a:t>(TRIUMF)</a:t>
            </a:r>
            <a:endParaRPr lang="en-CA" altLang="ja-CA" dirty="0">
              <a:effectLst/>
              <a:latin typeface="Helvetica" pitchFamily="2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14D034CE-8801-461F-0366-96E3C39D84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844" y="3683000"/>
            <a:ext cx="5503985" cy="3046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5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1350475-53D5-117A-EA07-1A342EA9B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2578" y="3946692"/>
            <a:ext cx="4381500" cy="28702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9714A2FD-B149-B141-7BE5-F36E3CD3F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71" y="128787"/>
            <a:ext cx="11561329" cy="650329"/>
          </a:xfrm>
        </p:spPr>
        <p:txBody>
          <a:bodyPr>
            <a:noAutofit/>
          </a:bodyPr>
          <a:lstStyle/>
          <a:p>
            <a:r>
              <a:rPr kumimoji="1" lang="en-CA" altLang="ja-CA" sz="2800" dirty="0"/>
              <a:t>Technology transfer from Materials science to Particle physics</a:t>
            </a:r>
            <a:endParaRPr kumimoji="1" lang="ja-CA" altLang="en-US" sz="28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DA4DC0F-3B0C-2911-D96D-B8C5C3669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174" y="752281"/>
            <a:ext cx="8953827" cy="3939398"/>
          </a:xfrm>
        </p:spPr>
        <p:txBody>
          <a:bodyPr anchor="t" anchorCtr="0"/>
          <a:lstStyle/>
          <a:p>
            <a:r>
              <a:rPr kumimoji="1" lang="en-CA" altLang="ja-CA" dirty="0"/>
              <a:t>CeF</a:t>
            </a:r>
            <a:r>
              <a:rPr kumimoji="1" lang="en-CA" altLang="ja-CA" baseline="-25000" dirty="0"/>
              <a:t>3</a:t>
            </a:r>
            <a:r>
              <a:rPr kumimoji="1" lang="en-CA" altLang="ja-CA" dirty="0"/>
              <a:t> </a:t>
            </a:r>
            <a:r>
              <a:rPr kumimoji="1" lang="en-CA" altLang="ja-CA" dirty="0">
                <a:solidFill>
                  <a:srgbClr val="FF0000"/>
                </a:solidFill>
              </a:rPr>
              <a:t>scintillator</a:t>
            </a:r>
            <a:r>
              <a:rPr kumimoji="1" lang="en-CA" altLang="ja-CA" dirty="0"/>
              <a:t> which holds </a:t>
            </a:r>
            <a:r>
              <a:rPr kumimoji="1" lang="en-CA" altLang="ja-CA" dirty="0">
                <a:solidFill>
                  <a:srgbClr val="0000FF"/>
                </a:solidFill>
              </a:rPr>
              <a:t>muon polarization</a:t>
            </a:r>
            <a:endParaRPr kumimoji="1" lang="ja-CA" altLang="en-US" dirty="0">
              <a:solidFill>
                <a:srgbClr val="0000FF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F1278D5-F678-3DF2-1817-6F0FCDBF5BA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44" t="44375" r="54874" b="16666"/>
          <a:stretch>
            <a:fillRect/>
          </a:stretch>
        </p:blipFill>
        <p:spPr>
          <a:xfrm>
            <a:off x="57625" y="1417291"/>
            <a:ext cx="4743613" cy="269304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1CD1F2F6-23CE-84C7-8318-A5D4A8DC6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766" y="1904999"/>
            <a:ext cx="2811737" cy="187449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2342419-0356-1398-B275-58B12C0703B8}"/>
                  </a:ext>
                </a:extLst>
              </p:cNvPr>
              <p:cNvSpPr txBox="1"/>
              <p:nvPr/>
            </p:nvSpPr>
            <p:spPr>
              <a:xfrm>
                <a:off x="340669" y="4149894"/>
                <a:ext cx="371701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kumimoji="1" lang="en-US" altLang="ja-JP" sz="3200" b="0" i="1" smtClean="0">
                        <a:latin typeface="Cambria Math" panose="02040503050406030204" pitchFamily="18" charset="0"/>
                      </a:rPr>
                      <m:t>→</m:t>
                    </m:r>
                    <m:sSup>
                      <m:sSupPr>
                        <m:ctrlP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p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sSup>
                      <m:sSupPr>
                        <m:ctrlP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kumimoji="1" lang="en-US" altLang="ja-JP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kumimoji="1" lang="en-US" altLang="ja-JP" sz="3200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kumimoji="1" lang="ja-JP" altLang="en-US" sz="3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1" lang="en-US" altLang="ja-JP" sz="320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decay</a:t>
                </a:r>
                <a:endParaRPr lang="ja-CA" altLang="en-US" sz="3200" dirty="0"/>
              </a:p>
            </p:txBody>
          </p:sp>
        </mc:Choice>
        <mc:Fallback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32342419-0356-1398-B275-58B12C070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669" y="4149894"/>
                <a:ext cx="3717016" cy="584775"/>
              </a:xfrm>
              <a:prstGeom prst="rect">
                <a:avLst/>
              </a:prstGeom>
              <a:blipFill>
                <a:blip r:embed="rId5"/>
                <a:stretch>
                  <a:fillRect l="-1020" t="-12766" b="-31915"/>
                </a:stretch>
              </a:blipFill>
            </p:spPr>
            <p:txBody>
              <a:bodyPr/>
              <a:lstStyle/>
              <a:p>
                <a:r>
                  <a:rPr lang="ja-CA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図 8">
            <a:extLst>
              <a:ext uri="{FF2B5EF4-FFF2-40B4-BE49-F238E27FC236}">
                <a16:creationId xmlns:a16="http://schemas.microsoft.com/office/drawing/2014/main" id="{669342C7-454C-B996-F37C-EDDBE7FA46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66094" y="1658591"/>
            <a:ext cx="4625906" cy="5070622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9118571-88A7-88A5-286D-B33E74F20DA8}"/>
              </a:ext>
            </a:extLst>
          </p:cNvPr>
          <p:cNvSpPr txBox="1"/>
          <p:nvPr/>
        </p:nvSpPr>
        <p:spPr>
          <a:xfrm>
            <a:off x="10482762" y="3294674"/>
            <a:ext cx="135806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H//z=140 G</a:t>
            </a:r>
            <a:endParaRPr kumimoji="1" lang="ja-CA" altLang="en-US" dirty="0"/>
          </a:p>
        </p:txBody>
      </p:sp>
      <p:sp>
        <p:nvSpPr>
          <p:cNvPr id="11" name="円弧 10">
            <a:extLst>
              <a:ext uri="{FF2B5EF4-FFF2-40B4-BE49-F238E27FC236}">
                <a16:creationId xmlns:a16="http://schemas.microsoft.com/office/drawing/2014/main" id="{BED4AFFB-628A-5166-2C17-5157DD8ADEEF}"/>
              </a:ext>
            </a:extLst>
          </p:cNvPr>
          <p:cNvSpPr/>
          <p:nvPr/>
        </p:nvSpPr>
        <p:spPr>
          <a:xfrm>
            <a:off x="4971292" y="2603501"/>
            <a:ext cx="642108" cy="888999"/>
          </a:xfrm>
          <a:prstGeom prst="arc">
            <a:avLst>
              <a:gd name="adj1" fmla="val 14672260"/>
              <a:gd name="adj2" fmla="val 13697352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94C3282-B97F-FDA1-0887-BADEE6A46754}"/>
              </a:ext>
            </a:extLst>
          </p:cNvPr>
          <p:cNvSpPr txBox="1"/>
          <p:nvPr/>
        </p:nvSpPr>
        <p:spPr>
          <a:xfrm>
            <a:off x="4764766" y="181240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H//z (local)</a:t>
            </a:r>
            <a:endParaRPr kumimoji="1" lang="ja-CA" altLang="en-US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2F7D6F8-22A1-7C0A-03DF-A8326A29BDF6}"/>
              </a:ext>
            </a:extLst>
          </p:cNvPr>
          <p:cNvSpPr txBox="1"/>
          <p:nvPr/>
        </p:nvSpPr>
        <p:spPr>
          <a:xfrm>
            <a:off x="9450428" y="665408"/>
            <a:ext cx="23903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Slide from S. Shimizu</a:t>
            </a:r>
          </a:p>
          <a:p>
            <a:r>
              <a:rPr kumimoji="1" lang="en-CA" altLang="ja-CA" dirty="0"/>
              <a:t>(Osaka. U)</a:t>
            </a:r>
            <a:endParaRPr kumimoji="1" lang="ja-CA" altLang="en-US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8C4FEFF-83A5-9761-80CF-AD6217F5BF99}"/>
              </a:ext>
            </a:extLst>
          </p:cNvPr>
          <p:cNvSpPr txBox="1"/>
          <p:nvPr/>
        </p:nvSpPr>
        <p:spPr>
          <a:xfrm>
            <a:off x="8464709" y="5428912"/>
            <a:ext cx="2693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KEK / J-PARC MLF data</a:t>
            </a:r>
            <a:endParaRPr kumimoji="1" lang="ja-CA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60AD4BF-E606-C9FA-3FC6-7DCA1E6B76C0}"/>
              </a:ext>
            </a:extLst>
          </p:cNvPr>
          <p:cNvSpPr txBox="1"/>
          <p:nvPr/>
        </p:nvSpPr>
        <p:spPr>
          <a:xfrm>
            <a:off x="4491984" y="4270974"/>
            <a:ext cx="8386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CeF</a:t>
            </a:r>
            <a:r>
              <a:rPr kumimoji="1" lang="en-CA" altLang="ja-CA" baseline="-25000" dirty="0"/>
              <a:t>3</a:t>
            </a:r>
          </a:p>
          <a:p>
            <a:r>
              <a:rPr kumimoji="1" lang="en-CA" altLang="ja-CA" dirty="0"/>
              <a:t>blocks</a:t>
            </a:r>
            <a:endParaRPr kumimoji="1" lang="ja-CA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49FD3A3-15B9-3CA5-99A5-8124393E39FD}"/>
              </a:ext>
            </a:extLst>
          </p:cNvPr>
          <p:cNvSpPr txBox="1"/>
          <p:nvPr/>
        </p:nvSpPr>
        <p:spPr>
          <a:xfrm>
            <a:off x="169838" y="5930123"/>
            <a:ext cx="45191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CeF</a:t>
            </a:r>
            <a:r>
              <a:rPr kumimoji="1" lang="en-CA" altLang="ja-CA" baseline="-25000" dirty="0"/>
              <a:t>3 </a:t>
            </a:r>
            <a:r>
              <a:rPr kumimoji="1" lang="en-CA" altLang="ja-CA" dirty="0"/>
              <a:t>blocks as the muon stopper</a:t>
            </a:r>
          </a:p>
          <a:p>
            <a:r>
              <a:rPr kumimoji="1" lang="en-CA" altLang="ja-CA" dirty="0"/>
              <a:t>muon and positron scintillator / calorimeter</a:t>
            </a:r>
            <a:endParaRPr kumimoji="1" lang="ja-CA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603EC42-057B-3419-A596-6653699D9819}"/>
              </a:ext>
            </a:extLst>
          </p:cNvPr>
          <p:cNvSpPr txBox="1"/>
          <p:nvPr/>
        </p:nvSpPr>
        <p:spPr>
          <a:xfrm>
            <a:off x="7566094" y="1247746"/>
            <a:ext cx="610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K. Horie et al.,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Nucl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. </a:t>
            </a:r>
            <a:r>
              <a:rPr kumimoji="1" lang="en-US" altLang="ja-JP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Instrum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. Methods A 1037 (2022) 166932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9" name="右矢印 18">
            <a:extLst>
              <a:ext uri="{FF2B5EF4-FFF2-40B4-BE49-F238E27FC236}">
                <a16:creationId xmlns:a16="http://schemas.microsoft.com/office/drawing/2014/main" id="{59914CCE-F20A-8772-8FC6-BE935AFD1A04}"/>
              </a:ext>
            </a:extLst>
          </p:cNvPr>
          <p:cNvSpPr/>
          <p:nvPr/>
        </p:nvSpPr>
        <p:spPr>
          <a:xfrm>
            <a:off x="7899400" y="2772780"/>
            <a:ext cx="457200" cy="13515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CA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9013E79-9657-8533-208B-D25600F045C2}"/>
              </a:ext>
            </a:extLst>
          </p:cNvPr>
          <p:cNvSpPr txBox="1"/>
          <p:nvPr/>
        </p:nvSpPr>
        <p:spPr>
          <a:xfrm>
            <a:off x="8424957" y="237728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Full polarization</a:t>
            </a:r>
            <a:endParaRPr kumimoji="1" lang="ja-CA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3B64247-1FE8-EADF-6482-F32207E4E8C0}"/>
              </a:ext>
            </a:extLst>
          </p:cNvPr>
          <p:cNvSpPr txBox="1"/>
          <p:nvPr/>
        </p:nvSpPr>
        <p:spPr>
          <a:xfrm>
            <a:off x="399877" y="5222122"/>
            <a:ext cx="34291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dirty="0"/>
              <a:t>In </a:t>
            </a:r>
            <a:r>
              <a:rPr kumimoji="1" lang="en-CA" altLang="ja-CA" dirty="0" err="1"/>
              <a:t>NaI</a:t>
            </a:r>
            <a:r>
              <a:rPr kumimoji="1" lang="en-CA" altLang="ja-CA" dirty="0"/>
              <a:t> (Alkaline Halides), muon </a:t>
            </a:r>
          </a:p>
          <a:p>
            <a:r>
              <a:rPr kumimoji="1" lang="en-CA" altLang="ja-CA" dirty="0"/>
              <a:t>quickly depolarizes.</a:t>
            </a:r>
            <a:endParaRPr kumimoji="1" lang="ja-CA" altLang="en-US" dirty="0"/>
          </a:p>
        </p:txBody>
      </p:sp>
    </p:spTree>
    <p:extLst>
      <p:ext uri="{BB962C8B-B14F-4D97-AF65-F5344CB8AC3E}">
        <p14:creationId xmlns:p14="http://schemas.microsoft.com/office/powerpoint/2010/main" val="115456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DE4E67-F171-695E-3D45-1AF1010C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71" y="235496"/>
            <a:ext cx="8953827" cy="650329"/>
          </a:xfrm>
        </p:spPr>
        <p:txBody>
          <a:bodyPr>
            <a:normAutofit/>
          </a:bodyPr>
          <a:lstStyle/>
          <a:p>
            <a:r>
              <a:rPr kumimoji="1" lang="en-CA" altLang="ja-CA" sz="3200" dirty="0"/>
              <a:t>Summary</a:t>
            </a:r>
            <a:endParaRPr kumimoji="1" lang="ja-CA" altLang="en-US" sz="3200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64595D-2C24-0B2B-8A3A-73508E7D4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071" y="1042176"/>
            <a:ext cx="10405629" cy="4431523"/>
          </a:xfrm>
        </p:spPr>
        <p:txBody>
          <a:bodyPr>
            <a:normAutofit fontScale="92500" lnSpcReduction="20000"/>
          </a:bodyPr>
          <a:lstStyle/>
          <a:p>
            <a:r>
              <a:rPr kumimoji="1" lang="en-CA" altLang="ja-CA" dirty="0"/>
              <a:t>TRIUMF is equipped with </a:t>
            </a:r>
            <a:r>
              <a:rPr kumimoji="1" lang="en-CA" altLang="ja-CA" dirty="0">
                <a:solidFill>
                  <a:srgbClr val="FF0000"/>
                </a:solidFill>
              </a:rPr>
              <a:t>M9H</a:t>
            </a:r>
            <a:r>
              <a:rPr kumimoji="1" lang="en-CA" altLang="ja-CA" dirty="0"/>
              <a:t> the pion decay channel</a:t>
            </a:r>
          </a:p>
          <a:p>
            <a:pPr lvl="1">
              <a:buFont typeface="Wingdings" pitchFamily="2" charset="2"/>
              <a:buChar char="à"/>
            </a:pPr>
            <a:r>
              <a:rPr kumimoji="1" lang="en-CA" altLang="ja-CA" dirty="0">
                <a:sym typeface="Wingdings" pitchFamily="2" charset="2"/>
              </a:rPr>
              <a:t>Capability of n</a:t>
            </a:r>
            <a:r>
              <a:rPr kumimoji="1" lang="en-CA" altLang="ja-CA" dirty="0"/>
              <a:t>egative muons + high momentum muons</a:t>
            </a:r>
          </a:p>
          <a:p>
            <a:pPr>
              <a:buFont typeface="Wingdings" pitchFamily="2" charset="2"/>
              <a:buChar char="à"/>
            </a:pPr>
            <a:r>
              <a:rPr kumimoji="1" lang="en-CA" altLang="ja-CA" dirty="0"/>
              <a:t>Complementary to KEK / J-PARC’s </a:t>
            </a:r>
            <a:r>
              <a:rPr kumimoji="1" lang="en-CA" altLang="ja-CA" dirty="0">
                <a:solidFill>
                  <a:srgbClr val="0000FF"/>
                </a:solidFill>
              </a:rPr>
              <a:t>MLF D-line</a:t>
            </a:r>
            <a:r>
              <a:rPr kumimoji="1" lang="en-CA" altLang="ja-CA" dirty="0"/>
              <a:t> muons</a:t>
            </a:r>
          </a:p>
          <a:p>
            <a:pPr>
              <a:buFont typeface="Wingdings" pitchFamily="2" charset="2"/>
              <a:buChar char="à"/>
            </a:pPr>
            <a:endParaRPr kumimoji="1" lang="en-CA" altLang="ja-CA" dirty="0"/>
          </a:p>
          <a:p>
            <a:r>
              <a:rPr kumimoji="1" lang="en-CA" altLang="ja-CA" dirty="0"/>
              <a:t> TRIUMF has developed </a:t>
            </a:r>
            <a:r>
              <a:rPr kumimoji="1" lang="en-CA" altLang="ja-CA" dirty="0">
                <a:solidFill>
                  <a:srgbClr val="FF0000"/>
                </a:solidFill>
              </a:rPr>
              <a:t>Muon Spin Imaging</a:t>
            </a:r>
          </a:p>
          <a:p>
            <a:pPr lvl="1">
              <a:buFont typeface="Wingdings" pitchFamily="2" charset="2"/>
              <a:buChar char="à"/>
            </a:pPr>
            <a:r>
              <a:rPr kumimoji="1" lang="en-CA" altLang="ja-CA" dirty="0">
                <a:sym typeface="Wingdings" pitchFamily="2" charset="2"/>
              </a:rPr>
              <a:t>µSR has gained imaging capability</a:t>
            </a:r>
            <a:endParaRPr kumimoji="1" lang="en-CA" altLang="ja-CA" dirty="0"/>
          </a:p>
          <a:p>
            <a:pPr>
              <a:buFont typeface="Wingdings" pitchFamily="2" charset="2"/>
              <a:buChar char="à"/>
            </a:pPr>
            <a:r>
              <a:rPr kumimoji="1" lang="en-CA" altLang="ja-CA" dirty="0"/>
              <a:t>Complementary to KEK / J-PARC’s </a:t>
            </a:r>
            <a:r>
              <a:rPr kumimoji="1" lang="en-CA" altLang="ja-CA" dirty="0">
                <a:solidFill>
                  <a:srgbClr val="0000FF"/>
                </a:solidFill>
              </a:rPr>
              <a:t>imaging project </a:t>
            </a:r>
          </a:p>
          <a:p>
            <a:pPr marL="457200" lvl="1" indent="0">
              <a:buNone/>
            </a:pPr>
            <a:r>
              <a:rPr kumimoji="1" lang="en-CA" altLang="ja-CA" dirty="0"/>
              <a:t>	</a:t>
            </a:r>
          </a:p>
          <a:p>
            <a:r>
              <a:rPr kumimoji="1" lang="en-CA" altLang="ja-CA" dirty="0"/>
              <a:t>Collaborations with KEK-lead group funds (</a:t>
            </a:r>
            <a:r>
              <a:rPr kumimoji="1" lang="ja-CA" altLang="en-US" dirty="0"/>
              <a:t>学術変革</a:t>
            </a:r>
            <a:r>
              <a:rPr kumimoji="1" lang="en-CA" altLang="ja-CA" dirty="0"/>
              <a:t>) on  </a:t>
            </a:r>
            <a:r>
              <a:rPr kumimoji="1" lang="en-CA" altLang="ja-CA" dirty="0">
                <a:solidFill>
                  <a:srgbClr val="0000FF"/>
                </a:solidFill>
              </a:rPr>
              <a:t>µ-</a:t>
            </a:r>
            <a:r>
              <a:rPr kumimoji="1" lang="en-CA" altLang="ja-CA" dirty="0"/>
              <a:t> and </a:t>
            </a:r>
            <a:r>
              <a:rPr kumimoji="1" lang="en-CA" altLang="ja-CA" dirty="0">
                <a:solidFill>
                  <a:srgbClr val="0000FF"/>
                </a:solidFill>
              </a:rPr>
              <a:t>muon imaging </a:t>
            </a:r>
            <a:r>
              <a:rPr kumimoji="1" lang="en-CA" altLang="ja-CA" dirty="0"/>
              <a:t>are underway</a:t>
            </a:r>
            <a:endParaRPr kumimoji="1" lang="ja-CA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296D65E-6117-D1A9-B633-4057B2C2CEC9}"/>
              </a:ext>
            </a:extLst>
          </p:cNvPr>
          <p:cNvSpPr txBox="1"/>
          <p:nvPr/>
        </p:nvSpPr>
        <p:spPr>
          <a:xfrm>
            <a:off x="7309878" y="5353051"/>
            <a:ext cx="46554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CA" altLang="ja-CA" sz="2400" dirty="0"/>
              <a:t>µ-: </a:t>
            </a:r>
            <a:r>
              <a:rPr kumimoji="1" lang="en-CA" altLang="ja-CA" sz="2400" dirty="0">
                <a:hlinkClick r:id="rId2"/>
              </a:rPr>
              <a:t>https://mu-horizons.kek.jp/en/</a:t>
            </a:r>
            <a:endParaRPr kumimoji="1" lang="en-CA" altLang="ja-CA" sz="2400" dirty="0"/>
          </a:p>
          <a:p>
            <a:r>
              <a:rPr kumimoji="1" lang="en-CA" altLang="ja-CA" sz="2400" dirty="0"/>
              <a:t>Muon imaging: </a:t>
            </a:r>
            <a:r>
              <a:rPr kumimoji="1" lang="en-CA" altLang="ja-CA" sz="2400" dirty="0">
                <a:hlinkClick r:id="rId3"/>
              </a:rPr>
              <a:t>https://msmi.jp</a:t>
            </a:r>
            <a:endParaRPr kumimoji="1" lang="en-CA" altLang="ja-CA" sz="2400" dirty="0"/>
          </a:p>
        </p:txBody>
      </p:sp>
    </p:spTree>
    <p:extLst>
      <p:ext uri="{BB962C8B-B14F-4D97-AF65-F5344CB8AC3E}">
        <p14:creationId xmlns:p14="http://schemas.microsoft.com/office/powerpoint/2010/main" val="4281610134"/>
      </p:ext>
    </p:extLst>
  </p:cSld>
  <p:clrMapOvr>
    <a:masterClrMapping/>
  </p:clrMapOvr>
</p:sld>
</file>

<file path=ppt/theme/theme1.xml><?xml version="1.0" encoding="utf-8"?>
<a:theme xmlns:a="http://schemas.openxmlformats.org/drawingml/2006/main" name="TRIUMF PowerPoint Theme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 PowerPoint Theme" id="{D884FB1D-11D0-E845-BA52-C36A604D98F4}" vid="{50702C2F-CDE3-B34C-A21E-708BBC324FEA}"/>
    </a:ext>
  </a:extLst>
</a:theme>
</file>

<file path=ppt/theme/theme2.xml><?xml version="1.0" encoding="utf-8"?>
<a:theme xmlns:a="http://schemas.openxmlformats.org/drawingml/2006/main" name="Custom Design">
  <a:themeElements>
    <a:clrScheme name="TRIUMF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RIUMF_Light_03" id="{4D894E19-41A3-8842-A464-3F12065EEF05}" vid="{B960C763-9EE8-8C4A-B0B5-CE3D986AFAE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2D5F827B34D144AD147CD06FADBAC5" ma:contentTypeVersion="16" ma:contentTypeDescription="Create a new document." ma:contentTypeScope="" ma:versionID="94f9a761d15805861b1ffc206efd27f1">
  <xsd:schema xmlns:xsd="http://www.w3.org/2001/XMLSchema" xmlns:xs="http://www.w3.org/2001/XMLSchema" xmlns:p="http://schemas.microsoft.com/office/2006/metadata/properties" xmlns:ns2="5f2eaafe-2017-4639-a41c-1262eda0cd14" xmlns:ns3="460bac4f-1c20-47b2-a9f2-d8740ad3b477" targetNamespace="http://schemas.microsoft.com/office/2006/metadata/properties" ma:root="true" ma:fieldsID="2694c55a2c3706d6693fe6f886641a10" ns2:_="" ns3:_="">
    <xsd:import namespace="5f2eaafe-2017-4639-a41c-1262eda0cd14"/>
    <xsd:import namespace="460bac4f-1c20-47b2-a9f2-d8740ad3b4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2eaafe-2017-4639-a41c-1262eda0cd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dae3b54c-c226-4f74-9573-cd9558e4dc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0bac4f-1c20-47b2-a9f2-d8740ad3b47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50bfd64-1b98-409d-a996-150fe42b1d4f}" ma:internalName="TaxCatchAll" ma:showField="CatchAllData" ma:web="460bac4f-1c20-47b2-a9f2-d8740ad3b4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60bac4f-1c20-47b2-a9f2-d8740ad3b477">
      <UserInfo>
        <DisplayName>Petr Navratil</DisplayName>
        <AccountId>28</AccountId>
        <AccountType/>
      </UserInfo>
      <UserInfo>
        <DisplayName>Reda Tafirout</DisplayName>
        <AccountId>12</AccountId>
        <AccountType/>
      </UserInfo>
      <UserInfo>
        <DisplayName>Alison Lister</DisplayName>
        <AccountId>80</AccountId>
        <AccountType/>
      </UserInfo>
      <UserInfo>
        <DisplayName>Marco Valente</DisplayName>
        <AccountId>108</AccountId>
        <AccountType/>
      </UserInfo>
      <UserInfo>
        <DisplayName>Max Swiatlowski</DisplayName>
        <AccountId>48</AccountId>
        <AccountType/>
      </UserInfo>
    </SharedWithUsers>
    <lcf76f155ced4ddcb4097134ff3c332f xmlns="5f2eaafe-2017-4639-a41c-1262eda0cd14">
      <Terms xmlns="http://schemas.microsoft.com/office/infopath/2007/PartnerControls"/>
    </lcf76f155ced4ddcb4097134ff3c332f>
    <TaxCatchAll xmlns="460bac4f-1c20-47b2-a9f2-d8740ad3b47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153568-4306-4C6F-BF37-39ED2C1319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2eaafe-2017-4639-a41c-1262eda0cd14"/>
    <ds:schemaRef ds:uri="460bac4f-1c20-47b2-a9f2-d8740ad3b4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36B6161-3485-44EA-88E6-0B6C2E7EFB75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460bac4f-1c20-47b2-a9f2-d8740ad3b477"/>
    <ds:schemaRef ds:uri="http://schemas.microsoft.com/office/infopath/2007/PartnerControls"/>
    <ds:schemaRef ds:uri="5f2eaafe-2017-4639-a41c-1262eda0cd14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0738E62-378C-4F7F-A1F1-BDB071CA851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c2053510-9cb3-4679-a2d3-8f442e03b587}" enabled="0" method="" siteId="{c2053510-9cb3-4679-a2d3-8f442e03b58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 Theme1</Template>
  <TotalTime>46078</TotalTime>
  <Words>1551</Words>
  <Application>Microsoft Macintosh PowerPoint</Application>
  <PresentationFormat>ワイド画面</PresentationFormat>
  <Paragraphs>297</Paragraphs>
  <Slides>18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18</vt:i4>
      </vt:variant>
    </vt:vector>
  </HeadingPairs>
  <TitlesOfParts>
    <vt:vector size="28" baseType="lpstr">
      <vt:lpstr>Hiragino Kaku Gothic ProN W3</vt:lpstr>
      <vt:lpstr>Arial</vt:lpstr>
      <vt:lpstr>Calibri</vt:lpstr>
      <vt:lpstr>Cambria Math</vt:lpstr>
      <vt:lpstr>Helvetica</vt:lpstr>
      <vt:lpstr>Helvetica Neue</vt:lpstr>
      <vt:lpstr>Symbol</vt:lpstr>
      <vt:lpstr>Wingdings</vt:lpstr>
      <vt:lpstr>TRIUMF PowerPoint Theme</vt:lpstr>
      <vt:lpstr>Custom Design</vt:lpstr>
      <vt:lpstr> </vt:lpstr>
      <vt:lpstr>Particle / Nuclear physics and Materials Science (my view)</vt:lpstr>
      <vt:lpstr>People Trajectories</vt:lpstr>
      <vt:lpstr>(completed and operational 2026/1~)</vt:lpstr>
      <vt:lpstr>1. The first negative muonic X-ray measurement</vt:lpstr>
      <vt:lpstr>Idea of Rurie’s experiment</vt:lpstr>
      <vt:lpstr>Muon was already too bright with liq. scintillator !</vt:lpstr>
      <vt:lpstr>Muonic X-ray spectrum of Uranium</vt:lpstr>
      <vt:lpstr>Negative muon experiments in the future</vt:lpstr>
      <vt:lpstr>2. Muon Spin Imaging (beyond conventional µ+SR)</vt:lpstr>
      <vt:lpstr>Collaboration with Osaka U. since 2022 at TRIUMF</vt:lpstr>
      <vt:lpstr>Set up at TRIUMF</vt:lpstr>
      <vt:lpstr>Muon Spin Imaging at TRIUMF</vt:lpstr>
      <vt:lpstr>Application of Muon Imaging to Materials Science</vt:lpstr>
      <vt:lpstr>Muon Imaging experiment in the future</vt:lpstr>
      <vt:lpstr>Collaborators / Acknowledgement</vt:lpstr>
      <vt:lpstr>Technology transfer from Materials science to Particle physics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 To the ML  hands-on session!</dc:title>
  <dc:creator>Wojciech Fedorko</dc:creator>
  <cp:lastModifiedBy>Kenji Kojima</cp:lastModifiedBy>
  <cp:revision>155</cp:revision>
  <cp:lastPrinted>2026-09-28T19:01:06Z</cp:lastPrinted>
  <dcterms:created xsi:type="dcterms:W3CDTF">2019-08-22T20:14:35Z</dcterms:created>
  <dcterms:modified xsi:type="dcterms:W3CDTF">2026-09-28T19:03:12Z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0x0101005F2D5F827B34D144AD147CD06FADBAC5</vt:lpwstr>
  </property>
  <property fmtid="{D5CDD505-2E9C-101B-9397-08002B2CF9AE}" pid="3" name="MediaServiceImageTags">
    <vt:lpwstr/>
  </property>
</Properties>
</file>