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6" r:id="rId2"/>
    <p:sldId id="257" r:id="rId3"/>
    <p:sldId id="282" r:id="rId4"/>
    <p:sldId id="283" r:id="rId5"/>
    <p:sldId id="280" r:id="rId6"/>
    <p:sldId id="284" r:id="rId7"/>
    <p:sldId id="285" r:id="rId8"/>
    <p:sldId id="286" r:id="rId9"/>
    <p:sldId id="287" r:id="rId10"/>
    <p:sldId id="288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9FE"/>
    <a:srgbClr val="000000"/>
    <a:srgbClr val="4E95D9"/>
    <a:srgbClr val="EFDFFF"/>
    <a:srgbClr val="D4E9FF"/>
    <a:srgbClr val="C6F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33E906-2299-6743-B32D-9FDAE65314F4}" v="83" dt="2026-09-23T06:45:57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79506"/>
  </p:normalViewPr>
  <p:slideViewPr>
    <p:cSldViewPr snapToGrid="0">
      <p:cViewPr varScale="1">
        <p:scale>
          <a:sx n="93" d="100"/>
          <a:sy n="93" d="100"/>
        </p:scale>
        <p:origin x="336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943AB1-E6E4-354B-9AA4-2C425A2BD42C}" type="datetimeFigureOut">
              <a:rPr kumimoji="1" lang="ja-JP" altLang="en-US" smtClean="0"/>
              <a:t>2026/9/22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CEDEF9-5CF6-E147-89FB-09BA636B7A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33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6897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535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4E5F1B-AC8D-7F4F-6501-5FB183A06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C400F9B-AF01-F34C-7B89-D394A36A8B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871CC2C-87FE-6C02-88B7-2C4A6B540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53A7344-6FDE-8E70-1F80-A34B0D8ACE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557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37579-EEA9-ACC8-BBB2-D1DF08B7D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D2CDFC-F7F5-287C-D6F8-49ED428B2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7F6F8F-2516-0FCC-19D9-680D04B03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21566CB-0ED7-0F18-92B5-57931FB867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6491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743B9-72D0-6321-7ABD-DB91BBDC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077E8AD-DA67-DFEE-2328-F7596DADE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AA67E9C-545F-BD9F-A32F-B9FE22B5DD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F1A9FC7-5625-B490-B870-6FACBD80E4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01005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93F44-EAA0-15E8-D7B1-8277B5F49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326DF71-4574-B1AF-362C-6947F6052A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678E54CE-CE82-E08B-2CED-E7AC4AEB1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F6479CD-0680-B068-09CE-F73A750216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9136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CEDEF9-5CF6-E147-89FB-09BA636B7A99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7775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098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B4D50D26-43C0-1787-9E9A-33A2B223C28A}"/>
              </a:ext>
            </a:extLst>
          </p:cNvPr>
          <p:cNvSpPr/>
          <p:nvPr userDrawn="1"/>
        </p:nvSpPr>
        <p:spPr>
          <a:xfrm>
            <a:off x="0" y="6275023"/>
            <a:ext cx="12192000" cy="57548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2"/>
              </a:gs>
            </a:gsLst>
            <a:lin ang="27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kumimoji="1" lang="ja-JP" altLang="en-US"/>
          </a:p>
        </p:txBody>
      </p:sp>
      <p:sp>
        <p:nvSpPr>
          <p:cNvPr id="17" name="スライド番号プレースホルダー 5">
            <a:extLst>
              <a:ext uri="{FF2B5EF4-FFF2-40B4-BE49-F238E27FC236}">
                <a16:creationId xmlns:a16="http://schemas.microsoft.com/office/drawing/2014/main" id="{457BFE4A-1D30-8F58-F84E-EC3B11EAD05F}"/>
              </a:ext>
            </a:extLst>
          </p:cNvPr>
          <p:cNvSpPr>
            <a:spLocks noGrp="1"/>
          </p:cNvSpPr>
          <p:nvPr userDrawn="1"/>
        </p:nvSpPr>
        <p:spPr>
          <a:xfrm>
            <a:off x="9347200" y="63984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r" defTabSz="914400" rtl="0" eaLnBrk="1" latinLnBrk="0" hangingPunct="1">
              <a:defRPr kumimoji="1"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5F1D02E-6337-EE40-A288-8593DEB2B125}" type="slidenum">
              <a:rPr kumimoji="1" lang="ja-JP" altLang="en-US" sz="1500" smtClean="0"/>
              <a:pPr/>
              <a:t>‹#›</a:t>
            </a:fld>
            <a:endParaRPr kumimoji="1" lang="ja-JP" altLang="en-US" sz="1500"/>
          </a:p>
        </p:txBody>
      </p:sp>
      <p:sp>
        <p:nvSpPr>
          <p:cNvPr id="18" name="テキスト ボックス 8">
            <a:extLst>
              <a:ext uri="{FF2B5EF4-FFF2-40B4-BE49-F238E27FC236}">
                <a16:creationId xmlns:a16="http://schemas.microsoft.com/office/drawing/2014/main" id="{2493512A-8C78-0115-C14E-AA594BDD7112}"/>
              </a:ext>
            </a:extLst>
          </p:cNvPr>
          <p:cNvSpPr txBox="1"/>
          <p:nvPr userDrawn="1"/>
        </p:nvSpPr>
        <p:spPr>
          <a:xfrm>
            <a:off x="4442401" y="6411724"/>
            <a:ext cx="2634673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500" dirty="0"/>
              <a:t>TRIUMF-KEK Symposium</a:t>
            </a:r>
          </a:p>
        </p:txBody>
      </p:sp>
      <p:pic>
        <p:nvPicPr>
          <p:cNvPr id="19" name="Picture 2" descr="名古屋大学大学院 環境学研究科">
            <a:extLst>
              <a:ext uri="{FF2B5EF4-FFF2-40B4-BE49-F238E27FC236}">
                <a16:creationId xmlns:a16="http://schemas.microsoft.com/office/drawing/2014/main" id="{8384EC99-5C8F-7EBB-0CFE-BE3414B9B0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6285055"/>
            <a:ext cx="916172" cy="549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F24E572C-2EC3-9B5F-0C93-B17CF84E8F9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525" y="6280455"/>
            <a:ext cx="1989514" cy="554041"/>
          </a:xfrm>
          <a:prstGeom prst="rect">
            <a:avLst/>
          </a:prstGeom>
        </p:spPr>
      </p:pic>
      <p:pic>
        <p:nvPicPr>
          <p:cNvPr id="21" name="Picture 4" descr="rcnpの検索結果 - Yahoo!きっず検索">
            <a:extLst>
              <a:ext uri="{FF2B5EF4-FFF2-40B4-BE49-F238E27FC236}">
                <a16:creationId xmlns:a16="http://schemas.microsoft.com/office/drawing/2014/main" id="{112F0A5E-97E1-4557-1DFA-A44F8FD30A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769" y="6288066"/>
            <a:ext cx="542927" cy="546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テキスト ボックス 12">
            <a:extLst>
              <a:ext uri="{FF2B5EF4-FFF2-40B4-BE49-F238E27FC236}">
                <a16:creationId xmlns:a16="http://schemas.microsoft.com/office/drawing/2014/main" id="{760A488F-F85D-8768-0A90-EE3401C644C6}"/>
              </a:ext>
            </a:extLst>
          </p:cNvPr>
          <p:cNvSpPr txBox="1"/>
          <p:nvPr userDrawn="1"/>
        </p:nvSpPr>
        <p:spPr>
          <a:xfrm>
            <a:off x="7473612" y="6304002"/>
            <a:ext cx="232307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ja-JP" sz="1500" dirty="0"/>
              <a:t>Kaito Abe, Nagoya Univ.</a:t>
            </a:r>
            <a:br>
              <a:rPr kumimoji="1" lang="en-US" altLang="ja-JP" sz="1500" dirty="0"/>
            </a:br>
            <a:r>
              <a:rPr kumimoji="1" lang="en-US" altLang="ja-JP" sz="1500" dirty="0"/>
              <a:t>TUCAN Collaboration</a:t>
            </a:r>
            <a:endParaRPr kumimoji="1" lang="ja-JP" altLang="en-US" sz="1500"/>
          </a:p>
        </p:txBody>
      </p:sp>
      <p:sp>
        <p:nvSpPr>
          <p:cNvPr id="23" name="タイトル 1">
            <a:extLst>
              <a:ext uri="{FF2B5EF4-FFF2-40B4-BE49-F238E27FC236}">
                <a16:creationId xmlns:a16="http://schemas.microsoft.com/office/drawing/2014/main" id="{58A6B69D-7D43-11D5-BB7B-C12F29C0B61B}"/>
              </a:ext>
            </a:extLst>
          </p:cNvPr>
          <p:cNvSpPr txBox="1">
            <a:spLocks/>
          </p:cNvSpPr>
          <p:nvPr userDrawn="1"/>
        </p:nvSpPr>
        <p:spPr>
          <a:xfrm>
            <a:off x="159394" y="33980"/>
            <a:ext cx="10622020" cy="743638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defPPr>
              <a:defRPr lang="ja-JP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ja-JP" b="1" dirty="0">
              <a:solidFill>
                <a:schemeClr val="bg1"/>
              </a:solidFill>
            </a:endParaRPr>
          </a:p>
        </p:txBody>
      </p:sp>
      <p:cxnSp>
        <p:nvCxnSpPr>
          <p:cNvPr id="24" name="直線コネクタ 23">
            <a:extLst>
              <a:ext uri="{FF2B5EF4-FFF2-40B4-BE49-F238E27FC236}">
                <a16:creationId xmlns:a16="http://schemas.microsoft.com/office/drawing/2014/main" id="{6CC2E8D1-E1C7-461C-E24F-7D2526507AD1}"/>
              </a:ext>
            </a:extLst>
          </p:cNvPr>
          <p:cNvCxnSpPr>
            <a:cxnSpLocks/>
          </p:cNvCxnSpPr>
          <p:nvPr userDrawn="1"/>
        </p:nvCxnSpPr>
        <p:spPr>
          <a:xfrm>
            <a:off x="159394" y="851574"/>
            <a:ext cx="1177545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5C22F17-1E3E-CA92-8FE4-F4032E627157}"/>
              </a:ext>
            </a:extLst>
          </p:cNvPr>
          <p:cNvSpPr txBox="1"/>
          <p:nvPr userDrawn="1"/>
        </p:nvSpPr>
        <p:spPr>
          <a:xfrm>
            <a:off x="3903785" y="521676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044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0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B8835A-9FA5-D274-DA71-CCB8440E7D76}"/>
              </a:ext>
            </a:extLst>
          </p:cNvPr>
          <p:cNvSpPr txBox="1"/>
          <p:nvPr/>
        </p:nvSpPr>
        <p:spPr>
          <a:xfrm>
            <a:off x="2005775" y="1815185"/>
            <a:ext cx="81804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" altLang="ja-JP" sz="3000" b="1" dirty="0"/>
              <a:t>Study in EPECR About the Heating </a:t>
            </a:r>
            <a:r>
              <a:rPr lang="en" altLang="ja-JP" sz="3000" b="1" dirty="0"/>
              <a:t>T</a:t>
            </a:r>
            <a:r>
              <a:rPr kumimoji="1" lang="en" altLang="ja-JP" sz="3000" b="1" dirty="0"/>
              <a:t>est of </a:t>
            </a:r>
          </a:p>
          <a:p>
            <a:pPr algn="ctr"/>
            <a:r>
              <a:rPr lang="en" altLang="ja-JP" sz="3000" b="1" dirty="0"/>
              <a:t>S</a:t>
            </a:r>
            <a:r>
              <a:rPr kumimoji="1" lang="en" altLang="ja-JP" sz="3000" b="1" dirty="0"/>
              <a:t>uperfluid </a:t>
            </a:r>
            <a:r>
              <a:rPr lang="en" altLang="ja-JP" sz="3000" b="1" dirty="0"/>
              <a:t>H</a:t>
            </a:r>
            <a:r>
              <a:rPr kumimoji="1" lang="en" altLang="ja-JP" sz="3000" b="1" dirty="0"/>
              <a:t>elium, Gradient </a:t>
            </a:r>
            <a:r>
              <a:rPr lang="en" altLang="ja-JP" sz="3000" b="1" dirty="0"/>
              <a:t>M</a:t>
            </a:r>
            <a:r>
              <a:rPr kumimoji="1" lang="en" altLang="ja-JP" sz="3000" b="1" dirty="0"/>
              <a:t>easurement</a:t>
            </a:r>
            <a:endParaRPr kumimoji="1" lang="ja-JP" altLang="en-US" sz="3000" b="1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97B74AF-CC68-91F2-60E6-D4637BF394DD}"/>
              </a:ext>
            </a:extLst>
          </p:cNvPr>
          <p:cNvSpPr txBox="1"/>
          <p:nvPr/>
        </p:nvSpPr>
        <p:spPr>
          <a:xfrm>
            <a:off x="3613589" y="3788626"/>
            <a:ext cx="4964821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Kaito Abe, TUCAN Collaboration</a:t>
            </a:r>
            <a:endParaRPr kumimoji="1" lang="ja-JP" altLang="en-US" sz="2500"/>
          </a:p>
        </p:txBody>
      </p:sp>
      <p:pic>
        <p:nvPicPr>
          <p:cNvPr id="8" name="Picture 2" descr="Blue Curve">
            <a:extLst>
              <a:ext uri="{FF2B5EF4-FFF2-40B4-BE49-F238E27FC236}">
                <a16:creationId xmlns:a16="http://schemas.microsoft.com/office/drawing/2014/main" id="{9FCA2135-C7E4-0506-EDC8-C5BB1BC44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952" y="4288067"/>
            <a:ext cx="1385436" cy="1907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956A872B-E151-7C4E-D298-BF78D8ED5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596" y="4844474"/>
            <a:ext cx="3569986" cy="79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サイクロトロン実験施設 Cyclotron Facility| 大阪大学 核物理研究センター | Research Center for  Nuclear Physics, Osaka University">
            <a:extLst>
              <a:ext uri="{FF2B5EF4-FFF2-40B4-BE49-F238E27FC236}">
                <a16:creationId xmlns:a16="http://schemas.microsoft.com/office/drawing/2014/main" id="{8CC8284E-4F8C-FAC4-E641-DFB2C2060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9092" y="4758882"/>
            <a:ext cx="2927350" cy="970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0623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FA0A0849-7996-6EDE-B66C-62AB0F5D1729}"/>
              </a:ext>
            </a:extLst>
          </p:cNvPr>
          <p:cNvGrpSpPr/>
          <p:nvPr/>
        </p:nvGrpSpPr>
        <p:grpSpPr>
          <a:xfrm>
            <a:off x="6013027" y="1077322"/>
            <a:ext cx="6178973" cy="3708491"/>
            <a:chOff x="3485320" y="1935368"/>
            <a:chExt cx="6256684" cy="3352737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5290F7B5-6635-D5E4-C41E-4A14AF3DBA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85322" y="1935368"/>
              <a:ext cx="6256682" cy="3352737"/>
            </a:xfrm>
            <a:prstGeom prst="rect">
              <a:avLst/>
            </a:prstGeom>
          </p:spPr>
        </p:pic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C70BF78-4499-C155-6AB8-424B317FC8F1}"/>
                </a:ext>
              </a:extLst>
            </p:cNvPr>
            <p:cNvSpPr/>
            <p:nvPr/>
          </p:nvSpPr>
          <p:spPr>
            <a:xfrm>
              <a:off x="4758406" y="1935368"/>
              <a:ext cx="4983598" cy="10600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00D00711-069F-2D6F-348D-2AE2BFED40EF}"/>
                </a:ext>
              </a:extLst>
            </p:cNvPr>
            <p:cNvSpPr/>
            <p:nvPr/>
          </p:nvSpPr>
          <p:spPr>
            <a:xfrm flipH="1">
              <a:off x="3485320" y="3062353"/>
              <a:ext cx="1457739" cy="9928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FFC724A2-8134-87E9-E3DC-9C8FEBDF0B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7962" y="2018994"/>
            <a:ext cx="1991286" cy="181696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2D1625A-2DF3-1940-DEC0-DAB4FF46B6BC}"/>
                  </a:ext>
                </a:extLst>
              </p:cNvPr>
              <p:cNvSpPr txBox="1"/>
              <p:nvPr/>
            </p:nvSpPr>
            <p:spPr>
              <a:xfrm>
                <a:off x="1175610" y="5065851"/>
                <a:ext cx="6821098" cy="4462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300" dirty="0"/>
                  <a:t>Maximize the measurement time </a:t>
                </a:r>
                <a14:m>
                  <m:oMath xmlns:m="http://schemas.openxmlformats.org/officeDocument/2006/math">
                    <m:r>
                      <a:rPr kumimoji="1" lang="en-US" altLang="ja-JP" sz="2300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kumimoji="1" lang="en-US" altLang="ja-JP" sz="2300" i="1" dirty="0"/>
                  <a:t> </a:t>
                </a:r>
                <a:r>
                  <a:rPr kumimoji="1" lang="en-US" altLang="ja-JP" sz="2300" dirty="0"/>
                  <a:t>and lifetime </a:t>
                </a:r>
                <a14:m>
                  <m:oMath xmlns:m="http://schemas.openxmlformats.org/officeDocument/2006/math">
                    <m:r>
                      <a:rPr lang="en-US" altLang="ja-JP" sz="2300" i="1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kumimoji="1" lang="en-US" altLang="ja-JP" sz="2300" i="1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2D1625A-2DF3-1940-DEC0-DAB4FF46B6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610" y="5065851"/>
                <a:ext cx="6821098" cy="446276"/>
              </a:xfrm>
              <a:prstGeom prst="rect">
                <a:avLst/>
              </a:prstGeom>
              <a:blipFill>
                <a:blip r:embed="rId5"/>
                <a:stretch>
                  <a:fillRect l="-1301" t="-8333" b="-2777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ECCCD5-B75C-3D58-BE2D-977EFBE83D02}"/>
              </a:ext>
            </a:extLst>
          </p:cNvPr>
          <p:cNvSpPr txBox="1"/>
          <p:nvPr/>
        </p:nvSpPr>
        <p:spPr>
          <a:xfrm>
            <a:off x="280482" y="4396500"/>
            <a:ext cx="68435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UCNs c</a:t>
            </a:r>
            <a:r>
              <a:rPr lang="en-US" altLang="ja-JP" sz="2000" dirty="0"/>
              <a:t>an be caught in the trap due to small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A316D19F-B87D-A654-1951-33014B5DB658}"/>
                  </a:ext>
                </a:extLst>
              </p:cNvPr>
              <p:cNvSpPr txBox="1"/>
              <p:nvPr/>
            </p:nvSpPr>
            <p:spPr>
              <a:xfrm>
                <a:off x="2159724" y="5522924"/>
                <a:ext cx="5488618" cy="545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US" altLang="ja-JP" sz="2000" b="0" dirty="0"/>
                  <a:t>measurement error </a:t>
                </a:r>
                <a14:m>
                  <m:oMath xmlns:m="http://schemas.openxmlformats.org/officeDocument/2006/math"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kumimoji="1" lang="en-US" altLang="ja-JP" sz="2000" b="0" i="1" smtClean="0">
                        <a:latin typeface="Cambria Math" panose="02040503050406030204" pitchFamily="18" charset="0"/>
                      </a:rPr>
                      <m:t>∝</m:t>
                    </m:r>
                    <m:f>
                      <m:fPr>
                        <m:ctrlP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kumimoji="1" lang="en-US" altLang="ja-JP" sz="20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ad>
                          <m:radPr>
                            <m:degHide m:val="on"/>
                            <m:ctrlP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kumimoji="1" lang="en-US" altLang="ja-JP" sz="20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rad>
                      </m:den>
                    </m:f>
                  </m:oMath>
                </a14:m>
                <a:r>
                  <a:rPr kumimoji="1" lang="en-US" altLang="ja-JP" sz="2000" b="0" dirty="0"/>
                  <a:t> </a:t>
                </a:r>
                <a:r>
                  <a:rPr kumimoji="1" lang="ja-JP" altLang="en-US" sz="2000" b="0"/>
                  <a:t>→</a:t>
                </a:r>
                <a:r>
                  <a:rPr lang="en-US" altLang="ja-JP" sz="2000" dirty="0"/>
                  <a:t> </a:t>
                </a:r>
                <a:r>
                  <a:rPr lang="en-US" altLang="ja-JP" sz="2500" b="1" dirty="0"/>
                  <a:t>minimize </a:t>
                </a:r>
                <a14:m>
                  <m:oMath xmlns:m="http://schemas.openxmlformats.org/officeDocument/2006/math">
                    <m:r>
                      <a:rPr lang="en-US" altLang="ja-JP" sz="2500" b="1" i="1" smtClean="0">
                        <a:latin typeface="Cambria Math" panose="02040503050406030204" pitchFamily="18" charset="0"/>
                      </a:rPr>
                      <m:t>𝝈</m:t>
                    </m:r>
                  </m:oMath>
                </a14:m>
                <a:endParaRPr lang="en-US" altLang="ja-JP" sz="2500" b="1" dirty="0"/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A316D19F-B87D-A654-1951-33014B5DB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9724" y="5522924"/>
                <a:ext cx="5488618" cy="545599"/>
              </a:xfrm>
              <a:prstGeom prst="rect">
                <a:avLst/>
              </a:prstGeom>
              <a:blipFill>
                <a:blip r:embed="rId6"/>
                <a:stretch>
                  <a:fillRect l="-922" t="-6818" b="-1590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F0CECDC-804F-6E85-FB79-FEF710346699}"/>
              </a:ext>
            </a:extLst>
          </p:cNvPr>
          <p:cNvSpPr txBox="1"/>
          <p:nvPr/>
        </p:nvSpPr>
        <p:spPr>
          <a:xfrm>
            <a:off x="465580" y="3927400"/>
            <a:ext cx="390363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Trapping </a:t>
            </a:r>
            <a:r>
              <a:rPr lang="en-US" altLang="ja-JP" sz="2300" dirty="0"/>
              <a:t>in the container</a:t>
            </a:r>
            <a:endParaRPr kumimoji="1" lang="en-US" altLang="ja-JP" sz="2300" dirty="0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4813ECD-2D46-B8A9-2EEF-10D2C4A983D6}"/>
              </a:ext>
            </a:extLst>
          </p:cNvPr>
          <p:cNvSpPr txBox="1"/>
          <p:nvPr/>
        </p:nvSpPr>
        <p:spPr>
          <a:xfrm>
            <a:off x="160979" y="57329"/>
            <a:ext cx="26997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Motivation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29" name="右矢印 28">
            <a:extLst>
              <a:ext uri="{FF2B5EF4-FFF2-40B4-BE49-F238E27FC236}">
                <a16:creationId xmlns:a16="http://schemas.microsoft.com/office/drawing/2014/main" id="{721B9D0E-619D-2FC2-B112-C0A8A2A5DB9E}"/>
              </a:ext>
            </a:extLst>
          </p:cNvPr>
          <p:cNvSpPr/>
          <p:nvPr/>
        </p:nvSpPr>
        <p:spPr>
          <a:xfrm>
            <a:off x="204489" y="5015384"/>
            <a:ext cx="971121" cy="547209"/>
          </a:xfrm>
          <a:prstGeom prst="rightArrow">
            <a:avLst/>
          </a:prstGeom>
          <a:solidFill>
            <a:schemeClr val="tx2">
              <a:lumMod val="25000"/>
              <a:lumOff val="75000"/>
            </a:schemeClr>
          </a:solidFill>
          <a:ln w="28575">
            <a:solidFill>
              <a:schemeClr val="tx2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角丸四角形 1">
            <a:extLst>
              <a:ext uri="{FF2B5EF4-FFF2-40B4-BE49-F238E27FC236}">
                <a16:creationId xmlns:a16="http://schemas.microsoft.com/office/drawing/2014/main" id="{ED24F501-D92A-98D5-809E-853CBEED3308}"/>
              </a:ext>
            </a:extLst>
          </p:cNvPr>
          <p:cNvSpPr/>
          <p:nvPr/>
        </p:nvSpPr>
        <p:spPr>
          <a:xfrm>
            <a:off x="7349924" y="1413418"/>
            <a:ext cx="2916820" cy="122691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541F9F-1AD1-E0AB-40BE-3509A95EB990}"/>
              </a:ext>
            </a:extLst>
          </p:cNvPr>
          <p:cNvSpPr txBox="1"/>
          <p:nvPr/>
        </p:nvSpPr>
        <p:spPr>
          <a:xfrm>
            <a:off x="8220673" y="1417115"/>
            <a:ext cx="11753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Cryostat</a:t>
            </a:r>
            <a:endParaRPr kumimoji="1" lang="ja-JP" altLang="en-US" sz="20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49DA56D2-F7CB-A529-B354-F0CD3A32096C}"/>
              </a:ext>
            </a:extLst>
          </p:cNvPr>
          <p:cNvSpPr txBox="1"/>
          <p:nvPr/>
        </p:nvSpPr>
        <p:spPr>
          <a:xfrm>
            <a:off x="9205772" y="5065851"/>
            <a:ext cx="3019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By exciting phonon by incidental neutron,</a:t>
            </a:r>
          </a:p>
          <a:p>
            <a:r>
              <a:rPr lang="en-US" altLang="ja-JP" sz="2000" dirty="0"/>
              <a:t>we generate UCN</a:t>
            </a:r>
          </a:p>
        </p:txBody>
      </p:sp>
      <p:sp>
        <p:nvSpPr>
          <p:cNvPr id="4" name="角丸四角形吹き出し 3">
            <a:extLst>
              <a:ext uri="{FF2B5EF4-FFF2-40B4-BE49-F238E27FC236}">
                <a16:creationId xmlns:a16="http://schemas.microsoft.com/office/drawing/2014/main" id="{4B1BA0C7-9797-045F-333A-89FFEE49E671}"/>
              </a:ext>
            </a:extLst>
          </p:cNvPr>
          <p:cNvSpPr/>
          <p:nvPr/>
        </p:nvSpPr>
        <p:spPr>
          <a:xfrm rot="16200000">
            <a:off x="3672657" y="1769703"/>
            <a:ext cx="2076973" cy="2321792"/>
          </a:xfrm>
          <a:prstGeom prst="wedgeRoundRectCallout">
            <a:avLst>
              <a:gd name="adj1" fmla="val 45507"/>
              <a:gd name="adj2" fmla="val 67812"/>
              <a:gd name="adj3" fmla="val 16667"/>
            </a:avLst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23AA2974-EF34-56BB-3B1C-B5D6AA8D848D}"/>
              </a:ext>
            </a:extLst>
          </p:cNvPr>
          <p:cNvCxnSpPr>
            <a:cxnSpLocks/>
          </p:cNvCxnSpPr>
          <p:nvPr/>
        </p:nvCxnSpPr>
        <p:spPr>
          <a:xfrm>
            <a:off x="9679259" y="2542478"/>
            <a:ext cx="468351" cy="24729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59A06C9-7234-2E09-3E56-251F77762E41}"/>
              </a:ext>
            </a:extLst>
          </p:cNvPr>
          <p:cNvSpPr txBox="1"/>
          <p:nvPr/>
        </p:nvSpPr>
        <p:spPr>
          <a:xfrm>
            <a:off x="493024" y="1232177"/>
            <a:ext cx="5202065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We make </a:t>
            </a:r>
            <a:r>
              <a:rPr kumimoji="1" lang="en-US" altLang="ja-JP" sz="2500" b="1" dirty="0"/>
              <a:t>UCN</a:t>
            </a:r>
            <a:r>
              <a:rPr kumimoji="1" lang="en-US" altLang="ja-JP" sz="2500" dirty="0"/>
              <a:t> to measure </a:t>
            </a:r>
            <a:r>
              <a:rPr kumimoji="1" lang="en-US" altLang="ja-JP" sz="2500" dirty="0" err="1"/>
              <a:t>nEDM</a:t>
            </a:r>
            <a:endParaRPr kumimoji="1" lang="ja-JP" altLang="en-US" sz="2500"/>
          </a:p>
        </p:txBody>
      </p:sp>
    </p:spTree>
    <p:extLst>
      <p:ext uri="{BB962C8B-B14F-4D97-AF65-F5344CB8AC3E}">
        <p14:creationId xmlns:p14="http://schemas.microsoft.com/office/powerpoint/2010/main" val="3174363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B97B2-3565-55C4-F179-A0CD4732E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A68958E5-AE6B-35F8-C8CB-F212A0A1A5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" y="2172711"/>
            <a:ext cx="4036571" cy="214396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EF535D4-B045-3B92-EA6D-83D4C65B98B7}"/>
              </a:ext>
            </a:extLst>
          </p:cNvPr>
          <p:cNvSpPr txBox="1"/>
          <p:nvPr/>
        </p:nvSpPr>
        <p:spPr>
          <a:xfrm>
            <a:off x="160979" y="57329"/>
            <a:ext cx="4679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solidFill>
                  <a:schemeClr val="bg1"/>
                </a:solidFill>
              </a:rPr>
              <a:t>Phonon scattering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5187D2-5CFB-C8B2-F83B-5F0E79B09D0A}"/>
              </a:ext>
            </a:extLst>
          </p:cNvPr>
          <p:cNvSpPr txBox="1"/>
          <p:nvPr/>
        </p:nvSpPr>
        <p:spPr>
          <a:xfrm>
            <a:off x="429491" y="1230436"/>
            <a:ext cx="101441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500" dirty="0"/>
              <a:t>We use </a:t>
            </a:r>
            <a:r>
              <a:rPr lang="en-US" altLang="ja-JP" sz="2500" b="1" dirty="0"/>
              <a:t>superfluid Helium </a:t>
            </a:r>
            <a:r>
              <a:rPr lang="en-US" altLang="ja-JP" sz="2500" dirty="0"/>
              <a:t>to produce UCNs by </a:t>
            </a:r>
            <a:r>
              <a:rPr lang="en-US" altLang="ja-JP" sz="2500" b="1" dirty="0"/>
              <a:t>phonon scattering</a:t>
            </a:r>
            <a:endParaRPr lang="en-US" altLang="ja-JP" sz="25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30779C6-6E70-DD66-74F0-BCD59252FF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646" y="2153404"/>
            <a:ext cx="3414928" cy="3210033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A6A6BB7F-AF44-BC67-9AA5-04708427959F}"/>
              </a:ext>
            </a:extLst>
          </p:cNvPr>
          <p:cNvSpPr txBox="1"/>
          <p:nvPr/>
        </p:nvSpPr>
        <p:spPr>
          <a:xfrm>
            <a:off x="280794" y="4581843"/>
            <a:ext cx="4435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Generate UCN by phonon excitation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D16503E-12EF-3413-F79C-894170620C99}"/>
              </a:ext>
            </a:extLst>
          </p:cNvPr>
          <p:cNvSpPr txBox="1"/>
          <p:nvPr/>
        </p:nvSpPr>
        <p:spPr>
          <a:xfrm>
            <a:off x="8323633" y="2363893"/>
            <a:ext cx="3868367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Phonon scattering never </a:t>
            </a:r>
          </a:p>
          <a:p>
            <a:r>
              <a:rPr kumimoji="1" lang="en-US" altLang="ja-JP" sz="2300" dirty="0"/>
              <a:t>occurs when neutrons and </a:t>
            </a:r>
          </a:p>
          <a:p>
            <a:r>
              <a:rPr kumimoji="1" lang="en-US" altLang="ja-JP" sz="2300" dirty="0"/>
              <a:t>superfluid are not specific </a:t>
            </a:r>
          </a:p>
          <a:p>
            <a:r>
              <a:rPr lang="en-US" altLang="ja-JP" sz="2300" dirty="0"/>
              <a:t>temperature</a:t>
            </a:r>
            <a:endParaRPr kumimoji="1" lang="en-US" altLang="ja-JP" sz="23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9733671-5110-9685-2A76-67ACDF106FE4}"/>
              </a:ext>
            </a:extLst>
          </p:cNvPr>
          <p:cNvSpPr txBox="1"/>
          <p:nvPr/>
        </p:nvSpPr>
        <p:spPr>
          <a:xfrm>
            <a:off x="5452923" y="1764227"/>
            <a:ext cx="2164375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Dispersion curve</a:t>
            </a:r>
            <a:endParaRPr kumimoji="1" lang="ja-JP" altLang="en-US" sz="200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8010315-0CEF-1519-73EC-172E5CD570A5}"/>
              </a:ext>
            </a:extLst>
          </p:cNvPr>
          <p:cNvSpPr txBox="1"/>
          <p:nvPr/>
        </p:nvSpPr>
        <p:spPr>
          <a:xfrm>
            <a:off x="1276622" y="1753294"/>
            <a:ext cx="2342308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Phonon scattering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2427934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B2E59-4077-F814-E00F-DE9E3A662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DDDE040-4C6D-5086-EE2D-4304464CFB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91" y="2172711"/>
            <a:ext cx="4036571" cy="2143966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5B18C05-520B-666F-A8BC-488C4B5F720C}"/>
              </a:ext>
            </a:extLst>
          </p:cNvPr>
          <p:cNvSpPr txBox="1"/>
          <p:nvPr/>
        </p:nvSpPr>
        <p:spPr>
          <a:xfrm>
            <a:off x="160979" y="57329"/>
            <a:ext cx="4679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solidFill>
                  <a:schemeClr val="bg1"/>
                </a:solidFill>
              </a:rPr>
              <a:t>Phonon scattering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2ABB827-6B69-F5C3-C16B-71996BF466DA}"/>
              </a:ext>
            </a:extLst>
          </p:cNvPr>
          <p:cNvSpPr txBox="1"/>
          <p:nvPr/>
        </p:nvSpPr>
        <p:spPr>
          <a:xfrm>
            <a:off x="429491" y="1230436"/>
            <a:ext cx="10144124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500" dirty="0"/>
              <a:t>We use </a:t>
            </a:r>
            <a:r>
              <a:rPr lang="en-US" altLang="ja-JP" sz="2500" b="1" dirty="0"/>
              <a:t>superfluid Helium </a:t>
            </a:r>
            <a:r>
              <a:rPr lang="en-US" altLang="ja-JP" sz="2500" dirty="0"/>
              <a:t>to produce UCNs by </a:t>
            </a:r>
            <a:r>
              <a:rPr lang="en-US" altLang="ja-JP" sz="2500" b="1" dirty="0"/>
              <a:t>phonon scattering</a:t>
            </a:r>
            <a:endParaRPr lang="en-US" altLang="ja-JP" sz="25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72A93DB-3ADE-B9DE-168E-5B2086828D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646" y="2153404"/>
            <a:ext cx="3414928" cy="3210033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38721B-EDCC-6ED3-6234-F3999EB6C305}"/>
              </a:ext>
            </a:extLst>
          </p:cNvPr>
          <p:cNvSpPr txBox="1"/>
          <p:nvPr/>
        </p:nvSpPr>
        <p:spPr>
          <a:xfrm>
            <a:off x="5452923" y="1764227"/>
            <a:ext cx="2164375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Dispersion curve</a:t>
            </a:r>
            <a:endParaRPr kumimoji="1" lang="ja-JP" altLang="en-US" sz="200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1E5D3E5-C44D-CB4C-5901-1092F2CE8C96}"/>
              </a:ext>
            </a:extLst>
          </p:cNvPr>
          <p:cNvSpPr txBox="1"/>
          <p:nvPr/>
        </p:nvSpPr>
        <p:spPr>
          <a:xfrm>
            <a:off x="280794" y="4581843"/>
            <a:ext cx="4435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Generate UCN by phonon excitation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D571B6-20B9-9948-8B0B-535C52249076}"/>
              </a:ext>
            </a:extLst>
          </p:cNvPr>
          <p:cNvSpPr txBox="1"/>
          <p:nvPr/>
        </p:nvSpPr>
        <p:spPr>
          <a:xfrm>
            <a:off x="8323633" y="2363893"/>
            <a:ext cx="3868367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Phonon scattering never </a:t>
            </a:r>
          </a:p>
          <a:p>
            <a:r>
              <a:rPr kumimoji="1" lang="en-US" altLang="ja-JP" sz="2300" dirty="0"/>
              <a:t>occurs when neutrons and </a:t>
            </a:r>
          </a:p>
          <a:p>
            <a:r>
              <a:rPr kumimoji="1" lang="en-US" altLang="ja-JP" sz="2300" dirty="0"/>
              <a:t>superfluid are not specific </a:t>
            </a:r>
          </a:p>
          <a:p>
            <a:r>
              <a:rPr lang="en-US" altLang="ja-JP" sz="2300" dirty="0"/>
              <a:t>temperature</a:t>
            </a:r>
            <a:endParaRPr kumimoji="1" lang="en-US" altLang="ja-JP" sz="23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493A265-C1A5-8DB6-3EDB-BD09030B980A}"/>
              </a:ext>
            </a:extLst>
          </p:cNvPr>
          <p:cNvSpPr txBox="1"/>
          <p:nvPr/>
        </p:nvSpPr>
        <p:spPr>
          <a:xfrm>
            <a:off x="609601" y="5605520"/>
            <a:ext cx="10956846" cy="477054"/>
          </a:xfrm>
          <a:prstGeom prst="rect">
            <a:avLst/>
          </a:prstGeom>
          <a:noFill/>
          <a:ln w="38100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altLang="ja-JP" sz="2500" dirty="0"/>
              <a:t>Cryostat can keep the superfluid temperature to occur phonon scattering</a:t>
            </a:r>
          </a:p>
        </p:txBody>
      </p:sp>
      <p:sp>
        <p:nvSpPr>
          <p:cNvPr id="9" name="円/楕円 8">
            <a:extLst>
              <a:ext uri="{FF2B5EF4-FFF2-40B4-BE49-F238E27FC236}">
                <a16:creationId xmlns:a16="http://schemas.microsoft.com/office/drawing/2014/main" id="{B988DB85-C25C-61C5-907D-9F25520BC5DC}"/>
              </a:ext>
            </a:extLst>
          </p:cNvPr>
          <p:cNvSpPr/>
          <p:nvPr/>
        </p:nvSpPr>
        <p:spPr>
          <a:xfrm>
            <a:off x="5888184" y="3309394"/>
            <a:ext cx="263236" cy="263236"/>
          </a:xfrm>
          <a:prstGeom prst="ellipse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2368F4AF-4B58-F0EA-0C20-9FC65952BA5F}"/>
              </a:ext>
            </a:extLst>
          </p:cNvPr>
          <p:cNvCxnSpPr>
            <a:cxnSpLocks/>
            <a:endCxn id="9" idx="3"/>
          </p:cNvCxnSpPr>
          <p:nvPr/>
        </p:nvCxnSpPr>
        <p:spPr>
          <a:xfrm flipV="1">
            <a:off x="4031673" y="3534080"/>
            <a:ext cx="1895061" cy="2071440"/>
          </a:xfrm>
          <a:prstGeom prst="line">
            <a:avLst/>
          </a:prstGeom>
          <a:ln w="381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648FCD8-8118-9493-AC85-CBEEBDB394A0}"/>
              </a:ext>
            </a:extLst>
          </p:cNvPr>
          <p:cNvSpPr txBox="1"/>
          <p:nvPr/>
        </p:nvSpPr>
        <p:spPr>
          <a:xfrm>
            <a:off x="1276622" y="1753294"/>
            <a:ext cx="2342308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Phonon scattering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1124603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C0E1-284E-4CA8-7283-3D247ADC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4CBFD7AC-34A8-7CBA-7970-D627AFFC9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3849909"/>
            <a:ext cx="1625600" cy="889000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254E656E-0829-07AF-465C-F1C739CEBB84}"/>
              </a:ext>
            </a:extLst>
          </p:cNvPr>
          <p:cNvSpPr/>
          <p:nvPr/>
        </p:nvSpPr>
        <p:spPr>
          <a:xfrm>
            <a:off x="6899553" y="3150916"/>
            <a:ext cx="5130841" cy="68552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10000"/>
                  <a:lumOff val="90000"/>
                </a:schemeClr>
              </a:gs>
              <a:gs pos="50000">
                <a:schemeClr val="tx2">
                  <a:lumMod val="25000"/>
                  <a:lumOff val="75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0B3B20FB-C030-11E0-FC51-06BA5E1FE0C0}"/>
              </a:ext>
            </a:extLst>
          </p:cNvPr>
          <p:cNvGrpSpPr/>
          <p:nvPr/>
        </p:nvGrpSpPr>
        <p:grpSpPr>
          <a:xfrm>
            <a:off x="8989722" y="3435512"/>
            <a:ext cx="653937" cy="653937"/>
            <a:chOff x="8693250" y="3070732"/>
            <a:chExt cx="653937" cy="653937"/>
          </a:xfrm>
        </p:grpSpPr>
        <p:pic>
          <p:nvPicPr>
            <p:cNvPr id="44" name="グラフィックス 43" descr="ロリポップ 単色塗りつぶし">
              <a:extLst>
                <a:ext uri="{FF2B5EF4-FFF2-40B4-BE49-F238E27FC236}">
                  <a16:creationId xmlns:a16="http://schemas.microsoft.com/office/drawing/2014/main" id="{3516458C-204A-F044-F5D1-66D7FE6F13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A9AAD0CC-BD6E-49D1-1F56-4830C9ACE604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6" name="グラフィックス 45" descr="ロリポップ 単色塗りつぶし">
            <a:extLst>
              <a:ext uri="{FF2B5EF4-FFF2-40B4-BE49-F238E27FC236}">
                <a16:creationId xmlns:a16="http://schemas.microsoft.com/office/drawing/2014/main" id="{D5841A6A-AB86-57FE-115D-9612EFB94F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912463" y="2900212"/>
            <a:ext cx="653937" cy="653937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80C5F8A-16B7-FC75-88C3-D9F67550A21E}"/>
              </a:ext>
            </a:extLst>
          </p:cNvPr>
          <p:cNvSpPr/>
          <p:nvPr/>
        </p:nvSpPr>
        <p:spPr>
          <a:xfrm rot="10800000">
            <a:off x="10202842" y="2887846"/>
            <a:ext cx="95447" cy="24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6894EFDA-1137-61C0-3878-2C209029A015}"/>
              </a:ext>
            </a:extLst>
          </p:cNvPr>
          <p:cNvGrpSpPr/>
          <p:nvPr/>
        </p:nvGrpSpPr>
        <p:grpSpPr>
          <a:xfrm>
            <a:off x="10981693" y="3435512"/>
            <a:ext cx="653937" cy="653937"/>
            <a:chOff x="8693250" y="3070732"/>
            <a:chExt cx="653937" cy="653937"/>
          </a:xfrm>
        </p:grpSpPr>
        <p:pic>
          <p:nvPicPr>
            <p:cNvPr id="49" name="グラフィックス 48" descr="ロリポップ 単色塗りつぶし">
              <a:extLst>
                <a:ext uri="{FF2B5EF4-FFF2-40B4-BE49-F238E27FC236}">
                  <a16:creationId xmlns:a16="http://schemas.microsoft.com/office/drawing/2014/main" id="{82CC0793-0261-0010-7CF6-A6FC396600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668EF626-D32E-1D14-C532-8E29D4D62693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1" name="グラフィックス 50" descr="ロリポップ 単色塗りつぶし">
            <a:extLst>
              <a:ext uri="{FF2B5EF4-FFF2-40B4-BE49-F238E27FC236}">
                <a16:creationId xmlns:a16="http://schemas.microsoft.com/office/drawing/2014/main" id="{491E5EE5-36BB-9AB6-B683-63AA18C129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286796" y="2900212"/>
            <a:ext cx="653937" cy="653937"/>
          </a:xfrm>
          <a:prstGeom prst="rect">
            <a:avLst/>
          </a:prstGeom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3A697C62-D063-4E90-1170-6B12223B5033}"/>
              </a:ext>
            </a:extLst>
          </p:cNvPr>
          <p:cNvSpPr/>
          <p:nvPr/>
        </p:nvSpPr>
        <p:spPr>
          <a:xfrm rot="10800000">
            <a:off x="7554399" y="2871604"/>
            <a:ext cx="111795" cy="25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06E42F53-CCF0-2537-2A38-ED43BFEBC51D}"/>
              </a:ext>
            </a:extLst>
          </p:cNvPr>
          <p:cNvCxnSpPr>
            <a:cxnSpLocks/>
          </p:cNvCxnSpPr>
          <p:nvPr/>
        </p:nvCxnSpPr>
        <p:spPr>
          <a:xfrm>
            <a:off x="6899555" y="3870645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63D7321D-A911-E4F5-3622-4C379BCDEFCD}"/>
              </a:ext>
            </a:extLst>
          </p:cNvPr>
          <p:cNvCxnSpPr>
            <a:cxnSpLocks/>
          </p:cNvCxnSpPr>
          <p:nvPr/>
        </p:nvCxnSpPr>
        <p:spPr>
          <a:xfrm>
            <a:off x="6899554" y="3116712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下矢印 55">
            <a:extLst>
              <a:ext uri="{FF2B5EF4-FFF2-40B4-BE49-F238E27FC236}">
                <a16:creationId xmlns:a16="http://schemas.microsoft.com/office/drawing/2014/main" id="{D786EDEF-31CC-5FAA-4C3F-1F3E36D47751}"/>
              </a:ext>
            </a:extLst>
          </p:cNvPr>
          <p:cNvSpPr/>
          <p:nvPr/>
        </p:nvSpPr>
        <p:spPr>
          <a:xfrm>
            <a:off x="1444397" y="3448356"/>
            <a:ext cx="674639" cy="1173659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08F1E0E8-5620-0460-A673-37A499099A8D}"/>
              </a:ext>
            </a:extLst>
          </p:cNvPr>
          <p:cNvSpPr/>
          <p:nvPr/>
        </p:nvSpPr>
        <p:spPr>
          <a:xfrm>
            <a:off x="7720315" y="4628876"/>
            <a:ext cx="1625600" cy="40924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BA8DA4AD-12A7-953B-C403-03BDCA4C6177}"/>
              </a:ext>
            </a:extLst>
          </p:cNvPr>
          <p:cNvSpPr/>
          <p:nvPr/>
        </p:nvSpPr>
        <p:spPr>
          <a:xfrm>
            <a:off x="7720315" y="5039105"/>
            <a:ext cx="1625600" cy="40924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9" name="左矢印 58">
            <a:extLst>
              <a:ext uri="{FF2B5EF4-FFF2-40B4-BE49-F238E27FC236}">
                <a16:creationId xmlns:a16="http://schemas.microsoft.com/office/drawing/2014/main" id="{A50E6705-79A6-DB5D-B2F8-3C8AD79F226C}"/>
              </a:ext>
            </a:extLst>
          </p:cNvPr>
          <p:cNvSpPr/>
          <p:nvPr/>
        </p:nvSpPr>
        <p:spPr>
          <a:xfrm>
            <a:off x="7994997" y="5108786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左矢印 59">
            <a:extLst>
              <a:ext uri="{FF2B5EF4-FFF2-40B4-BE49-F238E27FC236}">
                <a16:creationId xmlns:a16="http://schemas.microsoft.com/office/drawing/2014/main" id="{361461C1-5485-B3AA-87A5-4ECB818C8B9C}"/>
              </a:ext>
            </a:extLst>
          </p:cNvPr>
          <p:cNvSpPr/>
          <p:nvPr/>
        </p:nvSpPr>
        <p:spPr>
          <a:xfrm rot="10800000">
            <a:off x="8030543" y="4703525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角丸四角形 60">
            <a:extLst>
              <a:ext uri="{FF2B5EF4-FFF2-40B4-BE49-F238E27FC236}">
                <a16:creationId xmlns:a16="http://schemas.microsoft.com/office/drawing/2014/main" id="{B9290F52-A342-8B64-53D0-152F615382E8}"/>
              </a:ext>
            </a:extLst>
          </p:cNvPr>
          <p:cNvSpPr/>
          <p:nvPr/>
        </p:nvSpPr>
        <p:spPr>
          <a:xfrm>
            <a:off x="7574790" y="4553484"/>
            <a:ext cx="3582969" cy="15599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E37EDBD-6790-3DF0-A17A-01D6932B8D7C}"/>
              </a:ext>
            </a:extLst>
          </p:cNvPr>
          <p:cNvSpPr txBox="1"/>
          <p:nvPr/>
        </p:nvSpPr>
        <p:spPr>
          <a:xfrm>
            <a:off x="9362268" y="4648833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Superfl</a:t>
            </a:r>
            <a:r>
              <a:rPr lang="en-US" altLang="ja-JP" dirty="0"/>
              <a:t>uid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825BDFA-827D-E03A-3F0F-017DD8A8F6E4}"/>
              </a:ext>
            </a:extLst>
          </p:cNvPr>
          <p:cNvSpPr txBox="1"/>
          <p:nvPr/>
        </p:nvSpPr>
        <p:spPr>
          <a:xfrm>
            <a:off x="9373402" y="5073182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Normal fluid</a:t>
            </a:r>
            <a:endParaRPr kumimoji="1" lang="en-US" altLang="ja-JP" dirty="0"/>
          </a:p>
        </p:txBody>
      </p:sp>
      <p:pic>
        <p:nvPicPr>
          <p:cNvPr id="64" name="グラフィックス 63" descr="衝突 単色塗りつぶし">
            <a:extLst>
              <a:ext uri="{FF2B5EF4-FFF2-40B4-BE49-F238E27FC236}">
                <a16:creationId xmlns:a16="http://schemas.microsoft.com/office/drawing/2014/main" id="{852BCF0E-E89A-9201-EBE2-62A7F9E80C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0100" y="4797615"/>
            <a:ext cx="471560" cy="471560"/>
          </a:xfrm>
          <a:prstGeom prst="rect">
            <a:avLst/>
          </a:prstGeom>
        </p:spPr>
      </p:pic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6C7C1B7E-855A-D3AC-030E-75E55A52C7DC}"/>
              </a:ext>
            </a:extLst>
          </p:cNvPr>
          <p:cNvCxnSpPr>
            <a:cxnSpLocks/>
          </p:cNvCxnSpPr>
          <p:nvPr/>
        </p:nvCxnSpPr>
        <p:spPr>
          <a:xfrm>
            <a:off x="8649382" y="5218875"/>
            <a:ext cx="447381" cy="502086"/>
          </a:xfrm>
          <a:prstGeom prst="line">
            <a:avLst/>
          </a:prstGeom>
          <a:ln>
            <a:solidFill>
              <a:schemeClr val="accent1">
                <a:alpha val="5002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E15358D-5453-AD90-B83D-6B905DD0D91C}"/>
              </a:ext>
            </a:extLst>
          </p:cNvPr>
          <p:cNvSpPr txBox="1"/>
          <p:nvPr/>
        </p:nvSpPr>
        <p:spPr>
          <a:xfrm>
            <a:off x="9154518" y="5650801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Turbulence</a:t>
            </a:r>
            <a:endParaRPr kumimoji="1" lang="ja-JP" altLang="en-US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9F7E3BF0-DFF3-14CB-AD1A-E6FD0E0CFD84}"/>
              </a:ext>
            </a:extLst>
          </p:cNvPr>
          <p:cNvSpPr/>
          <p:nvPr/>
        </p:nvSpPr>
        <p:spPr>
          <a:xfrm>
            <a:off x="7778940" y="4501076"/>
            <a:ext cx="1537750" cy="117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709A34EA-EABA-A0B6-D5E0-FB6C2E8D077F}"/>
              </a:ext>
            </a:extLst>
          </p:cNvPr>
          <p:cNvCxnSpPr>
            <a:cxnSpLocks/>
          </p:cNvCxnSpPr>
          <p:nvPr/>
        </p:nvCxnSpPr>
        <p:spPr>
          <a:xfrm flipH="1" flipV="1">
            <a:off x="8540549" y="3727271"/>
            <a:ext cx="783575" cy="8218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3B89221B-A929-5A25-921C-7DA98FCCD9E5}"/>
              </a:ext>
            </a:extLst>
          </p:cNvPr>
          <p:cNvCxnSpPr>
            <a:cxnSpLocks/>
          </p:cNvCxnSpPr>
          <p:nvPr/>
        </p:nvCxnSpPr>
        <p:spPr>
          <a:xfrm flipH="1">
            <a:off x="7760130" y="3729027"/>
            <a:ext cx="674639" cy="843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8860260-48C5-1003-CDEC-45362182CCDB}"/>
              </a:ext>
            </a:extLst>
          </p:cNvPr>
          <p:cNvSpPr txBox="1"/>
          <p:nvPr/>
        </p:nvSpPr>
        <p:spPr>
          <a:xfrm>
            <a:off x="413914" y="1084415"/>
            <a:ext cx="967444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300" b="1" dirty="0"/>
              <a:t>Temperature gradient</a:t>
            </a:r>
            <a:r>
              <a:rPr lang="en-US" altLang="ja-JP" sz="2300" dirty="0"/>
              <a:t> occurs in superfluid He due to neutron beam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1FB708EF-DED4-B24E-8E9A-3530A436B6CF}"/>
              </a:ext>
            </a:extLst>
          </p:cNvPr>
          <p:cNvSpPr txBox="1"/>
          <p:nvPr/>
        </p:nvSpPr>
        <p:spPr>
          <a:xfrm>
            <a:off x="413914" y="1693316"/>
            <a:ext cx="100479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”Fluctuation” is generated between the components of superfluid and normal fluid, </a:t>
            </a:r>
          </a:p>
          <a:p>
            <a:r>
              <a:rPr lang="en-US" altLang="ja-JP" sz="2000" dirty="0"/>
              <a:t>and a number of vortex appear</a:t>
            </a:r>
          </a:p>
          <a:p>
            <a:endParaRPr lang="en-US" altLang="ja-JP" sz="2000" dirty="0"/>
          </a:p>
          <a:p>
            <a:r>
              <a:rPr lang="en-US" altLang="ja-JP" sz="2000" dirty="0"/>
              <a:t>These vortices interfere heat transfer and this causes </a:t>
            </a:r>
          </a:p>
          <a:p>
            <a:r>
              <a:rPr lang="en-US" altLang="ja-JP" sz="2000" b="1" dirty="0"/>
              <a:t>temperature gradient</a:t>
            </a:r>
            <a:endParaRPr lang="en-US" altLang="ja-JP" sz="20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7995189-B547-E041-A34C-24CE71F78378}"/>
              </a:ext>
            </a:extLst>
          </p:cNvPr>
          <p:cNvSpPr txBox="1"/>
          <p:nvPr/>
        </p:nvSpPr>
        <p:spPr>
          <a:xfrm>
            <a:off x="8830670" y="2591740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Superfluid He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9DCC74B7-ED27-543B-F023-9FF2BBD5C8A5}"/>
              </a:ext>
            </a:extLst>
          </p:cNvPr>
          <p:cNvSpPr txBox="1"/>
          <p:nvPr/>
        </p:nvSpPr>
        <p:spPr>
          <a:xfrm>
            <a:off x="198381" y="4750860"/>
            <a:ext cx="6689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This causes a </a:t>
            </a:r>
            <a:r>
              <a:rPr lang="en-US" altLang="ja-JP" sz="2000" b="1" dirty="0"/>
              <a:t>decrease in UCN generation efficiency</a:t>
            </a:r>
          </a:p>
        </p:txBody>
      </p: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0E30780D-C860-9F11-69C8-3DA54092C1BE}"/>
              </a:ext>
            </a:extLst>
          </p:cNvPr>
          <p:cNvCxnSpPr>
            <a:cxnSpLocks/>
          </p:cNvCxnSpPr>
          <p:nvPr/>
        </p:nvCxnSpPr>
        <p:spPr>
          <a:xfrm>
            <a:off x="524540" y="3293794"/>
            <a:ext cx="26758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7FB0FCE-DF62-7882-5599-AF4EF217E4D5}"/>
              </a:ext>
            </a:extLst>
          </p:cNvPr>
          <p:cNvSpPr txBox="1"/>
          <p:nvPr/>
        </p:nvSpPr>
        <p:spPr>
          <a:xfrm>
            <a:off x="160979" y="57329"/>
            <a:ext cx="7877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Temperature gradient in Helium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46C7F24-E023-4046-6F81-D633590F4FBD}"/>
              </a:ext>
            </a:extLst>
          </p:cNvPr>
          <p:cNvSpPr txBox="1"/>
          <p:nvPr/>
        </p:nvSpPr>
        <p:spPr>
          <a:xfrm>
            <a:off x="7696172" y="3340977"/>
            <a:ext cx="904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vortex</a:t>
            </a:r>
            <a:endParaRPr kumimoji="1" lang="ja-JP" altLang="en-US" sz="2000"/>
          </a:p>
        </p:txBody>
      </p:sp>
    </p:spTree>
    <p:extLst>
      <p:ext uri="{BB962C8B-B14F-4D97-AF65-F5344CB8AC3E}">
        <p14:creationId xmlns:p14="http://schemas.microsoft.com/office/powerpoint/2010/main" val="847339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EF946-07CB-7366-DFB2-FD2EC5D8F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図 35">
            <a:extLst>
              <a:ext uri="{FF2B5EF4-FFF2-40B4-BE49-F238E27FC236}">
                <a16:creationId xmlns:a16="http://schemas.microsoft.com/office/drawing/2014/main" id="{B68A8537-3434-BDE9-710E-3698FEACC7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400" y="3849909"/>
            <a:ext cx="1625600" cy="889000"/>
          </a:xfrm>
          <a:prstGeom prst="rect">
            <a:avLst/>
          </a:prstGeom>
        </p:spPr>
      </p:pic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0ED047F1-130C-CA31-F4BD-85A6385B2046}"/>
              </a:ext>
            </a:extLst>
          </p:cNvPr>
          <p:cNvSpPr/>
          <p:nvPr/>
        </p:nvSpPr>
        <p:spPr>
          <a:xfrm>
            <a:off x="6899553" y="3150916"/>
            <a:ext cx="5130841" cy="685526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10000"/>
                  <a:lumOff val="90000"/>
                </a:schemeClr>
              </a:gs>
              <a:gs pos="50000">
                <a:schemeClr val="tx2">
                  <a:lumMod val="25000"/>
                  <a:lumOff val="75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E6C56BCB-44DB-41E7-A55D-DE0073E507C1}"/>
              </a:ext>
            </a:extLst>
          </p:cNvPr>
          <p:cNvGrpSpPr/>
          <p:nvPr/>
        </p:nvGrpSpPr>
        <p:grpSpPr>
          <a:xfrm>
            <a:off x="8989722" y="3435512"/>
            <a:ext cx="653937" cy="653937"/>
            <a:chOff x="8693250" y="3070732"/>
            <a:chExt cx="653937" cy="653937"/>
          </a:xfrm>
        </p:grpSpPr>
        <p:pic>
          <p:nvPicPr>
            <p:cNvPr id="44" name="グラフィックス 43" descr="ロリポップ 単色塗りつぶし">
              <a:extLst>
                <a:ext uri="{FF2B5EF4-FFF2-40B4-BE49-F238E27FC236}">
                  <a16:creationId xmlns:a16="http://schemas.microsoft.com/office/drawing/2014/main" id="{02E5E429-490F-39A3-7ADB-6409CCFF348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C719A03F-7F5E-C65E-EC60-A9295BAE09CD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6" name="グラフィックス 45" descr="ロリポップ 単色塗りつぶし">
            <a:extLst>
              <a:ext uri="{FF2B5EF4-FFF2-40B4-BE49-F238E27FC236}">
                <a16:creationId xmlns:a16="http://schemas.microsoft.com/office/drawing/2014/main" id="{95D8C8C0-C870-EBB8-EC20-1134BB7932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9912463" y="2900212"/>
            <a:ext cx="653937" cy="653937"/>
          </a:xfrm>
          <a:prstGeom prst="rect">
            <a:avLst/>
          </a:prstGeom>
        </p:spPr>
      </p:pic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487D0491-3F4E-24DF-672A-A4903BC6C601}"/>
              </a:ext>
            </a:extLst>
          </p:cNvPr>
          <p:cNvSpPr/>
          <p:nvPr/>
        </p:nvSpPr>
        <p:spPr>
          <a:xfrm rot="10800000">
            <a:off x="10202842" y="2887846"/>
            <a:ext cx="95447" cy="241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A6A95F5C-27A9-2AC1-3B80-5CDF64D34685}"/>
              </a:ext>
            </a:extLst>
          </p:cNvPr>
          <p:cNvGrpSpPr/>
          <p:nvPr/>
        </p:nvGrpSpPr>
        <p:grpSpPr>
          <a:xfrm>
            <a:off x="10981693" y="3435512"/>
            <a:ext cx="653937" cy="653937"/>
            <a:chOff x="8693250" y="3070732"/>
            <a:chExt cx="653937" cy="653937"/>
          </a:xfrm>
        </p:grpSpPr>
        <p:pic>
          <p:nvPicPr>
            <p:cNvPr id="49" name="グラフィックス 48" descr="ロリポップ 単色塗りつぶし">
              <a:extLst>
                <a:ext uri="{FF2B5EF4-FFF2-40B4-BE49-F238E27FC236}">
                  <a16:creationId xmlns:a16="http://schemas.microsoft.com/office/drawing/2014/main" id="{E7AE4029-DE7B-4C2E-EDB6-11C65CB020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93250" y="3070732"/>
              <a:ext cx="653937" cy="653937"/>
            </a:xfrm>
            <a:prstGeom prst="rect">
              <a:avLst/>
            </a:prstGeom>
          </p:spPr>
        </p:pic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76DAF5E4-DEB3-CB14-0318-D70F91AA2E2B}"/>
                </a:ext>
              </a:extLst>
            </p:cNvPr>
            <p:cNvSpPr/>
            <p:nvPr/>
          </p:nvSpPr>
          <p:spPr>
            <a:xfrm>
              <a:off x="8978940" y="3495509"/>
              <a:ext cx="89018" cy="2255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51" name="グラフィックス 50" descr="ロリポップ 単色塗りつぶし">
            <a:extLst>
              <a:ext uri="{FF2B5EF4-FFF2-40B4-BE49-F238E27FC236}">
                <a16:creationId xmlns:a16="http://schemas.microsoft.com/office/drawing/2014/main" id="{D0EED3C2-6130-D643-F30D-8C55798E66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286796" y="2900212"/>
            <a:ext cx="653937" cy="653937"/>
          </a:xfrm>
          <a:prstGeom prst="rect">
            <a:avLst/>
          </a:prstGeom>
        </p:spPr>
      </p:pic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74C738D5-53D1-591F-3D88-3ED8577A8AEF}"/>
              </a:ext>
            </a:extLst>
          </p:cNvPr>
          <p:cNvSpPr/>
          <p:nvPr/>
        </p:nvSpPr>
        <p:spPr>
          <a:xfrm rot="10800000">
            <a:off x="7554399" y="2871604"/>
            <a:ext cx="111795" cy="257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E0D54635-BEA6-C855-0F85-9ACA713AB764}"/>
              </a:ext>
            </a:extLst>
          </p:cNvPr>
          <p:cNvCxnSpPr>
            <a:cxnSpLocks/>
          </p:cNvCxnSpPr>
          <p:nvPr/>
        </p:nvCxnSpPr>
        <p:spPr>
          <a:xfrm>
            <a:off x="6899555" y="3870645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4318C58-648D-C455-AA42-7E0ADC8F7997}"/>
              </a:ext>
            </a:extLst>
          </p:cNvPr>
          <p:cNvCxnSpPr>
            <a:cxnSpLocks/>
          </p:cNvCxnSpPr>
          <p:nvPr/>
        </p:nvCxnSpPr>
        <p:spPr>
          <a:xfrm>
            <a:off x="6899554" y="3116712"/>
            <a:ext cx="5130841" cy="0"/>
          </a:xfrm>
          <a:prstGeom prst="lin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下矢印 55">
            <a:extLst>
              <a:ext uri="{FF2B5EF4-FFF2-40B4-BE49-F238E27FC236}">
                <a16:creationId xmlns:a16="http://schemas.microsoft.com/office/drawing/2014/main" id="{D5883FB4-F2E2-8F52-8942-F492E5244E13}"/>
              </a:ext>
            </a:extLst>
          </p:cNvPr>
          <p:cNvSpPr/>
          <p:nvPr/>
        </p:nvSpPr>
        <p:spPr>
          <a:xfrm>
            <a:off x="1444397" y="3448356"/>
            <a:ext cx="674639" cy="1173659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B96D95A9-7707-712E-10F5-EAEA2D131C20}"/>
              </a:ext>
            </a:extLst>
          </p:cNvPr>
          <p:cNvSpPr/>
          <p:nvPr/>
        </p:nvSpPr>
        <p:spPr>
          <a:xfrm>
            <a:off x="7720315" y="4628876"/>
            <a:ext cx="1625600" cy="409247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8" name="正方形/長方形 57">
            <a:extLst>
              <a:ext uri="{FF2B5EF4-FFF2-40B4-BE49-F238E27FC236}">
                <a16:creationId xmlns:a16="http://schemas.microsoft.com/office/drawing/2014/main" id="{60DBFD1B-5A20-EE22-32E1-091D68D9E12F}"/>
              </a:ext>
            </a:extLst>
          </p:cNvPr>
          <p:cNvSpPr/>
          <p:nvPr/>
        </p:nvSpPr>
        <p:spPr>
          <a:xfrm>
            <a:off x="7720315" y="5039105"/>
            <a:ext cx="1625600" cy="409247"/>
          </a:xfrm>
          <a:prstGeom prst="rect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ja-JP" dirty="0"/>
          </a:p>
        </p:txBody>
      </p:sp>
      <p:sp>
        <p:nvSpPr>
          <p:cNvPr id="59" name="左矢印 58">
            <a:extLst>
              <a:ext uri="{FF2B5EF4-FFF2-40B4-BE49-F238E27FC236}">
                <a16:creationId xmlns:a16="http://schemas.microsoft.com/office/drawing/2014/main" id="{656BBDF6-17C1-EF5E-3219-C492B8FBC239}"/>
              </a:ext>
            </a:extLst>
          </p:cNvPr>
          <p:cNvSpPr/>
          <p:nvPr/>
        </p:nvSpPr>
        <p:spPr>
          <a:xfrm>
            <a:off x="7994997" y="5108786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0" name="左矢印 59">
            <a:extLst>
              <a:ext uri="{FF2B5EF4-FFF2-40B4-BE49-F238E27FC236}">
                <a16:creationId xmlns:a16="http://schemas.microsoft.com/office/drawing/2014/main" id="{C9FECAC0-B3C7-FE39-2AEE-5E2E66341AA9}"/>
              </a:ext>
            </a:extLst>
          </p:cNvPr>
          <p:cNvSpPr/>
          <p:nvPr/>
        </p:nvSpPr>
        <p:spPr>
          <a:xfrm rot="10800000">
            <a:off x="8030543" y="4703525"/>
            <a:ext cx="1014266" cy="271585"/>
          </a:xfrm>
          <a:prstGeom prst="lef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1" name="角丸四角形 60">
            <a:extLst>
              <a:ext uri="{FF2B5EF4-FFF2-40B4-BE49-F238E27FC236}">
                <a16:creationId xmlns:a16="http://schemas.microsoft.com/office/drawing/2014/main" id="{AF6F6333-6624-3BEE-F175-D5BC4368A2E9}"/>
              </a:ext>
            </a:extLst>
          </p:cNvPr>
          <p:cNvSpPr/>
          <p:nvPr/>
        </p:nvSpPr>
        <p:spPr>
          <a:xfrm>
            <a:off x="7574790" y="4553484"/>
            <a:ext cx="3582969" cy="155998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16D94930-69DD-1C4F-BE4F-D0BC1CA82F38}"/>
              </a:ext>
            </a:extLst>
          </p:cNvPr>
          <p:cNvSpPr txBox="1"/>
          <p:nvPr/>
        </p:nvSpPr>
        <p:spPr>
          <a:xfrm>
            <a:off x="9362268" y="4648833"/>
            <a:ext cx="1279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Superfl</a:t>
            </a:r>
            <a:r>
              <a:rPr lang="en-US" altLang="ja-JP" dirty="0"/>
              <a:t>uid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D8BD614-46A5-A26F-08E4-DA823801BDB2}"/>
              </a:ext>
            </a:extLst>
          </p:cNvPr>
          <p:cNvSpPr txBox="1"/>
          <p:nvPr/>
        </p:nvSpPr>
        <p:spPr>
          <a:xfrm>
            <a:off x="9373402" y="5073182"/>
            <a:ext cx="1494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Normal fluid</a:t>
            </a:r>
            <a:endParaRPr kumimoji="1" lang="en-US" altLang="ja-JP" dirty="0"/>
          </a:p>
        </p:txBody>
      </p:sp>
      <p:pic>
        <p:nvPicPr>
          <p:cNvPr id="64" name="グラフィックス 63" descr="衝突 単色塗りつぶし">
            <a:extLst>
              <a:ext uri="{FF2B5EF4-FFF2-40B4-BE49-F238E27FC236}">
                <a16:creationId xmlns:a16="http://schemas.microsoft.com/office/drawing/2014/main" id="{3E8616DC-61CD-C6DA-138F-16DEEB6208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10100" y="4797615"/>
            <a:ext cx="471560" cy="471560"/>
          </a:xfrm>
          <a:prstGeom prst="rect">
            <a:avLst/>
          </a:prstGeom>
        </p:spPr>
      </p:pic>
      <p:cxnSp>
        <p:nvCxnSpPr>
          <p:cNvPr id="65" name="直線コネクタ 64">
            <a:extLst>
              <a:ext uri="{FF2B5EF4-FFF2-40B4-BE49-F238E27FC236}">
                <a16:creationId xmlns:a16="http://schemas.microsoft.com/office/drawing/2014/main" id="{4B78E866-12B9-D49A-8194-A0157E01D3E7}"/>
              </a:ext>
            </a:extLst>
          </p:cNvPr>
          <p:cNvCxnSpPr>
            <a:cxnSpLocks/>
          </p:cNvCxnSpPr>
          <p:nvPr/>
        </p:nvCxnSpPr>
        <p:spPr>
          <a:xfrm>
            <a:off x="8649382" y="5218875"/>
            <a:ext cx="447381" cy="502086"/>
          </a:xfrm>
          <a:prstGeom prst="line">
            <a:avLst/>
          </a:prstGeom>
          <a:ln>
            <a:solidFill>
              <a:schemeClr val="accent1">
                <a:alpha val="50021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96FAE72-FA2D-95C0-C913-ED7FED2BD9B7}"/>
              </a:ext>
            </a:extLst>
          </p:cNvPr>
          <p:cNvSpPr txBox="1"/>
          <p:nvPr/>
        </p:nvSpPr>
        <p:spPr>
          <a:xfrm>
            <a:off x="9154518" y="5650801"/>
            <a:ext cx="13885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Turbulence</a:t>
            </a:r>
            <a:endParaRPr kumimoji="1" lang="ja-JP" altLang="en-US"/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A09524E0-B80D-AD07-8608-A0C67AED4663}"/>
              </a:ext>
            </a:extLst>
          </p:cNvPr>
          <p:cNvSpPr/>
          <p:nvPr/>
        </p:nvSpPr>
        <p:spPr>
          <a:xfrm>
            <a:off x="7778940" y="4501076"/>
            <a:ext cx="1537750" cy="1177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68" name="直線コネクタ 67">
            <a:extLst>
              <a:ext uri="{FF2B5EF4-FFF2-40B4-BE49-F238E27FC236}">
                <a16:creationId xmlns:a16="http://schemas.microsoft.com/office/drawing/2014/main" id="{4C35466D-06C2-F379-6C89-E8BE935828FC}"/>
              </a:ext>
            </a:extLst>
          </p:cNvPr>
          <p:cNvCxnSpPr>
            <a:cxnSpLocks/>
          </p:cNvCxnSpPr>
          <p:nvPr/>
        </p:nvCxnSpPr>
        <p:spPr>
          <a:xfrm flipH="1" flipV="1">
            <a:off x="8540549" y="3727271"/>
            <a:ext cx="783575" cy="82183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9" name="直線コネクタ 68">
            <a:extLst>
              <a:ext uri="{FF2B5EF4-FFF2-40B4-BE49-F238E27FC236}">
                <a16:creationId xmlns:a16="http://schemas.microsoft.com/office/drawing/2014/main" id="{C7E725CE-6FC0-D654-0714-4BD4121C9936}"/>
              </a:ext>
            </a:extLst>
          </p:cNvPr>
          <p:cNvCxnSpPr>
            <a:cxnSpLocks/>
          </p:cNvCxnSpPr>
          <p:nvPr/>
        </p:nvCxnSpPr>
        <p:spPr>
          <a:xfrm flipH="1">
            <a:off x="7760130" y="3729027"/>
            <a:ext cx="674639" cy="843344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2EE6724-96F3-9938-D753-FD6035CD6BD9}"/>
              </a:ext>
            </a:extLst>
          </p:cNvPr>
          <p:cNvSpPr txBox="1"/>
          <p:nvPr/>
        </p:nvSpPr>
        <p:spPr>
          <a:xfrm>
            <a:off x="413914" y="1084415"/>
            <a:ext cx="967444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300" b="1" dirty="0"/>
              <a:t>Temperature gradient</a:t>
            </a:r>
            <a:r>
              <a:rPr lang="en-US" altLang="ja-JP" sz="2300" dirty="0"/>
              <a:t> occurs in superfluid He due to neutron beam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C867618-6623-21F9-2135-EED85428A4C1}"/>
              </a:ext>
            </a:extLst>
          </p:cNvPr>
          <p:cNvSpPr txBox="1"/>
          <p:nvPr/>
        </p:nvSpPr>
        <p:spPr>
          <a:xfrm>
            <a:off x="413914" y="1693316"/>
            <a:ext cx="1004794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”Fluctuation” is generated between the components of superfluid and normal fluid, </a:t>
            </a:r>
          </a:p>
          <a:p>
            <a:r>
              <a:rPr lang="en-US" altLang="ja-JP" sz="2000" dirty="0"/>
              <a:t>and a number of vortex appear</a:t>
            </a:r>
          </a:p>
          <a:p>
            <a:endParaRPr lang="en-US" altLang="ja-JP" sz="2000" dirty="0"/>
          </a:p>
          <a:p>
            <a:r>
              <a:rPr lang="en-US" altLang="ja-JP" sz="2000" dirty="0"/>
              <a:t>These vortices interfere heat transfer and this causes </a:t>
            </a:r>
          </a:p>
          <a:p>
            <a:r>
              <a:rPr lang="en-US" altLang="ja-JP" sz="2000" b="1" dirty="0"/>
              <a:t>temperature gradient</a:t>
            </a:r>
            <a:endParaRPr lang="en-US" altLang="ja-JP" sz="2000" dirty="0"/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B591B88-488E-22DC-C552-1B75B92854F6}"/>
              </a:ext>
            </a:extLst>
          </p:cNvPr>
          <p:cNvSpPr txBox="1"/>
          <p:nvPr/>
        </p:nvSpPr>
        <p:spPr>
          <a:xfrm>
            <a:off x="8830670" y="2591740"/>
            <a:ext cx="16450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/>
              <a:t>Superfluid He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108286C-BFB9-B14C-EA0E-7E9F7E22F3B4}"/>
              </a:ext>
            </a:extLst>
          </p:cNvPr>
          <p:cNvSpPr txBox="1"/>
          <p:nvPr/>
        </p:nvSpPr>
        <p:spPr>
          <a:xfrm>
            <a:off x="198381" y="4750860"/>
            <a:ext cx="66896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000" dirty="0"/>
              <a:t>This causes a </a:t>
            </a:r>
            <a:r>
              <a:rPr lang="en-US" altLang="ja-JP" sz="2000" b="1" dirty="0"/>
              <a:t>decrease in UCN generation efficiency</a:t>
            </a:r>
          </a:p>
        </p:txBody>
      </p:sp>
      <p:cxnSp>
        <p:nvCxnSpPr>
          <p:cNvPr id="75" name="直線コネクタ 74">
            <a:extLst>
              <a:ext uri="{FF2B5EF4-FFF2-40B4-BE49-F238E27FC236}">
                <a16:creationId xmlns:a16="http://schemas.microsoft.com/office/drawing/2014/main" id="{32BA49F6-9D1F-9B8C-5CB7-BF6A43BEA646}"/>
              </a:ext>
            </a:extLst>
          </p:cNvPr>
          <p:cNvCxnSpPr>
            <a:cxnSpLocks/>
          </p:cNvCxnSpPr>
          <p:nvPr/>
        </p:nvCxnSpPr>
        <p:spPr>
          <a:xfrm>
            <a:off x="524540" y="3293794"/>
            <a:ext cx="26758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38F12A7-A866-79DA-3B67-D1D949F8E82B}"/>
              </a:ext>
            </a:extLst>
          </p:cNvPr>
          <p:cNvSpPr txBox="1"/>
          <p:nvPr/>
        </p:nvSpPr>
        <p:spPr>
          <a:xfrm>
            <a:off x="160979" y="57329"/>
            <a:ext cx="78774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Temperature gradient in Helium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9640126-E229-1823-121F-11A0D3BA0A7E}"/>
              </a:ext>
            </a:extLst>
          </p:cNvPr>
          <p:cNvSpPr txBox="1"/>
          <p:nvPr/>
        </p:nvSpPr>
        <p:spPr>
          <a:xfrm>
            <a:off x="7696172" y="3340977"/>
            <a:ext cx="904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vortex</a:t>
            </a:r>
            <a:endParaRPr kumimoji="1" lang="ja-JP" altLang="en-US" sz="200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D6DA7B6-3279-401A-0A7A-7A758A13A572}"/>
              </a:ext>
            </a:extLst>
          </p:cNvPr>
          <p:cNvSpPr txBox="1"/>
          <p:nvPr/>
        </p:nvSpPr>
        <p:spPr>
          <a:xfrm>
            <a:off x="481992" y="5279815"/>
            <a:ext cx="5889754" cy="86177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500" dirty="0"/>
              <a:t>We have to know how gradient occurs </a:t>
            </a:r>
          </a:p>
          <a:p>
            <a:r>
              <a:rPr kumimoji="1" lang="en-US" altLang="ja-JP" sz="2500" dirty="0"/>
              <a:t>to generate UCNs efficiently</a:t>
            </a:r>
          </a:p>
        </p:txBody>
      </p:sp>
    </p:spTree>
    <p:extLst>
      <p:ext uri="{BB962C8B-B14F-4D97-AF65-F5344CB8AC3E}">
        <p14:creationId xmlns:p14="http://schemas.microsoft.com/office/powerpoint/2010/main" val="3377932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AB0867-8F46-E6A8-C4A4-DF00D470E344}"/>
              </a:ext>
            </a:extLst>
          </p:cNvPr>
          <p:cNvSpPr txBox="1"/>
          <p:nvPr/>
        </p:nvSpPr>
        <p:spPr>
          <a:xfrm>
            <a:off x="665018" y="1274619"/>
            <a:ext cx="1109791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300" dirty="0"/>
              <a:t>We can learn from references about</a:t>
            </a:r>
            <a:r>
              <a:rPr lang="en-US" altLang="ja-JP" sz="2300" dirty="0"/>
              <a:t> temperature gradient if the reference exist, </a:t>
            </a:r>
          </a:p>
          <a:p>
            <a:r>
              <a:rPr lang="en-US" altLang="ja-JP" sz="2300" dirty="0"/>
              <a:t>however, </a:t>
            </a:r>
            <a:r>
              <a:rPr lang="en-US" altLang="ja-JP" sz="2300" b="1" dirty="0"/>
              <a:t>does not, actually</a:t>
            </a:r>
          </a:p>
        </p:txBody>
      </p:sp>
      <p:sp>
        <p:nvSpPr>
          <p:cNvPr id="3" name="下矢印 2">
            <a:extLst>
              <a:ext uri="{FF2B5EF4-FFF2-40B4-BE49-F238E27FC236}">
                <a16:creationId xmlns:a16="http://schemas.microsoft.com/office/drawing/2014/main" id="{D29E14FA-E4EC-0EC0-266A-B21FAE626609}"/>
              </a:ext>
            </a:extLst>
          </p:cNvPr>
          <p:cNvSpPr/>
          <p:nvPr/>
        </p:nvSpPr>
        <p:spPr>
          <a:xfrm rot="16200000">
            <a:off x="988138" y="2093733"/>
            <a:ext cx="520941" cy="855586"/>
          </a:xfrm>
          <a:prstGeom prst="down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0E02BE1-959F-39C6-6AA4-C2CF8B6C7D44}"/>
              </a:ext>
            </a:extLst>
          </p:cNvPr>
          <p:cNvSpPr txBox="1"/>
          <p:nvPr/>
        </p:nvSpPr>
        <p:spPr>
          <a:xfrm>
            <a:off x="1842655" y="2299274"/>
            <a:ext cx="9562233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2300" dirty="0"/>
              <a:t>I am going to measure the temperature gradient in superfluid helium </a:t>
            </a:r>
          </a:p>
          <a:p>
            <a:r>
              <a:rPr lang="en-US" altLang="ja-JP" sz="2300" b="1" dirty="0"/>
              <a:t>in the actual cryostat experiment</a:t>
            </a:r>
            <a:r>
              <a:rPr lang="en-US" altLang="ja-JP" sz="2300" dirty="0"/>
              <a:t> during the EPECR period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CCA373D-E38A-D920-3DD7-B8F36DA7FA0A}"/>
              </a:ext>
            </a:extLst>
          </p:cNvPr>
          <p:cNvSpPr/>
          <p:nvPr/>
        </p:nvSpPr>
        <p:spPr>
          <a:xfrm>
            <a:off x="1248608" y="4281055"/>
            <a:ext cx="9462655" cy="78970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67D397F-CAC4-0C74-51FF-809E91CAF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33" y="4861210"/>
            <a:ext cx="1625600" cy="8890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4076EF44-B3B7-F069-6A95-377858DF3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71" y="4861210"/>
            <a:ext cx="1625600" cy="88900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9850CF-CBB7-369D-0091-E5E5091DE448}"/>
              </a:ext>
            </a:extLst>
          </p:cNvPr>
          <p:cNvSpPr txBox="1"/>
          <p:nvPr/>
        </p:nvSpPr>
        <p:spPr>
          <a:xfrm>
            <a:off x="1440873" y="3675894"/>
            <a:ext cx="2967479" cy="400110"/>
          </a:xfrm>
          <a:prstGeom prst="rect">
            <a:avLst/>
          </a:prstGeom>
          <a:noFill/>
          <a:ln w="28575">
            <a:solidFill>
              <a:schemeClr val="tx2">
                <a:lumMod val="25000"/>
                <a:lumOff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Diagram of the cryostat</a:t>
            </a:r>
            <a:endParaRPr lang="en-US" altLang="ja-JP" sz="2000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BF604B-F5C7-885B-65FE-54784566D2F6}"/>
              </a:ext>
            </a:extLst>
          </p:cNvPr>
          <p:cNvSpPr txBox="1"/>
          <p:nvPr/>
        </p:nvSpPr>
        <p:spPr>
          <a:xfrm>
            <a:off x="9531449" y="5450864"/>
            <a:ext cx="9861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Heater</a:t>
            </a:r>
            <a:endParaRPr kumimoji="1" lang="ja-JP" altLang="en-US" sz="20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7E9A237-51AC-6242-558E-05A11827092A}"/>
              </a:ext>
            </a:extLst>
          </p:cNvPr>
          <p:cNvSpPr txBox="1"/>
          <p:nvPr/>
        </p:nvSpPr>
        <p:spPr>
          <a:xfrm>
            <a:off x="1676402" y="4515883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Superfluid helium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A0FCCD2-CB11-A8FF-6112-DCE12CF754EC}"/>
              </a:ext>
            </a:extLst>
          </p:cNvPr>
          <p:cNvSpPr txBox="1"/>
          <p:nvPr/>
        </p:nvSpPr>
        <p:spPr>
          <a:xfrm>
            <a:off x="160979" y="57329"/>
            <a:ext cx="10424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Preparations for measurement the gradient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352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0088DDE-3FD3-CC97-9953-9D52EA9C5025}"/>
              </a:ext>
            </a:extLst>
          </p:cNvPr>
          <p:cNvSpPr txBox="1"/>
          <p:nvPr/>
        </p:nvSpPr>
        <p:spPr>
          <a:xfrm>
            <a:off x="653143" y="1212327"/>
            <a:ext cx="650690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300" dirty="0"/>
              <a:t>Installing temperature sensor in the cryostat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Making wires for temperature sensor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20B7FCF-A01A-CBBF-B77D-106D9CB914CA}"/>
              </a:ext>
            </a:extLst>
          </p:cNvPr>
          <p:cNvSpPr/>
          <p:nvPr/>
        </p:nvSpPr>
        <p:spPr>
          <a:xfrm>
            <a:off x="1248608" y="4281055"/>
            <a:ext cx="9462655" cy="789709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D7B367A-3D3F-C3B3-9FDF-DC419646B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1733" y="4861210"/>
            <a:ext cx="1625600" cy="889000"/>
          </a:xfrm>
          <a:prstGeom prst="rect">
            <a:avLst/>
          </a:prstGeom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03DB7505-211D-C79D-B634-697F36B6D9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771" y="4861210"/>
            <a:ext cx="1625600" cy="889000"/>
          </a:xfrm>
          <a:prstGeom prst="rect">
            <a:avLst/>
          </a:prstGeom>
        </p:spPr>
      </p:pic>
      <p:pic>
        <p:nvPicPr>
          <p:cNvPr id="10" name="グラフィックス 9" descr="温度計 単色塗りつぶし">
            <a:extLst>
              <a:ext uri="{FF2B5EF4-FFF2-40B4-BE49-F238E27FC236}">
                <a16:creationId xmlns:a16="http://schemas.microsoft.com/office/drawing/2014/main" id="{EFED63D2-C960-E346-0862-5DB4995F36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67333" y="3823855"/>
            <a:ext cx="914400" cy="914400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8E6AB3-A30C-66C9-F038-BD77962DF165}"/>
              </a:ext>
            </a:extLst>
          </p:cNvPr>
          <p:cNvSpPr txBox="1"/>
          <p:nvPr/>
        </p:nvSpPr>
        <p:spPr>
          <a:xfrm>
            <a:off x="4783667" y="3900923"/>
            <a:ext cx="25747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Temperature sensor</a:t>
            </a:r>
            <a:endParaRPr kumimoji="1" lang="ja-JP" altLang="en-US" sz="2000"/>
          </a:p>
        </p:txBody>
      </p:sp>
      <p:pic>
        <p:nvPicPr>
          <p:cNvPr id="19" name="グラフィックス 18" descr="温度計 単色塗りつぶし">
            <a:extLst>
              <a:ext uri="{FF2B5EF4-FFF2-40B4-BE49-F238E27FC236}">
                <a16:creationId xmlns:a16="http://schemas.microsoft.com/office/drawing/2014/main" id="{F88B41E5-7767-8BF1-04EE-F520DF750D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4109" y="3823855"/>
            <a:ext cx="914400" cy="914400"/>
          </a:xfrm>
          <a:prstGeom prst="rect">
            <a:avLst/>
          </a:prstGeom>
        </p:spPr>
      </p:pic>
      <p:cxnSp>
        <p:nvCxnSpPr>
          <p:cNvPr id="22" name="カギ線コネクタ 21">
            <a:extLst>
              <a:ext uri="{FF2B5EF4-FFF2-40B4-BE49-F238E27FC236}">
                <a16:creationId xmlns:a16="http://schemas.microsoft.com/office/drawing/2014/main" id="{22929665-47F2-6E86-EDD2-5B50F546B578}"/>
              </a:ext>
            </a:extLst>
          </p:cNvPr>
          <p:cNvCxnSpPr/>
          <p:nvPr/>
        </p:nvCxnSpPr>
        <p:spPr>
          <a:xfrm rot="10800000">
            <a:off x="4898571" y="2906641"/>
            <a:ext cx="2538000" cy="949873"/>
          </a:xfrm>
          <a:prstGeom prst="bentConnector3">
            <a:avLst>
              <a:gd name="adj1" fmla="val 99539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カギ線コネクタ 24">
            <a:extLst>
              <a:ext uri="{FF2B5EF4-FFF2-40B4-BE49-F238E27FC236}">
                <a16:creationId xmlns:a16="http://schemas.microsoft.com/office/drawing/2014/main" id="{C363C413-C047-A6BD-BEFB-E3AC329AEE25}"/>
              </a:ext>
            </a:extLst>
          </p:cNvPr>
          <p:cNvCxnSpPr>
            <a:cxnSpLocks/>
          </p:cNvCxnSpPr>
          <p:nvPr/>
        </p:nvCxnSpPr>
        <p:spPr>
          <a:xfrm rot="10800000">
            <a:off x="5177969" y="3201499"/>
            <a:ext cx="4846565" cy="674992"/>
          </a:xfrm>
          <a:prstGeom prst="bentConnector3">
            <a:avLst>
              <a:gd name="adj1" fmla="val 137"/>
            </a:avLst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線コネクタ 31">
            <a:extLst>
              <a:ext uri="{FF2B5EF4-FFF2-40B4-BE49-F238E27FC236}">
                <a16:creationId xmlns:a16="http://schemas.microsoft.com/office/drawing/2014/main" id="{A33DC0A1-C102-4C3B-1E0D-9D3781D2DDB5}"/>
              </a:ext>
            </a:extLst>
          </p:cNvPr>
          <p:cNvCxnSpPr/>
          <p:nvPr/>
        </p:nvCxnSpPr>
        <p:spPr>
          <a:xfrm>
            <a:off x="5180443" y="2906640"/>
            <a:ext cx="0" cy="294858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E6F1982-E685-44F5-46E4-6AB4B15E8544}"/>
              </a:ext>
            </a:extLst>
          </p:cNvPr>
          <p:cNvSpPr txBox="1"/>
          <p:nvPr/>
        </p:nvSpPr>
        <p:spPr>
          <a:xfrm>
            <a:off x="4391316" y="2494315"/>
            <a:ext cx="1321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to MIDAS</a:t>
            </a:r>
            <a:endParaRPr kumimoji="1" lang="ja-JP" altLang="en-US" sz="200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2343B79-F502-A23C-F9BA-AA0AFA95DD31}"/>
              </a:ext>
            </a:extLst>
          </p:cNvPr>
          <p:cNvSpPr txBox="1"/>
          <p:nvPr/>
        </p:nvSpPr>
        <p:spPr>
          <a:xfrm>
            <a:off x="1396231" y="5647831"/>
            <a:ext cx="9727343" cy="4770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kumimoji="1" lang="en-US" altLang="ja-JP" sz="2500" b="1" dirty="0"/>
              <a:t>Goal: measure the temperature gradient, especially below 1K</a:t>
            </a:r>
            <a:endParaRPr kumimoji="1" lang="ja-JP" altLang="en-US" sz="2500" b="1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21E7B4C-2C70-4B40-A8E3-CAD1393A443B}"/>
              </a:ext>
            </a:extLst>
          </p:cNvPr>
          <p:cNvSpPr txBox="1"/>
          <p:nvPr/>
        </p:nvSpPr>
        <p:spPr>
          <a:xfrm>
            <a:off x="7640831" y="2854014"/>
            <a:ext cx="7264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Wire</a:t>
            </a:r>
            <a:endParaRPr kumimoji="1" lang="ja-JP" altLang="en-US" sz="200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7777025-C989-054D-4848-34D78B48CD88}"/>
              </a:ext>
            </a:extLst>
          </p:cNvPr>
          <p:cNvSpPr txBox="1"/>
          <p:nvPr/>
        </p:nvSpPr>
        <p:spPr>
          <a:xfrm>
            <a:off x="160979" y="57329"/>
            <a:ext cx="10424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Preparations for measurement the gradient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741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25BD34E-9039-D260-F65C-D54D77CB4D08}"/>
              </a:ext>
            </a:extLst>
          </p:cNvPr>
          <p:cNvSpPr txBox="1"/>
          <p:nvPr/>
        </p:nvSpPr>
        <p:spPr>
          <a:xfrm>
            <a:off x="609600" y="1330036"/>
            <a:ext cx="9878025" cy="36317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Cryostat can keep superfluid temperature to generate UCNs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Neutron beam hea</a:t>
            </a:r>
            <a:r>
              <a:rPr lang="en-US" altLang="ja-JP" sz="2300" dirty="0"/>
              <a:t>ts the cryostat and helium, </a:t>
            </a:r>
            <a:br>
              <a:rPr lang="en-US" altLang="ja-JP" sz="2300" dirty="0"/>
            </a:br>
            <a:r>
              <a:rPr lang="en-US" altLang="ja-JP" sz="2300" dirty="0"/>
              <a:t>and this prevents from efficient generation of UCNs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kumimoji="1" lang="en-US" altLang="ja-JP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2300" dirty="0"/>
              <a:t>We should know how temperature gradient forms in superfluid </a:t>
            </a:r>
            <a:br>
              <a:rPr lang="en-US" altLang="ja-JP" sz="2300" dirty="0"/>
            </a:br>
            <a:r>
              <a:rPr lang="en-US" altLang="ja-JP" sz="2300" dirty="0"/>
              <a:t>however there is no reference about it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ja-JP" sz="23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ja-JP" sz="2300" dirty="0"/>
              <a:t>I am going to measure gradient in the actual cryostat, and to do that, </a:t>
            </a:r>
            <a:br>
              <a:rPr lang="en-US" altLang="ja-JP" sz="2300" dirty="0"/>
            </a:br>
            <a:r>
              <a:rPr lang="en-US" altLang="ja-JP" sz="2300" dirty="0"/>
              <a:t>some preparations about sensor and wire are required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3C47FAA-DE72-2658-C368-207851BF8008}"/>
              </a:ext>
            </a:extLst>
          </p:cNvPr>
          <p:cNvSpPr txBox="1"/>
          <p:nvPr/>
        </p:nvSpPr>
        <p:spPr>
          <a:xfrm>
            <a:off x="160979" y="57329"/>
            <a:ext cx="2800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4000" dirty="0">
                <a:solidFill>
                  <a:schemeClr val="bg1"/>
                </a:solidFill>
              </a:rPr>
              <a:t>Conclusion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798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A1453F5-7226-2E10-3F75-15AE5B3E6741}"/>
              </a:ext>
            </a:extLst>
          </p:cNvPr>
          <p:cNvSpPr txBox="1"/>
          <p:nvPr/>
        </p:nvSpPr>
        <p:spPr>
          <a:xfrm>
            <a:off x="160979" y="57329"/>
            <a:ext cx="38972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4000" dirty="0">
                <a:solidFill>
                  <a:schemeClr val="bg1"/>
                </a:solidFill>
              </a:rPr>
              <a:t>Plans in EPECR</a:t>
            </a:r>
            <a:endParaRPr kumimoji="1" lang="ja-JP" altLang="en-US" sz="4000">
              <a:solidFill>
                <a:schemeClr val="bg1"/>
              </a:solidFill>
            </a:endParaRPr>
          </a:p>
        </p:txBody>
      </p:sp>
      <p:sp>
        <p:nvSpPr>
          <p:cNvPr id="3" name="山形 2">
            <a:extLst>
              <a:ext uri="{FF2B5EF4-FFF2-40B4-BE49-F238E27FC236}">
                <a16:creationId xmlns:a16="http://schemas.microsoft.com/office/drawing/2014/main" id="{891856D3-FEE9-F0B1-360C-697937D5C778}"/>
              </a:ext>
            </a:extLst>
          </p:cNvPr>
          <p:cNvSpPr/>
          <p:nvPr/>
        </p:nvSpPr>
        <p:spPr>
          <a:xfrm>
            <a:off x="474066" y="1129217"/>
            <a:ext cx="3331066" cy="450574"/>
          </a:xfrm>
          <a:prstGeom prst="chevron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Oct.</a:t>
            </a:r>
            <a:r>
              <a:rPr kumimoji="1" lang="en-US" altLang="ja-JP" dirty="0">
                <a:solidFill>
                  <a:schemeClr val="tx1"/>
                </a:solidFill>
              </a:rPr>
              <a:t> 2026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8CD8674-3663-D3D3-5D89-85E7C76C15BF}"/>
              </a:ext>
            </a:extLst>
          </p:cNvPr>
          <p:cNvSpPr txBox="1"/>
          <p:nvPr/>
        </p:nvSpPr>
        <p:spPr>
          <a:xfrm>
            <a:off x="474066" y="1736826"/>
            <a:ext cx="3206377" cy="1323439"/>
          </a:xfrm>
          <a:prstGeom prst="rect">
            <a:avLst/>
          </a:prstGeom>
          <a:noFill/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kumimoji="1" lang="en-US" altLang="ja-JP" sz="2000" dirty="0"/>
              <a:t>Start  making wires for temperature sensors and get qualifications for confined space</a:t>
            </a:r>
          </a:p>
        </p:txBody>
      </p:sp>
      <p:sp>
        <p:nvSpPr>
          <p:cNvPr id="5" name="山形 4">
            <a:extLst>
              <a:ext uri="{FF2B5EF4-FFF2-40B4-BE49-F238E27FC236}">
                <a16:creationId xmlns:a16="http://schemas.microsoft.com/office/drawing/2014/main" id="{D71182ED-B64D-BA94-213B-691880C57281}"/>
              </a:ext>
            </a:extLst>
          </p:cNvPr>
          <p:cNvSpPr/>
          <p:nvPr/>
        </p:nvSpPr>
        <p:spPr>
          <a:xfrm>
            <a:off x="3805132" y="1129217"/>
            <a:ext cx="3331067" cy="450574"/>
          </a:xfrm>
          <a:prstGeom prst="chevron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>
                <a:solidFill>
                  <a:schemeClr val="tx1"/>
                </a:solidFill>
              </a:rPr>
              <a:t>Nov.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C1F7BA2-2A4F-AB8C-6C11-AF355908D042}"/>
              </a:ext>
            </a:extLst>
          </p:cNvPr>
          <p:cNvSpPr txBox="1"/>
          <p:nvPr/>
        </p:nvSpPr>
        <p:spPr>
          <a:xfrm>
            <a:off x="3805131" y="1736826"/>
            <a:ext cx="3206378" cy="1015663"/>
          </a:xfrm>
          <a:prstGeom prst="rect">
            <a:avLst/>
          </a:prstGeom>
          <a:noFill/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Install sensors in the cryostat and conduct functional test</a:t>
            </a:r>
          </a:p>
        </p:txBody>
      </p:sp>
      <p:sp>
        <p:nvSpPr>
          <p:cNvPr id="7" name="山形 6">
            <a:extLst>
              <a:ext uri="{FF2B5EF4-FFF2-40B4-BE49-F238E27FC236}">
                <a16:creationId xmlns:a16="http://schemas.microsoft.com/office/drawing/2014/main" id="{05946E1D-F78F-0BD5-FC4F-EEE236535FDC}"/>
              </a:ext>
            </a:extLst>
          </p:cNvPr>
          <p:cNvSpPr/>
          <p:nvPr/>
        </p:nvSpPr>
        <p:spPr>
          <a:xfrm>
            <a:off x="7136197" y="1129217"/>
            <a:ext cx="3331068" cy="450574"/>
          </a:xfrm>
          <a:prstGeom prst="chevron">
            <a:avLst/>
          </a:prstGeom>
          <a:gradFill flip="none" rotWithShape="1">
            <a:gsLst>
              <a:gs pos="0">
                <a:schemeClr val="tx2">
                  <a:lumMod val="25000"/>
                  <a:lumOff val="75000"/>
                  <a:tint val="66000"/>
                  <a:satMod val="160000"/>
                </a:schemeClr>
              </a:gs>
              <a:gs pos="50000">
                <a:schemeClr val="tx2">
                  <a:lumMod val="25000"/>
                  <a:lumOff val="75000"/>
                  <a:tint val="44500"/>
                  <a:satMod val="160000"/>
                </a:schemeClr>
              </a:gs>
              <a:gs pos="100000">
                <a:schemeClr val="tx2">
                  <a:lumMod val="25000"/>
                  <a:lumOff val="75000"/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dirty="0">
                <a:solidFill>
                  <a:schemeClr val="tx1"/>
                </a:solidFill>
              </a:rPr>
              <a:t>Dec.</a:t>
            </a:r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1B97927-D70F-62A7-1ED2-4EA53CEE098C}"/>
              </a:ext>
            </a:extLst>
          </p:cNvPr>
          <p:cNvSpPr txBox="1"/>
          <p:nvPr/>
        </p:nvSpPr>
        <p:spPr>
          <a:xfrm>
            <a:off x="7136197" y="1736826"/>
            <a:ext cx="3206378" cy="1015663"/>
          </a:xfrm>
          <a:prstGeom prst="rect">
            <a:avLst/>
          </a:prstGeom>
          <a:noFill/>
          <a:ln w="28575">
            <a:solidFill>
              <a:schemeClr val="tx2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ja-JP" sz="2000" dirty="0"/>
              <a:t>Measure temperature gradient in the cryostat and analyze the result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FD9980-5730-93DB-1AE9-D0E34FEF8A15}"/>
              </a:ext>
            </a:extLst>
          </p:cNvPr>
          <p:cNvSpPr txBox="1"/>
          <p:nvPr/>
        </p:nvSpPr>
        <p:spPr>
          <a:xfrm>
            <a:off x="10594969" y="1037618"/>
            <a:ext cx="43473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500" dirty="0"/>
              <a:t>...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8A16F1D0-2818-FB6E-A708-83F717284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6124" y="2909525"/>
            <a:ext cx="4207587" cy="3105724"/>
          </a:xfrm>
          <a:prstGeom prst="rect">
            <a:avLst/>
          </a:prstGeom>
        </p:spPr>
      </p:pic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665ECD0-A615-64D9-F640-B30FD4A9A4FB}"/>
              </a:ext>
            </a:extLst>
          </p:cNvPr>
          <p:cNvSpPr/>
          <p:nvPr/>
        </p:nvSpPr>
        <p:spPr>
          <a:xfrm>
            <a:off x="3796920" y="2833133"/>
            <a:ext cx="4355830" cy="3247122"/>
          </a:xfrm>
          <a:prstGeom prst="rect">
            <a:avLst/>
          </a:prstGeom>
          <a:noFill/>
          <a:ln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2853D35-48F5-25F6-1B1B-15DB6F54BC72}"/>
              </a:ext>
            </a:extLst>
          </p:cNvPr>
          <p:cNvSpPr txBox="1"/>
          <p:nvPr/>
        </p:nvSpPr>
        <p:spPr>
          <a:xfrm>
            <a:off x="8210217" y="5430162"/>
            <a:ext cx="39372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000" dirty="0"/>
              <a:t>TUCAN Collaborators in Mexico</a:t>
            </a:r>
          </a:p>
          <a:p>
            <a:r>
              <a:rPr lang="en-US" altLang="ja-JP" sz="2000" dirty="0"/>
              <a:t>Feb. 2026</a:t>
            </a:r>
          </a:p>
        </p:txBody>
      </p:sp>
    </p:spTree>
    <p:extLst>
      <p:ext uri="{BB962C8B-B14F-4D97-AF65-F5344CB8AC3E}">
        <p14:creationId xmlns:p14="http://schemas.microsoft.com/office/powerpoint/2010/main" val="815736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1485</TotalTime>
  <Words>478</Words>
  <Application>Microsoft Macintosh PowerPoint</Application>
  <PresentationFormat>ワイド画面</PresentationFormat>
  <Paragraphs>99</Paragraphs>
  <Slides>10</Slides>
  <Notes>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4" baseType="lpstr">
      <vt:lpstr>游ゴシック</vt:lpstr>
      <vt:lpstr>Arial</vt:lpstr>
      <vt:lpstr>Cambria Math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ABE Kaito</dc:creator>
  <cp:lastModifiedBy>ABE Kaito</cp:lastModifiedBy>
  <cp:revision>3</cp:revision>
  <dcterms:created xsi:type="dcterms:W3CDTF">2026-08-27T04:01:44Z</dcterms:created>
  <dcterms:modified xsi:type="dcterms:W3CDTF">2026-09-23T06:51:02Z</dcterms:modified>
</cp:coreProperties>
</file>