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  <p:sldMasterId id="2147483825" r:id="rId2"/>
  </p:sldMasterIdLst>
  <p:notesMasterIdLst>
    <p:notesMasterId r:id="rId16"/>
  </p:notesMasterIdLst>
  <p:handoutMasterIdLst>
    <p:handoutMasterId r:id="rId17"/>
  </p:handoutMasterIdLst>
  <p:sldIdLst>
    <p:sldId id="664" r:id="rId3"/>
    <p:sldId id="10240" r:id="rId4"/>
    <p:sldId id="10273" r:id="rId5"/>
    <p:sldId id="10272" r:id="rId6"/>
    <p:sldId id="10278" r:id="rId7"/>
    <p:sldId id="10266" r:id="rId8"/>
    <p:sldId id="10267" r:id="rId9"/>
    <p:sldId id="10268" r:id="rId10"/>
    <p:sldId id="10242" r:id="rId11"/>
    <p:sldId id="10243" r:id="rId12"/>
    <p:sldId id="10245" r:id="rId13"/>
    <p:sldId id="269" r:id="rId14"/>
    <p:sldId id="200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FF"/>
    <a:srgbClr val="767171"/>
    <a:srgbClr val="FFFFFF"/>
    <a:srgbClr val="009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1" autoAdjust="0"/>
    <p:restoredTop sz="94692"/>
  </p:normalViewPr>
  <p:slideViewPr>
    <p:cSldViewPr snapToGrid="0" snapToObjects="1">
      <p:cViewPr varScale="1">
        <p:scale>
          <a:sx n="121" d="100"/>
          <a:sy n="121" d="100"/>
        </p:scale>
        <p:origin x="176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7" d="100"/>
          <a:sy n="137" d="100"/>
        </p:scale>
        <p:origin x="17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9C03A-79D8-174C-8A65-8B724BE9D7B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49E93-5542-D14B-A07B-05AD65D6E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4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3967B-E13D-644C-B749-25F5E6C5117C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A6A82-C43D-0E45-8BBC-3BA89641B4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6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9BC1-E68A-57FB-22E7-81F0D1CCA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9F6E70-ABF3-FF78-4266-FD2A89AA9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6A6A9-2B4A-E8FB-EEBE-B7CAF7E61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EB668-54DF-712A-C4B9-2B9DC58D9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76310-DAD6-EE4F-ABB6-4124C82A74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7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C460E-B84E-1492-3CC1-616647082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451162-C06F-5DEA-A5C1-55160CDED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8E9FD-FD62-FBFA-24CB-CCB5630C4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637A2A-FF91-3553-E653-0354D0A707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76310-DAD6-EE4F-ABB6-4124C82A74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7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DE709-89B9-9F40-DFAD-329B2322A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19FB9-45A9-13B3-6F10-5032B8026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CCBEB-E904-6604-C9A9-442086F92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198AF-2797-9310-2B61-C76342CF05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76310-DAD6-EE4F-ABB6-4124C82A74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68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2026-07-16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3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3411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A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773410" y="3337854"/>
            <a:ext cx="4869744" cy="30402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5968074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A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3337854"/>
            <a:ext cx="4869744" cy="30402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3410" y="979687"/>
            <a:ext cx="10064407" cy="6370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A9F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34640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827833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F NI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8500320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583991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P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0843397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AG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9533170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SI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3559247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ium Recycl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82575100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9673138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972701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92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075864" y="2032776"/>
            <a:ext cx="5446278" cy="3931442"/>
          </a:xfrm>
          <a:prstGeom prst="rect">
            <a:avLst/>
          </a:prstGeom>
        </p:spPr>
        <p:txBody>
          <a:bodyPr anchor="ctr"/>
          <a:lstStyle>
            <a:lvl1pPr marL="2286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653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4966125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er Tap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904959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Draf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4263938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bit 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488929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hine Sh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6435313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7056615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066398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829059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Clip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6375534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yclotr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707232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979688"/>
            <a:ext cx="4182876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7878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IEL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9984315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son Hall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018602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eor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3577819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yclotron Group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6185306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fety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70576185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udent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84277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IB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868720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ote Handling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0781989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ote Handling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9324458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ote Handling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579493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7687507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947791" y="979688"/>
            <a:ext cx="7687507" cy="6635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206594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ote Handling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709973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F NIF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2184601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A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6843776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PH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41166178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RAG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808288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SOSIM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6791369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ium Recycl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224228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-1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9177741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-13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8202249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CA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354742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6921889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7116880" y="3953881"/>
            <a:ext cx="4439522" cy="59731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66829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CANT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3328327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er Tape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294065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Draft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8910763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abbit Lin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869127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chine Shop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1585754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ol Room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85161009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ol Room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3642085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ol Room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905294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per Clip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204206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2F1282-EE3A-4150-AEF8-17B07F170962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DD3677-4C9B-4970-A539-889BA99E5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19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18553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8668" y="1"/>
            <a:ext cx="8157136" cy="62653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>
                <a:latin typeface="Myriad Pro SemiExt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558521"/>
            <a:ext cx="5384800" cy="339407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558521"/>
            <a:ext cx="5384800" cy="339407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432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9E4CC-B408-96F5-9BCD-0E3941A54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0CADD5-C8EE-1FE8-141A-1E86BA07E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F2603-65A5-58A8-BD6D-F1330ECB0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4D5E-0425-4A12-8A82-6F7524A50553}" type="datetimeFigureOut">
              <a:rPr lang="en-CA" smtClean="0"/>
              <a:t>2026-07-16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0F156-E7D0-5F9B-2142-F3B366316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5DD85-A1C6-34F8-D8E5-CB8BCB9E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F03CF-876C-40EE-A108-03F8D437E3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247336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99730-C9D3-FF09-014A-86B7FE56B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994" y="908050"/>
            <a:ext cx="5437186" cy="2276856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0D25D6-CFF8-0117-1454-32D9C2063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67676"/>
                </a:solidFill>
              </a:defRPr>
            </a:lvl1pPr>
          </a:lstStyle>
          <a:p>
            <a:fld id="{0D9D5E5F-8C6C-2A47-B737-E83A52FE6B0F}" type="datetimeyyyy">
              <a:rPr lang="en-CA" smtClean="0"/>
              <a:pPr/>
              <a:t>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81D056-5998-134B-59F9-5C465DC51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67676"/>
                </a:solidFill>
              </a:defRPr>
            </a:lvl1pPr>
          </a:lstStyle>
          <a:p>
            <a:r>
              <a:rPr lang="en-US"/>
              <a:t>Presentation Title, Presenter Name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58213F-DDBE-7067-2B3B-FDBB81F2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67676"/>
                </a:solidFill>
              </a:defRPr>
            </a:lvl1pPr>
          </a:lstStyle>
          <a:p>
            <a:fld id="{9A8F556D-FA33-6943-88ED-6726004042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D631A041-DE9E-B7A8-37EA-C94DB6FC18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944000" y="5000400"/>
            <a:ext cx="1337369" cy="421200"/>
          </a:xfrm>
          <a:prstGeom prst="rect">
            <a:avLst/>
          </a:prstGeom>
        </p:spPr>
      </p:pic>
      <p:pic>
        <p:nvPicPr>
          <p:cNvPr id="5" name="Picture 4" descr="A blue and black logo&#10;&#10;Description automatically generated">
            <a:extLst>
              <a:ext uri="{FF2B5EF4-FFF2-40B4-BE49-F238E27FC236}">
                <a16:creationId xmlns:a16="http://schemas.microsoft.com/office/drawing/2014/main" id="{7887D584-6248-2B34-4A4D-439971EAE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6271200"/>
            <a:ext cx="1804270" cy="327600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C7BE22-454D-BCC6-04CC-91021ABE0DD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8813" y="1665288"/>
            <a:ext cx="5437187" cy="421163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772CE64-AA82-D547-EE61-F4EA9BA1254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527800" y="3600069"/>
            <a:ext cx="4392613" cy="22768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3645802B-5BA1-8E96-1362-F794B8365A0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27800" y="908050"/>
            <a:ext cx="4392613" cy="381294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881486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1364773" y="6319111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rgbClr val="0096FF"/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rgbClr val="0096FF"/>
              </a:solidFill>
              <a:latin typeface="Arial" panose="020B0604020202020204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094807" y="698270"/>
            <a:ext cx="9258993" cy="67610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6938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5462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4176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Merci</a:t>
            </a:r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 dirty="0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93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2026-07-16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66811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13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5128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I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4398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on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89605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92157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 Grou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039419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97925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95984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37673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0658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2026-07-16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40321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12481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701012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17789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F NI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959714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09944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P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3738488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AG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852085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SI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392674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ium Recycl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3151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223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2026-07-16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3669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326409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350479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er Tap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3668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Draf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9828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bit 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7649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hine Sh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18993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8286531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520384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6740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242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Clip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563148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10132" y="205595"/>
            <a:ext cx="10450005" cy="1014516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 i="0" baseline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FontTx/>
              <a:buNone/>
              <a:defRPr sz="2000" b="1" i="0">
                <a:solidFill>
                  <a:srgbClr val="00AAFF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>
              <a:buFontTx/>
              <a:buNone/>
              <a:defRPr sz="2000" b="1" i="0">
                <a:solidFill>
                  <a:srgbClr val="00AAFF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>
              <a:buFontTx/>
              <a:buNone/>
              <a:defRPr sz="2000" b="1" i="0">
                <a:solidFill>
                  <a:srgbClr val="00AAFF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>
              <a:buFontTx/>
              <a:buNone/>
              <a:defRPr sz="2000" b="1" i="0">
                <a:solidFill>
                  <a:srgbClr val="00AAFF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Slide Title—Arial Bold 24-Cyan Blue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900" b="0" i="1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2890513-E58D-2644-ACDB-E89B1349FC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333875" y="6346825"/>
            <a:ext cx="3987800" cy="3302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200" b="0" i="1" baseline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 i="1"/>
            </a:lvl2pPr>
            <a:lvl3pPr>
              <a:defRPr sz="1200" b="1" i="1"/>
            </a:lvl3pPr>
            <a:lvl4pPr>
              <a:defRPr sz="1200" b="1" i="1"/>
            </a:lvl4pPr>
            <a:lvl5pPr>
              <a:defRPr sz="1200" b="1" i="1"/>
            </a:lvl5pPr>
          </a:lstStyle>
          <a:p>
            <a:pPr lvl="0"/>
            <a:r>
              <a:rPr lang="en-US"/>
              <a:t>Author’s Full Name</a:t>
            </a:r>
          </a:p>
        </p:txBody>
      </p:sp>
    </p:spTree>
    <p:extLst>
      <p:ext uri="{BB962C8B-B14F-4D97-AF65-F5344CB8AC3E}">
        <p14:creationId xmlns:p14="http://schemas.microsoft.com/office/powerpoint/2010/main" val="633315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3769" y="6408040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75734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769" y="6408040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992587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769" y="6408040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684137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568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46791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2026-07-16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85748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A9F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13901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-58752" y="6480536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947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568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05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A9F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5236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568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61606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568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7379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8568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75045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2469" y="6296405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286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17898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44762" y="6352967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8269" y="979688"/>
            <a:ext cx="10231669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96528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73042" y="624927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9299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36683" y="6378106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73410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97832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6683" y="6378105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3411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A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773410" y="3337854"/>
            <a:ext cx="4869744" cy="30402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5968074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A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3337854"/>
            <a:ext cx="4869744" cy="30402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3410" y="979687"/>
            <a:ext cx="10064407" cy="6370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A9F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548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201322" y="628697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075864" y="2032776"/>
            <a:ext cx="5446278" cy="3931442"/>
          </a:xfrm>
          <a:prstGeom prst="rect">
            <a:avLst/>
          </a:prstGeom>
        </p:spPr>
        <p:txBody>
          <a:bodyPr anchor="ctr"/>
          <a:lstStyle>
            <a:lvl1pPr marL="2286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A9FF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46716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36683" y="6216680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73410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4615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8269" y="979688"/>
            <a:ext cx="10231669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5740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6683" y="6216679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3411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773410" y="3337854"/>
            <a:ext cx="4869744" cy="30402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5968073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3337854"/>
            <a:ext cx="4869744" cy="30402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3410" y="979687"/>
            <a:ext cx="10064407" cy="6370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0942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44761" y="6324686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075864" y="2032776"/>
            <a:ext cx="5446278" cy="3931442"/>
          </a:xfrm>
          <a:prstGeom prst="rect">
            <a:avLst/>
          </a:prstGeom>
        </p:spPr>
        <p:txBody>
          <a:bodyPr anchor="ctr"/>
          <a:lstStyle>
            <a:lvl1pPr marL="2286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5932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63615" y="625869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979688"/>
            <a:ext cx="4182876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205069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6481" y="6310873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7687507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947791" y="979688"/>
            <a:ext cx="7687507" cy="6635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78350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97627" y="6310873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6921889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7116880" y="3953881"/>
            <a:ext cx="4439522" cy="59731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727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49822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42007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0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10142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25016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35739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3769" y="6331054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97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240878" y="623041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638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88200" y="6310873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7687507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947791" y="979688"/>
            <a:ext cx="7687507" cy="6635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94468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257883" y="6310873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6921889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7116880" y="3953881"/>
            <a:ext cx="4439522" cy="59731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96920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ure Slide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49822" y="623041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9207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ur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49822" y="6258699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91798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ur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250306" y="6220991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85744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ure Slide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250306" y="6239845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20852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240879" y="6152799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84298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250305" y="6239845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41018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094807" y="698270"/>
            <a:ext cx="9258993" cy="67610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83255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9403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 dirty="0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73410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66167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I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0648894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on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9416460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1876510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 Grou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1786100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770951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7583030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770865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8147473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427547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5043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2.xml"/><Relationship Id="rId42" Type="http://schemas.openxmlformats.org/officeDocument/2006/relationships/slideLayout" Target="../slideLayouts/slideLayout93.xml"/><Relationship Id="rId47" Type="http://schemas.openxmlformats.org/officeDocument/2006/relationships/slideLayout" Target="../slideLayouts/slideLayout98.xml"/><Relationship Id="rId63" Type="http://schemas.openxmlformats.org/officeDocument/2006/relationships/slideLayout" Target="../slideLayouts/slideLayout114.xml"/><Relationship Id="rId68" Type="http://schemas.openxmlformats.org/officeDocument/2006/relationships/slideLayout" Target="../slideLayouts/slideLayout119.xml"/><Relationship Id="rId84" Type="http://schemas.openxmlformats.org/officeDocument/2006/relationships/slideLayout" Target="../slideLayouts/slideLayout135.xml"/><Relationship Id="rId89" Type="http://schemas.openxmlformats.org/officeDocument/2006/relationships/slideLayout" Target="../slideLayouts/slideLayout140.xml"/><Relationship Id="rId1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83.xml"/><Relationship Id="rId37" Type="http://schemas.openxmlformats.org/officeDocument/2006/relationships/slideLayout" Target="../slideLayouts/slideLayout88.xml"/><Relationship Id="rId53" Type="http://schemas.openxmlformats.org/officeDocument/2006/relationships/slideLayout" Target="../slideLayouts/slideLayout104.xml"/><Relationship Id="rId58" Type="http://schemas.openxmlformats.org/officeDocument/2006/relationships/slideLayout" Target="../slideLayouts/slideLayout109.xml"/><Relationship Id="rId74" Type="http://schemas.openxmlformats.org/officeDocument/2006/relationships/slideLayout" Target="../slideLayouts/slideLayout125.xml"/><Relationship Id="rId79" Type="http://schemas.openxmlformats.org/officeDocument/2006/relationships/slideLayout" Target="../slideLayouts/slideLayout130.xml"/><Relationship Id="rId102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56.xml"/><Relationship Id="rId90" Type="http://schemas.openxmlformats.org/officeDocument/2006/relationships/slideLayout" Target="../slideLayouts/slideLayout141.xml"/><Relationship Id="rId95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73.xml"/><Relationship Id="rId27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94.xml"/><Relationship Id="rId48" Type="http://schemas.openxmlformats.org/officeDocument/2006/relationships/slideLayout" Target="../slideLayouts/slideLayout99.xml"/><Relationship Id="rId64" Type="http://schemas.openxmlformats.org/officeDocument/2006/relationships/slideLayout" Target="../slideLayouts/slideLayout115.xml"/><Relationship Id="rId69" Type="http://schemas.openxmlformats.org/officeDocument/2006/relationships/slideLayout" Target="../slideLayouts/slideLayout120.xml"/><Relationship Id="rId80" Type="http://schemas.openxmlformats.org/officeDocument/2006/relationships/slideLayout" Target="../slideLayouts/slideLayout131.xml"/><Relationship Id="rId85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33" Type="http://schemas.openxmlformats.org/officeDocument/2006/relationships/slideLayout" Target="../slideLayouts/slideLayout84.xml"/><Relationship Id="rId38" Type="http://schemas.openxmlformats.org/officeDocument/2006/relationships/slideLayout" Target="../slideLayouts/slideLayout89.xml"/><Relationship Id="rId46" Type="http://schemas.openxmlformats.org/officeDocument/2006/relationships/slideLayout" Target="../slideLayouts/slideLayout97.xml"/><Relationship Id="rId59" Type="http://schemas.openxmlformats.org/officeDocument/2006/relationships/slideLayout" Target="../slideLayouts/slideLayout110.xml"/><Relationship Id="rId67" Type="http://schemas.openxmlformats.org/officeDocument/2006/relationships/slideLayout" Target="../slideLayouts/slideLayout118.xml"/><Relationship Id="rId103" Type="http://schemas.openxmlformats.org/officeDocument/2006/relationships/theme" Target="../theme/theme2.xml"/><Relationship Id="rId20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92.xml"/><Relationship Id="rId54" Type="http://schemas.openxmlformats.org/officeDocument/2006/relationships/slideLayout" Target="../slideLayouts/slideLayout105.xml"/><Relationship Id="rId62" Type="http://schemas.openxmlformats.org/officeDocument/2006/relationships/slideLayout" Target="../slideLayouts/slideLayout113.xml"/><Relationship Id="rId70" Type="http://schemas.openxmlformats.org/officeDocument/2006/relationships/slideLayout" Target="../slideLayouts/slideLayout121.xml"/><Relationship Id="rId75" Type="http://schemas.openxmlformats.org/officeDocument/2006/relationships/slideLayout" Target="../slideLayouts/slideLayout126.xml"/><Relationship Id="rId83" Type="http://schemas.openxmlformats.org/officeDocument/2006/relationships/slideLayout" Target="../slideLayouts/slideLayout134.xml"/><Relationship Id="rId88" Type="http://schemas.openxmlformats.org/officeDocument/2006/relationships/slideLayout" Target="../slideLayouts/slideLayout139.xml"/><Relationship Id="rId91" Type="http://schemas.openxmlformats.org/officeDocument/2006/relationships/slideLayout" Target="../slideLayouts/slideLayout142.xml"/><Relationship Id="rId96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slideLayout" Target="../slideLayouts/slideLayout79.xml"/><Relationship Id="rId36" Type="http://schemas.openxmlformats.org/officeDocument/2006/relationships/slideLayout" Target="../slideLayouts/slideLayout87.xml"/><Relationship Id="rId49" Type="http://schemas.openxmlformats.org/officeDocument/2006/relationships/slideLayout" Target="../slideLayouts/slideLayout100.xml"/><Relationship Id="rId57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82.xml"/><Relationship Id="rId44" Type="http://schemas.openxmlformats.org/officeDocument/2006/relationships/slideLayout" Target="../slideLayouts/slideLayout95.xml"/><Relationship Id="rId52" Type="http://schemas.openxmlformats.org/officeDocument/2006/relationships/slideLayout" Target="../slideLayouts/slideLayout103.xml"/><Relationship Id="rId60" Type="http://schemas.openxmlformats.org/officeDocument/2006/relationships/slideLayout" Target="../slideLayouts/slideLayout111.xml"/><Relationship Id="rId65" Type="http://schemas.openxmlformats.org/officeDocument/2006/relationships/slideLayout" Target="../slideLayouts/slideLayout116.xml"/><Relationship Id="rId73" Type="http://schemas.openxmlformats.org/officeDocument/2006/relationships/slideLayout" Target="../slideLayouts/slideLayout124.xml"/><Relationship Id="rId78" Type="http://schemas.openxmlformats.org/officeDocument/2006/relationships/slideLayout" Target="../slideLayouts/slideLayout129.xml"/><Relationship Id="rId81" Type="http://schemas.openxmlformats.org/officeDocument/2006/relationships/slideLayout" Target="../slideLayouts/slideLayout132.xml"/><Relationship Id="rId86" Type="http://schemas.openxmlformats.org/officeDocument/2006/relationships/slideLayout" Target="../slideLayouts/slideLayout137.xml"/><Relationship Id="rId94" Type="http://schemas.openxmlformats.org/officeDocument/2006/relationships/slideLayout" Target="../slideLayouts/slideLayout145.xml"/><Relationship Id="rId99" Type="http://schemas.openxmlformats.org/officeDocument/2006/relationships/slideLayout" Target="../slideLayouts/slideLayout150.xml"/><Relationship Id="rId101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85.xml"/><Relationship Id="rId50" Type="http://schemas.openxmlformats.org/officeDocument/2006/relationships/slideLayout" Target="../slideLayouts/slideLayout101.xml"/><Relationship Id="rId55" Type="http://schemas.openxmlformats.org/officeDocument/2006/relationships/slideLayout" Target="../slideLayouts/slideLayout106.xml"/><Relationship Id="rId76" Type="http://schemas.openxmlformats.org/officeDocument/2006/relationships/slideLayout" Target="../slideLayouts/slideLayout127.xml"/><Relationship Id="rId97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58.xml"/><Relationship Id="rId71" Type="http://schemas.openxmlformats.org/officeDocument/2006/relationships/slideLayout" Target="../slideLayouts/slideLayout122.xml"/><Relationship Id="rId9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75.xml"/><Relationship Id="rId40" Type="http://schemas.openxmlformats.org/officeDocument/2006/relationships/slideLayout" Target="../slideLayouts/slideLayout91.xml"/><Relationship Id="rId45" Type="http://schemas.openxmlformats.org/officeDocument/2006/relationships/slideLayout" Target="../slideLayouts/slideLayout96.xml"/><Relationship Id="rId66" Type="http://schemas.openxmlformats.org/officeDocument/2006/relationships/slideLayout" Target="../slideLayouts/slideLayout117.xml"/><Relationship Id="rId87" Type="http://schemas.openxmlformats.org/officeDocument/2006/relationships/slideLayout" Target="../slideLayouts/slideLayout138.xml"/><Relationship Id="rId61" Type="http://schemas.openxmlformats.org/officeDocument/2006/relationships/slideLayout" Target="../slideLayouts/slideLayout112.xml"/><Relationship Id="rId82" Type="http://schemas.openxmlformats.org/officeDocument/2006/relationships/slideLayout" Target="../slideLayouts/slideLayout133.xml"/><Relationship Id="rId1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81.xml"/><Relationship Id="rId35" Type="http://schemas.openxmlformats.org/officeDocument/2006/relationships/slideLayout" Target="../slideLayouts/slideLayout86.xml"/><Relationship Id="rId56" Type="http://schemas.openxmlformats.org/officeDocument/2006/relationships/slideLayout" Target="../slideLayouts/slideLayout107.xml"/><Relationship Id="rId77" Type="http://schemas.openxmlformats.org/officeDocument/2006/relationships/slideLayout" Target="../slideLayouts/slideLayout128.xml"/><Relationship Id="rId100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59.xml"/><Relationship Id="rId51" Type="http://schemas.openxmlformats.org/officeDocument/2006/relationships/slideLayout" Target="../slideLayouts/slideLayout102.xml"/><Relationship Id="rId72" Type="http://schemas.openxmlformats.org/officeDocument/2006/relationships/slideLayout" Target="../slideLayouts/slideLayout123.xml"/><Relationship Id="rId93" Type="http://schemas.openxmlformats.org/officeDocument/2006/relationships/slideLayout" Target="../slideLayouts/slideLayout144.xml"/><Relationship Id="rId9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10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86" r:id="rId4"/>
    <p:sldLayoutId id="2147483817" r:id="rId5"/>
    <p:sldLayoutId id="2147483770" r:id="rId6"/>
    <p:sldLayoutId id="2147483784" r:id="rId7"/>
    <p:sldLayoutId id="2147483771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8" r:id="rId18"/>
    <p:sldLayoutId id="2147483818" r:id="rId19"/>
    <p:sldLayoutId id="2147483785" r:id="rId20"/>
    <p:sldLayoutId id="2147483790" r:id="rId21"/>
    <p:sldLayoutId id="2147483791" r:id="rId22"/>
    <p:sldLayoutId id="2147483793" r:id="rId23"/>
    <p:sldLayoutId id="2147483794" r:id="rId24"/>
    <p:sldLayoutId id="2147483795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796" r:id="rId42"/>
    <p:sldLayoutId id="2147483821" r:id="rId43"/>
    <p:sldLayoutId id="2147483823" r:id="rId44"/>
    <p:sldLayoutId id="2147483819" r:id="rId45"/>
    <p:sldLayoutId id="2147483820" r:id="rId46"/>
    <p:sldLayoutId id="2147483814" r:id="rId47"/>
    <p:sldLayoutId id="2147483815" r:id="rId48"/>
    <p:sldLayoutId id="2147483816" r:id="rId49"/>
    <p:sldLayoutId id="2147483824" r:id="rId50"/>
    <p:sldLayoutId id="2147483929" r:id="rId5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19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  <p:sldLayoutId id="2147483843" r:id="rId18"/>
    <p:sldLayoutId id="2147483844" r:id="rId19"/>
    <p:sldLayoutId id="2147483845" r:id="rId20"/>
    <p:sldLayoutId id="2147483846" r:id="rId21"/>
    <p:sldLayoutId id="2147483847" r:id="rId22"/>
    <p:sldLayoutId id="2147483848" r:id="rId23"/>
    <p:sldLayoutId id="2147483849" r:id="rId24"/>
    <p:sldLayoutId id="2147483850" r:id="rId25"/>
    <p:sldLayoutId id="2147483851" r:id="rId26"/>
    <p:sldLayoutId id="2147483852" r:id="rId27"/>
    <p:sldLayoutId id="2147483853" r:id="rId28"/>
    <p:sldLayoutId id="2147483854" r:id="rId29"/>
    <p:sldLayoutId id="2147483855" r:id="rId30"/>
    <p:sldLayoutId id="2147483856" r:id="rId31"/>
    <p:sldLayoutId id="2147483857" r:id="rId32"/>
    <p:sldLayoutId id="2147483858" r:id="rId33"/>
    <p:sldLayoutId id="2147483859" r:id="rId34"/>
    <p:sldLayoutId id="2147483860" r:id="rId35"/>
    <p:sldLayoutId id="2147483861" r:id="rId36"/>
    <p:sldLayoutId id="2147483862" r:id="rId37"/>
    <p:sldLayoutId id="2147483863" r:id="rId38"/>
    <p:sldLayoutId id="2147483864" r:id="rId39"/>
    <p:sldLayoutId id="2147483865" r:id="rId40"/>
    <p:sldLayoutId id="2147483866" r:id="rId41"/>
    <p:sldLayoutId id="2147483867" r:id="rId42"/>
    <p:sldLayoutId id="2147483868" r:id="rId43"/>
    <p:sldLayoutId id="2147483869" r:id="rId44"/>
    <p:sldLayoutId id="2147483870" r:id="rId45"/>
    <p:sldLayoutId id="2147483871" r:id="rId46"/>
    <p:sldLayoutId id="2147483872" r:id="rId47"/>
    <p:sldLayoutId id="2147483873" r:id="rId48"/>
    <p:sldLayoutId id="2147483874" r:id="rId49"/>
    <p:sldLayoutId id="2147483875" r:id="rId50"/>
    <p:sldLayoutId id="2147483876" r:id="rId51"/>
    <p:sldLayoutId id="2147483877" r:id="rId52"/>
    <p:sldLayoutId id="2147483878" r:id="rId53"/>
    <p:sldLayoutId id="2147483879" r:id="rId54"/>
    <p:sldLayoutId id="2147483880" r:id="rId55"/>
    <p:sldLayoutId id="2147483881" r:id="rId56"/>
    <p:sldLayoutId id="2147483882" r:id="rId57"/>
    <p:sldLayoutId id="2147483883" r:id="rId58"/>
    <p:sldLayoutId id="2147483884" r:id="rId59"/>
    <p:sldLayoutId id="2147483885" r:id="rId60"/>
    <p:sldLayoutId id="2147483886" r:id="rId61"/>
    <p:sldLayoutId id="2147483887" r:id="rId62"/>
    <p:sldLayoutId id="2147483888" r:id="rId63"/>
    <p:sldLayoutId id="2147483889" r:id="rId64"/>
    <p:sldLayoutId id="2147483890" r:id="rId65"/>
    <p:sldLayoutId id="2147483891" r:id="rId66"/>
    <p:sldLayoutId id="2147483892" r:id="rId67"/>
    <p:sldLayoutId id="2147483893" r:id="rId68"/>
    <p:sldLayoutId id="2147483894" r:id="rId69"/>
    <p:sldLayoutId id="2147483895" r:id="rId70"/>
    <p:sldLayoutId id="2147483896" r:id="rId71"/>
    <p:sldLayoutId id="2147483897" r:id="rId72"/>
    <p:sldLayoutId id="2147483898" r:id="rId73"/>
    <p:sldLayoutId id="2147483899" r:id="rId74"/>
    <p:sldLayoutId id="2147483900" r:id="rId75"/>
    <p:sldLayoutId id="2147483901" r:id="rId76"/>
    <p:sldLayoutId id="2147483902" r:id="rId77"/>
    <p:sldLayoutId id="2147483903" r:id="rId78"/>
    <p:sldLayoutId id="2147483904" r:id="rId79"/>
    <p:sldLayoutId id="2147483905" r:id="rId80"/>
    <p:sldLayoutId id="2147483906" r:id="rId81"/>
    <p:sldLayoutId id="2147483907" r:id="rId82"/>
    <p:sldLayoutId id="2147483908" r:id="rId83"/>
    <p:sldLayoutId id="2147483909" r:id="rId84"/>
    <p:sldLayoutId id="2147483910" r:id="rId85"/>
    <p:sldLayoutId id="2147483911" r:id="rId86"/>
    <p:sldLayoutId id="2147483912" r:id="rId87"/>
    <p:sldLayoutId id="2147483913" r:id="rId88"/>
    <p:sldLayoutId id="2147483914" r:id="rId89"/>
    <p:sldLayoutId id="2147483915" r:id="rId90"/>
    <p:sldLayoutId id="2147483916" r:id="rId91"/>
    <p:sldLayoutId id="2147483917" r:id="rId92"/>
    <p:sldLayoutId id="2147483918" r:id="rId93"/>
    <p:sldLayoutId id="2147483919" r:id="rId94"/>
    <p:sldLayoutId id="2147483920" r:id="rId95"/>
    <p:sldLayoutId id="2147483921" r:id="rId96"/>
    <p:sldLayoutId id="2147483922" r:id="rId97"/>
    <p:sldLayoutId id="2147483923" r:id="rId98"/>
    <p:sldLayoutId id="2147483924" r:id="rId99"/>
    <p:sldLayoutId id="2147483925" r:id="rId100"/>
    <p:sldLayoutId id="2147483926" r:id="rId101"/>
    <p:sldLayoutId id="2147483928" r:id="rId10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riumfoffice365-my.sharepoint.com/:p:/g/personal/xiaoyuel_triumf_ca/IQBGh5e7pzegQoTWoeO8m1LIAasIfsIUmsYE8dtSEQnIsiA?e=uFHkAz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85037" y="1168020"/>
            <a:ext cx="10621926" cy="688338"/>
          </a:xfrm>
        </p:spPr>
        <p:txBody>
          <a:bodyPr>
            <a:normAutofit/>
          </a:bodyPr>
          <a:lstStyle/>
          <a:p>
            <a:r>
              <a:rPr lang="en-US" sz="3200" dirty="0"/>
              <a:t>Particle Physics Faculty Meeting</a:t>
            </a:r>
            <a:endParaRPr lang="en-US" sz="3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3E9DF6-0197-454E-9EB8-796E0050B9AE}"/>
              </a:ext>
            </a:extLst>
          </p:cNvPr>
          <p:cNvSpPr/>
          <p:nvPr/>
        </p:nvSpPr>
        <p:spPr>
          <a:xfrm>
            <a:off x="1417280" y="1856358"/>
            <a:ext cx="109437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US" sz="2400" dirty="0"/>
              <a:t>Agenda</a:t>
            </a:r>
            <a:endParaRPr lang="en-CA" sz="2000" dirty="0"/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News/Update/Discussion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Safety moment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Plans for PSD retreat in October 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Proposal for a new Particle Physics conference series (PEAKS) - Chloe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Update from the IPP board meeting (Mark)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LRP slides presented at CAP (there is a survey with deadline by the end of the month)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2000" dirty="0"/>
              <a:t>Other committee updates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815220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CDFB2-0B50-0F88-156D-180FCDF2B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20CC4709-58B8-E188-32A0-2D24A030A07E}"/>
              </a:ext>
            </a:extLst>
          </p:cNvPr>
          <p:cNvSpPr txBox="1">
            <a:spLocks/>
          </p:cNvSpPr>
          <p:nvPr/>
        </p:nvSpPr>
        <p:spPr>
          <a:xfrm>
            <a:off x="481791" y="917016"/>
            <a:ext cx="10541042" cy="688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sz="3000" dirty="0"/>
              <a:t>Goals</a:t>
            </a:r>
            <a:endParaRPr lang="en-US"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35A49D-42F6-4F07-64E4-7B6ADC1D2982}"/>
              </a:ext>
            </a:extLst>
          </p:cNvPr>
          <p:cNvSpPr txBox="1"/>
          <p:nvPr/>
        </p:nvSpPr>
        <p:spPr>
          <a:xfrm>
            <a:off x="774700" y="1438951"/>
            <a:ext cx="1103122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0" i="0" u="none" strike="noStrike" dirty="0">
                <a:solidFill>
                  <a:srgbClr val="00A9FF"/>
                </a:solidFill>
                <a:effectLst/>
              </a:rPr>
              <a:t>2-year (</a:t>
            </a:r>
            <a:r>
              <a:rPr lang="en-CA" dirty="0">
                <a:solidFill>
                  <a:srgbClr val="00A9FF"/>
                </a:solidFill>
              </a:rPr>
              <a:t>April 2026 - March 2028) </a:t>
            </a:r>
            <a:r>
              <a:rPr lang="en-CA" b="0" i="0" u="none" strike="noStrike" dirty="0">
                <a:solidFill>
                  <a:srgbClr val="00A9FF"/>
                </a:solidFill>
                <a:effectLst/>
              </a:rPr>
              <a:t>goals for each experiment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0A9FF"/>
                </a:solidFill>
              </a:rPr>
              <a:t>ATLAS: </a:t>
            </a:r>
            <a:r>
              <a:rPr lang="en-US" dirty="0">
                <a:solidFill>
                  <a:srgbClr val="212121"/>
                </a:solidFill>
              </a:rPr>
              <a:t>Data analysis and publications of Run 2 and 3 data, 2 NSW wheels on surfaces, decide on  maintenance, complete nominal ITK module and petal production, commission </a:t>
            </a:r>
            <a:r>
              <a:rPr lang="en-US" dirty="0" err="1">
                <a:solidFill>
                  <a:srgbClr val="212121"/>
                </a:solidFill>
              </a:rPr>
              <a:t>LAr</a:t>
            </a:r>
            <a:r>
              <a:rPr lang="en-US" dirty="0">
                <a:solidFill>
                  <a:srgbClr val="212121"/>
                </a:solidFill>
              </a:rPr>
              <a:t> Phase-2 upgrades  </a:t>
            </a:r>
            <a:endParaRPr lang="en-CA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0A9FF"/>
                </a:solidFill>
              </a:rPr>
              <a:t>T2K/Hyper-K: </a:t>
            </a:r>
            <a:r>
              <a:rPr lang="en-US" dirty="0">
                <a:solidFill>
                  <a:srgbClr val="212121"/>
                </a:solidFill>
              </a:rPr>
              <a:t>Complete construction of Hyper-K detector. All components of IWCD ready. Analysis and publication from WCTE. Building and installing new OTR beam monitor components.</a:t>
            </a:r>
            <a:endParaRPr lang="en-CA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0A9FF"/>
                </a:solidFill>
              </a:rPr>
              <a:t>TUCAN:</a:t>
            </a:r>
            <a:r>
              <a:rPr lang="en-US" dirty="0">
                <a:solidFill>
                  <a:srgbClr val="212121"/>
                </a:solidFill>
              </a:rPr>
              <a:t> Routine operation of UCN source, commission single cell EDM </a:t>
            </a:r>
            <a:r>
              <a:rPr lang="en-US" dirty="0"/>
              <a:t>experiment</a:t>
            </a:r>
            <a:r>
              <a:rPr lang="en-CA" dirty="0"/>
              <a:t> and publish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0A9FF"/>
                </a:solidFill>
              </a:rPr>
              <a:t>ALPHA: </a:t>
            </a:r>
            <a:r>
              <a:rPr lang="en-US" dirty="0">
                <a:solidFill>
                  <a:srgbClr val="212121"/>
                </a:solidFill>
              </a:rPr>
              <a:t>Demonstrate Hydrogen trapping with HAICU, upgrade of ALPHA</a:t>
            </a:r>
            <a:endParaRPr lang="en-US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A9FF"/>
                </a:solidFill>
              </a:rPr>
              <a:t>SuperCDMS</a:t>
            </a:r>
            <a:r>
              <a:rPr lang="en-US" dirty="0">
                <a:solidFill>
                  <a:srgbClr val="00A9FF"/>
                </a:solidFill>
              </a:rPr>
              <a:t>: </a:t>
            </a:r>
            <a:r>
              <a:rPr lang="en-CA" dirty="0"/>
              <a:t>Complete commissioning of the experiment and take and analyze first science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A9FF"/>
                </a:solidFill>
              </a:rPr>
              <a:t>PIONEER: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altLang="en-US" dirty="0">
                <a:solidFill>
                  <a:srgbClr val="212121"/>
                </a:solidFill>
              </a:rPr>
              <a:t>Secure funding through CFI IF 27 call  for construction of the LGAD target </a:t>
            </a:r>
            <a:endParaRPr lang="en-US" altLang="en-US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12121"/>
                </a:solidFill>
              </a:rPr>
              <a:t> 	        Perform beam tests at PSI in 2026 and 2027 for target demonstrator </a:t>
            </a:r>
            <a:endParaRPr lang="en-US" dirty="0">
              <a:solidFill>
                <a:srgbClr val="21212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A9FF"/>
                </a:solidFill>
              </a:rPr>
              <a:t>DarkLight</a:t>
            </a:r>
            <a:r>
              <a:rPr lang="en-US" dirty="0">
                <a:solidFill>
                  <a:srgbClr val="00A9FF"/>
                </a:solidFill>
              </a:rPr>
              <a:t>: </a:t>
            </a:r>
            <a:r>
              <a:rPr lang="en-US" dirty="0">
                <a:solidFill>
                  <a:srgbClr val="212121"/>
                </a:solidFill>
              </a:rPr>
              <a:t>C</a:t>
            </a:r>
            <a:r>
              <a:rPr lang="en-US" altLang="en-US" dirty="0">
                <a:solidFill>
                  <a:srgbClr val="212121"/>
                </a:solidFill>
              </a:rPr>
              <a:t>omplete 30 MeV </a:t>
            </a:r>
            <a:r>
              <a:rPr lang="en-US" altLang="en-US" dirty="0"/>
              <a:t>run, publish commissioning run results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A9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A9FF"/>
                </a:solidFill>
              </a:rPr>
              <a:t>XLZD:</a:t>
            </a:r>
            <a:r>
              <a:rPr lang="en-US" altLang="en-US" dirty="0">
                <a:solidFill>
                  <a:srgbClr val="212121"/>
                </a:solidFill>
              </a:rPr>
              <a:t> </a:t>
            </a:r>
            <a:r>
              <a:rPr lang="en-US" dirty="0">
                <a:solidFill>
                  <a:srgbClr val="212121"/>
                </a:solidFill>
              </a:rPr>
              <a:t>C</a:t>
            </a:r>
            <a:r>
              <a:rPr lang="en-US" altLang="en-US" dirty="0">
                <a:solidFill>
                  <a:srgbClr val="212121"/>
                </a:solidFill>
              </a:rPr>
              <a:t>ontribute to XLZD CDR, secure funding for R&amp;D related to XLZD through CFI IF 27</a:t>
            </a:r>
            <a:endParaRPr lang="en-US" altLang="en-US" dirty="0"/>
          </a:p>
          <a:p>
            <a:r>
              <a:rPr lang="en-US" altLang="en-US" dirty="0">
                <a:solidFill>
                  <a:srgbClr val="212121"/>
                </a:solidFill>
              </a:rPr>
              <a:t>	        Secure NSERC funds, support efforts toward a compelling case for XLZD at SNOLAB</a:t>
            </a:r>
            <a:endParaRPr lang="en-US" dirty="0">
              <a:solidFill>
                <a:srgbClr val="00A9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A48C0B-587C-4408-6A0B-E41D6289A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15498"/>
            <a:ext cx="2279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.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111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8E99-155B-D13A-06E7-136C16AB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D5ED05E8-E672-C5C6-D0E8-60C37383D904}"/>
              </a:ext>
            </a:extLst>
          </p:cNvPr>
          <p:cNvSpPr txBox="1">
            <a:spLocks/>
          </p:cNvSpPr>
          <p:nvPr/>
        </p:nvSpPr>
        <p:spPr>
          <a:xfrm>
            <a:off x="481791" y="917016"/>
            <a:ext cx="10541042" cy="688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sz="3000" dirty="0"/>
              <a:t>Various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37EC94-DEB7-72DE-59E5-32889CE30E26}"/>
              </a:ext>
            </a:extLst>
          </p:cNvPr>
          <p:cNvSpPr txBox="1"/>
          <p:nvPr/>
        </p:nvSpPr>
        <p:spPr>
          <a:xfrm>
            <a:off x="865376" y="830996"/>
            <a:ext cx="10694092" cy="62016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buClr>
                <a:srgbClr val="00B0F0"/>
              </a:buClr>
            </a:pPr>
            <a:endParaRPr lang="en-CA" sz="1600" kern="1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endParaRPr lang="en-US" altLang="en-US" sz="16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Cyclotron vault tours (thanks Noah for organizing)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Monday, July 20 at 11:00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Tuesday, July 21 at 13:00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The meeting point is the lunchroom beside the main control room. No advance sign-up is needed, but it would be good to arrive a few minutes early, because Doug will leave on time.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Everyone can decide individually which tour they would like to join.)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endParaRPr lang="en-CA" sz="1600" dirty="0"/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Qualified Coordinators (ARIEL)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Thank you for volunteering. 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BAE’s starting work/doing training: Andrea, Nigel H., Max, Kate, Oliver, Reda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Feedback so far?</a:t>
            </a:r>
          </a:p>
          <a:p>
            <a:pPr lvl="1">
              <a:spcBef>
                <a:spcPts val="600"/>
              </a:spcBef>
              <a:buClr>
                <a:srgbClr val="00B0F0"/>
              </a:buClr>
            </a:pPr>
            <a:endParaRPr lang="en-US" altLang="en-US" sz="1600" dirty="0"/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US" altLang="en-US" sz="1600" dirty="0">
                <a:solidFill>
                  <a:srgbClr val="212121"/>
                </a:solidFill>
              </a:rPr>
              <a:t>From Noah: </a:t>
            </a:r>
            <a:r>
              <a:rPr lang="en-CA" sz="1600" dirty="0"/>
              <a:t>Quantum Seminar: The free neutron lifetime experiment </a:t>
            </a:r>
            <a:r>
              <a:rPr lang="en-CA" sz="1600" dirty="0" err="1"/>
              <a:t>tauSPECT</a:t>
            </a:r>
            <a:endParaRPr lang="en-CA" sz="1600" dirty="0"/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Julian Auler Johannes Gutenberg University Mainz</a:t>
            </a:r>
          </a:p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sz="1600" dirty="0"/>
              <a:t>Thu Jul 30, 2026, 14:00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endParaRPr lang="en-CA" sz="2000" kern="100" dirty="0">
              <a:solidFill>
                <a:srgbClr val="212121"/>
              </a:solidFill>
              <a:cs typeface="Calibri" panose="020F0502020204030204" pitchFamily="34" charset="0"/>
            </a:endParaRPr>
          </a:p>
          <a:p>
            <a:pPr lvl="1">
              <a:spcBef>
                <a:spcPts val="600"/>
              </a:spcBef>
              <a:buClr>
                <a:srgbClr val="00B0F0"/>
              </a:buClr>
            </a:pPr>
            <a:endParaRPr lang="en-CA" sz="2000" kern="100" dirty="0">
              <a:solidFill>
                <a:srgbClr val="21212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F06A27-1D46-AAE7-1050-B3F9E4546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80" y="746358"/>
            <a:ext cx="216726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 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B98A3-761E-0A13-E05C-E963CFDB6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4">
            <a:hlinkClick r:id="rId2" tooltip="Original URL:&#10;https://triumfoffice365-my.sharepoint.com/:p:/g/personal/xiaoyuel_triumf_ca/IQBGh5e7pzegQoTWoeO8m1LIAasIfsIUmsYE8dtSEQnIsiA?e=uFHkAz&#10;&#10;Click to follow link."/>
            <a:extLst>
              <a:ext uri="{FF2B5EF4-FFF2-40B4-BE49-F238E27FC236}">
                <a16:creationId xmlns:a16="http://schemas.microsoft.com/office/drawing/2014/main" id="{BF17AAEA-3CEF-891D-6B21-E550829A66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55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Slide Number Placeholder 5"/>
          <p:cNvSpPr txBox="1">
            <a:spLocks noGrp="1"/>
          </p:cNvSpPr>
          <p:nvPr>
            <p:ph type="sldNum" sz="quarter" idx="2"/>
          </p:nvPr>
        </p:nvSpPr>
        <p:spPr>
          <a:xfrm>
            <a:off x="11819970" y="1027620"/>
            <a:ext cx="245403" cy="226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181717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n-CA" smtClean="0"/>
              <a:pPr/>
              <a:t>12</a:t>
            </a:fld>
            <a:endParaRPr/>
          </a:p>
        </p:txBody>
      </p:sp>
      <p:sp>
        <p:nvSpPr>
          <p:cNvPr id="1486" name="Title 1"/>
          <p:cNvSpPr txBox="1">
            <a:spLocks noGrp="1"/>
          </p:cNvSpPr>
          <p:nvPr>
            <p:ph type="title"/>
          </p:nvPr>
        </p:nvSpPr>
        <p:spPr>
          <a:xfrm>
            <a:off x="785036" y="1168019"/>
            <a:ext cx="10621928" cy="68833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Committee Updates</a:t>
            </a:r>
          </a:p>
        </p:txBody>
      </p:sp>
      <p:sp>
        <p:nvSpPr>
          <p:cNvPr id="1487" name="Rectangle 4"/>
          <p:cNvSpPr txBox="1"/>
          <p:nvPr/>
        </p:nvSpPr>
        <p:spPr>
          <a:xfrm>
            <a:off x="585137" y="1856358"/>
            <a:ext cx="11021726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IPP Council / CINP / CAP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Science Council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Space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Seminar/Colloquia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SciTech seminars / Quantum Forum / Dark Matter Forum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Mixer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Science Week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TUEC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Safety</a:t>
            </a:r>
          </a:p>
          <a:p>
            <a:pPr marL="742950" lvl="1" indent="-285750">
              <a:buClr>
                <a:srgbClr val="00B0F0"/>
              </a:buClr>
              <a:buSzPct val="100000"/>
              <a:buChar char="▪"/>
            </a:pPr>
            <a:r>
              <a:rPr dirty="0"/>
              <a:t>Summer </a:t>
            </a:r>
            <a:r>
              <a:t>schools </a:t>
            </a:r>
            <a:endParaRPr dirty="0"/>
          </a:p>
          <a:p>
            <a:pPr marL="742950" lvl="1" indent="-285750">
              <a:buClr>
                <a:srgbClr val="00B0F0"/>
              </a:buClr>
              <a:buSzPct val="100000"/>
              <a:buChar char="▪"/>
              <a:defRPr>
                <a:solidFill>
                  <a:srgbClr val="469DD9"/>
                </a:solidFill>
              </a:defRPr>
            </a:pPr>
            <a:r>
              <a:rPr dirty="0"/>
              <a:t>International committees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85037" y="1168020"/>
            <a:ext cx="10621926" cy="688338"/>
          </a:xfrm>
        </p:spPr>
        <p:txBody>
          <a:bodyPr>
            <a:normAutofit/>
          </a:bodyPr>
          <a:lstStyle/>
          <a:p>
            <a:r>
              <a:rPr lang="en-US" sz="3200" dirty="0"/>
              <a:t>Next Meeting</a:t>
            </a:r>
            <a:endParaRPr lang="en-US" sz="3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AA9893-04F1-4A45-A255-8ACD5D549302}"/>
              </a:ext>
            </a:extLst>
          </p:cNvPr>
          <p:cNvSpPr/>
          <p:nvPr/>
        </p:nvSpPr>
        <p:spPr>
          <a:xfrm>
            <a:off x="539418" y="1856358"/>
            <a:ext cx="11113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600"/>
              </a:spcBef>
              <a:buClr>
                <a:srgbClr val="00B0F0"/>
              </a:buClr>
              <a:buFont typeface="Wingdings" charset="2"/>
              <a:buChar char="§"/>
            </a:pPr>
            <a:r>
              <a:rPr lang="en-CA" dirty="0"/>
              <a:t>Aug 20</a:t>
            </a:r>
            <a:r>
              <a:rPr lang="en-CA" baseline="30000" dirty="0"/>
              <a:t>th</a:t>
            </a:r>
            <a:endParaRPr lang="en-CA" dirty="0"/>
          </a:p>
          <a:p>
            <a:pPr lvl="1">
              <a:buClr>
                <a:srgbClr val="00B0F0"/>
              </a:buClr>
            </a:pPr>
            <a:endParaRPr lang="en-CA" dirty="0"/>
          </a:p>
          <a:p>
            <a:pPr lvl="1">
              <a:buClr>
                <a:srgbClr val="00B0F0"/>
              </a:buClr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1035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B09A-E143-7DE4-7E0C-5D66C418C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E721850-FB05-1DEF-21B7-012FF39F99B5}"/>
              </a:ext>
            </a:extLst>
          </p:cNvPr>
          <p:cNvSpPr txBox="1">
            <a:spLocks/>
          </p:cNvSpPr>
          <p:nvPr/>
        </p:nvSpPr>
        <p:spPr>
          <a:xfrm>
            <a:off x="481791" y="917016"/>
            <a:ext cx="10541042" cy="688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sz="3000" dirty="0"/>
              <a:t>Safety Moment </a:t>
            </a:r>
            <a:endParaRPr lang="en-US"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48F5F-FC69-3F3C-6469-C81DCA34F114}"/>
              </a:ext>
            </a:extLst>
          </p:cNvPr>
          <p:cNvSpPr txBox="1"/>
          <p:nvPr/>
        </p:nvSpPr>
        <p:spPr>
          <a:xfrm>
            <a:off x="1049020" y="1605354"/>
            <a:ext cx="610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u="none" strike="noStrike" dirty="0">
                <a:solidFill>
                  <a:srgbClr val="00A9FF"/>
                </a:solidFill>
                <a:effectLst/>
              </a:rPr>
              <a:t>Slides from SMM this week</a:t>
            </a:r>
            <a:endParaRPr lang="en-US" dirty="0">
              <a:solidFill>
                <a:srgbClr val="00A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5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2E01D-3A2C-E90B-55DE-4592B173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1221AF-A1C9-CEC4-D91B-F2B87CC2F8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1121" y="217605"/>
            <a:ext cx="8182155" cy="611247"/>
          </a:xfrm>
        </p:spPr>
        <p:txBody>
          <a:bodyPr lIns="91440" tIns="45720" rIns="91440" bIns="45720" anchor="t"/>
          <a:lstStyle/>
          <a:p>
            <a:r>
              <a:rPr lang="en-US">
                <a:latin typeface="Arial"/>
                <a:cs typeface="Arial"/>
              </a:rPr>
              <a:t>CNSC Emergency Preparedness Inspection Overview</a:t>
            </a:r>
            <a:endParaRPr lang="en-CA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48B02A-164A-FEE3-51B9-B43840E10A20}"/>
              </a:ext>
            </a:extLst>
          </p:cNvPr>
          <p:cNvSpPr txBox="1"/>
          <p:nvPr/>
        </p:nvSpPr>
        <p:spPr>
          <a:xfrm>
            <a:off x="2131600" y="1229445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952F875-39C3-B647-F375-3204F7E3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11900"/>
            <a:ext cx="2057400" cy="365125"/>
          </a:xfrm>
        </p:spPr>
        <p:txBody>
          <a:bodyPr/>
          <a:lstStyle/>
          <a:p>
            <a:fld id="{72890513-E58D-2644-ACDB-E89B1349FCE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69903-EA8F-A054-0554-4B57A1522D0C}"/>
              </a:ext>
            </a:extLst>
          </p:cNvPr>
          <p:cNvSpPr txBox="1"/>
          <p:nvPr/>
        </p:nvSpPr>
        <p:spPr>
          <a:xfrm>
            <a:off x="642260" y="753756"/>
            <a:ext cx="10716982" cy="60478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>
                <a:cs typeface="Arial" panose="020B0604020202020204"/>
              </a:rPr>
              <a:t>CNSC Inspection: EMPD-TRIUMF-2026 – March 2026</a:t>
            </a:r>
          </a:p>
          <a:p>
            <a:pPr>
              <a:spcBef>
                <a:spcPts val="600"/>
              </a:spcBef>
            </a:pPr>
            <a:r>
              <a:rPr lang="en-US" sz="1800" b="1">
                <a:cs typeface="Arial" panose="020B0604020202020204"/>
              </a:rPr>
              <a:t>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Emergency Management &amp; Fire Protection Program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Management </a:t>
            </a:r>
            <a:r>
              <a:rPr lang="en-US">
                <a:cs typeface="Arial" panose="020B0604020202020204"/>
              </a:rPr>
              <a:t>S</a:t>
            </a:r>
            <a:r>
              <a:rPr lang="en-US" sz="1800">
                <a:cs typeface="Arial" panose="020B0604020202020204"/>
              </a:rPr>
              <a:t>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Occupational Health &amp;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Follow-up on 2021 inspection findings</a:t>
            </a:r>
          </a:p>
          <a:p>
            <a:pPr>
              <a:spcBef>
                <a:spcPts val="600"/>
              </a:spcBef>
            </a:pPr>
            <a:r>
              <a:rPr lang="en-US" b="1">
                <a:cs typeface="Arial" panose="020B0604020202020204"/>
              </a:rPr>
              <a:t>Overall Result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>
                <a:cs typeface="Arial" panose="020B0604020202020204"/>
              </a:rPr>
              <a:t>11 Notices of Non-Compliance (NNCs)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>
                <a:cs typeface="Arial" panose="020B0604020202020204"/>
              </a:rPr>
              <a:t>4 Recommendations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No immediate risk to workers, public, or environment identified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cs typeface="Arial" panose="020B0604020202020204"/>
              </a:rPr>
              <a:t>CNSC determined corrective actions are required</a:t>
            </a:r>
          </a:p>
          <a:p>
            <a:pPr>
              <a:spcBef>
                <a:spcPts val="600"/>
              </a:spcBef>
            </a:pPr>
            <a:r>
              <a:rPr lang="en-US" b="1">
                <a:cs typeface="Arial" panose="020B0604020202020204"/>
              </a:rPr>
              <a:t>Inspection Rating</a:t>
            </a:r>
          </a:p>
          <a:p>
            <a:pPr>
              <a:spcBef>
                <a:spcPts val="600"/>
              </a:spcBef>
            </a:pPr>
            <a:endParaRPr lang="en-US" sz="1800" b="1">
              <a:cs typeface="Arial" panose="020B0604020202020204"/>
            </a:endParaRPr>
          </a:p>
          <a:p>
            <a:pPr>
              <a:spcBef>
                <a:spcPts val="600"/>
              </a:spcBef>
            </a:pPr>
            <a:endParaRPr lang="en-US" b="1">
              <a:cs typeface="Arial" panose="020B0604020202020204"/>
            </a:endParaRPr>
          </a:p>
          <a:p>
            <a:pPr>
              <a:spcBef>
                <a:spcPts val="600"/>
              </a:spcBef>
            </a:pPr>
            <a:endParaRPr lang="en-US" sz="1800" b="1">
              <a:cs typeface="Arial" panose="020B0604020202020204"/>
            </a:endParaRPr>
          </a:p>
          <a:p>
            <a:pPr>
              <a:spcBef>
                <a:spcPts val="600"/>
              </a:spcBef>
            </a:pPr>
            <a:endParaRPr lang="en-US" b="1">
              <a:cs typeface="Arial" panose="020B0604020202020204"/>
            </a:endParaRPr>
          </a:p>
          <a:p>
            <a:pPr>
              <a:spcBef>
                <a:spcPts val="600"/>
              </a:spcBef>
            </a:pPr>
            <a:endParaRPr lang="en-US" sz="1800" b="1">
              <a:cs typeface="Arial" panose="020B0604020202020204"/>
            </a:endParaRPr>
          </a:p>
          <a:p>
            <a:pPr>
              <a:spcBef>
                <a:spcPts val="600"/>
              </a:spcBef>
            </a:pPr>
            <a:r>
              <a:rPr lang="en-US" b="1">
                <a:highlight>
                  <a:srgbClr val="FFFF00"/>
                </a:highlight>
                <a:cs typeface="Arial" panose="020B0604020202020204"/>
              </a:rPr>
              <a:t>Key CNSC Conclusion: </a:t>
            </a:r>
            <a:r>
              <a:rPr lang="en-US">
                <a:highlight>
                  <a:srgbClr val="FFFF00"/>
                </a:highlight>
                <a:cs typeface="Arial" panose="020B0604020202020204"/>
              </a:rPr>
              <a:t>TRIUMF has not allocated sufficient resources to oversight and regulatory compliance of its emergency preparedness and response program</a:t>
            </a:r>
            <a:endParaRPr lang="en-GB" sz="1800">
              <a:highlight>
                <a:srgbClr val="FFFF00"/>
              </a:highlight>
              <a:cs typeface="Arial" panose="020B0604020202020204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EA199AC-8F08-D4A3-BB98-00873A73AB63}"/>
              </a:ext>
            </a:extLst>
          </p:cNvPr>
          <p:cNvGraphicFramePr>
            <a:graphicFrameLocks noGrp="1"/>
          </p:cNvGraphicFramePr>
          <p:nvPr/>
        </p:nvGraphicFramePr>
        <p:xfrm>
          <a:off x="734786" y="4368252"/>
          <a:ext cx="813072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6721">
                  <a:extLst>
                    <a:ext uri="{9D8B030D-6E8A-4147-A177-3AD203B41FA5}">
                      <a16:colId xmlns:a16="http://schemas.microsoft.com/office/drawing/2014/main" val="394447841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19780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Safety &amp; Control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Rating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341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Management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Satisfactory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279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Emergency Management &amp; Fire Protection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b="1">
                          <a:effectLst/>
                        </a:rPr>
                        <a:t>Below Expectations</a:t>
                      </a:r>
                      <a:endParaRPr lang="en-CA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0374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Occupational Health &amp; Safety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>
                          <a:effectLst/>
                        </a:rPr>
                        <a:t>Satisfactory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584295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B9E7BC2-76C1-9262-A848-219F2B219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0555">
            <a:off x="8761112" y="1435353"/>
            <a:ext cx="2598575" cy="274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9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5B01A-CD68-5088-91D8-40634B16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AAB670-697F-8C08-83CD-8096BB214F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06149" y="353260"/>
            <a:ext cx="9779702" cy="611247"/>
          </a:xfrm>
        </p:spPr>
        <p:txBody>
          <a:bodyPr lIns="91440" tIns="45720" rIns="91440" bIns="45720" anchor="t"/>
          <a:lstStyle/>
          <a:p>
            <a:pPr algn="ctr"/>
            <a:r>
              <a:rPr lang="en-US">
                <a:latin typeface="Arial"/>
                <a:cs typeface="Arial"/>
              </a:rPr>
              <a:t>CNSC Emergency Preparedness Inspection Key Findings</a:t>
            </a:r>
            <a:endParaRPr lang="en-CA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DCA79-5886-0ADB-16D2-4D42D7698CFC}"/>
              </a:ext>
            </a:extLst>
          </p:cNvPr>
          <p:cNvSpPr txBox="1"/>
          <p:nvPr/>
        </p:nvSpPr>
        <p:spPr>
          <a:xfrm>
            <a:off x="2131600" y="1229445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D615D43-C59F-349D-3E2B-40EBA130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11900"/>
            <a:ext cx="2057400" cy="365125"/>
          </a:xfrm>
        </p:spPr>
        <p:txBody>
          <a:bodyPr/>
          <a:lstStyle/>
          <a:p>
            <a:fld id="{72890513-E58D-2644-ACDB-E89B1349FCE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A07E75-F047-301F-0AD7-793EA00AB166}"/>
              </a:ext>
            </a:extLst>
          </p:cNvPr>
          <p:cNvSpPr/>
          <p:nvPr/>
        </p:nvSpPr>
        <p:spPr>
          <a:xfrm>
            <a:off x="418939" y="1624233"/>
            <a:ext cx="2686050" cy="1538248"/>
          </a:xfrm>
          <a:prstGeom prst="roundRect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 b="1">
                <a:ln w="19050">
                  <a:noFill/>
                </a:ln>
              </a:rPr>
              <a:t>Program Governance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200" b="1">
                <a:ln w="19050">
                  <a:noFill/>
                </a:ln>
              </a:rPr>
              <a:t>Roles unclear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200" b="1">
                <a:ln w="19050">
                  <a:noFill/>
                </a:ln>
              </a:rPr>
              <a:t>Document control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200" b="1">
                <a:ln w="19050">
                  <a:noFill/>
                </a:ln>
              </a:rPr>
              <a:t>External support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51C2054-9E26-AC88-F511-531DD0C40F85}"/>
              </a:ext>
            </a:extLst>
          </p:cNvPr>
          <p:cNvSpPr/>
          <p:nvPr/>
        </p:nvSpPr>
        <p:spPr>
          <a:xfrm>
            <a:off x="7041412" y="3968509"/>
            <a:ext cx="2686050" cy="1538248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 b="1">
                <a:ln w="19050">
                  <a:noFill/>
                </a:ln>
              </a:rPr>
              <a:t>Fire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Fire Plans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FRNA missing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Deficiencies in drills</a:t>
            </a:r>
            <a:endParaRPr lang="en-CA" sz="1200" b="1">
              <a:ln w="19050">
                <a:noFill/>
              </a:ln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BEC56F0-8B83-BA90-C332-F57AD89E2638}"/>
              </a:ext>
            </a:extLst>
          </p:cNvPr>
          <p:cNvSpPr/>
          <p:nvPr/>
        </p:nvSpPr>
        <p:spPr>
          <a:xfrm>
            <a:off x="8024993" y="1625120"/>
            <a:ext cx="3015816" cy="1538247"/>
          </a:xfrm>
          <a:prstGeom prst="roundRect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 b="1">
                <a:ln w="19050">
                  <a:noFill/>
                </a:ln>
              </a:rPr>
              <a:t>Emergency readiness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Inventory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Documentation gaps following </a:t>
            </a:r>
            <a:r>
              <a:rPr lang="en-US" sz="1200" b="1" err="1">
                <a:ln w="19050">
                  <a:noFill/>
                </a:ln>
              </a:rPr>
              <a:t>eMaint</a:t>
            </a:r>
            <a:r>
              <a:rPr lang="en-US" sz="1200" b="1">
                <a:ln w="19050">
                  <a:noFill/>
                </a:ln>
              </a:rPr>
              <a:t>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Defective and poorly maintained emergency communication equipment</a:t>
            </a:r>
            <a:endParaRPr lang="en-CA" sz="1200" b="1">
              <a:ln w="19050">
                <a:noFill/>
              </a:ln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9558F02-C285-D13D-A2DE-F1D9FB85922F}"/>
              </a:ext>
            </a:extLst>
          </p:cNvPr>
          <p:cNvSpPr/>
          <p:nvPr/>
        </p:nvSpPr>
        <p:spPr>
          <a:xfrm>
            <a:off x="1878284" y="4064851"/>
            <a:ext cx="2686050" cy="15637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 b="1">
                <a:ln w="19050">
                  <a:noFill/>
                </a:ln>
              </a:rPr>
              <a:t>TRINAT Facility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Fire-safety issues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Electrical and access concerns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Access/Housekeeping</a:t>
            </a:r>
            <a:endParaRPr lang="en-CA" sz="1200" b="1">
              <a:ln w="19050">
                <a:noFill/>
              </a:ln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5B87A11-06A9-DF93-18E8-8B3B02B2C6DF}"/>
              </a:ext>
            </a:extLst>
          </p:cNvPr>
          <p:cNvSpPr/>
          <p:nvPr/>
        </p:nvSpPr>
        <p:spPr>
          <a:xfrm>
            <a:off x="4221966" y="1310897"/>
            <a:ext cx="2686050" cy="2164919"/>
          </a:xfrm>
          <a:prstGeom prst="roundRect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>
                <a:ln w="19050">
                  <a:noFill/>
                </a:ln>
              </a:rPr>
              <a:t>Housekeeping and Fire Hazards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combustible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Fire extinguisher maintenance deficiencies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Fire department connections obstructed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>
                <a:ln w="19050">
                  <a:noFill/>
                </a:ln>
              </a:rPr>
              <a:t>Compressed gas storage deficiencies</a:t>
            </a:r>
            <a:endParaRPr lang="en-CA" sz="1200" b="1">
              <a:ln w="19050"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4519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D4B5F-1045-36EF-D373-9CE54E1B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16D72B-147C-435A-BC68-630147D9DA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70000" y="328792"/>
            <a:ext cx="9651999" cy="611247"/>
          </a:xfrm>
        </p:spPr>
        <p:txBody>
          <a:bodyPr lIns="91440" tIns="45720" rIns="91440" bIns="45720" anchor="t"/>
          <a:lstStyle/>
          <a:p>
            <a:pPr algn="ctr"/>
            <a:r>
              <a:rPr lang="en-US">
                <a:latin typeface="Arial"/>
                <a:cs typeface="Arial"/>
              </a:rPr>
              <a:t>What’s next</a:t>
            </a:r>
            <a:endParaRPr lang="en-CA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598AF-21C8-CE08-0A52-6EF1292480AB}"/>
              </a:ext>
            </a:extLst>
          </p:cNvPr>
          <p:cNvSpPr txBox="1"/>
          <p:nvPr/>
        </p:nvSpPr>
        <p:spPr>
          <a:xfrm>
            <a:off x="2131600" y="1046565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3E2F7D7-696A-91E5-3180-C1AD10154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11900"/>
            <a:ext cx="2057400" cy="365125"/>
          </a:xfrm>
        </p:spPr>
        <p:txBody>
          <a:bodyPr/>
          <a:lstStyle/>
          <a:p>
            <a:fld id="{72890513-E58D-2644-ACDB-E89B1349FCE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108E297-B7CA-1DB5-6082-CEE3EBF8D241}"/>
              </a:ext>
            </a:extLst>
          </p:cNvPr>
          <p:cNvSpPr/>
          <p:nvPr/>
        </p:nvSpPr>
        <p:spPr>
          <a:xfrm>
            <a:off x="819807" y="1266146"/>
            <a:ext cx="3342290" cy="26952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/>
              <a:t>Assess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Reviewed all CNSC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Developed corrective action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Prioritized actions based on risk and regulatory deadlines</a:t>
            </a:r>
            <a:endParaRPr lang="en-CA"/>
          </a:p>
          <a:p>
            <a:pPr algn="ctr"/>
            <a:endParaRPr lang="en-CA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A2BD363-1669-82AD-0B20-39790932E337}"/>
              </a:ext>
            </a:extLst>
          </p:cNvPr>
          <p:cNvSpPr/>
          <p:nvPr/>
        </p:nvSpPr>
        <p:spPr>
          <a:xfrm>
            <a:off x="8462957" y="1266146"/>
            <a:ext cx="3342290" cy="269528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CA"/>
              <a:t>Restore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Meet CNSC commitments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Strengthen emergency preparedness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Return future inspections to a </a:t>
            </a:r>
            <a:r>
              <a:rPr lang="en-US" b="1"/>
              <a:t>Satisfactory</a:t>
            </a:r>
            <a:r>
              <a:rPr lang="en-US"/>
              <a:t> rating</a:t>
            </a:r>
            <a:endParaRPr lang="en-CA"/>
          </a:p>
          <a:p>
            <a:pPr algn="ctr"/>
            <a:endParaRPr lang="en-CA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F41E31-F9A8-4B42-D33F-EA003920069E}"/>
              </a:ext>
            </a:extLst>
          </p:cNvPr>
          <p:cNvSpPr/>
          <p:nvPr/>
        </p:nvSpPr>
        <p:spPr>
          <a:xfrm>
            <a:off x="4639660" y="1266145"/>
            <a:ext cx="3342290" cy="269528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/>
              <a:t>Remediate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Cross-departmental support identified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Assigning owners and accountabilities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Corrective actions in progress</a:t>
            </a:r>
            <a:endParaRPr lang="en-CA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5BB0665-D2A7-65EF-7836-4DF891A80EEC}"/>
              </a:ext>
            </a:extLst>
          </p:cNvPr>
          <p:cNvSpPr/>
          <p:nvPr/>
        </p:nvSpPr>
        <p:spPr>
          <a:xfrm>
            <a:off x="4162097" y="2416277"/>
            <a:ext cx="477563" cy="20548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56D1975-814F-C1EC-D5BE-E2188287FCE2}"/>
              </a:ext>
            </a:extLst>
          </p:cNvPr>
          <p:cNvSpPr/>
          <p:nvPr/>
        </p:nvSpPr>
        <p:spPr>
          <a:xfrm>
            <a:off x="7981950" y="2408302"/>
            <a:ext cx="477563" cy="20548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AA5B6C-E276-A9E1-976E-CD00B76DC796}"/>
              </a:ext>
            </a:extLst>
          </p:cNvPr>
          <p:cNvSpPr/>
          <p:nvPr/>
        </p:nvSpPr>
        <p:spPr>
          <a:xfrm>
            <a:off x="634333" y="4329360"/>
            <a:ext cx="11352944" cy="151939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The inspection identified significant weaknesses in emergency preparedness and fire protection program management. While this resulted in a Below Expectations rating, the findings are correctable, corrective actions are underway, and TRIUMF is committed to meeting all CNSC deadlines and restoring program excellence.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DF4298-7C96-E7B7-5039-DC9B179467C2}"/>
              </a:ext>
            </a:extLst>
          </p:cNvPr>
          <p:cNvSpPr/>
          <p:nvPr/>
        </p:nvSpPr>
        <p:spPr>
          <a:xfrm>
            <a:off x="3092370" y="6026288"/>
            <a:ext cx="6436869" cy="502920"/>
          </a:xfrm>
          <a:prstGeom prst="rect">
            <a:avLst/>
          </a:prstGeom>
          <a:solidFill>
            <a:srgbClr val="A95F99">
              <a:alpha val="8117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/>
              <a:t>Full Report is Stored in </a:t>
            </a:r>
            <a:r>
              <a:rPr lang="en-CA" err="1"/>
              <a:t>Docushare</a:t>
            </a:r>
            <a:r>
              <a:rPr lang="en-CA"/>
              <a:t> – Link can be provided</a:t>
            </a:r>
          </a:p>
        </p:txBody>
      </p:sp>
    </p:spTree>
    <p:extLst>
      <p:ext uri="{BB962C8B-B14F-4D97-AF65-F5344CB8AC3E}">
        <p14:creationId xmlns:p14="http://schemas.microsoft.com/office/powerpoint/2010/main" val="65660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B7CE9-4D0B-3B9E-0C9E-8C29DF83E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79C7-943F-997C-8326-06DB3B9A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/>
              <a:t>Daisy Chaining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439AD-68AB-F678-EBD6-138912C9C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pPr marL="514350" indent="-514350">
              <a:buAutoNum type="arabicPeriod"/>
            </a:pPr>
            <a:endParaRPr lang="en-US"/>
          </a:p>
          <a:p>
            <a:endParaRPr lang="en-CA"/>
          </a:p>
        </p:txBody>
      </p:sp>
      <p:sp>
        <p:nvSpPr>
          <p:cNvPr id="4" name="AutoShape 2" descr="Image preview">
            <a:extLst>
              <a:ext uri="{FF2B5EF4-FFF2-40B4-BE49-F238E27FC236}">
                <a16:creationId xmlns:a16="http://schemas.microsoft.com/office/drawing/2014/main" id="{4EDF07A2-6F21-702E-31D1-42BAA89885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913C4-0A98-DD29-95BB-2815C6831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77" y="1690688"/>
            <a:ext cx="2710510" cy="36147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30508-E784-8E66-CCBF-3593611EE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310" y="1697774"/>
            <a:ext cx="2385779" cy="4241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28D264-E312-6A3F-3553-EAA72CA2D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3933" y="1697774"/>
            <a:ext cx="3180401" cy="42413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BBD420-9CCA-0DC9-D6DF-A5F055CBF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821" y="2533650"/>
            <a:ext cx="3111288" cy="233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6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7B75C-F764-B55C-816C-DDE8DC3C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Daisy Chaining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7EF50-4B6E-4A6E-0080-855512699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is the practice of plugging one power bar, extension cord, or surge protector into another instead of plugging each device directly into a wall outlet.</a:t>
            </a:r>
            <a:endParaRPr lang="en-CA"/>
          </a:p>
          <a:p>
            <a:r>
              <a:rPr lang="en-CA"/>
              <a:t>Hazards:</a:t>
            </a:r>
          </a:p>
          <a:p>
            <a:pPr lvl="1"/>
            <a:r>
              <a:rPr lang="en-CA"/>
              <a:t>Overloading the circuit</a:t>
            </a:r>
          </a:p>
          <a:p>
            <a:pPr lvl="1"/>
            <a:r>
              <a:rPr lang="en-CA"/>
              <a:t>Heat Buildup</a:t>
            </a:r>
          </a:p>
          <a:p>
            <a:pPr lvl="1"/>
            <a:r>
              <a:rPr lang="en-CA"/>
              <a:t>Increased risk of loose connections</a:t>
            </a:r>
          </a:p>
          <a:p>
            <a:pPr lvl="1"/>
            <a:r>
              <a:rPr lang="en-CA"/>
              <a:t>Equipment ratings can be exceeded</a:t>
            </a:r>
          </a:p>
          <a:p>
            <a:pPr lvl="1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97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9EF8C-458C-B186-BDB3-41D4FD5F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Best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CA04A-7AF3-307D-2DE2-B19F30720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ctr">
            <a:normAutofit fontScale="77500" lnSpcReduction="20000"/>
          </a:bodyPr>
          <a:lstStyle/>
          <a:p>
            <a:r>
              <a:rPr lang="en-US">
                <a:latin typeface="Arial"/>
                <a:cs typeface="Arial"/>
              </a:rPr>
              <a:t>Do not connect power bars to other power bars.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Do not connect extension cords to extension cords (temporary basis, not permanent)</a:t>
            </a:r>
          </a:p>
          <a:p>
            <a:r>
              <a:rPr lang="en-US">
                <a:latin typeface="Arial"/>
                <a:cs typeface="Arial"/>
              </a:rPr>
              <a:t>Plug power bars directly into wall  outlet </a:t>
            </a:r>
          </a:p>
          <a:p>
            <a:r>
              <a:rPr lang="en-US">
                <a:latin typeface="Arial"/>
                <a:cs typeface="Arial"/>
              </a:rPr>
              <a:t>Use a properly rated power bar with built-in overload protection.</a:t>
            </a:r>
          </a:p>
          <a:p>
            <a:r>
              <a:rPr lang="en-US"/>
              <a:t>Have additional permanent outlets installed if more power is needed.</a:t>
            </a:r>
          </a:p>
          <a:p>
            <a:r>
              <a:rPr lang="en-US"/>
              <a:t>Inspect cords and power bars regularly for damage.</a:t>
            </a:r>
          </a:p>
          <a:p>
            <a:r>
              <a:rPr lang="en-US"/>
              <a:t>Before new installations, examine power needs and locations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6135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679A7-74CB-A42A-8ACC-F6F9414B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142E0A41-1FBE-E119-8ED9-29DEBD752190}"/>
              </a:ext>
            </a:extLst>
          </p:cNvPr>
          <p:cNvSpPr txBox="1">
            <a:spLocks/>
          </p:cNvSpPr>
          <p:nvPr/>
        </p:nvSpPr>
        <p:spPr>
          <a:xfrm>
            <a:off x="481791" y="917016"/>
            <a:ext cx="10541042" cy="688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sz="3000" dirty="0"/>
              <a:t>PSD Retreat (from Ritu)</a:t>
            </a:r>
            <a:endParaRPr lang="en-US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E28FB-6AB5-B4C4-3508-979A6B4AC2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099"/>
          <a:stretch>
            <a:fillRect/>
          </a:stretch>
        </p:blipFill>
        <p:spPr>
          <a:xfrm>
            <a:off x="1472442" y="1409644"/>
            <a:ext cx="8149860" cy="54483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C39727-5329-C03F-4FF4-C67E9BF57DA8}"/>
              </a:ext>
            </a:extLst>
          </p:cNvPr>
          <p:cNvSpPr txBox="1"/>
          <p:nvPr/>
        </p:nvSpPr>
        <p:spPr>
          <a:xfrm>
            <a:off x="5916442" y="2407212"/>
            <a:ext cx="610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u="none" strike="noStrike" dirty="0">
                <a:solidFill>
                  <a:srgbClr val="00A9FF"/>
                </a:solidFill>
                <a:effectLst/>
              </a:rPr>
              <a:t>Pushed back to October (TBC)</a:t>
            </a:r>
            <a:endParaRPr lang="en-US" dirty="0">
              <a:solidFill>
                <a:srgbClr val="00A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65321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TRIUMF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UMF_Light_03" id="{4D894E19-41A3-8842-A464-3F12065EEF05}" vid="{B960C763-9EE8-8C4A-B0B5-CE3D986AFAEE}"/>
    </a:ext>
  </a:extLst>
</a:theme>
</file>

<file path=ppt/theme/theme2.xml><?xml version="1.0" encoding="utf-8"?>
<a:theme xmlns:a="http://schemas.openxmlformats.org/drawingml/2006/main" name="1_Custom Design">
  <a:themeElements>
    <a:clrScheme name="TRIUMF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M Template" id="{685D143B-59BA-6F43-BE29-03A8B112DB53}" vid="{A651FFCF-35BE-6C4F-AEE5-12CD5AF2BDE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91654</TotalTime>
  <Words>853</Words>
  <Application>Microsoft Macintosh PowerPoint</Application>
  <PresentationFormat>Widescreen</PresentationFormat>
  <Paragraphs>155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Myriad Pro SemiExt</vt:lpstr>
      <vt:lpstr>Wingdings</vt:lpstr>
      <vt:lpstr>Custom Design</vt:lpstr>
      <vt:lpstr>1_Custom Design</vt:lpstr>
      <vt:lpstr>Particle Physics Faculty Meeting</vt:lpstr>
      <vt:lpstr>PowerPoint Presentation</vt:lpstr>
      <vt:lpstr>PowerPoint Presentation</vt:lpstr>
      <vt:lpstr>PowerPoint Presentation</vt:lpstr>
      <vt:lpstr>PowerPoint Presentation</vt:lpstr>
      <vt:lpstr>Daisy Chaining   </vt:lpstr>
      <vt:lpstr>Daisy Chaining </vt:lpstr>
      <vt:lpstr>Best Practice</vt:lpstr>
      <vt:lpstr>PowerPoint Presentation</vt:lpstr>
      <vt:lpstr>PowerPoint Presentation</vt:lpstr>
      <vt:lpstr>PowerPoint Presentation</vt:lpstr>
      <vt:lpstr>Committee Updates</vt:lpstr>
      <vt:lpstr>Next Meeting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Oliver Stelzer-Chilton</dc:creator>
  <cp:lastModifiedBy>Oliver Stelzer</cp:lastModifiedBy>
  <cp:revision>2761</cp:revision>
  <cp:lastPrinted>2026-01-08T17:53:53Z</cp:lastPrinted>
  <dcterms:created xsi:type="dcterms:W3CDTF">2018-01-29T04:01:54Z</dcterms:created>
  <dcterms:modified xsi:type="dcterms:W3CDTF">2026-07-16T16:54:24Z</dcterms:modified>
</cp:coreProperties>
</file>